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8" r:id="rId2"/>
    <p:sldId id="438" r:id="rId3"/>
    <p:sldId id="292" r:id="rId4"/>
    <p:sldId id="430" r:id="rId5"/>
    <p:sldId id="431" r:id="rId6"/>
    <p:sldId id="432" r:id="rId7"/>
    <p:sldId id="433" r:id="rId8"/>
    <p:sldId id="434" r:id="rId9"/>
    <p:sldId id="435" r:id="rId10"/>
    <p:sldId id="436" r:id="rId11"/>
    <p:sldId id="297" r:id="rId12"/>
    <p:sldId id="395" r:id="rId13"/>
    <p:sldId id="393" r:id="rId14"/>
    <p:sldId id="298" r:id="rId15"/>
    <p:sldId id="299" r:id="rId16"/>
    <p:sldId id="437" r:id="rId17"/>
    <p:sldId id="426" r:id="rId18"/>
    <p:sldId id="443" r:id="rId19"/>
    <p:sldId id="444" r:id="rId20"/>
    <p:sldId id="445" r:id="rId21"/>
    <p:sldId id="300" r:id="rId22"/>
    <p:sldId id="316" r:id="rId23"/>
    <p:sldId id="439" r:id="rId24"/>
    <p:sldId id="319" r:id="rId25"/>
    <p:sldId id="320" r:id="rId26"/>
    <p:sldId id="329" r:id="rId27"/>
    <p:sldId id="321" r:id="rId28"/>
    <p:sldId id="423" r:id="rId29"/>
    <p:sldId id="330" r:id="rId30"/>
    <p:sldId id="440" r:id="rId31"/>
    <p:sldId id="323" r:id="rId32"/>
    <p:sldId id="333" r:id="rId33"/>
    <p:sldId id="334" r:id="rId34"/>
    <p:sldId id="442" r:id="rId35"/>
    <p:sldId id="301" r:id="rId36"/>
    <p:sldId id="302" r:id="rId37"/>
    <p:sldId id="310" r:id="rId38"/>
    <p:sldId id="311" r:id="rId39"/>
    <p:sldId id="312" r:id="rId40"/>
    <p:sldId id="315" r:id="rId41"/>
    <p:sldId id="305" r:id="rId42"/>
    <p:sldId id="397" r:id="rId43"/>
    <p:sldId id="399" r:id="rId44"/>
    <p:sldId id="398" r:id="rId45"/>
    <p:sldId id="400" r:id="rId46"/>
    <p:sldId id="401" r:id="rId47"/>
    <p:sldId id="403" r:id="rId48"/>
    <p:sldId id="404" r:id="rId49"/>
    <p:sldId id="405" r:id="rId50"/>
    <p:sldId id="407" r:id="rId51"/>
    <p:sldId id="409" r:id="rId52"/>
    <p:sldId id="406" r:id="rId53"/>
    <p:sldId id="410" r:id="rId54"/>
    <p:sldId id="411" r:id="rId55"/>
    <p:sldId id="412" r:id="rId56"/>
    <p:sldId id="35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C2E"/>
    <a:srgbClr val="0033CC"/>
    <a:srgbClr val="003300"/>
    <a:srgbClr val="E32322"/>
    <a:srgbClr val="C4037D"/>
    <a:srgbClr val="8BAB00"/>
    <a:srgbClr val="FF6600"/>
    <a:srgbClr val="336600"/>
    <a:srgbClr val="FCF8ED"/>
    <a:srgbClr val="73B5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99" autoAdjust="0"/>
  </p:normalViewPr>
  <p:slideViewPr>
    <p:cSldViewPr>
      <p:cViewPr varScale="1">
        <p:scale>
          <a:sx n="95" d="100"/>
          <a:sy n="95" d="100"/>
        </p:scale>
        <p:origin x="107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EB0D2-1D84-4B8A-98ED-4119499073F5}" type="datetimeFigureOut">
              <a:rPr lang="zh-CN" altLang="en-US" smtClean="0"/>
              <a:t>2022/8/29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3B88E0-741A-4A93-B71A-393E76718F89}" type="slidenum">
              <a:rPr lang="zh-CN" altLang="en-US" smtClean="0"/>
              <a:t>‹#›</a:t>
            </a:fld>
            <a:endParaRPr lang="zh-CN" altLang="en-US"/>
          </a:p>
        </p:txBody>
      </p:sp>
    </p:spTree>
    <p:extLst>
      <p:ext uri="{BB962C8B-B14F-4D97-AF65-F5344CB8AC3E}">
        <p14:creationId xmlns:p14="http://schemas.microsoft.com/office/powerpoint/2010/main" val="1000770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注意：第一次创建项目时一定要确保在</a:t>
            </a:r>
            <a:r>
              <a:rPr lang="zh-CN" altLang="en-US" sz="1200" dirty="0"/>
              <a:t>项目的存放位置</a:t>
            </a:r>
            <a:r>
              <a:rPr lang="zh-CN" altLang="en-US" sz="1200" dirty="0">
                <a:solidFill>
                  <a:srgbClr val="FF0000"/>
                </a:solidFill>
              </a:rPr>
              <a:t>最后加上你的</a:t>
            </a:r>
            <a:r>
              <a:rPr lang="en-US" altLang="zh-CN" sz="1200" dirty="0">
                <a:solidFill>
                  <a:srgbClr val="FF0000"/>
                </a:solidFill>
              </a:rPr>
              <a:t>Application name</a:t>
            </a:r>
            <a:r>
              <a:rPr lang="zh-CN" altLang="en-US" sz="1200" dirty="0"/>
              <a:t>，</a:t>
            </a:r>
            <a:endParaRPr lang="en-US" altLang="zh-CN" sz="1200" dirty="0"/>
          </a:p>
          <a:p>
            <a:r>
              <a:rPr lang="zh-CN" altLang="en-US" sz="1200" dirty="0"/>
              <a:t>例如 </a:t>
            </a:r>
            <a:r>
              <a:rPr lang="en-US" altLang="zh-CN" sz="1200" dirty="0"/>
              <a:t>F:\MyAndroidApp\HelloWorld</a:t>
            </a:r>
            <a:r>
              <a:rPr lang="zh-CN" altLang="en-US" sz="1200" dirty="0"/>
              <a:t>，否则，项目会将整个文件作为你的项目的存放路径</a:t>
            </a:r>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3</a:t>
            </a:fld>
            <a:endParaRPr lang="zh-CN" altLang="en-US"/>
          </a:p>
        </p:txBody>
      </p:sp>
    </p:spTree>
    <p:extLst>
      <p:ext uri="{BB962C8B-B14F-4D97-AF65-F5344CB8AC3E}">
        <p14:creationId xmlns:p14="http://schemas.microsoft.com/office/powerpoint/2010/main" val="91791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40000"/>
              </a:lnSpc>
              <a:spcBef>
                <a:spcPct val="20000"/>
              </a:spcBef>
              <a:buClr>
                <a:schemeClr val="accent6"/>
              </a:buClr>
              <a:buSzPct val="100000"/>
              <a:buFont typeface="Wingdings" pitchFamily="2" charset="2"/>
              <a:buChar char="v"/>
              <a:defRPr/>
            </a:pPr>
            <a:r>
              <a:rPr lang="en-US" altLang="zh-CN" sz="2000" dirty="0">
                <a:solidFill>
                  <a:schemeClr val="tx2"/>
                </a:solidFill>
                <a:ea typeface="微软雅黑" pitchFamily="34" charset="-122"/>
              </a:rPr>
              <a:t>app</a:t>
            </a:r>
            <a:r>
              <a:rPr lang="zh-CN" altLang="en-US" sz="2000" dirty="0">
                <a:solidFill>
                  <a:schemeClr val="tx2"/>
                </a:solidFill>
                <a:ea typeface="微软雅黑" pitchFamily="34" charset="-122"/>
              </a:rPr>
              <a:t>：应用程序的源码和资源文件就放在这个</a:t>
            </a:r>
            <a:r>
              <a:rPr lang="en-US" altLang="zh-CN" sz="2000" dirty="0">
                <a:solidFill>
                  <a:schemeClr val="tx2"/>
                </a:solidFill>
                <a:ea typeface="微软雅黑" pitchFamily="34" charset="-122"/>
              </a:rPr>
              <a:t>module</a:t>
            </a:r>
            <a:r>
              <a:rPr lang="zh-CN" altLang="en-US" sz="2000" dirty="0">
                <a:solidFill>
                  <a:schemeClr val="tx2"/>
                </a:solidFill>
                <a:ea typeface="微软雅黑" pitchFamily="34" charset="-122"/>
              </a:rPr>
              <a:t>当中</a:t>
            </a:r>
            <a:endParaRPr lang="en-US" altLang="zh-CN" sz="2000" dirty="0">
              <a:solidFill>
                <a:schemeClr val="tx2"/>
              </a:solidFill>
              <a:ea typeface="微软雅黑" pitchFamily="34" charset="-122"/>
            </a:endParaRPr>
          </a:p>
          <a:p>
            <a:pPr marL="342900" indent="-342900">
              <a:lnSpc>
                <a:spcPct val="140000"/>
              </a:lnSpc>
              <a:spcBef>
                <a:spcPct val="20000"/>
              </a:spcBef>
              <a:buClr>
                <a:schemeClr val="accent6"/>
              </a:buClr>
              <a:buSzPct val="100000"/>
              <a:buFont typeface="Wingdings" pitchFamily="2" charset="2"/>
              <a:buChar char="v"/>
              <a:defRPr/>
            </a:pPr>
            <a:r>
              <a:rPr lang="en-US" altLang="zh-CN" sz="2000" dirty="0">
                <a:solidFill>
                  <a:schemeClr val="tx2"/>
                </a:solidFill>
                <a:ea typeface="微软雅黑" pitchFamily="34" charset="-122"/>
              </a:rPr>
              <a:t>build</a:t>
            </a:r>
            <a:r>
              <a:rPr lang="zh-CN" altLang="en-US" sz="2000" dirty="0">
                <a:solidFill>
                  <a:schemeClr val="tx2"/>
                </a:solidFill>
                <a:ea typeface="微软雅黑" pitchFamily="34" charset="-122"/>
              </a:rPr>
              <a:t>：编译后的文件存放的位置，最终生成的</a:t>
            </a:r>
            <a:r>
              <a:rPr lang="en-US" altLang="zh-CN" sz="2000" dirty="0" err="1">
                <a:solidFill>
                  <a:schemeClr val="tx2"/>
                </a:solidFill>
                <a:ea typeface="微软雅黑" pitchFamily="34" charset="-122"/>
              </a:rPr>
              <a:t>apk</a:t>
            </a:r>
            <a:r>
              <a:rPr lang="zh-CN" altLang="en-US" sz="2000" dirty="0">
                <a:solidFill>
                  <a:schemeClr val="tx2"/>
                </a:solidFill>
                <a:ea typeface="微软雅黑" pitchFamily="34" charset="-122"/>
              </a:rPr>
              <a:t>文件就在这个目录中</a:t>
            </a:r>
            <a:endParaRPr lang="en-US" altLang="zh-CN" sz="2000" dirty="0">
              <a:solidFill>
                <a:schemeClr val="tx2"/>
              </a:solidFill>
              <a:ea typeface="微软雅黑" pitchFamily="34" charset="-122"/>
            </a:endParaRPr>
          </a:p>
          <a:p>
            <a:pPr marL="342900" indent="-342900">
              <a:lnSpc>
                <a:spcPct val="140000"/>
              </a:lnSpc>
              <a:spcBef>
                <a:spcPct val="20000"/>
              </a:spcBef>
              <a:buClr>
                <a:schemeClr val="accent6"/>
              </a:buClr>
              <a:buSzPct val="100000"/>
              <a:buFont typeface="Wingdings" pitchFamily="2" charset="2"/>
              <a:buChar char="v"/>
              <a:defRPr/>
            </a:pPr>
            <a:r>
              <a:rPr lang="en-US" altLang="zh-CN" sz="2000" dirty="0">
                <a:solidFill>
                  <a:schemeClr val="tx2"/>
                </a:solidFill>
                <a:ea typeface="微软雅黑" pitchFamily="34" charset="-122"/>
              </a:rPr>
              <a:t>libs</a:t>
            </a:r>
            <a:r>
              <a:rPr lang="zh-CN" altLang="en-US" sz="2000" dirty="0">
                <a:solidFill>
                  <a:schemeClr val="tx2"/>
                </a:solidFill>
                <a:ea typeface="微软雅黑" pitchFamily="34" charset="-122"/>
              </a:rPr>
              <a:t>：添加的*</a:t>
            </a:r>
            <a:r>
              <a:rPr lang="en-US" altLang="zh-CN" sz="2000" dirty="0">
                <a:solidFill>
                  <a:schemeClr val="tx2"/>
                </a:solidFill>
                <a:ea typeface="微软雅黑" pitchFamily="34" charset="-122"/>
              </a:rPr>
              <a:t>.jar</a:t>
            </a:r>
            <a:r>
              <a:rPr lang="zh-CN" altLang="en-US" sz="2000" dirty="0">
                <a:solidFill>
                  <a:schemeClr val="tx2"/>
                </a:solidFill>
                <a:ea typeface="微软雅黑" pitchFamily="34" charset="-122"/>
              </a:rPr>
              <a:t>或*</a:t>
            </a:r>
            <a:r>
              <a:rPr lang="en-US" altLang="zh-CN" sz="2000" dirty="0">
                <a:solidFill>
                  <a:schemeClr val="tx2"/>
                </a:solidFill>
                <a:ea typeface="微软雅黑" pitchFamily="34" charset="-122"/>
              </a:rPr>
              <a:t>.so</a:t>
            </a:r>
            <a:r>
              <a:rPr lang="zh-CN" altLang="en-US" sz="2000" dirty="0">
                <a:solidFill>
                  <a:schemeClr val="tx2"/>
                </a:solidFill>
                <a:ea typeface="微软雅黑" pitchFamily="34" charset="-122"/>
              </a:rPr>
              <a:t>等文件存放的位置</a:t>
            </a:r>
            <a:endParaRPr lang="en-US" altLang="zh-CN" sz="2000" dirty="0">
              <a:solidFill>
                <a:schemeClr val="tx2"/>
              </a:solidFill>
              <a:ea typeface="微软雅黑" pitchFamily="34" charset="-122"/>
            </a:endParaRPr>
          </a:p>
          <a:p>
            <a:pPr marL="342900" indent="-342900">
              <a:lnSpc>
                <a:spcPct val="140000"/>
              </a:lnSpc>
              <a:spcBef>
                <a:spcPct val="20000"/>
              </a:spcBef>
              <a:buClr>
                <a:schemeClr val="accent6"/>
              </a:buClr>
              <a:buSzPct val="100000"/>
              <a:buFont typeface="Wingdings" pitchFamily="2" charset="2"/>
              <a:buChar char="v"/>
              <a:defRPr/>
            </a:pPr>
            <a:r>
              <a:rPr lang="en-US" altLang="zh-CN" sz="2000" dirty="0" err="1">
                <a:solidFill>
                  <a:schemeClr val="tx2"/>
                </a:solidFill>
                <a:ea typeface="微软雅黑" pitchFamily="34" charset="-122"/>
              </a:rPr>
              <a:t>src</a:t>
            </a:r>
            <a:r>
              <a:rPr lang="zh-CN" altLang="en-US" sz="2000" dirty="0">
                <a:solidFill>
                  <a:schemeClr val="tx2"/>
                </a:solidFill>
                <a:ea typeface="微软雅黑" pitchFamily="34" charset="-122"/>
              </a:rPr>
              <a:t>：</a:t>
            </a:r>
            <a:r>
              <a:rPr lang="en-US" altLang="zh-CN" sz="2000" dirty="0" err="1">
                <a:solidFill>
                  <a:schemeClr val="tx2"/>
                </a:solidFill>
                <a:ea typeface="微软雅黑" pitchFamily="34" charset="-122"/>
              </a:rPr>
              <a:t>androidTest</a:t>
            </a:r>
            <a:r>
              <a:rPr lang="zh-CN" altLang="en-US" sz="2000" dirty="0">
                <a:solidFill>
                  <a:schemeClr val="tx2"/>
                </a:solidFill>
                <a:ea typeface="微软雅黑" pitchFamily="34" charset="-122"/>
              </a:rPr>
              <a:t>、</a:t>
            </a:r>
            <a:r>
              <a:rPr lang="en-US" altLang="zh-CN" sz="2000" dirty="0">
                <a:solidFill>
                  <a:schemeClr val="tx2"/>
                </a:solidFill>
                <a:ea typeface="微软雅黑" pitchFamily="34" charset="-122"/>
              </a:rPr>
              <a:t>test</a:t>
            </a:r>
            <a:r>
              <a:rPr lang="zh-CN" altLang="en-US" sz="2000" dirty="0">
                <a:solidFill>
                  <a:schemeClr val="tx2"/>
                </a:solidFill>
                <a:ea typeface="微软雅黑" pitchFamily="34" charset="-122"/>
              </a:rPr>
              <a:t>和</a:t>
            </a:r>
            <a:r>
              <a:rPr lang="en-US" altLang="zh-CN" sz="2000" dirty="0">
                <a:solidFill>
                  <a:schemeClr val="tx2"/>
                </a:solidFill>
                <a:ea typeface="微软雅黑" pitchFamily="34" charset="-122"/>
              </a:rPr>
              <a:t>main</a:t>
            </a:r>
            <a:r>
              <a:rPr lang="zh-CN" altLang="en-US" sz="2000" dirty="0">
                <a:solidFill>
                  <a:schemeClr val="tx2"/>
                </a:solidFill>
                <a:ea typeface="微软雅黑" pitchFamily="34" charset="-122"/>
              </a:rPr>
              <a:t>，</a:t>
            </a:r>
            <a:r>
              <a:rPr lang="en-US" altLang="zh-CN" sz="2000" dirty="0">
                <a:solidFill>
                  <a:schemeClr val="tx2"/>
                </a:solidFill>
                <a:ea typeface="微软雅黑" pitchFamily="34" charset="-122"/>
              </a:rPr>
              <a:t>main</a:t>
            </a:r>
            <a:r>
              <a:rPr lang="zh-CN" altLang="en-US" sz="2000" dirty="0">
                <a:solidFill>
                  <a:schemeClr val="tx2"/>
                </a:solidFill>
                <a:ea typeface="微软雅黑" pitchFamily="34" charset="-122"/>
              </a:rPr>
              <a:t>文件夹下又分为</a:t>
            </a:r>
            <a:r>
              <a:rPr lang="en-US" altLang="zh-CN" sz="2000" dirty="0">
                <a:solidFill>
                  <a:schemeClr val="tx2"/>
                </a:solidFill>
                <a:ea typeface="微软雅黑" pitchFamily="34" charset="-122"/>
              </a:rPr>
              <a:t>java</a:t>
            </a:r>
            <a:r>
              <a:rPr lang="zh-CN" altLang="en-US" sz="2000" dirty="0">
                <a:solidFill>
                  <a:schemeClr val="tx2"/>
                </a:solidFill>
                <a:ea typeface="微软雅黑" pitchFamily="34" charset="-122"/>
              </a:rPr>
              <a:t>和</a:t>
            </a:r>
            <a:r>
              <a:rPr lang="en-US" altLang="zh-CN" sz="2000" dirty="0">
                <a:solidFill>
                  <a:schemeClr val="tx2"/>
                </a:solidFill>
                <a:ea typeface="微软雅黑" pitchFamily="34" charset="-122"/>
              </a:rPr>
              <a:t>res</a:t>
            </a:r>
            <a:r>
              <a:rPr lang="zh-CN" altLang="en-US" sz="2000" dirty="0">
                <a:solidFill>
                  <a:schemeClr val="tx2"/>
                </a:solidFill>
                <a:ea typeface="微软雅黑" pitchFamily="34" charset="-122"/>
              </a:rPr>
              <a:t>两个文件夹，</a:t>
            </a:r>
            <a:r>
              <a:rPr lang="en-US" altLang="zh-CN" sz="2000" dirty="0">
                <a:solidFill>
                  <a:schemeClr val="tx2"/>
                </a:solidFill>
                <a:ea typeface="微软雅黑" pitchFamily="34" charset="-122"/>
              </a:rPr>
              <a:t>java</a:t>
            </a:r>
            <a:r>
              <a:rPr lang="zh-CN" altLang="en-US" sz="2000" dirty="0">
                <a:solidFill>
                  <a:schemeClr val="tx2"/>
                </a:solidFill>
                <a:ea typeface="微软雅黑" pitchFamily="34" charset="-122"/>
              </a:rPr>
              <a:t>文件夹下存放的是</a:t>
            </a:r>
            <a:r>
              <a:rPr lang="en-US" altLang="zh-CN" sz="2000" dirty="0">
                <a:solidFill>
                  <a:schemeClr val="tx2"/>
                </a:solidFill>
                <a:ea typeface="微软雅黑" pitchFamily="34" charset="-122"/>
              </a:rPr>
              <a:t>java</a:t>
            </a:r>
            <a:r>
              <a:rPr lang="zh-CN" altLang="en-US" sz="2000" dirty="0">
                <a:solidFill>
                  <a:schemeClr val="tx2"/>
                </a:solidFill>
                <a:ea typeface="微软雅黑" pitchFamily="34" charset="-122"/>
              </a:rPr>
              <a:t>源代码，</a:t>
            </a:r>
            <a:r>
              <a:rPr lang="en-US" altLang="zh-CN" sz="2000" dirty="0">
                <a:solidFill>
                  <a:schemeClr val="tx2"/>
                </a:solidFill>
                <a:ea typeface="微软雅黑" pitchFamily="34" charset="-122"/>
              </a:rPr>
              <a:t>res</a:t>
            </a:r>
            <a:r>
              <a:rPr lang="zh-CN" altLang="en-US" sz="2000" dirty="0">
                <a:solidFill>
                  <a:schemeClr val="tx2"/>
                </a:solidFill>
                <a:ea typeface="微软雅黑" pitchFamily="34" charset="-122"/>
              </a:rPr>
              <a:t>文件夹下存放的是资源文件</a:t>
            </a:r>
            <a:endParaRPr lang="en-US" altLang="zh-CN" sz="2000" dirty="0">
              <a:solidFill>
                <a:schemeClr val="tx2"/>
              </a:solidFill>
              <a:ea typeface="微软雅黑" pitchFamily="34" charset="-122"/>
            </a:endParaRPr>
          </a:p>
          <a:p>
            <a:pPr marL="342900" indent="-342900">
              <a:lnSpc>
                <a:spcPct val="140000"/>
              </a:lnSpc>
              <a:spcBef>
                <a:spcPct val="20000"/>
              </a:spcBef>
              <a:buClr>
                <a:schemeClr val="accent6"/>
              </a:buClr>
              <a:buSzPct val="100000"/>
              <a:buFont typeface="Wingdings" pitchFamily="2" charset="2"/>
              <a:buChar char="v"/>
              <a:defRPr/>
            </a:pPr>
            <a:r>
              <a:rPr lang="zh-CN" altLang="en-US" sz="2000" dirty="0">
                <a:solidFill>
                  <a:schemeClr val="tx2"/>
                </a:solidFill>
                <a:ea typeface="微软雅黑" pitchFamily="34" charset="-122"/>
                <a:sym typeface="Arial" charset="0"/>
              </a:rPr>
              <a:t>AndroidManifest.xml 清单文件</a:t>
            </a:r>
          </a:p>
          <a:p>
            <a:pPr marL="742950" lvl="1" indent="-285750">
              <a:lnSpc>
                <a:spcPct val="120000"/>
              </a:lnSpc>
              <a:spcBef>
                <a:spcPct val="20000"/>
              </a:spcBef>
              <a:buClr>
                <a:schemeClr val="accent1"/>
              </a:buClr>
              <a:buFont typeface="Wingdings" pitchFamily="2" charset="2"/>
              <a:buChar char="§"/>
              <a:defRPr/>
            </a:pPr>
            <a:r>
              <a:rPr lang="zh-CN" altLang="en-US" dirty="0">
                <a:solidFill>
                  <a:schemeClr val="tx2"/>
                </a:solidFill>
                <a:latin typeface="微软雅黑" pitchFamily="34" charset="-122"/>
                <a:ea typeface="微软雅黑" pitchFamily="34" charset="-122"/>
                <a:sym typeface="Arial" charset="0"/>
              </a:rPr>
              <a:t>程序名称、图标、访问权限等整体属性</a:t>
            </a:r>
          </a:p>
          <a:p>
            <a:pPr marL="742950" lvl="1" indent="-285750">
              <a:lnSpc>
                <a:spcPct val="120000"/>
              </a:lnSpc>
              <a:spcBef>
                <a:spcPct val="20000"/>
              </a:spcBef>
              <a:buClr>
                <a:schemeClr val="accent1"/>
              </a:buClr>
              <a:buFont typeface="Wingdings" pitchFamily="2" charset="2"/>
              <a:buChar char="§"/>
              <a:defRPr/>
            </a:pPr>
            <a:r>
              <a:rPr lang="zh-CN" altLang="en-US" dirty="0">
                <a:solidFill>
                  <a:schemeClr val="tx2"/>
                </a:solidFill>
                <a:latin typeface="微软雅黑" pitchFamily="34" charset="-122"/>
                <a:ea typeface="微软雅黑" pitchFamily="34" charset="-122"/>
                <a:sym typeface="Arial" charset="0"/>
              </a:rPr>
              <a:t>四大组件</a:t>
            </a:r>
            <a:endParaRPr lang="zh-CN" altLang="en-US" dirty="0">
              <a:solidFill>
                <a:schemeClr val="tx2"/>
              </a:solidFill>
              <a:latin typeface="微软雅黑" pitchFamily="34" charset="-122"/>
              <a:ea typeface="微软雅黑" pitchFamily="34" charset="-122"/>
            </a:endParaRPr>
          </a:p>
          <a:p>
            <a:pPr marL="342900" indent="-342900">
              <a:lnSpc>
                <a:spcPct val="140000"/>
              </a:lnSpc>
              <a:spcBef>
                <a:spcPct val="20000"/>
              </a:spcBef>
              <a:buClr>
                <a:schemeClr val="accent6"/>
              </a:buClr>
              <a:buSzPct val="100000"/>
              <a:buFont typeface="Wingdings" pitchFamily="2" charset="2"/>
              <a:buChar char="v"/>
              <a:defRPr/>
            </a:pPr>
            <a:r>
              <a:rPr lang="en-US" altLang="zh-CN" sz="2000" dirty="0">
                <a:solidFill>
                  <a:schemeClr val="tx2"/>
                </a:solidFill>
                <a:ea typeface="微软雅黑" pitchFamily="34" charset="-122"/>
                <a:sym typeface="Arial" charset="0"/>
              </a:rPr>
              <a:t>drawable</a:t>
            </a:r>
            <a:r>
              <a:rPr lang="zh-CN" altLang="en-US" sz="2000" dirty="0">
                <a:solidFill>
                  <a:schemeClr val="tx2"/>
                </a:solidFill>
                <a:ea typeface="微软雅黑" pitchFamily="34" charset="-122"/>
                <a:sym typeface="Arial" charset="0"/>
              </a:rPr>
              <a:t>：存储一些</a:t>
            </a:r>
            <a:r>
              <a:rPr lang="en-US" altLang="zh-CN" sz="2000" dirty="0">
                <a:solidFill>
                  <a:schemeClr val="tx2"/>
                </a:solidFill>
                <a:ea typeface="微软雅黑" pitchFamily="34" charset="-122"/>
                <a:sym typeface="Arial" charset="0"/>
              </a:rPr>
              <a:t>xml</a:t>
            </a:r>
            <a:r>
              <a:rPr lang="zh-CN" altLang="en-US" sz="2000" dirty="0">
                <a:solidFill>
                  <a:schemeClr val="tx2"/>
                </a:solidFill>
                <a:ea typeface="微软雅黑" pitchFamily="34" charset="-122"/>
                <a:sym typeface="Arial" charset="0"/>
              </a:rPr>
              <a:t>文件，</a:t>
            </a:r>
            <a:r>
              <a:rPr lang="en-US" altLang="zh-CN" sz="2000" dirty="0">
                <a:solidFill>
                  <a:schemeClr val="tx2"/>
                </a:solidFill>
                <a:ea typeface="微软雅黑" pitchFamily="34" charset="-122"/>
                <a:sym typeface="Arial" charset="0"/>
              </a:rPr>
              <a:t>*dpi</a:t>
            </a:r>
            <a:r>
              <a:rPr lang="zh-CN" altLang="en-US" sz="2000" dirty="0">
                <a:solidFill>
                  <a:schemeClr val="tx2"/>
                </a:solidFill>
                <a:ea typeface="微软雅黑" pitchFamily="34" charset="-122"/>
                <a:sym typeface="Arial" charset="0"/>
              </a:rPr>
              <a:t>表示存储分辨率的图片</a:t>
            </a:r>
          </a:p>
          <a:p>
            <a:pPr marL="742950" lvl="1" indent="-285750">
              <a:lnSpc>
                <a:spcPct val="120000"/>
              </a:lnSpc>
              <a:spcBef>
                <a:spcPct val="20000"/>
              </a:spcBef>
              <a:buClr>
                <a:schemeClr val="accent1"/>
              </a:buClr>
              <a:buFont typeface="Wingdings" pitchFamily="2" charset="2"/>
              <a:buChar char="§"/>
              <a:defRPr/>
            </a:pPr>
            <a:r>
              <a:rPr lang="en-US" altLang="zh-CN" dirty="0" err="1">
                <a:solidFill>
                  <a:schemeClr val="tx2"/>
                </a:solidFill>
                <a:latin typeface="微软雅黑" pitchFamily="34" charset="-122"/>
                <a:ea typeface="微软雅黑" pitchFamily="34" charset="-122"/>
                <a:sym typeface="Arial" charset="0"/>
              </a:rPr>
              <a:t>mdpi</a:t>
            </a:r>
            <a:r>
              <a:rPr lang="zh-CN" altLang="en-US" dirty="0">
                <a:solidFill>
                  <a:schemeClr val="tx2"/>
                </a:solidFill>
                <a:latin typeface="微软雅黑" pitchFamily="34" charset="-122"/>
                <a:ea typeface="微软雅黑" pitchFamily="34" charset="-122"/>
                <a:sym typeface="Arial" charset="0"/>
              </a:rPr>
              <a:t>：</a:t>
            </a:r>
            <a:r>
              <a:rPr lang="en-US" altLang="zh-CN" dirty="0">
                <a:solidFill>
                  <a:schemeClr val="tx2"/>
                </a:solidFill>
                <a:latin typeface="微软雅黑" pitchFamily="34" charset="-122"/>
                <a:ea typeface="微软雅黑" pitchFamily="34" charset="-122"/>
                <a:sym typeface="Arial" charset="0"/>
              </a:rPr>
              <a:t>320x480</a:t>
            </a:r>
          </a:p>
          <a:p>
            <a:pPr marL="742950" lvl="1" indent="-285750">
              <a:lnSpc>
                <a:spcPct val="120000"/>
              </a:lnSpc>
              <a:spcBef>
                <a:spcPct val="20000"/>
              </a:spcBef>
              <a:buClr>
                <a:schemeClr val="accent1"/>
              </a:buClr>
              <a:buFont typeface="Wingdings" pitchFamily="2" charset="2"/>
              <a:buChar char="§"/>
              <a:defRPr/>
            </a:pPr>
            <a:r>
              <a:rPr lang="en-US" altLang="zh-CN" dirty="0" err="1">
                <a:solidFill>
                  <a:schemeClr val="tx2"/>
                </a:solidFill>
                <a:latin typeface="微软雅黑" pitchFamily="34" charset="-122"/>
                <a:ea typeface="微软雅黑" pitchFamily="34" charset="-122"/>
                <a:sym typeface="Arial" charset="0"/>
              </a:rPr>
              <a:t>hdpi</a:t>
            </a:r>
            <a:r>
              <a:rPr lang="zh-CN" altLang="en-US" dirty="0">
                <a:solidFill>
                  <a:schemeClr val="tx2"/>
                </a:solidFill>
                <a:latin typeface="微软雅黑" pitchFamily="34" charset="-122"/>
                <a:ea typeface="微软雅黑" pitchFamily="34" charset="-122"/>
                <a:sym typeface="Arial" charset="0"/>
              </a:rPr>
              <a:t>：</a:t>
            </a:r>
            <a:r>
              <a:rPr lang="en-US" altLang="zh-CN" dirty="0">
                <a:solidFill>
                  <a:schemeClr val="tx2"/>
                </a:solidFill>
                <a:latin typeface="微软雅黑" pitchFamily="34" charset="-122"/>
                <a:ea typeface="微软雅黑" pitchFamily="34" charset="-122"/>
                <a:sym typeface="Arial" charset="0"/>
              </a:rPr>
              <a:t>480x800</a:t>
            </a:r>
            <a:r>
              <a:rPr lang="zh-CN" altLang="en-US" dirty="0">
                <a:solidFill>
                  <a:schemeClr val="tx2"/>
                </a:solidFill>
                <a:latin typeface="微软雅黑" pitchFamily="34" charset="-122"/>
                <a:ea typeface="微软雅黑" pitchFamily="34" charset="-122"/>
                <a:sym typeface="Arial" charset="0"/>
              </a:rPr>
              <a:t>、</a:t>
            </a:r>
            <a:r>
              <a:rPr lang="en-US" altLang="zh-CN" dirty="0">
                <a:solidFill>
                  <a:schemeClr val="tx2"/>
                </a:solidFill>
                <a:latin typeface="微软雅黑" pitchFamily="34" charset="-122"/>
                <a:ea typeface="微软雅黑" pitchFamily="34" charset="-122"/>
                <a:sym typeface="Arial" charset="0"/>
              </a:rPr>
              <a:t>480x854</a:t>
            </a:r>
          </a:p>
          <a:p>
            <a:pPr marL="742950" lvl="1" indent="-285750">
              <a:lnSpc>
                <a:spcPct val="120000"/>
              </a:lnSpc>
              <a:spcBef>
                <a:spcPct val="20000"/>
              </a:spcBef>
              <a:buClr>
                <a:schemeClr val="accent1"/>
              </a:buClr>
              <a:buFont typeface="Wingdings" pitchFamily="2" charset="2"/>
              <a:buChar char="§"/>
              <a:defRPr/>
            </a:pPr>
            <a:r>
              <a:rPr lang="en-US" altLang="zh-CN" dirty="0" err="1">
                <a:solidFill>
                  <a:schemeClr val="tx2"/>
                </a:solidFill>
                <a:latin typeface="微软雅黑" pitchFamily="34" charset="-122"/>
                <a:ea typeface="微软雅黑" pitchFamily="34" charset="-122"/>
                <a:sym typeface="Arial" charset="0"/>
              </a:rPr>
              <a:t>xhdpi</a:t>
            </a:r>
            <a:r>
              <a:rPr lang="zh-CN" altLang="en-US" dirty="0">
                <a:solidFill>
                  <a:schemeClr val="tx2"/>
                </a:solidFill>
                <a:latin typeface="微软雅黑" pitchFamily="34" charset="-122"/>
                <a:ea typeface="微软雅黑" pitchFamily="34" charset="-122"/>
                <a:sym typeface="Arial" charset="0"/>
              </a:rPr>
              <a:t>：至少</a:t>
            </a:r>
            <a:r>
              <a:rPr lang="en-US" altLang="zh-CN" dirty="0">
                <a:solidFill>
                  <a:schemeClr val="tx2"/>
                </a:solidFill>
                <a:latin typeface="微软雅黑" pitchFamily="34" charset="-122"/>
                <a:ea typeface="微软雅黑" pitchFamily="34" charset="-122"/>
                <a:sym typeface="Arial" charset="0"/>
              </a:rPr>
              <a:t>960x720</a:t>
            </a:r>
          </a:p>
          <a:p>
            <a:pPr marL="742950" lvl="1" indent="-285750">
              <a:lnSpc>
                <a:spcPct val="120000"/>
              </a:lnSpc>
              <a:spcBef>
                <a:spcPct val="20000"/>
              </a:spcBef>
              <a:buClr>
                <a:schemeClr val="accent1"/>
              </a:buClr>
              <a:buFont typeface="Wingdings" pitchFamily="2" charset="2"/>
              <a:buChar char="§"/>
              <a:defRPr/>
            </a:pPr>
            <a:r>
              <a:rPr lang="en-US" altLang="zh-CN" dirty="0" err="1">
                <a:solidFill>
                  <a:schemeClr val="tx2"/>
                </a:solidFill>
                <a:latin typeface="微软雅黑" pitchFamily="34" charset="-122"/>
                <a:ea typeface="微软雅黑" pitchFamily="34" charset="-122"/>
                <a:sym typeface="Arial" charset="0"/>
              </a:rPr>
              <a:t>xxhdpi</a:t>
            </a:r>
            <a:r>
              <a:rPr lang="zh-CN" altLang="en-US" dirty="0">
                <a:solidFill>
                  <a:schemeClr val="tx2"/>
                </a:solidFill>
                <a:latin typeface="微软雅黑" pitchFamily="34" charset="-122"/>
                <a:ea typeface="微软雅黑" pitchFamily="34" charset="-122"/>
                <a:sym typeface="Arial" charset="0"/>
              </a:rPr>
              <a:t>：</a:t>
            </a:r>
            <a:r>
              <a:rPr lang="en-US" altLang="zh-CN" dirty="0">
                <a:solidFill>
                  <a:schemeClr val="tx2"/>
                </a:solidFill>
                <a:latin typeface="微软雅黑" pitchFamily="34" charset="-122"/>
                <a:ea typeface="微软雅黑" pitchFamily="34" charset="-122"/>
                <a:sym typeface="Arial" charset="0"/>
              </a:rPr>
              <a:t>1280x720</a:t>
            </a:r>
          </a:p>
          <a:p>
            <a:pPr marL="342900" indent="-342900">
              <a:lnSpc>
                <a:spcPct val="140000"/>
              </a:lnSpc>
              <a:spcBef>
                <a:spcPct val="20000"/>
              </a:spcBef>
              <a:buClr>
                <a:schemeClr val="accent6"/>
              </a:buClr>
              <a:buSzPct val="100000"/>
              <a:buFont typeface="Wingdings" pitchFamily="2" charset="2"/>
              <a:buChar char="v"/>
              <a:defRPr/>
            </a:pPr>
            <a:r>
              <a:rPr lang="en-US" altLang="zh-CN" sz="2000" dirty="0">
                <a:solidFill>
                  <a:schemeClr val="tx2"/>
                </a:solidFill>
                <a:ea typeface="微软雅黑" pitchFamily="34" charset="-122"/>
                <a:sym typeface="Arial" charset="0"/>
              </a:rPr>
              <a:t>layout</a:t>
            </a:r>
            <a:r>
              <a:rPr lang="zh-CN" altLang="en-US" sz="2000" dirty="0">
                <a:solidFill>
                  <a:schemeClr val="tx2"/>
                </a:solidFill>
                <a:ea typeface="微软雅黑" pitchFamily="34" charset="-122"/>
                <a:sym typeface="Arial" charset="0"/>
              </a:rPr>
              <a:t>：存储布局文件</a:t>
            </a:r>
            <a:endParaRPr lang="en-US" altLang="zh-CN" sz="2000" dirty="0">
              <a:solidFill>
                <a:schemeClr val="tx2"/>
              </a:solidFill>
              <a:ea typeface="微软雅黑" pitchFamily="34" charset="-122"/>
              <a:sym typeface="Arial" charset="0"/>
            </a:endParaRPr>
          </a:p>
          <a:p>
            <a:pPr marL="342900" indent="-342900">
              <a:lnSpc>
                <a:spcPct val="140000"/>
              </a:lnSpc>
              <a:spcBef>
                <a:spcPct val="20000"/>
              </a:spcBef>
              <a:buClr>
                <a:schemeClr val="accent6"/>
              </a:buClr>
              <a:buSzPct val="100000"/>
              <a:buFont typeface="Wingdings" pitchFamily="2" charset="2"/>
              <a:buChar char="v"/>
              <a:defRPr/>
            </a:pPr>
            <a:r>
              <a:rPr lang="en-US" altLang="zh-CN" dirty="0">
                <a:solidFill>
                  <a:schemeClr val="tx2"/>
                </a:solidFill>
                <a:latin typeface="微软雅黑" pitchFamily="34" charset="-122"/>
                <a:ea typeface="微软雅黑" pitchFamily="34" charset="-122"/>
                <a:sym typeface="Arial" charset="0"/>
              </a:rPr>
              <a:t>mipmap</a:t>
            </a:r>
            <a:r>
              <a:rPr lang="zh-CN" altLang="en-US" dirty="0">
                <a:solidFill>
                  <a:schemeClr val="tx2"/>
                </a:solidFill>
                <a:latin typeface="微软雅黑" pitchFamily="34" charset="-122"/>
                <a:ea typeface="微软雅黑" pitchFamily="34" charset="-122"/>
                <a:sym typeface="Arial" charset="0"/>
              </a:rPr>
              <a:t>：存储原生图片资源</a:t>
            </a:r>
            <a:endParaRPr lang="en-US" altLang="zh-CN" dirty="0">
              <a:solidFill>
                <a:schemeClr val="tx2"/>
              </a:solidFill>
              <a:latin typeface="微软雅黑" pitchFamily="34" charset="-122"/>
              <a:ea typeface="微软雅黑" pitchFamily="34" charset="-122"/>
              <a:sym typeface="Arial" charset="0"/>
            </a:endParaRPr>
          </a:p>
          <a:p>
            <a:pPr marL="342900" indent="-342900">
              <a:lnSpc>
                <a:spcPct val="140000"/>
              </a:lnSpc>
              <a:spcBef>
                <a:spcPct val="20000"/>
              </a:spcBef>
              <a:buClr>
                <a:schemeClr val="accent6"/>
              </a:buClr>
              <a:buSzPct val="100000"/>
              <a:buFont typeface="Wingdings" pitchFamily="2" charset="2"/>
              <a:buChar char="v"/>
              <a:defRPr/>
            </a:pPr>
            <a:r>
              <a:rPr lang="en-US" altLang="zh-CN" dirty="0">
                <a:solidFill>
                  <a:schemeClr val="tx2"/>
                </a:solidFill>
                <a:latin typeface="微软雅黑" pitchFamily="34" charset="-122"/>
                <a:ea typeface="微软雅黑" pitchFamily="34" charset="-122"/>
                <a:sym typeface="Arial" charset="0"/>
              </a:rPr>
              <a:t>values</a:t>
            </a:r>
            <a:r>
              <a:rPr lang="zh-CN" altLang="en-US" dirty="0">
                <a:solidFill>
                  <a:schemeClr val="tx2"/>
                </a:solidFill>
                <a:latin typeface="微软雅黑" pitchFamily="34" charset="-122"/>
                <a:ea typeface="微软雅黑" pitchFamily="34" charset="-122"/>
                <a:sym typeface="Arial" charset="0"/>
              </a:rPr>
              <a:t>：存储</a:t>
            </a:r>
            <a:r>
              <a:rPr lang="en-US" altLang="zh-CN" dirty="0">
                <a:solidFill>
                  <a:schemeClr val="tx2"/>
                </a:solidFill>
                <a:latin typeface="微软雅黑" pitchFamily="34" charset="-122"/>
                <a:ea typeface="微软雅黑" pitchFamily="34" charset="-122"/>
                <a:sym typeface="Arial" charset="0"/>
              </a:rPr>
              <a:t>app</a:t>
            </a:r>
            <a:r>
              <a:rPr lang="zh-CN" altLang="en-US" dirty="0">
                <a:solidFill>
                  <a:schemeClr val="tx2"/>
                </a:solidFill>
                <a:latin typeface="微软雅黑" pitchFamily="34" charset="-122"/>
                <a:ea typeface="微软雅黑" pitchFamily="34" charset="-122"/>
                <a:sym typeface="Arial" charset="0"/>
              </a:rPr>
              <a:t>引用的一些值</a:t>
            </a:r>
          </a:p>
          <a:p>
            <a:pPr marL="742950" lvl="1" indent="-285750">
              <a:lnSpc>
                <a:spcPct val="12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sym typeface="Arial" charset="0"/>
              </a:rPr>
              <a:t>colors.xml</a:t>
            </a:r>
            <a:r>
              <a:rPr lang="zh-CN" altLang="en-US" dirty="0">
                <a:solidFill>
                  <a:schemeClr val="tx2"/>
                </a:solidFill>
                <a:latin typeface="微软雅黑" pitchFamily="34" charset="-122"/>
                <a:ea typeface="微软雅黑" pitchFamily="34" charset="-122"/>
                <a:sym typeface="Arial" charset="0"/>
              </a:rPr>
              <a:t>：存储了一些</a:t>
            </a:r>
            <a:r>
              <a:rPr lang="en-US" altLang="zh-CN" dirty="0">
                <a:solidFill>
                  <a:schemeClr val="tx2"/>
                </a:solidFill>
                <a:latin typeface="微软雅黑" pitchFamily="34" charset="-122"/>
                <a:ea typeface="微软雅黑" pitchFamily="34" charset="-122"/>
                <a:sym typeface="Arial" charset="0"/>
              </a:rPr>
              <a:t>color</a:t>
            </a:r>
            <a:r>
              <a:rPr lang="zh-CN" altLang="en-US" dirty="0">
                <a:solidFill>
                  <a:schemeClr val="tx2"/>
                </a:solidFill>
                <a:latin typeface="微软雅黑" pitchFamily="34" charset="-122"/>
                <a:ea typeface="微软雅黑" pitchFamily="34" charset="-122"/>
                <a:sym typeface="Arial" charset="0"/>
              </a:rPr>
              <a:t>的样式</a:t>
            </a:r>
          </a:p>
          <a:p>
            <a:pPr marL="742950" lvl="1" indent="-285750">
              <a:lnSpc>
                <a:spcPct val="12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sym typeface="Arial" charset="0"/>
              </a:rPr>
              <a:t>dimens.xml</a:t>
            </a:r>
            <a:r>
              <a:rPr lang="zh-CN" altLang="en-US" dirty="0">
                <a:solidFill>
                  <a:schemeClr val="tx2"/>
                </a:solidFill>
                <a:latin typeface="微软雅黑" pitchFamily="34" charset="-122"/>
                <a:ea typeface="微软雅黑" pitchFamily="34" charset="-122"/>
                <a:sym typeface="Arial" charset="0"/>
              </a:rPr>
              <a:t>：存储了一些公用的</a:t>
            </a:r>
            <a:r>
              <a:rPr lang="en-US" altLang="zh-CN" dirty="0" err="1">
                <a:solidFill>
                  <a:schemeClr val="tx2"/>
                </a:solidFill>
                <a:latin typeface="微软雅黑" pitchFamily="34" charset="-122"/>
                <a:ea typeface="微软雅黑" pitchFamily="34" charset="-122"/>
                <a:sym typeface="Arial" charset="0"/>
              </a:rPr>
              <a:t>dp</a:t>
            </a:r>
            <a:r>
              <a:rPr lang="zh-CN" altLang="en-US" dirty="0">
                <a:solidFill>
                  <a:schemeClr val="tx2"/>
                </a:solidFill>
                <a:latin typeface="微软雅黑" pitchFamily="34" charset="-122"/>
                <a:ea typeface="微软雅黑" pitchFamily="34" charset="-122"/>
                <a:sym typeface="Arial" charset="0"/>
              </a:rPr>
              <a:t>值</a:t>
            </a:r>
          </a:p>
          <a:p>
            <a:pPr marL="742950" lvl="1" indent="-285750">
              <a:lnSpc>
                <a:spcPct val="12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sym typeface="Arial" charset="0"/>
              </a:rPr>
              <a:t>strings.xml</a:t>
            </a:r>
            <a:r>
              <a:rPr lang="zh-CN" altLang="en-US" dirty="0">
                <a:solidFill>
                  <a:schemeClr val="tx2"/>
                </a:solidFill>
                <a:latin typeface="微软雅黑" pitchFamily="34" charset="-122"/>
                <a:ea typeface="微软雅黑" pitchFamily="34" charset="-122"/>
                <a:sym typeface="Arial" charset="0"/>
              </a:rPr>
              <a:t>：存储了引用的</a:t>
            </a:r>
            <a:r>
              <a:rPr lang="en-US" altLang="zh-CN" dirty="0">
                <a:solidFill>
                  <a:schemeClr val="tx2"/>
                </a:solidFill>
                <a:latin typeface="微软雅黑" pitchFamily="34" charset="-122"/>
                <a:ea typeface="微软雅黑" pitchFamily="34" charset="-122"/>
                <a:sym typeface="Arial" charset="0"/>
              </a:rPr>
              <a:t>string</a:t>
            </a:r>
            <a:r>
              <a:rPr lang="zh-CN" altLang="en-US" dirty="0">
                <a:solidFill>
                  <a:schemeClr val="tx2"/>
                </a:solidFill>
                <a:latin typeface="微软雅黑" pitchFamily="34" charset="-122"/>
                <a:ea typeface="微软雅黑" pitchFamily="34" charset="-122"/>
                <a:sym typeface="Arial" charset="0"/>
              </a:rPr>
              <a:t>值</a:t>
            </a:r>
          </a:p>
          <a:p>
            <a:pPr marL="742950" lvl="1" indent="-285750">
              <a:lnSpc>
                <a:spcPct val="120000"/>
              </a:lnSpc>
              <a:spcBef>
                <a:spcPct val="20000"/>
              </a:spcBef>
              <a:buClr>
                <a:schemeClr val="accent1"/>
              </a:buClr>
              <a:buFont typeface="Wingdings" pitchFamily="2" charset="2"/>
              <a:buChar char="§"/>
              <a:defRPr/>
            </a:pPr>
            <a:r>
              <a:rPr lang="en-US" altLang="zh-CN" dirty="0">
                <a:solidFill>
                  <a:schemeClr val="tx2"/>
                </a:solidFill>
                <a:latin typeface="微软雅黑" pitchFamily="34" charset="-122"/>
                <a:ea typeface="微软雅黑" pitchFamily="34" charset="-122"/>
                <a:sym typeface="Arial" charset="0"/>
              </a:rPr>
              <a:t>styles.xml</a:t>
            </a:r>
            <a:r>
              <a:rPr lang="zh-CN" altLang="en-US" dirty="0">
                <a:solidFill>
                  <a:schemeClr val="tx2"/>
                </a:solidFill>
                <a:latin typeface="微软雅黑" pitchFamily="34" charset="-122"/>
                <a:ea typeface="微软雅黑" pitchFamily="34" charset="-122"/>
                <a:sym typeface="Arial" charset="0"/>
              </a:rPr>
              <a:t>：存储了</a:t>
            </a:r>
            <a:r>
              <a:rPr lang="en-US" altLang="zh-CN" dirty="0">
                <a:solidFill>
                  <a:schemeClr val="tx2"/>
                </a:solidFill>
                <a:latin typeface="微软雅黑" pitchFamily="34" charset="-122"/>
                <a:ea typeface="微软雅黑" pitchFamily="34" charset="-122"/>
                <a:sym typeface="Arial" charset="0"/>
              </a:rPr>
              <a:t>app</a:t>
            </a:r>
            <a:r>
              <a:rPr lang="zh-CN" altLang="en-US" dirty="0">
                <a:solidFill>
                  <a:schemeClr val="tx2"/>
                </a:solidFill>
                <a:latin typeface="微软雅黑" pitchFamily="34" charset="-122"/>
                <a:ea typeface="微软雅黑" pitchFamily="34" charset="-122"/>
                <a:sym typeface="Arial" charset="0"/>
              </a:rPr>
              <a:t>需要用到的一些样式</a:t>
            </a:r>
            <a:endParaRPr lang="zh-CN" altLang="en-US" dirty="0">
              <a:solidFill>
                <a:schemeClr val="tx2"/>
              </a:solidFill>
              <a:latin typeface="微软雅黑" pitchFamily="34" charset="-122"/>
              <a:ea typeface="微软雅黑" pitchFamily="34" charset="-122"/>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34</a:t>
            </a:fld>
            <a:endParaRPr lang="zh-CN" altLang="en-US"/>
          </a:p>
        </p:txBody>
      </p:sp>
    </p:spTree>
    <p:extLst>
      <p:ext uri="{BB962C8B-B14F-4D97-AF65-F5344CB8AC3E}">
        <p14:creationId xmlns:p14="http://schemas.microsoft.com/office/powerpoint/2010/main" val="942682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36</a:t>
            </a:fld>
            <a:endParaRPr lang="zh-CN" altLang="en-US"/>
          </a:p>
        </p:txBody>
      </p:sp>
    </p:spTree>
    <p:extLst>
      <p:ext uri="{BB962C8B-B14F-4D97-AF65-F5344CB8AC3E}">
        <p14:creationId xmlns:p14="http://schemas.microsoft.com/office/powerpoint/2010/main" val="2480556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1" kern="0" dirty="0">
                <a:solidFill>
                  <a:srgbClr val="000000"/>
                </a:solidFill>
                <a:latin typeface="宋体" panose="02010600030101010101" pitchFamily="2" charset="-122"/>
                <a:cs typeface="宋体" panose="02010600030101010101" pitchFamily="2" charset="-122"/>
              </a:rPr>
              <a:t>google()</a:t>
            </a:r>
            <a:r>
              <a:rPr lang="zh-CN" altLang="en-US" b="1" kern="0" dirty="0">
                <a:solidFill>
                  <a:srgbClr val="000000"/>
                </a:solidFill>
                <a:latin typeface="宋体" panose="02010600030101010101" pitchFamily="2" charset="-122"/>
                <a:cs typeface="宋体" panose="02010600030101010101" pitchFamily="2" charset="-122"/>
              </a:rPr>
              <a:t>仓库是</a:t>
            </a:r>
            <a:r>
              <a:rPr lang="en-US" altLang="zh-CN" b="1" kern="0" dirty="0">
                <a:solidFill>
                  <a:srgbClr val="000000"/>
                </a:solidFill>
                <a:latin typeface="宋体" panose="02010600030101010101" pitchFamily="2" charset="-122"/>
                <a:cs typeface="宋体" panose="02010600030101010101" pitchFamily="2" charset="-122"/>
              </a:rPr>
              <a:t>Google</a:t>
            </a:r>
            <a:r>
              <a:rPr lang="zh-CN" altLang="en-US" b="1" kern="0" dirty="0">
                <a:solidFill>
                  <a:srgbClr val="000000"/>
                </a:solidFill>
                <a:latin typeface="宋体" panose="02010600030101010101" pitchFamily="2" charset="-122"/>
                <a:cs typeface="宋体" panose="02010600030101010101" pitchFamily="2" charset="-122"/>
              </a:rPr>
              <a:t>自己家的扩展依赖库</a:t>
            </a:r>
            <a:endParaRPr lang="en-US" altLang="zh-CN" b="1" kern="0" dirty="0">
              <a:solidFill>
                <a:srgbClr val="000000"/>
              </a:solidFill>
              <a:latin typeface="宋体" panose="02010600030101010101" pitchFamily="2" charset="-122"/>
              <a:cs typeface="宋体" panose="02010600030101010101" pitchFamily="2" charset="-122"/>
            </a:endParaRPr>
          </a:p>
          <a:p>
            <a:r>
              <a:rPr lang="en-US" altLang="zh-CN" b="1" kern="0" dirty="0" err="1">
                <a:solidFill>
                  <a:srgbClr val="000000"/>
                </a:solidFill>
                <a:latin typeface="宋体" panose="02010600030101010101" pitchFamily="2" charset="-122"/>
                <a:cs typeface="宋体" panose="02010600030101010101" pitchFamily="2" charset="-122"/>
              </a:rPr>
              <a:t>jcenter</a:t>
            </a:r>
            <a:r>
              <a:rPr lang="en-US" altLang="zh-CN" b="1" kern="0" dirty="0">
                <a:solidFill>
                  <a:srgbClr val="000000"/>
                </a:solidFill>
                <a:latin typeface="宋体" panose="02010600030101010101" pitchFamily="2" charset="-122"/>
                <a:cs typeface="宋体" panose="02010600030101010101" pitchFamily="2" charset="-122"/>
              </a:rPr>
              <a:t>()</a:t>
            </a:r>
            <a:r>
              <a:rPr lang="zh-CN" altLang="en-US" b="1" kern="0" dirty="0">
                <a:solidFill>
                  <a:srgbClr val="000000"/>
                </a:solidFill>
                <a:latin typeface="宋体" panose="02010600030101010101" pitchFamily="2" charset="-122"/>
                <a:cs typeface="宋体" panose="02010600030101010101" pitchFamily="2" charset="-122"/>
              </a:rPr>
              <a:t>大多是第</a:t>
            </a:r>
            <a:r>
              <a:rPr lang="en-US" altLang="zh-CN" b="1" kern="0" dirty="0">
                <a:solidFill>
                  <a:srgbClr val="000000"/>
                </a:solidFill>
                <a:latin typeface="宋体" panose="02010600030101010101" pitchFamily="2" charset="-122"/>
                <a:cs typeface="宋体" panose="02010600030101010101" pitchFamily="2" charset="-122"/>
              </a:rPr>
              <a:t>3</a:t>
            </a:r>
            <a:r>
              <a:rPr lang="zh-CN" altLang="en-US" b="1" kern="0" dirty="0">
                <a:solidFill>
                  <a:srgbClr val="000000"/>
                </a:solidFill>
                <a:latin typeface="宋体" panose="02010600030101010101" pitchFamily="2" charset="-122"/>
                <a:cs typeface="宋体" panose="02010600030101010101" pitchFamily="2" charset="-122"/>
              </a:rPr>
              <a:t>方的开源库</a:t>
            </a:r>
            <a:endParaRPr lang="en-US" altLang="zh-CN" b="1" kern="0" dirty="0">
              <a:solidFill>
                <a:srgbClr val="000000"/>
              </a:solidFill>
              <a:latin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D23B88E0-741A-4A93-B71A-393E76718F89}" type="slidenum">
              <a:rPr lang="zh-CN" altLang="en-US" smtClean="0"/>
              <a:t>42</a:t>
            </a:fld>
            <a:endParaRPr lang="zh-CN" altLang="en-US"/>
          </a:p>
        </p:txBody>
      </p:sp>
    </p:spTree>
    <p:extLst>
      <p:ext uri="{BB962C8B-B14F-4D97-AF65-F5344CB8AC3E}">
        <p14:creationId xmlns:p14="http://schemas.microsoft.com/office/powerpoint/2010/main" val="2492144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48</a:t>
            </a:fld>
            <a:endParaRPr lang="zh-CN" altLang="en-US"/>
          </a:p>
        </p:txBody>
      </p:sp>
    </p:spTree>
    <p:extLst>
      <p:ext uri="{BB962C8B-B14F-4D97-AF65-F5344CB8AC3E}">
        <p14:creationId xmlns:p14="http://schemas.microsoft.com/office/powerpoint/2010/main" val="77464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implementation </a:t>
            </a:r>
            <a:r>
              <a:rPr lang="en-US" altLang="zh-CN" dirty="0" err="1"/>
              <a:t>fileTree</a:t>
            </a:r>
            <a:r>
              <a:rPr lang="en-US" altLang="zh-CN" dirty="0"/>
              <a:t>(</a:t>
            </a:r>
            <a:r>
              <a:rPr lang="en-US" altLang="zh-CN" b="1" dirty="0" err="1">
                <a:solidFill>
                  <a:srgbClr val="008000"/>
                </a:solidFill>
                <a:effectLst/>
              </a:rPr>
              <a:t>dir</a:t>
            </a:r>
            <a:r>
              <a:rPr lang="en-US" altLang="zh-CN" dirty="0"/>
              <a:t>: </a:t>
            </a:r>
            <a:r>
              <a:rPr lang="en-US" altLang="zh-CN" b="1" dirty="0">
                <a:solidFill>
                  <a:srgbClr val="008000"/>
                </a:solidFill>
                <a:effectLst/>
              </a:rPr>
              <a:t>‘libs’</a:t>
            </a:r>
            <a:r>
              <a:rPr lang="en-US" altLang="zh-CN" dirty="0"/>
              <a:t>, </a:t>
            </a:r>
            <a:r>
              <a:rPr lang="en-US" altLang="zh-CN" b="1" dirty="0">
                <a:solidFill>
                  <a:srgbClr val="008000"/>
                </a:solidFill>
                <a:effectLst/>
              </a:rPr>
              <a:t>include</a:t>
            </a:r>
            <a:r>
              <a:rPr lang="en-US" altLang="zh-CN" dirty="0"/>
              <a:t>: [</a:t>
            </a:r>
            <a:r>
              <a:rPr lang="en-US" altLang="zh-CN" b="1" dirty="0">
                <a:solidFill>
                  <a:srgbClr val="008000"/>
                </a:solidFill>
                <a:effectLst/>
              </a:rPr>
              <a:t>‘*.jar‘</a:t>
            </a:r>
            <a:r>
              <a:rPr lang="en-US" altLang="zh-CN" dirty="0"/>
              <a:t>])</a:t>
            </a:r>
            <a:r>
              <a:rPr lang="zh-CN" altLang="en-US" dirty="0"/>
              <a:t>表示要将</a:t>
            </a:r>
            <a:r>
              <a:rPr lang="en-US" altLang="zh-CN" dirty="0"/>
              <a:t>libs</a:t>
            </a:r>
            <a:r>
              <a:rPr lang="zh-CN" altLang="en-US" dirty="0"/>
              <a:t>目录下所有</a:t>
            </a:r>
            <a:r>
              <a:rPr lang="en-US" altLang="zh-CN" dirty="0"/>
              <a:t>.jar</a:t>
            </a:r>
            <a:r>
              <a:rPr lang="zh-CN" altLang="en-US" dirty="0"/>
              <a:t>后缀的文件都添加到项目的构建路径中</a:t>
            </a:r>
            <a:endParaRPr lang="en-US" altLang="zh-CN" dirty="0"/>
          </a:p>
          <a:p>
            <a:r>
              <a:rPr lang="en-US" altLang="zh-CN" dirty="0"/>
              <a:t>implementation </a:t>
            </a:r>
            <a:r>
              <a:rPr lang="zh-CN" altLang="en-US" dirty="0"/>
              <a:t>是远程依赖，</a:t>
            </a:r>
            <a:r>
              <a:rPr lang="en-US" altLang="zh-CN" dirty="0"/>
              <a:t>Gradle</a:t>
            </a:r>
            <a:r>
              <a:rPr lang="zh-CN" altLang="en-US" dirty="0"/>
              <a:t>在构建项目时会首先检查下本地师范已经有这个库的缓存，如果没有就自动联网下载，然后再添加到项目的构建路径中。</a:t>
            </a:r>
          </a:p>
        </p:txBody>
      </p:sp>
      <p:sp>
        <p:nvSpPr>
          <p:cNvPr id="4" name="灯片编号占位符 3"/>
          <p:cNvSpPr>
            <a:spLocks noGrp="1"/>
          </p:cNvSpPr>
          <p:nvPr>
            <p:ph type="sldNum" sz="quarter" idx="5"/>
          </p:nvPr>
        </p:nvSpPr>
        <p:spPr/>
        <p:txBody>
          <a:bodyPr/>
          <a:lstStyle/>
          <a:p>
            <a:fld id="{D23B88E0-741A-4A93-B71A-393E76718F89}" type="slidenum">
              <a:rPr lang="zh-CN" altLang="en-US" smtClean="0"/>
              <a:t>49</a:t>
            </a:fld>
            <a:endParaRPr lang="zh-CN" altLang="en-US"/>
          </a:p>
        </p:txBody>
      </p:sp>
    </p:spTree>
    <p:extLst>
      <p:ext uri="{BB962C8B-B14F-4D97-AF65-F5344CB8AC3E}">
        <p14:creationId xmlns:p14="http://schemas.microsoft.com/office/powerpoint/2010/main" val="1412304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00" dirty="0">
                <a:latin typeface="等线" panose="02010600030101010101" pitchFamily="2" charset="-122"/>
                <a:ea typeface="等线" panose="02010600030101010101" pitchFamily="2" charset="-122"/>
                <a:cs typeface="Times New Roman" panose="02020603050405020304" pitchFamily="18" charset="0"/>
              </a:rPr>
              <a:t>注意：</a:t>
            </a:r>
            <a:r>
              <a:rPr lang="zh-CN" altLang="zh-CN" kern="100" dirty="0">
                <a:latin typeface="等线" panose="02010600030101010101" pitchFamily="2" charset="-122"/>
                <a:ea typeface="等线" panose="02010600030101010101" pitchFamily="2" charset="-122"/>
                <a:cs typeface="Times New Roman" panose="02020603050405020304" pitchFamily="18" charset="0"/>
              </a:rPr>
              <a:t>这一步需要一些时间，请耐心等待，</a:t>
            </a:r>
            <a:r>
              <a:rPr lang="zh-CN" altLang="zh-CN"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请保持网络畅通</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等线" panose="02010600030101010101" pitchFamily="2" charset="-122"/>
                <a:cs typeface="Times New Roman" panose="02020603050405020304" pitchFamily="18" charset="0"/>
              </a:rPr>
              <a:t>这一步</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可能会</a:t>
            </a:r>
            <a:r>
              <a:rPr lang="zh-CN" altLang="zh-CN" kern="100" dirty="0">
                <a:latin typeface="等线" panose="02010600030101010101" pitchFamily="2" charset="-122"/>
                <a:ea typeface="等线" panose="02010600030101010101" pitchFamily="2" charset="-122"/>
                <a:cs typeface="Times New Roman" panose="02020603050405020304" pitchFamily="18" charset="0"/>
              </a:rPr>
              <a:t>需要先从网络下载</a:t>
            </a:r>
            <a:r>
              <a:rPr lang="zh-CN" altLang="en-US" kern="100" dirty="0">
                <a:latin typeface="等线" panose="02010600030101010101" pitchFamily="2" charset="-122"/>
                <a:ea typeface="等线" panose="02010600030101010101" pitchFamily="2" charset="-122"/>
                <a:cs typeface="Times New Roman" panose="02020603050405020304" pitchFamily="18" charset="0"/>
              </a:rPr>
              <a:t>应用构建工具</a:t>
            </a:r>
            <a:r>
              <a:rPr lang="zh-CN" altLang="zh-CN" kern="100" dirty="0">
                <a:latin typeface="等线" panose="02010600030101010101" pitchFamily="2" charset="-122"/>
                <a:ea typeface="等线" panose="02010600030101010101" pitchFamily="2" charset="-122"/>
                <a:cs typeface="Times New Roman" panose="02020603050405020304" pitchFamily="18" charset="0"/>
              </a:rPr>
              <a:t>，然后对新建的项目进行构建。</a:t>
            </a:r>
          </a:p>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7</a:t>
            </a:fld>
            <a:endParaRPr lang="zh-CN" altLang="en-US"/>
          </a:p>
        </p:txBody>
      </p:sp>
    </p:spTree>
    <p:extLst>
      <p:ext uri="{BB962C8B-B14F-4D97-AF65-F5344CB8AC3E}">
        <p14:creationId xmlns:p14="http://schemas.microsoft.com/office/powerpoint/2010/main" val="273275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00" dirty="0">
                <a:latin typeface="等线" panose="02010600030101010101" pitchFamily="2" charset="-122"/>
                <a:ea typeface="等线" panose="02010600030101010101" pitchFamily="2" charset="-122"/>
                <a:cs typeface="Times New Roman" panose="02020603050405020304" pitchFamily="18" charset="0"/>
              </a:rPr>
              <a:t>注意：</a:t>
            </a:r>
            <a:r>
              <a:rPr lang="zh-CN" altLang="zh-CN" kern="100" dirty="0">
                <a:latin typeface="等线" panose="02010600030101010101" pitchFamily="2" charset="-122"/>
                <a:ea typeface="等线" panose="02010600030101010101" pitchFamily="2" charset="-122"/>
                <a:cs typeface="Times New Roman" panose="02020603050405020304" pitchFamily="18" charset="0"/>
              </a:rPr>
              <a:t>这一步需要一些时间，请耐心等待，</a:t>
            </a:r>
            <a:r>
              <a:rPr lang="zh-CN" altLang="zh-CN"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请保持网络畅通</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等线" panose="02010600030101010101" pitchFamily="2" charset="-122"/>
                <a:cs typeface="Times New Roman" panose="02020603050405020304" pitchFamily="18" charset="0"/>
              </a:rPr>
              <a:t>这一步</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可能会</a:t>
            </a:r>
            <a:r>
              <a:rPr lang="zh-CN" altLang="zh-CN" kern="100" dirty="0">
                <a:latin typeface="等线" panose="02010600030101010101" pitchFamily="2" charset="-122"/>
                <a:ea typeface="等线" panose="02010600030101010101" pitchFamily="2" charset="-122"/>
                <a:cs typeface="Times New Roman" panose="02020603050405020304" pitchFamily="18" charset="0"/>
              </a:rPr>
              <a:t>需要先从网络下载</a:t>
            </a:r>
            <a:r>
              <a:rPr lang="zh-CN" altLang="en-US" kern="100" dirty="0">
                <a:latin typeface="等线" panose="02010600030101010101" pitchFamily="2" charset="-122"/>
                <a:ea typeface="等线" panose="02010600030101010101" pitchFamily="2" charset="-122"/>
                <a:cs typeface="Times New Roman" panose="02020603050405020304" pitchFamily="18" charset="0"/>
              </a:rPr>
              <a:t>应用构建工具</a:t>
            </a:r>
            <a:r>
              <a:rPr lang="zh-CN" altLang="zh-CN" kern="100" dirty="0">
                <a:latin typeface="等线" panose="02010600030101010101" pitchFamily="2" charset="-122"/>
                <a:ea typeface="等线" panose="02010600030101010101" pitchFamily="2" charset="-122"/>
                <a:cs typeface="Times New Roman" panose="02020603050405020304" pitchFamily="18" charset="0"/>
              </a:rPr>
              <a:t>，然后对新建的项目进行构建。</a:t>
            </a:r>
          </a:p>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8</a:t>
            </a:fld>
            <a:endParaRPr lang="zh-CN" altLang="en-US"/>
          </a:p>
        </p:txBody>
      </p:sp>
    </p:spTree>
    <p:extLst>
      <p:ext uri="{BB962C8B-B14F-4D97-AF65-F5344CB8AC3E}">
        <p14:creationId xmlns:p14="http://schemas.microsoft.com/office/powerpoint/2010/main" val="295912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00" dirty="0">
                <a:latin typeface="等线" panose="02010600030101010101" pitchFamily="2" charset="-122"/>
                <a:ea typeface="等线" panose="02010600030101010101" pitchFamily="2" charset="-122"/>
                <a:cs typeface="Times New Roman" panose="02020603050405020304" pitchFamily="18" charset="0"/>
              </a:rPr>
              <a:t>注意：</a:t>
            </a:r>
            <a:r>
              <a:rPr lang="zh-CN" altLang="zh-CN" kern="100" dirty="0">
                <a:latin typeface="等线" panose="02010600030101010101" pitchFamily="2" charset="-122"/>
                <a:ea typeface="等线" panose="02010600030101010101" pitchFamily="2" charset="-122"/>
                <a:cs typeface="Times New Roman" panose="02020603050405020304" pitchFamily="18" charset="0"/>
              </a:rPr>
              <a:t>这一步需要一些时间，请耐心等待，</a:t>
            </a:r>
            <a:r>
              <a:rPr lang="zh-CN" altLang="zh-CN"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请保持网络畅通</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等线" panose="02010600030101010101" pitchFamily="2" charset="-122"/>
                <a:ea typeface="等线" panose="02010600030101010101" pitchFamily="2" charset="-122"/>
                <a:cs typeface="Times New Roman" panose="02020603050405020304" pitchFamily="18" charset="0"/>
              </a:rPr>
              <a:t>这一步</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可能会</a:t>
            </a:r>
            <a:r>
              <a:rPr lang="zh-CN" altLang="zh-CN" kern="100" dirty="0">
                <a:latin typeface="等线" panose="02010600030101010101" pitchFamily="2" charset="-122"/>
                <a:ea typeface="等线" panose="02010600030101010101" pitchFamily="2" charset="-122"/>
                <a:cs typeface="Times New Roman" panose="02020603050405020304" pitchFamily="18" charset="0"/>
              </a:rPr>
              <a:t>需要先从网络下载</a:t>
            </a:r>
            <a:r>
              <a:rPr lang="zh-CN" altLang="en-US" kern="100" dirty="0">
                <a:latin typeface="等线" panose="02010600030101010101" pitchFamily="2" charset="-122"/>
                <a:ea typeface="等线" panose="02010600030101010101" pitchFamily="2" charset="-122"/>
                <a:cs typeface="Times New Roman" panose="02020603050405020304" pitchFamily="18" charset="0"/>
              </a:rPr>
              <a:t>应用构建工具</a:t>
            </a:r>
            <a:r>
              <a:rPr lang="zh-CN" altLang="zh-CN" kern="100" dirty="0">
                <a:latin typeface="等线" panose="02010600030101010101" pitchFamily="2" charset="-122"/>
                <a:ea typeface="等线" panose="02010600030101010101" pitchFamily="2" charset="-122"/>
                <a:cs typeface="Times New Roman" panose="02020603050405020304" pitchFamily="18" charset="0"/>
              </a:rPr>
              <a:t>，然后对新建的项目进行构建。</a:t>
            </a:r>
          </a:p>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9</a:t>
            </a:fld>
            <a:endParaRPr lang="zh-CN" altLang="en-US"/>
          </a:p>
        </p:txBody>
      </p:sp>
    </p:spTree>
    <p:extLst>
      <p:ext uri="{BB962C8B-B14F-4D97-AF65-F5344CB8AC3E}">
        <p14:creationId xmlns:p14="http://schemas.microsoft.com/office/powerpoint/2010/main" val="224459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11</a:t>
            </a:fld>
            <a:endParaRPr lang="zh-CN" altLang="en-US"/>
          </a:p>
        </p:txBody>
      </p:sp>
    </p:spTree>
    <p:extLst>
      <p:ext uri="{BB962C8B-B14F-4D97-AF65-F5344CB8AC3E}">
        <p14:creationId xmlns:p14="http://schemas.microsoft.com/office/powerpoint/2010/main" val="747921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21</a:t>
            </a:fld>
            <a:endParaRPr lang="zh-CN" altLang="en-US"/>
          </a:p>
        </p:txBody>
      </p:sp>
    </p:spTree>
    <p:extLst>
      <p:ext uri="{BB962C8B-B14F-4D97-AF65-F5344CB8AC3E}">
        <p14:creationId xmlns:p14="http://schemas.microsoft.com/office/powerpoint/2010/main" val="345031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0070C0"/>
                </a:solidFill>
              </a:rPr>
              <a:t>R.java</a:t>
            </a:r>
            <a:r>
              <a:rPr lang="zh-CN" altLang="zh-CN" sz="1200" dirty="0">
                <a:solidFill>
                  <a:srgbClr val="0070C0"/>
                </a:solidFill>
              </a:rPr>
              <a:t>文件中默认生成了若干个静态内部类。</a:t>
            </a:r>
            <a:r>
              <a:rPr lang="zh-CN" altLang="zh-CN" sz="1200" b="1" dirty="0">
                <a:solidFill>
                  <a:srgbClr val="C00000"/>
                </a:solidFill>
              </a:rPr>
              <a:t>每个静态内部类分别对应着一种资源</a:t>
            </a:r>
            <a:r>
              <a:rPr lang="zh-CN" altLang="zh-CN" sz="1200" dirty="0"/>
              <a:t>，如</a:t>
            </a:r>
            <a:r>
              <a:rPr lang="en-US" altLang="zh-CN" sz="1200" dirty="0"/>
              <a:t>layout</a:t>
            </a:r>
            <a:r>
              <a:rPr lang="zh-CN" altLang="zh-CN" sz="1200" dirty="0"/>
              <a:t>静态内部类对应</a:t>
            </a:r>
            <a:r>
              <a:rPr lang="en-US" altLang="zh-CN" sz="1200" dirty="0"/>
              <a:t>layout</a:t>
            </a:r>
            <a:r>
              <a:rPr lang="zh-CN" altLang="zh-CN" sz="1200" dirty="0"/>
              <a:t>目录中的界面文件，</a:t>
            </a:r>
            <a:r>
              <a:rPr lang="en-US" altLang="zh-CN" sz="1200" dirty="0"/>
              <a:t>mipmap</a:t>
            </a:r>
            <a:r>
              <a:rPr lang="zh-CN" altLang="zh-CN" sz="1200" dirty="0"/>
              <a:t>静态内部类对应</a:t>
            </a:r>
            <a:r>
              <a:rPr lang="en-US" altLang="zh-CN" sz="1200" dirty="0"/>
              <a:t>mipmap</a:t>
            </a:r>
            <a:r>
              <a:rPr lang="zh-CN" altLang="zh-CN" sz="1200" dirty="0"/>
              <a:t>目录中的图片文件。</a:t>
            </a:r>
            <a:r>
              <a:rPr lang="zh-CN" altLang="en-US" sz="1200" dirty="0"/>
              <a:t>在最新版的</a:t>
            </a:r>
            <a:r>
              <a:rPr lang="en-US" altLang="zh-CN" sz="1200" dirty="0"/>
              <a:t>AS</a:t>
            </a:r>
            <a:r>
              <a:rPr lang="zh-CN" altLang="en-US" sz="1200" dirty="0"/>
              <a:t>中，这些</a:t>
            </a:r>
            <a:r>
              <a:rPr lang="zh-CN" altLang="zh-CN" sz="1200" dirty="0"/>
              <a:t>资源在程序中</a:t>
            </a:r>
            <a:r>
              <a:rPr lang="zh-CN" altLang="en-US" sz="1200" dirty="0"/>
              <a:t>被</a:t>
            </a:r>
            <a:r>
              <a:rPr lang="zh-CN" altLang="zh-CN" sz="1200" dirty="0"/>
              <a:t>引用。</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D23B88E0-741A-4A93-B71A-393E76718F89}" type="slidenum">
              <a:rPr lang="zh-CN" altLang="en-US" smtClean="0"/>
              <a:t>31</a:t>
            </a:fld>
            <a:endParaRPr lang="zh-CN" altLang="en-US"/>
          </a:p>
        </p:txBody>
      </p:sp>
    </p:spTree>
    <p:extLst>
      <p:ext uri="{BB962C8B-B14F-4D97-AF65-F5344CB8AC3E}">
        <p14:creationId xmlns:p14="http://schemas.microsoft.com/office/powerpoint/2010/main" val="1842648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3B88E0-741A-4A93-B71A-393E76718F89}" type="slidenum">
              <a:rPr lang="zh-CN" altLang="en-US" smtClean="0"/>
              <a:t>32</a:t>
            </a:fld>
            <a:endParaRPr lang="zh-CN" altLang="en-US"/>
          </a:p>
        </p:txBody>
      </p:sp>
    </p:spTree>
    <p:extLst>
      <p:ext uri="{BB962C8B-B14F-4D97-AF65-F5344CB8AC3E}">
        <p14:creationId xmlns:p14="http://schemas.microsoft.com/office/powerpoint/2010/main" val="378490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3B88E0-741A-4A93-B71A-393E76718F89}" type="slidenum">
              <a:rPr lang="zh-CN" altLang="en-US" smtClean="0"/>
              <a:t>33</a:t>
            </a:fld>
            <a:endParaRPr lang="zh-CN" altLang="en-US"/>
          </a:p>
        </p:txBody>
      </p:sp>
    </p:spTree>
    <p:extLst>
      <p:ext uri="{BB962C8B-B14F-4D97-AF65-F5344CB8AC3E}">
        <p14:creationId xmlns:p14="http://schemas.microsoft.com/office/powerpoint/2010/main" val="3784909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11" name="组合 10"/>
          <p:cNvGrpSpPr/>
          <p:nvPr userDrawn="1"/>
        </p:nvGrpSpPr>
        <p:grpSpPr>
          <a:xfrm>
            <a:off x="-9200" y="1"/>
            <a:ext cx="12191997" cy="3760567"/>
            <a:chOff x="0" y="0"/>
            <a:chExt cx="9143998" cy="3760567"/>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27314" b="33074"/>
            <a:stretch/>
          </p:blipFill>
          <p:spPr>
            <a:xfrm>
              <a:off x="0" y="0"/>
              <a:ext cx="9143998" cy="2716567"/>
            </a:xfrm>
            <a:prstGeom prst="rect">
              <a:avLst/>
            </a:prstGeom>
          </p:spPr>
        </p:pic>
        <p:sp>
          <p:nvSpPr>
            <p:cNvPr id="10" name="矩形 9"/>
            <p:cNvSpPr/>
            <p:nvPr userDrawn="1"/>
          </p:nvSpPr>
          <p:spPr>
            <a:xfrm>
              <a:off x="0" y="0"/>
              <a:ext cx="9143998" cy="2716567"/>
            </a:xfrm>
            <a:prstGeom prst="rect">
              <a:avLst/>
            </a:prstGeom>
            <a:gradFill flip="none" rotWithShape="1">
              <a:gsLst>
                <a:gs pos="0">
                  <a:schemeClr val="bg1"/>
                </a:gs>
                <a:gs pos="100000">
                  <a:schemeClr val="bg1">
                    <a:alpha val="3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椭圆 7"/>
            <p:cNvSpPr/>
            <p:nvPr userDrawn="1"/>
          </p:nvSpPr>
          <p:spPr>
            <a:xfrm>
              <a:off x="1563480" y="1672567"/>
              <a:ext cx="2088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000" dirty="0">
                <a:latin typeface="微软雅黑" panose="020B0503020204020204" pitchFamily="34" charset="-122"/>
                <a:ea typeface="微软雅黑" panose="020B0503020204020204" pitchFamily="34" charset="-122"/>
              </a:endParaRPr>
            </a:p>
          </p:txBody>
        </p:sp>
      </p:grpSp>
      <p:sp>
        <p:nvSpPr>
          <p:cNvPr id="14" name="矩形 13"/>
          <p:cNvSpPr/>
          <p:nvPr userDrawn="1"/>
        </p:nvSpPr>
        <p:spPr>
          <a:xfrm>
            <a:off x="1062040" y="6445250"/>
            <a:ext cx="11129957"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p>
        </p:txBody>
      </p:sp>
      <p:sp>
        <p:nvSpPr>
          <p:cNvPr id="15" name="矩形 14"/>
          <p:cNvSpPr/>
          <p:nvPr userDrawn="1"/>
        </p:nvSpPr>
        <p:spPr>
          <a:xfrm>
            <a:off x="2" y="6445250"/>
            <a:ext cx="106203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sp>
        <p:nvSpPr>
          <p:cNvPr id="12" name="椭圆 11"/>
          <p:cNvSpPr/>
          <p:nvPr userDrawn="1"/>
        </p:nvSpPr>
        <p:spPr>
          <a:xfrm>
            <a:off x="2314087" y="1852471"/>
            <a:ext cx="2304256" cy="1728192"/>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lvl="0" algn="ctr" fontAlgn="auto">
              <a:spcBef>
                <a:spcPts val="0"/>
              </a:spcBef>
              <a:spcAft>
                <a:spcPts val="0"/>
              </a:spcAft>
            </a:pPr>
            <a:endParaRPr lang="zh-CN" altLang="en-US" sz="6600" b="1" cap="none" spc="0" dirty="0">
              <a:ln w="11430"/>
              <a:solidFill>
                <a:schemeClr val="bg1"/>
              </a:solidFill>
              <a:effectLst>
                <a:outerShdw blurRad="80000" dist="40000" dir="5040000" algn="tl">
                  <a:srgbClr val="000000">
                    <a:alpha val="30000"/>
                  </a:srgbClr>
                </a:outerShdw>
              </a:effectLst>
              <a:latin typeface="+mn-lt"/>
              <a:ea typeface="华文隶书" pitchFamily="2" charset="-122"/>
            </a:endParaRPr>
          </a:p>
        </p:txBody>
      </p:sp>
      <p:pic>
        <p:nvPicPr>
          <p:cNvPr id="22"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45096" y="1722695"/>
            <a:ext cx="2633133"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3"/>
          <p:cNvPicPr>
            <a:picLocks noChangeAspect="1" noChangeArrowheads="1"/>
          </p:cNvPicPr>
          <p:nvPr userDrawn="1"/>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8180229" y="188641"/>
            <a:ext cx="4040716" cy="60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216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21292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137559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3826574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55799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364984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152580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2863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矩形 9"/>
          <p:cNvSpPr/>
          <p:nvPr userDrawn="1"/>
        </p:nvSpPr>
        <p:spPr>
          <a:xfrm>
            <a:off x="-39448" y="-9622"/>
            <a:ext cx="12240000" cy="2716567"/>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a:p>
        </p:txBody>
      </p:sp>
      <p:sp>
        <p:nvSpPr>
          <p:cNvPr id="14" name="矩形 13"/>
          <p:cNvSpPr/>
          <p:nvPr userDrawn="1"/>
        </p:nvSpPr>
        <p:spPr>
          <a:xfrm>
            <a:off x="1062040" y="6445250"/>
            <a:ext cx="11129957"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p>
        </p:txBody>
      </p:sp>
      <p:sp>
        <p:nvSpPr>
          <p:cNvPr id="15" name="矩形 14"/>
          <p:cNvSpPr/>
          <p:nvPr userDrawn="1"/>
        </p:nvSpPr>
        <p:spPr>
          <a:xfrm>
            <a:off x="2" y="6445250"/>
            <a:ext cx="106203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sp>
        <p:nvSpPr>
          <p:cNvPr id="8" name="椭圆 7"/>
          <p:cNvSpPr/>
          <p:nvPr userDrawn="1"/>
        </p:nvSpPr>
        <p:spPr>
          <a:xfrm>
            <a:off x="2075440" y="162903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dirty="0"/>
          </a:p>
        </p:txBody>
      </p:sp>
      <p:sp>
        <p:nvSpPr>
          <p:cNvPr id="12" name="椭圆 11"/>
          <p:cNvSpPr/>
          <p:nvPr userDrawn="1"/>
        </p:nvSpPr>
        <p:spPr>
          <a:xfrm>
            <a:off x="2352928" y="1808936"/>
            <a:ext cx="2304256" cy="1728192"/>
          </a:xfrm>
          <a:prstGeom prst="ellipse">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lvl="0" algn="ctr" fontAlgn="auto">
              <a:spcBef>
                <a:spcPts val="0"/>
              </a:spcBef>
              <a:spcAft>
                <a:spcPts val="0"/>
              </a:spcAft>
            </a:pPr>
            <a:endParaRPr lang="zh-CN" altLang="en-US" sz="6600" b="1" cap="none" spc="0" dirty="0">
              <a:ln w="11430"/>
              <a:solidFill>
                <a:schemeClr val="bg1"/>
              </a:solidFill>
              <a:effectLst>
                <a:outerShdw blurRad="80000" dist="40000" dir="5040000" algn="tl">
                  <a:srgbClr val="000000">
                    <a:alpha val="30000"/>
                  </a:srgbClr>
                </a:outerShdw>
              </a:effectLst>
              <a:latin typeface="+mn-lt"/>
              <a:ea typeface="华文隶书" pitchFamily="2" charset="-122"/>
            </a:endParaRPr>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80229" y="188641"/>
            <a:ext cx="4040716" cy="60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15362" y="1747788"/>
            <a:ext cx="2633133"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37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4" name="矩形 13"/>
          <p:cNvSpPr/>
          <p:nvPr userDrawn="1"/>
        </p:nvSpPr>
        <p:spPr>
          <a:xfrm>
            <a:off x="1062040" y="6445250"/>
            <a:ext cx="11129957"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p>
        </p:txBody>
      </p:sp>
      <p:sp>
        <p:nvSpPr>
          <p:cNvPr id="15" name="矩形 14"/>
          <p:cNvSpPr/>
          <p:nvPr userDrawn="1"/>
        </p:nvSpPr>
        <p:spPr>
          <a:xfrm>
            <a:off x="2" y="6445250"/>
            <a:ext cx="1062039"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sp>
        <p:nvSpPr>
          <p:cNvPr id="8" name="椭圆 7"/>
          <p:cNvSpPr/>
          <p:nvPr userDrawn="1"/>
        </p:nvSpPr>
        <p:spPr>
          <a:xfrm>
            <a:off x="2075440" y="162903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dirty="0"/>
          </a:p>
        </p:txBody>
      </p:sp>
      <p:sp>
        <p:nvSpPr>
          <p:cNvPr id="9" name="Rectangle 52"/>
          <p:cNvSpPr>
            <a:spLocks noChangeArrowheads="1"/>
          </p:cNvSpPr>
          <p:nvPr userDrawn="1"/>
        </p:nvSpPr>
        <p:spPr bwMode="ltGray">
          <a:xfrm>
            <a:off x="7535333" y="1"/>
            <a:ext cx="4656667" cy="24479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b="0"/>
          </a:p>
        </p:txBody>
      </p:sp>
      <p:grpSp>
        <p:nvGrpSpPr>
          <p:cNvPr id="11" name="Group 53"/>
          <p:cNvGrpSpPr>
            <a:grpSpLocks/>
          </p:cNvGrpSpPr>
          <p:nvPr userDrawn="1"/>
        </p:nvGrpSpPr>
        <p:grpSpPr bwMode="auto">
          <a:xfrm>
            <a:off x="7535333" y="1989139"/>
            <a:ext cx="4656667" cy="358775"/>
            <a:chOff x="3827" y="1468"/>
            <a:chExt cx="1927" cy="226"/>
          </a:xfrm>
        </p:grpSpPr>
        <p:sp>
          <p:nvSpPr>
            <p:cNvPr id="13" name="Line 54"/>
            <p:cNvSpPr>
              <a:spLocks noChangeShapeType="1"/>
            </p:cNvSpPr>
            <p:nvPr userDrawn="1"/>
          </p:nvSpPr>
          <p:spPr bwMode="white">
            <a:xfrm>
              <a:off x="3827" y="1468"/>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6" name="Line 55"/>
            <p:cNvSpPr>
              <a:spLocks noChangeShapeType="1"/>
            </p:cNvSpPr>
            <p:nvPr userDrawn="1"/>
          </p:nvSpPr>
          <p:spPr bwMode="white">
            <a:xfrm>
              <a:off x="3827" y="1540"/>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7" name="Line 56"/>
            <p:cNvSpPr>
              <a:spLocks noChangeShapeType="1"/>
            </p:cNvSpPr>
            <p:nvPr userDrawn="1"/>
          </p:nvSpPr>
          <p:spPr bwMode="white">
            <a:xfrm>
              <a:off x="3827" y="1616"/>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18" name="Line 57"/>
            <p:cNvSpPr>
              <a:spLocks noChangeShapeType="1"/>
            </p:cNvSpPr>
            <p:nvPr userDrawn="1"/>
          </p:nvSpPr>
          <p:spPr bwMode="white">
            <a:xfrm>
              <a:off x="3827" y="1694"/>
              <a:ext cx="1927" cy="0"/>
            </a:xfrm>
            <a:prstGeom prst="line">
              <a:avLst/>
            </a:prstGeom>
            <a:noFill/>
            <a:ln w="19050" cap="rnd">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grpSp>
      <p:sp>
        <p:nvSpPr>
          <p:cNvPr id="19" name="Rectangle 60"/>
          <p:cNvSpPr>
            <a:spLocks noChangeArrowheads="1"/>
          </p:cNvSpPr>
          <p:nvPr userDrawn="1"/>
        </p:nvSpPr>
        <p:spPr bwMode="black">
          <a:xfrm>
            <a:off x="0" y="2420939"/>
            <a:ext cx="12192000" cy="71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b="0"/>
          </a:p>
        </p:txBody>
      </p:sp>
      <p:pic>
        <p:nvPicPr>
          <p:cNvPr id="20" name="Picture 24" descr="0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3688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5" descr="头部00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368801" y="0"/>
            <a:ext cx="3164417"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370569"/>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0" name="矩形 9"/>
          <p:cNvSpPr/>
          <p:nvPr userDrawn="1"/>
        </p:nvSpPr>
        <p:spPr>
          <a:xfrm>
            <a:off x="-39448" y="-9622"/>
            <a:ext cx="12240000" cy="2716567"/>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a:p>
        </p:txBody>
      </p:sp>
      <p:sp>
        <p:nvSpPr>
          <p:cNvPr id="14" name="矩形 13"/>
          <p:cNvSpPr/>
          <p:nvPr userDrawn="1"/>
        </p:nvSpPr>
        <p:spPr>
          <a:xfrm>
            <a:off x="1062040" y="6445250"/>
            <a:ext cx="11129957" cy="4191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dirty="0"/>
          </a:p>
        </p:txBody>
      </p:sp>
      <p:sp>
        <p:nvSpPr>
          <p:cNvPr id="15" name="矩形 14"/>
          <p:cNvSpPr/>
          <p:nvPr userDrawn="1"/>
        </p:nvSpPr>
        <p:spPr>
          <a:xfrm>
            <a:off x="2" y="6445250"/>
            <a:ext cx="1062039" cy="4191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p>
        </p:txBody>
      </p:sp>
      <p:sp>
        <p:nvSpPr>
          <p:cNvPr id="8" name="椭圆 7"/>
          <p:cNvSpPr/>
          <p:nvPr userDrawn="1"/>
        </p:nvSpPr>
        <p:spPr>
          <a:xfrm>
            <a:off x="2075440" y="162903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dirty="0"/>
          </a:p>
        </p:txBody>
      </p:sp>
      <p:sp>
        <p:nvSpPr>
          <p:cNvPr id="12" name="椭圆 11"/>
          <p:cNvSpPr/>
          <p:nvPr userDrawn="1"/>
        </p:nvSpPr>
        <p:spPr>
          <a:xfrm>
            <a:off x="2315312" y="1808936"/>
            <a:ext cx="2304256" cy="1728192"/>
          </a:xfrm>
          <a:prstGeom prst="ellipse">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lvl="0" algn="ctr" fontAlgn="auto">
              <a:spcBef>
                <a:spcPts val="0"/>
              </a:spcBef>
              <a:spcAft>
                <a:spcPts val="0"/>
              </a:spcAft>
            </a:pPr>
            <a:endParaRPr lang="zh-CN" altLang="en-US" sz="6600" b="1" cap="none" spc="0" dirty="0">
              <a:ln w="11430"/>
              <a:solidFill>
                <a:schemeClr val="bg1"/>
              </a:solidFill>
              <a:effectLst>
                <a:outerShdw blurRad="80000" dist="40000" dir="5040000" algn="tl">
                  <a:srgbClr val="000000">
                    <a:alpha val="30000"/>
                  </a:srgbClr>
                </a:outerShdw>
              </a:effectLst>
              <a:latin typeface="+mn-lt"/>
              <a:ea typeface="华文隶书" pitchFamily="2" charset="-122"/>
            </a:endParaRPr>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80229" y="188641"/>
            <a:ext cx="4040716" cy="60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0874" y="1748532"/>
            <a:ext cx="2633133" cy="196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100879"/>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文本框 14"/>
          <p:cNvSpPr txBox="1"/>
          <p:nvPr userDrawn="1"/>
        </p:nvSpPr>
        <p:spPr>
          <a:xfrm>
            <a:off x="5231905" y="1605665"/>
            <a:ext cx="4239532" cy="530915"/>
          </a:xfrm>
          <a:prstGeom prst="rect">
            <a:avLst/>
          </a:prstGeom>
          <a:noFill/>
        </p:spPr>
        <p:txBody>
          <a:bodyPr wrap="square" lIns="68580" tIns="34290" rIns="68580" bIns="34290" rtlCol="0">
            <a:spAutoFit/>
          </a:bodyPr>
          <a:lstStyle/>
          <a:p>
            <a:r>
              <a:rPr lang="en-US" altLang="zh-CN" sz="3000" dirty="0">
                <a:solidFill>
                  <a:schemeClr val="tx1">
                    <a:lumMod val="65000"/>
                    <a:lumOff val="35000"/>
                  </a:schemeClr>
                </a:solidFill>
                <a:latin typeface="微软雅黑" pitchFamily="34" charset="-122"/>
                <a:ea typeface="微软雅黑" pitchFamily="34" charset="-122"/>
              </a:rPr>
              <a:t>CONTENTS </a:t>
            </a:r>
            <a:endParaRPr lang="zh-CN" altLang="en-US" sz="3000" dirty="0">
              <a:solidFill>
                <a:schemeClr val="tx1">
                  <a:lumMod val="65000"/>
                  <a:lumOff val="35000"/>
                </a:schemeClr>
              </a:solidFill>
              <a:latin typeface="微软雅黑" pitchFamily="34" charset="-122"/>
              <a:ea typeface="微软雅黑" pitchFamily="34" charset="-122"/>
            </a:endParaRPr>
          </a:p>
        </p:txBody>
      </p:sp>
      <p:sp>
        <p:nvSpPr>
          <p:cNvPr id="14" name="圆角矩形 13"/>
          <p:cNvSpPr/>
          <p:nvPr userDrawn="1"/>
        </p:nvSpPr>
        <p:spPr>
          <a:xfrm>
            <a:off x="5337129" y="2220825"/>
            <a:ext cx="5520000" cy="4571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800">
              <a:solidFill>
                <a:srgbClr val="FFFFFF"/>
              </a:solidFill>
              <a:latin typeface="Calibri"/>
              <a:ea typeface="宋体" panose="02010600030101010101" pitchFamily="2" charset="-122"/>
            </a:endParaRPr>
          </a:p>
        </p:txBody>
      </p:sp>
      <p:sp>
        <p:nvSpPr>
          <p:cNvPr id="32" name="矩形 31"/>
          <p:cNvSpPr/>
          <p:nvPr userDrawn="1"/>
        </p:nvSpPr>
        <p:spPr>
          <a:xfrm rot="16200000">
            <a:off x="-1629433" y="1617711"/>
            <a:ext cx="6876000" cy="36480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a:p>
        </p:txBody>
      </p:sp>
      <p:sp>
        <p:nvSpPr>
          <p:cNvPr id="33" name="椭圆 32"/>
          <p:cNvSpPr/>
          <p:nvPr userDrawn="1"/>
        </p:nvSpPr>
        <p:spPr>
          <a:xfrm>
            <a:off x="2240568" y="82712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dirty="0"/>
          </a:p>
        </p:txBody>
      </p:sp>
      <p:grpSp>
        <p:nvGrpSpPr>
          <p:cNvPr id="7" name="组合 6"/>
          <p:cNvGrpSpPr/>
          <p:nvPr userDrawn="1"/>
        </p:nvGrpSpPr>
        <p:grpSpPr>
          <a:xfrm>
            <a:off x="2054892" y="687865"/>
            <a:ext cx="3155353" cy="2366515"/>
            <a:chOff x="4240335" y="3008435"/>
            <a:chExt cx="3711332" cy="3711332"/>
          </a:xfrm>
        </p:grpSpPr>
        <p:sp>
          <p:nvSpPr>
            <p:cNvPr id="8" name="椭圆 7"/>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a:solidFill>
                  <a:srgbClr val="FFFFFF"/>
                </a:solidFill>
                <a:latin typeface="Calibri"/>
                <a:ea typeface="宋体" panose="02010600030101010101" pitchFamily="2" charset="-122"/>
              </a:endParaRPr>
            </a:p>
          </p:txBody>
        </p:sp>
        <p:grpSp>
          <p:nvGrpSpPr>
            <p:cNvPr id="9" name="组合 8"/>
            <p:cNvGrpSpPr/>
            <p:nvPr/>
          </p:nvGrpSpPr>
          <p:grpSpPr>
            <a:xfrm>
              <a:off x="4710169" y="3478269"/>
              <a:ext cx="2771663" cy="2771663"/>
              <a:chOff x="2193191" y="1899415"/>
              <a:chExt cx="2421376" cy="2421376"/>
            </a:xfrm>
            <a:effectLst/>
          </p:grpSpPr>
          <p:sp>
            <p:nvSpPr>
              <p:cNvPr id="10" name="椭圆 9"/>
              <p:cNvSpPr/>
              <p:nvPr/>
            </p:nvSpPr>
            <p:spPr>
              <a:xfrm>
                <a:off x="2193191" y="1899415"/>
                <a:ext cx="2421376" cy="2421376"/>
              </a:xfrm>
              <a:prstGeom prst="ellipse">
                <a:avLst/>
              </a:prstGeom>
              <a:solidFill>
                <a:srgbClr val="8BAB00"/>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a:solidFill>
                    <a:srgbClr val="FFFFFF"/>
                  </a:solidFill>
                  <a:latin typeface="Calibri"/>
                  <a:ea typeface="宋体" panose="02010600030101010101" pitchFamily="2" charset="-122"/>
                </a:endParaRPr>
              </a:p>
            </p:txBody>
          </p:sp>
          <p:sp>
            <p:nvSpPr>
              <p:cNvPr id="11" name="椭圆 10"/>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dirty="0">
                  <a:solidFill>
                    <a:srgbClr val="FFFFFF"/>
                  </a:solidFill>
                  <a:latin typeface="Calibri"/>
                  <a:ea typeface="宋体" panose="02010600030101010101" pitchFamily="2" charset="-122"/>
                </a:endParaRPr>
              </a:p>
            </p:txBody>
          </p:sp>
        </p:grpSp>
      </p:grpSp>
      <p:sp>
        <p:nvSpPr>
          <p:cNvPr id="13" name="文本框 14"/>
          <p:cNvSpPr txBox="1"/>
          <p:nvPr userDrawn="1"/>
        </p:nvSpPr>
        <p:spPr>
          <a:xfrm>
            <a:off x="2786344" y="1605663"/>
            <a:ext cx="1692445" cy="530915"/>
          </a:xfrm>
          <a:prstGeom prst="rect">
            <a:avLst/>
          </a:prstGeom>
          <a:noFill/>
        </p:spPr>
        <p:txBody>
          <a:bodyPr wrap="square" lIns="68580" tIns="34290" rIns="68580" bIns="34290" rtlCol="0">
            <a:spAutoFit/>
          </a:bodyPr>
          <a:lstStyle/>
          <a:p>
            <a:pPr algn="ctr"/>
            <a:r>
              <a:rPr lang="zh-CN" altLang="en-US" sz="3000" b="0" dirty="0">
                <a:solidFill>
                  <a:schemeClr val="tx1">
                    <a:lumMod val="65000"/>
                    <a:lumOff val="35000"/>
                  </a:schemeClr>
                </a:solidFill>
                <a:latin typeface="微软雅黑" pitchFamily="34" charset="-122"/>
                <a:ea typeface="微软雅黑" pitchFamily="34" charset="-122"/>
              </a:rPr>
              <a:t>目 录</a:t>
            </a:r>
          </a:p>
        </p:txBody>
      </p:sp>
      <p:grpSp>
        <p:nvGrpSpPr>
          <p:cNvPr id="42" name="组合 41"/>
          <p:cNvGrpSpPr/>
          <p:nvPr userDrawn="1"/>
        </p:nvGrpSpPr>
        <p:grpSpPr>
          <a:xfrm>
            <a:off x="5606879" y="2404642"/>
            <a:ext cx="3914448" cy="510480"/>
            <a:chOff x="4205159" y="2404642"/>
            <a:chExt cx="2935836" cy="510480"/>
          </a:xfrm>
        </p:grpSpPr>
        <p:sp>
          <p:nvSpPr>
            <p:cNvPr id="36" name="TextBox 6"/>
            <p:cNvSpPr txBox="1"/>
            <p:nvPr/>
          </p:nvSpPr>
          <p:spPr bwMode="auto">
            <a:xfrm>
              <a:off x="4725093" y="2404642"/>
              <a:ext cx="2415902" cy="470257"/>
            </a:xfrm>
            <a:prstGeom prst="rect">
              <a:avLst/>
            </a:prstGeom>
            <a:noFill/>
          </p:spPr>
          <p:txBody>
            <a:bodyPr wrap="none">
              <a:spAutoFit/>
            </a:bodyPr>
            <a:lstStyle/>
            <a:p>
              <a:pPr defTabSz="914377">
                <a:lnSpc>
                  <a:spcPct val="110000"/>
                </a:lnSpc>
                <a:defRPr/>
              </a:pPr>
              <a:r>
                <a:rPr lang="en-US" altLang="zh-CN" sz="2400" dirty="0">
                  <a:solidFill>
                    <a:srgbClr val="000000">
                      <a:lumMod val="85000"/>
                      <a:lumOff val="15000"/>
                    </a:srgbClr>
                  </a:solidFill>
                  <a:latin typeface="微软雅黑" pitchFamily="34" charset="-122"/>
                  <a:ea typeface="微软雅黑" pitchFamily="34" charset="-122"/>
                </a:rPr>
                <a:t>Android</a:t>
              </a:r>
              <a:r>
                <a:rPr lang="zh-CN" altLang="en-US" sz="2400" dirty="0">
                  <a:solidFill>
                    <a:srgbClr val="000000">
                      <a:lumMod val="85000"/>
                      <a:lumOff val="15000"/>
                    </a:srgbClr>
                  </a:solidFill>
                  <a:latin typeface="微软雅黑" pitchFamily="34" charset="-122"/>
                  <a:ea typeface="微软雅黑" pitchFamily="34" charset="-122"/>
                </a:rPr>
                <a:t>应用开发概述</a:t>
              </a:r>
            </a:p>
          </p:txBody>
        </p:sp>
        <p:sp>
          <p:nvSpPr>
            <p:cNvPr id="37" name="圆角矩形​​ 10"/>
            <p:cNvSpPr>
              <a:spLocks noChangeArrowheads="1"/>
            </p:cNvSpPr>
            <p:nvPr/>
          </p:nvSpPr>
          <p:spPr bwMode="auto">
            <a:xfrm>
              <a:off x="4205159" y="2418369"/>
              <a:ext cx="497144" cy="496753"/>
            </a:xfrm>
            <a:prstGeom prst="roundRect">
              <a:avLst>
                <a:gd name="adj" fmla="val 16667"/>
              </a:avLst>
            </a:prstGeom>
            <a:solidFill>
              <a:srgbClr val="FF66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1</a:t>
              </a:r>
              <a:endParaRPr lang="zh-CN" altLang="en-US" sz="3200" dirty="0">
                <a:solidFill>
                  <a:srgbClr val="FFFFFF"/>
                </a:solidFill>
                <a:ea typeface="微软雅黑" pitchFamily="34" charset="-122"/>
                <a:cs typeface="Arial" pitchFamily="34" charset="0"/>
              </a:endParaRPr>
            </a:p>
          </p:txBody>
        </p:sp>
      </p:grpSp>
      <p:grpSp>
        <p:nvGrpSpPr>
          <p:cNvPr id="43" name="组合 42"/>
          <p:cNvGrpSpPr/>
          <p:nvPr userDrawn="1"/>
        </p:nvGrpSpPr>
        <p:grpSpPr>
          <a:xfrm>
            <a:off x="5595219" y="3134761"/>
            <a:ext cx="3310556" cy="504020"/>
            <a:chOff x="4211960" y="3605018"/>
            <a:chExt cx="2482917" cy="504020"/>
          </a:xfrm>
        </p:grpSpPr>
        <p:sp>
          <p:nvSpPr>
            <p:cNvPr id="40" name="圆角矩形​​ 10"/>
            <p:cNvSpPr>
              <a:spLocks noChangeArrowheads="1"/>
            </p:cNvSpPr>
            <p:nvPr userDrawn="1"/>
          </p:nvSpPr>
          <p:spPr bwMode="auto">
            <a:xfrm>
              <a:off x="4211960" y="3605018"/>
              <a:ext cx="497144" cy="496753"/>
            </a:xfrm>
            <a:prstGeom prst="roundRect">
              <a:avLst>
                <a:gd name="adj" fmla="val 16667"/>
              </a:avLst>
            </a:prstGeom>
            <a:solidFill>
              <a:srgbClr val="77448C"/>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2</a:t>
              </a:r>
              <a:endParaRPr lang="zh-CN" altLang="en-US" sz="3200" dirty="0">
                <a:solidFill>
                  <a:srgbClr val="FFFFFF"/>
                </a:solidFill>
                <a:ea typeface="微软雅黑" pitchFamily="34" charset="-122"/>
                <a:cs typeface="Arial" pitchFamily="34" charset="0"/>
              </a:endParaRPr>
            </a:p>
          </p:txBody>
        </p:sp>
        <p:sp>
          <p:nvSpPr>
            <p:cNvPr id="41" name="TextBox 11"/>
            <p:cNvSpPr txBox="1"/>
            <p:nvPr userDrawn="1"/>
          </p:nvSpPr>
          <p:spPr bwMode="auto">
            <a:xfrm>
              <a:off x="4740639" y="3638781"/>
              <a:ext cx="1954238" cy="470257"/>
            </a:xfrm>
            <a:prstGeom prst="rect">
              <a:avLst/>
            </a:prstGeom>
            <a:noFill/>
          </p:spPr>
          <p:txBody>
            <a:bodyPr wrap="none">
              <a:spAutoFit/>
            </a:bodyPr>
            <a:lstStyle/>
            <a:p>
              <a:pPr defTabSz="914377">
                <a:lnSpc>
                  <a:spcPct val="110000"/>
                </a:lnSpc>
                <a:defRPr/>
              </a:pPr>
              <a:r>
                <a:rPr lang="en-US" altLang="zh-CN" sz="2400" dirty="0">
                  <a:solidFill>
                    <a:srgbClr val="000000">
                      <a:lumMod val="85000"/>
                      <a:lumOff val="15000"/>
                    </a:srgbClr>
                  </a:solidFill>
                  <a:latin typeface="微软雅黑" pitchFamily="34" charset="-122"/>
                  <a:ea typeface="微软雅黑" pitchFamily="34" charset="-122"/>
                </a:rPr>
                <a:t>Android</a:t>
              </a:r>
              <a:r>
                <a:rPr lang="zh-CN" altLang="en-US" sz="2400" dirty="0">
                  <a:solidFill>
                    <a:srgbClr val="000000">
                      <a:lumMod val="85000"/>
                      <a:lumOff val="15000"/>
                    </a:srgbClr>
                  </a:solidFill>
                  <a:latin typeface="微软雅黑" pitchFamily="34" charset="-122"/>
                  <a:ea typeface="微软雅黑" pitchFamily="34" charset="-122"/>
                </a:rPr>
                <a:t>系统架构</a:t>
              </a:r>
            </a:p>
          </p:txBody>
        </p:sp>
      </p:grpSp>
      <p:grpSp>
        <p:nvGrpSpPr>
          <p:cNvPr id="23" name="组合 22"/>
          <p:cNvGrpSpPr/>
          <p:nvPr userDrawn="1"/>
        </p:nvGrpSpPr>
        <p:grpSpPr>
          <a:xfrm>
            <a:off x="5595219" y="3789040"/>
            <a:ext cx="2736231" cy="504020"/>
            <a:chOff x="4211960" y="3605018"/>
            <a:chExt cx="2052173" cy="504020"/>
          </a:xfrm>
        </p:grpSpPr>
        <p:sp>
          <p:nvSpPr>
            <p:cNvPr id="24" name="圆角矩形​​ 10"/>
            <p:cNvSpPr>
              <a:spLocks noChangeArrowheads="1"/>
            </p:cNvSpPr>
            <p:nvPr userDrawn="1"/>
          </p:nvSpPr>
          <p:spPr bwMode="auto">
            <a:xfrm>
              <a:off x="4211960" y="3605018"/>
              <a:ext cx="497144" cy="496753"/>
            </a:xfrm>
            <a:prstGeom prst="roundRect">
              <a:avLst>
                <a:gd name="adj" fmla="val 16667"/>
              </a:avLst>
            </a:prstGeom>
            <a:solidFill>
              <a:srgbClr val="8BAB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3</a:t>
              </a:r>
              <a:endParaRPr lang="zh-CN" altLang="en-US" sz="3200" dirty="0">
                <a:solidFill>
                  <a:srgbClr val="FFFFFF"/>
                </a:solidFill>
                <a:ea typeface="微软雅黑" pitchFamily="34" charset="-122"/>
                <a:cs typeface="Arial" pitchFamily="34" charset="0"/>
              </a:endParaRPr>
            </a:p>
          </p:txBody>
        </p:sp>
        <p:sp>
          <p:nvSpPr>
            <p:cNvPr id="25" name="TextBox 11"/>
            <p:cNvSpPr txBox="1"/>
            <p:nvPr userDrawn="1"/>
          </p:nvSpPr>
          <p:spPr bwMode="auto">
            <a:xfrm>
              <a:off x="4740639" y="3638781"/>
              <a:ext cx="1523494" cy="470257"/>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搭建开发环境</a:t>
              </a:r>
            </a:p>
          </p:txBody>
        </p:sp>
      </p:grpSp>
      <p:grpSp>
        <p:nvGrpSpPr>
          <p:cNvPr id="26" name="组合 25"/>
          <p:cNvGrpSpPr/>
          <p:nvPr userDrawn="1"/>
        </p:nvGrpSpPr>
        <p:grpSpPr>
          <a:xfrm>
            <a:off x="5606879" y="4437148"/>
            <a:ext cx="3618332" cy="504020"/>
            <a:chOff x="4211960" y="3605018"/>
            <a:chExt cx="2713749" cy="504020"/>
          </a:xfrm>
        </p:grpSpPr>
        <p:sp>
          <p:nvSpPr>
            <p:cNvPr id="27" name="圆角矩形​​ 10"/>
            <p:cNvSpPr>
              <a:spLocks noChangeArrowheads="1"/>
            </p:cNvSpPr>
            <p:nvPr userDrawn="1"/>
          </p:nvSpPr>
          <p:spPr bwMode="auto">
            <a:xfrm>
              <a:off x="4211960" y="3605018"/>
              <a:ext cx="497144" cy="496753"/>
            </a:xfrm>
            <a:prstGeom prst="roundRect">
              <a:avLst>
                <a:gd name="adj" fmla="val 16667"/>
              </a:avLst>
            </a:prstGeom>
            <a:solidFill>
              <a:srgbClr val="C4037D"/>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4</a:t>
              </a:r>
              <a:endParaRPr lang="zh-CN" altLang="en-US" sz="3200" dirty="0">
                <a:solidFill>
                  <a:srgbClr val="FFFFFF"/>
                </a:solidFill>
                <a:ea typeface="微软雅黑" pitchFamily="34" charset="-122"/>
                <a:cs typeface="Arial" pitchFamily="34" charset="0"/>
              </a:endParaRPr>
            </a:p>
          </p:txBody>
        </p:sp>
        <p:sp>
          <p:nvSpPr>
            <p:cNvPr id="28" name="TextBox 11"/>
            <p:cNvSpPr txBox="1"/>
            <p:nvPr userDrawn="1"/>
          </p:nvSpPr>
          <p:spPr bwMode="auto">
            <a:xfrm>
              <a:off x="4740639" y="3638781"/>
              <a:ext cx="2185070" cy="470257"/>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第一个</a:t>
              </a:r>
              <a:r>
                <a:rPr lang="en-US" altLang="zh-CN" sz="2400" dirty="0">
                  <a:solidFill>
                    <a:srgbClr val="000000">
                      <a:lumMod val="85000"/>
                      <a:lumOff val="15000"/>
                    </a:srgbClr>
                  </a:solidFill>
                  <a:latin typeface="微软雅黑" pitchFamily="34" charset="-122"/>
                  <a:ea typeface="微软雅黑" pitchFamily="34" charset="-122"/>
                </a:rPr>
                <a:t>Android</a:t>
              </a:r>
              <a:r>
                <a:rPr lang="zh-CN" altLang="en-US" sz="2400" dirty="0">
                  <a:solidFill>
                    <a:srgbClr val="000000">
                      <a:lumMod val="85000"/>
                      <a:lumOff val="15000"/>
                    </a:srgbClr>
                  </a:solidFill>
                  <a:latin typeface="微软雅黑" pitchFamily="34" charset="-122"/>
                  <a:ea typeface="微软雅黑" pitchFamily="34" charset="-122"/>
                </a:rPr>
                <a:t>项目</a:t>
              </a:r>
            </a:p>
          </p:txBody>
        </p:sp>
      </p:grpSp>
      <p:grpSp>
        <p:nvGrpSpPr>
          <p:cNvPr id="29" name="组合 28"/>
          <p:cNvGrpSpPr/>
          <p:nvPr userDrawn="1"/>
        </p:nvGrpSpPr>
        <p:grpSpPr>
          <a:xfrm>
            <a:off x="5606879" y="5077917"/>
            <a:ext cx="2736231" cy="504020"/>
            <a:chOff x="4211960" y="3605018"/>
            <a:chExt cx="2052173" cy="504020"/>
          </a:xfrm>
        </p:grpSpPr>
        <p:sp>
          <p:nvSpPr>
            <p:cNvPr id="30" name="圆角矩形​​ 10"/>
            <p:cNvSpPr>
              <a:spLocks noChangeArrowheads="1"/>
            </p:cNvSpPr>
            <p:nvPr userDrawn="1"/>
          </p:nvSpPr>
          <p:spPr bwMode="auto">
            <a:xfrm>
              <a:off x="4211960" y="3605018"/>
              <a:ext cx="497144" cy="496753"/>
            </a:xfrm>
            <a:prstGeom prst="roundRect">
              <a:avLst>
                <a:gd name="adj" fmla="val 16667"/>
              </a:avLst>
            </a:prstGeom>
            <a:solidFill>
              <a:srgbClr val="0070C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5</a:t>
              </a:r>
              <a:endParaRPr lang="zh-CN" altLang="en-US" sz="3200" dirty="0">
                <a:solidFill>
                  <a:srgbClr val="FFFFFF"/>
                </a:solidFill>
                <a:ea typeface="微软雅黑" pitchFamily="34" charset="-122"/>
                <a:cs typeface="Arial" pitchFamily="34" charset="0"/>
              </a:endParaRPr>
            </a:p>
          </p:txBody>
        </p:sp>
        <p:sp>
          <p:nvSpPr>
            <p:cNvPr id="31" name="TextBox 11"/>
            <p:cNvSpPr txBox="1"/>
            <p:nvPr userDrawn="1"/>
          </p:nvSpPr>
          <p:spPr bwMode="auto">
            <a:xfrm>
              <a:off x="4740639" y="3638781"/>
              <a:ext cx="1523494" cy="470257"/>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应用程序分析</a:t>
              </a:r>
            </a:p>
          </p:txBody>
        </p:sp>
      </p:grpSp>
      <p:grpSp>
        <p:nvGrpSpPr>
          <p:cNvPr id="34" name="组合 33"/>
          <p:cNvGrpSpPr/>
          <p:nvPr userDrawn="1"/>
        </p:nvGrpSpPr>
        <p:grpSpPr>
          <a:xfrm>
            <a:off x="5606879" y="5733256"/>
            <a:ext cx="3618332" cy="504020"/>
            <a:chOff x="4211960" y="3605018"/>
            <a:chExt cx="2713749" cy="504020"/>
          </a:xfrm>
        </p:grpSpPr>
        <p:sp>
          <p:nvSpPr>
            <p:cNvPr id="35" name="圆角矩形​​ 10"/>
            <p:cNvSpPr>
              <a:spLocks noChangeArrowheads="1"/>
            </p:cNvSpPr>
            <p:nvPr userDrawn="1"/>
          </p:nvSpPr>
          <p:spPr bwMode="auto">
            <a:xfrm>
              <a:off x="4211960" y="3605018"/>
              <a:ext cx="497144" cy="496753"/>
            </a:xfrm>
            <a:prstGeom prst="roundRect">
              <a:avLst>
                <a:gd name="adj" fmla="val 16667"/>
              </a:avLst>
            </a:prstGeom>
            <a:solidFill>
              <a:srgbClr val="E32322"/>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6</a:t>
              </a:r>
              <a:endParaRPr lang="zh-CN" altLang="en-US" sz="3200" dirty="0">
                <a:solidFill>
                  <a:srgbClr val="FFFFFF"/>
                </a:solidFill>
                <a:ea typeface="微软雅黑" pitchFamily="34" charset="-122"/>
                <a:cs typeface="Arial" pitchFamily="34" charset="0"/>
              </a:endParaRPr>
            </a:p>
          </p:txBody>
        </p:sp>
        <p:sp>
          <p:nvSpPr>
            <p:cNvPr id="44" name="TextBox 11"/>
            <p:cNvSpPr txBox="1"/>
            <p:nvPr userDrawn="1"/>
          </p:nvSpPr>
          <p:spPr bwMode="auto">
            <a:xfrm>
              <a:off x="4740639" y="3638781"/>
              <a:ext cx="2185070" cy="470257"/>
            </a:xfrm>
            <a:prstGeom prst="rect">
              <a:avLst/>
            </a:prstGeom>
            <a:noFill/>
          </p:spPr>
          <p:txBody>
            <a:bodyPr wrap="none">
              <a:spAutoFit/>
            </a:bodyPr>
            <a:lstStyle/>
            <a:p>
              <a:pPr defTabSz="914377">
                <a:lnSpc>
                  <a:spcPct val="110000"/>
                </a:lnSpc>
                <a:defRPr/>
              </a:pPr>
              <a:r>
                <a:rPr lang="en-US" altLang="zh-CN" sz="2400" dirty="0">
                  <a:solidFill>
                    <a:srgbClr val="000000">
                      <a:lumMod val="85000"/>
                      <a:lumOff val="15000"/>
                    </a:srgbClr>
                  </a:solidFill>
                  <a:latin typeface="微软雅黑" pitchFamily="34" charset="-122"/>
                  <a:ea typeface="微软雅黑" pitchFamily="34" charset="-122"/>
                </a:rPr>
                <a:t>Android</a:t>
              </a:r>
              <a:r>
                <a:rPr lang="zh-CN" altLang="en-US" sz="2400" dirty="0">
                  <a:solidFill>
                    <a:srgbClr val="000000">
                      <a:lumMod val="85000"/>
                      <a:lumOff val="15000"/>
                    </a:srgbClr>
                  </a:solidFill>
                  <a:latin typeface="微软雅黑" pitchFamily="34" charset="-122"/>
                  <a:ea typeface="微软雅黑" pitchFamily="34" charset="-122"/>
                </a:rPr>
                <a:t>的基本组件</a:t>
              </a:r>
            </a:p>
          </p:txBody>
        </p:sp>
      </p:grpSp>
    </p:spTree>
    <p:extLst>
      <p:ext uri="{BB962C8B-B14F-4D97-AF65-F5344CB8AC3E}">
        <p14:creationId xmlns:p14="http://schemas.microsoft.com/office/powerpoint/2010/main" val="13048981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85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childTnLst>
                          </p:cTn>
                        </p:par>
                        <p:par>
                          <p:cTn id="19" fill="hold">
                            <p:stCondLst>
                              <p:cond delay="11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50"/>
                                        <p:tgtEl>
                                          <p:spTgt spid="42"/>
                                        </p:tgtEl>
                                      </p:cBhvr>
                                    </p:animEffect>
                                  </p:childTnLst>
                                </p:cTn>
                              </p:par>
                            </p:childTnLst>
                          </p:cTn>
                        </p:par>
                        <p:par>
                          <p:cTn id="23" fill="hold">
                            <p:stCondLst>
                              <p:cond delay="1350"/>
                            </p:stCondLst>
                            <p:childTnLst>
                              <p:par>
                                <p:cTn id="24" presetID="10" presetClass="entr" presetSubtype="0"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250"/>
                                        <p:tgtEl>
                                          <p:spTgt spid="43"/>
                                        </p:tgtEl>
                                      </p:cBhvr>
                                    </p:animEffect>
                                  </p:childTnLst>
                                </p:cTn>
                              </p:par>
                            </p:childTnLst>
                          </p:cTn>
                        </p:par>
                        <p:par>
                          <p:cTn id="27" fill="hold">
                            <p:stCondLst>
                              <p:cond delay="1600"/>
                            </p:stCondLst>
                            <p:childTnLst>
                              <p:par>
                                <p:cTn id="28" presetID="10" presetClass="entr" presetSubtype="0"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250"/>
                                        <p:tgtEl>
                                          <p:spTgt spid="23"/>
                                        </p:tgtEl>
                                      </p:cBhvr>
                                    </p:animEffect>
                                  </p:childTnLst>
                                </p:cTn>
                              </p:par>
                            </p:childTnLst>
                          </p:cTn>
                        </p:par>
                        <p:par>
                          <p:cTn id="31" fill="hold">
                            <p:stCondLst>
                              <p:cond delay="1850"/>
                            </p:stCondLst>
                            <p:childTnLst>
                              <p:par>
                                <p:cTn id="32" presetID="10" presetClass="entr" presetSubtype="0"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50"/>
                                        <p:tgtEl>
                                          <p:spTgt spid="26"/>
                                        </p:tgtEl>
                                      </p:cBhvr>
                                    </p:animEffect>
                                  </p:childTnLst>
                                </p:cTn>
                              </p:par>
                            </p:childTnLst>
                          </p:cTn>
                        </p:par>
                        <p:par>
                          <p:cTn id="35" fill="hold">
                            <p:stCondLst>
                              <p:cond delay="2100"/>
                            </p:stCondLst>
                            <p:childTnLst>
                              <p:par>
                                <p:cTn id="36" presetID="10" presetClass="entr" presetSubtype="0"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250"/>
                                        <p:tgtEl>
                                          <p:spTgt spid="29"/>
                                        </p:tgtEl>
                                      </p:cBhvr>
                                    </p:animEffect>
                                  </p:childTnLst>
                                </p:cTn>
                              </p:par>
                            </p:childTnLst>
                          </p:cTn>
                        </p:par>
                        <p:par>
                          <p:cTn id="39" fill="hold">
                            <p:stCondLst>
                              <p:cond delay="2350"/>
                            </p:stCondLst>
                            <p:childTnLst>
                              <p:par>
                                <p:cTn id="40" presetID="10" presetClass="entr" presetSubtype="0"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12" name="文本框 14"/>
          <p:cNvSpPr txBox="1"/>
          <p:nvPr userDrawn="1"/>
        </p:nvSpPr>
        <p:spPr>
          <a:xfrm>
            <a:off x="5231905" y="1605665"/>
            <a:ext cx="4239532" cy="530915"/>
          </a:xfrm>
          <a:prstGeom prst="rect">
            <a:avLst/>
          </a:prstGeom>
          <a:noFill/>
        </p:spPr>
        <p:txBody>
          <a:bodyPr wrap="square" lIns="68580" tIns="34290" rIns="68580" bIns="34290" rtlCol="0">
            <a:spAutoFit/>
          </a:bodyPr>
          <a:lstStyle/>
          <a:p>
            <a:r>
              <a:rPr lang="en-US" altLang="zh-CN" sz="3000" dirty="0">
                <a:solidFill>
                  <a:schemeClr val="tx1">
                    <a:lumMod val="65000"/>
                    <a:lumOff val="35000"/>
                  </a:schemeClr>
                </a:solidFill>
                <a:latin typeface="微软雅黑" pitchFamily="34" charset="-122"/>
                <a:ea typeface="微软雅黑" pitchFamily="34" charset="-122"/>
              </a:rPr>
              <a:t>CONTENTS </a:t>
            </a:r>
            <a:endParaRPr lang="zh-CN" altLang="en-US" sz="3000" dirty="0">
              <a:solidFill>
                <a:schemeClr val="tx1">
                  <a:lumMod val="65000"/>
                  <a:lumOff val="35000"/>
                </a:schemeClr>
              </a:solidFill>
              <a:latin typeface="微软雅黑" pitchFamily="34" charset="-122"/>
              <a:ea typeface="微软雅黑" pitchFamily="34" charset="-122"/>
            </a:endParaRPr>
          </a:p>
        </p:txBody>
      </p:sp>
      <p:sp>
        <p:nvSpPr>
          <p:cNvPr id="14" name="圆角矩形 13"/>
          <p:cNvSpPr/>
          <p:nvPr userDrawn="1"/>
        </p:nvSpPr>
        <p:spPr>
          <a:xfrm>
            <a:off x="5337129" y="2220825"/>
            <a:ext cx="5520000" cy="45719"/>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800">
              <a:solidFill>
                <a:srgbClr val="FFFFFF"/>
              </a:solidFill>
              <a:latin typeface="Calibri"/>
              <a:ea typeface="宋体" panose="02010600030101010101" pitchFamily="2" charset="-122"/>
            </a:endParaRPr>
          </a:p>
        </p:txBody>
      </p:sp>
      <p:sp>
        <p:nvSpPr>
          <p:cNvPr id="32" name="矩形 31"/>
          <p:cNvSpPr/>
          <p:nvPr userDrawn="1"/>
        </p:nvSpPr>
        <p:spPr>
          <a:xfrm rot="16200000">
            <a:off x="-1629433" y="1617711"/>
            <a:ext cx="6876000" cy="364800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a:p>
        </p:txBody>
      </p:sp>
      <p:sp>
        <p:nvSpPr>
          <p:cNvPr id="33" name="椭圆 32"/>
          <p:cNvSpPr/>
          <p:nvPr userDrawn="1"/>
        </p:nvSpPr>
        <p:spPr>
          <a:xfrm>
            <a:off x="2240568" y="827122"/>
            <a:ext cx="2784000" cy="2088000"/>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dirty="0"/>
          </a:p>
        </p:txBody>
      </p:sp>
      <p:grpSp>
        <p:nvGrpSpPr>
          <p:cNvPr id="7" name="组合 6"/>
          <p:cNvGrpSpPr/>
          <p:nvPr userDrawn="1"/>
        </p:nvGrpSpPr>
        <p:grpSpPr>
          <a:xfrm>
            <a:off x="2054892" y="687865"/>
            <a:ext cx="3155353" cy="2366515"/>
            <a:chOff x="4240335" y="3008435"/>
            <a:chExt cx="3711332" cy="3711332"/>
          </a:xfrm>
        </p:grpSpPr>
        <p:sp>
          <p:nvSpPr>
            <p:cNvPr id="8" name="椭圆 7"/>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a:solidFill>
                  <a:srgbClr val="FFFFFF"/>
                </a:solidFill>
                <a:latin typeface="Calibri"/>
                <a:ea typeface="宋体" panose="02010600030101010101" pitchFamily="2" charset="-122"/>
              </a:endParaRPr>
            </a:p>
          </p:txBody>
        </p:sp>
        <p:grpSp>
          <p:nvGrpSpPr>
            <p:cNvPr id="9" name="组合 8"/>
            <p:cNvGrpSpPr/>
            <p:nvPr/>
          </p:nvGrpSpPr>
          <p:grpSpPr>
            <a:xfrm>
              <a:off x="4710169" y="3478269"/>
              <a:ext cx="2771663" cy="2771663"/>
              <a:chOff x="2193191" y="1899415"/>
              <a:chExt cx="2421376" cy="2421376"/>
            </a:xfrm>
            <a:effectLst/>
          </p:grpSpPr>
          <p:sp>
            <p:nvSpPr>
              <p:cNvPr id="10" name="椭圆 9"/>
              <p:cNvSpPr/>
              <p:nvPr/>
            </p:nvSpPr>
            <p:spPr>
              <a:xfrm>
                <a:off x="2193191" y="1899415"/>
                <a:ext cx="2421376" cy="2421376"/>
              </a:xfrm>
              <a:prstGeom prst="ellipse">
                <a:avLst/>
              </a:prstGeom>
              <a:solidFill>
                <a:srgbClr val="8BAB00"/>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a:solidFill>
                    <a:srgbClr val="FFFFFF"/>
                  </a:solidFill>
                  <a:latin typeface="Calibri"/>
                  <a:ea typeface="宋体" panose="02010600030101010101" pitchFamily="2" charset="-122"/>
                </a:endParaRPr>
              </a:p>
            </p:txBody>
          </p:sp>
          <p:sp>
            <p:nvSpPr>
              <p:cNvPr id="11" name="椭圆 10"/>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800" dirty="0">
                  <a:solidFill>
                    <a:srgbClr val="FFFFFF"/>
                  </a:solidFill>
                  <a:latin typeface="Calibri"/>
                  <a:ea typeface="宋体" panose="02010600030101010101" pitchFamily="2" charset="-122"/>
                </a:endParaRPr>
              </a:p>
            </p:txBody>
          </p:sp>
        </p:grpSp>
      </p:grpSp>
      <p:sp>
        <p:nvSpPr>
          <p:cNvPr id="13" name="文本框 14"/>
          <p:cNvSpPr txBox="1"/>
          <p:nvPr userDrawn="1"/>
        </p:nvSpPr>
        <p:spPr>
          <a:xfrm>
            <a:off x="2786344" y="1605663"/>
            <a:ext cx="1692445" cy="530915"/>
          </a:xfrm>
          <a:prstGeom prst="rect">
            <a:avLst/>
          </a:prstGeom>
          <a:noFill/>
        </p:spPr>
        <p:txBody>
          <a:bodyPr wrap="square" lIns="68580" tIns="34290" rIns="68580" bIns="34290" rtlCol="0">
            <a:spAutoFit/>
          </a:bodyPr>
          <a:lstStyle/>
          <a:p>
            <a:pPr algn="ctr"/>
            <a:r>
              <a:rPr lang="zh-CN" altLang="en-US" sz="3000" b="0" dirty="0">
                <a:solidFill>
                  <a:schemeClr val="tx1">
                    <a:lumMod val="65000"/>
                    <a:lumOff val="35000"/>
                  </a:schemeClr>
                </a:solidFill>
                <a:latin typeface="微软雅黑" pitchFamily="34" charset="-122"/>
                <a:ea typeface="微软雅黑" pitchFamily="34" charset="-122"/>
              </a:rPr>
              <a:t>目 录</a:t>
            </a:r>
          </a:p>
        </p:txBody>
      </p:sp>
      <p:grpSp>
        <p:nvGrpSpPr>
          <p:cNvPr id="42" name="组合 41"/>
          <p:cNvGrpSpPr/>
          <p:nvPr userDrawn="1"/>
        </p:nvGrpSpPr>
        <p:grpSpPr>
          <a:xfrm>
            <a:off x="5606879" y="2404642"/>
            <a:ext cx="3914448" cy="510480"/>
            <a:chOff x="4205159" y="2404642"/>
            <a:chExt cx="2935836" cy="510480"/>
          </a:xfrm>
        </p:grpSpPr>
        <p:sp>
          <p:nvSpPr>
            <p:cNvPr id="36" name="TextBox 6"/>
            <p:cNvSpPr txBox="1"/>
            <p:nvPr/>
          </p:nvSpPr>
          <p:spPr bwMode="auto">
            <a:xfrm>
              <a:off x="4725093" y="2404642"/>
              <a:ext cx="2415902" cy="470257"/>
            </a:xfrm>
            <a:prstGeom prst="rect">
              <a:avLst/>
            </a:prstGeom>
            <a:noFill/>
          </p:spPr>
          <p:txBody>
            <a:bodyPr wrap="none">
              <a:spAutoFit/>
            </a:bodyPr>
            <a:lstStyle/>
            <a:p>
              <a:pPr defTabSz="914377">
                <a:lnSpc>
                  <a:spcPct val="110000"/>
                </a:lnSpc>
                <a:defRPr/>
              </a:pPr>
              <a:r>
                <a:rPr lang="en-US" altLang="zh-CN" sz="2400" dirty="0">
                  <a:solidFill>
                    <a:srgbClr val="000000">
                      <a:lumMod val="85000"/>
                      <a:lumOff val="15000"/>
                    </a:srgbClr>
                  </a:solidFill>
                  <a:latin typeface="微软雅黑" pitchFamily="34" charset="-122"/>
                  <a:ea typeface="微软雅黑" pitchFamily="34" charset="-122"/>
                </a:rPr>
                <a:t>Android</a:t>
              </a:r>
              <a:r>
                <a:rPr lang="zh-CN" altLang="en-US" sz="2400" dirty="0">
                  <a:solidFill>
                    <a:srgbClr val="000000">
                      <a:lumMod val="85000"/>
                      <a:lumOff val="15000"/>
                    </a:srgbClr>
                  </a:solidFill>
                  <a:latin typeface="微软雅黑" pitchFamily="34" charset="-122"/>
                  <a:ea typeface="微软雅黑" pitchFamily="34" charset="-122"/>
                </a:rPr>
                <a:t>应用开发概述</a:t>
              </a:r>
            </a:p>
          </p:txBody>
        </p:sp>
        <p:sp>
          <p:nvSpPr>
            <p:cNvPr id="37" name="圆角矩形​​ 10"/>
            <p:cNvSpPr>
              <a:spLocks noChangeArrowheads="1"/>
            </p:cNvSpPr>
            <p:nvPr/>
          </p:nvSpPr>
          <p:spPr bwMode="auto">
            <a:xfrm>
              <a:off x="4205159" y="2418369"/>
              <a:ext cx="497144" cy="496753"/>
            </a:xfrm>
            <a:prstGeom prst="roundRect">
              <a:avLst>
                <a:gd name="adj" fmla="val 16667"/>
              </a:avLst>
            </a:prstGeom>
            <a:solidFill>
              <a:srgbClr val="FF66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1</a:t>
              </a:r>
              <a:endParaRPr lang="zh-CN" altLang="en-US" sz="3200" dirty="0">
                <a:solidFill>
                  <a:srgbClr val="FFFFFF"/>
                </a:solidFill>
                <a:ea typeface="微软雅黑" pitchFamily="34" charset="-122"/>
                <a:cs typeface="Arial" pitchFamily="34" charset="0"/>
              </a:endParaRPr>
            </a:p>
          </p:txBody>
        </p:sp>
      </p:grpSp>
      <p:grpSp>
        <p:nvGrpSpPr>
          <p:cNvPr id="43" name="组合 42"/>
          <p:cNvGrpSpPr/>
          <p:nvPr userDrawn="1"/>
        </p:nvGrpSpPr>
        <p:grpSpPr>
          <a:xfrm>
            <a:off x="5595219" y="3134761"/>
            <a:ext cx="3310556" cy="504020"/>
            <a:chOff x="4211960" y="3605018"/>
            <a:chExt cx="2482917" cy="504020"/>
          </a:xfrm>
        </p:grpSpPr>
        <p:sp>
          <p:nvSpPr>
            <p:cNvPr id="40" name="圆角矩形​​ 10"/>
            <p:cNvSpPr>
              <a:spLocks noChangeArrowheads="1"/>
            </p:cNvSpPr>
            <p:nvPr userDrawn="1"/>
          </p:nvSpPr>
          <p:spPr bwMode="auto">
            <a:xfrm>
              <a:off x="4211960" y="3605018"/>
              <a:ext cx="497144" cy="496753"/>
            </a:xfrm>
            <a:prstGeom prst="roundRect">
              <a:avLst>
                <a:gd name="adj" fmla="val 16667"/>
              </a:avLst>
            </a:prstGeom>
            <a:solidFill>
              <a:srgbClr val="77448C"/>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2</a:t>
              </a:r>
              <a:endParaRPr lang="zh-CN" altLang="en-US" sz="3200" dirty="0">
                <a:solidFill>
                  <a:srgbClr val="FFFFFF"/>
                </a:solidFill>
                <a:ea typeface="微软雅黑" pitchFamily="34" charset="-122"/>
                <a:cs typeface="Arial" pitchFamily="34" charset="0"/>
              </a:endParaRPr>
            </a:p>
          </p:txBody>
        </p:sp>
        <p:sp>
          <p:nvSpPr>
            <p:cNvPr id="41" name="TextBox 11"/>
            <p:cNvSpPr txBox="1"/>
            <p:nvPr userDrawn="1"/>
          </p:nvSpPr>
          <p:spPr bwMode="auto">
            <a:xfrm>
              <a:off x="4740639" y="3638781"/>
              <a:ext cx="1954238" cy="470257"/>
            </a:xfrm>
            <a:prstGeom prst="rect">
              <a:avLst/>
            </a:prstGeom>
            <a:noFill/>
          </p:spPr>
          <p:txBody>
            <a:bodyPr wrap="none">
              <a:spAutoFit/>
            </a:bodyPr>
            <a:lstStyle/>
            <a:p>
              <a:pPr defTabSz="914377">
                <a:lnSpc>
                  <a:spcPct val="110000"/>
                </a:lnSpc>
                <a:defRPr/>
              </a:pPr>
              <a:r>
                <a:rPr lang="en-US" altLang="zh-CN" sz="2400" dirty="0">
                  <a:solidFill>
                    <a:srgbClr val="000000">
                      <a:lumMod val="85000"/>
                      <a:lumOff val="15000"/>
                    </a:srgbClr>
                  </a:solidFill>
                  <a:latin typeface="微软雅黑" pitchFamily="34" charset="-122"/>
                  <a:ea typeface="微软雅黑" pitchFamily="34" charset="-122"/>
                </a:rPr>
                <a:t>Android</a:t>
              </a:r>
              <a:r>
                <a:rPr lang="zh-CN" altLang="en-US" sz="2400" dirty="0">
                  <a:solidFill>
                    <a:srgbClr val="000000">
                      <a:lumMod val="85000"/>
                      <a:lumOff val="15000"/>
                    </a:srgbClr>
                  </a:solidFill>
                  <a:latin typeface="微软雅黑" pitchFamily="34" charset="-122"/>
                  <a:ea typeface="微软雅黑" pitchFamily="34" charset="-122"/>
                </a:rPr>
                <a:t>系统架构</a:t>
              </a:r>
            </a:p>
          </p:txBody>
        </p:sp>
      </p:grpSp>
      <p:grpSp>
        <p:nvGrpSpPr>
          <p:cNvPr id="23" name="组合 22"/>
          <p:cNvGrpSpPr/>
          <p:nvPr userDrawn="1"/>
        </p:nvGrpSpPr>
        <p:grpSpPr>
          <a:xfrm>
            <a:off x="5595219" y="3789040"/>
            <a:ext cx="2736231" cy="504020"/>
            <a:chOff x="4211960" y="3605018"/>
            <a:chExt cx="2052173" cy="504020"/>
          </a:xfrm>
        </p:grpSpPr>
        <p:sp>
          <p:nvSpPr>
            <p:cNvPr id="24" name="圆角矩形​​ 10"/>
            <p:cNvSpPr>
              <a:spLocks noChangeArrowheads="1"/>
            </p:cNvSpPr>
            <p:nvPr userDrawn="1"/>
          </p:nvSpPr>
          <p:spPr bwMode="auto">
            <a:xfrm>
              <a:off x="4211960" y="3605018"/>
              <a:ext cx="497144" cy="496753"/>
            </a:xfrm>
            <a:prstGeom prst="roundRect">
              <a:avLst>
                <a:gd name="adj" fmla="val 16667"/>
              </a:avLst>
            </a:prstGeom>
            <a:solidFill>
              <a:srgbClr val="8BAB0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3</a:t>
              </a:r>
              <a:endParaRPr lang="zh-CN" altLang="en-US" sz="3200" dirty="0">
                <a:solidFill>
                  <a:srgbClr val="FFFFFF"/>
                </a:solidFill>
                <a:ea typeface="微软雅黑" pitchFamily="34" charset="-122"/>
                <a:cs typeface="Arial" pitchFamily="34" charset="0"/>
              </a:endParaRPr>
            </a:p>
          </p:txBody>
        </p:sp>
        <p:sp>
          <p:nvSpPr>
            <p:cNvPr id="25" name="TextBox 11"/>
            <p:cNvSpPr txBox="1"/>
            <p:nvPr userDrawn="1"/>
          </p:nvSpPr>
          <p:spPr bwMode="auto">
            <a:xfrm>
              <a:off x="4740639" y="3638781"/>
              <a:ext cx="1523494" cy="470257"/>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搭建开发环境</a:t>
              </a:r>
            </a:p>
          </p:txBody>
        </p:sp>
      </p:grpSp>
      <p:grpSp>
        <p:nvGrpSpPr>
          <p:cNvPr id="26" name="组合 25"/>
          <p:cNvGrpSpPr/>
          <p:nvPr userDrawn="1"/>
        </p:nvGrpSpPr>
        <p:grpSpPr>
          <a:xfrm>
            <a:off x="5606879" y="4437148"/>
            <a:ext cx="3618332" cy="504020"/>
            <a:chOff x="4211960" y="3605018"/>
            <a:chExt cx="2713749" cy="504020"/>
          </a:xfrm>
        </p:grpSpPr>
        <p:sp>
          <p:nvSpPr>
            <p:cNvPr id="27" name="圆角矩形​​ 10"/>
            <p:cNvSpPr>
              <a:spLocks noChangeArrowheads="1"/>
            </p:cNvSpPr>
            <p:nvPr userDrawn="1"/>
          </p:nvSpPr>
          <p:spPr bwMode="auto">
            <a:xfrm>
              <a:off x="4211960" y="3605018"/>
              <a:ext cx="497144" cy="496753"/>
            </a:xfrm>
            <a:prstGeom prst="roundRect">
              <a:avLst>
                <a:gd name="adj" fmla="val 16667"/>
              </a:avLst>
            </a:prstGeom>
            <a:solidFill>
              <a:srgbClr val="C4037D"/>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4</a:t>
              </a:r>
              <a:endParaRPr lang="zh-CN" altLang="en-US" sz="3200" dirty="0">
                <a:solidFill>
                  <a:srgbClr val="FFFFFF"/>
                </a:solidFill>
                <a:ea typeface="微软雅黑" pitchFamily="34" charset="-122"/>
                <a:cs typeface="Arial" pitchFamily="34" charset="0"/>
              </a:endParaRPr>
            </a:p>
          </p:txBody>
        </p:sp>
        <p:sp>
          <p:nvSpPr>
            <p:cNvPr id="28" name="TextBox 11"/>
            <p:cNvSpPr txBox="1"/>
            <p:nvPr userDrawn="1"/>
          </p:nvSpPr>
          <p:spPr bwMode="auto">
            <a:xfrm>
              <a:off x="4740639" y="3638781"/>
              <a:ext cx="2185070" cy="470257"/>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第一个</a:t>
              </a:r>
              <a:r>
                <a:rPr lang="en-US" altLang="zh-CN" sz="2400" dirty="0">
                  <a:solidFill>
                    <a:srgbClr val="000000">
                      <a:lumMod val="85000"/>
                      <a:lumOff val="15000"/>
                    </a:srgbClr>
                  </a:solidFill>
                  <a:latin typeface="微软雅黑" pitchFamily="34" charset="-122"/>
                  <a:ea typeface="微软雅黑" pitchFamily="34" charset="-122"/>
                </a:rPr>
                <a:t>Android</a:t>
              </a:r>
              <a:r>
                <a:rPr lang="zh-CN" altLang="en-US" sz="2400" dirty="0">
                  <a:solidFill>
                    <a:srgbClr val="000000">
                      <a:lumMod val="85000"/>
                      <a:lumOff val="15000"/>
                    </a:srgbClr>
                  </a:solidFill>
                  <a:latin typeface="微软雅黑" pitchFamily="34" charset="-122"/>
                  <a:ea typeface="微软雅黑" pitchFamily="34" charset="-122"/>
                </a:rPr>
                <a:t>项目</a:t>
              </a:r>
            </a:p>
          </p:txBody>
        </p:sp>
      </p:grpSp>
      <p:grpSp>
        <p:nvGrpSpPr>
          <p:cNvPr id="29" name="组合 28"/>
          <p:cNvGrpSpPr/>
          <p:nvPr userDrawn="1"/>
        </p:nvGrpSpPr>
        <p:grpSpPr>
          <a:xfrm>
            <a:off x="5606879" y="5077917"/>
            <a:ext cx="2736231" cy="504020"/>
            <a:chOff x="4211960" y="3605018"/>
            <a:chExt cx="2052173" cy="504020"/>
          </a:xfrm>
        </p:grpSpPr>
        <p:sp>
          <p:nvSpPr>
            <p:cNvPr id="30" name="圆角矩形​​ 10"/>
            <p:cNvSpPr>
              <a:spLocks noChangeArrowheads="1"/>
            </p:cNvSpPr>
            <p:nvPr userDrawn="1"/>
          </p:nvSpPr>
          <p:spPr bwMode="auto">
            <a:xfrm>
              <a:off x="4211960" y="3605018"/>
              <a:ext cx="497144" cy="496753"/>
            </a:xfrm>
            <a:prstGeom prst="roundRect">
              <a:avLst>
                <a:gd name="adj" fmla="val 16667"/>
              </a:avLst>
            </a:prstGeom>
            <a:solidFill>
              <a:srgbClr val="0070C0"/>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5</a:t>
              </a:r>
              <a:endParaRPr lang="zh-CN" altLang="en-US" sz="3200" dirty="0">
                <a:solidFill>
                  <a:srgbClr val="FFFFFF"/>
                </a:solidFill>
                <a:ea typeface="微软雅黑" pitchFamily="34" charset="-122"/>
                <a:cs typeface="Arial" pitchFamily="34" charset="0"/>
              </a:endParaRPr>
            </a:p>
          </p:txBody>
        </p:sp>
        <p:sp>
          <p:nvSpPr>
            <p:cNvPr id="31" name="TextBox 11"/>
            <p:cNvSpPr txBox="1"/>
            <p:nvPr userDrawn="1"/>
          </p:nvSpPr>
          <p:spPr bwMode="auto">
            <a:xfrm>
              <a:off x="4740639" y="3638781"/>
              <a:ext cx="1523494" cy="470257"/>
            </a:xfrm>
            <a:prstGeom prst="rect">
              <a:avLst/>
            </a:prstGeom>
            <a:noFill/>
          </p:spPr>
          <p:txBody>
            <a:bodyPr wrap="none">
              <a:spAutoFit/>
            </a:bodyPr>
            <a:lstStyle/>
            <a:p>
              <a:pPr defTabSz="914377">
                <a:lnSpc>
                  <a:spcPct val="110000"/>
                </a:lnSpc>
                <a:defRPr/>
              </a:pPr>
              <a:r>
                <a:rPr lang="zh-CN" altLang="en-US" sz="2400" dirty="0">
                  <a:solidFill>
                    <a:srgbClr val="000000">
                      <a:lumMod val="85000"/>
                      <a:lumOff val="15000"/>
                    </a:srgbClr>
                  </a:solidFill>
                  <a:latin typeface="微软雅黑" pitchFamily="34" charset="-122"/>
                  <a:ea typeface="微软雅黑" pitchFamily="34" charset="-122"/>
                </a:rPr>
                <a:t>应用程序分析</a:t>
              </a:r>
            </a:p>
          </p:txBody>
        </p:sp>
      </p:grpSp>
      <p:grpSp>
        <p:nvGrpSpPr>
          <p:cNvPr id="34" name="组合 33"/>
          <p:cNvGrpSpPr/>
          <p:nvPr userDrawn="1"/>
        </p:nvGrpSpPr>
        <p:grpSpPr>
          <a:xfrm>
            <a:off x="5606879" y="5733256"/>
            <a:ext cx="3618332" cy="504020"/>
            <a:chOff x="4211960" y="3605018"/>
            <a:chExt cx="2713749" cy="504020"/>
          </a:xfrm>
        </p:grpSpPr>
        <p:sp>
          <p:nvSpPr>
            <p:cNvPr id="35" name="圆角矩形​​ 10"/>
            <p:cNvSpPr>
              <a:spLocks noChangeArrowheads="1"/>
            </p:cNvSpPr>
            <p:nvPr userDrawn="1"/>
          </p:nvSpPr>
          <p:spPr bwMode="auto">
            <a:xfrm>
              <a:off x="4211960" y="3605018"/>
              <a:ext cx="497144" cy="496753"/>
            </a:xfrm>
            <a:prstGeom prst="roundRect">
              <a:avLst>
                <a:gd name="adj" fmla="val 16667"/>
              </a:avLst>
            </a:prstGeom>
            <a:solidFill>
              <a:srgbClr val="E32322"/>
            </a:solidFill>
            <a:ln w="25400" algn="ctr">
              <a:solidFill>
                <a:srgbClr val="BFBFBF"/>
              </a:solidFill>
              <a:round/>
              <a:headEnd/>
              <a:tailEnd/>
            </a:ln>
          </p:spPr>
          <p:txBody>
            <a:bodyPr anchor="ctr"/>
            <a:lstStyle/>
            <a:p>
              <a:pPr lvl="0" algn="ctr" defTabSz="914377" fontAlgn="base">
                <a:spcBef>
                  <a:spcPct val="0"/>
                </a:spcBef>
                <a:spcAft>
                  <a:spcPct val="0"/>
                </a:spcAft>
              </a:pPr>
              <a:r>
                <a:rPr lang="en-US" altLang="zh-CN" sz="3200" dirty="0">
                  <a:solidFill>
                    <a:srgbClr val="FFFFFF"/>
                  </a:solidFill>
                  <a:ea typeface="微软雅黑" pitchFamily="34" charset="-122"/>
                  <a:cs typeface="Arial" pitchFamily="34" charset="0"/>
                </a:rPr>
                <a:t>6</a:t>
              </a:r>
              <a:endParaRPr lang="zh-CN" altLang="en-US" sz="3200" dirty="0">
                <a:solidFill>
                  <a:srgbClr val="FFFFFF"/>
                </a:solidFill>
                <a:ea typeface="微软雅黑" pitchFamily="34" charset="-122"/>
                <a:cs typeface="Arial" pitchFamily="34" charset="0"/>
              </a:endParaRPr>
            </a:p>
          </p:txBody>
        </p:sp>
        <p:sp>
          <p:nvSpPr>
            <p:cNvPr id="44" name="TextBox 11"/>
            <p:cNvSpPr txBox="1"/>
            <p:nvPr userDrawn="1"/>
          </p:nvSpPr>
          <p:spPr bwMode="auto">
            <a:xfrm>
              <a:off x="4740639" y="3638781"/>
              <a:ext cx="2185070" cy="470257"/>
            </a:xfrm>
            <a:prstGeom prst="rect">
              <a:avLst/>
            </a:prstGeom>
            <a:noFill/>
          </p:spPr>
          <p:txBody>
            <a:bodyPr wrap="none">
              <a:spAutoFit/>
            </a:bodyPr>
            <a:lstStyle/>
            <a:p>
              <a:pPr defTabSz="914377">
                <a:lnSpc>
                  <a:spcPct val="110000"/>
                </a:lnSpc>
                <a:defRPr/>
              </a:pPr>
              <a:r>
                <a:rPr lang="en-US" altLang="zh-CN" sz="2400" dirty="0">
                  <a:solidFill>
                    <a:srgbClr val="000000">
                      <a:lumMod val="85000"/>
                      <a:lumOff val="15000"/>
                    </a:srgbClr>
                  </a:solidFill>
                  <a:latin typeface="微软雅黑" pitchFamily="34" charset="-122"/>
                  <a:ea typeface="微软雅黑" pitchFamily="34" charset="-122"/>
                </a:rPr>
                <a:t>Android</a:t>
              </a:r>
              <a:r>
                <a:rPr lang="zh-CN" altLang="en-US" sz="2400" dirty="0">
                  <a:solidFill>
                    <a:srgbClr val="000000">
                      <a:lumMod val="85000"/>
                      <a:lumOff val="15000"/>
                    </a:srgbClr>
                  </a:solidFill>
                  <a:latin typeface="微软雅黑" pitchFamily="34" charset="-122"/>
                  <a:ea typeface="微软雅黑" pitchFamily="34" charset="-122"/>
                </a:rPr>
                <a:t>的基本组件</a:t>
              </a:r>
            </a:p>
          </p:txBody>
        </p:sp>
      </p:grpSp>
    </p:spTree>
    <p:extLst>
      <p:ext uri="{BB962C8B-B14F-4D97-AF65-F5344CB8AC3E}">
        <p14:creationId xmlns:p14="http://schemas.microsoft.com/office/powerpoint/2010/main" val="5274148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85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250"/>
                                        <p:tgtEl>
                                          <p:spTgt spid="42"/>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250"/>
                                        <p:tgtEl>
                                          <p:spTgt spid="43"/>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25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250"/>
                                        <p:tgtEl>
                                          <p:spTgt spid="26"/>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25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1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1" name="组合 10"/>
          <p:cNvGrpSpPr/>
          <p:nvPr userDrawn="1"/>
        </p:nvGrpSpPr>
        <p:grpSpPr>
          <a:xfrm>
            <a:off x="8455757" y="4176586"/>
            <a:ext cx="3724187" cy="2681414"/>
            <a:chOff x="6341818" y="4176586"/>
            <a:chExt cx="2793140" cy="2681414"/>
          </a:xfrm>
        </p:grpSpPr>
        <p:pic>
          <p:nvPicPr>
            <p:cNvPr id="9" name="Picture 2" descr="C:\Documents and Settings\t11318\桌面\未标题-1 拷贝.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341818" y="4176586"/>
              <a:ext cx="2793140" cy="268141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矩形 9"/>
            <p:cNvSpPr/>
            <p:nvPr userDrawn="1"/>
          </p:nvSpPr>
          <p:spPr>
            <a:xfrm>
              <a:off x="6341818" y="4176586"/>
              <a:ext cx="2793140" cy="2681414"/>
            </a:xfrm>
            <a:prstGeom prst="rect">
              <a:avLst/>
            </a:prstGeom>
            <a:gradFill flip="none" rotWithShape="1">
              <a:gsLst>
                <a:gs pos="0">
                  <a:srgbClr val="FCF8ED">
                    <a:alpha val="94902"/>
                  </a:srgbClr>
                </a:gs>
                <a:gs pos="100000">
                  <a:schemeClr val="bg1">
                    <a:alpha val="4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Grp="1"/>
          </p:cNvSpPr>
          <p:nvPr>
            <p:ph type="title"/>
          </p:nvPr>
        </p:nvSpPr>
        <p:spPr>
          <a:xfrm>
            <a:off x="929315" y="72008"/>
            <a:ext cx="10972800" cy="836712"/>
          </a:xfrm>
        </p:spPr>
        <p:txBody>
          <a:bodyPr anchor="b" anchorCtr="0">
            <a:normAutofit/>
          </a:bodyPr>
          <a:lstStyle>
            <a:lvl1pPr algn="l">
              <a:defRPr sz="3600" b="1">
                <a:solidFill>
                  <a:schemeClr val="bg2">
                    <a:lumMod val="25000"/>
                  </a:schemeClr>
                </a:solidFill>
                <a:latin typeface="+mj-lt"/>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481365" y="1052736"/>
            <a:ext cx="11375275" cy="5472608"/>
          </a:xfrm>
        </p:spPr>
        <p:txBody>
          <a:bodyPr/>
          <a:lstStyle>
            <a:lvl1pPr>
              <a:defRPr sz="2800">
                <a:latin typeface="+mn-lt"/>
                <a:ea typeface="黑体" pitchFamily="49" charset="-122"/>
              </a:defRPr>
            </a:lvl1pPr>
            <a:lvl2pPr marL="630238" indent="-274638">
              <a:defRPr sz="2400">
                <a:latin typeface="+mn-lt"/>
                <a:ea typeface="黑体" pitchFamily="49" charset="-122"/>
              </a:defRPr>
            </a:lvl2pPr>
            <a:lvl3pPr marL="896938" indent="-266700">
              <a:defRPr sz="2200">
                <a:latin typeface="+mn-lt"/>
                <a:ea typeface="黑体" pitchFamily="49" charset="-122"/>
              </a:defRPr>
            </a:lvl3pPr>
            <a:lvl4pPr marL="1163638" indent="-266700">
              <a:defRPr>
                <a:latin typeface="+mn-lt"/>
                <a:ea typeface="黑体" pitchFamily="49" charset="-122"/>
              </a:defRPr>
            </a:lvl4pPr>
            <a:lvl5pPr marL="1438275" indent="-274638">
              <a:defRPr>
                <a:latin typeface="+mn-lt"/>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480053" y="0"/>
            <a:ext cx="449263" cy="908720"/>
          </a:xfrm>
          <a:prstGeom prst="rect">
            <a:avLst/>
          </a:prstGeom>
          <a:solidFill>
            <a:srgbClr val="8BAB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zh-CN" altLang="en-US" sz="2400"/>
          </a:p>
        </p:txBody>
      </p:sp>
      <p:cxnSp>
        <p:nvCxnSpPr>
          <p:cNvPr id="8" name="直接连接符 7"/>
          <p:cNvCxnSpPr/>
          <p:nvPr userDrawn="1"/>
        </p:nvCxnSpPr>
        <p:spPr>
          <a:xfrm>
            <a:off x="480052" y="908720"/>
            <a:ext cx="5825861" cy="0"/>
          </a:xfrm>
          <a:prstGeom prst="line">
            <a:avLst/>
          </a:prstGeom>
          <a:ln>
            <a:solidFill>
              <a:srgbClr val="8BAB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7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2504839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68AFE8D-2CC8-4252-97EF-D8349349AE5A}" type="datetimeFigureOut">
              <a:rPr lang="zh-CN" altLang="en-US" smtClean="0"/>
              <a:t>2022/8/29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175891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8ED"/>
        </a:solidFill>
        <a:effectLst/>
      </p:bgPr>
    </p:bg>
    <p:spTree>
      <p:nvGrpSpPr>
        <p:cNvPr id="1" name=""/>
        <p:cNvGrpSpPr/>
        <p:nvPr/>
      </p:nvGrpSpPr>
      <p:grpSpPr>
        <a:xfrm>
          <a:off x="0" y="0"/>
          <a:ext cx="0" cy="0"/>
          <a:chOff x="0" y="0"/>
          <a:chExt cx="0" cy="0"/>
        </a:xfrm>
      </p:grpSpPr>
      <p:sp>
        <p:nvSpPr>
          <p:cNvPr id="2" name="标题占位符 1" hidden="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hidden="1"/>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hidden="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AFE8D-2CC8-4252-97EF-D8349349AE5A}" type="datetimeFigureOut">
              <a:rPr lang="zh-CN" altLang="en-US" smtClean="0"/>
              <a:t>2022/8/29</a:t>
            </a:fld>
            <a:endParaRPr lang="zh-CN" altLang="en-US"/>
          </a:p>
        </p:txBody>
      </p:sp>
      <p:sp>
        <p:nvSpPr>
          <p:cNvPr id="5" name="页脚占位符 4" hidden="1"/>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hidden="1"/>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E05727-236F-41C5-AE61-CF6CAAA2DBBE}" type="slidenum">
              <a:rPr lang="zh-CN" altLang="en-US" smtClean="0"/>
              <a:t>‹#›</a:t>
            </a:fld>
            <a:endParaRPr lang="zh-CN" altLang="en-US"/>
          </a:p>
        </p:txBody>
      </p:sp>
    </p:spTree>
    <p:extLst>
      <p:ext uri="{BB962C8B-B14F-4D97-AF65-F5344CB8AC3E}">
        <p14:creationId xmlns:p14="http://schemas.microsoft.com/office/powerpoint/2010/main" val="23374905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3" r:id="rId4"/>
    <p:sldLayoutId id="2147483662" r:id="rId5"/>
    <p:sldLayoutId id="2147483664"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emf"/><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build.gradle(app)0.docx"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build.gradle(app).docx"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2567608" y="3861049"/>
            <a:ext cx="7772400" cy="86409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000" b="1" kern="0" dirty="0">
                <a:solidFill>
                  <a:srgbClr val="1F497D"/>
                </a:solidFill>
                <a:latin typeface="微软雅黑" panose="020B0503020204020204" pitchFamily="34" charset="-122"/>
                <a:ea typeface="微软雅黑" panose="020B0503020204020204" pitchFamily="34" charset="-122"/>
              </a:rPr>
              <a:t>第</a:t>
            </a:r>
            <a:r>
              <a:rPr lang="en-US" altLang="zh-CN" sz="4000" b="1" kern="0" dirty="0">
                <a:solidFill>
                  <a:srgbClr val="1F497D"/>
                </a:solidFill>
                <a:latin typeface="微软雅黑" panose="020B0503020204020204" pitchFamily="34" charset="-122"/>
                <a:ea typeface="微软雅黑" panose="020B0503020204020204" pitchFamily="34" charset="-122"/>
              </a:rPr>
              <a:t>1</a:t>
            </a:r>
            <a:r>
              <a:rPr lang="zh-CN" altLang="en-US" sz="4000" b="1" kern="0" dirty="0">
                <a:solidFill>
                  <a:srgbClr val="1F497D"/>
                </a:solidFill>
                <a:latin typeface="微软雅黑" panose="020B0503020204020204" pitchFamily="34" charset="-122"/>
                <a:ea typeface="微软雅黑" panose="020B0503020204020204" pitchFamily="34" charset="-122"/>
              </a:rPr>
              <a:t>章</a:t>
            </a:r>
            <a:r>
              <a:rPr lang="en-US" altLang="zh-CN" sz="4000" b="1" kern="0" dirty="0">
                <a:solidFill>
                  <a:srgbClr val="1F497D"/>
                </a:solidFill>
                <a:latin typeface="微软雅黑" panose="020B0503020204020204" pitchFamily="34" charset="-122"/>
                <a:ea typeface="微软雅黑" panose="020B0503020204020204" pitchFamily="34" charset="-122"/>
              </a:rPr>
              <a:t> Android </a:t>
            </a:r>
            <a:r>
              <a:rPr lang="zh-CN" altLang="en-US" sz="4000" b="1" kern="0" dirty="0">
                <a:solidFill>
                  <a:srgbClr val="1F497D"/>
                </a:solidFill>
                <a:latin typeface="微软雅黑" panose="020B0503020204020204" pitchFamily="34" charset="-122"/>
                <a:ea typeface="微软雅黑" panose="020B0503020204020204" pitchFamily="34" charset="-122"/>
              </a:rPr>
              <a:t>入门基础</a:t>
            </a:r>
            <a:endParaRPr lang="zh-CN" altLang="en-US" sz="4000" b="1" dirty="0"/>
          </a:p>
        </p:txBody>
      </p:sp>
      <p:sp>
        <p:nvSpPr>
          <p:cNvPr id="3" name="文本框 2">
            <a:extLst>
              <a:ext uri="{FF2B5EF4-FFF2-40B4-BE49-F238E27FC236}">
                <a16:creationId xmlns:a16="http://schemas.microsoft.com/office/drawing/2014/main" id="{D69E45DC-A81C-4C6F-8DB9-8E2ED16F3619}"/>
              </a:ext>
            </a:extLst>
          </p:cNvPr>
          <p:cNvSpPr txBox="1"/>
          <p:nvPr/>
        </p:nvSpPr>
        <p:spPr>
          <a:xfrm>
            <a:off x="2855640" y="5013177"/>
            <a:ext cx="7200800" cy="461665"/>
          </a:xfrm>
          <a:prstGeom prst="rect">
            <a:avLst/>
          </a:prstGeom>
          <a:noFill/>
        </p:spPr>
        <p:txBody>
          <a:bodyPr wrap="square" rtlCol="0">
            <a:spAutoFit/>
          </a:bodyPr>
          <a:lstStyle/>
          <a:p>
            <a:pPr algn="ctr"/>
            <a:r>
              <a:rPr lang="en-US" altLang="zh-CN" sz="2400" b="1" dirty="0"/>
              <a:t>1.3 Android </a:t>
            </a:r>
            <a:r>
              <a:rPr lang="zh-CN" altLang="en-US" sz="2400" b="1" dirty="0"/>
              <a:t>项目的创建及运行</a:t>
            </a:r>
          </a:p>
        </p:txBody>
      </p:sp>
    </p:spTree>
    <p:extLst>
      <p:ext uri="{BB962C8B-B14F-4D97-AF65-F5344CB8AC3E}">
        <p14:creationId xmlns:p14="http://schemas.microsoft.com/office/powerpoint/2010/main" val="27941411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2/3*#ppt_w"/>
                                          </p:val>
                                        </p:tav>
                                        <p:tav tm="100000">
                                          <p:val>
                                            <p:strVal val="#ppt_w"/>
                                          </p:val>
                                        </p:tav>
                                      </p:tavLst>
                                    </p:anim>
                                    <p:anim calcmode="lin" valueType="num">
                                      <p:cBhvr>
                                        <p:cTn id="8"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83990-95AB-4638-8CA5-D21EACC9097E}"/>
              </a:ext>
            </a:extLst>
          </p:cNvPr>
          <p:cNvSpPr>
            <a:spLocks noGrp="1"/>
          </p:cNvSpPr>
          <p:nvPr>
            <p:ph type="title"/>
          </p:nvPr>
        </p:nvSpPr>
        <p:spPr/>
        <p:txBody>
          <a:bodyPr/>
          <a:lstStyle/>
          <a:p>
            <a:r>
              <a:rPr lang="en-US" altLang="zh-CN" dirty="0"/>
              <a:t>Android</a:t>
            </a:r>
            <a:r>
              <a:rPr lang="zh-CN" altLang="en-US" dirty="0"/>
              <a:t>项目的创建和运行</a:t>
            </a:r>
          </a:p>
        </p:txBody>
      </p:sp>
      <p:sp>
        <p:nvSpPr>
          <p:cNvPr id="3" name="内容占位符 2">
            <a:extLst>
              <a:ext uri="{FF2B5EF4-FFF2-40B4-BE49-F238E27FC236}">
                <a16:creationId xmlns:a16="http://schemas.microsoft.com/office/drawing/2014/main" id="{B10D5C0A-1585-4EB3-ADD3-38575A9719C8}"/>
              </a:ext>
            </a:extLst>
          </p:cNvPr>
          <p:cNvSpPr>
            <a:spLocks noGrp="1"/>
          </p:cNvSpPr>
          <p:nvPr>
            <p:ph idx="1"/>
          </p:nvPr>
        </p:nvSpPr>
        <p:spPr>
          <a:xfrm>
            <a:off x="929315" y="1052736"/>
            <a:ext cx="10927325" cy="5472608"/>
          </a:xfrm>
        </p:spPr>
        <p:txBody>
          <a:bodyPr/>
          <a:lstStyle/>
          <a:p>
            <a:pPr marL="0" indent="0">
              <a:buNone/>
            </a:pPr>
            <a:r>
              <a:rPr lang="en-US" altLang="zh-CN" dirty="0"/>
              <a:t>(1) </a:t>
            </a:r>
            <a:r>
              <a:rPr lang="zh-CN" altLang="en-US" dirty="0"/>
              <a:t>创建</a:t>
            </a:r>
            <a:r>
              <a:rPr lang="en-US" altLang="zh-CN" dirty="0"/>
              <a:t>Android</a:t>
            </a:r>
            <a:r>
              <a:rPr lang="zh-CN" altLang="en-US" dirty="0"/>
              <a:t>项目</a:t>
            </a:r>
          </a:p>
          <a:p>
            <a:pPr marL="0" indent="0">
              <a:buNone/>
            </a:pPr>
            <a:r>
              <a:rPr lang="en-US" altLang="zh-CN" dirty="0"/>
              <a:t>(2) </a:t>
            </a:r>
            <a:r>
              <a:rPr lang="zh-CN" altLang="en-US" dirty="0"/>
              <a:t>选择</a:t>
            </a:r>
            <a:r>
              <a:rPr lang="en-US" altLang="zh-CN" dirty="0"/>
              <a:t>Activity</a:t>
            </a:r>
            <a:r>
              <a:rPr lang="zh-CN" altLang="en-US" dirty="0"/>
              <a:t>样式模板</a:t>
            </a:r>
          </a:p>
          <a:p>
            <a:pPr marL="0" indent="0">
              <a:buNone/>
            </a:pPr>
            <a:r>
              <a:rPr lang="en-US" altLang="zh-CN" dirty="0"/>
              <a:t>(3) </a:t>
            </a:r>
            <a:r>
              <a:rPr lang="zh-CN" altLang="en-US" dirty="0"/>
              <a:t>创建</a:t>
            </a:r>
            <a:r>
              <a:rPr lang="en-US" altLang="zh-CN" dirty="0"/>
              <a:t>Activity</a:t>
            </a:r>
          </a:p>
          <a:p>
            <a:pPr marL="0" indent="0">
              <a:buNone/>
            </a:pPr>
            <a:r>
              <a:rPr lang="en-US" altLang="zh-CN" dirty="0"/>
              <a:t>(4) </a:t>
            </a:r>
            <a:r>
              <a:rPr lang="zh-CN" altLang="en-US" dirty="0"/>
              <a:t>运行项目</a:t>
            </a:r>
          </a:p>
        </p:txBody>
      </p:sp>
    </p:spTree>
    <p:extLst>
      <p:ext uri="{BB962C8B-B14F-4D97-AF65-F5344CB8AC3E}">
        <p14:creationId xmlns:p14="http://schemas.microsoft.com/office/powerpoint/2010/main" val="40138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28B1AB2A-B6BE-422B-B0E4-1C8392D541FC}"/>
              </a:ext>
            </a:extLst>
          </p:cNvPr>
          <p:cNvPicPr>
            <a:picLocks noChangeAspect="1"/>
          </p:cNvPicPr>
          <p:nvPr/>
        </p:nvPicPr>
        <p:blipFill>
          <a:blip r:embed="rId3"/>
          <a:stretch>
            <a:fillRect/>
          </a:stretch>
        </p:blipFill>
        <p:spPr>
          <a:xfrm>
            <a:off x="1370095" y="2122704"/>
            <a:ext cx="3081544" cy="4548506"/>
          </a:xfrm>
          <a:prstGeom prst="rect">
            <a:avLst/>
          </a:prstGeom>
          <a:ln>
            <a:solidFill>
              <a:schemeClr val="accent5">
                <a:lumMod val="50000"/>
              </a:schemeClr>
            </a:solidFill>
          </a:ln>
        </p:spPr>
      </p:pic>
      <p:pic>
        <p:nvPicPr>
          <p:cNvPr id="18" name="图片 17">
            <a:extLst>
              <a:ext uri="{FF2B5EF4-FFF2-40B4-BE49-F238E27FC236}">
                <a16:creationId xmlns:a16="http://schemas.microsoft.com/office/drawing/2014/main" id="{17D0360D-AE2D-4C71-BF77-B018939BF780}"/>
              </a:ext>
            </a:extLst>
          </p:cNvPr>
          <p:cNvPicPr>
            <a:picLocks noChangeAspect="1"/>
          </p:cNvPicPr>
          <p:nvPr/>
        </p:nvPicPr>
        <p:blipFill>
          <a:blip r:embed="rId4"/>
          <a:stretch>
            <a:fillRect/>
          </a:stretch>
        </p:blipFill>
        <p:spPr>
          <a:xfrm>
            <a:off x="6888088" y="2122704"/>
            <a:ext cx="2997713" cy="4525580"/>
          </a:xfrm>
          <a:prstGeom prst="rect">
            <a:avLst/>
          </a:prstGeom>
          <a:ln>
            <a:solidFill>
              <a:schemeClr val="accent5">
                <a:lumMod val="50000"/>
              </a:schemeClr>
            </a:solidFill>
          </a:ln>
        </p:spPr>
      </p:pic>
      <p:sp>
        <p:nvSpPr>
          <p:cNvPr id="2" name="标题 1"/>
          <p:cNvSpPr>
            <a:spLocks noGrp="1"/>
          </p:cNvSpPr>
          <p:nvPr>
            <p:ph type="title"/>
          </p:nvPr>
        </p:nvSpPr>
        <p:spPr/>
        <p:txBody>
          <a:bodyPr/>
          <a:lstStyle/>
          <a:p>
            <a:r>
              <a:rPr lang="en-US" altLang="zh-CN" dirty="0"/>
              <a:t>3. Android </a:t>
            </a:r>
            <a:r>
              <a:rPr lang="zh-CN" altLang="en-US" dirty="0"/>
              <a:t>应用结构分析</a:t>
            </a:r>
          </a:p>
        </p:txBody>
      </p:sp>
      <p:sp>
        <p:nvSpPr>
          <p:cNvPr id="3" name="内容占位符 2"/>
          <p:cNvSpPr>
            <a:spLocks noGrp="1"/>
          </p:cNvSpPr>
          <p:nvPr>
            <p:ph idx="1"/>
          </p:nvPr>
        </p:nvSpPr>
        <p:spPr>
          <a:xfrm>
            <a:off x="929315" y="1430520"/>
            <a:ext cx="4282984" cy="640918"/>
          </a:xfrm>
        </p:spPr>
        <p:txBody>
          <a:bodyPr>
            <a:normAutofit/>
          </a:bodyPr>
          <a:lstStyle/>
          <a:p>
            <a:r>
              <a:rPr lang="zh-CN" altLang="en-US" sz="1800" dirty="0"/>
              <a:t>创建成功的</a:t>
            </a:r>
            <a:r>
              <a:rPr lang="en-US" altLang="zh-CN" sz="1800" dirty="0"/>
              <a:t>Android</a:t>
            </a:r>
            <a:r>
              <a:rPr lang="zh-CN" altLang="en-US" sz="1800" dirty="0"/>
              <a:t>项目，默认情况使用</a:t>
            </a:r>
            <a:r>
              <a:rPr lang="en-US" altLang="zh-CN" sz="1800" b="1" dirty="0">
                <a:solidFill>
                  <a:srgbClr val="FF0000"/>
                </a:solidFill>
              </a:rPr>
              <a:t>Android </a:t>
            </a:r>
            <a:r>
              <a:rPr lang="zh-CN" altLang="en-US" sz="1800" b="1" dirty="0">
                <a:solidFill>
                  <a:srgbClr val="FF0000"/>
                </a:solidFill>
              </a:rPr>
              <a:t>模式</a:t>
            </a:r>
            <a:r>
              <a:rPr lang="zh-CN" altLang="en-US" sz="1800" dirty="0"/>
              <a:t>的项目结构。</a:t>
            </a:r>
            <a:endParaRPr lang="en-US" altLang="zh-CN" sz="1800" dirty="0"/>
          </a:p>
        </p:txBody>
      </p:sp>
      <p:sp>
        <p:nvSpPr>
          <p:cNvPr id="8" name="矩形 7">
            <a:extLst>
              <a:ext uri="{FF2B5EF4-FFF2-40B4-BE49-F238E27FC236}">
                <a16:creationId xmlns:a16="http://schemas.microsoft.com/office/drawing/2014/main" id="{D557E6D5-A953-4E4B-9E2F-EAFAC188BC13}"/>
              </a:ext>
            </a:extLst>
          </p:cNvPr>
          <p:cNvSpPr/>
          <p:nvPr/>
        </p:nvSpPr>
        <p:spPr>
          <a:xfrm>
            <a:off x="1370095" y="2122704"/>
            <a:ext cx="1656184" cy="277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a16="http://schemas.microsoft.com/office/drawing/2014/main" id="{AAA67046-D4A1-4F60-936E-09B37E29F517}"/>
              </a:ext>
            </a:extLst>
          </p:cNvPr>
          <p:cNvSpPr txBox="1">
            <a:spLocks/>
          </p:cNvSpPr>
          <p:nvPr/>
        </p:nvSpPr>
        <p:spPr>
          <a:xfrm>
            <a:off x="6388803" y="1439948"/>
            <a:ext cx="4146594" cy="6827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黑体" pitchFamily="49" charset="-122"/>
                <a:cs typeface="+mn-cs"/>
              </a:defRPr>
            </a:lvl1pPr>
            <a:lvl2pPr marL="630238" indent="-274638" algn="l" defTabSz="914400" rtl="0" eaLnBrk="1" latinLnBrk="0" hangingPunct="1">
              <a:spcBef>
                <a:spcPct val="20000"/>
              </a:spcBef>
              <a:buFont typeface="Arial" pitchFamily="34" charset="0"/>
              <a:buChar char="–"/>
              <a:defRPr sz="2400" kern="1200">
                <a:solidFill>
                  <a:schemeClr val="tx1"/>
                </a:solidFill>
                <a:latin typeface="+mn-lt"/>
                <a:ea typeface="黑体" pitchFamily="49" charset="-122"/>
                <a:cs typeface="+mn-cs"/>
              </a:defRPr>
            </a:lvl2pPr>
            <a:lvl3pPr marL="896938" indent="-266700" algn="l" defTabSz="914400" rtl="0" eaLnBrk="1" latinLnBrk="0" hangingPunct="1">
              <a:spcBef>
                <a:spcPct val="20000"/>
              </a:spcBef>
              <a:buFont typeface="Arial" pitchFamily="34" charset="0"/>
              <a:buChar char="•"/>
              <a:defRPr sz="2200" kern="1200">
                <a:solidFill>
                  <a:schemeClr val="tx1"/>
                </a:solidFill>
                <a:latin typeface="+mn-lt"/>
                <a:ea typeface="黑体" pitchFamily="49" charset="-122"/>
                <a:cs typeface="+mn-cs"/>
              </a:defRPr>
            </a:lvl3pPr>
            <a:lvl4pPr marL="1163638" indent="-266700" algn="l" defTabSz="914400" rtl="0" eaLnBrk="1" latinLnBrk="0" hangingPunct="1">
              <a:spcBef>
                <a:spcPct val="20000"/>
              </a:spcBef>
              <a:buFont typeface="Arial" pitchFamily="34" charset="0"/>
              <a:buChar char="–"/>
              <a:defRPr sz="2000" kern="1200">
                <a:solidFill>
                  <a:schemeClr val="tx1"/>
                </a:solidFill>
                <a:latin typeface="+mn-lt"/>
                <a:ea typeface="黑体" pitchFamily="49" charset="-122"/>
                <a:cs typeface="+mn-cs"/>
              </a:defRPr>
            </a:lvl4pPr>
            <a:lvl5pPr marL="1438275" indent="-274638" algn="l" defTabSz="914400" rtl="0" eaLnBrk="1" latinLnBrk="0" hangingPunct="1">
              <a:spcBef>
                <a:spcPct val="20000"/>
              </a:spcBef>
              <a:buFont typeface="Arial" pitchFamily="34" charset="0"/>
              <a:buChar char="»"/>
              <a:defRPr sz="2000" kern="1200">
                <a:solidFill>
                  <a:schemeClr val="tx1"/>
                </a:solidFill>
                <a:latin typeface="+mn-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800" dirty="0"/>
              <a:t>切换到</a:t>
            </a:r>
            <a:r>
              <a:rPr lang="en-US" altLang="zh-CN" sz="1800" b="1" dirty="0">
                <a:solidFill>
                  <a:srgbClr val="FF0000"/>
                </a:solidFill>
              </a:rPr>
              <a:t>Project</a:t>
            </a:r>
            <a:r>
              <a:rPr lang="zh-CN" altLang="en-US" sz="1800" b="1" dirty="0">
                <a:solidFill>
                  <a:srgbClr val="FF0000"/>
                </a:solidFill>
              </a:rPr>
              <a:t>模式</a:t>
            </a:r>
            <a:r>
              <a:rPr lang="zh-CN" altLang="en-US" sz="1800" dirty="0"/>
              <a:t>，这是项目真实保存时存在的目录结构。</a:t>
            </a:r>
            <a:endParaRPr lang="en-US" altLang="zh-CN" sz="1800" dirty="0"/>
          </a:p>
        </p:txBody>
      </p:sp>
      <p:sp>
        <p:nvSpPr>
          <p:cNvPr id="19" name="矩形 18">
            <a:extLst>
              <a:ext uri="{FF2B5EF4-FFF2-40B4-BE49-F238E27FC236}">
                <a16:creationId xmlns:a16="http://schemas.microsoft.com/office/drawing/2014/main" id="{6FC72C65-C2E1-4DDE-B445-EA40926B5626}"/>
              </a:ext>
            </a:extLst>
          </p:cNvPr>
          <p:cNvSpPr/>
          <p:nvPr/>
        </p:nvSpPr>
        <p:spPr>
          <a:xfrm>
            <a:off x="6878590" y="2132065"/>
            <a:ext cx="1656184" cy="277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9C9C791-8B52-4DC1-8FC0-CD0581397119}"/>
              </a:ext>
            </a:extLst>
          </p:cNvPr>
          <p:cNvSpPr txBox="1"/>
          <p:nvPr/>
        </p:nvSpPr>
        <p:spPr>
          <a:xfrm>
            <a:off x="929315" y="900005"/>
            <a:ext cx="6094070" cy="504882"/>
          </a:xfrm>
          <a:prstGeom prst="rect">
            <a:avLst/>
          </a:prstGeom>
          <a:noFill/>
        </p:spPr>
        <p:txBody>
          <a:bodyPr wrap="square">
            <a:spAutoFit/>
          </a:bodyPr>
          <a:lstStyle/>
          <a:p>
            <a:pPr marL="342900" marR="0" lvl="0" indent="-342900" algn="l" defTabSz="914400" rtl="0" eaLnBrk="1" fontAlgn="base" latinLnBrk="0" hangingPunct="1">
              <a:lnSpc>
                <a:spcPct val="150000"/>
              </a:lnSpc>
              <a:spcBef>
                <a:spcPct val="20000"/>
              </a:spcBef>
              <a:spcAft>
                <a:spcPct val="0"/>
              </a:spcAft>
              <a:buClr>
                <a:srgbClr val="AA000B"/>
              </a:buClr>
              <a:buSzTx/>
              <a:buFont typeface="Wingdings" pitchFamily="2" charset="2"/>
              <a:buNone/>
              <a:tabLst/>
              <a:defRPr/>
            </a:pPr>
            <a:r>
              <a:rPr kumimoji="0" lang="en-US" altLang="zh-CN" sz="2000" b="1" i="0" u="none" strike="noStrike" kern="1200" cap="none" spc="0" normalizeH="0" baseline="0" noProof="0" dirty="0">
                <a:ln>
                  <a:noFill/>
                </a:ln>
                <a:solidFill>
                  <a:srgbClr val="000000"/>
                </a:solidFill>
                <a:effectLst/>
                <a:uLnTx/>
                <a:uFillTx/>
                <a:ea typeface="Adobe 宋体 Std L" pitchFamily="18" charset="-122"/>
              </a:rPr>
              <a:t>Android Studio</a:t>
            </a:r>
            <a:r>
              <a:rPr kumimoji="0" lang="zh-CN" altLang="en-US" sz="2000" b="1" i="0" u="none" strike="noStrike" kern="1200" cap="none" spc="0" normalizeH="0" baseline="0" noProof="0" dirty="0">
                <a:ln>
                  <a:noFill/>
                </a:ln>
                <a:solidFill>
                  <a:srgbClr val="000000"/>
                </a:solidFill>
                <a:effectLst/>
                <a:uLnTx/>
                <a:uFillTx/>
                <a:ea typeface="Adobe 宋体 Std L" pitchFamily="18" charset="-122"/>
              </a:rPr>
              <a:t>中常用的两种项目结构类型：</a:t>
            </a:r>
            <a:endParaRPr kumimoji="0" lang="zh-CN" altLang="zh-CN" sz="2000" b="1" i="0" u="none" strike="noStrike" kern="1200" cap="none" spc="0" normalizeH="0" baseline="0" noProof="0" dirty="0">
              <a:ln>
                <a:noFill/>
              </a:ln>
              <a:solidFill>
                <a:srgbClr val="000000"/>
              </a:solidFill>
              <a:effectLst/>
              <a:uLnTx/>
              <a:uFillTx/>
              <a:ea typeface="Adobe 宋体 Std L" pitchFamily="18" charset="-122"/>
            </a:endParaRPr>
          </a:p>
        </p:txBody>
      </p:sp>
    </p:spTree>
    <p:extLst>
      <p:ext uri="{BB962C8B-B14F-4D97-AF65-F5344CB8AC3E}">
        <p14:creationId xmlns:p14="http://schemas.microsoft.com/office/powerpoint/2010/main" val="46227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1F66C3C-C688-45D2-85BB-E599A4F14EF4}"/>
              </a:ext>
            </a:extLst>
          </p:cNvPr>
          <p:cNvPicPr>
            <a:picLocks noChangeAspect="1"/>
          </p:cNvPicPr>
          <p:nvPr/>
        </p:nvPicPr>
        <p:blipFill>
          <a:blip r:embed="rId2"/>
          <a:stretch>
            <a:fillRect/>
          </a:stretch>
        </p:blipFill>
        <p:spPr>
          <a:xfrm>
            <a:off x="6749942" y="1268760"/>
            <a:ext cx="3738546" cy="4243430"/>
          </a:xfrm>
          <a:prstGeom prst="rect">
            <a:avLst/>
          </a:prstGeom>
          <a:ln>
            <a:solidFill>
              <a:schemeClr val="accent5">
                <a:lumMod val="50000"/>
              </a:schemeClr>
            </a:solidFill>
          </a:ln>
        </p:spPr>
      </p:pic>
      <p:sp>
        <p:nvSpPr>
          <p:cNvPr id="2" name="标题 1"/>
          <p:cNvSpPr>
            <a:spLocks noGrp="1"/>
          </p:cNvSpPr>
          <p:nvPr>
            <p:ph type="title"/>
          </p:nvPr>
        </p:nvSpPr>
        <p:spPr/>
        <p:txBody>
          <a:bodyPr/>
          <a:lstStyle/>
          <a:p>
            <a:r>
              <a:rPr lang="en-US" altLang="zh-CN" dirty="0"/>
              <a:t>3. Android</a:t>
            </a:r>
            <a:r>
              <a:rPr lang="zh-CN" altLang="en-US" dirty="0"/>
              <a:t>应用结构分析</a:t>
            </a:r>
          </a:p>
        </p:txBody>
      </p:sp>
      <p:sp>
        <p:nvSpPr>
          <p:cNvPr id="3" name="内容占位符 2"/>
          <p:cNvSpPr>
            <a:spLocks noGrp="1"/>
          </p:cNvSpPr>
          <p:nvPr>
            <p:ph idx="1"/>
          </p:nvPr>
        </p:nvSpPr>
        <p:spPr>
          <a:xfrm>
            <a:off x="929315" y="1052736"/>
            <a:ext cx="5337799" cy="3528392"/>
          </a:xfrm>
        </p:spPr>
        <p:txBody>
          <a:bodyPr>
            <a:normAutofit/>
          </a:bodyPr>
          <a:lstStyle/>
          <a:p>
            <a:pPr>
              <a:lnSpc>
                <a:spcPct val="150000"/>
              </a:lnSpc>
            </a:pPr>
            <a:r>
              <a:rPr lang="zh-CN" altLang="en-US" sz="2400" dirty="0"/>
              <a:t>对于通过模板创建的活动，</a:t>
            </a:r>
            <a:r>
              <a:rPr lang="en-US" altLang="zh-CN" sz="2400" dirty="0"/>
              <a:t>AS </a:t>
            </a:r>
            <a:r>
              <a:rPr lang="zh-CN" altLang="en-US" sz="2400" dirty="0"/>
              <a:t>都会智能地为活动生成两个默认的文件，即</a:t>
            </a:r>
            <a:r>
              <a:rPr lang="zh-CN" altLang="en-US" sz="2400" b="1" dirty="0">
                <a:solidFill>
                  <a:srgbClr val="C00000"/>
                </a:solidFill>
              </a:rPr>
              <a:t>布局文件</a:t>
            </a:r>
            <a:r>
              <a:rPr lang="zh-CN" altLang="en-US" sz="2400" dirty="0"/>
              <a:t>和</a:t>
            </a:r>
            <a:r>
              <a:rPr lang="en-US" altLang="zh-CN" sz="2400" b="1" dirty="0">
                <a:solidFill>
                  <a:srgbClr val="C00000"/>
                </a:solidFill>
              </a:rPr>
              <a:t>Activity</a:t>
            </a:r>
            <a:r>
              <a:rPr lang="zh-CN" altLang="en-US" sz="2400" b="1" dirty="0">
                <a:solidFill>
                  <a:srgbClr val="C00000"/>
                </a:solidFill>
              </a:rPr>
              <a:t>文件</a:t>
            </a:r>
            <a:r>
              <a:rPr lang="zh-CN" altLang="en-US" sz="2400" dirty="0"/>
              <a:t>。</a:t>
            </a:r>
            <a:endParaRPr lang="en-US" altLang="zh-CN" sz="2400" dirty="0"/>
          </a:p>
          <a:p>
            <a:pPr>
              <a:lnSpc>
                <a:spcPct val="150000"/>
              </a:lnSpc>
            </a:pPr>
            <a:r>
              <a:rPr lang="zh-CN" altLang="en-US" sz="2400" dirty="0"/>
              <a:t>布局文件主要用于展示</a:t>
            </a:r>
            <a:r>
              <a:rPr lang="en-US" altLang="zh-CN" sz="2400" dirty="0"/>
              <a:t>Android</a:t>
            </a:r>
            <a:r>
              <a:rPr lang="zh-CN" altLang="en-US" sz="2400" dirty="0"/>
              <a:t>项目的界面，</a:t>
            </a:r>
            <a:r>
              <a:rPr lang="en-US" altLang="zh-CN" sz="2400" dirty="0"/>
              <a:t>Activity</a:t>
            </a:r>
            <a:r>
              <a:rPr lang="zh-CN" altLang="en-US" sz="2400" dirty="0"/>
              <a:t>文件主要用于完成界面的交互功能。</a:t>
            </a:r>
          </a:p>
        </p:txBody>
      </p:sp>
      <p:sp>
        <p:nvSpPr>
          <p:cNvPr id="5" name="矩形 4">
            <a:extLst>
              <a:ext uri="{FF2B5EF4-FFF2-40B4-BE49-F238E27FC236}">
                <a16:creationId xmlns:a16="http://schemas.microsoft.com/office/drawing/2014/main" id="{BE5686B2-F3B8-49BB-A568-25E51FA4B587}"/>
              </a:ext>
            </a:extLst>
          </p:cNvPr>
          <p:cNvSpPr/>
          <p:nvPr/>
        </p:nvSpPr>
        <p:spPr>
          <a:xfrm>
            <a:off x="7248128" y="2159970"/>
            <a:ext cx="2232248" cy="703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8E5982C-5CA7-434C-BB43-0862A1588F2B}"/>
              </a:ext>
            </a:extLst>
          </p:cNvPr>
          <p:cNvSpPr/>
          <p:nvPr/>
        </p:nvSpPr>
        <p:spPr>
          <a:xfrm>
            <a:off x="7176120" y="3645024"/>
            <a:ext cx="2016224"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092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E02534-F807-4783-8729-2D465DAFF656}"/>
              </a:ext>
            </a:extLst>
          </p:cNvPr>
          <p:cNvSpPr>
            <a:spLocks noGrp="1"/>
          </p:cNvSpPr>
          <p:nvPr>
            <p:ph type="title"/>
          </p:nvPr>
        </p:nvSpPr>
        <p:spPr/>
        <p:txBody>
          <a:bodyPr/>
          <a:lstStyle/>
          <a:p>
            <a:r>
              <a:rPr lang="zh-CN" altLang="en-US" dirty="0"/>
              <a:t>了解活动 </a:t>
            </a:r>
            <a:r>
              <a:rPr lang="en-US" altLang="zh-CN" dirty="0"/>
              <a:t>Activity</a:t>
            </a:r>
          </a:p>
        </p:txBody>
      </p:sp>
      <p:sp>
        <p:nvSpPr>
          <p:cNvPr id="3" name="内容占位符 2">
            <a:extLst>
              <a:ext uri="{FF2B5EF4-FFF2-40B4-BE49-F238E27FC236}">
                <a16:creationId xmlns:a16="http://schemas.microsoft.com/office/drawing/2014/main" id="{4E874AEB-6C05-4D38-B2A6-C15115631FBE}"/>
              </a:ext>
            </a:extLst>
          </p:cNvPr>
          <p:cNvSpPr>
            <a:spLocks noGrp="1"/>
          </p:cNvSpPr>
          <p:nvPr>
            <p:ph idx="1"/>
          </p:nvPr>
        </p:nvSpPr>
        <p:spPr>
          <a:xfrm>
            <a:off x="929315" y="1052736"/>
            <a:ext cx="10711301" cy="5472608"/>
          </a:xfrm>
        </p:spPr>
        <p:txBody>
          <a:bodyPr>
            <a:normAutofit/>
          </a:bodyPr>
          <a:lstStyle/>
          <a:p>
            <a:pPr>
              <a:lnSpc>
                <a:spcPct val="150000"/>
              </a:lnSpc>
            </a:pPr>
            <a:r>
              <a:rPr lang="zh-CN" altLang="en-US" sz="2400" dirty="0"/>
              <a:t>可以认为：活动（</a:t>
            </a:r>
            <a:r>
              <a:rPr lang="en-US" altLang="zh-CN" sz="2400" dirty="0"/>
              <a:t> Activity </a:t>
            </a:r>
            <a:r>
              <a:rPr lang="zh-CN" altLang="en-US" sz="2400" dirty="0"/>
              <a:t>）是</a:t>
            </a:r>
            <a:r>
              <a:rPr lang="en-US" altLang="zh-CN" sz="2400" dirty="0"/>
              <a:t>Android</a:t>
            </a:r>
            <a:r>
              <a:rPr lang="zh-CN" altLang="en-US" sz="2400" dirty="0"/>
              <a:t> 应用程序的门面，凡是在应用中</a:t>
            </a:r>
            <a:r>
              <a:rPr lang="zh-CN" altLang="en-US" sz="2400" dirty="0">
                <a:solidFill>
                  <a:srgbClr val="FF0000"/>
                </a:solidFill>
              </a:rPr>
              <a:t>看得到的东西</a:t>
            </a:r>
            <a:r>
              <a:rPr lang="zh-CN" altLang="en-US" sz="2400" dirty="0"/>
              <a:t>，都是放在活动中的 ，比如，我们打开一个</a:t>
            </a:r>
            <a:r>
              <a:rPr lang="en-US" altLang="zh-CN" sz="2400" dirty="0"/>
              <a:t>Android App</a:t>
            </a:r>
            <a:r>
              <a:rPr lang="zh-CN" altLang="en-US" sz="2400" dirty="0"/>
              <a:t>后的启动页，首页等等界面，其实就是一个个的活动。</a:t>
            </a:r>
            <a:endParaRPr lang="en-US" altLang="zh-CN" sz="2400" dirty="0"/>
          </a:p>
          <a:p>
            <a:pPr>
              <a:lnSpc>
                <a:spcPct val="150000"/>
              </a:lnSpc>
            </a:pPr>
            <a:r>
              <a:rPr lang="en-US" altLang="zh-CN" sz="2400" dirty="0"/>
              <a:t>Android </a:t>
            </a:r>
            <a:r>
              <a:rPr lang="zh-CN" altLang="en-US" sz="2400" dirty="0"/>
              <a:t>程序的设计讲究</a:t>
            </a:r>
            <a:r>
              <a:rPr lang="zh-CN" altLang="en-US" sz="2400" dirty="0">
                <a:solidFill>
                  <a:srgbClr val="FF0000"/>
                </a:solidFill>
              </a:rPr>
              <a:t>逻辑和视图分离</a:t>
            </a:r>
            <a:r>
              <a:rPr lang="zh-CN" altLang="en-US" sz="2400" dirty="0"/>
              <a:t>，在布局文件中编写界面，在活动中引入界面，并进行业务逻辑的处理。</a:t>
            </a:r>
          </a:p>
        </p:txBody>
      </p:sp>
    </p:spTree>
    <p:extLst>
      <p:ext uri="{BB962C8B-B14F-4D97-AF65-F5344CB8AC3E}">
        <p14:creationId xmlns:p14="http://schemas.microsoft.com/office/powerpoint/2010/main" val="41766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标题 1"/>
          <p:cNvSpPr>
            <a:spLocks noGrp="1"/>
          </p:cNvSpPr>
          <p:nvPr>
            <p:ph type="title"/>
          </p:nvPr>
        </p:nvSpPr>
        <p:spPr/>
        <p:txBody>
          <a:bodyPr>
            <a:normAutofit/>
          </a:bodyPr>
          <a:lstStyle/>
          <a:p>
            <a:r>
              <a:rPr lang="en-US" altLang="zh-CN" sz="2800" dirty="0"/>
              <a:t>acitivty_main.xml</a:t>
            </a:r>
            <a:r>
              <a:rPr lang="zh-CN" altLang="en-US" sz="2800" dirty="0"/>
              <a:t>的布局文件内容：</a:t>
            </a:r>
          </a:p>
        </p:txBody>
      </p:sp>
      <p:sp>
        <p:nvSpPr>
          <p:cNvPr id="4" name="矩形 3"/>
          <p:cNvSpPr/>
          <p:nvPr/>
        </p:nvSpPr>
        <p:spPr>
          <a:xfrm>
            <a:off x="944711" y="1052736"/>
            <a:ext cx="8623069" cy="5355312"/>
          </a:xfrm>
          <a:prstGeom prst="rect">
            <a:avLst/>
          </a:prstGeom>
          <a:solidFill>
            <a:schemeClr val="bg1"/>
          </a:solidFill>
          <a:ln>
            <a:solidFill>
              <a:srgbClr val="002060"/>
            </a:solidFill>
          </a:ln>
        </p:spPr>
        <p:txBody>
          <a:bodyPr wrap="square">
            <a:spAutoFit/>
          </a:bodyPr>
          <a:lstStyle/>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i="1"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&lt;?</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xml version=</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"1.0" </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encoding=</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"utf-8"</a:t>
            </a:r>
            <a:r>
              <a:rPr lang="en-US" altLang="zh-CN" i="1"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?&gt;</a:t>
            </a:r>
            <a:br>
              <a:rPr lang="en-US" altLang="zh-CN" i="1"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br>
            <a: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&lt;</a:t>
            </a:r>
            <a:r>
              <a:rPr lang="en-US" altLang="zh-CN" b="1" kern="0" dirty="0" err="1">
                <a:solidFill>
                  <a:srgbClr val="000080"/>
                </a:solidFill>
                <a:effectLst/>
                <a:latin typeface="宋体" panose="02010600030101010101" pitchFamily="2" charset="-122"/>
                <a:ea typeface="等线" panose="02010600030101010101" pitchFamily="2" charset="-122"/>
                <a:cs typeface="宋体" panose="02010600030101010101" pitchFamily="2" charset="-122"/>
              </a:rPr>
              <a:t>androidx.constraintlayout.widget.ConstraintLayout</a:t>
            </a:r>
            <a:r>
              <a:rPr lang="en-US" altLang="zh-CN" b="1" kern="0" dirty="0">
                <a:solidFill>
                  <a:srgbClr val="00008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xmlns:</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android</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"http://schemas.android.com/</a:t>
            </a:r>
            <a:r>
              <a:rPr lang="en-US" altLang="zh-CN" b="1" kern="0" dirty="0" err="1">
                <a:solidFill>
                  <a:srgbClr val="008000"/>
                </a:solidFill>
                <a:effectLst/>
                <a:latin typeface="宋体" panose="02010600030101010101" pitchFamily="2" charset="-122"/>
                <a:ea typeface="等线" panose="02010600030101010101" pitchFamily="2" charset="-122"/>
                <a:cs typeface="宋体" panose="02010600030101010101" pitchFamily="2" charset="-122"/>
              </a:rPr>
              <a:t>apk</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/res/android"</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xmlns:</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app</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"http://schemas.android.com/</a:t>
            </a:r>
            <a:r>
              <a:rPr lang="en-US" altLang="zh-CN" b="1" kern="0" dirty="0" err="1">
                <a:solidFill>
                  <a:srgbClr val="008000"/>
                </a:solidFill>
                <a:effectLst/>
                <a:latin typeface="宋体" panose="02010600030101010101" pitchFamily="2" charset="-122"/>
                <a:ea typeface="等线" panose="02010600030101010101" pitchFamily="2" charset="-122"/>
                <a:cs typeface="宋体" panose="02010600030101010101" pitchFamily="2" charset="-122"/>
              </a:rPr>
              <a:t>apk</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/res-auto"</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xmlns:</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tools</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"http://schemas.android.com/tools"</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android</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:layout_width</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err="1">
                <a:solidFill>
                  <a:srgbClr val="008000"/>
                </a:solidFill>
                <a:effectLst/>
                <a:latin typeface="宋体" panose="02010600030101010101" pitchFamily="2" charset="-122"/>
                <a:ea typeface="等线" panose="02010600030101010101" pitchFamily="2" charset="-122"/>
                <a:cs typeface="宋体" panose="02010600030101010101" pitchFamily="2" charset="-122"/>
              </a:rPr>
              <a:t>match_parent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android</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:layout_height</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err="1">
                <a:solidFill>
                  <a:srgbClr val="008000"/>
                </a:solidFill>
                <a:effectLst/>
                <a:latin typeface="宋体" panose="02010600030101010101" pitchFamily="2" charset="-122"/>
                <a:ea typeface="等线" panose="02010600030101010101" pitchFamily="2" charset="-122"/>
                <a:cs typeface="宋体" panose="02010600030101010101" pitchFamily="2" charset="-122"/>
              </a:rPr>
              <a:t>match_parent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tools</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:context</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err="1">
                <a:solidFill>
                  <a:srgbClr val="008000"/>
                </a:solidFill>
                <a:effectLst/>
                <a:latin typeface="宋体" panose="02010600030101010101" pitchFamily="2" charset="-122"/>
                <a:ea typeface="等线" panose="02010600030101010101" pitchFamily="2" charset="-122"/>
                <a:cs typeface="宋体" panose="02010600030101010101" pitchFamily="2" charset="-122"/>
              </a:rPr>
              <a:t>MainActivity</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&gt;</a:t>
            </a:r>
            <a:b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br>
            <a:b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br>
            <a: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    &lt;</a:t>
            </a:r>
            <a:r>
              <a:rPr lang="en-US" altLang="zh-CN" b="1" kern="0" dirty="0" err="1">
                <a:solidFill>
                  <a:srgbClr val="000080"/>
                </a:solidFill>
                <a:effectLst/>
                <a:latin typeface="宋体" panose="02010600030101010101" pitchFamily="2" charset="-122"/>
                <a:ea typeface="等线" panose="02010600030101010101" pitchFamily="2" charset="-122"/>
                <a:cs typeface="宋体" panose="02010600030101010101" pitchFamily="2" charset="-122"/>
              </a:rPr>
              <a:t>TextView</a:t>
            </a:r>
            <a:br>
              <a:rPr lang="en-US" altLang="zh-CN" b="1" kern="0" dirty="0">
                <a:solidFill>
                  <a:srgbClr val="00008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008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android</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:layout_width</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err="1">
                <a:solidFill>
                  <a:srgbClr val="008000"/>
                </a:solidFill>
                <a:effectLst/>
                <a:latin typeface="宋体" panose="02010600030101010101" pitchFamily="2" charset="-122"/>
                <a:ea typeface="等线" panose="02010600030101010101" pitchFamily="2" charset="-122"/>
                <a:cs typeface="宋体" panose="02010600030101010101" pitchFamily="2" charset="-122"/>
              </a:rPr>
              <a:t>wrap_content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android</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:layout_height</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err="1">
                <a:solidFill>
                  <a:srgbClr val="008000"/>
                </a:solidFill>
                <a:effectLst/>
                <a:latin typeface="宋体" panose="02010600030101010101" pitchFamily="2" charset="-122"/>
                <a:ea typeface="等线" panose="02010600030101010101" pitchFamily="2" charset="-122"/>
                <a:cs typeface="宋体" panose="02010600030101010101" pitchFamily="2" charset="-122"/>
              </a:rPr>
              <a:t>wrap_content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android</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:text</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"Hello World!"</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app</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:layout_constraintBottom_toBottomOf</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"parent"</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app</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:layout_constraintLeft_toLeftOf</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"parent"</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app</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:layout_constraintRight_toRightOf</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"parent"</a:t>
            </a:r>
            <a:b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b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        </a:t>
            </a:r>
            <a:r>
              <a:rPr lang="en-US" altLang="zh-CN" b="1" kern="0" dirty="0" err="1">
                <a:solidFill>
                  <a:srgbClr val="660E7A"/>
                </a:solidFill>
                <a:effectLst/>
                <a:latin typeface="宋体" panose="02010600030101010101" pitchFamily="2" charset="-122"/>
                <a:ea typeface="等线" panose="02010600030101010101" pitchFamily="2" charset="-122"/>
                <a:cs typeface="宋体" panose="02010600030101010101" pitchFamily="2" charset="-122"/>
              </a:rPr>
              <a:t>app</a:t>
            </a:r>
            <a:r>
              <a:rPr lang="en-US" altLang="zh-CN" b="1" kern="0" dirty="0" err="1">
                <a:solidFill>
                  <a:srgbClr val="0000FF"/>
                </a:solidFill>
                <a:effectLst/>
                <a:latin typeface="宋体" panose="02010600030101010101" pitchFamily="2" charset="-122"/>
                <a:ea typeface="等线" panose="02010600030101010101" pitchFamily="2" charset="-122"/>
                <a:cs typeface="宋体" panose="02010600030101010101" pitchFamily="2" charset="-122"/>
              </a:rPr>
              <a:t>:layout_constraintTop_toTopOf</a:t>
            </a:r>
            <a:r>
              <a:rPr lang="en-US" altLang="zh-CN" b="1" kern="0" dirty="0">
                <a:solidFill>
                  <a:srgbClr val="0000FF"/>
                </a:solidFill>
                <a:effectLst/>
                <a:latin typeface="宋体" panose="02010600030101010101" pitchFamily="2" charset="-122"/>
                <a:ea typeface="等线" panose="02010600030101010101" pitchFamily="2" charset="-122"/>
                <a:cs typeface="宋体" panose="02010600030101010101" pitchFamily="2" charset="-122"/>
              </a:rPr>
              <a:t>=</a:t>
            </a:r>
            <a:r>
              <a:rPr lang="en-US" altLang="zh-CN" b="1" kern="0" dirty="0">
                <a:solidFill>
                  <a:srgbClr val="008000"/>
                </a:solidFill>
                <a:effectLst/>
                <a:latin typeface="宋体" panose="02010600030101010101" pitchFamily="2" charset="-122"/>
                <a:ea typeface="等线" panose="02010600030101010101" pitchFamily="2" charset="-122"/>
                <a:cs typeface="宋体" panose="02010600030101010101" pitchFamily="2" charset="-122"/>
              </a:rPr>
              <a:t>"parent" </a:t>
            </a:r>
            <a: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/&gt;</a:t>
            </a:r>
            <a:b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br>
            <a:b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br>
            <a: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&lt;/</a:t>
            </a:r>
            <a:r>
              <a:rPr lang="en-US" altLang="zh-CN" b="1" kern="0" dirty="0" err="1">
                <a:solidFill>
                  <a:srgbClr val="000080"/>
                </a:solidFill>
                <a:effectLst/>
                <a:latin typeface="宋体" panose="02010600030101010101" pitchFamily="2" charset="-122"/>
                <a:ea typeface="等线" panose="02010600030101010101" pitchFamily="2" charset="-122"/>
                <a:cs typeface="宋体" panose="02010600030101010101" pitchFamily="2" charset="-122"/>
              </a:rPr>
              <a:t>androidx.constraintlayout.widget.ConstraintLayout</a:t>
            </a:r>
            <a:r>
              <a:rPr lang="en-US" altLang="zh-CN"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&gt;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4391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标题 1"/>
          <p:cNvSpPr>
            <a:spLocks noGrp="1"/>
          </p:cNvSpPr>
          <p:nvPr>
            <p:ph type="title"/>
          </p:nvPr>
        </p:nvSpPr>
        <p:spPr/>
        <p:txBody>
          <a:bodyPr>
            <a:normAutofit/>
          </a:bodyPr>
          <a:lstStyle/>
          <a:p>
            <a:pPr algn="just" eaLnBrk="0" fontAlgn="base" hangingPunct="0">
              <a:lnSpc>
                <a:spcPct val="120000"/>
              </a:lnSpc>
              <a:spcBef>
                <a:spcPct val="0"/>
              </a:spcBef>
            </a:pPr>
            <a:r>
              <a:rPr lang="en-US" altLang="zh-CN" sz="2800" b="1" dirty="0" err="1">
                <a:latin typeface="Arial" panose="020B0604020202020204" pitchFamily="34" charset="0"/>
              </a:rPr>
              <a:t>MainActivity</a:t>
            </a:r>
            <a:r>
              <a:rPr lang="zh-CN" altLang="zh-CN" sz="2800" b="1" dirty="0">
                <a:latin typeface="Arial" panose="020B0604020202020204" pitchFamily="34" charset="0"/>
              </a:rPr>
              <a:t>文件内容如下所示</a:t>
            </a:r>
            <a:r>
              <a:rPr lang="zh-CN" altLang="en-US" sz="2800" b="1" dirty="0">
                <a:latin typeface="Arial" panose="020B0604020202020204" pitchFamily="34" charset="0"/>
              </a:rPr>
              <a:t>：</a:t>
            </a:r>
            <a:endParaRPr lang="en-US" altLang="zh-CN" sz="2800" b="1" dirty="0">
              <a:latin typeface="Arial" panose="020B0604020202020204" pitchFamily="34" charset="0"/>
            </a:endParaRPr>
          </a:p>
        </p:txBody>
      </p:sp>
      <p:sp>
        <p:nvSpPr>
          <p:cNvPr id="6" name="矩形 5"/>
          <p:cNvSpPr/>
          <p:nvPr/>
        </p:nvSpPr>
        <p:spPr>
          <a:xfrm>
            <a:off x="961294" y="5406268"/>
            <a:ext cx="10319282" cy="646331"/>
          </a:xfrm>
          <a:prstGeom prst="rect">
            <a:avLst/>
          </a:prstGeom>
        </p:spPr>
        <p:txBody>
          <a:bodyPr wrap="square">
            <a:spAutoFit/>
          </a:bodyPr>
          <a:lstStyle/>
          <a:p>
            <a:pPr eaLnBrk="0" fontAlgn="base" hangingPunct="0">
              <a:spcBef>
                <a:spcPct val="0"/>
              </a:spcBef>
              <a:spcAft>
                <a:spcPct val="0"/>
              </a:spcAft>
            </a:pPr>
            <a:r>
              <a:rPr lang="en-US" altLang="zh-CN" dirty="0" err="1">
                <a:cs typeface="Times New Roman" panose="02020603050405020304" pitchFamily="18" charset="0"/>
              </a:rPr>
              <a:t>MainActivity</a:t>
            </a:r>
            <a:r>
              <a:rPr lang="zh-CN" altLang="zh-CN" dirty="0">
                <a:latin typeface="Arial" panose="020B0604020202020204" pitchFamily="34" charset="0"/>
                <a:cs typeface="Times New Roman" panose="02020603050405020304" pitchFamily="18" charset="0"/>
              </a:rPr>
              <a:t>继承自</a:t>
            </a:r>
            <a:r>
              <a:rPr lang="en-US" altLang="zh-CN" dirty="0" err="1">
                <a:latin typeface="Arial" panose="020B0604020202020204" pitchFamily="34" charset="0"/>
                <a:cs typeface="Times New Roman" panose="02020603050405020304" pitchFamily="18" charset="0"/>
              </a:rPr>
              <a:t>AppCompatActivity</a:t>
            </a:r>
            <a:r>
              <a:rPr lang="zh-CN" altLang="en-US" dirty="0">
                <a:latin typeface="Arial" panose="020B0604020202020204" pitchFamily="34" charset="0"/>
                <a:cs typeface="Times New Roman" panose="02020603050405020304" pitchFamily="18" charset="0"/>
              </a:rPr>
              <a:t>，</a:t>
            </a:r>
            <a:r>
              <a:rPr lang="zh-CN" altLang="zh-CN" dirty="0">
                <a:latin typeface="Arial" panose="020B0604020202020204" pitchFamily="34" charset="0"/>
                <a:cs typeface="Times New Roman" panose="02020603050405020304" pitchFamily="18" charset="0"/>
              </a:rPr>
              <a:t>当执行该类时会先执行</a:t>
            </a:r>
            <a:r>
              <a:rPr lang="en-US" altLang="zh-CN" dirty="0" err="1">
                <a:latin typeface="Arial" panose="020B0604020202020204" pitchFamily="34" charset="0"/>
                <a:cs typeface="Times New Roman" panose="02020603050405020304" pitchFamily="18" charset="0"/>
              </a:rPr>
              <a:t>onCreate</a:t>
            </a:r>
            <a:r>
              <a:rPr lang="en-US" altLang="zh-CN" dirty="0">
                <a:latin typeface="Arial" panose="020B0604020202020204" pitchFamily="34" charset="0"/>
                <a:cs typeface="Times New Roman" panose="02020603050405020304" pitchFamily="18" charset="0"/>
              </a:rPr>
              <a:t>()</a:t>
            </a:r>
            <a:r>
              <a:rPr lang="zh-CN" altLang="zh-CN" dirty="0">
                <a:latin typeface="Arial" panose="020B0604020202020204" pitchFamily="34" charset="0"/>
                <a:cs typeface="Times New Roman" panose="02020603050405020304" pitchFamily="18" charset="0"/>
              </a:rPr>
              <a:t>方法，然后通过调</a:t>
            </a:r>
            <a:r>
              <a:rPr lang="zh-CN" altLang="zh-CN" b="1" dirty="0">
                <a:latin typeface="Arial" panose="020B0604020202020204" pitchFamily="34" charset="0"/>
                <a:cs typeface="Times New Roman" panose="02020603050405020304" pitchFamily="18" charset="0"/>
              </a:rPr>
              <a:t>用</a:t>
            </a:r>
            <a:r>
              <a:rPr lang="en-US" altLang="zh-CN" b="1" dirty="0" err="1">
                <a:solidFill>
                  <a:srgbClr val="FF0000"/>
                </a:solidFill>
                <a:cs typeface="Times New Roman" panose="02020603050405020304" pitchFamily="18" charset="0"/>
              </a:rPr>
              <a:t>setContentView</a:t>
            </a:r>
            <a:r>
              <a:rPr lang="en-US" altLang="zh-CN" b="1" dirty="0">
                <a:solidFill>
                  <a:srgbClr val="FF0000"/>
                </a:solidFill>
                <a:cs typeface="Times New Roman" panose="02020603050405020304" pitchFamily="18" charset="0"/>
              </a:rPr>
              <a:t>(</a:t>
            </a:r>
            <a:r>
              <a:rPr lang="en-US" altLang="zh-CN" b="1" dirty="0" err="1">
                <a:solidFill>
                  <a:srgbClr val="FF0000"/>
                </a:solidFill>
                <a:cs typeface="Times New Roman" panose="02020603050405020304" pitchFamily="18" charset="0"/>
              </a:rPr>
              <a:t>R.layout.activity_main</a:t>
            </a:r>
            <a:r>
              <a:rPr lang="en-US" altLang="zh-CN" b="1" dirty="0">
                <a:solidFill>
                  <a:srgbClr val="FF0000"/>
                </a:solidFill>
                <a:cs typeface="Times New Roman" panose="02020603050405020304" pitchFamily="18" charset="0"/>
              </a:rPr>
              <a:t>)</a:t>
            </a:r>
            <a:r>
              <a:rPr lang="zh-CN" altLang="en-US" b="1" dirty="0">
                <a:latin typeface="Arial" panose="020B0604020202020204" pitchFamily="34" charset="0"/>
                <a:cs typeface="Times New Roman" panose="02020603050405020304" pitchFamily="18" charset="0"/>
              </a:rPr>
              <a:t>加载</a:t>
            </a:r>
            <a:r>
              <a:rPr lang="zh-CN" altLang="zh-CN" b="1" dirty="0">
                <a:latin typeface="Arial" panose="020B0604020202020204" pitchFamily="34" charset="0"/>
                <a:cs typeface="Times New Roman" panose="02020603050405020304" pitchFamily="18" charset="0"/>
              </a:rPr>
              <a:t>布局文件</a:t>
            </a:r>
            <a:r>
              <a:rPr lang="zh-CN" altLang="en-US" b="1" dirty="0">
                <a:latin typeface="Arial" panose="020B0604020202020204" pitchFamily="34" charset="0"/>
                <a:cs typeface="Times New Roman" panose="02020603050405020304" pitchFamily="18" charset="0"/>
              </a:rPr>
              <a:t>，</a:t>
            </a:r>
            <a:r>
              <a:rPr lang="zh-CN" altLang="zh-CN" b="1" dirty="0">
                <a:latin typeface="Arial" panose="020B0604020202020204" pitchFamily="34" charset="0"/>
                <a:cs typeface="Times New Roman" panose="02020603050405020304" pitchFamily="18" charset="0"/>
              </a:rPr>
              <a:t>转换为</a:t>
            </a:r>
            <a:r>
              <a:rPr lang="en-US" altLang="zh-CN" b="1" dirty="0">
                <a:solidFill>
                  <a:srgbClr val="C00000"/>
                </a:solidFill>
                <a:latin typeface="Arial" panose="020B0604020202020204" pitchFamily="34" charset="0"/>
                <a:cs typeface="Times New Roman" panose="02020603050405020304" pitchFamily="18" charset="0"/>
              </a:rPr>
              <a:t>View</a:t>
            </a:r>
            <a:r>
              <a:rPr lang="zh-CN" altLang="zh-CN" b="1" dirty="0">
                <a:solidFill>
                  <a:srgbClr val="C00000"/>
                </a:solidFill>
                <a:latin typeface="Arial" panose="020B0604020202020204" pitchFamily="34" charset="0"/>
                <a:cs typeface="Times New Roman" panose="02020603050405020304" pitchFamily="18" charset="0"/>
              </a:rPr>
              <a:t>对象</a:t>
            </a:r>
            <a:r>
              <a:rPr lang="zh-CN" altLang="zh-CN" b="1" dirty="0">
                <a:latin typeface="Arial" panose="020B0604020202020204" pitchFamily="34" charset="0"/>
                <a:cs typeface="Times New Roman" panose="02020603050405020304" pitchFamily="18" charset="0"/>
              </a:rPr>
              <a:t>，</a:t>
            </a:r>
            <a:r>
              <a:rPr lang="zh-CN" altLang="zh-CN" dirty="0">
                <a:latin typeface="Arial" panose="020B0604020202020204" pitchFamily="34" charset="0"/>
                <a:cs typeface="Times New Roman" panose="02020603050405020304" pitchFamily="18" charset="0"/>
              </a:rPr>
              <a:t>通过模拟器显示在界面上。</a:t>
            </a:r>
            <a:endParaRPr lang="zh-CN" altLang="en-US" dirty="0">
              <a:latin typeface="Arial" panose="020B0604020202020204" pitchFamily="34" charset="0"/>
            </a:endParaRPr>
          </a:p>
        </p:txBody>
      </p:sp>
      <p:sp>
        <p:nvSpPr>
          <p:cNvPr id="7" name="Rectangle 3">
            <a:extLst>
              <a:ext uri="{FF2B5EF4-FFF2-40B4-BE49-F238E27FC236}">
                <a16:creationId xmlns:a16="http://schemas.microsoft.com/office/drawing/2014/main" id="{A4168FA6-F11A-4455-8AA7-1BF6DA5AC614}"/>
              </a:ext>
            </a:extLst>
          </p:cNvPr>
          <p:cNvSpPr>
            <a:spLocks noChangeArrowheads="1"/>
          </p:cNvSpPr>
          <p:nvPr/>
        </p:nvSpPr>
        <p:spPr bwMode="auto">
          <a:xfrm>
            <a:off x="961295" y="1135196"/>
            <a:ext cx="7704856" cy="404726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package </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com.example.helloworld</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import </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androidx.appcompat.app.AppCompatActivity</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import </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android.os.Bundle</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public class </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MainActivity</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extends </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AppCompatActivity</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zh-CN" sz="2000" b="0" i="0" u="none" strike="noStrike" cap="none" normalizeH="0" baseline="0" dirty="0">
                <a:ln>
                  <a:noFill/>
                </a:ln>
                <a:solidFill>
                  <a:srgbClr val="808000"/>
                </a:solidFill>
                <a:effectLst/>
                <a:latin typeface="Arial Unicode MS"/>
                <a:cs typeface="宋体" panose="02010600030101010101" pitchFamily="2" charset="-122"/>
              </a:rPr>
              <a:t>@Override</a:t>
            </a:r>
            <a:br>
              <a:rPr kumimoji="0" lang="en-US" altLang="zh-CN" sz="2000" b="0" i="0" u="none" strike="noStrike" cap="none" normalizeH="0" baseline="0" dirty="0">
                <a:ln>
                  <a:noFill/>
                </a:ln>
                <a:solidFill>
                  <a:srgbClr val="808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808000"/>
                </a:solidFill>
                <a:effectLst/>
                <a:latin typeface="Arial Unicode MS"/>
                <a:cs typeface="宋体" panose="02010600030101010101" pitchFamily="2" charset="-122"/>
              </a:rPr>
              <a:t>    </a:t>
            </a: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protected void </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onCreate</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(Bundle </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savedInstanceState</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zh-CN" sz="2000" b="1" i="0" u="none" strike="noStrike" cap="none" normalizeH="0" baseline="0" dirty="0" err="1">
                <a:ln>
                  <a:noFill/>
                </a:ln>
                <a:solidFill>
                  <a:srgbClr val="000080"/>
                </a:solidFill>
                <a:effectLst/>
                <a:latin typeface="Arial Unicode MS"/>
                <a:cs typeface="宋体" panose="02010600030101010101" pitchFamily="2" charset="-122"/>
              </a:rPr>
              <a:t>super</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.onCreate</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savedInstanceState</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setContentView</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a:t>
            </a:r>
            <a:r>
              <a:rPr kumimoji="0" lang="en-US" altLang="zh-CN" sz="2000" b="0" i="0" u="none" strike="noStrike" cap="none" normalizeH="0" baseline="0" dirty="0" err="1">
                <a:ln>
                  <a:noFill/>
                </a:ln>
                <a:solidFill>
                  <a:srgbClr val="000000"/>
                </a:solidFill>
                <a:effectLst/>
                <a:latin typeface="Arial Unicode MS"/>
                <a:cs typeface="宋体" panose="02010600030101010101" pitchFamily="2" charset="-122"/>
              </a:rPr>
              <a:t>R.layout.</a:t>
            </a:r>
            <a:r>
              <a:rPr kumimoji="0" lang="en-US" altLang="zh-CN" sz="2000" b="1" i="1" u="none" strike="noStrike" cap="none" normalizeH="0" baseline="0" dirty="0" err="1">
                <a:ln>
                  <a:noFill/>
                </a:ln>
                <a:solidFill>
                  <a:srgbClr val="660E7A"/>
                </a:solidFill>
                <a:effectLst/>
                <a:latin typeface="Arial Unicode MS"/>
                <a:cs typeface="宋体" panose="02010600030101010101" pitchFamily="2" charset="-122"/>
              </a:rPr>
              <a:t>activity_main</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a:t>
            </a:r>
            <a:r>
              <a:rPr kumimoji="0" lang="en-US" altLang="zh-CN" sz="2000" b="0" i="0" u="none" strike="noStrike" cap="none" normalizeH="0" baseline="0" dirty="0">
                <a:ln>
                  <a:noFill/>
                </a:ln>
                <a:solidFill>
                  <a:schemeClr val="tx1"/>
                </a:solidFill>
                <a:effectLst/>
              </a:rPr>
              <a:t> </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220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916C6-109F-4E83-B0D8-492870C061F7}"/>
              </a:ext>
            </a:extLst>
          </p:cNvPr>
          <p:cNvSpPr>
            <a:spLocks noGrp="1"/>
          </p:cNvSpPr>
          <p:nvPr>
            <p:ph type="title"/>
          </p:nvPr>
        </p:nvSpPr>
        <p:spPr/>
        <p:txBody>
          <a:bodyPr/>
          <a:lstStyle/>
          <a:p>
            <a:r>
              <a:rPr lang="zh-CN" altLang="en-US" dirty="0"/>
              <a:t>应用程序的入口</a:t>
            </a:r>
          </a:p>
        </p:txBody>
      </p:sp>
      <p:sp>
        <p:nvSpPr>
          <p:cNvPr id="3" name="内容占位符 2">
            <a:extLst>
              <a:ext uri="{FF2B5EF4-FFF2-40B4-BE49-F238E27FC236}">
                <a16:creationId xmlns:a16="http://schemas.microsoft.com/office/drawing/2014/main" id="{8E669F7E-3C04-46CA-9E1F-662BC926E63B}"/>
              </a:ext>
            </a:extLst>
          </p:cNvPr>
          <p:cNvSpPr>
            <a:spLocks noGrp="1"/>
          </p:cNvSpPr>
          <p:nvPr>
            <p:ph idx="1"/>
          </p:nvPr>
        </p:nvSpPr>
        <p:spPr>
          <a:xfrm>
            <a:off x="883840" y="1052736"/>
            <a:ext cx="10972800" cy="5472608"/>
          </a:xfrm>
        </p:spPr>
        <p:txBody>
          <a:bodyPr/>
          <a:lstStyle/>
          <a:p>
            <a:r>
              <a:rPr lang="zh-CN" altLang="en-US" dirty="0"/>
              <a:t>运行应用程序后，</a:t>
            </a:r>
            <a:r>
              <a:rPr lang="en-US" altLang="zh-CN" dirty="0"/>
              <a:t>App</a:t>
            </a:r>
            <a:r>
              <a:rPr lang="zh-CN" altLang="en-US" dirty="0"/>
              <a:t>从哪个界面（</a:t>
            </a:r>
            <a:r>
              <a:rPr lang="en-US" altLang="zh-CN" dirty="0"/>
              <a:t>Activity</a:t>
            </a:r>
            <a:r>
              <a:rPr lang="zh-CN" altLang="en-US" dirty="0"/>
              <a:t>）开始？</a:t>
            </a:r>
          </a:p>
          <a:p>
            <a:endParaRPr lang="zh-CN" altLang="en-US" dirty="0"/>
          </a:p>
        </p:txBody>
      </p:sp>
      <p:sp>
        <p:nvSpPr>
          <p:cNvPr id="5" name="文本框 4">
            <a:extLst>
              <a:ext uri="{FF2B5EF4-FFF2-40B4-BE49-F238E27FC236}">
                <a16:creationId xmlns:a16="http://schemas.microsoft.com/office/drawing/2014/main" id="{CEA29096-10E0-4909-BDA8-2B0D986DDCAE}"/>
              </a:ext>
            </a:extLst>
          </p:cNvPr>
          <p:cNvSpPr txBox="1"/>
          <p:nvPr/>
        </p:nvSpPr>
        <p:spPr>
          <a:xfrm>
            <a:off x="929314" y="1700808"/>
            <a:ext cx="8407045" cy="400110"/>
          </a:xfrm>
          <a:prstGeom prst="rect">
            <a:avLst/>
          </a:prstGeom>
          <a:noFill/>
        </p:spPr>
        <p:txBody>
          <a:bodyPr wrap="square">
            <a:spAutoFit/>
          </a:bodyPr>
          <a:lstStyle/>
          <a:p>
            <a:pPr marL="630238" marR="0" lvl="1" indent="-27463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黑体" pitchFamily="49" charset="-122"/>
                <a:cs typeface="+mn-cs"/>
              </a:rPr>
              <a:t>Android</a:t>
            </a:r>
            <a:r>
              <a:rPr kumimoji="0" lang="zh-CN" altLang="en-US" sz="2000" b="0" i="0" u="none" strike="noStrike" kern="1200" cap="none" spc="0" normalizeH="0" baseline="0" noProof="0" dirty="0">
                <a:ln>
                  <a:noFill/>
                </a:ln>
                <a:solidFill>
                  <a:prstClr val="black"/>
                </a:solidFill>
                <a:effectLst/>
                <a:uLnTx/>
                <a:uFillTx/>
                <a:latin typeface="Calibri"/>
                <a:ea typeface="黑体" pitchFamily="49" charset="-122"/>
                <a:cs typeface="+mn-cs"/>
              </a:rPr>
              <a:t>项目模式下，</a:t>
            </a:r>
            <a:r>
              <a:rPr kumimoji="0" lang="en-US" altLang="zh-CN" sz="2000" b="0" i="0" u="none" strike="noStrike" kern="1200" cap="none" spc="0" normalizeH="0" baseline="0" noProof="0" dirty="0">
                <a:ln>
                  <a:noFill/>
                </a:ln>
                <a:solidFill>
                  <a:prstClr val="black"/>
                </a:solidFill>
                <a:effectLst/>
                <a:uLnTx/>
                <a:uFillTx/>
                <a:latin typeface="Calibri"/>
                <a:ea typeface="黑体" pitchFamily="49" charset="-122"/>
                <a:cs typeface="+mn-cs"/>
              </a:rPr>
              <a:t>manifests</a:t>
            </a:r>
            <a:r>
              <a:rPr kumimoji="0" lang="zh-CN" altLang="en-US" sz="2000" b="0" i="0" u="none" strike="noStrike" kern="1200" cap="none" spc="0" normalizeH="0" baseline="0" noProof="0" dirty="0">
                <a:ln>
                  <a:noFill/>
                </a:ln>
                <a:solidFill>
                  <a:prstClr val="black"/>
                </a:solidFill>
                <a:effectLst/>
                <a:uLnTx/>
                <a:uFillTx/>
                <a:latin typeface="Calibri"/>
                <a:ea typeface="黑体" pitchFamily="49" charset="-122"/>
                <a:cs typeface="+mn-cs"/>
              </a:rPr>
              <a:t>目录中</a:t>
            </a:r>
            <a:r>
              <a:rPr kumimoji="0" lang="en-US" altLang="zh-CN" sz="2000" b="1" i="0" u="none" strike="noStrike" kern="1200" cap="none" spc="0" normalizeH="0" baseline="0" noProof="0" dirty="0">
                <a:ln>
                  <a:noFill/>
                </a:ln>
                <a:solidFill>
                  <a:srgbClr val="FF0000"/>
                </a:solidFill>
                <a:effectLst/>
                <a:uLnTx/>
                <a:uFillTx/>
                <a:latin typeface="Calibri"/>
                <a:ea typeface="黑体" pitchFamily="49" charset="-122"/>
                <a:cs typeface="+mn-cs"/>
              </a:rPr>
              <a:t>AndroidManifest.xml</a:t>
            </a:r>
            <a:r>
              <a:rPr kumimoji="0" lang="zh-CN" altLang="en-US" sz="2000" b="0" i="0" u="none" strike="noStrike" kern="1200" cap="none" spc="0" normalizeH="0" baseline="0" noProof="0" dirty="0">
                <a:ln>
                  <a:noFill/>
                </a:ln>
                <a:solidFill>
                  <a:prstClr val="black"/>
                </a:solidFill>
                <a:effectLst/>
                <a:uLnTx/>
                <a:uFillTx/>
                <a:latin typeface="Calibri"/>
                <a:ea typeface="黑体" pitchFamily="49" charset="-122"/>
                <a:cs typeface="+mn-cs"/>
              </a:rPr>
              <a:t>文件：</a:t>
            </a:r>
            <a:endParaRPr kumimoji="0" lang="en-US" altLang="zh-CN" sz="2000" b="0" i="0" u="none" strike="noStrike" kern="1200" cap="none" spc="0" normalizeH="0" baseline="0" noProof="0" dirty="0">
              <a:ln>
                <a:noFill/>
              </a:ln>
              <a:solidFill>
                <a:prstClr val="black"/>
              </a:solidFill>
              <a:effectLst/>
              <a:uLnTx/>
              <a:uFillTx/>
              <a:latin typeface="Calibri"/>
              <a:ea typeface="黑体" pitchFamily="49" charset="-122"/>
              <a:cs typeface="+mn-cs"/>
            </a:endParaRPr>
          </a:p>
        </p:txBody>
      </p:sp>
      <p:sp>
        <p:nvSpPr>
          <p:cNvPr id="7" name="内容占位符 2">
            <a:extLst>
              <a:ext uri="{FF2B5EF4-FFF2-40B4-BE49-F238E27FC236}">
                <a16:creationId xmlns:a16="http://schemas.microsoft.com/office/drawing/2014/main" id="{F5ABF106-3DD5-4E43-9B13-AEB74C621F64}"/>
              </a:ext>
            </a:extLst>
          </p:cNvPr>
          <p:cNvSpPr txBox="1">
            <a:spLocks/>
          </p:cNvSpPr>
          <p:nvPr/>
        </p:nvSpPr>
        <p:spPr>
          <a:xfrm>
            <a:off x="883840" y="4358719"/>
            <a:ext cx="10036696" cy="220543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黑体" pitchFamily="49" charset="-122"/>
                <a:cs typeface="+mn-cs"/>
              </a:defRPr>
            </a:lvl1pPr>
            <a:lvl2pPr marL="630238" indent="-274638" algn="l" defTabSz="914400" rtl="0" eaLnBrk="1" latinLnBrk="0" hangingPunct="1">
              <a:spcBef>
                <a:spcPct val="20000"/>
              </a:spcBef>
              <a:buFont typeface="Arial" pitchFamily="34" charset="0"/>
              <a:buChar char="–"/>
              <a:defRPr sz="2400" kern="1200">
                <a:solidFill>
                  <a:schemeClr val="tx1"/>
                </a:solidFill>
                <a:latin typeface="+mn-lt"/>
                <a:ea typeface="黑体" pitchFamily="49" charset="-122"/>
                <a:cs typeface="+mn-cs"/>
              </a:defRPr>
            </a:lvl2pPr>
            <a:lvl3pPr marL="896938" indent="-266700" algn="l" defTabSz="914400" rtl="0" eaLnBrk="1" latinLnBrk="0" hangingPunct="1">
              <a:spcBef>
                <a:spcPct val="20000"/>
              </a:spcBef>
              <a:buFont typeface="Arial" pitchFamily="34" charset="0"/>
              <a:buChar char="•"/>
              <a:defRPr sz="2200" kern="1200">
                <a:solidFill>
                  <a:schemeClr val="tx1"/>
                </a:solidFill>
                <a:latin typeface="+mn-lt"/>
                <a:ea typeface="黑体" pitchFamily="49" charset="-122"/>
                <a:cs typeface="+mn-cs"/>
              </a:defRPr>
            </a:lvl3pPr>
            <a:lvl4pPr marL="1163638" indent="-266700" algn="l" defTabSz="914400" rtl="0" eaLnBrk="1" latinLnBrk="0" hangingPunct="1">
              <a:spcBef>
                <a:spcPct val="20000"/>
              </a:spcBef>
              <a:buFont typeface="Arial" pitchFamily="34" charset="0"/>
              <a:buChar char="–"/>
              <a:defRPr sz="2000" kern="1200">
                <a:solidFill>
                  <a:schemeClr val="tx1"/>
                </a:solidFill>
                <a:latin typeface="+mn-lt"/>
                <a:ea typeface="黑体" pitchFamily="49" charset="-122"/>
                <a:cs typeface="+mn-cs"/>
              </a:defRPr>
            </a:lvl4pPr>
            <a:lvl5pPr marL="1438275" indent="-274638" algn="l" defTabSz="914400" rtl="0" eaLnBrk="1" latinLnBrk="0" hangingPunct="1">
              <a:spcBef>
                <a:spcPct val="20000"/>
              </a:spcBef>
              <a:buFont typeface="Arial" pitchFamily="34" charset="0"/>
              <a:buChar char="»"/>
              <a:defRPr sz="2000" kern="1200">
                <a:solidFill>
                  <a:schemeClr val="tx1"/>
                </a:solidFill>
                <a:latin typeface="+mn-lt"/>
                <a:ea typeface="黑体"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30000"/>
              </a:lnSpc>
            </a:pPr>
            <a:r>
              <a:rPr lang="zh-CN" altLang="en-US" sz="2000" dirty="0"/>
              <a:t>项目中所有用到的</a:t>
            </a:r>
            <a:r>
              <a:rPr lang="en-US" altLang="zh-CN" sz="2000" dirty="0">
                <a:solidFill>
                  <a:srgbClr val="002060"/>
                </a:solidFill>
              </a:rPr>
              <a:t>activity </a:t>
            </a:r>
            <a:r>
              <a:rPr lang="zh-CN" altLang="en-US" sz="2000" dirty="0"/>
              <a:t>都需要在该文件中注册，</a:t>
            </a:r>
            <a:r>
              <a:rPr lang="en-US" altLang="zh-CN" sz="2000" dirty="0"/>
              <a:t>&lt;intent-filter&gt;</a:t>
            </a:r>
            <a:r>
              <a:rPr lang="zh-CN" altLang="en-US" sz="2000" dirty="0"/>
              <a:t> 中的 </a:t>
            </a:r>
            <a:endParaRPr lang="en-US" altLang="zh-CN" sz="2000" dirty="0"/>
          </a:p>
          <a:p>
            <a:pPr marL="287338" lvl="1" indent="0">
              <a:buNone/>
            </a:pPr>
            <a:r>
              <a:rPr lang="en-US" altLang="zh-CN" sz="2000" b="1" dirty="0"/>
              <a:t>     &lt;</a:t>
            </a:r>
            <a:r>
              <a:rPr lang="en-US" altLang="zh-CN" sz="2000" b="1" dirty="0">
                <a:solidFill>
                  <a:srgbClr val="002060"/>
                </a:solidFill>
              </a:rPr>
              <a:t>action</a:t>
            </a:r>
            <a:r>
              <a:rPr lang="en-US" altLang="zh-CN" sz="2000" b="1" dirty="0"/>
              <a:t> </a:t>
            </a:r>
            <a:r>
              <a:rPr lang="en-US" altLang="zh-CN" sz="2000" b="1" dirty="0" err="1">
                <a:solidFill>
                  <a:srgbClr val="660E7A"/>
                </a:solidFill>
              </a:rPr>
              <a:t>android</a:t>
            </a:r>
            <a:r>
              <a:rPr lang="en-US" altLang="zh-CN" sz="2000" b="1" dirty="0" err="1"/>
              <a:t>:</a:t>
            </a:r>
            <a:r>
              <a:rPr lang="en-US" altLang="zh-CN" sz="2000" b="1" dirty="0" err="1">
                <a:solidFill>
                  <a:srgbClr val="0033CC"/>
                </a:solidFill>
              </a:rPr>
              <a:t>name</a:t>
            </a:r>
            <a:r>
              <a:rPr lang="en-US" altLang="zh-CN" sz="2000" b="1" dirty="0"/>
              <a:t>="</a:t>
            </a:r>
            <a:r>
              <a:rPr lang="en-US" altLang="zh-CN" sz="2000" b="1" dirty="0" err="1">
                <a:solidFill>
                  <a:srgbClr val="008000"/>
                </a:solidFill>
              </a:rPr>
              <a:t>android.intent.action.MAIN</a:t>
            </a:r>
            <a:r>
              <a:rPr lang="en-US" altLang="zh-CN" sz="2000" b="1" dirty="0"/>
              <a:t>" /&gt;</a:t>
            </a:r>
            <a:endParaRPr lang="en-US" altLang="zh-CN" sz="2000" dirty="0"/>
          </a:p>
          <a:p>
            <a:pPr marL="287338" lvl="1" indent="0">
              <a:buNone/>
            </a:pPr>
            <a:r>
              <a:rPr lang="en-US" altLang="zh-CN" sz="2000" b="1" dirty="0"/>
              <a:t>     &lt;</a:t>
            </a:r>
            <a:r>
              <a:rPr lang="en-US" altLang="zh-CN" sz="2000" b="1" dirty="0">
                <a:solidFill>
                  <a:srgbClr val="002060"/>
                </a:solidFill>
              </a:rPr>
              <a:t>category </a:t>
            </a:r>
            <a:r>
              <a:rPr lang="en-US" altLang="zh-CN" sz="2000" b="1" dirty="0" err="1">
                <a:solidFill>
                  <a:srgbClr val="660E7A"/>
                </a:solidFill>
              </a:rPr>
              <a:t>android</a:t>
            </a:r>
            <a:r>
              <a:rPr lang="en-US" altLang="zh-CN" sz="2000" b="1" dirty="0" err="1"/>
              <a:t>:</a:t>
            </a:r>
            <a:r>
              <a:rPr lang="en-US" altLang="zh-CN" sz="2000" b="1" dirty="0" err="1">
                <a:solidFill>
                  <a:srgbClr val="0033CC"/>
                </a:solidFill>
              </a:rPr>
              <a:t>name</a:t>
            </a:r>
            <a:r>
              <a:rPr lang="en-US" altLang="zh-CN" sz="2000" b="1" dirty="0"/>
              <a:t>="</a:t>
            </a:r>
            <a:r>
              <a:rPr lang="en-US" altLang="zh-CN" sz="2000" b="1" dirty="0" err="1">
                <a:solidFill>
                  <a:srgbClr val="008000"/>
                </a:solidFill>
              </a:rPr>
              <a:t>android.intent.category.LAUNCHER</a:t>
            </a:r>
            <a:r>
              <a:rPr lang="en-US" altLang="zh-CN" sz="2000" b="1" dirty="0"/>
              <a:t>" /&gt;</a:t>
            </a:r>
          </a:p>
          <a:p>
            <a:pPr lvl="1">
              <a:lnSpc>
                <a:spcPct val="130000"/>
              </a:lnSpc>
            </a:pPr>
            <a:r>
              <a:rPr lang="zh-CN" altLang="en-US" sz="2000" dirty="0"/>
              <a:t>表明</a:t>
            </a:r>
            <a:r>
              <a:rPr lang="en-US" altLang="zh-CN" sz="2000" b="1" dirty="0" err="1">
                <a:solidFill>
                  <a:srgbClr val="00B050"/>
                </a:solidFill>
              </a:rPr>
              <a:t>MainActivity</a:t>
            </a:r>
            <a:r>
              <a:rPr lang="zh-CN" altLang="en-US" sz="2000" dirty="0"/>
              <a:t>活动是这个项目的</a:t>
            </a:r>
            <a:r>
              <a:rPr lang="zh-CN" altLang="en-US" sz="2000" b="1" dirty="0">
                <a:solidFill>
                  <a:srgbClr val="FF0000"/>
                </a:solidFill>
              </a:rPr>
              <a:t>主活动</a:t>
            </a:r>
            <a:r>
              <a:rPr lang="zh-CN" altLang="en-US" sz="2000" dirty="0"/>
              <a:t>。</a:t>
            </a:r>
            <a:r>
              <a:rPr lang="en-US" altLang="zh-CN" sz="2000" dirty="0"/>
              <a:t> </a:t>
            </a:r>
            <a:r>
              <a:rPr lang="en-US" altLang="zh-CN" sz="1800" dirty="0"/>
              <a:t>Android</a:t>
            </a:r>
            <a:r>
              <a:rPr lang="zh-CN" altLang="zh-CN" sz="1800" dirty="0"/>
              <a:t>系统启动</a:t>
            </a:r>
            <a:r>
              <a:rPr lang="zh-CN" altLang="en-US" sz="1800" dirty="0"/>
              <a:t>应用</a:t>
            </a:r>
            <a:r>
              <a:rPr lang="zh-CN" altLang="zh-CN" sz="1800" dirty="0"/>
              <a:t>之前，</a:t>
            </a:r>
            <a:r>
              <a:rPr lang="zh-CN" altLang="en-US" sz="1800" dirty="0"/>
              <a:t>首先</a:t>
            </a:r>
            <a:r>
              <a:rPr lang="zh-CN" altLang="zh-CN" sz="1800" dirty="0"/>
              <a:t>查看该</a:t>
            </a:r>
            <a:r>
              <a:rPr lang="zh-CN" altLang="en-US" sz="1800" dirty="0"/>
              <a:t>应用</a:t>
            </a:r>
            <a:r>
              <a:rPr lang="zh-CN" altLang="zh-CN" sz="1800" dirty="0"/>
              <a:t>的</a:t>
            </a:r>
            <a:r>
              <a:rPr lang="en-US" altLang="zh-CN" sz="1800" dirty="0"/>
              <a:t>AndroidManifest.xml</a:t>
            </a:r>
            <a:r>
              <a:rPr lang="zh-CN" altLang="zh-CN" sz="1800" dirty="0"/>
              <a:t>文件，查找</a:t>
            </a:r>
            <a:r>
              <a:rPr lang="zh-CN" altLang="en-US" sz="1800" dirty="0"/>
              <a:t>这个</a:t>
            </a:r>
            <a:r>
              <a:rPr lang="en-US" altLang="zh-CN" sz="1800" dirty="0"/>
              <a:t>"</a:t>
            </a:r>
            <a:r>
              <a:rPr lang="zh-CN" altLang="zh-CN" sz="1800" dirty="0"/>
              <a:t>主</a:t>
            </a:r>
            <a:r>
              <a:rPr lang="en-US" altLang="zh-CN" sz="1800" dirty="0"/>
              <a:t>Activity"</a:t>
            </a:r>
            <a:r>
              <a:rPr lang="zh-CN" altLang="zh-CN" sz="1800" dirty="0"/>
              <a:t>，</a:t>
            </a:r>
            <a:r>
              <a:rPr lang="zh-CN" altLang="en-US" sz="2000" b="1" dirty="0"/>
              <a:t>启动</a:t>
            </a:r>
            <a:r>
              <a:rPr lang="en-US" altLang="zh-CN" sz="2000" b="1" dirty="0"/>
              <a:t>App</a:t>
            </a:r>
            <a:r>
              <a:rPr lang="zh-CN" altLang="en-US" sz="2000" b="1" dirty="0"/>
              <a:t>时首先打开该活动</a:t>
            </a:r>
            <a:r>
              <a:rPr lang="zh-CN" altLang="en-US" sz="2000" dirty="0"/>
              <a:t>。</a:t>
            </a:r>
            <a:endParaRPr lang="en-US" altLang="zh-CN" sz="2000" dirty="0"/>
          </a:p>
        </p:txBody>
      </p:sp>
      <p:graphicFrame>
        <p:nvGraphicFramePr>
          <p:cNvPr id="8" name="表格 7">
            <a:extLst>
              <a:ext uri="{FF2B5EF4-FFF2-40B4-BE49-F238E27FC236}">
                <a16:creationId xmlns:a16="http://schemas.microsoft.com/office/drawing/2014/main" id="{80230AFF-00CC-43D5-B56E-0BF1F362D0BD}"/>
              </a:ext>
            </a:extLst>
          </p:cNvPr>
          <p:cNvGraphicFramePr>
            <a:graphicFrameLocks noGrp="1"/>
          </p:cNvGraphicFramePr>
          <p:nvPr>
            <p:extLst>
              <p:ext uri="{D42A27DB-BD31-4B8C-83A1-F6EECF244321}">
                <p14:modId xmlns:p14="http://schemas.microsoft.com/office/powerpoint/2010/main" val="3375088544"/>
              </p:ext>
            </p:extLst>
          </p:nvPr>
        </p:nvGraphicFramePr>
        <p:xfrm>
          <a:off x="1631504" y="2259640"/>
          <a:ext cx="8217202" cy="1828800"/>
        </p:xfrm>
        <a:graphic>
          <a:graphicData uri="http://schemas.openxmlformats.org/drawingml/2006/table">
            <a:tbl>
              <a:tblPr firstRow="1" firstCol="1" bandRow="1">
                <a:tableStyleId>{5C22544A-7EE6-4342-B048-85BDC9FD1C3A}</a:tableStyleId>
              </a:tblPr>
              <a:tblGrid>
                <a:gridCol w="8217202">
                  <a:extLst>
                    <a:ext uri="{9D8B030D-6E8A-4147-A177-3AD203B41FA5}">
                      <a16:colId xmlns:a16="http://schemas.microsoft.com/office/drawing/2014/main" val="20000"/>
                    </a:ext>
                  </a:extLst>
                </a:gridCol>
              </a:tblGrid>
              <a:tr h="0">
                <a:tc>
                  <a:txBody>
                    <a:bodyPr/>
                    <a:lstStyle/>
                    <a:p>
                      <a:pPr algn="l">
                        <a:spcAft>
                          <a:spcPts val="0"/>
                        </a:spcAft>
                      </a:pPr>
                      <a:r>
                        <a:rPr lang="en-US" altLang="zh-CN" sz="2000" dirty="0">
                          <a:solidFill>
                            <a:schemeClr val="tx1"/>
                          </a:solidFill>
                        </a:rPr>
                        <a:t>&lt;</a:t>
                      </a:r>
                      <a:r>
                        <a:rPr lang="en-US" altLang="zh-CN" sz="2000" b="1" dirty="0">
                          <a:solidFill>
                            <a:srgbClr val="000080"/>
                          </a:solidFill>
                          <a:effectLst/>
                        </a:rPr>
                        <a:t>activity </a:t>
                      </a:r>
                      <a:r>
                        <a:rPr lang="en-US" altLang="zh-CN" sz="2000" b="1" dirty="0" err="1">
                          <a:solidFill>
                            <a:srgbClr val="660E7A"/>
                          </a:solidFill>
                          <a:effectLst/>
                        </a:rPr>
                        <a:t>android</a:t>
                      </a:r>
                      <a:r>
                        <a:rPr lang="en-US" altLang="zh-CN" sz="2000" b="1" dirty="0" err="1">
                          <a:solidFill>
                            <a:srgbClr val="0000FF"/>
                          </a:solidFill>
                          <a:effectLst/>
                        </a:rPr>
                        <a:t>:name</a:t>
                      </a:r>
                      <a:r>
                        <a:rPr lang="en-US" altLang="zh-CN" sz="2000" b="1" dirty="0">
                          <a:solidFill>
                            <a:srgbClr val="0000FF"/>
                          </a:solidFill>
                          <a:effectLst/>
                        </a:rPr>
                        <a:t>=</a:t>
                      </a:r>
                      <a:r>
                        <a:rPr lang="en-US" altLang="zh-CN" sz="2000" b="1" dirty="0">
                          <a:solidFill>
                            <a:srgbClr val="008000"/>
                          </a:solidFill>
                          <a:effectLst/>
                        </a:rPr>
                        <a:t>".</a:t>
                      </a:r>
                      <a:r>
                        <a:rPr lang="en-US" altLang="zh-CN" sz="2000" b="1" dirty="0" err="1">
                          <a:solidFill>
                            <a:srgbClr val="008000"/>
                          </a:solidFill>
                          <a:effectLst/>
                        </a:rPr>
                        <a:t>MainActivity</a:t>
                      </a:r>
                      <a:r>
                        <a:rPr lang="en-US" altLang="zh-CN" sz="2000" b="1" dirty="0">
                          <a:solidFill>
                            <a:srgbClr val="008000"/>
                          </a:solidFill>
                          <a:effectLst/>
                        </a:rPr>
                        <a:t>"</a:t>
                      </a:r>
                      <a:r>
                        <a:rPr lang="en-US" altLang="zh-CN" sz="2000" dirty="0"/>
                        <a:t>&gt;</a:t>
                      </a:r>
                      <a:br>
                        <a:rPr lang="en-US" altLang="zh-CN" sz="2000" dirty="0"/>
                      </a:br>
                      <a:r>
                        <a:rPr lang="en-US" altLang="zh-CN" sz="2000" dirty="0"/>
                        <a:t>    </a:t>
                      </a:r>
                      <a:r>
                        <a:rPr lang="en-US" altLang="zh-CN" sz="2000" dirty="0">
                          <a:solidFill>
                            <a:schemeClr val="tx1"/>
                          </a:solidFill>
                        </a:rPr>
                        <a:t>&lt;</a:t>
                      </a:r>
                      <a:r>
                        <a:rPr lang="en-US" altLang="zh-CN" sz="2000" b="1" dirty="0">
                          <a:solidFill>
                            <a:srgbClr val="000080"/>
                          </a:solidFill>
                          <a:effectLst/>
                        </a:rPr>
                        <a:t>intent-filter</a:t>
                      </a:r>
                      <a:r>
                        <a:rPr lang="en-US" altLang="zh-CN" sz="2000" dirty="0">
                          <a:solidFill>
                            <a:schemeClr val="tx1"/>
                          </a:solidFill>
                        </a:rPr>
                        <a:t>&gt;</a:t>
                      </a:r>
                      <a:br>
                        <a:rPr lang="en-US" altLang="zh-CN" sz="2000" dirty="0"/>
                      </a:br>
                      <a:r>
                        <a:rPr lang="en-US" altLang="zh-CN" sz="2000" dirty="0"/>
                        <a:t>        </a:t>
                      </a:r>
                      <a:r>
                        <a:rPr lang="en-US" altLang="zh-CN" sz="2000" dirty="0">
                          <a:solidFill>
                            <a:schemeClr val="tx1"/>
                          </a:solidFill>
                        </a:rPr>
                        <a:t>&lt;</a:t>
                      </a:r>
                      <a:r>
                        <a:rPr lang="en-US" altLang="zh-CN" sz="2000" b="1" dirty="0">
                          <a:solidFill>
                            <a:srgbClr val="000080"/>
                          </a:solidFill>
                          <a:effectLst/>
                        </a:rPr>
                        <a:t>action </a:t>
                      </a:r>
                      <a:r>
                        <a:rPr lang="en-US" altLang="zh-CN" sz="2000" b="1" dirty="0" err="1">
                          <a:solidFill>
                            <a:srgbClr val="660E7A"/>
                          </a:solidFill>
                          <a:effectLst/>
                        </a:rPr>
                        <a:t>android</a:t>
                      </a:r>
                      <a:r>
                        <a:rPr lang="en-US" altLang="zh-CN" sz="2000" b="1" dirty="0" err="1">
                          <a:solidFill>
                            <a:srgbClr val="0000FF"/>
                          </a:solidFill>
                          <a:effectLst/>
                        </a:rPr>
                        <a:t>:name</a:t>
                      </a:r>
                      <a:r>
                        <a:rPr lang="en-US" altLang="zh-CN" sz="2000" b="1" dirty="0">
                          <a:solidFill>
                            <a:srgbClr val="0000FF"/>
                          </a:solidFill>
                          <a:effectLst/>
                        </a:rPr>
                        <a:t>=</a:t>
                      </a:r>
                      <a:r>
                        <a:rPr lang="en-US" altLang="zh-CN" sz="2000" b="1" dirty="0">
                          <a:solidFill>
                            <a:srgbClr val="008000"/>
                          </a:solidFill>
                          <a:effectLst/>
                        </a:rPr>
                        <a:t>"</a:t>
                      </a:r>
                      <a:r>
                        <a:rPr lang="en-US" altLang="zh-CN" sz="2000" b="1" dirty="0" err="1">
                          <a:solidFill>
                            <a:srgbClr val="008000"/>
                          </a:solidFill>
                          <a:effectLst/>
                        </a:rPr>
                        <a:t>android.intent.action.MAIN</a:t>
                      </a:r>
                      <a:r>
                        <a:rPr lang="en-US" altLang="zh-CN" sz="2000" b="1" dirty="0">
                          <a:solidFill>
                            <a:srgbClr val="008000"/>
                          </a:solidFill>
                          <a:effectLst/>
                        </a:rPr>
                        <a:t>" </a:t>
                      </a:r>
                      <a:r>
                        <a:rPr lang="en-US" altLang="zh-CN" sz="2000" dirty="0">
                          <a:solidFill>
                            <a:schemeClr val="tx1"/>
                          </a:solidFill>
                        </a:rPr>
                        <a:t>/&gt;</a:t>
                      </a:r>
                      <a:br>
                        <a:rPr lang="en-US" altLang="zh-CN" sz="2000" dirty="0"/>
                      </a:br>
                      <a:r>
                        <a:rPr lang="en-US" altLang="zh-CN" sz="2000" dirty="0">
                          <a:solidFill>
                            <a:schemeClr val="tx1"/>
                          </a:solidFill>
                        </a:rPr>
                        <a:t>        &lt;</a:t>
                      </a:r>
                      <a:r>
                        <a:rPr lang="en-US" altLang="zh-CN" sz="2000" b="1" dirty="0">
                          <a:solidFill>
                            <a:srgbClr val="000080"/>
                          </a:solidFill>
                          <a:effectLst/>
                        </a:rPr>
                        <a:t>category </a:t>
                      </a:r>
                      <a:r>
                        <a:rPr lang="en-US" altLang="zh-CN" sz="2000" b="1" dirty="0" err="1">
                          <a:solidFill>
                            <a:srgbClr val="660E7A"/>
                          </a:solidFill>
                          <a:effectLst/>
                        </a:rPr>
                        <a:t>android</a:t>
                      </a:r>
                      <a:r>
                        <a:rPr lang="en-US" altLang="zh-CN" sz="2000" b="1" dirty="0" err="1">
                          <a:solidFill>
                            <a:srgbClr val="0000FF"/>
                          </a:solidFill>
                          <a:effectLst/>
                        </a:rPr>
                        <a:t>:name</a:t>
                      </a:r>
                      <a:r>
                        <a:rPr lang="en-US" altLang="zh-CN" sz="2000" b="1" dirty="0">
                          <a:solidFill>
                            <a:srgbClr val="0000FF"/>
                          </a:solidFill>
                          <a:effectLst/>
                        </a:rPr>
                        <a:t>=</a:t>
                      </a:r>
                      <a:r>
                        <a:rPr lang="en-US" altLang="zh-CN" sz="2000" b="1" dirty="0">
                          <a:solidFill>
                            <a:srgbClr val="008000"/>
                          </a:solidFill>
                          <a:effectLst/>
                        </a:rPr>
                        <a:t>"</a:t>
                      </a:r>
                      <a:r>
                        <a:rPr lang="en-US" altLang="zh-CN" sz="2000" b="1" dirty="0" err="1">
                          <a:solidFill>
                            <a:srgbClr val="008000"/>
                          </a:solidFill>
                          <a:effectLst/>
                        </a:rPr>
                        <a:t>android.intent.category.LAUNCHER</a:t>
                      </a:r>
                      <a:r>
                        <a:rPr lang="en-US" altLang="zh-CN" sz="2000" b="1" dirty="0">
                          <a:solidFill>
                            <a:srgbClr val="008000"/>
                          </a:solidFill>
                          <a:effectLst/>
                        </a:rPr>
                        <a:t>" </a:t>
                      </a:r>
                      <a:r>
                        <a:rPr lang="en-US" altLang="zh-CN" sz="2000" dirty="0">
                          <a:solidFill>
                            <a:schemeClr val="tx1"/>
                          </a:solidFill>
                        </a:rPr>
                        <a:t>/&gt;</a:t>
                      </a:r>
                      <a:br>
                        <a:rPr lang="en-US" altLang="zh-CN" sz="2000" dirty="0"/>
                      </a:br>
                      <a:r>
                        <a:rPr lang="en-US" altLang="zh-CN" sz="2000" dirty="0"/>
                        <a:t>    </a:t>
                      </a:r>
                      <a:r>
                        <a:rPr lang="en-US" altLang="zh-CN" sz="2000" dirty="0">
                          <a:solidFill>
                            <a:schemeClr val="tx1"/>
                          </a:solidFill>
                        </a:rPr>
                        <a:t>&lt;/</a:t>
                      </a:r>
                      <a:r>
                        <a:rPr lang="en-US" altLang="zh-CN" sz="2000" b="1" dirty="0">
                          <a:solidFill>
                            <a:srgbClr val="000080"/>
                          </a:solidFill>
                          <a:effectLst/>
                        </a:rPr>
                        <a:t>intent-filter</a:t>
                      </a:r>
                      <a:r>
                        <a:rPr lang="en-US" altLang="zh-CN" sz="2000" dirty="0">
                          <a:solidFill>
                            <a:schemeClr val="tx1"/>
                          </a:solidFill>
                        </a:rPr>
                        <a:t>&gt;</a:t>
                      </a:r>
                      <a:br>
                        <a:rPr lang="en-US" altLang="zh-CN" sz="2000" dirty="0"/>
                      </a:br>
                      <a:r>
                        <a:rPr lang="en-US" altLang="zh-CN" sz="2000" dirty="0">
                          <a:solidFill>
                            <a:schemeClr val="tx1"/>
                          </a:solidFill>
                        </a:rPr>
                        <a:t>&lt;/</a:t>
                      </a:r>
                      <a:r>
                        <a:rPr lang="en-US" altLang="zh-CN" sz="2000" b="1" dirty="0">
                          <a:solidFill>
                            <a:srgbClr val="000080"/>
                          </a:solidFill>
                          <a:effectLst/>
                        </a:rPr>
                        <a:t>activity</a:t>
                      </a:r>
                      <a:r>
                        <a:rPr lang="en-US" altLang="zh-CN" sz="2000" dirty="0">
                          <a:solidFill>
                            <a:schemeClr val="tx1"/>
                          </a:solidFill>
                        </a:rPr>
                        <a:t>&gt;</a:t>
                      </a:r>
                      <a:endParaRPr lang="zh-CN" sz="2000" kern="100" dirty="0">
                        <a:solidFill>
                          <a:schemeClr val="tx1"/>
                        </a:solidFill>
                        <a:effectLst/>
                        <a:latin typeface="Times New Roman"/>
                        <a:ea typeface="宋体"/>
                      </a:endParaRPr>
                    </a:p>
                  </a:txBody>
                  <a:tcPr marL="68580" marR="68580" marT="0" marB="0">
                    <a:solidFill>
                      <a:schemeClr val="accent3">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817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2" presetClass="entr" presetSubtype="4" fill="hold" grpId="1"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 calcmode="lin" valueType="num">
                                      <p:cBhvr additive="base">
                                        <p:cTn id="10"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2" presetClass="entr" presetSubtype="4" fill="hold" grpId="1"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 calcmode="lin" valueType="num">
                                      <p:cBhvr additive="base">
                                        <p:cTn id="2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 calcmode="lin" valueType="num">
                                      <p:cBhvr additive="base">
                                        <p:cTn id="2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additive="base">
                                        <p:cTn id="3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7" grpId="1"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应用程序运行分析</a:t>
            </a:r>
          </a:p>
        </p:txBody>
      </p:sp>
      <p:sp>
        <p:nvSpPr>
          <p:cNvPr id="5" name="矩形 4"/>
          <p:cNvSpPr/>
          <p:nvPr/>
        </p:nvSpPr>
        <p:spPr>
          <a:xfrm>
            <a:off x="1127448" y="1685965"/>
            <a:ext cx="9289032" cy="31639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eaLnBrk="0" fontAlgn="base" hangingPunct="0">
              <a:lnSpc>
                <a:spcPct val="120000"/>
              </a:lnSpc>
              <a:spcBef>
                <a:spcPct val="0"/>
              </a:spcBef>
              <a:defRPr/>
            </a:pPr>
            <a:r>
              <a:rPr lang="en-US" altLang="zh-CN" b="1" dirty="0" err="1">
                <a:solidFill>
                  <a:prstClr val="black"/>
                </a:solidFill>
                <a:latin typeface="Arial" panose="020B0604020202020204" pitchFamily="34" charset="0"/>
                <a:ea typeface="宋体" panose="02010600030101010101" pitchFamily="2" charset="-122"/>
              </a:rPr>
              <a:t>MainActivity</a:t>
            </a:r>
            <a:r>
              <a:rPr lang="zh-CN" altLang="zh-CN" b="1" dirty="0">
                <a:solidFill>
                  <a:prstClr val="black"/>
                </a:solidFill>
                <a:latin typeface="Arial" panose="020B0604020202020204" pitchFamily="34" charset="0"/>
                <a:ea typeface="宋体" panose="02010600030101010101" pitchFamily="2" charset="-122"/>
              </a:rPr>
              <a:t>文件内容如下所示</a:t>
            </a:r>
            <a:r>
              <a:rPr lang="zh-CN" altLang="en-US" b="1" dirty="0">
                <a:solidFill>
                  <a:prstClr val="black"/>
                </a:solidFill>
                <a:latin typeface="Arial" panose="020B0604020202020204" pitchFamily="34" charset="0"/>
                <a:ea typeface="宋体" panose="02010600030101010101" pitchFamily="2" charset="-122"/>
              </a:rPr>
              <a:t>：</a:t>
            </a:r>
            <a:endParaRPr lang="en-US" altLang="zh-CN" b="1" dirty="0">
              <a:solidFill>
                <a:srgbClr val="FF0000"/>
              </a:solidFill>
              <a:latin typeface="Arial" panose="020B0604020202020204" pitchFamily="34" charset="0"/>
              <a:ea typeface="宋体" panose="02010600030101010101" pitchFamily="2" charset="-122"/>
            </a:endParaRPr>
          </a:p>
          <a:p>
            <a:pPr eaLnBrk="0" fontAlgn="base" hangingPunct="0">
              <a:spcBef>
                <a:spcPct val="0"/>
              </a:spcBef>
              <a:spcAft>
                <a:spcPct val="0"/>
              </a:spcAft>
              <a:defRPr/>
            </a:pPr>
            <a:r>
              <a:rPr lang="zh-CN" altLang="zh-CN" sz="2000" b="1" dirty="0">
                <a:solidFill>
                  <a:srgbClr val="000080"/>
                </a:solidFill>
                <a:latin typeface="宋体" panose="02010600030101010101" pitchFamily="2" charset="-122"/>
                <a:ea typeface="宋体" panose="02010600030101010101" pitchFamily="2" charset="-122"/>
              </a:rPr>
              <a:t>package </a:t>
            </a:r>
            <a:r>
              <a:rPr lang="zh-CN" altLang="zh-CN" sz="2000" dirty="0">
                <a:solidFill>
                  <a:srgbClr val="000000"/>
                </a:solidFill>
                <a:latin typeface="宋体" panose="02010600030101010101" pitchFamily="2" charset="-122"/>
                <a:ea typeface="宋体" panose="02010600030101010101" pitchFamily="2" charset="-122"/>
              </a:rPr>
              <a:t>com.example.eighteen.audioplaybind;</a:t>
            </a:r>
            <a:br>
              <a:rPr lang="zh-CN" altLang="zh-CN" sz="2000" dirty="0">
                <a:solidFill>
                  <a:srgbClr val="000000"/>
                </a:solidFill>
                <a:latin typeface="宋体" panose="02010600030101010101" pitchFamily="2" charset="-122"/>
                <a:ea typeface="宋体" panose="02010600030101010101" pitchFamily="2" charset="-122"/>
              </a:rPr>
            </a:br>
            <a:r>
              <a:rPr lang="zh-CN" altLang="zh-CN" sz="2000" b="1" dirty="0">
                <a:solidFill>
                  <a:srgbClr val="000080"/>
                </a:solidFill>
                <a:latin typeface="宋体" panose="02010600030101010101" pitchFamily="2" charset="-122"/>
                <a:ea typeface="宋体" panose="02010600030101010101" pitchFamily="2" charset="-122"/>
              </a:rPr>
              <a:t>import </a:t>
            </a:r>
            <a:r>
              <a:rPr lang="zh-CN" altLang="zh-CN" sz="2000" dirty="0">
                <a:solidFill>
                  <a:srgbClr val="000000"/>
                </a:solidFill>
                <a:latin typeface="宋体" panose="02010600030101010101" pitchFamily="2" charset="-122"/>
                <a:ea typeface="宋体" panose="02010600030101010101" pitchFamily="2" charset="-122"/>
              </a:rPr>
              <a:t>androidx.appcompat.app.AppCompatActivity;</a:t>
            </a:r>
            <a:endParaRPr lang="en-US" altLang="zh-CN" sz="2000" b="1" dirty="0">
              <a:solidFill>
                <a:srgbClr val="000080"/>
              </a:solidFill>
              <a:latin typeface="宋体" panose="02010600030101010101" pitchFamily="2" charset="-122"/>
              <a:ea typeface="宋体" panose="02010600030101010101" pitchFamily="2" charset="-122"/>
            </a:endParaRPr>
          </a:p>
          <a:p>
            <a:pPr eaLnBrk="0" fontAlgn="base" hangingPunct="0">
              <a:spcBef>
                <a:spcPct val="0"/>
              </a:spcBef>
              <a:spcAft>
                <a:spcPct val="0"/>
              </a:spcAft>
              <a:defRPr/>
            </a:pPr>
            <a:r>
              <a:rPr lang="zh-CN" altLang="zh-CN" sz="2000" b="1" dirty="0">
                <a:solidFill>
                  <a:srgbClr val="000080"/>
                </a:solidFill>
                <a:latin typeface="宋体" panose="02010600030101010101" pitchFamily="2" charset="-122"/>
                <a:ea typeface="宋体" panose="02010600030101010101" pitchFamily="2" charset="-122"/>
              </a:rPr>
              <a:t>public class </a:t>
            </a:r>
            <a:r>
              <a:rPr lang="zh-CN" altLang="zh-CN" sz="2000" dirty="0">
                <a:solidFill>
                  <a:srgbClr val="000000"/>
                </a:solidFill>
                <a:latin typeface="宋体" panose="02010600030101010101" pitchFamily="2" charset="-122"/>
                <a:ea typeface="宋体" panose="02010600030101010101" pitchFamily="2" charset="-122"/>
              </a:rPr>
              <a:t>MainActivity </a:t>
            </a:r>
            <a:r>
              <a:rPr lang="zh-CN" altLang="zh-CN" sz="2000" b="1" dirty="0">
                <a:solidFill>
                  <a:srgbClr val="000080"/>
                </a:solidFill>
                <a:latin typeface="宋体" panose="02010600030101010101" pitchFamily="2" charset="-122"/>
                <a:ea typeface="宋体" panose="02010600030101010101" pitchFamily="2" charset="-122"/>
              </a:rPr>
              <a:t>extends </a:t>
            </a:r>
            <a:r>
              <a:rPr lang="zh-CN" altLang="zh-CN" sz="2000" dirty="0">
                <a:solidFill>
                  <a:srgbClr val="000000"/>
                </a:solidFill>
                <a:latin typeface="+mn-ea"/>
              </a:rPr>
              <a:t>AppCompatActivity </a:t>
            </a:r>
            <a:r>
              <a:rPr lang="en-US" altLang="zh-CN" sz="2000" dirty="0">
                <a:latin typeface="+mn-ea"/>
              </a:rPr>
              <a:t>{</a:t>
            </a:r>
            <a:endParaRPr lang="zh-CN" altLang="zh-CN" sz="2000" dirty="0">
              <a:latin typeface="+mn-ea"/>
            </a:endParaRPr>
          </a:p>
          <a:p>
            <a:pPr lvl="1" eaLnBrk="0" fontAlgn="base" hangingPunct="0">
              <a:spcBef>
                <a:spcPct val="0"/>
              </a:spcBef>
              <a:spcAft>
                <a:spcPct val="0"/>
              </a:spcAft>
            </a:pPr>
            <a:r>
              <a:rPr lang="zh-CN" altLang="zh-CN" sz="2000" dirty="0">
                <a:solidFill>
                  <a:srgbClr val="808000"/>
                </a:solidFill>
                <a:latin typeface="宋体" panose="02010600030101010101" pitchFamily="2" charset="-122"/>
                <a:ea typeface="宋体" panose="02010600030101010101" pitchFamily="2" charset="-122"/>
              </a:rPr>
              <a:t>@Override</a:t>
            </a:r>
            <a:br>
              <a:rPr lang="zh-CN" altLang="zh-CN" sz="2000" dirty="0">
                <a:solidFill>
                  <a:srgbClr val="808000"/>
                </a:solidFill>
                <a:latin typeface="宋体" panose="02010600030101010101" pitchFamily="2" charset="-122"/>
                <a:ea typeface="宋体" panose="02010600030101010101" pitchFamily="2" charset="-122"/>
              </a:rPr>
            </a:br>
            <a:r>
              <a:rPr lang="zh-CN" altLang="zh-CN" sz="2000" b="1" dirty="0">
                <a:solidFill>
                  <a:srgbClr val="000080"/>
                </a:solidFill>
                <a:latin typeface="宋体" panose="02010600030101010101" pitchFamily="2" charset="-122"/>
                <a:ea typeface="宋体" panose="02010600030101010101" pitchFamily="2" charset="-122"/>
              </a:rPr>
              <a:t>protected void </a:t>
            </a:r>
            <a:r>
              <a:rPr lang="zh-CN" altLang="zh-CN" sz="2000" dirty="0">
                <a:solidFill>
                  <a:srgbClr val="000000"/>
                </a:solidFill>
                <a:latin typeface="宋体" panose="02010600030101010101" pitchFamily="2" charset="-122"/>
                <a:ea typeface="宋体" panose="02010600030101010101" pitchFamily="2" charset="-122"/>
              </a:rPr>
              <a:t>onCreate(Bundle savedInstanceState) {</a:t>
            </a:r>
            <a:br>
              <a:rPr lang="zh-CN" altLang="zh-CN" sz="2000" dirty="0">
                <a:solidFill>
                  <a:srgbClr val="000000"/>
                </a:solidFill>
                <a:latin typeface="宋体" panose="02010600030101010101" pitchFamily="2" charset="-122"/>
                <a:ea typeface="宋体" panose="02010600030101010101" pitchFamily="2" charset="-122"/>
              </a:rPr>
            </a:br>
            <a:r>
              <a:rPr lang="zh-CN" altLang="zh-CN" sz="2000" dirty="0">
                <a:solidFill>
                  <a:srgbClr val="000000"/>
                </a:solidFill>
                <a:latin typeface="宋体" panose="02010600030101010101" pitchFamily="2" charset="-122"/>
                <a:ea typeface="宋体" panose="02010600030101010101" pitchFamily="2" charset="-122"/>
              </a:rPr>
              <a:t>    </a:t>
            </a:r>
            <a:r>
              <a:rPr lang="zh-CN" altLang="zh-CN" sz="2000" b="1" dirty="0">
                <a:solidFill>
                  <a:srgbClr val="000080"/>
                </a:solidFill>
                <a:latin typeface="宋体" panose="02010600030101010101" pitchFamily="2" charset="-122"/>
                <a:ea typeface="宋体" panose="02010600030101010101" pitchFamily="2" charset="-122"/>
              </a:rPr>
              <a:t>super</a:t>
            </a:r>
            <a:r>
              <a:rPr lang="zh-CN" altLang="zh-CN" sz="2000" dirty="0">
                <a:solidFill>
                  <a:srgbClr val="000000"/>
                </a:solidFill>
                <a:latin typeface="宋体" panose="02010600030101010101" pitchFamily="2" charset="-122"/>
                <a:ea typeface="宋体" panose="02010600030101010101" pitchFamily="2" charset="-122"/>
              </a:rPr>
              <a:t>.onCreate(savedInstanceState);</a:t>
            </a:r>
            <a:br>
              <a:rPr lang="zh-CN" altLang="zh-CN" sz="2000" dirty="0">
                <a:solidFill>
                  <a:srgbClr val="000000"/>
                </a:solidFill>
                <a:latin typeface="宋体" panose="02010600030101010101" pitchFamily="2" charset="-122"/>
                <a:ea typeface="宋体" panose="02010600030101010101" pitchFamily="2" charset="-122"/>
              </a:rPr>
            </a:br>
            <a:r>
              <a:rPr lang="zh-CN" altLang="zh-CN" sz="2000" dirty="0">
                <a:solidFill>
                  <a:srgbClr val="000000"/>
                </a:solidFill>
                <a:latin typeface="宋体" panose="02010600030101010101" pitchFamily="2" charset="-122"/>
                <a:ea typeface="宋体" panose="02010600030101010101" pitchFamily="2" charset="-122"/>
              </a:rPr>
              <a:t>    setContentView(R.layout.</a:t>
            </a:r>
            <a:r>
              <a:rPr lang="zh-CN" altLang="zh-CN" sz="2000" b="1" i="1" dirty="0">
                <a:solidFill>
                  <a:srgbClr val="660E7A"/>
                </a:solidFill>
                <a:latin typeface="宋体" panose="02010600030101010101" pitchFamily="2" charset="-122"/>
                <a:ea typeface="宋体" panose="02010600030101010101" pitchFamily="2" charset="-122"/>
              </a:rPr>
              <a:t>activity_main</a:t>
            </a:r>
            <a:r>
              <a:rPr lang="zh-CN" altLang="zh-CN" sz="2000" dirty="0">
                <a:solidFill>
                  <a:srgbClr val="000000"/>
                </a:solidFill>
                <a:latin typeface="宋体" panose="02010600030101010101" pitchFamily="2" charset="-122"/>
                <a:ea typeface="宋体" panose="02010600030101010101" pitchFamily="2" charset="-122"/>
              </a:rPr>
              <a:t>);</a:t>
            </a:r>
            <a:endParaRPr lang="en-US" altLang="zh-CN" sz="2000" dirty="0">
              <a:solidFill>
                <a:srgbClr val="000000"/>
              </a:solidFill>
              <a:latin typeface="宋体" panose="02010600030101010101" pitchFamily="2" charset="-122"/>
              <a:ea typeface="宋体" panose="02010600030101010101" pitchFamily="2" charset="-122"/>
            </a:endParaRPr>
          </a:p>
          <a:p>
            <a:pPr lvl="1" eaLnBrk="0" fontAlgn="base" hangingPunct="0">
              <a:spcBef>
                <a:spcPct val="0"/>
              </a:spcBef>
              <a:spcAft>
                <a:spcPct val="0"/>
              </a:spcAft>
            </a:pPr>
            <a:r>
              <a:rPr lang="en-US" altLang="zh-CN" sz="2000" dirty="0">
                <a:solidFill>
                  <a:srgbClr val="000000"/>
                </a:solidFill>
                <a:latin typeface="宋体" panose="02010600030101010101" pitchFamily="2" charset="-122"/>
                <a:ea typeface="宋体" panose="02010600030101010101" pitchFamily="2" charset="-122"/>
              </a:rPr>
              <a:t>}</a:t>
            </a:r>
            <a:endParaRPr lang="zh-CN" altLang="zh-CN" sz="2000" dirty="0">
              <a:solidFill>
                <a:schemeClr val="tx1"/>
              </a:solidFill>
              <a:latin typeface="Arial" panose="020B0604020202020204" pitchFamily="34" charset="0"/>
            </a:endParaRPr>
          </a:p>
          <a:p>
            <a:pPr eaLnBrk="0" fontAlgn="base" hangingPunct="0">
              <a:spcBef>
                <a:spcPct val="0"/>
              </a:spcBef>
              <a:spcAft>
                <a:spcPct val="0"/>
              </a:spcAft>
              <a:defRPr/>
            </a:pPr>
            <a:r>
              <a:rPr lang="en-US" altLang="zh-CN" sz="2000" b="1" dirty="0">
                <a:latin typeface="+mn-ea"/>
              </a:rPr>
              <a:t>}</a:t>
            </a:r>
            <a:endParaRPr lang="en-US" altLang="zh-CN" sz="2000" b="1" kern="100" dirty="0">
              <a:latin typeface="+mn-ea"/>
              <a:cs typeface="Times New Roman" panose="02020603050405020304" pitchFamily="18" charset="0"/>
            </a:endParaRPr>
          </a:p>
        </p:txBody>
      </p:sp>
      <p:sp>
        <p:nvSpPr>
          <p:cNvPr id="6" name="矩形 5"/>
          <p:cNvSpPr/>
          <p:nvPr/>
        </p:nvSpPr>
        <p:spPr>
          <a:xfrm>
            <a:off x="971408" y="5141571"/>
            <a:ext cx="9445071" cy="1170705"/>
          </a:xfrm>
          <a:prstGeom prst="rect">
            <a:avLst/>
          </a:prstGeom>
        </p:spPr>
        <p:txBody>
          <a:bodyPr wrap="square">
            <a:spAutoFit/>
          </a:bodyPr>
          <a:lstStyle/>
          <a:p>
            <a:pPr eaLnBrk="0" fontAlgn="base" hangingPunct="0">
              <a:lnSpc>
                <a:spcPct val="120000"/>
              </a:lnSpc>
              <a:spcBef>
                <a:spcPct val="0"/>
              </a:spcBef>
              <a:spcAft>
                <a:spcPct val="0"/>
              </a:spcAft>
              <a:defRPr/>
            </a:pPr>
            <a:r>
              <a:rPr lang="en-US" altLang="zh-CN" sz="2000" dirty="0" err="1">
                <a:solidFill>
                  <a:prstClr val="black"/>
                </a:solidFill>
                <a:latin typeface="Arial" panose="020B0604020202020204" pitchFamily="34" charset="0"/>
                <a:ea typeface="宋体" panose="02010600030101010101" pitchFamily="2" charset="-122"/>
                <a:cs typeface="Times New Roman" panose="02020603050405020304" pitchFamily="18" charset="0"/>
              </a:rPr>
              <a:t>onCreate</a:t>
            </a:r>
            <a:r>
              <a:rPr lang="en-US" altLang="zh-CN" sz="2000" dirty="0">
                <a:solidFill>
                  <a:prstClr val="black"/>
                </a:solidFill>
                <a:latin typeface="Arial" panose="020B0604020202020204" pitchFamily="34" charset="0"/>
                <a:ea typeface="宋体" panose="02010600030101010101" pitchFamily="2" charset="-122"/>
                <a:cs typeface="Times New Roman" panose="02020603050405020304" pitchFamily="18" charset="0"/>
              </a:rPr>
              <a:t>()</a:t>
            </a:r>
            <a:r>
              <a:rPr lang="zh-CN" altLang="zh-CN" sz="2000" dirty="0">
                <a:solidFill>
                  <a:prstClr val="black"/>
                </a:solidFill>
                <a:latin typeface="Arial" panose="020B0604020202020204" pitchFamily="34" charset="0"/>
                <a:ea typeface="宋体" panose="02010600030101010101" pitchFamily="2" charset="-122"/>
                <a:cs typeface="Times New Roman" panose="02020603050405020304" pitchFamily="18" charset="0"/>
              </a:rPr>
              <a:t>方法</a:t>
            </a:r>
            <a:r>
              <a:rPr lang="zh-CN" altLang="en-US" sz="2000" dirty="0">
                <a:solidFill>
                  <a:prstClr val="black"/>
                </a:solidFill>
                <a:latin typeface="Arial" panose="020B0604020202020204" pitchFamily="34" charset="0"/>
                <a:ea typeface="宋体" panose="02010600030101010101" pitchFamily="2" charset="-122"/>
                <a:cs typeface="Times New Roman" panose="02020603050405020304" pitchFamily="18" charset="0"/>
              </a:rPr>
              <a:t>的功能一般是进行布局文件的加载，</a:t>
            </a:r>
            <a:r>
              <a:rPr lang="en-US" altLang="zh-CN" sz="2000" dirty="0">
                <a:solidFill>
                  <a:prstClr val="black"/>
                </a:solidFill>
                <a:latin typeface="Arial" panose="020B0604020202020204" pitchFamily="34" charset="0"/>
                <a:ea typeface="宋体" panose="02010600030101010101" pitchFamily="2" charset="-122"/>
                <a:cs typeface="Times New Roman" panose="02020603050405020304" pitchFamily="18" charset="0"/>
              </a:rPr>
              <a:t>Activity</a:t>
            </a:r>
            <a:r>
              <a:rPr lang="zh-CN" altLang="en-US" sz="2000" dirty="0">
                <a:solidFill>
                  <a:prstClr val="black"/>
                </a:solidFill>
                <a:latin typeface="Arial" panose="020B0604020202020204" pitchFamily="34" charset="0"/>
                <a:ea typeface="宋体" panose="02010600030101010101" pitchFamily="2" charset="-122"/>
                <a:cs typeface="Times New Roman" panose="02020603050405020304" pitchFamily="18" charset="0"/>
              </a:rPr>
              <a:t>的初始化等。</a:t>
            </a:r>
            <a:endParaRPr lang="en-US" altLang="zh-CN" sz="2000" dirty="0">
              <a:solidFill>
                <a:prstClr val="black"/>
              </a:solidFill>
              <a:latin typeface="Arial" panose="020B0604020202020204" pitchFamily="34" charset="0"/>
              <a:ea typeface="宋体" panose="02010600030101010101" pitchFamily="2" charset="-122"/>
              <a:cs typeface="Times New Roman" panose="02020603050405020304" pitchFamily="18" charset="0"/>
            </a:endParaRPr>
          </a:p>
          <a:p>
            <a:pPr eaLnBrk="0" fontAlgn="base" hangingPunct="0">
              <a:lnSpc>
                <a:spcPct val="120000"/>
              </a:lnSpc>
              <a:spcBef>
                <a:spcPct val="0"/>
              </a:spcBef>
              <a:spcAft>
                <a:spcPct val="0"/>
              </a:spcAft>
              <a:defRPr/>
            </a:pPr>
            <a:r>
              <a:rPr lang="zh-CN" altLang="zh-CN" sz="2000" dirty="0">
                <a:solidFill>
                  <a:prstClr val="black"/>
                </a:solidFill>
                <a:latin typeface="Arial" panose="020B0604020202020204" pitchFamily="34" charset="0"/>
                <a:ea typeface="宋体" panose="02010600030101010101" pitchFamily="2" charset="-122"/>
                <a:cs typeface="Times New Roman" panose="02020603050405020304" pitchFamily="18" charset="0"/>
              </a:rPr>
              <a:t>通过调</a:t>
            </a:r>
            <a:r>
              <a:rPr lang="zh-CN" altLang="zh-CN" sz="2000" b="1" dirty="0">
                <a:solidFill>
                  <a:prstClr val="black"/>
                </a:solidFill>
                <a:latin typeface="Arial" panose="020B0604020202020204" pitchFamily="34" charset="0"/>
                <a:ea typeface="宋体" panose="02010600030101010101" pitchFamily="2" charset="-122"/>
                <a:cs typeface="Times New Roman" panose="02020603050405020304" pitchFamily="18" charset="0"/>
              </a:rPr>
              <a:t>用</a:t>
            </a:r>
            <a:r>
              <a:rPr lang="en-US" altLang="zh-CN" sz="2000" b="1" dirty="0" err="1">
                <a:solidFill>
                  <a:srgbClr val="FF0000"/>
                </a:solidFill>
                <a:latin typeface="Calibri"/>
                <a:ea typeface="宋体" panose="02010600030101010101" pitchFamily="2" charset="-122"/>
                <a:cs typeface="Times New Roman" panose="02020603050405020304" pitchFamily="18" charset="0"/>
              </a:rPr>
              <a:t>setContentView</a:t>
            </a:r>
            <a:r>
              <a:rPr lang="en-US" altLang="zh-CN" sz="2000" b="1" dirty="0">
                <a:solidFill>
                  <a:srgbClr val="FF0000"/>
                </a:solidFill>
                <a:latin typeface="Calibri"/>
                <a:ea typeface="宋体" panose="02010600030101010101" pitchFamily="2" charset="-122"/>
                <a:cs typeface="Times New Roman" panose="02020603050405020304" pitchFamily="18" charset="0"/>
              </a:rPr>
              <a:t>(</a:t>
            </a:r>
            <a:r>
              <a:rPr lang="en-US" altLang="zh-CN" sz="2000" b="1" dirty="0" err="1">
                <a:solidFill>
                  <a:srgbClr val="FF0000"/>
                </a:solidFill>
                <a:latin typeface="Calibri"/>
                <a:ea typeface="宋体" panose="02010600030101010101" pitchFamily="2" charset="-122"/>
                <a:cs typeface="Times New Roman" panose="02020603050405020304" pitchFamily="18" charset="0"/>
              </a:rPr>
              <a:t>R.layout.activity_main</a:t>
            </a:r>
            <a:r>
              <a:rPr lang="en-US" altLang="zh-CN" sz="2000" b="1" dirty="0">
                <a:solidFill>
                  <a:srgbClr val="FF0000"/>
                </a:solidFill>
                <a:latin typeface="Calibri"/>
                <a:ea typeface="宋体" panose="02010600030101010101" pitchFamily="2" charset="-122"/>
                <a:cs typeface="Times New Roman" panose="02020603050405020304" pitchFamily="18" charset="0"/>
              </a:rPr>
              <a:t>)</a:t>
            </a:r>
            <a:r>
              <a:rPr lang="zh-CN" altLang="en-US" sz="2000" b="1" dirty="0">
                <a:latin typeface="Calibri"/>
                <a:ea typeface="宋体" panose="02010600030101010101" pitchFamily="2" charset="-122"/>
                <a:cs typeface="Times New Roman" panose="02020603050405020304" pitchFamily="18" charset="0"/>
              </a:rPr>
              <a:t>加载</a:t>
            </a:r>
            <a:r>
              <a:rPr lang="zh-CN" altLang="zh-CN" sz="2000" b="1" dirty="0">
                <a:solidFill>
                  <a:prstClr val="black"/>
                </a:solidFill>
                <a:latin typeface="Arial" panose="020B0604020202020204" pitchFamily="34" charset="0"/>
                <a:ea typeface="宋体" panose="02010600030101010101" pitchFamily="2" charset="-122"/>
                <a:cs typeface="Times New Roman" panose="02020603050405020304" pitchFamily="18" charset="0"/>
              </a:rPr>
              <a:t>布局文件</a:t>
            </a:r>
            <a:r>
              <a:rPr lang="zh-CN" altLang="en-US" sz="2000" b="1" dirty="0">
                <a:solidFill>
                  <a:prstClr val="black"/>
                </a:solidFill>
                <a:latin typeface="Arial" panose="020B0604020202020204" pitchFamily="34" charset="0"/>
                <a:ea typeface="宋体" panose="02010600030101010101" pitchFamily="2" charset="-122"/>
                <a:cs typeface="Times New Roman" panose="02020603050405020304" pitchFamily="18" charset="0"/>
              </a:rPr>
              <a:t>并</a:t>
            </a:r>
            <a:r>
              <a:rPr lang="zh-CN" altLang="zh-CN" sz="2000" b="1" dirty="0">
                <a:solidFill>
                  <a:prstClr val="black"/>
                </a:solidFill>
                <a:latin typeface="Arial" panose="020B0604020202020204" pitchFamily="34" charset="0"/>
                <a:ea typeface="宋体" panose="02010600030101010101" pitchFamily="2" charset="-122"/>
                <a:cs typeface="Times New Roman" panose="02020603050405020304" pitchFamily="18" charset="0"/>
              </a:rPr>
              <a:t>转换为</a:t>
            </a:r>
            <a:r>
              <a:rPr lang="en-US" altLang="zh-CN" sz="2000" b="1" dirty="0">
                <a:solidFill>
                  <a:srgbClr val="C00000"/>
                </a:solidFill>
                <a:latin typeface="Arial" panose="020B0604020202020204" pitchFamily="34" charset="0"/>
                <a:ea typeface="宋体" panose="02010600030101010101" pitchFamily="2" charset="-122"/>
                <a:cs typeface="Times New Roman" panose="02020603050405020304" pitchFamily="18" charset="0"/>
              </a:rPr>
              <a:t>View</a:t>
            </a:r>
            <a:r>
              <a:rPr lang="zh-CN" altLang="zh-CN" sz="2000" b="1" dirty="0">
                <a:solidFill>
                  <a:srgbClr val="C00000"/>
                </a:solidFill>
                <a:latin typeface="Arial" panose="020B0604020202020204" pitchFamily="34" charset="0"/>
                <a:ea typeface="宋体" panose="02010600030101010101" pitchFamily="2" charset="-122"/>
                <a:cs typeface="Times New Roman" panose="02020603050405020304" pitchFamily="18" charset="0"/>
              </a:rPr>
              <a:t>对象</a:t>
            </a:r>
            <a:r>
              <a:rPr lang="zh-CN" altLang="zh-CN" sz="2000" b="1" dirty="0">
                <a:solidFill>
                  <a:prstClr val="black"/>
                </a:solidFill>
                <a:latin typeface="Arial" panose="020B0604020202020204" pitchFamily="34" charset="0"/>
                <a:ea typeface="宋体" panose="02010600030101010101" pitchFamily="2" charset="-122"/>
                <a:cs typeface="Times New Roman" panose="02020603050405020304" pitchFamily="18" charset="0"/>
              </a:rPr>
              <a:t>，</a:t>
            </a:r>
            <a:r>
              <a:rPr lang="zh-CN" altLang="zh-CN" sz="2000" dirty="0">
                <a:solidFill>
                  <a:prstClr val="black"/>
                </a:solidFill>
                <a:latin typeface="Arial" panose="020B0604020202020204" pitchFamily="34" charset="0"/>
                <a:ea typeface="宋体" panose="02010600030101010101" pitchFamily="2" charset="-122"/>
                <a:cs typeface="Times New Roman" panose="02020603050405020304" pitchFamily="18" charset="0"/>
              </a:rPr>
              <a:t>通过模拟器显示在界面上。</a:t>
            </a:r>
            <a:r>
              <a:rPr lang="zh-CN" altLang="zh-CN" sz="2000" dirty="0">
                <a:solidFill>
                  <a:prstClr val="black"/>
                </a:solidFill>
                <a:latin typeface="Calibri"/>
                <a:ea typeface="黑体" pitchFamily="49" charset="-122"/>
              </a:rPr>
              <a:t> 自此应用程序启动完毕。</a:t>
            </a:r>
            <a:endParaRPr lang="zh-CN" altLang="en-US" sz="2000" dirty="0">
              <a:solidFill>
                <a:prstClr val="black"/>
              </a:solidFill>
              <a:latin typeface="Arial" panose="020B060402020202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39C2DC09-8564-433F-BCB4-485935D9CBCE}"/>
              </a:ext>
            </a:extLst>
          </p:cNvPr>
          <p:cNvSpPr txBox="1"/>
          <p:nvPr/>
        </p:nvSpPr>
        <p:spPr>
          <a:xfrm>
            <a:off x="936555" y="1054709"/>
            <a:ext cx="10416029" cy="430887"/>
          </a:xfrm>
          <a:prstGeom prst="rect">
            <a:avLst/>
          </a:prstGeom>
          <a:noFill/>
        </p:spPr>
        <p:txBody>
          <a:bodyPr wrap="square">
            <a:spAutoFit/>
          </a:bodyPr>
          <a:lstStyle/>
          <a:p>
            <a:pPr marL="173038" indent="-274638">
              <a:spcBef>
                <a:spcPct val="20000"/>
              </a:spcBef>
              <a:buFont typeface="Arial" pitchFamily="34" charset="0"/>
              <a:buChar char="–"/>
              <a:defRPr/>
            </a:pPr>
            <a:r>
              <a:rPr lang="zh-CN" altLang="en-US" sz="2200" dirty="0">
                <a:solidFill>
                  <a:prstClr val="black"/>
                </a:solidFill>
                <a:latin typeface="Calibri"/>
                <a:ea typeface="黑体" pitchFamily="49" charset="-122"/>
              </a:rPr>
              <a:t>然后，</a:t>
            </a:r>
            <a:r>
              <a:rPr lang="zh-CN" altLang="zh-CN" sz="2200" dirty="0">
                <a:solidFill>
                  <a:prstClr val="black"/>
                </a:solidFill>
                <a:latin typeface="Calibri"/>
                <a:ea typeface="黑体" pitchFamily="49" charset="-122"/>
              </a:rPr>
              <a:t>确定了</a:t>
            </a:r>
            <a:r>
              <a:rPr lang="en-US" altLang="zh-CN" sz="2200" dirty="0">
                <a:solidFill>
                  <a:prstClr val="black"/>
                </a:solidFill>
                <a:latin typeface="Calibri"/>
                <a:ea typeface="黑体" pitchFamily="49" charset="-122"/>
              </a:rPr>
              <a:t>“</a:t>
            </a:r>
            <a:r>
              <a:rPr lang="zh-CN" altLang="zh-CN" sz="2200" dirty="0">
                <a:solidFill>
                  <a:prstClr val="black"/>
                </a:solidFill>
                <a:latin typeface="Calibri"/>
                <a:ea typeface="黑体" pitchFamily="49" charset="-122"/>
              </a:rPr>
              <a:t>主</a:t>
            </a:r>
            <a:r>
              <a:rPr lang="en-US" altLang="zh-CN" sz="2200" dirty="0">
                <a:solidFill>
                  <a:prstClr val="black"/>
                </a:solidFill>
                <a:latin typeface="Calibri"/>
                <a:ea typeface="黑体" pitchFamily="49" charset="-122"/>
              </a:rPr>
              <a:t>Activity”</a:t>
            </a:r>
            <a:r>
              <a:rPr lang="zh-CN" altLang="zh-CN" sz="2200" dirty="0">
                <a:solidFill>
                  <a:prstClr val="black"/>
                </a:solidFill>
                <a:latin typeface="Calibri"/>
                <a:ea typeface="黑体" pitchFamily="49" charset="-122"/>
              </a:rPr>
              <a:t>之后，启动该</a:t>
            </a:r>
            <a:r>
              <a:rPr lang="en-US" altLang="zh-CN" sz="2200" dirty="0">
                <a:solidFill>
                  <a:prstClr val="black"/>
                </a:solidFill>
                <a:latin typeface="Calibri"/>
                <a:ea typeface="黑体" pitchFamily="49" charset="-122"/>
              </a:rPr>
              <a:t>Activity</a:t>
            </a:r>
            <a:r>
              <a:rPr lang="zh-CN" altLang="zh-CN" sz="2200" dirty="0">
                <a:solidFill>
                  <a:prstClr val="black"/>
                </a:solidFill>
                <a:latin typeface="Calibri"/>
                <a:ea typeface="黑体" pitchFamily="49" charset="-122"/>
              </a:rPr>
              <a:t>，并</a:t>
            </a:r>
            <a:r>
              <a:rPr lang="zh-CN" altLang="en-US" sz="2200" dirty="0">
                <a:solidFill>
                  <a:prstClr val="black"/>
                </a:solidFill>
                <a:latin typeface="Calibri"/>
                <a:ea typeface="黑体" pitchFamily="49" charset="-122"/>
              </a:rPr>
              <a:t>自动</a:t>
            </a:r>
            <a:r>
              <a:rPr lang="zh-CN" altLang="zh-CN" sz="2200" dirty="0">
                <a:solidFill>
                  <a:prstClr val="black"/>
                </a:solidFill>
                <a:latin typeface="Calibri"/>
                <a:ea typeface="黑体" pitchFamily="49" charset="-122"/>
              </a:rPr>
              <a:t>执行它的</a:t>
            </a:r>
            <a:r>
              <a:rPr lang="en-US" altLang="zh-CN" sz="2200" dirty="0" err="1">
                <a:solidFill>
                  <a:prstClr val="black"/>
                </a:solidFill>
                <a:latin typeface="Calibri"/>
                <a:ea typeface="黑体" pitchFamily="49" charset="-122"/>
              </a:rPr>
              <a:t>onCreate</a:t>
            </a:r>
            <a:r>
              <a:rPr lang="en-US" altLang="zh-CN" sz="2200" dirty="0">
                <a:solidFill>
                  <a:prstClr val="black"/>
                </a:solidFill>
                <a:latin typeface="Calibri"/>
                <a:ea typeface="黑体" pitchFamily="49" charset="-122"/>
              </a:rPr>
              <a:t>()</a:t>
            </a:r>
            <a:r>
              <a:rPr lang="zh-CN" altLang="zh-CN" sz="2200" dirty="0">
                <a:solidFill>
                  <a:prstClr val="black"/>
                </a:solidFill>
                <a:latin typeface="Calibri"/>
                <a:ea typeface="黑体" pitchFamily="49" charset="-122"/>
              </a:rPr>
              <a:t>方法。</a:t>
            </a:r>
          </a:p>
        </p:txBody>
      </p:sp>
      <p:sp>
        <p:nvSpPr>
          <p:cNvPr id="8" name="Rectangle 2">
            <a:extLst>
              <a:ext uri="{FF2B5EF4-FFF2-40B4-BE49-F238E27FC236}">
                <a16:creationId xmlns:a16="http://schemas.microsoft.com/office/drawing/2014/main" id="{934E8910-5C46-4BB6-A842-19115BE6886F}"/>
              </a:ext>
            </a:extLst>
          </p:cNvPr>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9" name="Rectangle 3">
            <a:extLst>
              <a:ext uri="{FF2B5EF4-FFF2-40B4-BE49-F238E27FC236}">
                <a16:creationId xmlns:a16="http://schemas.microsoft.com/office/drawing/2014/main" id="{D613E684-F40C-4D2B-B88C-F3D238EF1FEF}"/>
              </a:ext>
            </a:extLst>
          </p:cNvPr>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10" name="Rectangle 4">
            <a:extLst>
              <a:ext uri="{FF2B5EF4-FFF2-40B4-BE49-F238E27FC236}">
                <a16:creationId xmlns:a16="http://schemas.microsoft.com/office/drawing/2014/main" id="{8D63D6A8-25CF-4FB5-A499-11A7E6C25D0C}"/>
              </a:ext>
            </a:extLst>
          </p:cNvPr>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329873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BCB52-821B-A840-B714-4406E2E5FC7F}"/>
              </a:ext>
            </a:extLst>
          </p:cNvPr>
          <p:cNvSpPr>
            <a:spLocks noGrp="1"/>
          </p:cNvSpPr>
          <p:nvPr>
            <p:ph type="title"/>
          </p:nvPr>
        </p:nvSpPr>
        <p:spPr/>
        <p:txBody>
          <a:bodyPr/>
          <a:lstStyle/>
          <a:p>
            <a:r>
              <a:rPr lang="en-US" altLang="zh-CN" dirty="0"/>
              <a:t>4. Android </a:t>
            </a:r>
            <a:r>
              <a:rPr lang="zh-CN" altLang="en-US" dirty="0"/>
              <a:t>项目结构</a:t>
            </a:r>
          </a:p>
        </p:txBody>
      </p:sp>
      <p:sp>
        <p:nvSpPr>
          <p:cNvPr id="3" name="内容占位符 2">
            <a:extLst>
              <a:ext uri="{FF2B5EF4-FFF2-40B4-BE49-F238E27FC236}">
                <a16:creationId xmlns:a16="http://schemas.microsoft.com/office/drawing/2014/main" id="{6B441D5F-459F-A8C8-E64E-1F4971FDEC4E}"/>
              </a:ext>
            </a:extLst>
          </p:cNvPr>
          <p:cNvSpPr>
            <a:spLocks noGrp="1"/>
          </p:cNvSpPr>
          <p:nvPr>
            <p:ph idx="1"/>
          </p:nvPr>
        </p:nvSpPr>
        <p:spPr/>
        <p:txBody>
          <a:bodyPr>
            <a:normAutofit/>
          </a:bodyPr>
          <a:lstStyle/>
          <a:p>
            <a:r>
              <a:rPr lang="zh-CN" altLang="en-US" dirty="0"/>
              <a:t>项目与模块</a:t>
            </a:r>
          </a:p>
          <a:p>
            <a:pPr lvl="1"/>
            <a:r>
              <a:rPr lang="en-US" altLang="zh-CN" dirty="0"/>
              <a:t>Android Studio</a:t>
            </a:r>
            <a:r>
              <a:rPr lang="zh-CN" altLang="en-US" dirty="0"/>
              <a:t>中的一个项目对应一个工作区，它是应用程序的容器，包含应用程序模块创建、管理和编译所需的一切内容，从源代码、资源、测试代码到构建配置，提供一整套管理方案。当开发者创建新项目时，</a:t>
            </a:r>
            <a:r>
              <a:rPr lang="en-US" altLang="zh-CN" dirty="0"/>
              <a:t>Android Studio</a:t>
            </a:r>
            <a:r>
              <a:rPr lang="zh-CN" altLang="en-US" dirty="0"/>
              <a:t>会为该项目对应工作区创建所需结构，并在</a:t>
            </a:r>
            <a:r>
              <a:rPr lang="en-US" altLang="zh-CN" dirty="0"/>
              <a:t>IDE</a:t>
            </a:r>
            <a:r>
              <a:rPr lang="zh-CN" altLang="en-US" dirty="0"/>
              <a:t>左侧的</a:t>
            </a:r>
            <a:r>
              <a:rPr lang="en-US" altLang="zh-CN" dirty="0"/>
              <a:t>Project</a:t>
            </a:r>
            <a:r>
              <a:rPr lang="zh-CN" altLang="en-US" dirty="0"/>
              <a:t>窗口中以树型展示出来。</a:t>
            </a:r>
          </a:p>
          <a:p>
            <a:pPr lvl="1"/>
            <a:r>
              <a:rPr lang="zh-CN" altLang="en-US" dirty="0"/>
              <a:t>模块是源文件和构建设置的集合，一个项目可包含多个不同的功能单元，每一个单元对应一个模块。一个模块可以将其他模块用作依赖项，每个模块都可以独立构建、测试和调试。 </a:t>
            </a:r>
            <a:r>
              <a:rPr lang="en-US" altLang="zh-CN" dirty="0"/>
              <a:t>Android Studio</a:t>
            </a:r>
            <a:r>
              <a:rPr lang="zh-CN" altLang="en-US" dirty="0"/>
              <a:t>模块有三种类型：</a:t>
            </a:r>
          </a:p>
          <a:p>
            <a:pPr marL="896938" lvl="3" indent="0">
              <a:buNone/>
            </a:pPr>
            <a:r>
              <a:rPr lang="zh-CN" altLang="en-US" dirty="0"/>
              <a:t> （</a:t>
            </a:r>
            <a:r>
              <a:rPr lang="en-US" altLang="zh-CN" dirty="0"/>
              <a:t>1</a:t>
            </a:r>
            <a:r>
              <a:rPr lang="zh-CN" altLang="en-US" dirty="0"/>
              <a:t>）</a:t>
            </a:r>
            <a:r>
              <a:rPr lang="zh-CN" altLang="en-US" b="1" dirty="0">
                <a:solidFill>
                  <a:srgbClr val="FF0000"/>
                </a:solidFill>
              </a:rPr>
              <a:t>应用模块</a:t>
            </a:r>
            <a:r>
              <a:rPr lang="zh-CN" altLang="en-US" dirty="0"/>
              <a:t>，最常用的模块，一个模块为一个应用程序，每个项目都有一个默认名为</a:t>
            </a:r>
            <a:r>
              <a:rPr lang="en-US" altLang="zh-CN" dirty="0"/>
              <a:t>app</a:t>
            </a:r>
            <a:r>
              <a:rPr lang="zh-CN" altLang="en-US" dirty="0"/>
              <a:t>的模块。</a:t>
            </a:r>
          </a:p>
          <a:p>
            <a:pPr marL="896938" lvl="3" indent="0">
              <a:buNone/>
            </a:pPr>
            <a:r>
              <a:rPr lang="zh-CN" altLang="en-US" dirty="0"/>
              <a:t> （</a:t>
            </a:r>
            <a:r>
              <a:rPr lang="en-US" altLang="zh-CN" dirty="0"/>
              <a:t>2</a:t>
            </a:r>
            <a:r>
              <a:rPr lang="zh-CN" altLang="en-US" dirty="0"/>
              <a:t>）</a:t>
            </a:r>
            <a:r>
              <a:rPr lang="zh-CN" altLang="en-US" b="1" dirty="0">
                <a:solidFill>
                  <a:srgbClr val="FF0000"/>
                </a:solidFill>
              </a:rPr>
              <a:t>库模块</a:t>
            </a:r>
            <a:r>
              <a:rPr lang="zh-CN" altLang="en-US" dirty="0"/>
              <a:t>，为其他模块提供依赖包的，它不能安装和运行；</a:t>
            </a:r>
          </a:p>
          <a:p>
            <a:pPr marL="896938" lvl="3" indent="0">
              <a:buNone/>
            </a:pPr>
            <a:r>
              <a:rPr lang="zh-CN" altLang="en-US" dirty="0"/>
              <a:t> （</a:t>
            </a:r>
            <a:r>
              <a:rPr lang="en-US" altLang="zh-CN" dirty="0"/>
              <a:t>3</a:t>
            </a:r>
            <a:r>
              <a:rPr lang="zh-CN" altLang="en-US" dirty="0"/>
              <a:t>）</a:t>
            </a:r>
            <a:r>
              <a:rPr lang="en-US" altLang="zh-CN" b="1" dirty="0">
                <a:solidFill>
                  <a:srgbClr val="FF0000"/>
                </a:solidFill>
              </a:rPr>
              <a:t>Google cloud</a:t>
            </a:r>
            <a:r>
              <a:rPr lang="zh-CN" altLang="en-US" b="1" dirty="0">
                <a:solidFill>
                  <a:srgbClr val="FF0000"/>
                </a:solidFill>
              </a:rPr>
              <a:t>模块</a:t>
            </a:r>
            <a:r>
              <a:rPr lang="zh-CN" altLang="en-US" dirty="0"/>
              <a:t>，为</a:t>
            </a:r>
            <a:r>
              <a:rPr lang="en-US" altLang="zh-CN" dirty="0"/>
              <a:t>App</a:t>
            </a:r>
            <a:r>
              <a:rPr lang="zh-CN" altLang="en-US" dirty="0"/>
              <a:t>提供后端服务器的模块，一般部署在</a:t>
            </a:r>
            <a:r>
              <a:rPr lang="en-US" altLang="zh-CN" dirty="0"/>
              <a:t>Google Cloud</a:t>
            </a:r>
            <a:r>
              <a:rPr lang="zh-CN" altLang="en-US" dirty="0"/>
              <a:t>上。</a:t>
            </a:r>
          </a:p>
          <a:p>
            <a:pPr lvl="1"/>
            <a:endParaRPr lang="zh-CN" altLang="en-US" dirty="0"/>
          </a:p>
          <a:p>
            <a:endParaRPr lang="zh-CN" altLang="en-US" dirty="0"/>
          </a:p>
        </p:txBody>
      </p:sp>
    </p:spTree>
    <p:extLst>
      <p:ext uri="{BB962C8B-B14F-4D97-AF65-F5344CB8AC3E}">
        <p14:creationId xmlns:p14="http://schemas.microsoft.com/office/powerpoint/2010/main" val="38565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CBCB52-821B-A840-B714-4406E2E5FC7F}"/>
              </a:ext>
            </a:extLst>
          </p:cNvPr>
          <p:cNvSpPr>
            <a:spLocks noGrp="1"/>
          </p:cNvSpPr>
          <p:nvPr>
            <p:ph type="title"/>
          </p:nvPr>
        </p:nvSpPr>
        <p:spPr/>
        <p:txBody>
          <a:bodyPr/>
          <a:lstStyle/>
          <a:p>
            <a:r>
              <a:rPr lang="en-US" altLang="zh-CN" dirty="0"/>
              <a:t>4. Android </a:t>
            </a:r>
            <a:r>
              <a:rPr lang="zh-CN" altLang="en-US" dirty="0"/>
              <a:t>项目结构</a:t>
            </a:r>
          </a:p>
        </p:txBody>
      </p:sp>
      <p:sp>
        <p:nvSpPr>
          <p:cNvPr id="3" name="内容占位符 2">
            <a:extLst>
              <a:ext uri="{FF2B5EF4-FFF2-40B4-BE49-F238E27FC236}">
                <a16:creationId xmlns:a16="http://schemas.microsoft.com/office/drawing/2014/main" id="{6B441D5F-459F-A8C8-E64E-1F4971FDEC4E}"/>
              </a:ext>
            </a:extLst>
          </p:cNvPr>
          <p:cNvSpPr>
            <a:spLocks noGrp="1"/>
          </p:cNvSpPr>
          <p:nvPr>
            <p:ph idx="1"/>
          </p:nvPr>
        </p:nvSpPr>
        <p:spPr/>
        <p:txBody>
          <a:bodyPr/>
          <a:lstStyle/>
          <a:p>
            <a:r>
              <a:rPr lang="zh-CN" altLang="en-US" dirty="0"/>
              <a:t>项目与模块</a:t>
            </a:r>
          </a:p>
          <a:p>
            <a:pPr lvl="1"/>
            <a:r>
              <a:rPr lang="zh-CN" altLang="en-US" dirty="0"/>
              <a:t> </a:t>
            </a:r>
            <a:r>
              <a:rPr lang="en-US" altLang="zh-CN" dirty="0"/>
              <a:t>Android Studio</a:t>
            </a:r>
            <a:r>
              <a:rPr lang="zh-CN" altLang="en-US" dirty="0"/>
              <a:t>模块有三种类型：</a:t>
            </a:r>
          </a:p>
          <a:p>
            <a:pPr lvl="1"/>
            <a:r>
              <a:rPr lang="zh-CN" altLang="en-US" dirty="0"/>
              <a:t> （</a:t>
            </a:r>
            <a:r>
              <a:rPr lang="en-US" altLang="zh-CN" dirty="0"/>
              <a:t>1</a:t>
            </a:r>
            <a:r>
              <a:rPr lang="zh-CN" altLang="en-US" dirty="0"/>
              <a:t>）应用模块，最常用的模块，一个模块为一个应用程序，每个项目都有一个默认名为</a:t>
            </a:r>
            <a:r>
              <a:rPr lang="en-US" altLang="zh-CN" dirty="0"/>
              <a:t>app</a:t>
            </a:r>
            <a:r>
              <a:rPr lang="zh-CN" altLang="en-US" dirty="0"/>
              <a:t>的模块。</a:t>
            </a:r>
          </a:p>
          <a:p>
            <a:pPr lvl="1"/>
            <a:r>
              <a:rPr lang="zh-CN" altLang="en-US" dirty="0"/>
              <a:t> （</a:t>
            </a:r>
            <a:r>
              <a:rPr lang="en-US" altLang="zh-CN" dirty="0"/>
              <a:t>2</a:t>
            </a:r>
            <a:r>
              <a:rPr lang="zh-CN" altLang="en-US" dirty="0"/>
              <a:t>）库模块，为其他模块提供依赖包的，它不能安装和运行；</a:t>
            </a:r>
          </a:p>
          <a:p>
            <a:pPr lvl="1"/>
            <a:r>
              <a:rPr lang="zh-CN" altLang="en-US" dirty="0"/>
              <a:t> （</a:t>
            </a:r>
            <a:r>
              <a:rPr lang="en-US" altLang="zh-CN" dirty="0"/>
              <a:t>3</a:t>
            </a:r>
            <a:r>
              <a:rPr lang="zh-CN" altLang="en-US" dirty="0"/>
              <a:t>）</a:t>
            </a:r>
            <a:r>
              <a:rPr lang="en-US" altLang="zh-CN" dirty="0"/>
              <a:t>Google cloud</a:t>
            </a:r>
            <a:r>
              <a:rPr lang="zh-CN" altLang="en-US" dirty="0"/>
              <a:t>模块，为</a:t>
            </a:r>
            <a:r>
              <a:rPr lang="en-US" altLang="zh-CN" dirty="0"/>
              <a:t>App</a:t>
            </a:r>
            <a:r>
              <a:rPr lang="zh-CN" altLang="en-US" dirty="0"/>
              <a:t>提供后端服务器的模块，一般部署在</a:t>
            </a:r>
            <a:r>
              <a:rPr lang="en-US" altLang="zh-CN" dirty="0"/>
              <a:t>Google Cloud</a:t>
            </a:r>
            <a:r>
              <a:rPr lang="zh-CN" altLang="en-US" dirty="0"/>
              <a:t>上。</a:t>
            </a:r>
          </a:p>
          <a:p>
            <a:pPr lvl="1"/>
            <a:endParaRPr lang="zh-CN" altLang="en-US" dirty="0"/>
          </a:p>
          <a:p>
            <a:pPr lvl="1"/>
            <a:r>
              <a:rPr lang="zh-CN" altLang="en-US" dirty="0"/>
              <a:t>    如何创建项目与添加模块呢？</a:t>
            </a:r>
          </a:p>
        </p:txBody>
      </p:sp>
    </p:spTree>
    <p:extLst>
      <p:ext uri="{BB962C8B-B14F-4D97-AF65-F5344CB8AC3E}">
        <p14:creationId xmlns:p14="http://schemas.microsoft.com/office/powerpoint/2010/main" val="1995273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83D07-2FFF-439B-9D05-995425E09FDB}"/>
              </a:ext>
            </a:extLst>
          </p:cNvPr>
          <p:cNvSpPr>
            <a:spLocks noGrp="1"/>
          </p:cNvSpPr>
          <p:nvPr>
            <p:ph type="title"/>
          </p:nvPr>
        </p:nvSpPr>
        <p:spPr/>
        <p:txBody>
          <a:bodyPr>
            <a:normAutofit/>
          </a:bodyPr>
          <a:lstStyle/>
          <a:p>
            <a:r>
              <a:rPr lang="en-US" altLang="zh-CN" sz="3600" b="1" dirty="0"/>
              <a:t>1.3 Android </a:t>
            </a:r>
            <a:r>
              <a:rPr lang="zh-CN" altLang="en-US" sz="3600" b="1" dirty="0"/>
              <a:t>项目的创建及运行</a:t>
            </a:r>
            <a:endParaRPr lang="zh-CN" altLang="en-US" dirty="0"/>
          </a:p>
        </p:txBody>
      </p:sp>
      <p:sp>
        <p:nvSpPr>
          <p:cNvPr id="3" name="内容占位符 2">
            <a:extLst>
              <a:ext uri="{FF2B5EF4-FFF2-40B4-BE49-F238E27FC236}">
                <a16:creationId xmlns:a16="http://schemas.microsoft.com/office/drawing/2014/main" id="{819529AF-C7F7-41FC-A135-08EABBF2E551}"/>
              </a:ext>
            </a:extLst>
          </p:cNvPr>
          <p:cNvSpPr>
            <a:spLocks noGrp="1"/>
          </p:cNvSpPr>
          <p:nvPr>
            <p:ph idx="1"/>
          </p:nvPr>
        </p:nvSpPr>
        <p:spPr>
          <a:xfrm>
            <a:off x="929315" y="1052736"/>
            <a:ext cx="10927325" cy="5472608"/>
          </a:xfrm>
        </p:spPr>
        <p:txBody>
          <a:bodyPr/>
          <a:lstStyle/>
          <a:p>
            <a:r>
              <a:rPr lang="en-US" altLang="zh-CN" dirty="0"/>
              <a:t>1. </a:t>
            </a:r>
            <a:r>
              <a:rPr lang="zh-CN" altLang="en-US" dirty="0"/>
              <a:t>创建</a:t>
            </a:r>
            <a:r>
              <a:rPr lang="en-US" altLang="zh-CN" dirty="0"/>
              <a:t>Android</a:t>
            </a:r>
            <a:r>
              <a:rPr lang="zh-CN" altLang="en-US" dirty="0"/>
              <a:t>项目</a:t>
            </a:r>
            <a:endParaRPr lang="en-US" altLang="zh-CN" dirty="0"/>
          </a:p>
          <a:p>
            <a:r>
              <a:rPr lang="en-US" altLang="zh-CN" sz="2800" b="1" dirty="0"/>
              <a:t>2. </a:t>
            </a:r>
            <a:r>
              <a:rPr lang="zh-CN" altLang="en-US" sz="2800" b="1" dirty="0"/>
              <a:t>运行</a:t>
            </a:r>
            <a:r>
              <a:rPr lang="zh-CN" altLang="zh-CN" sz="2800" b="1" dirty="0"/>
              <a:t>项目</a:t>
            </a:r>
            <a:endParaRPr lang="en-US" altLang="zh-CN" sz="2800" b="1" dirty="0"/>
          </a:p>
          <a:p>
            <a:r>
              <a:rPr lang="en-US" altLang="zh-CN" dirty="0"/>
              <a:t>3. Android</a:t>
            </a:r>
            <a:r>
              <a:rPr lang="zh-CN" altLang="en-US" dirty="0"/>
              <a:t>应用程序分析</a:t>
            </a:r>
            <a:endParaRPr lang="en-US" altLang="zh-CN" dirty="0"/>
          </a:p>
          <a:p>
            <a:pPr lvl="1"/>
            <a:r>
              <a:rPr lang="zh-CN" altLang="en-US" dirty="0"/>
              <a:t>了解活动 </a:t>
            </a:r>
            <a:r>
              <a:rPr lang="en-US" altLang="zh-CN" dirty="0"/>
              <a:t>Activity</a:t>
            </a:r>
          </a:p>
          <a:p>
            <a:r>
              <a:rPr lang="en-US" altLang="zh-CN" dirty="0"/>
              <a:t>4. Android</a:t>
            </a:r>
            <a:r>
              <a:rPr lang="zh-CN" altLang="en-US" dirty="0"/>
              <a:t>项目结构</a:t>
            </a:r>
          </a:p>
        </p:txBody>
      </p:sp>
    </p:spTree>
    <p:extLst>
      <p:ext uri="{BB962C8B-B14F-4D97-AF65-F5344CB8AC3E}">
        <p14:creationId xmlns:p14="http://schemas.microsoft.com/office/powerpoint/2010/main" val="397606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209CB-F117-B7A7-AEE8-22D61920B459}"/>
              </a:ext>
            </a:extLst>
          </p:cNvPr>
          <p:cNvSpPr>
            <a:spLocks noGrp="1"/>
          </p:cNvSpPr>
          <p:nvPr>
            <p:ph type="title"/>
          </p:nvPr>
        </p:nvSpPr>
        <p:spPr/>
        <p:txBody>
          <a:bodyPr/>
          <a:lstStyle/>
          <a:p>
            <a:r>
              <a:rPr lang="en-US" altLang="zh-CN" sz="3600" b="1" dirty="0">
                <a:solidFill>
                  <a:srgbClr val="11026E"/>
                </a:solidFill>
                <a:latin typeface="Times New Roman" panose="02020603050405020304" pitchFamily="18" charset="0"/>
              </a:rPr>
              <a:t>Android studio</a:t>
            </a:r>
            <a:r>
              <a:rPr lang="zh-CN" altLang="en-US" sz="3600" b="1" dirty="0">
                <a:solidFill>
                  <a:srgbClr val="11026E"/>
                </a:solidFill>
                <a:latin typeface="Times New Roman" panose="02020603050405020304" pitchFamily="18" charset="0"/>
              </a:rPr>
              <a:t>项目树</a:t>
            </a:r>
            <a:endParaRPr lang="zh-CN" altLang="en-US" dirty="0"/>
          </a:p>
        </p:txBody>
      </p:sp>
      <p:sp>
        <p:nvSpPr>
          <p:cNvPr id="3" name="内容占位符 2">
            <a:extLst>
              <a:ext uri="{FF2B5EF4-FFF2-40B4-BE49-F238E27FC236}">
                <a16:creationId xmlns:a16="http://schemas.microsoft.com/office/drawing/2014/main" id="{45D1AEEF-15B5-C1FC-C451-675BE0C1D765}"/>
              </a:ext>
            </a:extLst>
          </p:cNvPr>
          <p:cNvSpPr>
            <a:spLocks noGrp="1"/>
          </p:cNvSpPr>
          <p:nvPr>
            <p:ph idx="1"/>
          </p:nvPr>
        </p:nvSpPr>
        <p:spPr/>
        <p:txBody>
          <a:bodyPr/>
          <a:lstStyle/>
          <a:p>
            <a:endParaRPr lang="zh-CN" altLang="en-US"/>
          </a:p>
        </p:txBody>
      </p:sp>
      <p:graphicFrame>
        <p:nvGraphicFramePr>
          <p:cNvPr id="4" name="对象 3">
            <a:extLst>
              <a:ext uri="{FF2B5EF4-FFF2-40B4-BE49-F238E27FC236}">
                <a16:creationId xmlns:a16="http://schemas.microsoft.com/office/drawing/2014/main" id="{34127083-36CA-1B35-DB7D-8623E7A7865C}"/>
              </a:ext>
            </a:extLst>
          </p:cNvPr>
          <p:cNvGraphicFramePr>
            <a:graphicFrameLocks/>
          </p:cNvGraphicFramePr>
          <p:nvPr>
            <p:extLst>
              <p:ext uri="{D42A27DB-BD31-4B8C-83A1-F6EECF244321}">
                <p14:modId xmlns:p14="http://schemas.microsoft.com/office/powerpoint/2010/main" val="1546660631"/>
              </p:ext>
            </p:extLst>
          </p:nvPr>
        </p:nvGraphicFramePr>
        <p:xfrm>
          <a:off x="5566391" y="0"/>
          <a:ext cx="6625609" cy="6817403"/>
        </p:xfrm>
        <a:graphic>
          <a:graphicData uri="http://schemas.openxmlformats.org/presentationml/2006/ole">
            <mc:AlternateContent xmlns:mc="http://schemas.openxmlformats.org/markup-compatibility/2006">
              <mc:Choice xmlns:v="urn:schemas-microsoft-com:vml" Requires="v">
                <p:oleObj r:id="rId2" imgW="6271676" imgH="5937570" progId="Visio.Drawing.11">
                  <p:embed/>
                </p:oleObj>
              </mc:Choice>
              <mc:Fallback>
                <p:oleObj r:id="rId2" imgW="6271676" imgH="5937570" progId="Visio.Drawing.11">
                  <p:embed/>
                  <p:pic>
                    <p:nvPicPr>
                      <p:cNvPr id="3" name="对象 2">
                        <a:extLst>
                          <a:ext uri="{FF2B5EF4-FFF2-40B4-BE49-F238E27FC236}">
                            <a16:creationId xmlns:a16="http://schemas.microsoft.com/office/drawing/2014/main" id="{8C1A7F0B-F641-E417-27E7-B3A87C84895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391" y="0"/>
                        <a:ext cx="6625609" cy="6817403"/>
                      </a:xfrm>
                      <a:prstGeom prst="rect">
                        <a:avLst/>
                      </a:prstGeom>
                      <a:noFill/>
                    </p:spPr>
                  </p:pic>
                </p:oleObj>
              </mc:Fallback>
            </mc:AlternateContent>
          </a:graphicData>
        </a:graphic>
      </p:graphicFrame>
    </p:spTree>
    <p:extLst>
      <p:ext uri="{BB962C8B-B14F-4D97-AF65-F5344CB8AC3E}">
        <p14:creationId xmlns:p14="http://schemas.microsoft.com/office/powerpoint/2010/main" val="65904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56DC594C-A5CA-43EB-AF18-8DDCED11BC74}"/>
              </a:ext>
            </a:extLst>
          </p:cNvPr>
          <p:cNvPicPr>
            <a:picLocks noChangeAspect="1"/>
          </p:cNvPicPr>
          <p:nvPr/>
        </p:nvPicPr>
        <p:blipFill>
          <a:blip r:embed="rId3"/>
          <a:stretch>
            <a:fillRect/>
          </a:stretch>
        </p:blipFill>
        <p:spPr>
          <a:xfrm>
            <a:off x="6415714" y="908720"/>
            <a:ext cx="3389539" cy="5544616"/>
          </a:xfrm>
          <a:prstGeom prst="rect">
            <a:avLst/>
          </a:prstGeom>
        </p:spPr>
      </p:pic>
      <p:sp>
        <p:nvSpPr>
          <p:cNvPr id="2" name="标题 1"/>
          <p:cNvSpPr>
            <a:spLocks noGrp="1"/>
          </p:cNvSpPr>
          <p:nvPr>
            <p:ph type="title"/>
          </p:nvPr>
        </p:nvSpPr>
        <p:spPr/>
        <p:txBody>
          <a:bodyPr/>
          <a:lstStyle/>
          <a:p>
            <a:r>
              <a:rPr lang="en-US" altLang="zh-CN" dirty="0"/>
              <a:t>4. Android </a:t>
            </a:r>
            <a:r>
              <a:rPr lang="zh-CN" altLang="en-US" dirty="0"/>
              <a:t>项目模块的结构</a:t>
            </a:r>
          </a:p>
        </p:txBody>
      </p:sp>
      <p:sp>
        <p:nvSpPr>
          <p:cNvPr id="5" name="内容占位符 3"/>
          <p:cNvSpPr txBox="1">
            <a:spLocks/>
          </p:cNvSpPr>
          <p:nvPr/>
        </p:nvSpPr>
        <p:spPr>
          <a:xfrm>
            <a:off x="929315" y="1198435"/>
            <a:ext cx="36004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150000"/>
              </a:lnSpc>
              <a:buClrTx/>
              <a:buNone/>
            </a:pPr>
            <a:r>
              <a:rPr lang="en-US" altLang="zh-CN" b="1" dirty="0">
                <a:solidFill>
                  <a:prstClr val="black"/>
                </a:solidFill>
                <a:latin typeface="Palatino Linotype"/>
              </a:rPr>
              <a:t>(1) app</a:t>
            </a:r>
            <a:r>
              <a:rPr lang="zh-CN" altLang="en-US" b="1" dirty="0">
                <a:solidFill>
                  <a:prstClr val="black"/>
                </a:solidFill>
                <a:latin typeface="Palatino Linotype"/>
              </a:rPr>
              <a:t>目录</a:t>
            </a:r>
            <a:endParaRPr lang="en-US" altLang="zh-CN" b="1" dirty="0">
              <a:solidFill>
                <a:prstClr val="black"/>
              </a:solidFill>
              <a:latin typeface="Palatino Linotype"/>
            </a:endParaRPr>
          </a:p>
          <a:p>
            <a:pPr marL="822960" lvl="1" indent="-457200">
              <a:lnSpc>
                <a:spcPct val="150000"/>
              </a:lnSpc>
              <a:buClrTx/>
              <a:buFont typeface="+mj-ea"/>
              <a:buAutoNum type="circleNumDbPlain"/>
            </a:pPr>
            <a:r>
              <a:rPr lang="en-US" altLang="zh-CN" b="1" dirty="0">
                <a:solidFill>
                  <a:prstClr val="black"/>
                </a:solidFill>
                <a:latin typeface="Palatino Linotype"/>
              </a:rPr>
              <a:t>manifests</a:t>
            </a:r>
            <a:r>
              <a:rPr lang="zh-CN" altLang="zh-CN" b="1" dirty="0">
                <a:solidFill>
                  <a:prstClr val="black"/>
                </a:solidFill>
                <a:latin typeface="Palatino Linotype"/>
              </a:rPr>
              <a:t>目录</a:t>
            </a:r>
            <a:endParaRPr lang="en-US" altLang="zh-CN" b="1" dirty="0">
              <a:solidFill>
                <a:prstClr val="black"/>
              </a:solidFill>
              <a:latin typeface="Palatino Linotype"/>
            </a:endParaRPr>
          </a:p>
          <a:p>
            <a:pPr marL="822960" lvl="1" indent="-457200">
              <a:lnSpc>
                <a:spcPct val="150000"/>
              </a:lnSpc>
              <a:buClrTx/>
              <a:buFont typeface="+mj-ea"/>
              <a:buAutoNum type="circleNumDbPlain"/>
            </a:pPr>
            <a:r>
              <a:rPr lang="en-US" altLang="zh-CN" b="1" dirty="0">
                <a:solidFill>
                  <a:prstClr val="black"/>
                </a:solidFill>
                <a:latin typeface="Palatino Linotype"/>
              </a:rPr>
              <a:t>java</a:t>
            </a:r>
            <a:r>
              <a:rPr lang="zh-CN" altLang="zh-CN" b="1" dirty="0">
                <a:solidFill>
                  <a:prstClr val="black"/>
                </a:solidFill>
                <a:latin typeface="Palatino Linotype"/>
              </a:rPr>
              <a:t>目录</a:t>
            </a:r>
            <a:endParaRPr lang="en-US" altLang="zh-CN" b="1" dirty="0">
              <a:solidFill>
                <a:prstClr val="black"/>
              </a:solidFill>
              <a:latin typeface="Palatino Linotype"/>
            </a:endParaRPr>
          </a:p>
          <a:p>
            <a:pPr marL="822960" lvl="1" indent="-457200">
              <a:lnSpc>
                <a:spcPct val="150000"/>
              </a:lnSpc>
              <a:buClrTx/>
              <a:buFont typeface="+mj-ea"/>
              <a:buAutoNum type="circleNumDbPlain"/>
            </a:pPr>
            <a:r>
              <a:rPr lang="en-US" altLang="zh-CN" b="1" dirty="0" err="1">
                <a:solidFill>
                  <a:prstClr val="black"/>
                </a:solidFill>
                <a:latin typeface="Palatino Linotype"/>
              </a:rPr>
              <a:t>generatedJava</a:t>
            </a:r>
            <a:r>
              <a:rPr lang="zh-CN" altLang="en-US" b="1" dirty="0">
                <a:solidFill>
                  <a:prstClr val="black"/>
                </a:solidFill>
                <a:latin typeface="Palatino Linotype"/>
              </a:rPr>
              <a:t>目录</a:t>
            </a:r>
            <a:endParaRPr lang="en-US" altLang="zh-CN" b="1" dirty="0">
              <a:solidFill>
                <a:prstClr val="black"/>
              </a:solidFill>
              <a:latin typeface="Palatino Linotype"/>
            </a:endParaRPr>
          </a:p>
          <a:p>
            <a:pPr marL="822960" lvl="1" indent="-457200">
              <a:lnSpc>
                <a:spcPct val="150000"/>
              </a:lnSpc>
              <a:buClrTx/>
              <a:buFont typeface="+mj-ea"/>
              <a:buAutoNum type="circleNumDbPlain"/>
            </a:pPr>
            <a:r>
              <a:rPr lang="en-US" altLang="zh-CN" b="1" dirty="0">
                <a:solidFill>
                  <a:prstClr val="black"/>
                </a:solidFill>
                <a:latin typeface="Palatino Linotype"/>
              </a:rPr>
              <a:t>res</a:t>
            </a:r>
            <a:r>
              <a:rPr lang="zh-CN" altLang="zh-CN" b="1" dirty="0">
                <a:solidFill>
                  <a:prstClr val="black"/>
                </a:solidFill>
                <a:latin typeface="Palatino Linotype"/>
              </a:rPr>
              <a:t>目录</a:t>
            </a:r>
            <a:endParaRPr lang="zh-CN" altLang="zh-CN" dirty="0">
              <a:solidFill>
                <a:prstClr val="black"/>
              </a:solidFill>
              <a:latin typeface="Palatino Linotype"/>
            </a:endParaRPr>
          </a:p>
          <a:p>
            <a:pPr marL="0" indent="0">
              <a:lnSpc>
                <a:spcPct val="150000"/>
              </a:lnSpc>
              <a:buClrTx/>
              <a:buNone/>
            </a:pPr>
            <a:r>
              <a:rPr lang="en-US" altLang="zh-CN" b="1" dirty="0">
                <a:solidFill>
                  <a:prstClr val="black"/>
                </a:solidFill>
                <a:latin typeface="Palatino Linotype"/>
              </a:rPr>
              <a:t>(2) Gradle Scripts</a:t>
            </a:r>
            <a:endParaRPr lang="zh-CN" altLang="zh-CN" dirty="0">
              <a:solidFill>
                <a:prstClr val="black"/>
              </a:solidFill>
              <a:latin typeface="Palatino Linotype"/>
            </a:endParaRPr>
          </a:p>
          <a:p>
            <a:pPr>
              <a:buClr>
                <a:srgbClr val="C0CF3A"/>
              </a:buClr>
            </a:pPr>
            <a:endParaRPr lang="zh-CN" altLang="zh-CN" dirty="0">
              <a:solidFill>
                <a:prstClr val="black"/>
              </a:solidFill>
              <a:latin typeface="Palatino Linotype"/>
            </a:endParaRPr>
          </a:p>
        </p:txBody>
      </p:sp>
      <p:sp>
        <p:nvSpPr>
          <p:cNvPr id="3" name="矩形 2">
            <a:extLst>
              <a:ext uri="{FF2B5EF4-FFF2-40B4-BE49-F238E27FC236}">
                <a16:creationId xmlns:a16="http://schemas.microsoft.com/office/drawing/2014/main" id="{A41E4FCF-D8A1-41D6-ACD5-D98C4666B45F}"/>
              </a:ext>
            </a:extLst>
          </p:cNvPr>
          <p:cNvSpPr/>
          <p:nvPr/>
        </p:nvSpPr>
        <p:spPr>
          <a:xfrm>
            <a:off x="6672064" y="1422825"/>
            <a:ext cx="3024336" cy="401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484796B-E719-46A4-BF73-0B3D7EDEF514}"/>
              </a:ext>
            </a:extLst>
          </p:cNvPr>
          <p:cNvSpPr/>
          <p:nvPr/>
        </p:nvSpPr>
        <p:spPr>
          <a:xfrm>
            <a:off x="6683625" y="1874947"/>
            <a:ext cx="3012775" cy="1049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2428B85-9F8B-4C34-A728-97ABDE949175}"/>
              </a:ext>
            </a:extLst>
          </p:cNvPr>
          <p:cNvSpPr/>
          <p:nvPr/>
        </p:nvSpPr>
        <p:spPr>
          <a:xfrm>
            <a:off x="6672064" y="4098416"/>
            <a:ext cx="3024336" cy="190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6C0519A-C815-43D2-9852-275FDD1FFD95}"/>
              </a:ext>
            </a:extLst>
          </p:cNvPr>
          <p:cNvSpPr/>
          <p:nvPr/>
        </p:nvSpPr>
        <p:spPr>
          <a:xfrm>
            <a:off x="6456040" y="6071950"/>
            <a:ext cx="3240360" cy="2373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04D2DAE6-E681-4840-8D2F-433533197802}"/>
              </a:ext>
            </a:extLst>
          </p:cNvPr>
          <p:cNvSpPr/>
          <p:nvPr/>
        </p:nvSpPr>
        <p:spPr>
          <a:xfrm>
            <a:off x="6672064" y="3000967"/>
            <a:ext cx="3024336" cy="100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68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res</a:t>
            </a:r>
            <a:r>
              <a:rPr lang="zh-CN" altLang="zh-CN" dirty="0"/>
              <a:t>目录</a:t>
            </a:r>
            <a:endParaRPr lang="zh-CN" altLang="en-US" dirty="0"/>
          </a:p>
        </p:txBody>
      </p:sp>
      <p:sp>
        <p:nvSpPr>
          <p:cNvPr id="3" name="内容占位符 2"/>
          <p:cNvSpPr>
            <a:spLocks noGrp="1"/>
          </p:cNvSpPr>
          <p:nvPr>
            <p:ph idx="1"/>
          </p:nvPr>
        </p:nvSpPr>
        <p:spPr>
          <a:xfrm>
            <a:off x="481365" y="1052736"/>
            <a:ext cx="7702867" cy="5472608"/>
          </a:xfrm>
        </p:spPr>
        <p:txBody>
          <a:bodyPr>
            <a:normAutofit fontScale="92500" lnSpcReduction="10000"/>
          </a:bodyPr>
          <a:lstStyle/>
          <a:p>
            <a:pPr marL="448754">
              <a:lnSpc>
                <a:spcPct val="130000"/>
              </a:lnSpc>
            </a:pPr>
            <a:r>
              <a:rPr lang="zh-CN" altLang="zh-CN" sz="2400" dirty="0"/>
              <a:t>该目录是资源目录，包含本项目中所使用的全部资源文件。新建一个项目，</a:t>
            </a:r>
            <a:r>
              <a:rPr lang="en-US" altLang="zh-CN" sz="2400" dirty="0"/>
              <a:t>res</a:t>
            </a:r>
            <a:r>
              <a:rPr lang="zh-CN" altLang="zh-CN" sz="2400" dirty="0"/>
              <a:t>目录下会有四类子目录：</a:t>
            </a:r>
            <a:endParaRPr lang="en-US" altLang="zh-CN" sz="2400" dirty="0"/>
          </a:p>
          <a:p>
            <a:pPr lvl="1">
              <a:lnSpc>
                <a:spcPct val="130000"/>
              </a:lnSpc>
            </a:pPr>
            <a:r>
              <a:rPr lang="en-US" altLang="zh-CN" sz="2000" b="1" dirty="0" err="1">
                <a:solidFill>
                  <a:srgbClr val="C4037D"/>
                </a:solidFill>
                <a:latin typeface="微软雅黑" panose="020B0503020204020204" pitchFamily="34" charset="-122"/>
                <a:ea typeface="微软雅黑" panose="020B0503020204020204" pitchFamily="34" charset="-122"/>
              </a:rPr>
              <a:t>drawable</a:t>
            </a:r>
            <a:r>
              <a:rPr lang="zh-CN" altLang="zh-CN" sz="20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主要存放用户</a:t>
            </a:r>
            <a:r>
              <a:rPr lang="zh-CN" altLang="zh-CN" sz="2100" b="1" dirty="0">
                <a:solidFill>
                  <a:srgbClr val="0070C0"/>
                </a:solidFill>
                <a:latin typeface="微软雅黑" panose="020B0503020204020204" pitchFamily="34" charset="-122"/>
                <a:ea typeface="微软雅黑" panose="020B0503020204020204" pitchFamily="34" charset="-122"/>
              </a:rPr>
              <a:t>自定义形状和背景选择器</a:t>
            </a:r>
            <a:r>
              <a:rPr lang="zh-CN" altLang="zh-CN" sz="1900" dirty="0">
                <a:latin typeface="微软雅黑" panose="020B0503020204020204" pitchFamily="34" charset="-122"/>
                <a:ea typeface="微软雅黑" panose="020B0503020204020204" pitchFamily="34" charset="-122"/>
              </a:rPr>
              <a:t>（</a:t>
            </a:r>
            <a:r>
              <a:rPr lang="en-US" altLang="zh-CN" sz="1900" dirty="0">
                <a:latin typeface="微软雅黑" panose="020B0503020204020204" pitchFamily="34" charset="-122"/>
                <a:ea typeface="微软雅黑" panose="020B0503020204020204" pitchFamily="34" charset="-122"/>
              </a:rPr>
              <a:t>Android Selector</a:t>
            </a:r>
            <a:r>
              <a:rPr lang="zh-CN" altLang="zh-CN"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lvl="2">
              <a:lnSpc>
                <a:spcPct val="130000"/>
              </a:lnSpc>
            </a:pPr>
            <a:r>
              <a:rPr lang="zh-CN" altLang="zh-CN" sz="1900" dirty="0">
                <a:latin typeface="微软雅黑" panose="020B0503020204020204" pitchFamily="34" charset="-122"/>
                <a:ea typeface="微软雅黑" panose="020B0503020204020204" pitchFamily="34" charset="-122"/>
              </a:rPr>
              <a:t>这些资源文件都是</a:t>
            </a:r>
            <a:r>
              <a:rPr lang="en-US" altLang="zh-CN" sz="1900" dirty="0">
                <a:latin typeface="微软雅黑" panose="020B0503020204020204" pitchFamily="34" charset="-122"/>
                <a:ea typeface="微软雅黑" panose="020B0503020204020204" pitchFamily="34" charset="-122"/>
              </a:rPr>
              <a:t>.xml</a:t>
            </a:r>
            <a:r>
              <a:rPr lang="zh-CN" altLang="zh-CN" sz="1900" dirty="0">
                <a:latin typeface="微软雅黑" panose="020B0503020204020204" pitchFamily="34" charset="-122"/>
                <a:ea typeface="微软雅黑" panose="020B0503020204020204" pitchFamily="34" charset="-122"/>
              </a:rPr>
              <a:t>类型。</a:t>
            </a:r>
            <a:endParaRPr lang="en-US" altLang="zh-CN" sz="1900" dirty="0">
              <a:latin typeface="微软雅黑" panose="020B0503020204020204" pitchFamily="34" charset="-122"/>
              <a:ea typeface="微软雅黑" panose="020B0503020204020204" pitchFamily="34" charset="-122"/>
            </a:endParaRPr>
          </a:p>
          <a:p>
            <a:pPr lvl="2">
              <a:lnSpc>
                <a:spcPct val="130000"/>
              </a:lnSpc>
            </a:pPr>
            <a:r>
              <a:rPr lang="zh-CN" altLang="zh-CN" sz="1900" dirty="0">
                <a:latin typeface="微软雅黑" panose="020B0503020204020204" pitchFamily="34" charset="-122"/>
                <a:ea typeface="微软雅黑" panose="020B0503020204020204" pitchFamily="34" charset="-122"/>
              </a:rPr>
              <a:t>背景选择器用于改变</a:t>
            </a:r>
            <a:r>
              <a:rPr lang="en-US" altLang="zh-CN" sz="1900" dirty="0" err="1">
                <a:latin typeface="微软雅黑" panose="020B0503020204020204" pitchFamily="34" charset="-122"/>
                <a:ea typeface="微软雅黑" panose="020B0503020204020204" pitchFamily="34" charset="-122"/>
              </a:rPr>
              <a:t>ListView</a:t>
            </a:r>
            <a:r>
              <a:rPr lang="zh-CN" altLang="zh-CN" sz="1900" dirty="0">
                <a:latin typeface="微软雅黑" panose="020B0503020204020204" pitchFamily="34" charset="-122"/>
                <a:ea typeface="微软雅黑" panose="020B0503020204020204" pitchFamily="34" charset="-122"/>
              </a:rPr>
              <a:t>或者</a:t>
            </a:r>
            <a:r>
              <a:rPr lang="en-US" altLang="zh-CN" sz="1900" dirty="0">
                <a:latin typeface="微软雅黑" panose="020B0503020204020204" pitchFamily="34" charset="-122"/>
                <a:ea typeface="微软雅黑" panose="020B0503020204020204" pitchFamily="34" charset="-122"/>
              </a:rPr>
              <a:t>Button</a:t>
            </a:r>
            <a:r>
              <a:rPr lang="zh-CN" altLang="zh-CN" sz="1900" dirty="0">
                <a:latin typeface="微软雅黑" panose="020B0503020204020204" pitchFamily="34" charset="-122"/>
                <a:ea typeface="微软雅黑" panose="020B0503020204020204" pitchFamily="34" charset="-122"/>
              </a:rPr>
              <a:t>等控件的背景颜色。</a:t>
            </a:r>
          </a:p>
          <a:p>
            <a:pPr lvl="1">
              <a:lnSpc>
                <a:spcPct val="130000"/>
              </a:lnSpc>
            </a:pPr>
            <a:r>
              <a:rPr lang="en-US" altLang="zh-CN" sz="2100" b="1" dirty="0">
                <a:solidFill>
                  <a:srgbClr val="C4037D"/>
                </a:solidFill>
                <a:latin typeface="微软雅黑" panose="020B0503020204020204" pitchFamily="34" charset="-122"/>
                <a:ea typeface="微软雅黑" panose="020B0503020204020204" pitchFamily="34" charset="-122"/>
              </a:rPr>
              <a:t>layout</a:t>
            </a:r>
            <a:r>
              <a:rPr lang="zh-CN" altLang="zh-CN" sz="20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存放</a:t>
            </a:r>
            <a:r>
              <a:rPr lang="zh-CN" altLang="zh-CN" sz="2100" b="1" dirty="0">
                <a:solidFill>
                  <a:srgbClr val="0070C0"/>
                </a:solidFill>
                <a:latin typeface="微软雅黑" panose="020B0503020204020204" pitchFamily="34" charset="-122"/>
                <a:ea typeface="微软雅黑" panose="020B0503020204020204" pitchFamily="34" charset="-122"/>
              </a:rPr>
              <a:t>界面布局文件</a:t>
            </a:r>
            <a:r>
              <a:rPr lang="zh-CN" altLang="zh-CN" sz="2100" dirty="0">
                <a:latin typeface="微软雅黑" panose="020B0503020204020204" pitchFamily="34" charset="-122"/>
                <a:ea typeface="微软雅黑" panose="020B0503020204020204" pitchFamily="34" charset="-122"/>
              </a:rPr>
              <a:t>，文件类型为</a:t>
            </a:r>
            <a:r>
              <a:rPr lang="en-US" altLang="zh-CN" sz="2100" dirty="0">
                <a:latin typeface="微软雅黑" panose="020B0503020204020204" pitchFamily="34" charset="-122"/>
                <a:ea typeface="微软雅黑" panose="020B0503020204020204" pitchFamily="34" charset="-122"/>
              </a:rPr>
              <a:t>XML</a:t>
            </a:r>
            <a:r>
              <a:rPr lang="zh-CN" altLang="zh-CN"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lvl="2">
              <a:lnSpc>
                <a:spcPct val="130000"/>
              </a:lnSpc>
            </a:pPr>
            <a:r>
              <a:rPr lang="en-US" altLang="zh-CN" sz="1900" dirty="0">
                <a:latin typeface="微软雅黑" panose="020B0503020204020204" pitchFamily="34" charset="-122"/>
                <a:ea typeface="微软雅黑" panose="020B0503020204020204" pitchFamily="34" charset="-122"/>
              </a:rPr>
              <a:t>Android</a:t>
            </a:r>
            <a:r>
              <a:rPr lang="zh-CN" altLang="zh-CN" sz="1900" dirty="0">
                <a:latin typeface="微软雅黑" panose="020B0503020204020204" pitchFamily="34" charset="-122"/>
                <a:ea typeface="微软雅黑" panose="020B0503020204020204" pitchFamily="34" charset="-122"/>
              </a:rPr>
              <a:t>使用</a:t>
            </a:r>
            <a:r>
              <a:rPr lang="en-US" altLang="zh-CN" sz="1900" dirty="0">
                <a:latin typeface="微软雅黑" panose="020B0503020204020204" pitchFamily="34" charset="-122"/>
                <a:ea typeface="微软雅黑" panose="020B0503020204020204" pitchFamily="34" charset="-122"/>
              </a:rPr>
              <a:t>XML</a:t>
            </a:r>
            <a:r>
              <a:rPr lang="zh-CN" altLang="zh-CN" sz="1900" dirty="0">
                <a:latin typeface="微软雅黑" panose="020B0503020204020204" pitchFamily="34" charset="-122"/>
                <a:ea typeface="微软雅黑" panose="020B0503020204020204" pitchFamily="34" charset="-122"/>
              </a:rPr>
              <a:t>元素设定屏幕的布局。</a:t>
            </a:r>
            <a:endParaRPr lang="en-US" altLang="zh-CN" sz="1900" dirty="0">
              <a:latin typeface="微软雅黑" panose="020B0503020204020204" pitchFamily="34" charset="-122"/>
              <a:ea typeface="微软雅黑" panose="020B0503020204020204" pitchFamily="34" charset="-122"/>
            </a:endParaRPr>
          </a:p>
          <a:p>
            <a:pPr lvl="2">
              <a:lnSpc>
                <a:spcPct val="130000"/>
              </a:lnSpc>
            </a:pPr>
            <a:r>
              <a:rPr lang="zh-CN" altLang="zh-CN" sz="1900" dirty="0">
                <a:latin typeface="微软雅黑" panose="020B0503020204020204" pitchFamily="34" charset="-122"/>
                <a:ea typeface="微软雅黑" panose="020B0503020204020204" pitchFamily="34" charset="-122"/>
              </a:rPr>
              <a:t>每个布局文件包含整个屏幕或部分屏幕的视图资源。</a:t>
            </a:r>
            <a:endParaRPr lang="en-US" altLang="zh-CN" sz="1900" dirty="0">
              <a:latin typeface="微软雅黑" panose="020B0503020204020204" pitchFamily="34" charset="-122"/>
              <a:ea typeface="微软雅黑" panose="020B0503020204020204" pitchFamily="34" charset="-122"/>
            </a:endParaRPr>
          </a:p>
          <a:p>
            <a:pPr lvl="1">
              <a:lnSpc>
                <a:spcPct val="130000"/>
              </a:lnSpc>
            </a:pPr>
            <a:r>
              <a:rPr lang="en-US" altLang="zh-CN" sz="2100" b="1" dirty="0" err="1">
                <a:solidFill>
                  <a:srgbClr val="C4037D"/>
                </a:solidFill>
                <a:latin typeface="微软雅黑" panose="020B0503020204020204" pitchFamily="34" charset="-122"/>
                <a:ea typeface="微软雅黑" panose="020B0503020204020204" pitchFamily="34" charset="-122"/>
              </a:rPr>
              <a:t>mipmap</a:t>
            </a:r>
            <a:r>
              <a:rPr lang="zh-CN" altLang="zh-CN" sz="20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包含一些应用程序可以用的原生</a:t>
            </a:r>
            <a:r>
              <a:rPr lang="zh-CN" altLang="zh-CN" sz="2100" b="1" dirty="0">
                <a:solidFill>
                  <a:srgbClr val="0070C0"/>
                </a:solidFill>
                <a:latin typeface="微软雅黑" panose="020B0503020204020204" pitchFamily="34" charset="-122"/>
                <a:ea typeface="微软雅黑" panose="020B0503020204020204" pitchFamily="34" charset="-122"/>
              </a:rPr>
              <a:t>图标文件</a:t>
            </a:r>
            <a:r>
              <a:rPr lang="en-US" altLang="zh-CN" sz="2100" dirty="0">
                <a:latin typeface="微软雅黑" panose="020B0503020204020204" pitchFamily="34" charset="-122"/>
                <a:ea typeface="微软雅黑" panose="020B0503020204020204" pitchFamily="34" charset="-122"/>
              </a:rPr>
              <a:t>(*.</a:t>
            </a:r>
            <a:r>
              <a:rPr lang="en-US" altLang="zh-CN" sz="2100" dirty="0" err="1">
                <a:latin typeface="微软雅黑" panose="020B0503020204020204" pitchFamily="34" charset="-122"/>
                <a:ea typeface="微软雅黑" panose="020B0503020204020204" pitchFamily="34" charset="-122"/>
              </a:rPr>
              <a:t>png</a:t>
            </a:r>
            <a:r>
              <a:rPr lang="zh-CN" altLang="zh-CN"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*.gif</a:t>
            </a:r>
            <a:r>
              <a:rPr lang="zh-CN" altLang="zh-CN"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*.jpg)</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lvl="1">
              <a:lnSpc>
                <a:spcPct val="130000"/>
              </a:lnSpc>
            </a:pPr>
            <a:r>
              <a:rPr lang="en-US" altLang="zh-CN" sz="2100" b="1" dirty="0">
                <a:solidFill>
                  <a:srgbClr val="C4037D"/>
                </a:solidFill>
                <a:latin typeface="微软雅黑" panose="020B0503020204020204" pitchFamily="34" charset="-122"/>
                <a:ea typeface="微软雅黑" panose="020B0503020204020204" pitchFamily="34" charset="-122"/>
              </a:rPr>
              <a:t>values</a:t>
            </a:r>
            <a:r>
              <a:rPr lang="zh-CN" altLang="zh-CN" sz="2000" dirty="0">
                <a:latin typeface="微软雅黑" panose="020B0503020204020204" pitchFamily="34" charset="-122"/>
                <a:ea typeface="微软雅黑" panose="020B0503020204020204" pitchFamily="34" charset="-122"/>
              </a:rPr>
              <a:t>：</a:t>
            </a:r>
            <a:r>
              <a:rPr lang="zh-CN" altLang="zh-CN" sz="2100" dirty="0">
                <a:latin typeface="微软雅黑" panose="020B0503020204020204" pitchFamily="34" charset="-122"/>
                <a:ea typeface="微软雅黑" panose="020B0503020204020204" pitchFamily="34" charset="-122"/>
              </a:rPr>
              <a:t>存放</a:t>
            </a:r>
            <a:r>
              <a:rPr lang="en-US" altLang="zh-CN" sz="2100" dirty="0">
                <a:latin typeface="微软雅黑" panose="020B0503020204020204" pitchFamily="34" charset="-122"/>
                <a:ea typeface="微软雅黑" panose="020B0503020204020204" pitchFamily="34" charset="-122"/>
              </a:rPr>
              <a:t>XML</a:t>
            </a:r>
            <a:r>
              <a:rPr lang="zh-CN" altLang="zh-CN" sz="2100" dirty="0">
                <a:latin typeface="微软雅黑" panose="020B0503020204020204" pitchFamily="34" charset="-122"/>
                <a:ea typeface="微软雅黑" panose="020B0503020204020204" pitchFamily="34" charset="-122"/>
              </a:rPr>
              <a:t>格式的</a:t>
            </a:r>
            <a:r>
              <a:rPr lang="zh-CN" altLang="zh-CN" sz="2100" b="1" dirty="0">
                <a:solidFill>
                  <a:srgbClr val="0070C0"/>
                </a:solidFill>
                <a:latin typeface="微软雅黑" panose="020B0503020204020204" pitchFamily="34" charset="-122"/>
                <a:ea typeface="微软雅黑" panose="020B0503020204020204" pitchFamily="34" charset="-122"/>
              </a:rPr>
              <a:t>资源描述文件</a:t>
            </a:r>
            <a:r>
              <a:rPr lang="zh-CN" altLang="zh-CN" sz="1900" dirty="0">
                <a:latin typeface="微软雅黑" panose="020B0503020204020204" pitchFamily="34" charset="-122"/>
                <a:ea typeface="微软雅黑" panose="020B0503020204020204" pitchFamily="34" charset="-122"/>
              </a:rPr>
              <a:t>，默认包含颜色（</a:t>
            </a:r>
            <a:r>
              <a:rPr lang="en-US" altLang="zh-CN" sz="1900" dirty="0">
                <a:latin typeface="微软雅黑" panose="020B0503020204020204" pitchFamily="34" charset="-122"/>
                <a:ea typeface="微软雅黑" panose="020B0503020204020204" pitchFamily="34" charset="-122"/>
              </a:rPr>
              <a:t>colors.xml</a:t>
            </a:r>
            <a:r>
              <a:rPr lang="zh-CN" altLang="zh-CN" sz="1900" dirty="0">
                <a:latin typeface="微软雅黑" panose="020B0503020204020204" pitchFamily="34" charset="-122"/>
                <a:ea typeface="微软雅黑" panose="020B0503020204020204" pitchFamily="34" charset="-122"/>
              </a:rPr>
              <a:t>）、尺寸（</a:t>
            </a:r>
            <a:r>
              <a:rPr lang="en-US" altLang="zh-CN" sz="1900" dirty="0">
                <a:latin typeface="微软雅黑" panose="020B0503020204020204" pitchFamily="34" charset="-122"/>
                <a:ea typeface="微软雅黑" panose="020B0503020204020204" pitchFamily="34" charset="-122"/>
              </a:rPr>
              <a:t>dimens.xml</a:t>
            </a:r>
            <a:r>
              <a:rPr lang="zh-CN" altLang="zh-CN" sz="1900" dirty="0">
                <a:latin typeface="微软雅黑" panose="020B0503020204020204" pitchFamily="34" charset="-122"/>
                <a:ea typeface="微软雅黑" panose="020B0503020204020204" pitchFamily="34" charset="-122"/>
              </a:rPr>
              <a:t>）、字符串（</a:t>
            </a:r>
            <a:r>
              <a:rPr lang="en-US" altLang="zh-CN" sz="1900" dirty="0">
                <a:latin typeface="微软雅黑" panose="020B0503020204020204" pitchFamily="34" charset="-122"/>
                <a:ea typeface="微软雅黑" panose="020B0503020204020204" pitchFamily="34" charset="-122"/>
              </a:rPr>
              <a:t>string.xml</a:t>
            </a:r>
            <a:r>
              <a:rPr lang="zh-CN" altLang="zh-CN" sz="1900" dirty="0">
                <a:latin typeface="微软雅黑" panose="020B0503020204020204" pitchFamily="34" charset="-122"/>
                <a:ea typeface="微软雅黑" panose="020B0503020204020204" pitchFamily="34" charset="-122"/>
              </a:rPr>
              <a:t>）和样式（</a:t>
            </a:r>
            <a:r>
              <a:rPr lang="en-US" altLang="zh-CN" sz="1900" dirty="0">
                <a:latin typeface="微软雅黑" panose="020B0503020204020204" pitchFamily="34" charset="-122"/>
                <a:ea typeface="微软雅黑" panose="020B0503020204020204" pitchFamily="34" charset="-122"/>
              </a:rPr>
              <a:t>styles.xml</a:t>
            </a:r>
            <a:r>
              <a:rPr lang="zh-CN" altLang="zh-CN" sz="19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2DF28551-C8B2-42E3-B19E-8F169ED6FECA}"/>
              </a:ext>
            </a:extLst>
          </p:cNvPr>
          <p:cNvPicPr>
            <a:picLocks noChangeAspect="1"/>
          </p:cNvPicPr>
          <p:nvPr/>
        </p:nvPicPr>
        <p:blipFill>
          <a:blip r:embed="rId2"/>
          <a:stretch>
            <a:fillRect/>
          </a:stretch>
        </p:blipFill>
        <p:spPr>
          <a:xfrm>
            <a:off x="8321096" y="908720"/>
            <a:ext cx="3389539" cy="5544616"/>
          </a:xfrm>
          <a:prstGeom prst="rect">
            <a:avLst/>
          </a:prstGeom>
        </p:spPr>
      </p:pic>
      <p:sp>
        <p:nvSpPr>
          <p:cNvPr id="9" name="矩形 8">
            <a:extLst>
              <a:ext uri="{FF2B5EF4-FFF2-40B4-BE49-F238E27FC236}">
                <a16:creationId xmlns:a16="http://schemas.microsoft.com/office/drawing/2014/main" id="{B935E8BD-893F-4D2A-8255-64AA0E860ED9}"/>
              </a:ext>
            </a:extLst>
          </p:cNvPr>
          <p:cNvSpPr/>
          <p:nvPr/>
        </p:nvSpPr>
        <p:spPr>
          <a:xfrm>
            <a:off x="8577446" y="4098416"/>
            <a:ext cx="3024336" cy="190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166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29315" y="1052736"/>
            <a:ext cx="9371293" cy="4800600"/>
          </a:xfrm>
        </p:spPr>
        <p:txBody>
          <a:bodyPr>
            <a:normAutofit/>
          </a:bodyPr>
          <a:lstStyle/>
          <a:p>
            <a:pPr marL="355600" lvl="1" indent="0">
              <a:buNone/>
            </a:pPr>
            <a:r>
              <a:rPr lang="en-US" altLang="zh-CN" b="1" dirty="0"/>
              <a:t>① </a:t>
            </a:r>
            <a:r>
              <a:rPr lang="en-US" altLang="zh-CN" b="1" dirty="0">
                <a:solidFill>
                  <a:srgbClr val="C4037D"/>
                </a:solidFill>
              </a:rPr>
              <a:t>values —</a:t>
            </a:r>
            <a:r>
              <a:rPr lang="en-US" altLang="zh-CN" sz="2400" b="1" dirty="0"/>
              <a:t> colors.xml</a:t>
            </a:r>
            <a:endParaRPr lang="en-US" altLang="zh-CN" b="1" dirty="0"/>
          </a:p>
          <a:p>
            <a:pPr lvl="2"/>
            <a:r>
              <a:rPr lang="zh-CN" altLang="zh-CN" sz="2400" dirty="0"/>
              <a:t>该文件用于定义颜色常量</a:t>
            </a:r>
            <a:endParaRPr lang="zh-CN" altLang="zh-CN" sz="2000" dirty="0"/>
          </a:p>
          <a:p>
            <a:endParaRPr lang="zh-CN" altLang="zh-CN" sz="2400" b="1" dirty="0"/>
          </a:p>
          <a:p>
            <a:endParaRPr lang="zh-CN" altLang="en-US" sz="2400" dirty="0"/>
          </a:p>
        </p:txBody>
      </p:sp>
      <p:graphicFrame>
        <p:nvGraphicFramePr>
          <p:cNvPr id="5" name="表格 4"/>
          <p:cNvGraphicFramePr>
            <a:graphicFrameLocks noGrp="1"/>
          </p:cNvGraphicFramePr>
          <p:nvPr/>
        </p:nvGraphicFramePr>
        <p:xfrm>
          <a:off x="1891392" y="2085544"/>
          <a:ext cx="6661786" cy="1828800"/>
        </p:xfrm>
        <a:graphic>
          <a:graphicData uri="http://schemas.openxmlformats.org/drawingml/2006/table">
            <a:tbl>
              <a:tblPr firstRow="1" firstCol="1" bandRow="1">
                <a:tableStyleId>{5C22544A-7EE6-4342-B048-85BDC9FD1C3A}</a:tableStyleId>
              </a:tblPr>
              <a:tblGrid>
                <a:gridCol w="6661786">
                  <a:extLst>
                    <a:ext uri="{9D8B030D-6E8A-4147-A177-3AD203B41FA5}">
                      <a16:colId xmlns:a16="http://schemas.microsoft.com/office/drawing/2014/main" val="20000"/>
                    </a:ext>
                  </a:extLst>
                </a:gridCol>
              </a:tblGrid>
              <a:tr h="0">
                <a:tc>
                  <a:txBody>
                    <a:bodyPr/>
                    <a:lstStyle/>
                    <a:p>
                      <a:pPr indent="266700" algn="l">
                        <a:spcAft>
                          <a:spcPts val="0"/>
                        </a:spcAft>
                      </a:pPr>
                      <a:r>
                        <a:rPr lang="en-US" sz="2000" kern="100" dirty="0">
                          <a:effectLst/>
                        </a:rPr>
                        <a:t>&lt;?xml version="1.0" encoding="utf-8"?&gt;</a:t>
                      </a:r>
                      <a:endParaRPr lang="zh-CN" sz="2000" kern="100" dirty="0">
                        <a:effectLst/>
                      </a:endParaRPr>
                    </a:p>
                    <a:p>
                      <a:pPr indent="266700" algn="l">
                        <a:spcAft>
                          <a:spcPts val="0"/>
                        </a:spcAft>
                      </a:pPr>
                      <a:r>
                        <a:rPr lang="en-US" sz="2000" kern="100" dirty="0">
                          <a:effectLst/>
                        </a:rPr>
                        <a:t>&lt;resources&gt;</a:t>
                      </a:r>
                      <a:endParaRPr lang="zh-CN" sz="2000" kern="100" dirty="0">
                        <a:effectLst/>
                      </a:endParaRPr>
                    </a:p>
                    <a:p>
                      <a:pPr indent="266700" algn="l">
                        <a:spcAft>
                          <a:spcPts val="0"/>
                        </a:spcAft>
                      </a:pPr>
                      <a:r>
                        <a:rPr lang="en-US" sz="2000" kern="100" dirty="0">
                          <a:effectLst/>
                        </a:rPr>
                        <a:t>    &lt;color name="</a:t>
                      </a:r>
                      <a:r>
                        <a:rPr lang="en-US" sz="2000" kern="100" dirty="0" err="1">
                          <a:effectLst/>
                        </a:rPr>
                        <a:t>colorPrimary</a:t>
                      </a:r>
                      <a:r>
                        <a:rPr lang="en-US" sz="2000" kern="100" dirty="0">
                          <a:effectLst/>
                        </a:rPr>
                        <a:t>"&gt;#3F51B5&lt;/color&gt;</a:t>
                      </a:r>
                      <a:endParaRPr lang="zh-CN" sz="2000" kern="100" dirty="0">
                        <a:effectLst/>
                      </a:endParaRPr>
                    </a:p>
                    <a:p>
                      <a:pPr indent="266700" algn="l">
                        <a:spcAft>
                          <a:spcPts val="0"/>
                        </a:spcAft>
                      </a:pPr>
                      <a:r>
                        <a:rPr lang="en-US" sz="2000" kern="100" dirty="0">
                          <a:effectLst/>
                        </a:rPr>
                        <a:t>    &lt;color name="</a:t>
                      </a:r>
                      <a:r>
                        <a:rPr lang="en-US" sz="2000" kern="100" dirty="0" err="1">
                          <a:effectLst/>
                        </a:rPr>
                        <a:t>colorPrimaryDark</a:t>
                      </a:r>
                      <a:r>
                        <a:rPr lang="en-US" sz="2000" kern="100" dirty="0">
                          <a:effectLst/>
                        </a:rPr>
                        <a:t>"&gt;#303F9F&lt;/color&gt;</a:t>
                      </a:r>
                      <a:endParaRPr lang="zh-CN" sz="2000" kern="100" dirty="0">
                        <a:effectLst/>
                      </a:endParaRPr>
                    </a:p>
                    <a:p>
                      <a:pPr indent="266700" algn="l">
                        <a:spcAft>
                          <a:spcPts val="0"/>
                        </a:spcAft>
                      </a:pPr>
                      <a:r>
                        <a:rPr lang="en-US" sz="2000" kern="100" dirty="0">
                          <a:effectLst/>
                        </a:rPr>
                        <a:t>    &lt;color name="</a:t>
                      </a:r>
                      <a:r>
                        <a:rPr lang="en-US" sz="2000" kern="100" dirty="0" err="1">
                          <a:effectLst/>
                        </a:rPr>
                        <a:t>colorAccent</a:t>
                      </a:r>
                      <a:r>
                        <a:rPr lang="en-US" sz="2000" kern="100" dirty="0">
                          <a:effectLst/>
                        </a:rPr>
                        <a:t>"&gt;#FF4081&lt;/color&gt;</a:t>
                      </a:r>
                      <a:endParaRPr lang="zh-CN" sz="2000" kern="100" dirty="0">
                        <a:effectLst/>
                      </a:endParaRPr>
                    </a:p>
                    <a:p>
                      <a:pPr indent="266700" algn="l">
                        <a:spcAft>
                          <a:spcPts val="0"/>
                        </a:spcAft>
                      </a:pPr>
                      <a:r>
                        <a:rPr lang="en-US" sz="2000" kern="100" dirty="0">
                          <a:effectLst/>
                        </a:rPr>
                        <a:t>&lt;/resources&gt;</a:t>
                      </a:r>
                      <a:endParaRPr lang="zh-CN" sz="2000" kern="100" dirty="0">
                        <a:effectLst/>
                        <a:latin typeface="Times New Roman"/>
                        <a:ea typeface="宋体"/>
                      </a:endParaRPr>
                    </a:p>
                  </a:txBody>
                  <a:tcPr marL="51435" marR="51435" marT="0" marB="0">
                    <a:solidFill>
                      <a:srgbClr val="336600"/>
                    </a:solidFill>
                  </a:tcPr>
                </a:tc>
                <a:extLst>
                  <a:ext uri="{0D108BD9-81ED-4DB2-BD59-A6C34878D82A}">
                    <a16:rowId xmlns:a16="http://schemas.microsoft.com/office/drawing/2014/main" val="10000"/>
                  </a:ext>
                </a:extLst>
              </a:tr>
            </a:tbl>
          </a:graphicData>
        </a:graphic>
      </p:graphicFrame>
      <p:sp>
        <p:nvSpPr>
          <p:cNvPr id="6" name="矩形 5"/>
          <p:cNvSpPr/>
          <p:nvPr/>
        </p:nvSpPr>
        <p:spPr>
          <a:xfrm>
            <a:off x="1487487" y="4221088"/>
            <a:ext cx="9371293" cy="2058577"/>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&lt;color&gt;</a:t>
            </a:r>
            <a:r>
              <a:rPr lang="zh-CN" altLang="zh-CN" dirty="0">
                <a:latin typeface="微软雅黑" panose="020B0503020204020204" pitchFamily="34" charset="-122"/>
                <a:ea typeface="微软雅黑" panose="020B0503020204020204" pitchFamily="34" charset="-122"/>
              </a:rPr>
              <a:t>：定义颜色资源的标签。</a:t>
            </a:r>
          </a:p>
          <a:p>
            <a:pPr marL="342900" indent="-342900">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&lt;color name="</a:t>
            </a:r>
            <a:r>
              <a:rPr lang="en-US" altLang="zh-CN" dirty="0" err="1">
                <a:latin typeface="微软雅黑" panose="020B0503020204020204" pitchFamily="34" charset="-122"/>
                <a:ea typeface="微软雅黑" panose="020B0503020204020204" pitchFamily="34" charset="-122"/>
              </a:rPr>
              <a:t>colorPrimary</a:t>
            </a:r>
            <a:r>
              <a:rPr lang="en-US" altLang="zh-CN" dirty="0">
                <a:latin typeface="微软雅黑" panose="020B0503020204020204" pitchFamily="34" charset="-122"/>
                <a:ea typeface="微软雅黑" panose="020B0503020204020204" pitchFamily="34" charset="-122"/>
              </a:rPr>
              <a:t>"&gt;#3F51B5&lt;/color&gt;</a:t>
            </a:r>
            <a:r>
              <a:rPr lang="zh-CN" altLang="zh-CN" dirty="0">
                <a:latin typeface="微软雅黑" panose="020B0503020204020204" pitchFamily="34" charset="-122"/>
                <a:ea typeface="微软雅黑" panose="020B0503020204020204" pitchFamily="34" charset="-122"/>
              </a:rPr>
              <a:t>：定义颜色常量，颜色资源名称为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colorPrimary</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，颜色值为</a:t>
            </a:r>
            <a:r>
              <a:rPr lang="en-US" altLang="zh-CN" dirty="0">
                <a:latin typeface="微软雅黑" panose="020B0503020204020204" pitchFamily="34" charset="-122"/>
                <a:ea typeface="微软雅黑" panose="020B0503020204020204" pitchFamily="34" charset="-122"/>
              </a:rPr>
              <a:t>3F51B5</a:t>
            </a:r>
            <a:r>
              <a:rPr lang="zh-CN" altLang="zh-CN" dirty="0">
                <a:latin typeface="微软雅黑" panose="020B0503020204020204" pitchFamily="34" charset="-122"/>
                <a:ea typeface="微软雅黑" panose="020B0503020204020204" pitchFamily="34" charset="-122"/>
              </a:rPr>
              <a:t>。</a:t>
            </a:r>
          </a:p>
          <a:p>
            <a:pPr marL="342900" indent="-342900">
              <a:lnSpc>
                <a:spcPct val="12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颜色值可以有</a:t>
            </a:r>
            <a:r>
              <a:rPr lang="en-US" altLang="zh-CN" dirty="0">
                <a:latin typeface="微软雅黑" panose="020B0503020204020204" pitchFamily="34" charset="-122"/>
                <a:ea typeface="微软雅黑" panose="020B0503020204020204" pitchFamily="34" charset="-122"/>
              </a:rPr>
              <a:t>RGB</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RRGGBB</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ARGB</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AARRGGBB</a:t>
            </a:r>
            <a:r>
              <a:rPr lang="zh-CN" altLang="zh-CN" dirty="0">
                <a:latin typeface="微软雅黑" panose="020B0503020204020204" pitchFamily="34" charset="-122"/>
                <a:ea typeface="微软雅黑" panose="020B0503020204020204" pitchFamily="34" charset="-122"/>
              </a:rPr>
              <a:t>四种数据形式。每一种数据形式都为十六进制，必须以</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开头。其中，</a:t>
            </a:r>
            <a:r>
              <a:rPr lang="en-US" altLang="zh-CN" dirty="0">
                <a:latin typeface="微软雅黑" panose="020B0503020204020204" pitchFamily="34" charset="-122"/>
                <a:ea typeface="微软雅黑" panose="020B0503020204020204" pitchFamily="34" charset="-122"/>
              </a:rPr>
              <a:t>R</a:t>
            </a:r>
            <a:r>
              <a:rPr lang="zh-CN" altLang="zh-CN" dirty="0">
                <a:latin typeface="微软雅黑" panose="020B0503020204020204" pitchFamily="34" charset="-122"/>
                <a:ea typeface="微软雅黑" panose="020B0503020204020204" pitchFamily="34" charset="-122"/>
              </a:rPr>
              <a:t>代表红色值，</a:t>
            </a:r>
            <a:r>
              <a:rPr lang="en-US" altLang="zh-CN" dirty="0">
                <a:latin typeface="微软雅黑" panose="020B0503020204020204" pitchFamily="34" charset="-122"/>
                <a:ea typeface="微软雅黑" panose="020B0503020204020204" pitchFamily="34" charset="-122"/>
              </a:rPr>
              <a:t>G</a:t>
            </a:r>
            <a:r>
              <a:rPr lang="zh-CN" altLang="zh-CN" dirty="0">
                <a:latin typeface="微软雅黑" panose="020B0503020204020204" pitchFamily="34" charset="-122"/>
                <a:ea typeface="微软雅黑" panose="020B0503020204020204" pitchFamily="34" charset="-122"/>
              </a:rPr>
              <a:t>代表绿色值，</a:t>
            </a:r>
            <a:r>
              <a:rPr lang="en-US" altLang="zh-CN" dirty="0">
                <a:latin typeface="微软雅黑" panose="020B0503020204020204" pitchFamily="34" charset="-122"/>
                <a:ea typeface="微软雅黑" panose="020B0503020204020204" pitchFamily="34" charset="-122"/>
              </a:rPr>
              <a:t>B</a:t>
            </a:r>
            <a:r>
              <a:rPr lang="zh-CN" altLang="zh-CN" dirty="0">
                <a:latin typeface="微软雅黑" panose="020B0503020204020204" pitchFamily="34" charset="-122"/>
                <a:ea typeface="微软雅黑" panose="020B0503020204020204" pitchFamily="34" charset="-122"/>
              </a:rPr>
              <a:t>代表蓝色值，</a:t>
            </a:r>
            <a:r>
              <a:rPr lang="en-US" altLang="zh-CN" dirty="0">
                <a:latin typeface="微软雅黑" panose="020B0503020204020204" pitchFamily="34" charset="-122"/>
                <a:ea typeface="微软雅黑" panose="020B0503020204020204" pitchFamily="34" charset="-122"/>
              </a:rPr>
              <a:t>A</a:t>
            </a:r>
            <a:r>
              <a:rPr lang="zh-CN" altLang="zh-CN" dirty="0">
                <a:latin typeface="微软雅黑" panose="020B0503020204020204" pitchFamily="34" charset="-122"/>
                <a:ea typeface="微软雅黑" panose="020B0503020204020204" pitchFamily="34" charset="-122"/>
              </a:rPr>
              <a:t>代表透明度。</a:t>
            </a:r>
          </a:p>
        </p:txBody>
      </p:sp>
      <p:sp>
        <p:nvSpPr>
          <p:cNvPr id="4" name="标题 3"/>
          <p:cNvSpPr>
            <a:spLocks noGrp="1"/>
          </p:cNvSpPr>
          <p:nvPr>
            <p:ph type="title"/>
          </p:nvPr>
        </p:nvSpPr>
        <p:spPr/>
        <p:txBody>
          <a:bodyPr/>
          <a:lstStyle/>
          <a:p>
            <a:r>
              <a:rPr lang="en-US" altLang="zh-CN" dirty="0"/>
              <a:t>res</a:t>
            </a:r>
            <a:r>
              <a:rPr lang="zh-CN" altLang="zh-CN" dirty="0"/>
              <a:t>目录</a:t>
            </a:r>
            <a:r>
              <a:rPr lang="en-US" altLang="zh-CN" dirty="0"/>
              <a:t> — </a:t>
            </a:r>
            <a:r>
              <a:rPr lang="en-US" altLang="zh-CN" dirty="0" err="1"/>
              <a:t>valus</a:t>
            </a:r>
            <a:r>
              <a:rPr lang="en-US" altLang="zh-CN" dirty="0"/>
              <a:t> </a:t>
            </a:r>
            <a:endParaRPr lang="zh-CN" altLang="en-US" dirty="0"/>
          </a:p>
        </p:txBody>
      </p:sp>
    </p:spTree>
    <p:extLst>
      <p:ext uri="{BB962C8B-B14F-4D97-AF65-F5344CB8AC3E}">
        <p14:creationId xmlns:p14="http://schemas.microsoft.com/office/powerpoint/2010/main" val="213358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29315" y="1052736"/>
            <a:ext cx="9371293" cy="4800600"/>
          </a:xfrm>
        </p:spPr>
        <p:txBody>
          <a:bodyPr/>
          <a:lstStyle/>
          <a:p>
            <a:pPr marL="355600" lvl="1" indent="0">
              <a:buNone/>
            </a:pPr>
            <a:r>
              <a:rPr lang="en-US" altLang="zh-CN" b="1" dirty="0"/>
              <a:t>① </a:t>
            </a:r>
            <a:r>
              <a:rPr lang="en-US" altLang="zh-CN" b="1" dirty="0">
                <a:solidFill>
                  <a:srgbClr val="C4037D"/>
                </a:solidFill>
              </a:rPr>
              <a:t>values —</a:t>
            </a:r>
            <a:r>
              <a:rPr lang="en-US" altLang="zh-CN" sz="2400" b="1" dirty="0"/>
              <a:t> dimens.xml</a:t>
            </a:r>
            <a:endParaRPr lang="en-US" altLang="zh-CN" b="1" dirty="0"/>
          </a:p>
          <a:p>
            <a:pPr lvl="2"/>
            <a:r>
              <a:rPr lang="zh-CN" altLang="zh-CN" sz="2400" dirty="0"/>
              <a:t>该文件用于定义布局常量。</a:t>
            </a:r>
            <a:endParaRPr lang="zh-CN" altLang="zh-CN" sz="2400" b="1"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84728004"/>
              </p:ext>
            </p:extLst>
          </p:nvPr>
        </p:nvGraphicFramePr>
        <p:xfrm>
          <a:off x="1919036" y="2082567"/>
          <a:ext cx="7632848" cy="1524000"/>
        </p:xfrm>
        <a:graphic>
          <a:graphicData uri="http://schemas.openxmlformats.org/drawingml/2006/table">
            <a:tbl>
              <a:tblPr firstRow="1" firstCol="1" bandRow="1">
                <a:tableStyleId>{5C22544A-7EE6-4342-B048-85BDC9FD1C3A}</a:tableStyleId>
              </a:tblPr>
              <a:tblGrid>
                <a:gridCol w="7632848">
                  <a:extLst>
                    <a:ext uri="{9D8B030D-6E8A-4147-A177-3AD203B41FA5}">
                      <a16:colId xmlns:a16="http://schemas.microsoft.com/office/drawing/2014/main" val="20000"/>
                    </a:ext>
                  </a:extLst>
                </a:gridCol>
              </a:tblGrid>
              <a:tr h="0">
                <a:tc>
                  <a:txBody>
                    <a:bodyPr/>
                    <a:lstStyle/>
                    <a:p>
                      <a:r>
                        <a:rPr kumimoji="0" lang="en-US" altLang="zh-CN" sz="2000" b="1" kern="1200" dirty="0">
                          <a:solidFill>
                            <a:schemeClr val="lt1"/>
                          </a:solidFill>
                          <a:effectLst/>
                          <a:latin typeface="+mn-lt"/>
                          <a:ea typeface="+mn-ea"/>
                          <a:cs typeface="+mn-cs"/>
                        </a:rPr>
                        <a:t>&lt;resources&gt;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    &lt;!-- Default screen margins, per the Android Design guidelines. --&gt;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    &lt;</a:t>
                      </a:r>
                      <a:r>
                        <a:rPr kumimoji="0" lang="en-US" altLang="zh-CN" sz="2000" b="1" kern="1200" dirty="0" err="1">
                          <a:solidFill>
                            <a:schemeClr val="lt1"/>
                          </a:solidFill>
                          <a:effectLst/>
                          <a:latin typeface="+mn-lt"/>
                          <a:ea typeface="+mn-ea"/>
                          <a:cs typeface="+mn-cs"/>
                        </a:rPr>
                        <a:t>dimen</a:t>
                      </a:r>
                      <a:r>
                        <a:rPr kumimoji="0" lang="en-US" altLang="zh-CN" sz="2000" b="1" kern="1200" dirty="0">
                          <a:solidFill>
                            <a:schemeClr val="lt1"/>
                          </a:solidFill>
                          <a:effectLst/>
                          <a:latin typeface="+mn-lt"/>
                          <a:ea typeface="+mn-ea"/>
                          <a:cs typeface="+mn-cs"/>
                        </a:rPr>
                        <a:t> name="</a:t>
                      </a:r>
                      <a:r>
                        <a:rPr kumimoji="0" lang="en-US" altLang="zh-CN" sz="2000" b="1" kern="1200" dirty="0" err="1">
                          <a:solidFill>
                            <a:schemeClr val="lt1"/>
                          </a:solidFill>
                          <a:effectLst/>
                          <a:latin typeface="+mn-lt"/>
                          <a:ea typeface="+mn-ea"/>
                          <a:cs typeface="+mn-cs"/>
                        </a:rPr>
                        <a:t>activity_horizontal_margin</a:t>
                      </a:r>
                      <a:r>
                        <a:rPr kumimoji="0" lang="en-US" altLang="zh-CN" sz="2000" b="1" kern="1200" dirty="0">
                          <a:solidFill>
                            <a:schemeClr val="lt1"/>
                          </a:solidFill>
                          <a:effectLst/>
                          <a:latin typeface="+mn-lt"/>
                          <a:ea typeface="+mn-ea"/>
                          <a:cs typeface="+mn-cs"/>
                        </a:rPr>
                        <a:t>"&gt;16dp&lt;/</a:t>
                      </a:r>
                      <a:r>
                        <a:rPr kumimoji="0" lang="en-US" altLang="zh-CN" sz="2000" b="1" kern="1200" dirty="0" err="1">
                          <a:solidFill>
                            <a:schemeClr val="lt1"/>
                          </a:solidFill>
                          <a:effectLst/>
                          <a:latin typeface="+mn-lt"/>
                          <a:ea typeface="+mn-ea"/>
                          <a:cs typeface="+mn-cs"/>
                        </a:rPr>
                        <a:t>dimen</a:t>
                      </a:r>
                      <a:r>
                        <a:rPr kumimoji="0" lang="en-US" altLang="zh-CN" sz="2000" b="1" kern="1200" dirty="0">
                          <a:solidFill>
                            <a:schemeClr val="lt1"/>
                          </a:solidFill>
                          <a:effectLst/>
                          <a:latin typeface="+mn-lt"/>
                          <a:ea typeface="+mn-ea"/>
                          <a:cs typeface="+mn-cs"/>
                        </a:rPr>
                        <a:t>&gt;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    &lt;</a:t>
                      </a:r>
                      <a:r>
                        <a:rPr kumimoji="0" lang="en-US" altLang="zh-CN" sz="2000" b="1" kern="1200" dirty="0" err="1">
                          <a:solidFill>
                            <a:schemeClr val="lt1"/>
                          </a:solidFill>
                          <a:effectLst/>
                          <a:latin typeface="+mn-lt"/>
                          <a:ea typeface="+mn-ea"/>
                          <a:cs typeface="+mn-cs"/>
                        </a:rPr>
                        <a:t>dimen</a:t>
                      </a:r>
                      <a:r>
                        <a:rPr kumimoji="0" lang="en-US" altLang="zh-CN" sz="2000" b="1" kern="1200" dirty="0">
                          <a:solidFill>
                            <a:schemeClr val="lt1"/>
                          </a:solidFill>
                          <a:effectLst/>
                          <a:latin typeface="+mn-lt"/>
                          <a:ea typeface="+mn-ea"/>
                          <a:cs typeface="+mn-cs"/>
                        </a:rPr>
                        <a:t> name="</a:t>
                      </a:r>
                      <a:r>
                        <a:rPr kumimoji="0" lang="en-US" altLang="zh-CN" sz="2000" b="1" kern="1200" dirty="0" err="1">
                          <a:solidFill>
                            <a:schemeClr val="lt1"/>
                          </a:solidFill>
                          <a:effectLst/>
                          <a:latin typeface="+mn-lt"/>
                          <a:ea typeface="+mn-ea"/>
                          <a:cs typeface="+mn-cs"/>
                        </a:rPr>
                        <a:t>activity_vertical_margin</a:t>
                      </a:r>
                      <a:r>
                        <a:rPr kumimoji="0" lang="en-US" altLang="zh-CN" sz="2000" b="1" kern="1200" dirty="0">
                          <a:solidFill>
                            <a:schemeClr val="lt1"/>
                          </a:solidFill>
                          <a:effectLst/>
                          <a:latin typeface="+mn-lt"/>
                          <a:ea typeface="+mn-ea"/>
                          <a:cs typeface="+mn-cs"/>
                        </a:rPr>
                        <a:t>"&gt;16dp&lt;/</a:t>
                      </a:r>
                      <a:r>
                        <a:rPr kumimoji="0" lang="en-US" altLang="zh-CN" sz="2000" b="1" kern="1200" dirty="0" err="1">
                          <a:solidFill>
                            <a:schemeClr val="lt1"/>
                          </a:solidFill>
                          <a:effectLst/>
                          <a:latin typeface="+mn-lt"/>
                          <a:ea typeface="+mn-ea"/>
                          <a:cs typeface="+mn-cs"/>
                        </a:rPr>
                        <a:t>dimen</a:t>
                      </a:r>
                      <a:r>
                        <a:rPr kumimoji="0" lang="en-US" altLang="zh-CN" sz="2000" b="1" kern="1200" dirty="0">
                          <a:solidFill>
                            <a:schemeClr val="lt1"/>
                          </a:solidFill>
                          <a:effectLst/>
                          <a:latin typeface="+mn-lt"/>
                          <a:ea typeface="+mn-ea"/>
                          <a:cs typeface="+mn-cs"/>
                        </a:rPr>
                        <a:t>&gt;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&lt;/resources&gt;</a:t>
                      </a:r>
                      <a:endParaRPr lang="zh-CN" sz="2000" kern="100" dirty="0">
                        <a:effectLst/>
                        <a:latin typeface="Times New Roman"/>
                        <a:ea typeface="宋体"/>
                      </a:endParaRPr>
                    </a:p>
                  </a:txBody>
                  <a:tcPr marL="51435" marR="51435" marT="0" marB="0">
                    <a:solidFill>
                      <a:srgbClr val="336600"/>
                    </a:solidFill>
                  </a:tcPr>
                </a:tc>
                <a:extLst>
                  <a:ext uri="{0D108BD9-81ED-4DB2-BD59-A6C34878D82A}">
                    <a16:rowId xmlns:a16="http://schemas.microsoft.com/office/drawing/2014/main" val="10000"/>
                  </a:ext>
                </a:extLst>
              </a:tr>
            </a:tbl>
          </a:graphicData>
        </a:graphic>
      </p:graphicFrame>
      <p:sp>
        <p:nvSpPr>
          <p:cNvPr id="6" name="矩形 5"/>
          <p:cNvSpPr/>
          <p:nvPr/>
        </p:nvSpPr>
        <p:spPr>
          <a:xfrm>
            <a:off x="1487487" y="3933056"/>
            <a:ext cx="9371293" cy="2058577"/>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dimen</a:t>
            </a:r>
            <a:r>
              <a:rPr lang="en-US" altLang="zh-CN" dirty="0">
                <a:latin typeface="微软雅黑" panose="020B0503020204020204" pitchFamily="34" charset="-122"/>
                <a:ea typeface="微软雅黑" panose="020B0503020204020204" pitchFamily="34" charset="-122"/>
              </a:rPr>
              <a:t>&gt;</a:t>
            </a:r>
            <a:r>
              <a:rPr lang="zh-CN" altLang="zh-CN" dirty="0">
                <a:latin typeface="微软雅黑" panose="020B0503020204020204" pitchFamily="34" charset="-122"/>
                <a:ea typeface="微软雅黑" panose="020B0503020204020204" pitchFamily="34" charset="-122"/>
              </a:rPr>
              <a:t>：定义尺寸资源的标签。</a:t>
            </a:r>
          </a:p>
          <a:p>
            <a:pPr marL="342900" indent="-342900">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dimen</a:t>
            </a:r>
            <a:r>
              <a:rPr lang="en-US" altLang="zh-CN" dirty="0">
                <a:latin typeface="微软雅黑" panose="020B0503020204020204" pitchFamily="34" charset="-122"/>
                <a:ea typeface="微软雅黑" panose="020B0503020204020204" pitchFamily="34" charset="-122"/>
              </a:rPr>
              <a:t> name="</a:t>
            </a:r>
            <a:r>
              <a:rPr lang="en-US" altLang="zh-CN" dirty="0" err="1">
                <a:latin typeface="微软雅黑" panose="020B0503020204020204" pitchFamily="34" charset="-122"/>
                <a:ea typeface="微软雅黑" panose="020B0503020204020204" pitchFamily="34" charset="-122"/>
              </a:rPr>
              <a:t>activity_horizontal_margin</a:t>
            </a:r>
            <a:r>
              <a:rPr lang="en-US" altLang="zh-CN" dirty="0">
                <a:latin typeface="微软雅黑" panose="020B0503020204020204" pitchFamily="34" charset="-122"/>
                <a:ea typeface="微软雅黑" panose="020B0503020204020204" pitchFamily="34" charset="-122"/>
              </a:rPr>
              <a:t>"&gt;16dp&lt;/</a:t>
            </a:r>
            <a:r>
              <a:rPr lang="en-US" altLang="zh-CN" dirty="0" err="1">
                <a:latin typeface="微软雅黑" panose="020B0503020204020204" pitchFamily="34" charset="-122"/>
                <a:ea typeface="微软雅黑" panose="020B0503020204020204" pitchFamily="34" charset="-122"/>
              </a:rPr>
              <a:t>dimen</a:t>
            </a:r>
            <a:r>
              <a:rPr lang="en-US" altLang="zh-CN" dirty="0">
                <a:latin typeface="微软雅黑" panose="020B0503020204020204" pitchFamily="34" charset="-122"/>
                <a:ea typeface="微软雅黑" panose="020B0503020204020204" pitchFamily="34" charset="-122"/>
              </a:rPr>
              <a:t>&gt;</a:t>
            </a:r>
            <a:r>
              <a:rPr lang="zh-CN" altLang="zh-CN" dirty="0">
                <a:latin typeface="微软雅黑" panose="020B0503020204020204" pitchFamily="34" charset="-122"/>
                <a:ea typeface="微软雅黑" panose="020B0503020204020204" pitchFamily="34" charset="-122"/>
              </a:rPr>
              <a:t>：尺寸资源名称为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activity_horizontal_margin</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，值为</a:t>
            </a:r>
            <a:r>
              <a:rPr lang="en-US" altLang="zh-CN" dirty="0">
                <a:latin typeface="微软雅黑" panose="020B0503020204020204" pitchFamily="34" charset="-122"/>
                <a:ea typeface="微软雅黑" panose="020B0503020204020204" pitchFamily="34" charset="-122"/>
              </a:rPr>
              <a:t>16dp</a:t>
            </a:r>
            <a:r>
              <a:rPr lang="zh-CN" altLang="zh-CN" dirty="0">
                <a:latin typeface="微软雅黑" panose="020B0503020204020204" pitchFamily="34" charset="-122"/>
                <a:ea typeface="微软雅黑" panose="020B0503020204020204" pitchFamily="34" charset="-122"/>
              </a:rPr>
              <a:t>。</a:t>
            </a:r>
          </a:p>
          <a:p>
            <a:pPr marL="342900" indent="-342900">
              <a:lnSpc>
                <a:spcPct val="12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项目中可以使用尺寸资源定义布局或控件的边界、高度和尺寸大小。尺寸单位可以为</a:t>
            </a:r>
            <a:r>
              <a:rPr lang="en-US" altLang="zh-CN" dirty="0" err="1">
                <a:latin typeface="微软雅黑" panose="020B0503020204020204" pitchFamily="34" charset="-122"/>
                <a:ea typeface="微软雅黑" panose="020B0503020204020204" pitchFamily="34" charset="-122"/>
              </a:rPr>
              <a:t>px</a:t>
            </a:r>
            <a:r>
              <a:rPr lang="zh-CN" altLang="zh-CN" dirty="0">
                <a:latin typeface="微软雅黑" panose="020B0503020204020204" pitchFamily="34" charset="-122"/>
                <a:ea typeface="微软雅黑" panose="020B0503020204020204" pitchFamily="34" charset="-122"/>
              </a:rPr>
              <a:t>（像素）、</a:t>
            </a:r>
            <a:r>
              <a:rPr lang="en-US" altLang="zh-CN" dirty="0">
                <a:latin typeface="微软雅黑" panose="020B0503020204020204" pitchFamily="34" charset="-122"/>
                <a:ea typeface="微软雅黑" panose="020B0503020204020204" pitchFamily="34" charset="-122"/>
              </a:rPr>
              <a:t>in</a:t>
            </a:r>
            <a:r>
              <a:rPr lang="zh-CN" altLang="zh-CN" dirty="0">
                <a:latin typeface="微软雅黑" panose="020B0503020204020204" pitchFamily="34" charset="-122"/>
                <a:ea typeface="微软雅黑" panose="020B0503020204020204" pitchFamily="34" charset="-122"/>
              </a:rPr>
              <a:t>（英寸）、</a:t>
            </a:r>
            <a:r>
              <a:rPr lang="en-US" altLang="zh-CN" dirty="0">
                <a:latin typeface="微软雅黑" panose="020B0503020204020204" pitchFamily="34" charset="-122"/>
                <a:ea typeface="微软雅黑" panose="020B0503020204020204" pitchFamily="34" charset="-122"/>
              </a:rPr>
              <a:t>mm</a:t>
            </a:r>
            <a:r>
              <a:rPr lang="zh-CN" altLang="zh-CN" dirty="0">
                <a:latin typeface="微软雅黑" panose="020B0503020204020204" pitchFamily="34" charset="-122"/>
                <a:ea typeface="微软雅黑" panose="020B0503020204020204" pitchFamily="34" charset="-122"/>
              </a:rPr>
              <a:t>（毫米）、</a:t>
            </a:r>
            <a:r>
              <a:rPr lang="en-US" altLang="zh-CN" dirty="0" err="1">
                <a:latin typeface="微软雅黑" panose="020B0503020204020204" pitchFamily="34" charset="-122"/>
                <a:ea typeface="微软雅黑" panose="020B0503020204020204" pitchFamily="34" charset="-122"/>
              </a:rPr>
              <a:t>pt</a:t>
            </a:r>
            <a:r>
              <a:rPr lang="zh-CN" altLang="zh-CN" dirty="0">
                <a:latin typeface="微软雅黑" panose="020B0503020204020204" pitchFamily="34" charset="-122"/>
                <a:ea typeface="微软雅黑" panose="020B0503020204020204" pitchFamily="34" charset="-122"/>
              </a:rPr>
              <a:t>（磅）、</a:t>
            </a:r>
            <a:r>
              <a:rPr lang="en-US" altLang="zh-CN" dirty="0">
                <a:latin typeface="微软雅黑" panose="020B0503020204020204" pitchFamily="34" charset="-122"/>
                <a:ea typeface="微软雅黑" panose="020B0503020204020204" pitchFamily="34" charset="-122"/>
              </a:rPr>
              <a:t>dip</a:t>
            </a:r>
            <a:r>
              <a:rPr lang="zh-CN" altLang="zh-CN" dirty="0">
                <a:latin typeface="微软雅黑" panose="020B0503020204020204" pitchFamily="34" charset="-122"/>
                <a:ea typeface="微软雅黑" panose="020B0503020204020204" pitchFamily="34" charset="-122"/>
              </a:rPr>
              <a:t>（与密度无关的像素）和</a:t>
            </a:r>
            <a:r>
              <a:rPr lang="en-US" altLang="zh-CN" dirty="0" err="1">
                <a:latin typeface="微软雅黑" panose="020B0503020204020204" pitchFamily="34" charset="-122"/>
                <a:ea typeface="微软雅黑" panose="020B0503020204020204" pitchFamily="34" charset="-122"/>
              </a:rPr>
              <a:t>sp</a:t>
            </a:r>
            <a:r>
              <a:rPr lang="zh-CN" altLang="zh-CN" dirty="0">
                <a:latin typeface="微软雅黑" panose="020B0503020204020204" pitchFamily="34" charset="-122"/>
                <a:ea typeface="微软雅黑" panose="020B0503020204020204" pitchFamily="34" charset="-122"/>
              </a:rPr>
              <a:t>（与刻度无关的比例像素）。最常用的尺寸单位为</a:t>
            </a:r>
            <a:r>
              <a:rPr lang="en-US" altLang="zh-CN" b="1" dirty="0">
                <a:solidFill>
                  <a:srgbClr val="C4037D"/>
                </a:solidFill>
                <a:latin typeface="微软雅黑" panose="020B0503020204020204" pitchFamily="34" charset="-122"/>
                <a:ea typeface="微软雅黑" panose="020B0503020204020204" pitchFamily="34" charset="-122"/>
              </a:rPr>
              <a:t>dip</a:t>
            </a:r>
            <a:r>
              <a:rPr lang="zh-CN" altLang="zh-CN" b="1" dirty="0">
                <a:solidFill>
                  <a:srgbClr val="C4037D"/>
                </a:solidFill>
                <a:latin typeface="微软雅黑" panose="020B0503020204020204" pitchFamily="34" charset="-122"/>
                <a:ea typeface="微软雅黑" panose="020B0503020204020204" pitchFamily="34" charset="-122"/>
              </a:rPr>
              <a:t>和</a:t>
            </a:r>
            <a:r>
              <a:rPr lang="en-US" altLang="zh-CN" b="1" dirty="0" err="1">
                <a:solidFill>
                  <a:srgbClr val="C4037D"/>
                </a:solidFill>
                <a:latin typeface="微软雅黑" panose="020B0503020204020204" pitchFamily="34" charset="-122"/>
                <a:ea typeface="微软雅黑" panose="020B0503020204020204" pitchFamily="34" charset="-122"/>
              </a:rPr>
              <a:t>sp</a:t>
            </a:r>
            <a:r>
              <a:rPr lang="zh-CN" altLang="zh-CN" dirty="0">
                <a:latin typeface="微软雅黑" panose="020B0503020204020204" pitchFamily="34" charset="-122"/>
                <a:ea typeface="微软雅黑" panose="020B0503020204020204" pitchFamily="34" charset="-122"/>
              </a:rPr>
              <a:t>。</a:t>
            </a:r>
          </a:p>
        </p:txBody>
      </p:sp>
      <p:sp>
        <p:nvSpPr>
          <p:cNvPr id="4" name="标题 3"/>
          <p:cNvSpPr>
            <a:spLocks noGrp="1"/>
          </p:cNvSpPr>
          <p:nvPr>
            <p:ph type="title"/>
          </p:nvPr>
        </p:nvSpPr>
        <p:spPr/>
        <p:txBody>
          <a:bodyPr/>
          <a:lstStyle/>
          <a:p>
            <a:r>
              <a:rPr lang="en-US" altLang="zh-CN" dirty="0"/>
              <a:t>res</a:t>
            </a:r>
            <a:r>
              <a:rPr lang="zh-CN" altLang="zh-CN" dirty="0"/>
              <a:t>目录</a:t>
            </a:r>
            <a:r>
              <a:rPr lang="en-US" altLang="zh-CN" dirty="0"/>
              <a:t> — </a:t>
            </a:r>
            <a:r>
              <a:rPr lang="en-US" altLang="zh-CN" dirty="0" err="1"/>
              <a:t>valus</a:t>
            </a:r>
            <a:r>
              <a:rPr lang="en-US" altLang="zh-CN" dirty="0"/>
              <a:t> </a:t>
            </a:r>
            <a:endParaRPr lang="zh-CN" altLang="en-US" dirty="0"/>
          </a:p>
        </p:txBody>
      </p:sp>
    </p:spTree>
    <p:extLst>
      <p:ext uri="{BB962C8B-B14F-4D97-AF65-F5344CB8AC3E}">
        <p14:creationId xmlns:p14="http://schemas.microsoft.com/office/powerpoint/2010/main" val="245440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55441" y="1124744"/>
            <a:ext cx="9129296" cy="4800600"/>
          </a:xfrm>
        </p:spPr>
        <p:txBody>
          <a:bodyPr/>
          <a:lstStyle/>
          <a:p>
            <a:pPr marL="355600" lvl="1" indent="0">
              <a:buNone/>
            </a:pPr>
            <a:r>
              <a:rPr lang="en-US" altLang="zh-CN" b="1" dirty="0"/>
              <a:t>① </a:t>
            </a:r>
            <a:r>
              <a:rPr lang="en-US" altLang="zh-CN" b="1" dirty="0">
                <a:solidFill>
                  <a:srgbClr val="C4037D"/>
                </a:solidFill>
              </a:rPr>
              <a:t>values —</a:t>
            </a:r>
            <a:r>
              <a:rPr lang="en-US" altLang="zh-CN" sz="2000" b="1" dirty="0"/>
              <a:t> </a:t>
            </a:r>
            <a:r>
              <a:rPr lang="en-US" altLang="zh-CN" sz="2400" b="1" dirty="0"/>
              <a:t>strings</a:t>
            </a:r>
            <a:r>
              <a:rPr lang="en-US" altLang="zh-CN" b="1" dirty="0"/>
              <a:t>.xml</a:t>
            </a:r>
          </a:p>
          <a:p>
            <a:pPr lvl="2"/>
            <a:r>
              <a:rPr lang="zh-CN" altLang="zh-CN" dirty="0"/>
              <a:t>该文件用于定义和存储项目中的字符串资源，默认生成的</a:t>
            </a:r>
            <a:r>
              <a:rPr lang="en-US" altLang="zh-CN" dirty="0" err="1"/>
              <a:t>HelloAndroid</a:t>
            </a:r>
            <a:r>
              <a:rPr lang="zh-CN" altLang="zh-CN" dirty="0"/>
              <a:t>项目的</a:t>
            </a:r>
            <a:r>
              <a:rPr lang="en-US" altLang="zh-CN" dirty="0"/>
              <a:t>strings.xml</a:t>
            </a:r>
            <a:r>
              <a:rPr lang="zh-CN" altLang="zh-CN" dirty="0"/>
              <a:t>文件内容如下</a:t>
            </a:r>
            <a:endParaRPr lang="zh-CN" altLang="zh-CN" b="1"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921254305"/>
              </p:ext>
            </p:extLst>
          </p:nvPr>
        </p:nvGraphicFramePr>
        <p:xfrm>
          <a:off x="2007263" y="2564904"/>
          <a:ext cx="6661786" cy="914400"/>
        </p:xfrm>
        <a:graphic>
          <a:graphicData uri="http://schemas.openxmlformats.org/drawingml/2006/table">
            <a:tbl>
              <a:tblPr firstRow="1" firstCol="1" bandRow="1">
                <a:tableStyleId>{5C22544A-7EE6-4342-B048-85BDC9FD1C3A}</a:tableStyleId>
              </a:tblPr>
              <a:tblGrid>
                <a:gridCol w="6661786">
                  <a:extLst>
                    <a:ext uri="{9D8B030D-6E8A-4147-A177-3AD203B41FA5}">
                      <a16:colId xmlns:a16="http://schemas.microsoft.com/office/drawing/2014/main" val="20000"/>
                    </a:ext>
                  </a:extLst>
                </a:gridCol>
              </a:tblGrid>
              <a:tr h="0">
                <a:tc>
                  <a:txBody>
                    <a:bodyPr/>
                    <a:lstStyle/>
                    <a:p>
                      <a:r>
                        <a:rPr kumimoji="0" lang="en-US" altLang="zh-CN" sz="2000" b="1" kern="1200" dirty="0">
                          <a:solidFill>
                            <a:schemeClr val="lt1"/>
                          </a:solidFill>
                          <a:effectLst/>
                          <a:latin typeface="+mn-lt"/>
                          <a:ea typeface="+mn-ea"/>
                          <a:cs typeface="+mn-cs"/>
                        </a:rPr>
                        <a:t>&lt;resources&gt;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    &lt;string name="</a:t>
                      </a:r>
                      <a:r>
                        <a:rPr kumimoji="0" lang="en-US" altLang="zh-CN" sz="2000" b="1" kern="1200" dirty="0" err="1">
                          <a:solidFill>
                            <a:schemeClr val="lt1"/>
                          </a:solidFill>
                          <a:effectLst/>
                          <a:latin typeface="+mn-lt"/>
                          <a:ea typeface="+mn-ea"/>
                          <a:cs typeface="+mn-cs"/>
                        </a:rPr>
                        <a:t>app_name</a:t>
                      </a:r>
                      <a:r>
                        <a:rPr kumimoji="0" lang="en-US" altLang="zh-CN" sz="2000" b="1" kern="1200" dirty="0">
                          <a:solidFill>
                            <a:schemeClr val="lt1"/>
                          </a:solidFill>
                          <a:effectLst/>
                          <a:latin typeface="+mn-lt"/>
                          <a:ea typeface="+mn-ea"/>
                          <a:cs typeface="+mn-cs"/>
                        </a:rPr>
                        <a:t>"&gt;</a:t>
                      </a:r>
                      <a:r>
                        <a:rPr kumimoji="0" lang="en-US" altLang="zh-CN" sz="2000" b="1" kern="1200" dirty="0" err="1">
                          <a:solidFill>
                            <a:schemeClr val="lt1"/>
                          </a:solidFill>
                          <a:effectLst/>
                          <a:latin typeface="+mn-lt"/>
                          <a:ea typeface="+mn-ea"/>
                          <a:cs typeface="+mn-cs"/>
                        </a:rPr>
                        <a:t>HelloAndroid</a:t>
                      </a:r>
                      <a:r>
                        <a:rPr kumimoji="0" lang="en-US" altLang="zh-CN" sz="2000" b="1" kern="1200" dirty="0">
                          <a:solidFill>
                            <a:schemeClr val="lt1"/>
                          </a:solidFill>
                          <a:effectLst/>
                          <a:latin typeface="+mn-lt"/>
                          <a:ea typeface="+mn-ea"/>
                          <a:cs typeface="+mn-cs"/>
                        </a:rPr>
                        <a:t>&lt;/string&gt;</a:t>
                      </a:r>
                      <a:endParaRPr kumimoji="0" lang="zh-CN" altLang="zh-CN" sz="2000" b="1" kern="1200" dirty="0">
                        <a:solidFill>
                          <a:schemeClr val="lt1"/>
                        </a:solidFill>
                        <a:effectLst/>
                        <a:latin typeface="+mn-lt"/>
                        <a:ea typeface="+mn-ea"/>
                        <a:cs typeface="+mn-cs"/>
                      </a:endParaRPr>
                    </a:p>
                    <a:p>
                      <a:r>
                        <a:rPr kumimoji="0" lang="en-US" altLang="zh-CN" sz="2000" b="1" kern="1200" dirty="0">
                          <a:solidFill>
                            <a:schemeClr val="lt1"/>
                          </a:solidFill>
                          <a:effectLst/>
                          <a:latin typeface="+mn-lt"/>
                          <a:ea typeface="+mn-ea"/>
                          <a:cs typeface="+mn-cs"/>
                        </a:rPr>
                        <a:t>&lt;/resources&gt;</a:t>
                      </a:r>
                      <a:endParaRPr lang="zh-CN" sz="2000" kern="100" dirty="0">
                        <a:effectLst/>
                        <a:latin typeface="Times New Roman"/>
                        <a:ea typeface="宋体"/>
                      </a:endParaRPr>
                    </a:p>
                  </a:txBody>
                  <a:tcPr marL="51435" marR="51435" marT="0" marB="0">
                    <a:solidFill>
                      <a:srgbClr val="336600"/>
                    </a:solidFill>
                  </a:tcPr>
                </a:tc>
                <a:extLst>
                  <a:ext uri="{0D108BD9-81ED-4DB2-BD59-A6C34878D82A}">
                    <a16:rowId xmlns:a16="http://schemas.microsoft.com/office/drawing/2014/main" val="10000"/>
                  </a:ext>
                </a:extLst>
              </a:tr>
            </a:tbl>
          </a:graphicData>
        </a:graphic>
      </p:graphicFrame>
      <p:sp>
        <p:nvSpPr>
          <p:cNvPr id="6" name="矩形 5"/>
          <p:cNvSpPr/>
          <p:nvPr/>
        </p:nvSpPr>
        <p:spPr>
          <a:xfrm>
            <a:off x="1703512" y="3732828"/>
            <a:ext cx="8604447" cy="2058577"/>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&lt;resources&gt;</a:t>
            </a:r>
            <a:r>
              <a:rPr lang="zh-CN" altLang="zh-CN" dirty="0">
                <a:latin typeface="微软雅黑" panose="020B0503020204020204" pitchFamily="34" charset="-122"/>
                <a:ea typeface="微软雅黑" panose="020B0503020204020204" pitchFamily="34" charset="-122"/>
              </a:rPr>
              <a:t>：定义资源的标签。</a:t>
            </a:r>
          </a:p>
          <a:p>
            <a:pPr marL="342900" indent="-342900">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&lt;string name="</a:t>
            </a:r>
            <a:r>
              <a:rPr lang="en-US" altLang="zh-CN" dirty="0" err="1">
                <a:latin typeface="微软雅黑" panose="020B0503020204020204" pitchFamily="34" charset="-122"/>
                <a:ea typeface="微软雅黑" panose="020B0503020204020204" pitchFamily="34" charset="-122"/>
              </a:rPr>
              <a:t>app_name</a:t>
            </a:r>
            <a:r>
              <a:rPr lang="en-US" altLang="zh-CN" dirty="0">
                <a:latin typeface="微软雅黑" panose="020B0503020204020204" pitchFamily="34" charset="-122"/>
                <a:ea typeface="微软雅黑" panose="020B0503020204020204" pitchFamily="34" charset="-122"/>
              </a:rPr>
              <a:t>"&gt;</a:t>
            </a:r>
            <a:r>
              <a:rPr lang="en-US" altLang="zh-CN" dirty="0" err="1">
                <a:latin typeface="微软雅黑" panose="020B0503020204020204" pitchFamily="34" charset="-122"/>
                <a:ea typeface="微软雅黑" panose="020B0503020204020204" pitchFamily="34" charset="-122"/>
              </a:rPr>
              <a:t>HelloAndroid</a:t>
            </a:r>
            <a:r>
              <a:rPr lang="en-US" altLang="zh-CN" dirty="0">
                <a:latin typeface="微软雅黑" panose="020B0503020204020204" pitchFamily="34" charset="-122"/>
                <a:ea typeface="微软雅黑" panose="020B0503020204020204" pitchFamily="34" charset="-122"/>
              </a:rPr>
              <a:t>&lt;/string&gt;</a:t>
            </a:r>
            <a:r>
              <a:rPr lang="zh-CN" altLang="zh-CN" dirty="0">
                <a:latin typeface="微软雅黑" panose="020B0503020204020204" pitchFamily="34" charset="-122"/>
                <a:ea typeface="微软雅黑" panose="020B0503020204020204" pitchFamily="34" charset="-122"/>
              </a:rPr>
              <a:t>：声明了一个字符串资源，字符串的名称为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app_name</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，字符串的内容为 </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HelloAndroid</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让程序适应不同语言环境，适配多种语言，这就叫做语言的国际化。</a:t>
            </a:r>
            <a:r>
              <a:rPr lang="en-US" altLang="zh-CN" dirty="0">
                <a:latin typeface="微软雅黑" panose="020B0503020204020204" pitchFamily="34" charset="-122"/>
                <a:ea typeface="微软雅黑" panose="020B0503020204020204" pitchFamily="34" charset="-122"/>
              </a:rPr>
              <a:t>Android</a:t>
            </a:r>
            <a:r>
              <a:rPr lang="zh-CN" altLang="zh-CN" dirty="0">
                <a:latin typeface="微软雅黑" panose="020B0503020204020204" pitchFamily="34" charset="-122"/>
                <a:ea typeface="微软雅黑" panose="020B0503020204020204" pitchFamily="34" charset="-122"/>
              </a:rPr>
              <a:t>中之所以将字符串设定为资源，目的就是为了方便实现国际化。</a:t>
            </a:r>
          </a:p>
          <a:p>
            <a:pPr marL="342900" indent="-342900">
              <a:lnSpc>
                <a:spcPct val="120000"/>
              </a:lnSpc>
              <a:buFont typeface="Arial" panose="020B0604020202020204" pitchFamily="34" charset="0"/>
              <a:buChar char="•"/>
            </a:pPr>
            <a:endParaRPr lang="zh-CN" altLang="zh-CN" dirty="0">
              <a:latin typeface="微软雅黑" panose="020B0503020204020204" pitchFamily="34" charset="-122"/>
              <a:ea typeface="微软雅黑" panose="020B0503020204020204" pitchFamily="34" charset="-122"/>
            </a:endParaRPr>
          </a:p>
        </p:txBody>
      </p:sp>
      <p:sp>
        <p:nvSpPr>
          <p:cNvPr id="7" name="标题 3"/>
          <p:cNvSpPr>
            <a:spLocks noGrp="1"/>
          </p:cNvSpPr>
          <p:nvPr>
            <p:ph type="title"/>
          </p:nvPr>
        </p:nvSpPr>
        <p:spPr/>
        <p:txBody>
          <a:bodyPr/>
          <a:lstStyle/>
          <a:p>
            <a:r>
              <a:rPr lang="en-US" altLang="zh-CN" dirty="0"/>
              <a:t>res</a:t>
            </a:r>
            <a:r>
              <a:rPr lang="zh-CN" altLang="zh-CN" dirty="0"/>
              <a:t>目录</a:t>
            </a:r>
            <a:r>
              <a:rPr lang="en-US" altLang="zh-CN" dirty="0"/>
              <a:t> — </a:t>
            </a:r>
            <a:r>
              <a:rPr lang="en-US" altLang="zh-CN" dirty="0" err="1"/>
              <a:t>valus</a:t>
            </a:r>
            <a:r>
              <a:rPr lang="en-US" altLang="zh-CN" dirty="0"/>
              <a:t> </a:t>
            </a:r>
            <a:endParaRPr lang="zh-CN" altLang="en-US" dirty="0"/>
          </a:p>
        </p:txBody>
      </p:sp>
    </p:spTree>
    <p:extLst>
      <p:ext uri="{BB962C8B-B14F-4D97-AF65-F5344CB8AC3E}">
        <p14:creationId xmlns:p14="http://schemas.microsoft.com/office/powerpoint/2010/main" val="9094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29316" y="1124744"/>
            <a:ext cx="4925508" cy="4800600"/>
          </a:xfrm>
        </p:spPr>
        <p:txBody>
          <a:bodyPr>
            <a:normAutofit/>
          </a:bodyPr>
          <a:lstStyle/>
          <a:p>
            <a:pPr marL="68262" indent="0" algn="just">
              <a:buNone/>
            </a:pPr>
            <a:r>
              <a:rPr lang="en-US" altLang="zh-CN" sz="2400" b="1" dirty="0"/>
              <a:t>② </a:t>
            </a:r>
            <a:r>
              <a:rPr lang="zh-CN" altLang="en-US" sz="2400" b="1" dirty="0"/>
              <a:t>图标文件</a:t>
            </a:r>
            <a:r>
              <a:rPr lang="zh-CN" altLang="zh-CN" sz="2400" b="1" dirty="0"/>
              <a:t>（</a:t>
            </a:r>
            <a:r>
              <a:rPr lang="en-US" altLang="zh-CN" sz="2400" b="1" dirty="0" err="1">
                <a:solidFill>
                  <a:srgbClr val="C4037D"/>
                </a:solidFill>
              </a:rPr>
              <a:t>mipmap</a:t>
            </a:r>
            <a:r>
              <a:rPr lang="zh-CN" altLang="zh-CN" sz="2400" b="1" dirty="0"/>
              <a:t>）</a:t>
            </a:r>
            <a:endParaRPr lang="en-US" altLang="zh-CN" sz="2400" b="1" dirty="0"/>
          </a:p>
          <a:p>
            <a:pPr lvl="1" algn="just">
              <a:lnSpc>
                <a:spcPct val="150000"/>
              </a:lnSpc>
            </a:pPr>
            <a:r>
              <a:rPr lang="zh-CN" altLang="en-US" sz="1800" dirty="0">
                <a:latin typeface="微软雅黑" panose="020B0503020204020204" pitchFamily="34" charset="-122"/>
                <a:ea typeface="微软雅黑" panose="020B0503020204020204" pitchFamily="34" charset="-122"/>
              </a:rPr>
              <a:t>细分为 </a:t>
            </a:r>
            <a:r>
              <a:rPr lang="en-US" altLang="zh-CN" sz="1800" dirty="0">
                <a:latin typeface="微软雅黑" panose="020B0503020204020204" pitchFamily="34" charset="-122"/>
                <a:ea typeface="微软雅黑" panose="020B0503020204020204" pitchFamily="34" charset="-122"/>
              </a:rPr>
              <a:t>mipmap-</a:t>
            </a:r>
            <a:r>
              <a:rPr lang="en-US" altLang="zh-CN" sz="1800" dirty="0" err="1">
                <a:latin typeface="微软雅黑" panose="020B0503020204020204" pitchFamily="34" charset="-122"/>
                <a:ea typeface="微软雅黑" panose="020B0503020204020204" pitchFamily="34" charset="-122"/>
              </a:rPr>
              <a:t>mdpi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mipmap-</a:t>
            </a:r>
            <a:r>
              <a:rPr lang="en-US" altLang="zh-CN" sz="1800" dirty="0" err="1">
                <a:latin typeface="微软雅黑" panose="020B0503020204020204" pitchFamily="34" charset="-122"/>
                <a:ea typeface="微软雅黑" panose="020B0503020204020204" pitchFamily="34" charset="-122"/>
              </a:rPr>
              <a:t>hdpi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mipmap-</a:t>
            </a:r>
            <a:r>
              <a:rPr lang="en-US" altLang="zh-CN" sz="1800" dirty="0" err="1">
                <a:latin typeface="微软雅黑" panose="020B0503020204020204" pitchFamily="34" charset="-122"/>
                <a:ea typeface="微软雅黑" panose="020B0503020204020204" pitchFamily="34" charset="-122"/>
              </a:rPr>
              <a:t>xhdpi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mipmap-</a:t>
            </a:r>
            <a:r>
              <a:rPr lang="en-US" altLang="zh-CN" sz="1800" dirty="0" err="1">
                <a:latin typeface="微软雅黑" panose="020B0503020204020204" pitchFamily="34" charset="-122"/>
                <a:ea typeface="微软雅黑" panose="020B0503020204020204" pitchFamily="34" charset="-122"/>
              </a:rPr>
              <a:t>xxhdpi</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mipmap-</a:t>
            </a:r>
            <a:r>
              <a:rPr lang="en-US" altLang="zh-CN" sz="1800" dirty="0" err="1">
                <a:latin typeface="微软雅黑" panose="020B0503020204020204" pitchFamily="34" charset="-122"/>
                <a:ea typeface="微软雅黑" panose="020B0503020204020204" pitchFamily="34" charset="-122"/>
              </a:rPr>
              <a:t>xxxhdpi</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子目录，分别存放分辨率大小不同的图标资源</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以便相同的应用程序在分辨率大小不同的显示窗体上都可以顺利显示。 </a:t>
            </a:r>
          </a:p>
        </p:txBody>
      </p:sp>
      <p:sp>
        <p:nvSpPr>
          <p:cNvPr id="7" name="标题 3"/>
          <p:cNvSpPr>
            <a:spLocks noGrp="1"/>
          </p:cNvSpPr>
          <p:nvPr>
            <p:ph type="title"/>
          </p:nvPr>
        </p:nvSpPr>
        <p:spPr/>
        <p:txBody>
          <a:bodyPr/>
          <a:lstStyle/>
          <a:p>
            <a:r>
              <a:rPr lang="en-US" altLang="zh-CN" dirty="0"/>
              <a:t>res</a:t>
            </a:r>
            <a:r>
              <a:rPr lang="zh-CN" altLang="zh-CN" dirty="0"/>
              <a:t>目录</a:t>
            </a:r>
            <a:r>
              <a:rPr lang="en-US" altLang="zh-CN" dirty="0"/>
              <a:t> — mipmap </a:t>
            </a:r>
            <a:endParaRPr lang="zh-CN" altLang="en-US" dirty="0"/>
          </a:p>
        </p:txBody>
      </p:sp>
      <p:pic>
        <p:nvPicPr>
          <p:cNvPr id="19" name="图片 18">
            <a:extLst>
              <a:ext uri="{FF2B5EF4-FFF2-40B4-BE49-F238E27FC236}">
                <a16:creationId xmlns:a16="http://schemas.microsoft.com/office/drawing/2014/main" id="{0F72B29B-ACDF-4078-B677-AB4912A51453}"/>
              </a:ext>
            </a:extLst>
          </p:cNvPr>
          <p:cNvPicPr>
            <a:picLocks noChangeAspect="1"/>
          </p:cNvPicPr>
          <p:nvPr/>
        </p:nvPicPr>
        <p:blipFill>
          <a:blip r:embed="rId2"/>
          <a:stretch>
            <a:fillRect/>
          </a:stretch>
        </p:blipFill>
        <p:spPr>
          <a:xfrm>
            <a:off x="6213660" y="1371600"/>
            <a:ext cx="5049024" cy="5112568"/>
          </a:xfrm>
          <a:prstGeom prst="rect">
            <a:avLst/>
          </a:prstGeom>
        </p:spPr>
      </p:pic>
      <p:pic>
        <p:nvPicPr>
          <p:cNvPr id="2058" name="图片 4">
            <a:extLst>
              <a:ext uri="{FF2B5EF4-FFF2-40B4-BE49-F238E27FC236}">
                <a16:creationId xmlns:a16="http://schemas.microsoft.com/office/drawing/2014/main" id="{7F228C7F-B13D-4EA3-9E51-7558D1CB8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图片 5">
            <a:extLst>
              <a:ext uri="{FF2B5EF4-FFF2-40B4-BE49-F238E27FC236}">
                <a16:creationId xmlns:a16="http://schemas.microsoft.com/office/drawing/2014/main" id="{6C4AE8CD-3978-48DC-90A8-2EE53F929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图片 1">
            <a:extLst>
              <a:ext uri="{FF2B5EF4-FFF2-40B4-BE49-F238E27FC236}">
                <a16:creationId xmlns:a16="http://schemas.microsoft.com/office/drawing/2014/main" id="{68C62E66-1CFA-4245-8C19-E8E3630E65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图片 3">
            <a:extLst>
              <a:ext uri="{FF2B5EF4-FFF2-40B4-BE49-F238E27FC236}">
                <a16:creationId xmlns:a16="http://schemas.microsoft.com/office/drawing/2014/main" id="{605F2F96-80FE-4C40-BC59-D6538CA026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图片 6">
            <a:extLst>
              <a:ext uri="{FF2B5EF4-FFF2-40B4-BE49-F238E27FC236}">
                <a16:creationId xmlns:a16="http://schemas.microsoft.com/office/drawing/2014/main" id="{77136870-4E33-4481-94C9-409FF487C7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图片 7">
            <a:extLst>
              <a:ext uri="{FF2B5EF4-FFF2-40B4-BE49-F238E27FC236}">
                <a16:creationId xmlns:a16="http://schemas.microsoft.com/office/drawing/2014/main" id="{54A4A901-ACEC-4FB4-B4B6-4DCDC637B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图片 8">
            <a:extLst>
              <a:ext uri="{FF2B5EF4-FFF2-40B4-BE49-F238E27FC236}">
                <a16:creationId xmlns:a16="http://schemas.microsoft.com/office/drawing/2014/main" id="{9493B734-D965-4953-8215-45B53D2A50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图片 9">
            <a:extLst>
              <a:ext uri="{FF2B5EF4-FFF2-40B4-BE49-F238E27FC236}">
                <a16:creationId xmlns:a16="http://schemas.microsoft.com/office/drawing/2014/main" id="{BA0CCBBD-CA9D-46D9-8BF9-190A502D901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图片 10">
            <a:extLst>
              <a:ext uri="{FF2B5EF4-FFF2-40B4-BE49-F238E27FC236}">
                <a16:creationId xmlns:a16="http://schemas.microsoft.com/office/drawing/2014/main" id="{D77E67D4-28B7-4583-912B-A90C035CDA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图片 11">
            <a:extLst>
              <a:ext uri="{FF2B5EF4-FFF2-40B4-BE49-F238E27FC236}">
                <a16:creationId xmlns:a16="http://schemas.microsoft.com/office/drawing/2014/main" id="{CBCD4B75-65E1-4577-B8BC-B141B577D6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29315" y="1124744"/>
            <a:ext cx="10279253" cy="5328592"/>
          </a:xfrm>
        </p:spPr>
        <p:txBody>
          <a:bodyPr>
            <a:normAutofit/>
          </a:bodyPr>
          <a:lstStyle/>
          <a:p>
            <a:pPr marL="0" indent="0">
              <a:buNone/>
            </a:pPr>
            <a:r>
              <a:rPr lang="en-US" altLang="zh-CN" sz="2400" b="1" dirty="0"/>
              <a:t>③ </a:t>
            </a:r>
            <a:r>
              <a:rPr lang="zh-CN" altLang="zh-CN" sz="2400" b="1" dirty="0"/>
              <a:t>界面布局文件（</a:t>
            </a:r>
            <a:r>
              <a:rPr lang="en-US" altLang="zh-CN" sz="2400" b="1" dirty="0">
                <a:solidFill>
                  <a:srgbClr val="C4037D"/>
                </a:solidFill>
              </a:rPr>
              <a:t>layout</a:t>
            </a:r>
            <a:r>
              <a:rPr lang="zh-CN" altLang="zh-CN" sz="2400" b="1" dirty="0"/>
              <a:t>）</a:t>
            </a:r>
            <a:endParaRPr lang="zh-CN" altLang="zh-CN" sz="2400" dirty="0"/>
          </a:p>
          <a:p>
            <a:pPr lvl="1"/>
            <a:r>
              <a:rPr lang="en-US" altLang="zh-CN" dirty="0"/>
              <a:t>Android</a:t>
            </a:r>
            <a:r>
              <a:rPr lang="zh-CN" altLang="zh-CN" dirty="0"/>
              <a:t>中采用</a:t>
            </a:r>
            <a:r>
              <a:rPr lang="en-US" altLang="zh-CN" dirty="0"/>
              <a:t>XML</a:t>
            </a:r>
            <a:r>
              <a:rPr lang="zh-CN" altLang="zh-CN" dirty="0"/>
              <a:t>文件进行界面布局，可将布局界面的代码和业务逻辑控制的</a:t>
            </a:r>
            <a:r>
              <a:rPr lang="en-US" altLang="zh-CN" dirty="0"/>
              <a:t>Java</a:t>
            </a:r>
            <a:r>
              <a:rPr lang="zh-CN" altLang="zh-CN" dirty="0"/>
              <a:t>代码分离开来，使应用程序的结构更加简单清晰。</a:t>
            </a:r>
            <a:endParaRPr lang="zh-CN" altLang="en-US" dirty="0"/>
          </a:p>
        </p:txBody>
      </p:sp>
      <p:sp>
        <p:nvSpPr>
          <p:cNvPr id="4" name="标题 3"/>
          <p:cNvSpPr>
            <a:spLocks noGrp="1"/>
          </p:cNvSpPr>
          <p:nvPr>
            <p:ph type="title"/>
          </p:nvPr>
        </p:nvSpPr>
        <p:spPr/>
        <p:txBody>
          <a:bodyPr/>
          <a:lstStyle/>
          <a:p>
            <a:r>
              <a:rPr lang="en-US" altLang="zh-CN" dirty="0"/>
              <a:t>res</a:t>
            </a:r>
            <a:r>
              <a:rPr lang="zh-CN" altLang="zh-CN" dirty="0"/>
              <a:t>目录</a:t>
            </a:r>
            <a:r>
              <a:rPr lang="en-US" altLang="zh-CN" dirty="0"/>
              <a:t> — layout </a:t>
            </a:r>
            <a:endParaRPr lang="zh-CN" altLang="en-US" dirty="0"/>
          </a:p>
        </p:txBody>
      </p:sp>
      <p:pic>
        <p:nvPicPr>
          <p:cNvPr id="9" name="图片 8">
            <a:extLst>
              <a:ext uri="{FF2B5EF4-FFF2-40B4-BE49-F238E27FC236}">
                <a16:creationId xmlns:a16="http://schemas.microsoft.com/office/drawing/2014/main" id="{AEA24C08-7FC2-46CA-905C-A82F28947674}"/>
              </a:ext>
            </a:extLst>
          </p:cNvPr>
          <p:cNvPicPr>
            <a:picLocks noChangeAspect="1"/>
          </p:cNvPicPr>
          <p:nvPr/>
        </p:nvPicPr>
        <p:blipFill>
          <a:blip r:embed="rId2"/>
          <a:stretch>
            <a:fillRect/>
          </a:stretch>
        </p:blipFill>
        <p:spPr>
          <a:xfrm>
            <a:off x="6198543" y="2636912"/>
            <a:ext cx="4823072" cy="3331096"/>
          </a:xfrm>
          <a:prstGeom prst="rect">
            <a:avLst/>
          </a:prstGeom>
        </p:spPr>
      </p:pic>
      <p:sp>
        <p:nvSpPr>
          <p:cNvPr id="11" name="文本框 10">
            <a:extLst>
              <a:ext uri="{FF2B5EF4-FFF2-40B4-BE49-F238E27FC236}">
                <a16:creationId xmlns:a16="http://schemas.microsoft.com/office/drawing/2014/main" id="{2E8B3456-F310-4D5F-A597-58D20CD79475}"/>
              </a:ext>
            </a:extLst>
          </p:cNvPr>
          <p:cNvSpPr txBox="1"/>
          <p:nvPr/>
        </p:nvSpPr>
        <p:spPr>
          <a:xfrm>
            <a:off x="2423592" y="5968008"/>
            <a:ext cx="2448272" cy="369332"/>
          </a:xfrm>
          <a:prstGeom prst="rect">
            <a:avLst/>
          </a:prstGeom>
          <a:noFill/>
        </p:spPr>
        <p:txBody>
          <a:bodyPr wrap="square">
            <a:spAutoFit/>
          </a:bodyPr>
          <a:lstStyle/>
          <a:p>
            <a:r>
              <a:rPr lang="zh-CN" altLang="en-US" dirty="0"/>
              <a:t>布局文件的</a:t>
            </a:r>
            <a:r>
              <a:rPr lang="en-US" altLang="zh-CN" dirty="0"/>
              <a:t>Design</a:t>
            </a:r>
            <a:r>
              <a:rPr lang="zh-CN" altLang="en-US" dirty="0"/>
              <a:t>视图</a:t>
            </a:r>
          </a:p>
        </p:txBody>
      </p:sp>
      <p:sp>
        <p:nvSpPr>
          <p:cNvPr id="12" name="文本框 11">
            <a:extLst>
              <a:ext uri="{FF2B5EF4-FFF2-40B4-BE49-F238E27FC236}">
                <a16:creationId xmlns:a16="http://schemas.microsoft.com/office/drawing/2014/main" id="{21A639BB-B9F3-46D7-AA1E-FCBB13BA8C32}"/>
              </a:ext>
            </a:extLst>
          </p:cNvPr>
          <p:cNvSpPr txBox="1"/>
          <p:nvPr/>
        </p:nvSpPr>
        <p:spPr>
          <a:xfrm>
            <a:off x="7444797" y="5968008"/>
            <a:ext cx="2958530" cy="369332"/>
          </a:xfrm>
          <a:prstGeom prst="rect">
            <a:avLst/>
          </a:prstGeom>
          <a:noFill/>
        </p:spPr>
        <p:txBody>
          <a:bodyPr wrap="square">
            <a:spAutoFit/>
          </a:bodyPr>
          <a:lstStyle/>
          <a:p>
            <a:pPr algn="ctr"/>
            <a:r>
              <a:rPr lang="zh-CN" altLang="en-US" dirty="0"/>
              <a:t>布局文件的</a:t>
            </a:r>
            <a:r>
              <a:rPr lang="en-US" altLang="zh-CN" dirty="0"/>
              <a:t>Text</a:t>
            </a:r>
            <a:r>
              <a:rPr lang="zh-CN" altLang="en-US" dirty="0"/>
              <a:t>代码视图</a:t>
            </a:r>
          </a:p>
        </p:txBody>
      </p:sp>
      <p:pic>
        <p:nvPicPr>
          <p:cNvPr id="14" name="图片 13">
            <a:extLst>
              <a:ext uri="{FF2B5EF4-FFF2-40B4-BE49-F238E27FC236}">
                <a16:creationId xmlns:a16="http://schemas.microsoft.com/office/drawing/2014/main" id="{1BA5F24F-938F-49F3-9F8F-483E8D58F82F}"/>
              </a:ext>
            </a:extLst>
          </p:cNvPr>
          <p:cNvPicPr>
            <a:picLocks noChangeAspect="1"/>
          </p:cNvPicPr>
          <p:nvPr/>
        </p:nvPicPr>
        <p:blipFill>
          <a:blip r:embed="rId3"/>
          <a:stretch>
            <a:fillRect/>
          </a:stretch>
        </p:blipFill>
        <p:spPr>
          <a:xfrm>
            <a:off x="1472849" y="2636912"/>
            <a:ext cx="4349757" cy="3331096"/>
          </a:xfrm>
          <a:prstGeom prst="rect">
            <a:avLst/>
          </a:prstGeom>
        </p:spPr>
      </p:pic>
    </p:spTree>
    <p:extLst>
      <p:ext uri="{BB962C8B-B14F-4D97-AF65-F5344CB8AC3E}">
        <p14:creationId xmlns:p14="http://schemas.microsoft.com/office/powerpoint/2010/main" val="212287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40C85-D8ED-4904-AA64-BA1E5942968C}"/>
              </a:ext>
            </a:extLst>
          </p:cNvPr>
          <p:cNvSpPr>
            <a:spLocks noGrp="1"/>
          </p:cNvSpPr>
          <p:nvPr>
            <p:ph type="title"/>
          </p:nvPr>
        </p:nvSpPr>
        <p:spPr/>
        <p:txBody>
          <a:bodyPr>
            <a:normAutofit/>
          </a:bodyPr>
          <a:lstStyle/>
          <a:p>
            <a:r>
              <a:rPr lang="zh-CN" altLang="en-US" sz="2800" b="0" dirty="0"/>
              <a:t>布局文件的</a:t>
            </a:r>
            <a:r>
              <a:rPr lang="en-US" altLang="zh-CN" sz="2800" b="0" dirty="0"/>
              <a:t>Design</a:t>
            </a:r>
            <a:r>
              <a:rPr lang="zh-CN" altLang="en-US" sz="2800" b="0" dirty="0"/>
              <a:t>视图</a:t>
            </a:r>
          </a:p>
        </p:txBody>
      </p:sp>
      <p:pic>
        <p:nvPicPr>
          <p:cNvPr id="5" name="图片 4">
            <a:extLst>
              <a:ext uri="{FF2B5EF4-FFF2-40B4-BE49-F238E27FC236}">
                <a16:creationId xmlns:a16="http://schemas.microsoft.com/office/drawing/2014/main" id="{FC20A9BF-9CE1-4B80-BADB-1103431D8688}"/>
              </a:ext>
            </a:extLst>
          </p:cNvPr>
          <p:cNvPicPr>
            <a:picLocks noChangeAspect="1"/>
          </p:cNvPicPr>
          <p:nvPr/>
        </p:nvPicPr>
        <p:blipFill>
          <a:blip r:embed="rId2"/>
          <a:stretch>
            <a:fillRect/>
          </a:stretch>
        </p:blipFill>
        <p:spPr>
          <a:xfrm>
            <a:off x="1055440" y="1052736"/>
            <a:ext cx="8561983" cy="5472608"/>
          </a:xfrm>
          <a:prstGeom prst="rect">
            <a:avLst/>
          </a:prstGeom>
        </p:spPr>
      </p:pic>
      <p:sp>
        <p:nvSpPr>
          <p:cNvPr id="6" name="对话气泡: 矩形 5">
            <a:extLst>
              <a:ext uri="{FF2B5EF4-FFF2-40B4-BE49-F238E27FC236}">
                <a16:creationId xmlns:a16="http://schemas.microsoft.com/office/drawing/2014/main" id="{887A3E7B-080F-4F12-B68C-5B62F012087E}"/>
              </a:ext>
            </a:extLst>
          </p:cNvPr>
          <p:cNvSpPr/>
          <p:nvPr/>
        </p:nvSpPr>
        <p:spPr>
          <a:xfrm>
            <a:off x="4007768" y="2780928"/>
            <a:ext cx="936104" cy="252029"/>
          </a:xfrm>
          <a:prstGeom prst="wedgeRectCallout">
            <a:avLst>
              <a:gd name="adj1" fmla="val -49178"/>
              <a:gd name="adj2" fmla="val 1065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组件面板</a:t>
            </a:r>
          </a:p>
        </p:txBody>
      </p:sp>
      <p:sp>
        <p:nvSpPr>
          <p:cNvPr id="7" name="对话气泡: 矩形 6">
            <a:extLst>
              <a:ext uri="{FF2B5EF4-FFF2-40B4-BE49-F238E27FC236}">
                <a16:creationId xmlns:a16="http://schemas.microsoft.com/office/drawing/2014/main" id="{D32D5D9E-12F8-4700-81D6-45D077A298A3}"/>
              </a:ext>
            </a:extLst>
          </p:cNvPr>
          <p:cNvSpPr/>
          <p:nvPr/>
        </p:nvSpPr>
        <p:spPr>
          <a:xfrm>
            <a:off x="3992166" y="4149080"/>
            <a:ext cx="936104" cy="252029"/>
          </a:xfrm>
          <a:prstGeom prst="wedgeRectCallout">
            <a:avLst>
              <a:gd name="adj1" fmla="val -49178"/>
              <a:gd name="adj2" fmla="val 1065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组件树</a:t>
            </a:r>
          </a:p>
        </p:txBody>
      </p:sp>
      <p:sp>
        <p:nvSpPr>
          <p:cNvPr id="8" name="对话气泡: 矩形 7">
            <a:extLst>
              <a:ext uri="{FF2B5EF4-FFF2-40B4-BE49-F238E27FC236}">
                <a16:creationId xmlns:a16="http://schemas.microsoft.com/office/drawing/2014/main" id="{B676684F-12BD-4951-B17E-230529F173D3}"/>
              </a:ext>
            </a:extLst>
          </p:cNvPr>
          <p:cNvSpPr/>
          <p:nvPr/>
        </p:nvSpPr>
        <p:spPr>
          <a:xfrm>
            <a:off x="5741234" y="3789040"/>
            <a:ext cx="1578902" cy="252029"/>
          </a:xfrm>
          <a:prstGeom prst="wedgeRectCallout">
            <a:avLst>
              <a:gd name="adj1" fmla="val -49178"/>
              <a:gd name="adj2" fmla="val 1065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用户界面设计区</a:t>
            </a:r>
          </a:p>
        </p:txBody>
      </p:sp>
      <p:sp>
        <p:nvSpPr>
          <p:cNvPr id="9" name="对话气泡: 矩形 8">
            <a:extLst>
              <a:ext uri="{FF2B5EF4-FFF2-40B4-BE49-F238E27FC236}">
                <a16:creationId xmlns:a16="http://schemas.microsoft.com/office/drawing/2014/main" id="{AB5CD268-663A-4020-8A28-30C1E5860AB2}"/>
              </a:ext>
            </a:extLst>
          </p:cNvPr>
          <p:cNvSpPr/>
          <p:nvPr/>
        </p:nvSpPr>
        <p:spPr>
          <a:xfrm>
            <a:off x="8328248" y="2767980"/>
            <a:ext cx="1224136" cy="252029"/>
          </a:xfrm>
          <a:prstGeom prst="wedgeRectCallout">
            <a:avLst>
              <a:gd name="adj1" fmla="val -49178"/>
              <a:gd name="adj2" fmla="val 1065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组件属性栏</a:t>
            </a:r>
          </a:p>
        </p:txBody>
      </p:sp>
      <p:sp>
        <p:nvSpPr>
          <p:cNvPr id="10" name="对话气泡: 矩形 9">
            <a:extLst>
              <a:ext uri="{FF2B5EF4-FFF2-40B4-BE49-F238E27FC236}">
                <a16:creationId xmlns:a16="http://schemas.microsoft.com/office/drawing/2014/main" id="{C4DE47E8-1B4F-4A58-BD7D-3EF864846571}"/>
              </a:ext>
            </a:extLst>
          </p:cNvPr>
          <p:cNvSpPr/>
          <p:nvPr/>
        </p:nvSpPr>
        <p:spPr>
          <a:xfrm>
            <a:off x="3855883" y="5679249"/>
            <a:ext cx="2144774" cy="252029"/>
          </a:xfrm>
          <a:prstGeom prst="wedgeRectCallout">
            <a:avLst>
              <a:gd name="adj1" fmla="val -42961"/>
              <a:gd name="adj2" fmla="val -861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代码与可视化模式切换</a:t>
            </a:r>
          </a:p>
        </p:txBody>
      </p:sp>
    </p:spTree>
    <p:extLst>
      <p:ext uri="{BB962C8B-B14F-4D97-AF65-F5344CB8AC3E}">
        <p14:creationId xmlns:p14="http://schemas.microsoft.com/office/powerpoint/2010/main" val="7363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a:buNone/>
            </a:pPr>
            <a:r>
              <a:rPr lang="zh-CN" altLang="en-US" dirty="0"/>
              <a:t>布局文件的 </a:t>
            </a:r>
            <a:r>
              <a:rPr lang="en-US" altLang="zh-CN" dirty="0"/>
              <a:t>Text </a:t>
            </a:r>
            <a:r>
              <a:rPr lang="zh-CN" altLang="en-US" dirty="0"/>
              <a:t>视图</a:t>
            </a:r>
            <a:endParaRPr lang="zh-CN" altLang="zh-CN" sz="3600" dirty="0"/>
          </a:p>
        </p:txBody>
      </p:sp>
      <p:sp>
        <p:nvSpPr>
          <p:cNvPr id="4" name="Rectangle 1">
            <a:extLst>
              <a:ext uri="{FF2B5EF4-FFF2-40B4-BE49-F238E27FC236}">
                <a16:creationId xmlns:a16="http://schemas.microsoft.com/office/drawing/2014/main" id="{C13DBF2B-7914-470E-AA5C-56A7A2B5CA22}"/>
              </a:ext>
            </a:extLst>
          </p:cNvPr>
          <p:cNvSpPr>
            <a:spLocks noChangeArrowheads="1"/>
          </p:cNvSpPr>
          <p:nvPr/>
        </p:nvSpPr>
        <p:spPr bwMode="auto">
          <a:xfrm>
            <a:off x="1055440" y="1052736"/>
            <a:ext cx="4423207" cy="5001369"/>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zh-CN" altLang="zh-CN" sz="1100" i="1" dirty="0">
                <a:solidFill>
                  <a:srgbClr val="000000"/>
                </a:solidFill>
                <a:latin typeface="宋体" panose="02010600030101010101" pitchFamily="2" charset="-122"/>
                <a:ea typeface="宋体" panose="02010600030101010101" pitchFamily="2" charset="-122"/>
              </a:rPr>
              <a:t>&lt;?</a:t>
            </a:r>
            <a:r>
              <a:rPr lang="zh-CN" altLang="zh-CN" sz="1100" b="1" dirty="0">
                <a:solidFill>
                  <a:srgbClr val="0000FF"/>
                </a:solidFill>
                <a:latin typeface="宋体" panose="02010600030101010101" pitchFamily="2" charset="-122"/>
                <a:ea typeface="宋体" panose="02010600030101010101" pitchFamily="2" charset="-122"/>
              </a:rPr>
              <a:t>xml version=</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1.0</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0000FF"/>
                </a:solidFill>
                <a:latin typeface="宋体" panose="02010600030101010101" pitchFamily="2" charset="-122"/>
                <a:ea typeface="宋体" panose="02010600030101010101" pitchFamily="2" charset="-122"/>
              </a:rPr>
              <a:t>encoding=</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utf-8</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i="1" dirty="0">
                <a:solidFill>
                  <a:srgbClr val="000000"/>
                </a:solidFill>
                <a:latin typeface="宋体" panose="02010600030101010101" pitchFamily="2" charset="-122"/>
                <a:ea typeface="宋体" panose="02010600030101010101" pitchFamily="2" charset="-122"/>
              </a:rPr>
              <a:t>?&gt;</a:t>
            </a:r>
            <a:br>
              <a:rPr lang="zh-CN" altLang="zh-CN" sz="1100" i="1" dirty="0">
                <a:solidFill>
                  <a:srgbClr val="000000"/>
                </a:solidFill>
                <a:latin typeface="宋体" panose="02010600030101010101" pitchFamily="2" charset="-122"/>
                <a:ea typeface="宋体" panose="02010600030101010101" pitchFamily="2" charset="-122"/>
              </a:rPr>
            </a:br>
            <a:r>
              <a:rPr lang="zh-CN" altLang="zh-CN" sz="1100" dirty="0">
                <a:solidFill>
                  <a:srgbClr val="000000"/>
                </a:solidFill>
                <a:latin typeface="宋体" panose="02010600030101010101" pitchFamily="2" charset="-122"/>
                <a:ea typeface="宋体" panose="02010600030101010101" pitchFamily="2" charset="-122"/>
              </a:rPr>
              <a:t>&lt;</a:t>
            </a:r>
            <a:r>
              <a:rPr lang="zh-CN" altLang="zh-CN" sz="1100" b="1" dirty="0">
                <a:solidFill>
                  <a:srgbClr val="000080"/>
                </a:solidFill>
                <a:latin typeface="宋体" panose="02010600030101010101" pitchFamily="2" charset="-122"/>
                <a:ea typeface="宋体" panose="02010600030101010101" pitchFamily="2" charset="-122"/>
              </a:rPr>
              <a:t>LinearLayout </a:t>
            </a:r>
            <a:r>
              <a:rPr lang="zh-CN" altLang="zh-CN" sz="1100" b="1" dirty="0">
                <a:solidFill>
                  <a:srgbClr val="0000FF"/>
                </a:solidFill>
                <a:latin typeface="宋体" panose="02010600030101010101" pitchFamily="2" charset="-122"/>
                <a:ea typeface="宋体" panose="02010600030101010101" pitchFamily="2" charset="-122"/>
              </a:rPr>
              <a:t>xmlns:</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http://schemas.android.com/apk/res/android</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0000FF"/>
                </a:solidFill>
                <a:latin typeface="宋体" panose="02010600030101010101" pitchFamily="2" charset="-122"/>
                <a:ea typeface="宋体" panose="02010600030101010101" pitchFamily="2" charset="-122"/>
              </a:rPr>
              <a:t>xmlns:</a:t>
            </a:r>
            <a:r>
              <a:rPr lang="zh-CN" altLang="zh-CN" sz="1100" b="1" dirty="0">
                <a:solidFill>
                  <a:srgbClr val="660E7A"/>
                </a:solidFill>
                <a:latin typeface="宋体" panose="02010600030101010101" pitchFamily="2" charset="-122"/>
                <a:ea typeface="宋体" panose="02010600030101010101" pitchFamily="2" charset="-122"/>
              </a:rPr>
              <a:t>app</a:t>
            </a:r>
            <a:r>
              <a:rPr lang="zh-CN" altLang="zh-CN" sz="1100" b="1" dirty="0">
                <a:solidFill>
                  <a:srgbClr val="0000FF"/>
                </a:solidFill>
                <a:latin typeface="宋体" panose="02010600030101010101" pitchFamily="2" charset="-122"/>
                <a:ea typeface="宋体" panose="02010600030101010101" pitchFamily="2" charset="-122"/>
              </a:rPr>
              <a: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http://schemas.android.com/apk/res-auto</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0000FF"/>
                </a:solidFill>
                <a:latin typeface="宋体" panose="02010600030101010101" pitchFamily="2" charset="-122"/>
                <a:ea typeface="宋体" panose="02010600030101010101" pitchFamily="2" charset="-122"/>
              </a:rPr>
              <a:t>xmlns:</a:t>
            </a:r>
            <a:r>
              <a:rPr lang="zh-CN" altLang="zh-CN" sz="1100" b="1" dirty="0">
                <a:solidFill>
                  <a:srgbClr val="660E7A"/>
                </a:solidFill>
                <a:latin typeface="宋体" panose="02010600030101010101" pitchFamily="2" charset="-122"/>
                <a:ea typeface="宋体" panose="02010600030101010101" pitchFamily="2" charset="-122"/>
              </a:rPr>
              <a:t>tools</a:t>
            </a:r>
            <a:r>
              <a:rPr lang="zh-CN" altLang="zh-CN" sz="1100" b="1" dirty="0">
                <a:solidFill>
                  <a:srgbClr val="0000FF"/>
                </a:solidFill>
                <a:latin typeface="宋体" panose="02010600030101010101" pitchFamily="2" charset="-122"/>
                <a:ea typeface="宋体" panose="02010600030101010101" pitchFamily="2" charset="-122"/>
              </a:rPr>
              <a: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http://schemas.android.com/tools</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:layout_width=</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match_parent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:layout_height=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match_parent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:orientation=</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vertical</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tools</a:t>
            </a:r>
            <a:r>
              <a:rPr lang="zh-CN" altLang="zh-CN" sz="1100" b="1" dirty="0">
                <a:solidFill>
                  <a:srgbClr val="0000FF"/>
                </a:solidFill>
                <a:latin typeface="宋体" panose="02010600030101010101" pitchFamily="2" charset="-122"/>
                <a:ea typeface="宋体" panose="02010600030101010101" pitchFamily="2" charset="-122"/>
              </a:rPr>
              <a:t>:context=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.MainActivity</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dirty="0">
                <a:solidFill>
                  <a:srgbClr val="000000"/>
                </a:solidFill>
                <a:latin typeface="宋体" panose="02010600030101010101" pitchFamily="2" charset="-122"/>
                <a:ea typeface="宋体" panose="02010600030101010101" pitchFamily="2" charset="-122"/>
              </a:rPr>
              <a:t>&gt;</a:t>
            </a:r>
            <a:br>
              <a:rPr lang="zh-CN" altLang="zh-CN" sz="1100" dirty="0">
                <a:solidFill>
                  <a:srgbClr val="000000"/>
                </a:solidFill>
                <a:latin typeface="宋体" panose="02010600030101010101" pitchFamily="2" charset="-122"/>
                <a:ea typeface="宋体" panose="02010600030101010101" pitchFamily="2" charset="-122"/>
              </a:rPr>
            </a:br>
            <a:br>
              <a:rPr lang="zh-CN" altLang="zh-CN" sz="1100" dirty="0">
                <a:solidFill>
                  <a:srgbClr val="000000"/>
                </a:solidFill>
                <a:latin typeface="宋体" panose="02010600030101010101" pitchFamily="2" charset="-122"/>
                <a:ea typeface="宋体" panose="02010600030101010101" pitchFamily="2" charset="-122"/>
              </a:rPr>
            </a:br>
            <a:br>
              <a:rPr lang="zh-CN" altLang="zh-CN" sz="1100" dirty="0">
                <a:solidFill>
                  <a:srgbClr val="000000"/>
                </a:solidFill>
                <a:latin typeface="宋体" panose="02010600030101010101" pitchFamily="2" charset="-122"/>
                <a:ea typeface="宋体" panose="02010600030101010101" pitchFamily="2" charset="-122"/>
              </a:rPr>
            </a:br>
            <a:r>
              <a:rPr lang="zh-CN" altLang="zh-CN" sz="1100" dirty="0">
                <a:solidFill>
                  <a:srgbClr val="000000"/>
                </a:solidFill>
                <a:latin typeface="宋体" panose="02010600030101010101" pitchFamily="2" charset="-122"/>
                <a:ea typeface="宋体" panose="02010600030101010101" pitchFamily="2" charset="-122"/>
              </a:rPr>
              <a:t>    &lt;</a:t>
            </a:r>
            <a:r>
              <a:rPr lang="zh-CN" altLang="zh-CN" sz="1100" b="1" dirty="0">
                <a:solidFill>
                  <a:srgbClr val="000080"/>
                </a:solidFill>
                <a:latin typeface="宋体" panose="02010600030101010101" pitchFamily="2" charset="-122"/>
                <a:ea typeface="宋体" panose="02010600030101010101" pitchFamily="2" charset="-122"/>
              </a:rPr>
              <a:t>TextView</a:t>
            </a:r>
            <a:br>
              <a:rPr lang="zh-CN" altLang="zh-CN" sz="1100" b="1" dirty="0">
                <a:solidFill>
                  <a:srgbClr val="000080"/>
                </a:solidFill>
                <a:latin typeface="宋体" panose="02010600030101010101" pitchFamily="2" charset="-122"/>
                <a:ea typeface="宋体" panose="02010600030101010101" pitchFamily="2" charset="-122"/>
              </a:rPr>
            </a:br>
            <a:r>
              <a:rPr lang="zh-CN" altLang="zh-CN" sz="1100" b="1" dirty="0">
                <a:solidFill>
                  <a:srgbClr val="00008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:layout_width=</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:layout_height=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:text=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欢迎进入DIY!</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app</a:t>
            </a:r>
            <a:r>
              <a:rPr lang="zh-CN" altLang="zh-CN" sz="1100" b="1" dirty="0">
                <a:solidFill>
                  <a:srgbClr val="0000FF"/>
                </a:solidFill>
                <a:latin typeface="宋体" panose="02010600030101010101" pitchFamily="2" charset="-122"/>
                <a:ea typeface="宋体" panose="02010600030101010101" pitchFamily="2" charset="-122"/>
              </a:rPr>
              <a:t>:layout_constraintBottom_toBottomOf=</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parent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app</a:t>
            </a:r>
            <a:r>
              <a:rPr lang="zh-CN" altLang="zh-CN" sz="1100" b="1" dirty="0">
                <a:solidFill>
                  <a:srgbClr val="0000FF"/>
                </a:solidFill>
                <a:latin typeface="宋体" panose="02010600030101010101" pitchFamily="2" charset="-122"/>
                <a:ea typeface="宋体" panose="02010600030101010101" pitchFamily="2" charset="-122"/>
              </a:rPr>
              <a:t>:layout_constraintLeft_toLeftOf=</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parent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app</a:t>
            </a:r>
            <a:r>
              <a:rPr lang="zh-CN" altLang="zh-CN" sz="1100" b="1" dirty="0">
                <a:solidFill>
                  <a:srgbClr val="0000FF"/>
                </a:solidFill>
                <a:latin typeface="宋体" panose="02010600030101010101" pitchFamily="2" charset="-122"/>
                <a:ea typeface="宋体" panose="02010600030101010101" pitchFamily="2" charset="-122"/>
              </a:rPr>
              <a:t>:layout_constraintRight_toRightOf=</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parent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app</a:t>
            </a:r>
            <a:r>
              <a:rPr lang="zh-CN" altLang="zh-CN" sz="1100" b="1" dirty="0">
                <a:solidFill>
                  <a:srgbClr val="0000FF"/>
                </a:solidFill>
                <a:latin typeface="宋体" panose="02010600030101010101" pitchFamily="2" charset="-122"/>
                <a:ea typeface="宋体" panose="02010600030101010101" pitchFamily="2" charset="-122"/>
              </a:rPr>
              <a:t>:layout_constraintTop_toTopOf=</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parent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dirty="0">
                <a:solidFill>
                  <a:srgbClr val="000000"/>
                </a:solidFill>
                <a:latin typeface="宋体" panose="02010600030101010101" pitchFamily="2" charset="-122"/>
                <a:ea typeface="宋体" panose="02010600030101010101" pitchFamily="2" charset="-122"/>
              </a:rPr>
              <a:t>/&gt;</a:t>
            </a:r>
            <a:br>
              <a:rPr lang="zh-CN" altLang="zh-CN" sz="1100" dirty="0">
                <a:solidFill>
                  <a:srgbClr val="000000"/>
                </a:solidFill>
                <a:latin typeface="宋体" panose="02010600030101010101" pitchFamily="2" charset="-122"/>
                <a:ea typeface="宋体" panose="02010600030101010101" pitchFamily="2" charset="-122"/>
              </a:rPr>
            </a:br>
            <a:br>
              <a:rPr lang="zh-CN" altLang="zh-CN" sz="1100" dirty="0">
                <a:solidFill>
                  <a:srgbClr val="000000"/>
                </a:solidFill>
                <a:latin typeface="宋体" panose="02010600030101010101" pitchFamily="2" charset="-122"/>
                <a:ea typeface="宋体" panose="02010600030101010101" pitchFamily="2" charset="-122"/>
              </a:rPr>
            </a:br>
            <a:r>
              <a:rPr lang="zh-CN" altLang="zh-CN" sz="1100" dirty="0">
                <a:solidFill>
                  <a:srgbClr val="000000"/>
                </a:solidFill>
                <a:latin typeface="宋体" panose="02010600030101010101" pitchFamily="2" charset="-122"/>
                <a:ea typeface="宋体" panose="02010600030101010101" pitchFamily="2" charset="-122"/>
              </a:rPr>
              <a:t>    &lt;</a:t>
            </a:r>
            <a:r>
              <a:rPr lang="zh-CN" altLang="zh-CN" sz="1100" b="1" dirty="0">
                <a:solidFill>
                  <a:srgbClr val="000080"/>
                </a:solidFill>
                <a:latin typeface="宋体" panose="02010600030101010101" pitchFamily="2" charset="-122"/>
                <a:ea typeface="宋体" panose="02010600030101010101" pitchFamily="2" charset="-122"/>
              </a:rPr>
              <a:t>EditText</a:t>
            </a:r>
            <a:br>
              <a:rPr lang="zh-CN" altLang="zh-CN" sz="1100" b="1" dirty="0">
                <a:solidFill>
                  <a:srgbClr val="000080"/>
                </a:solidFill>
                <a:latin typeface="宋体" panose="02010600030101010101" pitchFamily="2" charset="-122"/>
                <a:ea typeface="宋体" panose="02010600030101010101" pitchFamily="2" charset="-122"/>
              </a:rPr>
            </a:br>
            <a:r>
              <a:rPr lang="zh-CN" altLang="zh-CN" sz="1100" b="1" dirty="0">
                <a:solidFill>
                  <a:srgbClr val="00008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:id=</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@+id/name</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:layout_width=</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:layout_height=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:ems=</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10</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:hint=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@string/hint_name</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:inputType=</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textPersonName</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dirty="0">
                <a:solidFill>
                  <a:srgbClr val="000000"/>
                </a:solidFill>
                <a:latin typeface="宋体" panose="02010600030101010101" pitchFamily="2" charset="-122"/>
                <a:ea typeface="宋体" panose="02010600030101010101" pitchFamily="2" charset="-122"/>
              </a:rPr>
              <a:t>/&gt;</a:t>
            </a:r>
            <a:br>
              <a:rPr lang="zh-CN" altLang="zh-CN" sz="1100" dirty="0">
                <a:solidFill>
                  <a:srgbClr val="000000"/>
                </a:solidFill>
                <a:latin typeface="宋体" panose="02010600030101010101" pitchFamily="2" charset="-122"/>
                <a:ea typeface="宋体" panose="02010600030101010101" pitchFamily="2" charset="-122"/>
              </a:rPr>
            </a:br>
            <a:br>
              <a:rPr lang="zh-CN" altLang="zh-CN" sz="1100" dirty="0">
                <a:solidFill>
                  <a:srgbClr val="000000"/>
                </a:solidFill>
                <a:latin typeface="宋体" panose="02010600030101010101" pitchFamily="2" charset="-122"/>
                <a:ea typeface="宋体" panose="02010600030101010101" pitchFamily="2" charset="-122"/>
              </a:rPr>
            </a:br>
            <a:endParaRPr lang="zh-CN" altLang="zh-CN" sz="1100" dirty="0">
              <a:latin typeface="Arial" panose="020B0604020202020204" pitchFamily="34" charset="0"/>
            </a:endParaRPr>
          </a:p>
        </p:txBody>
      </p:sp>
      <p:sp>
        <p:nvSpPr>
          <p:cNvPr id="7" name="文本框 6">
            <a:extLst>
              <a:ext uri="{FF2B5EF4-FFF2-40B4-BE49-F238E27FC236}">
                <a16:creationId xmlns:a16="http://schemas.microsoft.com/office/drawing/2014/main" id="{9070B5B2-4BA7-4498-AAE0-7A8EA6D41AD3}"/>
              </a:ext>
            </a:extLst>
          </p:cNvPr>
          <p:cNvSpPr txBox="1"/>
          <p:nvPr/>
        </p:nvSpPr>
        <p:spPr>
          <a:xfrm>
            <a:off x="5807968" y="1052736"/>
            <a:ext cx="4205064" cy="5001369"/>
          </a:xfrm>
          <a:prstGeom prst="rect">
            <a:avLst/>
          </a:prstGeom>
          <a:noFill/>
          <a:ln>
            <a:solidFill>
              <a:schemeClr val="tx1"/>
            </a:solidFill>
          </a:ln>
        </p:spPr>
        <p:txBody>
          <a:bodyPr wrap="square">
            <a:spAutoFit/>
          </a:bodyPr>
          <a:lstStyle/>
          <a:p>
            <a:r>
              <a:rPr lang="zh-CN" altLang="zh-CN" sz="1100" dirty="0">
                <a:solidFill>
                  <a:srgbClr val="000000"/>
                </a:solidFill>
                <a:latin typeface="宋体" panose="02010600030101010101" pitchFamily="2" charset="-122"/>
                <a:ea typeface="宋体" panose="02010600030101010101" pitchFamily="2" charset="-122"/>
              </a:rPr>
              <a:t> &lt;</a:t>
            </a:r>
            <a:r>
              <a:rPr lang="zh-CN" altLang="zh-CN" sz="1100" b="1" dirty="0">
                <a:solidFill>
                  <a:srgbClr val="000080"/>
                </a:solidFill>
                <a:latin typeface="宋体" panose="02010600030101010101" pitchFamily="2" charset="-122"/>
                <a:ea typeface="宋体" panose="02010600030101010101" pitchFamily="2" charset="-122"/>
              </a:rPr>
              <a:t>EditText</a:t>
            </a:r>
            <a:br>
              <a:rPr lang="zh-CN" altLang="zh-CN" sz="1100" b="1" dirty="0">
                <a:solidFill>
                  <a:srgbClr val="000080"/>
                </a:solidFill>
                <a:latin typeface="宋体" panose="02010600030101010101" pitchFamily="2" charset="-122"/>
                <a:ea typeface="宋体" panose="02010600030101010101" pitchFamily="2" charset="-122"/>
              </a:rPr>
            </a:br>
            <a:r>
              <a:rPr lang="zh-CN" altLang="zh-CN" sz="1100" b="1" dirty="0">
                <a:solidFill>
                  <a:srgbClr val="00008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:id=</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@+id/password</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:layout_width=</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:layout_height=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:ems=</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10</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:hint=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@string/hint_pwd</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:inputType=</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textPassword</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:text=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Name</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dirty="0">
                <a:solidFill>
                  <a:srgbClr val="000000"/>
                </a:solidFill>
                <a:latin typeface="宋体" panose="02010600030101010101" pitchFamily="2" charset="-122"/>
                <a:ea typeface="宋体" panose="02010600030101010101" pitchFamily="2" charset="-122"/>
              </a:rPr>
              <a:t>/&gt;</a:t>
            </a:r>
            <a:br>
              <a:rPr lang="zh-CN" altLang="zh-CN" sz="1100" dirty="0">
                <a:solidFill>
                  <a:srgbClr val="000000"/>
                </a:solidFill>
                <a:latin typeface="宋体" panose="02010600030101010101" pitchFamily="2" charset="-122"/>
                <a:ea typeface="宋体" panose="02010600030101010101" pitchFamily="2" charset="-122"/>
              </a:rPr>
            </a:br>
            <a:br>
              <a:rPr lang="zh-CN" altLang="zh-CN" sz="1100" dirty="0">
                <a:solidFill>
                  <a:srgbClr val="000000"/>
                </a:solidFill>
                <a:latin typeface="宋体" panose="02010600030101010101" pitchFamily="2" charset="-122"/>
                <a:ea typeface="宋体" panose="02010600030101010101" pitchFamily="2" charset="-122"/>
              </a:rPr>
            </a:br>
            <a:r>
              <a:rPr lang="zh-CN" altLang="zh-CN" sz="1100" dirty="0">
                <a:solidFill>
                  <a:srgbClr val="000000"/>
                </a:solidFill>
                <a:latin typeface="宋体" panose="02010600030101010101" pitchFamily="2" charset="-122"/>
                <a:ea typeface="宋体" panose="02010600030101010101" pitchFamily="2" charset="-122"/>
              </a:rPr>
              <a:t>    &lt;</a:t>
            </a:r>
            <a:r>
              <a:rPr lang="zh-CN" altLang="zh-CN" sz="1100" b="1" dirty="0">
                <a:solidFill>
                  <a:srgbClr val="000080"/>
                </a:solidFill>
                <a:latin typeface="宋体" panose="02010600030101010101" pitchFamily="2" charset="-122"/>
                <a:ea typeface="宋体" panose="02010600030101010101" pitchFamily="2" charset="-122"/>
              </a:rPr>
              <a:t>LinearLayout</a:t>
            </a:r>
            <a:br>
              <a:rPr lang="zh-CN" altLang="zh-CN" sz="1100" b="1" dirty="0">
                <a:solidFill>
                  <a:srgbClr val="000080"/>
                </a:solidFill>
                <a:latin typeface="宋体" panose="02010600030101010101" pitchFamily="2" charset="-122"/>
                <a:ea typeface="宋体" panose="02010600030101010101" pitchFamily="2" charset="-122"/>
              </a:rPr>
            </a:br>
            <a:r>
              <a:rPr lang="zh-CN" altLang="zh-CN" sz="1100" b="1" dirty="0">
                <a:solidFill>
                  <a:srgbClr val="00008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:layout_width=</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match_parent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:layout_height=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match_parent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:orientation=</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horizontal</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dirty="0">
                <a:solidFill>
                  <a:srgbClr val="000000"/>
                </a:solidFill>
                <a:latin typeface="宋体" panose="02010600030101010101" pitchFamily="2" charset="-122"/>
                <a:ea typeface="宋体" panose="02010600030101010101" pitchFamily="2" charset="-122"/>
              </a:rPr>
              <a:t>&gt;</a:t>
            </a:r>
            <a:br>
              <a:rPr lang="zh-CN" altLang="zh-CN" sz="1100" dirty="0">
                <a:solidFill>
                  <a:srgbClr val="000000"/>
                </a:solidFill>
                <a:latin typeface="宋体" panose="02010600030101010101" pitchFamily="2" charset="-122"/>
                <a:ea typeface="宋体" panose="02010600030101010101" pitchFamily="2" charset="-122"/>
              </a:rPr>
            </a:br>
            <a:br>
              <a:rPr lang="zh-CN" altLang="zh-CN" sz="1100" dirty="0">
                <a:solidFill>
                  <a:srgbClr val="000000"/>
                </a:solidFill>
                <a:latin typeface="宋体" panose="02010600030101010101" pitchFamily="2" charset="-122"/>
                <a:ea typeface="宋体" panose="02010600030101010101" pitchFamily="2" charset="-122"/>
              </a:rPr>
            </a:br>
            <a:r>
              <a:rPr lang="zh-CN" altLang="zh-CN" sz="1100" dirty="0">
                <a:solidFill>
                  <a:srgbClr val="000000"/>
                </a:solidFill>
                <a:latin typeface="宋体" panose="02010600030101010101" pitchFamily="2" charset="-122"/>
                <a:ea typeface="宋体" panose="02010600030101010101" pitchFamily="2" charset="-122"/>
              </a:rPr>
              <a:t>        &lt;</a:t>
            </a:r>
            <a:r>
              <a:rPr lang="zh-CN" altLang="zh-CN" sz="1100" b="1" dirty="0">
                <a:solidFill>
                  <a:srgbClr val="000080"/>
                </a:solidFill>
                <a:latin typeface="宋体" panose="02010600030101010101" pitchFamily="2" charset="-122"/>
                <a:ea typeface="宋体" panose="02010600030101010101" pitchFamily="2" charset="-122"/>
              </a:rPr>
              <a:t>Button</a:t>
            </a:r>
            <a:br>
              <a:rPr lang="zh-CN" altLang="zh-CN" sz="1100" b="1" dirty="0">
                <a:solidFill>
                  <a:srgbClr val="000080"/>
                </a:solidFill>
                <a:latin typeface="宋体" panose="02010600030101010101" pitchFamily="2" charset="-122"/>
                <a:ea typeface="宋体" panose="02010600030101010101" pitchFamily="2" charset="-122"/>
              </a:rPr>
            </a:br>
            <a:r>
              <a:rPr lang="zh-CN" altLang="zh-CN" sz="1100" b="1" dirty="0">
                <a:solidFill>
                  <a:srgbClr val="00008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:id=</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@+id/</a:t>
            </a:r>
            <a:r>
              <a:rPr lang="en-US" altLang="zh-CN" sz="1100" b="1" dirty="0" err="1">
                <a:solidFill>
                  <a:srgbClr val="008000"/>
                </a:solidFill>
                <a:latin typeface="宋体" panose="02010600030101010101" pitchFamily="2" charset="-122"/>
                <a:ea typeface="宋体" panose="02010600030101010101" pitchFamily="2" charset="-122"/>
              </a:rPr>
              <a:t>btn_login</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:layout_width=</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:layout_height=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1</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:text=</a:t>
            </a:r>
            <a:r>
              <a:rPr lang="en-US" altLang="zh-CN" sz="1100" b="1" dirty="0">
                <a:solidFill>
                  <a:srgbClr val="008000"/>
                </a:solidFill>
                <a:latin typeface="宋体" panose="02010600030101010101" pitchFamily="2" charset="-122"/>
                <a:ea typeface="宋体" panose="02010600030101010101" pitchFamily="2" charset="-122"/>
              </a:rPr>
              <a:t>"</a:t>
            </a:r>
            <a:r>
              <a:rPr lang="zh-CN" altLang="en-US" sz="1100" b="1" dirty="0">
                <a:solidFill>
                  <a:srgbClr val="008000"/>
                </a:solidFill>
                <a:latin typeface="宋体" panose="02010600030101010101" pitchFamily="2" charset="-122"/>
                <a:ea typeface="宋体" panose="02010600030101010101" pitchFamily="2" charset="-122"/>
              </a:rPr>
              <a:t>登录</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dirty="0">
                <a:solidFill>
                  <a:srgbClr val="000000"/>
                </a:solidFill>
                <a:latin typeface="宋体" panose="02010600030101010101" pitchFamily="2" charset="-122"/>
                <a:ea typeface="宋体" panose="02010600030101010101" pitchFamily="2" charset="-122"/>
              </a:rPr>
              <a:t>/&gt;</a:t>
            </a:r>
            <a:br>
              <a:rPr lang="zh-CN" altLang="zh-CN" sz="1100" dirty="0">
                <a:solidFill>
                  <a:srgbClr val="000000"/>
                </a:solidFill>
                <a:latin typeface="宋体" panose="02010600030101010101" pitchFamily="2" charset="-122"/>
                <a:ea typeface="宋体" panose="02010600030101010101" pitchFamily="2" charset="-122"/>
              </a:rPr>
            </a:br>
            <a:br>
              <a:rPr lang="zh-CN" altLang="zh-CN" sz="1100" dirty="0">
                <a:solidFill>
                  <a:srgbClr val="000000"/>
                </a:solidFill>
                <a:latin typeface="宋体" panose="02010600030101010101" pitchFamily="2" charset="-122"/>
                <a:ea typeface="宋体" panose="02010600030101010101" pitchFamily="2" charset="-122"/>
              </a:rPr>
            </a:br>
            <a:r>
              <a:rPr lang="zh-CN" altLang="zh-CN" sz="1100" dirty="0">
                <a:solidFill>
                  <a:srgbClr val="000000"/>
                </a:solidFill>
                <a:latin typeface="宋体" panose="02010600030101010101" pitchFamily="2" charset="-122"/>
                <a:ea typeface="宋体" panose="02010600030101010101" pitchFamily="2" charset="-122"/>
              </a:rPr>
              <a:t>        &lt;</a:t>
            </a:r>
            <a:r>
              <a:rPr lang="zh-CN" altLang="zh-CN" sz="1100" b="1" dirty="0">
                <a:solidFill>
                  <a:srgbClr val="000080"/>
                </a:solidFill>
                <a:latin typeface="宋体" panose="02010600030101010101" pitchFamily="2" charset="-122"/>
                <a:ea typeface="宋体" panose="02010600030101010101" pitchFamily="2" charset="-122"/>
              </a:rPr>
              <a:t>Button</a:t>
            </a:r>
            <a:br>
              <a:rPr lang="zh-CN" altLang="zh-CN" sz="1100" b="1" dirty="0">
                <a:solidFill>
                  <a:srgbClr val="000080"/>
                </a:solidFill>
                <a:latin typeface="宋体" panose="02010600030101010101" pitchFamily="2" charset="-122"/>
                <a:ea typeface="宋体" panose="02010600030101010101" pitchFamily="2" charset="-122"/>
              </a:rPr>
            </a:br>
            <a:r>
              <a:rPr lang="zh-CN" altLang="zh-CN" sz="1100" b="1" dirty="0">
                <a:solidFill>
                  <a:srgbClr val="00008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:id=</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@+id/</a:t>
            </a:r>
            <a:r>
              <a:rPr lang="en-US" altLang="zh-CN" sz="1100" b="1" dirty="0" err="1">
                <a:solidFill>
                  <a:srgbClr val="008000"/>
                </a:solidFill>
                <a:latin typeface="宋体" panose="02010600030101010101" pitchFamily="2" charset="-122"/>
                <a:ea typeface="宋体" panose="02010600030101010101" pitchFamily="2" charset="-122"/>
              </a:rPr>
              <a:t>btn_reg</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:layout_width=</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:layout_height=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wrap_content</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:layout_weight=</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1</a:t>
            </a:r>
            <a:r>
              <a:rPr lang="en-US" altLang="zh-CN" sz="1100" b="1" dirty="0">
                <a:solidFill>
                  <a:srgbClr val="008000"/>
                </a:solidFill>
                <a:latin typeface="宋体" panose="02010600030101010101" pitchFamily="2" charset="-122"/>
                <a:ea typeface="宋体" panose="02010600030101010101" pitchFamily="2" charset="-122"/>
              </a:rPr>
              <a:t>"</a:t>
            </a:r>
            <a:br>
              <a:rPr lang="zh-CN" altLang="zh-CN" sz="1100" b="1" dirty="0">
                <a:solidFill>
                  <a:srgbClr val="008000"/>
                </a:solidFill>
                <a:latin typeface="宋体" panose="02010600030101010101" pitchFamily="2" charset="-122"/>
                <a:ea typeface="宋体" panose="02010600030101010101" pitchFamily="2" charset="-122"/>
              </a:rPr>
            </a:b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b="1" dirty="0">
                <a:solidFill>
                  <a:srgbClr val="660E7A"/>
                </a:solidFill>
                <a:latin typeface="宋体" panose="02010600030101010101" pitchFamily="2" charset="-122"/>
                <a:ea typeface="宋体" panose="02010600030101010101" pitchFamily="2" charset="-122"/>
              </a:rPr>
              <a:t>android</a:t>
            </a:r>
            <a:r>
              <a:rPr lang="zh-CN" altLang="zh-CN" sz="1100" b="1" dirty="0">
                <a:solidFill>
                  <a:srgbClr val="0000FF"/>
                </a:solidFill>
                <a:latin typeface="宋体" panose="02010600030101010101" pitchFamily="2" charset="-122"/>
                <a:ea typeface="宋体" panose="02010600030101010101" pitchFamily="2" charset="-122"/>
              </a:rPr>
              <a:t>:text=</a:t>
            </a:r>
            <a:r>
              <a:rPr lang="en-US" altLang="zh-CN" sz="1100" b="1" dirty="0">
                <a:solidFill>
                  <a:srgbClr val="008000"/>
                </a:solidFill>
                <a:latin typeface="宋体" panose="02010600030101010101" pitchFamily="2" charset="-122"/>
                <a:ea typeface="宋体" panose="02010600030101010101" pitchFamily="2" charset="-122"/>
              </a:rPr>
              <a:t>"</a:t>
            </a:r>
            <a:r>
              <a:rPr lang="zh-CN" altLang="en-US" sz="1100" b="1" dirty="0">
                <a:solidFill>
                  <a:srgbClr val="008000"/>
                </a:solidFill>
                <a:latin typeface="宋体" panose="02010600030101010101" pitchFamily="2" charset="-122"/>
                <a:ea typeface="宋体" panose="02010600030101010101" pitchFamily="2" charset="-122"/>
              </a:rPr>
              <a:t>注册</a:t>
            </a:r>
            <a:r>
              <a:rPr lang="en-US" altLang="zh-CN" sz="1100" b="1" dirty="0">
                <a:solidFill>
                  <a:srgbClr val="008000"/>
                </a:solidFill>
                <a:latin typeface="宋体" panose="02010600030101010101" pitchFamily="2" charset="-122"/>
                <a:ea typeface="宋体" panose="02010600030101010101" pitchFamily="2" charset="-122"/>
              </a:rPr>
              <a:t>"</a:t>
            </a:r>
            <a:r>
              <a:rPr lang="zh-CN" altLang="zh-CN" sz="1100" b="1" dirty="0">
                <a:solidFill>
                  <a:srgbClr val="008000"/>
                </a:solidFill>
                <a:latin typeface="宋体" panose="02010600030101010101" pitchFamily="2" charset="-122"/>
                <a:ea typeface="宋体" panose="02010600030101010101" pitchFamily="2" charset="-122"/>
              </a:rPr>
              <a:t> </a:t>
            </a:r>
            <a:r>
              <a:rPr lang="zh-CN" altLang="zh-CN" sz="1100" dirty="0">
                <a:solidFill>
                  <a:srgbClr val="000000"/>
                </a:solidFill>
                <a:latin typeface="宋体" panose="02010600030101010101" pitchFamily="2" charset="-122"/>
                <a:ea typeface="宋体" panose="02010600030101010101" pitchFamily="2" charset="-122"/>
              </a:rPr>
              <a:t>/&gt;</a:t>
            </a:r>
            <a:br>
              <a:rPr lang="zh-CN" altLang="zh-CN" sz="1100" dirty="0">
                <a:solidFill>
                  <a:srgbClr val="000000"/>
                </a:solidFill>
                <a:latin typeface="宋体" panose="02010600030101010101" pitchFamily="2" charset="-122"/>
                <a:ea typeface="宋体" panose="02010600030101010101" pitchFamily="2" charset="-122"/>
              </a:rPr>
            </a:br>
            <a:r>
              <a:rPr lang="zh-CN" altLang="zh-CN" sz="1100" dirty="0">
                <a:solidFill>
                  <a:srgbClr val="000000"/>
                </a:solidFill>
                <a:latin typeface="宋体" panose="02010600030101010101" pitchFamily="2" charset="-122"/>
                <a:ea typeface="宋体" panose="02010600030101010101" pitchFamily="2" charset="-122"/>
              </a:rPr>
              <a:t>    &lt;/</a:t>
            </a:r>
            <a:r>
              <a:rPr lang="zh-CN" altLang="zh-CN" sz="1100" b="1" dirty="0">
                <a:solidFill>
                  <a:srgbClr val="000080"/>
                </a:solidFill>
                <a:latin typeface="宋体" panose="02010600030101010101" pitchFamily="2" charset="-122"/>
                <a:ea typeface="宋体" panose="02010600030101010101" pitchFamily="2" charset="-122"/>
              </a:rPr>
              <a:t>LinearLayout</a:t>
            </a:r>
            <a:r>
              <a:rPr lang="zh-CN" altLang="zh-CN" sz="1100" dirty="0">
                <a:solidFill>
                  <a:srgbClr val="000000"/>
                </a:solidFill>
                <a:latin typeface="宋体" panose="02010600030101010101" pitchFamily="2" charset="-122"/>
                <a:ea typeface="宋体" panose="02010600030101010101" pitchFamily="2" charset="-122"/>
              </a:rPr>
              <a:t>&gt;</a:t>
            </a:r>
            <a:br>
              <a:rPr lang="zh-CN" altLang="zh-CN" sz="1100" dirty="0">
                <a:solidFill>
                  <a:srgbClr val="000000"/>
                </a:solidFill>
                <a:latin typeface="宋体" panose="02010600030101010101" pitchFamily="2" charset="-122"/>
                <a:ea typeface="宋体" panose="02010600030101010101" pitchFamily="2" charset="-122"/>
              </a:rPr>
            </a:br>
            <a:r>
              <a:rPr lang="zh-CN" altLang="zh-CN" sz="1100" dirty="0">
                <a:solidFill>
                  <a:srgbClr val="000000"/>
                </a:solidFill>
                <a:latin typeface="宋体" panose="02010600030101010101" pitchFamily="2" charset="-122"/>
                <a:ea typeface="宋体" panose="02010600030101010101" pitchFamily="2" charset="-122"/>
              </a:rPr>
              <a:t>&lt;/</a:t>
            </a:r>
            <a:r>
              <a:rPr lang="zh-CN" altLang="zh-CN" sz="1100" b="1" dirty="0">
                <a:solidFill>
                  <a:srgbClr val="000080"/>
                </a:solidFill>
                <a:latin typeface="宋体" panose="02010600030101010101" pitchFamily="2" charset="-122"/>
                <a:ea typeface="宋体" panose="02010600030101010101" pitchFamily="2" charset="-122"/>
              </a:rPr>
              <a:t>LinearLayout</a:t>
            </a:r>
            <a:r>
              <a:rPr lang="zh-CN" altLang="zh-CN" sz="1100" dirty="0">
                <a:solidFill>
                  <a:srgbClr val="000000"/>
                </a:solidFill>
                <a:latin typeface="宋体" panose="02010600030101010101" pitchFamily="2" charset="-122"/>
                <a:ea typeface="宋体" panose="02010600030101010101" pitchFamily="2" charset="-122"/>
              </a:rPr>
              <a:t>&gt;</a:t>
            </a:r>
            <a:endParaRPr lang="zh-CN" altLang="en-US" dirty="0"/>
          </a:p>
        </p:txBody>
      </p:sp>
      <p:sp>
        <p:nvSpPr>
          <p:cNvPr id="8" name="矩形 7">
            <a:extLst>
              <a:ext uri="{FF2B5EF4-FFF2-40B4-BE49-F238E27FC236}">
                <a16:creationId xmlns:a16="http://schemas.microsoft.com/office/drawing/2014/main" id="{EBE5E4A5-DE2F-4BE8-B764-13ECE28B533D}"/>
              </a:ext>
            </a:extLst>
          </p:cNvPr>
          <p:cNvSpPr/>
          <p:nvPr/>
        </p:nvSpPr>
        <p:spPr>
          <a:xfrm>
            <a:off x="2639616" y="5301208"/>
            <a:ext cx="13681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B456772-F6FE-4A80-87E2-D8866738C5E4}"/>
              </a:ext>
            </a:extLst>
          </p:cNvPr>
          <p:cNvSpPr/>
          <p:nvPr/>
        </p:nvSpPr>
        <p:spPr>
          <a:xfrm>
            <a:off x="7392144" y="1916832"/>
            <a:ext cx="136815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圆角矩形 11">
            <a:extLst>
              <a:ext uri="{FF2B5EF4-FFF2-40B4-BE49-F238E27FC236}">
                <a16:creationId xmlns:a16="http://schemas.microsoft.com/office/drawing/2014/main" id="{1F48754E-7105-4292-9D64-546F82767722}"/>
              </a:ext>
            </a:extLst>
          </p:cNvPr>
          <p:cNvSpPr/>
          <p:nvPr/>
        </p:nvSpPr>
        <p:spPr>
          <a:xfrm>
            <a:off x="2402946" y="5818485"/>
            <a:ext cx="2036870" cy="379636"/>
          </a:xfrm>
          <a:prstGeom prst="wedgeRoundRectCallout">
            <a:avLst>
              <a:gd name="adj1" fmla="val -7741"/>
              <a:gd name="adj2" fmla="val -125378"/>
              <a:gd name="adj3" fmla="val 16667"/>
            </a:avLst>
          </a:prstGeom>
          <a:solidFill>
            <a:schemeClr val="accent3">
              <a:lumMod val="50000"/>
            </a:schemeClr>
          </a:solidFill>
          <a:ln>
            <a:no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引用资源：</a:t>
            </a:r>
            <a:r>
              <a:rPr lang="en-US" altLang="zh-CN" sz="1200" dirty="0">
                <a:solidFill>
                  <a:schemeClr val="bg1"/>
                </a:solidFill>
                <a:latin typeface="微软雅黑" panose="020B0503020204020204" pitchFamily="34" charset="-122"/>
                <a:ea typeface="微软雅黑" panose="020B0503020204020204" pitchFamily="34" charset="-122"/>
              </a:rPr>
              <a:t>strings.xml</a:t>
            </a:r>
            <a:r>
              <a:rPr lang="zh-CN" altLang="en-US" sz="1200" dirty="0">
                <a:solidFill>
                  <a:schemeClr val="bg1"/>
                </a:solidFill>
                <a:latin typeface="微软雅黑" panose="020B0503020204020204" pitchFamily="34" charset="-122"/>
                <a:ea typeface="微软雅黑" panose="020B0503020204020204" pitchFamily="34" charset="-122"/>
              </a:rPr>
              <a:t>中名字为</a:t>
            </a:r>
            <a:r>
              <a:rPr lang="en-US" altLang="zh-CN" sz="1200" dirty="0" err="1">
                <a:solidFill>
                  <a:schemeClr val="bg1"/>
                </a:solidFill>
                <a:latin typeface="微软雅黑" panose="020B0503020204020204" pitchFamily="34" charset="-122"/>
                <a:ea typeface="微软雅黑" panose="020B0503020204020204" pitchFamily="34" charset="-122"/>
              </a:rPr>
              <a:t>hint_name</a:t>
            </a:r>
            <a:r>
              <a:rPr lang="zh-CN" altLang="en-US" sz="1200" dirty="0">
                <a:solidFill>
                  <a:schemeClr val="bg1"/>
                </a:solidFill>
                <a:latin typeface="微软雅黑" panose="020B0503020204020204" pitchFamily="34" charset="-122"/>
                <a:ea typeface="微软雅黑" panose="020B0503020204020204" pitchFamily="34" charset="-122"/>
              </a:rPr>
              <a:t>的字符串资源</a:t>
            </a:r>
          </a:p>
        </p:txBody>
      </p:sp>
      <p:sp>
        <p:nvSpPr>
          <p:cNvPr id="13" name="对话气泡: 圆角矩形 12">
            <a:extLst>
              <a:ext uri="{FF2B5EF4-FFF2-40B4-BE49-F238E27FC236}">
                <a16:creationId xmlns:a16="http://schemas.microsoft.com/office/drawing/2014/main" id="{ECB994E2-A0A8-49CD-A1C4-761AAE7BB3BF}"/>
              </a:ext>
            </a:extLst>
          </p:cNvPr>
          <p:cNvSpPr/>
          <p:nvPr/>
        </p:nvSpPr>
        <p:spPr>
          <a:xfrm>
            <a:off x="8994596" y="1700808"/>
            <a:ext cx="1781924" cy="720080"/>
          </a:xfrm>
          <a:prstGeom prst="wedgeRoundRectCallout">
            <a:avLst>
              <a:gd name="adj1" fmla="val -60832"/>
              <a:gd name="adj2" fmla="val -3798"/>
              <a:gd name="adj3" fmla="val 16667"/>
            </a:avLst>
          </a:prstGeom>
          <a:solidFill>
            <a:schemeClr val="accent3">
              <a:lumMod val="50000"/>
            </a:schemeClr>
          </a:solidFill>
          <a:ln>
            <a:no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r>
              <a:rPr lang="zh-CN" altLang="en-US" sz="1200" dirty="0">
                <a:solidFill>
                  <a:schemeClr val="bg1"/>
                </a:solidFill>
                <a:latin typeface="微软雅黑" panose="020B0503020204020204" pitchFamily="34" charset="-122"/>
                <a:ea typeface="微软雅黑" panose="020B0503020204020204" pitchFamily="34" charset="-122"/>
              </a:rPr>
              <a:t>引用资源：</a:t>
            </a:r>
            <a:r>
              <a:rPr lang="en-US" altLang="zh-CN" sz="1200" dirty="0">
                <a:solidFill>
                  <a:schemeClr val="bg1"/>
                </a:solidFill>
                <a:latin typeface="微软雅黑" panose="020B0503020204020204" pitchFamily="34" charset="-122"/>
                <a:ea typeface="微软雅黑" panose="020B0503020204020204" pitchFamily="34" charset="-122"/>
              </a:rPr>
              <a:t>strings.xml</a:t>
            </a:r>
            <a:r>
              <a:rPr lang="zh-CN" altLang="en-US" sz="1200" dirty="0">
                <a:solidFill>
                  <a:schemeClr val="bg1"/>
                </a:solidFill>
                <a:latin typeface="微软雅黑" panose="020B0503020204020204" pitchFamily="34" charset="-122"/>
                <a:ea typeface="微软雅黑" panose="020B0503020204020204" pitchFamily="34" charset="-122"/>
              </a:rPr>
              <a:t>中名字为</a:t>
            </a:r>
            <a:r>
              <a:rPr lang="en-US" altLang="zh-CN" sz="1200" dirty="0" err="1">
                <a:solidFill>
                  <a:schemeClr val="bg1"/>
                </a:solidFill>
                <a:latin typeface="微软雅黑" panose="020B0503020204020204" pitchFamily="34" charset="-122"/>
                <a:ea typeface="微软雅黑" panose="020B0503020204020204" pitchFamily="34" charset="-122"/>
              </a:rPr>
              <a:t>hint_pwd</a:t>
            </a:r>
            <a:r>
              <a:rPr lang="zh-CN" altLang="en-US" sz="1200" dirty="0">
                <a:solidFill>
                  <a:schemeClr val="bg1"/>
                </a:solidFill>
                <a:latin typeface="微软雅黑" panose="020B0503020204020204" pitchFamily="34" charset="-122"/>
                <a:ea typeface="微软雅黑" panose="020B0503020204020204" pitchFamily="34" charset="-122"/>
              </a:rPr>
              <a:t>的字符串资源</a:t>
            </a:r>
          </a:p>
        </p:txBody>
      </p:sp>
    </p:spTree>
    <p:extLst>
      <p:ext uri="{BB962C8B-B14F-4D97-AF65-F5344CB8AC3E}">
        <p14:creationId xmlns:p14="http://schemas.microsoft.com/office/powerpoint/2010/main" val="113096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创建</a:t>
            </a:r>
            <a:r>
              <a:rPr lang="en-US" altLang="zh-CN" dirty="0"/>
              <a:t>Android</a:t>
            </a:r>
            <a:r>
              <a:rPr lang="zh-CN" altLang="en-US" dirty="0"/>
              <a:t>项目</a:t>
            </a:r>
          </a:p>
        </p:txBody>
      </p:sp>
      <p:sp>
        <p:nvSpPr>
          <p:cNvPr id="8" name="内容占位符 1"/>
          <p:cNvSpPr>
            <a:spLocks noGrp="1"/>
          </p:cNvSpPr>
          <p:nvPr>
            <p:ph idx="1"/>
          </p:nvPr>
        </p:nvSpPr>
        <p:spPr>
          <a:xfrm>
            <a:off x="929314" y="1082343"/>
            <a:ext cx="8335037" cy="762481"/>
          </a:xfrm>
        </p:spPr>
        <p:txBody>
          <a:bodyPr>
            <a:normAutofit/>
          </a:bodyPr>
          <a:lstStyle/>
          <a:p>
            <a:pPr marL="0" indent="0">
              <a:buNone/>
            </a:pPr>
            <a:r>
              <a:rPr lang="zh-CN" altLang="en-US" sz="2000" dirty="0"/>
              <a:t>（</a:t>
            </a:r>
            <a:r>
              <a:rPr lang="en-US" altLang="zh-CN" sz="2000" dirty="0"/>
              <a:t>1</a:t>
            </a:r>
            <a:r>
              <a:rPr lang="zh-CN" altLang="en-US" sz="2000" dirty="0"/>
              <a:t>）在欢迎页 选择 </a:t>
            </a:r>
            <a:r>
              <a:rPr lang="en-US" altLang="zh-CN" sz="2000" dirty="0"/>
              <a:t>"Start a new Android Studio project" </a:t>
            </a:r>
            <a:r>
              <a:rPr lang="zh-CN" altLang="en-US" sz="2000" dirty="0"/>
              <a:t>，打开创建新项目的界面，设置应用程序名称、代码的包名、项目的存放位置等信息。</a:t>
            </a:r>
          </a:p>
        </p:txBody>
      </p:sp>
      <p:pic>
        <p:nvPicPr>
          <p:cNvPr id="14" name="图片 13">
            <a:extLst>
              <a:ext uri="{FF2B5EF4-FFF2-40B4-BE49-F238E27FC236}">
                <a16:creationId xmlns:a16="http://schemas.microsoft.com/office/drawing/2014/main" id="{54BC428C-BC8F-4E9D-8610-982459ABBF7A}"/>
              </a:ext>
            </a:extLst>
          </p:cNvPr>
          <p:cNvPicPr>
            <a:picLocks noChangeAspect="1"/>
          </p:cNvPicPr>
          <p:nvPr/>
        </p:nvPicPr>
        <p:blipFill>
          <a:blip r:embed="rId3"/>
          <a:stretch>
            <a:fillRect/>
          </a:stretch>
        </p:blipFill>
        <p:spPr>
          <a:xfrm>
            <a:off x="1559496" y="2018447"/>
            <a:ext cx="5616625" cy="4259170"/>
          </a:xfrm>
          <a:prstGeom prst="rect">
            <a:avLst/>
          </a:prstGeom>
        </p:spPr>
      </p:pic>
    </p:spTree>
    <p:extLst>
      <p:ext uri="{BB962C8B-B14F-4D97-AF65-F5344CB8AC3E}">
        <p14:creationId xmlns:p14="http://schemas.microsoft.com/office/powerpoint/2010/main" val="37166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29315" y="1124744"/>
            <a:ext cx="10279253" cy="5328592"/>
          </a:xfrm>
        </p:spPr>
        <p:txBody>
          <a:bodyPr>
            <a:normAutofit/>
          </a:bodyPr>
          <a:lstStyle/>
          <a:p>
            <a:pPr>
              <a:lnSpc>
                <a:spcPct val="150000"/>
              </a:lnSpc>
            </a:pPr>
            <a:r>
              <a:rPr lang="zh-CN" altLang="zh-CN" sz="2400" dirty="0"/>
              <a:t>语句</a:t>
            </a:r>
            <a:r>
              <a:rPr lang="en-US" altLang="zh-CN" sz="2400" b="1" dirty="0" err="1">
                <a:solidFill>
                  <a:srgbClr val="FF0000"/>
                </a:solidFill>
              </a:rPr>
              <a:t>android:hint</a:t>
            </a:r>
            <a:r>
              <a:rPr lang="en-US" altLang="zh-CN" sz="2400" b="1" dirty="0">
                <a:solidFill>
                  <a:srgbClr val="FF0000"/>
                </a:solidFill>
              </a:rPr>
              <a:t>="@string/</a:t>
            </a:r>
            <a:r>
              <a:rPr lang="en-US" altLang="zh-CN" sz="2400" b="1" dirty="0" err="1">
                <a:solidFill>
                  <a:srgbClr val="FF0000"/>
                </a:solidFill>
              </a:rPr>
              <a:t>hint_name</a:t>
            </a:r>
            <a:r>
              <a:rPr lang="en-US" altLang="zh-CN" sz="2400" b="1" dirty="0">
                <a:solidFill>
                  <a:srgbClr val="FF0000"/>
                </a:solidFill>
              </a:rPr>
              <a:t>"</a:t>
            </a:r>
            <a:r>
              <a:rPr lang="zh-CN" altLang="zh-CN" sz="2400" dirty="0"/>
              <a:t>中使用了资源的引用。</a:t>
            </a:r>
            <a:endParaRPr lang="en-US" altLang="zh-CN" sz="2400" dirty="0"/>
          </a:p>
          <a:p>
            <a:pPr lvl="1">
              <a:lnSpc>
                <a:spcPct val="150000"/>
              </a:lnSpc>
            </a:pPr>
            <a:r>
              <a:rPr lang="zh-CN" altLang="zh-CN" sz="2000" dirty="0"/>
              <a:t>在资源中对另一种资源引用时，引用格式为</a:t>
            </a:r>
            <a:r>
              <a:rPr lang="en-US" altLang="zh-CN" sz="2000" b="1" dirty="0">
                <a:solidFill>
                  <a:srgbClr val="C4037D"/>
                </a:solidFill>
              </a:rPr>
              <a:t>@type/name</a:t>
            </a:r>
            <a:r>
              <a:rPr lang="zh-CN" altLang="zh-CN" sz="2000" dirty="0"/>
              <a:t>。</a:t>
            </a:r>
            <a:endParaRPr lang="en-US" altLang="zh-CN" sz="2000" dirty="0"/>
          </a:p>
          <a:p>
            <a:pPr lvl="1">
              <a:lnSpc>
                <a:spcPct val="150000"/>
              </a:lnSpc>
            </a:pPr>
            <a:r>
              <a:rPr lang="zh-CN" altLang="zh-CN" sz="2000" dirty="0"/>
              <a:t>其中，</a:t>
            </a:r>
            <a:r>
              <a:rPr lang="en-US" altLang="zh-CN" sz="2000" dirty="0"/>
              <a:t>@</a:t>
            </a:r>
            <a:r>
              <a:rPr lang="zh-CN" altLang="zh-CN" sz="2000" dirty="0"/>
              <a:t>表示对资源的引用；</a:t>
            </a:r>
            <a:r>
              <a:rPr lang="en-US" altLang="zh-CN" sz="2000" dirty="0"/>
              <a:t>type</a:t>
            </a:r>
            <a:r>
              <a:rPr lang="zh-CN" altLang="zh-CN" sz="2000" dirty="0"/>
              <a:t>表示被引用的资源类型，</a:t>
            </a:r>
            <a:r>
              <a:rPr lang="en-US" altLang="zh-CN" sz="2000" dirty="0"/>
              <a:t>name</a:t>
            </a:r>
            <a:r>
              <a:rPr lang="zh-CN" altLang="zh-CN" sz="2000" dirty="0"/>
              <a:t>表示资源名称。</a:t>
            </a:r>
            <a:endParaRPr lang="en-US" altLang="zh-CN" sz="2000" dirty="0"/>
          </a:p>
          <a:p>
            <a:pPr>
              <a:lnSpc>
                <a:spcPct val="150000"/>
              </a:lnSpc>
            </a:pPr>
            <a:r>
              <a:rPr lang="zh-CN" altLang="zh-CN" sz="2400" dirty="0"/>
              <a:t>资源引用还有另外一种格式</a:t>
            </a:r>
            <a:r>
              <a:rPr lang="en-US" altLang="zh-CN" sz="2400" b="1" dirty="0">
                <a:solidFill>
                  <a:srgbClr val="C4037D"/>
                </a:solidFill>
              </a:rPr>
              <a:t>@+type/name</a:t>
            </a:r>
            <a:r>
              <a:rPr lang="zh-CN" altLang="en-US" sz="2400" b="1" dirty="0"/>
              <a:t>，比如</a:t>
            </a:r>
            <a:r>
              <a:rPr lang="en-US" altLang="zh-CN" sz="2400" b="1" dirty="0" err="1">
                <a:solidFill>
                  <a:srgbClr val="FF0000"/>
                </a:solidFill>
              </a:rPr>
              <a:t>android:id</a:t>
            </a:r>
            <a:r>
              <a:rPr lang="en-US" altLang="zh-CN" sz="2400" b="1" dirty="0">
                <a:solidFill>
                  <a:srgbClr val="FF0000"/>
                </a:solidFill>
              </a:rPr>
              <a:t>="@+id/name"</a:t>
            </a:r>
            <a:r>
              <a:rPr lang="zh-CN" altLang="zh-CN" sz="2400" dirty="0"/>
              <a:t>。</a:t>
            </a:r>
            <a:endParaRPr lang="en-US" altLang="zh-CN" sz="2400" dirty="0"/>
          </a:p>
          <a:p>
            <a:pPr lvl="1">
              <a:lnSpc>
                <a:spcPct val="150000"/>
              </a:lnSpc>
            </a:pPr>
            <a:r>
              <a:rPr lang="zh-CN" altLang="zh-CN" sz="2000" dirty="0"/>
              <a:t>两种格式的</a:t>
            </a:r>
            <a:r>
              <a:rPr lang="zh-CN" altLang="zh-CN" sz="2000" b="1" dirty="0"/>
              <a:t>区别</a:t>
            </a:r>
            <a:r>
              <a:rPr lang="zh-CN" altLang="zh-CN" sz="2000" dirty="0"/>
              <a:t>是：前者是已经在</a:t>
            </a:r>
            <a:r>
              <a:rPr lang="en-US" altLang="zh-CN" sz="2000" dirty="0"/>
              <a:t>R</a:t>
            </a:r>
            <a:r>
              <a:rPr lang="zh-CN" altLang="zh-CN" sz="2000" dirty="0"/>
              <a:t>文件中注册的资源，后者是现在新增加的资源，</a:t>
            </a:r>
            <a:r>
              <a:rPr lang="en-US" altLang="zh-CN" sz="2000" dirty="0"/>
              <a:t>+</a:t>
            </a:r>
            <a:r>
              <a:rPr lang="zh-CN" altLang="zh-CN" sz="2000" dirty="0"/>
              <a:t>表示要在</a:t>
            </a:r>
            <a:r>
              <a:rPr lang="en-US" altLang="zh-CN" sz="2000" dirty="0"/>
              <a:t>R</a:t>
            </a:r>
            <a:r>
              <a:rPr lang="zh-CN" altLang="zh-CN" sz="2000" dirty="0"/>
              <a:t>文件中添加对该资源的注册。</a:t>
            </a:r>
          </a:p>
          <a:p>
            <a:endParaRPr lang="zh-CN" altLang="en-US" dirty="0"/>
          </a:p>
        </p:txBody>
      </p:sp>
      <p:sp>
        <p:nvSpPr>
          <p:cNvPr id="4" name="标题 3"/>
          <p:cNvSpPr>
            <a:spLocks noGrp="1"/>
          </p:cNvSpPr>
          <p:nvPr>
            <p:ph type="title"/>
          </p:nvPr>
        </p:nvSpPr>
        <p:spPr/>
        <p:txBody>
          <a:bodyPr/>
          <a:lstStyle/>
          <a:p>
            <a:r>
              <a:rPr lang="zh-CN" altLang="en-US" dirty="0"/>
              <a:t>布局文件中的资源引用</a:t>
            </a:r>
          </a:p>
        </p:txBody>
      </p:sp>
    </p:spTree>
    <p:extLst>
      <p:ext uri="{BB962C8B-B14F-4D97-AF65-F5344CB8AC3E}">
        <p14:creationId xmlns:p14="http://schemas.microsoft.com/office/powerpoint/2010/main" val="127963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3432" y="1067371"/>
            <a:ext cx="10369152" cy="921470"/>
          </a:xfrm>
        </p:spPr>
        <p:txBody>
          <a:bodyPr>
            <a:normAutofit/>
          </a:bodyPr>
          <a:lstStyle/>
          <a:p>
            <a:pPr algn="just">
              <a:lnSpc>
                <a:spcPct val="120000"/>
              </a:lnSpc>
            </a:pPr>
            <a:r>
              <a:rPr lang="en-US" altLang="zh-CN" sz="1800" dirty="0">
                <a:latin typeface="微软雅黑" panose="020B0503020204020204" pitchFamily="34" charset="-122"/>
                <a:ea typeface="微软雅黑" panose="020B0503020204020204" pitchFamily="34" charset="-122"/>
              </a:rPr>
              <a:t>Android</a:t>
            </a:r>
            <a:r>
              <a:rPr lang="zh-CN" altLang="zh-CN" sz="1800" dirty="0">
                <a:latin typeface="微软雅黑" panose="020B0503020204020204" pitchFamily="34" charset="-122"/>
                <a:ea typeface="微软雅黑" panose="020B0503020204020204" pitchFamily="34" charset="-122"/>
              </a:rPr>
              <a:t>项目包含一个重要的文件</a:t>
            </a:r>
            <a:r>
              <a:rPr lang="en-US" altLang="zh-CN" sz="1800" dirty="0">
                <a:latin typeface="微软雅黑" panose="020B0503020204020204" pitchFamily="34" charset="-122"/>
                <a:ea typeface="微软雅黑" panose="020B0503020204020204" pitchFamily="34" charset="-122"/>
              </a:rPr>
              <a:t>R.java</a:t>
            </a:r>
            <a:r>
              <a:rPr lang="zh-CN" altLang="zh-CN" sz="1800" dirty="0">
                <a:latin typeface="微软雅黑" panose="020B0503020204020204" pitchFamily="34" charset="-122"/>
                <a:ea typeface="微软雅黑" panose="020B0503020204020204" pitchFamily="34" charset="-122"/>
              </a:rPr>
              <a:t>。</a:t>
            </a:r>
            <a:r>
              <a:rPr lang="zh-CN" altLang="zh-CN" sz="1800" dirty="0">
                <a:solidFill>
                  <a:srgbClr val="FF0000"/>
                </a:solidFill>
                <a:latin typeface="微软雅黑" panose="020B0503020204020204" pitchFamily="34" charset="-122"/>
                <a:ea typeface="微软雅黑" panose="020B0503020204020204" pitchFamily="34" charset="-122"/>
              </a:rPr>
              <a:t>项目中所有的资源都有一个唯一的</a:t>
            </a:r>
            <a:r>
              <a:rPr lang="en-US" altLang="zh-CN" sz="1800" dirty="0">
                <a:solidFill>
                  <a:srgbClr val="FF0000"/>
                </a:solidFill>
                <a:latin typeface="微软雅黑" panose="020B0503020204020204" pitchFamily="34" charset="-122"/>
                <a:ea typeface="微软雅黑" panose="020B0503020204020204" pitchFamily="34" charset="-122"/>
              </a:rPr>
              <a:t>ID</a:t>
            </a:r>
            <a:r>
              <a:rPr lang="zh-CN" altLang="zh-CN" sz="1800" dirty="0">
                <a:solidFill>
                  <a:srgbClr val="FF0000"/>
                </a:solidFill>
                <a:latin typeface="微软雅黑" panose="020B0503020204020204" pitchFamily="34" charset="-122"/>
                <a:ea typeface="微软雅黑" panose="020B0503020204020204" pitchFamily="34" charset="-122"/>
              </a:rPr>
              <a:t>标识，而且必须在该文件中注册</a:t>
            </a:r>
            <a:r>
              <a:rPr lang="zh-CN" altLang="zh-CN" sz="1800" dirty="0">
                <a:latin typeface="微软雅黑" panose="020B0503020204020204" pitchFamily="34" charset="-122"/>
                <a:ea typeface="微软雅黑" panose="020B0503020204020204" pitchFamily="34" charset="-122"/>
              </a:rPr>
              <a:t>。该文件自动生成，自动维护，程序开发人员不能对其修改，否则可能造成程序错误。</a:t>
            </a:r>
            <a:endParaRPr lang="en-US" altLang="zh-CN" sz="1800" dirty="0">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normAutofit/>
          </a:bodyPr>
          <a:lstStyle/>
          <a:p>
            <a:pPr marL="0" indent="0">
              <a:lnSpc>
                <a:spcPct val="150000"/>
              </a:lnSpc>
              <a:buNone/>
            </a:pPr>
            <a:r>
              <a:rPr lang="en-US" altLang="zh-CN" sz="2800" b="1" dirty="0">
                <a:solidFill>
                  <a:srgbClr val="C4037D"/>
                </a:solidFill>
              </a:rPr>
              <a:t>R.java</a:t>
            </a:r>
            <a:r>
              <a:rPr lang="zh-CN" altLang="zh-CN" sz="2800" b="1" dirty="0">
                <a:solidFill>
                  <a:srgbClr val="C4037D"/>
                </a:solidFill>
              </a:rPr>
              <a:t>文件</a:t>
            </a:r>
            <a:r>
              <a:rPr lang="en-US" altLang="zh-CN" sz="2800" b="1" dirty="0">
                <a:solidFill>
                  <a:srgbClr val="C4037D"/>
                </a:solidFill>
              </a:rPr>
              <a:t> — </a:t>
            </a:r>
            <a:r>
              <a:rPr lang="zh-CN" altLang="en-US" sz="2800" b="1" dirty="0">
                <a:solidFill>
                  <a:srgbClr val="C4037D"/>
                </a:solidFill>
              </a:rPr>
              <a:t>资源注册文件</a:t>
            </a:r>
            <a:endParaRPr lang="zh-CN" altLang="zh-CN" sz="2800" dirty="0">
              <a:solidFill>
                <a:srgbClr val="C4037D"/>
              </a:solidFill>
            </a:endParaRPr>
          </a:p>
        </p:txBody>
      </p:sp>
      <p:sp>
        <p:nvSpPr>
          <p:cNvPr id="9" name="文本框 8">
            <a:extLst>
              <a:ext uri="{FF2B5EF4-FFF2-40B4-BE49-F238E27FC236}">
                <a16:creationId xmlns:a16="http://schemas.microsoft.com/office/drawing/2014/main" id="{9F354359-9C7D-4037-A1EC-85C0F326A664}"/>
              </a:ext>
            </a:extLst>
          </p:cNvPr>
          <p:cNvSpPr txBox="1"/>
          <p:nvPr/>
        </p:nvSpPr>
        <p:spPr>
          <a:xfrm>
            <a:off x="7975626" y="6174112"/>
            <a:ext cx="2952328" cy="584775"/>
          </a:xfrm>
          <a:prstGeom prst="rect">
            <a:avLst/>
          </a:prstGeom>
          <a:noFill/>
        </p:spPr>
        <p:txBody>
          <a:bodyPr wrap="square" rtlCol="0">
            <a:spAutoFit/>
          </a:bodyPr>
          <a:lstStyle/>
          <a:p>
            <a:r>
              <a:rPr lang="zh-CN" altLang="en-US" sz="1600" dirty="0"/>
              <a:t>注：不同版本的</a:t>
            </a:r>
            <a:r>
              <a:rPr lang="en-US" altLang="zh-CN" sz="1600" dirty="0"/>
              <a:t>R</a:t>
            </a:r>
            <a:r>
              <a:rPr lang="zh-CN" altLang="en-US" sz="1600" dirty="0"/>
              <a:t>文件的位置可能有所不同，请自行查找。</a:t>
            </a:r>
          </a:p>
        </p:txBody>
      </p:sp>
      <p:pic>
        <p:nvPicPr>
          <p:cNvPr id="11" name="图片 10">
            <a:extLst>
              <a:ext uri="{FF2B5EF4-FFF2-40B4-BE49-F238E27FC236}">
                <a16:creationId xmlns:a16="http://schemas.microsoft.com/office/drawing/2014/main" id="{9E2F9840-3B20-4538-B944-BB9E36D38099}"/>
              </a:ext>
            </a:extLst>
          </p:cNvPr>
          <p:cNvPicPr>
            <a:picLocks noChangeAspect="1"/>
          </p:cNvPicPr>
          <p:nvPr/>
        </p:nvPicPr>
        <p:blipFill>
          <a:blip r:embed="rId3"/>
          <a:stretch>
            <a:fillRect/>
          </a:stretch>
        </p:blipFill>
        <p:spPr>
          <a:xfrm>
            <a:off x="1303575" y="1988841"/>
            <a:ext cx="6376601" cy="4751646"/>
          </a:xfrm>
          <a:prstGeom prst="rect">
            <a:avLst/>
          </a:prstGeom>
          <a:ln>
            <a:solidFill>
              <a:srgbClr val="002060"/>
            </a:solidFill>
          </a:ln>
        </p:spPr>
      </p:pic>
      <p:sp>
        <p:nvSpPr>
          <p:cNvPr id="8" name="矩形 7">
            <a:extLst>
              <a:ext uri="{FF2B5EF4-FFF2-40B4-BE49-F238E27FC236}">
                <a16:creationId xmlns:a16="http://schemas.microsoft.com/office/drawing/2014/main" id="{FD2A7161-6E33-4055-8E47-F0083CB3EA52}"/>
              </a:ext>
            </a:extLst>
          </p:cNvPr>
          <p:cNvSpPr/>
          <p:nvPr/>
        </p:nvSpPr>
        <p:spPr>
          <a:xfrm>
            <a:off x="1631504" y="3861048"/>
            <a:ext cx="1728192" cy="341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A9DBD50-B194-462A-BC63-A0DB274718BF}"/>
              </a:ext>
            </a:extLst>
          </p:cNvPr>
          <p:cNvSpPr/>
          <p:nvPr/>
        </p:nvSpPr>
        <p:spPr>
          <a:xfrm>
            <a:off x="3971662" y="2420889"/>
            <a:ext cx="3708514" cy="377411"/>
          </a:xfrm>
          <a:prstGeom prst="rect">
            <a:avLst/>
          </a:prstGeom>
          <a:solidFill>
            <a:schemeClr val="accent6">
              <a:lumMod val="60000"/>
              <a:lumOff val="40000"/>
            </a:schemeClr>
          </a:solidFill>
        </p:spPr>
        <p:txBody>
          <a:bodyPr wrap="square">
            <a:spAutoFit/>
          </a:bodyPr>
          <a:lstStyle/>
          <a:p>
            <a:pPr algn="ctr">
              <a:lnSpc>
                <a:spcPct val="150000"/>
              </a:lnSpc>
            </a:pPr>
            <a:r>
              <a:rPr lang="en-US" altLang="zh-CN" sz="1400" b="1" dirty="0" err="1">
                <a:solidFill>
                  <a:srgbClr val="FF0000"/>
                </a:solidFill>
                <a:latin typeface="微软雅黑" panose="020B0503020204020204" pitchFamily="34" charset="-122"/>
                <a:ea typeface="微软雅黑" panose="020B0503020204020204" pitchFamily="34" charset="-122"/>
              </a:rPr>
              <a:t>R.Java</a:t>
            </a:r>
            <a:r>
              <a:rPr lang="en-US" altLang="zh-CN" sz="1400" b="1" dirty="0">
                <a:solidFill>
                  <a:srgbClr val="FF0000"/>
                </a:solidFill>
                <a:latin typeface="微软雅黑" panose="020B0503020204020204" pitchFamily="34" charset="-122"/>
                <a:ea typeface="微软雅黑" panose="020B0503020204020204" pitchFamily="34" charset="-122"/>
              </a:rPr>
              <a:t> </a:t>
            </a:r>
            <a:r>
              <a:rPr lang="zh-CN" altLang="en-US" sz="1400" b="1" dirty="0">
                <a:solidFill>
                  <a:srgbClr val="FF0000"/>
                </a:solidFill>
                <a:latin typeface="微软雅黑" panose="020B0503020204020204" pitchFamily="34" charset="-122"/>
                <a:ea typeface="微软雅黑" panose="020B0503020204020204" pitchFamily="34" charset="-122"/>
              </a:rPr>
              <a:t>文件自动生成，不可被编辑。</a:t>
            </a:r>
            <a:endParaRPr lang="zh-CN" altLang="zh-CN" sz="14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339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55440" y="1052736"/>
            <a:ext cx="10081120" cy="836712"/>
          </a:xfrm>
        </p:spPr>
        <p:txBody>
          <a:bodyPr>
            <a:normAutofit/>
          </a:bodyPr>
          <a:lstStyle/>
          <a:p>
            <a:r>
              <a:rPr lang="zh-CN" altLang="en-US" sz="2400" dirty="0"/>
              <a:t>如果需要在程序（</a:t>
            </a:r>
            <a:r>
              <a:rPr lang="en-US" altLang="zh-CN" sz="2400" dirty="0"/>
              <a:t>java</a:t>
            </a:r>
            <a:r>
              <a:rPr lang="zh-CN" altLang="en-US" sz="2400" dirty="0"/>
              <a:t>）中引用</a:t>
            </a:r>
            <a:r>
              <a:rPr lang="zh-CN" altLang="zh-CN" sz="2400" dirty="0"/>
              <a:t>相关资源</a:t>
            </a:r>
            <a:r>
              <a:rPr lang="zh-CN" altLang="en-US" sz="2400" dirty="0"/>
              <a:t>，需要使用</a:t>
            </a:r>
            <a:r>
              <a:rPr lang="en-US" altLang="zh-CN" sz="2400" dirty="0"/>
              <a:t>R</a:t>
            </a:r>
            <a:r>
              <a:rPr lang="zh-CN" altLang="en-US" sz="2400" dirty="0"/>
              <a:t>类，引用形式如下：</a:t>
            </a:r>
            <a:br>
              <a:rPr lang="en-US" altLang="zh-CN" sz="2400" dirty="0"/>
            </a:br>
            <a:endParaRPr lang="en-US" altLang="zh-CN" sz="2400" dirty="0"/>
          </a:p>
        </p:txBody>
      </p:sp>
      <p:sp useBgFill="1">
        <p:nvSpPr>
          <p:cNvPr id="4" name="标题 3"/>
          <p:cNvSpPr>
            <a:spLocks noGrp="1"/>
          </p:cNvSpPr>
          <p:nvPr>
            <p:ph type="title"/>
          </p:nvPr>
        </p:nvSpPr>
        <p:spPr/>
        <p:txBody>
          <a:bodyPr>
            <a:normAutofit/>
          </a:bodyPr>
          <a:lstStyle/>
          <a:p>
            <a:r>
              <a:rPr lang="zh-CN" altLang="en-US" sz="2800" dirty="0"/>
              <a:t>在程序（</a:t>
            </a:r>
            <a:r>
              <a:rPr lang="en-US" altLang="zh-CN" sz="2800" dirty="0"/>
              <a:t>java</a:t>
            </a:r>
            <a:r>
              <a:rPr lang="zh-CN" altLang="en-US" sz="2800" dirty="0"/>
              <a:t>）中引用相关资源</a:t>
            </a:r>
          </a:p>
        </p:txBody>
      </p:sp>
      <p:sp>
        <p:nvSpPr>
          <p:cNvPr id="5" name="文本框 4">
            <a:extLst>
              <a:ext uri="{FF2B5EF4-FFF2-40B4-BE49-F238E27FC236}">
                <a16:creationId xmlns:a16="http://schemas.microsoft.com/office/drawing/2014/main" id="{D3E343DB-0A7F-4F7D-A2CC-264FCDB3DE23}"/>
              </a:ext>
            </a:extLst>
          </p:cNvPr>
          <p:cNvSpPr txBox="1"/>
          <p:nvPr/>
        </p:nvSpPr>
        <p:spPr>
          <a:xfrm>
            <a:off x="1415480" y="1772816"/>
            <a:ext cx="4176464" cy="461665"/>
          </a:xfrm>
          <a:prstGeom prst="rect">
            <a:avLst/>
          </a:prstGeom>
          <a:noFill/>
        </p:spPr>
        <p:txBody>
          <a:bodyPr wrap="square">
            <a:spAutoFit/>
          </a:bodyPr>
          <a:lstStyle/>
          <a:p>
            <a:pPr marR="0" lvl="0" algn="l" defTabSz="914400" rtl="0" eaLnBrk="1" fontAlgn="auto" latinLnBrk="0" hangingPunct="1">
              <a:lnSpc>
                <a:spcPct val="100000"/>
              </a:lnSpc>
              <a:spcBef>
                <a:spcPct val="20000"/>
              </a:spcBef>
              <a:spcAft>
                <a:spcPts val="0"/>
              </a:spcAft>
              <a:buClrTx/>
              <a:buSzTx/>
              <a:tabLst/>
              <a:defRPr/>
            </a:pPr>
            <a:r>
              <a:rPr kumimoji="0" lang="en-US" altLang="zh-CN" sz="2400" b="1" i="0" u="none" strike="noStrike" kern="1200" cap="none" spc="0" normalizeH="0" baseline="0" noProof="0" dirty="0">
                <a:ln>
                  <a:noFill/>
                </a:ln>
                <a:solidFill>
                  <a:srgbClr val="FF0000"/>
                </a:solidFill>
                <a:effectLst/>
                <a:uLnTx/>
                <a:uFillTx/>
                <a:latin typeface="Calibri"/>
                <a:ea typeface="黑体" pitchFamily="49" charset="-122"/>
                <a:cs typeface="+mn-cs"/>
              </a:rPr>
              <a:t>R.</a:t>
            </a:r>
            <a:r>
              <a:rPr kumimoji="0" lang="zh-CN" altLang="en-US" sz="2400" b="1" i="0" u="none" strike="noStrike" kern="1200" cap="none" spc="0" normalizeH="0" baseline="0" noProof="0" dirty="0">
                <a:ln>
                  <a:noFill/>
                </a:ln>
                <a:solidFill>
                  <a:srgbClr val="FF0000"/>
                </a:solidFill>
                <a:effectLst/>
                <a:uLnTx/>
                <a:uFillTx/>
                <a:latin typeface="Calibri"/>
                <a:ea typeface="黑体" pitchFamily="49" charset="-122"/>
                <a:cs typeface="+mn-cs"/>
              </a:rPr>
              <a:t>资源文件类型</a:t>
            </a:r>
            <a:r>
              <a:rPr kumimoji="0" lang="en-US" altLang="zh-CN" sz="2400" b="1" i="0" u="none" strike="noStrike" kern="1200" cap="none" spc="0" normalizeH="0" baseline="0" noProof="0" dirty="0">
                <a:ln>
                  <a:noFill/>
                </a:ln>
                <a:solidFill>
                  <a:srgbClr val="FF0000"/>
                </a:solidFill>
                <a:effectLst/>
                <a:uLnTx/>
                <a:uFillTx/>
                <a:latin typeface="Calibri"/>
                <a:ea typeface="黑体" pitchFamily="49" charset="-122"/>
                <a:cs typeface="+mn-cs"/>
              </a:rPr>
              <a:t>.</a:t>
            </a:r>
            <a:r>
              <a:rPr kumimoji="0" lang="zh-CN" altLang="en-US" sz="2400" b="1" i="0" u="none" strike="noStrike" kern="1200" cap="none" spc="0" normalizeH="0" baseline="0" noProof="0" dirty="0">
                <a:ln>
                  <a:noFill/>
                </a:ln>
                <a:solidFill>
                  <a:srgbClr val="FF0000"/>
                </a:solidFill>
                <a:effectLst/>
                <a:uLnTx/>
                <a:uFillTx/>
                <a:latin typeface="Calibri"/>
                <a:ea typeface="黑体" pitchFamily="49" charset="-122"/>
                <a:cs typeface="+mn-cs"/>
              </a:rPr>
              <a:t>资源名称</a:t>
            </a:r>
            <a:endParaRPr kumimoji="0" lang="en-US" altLang="zh-CN" sz="2400" b="1" i="0" u="none" strike="noStrike" kern="1200" cap="none" spc="0" normalizeH="0" baseline="0" noProof="0" dirty="0">
              <a:ln>
                <a:noFill/>
              </a:ln>
              <a:solidFill>
                <a:srgbClr val="FF0000"/>
              </a:solidFill>
              <a:effectLst/>
              <a:uLnTx/>
              <a:uFillTx/>
              <a:latin typeface="Calibri"/>
              <a:ea typeface="黑体" pitchFamily="49" charset="-122"/>
              <a:cs typeface="+mn-cs"/>
            </a:endParaRPr>
          </a:p>
        </p:txBody>
      </p:sp>
      <p:sp>
        <p:nvSpPr>
          <p:cNvPr id="7" name="文本框 6">
            <a:extLst>
              <a:ext uri="{FF2B5EF4-FFF2-40B4-BE49-F238E27FC236}">
                <a16:creationId xmlns:a16="http://schemas.microsoft.com/office/drawing/2014/main" id="{A3E56863-61B0-4B8D-8AE0-089B63222435}"/>
              </a:ext>
            </a:extLst>
          </p:cNvPr>
          <p:cNvSpPr txBox="1"/>
          <p:nvPr/>
        </p:nvSpPr>
        <p:spPr>
          <a:xfrm>
            <a:off x="1055440" y="2954561"/>
            <a:ext cx="10225136" cy="2891241"/>
          </a:xfrm>
          <a:prstGeom prst="rect">
            <a:avLst/>
          </a:prstGeom>
          <a:noFill/>
        </p:spPr>
        <p:txBody>
          <a:bodyPr wrap="square">
            <a:sp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a:ea typeface="黑体" pitchFamily="49" charset="-122"/>
                <a:cs typeface="+mn-cs"/>
              </a:rPr>
              <a:t>例如</a:t>
            </a:r>
            <a:r>
              <a:rPr kumimoji="0" lang="zh-CN" altLang="en-US" sz="1800" b="0" i="0" u="none" strike="noStrike" kern="1200" cap="none" spc="0" normalizeH="0" baseline="0" noProof="0" dirty="0">
                <a:ln>
                  <a:noFill/>
                </a:ln>
                <a:solidFill>
                  <a:prstClr val="black"/>
                </a:solidFill>
                <a:effectLst/>
                <a:uLnTx/>
                <a:uFillTx/>
                <a:latin typeface="Calibri"/>
                <a:ea typeface="黑体" pitchFamily="49" charset="-122"/>
                <a:cs typeface="+mn-cs"/>
              </a:rPr>
              <a:t>：</a:t>
            </a:r>
            <a:endParaRPr kumimoji="0" lang="en-US" altLang="zh-CN" sz="1800" b="0" i="0" u="none" strike="noStrike" kern="1200" cap="none" spc="0" normalizeH="0" baseline="0" noProof="0" dirty="0">
              <a:ln>
                <a:noFill/>
              </a:ln>
              <a:solidFill>
                <a:prstClr val="black"/>
              </a:solidFill>
              <a:effectLst/>
              <a:uLnTx/>
              <a:uFillTx/>
              <a:latin typeface="Calibri"/>
              <a:ea typeface="黑体" pitchFamily="49" charset="-122"/>
              <a:cs typeface="+mn-cs"/>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alibri"/>
                <a:ea typeface="黑体" pitchFamily="49" charset="-122"/>
                <a:cs typeface="+mn-cs"/>
              </a:rPr>
              <a:t>在</a:t>
            </a:r>
            <a:r>
              <a:rPr kumimoji="0" lang="en-US" altLang="zh-CN" sz="2000" b="0" i="0" u="none" strike="noStrike" kern="1200" cap="none" spc="0" normalizeH="0" baseline="0" noProof="0" dirty="0">
                <a:ln>
                  <a:noFill/>
                </a:ln>
                <a:solidFill>
                  <a:prstClr val="black"/>
                </a:solidFill>
                <a:effectLst/>
                <a:uLnTx/>
                <a:uFillTx/>
                <a:latin typeface="Calibri"/>
                <a:ea typeface="黑体" pitchFamily="49" charset="-122"/>
                <a:cs typeface="+mn-cs"/>
              </a:rPr>
              <a:t>Activity</a:t>
            </a:r>
            <a:r>
              <a:rPr kumimoji="0" lang="zh-CN" altLang="en-US" sz="2000" b="0" i="0" u="none" strike="noStrike" kern="1200" cap="none" spc="0" normalizeH="0" baseline="0" noProof="0" dirty="0">
                <a:ln>
                  <a:noFill/>
                </a:ln>
                <a:solidFill>
                  <a:prstClr val="black"/>
                </a:solidFill>
                <a:effectLst/>
                <a:uLnTx/>
                <a:uFillTx/>
                <a:latin typeface="Calibri"/>
                <a:ea typeface="黑体" pitchFamily="49" charset="-122"/>
                <a:cs typeface="+mn-cs"/>
              </a:rPr>
              <a:t>中显示布局视图：</a:t>
            </a:r>
          </a:p>
          <a:p>
            <a:pPr marL="355600" marR="0" lvl="1"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400" b="0" i="0" u="none" strike="noStrike" kern="1200" cap="none" spc="0" normalizeH="0" baseline="0" noProof="0" dirty="0" err="1">
                <a:ln>
                  <a:noFill/>
                </a:ln>
                <a:solidFill>
                  <a:prstClr val="black"/>
                </a:solidFill>
                <a:effectLst/>
                <a:uLnTx/>
                <a:uFillTx/>
                <a:latin typeface="Calibri"/>
                <a:ea typeface="黑体" pitchFamily="49" charset="-122"/>
                <a:cs typeface="+mn-cs"/>
              </a:rPr>
              <a:t>setContentView</a:t>
            </a:r>
            <a:r>
              <a:rPr kumimoji="0" lang="en-US" altLang="zh-CN" sz="2400" b="0" i="0" u="none" strike="noStrike" kern="1200" cap="none" spc="0" normalizeH="0" baseline="0" noProof="0" dirty="0">
                <a:ln>
                  <a:noFill/>
                </a:ln>
                <a:solidFill>
                  <a:prstClr val="black"/>
                </a:solidFill>
                <a:effectLst/>
                <a:uLnTx/>
                <a:uFillTx/>
                <a:latin typeface="Calibri"/>
                <a:ea typeface="黑体" pitchFamily="49" charset="-122"/>
                <a:cs typeface="+mn-cs"/>
              </a:rPr>
              <a:t>(</a:t>
            </a:r>
            <a:r>
              <a:rPr kumimoji="0" lang="en-US" altLang="zh-CN" sz="2400" b="1" i="0" u="none" strike="noStrike" kern="1200" cap="none" spc="0" normalizeH="0" baseline="0" noProof="0" dirty="0" err="1">
                <a:ln>
                  <a:noFill/>
                </a:ln>
                <a:solidFill>
                  <a:srgbClr val="990000"/>
                </a:solidFill>
                <a:effectLst/>
                <a:uLnTx/>
                <a:uFillTx/>
                <a:latin typeface="Calibri"/>
                <a:ea typeface="黑体" pitchFamily="49" charset="-122"/>
                <a:cs typeface="+mn-cs"/>
              </a:rPr>
              <a:t>R.layout.main</a:t>
            </a:r>
            <a:r>
              <a:rPr kumimoji="0" lang="en-US" altLang="zh-CN" sz="2400" b="0" i="0" u="none" strike="noStrike" kern="1200" cap="none" spc="0" normalizeH="0" baseline="0" noProof="0" dirty="0">
                <a:ln>
                  <a:noFill/>
                </a:ln>
                <a:solidFill>
                  <a:prstClr val="black"/>
                </a:solidFill>
                <a:effectLst/>
                <a:uLnTx/>
                <a:uFillTx/>
                <a:latin typeface="Calibri"/>
                <a:ea typeface="黑体" pitchFamily="49" charset="-122"/>
                <a:cs typeface="+mn-cs"/>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Calibri"/>
                <a:ea typeface="黑体" pitchFamily="49" charset="-122"/>
                <a:cs typeface="+mn-cs"/>
              </a:rPr>
              <a:t>程序要获得用户界面布局文件中的按钮实例</a:t>
            </a:r>
            <a:r>
              <a:rPr kumimoji="0" lang="en-US" altLang="zh-CN" sz="2000" b="0" i="0" u="none" strike="noStrike" kern="1200" cap="none" spc="0" normalizeH="0" baseline="0" noProof="0" dirty="0" err="1">
                <a:ln>
                  <a:noFill/>
                </a:ln>
                <a:solidFill>
                  <a:prstClr val="black"/>
                </a:solidFill>
                <a:effectLst/>
                <a:uLnTx/>
                <a:uFillTx/>
                <a:latin typeface="Calibri"/>
                <a:ea typeface="黑体" pitchFamily="49" charset="-122"/>
                <a:cs typeface="+mn-cs"/>
              </a:rPr>
              <a:t>btn_login</a:t>
            </a:r>
            <a:r>
              <a:rPr kumimoji="0" lang="zh-CN" altLang="en-US" sz="2000" b="0" i="0" u="none" strike="noStrike" kern="1200" cap="none" spc="0" normalizeH="0" baseline="0" noProof="0" dirty="0">
                <a:ln>
                  <a:noFill/>
                </a:ln>
                <a:solidFill>
                  <a:prstClr val="black"/>
                </a:solidFill>
                <a:effectLst/>
                <a:uLnTx/>
                <a:uFillTx/>
                <a:latin typeface="Calibri"/>
                <a:ea typeface="黑体" pitchFamily="49" charset="-122"/>
                <a:cs typeface="+mn-cs"/>
              </a:rPr>
              <a:t>：</a:t>
            </a:r>
          </a:p>
          <a:p>
            <a:pPr marL="355600" marR="0" lvl="1"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400" b="0" i="0" u="none" strike="noStrike" kern="1200" cap="none" spc="0" normalizeH="0" baseline="0" noProof="0" dirty="0" err="1">
                <a:ln>
                  <a:noFill/>
                </a:ln>
                <a:solidFill>
                  <a:prstClr val="black"/>
                </a:solidFill>
                <a:effectLst/>
                <a:uLnTx/>
                <a:uFillTx/>
                <a:latin typeface="Calibri"/>
                <a:ea typeface="黑体" pitchFamily="49" charset="-122"/>
                <a:cs typeface="+mn-cs"/>
              </a:rPr>
              <a:t>mButtn</a:t>
            </a:r>
            <a:r>
              <a:rPr kumimoji="0" lang="en-US" altLang="zh-CN" sz="2400" b="0" i="0" u="none" strike="noStrike" kern="1200" cap="none" spc="0" normalizeH="0" baseline="0" noProof="0" dirty="0">
                <a:ln>
                  <a:noFill/>
                </a:ln>
                <a:solidFill>
                  <a:prstClr val="black"/>
                </a:solidFill>
                <a:effectLst/>
                <a:uLnTx/>
                <a:uFillTx/>
                <a:latin typeface="Calibri"/>
                <a:ea typeface="黑体" pitchFamily="49" charset="-122"/>
                <a:cs typeface="+mn-cs"/>
              </a:rPr>
              <a:t> = (Button)</a:t>
            </a:r>
            <a:r>
              <a:rPr kumimoji="0" lang="en-US" altLang="zh-CN" sz="2400" b="0" i="0" u="none" strike="noStrike" kern="1200" cap="none" spc="0" normalizeH="0" baseline="0" noProof="0" dirty="0" err="1">
                <a:ln>
                  <a:noFill/>
                </a:ln>
                <a:solidFill>
                  <a:prstClr val="black"/>
                </a:solidFill>
                <a:effectLst/>
                <a:uLnTx/>
                <a:uFillTx/>
                <a:latin typeface="Calibri"/>
                <a:ea typeface="黑体" pitchFamily="49" charset="-122"/>
                <a:cs typeface="+mn-cs"/>
              </a:rPr>
              <a:t>findViewById</a:t>
            </a:r>
            <a:r>
              <a:rPr kumimoji="0" lang="en-US" altLang="zh-CN" sz="2400" b="0" i="0" u="none" strike="noStrike" kern="1200" cap="none" spc="0" normalizeH="0" baseline="0" noProof="0" dirty="0">
                <a:ln>
                  <a:noFill/>
                </a:ln>
                <a:solidFill>
                  <a:prstClr val="black"/>
                </a:solidFill>
                <a:effectLst/>
                <a:uLnTx/>
                <a:uFillTx/>
                <a:latin typeface="Calibri"/>
                <a:ea typeface="黑体" pitchFamily="49" charset="-122"/>
                <a:cs typeface="+mn-cs"/>
              </a:rPr>
              <a:t>(</a:t>
            </a:r>
            <a:r>
              <a:rPr kumimoji="0" lang="en-US" altLang="zh-CN" sz="2400" b="1" i="0" u="none" strike="noStrike" kern="1200" cap="none" spc="0" normalizeH="0" baseline="0" noProof="0" dirty="0">
                <a:ln>
                  <a:noFill/>
                </a:ln>
                <a:solidFill>
                  <a:srgbClr val="990000"/>
                </a:solidFill>
                <a:effectLst/>
                <a:uLnTx/>
                <a:uFillTx/>
                <a:latin typeface="Calibri"/>
                <a:ea typeface="黑体" pitchFamily="49" charset="-122"/>
                <a:cs typeface="+mn-cs"/>
              </a:rPr>
              <a:t>R.id. </a:t>
            </a:r>
            <a:r>
              <a:rPr kumimoji="0" lang="en-US" altLang="zh-CN" sz="2400" b="1" i="0" u="none" strike="noStrike" kern="1200" cap="none" spc="0" normalizeH="0" baseline="0" noProof="0" dirty="0" err="1">
                <a:ln>
                  <a:noFill/>
                </a:ln>
                <a:solidFill>
                  <a:srgbClr val="990000"/>
                </a:solidFill>
                <a:effectLst/>
                <a:uLnTx/>
                <a:uFillTx/>
                <a:latin typeface="Calibri"/>
                <a:ea typeface="黑体" pitchFamily="49" charset="-122"/>
                <a:cs typeface="+mn-cs"/>
              </a:rPr>
              <a:t>btn_login</a:t>
            </a:r>
            <a:r>
              <a:rPr kumimoji="0" lang="en-US" altLang="zh-CN" sz="2400" b="0" i="0" u="none" strike="noStrike" kern="1200" cap="none" spc="0" normalizeH="0" baseline="0" noProof="0" dirty="0">
                <a:ln>
                  <a:noFill/>
                </a:ln>
                <a:solidFill>
                  <a:prstClr val="black"/>
                </a:solidFill>
                <a:effectLst/>
                <a:uLnTx/>
                <a:uFillTx/>
                <a:latin typeface="Calibri"/>
                <a:ea typeface="黑体" pitchFamily="49" charset="-122"/>
                <a:cs typeface="+mn-cs"/>
              </a:rPr>
              <a:t>);</a:t>
            </a:r>
          </a:p>
        </p:txBody>
      </p:sp>
    </p:spTree>
    <p:extLst>
      <p:ext uri="{BB962C8B-B14F-4D97-AF65-F5344CB8AC3E}">
        <p14:creationId xmlns:p14="http://schemas.microsoft.com/office/powerpoint/2010/main" val="314914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a:t>
            </a:r>
            <a:r>
              <a:rPr lang="zh-CN" altLang="zh-CN" dirty="0"/>
              <a:t>目录</a:t>
            </a:r>
            <a:r>
              <a:rPr lang="en-US" altLang="zh-CN" dirty="0"/>
              <a:t> </a:t>
            </a:r>
            <a:r>
              <a:rPr lang="zh-CN" altLang="en-US" dirty="0"/>
              <a:t>一览</a:t>
            </a:r>
          </a:p>
        </p:txBody>
      </p:sp>
      <p:graphicFrame>
        <p:nvGraphicFramePr>
          <p:cNvPr id="5" name="Group 110"/>
          <p:cNvGraphicFramePr>
            <a:graphicFrameLocks/>
          </p:cNvGraphicFramePr>
          <p:nvPr>
            <p:extLst>
              <p:ext uri="{D42A27DB-BD31-4B8C-83A1-F6EECF244321}">
                <p14:modId xmlns:p14="http://schemas.microsoft.com/office/powerpoint/2010/main" val="882501102"/>
              </p:ext>
            </p:extLst>
          </p:nvPr>
        </p:nvGraphicFramePr>
        <p:xfrm>
          <a:off x="1055440" y="1124745"/>
          <a:ext cx="9289032" cy="4682492"/>
        </p:xfrm>
        <a:graphic>
          <a:graphicData uri="http://schemas.openxmlformats.org/drawingml/2006/table">
            <a:tbl>
              <a:tblPr/>
              <a:tblGrid>
                <a:gridCol w="2465051">
                  <a:extLst>
                    <a:ext uri="{9D8B030D-6E8A-4147-A177-3AD203B41FA5}">
                      <a16:colId xmlns:a16="http://schemas.microsoft.com/office/drawing/2014/main" val="20000"/>
                    </a:ext>
                  </a:extLst>
                </a:gridCol>
                <a:gridCol w="6823981">
                  <a:extLst>
                    <a:ext uri="{9D8B030D-6E8A-4147-A177-3AD203B41FA5}">
                      <a16:colId xmlns:a16="http://schemas.microsoft.com/office/drawing/2014/main" val="20001"/>
                    </a:ext>
                  </a:extLst>
                </a:gridCol>
              </a:tblGrid>
              <a:tr h="461963">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rPr>
                        <a:t>目录结构</a:t>
                      </a:r>
                      <a:endParaRPr kumimoji="0" lang="zh-CN" altLang="en-US" sz="20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宋体" pitchFamily="2" charset="-122"/>
                          <a:cs typeface="Times New Roman" pitchFamily="18" charset="0"/>
                        </a:rPr>
                        <a:t>资源类型</a:t>
                      </a:r>
                      <a:endParaRPr kumimoji="0" lang="zh-CN" altLang="en-US" sz="20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res/</a:t>
                      </a:r>
                      <a:r>
                        <a:rPr kumimoji="0" lang="en-US" altLang="zh-CN" sz="2000" b="1" i="0" u="none" strike="noStrike" cap="none" normalizeH="0" baseline="0" dirty="0">
                          <a:ln>
                            <a:noFill/>
                          </a:ln>
                          <a:solidFill>
                            <a:schemeClr val="tx1"/>
                          </a:solidFill>
                          <a:effectLst/>
                          <a:latin typeface="+mn-lt"/>
                          <a:ea typeface="宋体" pitchFamily="2" charset="-122"/>
                          <a:cs typeface="Times New Roman" pitchFamily="18" charset="0"/>
                        </a:rPr>
                        <a:t>values</a:t>
                      </a:r>
                      <a:endParaRPr kumimoji="0" lang="en-US" altLang="zh-CN" sz="20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0" marR="0" lvl="0" indent="0" algn="l" defTabSz="904875"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存放字符串，颜色，尺寸，数组，主题，类型等资源</a:t>
                      </a:r>
                      <a:endParaRPr kumimoji="0" lang="zh-CN" altLang="en-US"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res/</a:t>
                      </a:r>
                      <a:r>
                        <a:rPr kumimoji="0" lang="en-US" altLang="zh-CN" sz="2000" b="1" i="0" u="none" strike="noStrike" cap="none" normalizeH="0" baseline="0" dirty="0">
                          <a:ln>
                            <a:noFill/>
                          </a:ln>
                          <a:solidFill>
                            <a:schemeClr val="tx1"/>
                          </a:solidFill>
                          <a:effectLst/>
                          <a:latin typeface="+mn-lt"/>
                          <a:ea typeface="宋体" pitchFamily="2" charset="-122"/>
                          <a:cs typeface="Times New Roman" pitchFamily="18" charset="0"/>
                        </a:rPr>
                        <a:t>layout</a:t>
                      </a:r>
                      <a:endParaRPr kumimoji="0" lang="en-US" altLang="zh-CN" sz="20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Helvetica"/>
                          <a:cs typeface="Times New Roman" pitchFamily="18" charset="0"/>
                        </a:rPr>
                        <a:t>xml</a:t>
                      </a:r>
                      <a:r>
                        <a:rPr kumimoji="0" lang="zh-CN" altLang="en-US" sz="2000" b="0" i="0" u="none" strike="noStrike" cap="none" normalizeH="0" baseline="0" dirty="0">
                          <a:ln>
                            <a:noFill/>
                          </a:ln>
                          <a:solidFill>
                            <a:schemeClr val="tx1"/>
                          </a:solidFill>
                          <a:effectLst/>
                          <a:latin typeface="+mn-lt"/>
                          <a:ea typeface="Helvetica"/>
                          <a:cs typeface="Times New Roman" pitchFamily="18" charset="0"/>
                        </a:rPr>
                        <a:t>布局文件</a:t>
                      </a:r>
                      <a:endPar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res/</a:t>
                      </a:r>
                      <a:r>
                        <a:rPr kumimoji="0" lang="en-US" altLang="zh-CN" sz="2000" b="1" i="0" u="none" strike="noStrike" cap="none" normalizeH="0" baseline="0" dirty="0" err="1">
                          <a:ln>
                            <a:noFill/>
                          </a:ln>
                          <a:solidFill>
                            <a:schemeClr val="tx1"/>
                          </a:solidFill>
                          <a:effectLst/>
                          <a:latin typeface="+mn-lt"/>
                          <a:ea typeface="宋体" pitchFamily="2" charset="-122"/>
                          <a:cs typeface="Times New Roman" pitchFamily="18" charset="0"/>
                        </a:rPr>
                        <a:t>drawable</a:t>
                      </a:r>
                      <a:endParaRPr kumimoji="0" lang="en-US" altLang="zh-CN" sz="20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宋体" pitchFamily="2" charset="-122"/>
                        </a:rPr>
                        <a:t>用户自定义形状和背景选择器（</a:t>
                      </a:r>
                      <a:r>
                        <a:rPr kumimoji="0" lang="en-US" altLang="zh-CN" sz="2000" b="0" i="0" u="none" strike="noStrike" cap="none" normalizeH="0" baseline="0" dirty="0">
                          <a:ln>
                            <a:noFill/>
                          </a:ln>
                          <a:solidFill>
                            <a:schemeClr val="tx1"/>
                          </a:solidFill>
                          <a:effectLst/>
                          <a:latin typeface="+mn-lt"/>
                          <a:ea typeface="宋体" pitchFamily="2" charset="-122"/>
                        </a:rPr>
                        <a:t>Shape, Selector)</a:t>
                      </a:r>
                      <a:endParaRPr kumimoji="0" lang="zh-CN" altLang="en-US"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1963">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chemeClr val="tx1"/>
                          </a:solidFill>
                          <a:effectLst/>
                          <a:latin typeface="+mn-lt"/>
                          <a:ea typeface="+mn-ea"/>
                          <a:cs typeface="Times New Roman" pitchFamily="18" charset="0"/>
                        </a:rPr>
                        <a:t>res/</a:t>
                      </a:r>
                      <a:r>
                        <a:rPr kumimoji="0" lang="en-US" altLang="zh-CN" sz="2000" b="1" i="0" u="none" strike="noStrike" cap="none" normalizeH="0" baseline="0" dirty="0">
                          <a:ln>
                            <a:noFill/>
                          </a:ln>
                          <a:solidFill>
                            <a:schemeClr val="tx1"/>
                          </a:solidFill>
                          <a:effectLst/>
                          <a:latin typeface="+mn-lt"/>
                          <a:ea typeface="+mn-ea"/>
                          <a:cs typeface="Times New Roman" pitchFamily="18" charset="0"/>
                        </a:rPr>
                        <a:t>mipmap</a:t>
                      </a:r>
                      <a:endParaRPr kumimoji="0" lang="en-US" altLang="zh-CN" sz="2000" b="1" i="0" u="none" strike="noStrike" cap="none" normalizeH="0" baseline="0" dirty="0">
                        <a:ln>
                          <a:noFill/>
                        </a:ln>
                        <a:solidFill>
                          <a:schemeClr val="tx1"/>
                        </a:solidFill>
                        <a:effectLst/>
                        <a:latin typeface="+mn-lt"/>
                        <a:ea typeface="+mn-ea"/>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04875"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mn-ea"/>
                        </a:rPr>
                        <a:t>包含一些应用程序可以用的原生图标文件</a:t>
                      </a:r>
                      <a:endParaRPr kumimoji="0" lang="zh-CN" altLang="en-US"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5128390"/>
                  </a:ext>
                </a:extLst>
              </a:tr>
              <a:tr h="463550">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res/</a:t>
                      </a:r>
                      <a:r>
                        <a:rPr kumimoji="0" lang="en-US" altLang="zh-CN" sz="2000" b="0" i="0" u="none" strike="noStrike" cap="none" normalizeH="0" baseline="0" dirty="0" err="1">
                          <a:ln>
                            <a:noFill/>
                          </a:ln>
                          <a:solidFill>
                            <a:schemeClr val="tx1"/>
                          </a:solidFill>
                          <a:effectLst/>
                          <a:latin typeface="+mn-lt"/>
                          <a:ea typeface="宋体" pitchFamily="2" charset="-122"/>
                          <a:cs typeface="Times New Roman" pitchFamily="18" charset="0"/>
                        </a:rPr>
                        <a:t>anim</a:t>
                      </a:r>
                      <a:endParaRPr kumimoji="0" lang="en-US" altLang="zh-CN"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xml</a:t>
                      </a: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格式的动画资源  （帧动画 和 补间动画）</a:t>
                      </a:r>
                      <a:endParaRPr kumimoji="0" lang="zh-CN" altLang="en-US"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1963">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res/menu</a:t>
                      </a:r>
                      <a:endParaRPr kumimoji="0" lang="en-US" altLang="zh-CN"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菜单资源</a:t>
                      </a:r>
                      <a:endParaRPr kumimoji="0" lang="zh-CN" altLang="en-US"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46124">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res/raw</a:t>
                      </a:r>
                      <a:endParaRPr kumimoji="0" lang="en-US" altLang="zh-CN"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0" marR="0" lvl="0" indent="0" algn="l" defTabSz="904875"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可以放任意类型文件，一般存放比较大的音频、视频、图片或文档，会在</a:t>
                      </a: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a:t>
                      </a: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类中生成资源</a:t>
                      </a: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id</a:t>
                      </a: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，封装在</a:t>
                      </a:r>
                      <a:r>
                        <a:rPr kumimoji="0" lang="en-US" altLang="zh-CN" sz="2000" b="0" i="0" u="none" strike="noStrike" cap="none" normalizeH="0" baseline="0" dirty="0" err="1">
                          <a:ln>
                            <a:noFill/>
                          </a:ln>
                          <a:solidFill>
                            <a:schemeClr val="tx1"/>
                          </a:solidFill>
                          <a:effectLst/>
                          <a:latin typeface="+mn-lt"/>
                          <a:ea typeface="宋体" pitchFamily="2" charset="-122"/>
                          <a:cs typeface="Times New Roman" pitchFamily="18" charset="0"/>
                        </a:rPr>
                        <a:t>apk</a:t>
                      </a: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中。</a:t>
                      </a:r>
                      <a:endParaRPr kumimoji="0" lang="zh-CN" altLang="en-US"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71513">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assets</a:t>
                      </a:r>
                      <a:endParaRPr kumimoji="0" lang="en-US" altLang="zh-CN"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0" marR="0" lvl="0" indent="0" algn="l" defTabSz="904875"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可以存放任意类型，不会被编译，与</a:t>
                      </a: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raw</a:t>
                      </a: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相比，不会在</a:t>
                      </a: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R</a:t>
                      </a: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类中生成资源</a:t>
                      </a:r>
                      <a:r>
                        <a:rPr kumimoji="0" lang="en-US" altLang="zh-CN" sz="2000" b="0" i="0" u="none" strike="noStrike" cap="none" normalizeH="0" baseline="0" dirty="0">
                          <a:ln>
                            <a:noFill/>
                          </a:ln>
                          <a:solidFill>
                            <a:schemeClr val="tx1"/>
                          </a:solidFill>
                          <a:effectLst/>
                          <a:latin typeface="+mn-lt"/>
                          <a:ea typeface="宋体" pitchFamily="2" charset="-122"/>
                          <a:cs typeface="Times New Roman" pitchFamily="18" charset="0"/>
                        </a:rPr>
                        <a:t>id</a:t>
                      </a:r>
                      <a:r>
                        <a:rPr kumimoji="0" lang="zh-CN" altLang="en-US" sz="2000" b="0" i="0" u="none" strike="noStrike" cap="none" normalizeH="0" baseline="0" dirty="0">
                          <a:ln>
                            <a:noFill/>
                          </a:ln>
                          <a:solidFill>
                            <a:schemeClr val="tx1"/>
                          </a:solidFill>
                          <a:effectLst/>
                          <a:latin typeface="+mn-lt"/>
                          <a:ea typeface="宋体" pitchFamily="2" charset="-122"/>
                          <a:cs typeface="Times New Roman" pitchFamily="18" charset="0"/>
                        </a:rPr>
                        <a:t>。</a:t>
                      </a:r>
                      <a:endParaRPr kumimoji="0" lang="zh-CN" altLang="en-US" sz="2000" b="0"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2711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56DC594C-A5CA-43EB-AF18-8DDCED11BC74}"/>
              </a:ext>
            </a:extLst>
          </p:cNvPr>
          <p:cNvPicPr>
            <a:picLocks noChangeAspect="1"/>
          </p:cNvPicPr>
          <p:nvPr/>
        </p:nvPicPr>
        <p:blipFill>
          <a:blip r:embed="rId3"/>
          <a:stretch>
            <a:fillRect/>
          </a:stretch>
        </p:blipFill>
        <p:spPr>
          <a:xfrm>
            <a:off x="6415714" y="908720"/>
            <a:ext cx="3389539" cy="5544616"/>
          </a:xfrm>
          <a:prstGeom prst="rect">
            <a:avLst/>
          </a:prstGeom>
        </p:spPr>
      </p:pic>
      <p:sp>
        <p:nvSpPr>
          <p:cNvPr id="2" name="标题 1"/>
          <p:cNvSpPr>
            <a:spLocks noGrp="1"/>
          </p:cNvSpPr>
          <p:nvPr>
            <p:ph type="title"/>
          </p:nvPr>
        </p:nvSpPr>
        <p:spPr/>
        <p:txBody>
          <a:bodyPr>
            <a:normAutofit/>
          </a:bodyPr>
          <a:lstStyle/>
          <a:p>
            <a:r>
              <a:rPr lang="en-US" altLang="zh-CN" dirty="0"/>
              <a:t>4. Android </a:t>
            </a:r>
            <a:r>
              <a:rPr lang="zh-CN" altLang="en-US" dirty="0"/>
              <a:t>项目结构 </a:t>
            </a:r>
            <a:r>
              <a:rPr lang="en-US" altLang="zh-CN" dirty="0"/>
              <a:t>—— </a:t>
            </a:r>
            <a:r>
              <a:rPr lang="en-US" altLang="zh-CN" b="1" dirty="0">
                <a:solidFill>
                  <a:srgbClr val="FF0000"/>
                </a:solidFill>
                <a:latin typeface="Palatino Linotype"/>
              </a:rPr>
              <a:t>java</a:t>
            </a:r>
            <a:r>
              <a:rPr lang="zh-CN" altLang="zh-CN" b="1" dirty="0">
                <a:solidFill>
                  <a:srgbClr val="FF0000"/>
                </a:solidFill>
                <a:latin typeface="Palatino Linotype"/>
              </a:rPr>
              <a:t>目录</a:t>
            </a:r>
            <a:endParaRPr lang="zh-CN" altLang="en-US" dirty="0"/>
          </a:p>
        </p:txBody>
      </p:sp>
      <p:sp>
        <p:nvSpPr>
          <p:cNvPr id="6" name="矩形 5">
            <a:extLst>
              <a:ext uri="{FF2B5EF4-FFF2-40B4-BE49-F238E27FC236}">
                <a16:creationId xmlns:a16="http://schemas.microsoft.com/office/drawing/2014/main" id="{8484796B-E719-46A4-BF73-0B3D7EDEF514}"/>
              </a:ext>
            </a:extLst>
          </p:cNvPr>
          <p:cNvSpPr/>
          <p:nvPr/>
        </p:nvSpPr>
        <p:spPr>
          <a:xfrm>
            <a:off x="6683625" y="1874947"/>
            <a:ext cx="3012775" cy="10499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04D2DAE6-E681-4840-8D2F-433533197802}"/>
              </a:ext>
            </a:extLst>
          </p:cNvPr>
          <p:cNvSpPr/>
          <p:nvPr/>
        </p:nvSpPr>
        <p:spPr>
          <a:xfrm>
            <a:off x="6672064" y="3000967"/>
            <a:ext cx="3024336" cy="100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FF5160E-951E-4C2C-BF59-6B2990B4DCB0}"/>
              </a:ext>
            </a:extLst>
          </p:cNvPr>
          <p:cNvSpPr txBox="1"/>
          <p:nvPr/>
        </p:nvSpPr>
        <p:spPr>
          <a:xfrm>
            <a:off x="929315" y="1345110"/>
            <a:ext cx="4950661" cy="3498778"/>
          </a:xfrm>
          <a:prstGeom prst="rect">
            <a:avLst/>
          </a:prstGeom>
          <a:noFill/>
        </p:spPr>
        <p:txBody>
          <a:bodyPr wrap="square">
            <a:spAutoFit/>
          </a:bodyPr>
          <a:lstStyle/>
          <a:p>
            <a:pPr marL="342900" indent="-342900">
              <a:lnSpc>
                <a:spcPct val="150000"/>
              </a:lnSpc>
              <a:spcBef>
                <a:spcPct val="20000"/>
              </a:spcBef>
              <a:buFont typeface="Arial" pitchFamily="34" charset="0"/>
              <a:buChar char="•"/>
              <a:defRPr/>
            </a:pPr>
            <a:r>
              <a:rPr lang="en-US" altLang="zh-CN" sz="2400" b="1" dirty="0">
                <a:solidFill>
                  <a:srgbClr val="FF0000"/>
                </a:solidFill>
                <a:latin typeface="微软雅黑" panose="020B0503020204020204" pitchFamily="34" charset="-122"/>
                <a:ea typeface="微软雅黑" panose="020B0503020204020204" pitchFamily="34" charset="-122"/>
              </a:rPr>
              <a:t>java</a:t>
            </a:r>
            <a:r>
              <a:rPr lang="zh-CN" altLang="zh-CN" sz="2400" b="1" dirty="0">
                <a:solidFill>
                  <a:srgbClr val="FF0000"/>
                </a:solidFill>
                <a:latin typeface="微软雅黑" panose="020B0503020204020204" pitchFamily="34" charset="-122"/>
                <a:ea typeface="微软雅黑" panose="020B0503020204020204" pitchFamily="34" charset="-122"/>
              </a:rPr>
              <a:t>目录</a:t>
            </a:r>
            <a:r>
              <a:rPr lang="zh-CN" altLang="en-US" sz="2400" dirty="0">
                <a:solidFill>
                  <a:prstClr val="black"/>
                </a:solidFill>
                <a:latin typeface="微软雅黑" panose="020B0503020204020204" pitchFamily="34" charset="-122"/>
                <a:ea typeface="微软雅黑" panose="020B0503020204020204" pitchFamily="34" charset="-122"/>
              </a:rPr>
              <a:t>是源代码目录，</a:t>
            </a:r>
            <a:r>
              <a:rPr lang="zh-CN" altLang="en-US" sz="2400" dirty="0">
                <a:latin typeface="微软雅黑" panose="020B0503020204020204" pitchFamily="34" charset="-122"/>
                <a:ea typeface="微软雅黑" panose="020B0503020204020204" pitchFamily="34" charset="-122"/>
              </a:rPr>
              <a:t>程序开发人员可以根据需要，在</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目录下添加包或者添加</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文件。</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itchFamily="34" charset="0"/>
              <a:buChar char="•"/>
              <a:defRPr/>
            </a:pPr>
            <a:r>
              <a:rPr lang="zh-CN" altLang="en-US" sz="2400" dirty="0">
                <a:latin typeface="微软雅黑" panose="020B0503020204020204" pitchFamily="34" charset="-122"/>
                <a:ea typeface="微软雅黑" panose="020B0503020204020204" pitchFamily="34" charset="-122"/>
              </a:rPr>
              <a:t>一般在</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文件中负责逻辑功能的实现。</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spcBef>
                <a:spcPct val="20000"/>
              </a:spcBef>
              <a:buFont typeface="Arial" pitchFamily="34" charset="0"/>
              <a:buChar char="•"/>
              <a:defRPr/>
            </a:pPr>
            <a:r>
              <a:rPr lang="en-US" altLang="zh-CN" sz="2400" dirty="0" err="1">
                <a:latin typeface="微软雅黑" panose="020B0503020204020204" pitchFamily="34" charset="-122"/>
                <a:ea typeface="微软雅黑" panose="020B0503020204020204" pitchFamily="34" charset="-122"/>
              </a:rPr>
              <a:t>generatedJava</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4451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Android </a:t>
            </a:r>
            <a:r>
              <a:rPr lang="zh-CN" altLang="en-US" dirty="0"/>
              <a:t>项目结构 </a:t>
            </a:r>
            <a:r>
              <a:rPr lang="en-US" altLang="zh-CN" dirty="0"/>
              <a:t>—— </a:t>
            </a:r>
            <a:r>
              <a:rPr lang="en-US" altLang="zh-CN" b="1" dirty="0">
                <a:solidFill>
                  <a:srgbClr val="FF0000"/>
                </a:solidFill>
                <a:latin typeface="Palatino Linotype"/>
              </a:rPr>
              <a:t>manifests</a:t>
            </a:r>
            <a:r>
              <a:rPr lang="zh-CN" altLang="zh-CN" b="1" dirty="0">
                <a:solidFill>
                  <a:srgbClr val="FF0000"/>
                </a:solidFill>
                <a:latin typeface="Palatino Linotype"/>
              </a:rPr>
              <a:t>目录</a:t>
            </a:r>
            <a:endParaRPr lang="zh-CN" altLang="en-US" dirty="0"/>
          </a:p>
        </p:txBody>
      </p:sp>
      <p:sp>
        <p:nvSpPr>
          <p:cNvPr id="3" name="内容占位符 2"/>
          <p:cNvSpPr>
            <a:spLocks noGrp="1"/>
          </p:cNvSpPr>
          <p:nvPr>
            <p:ph idx="1"/>
          </p:nvPr>
        </p:nvSpPr>
        <p:spPr>
          <a:xfrm>
            <a:off x="481365" y="1052736"/>
            <a:ext cx="7270819" cy="5472608"/>
          </a:xfrm>
        </p:spPr>
        <p:txBody>
          <a:bodyPr>
            <a:normAutofit/>
          </a:bodyPr>
          <a:lstStyle/>
          <a:p>
            <a:pPr algn="just" eaLnBrk="0" fontAlgn="base" hangingPunct="0">
              <a:lnSpc>
                <a:spcPct val="150000"/>
              </a:lnSpc>
              <a:spcBef>
                <a:spcPct val="0"/>
              </a:spcBef>
              <a:spcAft>
                <a:spcPct val="0"/>
              </a:spcAft>
            </a:pPr>
            <a:r>
              <a:rPr lang="en-US" altLang="zh-CN" sz="2400" dirty="0"/>
              <a:t>manifests</a:t>
            </a:r>
            <a:r>
              <a:rPr lang="zh-CN" altLang="en-US" sz="2400" dirty="0"/>
              <a:t>目录下的</a:t>
            </a:r>
            <a:r>
              <a:rPr lang="en-US" altLang="zh-CN" sz="2400" dirty="0"/>
              <a:t>AndroidManifest.xml</a:t>
            </a:r>
            <a:r>
              <a:rPr lang="zh-CN" altLang="en-US" sz="2400" dirty="0"/>
              <a:t>文件，有时也称为清单文件，是整个 </a:t>
            </a:r>
            <a:r>
              <a:rPr lang="en-US" altLang="zh-CN" sz="2400" dirty="0"/>
              <a:t>Android </a:t>
            </a:r>
            <a:r>
              <a:rPr lang="zh-CN" altLang="en-US" sz="2400" dirty="0"/>
              <a:t>项目的配置文件。它包含了应用程序运行前</a:t>
            </a:r>
            <a:r>
              <a:rPr lang="en-US" altLang="zh-CN" sz="2400" dirty="0"/>
              <a:t>Android</a:t>
            </a:r>
            <a:r>
              <a:rPr lang="zh-CN" altLang="en-US" sz="2400" dirty="0"/>
              <a:t>系统必须了解的一些重要信息，主要内容如下。</a:t>
            </a:r>
          </a:p>
          <a:p>
            <a:pPr marL="355600" lvl="1" indent="0" eaLnBrk="0" fontAlgn="base" hangingPunct="0">
              <a:lnSpc>
                <a:spcPct val="150000"/>
              </a:lnSpc>
              <a:spcBef>
                <a:spcPct val="0"/>
              </a:spcBef>
              <a:spcAft>
                <a:spcPct val="0"/>
              </a:spcAft>
              <a:buNone/>
            </a:pPr>
            <a:r>
              <a:rPr lang="zh-CN" altLang="en-US" dirty="0"/>
              <a:t>（</a:t>
            </a:r>
            <a:r>
              <a:rPr lang="en-US" altLang="zh-CN" dirty="0"/>
              <a:t>1</a:t>
            </a:r>
            <a:r>
              <a:rPr lang="zh-CN" altLang="en-US" dirty="0"/>
              <a:t>）应用程序包名称、图标。</a:t>
            </a:r>
          </a:p>
          <a:p>
            <a:pPr marL="355600" lvl="1" indent="0" eaLnBrk="0" fontAlgn="base" hangingPunct="0">
              <a:lnSpc>
                <a:spcPct val="150000"/>
              </a:lnSpc>
              <a:spcBef>
                <a:spcPct val="0"/>
              </a:spcBef>
              <a:spcAft>
                <a:spcPct val="0"/>
              </a:spcAft>
              <a:buNone/>
            </a:pPr>
            <a:r>
              <a:rPr lang="zh-CN" altLang="en-US" dirty="0"/>
              <a:t>（</a:t>
            </a:r>
            <a:r>
              <a:rPr lang="en-US" altLang="zh-CN" dirty="0"/>
              <a:t>2</a:t>
            </a:r>
            <a:r>
              <a:rPr lang="zh-CN" altLang="en-US" dirty="0"/>
              <a:t>）应用程序申请的自身</a:t>
            </a:r>
            <a:endParaRPr lang="en-US" altLang="zh-CN" dirty="0"/>
          </a:p>
          <a:p>
            <a:pPr marL="355600" lvl="1" indent="0" eaLnBrk="0" fontAlgn="base" hangingPunct="0">
              <a:lnSpc>
                <a:spcPct val="150000"/>
              </a:lnSpc>
              <a:spcBef>
                <a:spcPct val="0"/>
              </a:spcBef>
              <a:spcAft>
                <a:spcPct val="0"/>
              </a:spcAft>
              <a:buNone/>
            </a:pPr>
            <a:r>
              <a:rPr lang="en-US" altLang="zh-CN" dirty="0"/>
              <a:t>	   </a:t>
            </a:r>
            <a:r>
              <a:rPr lang="zh-CN" altLang="en-US" dirty="0"/>
              <a:t>所需要的权限。</a:t>
            </a:r>
          </a:p>
          <a:p>
            <a:pPr marL="355600" lvl="1" indent="0" eaLnBrk="0" fontAlgn="base" hangingPunct="0">
              <a:lnSpc>
                <a:spcPct val="150000"/>
              </a:lnSpc>
              <a:spcBef>
                <a:spcPct val="0"/>
              </a:spcBef>
              <a:spcAft>
                <a:spcPct val="0"/>
              </a:spcAft>
              <a:buNone/>
            </a:pPr>
            <a:r>
              <a:rPr lang="zh-CN" altLang="en-US" dirty="0"/>
              <a:t>（</a:t>
            </a:r>
            <a:r>
              <a:rPr lang="en-US" altLang="zh-CN" dirty="0"/>
              <a:t>3</a:t>
            </a:r>
            <a:r>
              <a:rPr lang="zh-CN" altLang="en-US" dirty="0"/>
              <a:t>）应用程序中包含的组件。 </a:t>
            </a:r>
            <a:endParaRPr lang="en-US" altLang="zh-CN" dirty="0"/>
          </a:p>
        </p:txBody>
      </p:sp>
      <p:pic>
        <p:nvPicPr>
          <p:cNvPr id="6" name="图片 5">
            <a:extLst>
              <a:ext uri="{FF2B5EF4-FFF2-40B4-BE49-F238E27FC236}">
                <a16:creationId xmlns:a16="http://schemas.microsoft.com/office/drawing/2014/main" id="{4ED4388A-ED2C-48D4-BD3A-485DF86995FC}"/>
              </a:ext>
            </a:extLst>
          </p:cNvPr>
          <p:cNvPicPr>
            <a:picLocks noChangeAspect="1"/>
          </p:cNvPicPr>
          <p:nvPr/>
        </p:nvPicPr>
        <p:blipFill>
          <a:blip r:embed="rId2"/>
          <a:stretch>
            <a:fillRect/>
          </a:stretch>
        </p:blipFill>
        <p:spPr>
          <a:xfrm>
            <a:off x="8112224" y="908720"/>
            <a:ext cx="3389539" cy="5544616"/>
          </a:xfrm>
          <a:prstGeom prst="rect">
            <a:avLst/>
          </a:prstGeom>
        </p:spPr>
      </p:pic>
      <p:sp>
        <p:nvSpPr>
          <p:cNvPr id="7" name="矩形 6">
            <a:extLst>
              <a:ext uri="{FF2B5EF4-FFF2-40B4-BE49-F238E27FC236}">
                <a16:creationId xmlns:a16="http://schemas.microsoft.com/office/drawing/2014/main" id="{9215B953-6DC9-40FA-A77B-E2838E191775}"/>
              </a:ext>
            </a:extLst>
          </p:cNvPr>
          <p:cNvSpPr/>
          <p:nvPr/>
        </p:nvSpPr>
        <p:spPr>
          <a:xfrm>
            <a:off x="8368574" y="1422825"/>
            <a:ext cx="3024336" cy="401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463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2"/>
          <p:cNvSpPr txBox="1">
            <a:spLocks noChangeArrowheads="1"/>
          </p:cNvSpPr>
          <p:nvPr/>
        </p:nvSpPr>
        <p:spPr>
          <a:xfrm>
            <a:off x="94454" y="1612977"/>
            <a:ext cx="6477000" cy="404664"/>
          </a:xfrm>
          <a:prstGeom prst="rect">
            <a:avLst/>
          </a:prstGeom>
        </p:spPr>
        <p:txBody>
          <a:bodyPr vert="horz" lIns="91440" tIns="45720" rIns="91440" bIns="45720" rtlCol="0" anchor="b" anchorCtr="0">
            <a:normAutofit fontScale="92500" lnSpcReduction="10000"/>
          </a:bodyPr>
          <a:lstStyle>
            <a:lvl1pPr algn="l" defTabSz="914400" rtl="0" eaLnBrk="1" latinLnBrk="0" hangingPunct="1">
              <a:spcBef>
                <a:spcPct val="0"/>
              </a:spcBef>
              <a:buNone/>
              <a:defRPr sz="3600" b="1" kern="1200">
                <a:solidFill>
                  <a:schemeClr val="bg2">
                    <a:lumMod val="25000"/>
                  </a:schemeClr>
                </a:solidFill>
                <a:latin typeface="+mj-lt"/>
                <a:ea typeface="微软雅黑" pitchFamily="34" charset="-122"/>
                <a:cs typeface="+mj-cs"/>
              </a:defRPr>
            </a:lvl1pPr>
          </a:lstStyle>
          <a:p>
            <a:r>
              <a:rPr lang="en-US" altLang="zh-CN" sz="2400" dirty="0">
                <a:solidFill>
                  <a:srgbClr val="0070C0"/>
                </a:solidFill>
              </a:rPr>
              <a:t>AndroidManifest.xml </a:t>
            </a:r>
            <a:r>
              <a:rPr lang="zh-CN" altLang="en-US" sz="2400" dirty="0">
                <a:solidFill>
                  <a:srgbClr val="0070C0"/>
                </a:solidFill>
              </a:rPr>
              <a:t>示例</a:t>
            </a:r>
          </a:p>
        </p:txBody>
      </p:sp>
      <p:sp>
        <p:nvSpPr>
          <p:cNvPr id="5" name="矩形 4"/>
          <p:cNvSpPr/>
          <p:nvPr/>
        </p:nvSpPr>
        <p:spPr>
          <a:xfrm>
            <a:off x="119336" y="2060848"/>
            <a:ext cx="5976664" cy="3960000"/>
          </a:xfrm>
          <a:prstGeom prst="rect">
            <a:avLst/>
          </a:prstGeom>
          <a:ln>
            <a:solidFill>
              <a:schemeClr val="tx1"/>
            </a:solidFill>
          </a:ln>
        </p:spPr>
        <p:txBody>
          <a:bodyPr wrap="square">
            <a:spAutoFit/>
          </a:bodyPr>
          <a:lstStyle/>
          <a:p>
            <a:r>
              <a:rPr lang="en-US" altLang="zh-CN" dirty="0"/>
              <a:t>&lt;?xml version="1.0" encoding="utf-8"?&gt;</a:t>
            </a:r>
            <a:endParaRPr lang="zh-CN" altLang="zh-CN" dirty="0"/>
          </a:p>
          <a:p>
            <a:r>
              <a:rPr lang="en-US" altLang="zh-CN" dirty="0"/>
              <a:t>&lt;</a:t>
            </a:r>
            <a:r>
              <a:rPr lang="en-US" altLang="zh-CN" b="1" dirty="0"/>
              <a:t>manifest</a:t>
            </a:r>
            <a:r>
              <a:rPr lang="en-US" altLang="zh-CN" dirty="0"/>
              <a:t> </a:t>
            </a:r>
            <a:r>
              <a:rPr lang="en-US" altLang="zh-CN" dirty="0" err="1"/>
              <a:t>xmlns:android</a:t>
            </a:r>
            <a:r>
              <a:rPr lang="en-US" altLang="zh-CN" dirty="0"/>
              <a:t>=http://schemas.android.com/apk/res/android</a:t>
            </a:r>
            <a:endParaRPr lang="zh-CN" altLang="zh-CN" dirty="0"/>
          </a:p>
          <a:p>
            <a:r>
              <a:rPr lang="en-US" altLang="zh-CN" dirty="0">
                <a:solidFill>
                  <a:srgbClr val="8BAB00"/>
                </a:solidFill>
              </a:rPr>
              <a:t>&lt;!—</a:t>
            </a:r>
            <a:r>
              <a:rPr lang="zh-CN" altLang="zh-CN" dirty="0">
                <a:solidFill>
                  <a:srgbClr val="8BAB00"/>
                </a:solidFill>
              </a:rPr>
              <a:t>应用程序的包名</a:t>
            </a:r>
            <a:r>
              <a:rPr lang="en-US" altLang="zh-CN" dirty="0">
                <a:solidFill>
                  <a:srgbClr val="8BAB00"/>
                </a:solidFill>
              </a:rPr>
              <a:t>--&gt;</a:t>
            </a:r>
            <a:endParaRPr lang="zh-CN" altLang="zh-CN" dirty="0">
              <a:solidFill>
                <a:srgbClr val="8BAB00"/>
              </a:solidFill>
            </a:endParaRPr>
          </a:p>
          <a:p>
            <a:r>
              <a:rPr lang="en-US" altLang="zh-CN" dirty="0"/>
              <a:t>    </a:t>
            </a:r>
            <a:r>
              <a:rPr lang="en-US" altLang="zh-CN" b="1" dirty="0"/>
              <a:t>package</a:t>
            </a:r>
            <a:r>
              <a:rPr lang="en-US" altLang="zh-CN" dirty="0"/>
              <a:t>="</a:t>
            </a:r>
            <a:r>
              <a:rPr lang="en-US" altLang="zh-CN" dirty="0" err="1"/>
              <a:t>com.example.helloandroid</a:t>
            </a:r>
            <a:r>
              <a:rPr lang="en-US" altLang="zh-CN" dirty="0"/>
              <a:t>" &gt;</a:t>
            </a:r>
            <a:endParaRPr lang="zh-CN" altLang="zh-CN" dirty="0"/>
          </a:p>
          <a:p>
            <a:r>
              <a:rPr lang="en-US" altLang="zh-CN" dirty="0"/>
              <a:t>    &lt;</a:t>
            </a:r>
            <a:r>
              <a:rPr lang="en-US" altLang="zh-CN" b="1" dirty="0">
                <a:solidFill>
                  <a:srgbClr val="E32322"/>
                </a:solidFill>
              </a:rPr>
              <a:t>application</a:t>
            </a:r>
            <a:endParaRPr lang="zh-CN" altLang="zh-CN" b="1" dirty="0">
              <a:solidFill>
                <a:srgbClr val="E32322"/>
              </a:solidFill>
            </a:endParaRPr>
          </a:p>
          <a:p>
            <a:r>
              <a:rPr lang="en-US" altLang="zh-CN" dirty="0"/>
              <a:t>        </a:t>
            </a:r>
            <a:r>
              <a:rPr lang="en-US" altLang="zh-CN" dirty="0" err="1"/>
              <a:t>android:allowBackup</a:t>
            </a:r>
            <a:r>
              <a:rPr lang="en-US" altLang="zh-CN" dirty="0"/>
              <a:t>="true"</a:t>
            </a:r>
            <a:endParaRPr lang="zh-CN" altLang="zh-CN" dirty="0"/>
          </a:p>
          <a:p>
            <a:r>
              <a:rPr lang="en-US" altLang="zh-CN" dirty="0">
                <a:solidFill>
                  <a:srgbClr val="0070C0"/>
                </a:solidFill>
              </a:rPr>
              <a:t>       </a:t>
            </a:r>
            <a:r>
              <a:rPr lang="en-US" altLang="zh-CN" dirty="0">
                <a:solidFill>
                  <a:srgbClr val="8BAB00"/>
                </a:solidFill>
              </a:rPr>
              <a:t>&lt;!—</a:t>
            </a:r>
            <a:r>
              <a:rPr lang="zh-CN" altLang="zh-CN" dirty="0">
                <a:solidFill>
                  <a:srgbClr val="8BAB00"/>
                </a:solidFill>
              </a:rPr>
              <a:t>应用程序的图标</a:t>
            </a:r>
            <a:r>
              <a:rPr lang="en-US" altLang="zh-CN" dirty="0">
                <a:solidFill>
                  <a:srgbClr val="8BAB00"/>
                </a:solidFill>
              </a:rPr>
              <a:t>--&gt;</a:t>
            </a:r>
            <a:endParaRPr lang="zh-CN" altLang="zh-CN" dirty="0">
              <a:solidFill>
                <a:srgbClr val="8BAB00"/>
              </a:solidFill>
            </a:endParaRPr>
          </a:p>
          <a:p>
            <a:r>
              <a:rPr lang="en-US" altLang="zh-CN" dirty="0"/>
              <a:t>        </a:t>
            </a:r>
            <a:r>
              <a:rPr lang="en-US" altLang="zh-CN" dirty="0" err="1"/>
              <a:t>android:</a:t>
            </a:r>
            <a:r>
              <a:rPr lang="en-US" altLang="zh-CN" b="1" dirty="0" err="1"/>
              <a:t>icon</a:t>
            </a:r>
            <a:r>
              <a:rPr lang="en-US" altLang="zh-CN" dirty="0"/>
              <a:t>="</a:t>
            </a:r>
            <a:r>
              <a:rPr lang="en-US" altLang="zh-CN" b="1" dirty="0">
                <a:solidFill>
                  <a:srgbClr val="E32322"/>
                </a:solidFill>
              </a:rPr>
              <a:t>@mipmap/</a:t>
            </a:r>
            <a:r>
              <a:rPr lang="en-US" altLang="zh-CN" b="1" dirty="0" err="1">
                <a:solidFill>
                  <a:srgbClr val="E32322"/>
                </a:solidFill>
              </a:rPr>
              <a:t>ic_launcher</a:t>
            </a:r>
            <a:r>
              <a:rPr lang="en-US" altLang="zh-CN" dirty="0"/>
              <a:t>"</a:t>
            </a:r>
            <a:endParaRPr lang="zh-CN" altLang="zh-CN" dirty="0"/>
          </a:p>
          <a:p>
            <a:r>
              <a:rPr lang="en-US" altLang="zh-CN" dirty="0">
                <a:solidFill>
                  <a:srgbClr val="0070C0"/>
                </a:solidFill>
              </a:rPr>
              <a:t>       </a:t>
            </a:r>
            <a:r>
              <a:rPr lang="en-US" altLang="zh-CN" dirty="0">
                <a:solidFill>
                  <a:srgbClr val="8BAB00"/>
                </a:solidFill>
              </a:rPr>
              <a:t>&lt;!—</a:t>
            </a:r>
            <a:r>
              <a:rPr lang="zh-CN" altLang="zh-CN" dirty="0">
                <a:solidFill>
                  <a:srgbClr val="8BAB00"/>
                </a:solidFill>
              </a:rPr>
              <a:t>应用程序的标签</a:t>
            </a:r>
            <a:r>
              <a:rPr lang="en-US" altLang="zh-CN" dirty="0">
                <a:solidFill>
                  <a:srgbClr val="8BAB00"/>
                </a:solidFill>
              </a:rPr>
              <a:t>--&gt;</a:t>
            </a:r>
            <a:endParaRPr lang="zh-CN" altLang="zh-CN" dirty="0">
              <a:solidFill>
                <a:srgbClr val="8BAB00"/>
              </a:solidFill>
            </a:endParaRPr>
          </a:p>
          <a:p>
            <a:r>
              <a:rPr lang="en-US" altLang="zh-CN" dirty="0"/>
              <a:t>        </a:t>
            </a:r>
            <a:r>
              <a:rPr lang="en-US" altLang="zh-CN" dirty="0" err="1"/>
              <a:t>android:</a:t>
            </a:r>
            <a:r>
              <a:rPr lang="en-US" altLang="zh-CN" b="1" dirty="0" err="1"/>
              <a:t>label</a:t>
            </a:r>
            <a:r>
              <a:rPr lang="en-US" altLang="zh-CN" dirty="0"/>
              <a:t>="@string/</a:t>
            </a:r>
            <a:r>
              <a:rPr lang="en-US" altLang="zh-CN" dirty="0" err="1"/>
              <a:t>app_name</a:t>
            </a:r>
            <a:r>
              <a:rPr lang="en-US" altLang="zh-CN" dirty="0"/>
              <a:t>"</a:t>
            </a:r>
            <a:endParaRPr lang="zh-CN" altLang="zh-CN" dirty="0"/>
          </a:p>
          <a:p>
            <a:r>
              <a:rPr lang="en-US" altLang="zh-CN" dirty="0"/>
              <a:t>        </a:t>
            </a:r>
            <a:r>
              <a:rPr lang="en-US" altLang="zh-CN" dirty="0" err="1"/>
              <a:t>android:roundIcon</a:t>
            </a:r>
            <a:r>
              <a:rPr lang="en-US" altLang="zh-CN" dirty="0"/>
              <a:t>="@mipmap/</a:t>
            </a:r>
            <a:r>
              <a:rPr lang="en-US" altLang="zh-CN" dirty="0" err="1"/>
              <a:t>ic_launcher_round</a:t>
            </a:r>
            <a:r>
              <a:rPr lang="en-US" altLang="zh-CN" dirty="0"/>
              <a:t>"</a:t>
            </a:r>
            <a:endParaRPr lang="zh-CN" altLang="zh-CN" dirty="0"/>
          </a:p>
          <a:p>
            <a:r>
              <a:rPr lang="en-US" altLang="zh-CN" dirty="0"/>
              <a:t>        </a:t>
            </a:r>
            <a:r>
              <a:rPr lang="en-US" altLang="zh-CN" dirty="0" err="1"/>
              <a:t>android:supportsRtl</a:t>
            </a:r>
            <a:r>
              <a:rPr lang="en-US" altLang="zh-CN" dirty="0"/>
              <a:t>="true"</a:t>
            </a:r>
            <a:endParaRPr lang="zh-CN" altLang="zh-CN" dirty="0"/>
          </a:p>
          <a:p>
            <a:r>
              <a:rPr lang="en-US" altLang="zh-CN" dirty="0"/>
              <a:t>        </a:t>
            </a:r>
            <a:r>
              <a:rPr lang="en-US" altLang="zh-CN" dirty="0" err="1"/>
              <a:t>android:theme</a:t>
            </a:r>
            <a:r>
              <a:rPr lang="en-US" altLang="zh-CN" dirty="0"/>
              <a:t>="@style/</a:t>
            </a:r>
            <a:r>
              <a:rPr lang="en-US" altLang="zh-CN" dirty="0" err="1"/>
              <a:t>AppTheme</a:t>
            </a:r>
            <a:r>
              <a:rPr lang="en-US" altLang="zh-CN" dirty="0"/>
              <a:t>" &gt;</a:t>
            </a:r>
            <a:endParaRPr lang="zh-CN" altLang="zh-CN" dirty="0"/>
          </a:p>
        </p:txBody>
      </p:sp>
      <p:sp>
        <p:nvSpPr>
          <p:cNvPr id="6" name="文本框 5">
            <a:extLst>
              <a:ext uri="{FF2B5EF4-FFF2-40B4-BE49-F238E27FC236}">
                <a16:creationId xmlns:a16="http://schemas.microsoft.com/office/drawing/2014/main" id="{3118E5A3-DBD6-45CC-B42F-E2FD0539725F}"/>
              </a:ext>
            </a:extLst>
          </p:cNvPr>
          <p:cNvSpPr txBox="1"/>
          <p:nvPr/>
        </p:nvSpPr>
        <p:spPr>
          <a:xfrm>
            <a:off x="6096000" y="2052531"/>
            <a:ext cx="5976000" cy="3960000"/>
          </a:xfrm>
          <a:prstGeom prst="rect">
            <a:avLst/>
          </a:prstGeom>
          <a:noFill/>
          <a:ln>
            <a:solidFill>
              <a:schemeClr val="tx1"/>
            </a:solidFill>
          </a:ln>
        </p:spPr>
        <p:txBody>
          <a:bodyPr wrap="square" lIns="36000" tIns="36000" rIns="36000" bIns="36000">
            <a:spAutoFit/>
          </a:bodyPr>
          <a:lstStyle/>
          <a:p>
            <a:r>
              <a:rPr lang="en-US" altLang="zh-CN" dirty="0">
                <a:solidFill>
                  <a:srgbClr val="0070C0"/>
                </a:solidFill>
              </a:rPr>
              <a:t> </a:t>
            </a:r>
          </a:p>
          <a:p>
            <a:endParaRPr lang="en-US" altLang="zh-CN" dirty="0">
              <a:solidFill>
                <a:srgbClr val="0070C0"/>
              </a:solidFill>
            </a:endParaRPr>
          </a:p>
          <a:p>
            <a:r>
              <a:rPr lang="en-US" altLang="zh-CN" dirty="0">
                <a:solidFill>
                  <a:srgbClr val="8BAB00"/>
                </a:solidFill>
              </a:rPr>
              <a:t>&lt;!—</a:t>
            </a:r>
            <a:r>
              <a:rPr lang="zh-CN" altLang="zh-CN" dirty="0">
                <a:solidFill>
                  <a:srgbClr val="8BAB00"/>
                </a:solidFill>
              </a:rPr>
              <a:t>应用程序的</a:t>
            </a:r>
            <a:r>
              <a:rPr lang="en-US" altLang="zh-CN" dirty="0">
                <a:solidFill>
                  <a:srgbClr val="8BAB00"/>
                </a:solidFill>
              </a:rPr>
              <a:t>Activity--&gt;</a:t>
            </a:r>
            <a:endParaRPr lang="zh-CN" altLang="zh-CN" dirty="0">
              <a:solidFill>
                <a:srgbClr val="8BAB00"/>
              </a:solidFill>
            </a:endParaRPr>
          </a:p>
          <a:p>
            <a:r>
              <a:rPr lang="en-US" altLang="zh-CN" dirty="0"/>
              <a:t>        &lt;activity </a:t>
            </a:r>
            <a:r>
              <a:rPr lang="en-US" altLang="zh-CN" dirty="0" err="1"/>
              <a:t>android:name</a:t>
            </a:r>
            <a:r>
              <a:rPr lang="en-US" altLang="zh-CN" dirty="0"/>
              <a:t>=".</a:t>
            </a:r>
            <a:r>
              <a:rPr lang="en-US" altLang="zh-CN" b="1" dirty="0" err="1"/>
              <a:t>MainActivity</a:t>
            </a:r>
            <a:r>
              <a:rPr lang="en-US" altLang="zh-CN" dirty="0"/>
              <a:t>" &gt;</a:t>
            </a:r>
            <a:endParaRPr lang="zh-CN" altLang="zh-CN" dirty="0"/>
          </a:p>
          <a:p>
            <a:r>
              <a:rPr lang="en-US" altLang="zh-CN" dirty="0"/>
              <a:t>            &lt;intent-filter&gt;</a:t>
            </a:r>
            <a:endParaRPr lang="zh-CN" altLang="zh-CN" dirty="0"/>
          </a:p>
          <a:p>
            <a:r>
              <a:rPr lang="en-US" altLang="zh-CN" dirty="0">
                <a:solidFill>
                  <a:srgbClr val="0070C0"/>
                </a:solidFill>
              </a:rPr>
              <a:t>              </a:t>
            </a:r>
            <a:r>
              <a:rPr lang="en-US" altLang="zh-CN" dirty="0">
                <a:solidFill>
                  <a:srgbClr val="8BAB00"/>
                </a:solidFill>
              </a:rPr>
              <a:t>&lt;!—</a:t>
            </a:r>
            <a:r>
              <a:rPr lang="zh-CN" altLang="zh-CN" dirty="0">
                <a:solidFill>
                  <a:srgbClr val="8BAB00"/>
                </a:solidFill>
              </a:rPr>
              <a:t>指定该</a:t>
            </a:r>
            <a:r>
              <a:rPr lang="en-US" altLang="zh-CN" dirty="0">
                <a:solidFill>
                  <a:srgbClr val="8BAB00"/>
                </a:solidFill>
              </a:rPr>
              <a:t>Activity</a:t>
            </a:r>
            <a:r>
              <a:rPr lang="zh-CN" altLang="zh-CN" dirty="0">
                <a:solidFill>
                  <a:srgbClr val="8BAB00"/>
                </a:solidFill>
              </a:rPr>
              <a:t>为程序的入口</a:t>
            </a:r>
            <a:r>
              <a:rPr lang="en-US" altLang="zh-CN" dirty="0">
                <a:solidFill>
                  <a:srgbClr val="8BAB00"/>
                </a:solidFill>
              </a:rPr>
              <a:t>--&gt;</a:t>
            </a:r>
            <a:endParaRPr lang="zh-CN" altLang="zh-CN" dirty="0">
              <a:solidFill>
                <a:srgbClr val="8BAB00"/>
              </a:solidFill>
            </a:endParaRPr>
          </a:p>
          <a:p>
            <a:r>
              <a:rPr lang="en-US" altLang="zh-CN" dirty="0"/>
              <a:t>              &lt;action </a:t>
            </a:r>
            <a:r>
              <a:rPr lang="en-US" altLang="zh-CN" dirty="0" err="1"/>
              <a:t>android:name</a:t>
            </a:r>
            <a:r>
              <a:rPr lang="en-US" altLang="zh-CN" dirty="0"/>
              <a:t>="</a:t>
            </a:r>
            <a:r>
              <a:rPr lang="en-US" altLang="zh-CN" dirty="0" err="1"/>
              <a:t>android.intent.action.MAIN</a:t>
            </a:r>
            <a:r>
              <a:rPr lang="en-US" altLang="zh-CN" dirty="0"/>
              <a:t>" /&gt;</a:t>
            </a:r>
            <a:endParaRPr lang="zh-CN" altLang="zh-CN" dirty="0"/>
          </a:p>
          <a:p>
            <a:r>
              <a:rPr lang="en-US" altLang="zh-CN" dirty="0">
                <a:solidFill>
                  <a:srgbClr val="0070C0"/>
                </a:solidFill>
              </a:rPr>
              <a:t>              </a:t>
            </a:r>
            <a:r>
              <a:rPr lang="en-US" altLang="zh-CN" dirty="0">
                <a:solidFill>
                  <a:srgbClr val="8BAB00"/>
                </a:solidFill>
              </a:rPr>
              <a:t>&lt;!—</a:t>
            </a:r>
            <a:r>
              <a:rPr lang="zh-CN" altLang="zh-CN" dirty="0">
                <a:solidFill>
                  <a:srgbClr val="8BAB00"/>
                </a:solidFill>
              </a:rPr>
              <a:t>指定启动应用时运行该</a:t>
            </a:r>
            <a:r>
              <a:rPr lang="en-US" altLang="zh-CN" dirty="0">
                <a:solidFill>
                  <a:srgbClr val="8BAB00"/>
                </a:solidFill>
              </a:rPr>
              <a:t>Activity--&gt;</a:t>
            </a:r>
            <a:endParaRPr lang="zh-CN" altLang="zh-CN" dirty="0">
              <a:solidFill>
                <a:srgbClr val="8BAB00"/>
              </a:solidFill>
            </a:endParaRPr>
          </a:p>
          <a:p>
            <a:r>
              <a:rPr lang="en-US" altLang="zh-CN" dirty="0"/>
              <a:t>              &lt;category </a:t>
            </a:r>
            <a:r>
              <a:rPr lang="en-US" altLang="zh-CN" dirty="0" err="1"/>
              <a:t>android:name</a:t>
            </a:r>
            <a:r>
              <a:rPr lang="en-US" altLang="zh-CN" dirty="0"/>
              <a:t>="</a:t>
            </a:r>
            <a:r>
              <a:rPr lang="en-US" altLang="zh-CN" dirty="0" err="1"/>
              <a:t>android.intent.category.LAUNCHER</a:t>
            </a:r>
            <a:r>
              <a:rPr lang="en-US" altLang="zh-CN" dirty="0"/>
              <a:t>" /&gt;</a:t>
            </a:r>
            <a:endParaRPr lang="zh-CN" altLang="zh-CN" dirty="0"/>
          </a:p>
          <a:p>
            <a:r>
              <a:rPr lang="en-US" altLang="zh-CN" dirty="0"/>
              <a:t>            &lt;/intent-filter&gt;</a:t>
            </a:r>
            <a:endParaRPr lang="zh-CN" altLang="zh-CN" dirty="0"/>
          </a:p>
          <a:p>
            <a:r>
              <a:rPr lang="en-US" altLang="zh-CN" dirty="0"/>
              <a:t>        &lt;/activity&gt;</a:t>
            </a:r>
            <a:endParaRPr lang="zh-CN" altLang="zh-CN" dirty="0"/>
          </a:p>
          <a:p>
            <a:r>
              <a:rPr lang="en-US" altLang="zh-CN" dirty="0"/>
              <a:t>&lt;</a:t>
            </a:r>
            <a:r>
              <a:rPr lang="en-US" altLang="zh-CN" dirty="0">
                <a:solidFill>
                  <a:srgbClr val="FF0000"/>
                </a:solidFill>
              </a:rPr>
              <a:t>/</a:t>
            </a:r>
            <a:r>
              <a:rPr lang="en-US" altLang="zh-CN" b="1" dirty="0">
                <a:solidFill>
                  <a:srgbClr val="E32322"/>
                </a:solidFill>
              </a:rPr>
              <a:t>application</a:t>
            </a:r>
            <a:r>
              <a:rPr lang="en-US" altLang="zh-CN" dirty="0"/>
              <a:t>&gt; </a:t>
            </a:r>
            <a:endParaRPr lang="zh-CN" altLang="zh-CN" dirty="0"/>
          </a:p>
          <a:p>
            <a:r>
              <a:rPr lang="en-US" altLang="zh-CN" dirty="0"/>
              <a:t>&lt;/</a:t>
            </a:r>
            <a:r>
              <a:rPr lang="en-US" altLang="zh-CN" b="1" dirty="0"/>
              <a:t>manifest</a:t>
            </a:r>
            <a:r>
              <a:rPr lang="en-US" altLang="zh-CN" dirty="0"/>
              <a:t>&gt;</a:t>
            </a:r>
            <a:endParaRPr lang="zh-CN" altLang="en-US" dirty="0"/>
          </a:p>
        </p:txBody>
      </p:sp>
      <p:sp>
        <p:nvSpPr>
          <p:cNvPr id="7" name="文本框 6">
            <a:extLst>
              <a:ext uri="{FF2B5EF4-FFF2-40B4-BE49-F238E27FC236}">
                <a16:creationId xmlns:a16="http://schemas.microsoft.com/office/drawing/2014/main" id="{B55C5FF4-22E9-4679-9DD1-3A38E9155975}"/>
              </a:ext>
            </a:extLst>
          </p:cNvPr>
          <p:cNvSpPr txBox="1"/>
          <p:nvPr/>
        </p:nvSpPr>
        <p:spPr>
          <a:xfrm>
            <a:off x="119336" y="188640"/>
            <a:ext cx="11809312" cy="1284839"/>
          </a:xfrm>
          <a:prstGeom prst="rect">
            <a:avLst/>
          </a:prstGeom>
          <a:noFill/>
        </p:spPr>
        <p:txBody>
          <a:bodyPr wrap="square">
            <a:spAutoFit/>
          </a:bodyPr>
          <a:lstStyle/>
          <a:p>
            <a:pPr marL="342900" marR="0" lvl="0" indent="-342900"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Calibri"/>
                <a:ea typeface="黑体" pitchFamily="49" charset="-122"/>
                <a:cs typeface="+mn-cs"/>
              </a:rPr>
              <a:t>当新创建一个应用项目时，系统会自动生成该项目的</a:t>
            </a:r>
            <a:r>
              <a:rPr kumimoji="0" lang="en-US" altLang="zh-CN" sz="2400" b="0" i="0" u="none" strike="noStrike" kern="1200" cap="none" spc="0" normalizeH="0" baseline="0" noProof="0" dirty="0">
                <a:ln>
                  <a:noFill/>
                </a:ln>
                <a:solidFill>
                  <a:prstClr val="black"/>
                </a:solidFill>
                <a:effectLst/>
                <a:uLnTx/>
                <a:uFillTx/>
                <a:latin typeface="Calibri"/>
                <a:ea typeface="黑体" pitchFamily="49" charset="-122"/>
                <a:cs typeface="+mn-cs"/>
              </a:rPr>
              <a:t>AndroidManifest.xml</a:t>
            </a:r>
            <a:r>
              <a:rPr kumimoji="0" lang="zh-CN" altLang="en-US" sz="2400" b="0" i="0" u="none" strike="noStrike" kern="1200" cap="none" spc="0" normalizeH="0" baseline="0" noProof="0" dirty="0">
                <a:ln>
                  <a:noFill/>
                </a:ln>
                <a:solidFill>
                  <a:prstClr val="black"/>
                </a:solidFill>
                <a:effectLst/>
                <a:uLnTx/>
                <a:uFillTx/>
                <a:latin typeface="Calibri"/>
                <a:ea typeface="黑体" pitchFamily="49" charset="-122"/>
                <a:cs typeface="+mn-cs"/>
              </a:rPr>
              <a:t>文件。</a:t>
            </a:r>
          </a:p>
          <a:p>
            <a:pPr marL="342900" marR="0" lvl="0" indent="-342900"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lang="zh-CN" altLang="en-US" sz="2400" dirty="0">
                <a:solidFill>
                  <a:prstClr val="black"/>
                </a:solidFill>
                <a:latin typeface="Calibri"/>
                <a:ea typeface="黑体" pitchFamily="49" charset="-122"/>
              </a:rPr>
              <a:t>假</a:t>
            </a:r>
            <a:r>
              <a:rPr kumimoji="0" lang="zh-CN" altLang="en-US" sz="2400" b="0" i="0" u="none" strike="noStrike" kern="1200" cap="none" spc="0" normalizeH="0" baseline="0" noProof="0" dirty="0">
                <a:ln>
                  <a:noFill/>
                </a:ln>
                <a:solidFill>
                  <a:prstClr val="black"/>
                </a:solidFill>
                <a:effectLst/>
                <a:uLnTx/>
                <a:uFillTx/>
                <a:latin typeface="Calibri"/>
                <a:ea typeface="黑体" pitchFamily="49" charset="-122"/>
                <a:cs typeface="+mn-cs"/>
              </a:rPr>
              <a:t>如新建的项目为</a:t>
            </a:r>
            <a:r>
              <a:rPr kumimoji="0" lang="en-US" altLang="zh-CN" sz="2400" b="0" i="0" u="none" strike="noStrike" kern="1200" cap="none" spc="0" normalizeH="0" baseline="0" noProof="0" dirty="0" err="1">
                <a:ln>
                  <a:noFill/>
                </a:ln>
                <a:solidFill>
                  <a:prstClr val="black"/>
                </a:solidFill>
                <a:effectLst/>
                <a:uLnTx/>
                <a:uFillTx/>
                <a:latin typeface="Calibri"/>
                <a:ea typeface="黑体" pitchFamily="49" charset="-122"/>
                <a:cs typeface="+mn-cs"/>
              </a:rPr>
              <a:t>HelloAndroid</a:t>
            </a:r>
            <a:r>
              <a:rPr kumimoji="0" lang="zh-CN" altLang="en-US" sz="2400" b="0" i="0" u="none" strike="noStrike" kern="1200" cap="none" spc="0" normalizeH="0" baseline="0" noProof="0" dirty="0">
                <a:ln>
                  <a:noFill/>
                </a:ln>
                <a:solidFill>
                  <a:prstClr val="black"/>
                </a:solidFill>
                <a:effectLst/>
                <a:uLnTx/>
                <a:uFillTx/>
                <a:latin typeface="Calibri"/>
                <a:ea typeface="黑体" pitchFamily="49" charset="-122"/>
                <a:cs typeface="+mn-cs"/>
              </a:rPr>
              <a:t>，包名为</a:t>
            </a:r>
            <a:r>
              <a:rPr kumimoji="0" lang="en-US" altLang="zh-CN" sz="2400" b="0" i="0" u="none" strike="noStrike" kern="1200" cap="none" spc="0" normalizeH="0" baseline="0" noProof="0" dirty="0" err="1">
                <a:ln>
                  <a:noFill/>
                </a:ln>
                <a:solidFill>
                  <a:prstClr val="black"/>
                </a:solidFill>
                <a:effectLst/>
                <a:uLnTx/>
                <a:uFillTx/>
                <a:latin typeface="Calibri"/>
                <a:ea typeface="黑体" pitchFamily="49" charset="-122"/>
                <a:cs typeface="+mn-cs"/>
              </a:rPr>
              <a:t>com.example.helloandroid</a:t>
            </a:r>
            <a:r>
              <a:rPr kumimoji="0" lang="zh-CN" altLang="en-US" sz="2400" b="0" i="0" u="none" strike="noStrike" kern="1200" cap="none" spc="0" normalizeH="0" baseline="0" noProof="0" dirty="0">
                <a:ln>
                  <a:noFill/>
                </a:ln>
                <a:solidFill>
                  <a:prstClr val="black"/>
                </a:solidFill>
                <a:effectLst/>
                <a:uLnTx/>
                <a:uFillTx/>
                <a:latin typeface="Calibri"/>
                <a:ea typeface="黑体" pitchFamily="49" charset="-122"/>
                <a:cs typeface="+mn-cs"/>
              </a:rPr>
              <a:t>，那么</a:t>
            </a:r>
            <a:r>
              <a:rPr kumimoji="0" lang="en-US" altLang="zh-CN" sz="2400" b="0" i="0" u="none" strike="noStrike" kern="1200" cap="none" spc="0" normalizeH="0" baseline="0" noProof="0" dirty="0">
                <a:ln>
                  <a:noFill/>
                </a:ln>
                <a:solidFill>
                  <a:prstClr val="black"/>
                </a:solidFill>
                <a:effectLst/>
                <a:uLnTx/>
                <a:uFillTx/>
                <a:latin typeface="Calibri"/>
                <a:ea typeface="黑体" pitchFamily="49" charset="-122"/>
                <a:cs typeface="+mn-cs"/>
              </a:rPr>
              <a:t>AndroidManifest.xml</a:t>
            </a:r>
            <a:r>
              <a:rPr kumimoji="0" lang="zh-CN" altLang="en-US" sz="2400" b="0" i="0" u="none" strike="noStrike" kern="1200" cap="none" spc="0" normalizeH="0" baseline="0" noProof="0" dirty="0">
                <a:ln>
                  <a:noFill/>
                </a:ln>
                <a:solidFill>
                  <a:prstClr val="black"/>
                </a:solidFill>
                <a:effectLst/>
                <a:uLnTx/>
                <a:uFillTx/>
                <a:latin typeface="Calibri"/>
                <a:ea typeface="黑体" pitchFamily="49" charset="-122"/>
                <a:cs typeface="+mn-cs"/>
              </a:rPr>
              <a:t>文件的内容如下所示。</a:t>
            </a:r>
          </a:p>
        </p:txBody>
      </p:sp>
    </p:spTree>
    <p:extLst>
      <p:ext uri="{BB962C8B-B14F-4D97-AF65-F5344CB8AC3E}">
        <p14:creationId xmlns:p14="http://schemas.microsoft.com/office/powerpoint/2010/main" val="216318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3432" y="153753"/>
            <a:ext cx="8229600" cy="782960"/>
          </a:xfrm>
        </p:spPr>
        <p:txBody>
          <a:bodyPr>
            <a:normAutofit/>
          </a:bodyPr>
          <a:lstStyle/>
          <a:p>
            <a:r>
              <a:rPr lang="en-US" altLang="zh-CN" sz="3200" dirty="0"/>
              <a:t>AndroidManifest.xml</a:t>
            </a:r>
            <a:r>
              <a:rPr lang="zh-CN" altLang="zh-CN" sz="3200" dirty="0"/>
              <a:t>文件</a:t>
            </a:r>
            <a:r>
              <a:rPr lang="zh-CN" altLang="en-US" sz="3200" dirty="0"/>
              <a:t>详解</a:t>
            </a:r>
            <a:endParaRPr lang="zh-CN" altLang="zh-CN" sz="3200" dirty="0"/>
          </a:p>
        </p:txBody>
      </p:sp>
      <p:sp>
        <p:nvSpPr>
          <p:cNvPr id="4" name="内容占位符 3"/>
          <p:cNvSpPr>
            <a:spLocks noGrp="1"/>
          </p:cNvSpPr>
          <p:nvPr>
            <p:ph idx="1"/>
          </p:nvPr>
        </p:nvSpPr>
        <p:spPr>
          <a:xfrm>
            <a:off x="983432" y="980729"/>
            <a:ext cx="10297143" cy="4996543"/>
          </a:xfrm>
        </p:spPr>
        <p:txBody>
          <a:bodyPr>
            <a:normAutofit/>
          </a:bodyPr>
          <a:lstStyle/>
          <a:p>
            <a:pPr algn="just"/>
            <a:r>
              <a:rPr lang="en-US" altLang="zh-CN" sz="2400" dirty="0"/>
              <a:t>AndroidManifest.xml</a:t>
            </a:r>
            <a:r>
              <a:rPr lang="zh-CN" altLang="zh-CN" sz="2400" dirty="0"/>
              <a:t>文件为</a:t>
            </a:r>
            <a:r>
              <a:rPr lang="en-US" altLang="zh-CN" sz="2400" dirty="0"/>
              <a:t>XML</a:t>
            </a:r>
            <a:r>
              <a:rPr lang="zh-CN" altLang="zh-CN" sz="2400" dirty="0"/>
              <a:t>格式，开头都会出现</a:t>
            </a:r>
            <a:r>
              <a:rPr lang="en-US" altLang="zh-CN" sz="2400" dirty="0"/>
              <a:t>"&lt;?xml version="1.0" encoding="utf-8"?&gt;"</a:t>
            </a:r>
            <a:r>
              <a:rPr lang="zh-CN" altLang="zh-CN" sz="2400" dirty="0"/>
              <a:t>文件序言信息。</a:t>
            </a:r>
          </a:p>
          <a:p>
            <a:pPr algn="just"/>
            <a:r>
              <a:rPr lang="en-US" altLang="zh-CN" sz="2400" dirty="0"/>
              <a:t>&lt;manifest&gt;</a:t>
            </a:r>
            <a:r>
              <a:rPr lang="zh-CN" altLang="zh-CN" sz="2400" dirty="0"/>
              <a:t>标签定义了</a:t>
            </a:r>
            <a:r>
              <a:rPr lang="en-US" altLang="zh-CN" sz="2400" dirty="0"/>
              <a:t>manifest</a:t>
            </a:r>
            <a:r>
              <a:rPr lang="zh-CN" altLang="zh-CN" sz="2400" dirty="0"/>
              <a:t>是</a:t>
            </a:r>
            <a:r>
              <a:rPr lang="en-US" altLang="zh-CN" sz="2400" dirty="0"/>
              <a:t>AndroidManifest.xml</a:t>
            </a:r>
            <a:r>
              <a:rPr lang="zh-CN" altLang="zh-CN" sz="2400" dirty="0"/>
              <a:t>的根元素，其他的标签都定义在该元素下面。</a:t>
            </a:r>
            <a:endParaRPr lang="en-US" altLang="zh-CN" sz="2400" dirty="0"/>
          </a:p>
          <a:p>
            <a:pPr lvl="1"/>
            <a:r>
              <a:rPr lang="zh-CN" altLang="zh-CN" sz="2200" dirty="0"/>
              <a:t>默认情况，该节点声明了</a:t>
            </a:r>
            <a:r>
              <a:rPr lang="en-US" altLang="zh-CN" sz="2200" dirty="0" err="1"/>
              <a:t>xmlns:android</a:t>
            </a:r>
            <a:r>
              <a:rPr lang="zh-CN" altLang="zh-CN" sz="2200" dirty="0"/>
              <a:t>和</a:t>
            </a:r>
            <a:r>
              <a:rPr lang="en-US" altLang="zh-CN" sz="2200" dirty="0"/>
              <a:t>package</a:t>
            </a:r>
            <a:r>
              <a:rPr lang="zh-CN" altLang="zh-CN" sz="2200" dirty="0"/>
              <a:t>两个属性。</a:t>
            </a:r>
            <a:endParaRPr lang="en-US" altLang="zh-CN" sz="2200" dirty="0"/>
          </a:p>
          <a:p>
            <a:pPr lvl="2"/>
            <a:r>
              <a:rPr lang="zh-CN" altLang="zh-CN" dirty="0"/>
              <a:t>属性</a:t>
            </a:r>
            <a:r>
              <a:rPr lang="en-US" altLang="zh-CN" b="1" dirty="0" err="1">
                <a:solidFill>
                  <a:srgbClr val="C00000"/>
                </a:solidFill>
              </a:rPr>
              <a:t>xmlns:android</a:t>
            </a:r>
            <a:r>
              <a:rPr lang="zh-CN" altLang="zh-CN" dirty="0"/>
              <a:t>定义了</a:t>
            </a:r>
            <a:r>
              <a:rPr lang="en-US" altLang="zh-CN" dirty="0"/>
              <a:t>Android</a:t>
            </a:r>
            <a:r>
              <a:rPr lang="zh-CN" altLang="zh-CN" dirty="0"/>
              <a:t>的命名空间，这样使得</a:t>
            </a:r>
            <a:r>
              <a:rPr lang="en-US" altLang="zh-CN" dirty="0"/>
              <a:t>Android</a:t>
            </a:r>
            <a:r>
              <a:rPr lang="zh-CN" altLang="zh-CN" dirty="0"/>
              <a:t>中各种标准属性能在文件中使用。属性</a:t>
            </a:r>
            <a:r>
              <a:rPr lang="en-US" altLang="zh-CN" dirty="0"/>
              <a:t>package</a:t>
            </a:r>
            <a:r>
              <a:rPr lang="zh-CN" altLang="zh-CN" dirty="0"/>
              <a:t>定义了应用程序的包名称。该节点还有两个可选属性：</a:t>
            </a:r>
            <a:r>
              <a:rPr lang="en-US" altLang="zh-CN" dirty="0" err="1"/>
              <a:t>android:versionCode</a:t>
            </a:r>
            <a:r>
              <a:rPr lang="zh-CN" altLang="zh-CN" dirty="0"/>
              <a:t>和</a:t>
            </a:r>
            <a:r>
              <a:rPr lang="en-US" altLang="zh-CN" dirty="0" err="1"/>
              <a:t>android:versionName</a:t>
            </a:r>
            <a:r>
              <a:rPr lang="zh-CN" altLang="zh-CN" dirty="0"/>
              <a:t>。</a:t>
            </a:r>
            <a:endParaRPr lang="en-US" altLang="zh-CN" dirty="0"/>
          </a:p>
          <a:p>
            <a:pPr lvl="2"/>
            <a:r>
              <a:rPr lang="zh-CN" altLang="zh-CN" dirty="0"/>
              <a:t>属性</a:t>
            </a:r>
            <a:r>
              <a:rPr lang="en-US" altLang="zh-CN" b="1" dirty="0" err="1">
                <a:solidFill>
                  <a:srgbClr val="C00000"/>
                </a:solidFill>
              </a:rPr>
              <a:t>android:versionCode</a:t>
            </a:r>
            <a:r>
              <a:rPr lang="zh-CN" altLang="zh-CN" dirty="0"/>
              <a:t>定义应用程序的版本号，版本号是一个整数值，值越大，版本越新，但仅在应用程序内部使用。属性</a:t>
            </a:r>
            <a:r>
              <a:rPr lang="en-US" altLang="zh-CN" dirty="0" err="1"/>
              <a:t>android:versionName</a:t>
            </a:r>
            <a:r>
              <a:rPr lang="zh-CN" altLang="zh-CN" dirty="0"/>
              <a:t>定义应用程序的版本名称，仅限于为用户提供一个版本信息，一般使用流水号。</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710494323"/>
              </p:ext>
            </p:extLst>
          </p:nvPr>
        </p:nvGraphicFramePr>
        <p:xfrm>
          <a:off x="1955539" y="5428626"/>
          <a:ext cx="4176464" cy="609600"/>
        </p:xfrm>
        <a:graphic>
          <a:graphicData uri="http://schemas.openxmlformats.org/drawingml/2006/table">
            <a:tbl>
              <a:tblPr firstRow="1" firstCol="1" bandRow="1">
                <a:tableStyleId>{5C22544A-7EE6-4342-B048-85BDC9FD1C3A}</a:tableStyleId>
              </a:tblPr>
              <a:tblGrid>
                <a:gridCol w="4176464">
                  <a:extLst>
                    <a:ext uri="{9D8B030D-6E8A-4147-A177-3AD203B41FA5}">
                      <a16:colId xmlns:a16="http://schemas.microsoft.com/office/drawing/2014/main" val="20000"/>
                    </a:ext>
                  </a:extLst>
                </a:gridCol>
              </a:tblGrid>
              <a:tr h="0">
                <a:tc>
                  <a:txBody>
                    <a:bodyPr/>
                    <a:lstStyle/>
                    <a:p>
                      <a:pPr algn="l">
                        <a:spcAft>
                          <a:spcPts val="0"/>
                        </a:spcAft>
                      </a:pPr>
                      <a:r>
                        <a:rPr lang="en-US" sz="2000" kern="100" dirty="0" err="1">
                          <a:effectLst/>
                        </a:rPr>
                        <a:t>android:versionCode</a:t>
                      </a:r>
                      <a:r>
                        <a:rPr lang="en-US" sz="2000" kern="100" dirty="0">
                          <a:effectLst/>
                        </a:rPr>
                        <a:t>="1"</a:t>
                      </a:r>
                      <a:endParaRPr lang="zh-CN" sz="2000" kern="100" dirty="0">
                        <a:effectLst/>
                      </a:endParaRPr>
                    </a:p>
                    <a:p>
                      <a:pPr algn="l">
                        <a:spcAft>
                          <a:spcPts val="0"/>
                        </a:spcAft>
                      </a:pPr>
                      <a:r>
                        <a:rPr lang="en-US" sz="2000" kern="100" dirty="0" err="1">
                          <a:effectLst/>
                        </a:rPr>
                        <a:t>ndroid:versionName</a:t>
                      </a:r>
                      <a:r>
                        <a:rPr lang="en-US" sz="2000" kern="100" dirty="0">
                          <a:effectLst/>
                        </a:rPr>
                        <a:t>="1.0"</a:t>
                      </a:r>
                      <a:endParaRPr lang="zh-CN" sz="2000" kern="100" dirty="0">
                        <a:effectLst/>
                        <a:latin typeface="Times New Roman"/>
                        <a:ea typeface="宋体"/>
                      </a:endParaRPr>
                    </a:p>
                  </a:txBody>
                  <a:tcPr marL="51435" marR="51435" marT="0" marB="0">
                    <a:solidFill>
                      <a:srgbClr val="3366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474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29315" y="980729"/>
            <a:ext cx="10567285" cy="4996543"/>
          </a:xfrm>
        </p:spPr>
        <p:txBody>
          <a:bodyPr>
            <a:normAutofit/>
          </a:bodyPr>
          <a:lstStyle/>
          <a:p>
            <a:r>
              <a:rPr lang="en-US" altLang="zh-CN" b="1" dirty="0">
                <a:solidFill>
                  <a:schemeClr val="accent6">
                    <a:lumMod val="75000"/>
                  </a:schemeClr>
                </a:solidFill>
                <a:ea typeface="微软雅黑" panose="020B0503020204020204" pitchFamily="34" charset="-122"/>
              </a:rPr>
              <a:t>application</a:t>
            </a:r>
            <a:r>
              <a:rPr lang="zh-CN" altLang="zh-CN" b="1" dirty="0">
                <a:ea typeface="微软雅黑" panose="020B0503020204020204" pitchFamily="34" charset="-122"/>
              </a:rPr>
              <a:t>元素</a:t>
            </a:r>
            <a:endParaRPr lang="en-US" altLang="zh-CN" b="1" dirty="0">
              <a:ea typeface="微软雅黑" panose="020B0503020204020204" pitchFamily="34" charset="-122"/>
            </a:endParaRPr>
          </a:p>
          <a:p>
            <a:pPr lvl="1"/>
            <a:r>
              <a:rPr lang="en-US" altLang="zh-CN" dirty="0">
                <a:ea typeface="微软雅黑" panose="020B0503020204020204" pitchFamily="34" charset="-122"/>
              </a:rPr>
              <a:t>manifest</a:t>
            </a:r>
            <a:r>
              <a:rPr lang="zh-CN" altLang="zh-CN" dirty="0">
                <a:ea typeface="微软雅黑" panose="020B0503020204020204" pitchFamily="34" charset="-122"/>
              </a:rPr>
              <a:t>标签下，仅能包含一个</a:t>
            </a:r>
            <a:r>
              <a:rPr lang="en-US" altLang="zh-CN" dirty="0">
                <a:solidFill>
                  <a:schemeClr val="accent6">
                    <a:lumMod val="75000"/>
                  </a:schemeClr>
                </a:solidFill>
                <a:ea typeface="微软雅黑" panose="020B0503020204020204" pitchFamily="34" charset="-122"/>
              </a:rPr>
              <a:t>application</a:t>
            </a:r>
            <a:r>
              <a:rPr lang="zh-CN" altLang="zh-CN" dirty="0">
                <a:ea typeface="微软雅黑" panose="020B0503020204020204" pitchFamily="34" charset="-122"/>
              </a:rPr>
              <a:t>元素。</a:t>
            </a:r>
            <a:endParaRPr lang="en-US" altLang="zh-CN" dirty="0">
              <a:ea typeface="微软雅黑" panose="020B0503020204020204" pitchFamily="34" charset="-122"/>
            </a:endParaRPr>
          </a:p>
          <a:p>
            <a:pPr lvl="1"/>
            <a:r>
              <a:rPr lang="zh-CN" altLang="zh-CN" dirty="0">
                <a:ea typeface="微软雅黑" panose="020B0503020204020204" pitchFamily="34" charset="-122"/>
              </a:rPr>
              <a:t>只要在</a:t>
            </a:r>
            <a:r>
              <a:rPr lang="en-US" altLang="zh-CN" dirty="0">
                <a:ea typeface="微软雅黑" panose="020B0503020204020204" pitchFamily="34" charset="-122"/>
              </a:rPr>
              <a:t>package</a:t>
            </a:r>
            <a:r>
              <a:rPr lang="zh-CN" altLang="zh-CN" dirty="0">
                <a:ea typeface="微软雅黑" panose="020B0503020204020204" pitchFamily="34" charset="-122"/>
              </a:rPr>
              <a:t>中实现的</a:t>
            </a:r>
            <a:r>
              <a:rPr lang="en-US" altLang="zh-CN" dirty="0">
                <a:ea typeface="微软雅黑" panose="020B0503020204020204" pitchFamily="34" charset="-122"/>
              </a:rPr>
              <a:t>Activity</a:t>
            </a:r>
            <a:r>
              <a:rPr lang="zh-CN" altLang="zh-CN" dirty="0">
                <a:ea typeface="微软雅黑" panose="020B0503020204020204" pitchFamily="34" charset="-122"/>
              </a:rPr>
              <a:t>、</a:t>
            </a:r>
            <a:r>
              <a:rPr lang="en-US" altLang="zh-CN" dirty="0">
                <a:ea typeface="微软雅黑" panose="020B0503020204020204" pitchFamily="34" charset="-122"/>
              </a:rPr>
              <a:t>Service</a:t>
            </a:r>
            <a:r>
              <a:rPr lang="zh-CN" altLang="zh-CN" dirty="0">
                <a:ea typeface="微软雅黑" panose="020B0503020204020204" pitchFamily="34" charset="-122"/>
              </a:rPr>
              <a:t>、</a:t>
            </a:r>
            <a:r>
              <a:rPr lang="en-US" altLang="zh-CN" dirty="0" err="1">
                <a:ea typeface="微软雅黑" panose="020B0503020204020204" pitchFamily="34" charset="-122"/>
              </a:rPr>
              <a:t>BroadcastReceiver</a:t>
            </a:r>
            <a:r>
              <a:rPr lang="zh-CN" altLang="zh-CN" dirty="0">
                <a:ea typeface="微软雅黑" panose="020B0503020204020204" pitchFamily="34" charset="-122"/>
              </a:rPr>
              <a:t>和</a:t>
            </a:r>
            <a:r>
              <a:rPr lang="en-US" altLang="zh-CN" dirty="0" err="1">
                <a:ea typeface="微软雅黑" panose="020B0503020204020204" pitchFamily="34" charset="-122"/>
              </a:rPr>
              <a:t>ContentProvide</a:t>
            </a:r>
            <a:r>
              <a:rPr lang="zh-CN" altLang="zh-CN" dirty="0">
                <a:ea typeface="微软雅黑" panose="020B0503020204020204" pitchFamily="34" charset="-122"/>
              </a:rPr>
              <a:t>四大组件信息都需要在</a:t>
            </a:r>
            <a:r>
              <a:rPr lang="en-US" altLang="zh-CN" dirty="0">
                <a:ea typeface="微软雅黑" panose="020B0503020204020204" pitchFamily="34" charset="-122"/>
              </a:rPr>
              <a:t>application</a:t>
            </a:r>
            <a:r>
              <a:rPr lang="zh-CN" altLang="zh-CN" dirty="0">
                <a:ea typeface="微软雅黑" panose="020B0503020204020204" pitchFamily="34" charset="-122"/>
              </a:rPr>
              <a:t>元素下声明。</a:t>
            </a:r>
            <a:endParaRPr lang="en-US" altLang="zh-CN" dirty="0">
              <a:ea typeface="微软雅黑" panose="020B0503020204020204" pitchFamily="34" charset="-122"/>
            </a:endParaRPr>
          </a:p>
          <a:p>
            <a:pPr lvl="1"/>
            <a:r>
              <a:rPr lang="en-US" altLang="zh-CN" dirty="0">
                <a:ea typeface="微软雅黑" panose="020B0503020204020204" pitchFamily="34" charset="-122"/>
              </a:rPr>
              <a:t>application</a:t>
            </a:r>
            <a:r>
              <a:rPr lang="zh-CN" altLang="zh-CN" dirty="0">
                <a:ea typeface="微软雅黑" panose="020B0503020204020204" pitchFamily="34" charset="-122"/>
              </a:rPr>
              <a:t>元素的属性解释如下。</a:t>
            </a:r>
          </a:p>
          <a:p>
            <a:pPr lvl="2"/>
            <a:r>
              <a:rPr lang="en-US" altLang="zh-CN" dirty="0" err="1">
                <a:ea typeface="微软雅黑" panose="020B0503020204020204" pitchFamily="34" charset="-122"/>
              </a:rPr>
              <a:t>android:allowBackup</a:t>
            </a:r>
            <a:r>
              <a:rPr lang="en-US" altLang="zh-CN" dirty="0">
                <a:ea typeface="微软雅黑" panose="020B0503020204020204" pitchFamily="34" charset="-122"/>
              </a:rPr>
              <a:t>="true"</a:t>
            </a:r>
            <a:r>
              <a:rPr lang="zh-CN" altLang="zh-CN" dirty="0">
                <a:ea typeface="微软雅黑" panose="020B0503020204020204" pitchFamily="34" charset="-122"/>
              </a:rPr>
              <a:t>设置允许备份文件。</a:t>
            </a:r>
          </a:p>
          <a:p>
            <a:pPr lvl="2"/>
            <a:r>
              <a:rPr lang="en-US" altLang="zh-CN" sz="2300" b="1" dirty="0" err="1">
                <a:solidFill>
                  <a:srgbClr val="C00000"/>
                </a:solidFill>
                <a:ea typeface="微软雅黑" panose="020B0503020204020204" pitchFamily="34" charset="-122"/>
              </a:rPr>
              <a:t>android:icon</a:t>
            </a:r>
            <a:r>
              <a:rPr lang="en-US" altLang="zh-CN" sz="2300" dirty="0">
                <a:ea typeface="微软雅黑" panose="020B0503020204020204" pitchFamily="34" charset="-122"/>
              </a:rPr>
              <a:t>="@mipmap/</a:t>
            </a:r>
            <a:r>
              <a:rPr lang="en-US" altLang="zh-CN" sz="2300" dirty="0" err="1">
                <a:ea typeface="微软雅黑" panose="020B0503020204020204" pitchFamily="34" charset="-122"/>
              </a:rPr>
              <a:t>ic_launcher</a:t>
            </a:r>
            <a:r>
              <a:rPr lang="en-US" altLang="zh-CN" sz="2300" dirty="0">
                <a:ea typeface="微软雅黑" panose="020B0503020204020204" pitchFamily="34" charset="-122"/>
              </a:rPr>
              <a:t>"</a:t>
            </a:r>
            <a:r>
              <a:rPr lang="zh-CN" altLang="zh-CN" sz="2300" dirty="0">
                <a:ea typeface="微软雅黑" panose="020B0503020204020204" pitchFamily="34" charset="-122"/>
              </a:rPr>
              <a:t>定义了应用程序的图标，</a:t>
            </a:r>
            <a:r>
              <a:rPr lang="en-US" altLang="zh-CN" sz="2300" b="1" dirty="0">
                <a:ea typeface="微软雅黑" panose="020B0503020204020204" pitchFamily="34" charset="-122"/>
              </a:rPr>
              <a:t>@ </a:t>
            </a:r>
            <a:r>
              <a:rPr lang="en-US" altLang="zh-CN" sz="2300" b="1" dirty="0" err="1">
                <a:ea typeface="微软雅黑" panose="020B0503020204020204" pitchFamily="34" charset="-122"/>
              </a:rPr>
              <a:t>mipmap</a:t>
            </a:r>
            <a:r>
              <a:rPr lang="en-US" altLang="zh-CN" sz="2300" b="1" dirty="0">
                <a:ea typeface="微软雅黑" panose="020B0503020204020204" pitchFamily="34" charset="-122"/>
              </a:rPr>
              <a:t>/</a:t>
            </a:r>
            <a:r>
              <a:rPr lang="en-US" altLang="zh-CN" sz="2300" b="1" dirty="0" err="1">
                <a:ea typeface="微软雅黑" panose="020B0503020204020204" pitchFamily="34" charset="-122"/>
              </a:rPr>
              <a:t>ic_launcher</a:t>
            </a:r>
            <a:r>
              <a:rPr lang="zh-CN" altLang="zh-CN" sz="2300" b="1" dirty="0">
                <a:ea typeface="微软雅黑" panose="020B0503020204020204" pitchFamily="34" charset="-122"/>
              </a:rPr>
              <a:t>是一种资源引用方式</a:t>
            </a:r>
            <a:r>
              <a:rPr lang="zh-CN" altLang="zh-CN" sz="2300" dirty="0">
                <a:ea typeface="微软雅黑" panose="020B0503020204020204" pitchFamily="34" charset="-122"/>
              </a:rPr>
              <a:t>，标志着图标是在存放在</a:t>
            </a:r>
            <a:r>
              <a:rPr lang="en-US" altLang="zh-CN" sz="2300" dirty="0">
                <a:ea typeface="微软雅黑" panose="020B0503020204020204" pitchFamily="34" charset="-122"/>
              </a:rPr>
              <a:t>/res/</a:t>
            </a:r>
            <a:r>
              <a:rPr lang="en-US" altLang="zh-CN" sz="2300" dirty="0" err="1">
                <a:ea typeface="微软雅黑" panose="020B0503020204020204" pitchFamily="34" charset="-122"/>
              </a:rPr>
              <a:t>mipmap</a:t>
            </a:r>
            <a:r>
              <a:rPr lang="zh-CN" altLang="zh-CN" sz="2300" dirty="0">
                <a:ea typeface="微软雅黑" panose="020B0503020204020204" pitchFamily="34" charset="-122"/>
              </a:rPr>
              <a:t>目录下的资源文件，资源文件的名称为</a:t>
            </a:r>
            <a:r>
              <a:rPr lang="en-US" altLang="zh-CN" sz="2300" dirty="0" err="1">
                <a:ea typeface="微软雅黑" panose="020B0503020204020204" pitchFamily="34" charset="-122"/>
              </a:rPr>
              <a:t>ic_launcher</a:t>
            </a:r>
            <a:r>
              <a:rPr lang="zh-CN" altLang="zh-CN" sz="2300" dirty="0">
                <a:ea typeface="微软雅黑" panose="020B0503020204020204" pitchFamily="34" charset="-122"/>
              </a:rPr>
              <a:t>。</a:t>
            </a:r>
          </a:p>
          <a:p>
            <a:pPr lvl="2"/>
            <a:r>
              <a:rPr lang="en-US" altLang="zh-CN" dirty="0" err="1">
                <a:ea typeface="微软雅黑" panose="020B0503020204020204" pitchFamily="34" charset="-122"/>
              </a:rPr>
              <a:t>android:supportsRtl</a:t>
            </a:r>
            <a:r>
              <a:rPr lang="en-US" altLang="zh-CN" dirty="0">
                <a:ea typeface="微软雅黑" panose="020B0503020204020204" pitchFamily="34" charset="-122"/>
              </a:rPr>
              <a:t>="true"</a:t>
            </a:r>
            <a:r>
              <a:rPr lang="zh-CN" altLang="zh-CN" dirty="0">
                <a:ea typeface="微软雅黑" panose="020B0503020204020204" pitchFamily="34" charset="-122"/>
              </a:rPr>
              <a:t>设置应用程序可以支持</a:t>
            </a:r>
            <a:r>
              <a:rPr lang="en-US" altLang="zh-CN" dirty="0">
                <a:ea typeface="微软雅黑" panose="020B0503020204020204" pitchFamily="34" charset="-122"/>
              </a:rPr>
              <a:t>RTL</a:t>
            </a:r>
            <a:r>
              <a:rPr lang="zh-CN" altLang="zh-CN" dirty="0">
                <a:ea typeface="微软雅黑" panose="020B0503020204020204" pitchFamily="34" charset="-122"/>
              </a:rPr>
              <a:t>布局。此属性只有在</a:t>
            </a:r>
            <a:r>
              <a:rPr lang="en-US" altLang="zh-CN" dirty="0">
                <a:ea typeface="微软雅黑" panose="020B0503020204020204" pitchFamily="34" charset="-122"/>
              </a:rPr>
              <a:t>API 17</a:t>
            </a:r>
            <a:r>
              <a:rPr lang="zh-CN" altLang="zh-CN" dirty="0">
                <a:ea typeface="微软雅黑" panose="020B0503020204020204" pitchFamily="34" charset="-122"/>
              </a:rPr>
              <a:t>之后才生效。</a:t>
            </a:r>
          </a:p>
          <a:p>
            <a:pPr lvl="2"/>
            <a:r>
              <a:rPr lang="en-US" altLang="zh-CN" sz="2300" dirty="0" err="1">
                <a:ea typeface="微软雅黑" panose="020B0503020204020204" pitchFamily="34" charset="-122"/>
              </a:rPr>
              <a:t>android:theme</a:t>
            </a:r>
            <a:r>
              <a:rPr lang="en-US" altLang="zh-CN" sz="2300" dirty="0">
                <a:ea typeface="微软雅黑" panose="020B0503020204020204" pitchFamily="34" charset="-122"/>
              </a:rPr>
              <a:t>="@style/</a:t>
            </a:r>
            <a:r>
              <a:rPr lang="en-US" altLang="zh-CN" sz="2300" dirty="0" err="1">
                <a:ea typeface="微软雅黑" panose="020B0503020204020204" pitchFamily="34" charset="-122"/>
              </a:rPr>
              <a:t>AppTheme</a:t>
            </a:r>
            <a:r>
              <a:rPr lang="en-US" altLang="zh-CN" sz="2300" dirty="0">
                <a:ea typeface="微软雅黑" panose="020B0503020204020204" pitchFamily="34" charset="-122"/>
              </a:rPr>
              <a:t>" &gt;</a:t>
            </a:r>
            <a:r>
              <a:rPr lang="zh-CN" altLang="zh-CN" sz="2300" dirty="0">
                <a:ea typeface="微软雅黑" panose="020B0503020204020204" pitchFamily="34" charset="-122"/>
              </a:rPr>
              <a:t>设置应用程序的主题是</a:t>
            </a:r>
            <a:r>
              <a:rPr lang="en-US" altLang="zh-CN" sz="2300" dirty="0" err="1">
                <a:ea typeface="微软雅黑" panose="020B0503020204020204" pitchFamily="34" charset="-122"/>
              </a:rPr>
              <a:t>AppTheme</a:t>
            </a:r>
            <a:r>
              <a:rPr lang="zh-CN" altLang="zh-CN" sz="2300" dirty="0">
                <a:ea typeface="微软雅黑" panose="020B0503020204020204" pitchFamily="34" charset="-122"/>
              </a:rPr>
              <a:t>。</a:t>
            </a:r>
          </a:p>
          <a:p>
            <a:pPr lvl="3"/>
            <a:endParaRPr lang="en-US" altLang="zh-CN" dirty="0">
              <a:ea typeface="微软雅黑" panose="020B0503020204020204" pitchFamily="34" charset="-122"/>
            </a:endParaRPr>
          </a:p>
          <a:p>
            <a:endParaRPr lang="zh-CN" altLang="en-US" dirty="0">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t>AndroidManifest.xml</a:t>
            </a:r>
            <a:r>
              <a:rPr lang="zh-CN" altLang="zh-CN" dirty="0"/>
              <a:t>文件</a:t>
            </a:r>
            <a:r>
              <a:rPr lang="zh-CN" altLang="en-US" sz="3600" dirty="0"/>
              <a:t>详解</a:t>
            </a:r>
            <a:endParaRPr lang="zh-CN" altLang="en-US" dirty="0"/>
          </a:p>
        </p:txBody>
      </p:sp>
    </p:spTree>
    <p:extLst>
      <p:ext uri="{BB962C8B-B14F-4D97-AF65-F5344CB8AC3E}">
        <p14:creationId xmlns:p14="http://schemas.microsoft.com/office/powerpoint/2010/main" val="336118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929315" y="1052737"/>
            <a:ext cx="10351261" cy="5328591"/>
          </a:xfrm>
        </p:spPr>
        <p:txBody>
          <a:bodyPr>
            <a:normAutofit/>
          </a:bodyPr>
          <a:lstStyle/>
          <a:p>
            <a:pPr>
              <a:lnSpc>
                <a:spcPct val="110000"/>
              </a:lnSpc>
            </a:pPr>
            <a:r>
              <a:rPr lang="en-US" altLang="zh-CN" b="1" dirty="0">
                <a:solidFill>
                  <a:schemeClr val="accent6">
                    <a:lumMod val="75000"/>
                  </a:schemeClr>
                </a:solidFill>
                <a:latin typeface="Arial Unicode MS"/>
                <a:ea typeface="微软雅黑" panose="020B0503020204020204" pitchFamily="34" charset="-122"/>
              </a:rPr>
              <a:t>activity</a:t>
            </a:r>
            <a:r>
              <a:rPr lang="zh-CN" altLang="zh-CN" b="1" dirty="0">
                <a:latin typeface="Arial Unicode MS"/>
                <a:ea typeface="微软雅黑" panose="020B0503020204020204" pitchFamily="34" charset="-122"/>
              </a:rPr>
              <a:t>元素</a:t>
            </a:r>
            <a:endParaRPr lang="en-US" altLang="zh-CN" b="1" dirty="0">
              <a:latin typeface="Arial Unicode MS"/>
              <a:ea typeface="微软雅黑" panose="020B0503020204020204" pitchFamily="34" charset="-122"/>
            </a:endParaRPr>
          </a:p>
          <a:p>
            <a:pPr lvl="1">
              <a:lnSpc>
                <a:spcPct val="110000"/>
              </a:lnSpc>
            </a:pPr>
            <a:r>
              <a:rPr lang="en-US" altLang="zh-CN" sz="2000" dirty="0">
                <a:latin typeface="Arial Unicode MS"/>
                <a:ea typeface="微软雅黑" panose="020B0503020204020204" pitchFamily="34" charset="-122"/>
              </a:rPr>
              <a:t>activity</a:t>
            </a:r>
            <a:r>
              <a:rPr lang="zh-CN" altLang="zh-CN" sz="2000" dirty="0">
                <a:latin typeface="Arial Unicode MS"/>
                <a:ea typeface="微软雅黑" panose="020B0503020204020204" pitchFamily="34" charset="-122"/>
              </a:rPr>
              <a:t>元素是对</a:t>
            </a:r>
            <a:r>
              <a:rPr lang="en-US" altLang="zh-CN" sz="2000" dirty="0">
                <a:latin typeface="Arial Unicode MS"/>
                <a:ea typeface="微软雅黑" panose="020B0503020204020204" pitchFamily="34" charset="-122"/>
              </a:rPr>
              <a:t>Activity</a:t>
            </a:r>
            <a:r>
              <a:rPr lang="zh-CN" altLang="zh-CN" sz="2000" dirty="0">
                <a:latin typeface="Arial Unicode MS"/>
                <a:ea typeface="微软雅黑" panose="020B0503020204020204" pitchFamily="34" charset="-122"/>
              </a:rPr>
              <a:t>组件的声明。</a:t>
            </a:r>
            <a:endParaRPr lang="en-US" altLang="zh-CN" sz="2000" dirty="0">
              <a:latin typeface="Arial Unicode MS"/>
              <a:ea typeface="微软雅黑" panose="020B0503020204020204" pitchFamily="34" charset="-122"/>
            </a:endParaRPr>
          </a:p>
          <a:p>
            <a:pPr lvl="1">
              <a:lnSpc>
                <a:spcPct val="110000"/>
              </a:lnSpc>
            </a:pPr>
            <a:r>
              <a:rPr lang="zh-CN" altLang="zh-CN" sz="2000" dirty="0">
                <a:latin typeface="Arial Unicode MS"/>
                <a:ea typeface="微软雅黑" panose="020B0503020204020204" pitchFamily="34" charset="-122"/>
              </a:rPr>
              <a:t>属性</a:t>
            </a:r>
            <a:r>
              <a:rPr lang="en-US" altLang="zh-CN" sz="2000" b="1" dirty="0" err="1">
                <a:solidFill>
                  <a:srgbClr val="C00000"/>
                </a:solidFill>
                <a:latin typeface="Arial Unicode MS"/>
                <a:ea typeface="微软雅黑" panose="020B0503020204020204" pitchFamily="34" charset="-122"/>
              </a:rPr>
              <a:t>android:name</a:t>
            </a:r>
            <a:r>
              <a:rPr lang="zh-CN" altLang="zh-CN" sz="2000" dirty="0">
                <a:latin typeface="Arial Unicode MS"/>
                <a:ea typeface="微软雅黑" panose="020B0503020204020204" pitchFamily="34" charset="-122"/>
              </a:rPr>
              <a:t>定义了该</a:t>
            </a:r>
            <a:r>
              <a:rPr lang="en-US" altLang="zh-CN" sz="2000" dirty="0">
                <a:latin typeface="Arial Unicode MS"/>
                <a:ea typeface="微软雅黑" panose="020B0503020204020204" pitchFamily="34" charset="-122"/>
              </a:rPr>
              <a:t>Activity</a:t>
            </a:r>
            <a:r>
              <a:rPr lang="zh-CN" altLang="zh-CN" sz="2000" dirty="0">
                <a:latin typeface="Arial Unicode MS"/>
                <a:ea typeface="微软雅黑" panose="020B0503020204020204" pitchFamily="34" charset="-122"/>
              </a:rPr>
              <a:t>的名称。该名称可以是包含着包名的完整的类名，如</a:t>
            </a:r>
            <a:r>
              <a:rPr lang="en-US" altLang="zh-CN" sz="2000" kern="0" dirty="0">
                <a:solidFill>
                  <a:srgbClr val="000000"/>
                </a:solidFill>
                <a:effectLst/>
                <a:latin typeface="Arial Unicode MS"/>
                <a:ea typeface="等线" panose="02010600030101010101" pitchFamily="2" charset="-122"/>
                <a:cs typeface="宋体" panose="02010600030101010101" pitchFamily="2" charset="-122"/>
              </a:rPr>
              <a:t>&lt;</a:t>
            </a:r>
            <a:r>
              <a:rPr lang="en-US" altLang="zh-CN" sz="2000" b="1" kern="0" dirty="0">
                <a:solidFill>
                  <a:srgbClr val="000080"/>
                </a:solidFill>
                <a:effectLst/>
                <a:latin typeface="Arial Unicode MS"/>
                <a:ea typeface="等线" panose="02010600030101010101" pitchFamily="2" charset="-122"/>
                <a:cs typeface="宋体" panose="02010600030101010101" pitchFamily="2" charset="-122"/>
              </a:rPr>
              <a:t>activity </a:t>
            </a:r>
            <a:r>
              <a:rPr lang="en-US" altLang="zh-CN" sz="2000" b="1" kern="0" dirty="0" err="1">
                <a:solidFill>
                  <a:srgbClr val="660E7A"/>
                </a:solidFill>
                <a:effectLst/>
                <a:latin typeface="Arial Unicode MS"/>
                <a:ea typeface="等线" panose="02010600030101010101" pitchFamily="2" charset="-122"/>
                <a:cs typeface="宋体" panose="02010600030101010101" pitchFamily="2" charset="-122"/>
              </a:rPr>
              <a:t>android</a:t>
            </a:r>
            <a:r>
              <a:rPr lang="en-US" altLang="zh-CN" sz="2000" b="1" kern="0" dirty="0" err="1">
                <a:solidFill>
                  <a:srgbClr val="0000FF"/>
                </a:solidFill>
                <a:effectLst/>
                <a:latin typeface="Arial Unicode MS"/>
                <a:ea typeface="等线" panose="02010600030101010101" pitchFamily="2" charset="-122"/>
                <a:cs typeface="宋体" panose="02010600030101010101" pitchFamily="2" charset="-122"/>
              </a:rPr>
              <a:t>:name</a:t>
            </a:r>
            <a:r>
              <a:rPr lang="en-US" altLang="zh-CN" sz="2000" b="1" kern="0" dirty="0">
                <a:solidFill>
                  <a:srgbClr val="0000FF"/>
                </a:solidFill>
                <a:effectLst/>
                <a:latin typeface="Arial Unicode MS"/>
                <a:ea typeface="等线" panose="02010600030101010101" pitchFamily="2" charset="-122"/>
                <a:cs typeface="宋体" panose="02010600030101010101" pitchFamily="2" charset="-122"/>
              </a:rPr>
              <a:t>=</a:t>
            </a:r>
            <a:r>
              <a:rPr lang="en-US" altLang="zh-CN" sz="2000" b="1" kern="0" dirty="0">
                <a:solidFill>
                  <a:srgbClr val="008000"/>
                </a:solidFill>
                <a:effectLst/>
                <a:latin typeface="Arial Unicode MS"/>
                <a:ea typeface="等线" panose="02010600030101010101" pitchFamily="2" charset="-122"/>
                <a:cs typeface="宋体" panose="02010600030101010101" pitchFamily="2" charset="-122"/>
              </a:rPr>
              <a:t>"com.example.</a:t>
            </a:r>
            <a:r>
              <a:rPr lang="en-US" altLang="zh-CN" sz="2000" b="1" kern="0" dirty="0" err="1">
                <a:solidFill>
                  <a:srgbClr val="008000"/>
                </a:solidFill>
                <a:effectLst/>
                <a:latin typeface="Arial Unicode MS"/>
                <a:ea typeface="等线" panose="02010600030101010101" pitchFamily="2" charset="-122"/>
                <a:cs typeface="宋体" panose="02010600030101010101" pitchFamily="2" charset="-122"/>
              </a:rPr>
              <a:t>helloandroid</a:t>
            </a:r>
            <a:r>
              <a:rPr lang="en-US" altLang="zh-CN" sz="2000" b="1" kern="0" dirty="0">
                <a:solidFill>
                  <a:srgbClr val="008000"/>
                </a:solidFill>
                <a:effectLst/>
                <a:latin typeface="Arial Unicode MS"/>
                <a:ea typeface="等线" panose="02010600030101010101" pitchFamily="2" charset="-122"/>
                <a:cs typeface="宋体" panose="02010600030101010101" pitchFamily="2" charset="-122"/>
              </a:rPr>
              <a:t>..</a:t>
            </a:r>
            <a:r>
              <a:rPr lang="en-US" altLang="zh-CN" sz="2000" b="1" kern="0" dirty="0" err="1">
                <a:solidFill>
                  <a:srgbClr val="008000"/>
                </a:solidFill>
                <a:effectLst/>
                <a:latin typeface="Arial Unicode MS"/>
                <a:ea typeface="等线" panose="02010600030101010101" pitchFamily="2" charset="-122"/>
                <a:cs typeface="宋体" panose="02010600030101010101" pitchFamily="2" charset="-122"/>
              </a:rPr>
              <a:t>MainActivity</a:t>
            </a:r>
            <a:r>
              <a:rPr lang="en-US" altLang="zh-CN" sz="2000" b="1" kern="0" dirty="0">
                <a:solidFill>
                  <a:srgbClr val="008000"/>
                </a:solidFill>
                <a:effectLst/>
                <a:latin typeface="Arial Unicode MS"/>
                <a:ea typeface="等线" panose="02010600030101010101" pitchFamily="2" charset="-122"/>
                <a:cs typeface="宋体" panose="02010600030101010101" pitchFamily="2" charset="-122"/>
              </a:rPr>
              <a:t>"</a:t>
            </a:r>
            <a:r>
              <a:rPr lang="en-US" altLang="zh-CN" sz="2000" kern="0" dirty="0">
                <a:solidFill>
                  <a:srgbClr val="000000"/>
                </a:solidFill>
                <a:effectLst/>
                <a:latin typeface="Arial Unicode MS"/>
                <a:ea typeface="等线" panose="02010600030101010101" pitchFamily="2" charset="-122"/>
                <a:cs typeface="宋体" panose="02010600030101010101" pitchFamily="2" charset="-122"/>
              </a:rPr>
              <a:t>&gt;</a:t>
            </a:r>
            <a:endParaRPr lang="en-US" altLang="zh-CN" sz="2000" dirty="0">
              <a:latin typeface="Arial Unicode MS"/>
              <a:ea typeface="微软雅黑" panose="020B0503020204020204" pitchFamily="34" charset="-122"/>
            </a:endParaRPr>
          </a:p>
          <a:p>
            <a:pPr marL="355600" lvl="1" inden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dirty="0">
                <a:latin typeface="Arial Unicode MS"/>
                <a:ea typeface="微软雅黑" panose="020B0503020204020204" pitchFamily="34" charset="-122"/>
              </a:rPr>
              <a:t>	</a:t>
            </a:r>
            <a:r>
              <a:rPr lang="zh-CN" altLang="zh-CN" sz="2000" dirty="0">
                <a:latin typeface="Arial Unicode MS"/>
                <a:ea typeface="微软雅黑" panose="020B0503020204020204" pitchFamily="34" charset="-122"/>
              </a:rPr>
              <a:t>也可以省略包名，简化为</a:t>
            </a:r>
            <a:r>
              <a:rPr lang="en-US" altLang="zh-CN" sz="2000" dirty="0">
                <a:latin typeface="Arial Unicode MS"/>
                <a:ea typeface="微软雅黑" panose="020B0503020204020204" pitchFamily="34" charset="-122"/>
              </a:rPr>
              <a:t> </a:t>
            </a:r>
            <a:r>
              <a:rPr lang="en-US" altLang="zh-CN" sz="2000" kern="0" dirty="0">
                <a:solidFill>
                  <a:srgbClr val="000000"/>
                </a:solidFill>
                <a:effectLst/>
                <a:latin typeface="Arial Unicode MS"/>
                <a:ea typeface="等线" panose="02010600030101010101" pitchFamily="2" charset="-122"/>
                <a:cs typeface="宋体" panose="02010600030101010101" pitchFamily="2" charset="-122"/>
              </a:rPr>
              <a:t>&lt;</a:t>
            </a:r>
            <a:r>
              <a:rPr lang="en-US" altLang="zh-CN" sz="2000" b="1" kern="0" dirty="0">
                <a:solidFill>
                  <a:srgbClr val="000080"/>
                </a:solidFill>
                <a:effectLst/>
                <a:latin typeface="Arial Unicode MS"/>
                <a:ea typeface="等线" panose="02010600030101010101" pitchFamily="2" charset="-122"/>
                <a:cs typeface="宋体" panose="02010600030101010101" pitchFamily="2" charset="-122"/>
              </a:rPr>
              <a:t>activity </a:t>
            </a:r>
            <a:r>
              <a:rPr lang="en-US" altLang="zh-CN" sz="2000" b="1" kern="0" dirty="0" err="1">
                <a:solidFill>
                  <a:srgbClr val="660E7A"/>
                </a:solidFill>
                <a:effectLst/>
                <a:latin typeface="Arial Unicode MS"/>
                <a:ea typeface="等线" panose="02010600030101010101" pitchFamily="2" charset="-122"/>
                <a:cs typeface="宋体" panose="02010600030101010101" pitchFamily="2" charset="-122"/>
              </a:rPr>
              <a:t>android</a:t>
            </a:r>
            <a:r>
              <a:rPr lang="en-US" altLang="zh-CN" sz="2000" b="1" kern="0" dirty="0" err="1">
                <a:solidFill>
                  <a:srgbClr val="0000FF"/>
                </a:solidFill>
                <a:effectLst/>
                <a:latin typeface="Arial Unicode MS"/>
                <a:ea typeface="等线" panose="02010600030101010101" pitchFamily="2" charset="-122"/>
                <a:cs typeface="宋体" panose="02010600030101010101" pitchFamily="2" charset="-122"/>
              </a:rPr>
              <a:t>:name</a:t>
            </a:r>
            <a:r>
              <a:rPr lang="en-US" altLang="zh-CN" sz="2000" b="1" kern="0" dirty="0">
                <a:solidFill>
                  <a:srgbClr val="0000FF"/>
                </a:solidFill>
                <a:effectLst/>
                <a:latin typeface="Arial Unicode MS"/>
                <a:ea typeface="等线" panose="02010600030101010101" pitchFamily="2" charset="-122"/>
                <a:cs typeface="宋体" panose="02010600030101010101" pitchFamily="2" charset="-122"/>
              </a:rPr>
              <a:t>=</a:t>
            </a:r>
            <a:r>
              <a:rPr lang="en-US" altLang="zh-CN" sz="2000" b="1" kern="0" dirty="0">
                <a:solidFill>
                  <a:srgbClr val="008000"/>
                </a:solidFill>
                <a:effectLst/>
                <a:latin typeface="Arial Unicode MS"/>
                <a:ea typeface="等线" panose="02010600030101010101" pitchFamily="2" charset="-122"/>
                <a:cs typeface="宋体" panose="02010600030101010101" pitchFamily="2" charset="-122"/>
              </a:rPr>
              <a:t>".</a:t>
            </a:r>
            <a:r>
              <a:rPr lang="en-US" altLang="zh-CN" sz="2000" b="1" kern="0" dirty="0" err="1">
                <a:solidFill>
                  <a:srgbClr val="008000"/>
                </a:solidFill>
                <a:effectLst/>
                <a:latin typeface="Arial Unicode MS"/>
                <a:ea typeface="等线" panose="02010600030101010101" pitchFamily="2" charset="-122"/>
                <a:cs typeface="宋体" panose="02010600030101010101" pitchFamily="2" charset="-122"/>
              </a:rPr>
              <a:t>MainActivity</a:t>
            </a:r>
            <a:r>
              <a:rPr lang="en-US" altLang="zh-CN" sz="2000" b="1" kern="0" dirty="0">
                <a:solidFill>
                  <a:srgbClr val="008000"/>
                </a:solidFill>
                <a:effectLst/>
                <a:latin typeface="Arial Unicode MS"/>
                <a:ea typeface="等线" panose="02010600030101010101" pitchFamily="2" charset="-122"/>
                <a:cs typeface="宋体" panose="02010600030101010101" pitchFamily="2" charset="-122"/>
              </a:rPr>
              <a:t>"</a:t>
            </a:r>
            <a:r>
              <a:rPr lang="en-US" altLang="zh-CN" sz="2000" kern="0" dirty="0">
                <a:solidFill>
                  <a:srgbClr val="000000"/>
                </a:solidFill>
                <a:effectLst/>
                <a:latin typeface="Arial Unicode MS"/>
                <a:ea typeface="等线" panose="02010600030101010101" pitchFamily="2" charset="-122"/>
                <a:cs typeface="宋体" panose="02010600030101010101" pitchFamily="2" charset="-122"/>
              </a:rPr>
              <a:t>&gt;</a:t>
            </a:r>
            <a:endParaRPr lang="zh-CN" altLang="zh-CN" sz="2000" kern="100" dirty="0">
              <a:effectLst/>
              <a:latin typeface="Arial Unicode MS"/>
              <a:ea typeface="等线" panose="02010600030101010101" pitchFamily="2" charset="-122"/>
              <a:cs typeface="Times New Roman" panose="02020603050405020304" pitchFamily="18" charset="0"/>
            </a:endParaRPr>
          </a:p>
          <a:p>
            <a:pPr lvl="1">
              <a:lnSpc>
                <a:spcPct val="110000"/>
              </a:lnSpc>
            </a:pPr>
            <a:r>
              <a:rPr lang="zh-CN" altLang="zh-CN" sz="2000" dirty="0">
                <a:latin typeface="Arial Unicode MS"/>
                <a:ea typeface="微软雅黑" panose="020B0503020204020204" pitchFamily="34" charset="-122"/>
              </a:rPr>
              <a:t>在</a:t>
            </a:r>
            <a:r>
              <a:rPr lang="en-US" altLang="zh-CN" sz="2000" dirty="0">
                <a:latin typeface="Arial Unicode MS"/>
                <a:ea typeface="微软雅黑" panose="020B0503020204020204" pitchFamily="34" charset="-122"/>
              </a:rPr>
              <a:t>&lt;activity&gt;</a:t>
            </a:r>
            <a:r>
              <a:rPr lang="zh-CN" altLang="zh-CN" sz="2000" dirty="0">
                <a:latin typeface="Arial Unicode MS"/>
                <a:ea typeface="微软雅黑" panose="020B0503020204020204" pitchFamily="34" charset="-122"/>
              </a:rPr>
              <a:t>标签下，可以定义</a:t>
            </a:r>
            <a:r>
              <a:rPr lang="en-US" altLang="zh-CN" sz="2000" dirty="0">
                <a:latin typeface="Arial Unicode MS"/>
                <a:ea typeface="微软雅黑" panose="020B0503020204020204" pitchFamily="34" charset="-122"/>
              </a:rPr>
              <a:t>0</a:t>
            </a:r>
            <a:r>
              <a:rPr lang="zh-CN" altLang="zh-CN" sz="2000" dirty="0">
                <a:latin typeface="Arial Unicode MS"/>
                <a:ea typeface="微软雅黑" panose="020B0503020204020204" pitchFamily="34" charset="-122"/>
              </a:rPr>
              <a:t>个或多个</a:t>
            </a:r>
            <a:r>
              <a:rPr lang="en-US" altLang="zh-CN" sz="2000" b="1" dirty="0">
                <a:solidFill>
                  <a:srgbClr val="C00000"/>
                </a:solidFill>
                <a:latin typeface="Arial Unicode MS"/>
                <a:ea typeface="微软雅黑" panose="020B0503020204020204" pitchFamily="34" charset="-122"/>
              </a:rPr>
              <a:t>&lt;intent-filter&gt;</a:t>
            </a:r>
            <a:r>
              <a:rPr lang="zh-CN" altLang="zh-CN" sz="2000" b="1" dirty="0">
                <a:solidFill>
                  <a:srgbClr val="C00000"/>
                </a:solidFill>
                <a:latin typeface="Arial Unicode MS"/>
                <a:ea typeface="微软雅黑" panose="020B0503020204020204" pitchFamily="34" charset="-122"/>
              </a:rPr>
              <a:t>标签</a:t>
            </a:r>
            <a:r>
              <a:rPr lang="zh-CN" altLang="zh-CN" sz="2000" dirty="0">
                <a:latin typeface="Arial Unicode MS"/>
                <a:ea typeface="微软雅黑" panose="020B0503020204020204" pitchFamily="34" charset="-122"/>
              </a:rPr>
              <a:t>，该标签用于设定</a:t>
            </a:r>
            <a:r>
              <a:rPr lang="en-US" altLang="zh-CN" sz="2000" dirty="0">
                <a:latin typeface="Arial Unicode MS"/>
                <a:ea typeface="微软雅黑" panose="020B0503020204020204" pitchFamily="34" charset="-122"/>
              </a:rPr>
              <a:t> </a:t>
            </a:r>
            <a:r>
              <a:rPr lang="zh-CN" altLang="en-US" sz="2000" dirty="0">
                <a:latin typeface="Arial Unicode MS"/>
                <a:ea typeface="微软雅黑" panose="020B0503020204020204" pitchFamily="34" charset="-122"/>
              </a:rPr>
              <a:t>启动活动的</a:t>
            </a:r>
            <a:r>
              <a:rPr lang="en-US" altLang="zh-CN" sz="2000" dirty="0">
                <a:latin typeface="Arial Unicode MS"/>
                <a:ea typeface="微软雅黑" panose="020B0503020204020204" pitchFamily="34" charset="-122"/>
              </a:rPr>
              <a:t>Intent </a:t>
            </a:r>
            <a:r>
              <a:rPr lang="zh-CN" altLang="zh-CN" sz="2000" dirty="0">
                <a:latin typeface="Arial Unicode MS"/>
                <a:ea typeface="微软雅黑" panose="020B0503020204020204" pitchFamily="34" charset="-122"/>
              </a:rPr>
              <a:t>过滤条件</a:t>
            </a:r>
            <a:r>
              <a:rPr lang="zh-CN" altLang="en-US" sz="2000" dirty="0">
                <a:latin typeface="Arial Unicode MS"/>
                <a:ea typeface="微软雅黑" panose="020B0503020204020204" pitchFamily="34" charset="-122"/>
              </a:rPr>
              <a:t>，例如：</a:t>
            </a:r>
            <a:endParaRPr lang="en-US" altLang="zh-CN" sz="2000" dirty="0">
              <a:latin typeface="Arial Unicode MS"/>
              <a:ea typeface="微软雅黑" panose="020B0503020204020204" pitchFamily="34" charset="-122"/>
            </a:endParaRPr>
          </a:p>
          <a:p>
            <a:pPr marL="630238" lvl="2" indent="0">
              <a:lnSpc>
                <a:spcPct val="110000"/>
              </a:lnSpc>
              <a:buNone/>
            </a:pPr>
            <a:endParaRPr lang="en-US" altLang="zh-CN" sz="2000" b="1" dirty="0">
              <a:latin typeface="Arial Unicode MS"/>
              <a:ea typeface="微软雅黑" panose="020B0503020204020204" pitchFamily="34" charset="-122"/>
            </a:endParaRPr>
          </a:p>
          <a:p>
            <a:pPr marL="630238" lvl="2" indent="0">
              <a:lnSpc>
                <a:spcPct val="110000"/>
              </a:lnSpc>
              <a:buNone/>
            </a:pPr>
            <a:endParaRPr lang="en-US" altLang="zh-CN" sz="2000" b="1" dirty="0">
              <a:latin typeface="Arial Unicode MS"/>
              <a:ea typeface="微软雅黑" panose="020B0503020204020204" pitchFamily="34" charset="-122"/>
            </a:endParaRPr>
          </a:p>
          <a:p>
            <a:pPr marL="630238" lvl="2" indent="0">
              <a:lnSpc>
                <a:spcPct val="110000"/>
              </a:lnSpc>
              <a:buNone/>
            </a:pPr>
            <a:endParaRPr lang="en-US" altLang="zh-CN" sz="2000" b="1" dirty="0">
              <a:latin typeface="Arial Unicode MS"/>
              <a:ea typeface="微软雅黑" panose="020B0503020204020204" pitchFamily="34" charset="-122"/>
            </a:endParaRPr>
          </a:p>
          <a:p>
            <a:pPr marL="630238" lvl="2" indent="0">
              <a:lnSpc>
                <a:spcPct val="110000"/>
              </a:lnSpc>
              <a:buNone/>
            </a:pPr>
            <a:endParaRPr lang="en-US" altLang="zh-CN" sz="2000" b="1" dirty="0">
              <a:latin typeface="Arial Unicode MS"/>
              <a:ea typeface="微软雅黑" panose="020B0503020204020204" pitchFamily="34" charset="-122"/>
            </a:endParaRPr>
          </a:p>
          <a:p>
            <a:pPr marL="630238" lvl="2" indent="0">
              <a:lnSpc>
                <a:spcPct val="110000"/>
              </a:lnSpc>
              <a:buNone/>
            </a:pPr>
            <a:r>
              <a:rPr lang="zh-CN" altLang="zh-CN" sz="2000" b="1" dirty="0">
                <a:latin typeface="Arial Unicode MS"/>
                <a:ea typeface="微软雅黑" panose="020B0503020204020204" pitchFamily="34" charset="-122"/>
              </a:rPr>
              <a:t>用于声明</a:t>
            </a:r>
            <a:r>
              <a:rPr lang="zh-CN" altLang="en-US" sz="2000" b="1" dirty="0">
                <a:latin typeface="Arial Unicode MS"/>
                <a:ea typeface="微软雅黑" panose="020B0503020204020204" pitchFamily="34" charset="-122"/>
              </a:rPr>
              <a:t>该</a:t>
            </a:r>
            <a:r>
              <a:rPr lang="en-US" altLang="zh-CN" sz="2000" b="1" dirty="0">
                <a:latin typeface="Arial Unicode MS"/>
                <a:ea typeface="微软雅黑" panose="020B0503020204020204" pitchFamily="34" charset="-122"/>
              </a:rPr>
              <a:t>Activity</a:t>
            </a:r>
            <a:r>
              <a:rPr lang="zh-CN" altLang="zh-CN" sz="2000" b="1" dirty="0">
                <a:latin typeface="Arial Unicode MS"/>
                <a:ea typeface="微软雅黑" panose="020B0503020204020204" pitchFamily="34" charset="-122"/>
              </a:rPr>
              <a:t>是应用程序启动后首先被执行的</a:t>
            </a:r>
            <a:r>
              <a:rPr lang="en-US" altLang="zh-CN" sz="2000" b="1" dirty="0">
                <a:latin typeface="Arial Unicode MS"/>
                <a:ea typeface="微软雅黑" panose="020B0503020204020204" pitchFamily="34" charset="-122"/>
              </a:rPr>
              <a:t>Activity</a:t>
            </a:r>
            <a:r>
              <a:rPr lang="zh-CN" altLang="zh-CN" sz="2000" dirty="0">
                <a:latin typeface="Arial Unicode MS"/>
                <a:ea typeface="微软雅黑" panose="020B0503020204020204" pitchFamily="34" charset="-122"/>
              </a:rPr>
              <a:t>。无论应用程序中有多少个</a:t>
            </a:r>
            <a:r>
              <a:rPr lang="en-US" altLang="zh-CN" sz="2000" dirty="0">
                <a:latin typeface="Arial Unicode MS"/>
                <a:ea typeface="微软雅黑" panose="020B0503020204020204" pitchFamily="34" charset="-122"/>
              </a:rPr>
              <a:t>Activity</a:t>
            </a:r>
            <a:r>
              <a:rPr lang="zh-CN" altLang="zh-CN" sz="2000" dirty="0">
                <a:latin typeface="Arial Unicode MS"/>
                <a:ea typeface="微软雅黑" panose="020B0503020204020204" pitchFamily="34" charset="-122"/>
              </a:rPr>
              <a:t>，只有一个</a:t>
            </a:r>
            <a:r>
              <a:rPr lang="en-US" altLang="zh-CN" sz="2000" dirty="0">
                <a:latin typeface="Arial Unicode MS"/>
                <a:ea typeface="微软雅黑" panose="020B0503020204020204" pitchFamily="34" charset="-122"/>
              </a:rPr>
              <a:t>Activity</a:t>
            </a:r>
            <a:r>
              <a:rPr lang="zh-CN" altLang="zh-CN" sz="2000" dirty="0">
                <a:latin typeface="Arial Unicode MS"/>
                <a:ea typeface="微软雅黑" panose="020B0503020204020204" pitchFamily="34" charset="-122"/>
              </a:rPr>
              <a:t>能这样声明。</a:t>
            </a:r>
          </a:p>
          <a:p>
            <a:pPr lvl="1">
              <a:lnSpc>
                <a:spcPct val="110000"/>
              </a:lnSpc>
            </a:pPr>
            <a:endParaRPr lang="zh-CN" altLang="zh-CN" sz="2000" dirty="0">
              <a:latin typeface="Arial Unicode MS"/>
              <a:ea typeface="微软雅黑" panose="020B0503020204020204" pitchFamily="34" charset="-122"/>
            </a:endParaRPr>
          </a:p>
          <a:p>
            <a:pPr lvl="1">
              <a:lnSpc>
                <a:spcPct val="110000"/>
              </a:lnSpc>
            </a:pPr>
            <a:endParaRPr lang="zh-CN" altLang="zh-CN" sz="2300" dirty="0">
              <a:latin typeface="Arial Unicode MS"/>
              <a:ea typeface="微软雅黑" panose="020B0503020204020204" pitchFamily="34" charset="-122"/>
            </a:endParaRPr>
          </a:p>
          <a:p>
            <a:pPr lvl="3">
              <a:lnSpc>
                <a:spcPct val="110000"/>
              </a:lnSpc>
            </a:pPr>
            <a:endParaRPr lang="en-US" altLang="zh-CN" dirty="0">
              <a:latin typeface="Arial Unicode MS"/>
              <a:ea typeface="微软雅黑" panose="020B0503020204020204" pitchFamily="34" charset="-122"/>
            </a:endParaRPr>
          </a:p>
          <a:p>
            <a:pPr>
              <a:lnSpc>
                <a:spcPct val="110000"/>
              </a:lnSpc>
            </a:pPr>
            <a:endParaRPr lang="zh-CN" altLang="en-US" dirty="0">
              <a:latin typeface="Arial Unicode MS"/>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t>AndroidManifest.xml</a:t>
            </a:r>
            <a:r>
              <a:rPr lang="zh-CN" altLang="zh-CN" dirty="0"/>
              <a:t>文件</a:t>
            </a:r>
            <a:r>
              <a:rPr lang="zh-CN" altLang="en-US" dirty="0"/>
              <a:t>详解</a:t>
            </a:r>
          </a:p>
        </p:txBody>
      </p:sp>
      <p:sp>
        <p:nvSpPr>
          <p:cNvPr id="3" name="Rectangle 1">
            <a:extLst>
              <a:ext uri="{FF2B5EF4-FFF2-40B4-BE49-F238E27FC236}">
                <a16:creationId xmlns:a16="http://schemas.microsoft.com/office/drawing/2014/main" id="{51D2F6D4-841F-4D7A-A827-EAAF5A8F9812}"/>
              </a:ext>
            </a:extLst>
          </p:cNvPr>
          <p:cNvSpPr>
            <a:spLocks noChangeArrowheads="1"/>
          </p:cNvSpPr>
          <p:nvPr/>
        </p:nvSpPr>
        <p:spPr bwMode="auto">
          <a:xfrm>
            <a:off x="1577387" y="3861048"/>
            <a:ext cx="9703189" cy="12772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&lt;</a:t>
            </a: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intent-filter</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&gt;</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&lt;</a:t>
            </a: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action </a:t>
            </a:r>
            <a:r>
              <a:rPr kumimoji="0" lang="en-US" altLang="zh-CN" sz="2000" b="1" i="0" u="none" strike="noStrike" cap="none" normalizeH="0" baseline="0" dirty="0" err="1">
                <a:ln>
                  <a:noFill/>
                </a:ln>
                <a:solidFill>
                  <a:srgbClr val="660E7A"/>
                </a:solidFill>
                <a:effectLst/>
                <a:latin typeface="Arial Unicode MS"/>
                <a:cs typeface="宋体" panose="02010600030101010101" pitchFamily="2" charset="-122"/>
              </a:rPr>
              <a:t>android</a:t>
            </a:r>
            <a:r>
              <a:rPr kumimoji="0" lang="en-US" altLang="zh-CN" sz="2000" b="1" i="0" u="none" strike="noStrike" cap="none" normalizeH="0" baseline="0" dirty="0" err="1">
                <a:ln>
                  <a:noFill/>
                </a:ln>
                <a:solidFill>
                  <a:srgbClr val="0000FF"/>
                </a:solidFill>
                <a:effectLst/>
                <a:latin typeface="Arial Unicode MS"/>
                <a:cs typeface="宋体" panose="02010600030101010101" pitchFamily="2" charset="-122"/>
              </a:rPr>
              <a:t>:name</a:t>
            </a:r>
            <a:r>
              <a:rPr kumimoji="0" lang="en-US" altLang="zh-CN" sz="2000" b="1" i="0" u="none" strike="noStrike" cap="none" normalizeH="0" baseline="0" dirty="0">
                <a:ln>
                  <a:noFill/>
                </a:ln>
                <a:solidFill>
                  <a:srgbClr val="0000FF"/>
                </a:solidFill>
                <a:effectLst/>
                <a:latin typeface="Arial Unicode MS"/>
                <a:cs typeface="宋体" panose="02010600030101010101" pitchFamily="2" charset="-122"/>
              </a:rPr>
              <a:t>=</a:t>
            </a:r>
            <a:r>
              <a:rPr kumimoji="0" lang="en-US" altLang="zh-CN" sz="2000" b="1" i="0" u="none" strike="noStrike" cap="none" normalizeH="0" baseline="0" dirty="0">
                <a:ln>
                  <a:noFill/>
                </a:ln>
                <a:solidFill>
                  <a:srgbClr val="008000"/>
                </a:solidFill>
                <a:effectLst/>
                <a:latin typeface="Arial Unicode MS"/>
                <a:cs typeface="宋体" panose="02010600030101010101" pitchFamily="2" charset="-122"/>
              </a:rPr>
              <a:t>"</a:t>
            </a:r>
            <a:r>
              <a:rPr kumimoji="0" lang="en-US" altLang="zh-CN" sz="2000" b="1" i="0" u="none" strike="noStrike" cap="none" normalizeH="0" baseline="0" dirty="0" err="1">
                <a:ln>
                  <a:noFill/>
                </a:ln>
                <a:solidFill>
                  <a:srgbClr val="008000"/>
                </a:solidFill>
                <a:effectLst/>
                <a:latin typeface="Arial Unicode MS"/>
                <a:cs typeface="宋体" panose="02010600030101010101" pitchFamily="2" charset="-122"/>
              </a:rPr>
              <a:t>android.intent.action.MAIN</a:t>
            </a:r>
            <a:r>
              <a:rPr kumimoji="0" lang="en-US" altLang="zh-CN" sz="2000" b="1" i="0" u="none" strike="noStrike" cap="none" normalizeH="0" baseline="0" dirty="0">
                <a:ln>
                  <a:noFill/>
                </a:ln>
                <a:solidFill>
                  <a:srgbClr val="008000"/>
                </a:solidFill>
                <a:effectLst/>
                <a:latin typeface="Arial Unicode MS"/>
                <a:cs typeface="宋体" panose="02010600030101010101" pitchFamily="2" charset="-122"/>
              </a:rPr>
              <a:t>" </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/&gt;</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    &lt;</a:t>
            </a: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category </a:t>
            </a:r>
            <a:r>
              <a:rPr kumimoji="0" lang="en-US" altLang="zh-CN" sz="2000" b="1" i="0" u="none" strike="noStrike" cap="none" normalizeH="0" baseline="0" dirty="0" err="1">
                <a:ln>
                  <a:noFill/>
                </a:ln>
                <a:solidFill>
                  <a:srgbClr val="660E7A"/>
                </a:solidFill>
                <a:effectLst/>
                <a:latin typeface="Arial Unicode MS"/>
                <a:cs typeface="宋体" panose="02010600030101010101" pitchFamily="2" charset="-122"/>
              </a:rPr>
              <a:t>android</a:t>
            </a:r>
            <a:r>
              <a:rPr kumimoji="0" lang="en-US" altLang="zh-CN" sz="2000" b="1" i="0" u="none" strike="noStrike" cap="none" normalizeH="0" baseline="0" dirty="0" err="1">
                <a:ln>
                  <a:noFill/>
                </a:ln>
                <a:solidFill>
                  <a:srgbClr val="0000FF"/>
                </a:solidFill>
                <a:effectLst/>
                <a:latin typeface="Arial Unicode MS"/>
                <a:cs typeface="宋体" panose="02010600030101010101" pitchFamily="2" charset="-122"/>
              </a:rPr>
              <a:t>:name</a:t>
            </a:r>
            <a:r>
              <a:rPr kumimoji="0" lang="en-US" altLang="zh-CN" sz="2000" b="1" i="0" u="none" strike="noStrike" cap="none" normalizeH="0" baseline="0" dirty="0">
                <a:ln>
                  <a:noFill/>
                </a:ln>
                <a:solidFill>
                  <a:srgbClr val="0000FF"/>
                </a:solidFill>
                <a:effectLst/>
                <a:latin typeface="Arial Unicode MS"/>
                <a:cs typeface="宋体" panose="02010600030101010101" pitchFamily="2" charset="-122"/>
              </a:rPr>
              <a:t>=</a:t>
            </a:r>
            <a:r>
              <a:rPr kumimoji="0" lang="en-US" altLang="zh-CN" sz="2000" b="1" i="0" u="none" strike="noStrike" cap="none" normalizeH="0" baseline="0" dirty="0">
                <a:ln>
                  <a:noFill/>
                </a:ln>
                <a:solidFill>
                  <a:srgbClr val="008000"/>
                </a:solidFill>
                <a:effectLst/>
                <a:latin typeface="Arial Unicode MS"/>
                <a:cs typeface="宋体" panose="02010600030101010101" pitchFamily="2" charset="-122"/>
              </a:rPr>
              <a:t>"</a:t>
            </a:r>
            <a:r>
              <a:rPr kumimoji="0" lang="en-US" altLang="zh-CN" sz="2000" b="1" i="0" u="none" strike="noStrike" cap="none" normalizeH="0" baseline="0" dirty="0" err="1">
                <a:ln>
                  <a:noFill/>
                </a:ln>
                <a:solidFill>
                  <a:srgbClr val="008000"/>
                </a:solidFill>
                <a:effectLst/>
                <a:latin typeface="Arial Unicode MS"/>
                <a:cs typeface="宋体" panose="02010600030101010101" pitchFamily="2" charset="-122"/>
              </a:rPr>
              <a:t>android.intent.category.LAUNCHER</a:t>
            </a:r>
            <a:r>
              <a:rPr kumimoji="0" lang="en-US" altLang="zh-CN" sz="2000" b="1" i="0" u="none" strike="noStrike" cap="none" normalizeH="0" baseline="0" dirty="0">
                <a:ln>
                  <a:noFill/>
                </a:ln>
                <a:solidFill>
                  <a:srgbClr val="008000"/>
                </a:solidFill>
                <a:effectLst/>
                <a:latin typeface="Arial Unicode MS"/>
                <a:cs typeface="宋体" panose="02010600030101010101" pitchFamily="2" charset="-122"/>
              </a:rPr>
              <a:t>" </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/&gt;</a:t>
            </a:r>
            <a:b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&lt;/</a:t>
            </a:r>
            <a:r>
              <a:rPr kumimoji="0" lang="en-US" altLang="zh-CN" sz="2000" b="1" i="0" u="none" strike="noStrike" cap="none" normalizeH="0" baseline="0" dirty="0">
                <a:ln>
                  <a:noFill/>
                </a:ln>
                <a:solidFill>
                  <a:srgbClr val="000080"/>
                </a:solidFill>
                <a:effectLst/>
                <a:latin typeface="Arial Unicode MS"/>
                <a:cs typeface="宋体" panose="02010600030101010101" pitchFamily="2" charset="-122"/>
              </a:rPr>
              <a:t>intent-filter</a:t>
            </a:r>
            <a:r>
              <a:rPr kumimoji="0" lang="en-US" altLang="zh-CN" sz="2000" b="0" i="0" u="none" strike="noStrike" cap="none" normalizeH="0" baseline="0" dirty="0">
                <a:ln>
                  <a:noFill/>
                </a:ln>
                <a:solidFill>
                  <a:srgbClr val="000000"/>
                </a:solidFill>
                <a:effectLst/>
                <a:latin typeface="Arial Unicode MS"/>
                <a:cs typeface="宋体" panose="02010600030101010101" pitchFamily="2" charset="-122"/>
              </a:rPr>
              <a:t>&gt;</a:t>
            </a:r>
            <a:r>
              <a:rPr kumimoji="0" lang="en-US" altLang="zh-CN" sz="2000" b="0" i="0" u="none" strike="noStrike" cap="none" normalizeH="0" baseline="0" dirty="0">
                <a:ln>
                  <a:noFill/>
                </a:ln>
                <a:solidFill>
                  <a:schemeClr val="tx1"/>
                </a:solidFill>
                <a:effectLst/>
              </a:rPr>
              <a:t> </a:t>
            </a:r>
            <a:endParaRPr kumimoji="0" lang="en-US"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774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创建</a:t>
            </a:r>
            <a:r>
              <a:rPr lang="en-US" altLang="zh-CN" dirty="0"/>
              <a:t>Android</a:t>
            </a:r>
            <a:r>
              <a:rPr lang="zh-CN" altLang="en-US" dirty="0"/>
              <a:t>项目</a:t>
            </a:r>
          </a:p>
        </p:txBody>
      </p:sp>
      <p:sp>
        <p:nvSpPr>
          <p:cNvPr id="8" name="内容占位符 1"/>
          <p:cNvSpPr>
            <a:spLocks noGrp="1"/>
          </p:cNvSpPr>
          <p:nvPr>
            <p:ph idx="1"/>
          </p:nvPr>
        </p:nvSpPr>
        <p:spPr>
          <a:xfrm>
            <a:off x="929314" y="1082343"/>
            <a:ext cx="8335037" cy="762481"/>
          </a:xfrm>
        </p:spPr>
        <p:txBody>
          <a:bodyPr>
            <a:normAutofit/>
          </a:bodyPr>
          <a:lstStyle/>
          <a:p>
            <a:pPr marL="0" indent="0">
              <a:buNone/>
            </a:pPr>
            <a:r>
              <a:rPr lang="zh-CN" altLang="en-US" sz="2000" dirty="0"/>
              <a:t>（</a:t>
            </a:r>
            <a:r>
              <a:rPr lang="en-US" altLang="zh-CN" sz="2000" dirty="0"/>
              <a:t>2</a:t>
            </a:r>
            <a:r>
              <a:rPr lang="zh-CN" altLang="en-US" sz="2000" dirty="0"/>
              <a:t>）单击 </a:t>
            </a:r>
            <a:r>
              <a:rPr lang="en-US" altLang="zh-CN" sz="2000" dirty="0"/>
              <a:t>"next" </a:t>
            </a:r>
            <a:r>
              <a:rPr lang="zh-CN" altLang="en-US" sz="2000" dirty="0"/>
              <a:t>，设置应用开发的目标设备及支持的最低</a:t>
            </a:r>
            <a:r>
              <a:rPr lang="en-US" altLang="zh-CN" sz="2000" dirty="0"/>
              <a:t>API Level</a:t>
            </a:r>
            <a:r>
              <a:rPr lang="zh-CN" altLang="en-US" sz="2000" dirty="0"/>
              <a:t>，如下图所示。</a:t>
            </a:r>
          </a:p>
        </p:txBody>
      </p:sp>
      <p:pic>
        <p:nvPicPr>
          <p:cNvPr id="6" name="图片 5">
            <a:extLst>
              <a:ext uri="{FF2B5EF4-FFF2-40B4-BE49-F238E27FC236}">
                <a16:creationId xmlns:a16="http://schemas.microsoft.com/office/drawing/2014/main" id="{1F6BE352-78BA-4B61-9F7F-93E4D860FE0F}"/>
              </a:ext>
            </a:extLst>
          </p:cNvPr>
          <p:cNvPicPr>
            <a:picLocks noChangeAspect="1"/>
          </p:cNvPicPr>
          <p:nvPr/>
        </p:nvPicPr>
        <p:blipFill>
          <a:blip r:embed="rId2"/>
          <a:stretch>
            <a:fillRect/>
          </a:stretch>
        </p:blipFill>
        <p:spPr>
          <a:xfrm>
            <a:off x="1487488" y="2132856"/>
            <a:ext cx="5618822" cy="4251409"/>
          </a:xfrm>
          <a:prstGeom prst="rect">
            <a:avLst/>
          </a:prstGeom>
        </p:spPr>
      </p:pic>
    </p:spTree>
    <p:extLst>
      <p:ext uri="{BB962C8B-B14F-4D97-AF65-F5344CB8AC3E}">
        <p14:creationId xmlns:p14="http://schemas.microsoft.com/office/powerpoint/2010/main" val="274004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127448" y="272297"/>
            <a:ext cx="8229600" cy="574675"/>
          </a:xfrm>
        </p:spPr>
        <p:txBody>
          <a:bodyPr/>
          <a:lstStyle/>
          <a:p>
            <a:pPr eaLnBrk="1" hangingPunct="1"/>
            <a:r>
              <a:rPr lang="en-US" altLang="zh-CN" sz="2800" dirty="0"/>
              <a:t>AndroidManifest.xml</a:t>
            </a:r>
            <a:r>
              <a:rPr lang="zh-CN" altLang="en-US" sz="2800" dirty="0"/>
              <a:t>文件代码说明</a:t>
            </a:r>
          </a:p>
        </p:txBody>
      </p:sp>
      <p:graphicFrame>
        <p:nvGraphicFramePr>
          <p:cNvPr id="5" name="Group 3"/>
          <p:cNvGraphicFramePr>
            <a:graphicFrameLocks noGrp="1"/>
          </p:cNvGraphicFramePr>
          <p:nvPr>
            <p:ph idx="1"/>
            <p:extLst>
              <p:ext uri="{D42A27DB-BD31-4B8C-83A1-F6EECF244321}">
                <p14:modId xmlns:p14="http://schemas.microsoft.com/office/powerpoint/2010/main" val="151252114"/>
              </p:ext>
            </p:extLst>
          </p:nvPr>
        </p:nvGraphicFramePr>
        <p:xfrm>
          <a:off x="983432" y="1124744"/>
          <a:ext cx="10225136" cy="5735367"/>
        </p:xfrm>
        <a:graphic>
          <a:graphicData uri="http://schemas.openxmlformats.org/drawingml/2006/table">
            <a:tbl>
              <a:tblPr/>
              <a:tblGrid>
                <a:gridCol w="2390144">
                  <a:extLst>
                    <a:ext uri="{9D8B030D-6E8A-4147-A177-3AD203B41FA5}">
                      <a16:colId xmlns:a16="http://schemas.microsoft.com/office/drawing/2014/main" val="20000"/>
                    </a:ext>
                  </a:extLst>
                </a:gridCol>
                <a:gridCol w="7834992">
                  <a:extLst>
                    <a:ext uri="{9D8B030D-6E8A-4147-A177-3AD203B41FA5}">
                      <a16:colId xmlns:a16="http://schemas.microsoft.com/office/drawing/2014/main" val="20001"/>
                    </a:ext>
                  </a:extLst>
                </a:gridCol>
              </a:tblGrid>
              <a:tr h="357778">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Arial Unicode MS"/>
                          <a:ea typeface="宋体" pitchFamily="2" charset="-122"/>
                          <a:cs typeface="Times New Roman" pitchFamily="18" charset="0"/>
                        </a:rPr>
                        <a:t>代码元素</a:t>
                      </a:r>
                      <a:endParaRPr kumimoji="0" lang="zh-CN" altLang="en-US" sz="1400" b="1"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ctr" defTabSz="904875"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Arial Unicode MS"/>
                          <a:ea typeface="宋体" pitchFamily="2" charset="-122"/>
                          <a:cs typeface="Times New Roman" pitchFamily="18" charset="0"/>
                        </a:rPr>
                        <a:t>说      明</a:t>
                      </a:r>
                      <a:endParaRPr kumimoji="0" lang="zh-CN" altLang="en-US" sz="1400" b="1" i="0" u="none" strike="noStrike" cap="none" normalizeH="0" baseline="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778">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Unicode MS"/>
                          <a:ea typeface="宋体" pitchFamily="2" charset="-122"/>
                          <a:cs typeface="Courier New" pitchFamily="49" charset="0"/>
                        </a:rPr>
                        <a:t>manifest</a:t>
                      </a:r>
                      <a:endParaRPr kumimoji="0" lang="en-US" altLang="zh-CN" sz="1800" b="1"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Arial Unicode MS"/>
                          <a:ea typeface="宋体" pitchFamily="2" charset="-122"/>
                          <a:cs typeface="Times New Roman" pitchFamily="18" charset="0"/>
                        </a:rPr>
                        <a:t>xml</a:t>
                      </a: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文件的根结点，包含了</a:t>
                      </a:r>
                      <a:r>
                        <a:rPr kumimoji="0" lang="en-US" altLang="zh-CN" sz="1600" b="0" i="0" u="none" strike="noStrike" cap="none" normalizeH="0" baseline="0" dirty="0">
                          <a:ln>
                            <a:noFill/>
                          </a:ln>
                          <a:solidFill>
                            <a:srgbClr val="000000"/>
                          </a:solidFill>
                          <a:effectLst/>
                          <a:latin typeface="Arial Unicode MS"/>
                          <a:ea typeface="宋体" pitchFamily="2" charset="-122"/>
                          <a:cs typeface="Courier New" pitchFamily="49" charset="0"/>
                        </a:rPr>
                        <a:t>package</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中所有的内容</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25">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a:ln>
                            <a:noFill/>
                          </a:ln>
                          <a:solidFill>
                            <a:srgbClr val="000000"/>
                          </a:solidFill>
                          <a:effectLst/>
                          <a:latin typeface="Arial Unicode MS"/>
                          <a:ea typeface="宋体" pitchFamily="2" charset="-122"/>
                          <a:cs typeface="Courier New" pitchFamily="49" charset="0"/>
                        </a:rPr>
                        <a:t>xmlns:android</a:t>
                      </a:r>
                      <a:endParaRPr kumimoji="0" lang="en-US" altLang="zh-CN" sz="1800" b="1"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命名空间的声明。</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使得</a:t>
                      </a:r>
                      <a:r>
                        <a:rPr kumimoji="0" lang="en-US" altLang="zh-CN" sz="1600" b="0" i="0" u="none" strike="noStrike" cap="none" normalizeH="0" baseline="0" dirty="0">
                          <a:ln>
                            <a:noFill/>
                          </a:ln>
                          <a:solidFill>
                            <a:srgbClr val="000000"/>
                          </a:solidFill>
                          <a:effectLst/>
                          <a:latin typeface="Arial Unicode MS"/>
                          <a:ea typeface="宋体" pitchFamily="2" charset="-122"/>
                          <a:cs typeface="Courier New" pitchFamily="49" charset="0"/>
                        </a:rPr>
                        <a:t>Android</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中各种标准属性能在文件中使用。</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778">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Unicode MS"/>
                          <a:ea typeface="宋体" pitchFamily="2" charset="-122"/>
                          <a:cs typeface="Courier New" pitchFamily="49" charset="0"/>
                        </a:rPr>
                        <a:t>package</a:t>
                      </a:r>
                      <a:endParaRPr kumimoji="0" lang="en-US" altLang="zh-CN" sz="1800" b="1"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声明应用程序包</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778">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Unicode MS"/>
                          <a:ea typeface="宋体" pitchFamily="2" charset="-122"/>
                          <a:cs typeface="Courier New" pitchFamily="49" charset="0"/>
                        </a:rPr>
                        <a:t>uses-</a:t>
                      </a:r>
                      <a:r>
                        <a:rPr kumimoji="0" lang="en-US" altLang="zh-CN" sz="1800" b="1" i="0" u="none" strike="noStrike" cap="none" normalizeH="0" baseline="0" dirty="0" err="1">
                          <a:ln>
                            <a:noFill/>
                          </a:ln>
                          <a:solidFill>
                            <a:srgbClr val="000000"/>
                          </a:solidFill>
                          <a:effectLst/>
                          <a:latin typeface="Arial Unicode MS"/>
                          <a:ea typeface="宋体" pitchFamily="2" charset="-122"/>
                          <a:cs typeface="Courier New" pitchFamily="49" charset="0"/>
                        </a:rPr>
                        <a:t>sdk</a:t>
                      </a:r>
                      <a:endParaRPr kumimoji="0" lang="en-US" altLang="zh-CN" sz="1800" b="1"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声明应用程序所使用的</a:t>
                      </a:r>
                      <a:r>
                        <a:rPr kumimoji="0" lang="en-US" altLang="zh-CN" sz="1600" b="0" i="0" u="none" strike="noStrike" cap="none" normalizeH="0" baseline="0" dirty="0">
                          <a:ln>
                            <a:noFill/>
                          </a:ln>
                          <a:solidFill>
                            <a:srgbClr val="000000"/>
                          </a:solidFill>
                          <a:effectLst/>
                          <a:latin typeface="Arial Unicode MS"/>
                          <a:ea typeface="宋体" pitchFamily="2" charset="-122"/>
                          <a:cs typeface="Times New Roman" pitchFamily="18" charset="0"/>
                        </a:rPr>
                        <a:t>Android</a:t>
                      </a:r>
                      <a:r>
                        <a:rPr kumimoji="0" lang="zh-CN" altLang="en-US" sz="1600" b="0" i="0" u="none" strike="noStrike" cap="none" normalizeH="0" baseline="0" dirty="0">
                          <a:ln>
                            <a:noFill/>
                          </a:ln>
                          <a:solidFill>
                            <a:srgbClr val="000000"/>
                          </a:solidFill>
                          <a:effectLst/>
                          <a:latin typeface="Arial Unicode MS"/>
                          <a:ea typeface="宋体" pitchFamily="2" charset="-122"/>
                          <a:cs typeface="Times New Roman" pitchFamily="18" charset="0"/>
                        </a:rPr>
                        <a:t>　</a:t>
                      </a:r>
                      <a:r>
                        <a:rPr kumimoji="0" lang="en-US" altLang="zh-CN" sz="1600" b="0" i="0" u="none" strike="noStrike" cap="none" normalizeH="0" baseline="0" dirty="0">
                          <a:ln>
                            <a:noFill/>
                          </a:ln>
                          <a:solidFill>
                            <a:schemeClr val="tx1"/>
                          </a:solidFill>
                          <a:effectLst/>
                          <a:latin typeface="Arial Unicode MS"/>
                          <a:ea typeface="宋体" pitchFamily="2" charset="-122"/>
                          <a:cs typeface="Times New Roman" pitchFamily="18" charset="0"/>
                        </a:rPr>
                        <a:t>SDK</a:t>
                      </a: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版本</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8227">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Unicode MS"/>
                          <a:ea typeface="宋体" pitchFamily="2" charset="-122"/>
                          <a:cs typeface="Courier New" pitchFamily="49" charset="0"/>
                        </a:rPr>
                        <a:t>application</a:t>
                      </a:r>
                      <a:endParaRPr kumimoji="0" lang="en-US" altLang="zh-CN" sz="1800" b="1"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0" marR="0" lvl="0" indent="0" algn="l"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Unicode MS"/>
                          <a:ea typeface="宋体" pitchFamily="2" charset="-122"/>
                          <a:cs typeface="Courier New" pitchFamily="49" charset="0"/>
                        </a:rPr>
                        <a:t>application</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级别组件的根结点。</a:t>
                      </a: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声明一些全局或默认的属性，如标签、图标、必要的权限等。</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8298">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0070C0"/>
                          </a:solidFill>
                          <a:effectLst/>
                          <a:latin typeface="Arial Unicode MS"/>
                          <a:ea typeface="宋体" pitchFamily="2" charset="-122"/>
                          <a:cs typeface="Courier New" pitchFamily="49" charset="0"/>
                        </a:rPr>
                        <a:t>android:</a:t>
                      </a:r>
                      <a:r>
                        <a:rPr kumimoji="0" lang="en-US" altLang="zh-CN" sz="2000" b="1" i="0" u="none" strike="noStrike" cap="none" normalizeH="0" baseline="0" dirty="0" err="1">
                          <a:ln>
                            <a:noFill/>
                          </a:ln>
                          <a:solidFill>
                            <a:srgbClr val="C00000"/>
                          </a:solidFill>
                          <a:effectLst/>
                          <a:latin typeface="Arial Unicode MS"/>
                          <a:ea typeface="宋体" pitchFamily="2" charset="-122"/>
                          <a:cs typeface="Courier New" pitchFamily="49" charset="0"/>
                        </a:rPr>
                        <a:t>icon</a:t>
                      </a:r>
                      <a:endParaRPr kumimoji="0" lang="en-US" altLang="zh-CN" sz="2000" b="1" i="0" u="none" strike="noStrike" cap="none" normalizeH="0" baseline="0" dirty="0">
                        <a:ln>
                          <a:noFill/>
                        </a:ln>
                        <a:solidFill>
                          <a:srgbClr val="C00000"/>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Unicode MS"/>
                          <a:ea typeface="宋体" pitchFamily="2" charset="-122"/>
                          <a:cs typeface="Times New Roman" pitchFamily="18" charset="0"/>
                        </a:rPr>
                        <a:t>应用程序图标</a:t>
                      </a:r>
                      <a:endParaRPr kumimoji="0" lang="zh-CN" altLang="en-US" sz="1600" b="0" i="0" u="none" strike="noStrike" cap="none" normalizeH="0" baseline="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8298">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0070C0"/>
                          </a:solidFill>
                          <a:effectLst/>
                          <a:latin typeface="Arial Unicode MS"/>
                          <a:ea typeface="宋体" pitchFamily="2" charset="-122"/>
                          <a:cs typeface="Courier New" pitchFamily="49" charset="0"/>
                        </a:rPr>
                        <a:t>android:</a:t>
                      </a:r>
                      <a:r>
                        <a:rPr kumimoji="0" lang="en-US" altLang="zh-CN" sz="2000" b="1" i="0" u="none" strike="noStrike" cap="none" normalizeH="0" baseline="0" dirty="0" err="1">
                          <a:ln>
                            <a:noFill/>
                          </a:ln>
                          <a:solidFill>
                            <a:srgbClr val="C00000"/>
                          </a:solidFill>
                          <a:effectLst/>
                          <a:latin typeface="Arial Unicode MS"/>
                          <a:ea typeface="宋体" pitchFamily="2" charset="-122"/>
                          <a:cs typeface="Courier New" pitchFamily="49" charset="0"/>
                        </a:rPr>
                        <a:t>label</a:t>
                      </a:r>
                      <a:endParaRPr kumimoji="0" lang="en-US" altLang="zh-CN" sz="2000" b="1" i="0" u="none" strike="noStrike" cap="none" normalizeH="0" baseline="0" dirty="0">
                        <a:ln>
                          <a:noFill/>
                        </a:ln>
                        <a:solidFill>
                          <a:srgbClr val="C00000"/>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应用程序名称</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8227">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Unicode MS"/>
                          <a:ea typeface="宋体" pitchFamily="2" charset="-122"/>
                          <a:cs typeface="Courier New" pitchFamily="49" charset="0"/>
                        </a:rPr>
                        <a:t>activity</a:t>
                      </a:r>
                      <a:endParaRPr kumimoji="0" lang="en-US" altLang="zh-CN" sz="1800" b="1" i="0" u="none" strike="noStrike" cap="none" normalizeH="0" baseline="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0" marR="0" lvl="0" indent="0" algn="l" defTabSz="904875"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Arial Unicode MS"/>
                          <a:ea typeface="宋体" pitchFamily="2" charset="-122"/>
                          <a:cs typeface="Courier New" pitchFamily="49" charset="0"/>
                        </a:rPr>
                        <a:t>Activity</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是一个应用程序与用户交互的图形界面。每一个</a:t>
                      </a:r>
                      <a:r>
                        <a:rPr kumimoji="0" lang="en-US" altLang="zh-CN" sz="1600" b="0" i="0" u="none" strike="noStrike" cap="none" normalizeH="0" baseline="0" dirty="0">
                          <a:ln>
                            <a:noFill/>
                          </a:ln>
                          <a:solidFill>
                            <a:srgbClr val="000000"/>
                          </a:solidFill>
                          <a:effectLst/>
                          <a:latin typeface="Arial Unicode MS"/>
                          <a:ea typeface="宋体" pitchFamily="2" charset="-122"/>
                          <a:cs typeface="Courier New" pitchFamily="49" charset="0"/>
                        </a:rPr>
                        <a:t>Activity</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必须有一个</a:t>
                      </a:r>
                      <a:r>
                        <a:rPr kumimoji="0" lang="en-US" altLang="zh-CN" sz="1600" b="0" i="0" u="none" strike="noStrike" cap="none" normalizeH="0" baseline="0" dirty="0">
                          <a:ln>
                            <a:noFill/>
                          </a:ln>
                          <a:solidFill>
                            <a:srgbClr val="000000"/>
                          </a:solidFill>
                          <a:effectLst/>
                          <a:latin typeface="Arial Unicode MS"/>
                          <a:ea typeface="宋体" pitchFamily="2" charset="-122"/>
                          <a:cs typeface="Courier New" pitchFamily="49" charset="0"/>
                        </a:rPr>
                        <a:t>&lt; activity &gt;</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标记对应。</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7778">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Unicode MS"/>
                          <a:ea typeface="宋体" pitchFamily="2" charset="-122"/>
                          <a:cs typeface="Courier New" pitchFamily="49" charset="0"/>
                        </a:rPr>
                        <a:t>android:name</a:t>
                      </a:r>
                      <a:endParaRPr kumimoji="0" lang="en-US" altLang="zh-CN" sz="1800" b="1" i="0" u="none" strike="noStrike" cap="none" normalizeH="0" baseline="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应用程序默认启动的活动</a:t>
                      </a:r>
                      <a:r>
                        <a:rPr kumimoji="0" lang="en-US" altLang="zh-CN" sz="1600" b="0" i="0" u="none" strike="noStrike" cap="none" normalizeH="0" baseline="0" dirty="0">
                          <a:ln>
                            <a:noFill/>
                          </a:ln>
                          <a:solidFill>
                            <a:srgbClr val="000000"/>
                          </a:solidFill>
                          <a:effectLst/>
                          <a:latin typeface="Arial Unicode MS"/>
                          <a:ea typeface="宋体" pitchFamily="2" charset="-122"/>
                          <a:cs typeface="Courier New" pitchFamily="49" charset="0"/>
                        </a:rPr>
                        <a:t>Activity</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08227">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Unicode MS"/>
                          <a:ea typeface="宋体" pitchFamily="2" charset="-122"/>
                          <a:cs typeface="Courier New" pitchFamily="49" charset="0"/>
                        </a:rPr>
                        <a:t>intent-filter</a:t>
                      </a:r>
                      <a:endParaRPr kumimoji="0" lang="en-US" altLang="zh-CN" sz="1800" b="1" i="0" u="none" strike="noStrike" cap="none" normalizeH="0" baseline="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0" marR="0" lvl="0" indent="0"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声明一组组件支持的</a:t>
                      </a:r>
                      <a:r>
                        <a:rPr kumimoji="0" lang="en-US" altLang="zh-CN" sz="1600" b="0" i="0" u="none" strike="noStrike" cap="none" normalizeH="0" baseline="0" dirty="0">
                          <a:ln>
                            <a:noFill/>
                          </a:ln>
                          <a:solidFill>
                            <a:schemeClr val="tx1"/>
                          </a:solidFill>
                          <a:effectLst/>
                          <a:latin typeface="Arial Unicode MS"/>
                          <a:ea typeface="宋体" pitchFamily="2" charset="-122"/>
                          <a:cs typeface="Times New Roman" pitchFamily="18" charset="0"/>
                        </a:rPr>
                        <a:t>Intent</a:t>
                      </a: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值。在</a:t>
                      </a:r>
                      <a:r>
                        <a:rPr kumimoji="0" lang="en-US" altLang="zh-CN" sz="1600" b="0" i="0" u="none" strike="noStrike" cap="none" normalizeH="0" baseline="0" dirty="0">
                          <a:ln>
                            <a:noFill/>
                          </a:ln>
                          <a:solidFill>
                            <a:srgbClr val="000000"/>
                          </a:solidFill>
                          <a:effectLst/>
                          <a:latin typeface="Arial Unicode MS"/>
                          <a:ea typeface="宋体" pitchFamily="2" charset="-122"/>
                          <a:cs typeface="Courier New" pitchFamily="49" charset="0"/>
                        </a:rPr>
                        <a:t>Android</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中，组件之间可以相互调用，协调工作，</a:t>
                      </a:r>
                      <a:r>
                        <a:rPr kumimoji="0" lang="en-US" altLang="zh-CN" sz="1600" b="0" i="0" u="none" strike="noStrike" cap="none" normalizeH="0" baseline="0" dirty="0">
                          <a:ln>
                            <a:noFill/>
                          </a:ln>
                          <a:solidFill>
                            <a:schemeClr val="tx1"/>
                          </a:solidFill>
                          <a:effectLst/>
                          <a:latin typeface="Arial Unicode MS"/>
                          <a:ea typeface="宋体" pitchFamily="2" charset="-122"/>
                          <a:cs typeface="Times New Roman" pitchFamily="18" charset="0"/>
                        </a:rPr>
                        <a:t>Intent</a:t>
                      </a: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提供组件之间通讯所需要的相关信息</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60245">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Arial Unicode MS"/>
                          <a:ea typeface="宋体" pitchFamily="2" charset="-122"/>
                          <a:cs typeface="Courier New" pitchFamily="49" charset="0"/>
                        </a:rPr>
                        <a:t>action</a:t>
                      </a:r>
                      <a:endParaRPr kumimoji="0" lang="en-US" altLang="zh-CN" sz="1800" b="1" i="0" u="none" strike="noStrike" cap="none" normalizeH="0" baseline="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声明目标组件执行的</a:t>
                      </a:r>
                      <a:r>
                        <a:rPr kumimoji="0" lang="en-US" altLang="zh-CN" sz="1600" b="0" i="0" u="none" strike="noStrike" cap="none" normalizeH="0" baseline="0" dirty="0">
                          <a:ln>
                            <a:noFill/>
                          </a:ln>
                          <a:solidFill>
                            <a:schemeClr val="tx1"/>
                          </a:solidFill>
                          <a:effectLst/>
                          <a:latin typeface="Arial Unicode MS"/>
                          <a:ea typeface="宋体" pitchFamily="2" charset="-122"/>
                          <a:cs typeface="Times New Roman" pitchFamily="18" charset="0"/>
                        </a:rPr>
                        <a:t>Intent</a:t>
                      </a: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动作。</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7778">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Arial Unicode MS"/>
                          <a:ea typeface="宋体" pitchFamily="2" charset="-122"/>
                          <a:cs typeface="Courier New" pitchFamily="49" charset="0"/>
                        </a:rPr>
                        <a:t>category</a:t>
                      </a:r>
                      <a:endParaRPr kumimoji="0" lang="en-US" altLang="zh-CN" sz="1800" b="1"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a:spcBef>
                          <a:spcPct val="20000"/>
                        </a:spcBef>
                        <a:buClr>
                          <a:srgbClr val="000099"/>
                        </a:buClr>
                        <a:buFont typeface="Wingdings" pitchFamily="2" charset="2"/>
                        <a:defRPr sz="2800" b="1">
                          <a:solidFill>
                            <a:schemeClr val="tx1"/>
                          </a:solidFill>
                          <a:latin typeface="宋体" pitchFamily="2" charset="-122"/>
                          <a:ea typeface="宋体" pitchFamily="2" charset="-122"/>
                        </a:defRPr>
                      </a:lvl1pPr>
                      <a:lvl2pPr marL="735013" indent="-282575" defTabSz="904875">
                        <a:spcBef>
                          <a:spcPct val="20000"/>
                        </a:spcBef>
                        <a:buClr>
                          <a:srgbClr val="000099"/>
                        </a:buClr>
                        <a:buFont typeface="Wingdings" pitchFamily="2" charset="2"/>
                        <a:defRPr sz="2000">
                          <a:solidFill>
                            <a:schemeClr val="tx1"/>
                          </a:solidFill>
                          <a:latin typeface="Arial" pitchFamily="34" charset="0"/>
                          <a:ea typeface="宋体" pitchFamily="2" charset="-122"/>
                        </a:defRPr>
                      </a:lvl2pPr>
                      <a:lvl3pPr marL="1130300" indent="-225425" defTabSz="904875">
                        <a:spcBef>
                          <a:spcPct val="20000"/>
                        </a:spcBef>
                        <a:buClr>
                          <a:srgbClr val="000099"/>
                        </a:buClr>
                        <a:buFont typeface="Wingdings" pitchFamily="2" charset="2"/>
                        <a:defRPr>
                          <a:solidFill>
                            <a:schemeClr val="tx1"/>
                          </a:solidFill>
                          <a:latin typeface="Arial" pitchFamily="34" charset="0"/>
                          <a:ea typeface="宋体" pitchFamily="2" charset="-122"/>
                        </a:defRPr>
                      </a:lvl3pPr>
                      <a:lvl4pPr marL="1582738" indent="-225425" defTabSz="904875">
                        <a:spcBef>
                          <a:spcPct val="20000"/>
                        </a:spcBef>
                        <a:buClr>
                          <a:srgbClr val="000099"/>
                        </a:buClr>
                        <a:defRPr>
                          <a:solidFill>
                            <a:schemeClr val="tx1"/>
                          </a:solidFill>
                          <a:latin typeface="Arial" pitchFamily="34" charset="0"/>
                          <a:ea typeface="宋体" pitchFamily="2" charset="-122"/>
                        </a:defRPr>
                      </a:lvl4pPr>
                      <a:lvl5pPr marL="2035175" indent="-225425" defTabSz="904875">
                        <a:spcBef>
                          <a:spcPct val="20000"/>
                        </a:spcBef>
                        <a:buClr>
                          <a:srgbClr val="000099"/>
                        </a:buClr>
                        <a:defRPr>
                          <a:solidFill>
                            <a:schemeClr val="tx1"/>
                          </a:solidFill>
                          <a:latin typeface="Arial" pitchFamily="34" charset="0"/>
                          <a:ea typeface="宋体" pitchFamily="2" charset="-122"/>
                        </a:defRPr>
                      </a:lvl5pPr>
                      <a:lvl6pPr marL="24923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6pPr>
                      <a:lvl7pPr marL="29495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7pPr>
                      <a:lvl8pPr marL="34067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8pPr>
                      <a:lvl9pPr marL="3863975" indent="-225425" defTabSz="904875" fontAlgn="base">
                        <a:spcBef>
                          <a:spcPct val="20000"/>
                        </a:spcBef>
                        <a:spcAft>
                          <a:spcPct val="0"/>
                        </a:spcAft>
                        <a:buClr>
                          <a:srgbClr val="000099"/>
                        </a:buClr>
                        <a:defRPr>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Unicode MS"/>
                          <a:ea typeface="宋体" pitchFamily="2" charset="-122"/>
                          <a:cs typeface="Times New Roman" pitchFamily="18" charset="0"/>
                        </a:rPr>
                        <a:t>指定目标组件支持的</a:t>
                      </a:r>
                      <a:r>
                        <a:rPr kumimoji="0" lang="en-US" altLang="zh-CN" sz="1600" b="0" i="0" u="none" strike="noStrike" cap="none" normalizeH="0" baseline="0" dirty="0">
                          <a:ln>
                            <a:noFill/>
                          </a:ln>
                          <a:solidFill>
                            <a:schemeClr val="tx1"/>
                          </a:solidFill>
                          <a:effectLst/>
                          <a:latin typeface="Arial Unicode MS"/>
                          <a:ea typeface="宋体" pitchFamily="2" charset="-122"/>
                          <a:cs typeface="Times New Roman" pitchFamily="18" charset="0"/>
                        </a:rPr>
                        <a:t>Intent </a:t>
                      </a:r>
                      <a:r>
                        <a:rPr kumimoji="0" lang="zh-CN" altLang="en-US" sz="1600" b="0" i="0" u="none" strike="noStrike" cap="none" normalizeH="0" baseline="0" dirty="0">
                          <a:ln>
                            <a:noFill/>
                          </a:ln>
                          <a:solidFill>
                            <a:srgbClr val="000000"/>
                          </a:solidFill>
                          <a:effectLst/>
                          <a:latin typeface="Arial Unicode MS"/>
                          <a:ea typeface="宋体" pitchFamily="2" charset="-122"/>
                          <a:cs typeface="Courier New" pitchFamily="49" charset="0"/>
                        </a:rPr>
                        <a:t>类别</a:t>
                      </a:r>
                      <a:endParaRPr kumimoji="0" lang="zh-CN" altLang="en-US" sz="1600" b="0" i="0" u="none" strike="noStrike" cap="none" normalizeH="0" baseline="0" dirty="0">
                        <a:ln>
                          <a:noFill/>
                        </a:ln>
                        <a:solidFill>
                          <a:schemeClr val="tx1"/>
                        </a:solidFill>
                        <a:effectLst/>
                        <a:latin typeface="Arial Unicode MS"/>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6942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5. </a:t>
            </a:r>
            <a:r>
              <a:rPr lang="en-US" altLang="zh-CN" dirty="0" err="1">
                <a:solidFill>
                  <a:prstClr val="black"/>
                </a:solidFill>
                <a:latin typeface="Palatino Linotype"/>
              </a:rPr>
              <a:t>Gradle</a:t>
            </a:r>
            <a:r>
              <a:rPr lang="en-US" altLang="zh-CN" dirty="0">
                <a:solidFill>
                  <a:prstClr val="black"/>
                </a:solidFill>
                <a:latin typeface="Palatino Linotype"/>
              </a:rPr>
              <a:t> Scripts</a:t>
            </a:r>
            <a:endParaRPr lang="zh-CN" altLang="en-US" dirty="0"/>
          </a:p>
        </p:txBody>
      </p:sp>
      <p:sp>
        <p:nvSpPr>
          <p:cNvPr id="3" name="内容占位符 2"/>
          <p:cNvSpPr>
            <a:spLocks noGrp="1"/>
          </p:cNvSpPr>
          <p:nvPr>
            <p:ph idx="1"/>
          </p:nvPr>
        </p:nvSpPr>
        <p:spPr>
          <a:xfrm>
            <a:off x="481365" y="1052736"/>
            <a:ext cx="5830659" cy="5472608"/>
          </a:xfrm>
        </p:spPr>
        <p:txBody>
          <a:bodyPr>
            <a:normAutofit/>
          </a:bodyPr>
          <a:lstStyle/>
          <a:p>
            <a:pPr marL="448754">
              <a:lnSpc>
                <a:spcPct val="150000"/>
              </a:lnSpc>
            </a:pPr>
            <a:r>
              <a:rPr lang="zh-CN" altLang="en-US" sz="2400" dirty="0"/>
              <a:t>使用</a:t>
            </a:r>
            <a:r>
              <a:rPr lang="en-US" altLang="zh-CN" sz="2400" dirty="0"/>
              <a:t>Android Studio</a:t>
            </a:r>
            <a:r>
              <a:rPr lang="zh-CN" altLang="en-US" sz="2400" dirty="0"/>
              <a:t>开发环境创建项目工程时，会在</a:t>
            </a:r>
            <a:r>
              <a:rPr lang="en-US" altLang="zh-CN" sz="2400" dirty="0" err="1"/>
              <a:t>Gradle</a:t>
            </a:r>
            <a:r>
              <a:rPr lang="en-US" altLang="zh-CN" sz="2400" dirty="0"/>
              <a:t> Scripts</a:t>
            </a:r>
            <a:r>
              <a:rPr lang="zh-CN" altLang="en-US" sz="2400" dirty="0"/>
              <a:t>目录下面自动创建几个</a:t>
            </a:r>
            <a:r>
              <a:rPr lang="en-US" altLang="zh-CN" sz="2400" dirty="0"/>
              <a:t>.</a:t>
            </a:r>
            <a:r>
              <a:rPr lang="en-US" altLang="zh-CN" sz="2400" dirty="0" err="1"/>
              <a:t>gradle</a:t>
            </a:r>
            <a:r>
              <a:rPr lang="zh-CN" altLang="en-US" sz="2400" dirty="0"/>
              <a:t>文件，</a:t>
            </a:r>
          </a:p>
          <a:p>
            <a:pPr marL="448754">
              <a:lnSpc>
                <a:spcPct val="150000"/>
              </a:lnSpc>
            </a:pPr>
            <a:r>
              <a:rPr lang="zh-CN" altLang="en-US" sz="2400" dirty="0"/>
              <a:t>项目工程需要使用</a:t>
            </a:r>
            <a:r>
              <a:rPr lang="en-US" altLang="zh-CN" sz="2400" dirty="0"/>
              <a:t>.</a:t>
            </a:r>
            <a:r>
              <a:rPr lang="en-US" altLang="zh-CN" sz="2400" dirty="0" err="1"/>
              <a:t>gradle</a:t>
            </a:r>
            <a:r>
              <a:rPr lang="en-US" altLang="zh-CN" sz="2400" dirty="0"/>
              <a:t> </a:t>
            </a:r>
            <a:r>
              <a:rPr lang="zh-CN" altLang="en-US" sz="2400" dirty="0"/>
              <a:t>文件来配置，是一个脚本化的工程构建。</a:t>
            </a:r>
          </a:p>
          <a:p>
            <a:pPr marL="448754">
              <a:lnSpc>
                <a:spcPct val="150000"/>
              </a:lnSpc>
            </a:pPr>
            <a:r>
              <a:rPr lang="en-US" altLang="zh-CN" sz="2400" dirty="0" err="1"/>
              <a:t>gradle</a:t>
            </a:r>
            <a:r>
              <a:rPr lang="zh-CN" altLang="en-US" sz="2400" dirty="0"/>
              <a:t>的依赖管理能力极其强大，几乎所有的开源项目都可以简单的通过一条</a:t>
            </a:r>
            <a:r>
              <a:rPr lang="en-US" altLang="zh-CN" sz="2400" dirty="0"/>
              <a:t>compile</a:t>
            </a:r>
            <a:r>
              <a:rPr lang="zh-CN" altLang="en-US" sz="2400" dirty="0"/>
              <a:t>指令完成依赖的配置。</a:t>
            </a:r>
          </a:p>
        </p:txBody>
      </p:sp>
      <p:pic>
        <p:nvPicPr>
          <p:cNvPr id="5" name="图片 4">
            <a:extLst>
              <a:ext uri="{FF2B5EF4-FFF2-40B4-BE49-F238E27FC236}">
                <a16:creationId xmlns:a16="http://schemas.microsoft.com/office/drawing/2014/main" id="{4462C694-1030-4A6D-A1F5-AAC457AAE6C3}"/>
              </a:ext>
            </a:extLst>
          </p:cNvPr>
          <p:cNvPicPr>
            <a:picLocks noChangeAspect="1"/>
          </p:cNvPicPr>
          <p:nvPr/>
        </p:nvPicPr>
        <p:blipFill>
          <a:blip r:embed="rId2"/>
          <a:stretch>
            <a:fillRect/>
          </a:stretch>
        </p:blipFill>
        <p:spPr>
          <a:xfrm>
            <a:off x="6716021" y="1052736"/>
            <a:ext cx="4994614" cy="4877781"/>
          </a:xfrm>
          <a:prstGeom prst="rect">
            <a:avLst/>
          </a:prstGeom>
        </p:spPr>
      </p:pic>
      <p:sp>
        <p:nvSpPr>
          <p:cNvPr id="7" name="矩形 6">
            <a:extLst>
              <a:ext uri="{FF2B5EF4-FFF2-40B4-BE49-F238E27FC236}">
                <a16:creationId xmlns:a16="http://schemas.microsoft.com/office/drawing/2014/main" id="{C7355739-3ED4-4F1D-87FE-1F9ADF6FAF46}"/>
              </a:ext>
            </a:extLst>
          </p:cNvPr>
          <p:cNvSpPr/>
          <p:nvPr/>
        </p:nvSpPr>
        <p:spPr>
          <a:xfrm>
            <a:off x="6716021" y="2996952"/>
            <a:ext cx="4994614" cy="2808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659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0E597-A108-48C6-9A77-73240F42DC8D}"/>
              </a:ext>
            </a:extLst>
          </p:cNvPr>
          <p:cNvSpPr>
            <a:spLocks noGrp="1"/>
          </p:cNvSpPr>
          <p:nvPr>
            <p:ph type="title"/>
          </p:nvPr>
        </p:nvSpPr>
        <p:spPr/>
        <p:txBody>
          <a:bodyPr/>
          <a:lstStyle/>
          <a:p>
            <a:r>
              <a:rPr lang="en-US" altLang="zh-CN" dirty="0"/>
              <a:t>(1) </a:t>
            </a:r>
            <a:r>
              <a:rPr lang="zh-CN" altLang="en-US" dirty="0"/>
              <a:t>根目录下的</a:t>
            </a:r>
            <a:r>
              <a:rPr lang="en-US" altLang="zh-CN" dirty="0"/>
              <a:t> </a:t>
            </a:r>
            <a:r>
              <a:rPr lang="en-US" altLang="zh-CN" dirty="0" err="1"/>
              <a:t>build.gradle</a:t>
            </a:r>
            <a:r>
              <a:rPr lang="en-US" altLang="zh-CN" dirty="0"/>
              <a:t>(Project:……)</a:t>
            </a:r>
            <a:endParaRPr lang="zh-CN" altLang="en-US" dirty="0"/>
          </a:p>
        </p:txBody>
      </p:sp>
      <p:sp>
        <p:nvSpPr>
          <p:cNvPr id="6" name="矩形 5">
            <a:extLst>
              <a:ext uri="{FF2B5EF4-FFF2-40B4-BE49-F238E27FC236}">
                <a16:creationId xmlns:a16="http://schemas.microsoft.com/office/drawing/2014/main" id="{8C9828B0-56F2-4F20-B4A5-D4370FC76EE2}"/>
              </a:ext>
            </a:extLst>
          </p:cNvPr>
          <p:cNvSpPr/>
          <p:nvPr/>
        </p:nvSpPr>
        <p:spPr>
          <a:xfrm>
            <a:off x="1127448" y="1196752"/>
            <a:ext cx="8782976" cy="5078313"/>
          </a:xfrm>
          <a:prstGeom prst="rect">
            <a:avLst/>
          </a:prstGeom>
          <a:ln>
            <a:solidFill>
              <a:schemeClr val="tx1"/>
            </a:solidFill>
          </a:ln>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b="1" kern="0" dirty="0" err="1">
                <a:solidFill>
                  <a:srgbClr val="000000"/>
                </a:solidFill>
                <a:latin typeface="宋体" panose="02010600030101010101" pitchFamily="2" charset="-122"/>
                <a:cs typeface="宋体" panose="02010600030101010101" pitchFamily="2" charset="-122"/>
              </a:rPr>
              <a:t>buildscript</a:t>
            </a:r>
            <a:r>
              <a:rPr lang="en-US" altLang="zh-CN" b="1" kern="0" dirty="0">
                <a:solidFill>
                  <a:srgbClr val="000000"/>
                </a:solidFill>
                <a:latin typeface="宋体" panose="02010600030101010101" pitchFamily="2" charset="-122"/>
                <a:cs typeface="宋体" panose="02010600030101010101" pitchFamily="2" charset="-122"/>
              </a:rPr>
              <a:t> {</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repositories { </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google()</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a:t>
            </a:r>
            <a:r>
              <a:rPr lang="en-US" altLang="zh-CN" b="1" kern="0" dirty="0" err="1">
                <a:solidFill>
                  <a:srgbClr val="000000"/>
                </a:solidFill>
                <a:latin typeface="宋体" panose="02010600030101010101" pitchFamily="2" charset="-122"/>
                <a:cs typeface="宋体" panose="02010600030101010101" pitchFamily="2" charset="-122"/>
              </a:rPr>
              <a:t>jcenter</a:t>
            </a:r>
            <a:r>
              <a:rPr lang="en-US" altLang="zh-CN" b="1" kern="0" dirty="0">
                <a:solidFill>
                  <a:srgbClr val="000000"/>
                </a:solidFill>
                <a:latin typeface="宋体" panose="02010600030101010101" pitchFamily="2" charset="-122"/>
                <a:cs typeface="宋体" panose="02010600030101010101" pitchFamily="2" charset="-122"/>
              </a:rPr>
              <a:t>()</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dependencies {</a:t>
            </a:r>
            <a:r>
              <a:rPr lang="en-US" altLang="zh-CN" sz="1400" b="1" kern="0" dirty="0">
                <a:solidFill>
                  <a:srgbClr val="000000"/>
                </a:solidFill>
                <a:latin typeface="宋体" panose="02010600030101010101" pitchFamily="2" charset="-122"/>
                <a:cs typeface="宋体" panose="02010600030101010101" pitchFamily="2" charset="-122"/>
              </a:rPr>
              <a:t> </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a:t>
            </a:r>
            <a:r>
              <a:rPr lang="en-US" altLang="zh-CN" b="1" kern="0" dirty="0" err="1">
                <a:solidFill>
                  <a:srgbClr val="000000"/>
                </a:solidFill>
                <a:latin typeface="宋体" panose="02010600030101010101" pitchFamily="2" charset="-122"/>
                <a:cs typeface="宋体" panose="02010600030101010101" pitchFamily="2" charset="-122"/>
              </a:rPr>
              <a:t>classpath</a:t>
            </a:r>
            <a:r>
              <a:rPr lang="en-US" altLang="zh-CN" b="1" kern="0" dirty="0">
                <a:solidFill>
                  <a:srgbClr val="000000"/>
                </a:solidFill>
                <a:latin typeface="宋体" panose="02010600030101010101" pitchFamily="2" charset="-122"/>
                <a:cs typeface="宋体" panose="02010600030101010101" pitchFamily="2" charset="-122"/>
              </a:rPr>
              <a:t> </a:t>
            </a:r>
            <a:r>
              <a:rPr lang="en-US" altLang="zh-CN" b="1" kern="0" dirty="0">
                <a:solidFill>
                  <a:srgbClr val="008000"/>
                </a:solidFill>
                <a:latin typeface="宋体" panose="02010600030101010101" pitchFamily="2" charset="-122"/>
                <a:cs typeface="宋体" panose="02010600030101010101" pitchFamily="2" charset="-122"/>
              </a:rPr>
              <a:t>'com.android.tools.build:gradle:3.5.2'</a:t>
            </a:r>
            <a:br>
              <a:rPr lang="en-US" altLang="zh-CN" b="1" i="1" kern="0" dirty="0">
                <a:solidFill>
                  <a:srgbClr val="808080"/>
                </a:solidFill>
                <a:latin typeface="宋体" panose="02010600030101010101" pitchFamily="2" charset="-122"/>
                <a:cs typeface="宋体" panose="02010600030101010101" pitchFamily="2" charset="-122"/>
              </a:rPr>
            </a:br>
            <a:r>
              <a:rPr lang="en-US" altLang="zh-CN" b="1" i="1" kern="0" dirty="0">
                <a:solidFill>
                  <a:srgbClr val="808080"/>
                </a:solidFill>
                <a:latin typeface="宋体" panose="02010600030101010101" pitchFamily="2" charset="-122"/>
                <a:cs typeface="宋体" panose="02010600030101010101" pitchFamily="2" charset="-122"/>
              </a:rPr>
              <a:t>    </a:t>
            </a:r>
            <a:r>
              <a:rPr lang="en-US" altLang="zh-CN" b="1" kern="0" dirty="0">
                <a:solidFill>
                  <a:srgbClr val="000000"/>
                </a:solidFill>
                <a:latin typeface="宋体" panose="02010600030101010101" pitchFamily="2" charset="-122"/>
                <a:cs typeface="宋体" panose="02010600030101010101" pitchFamily="2" charset="-122"/>
              </a:rPr>
              <a:t>}</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err="1">
                <a:solidFill>
                  <a:srgbClr val="000000"/>
                </a:solidFill>
                <a:latin typeface="宋体" panose="02010600030101010101" pitchFamily="2" charset="-122"/>
                <a:cs typeface="宋体" panose="02010600030101010101" pitchFamily="2" charset="-122"/>
              </a:rPr>
              <a:t>allprojects</a:t>
            </a:r>
            <a:r>
              <a:rPr lang="en-US" altLang="zh-CN" b="1" kern="0" dirty="0">
                <a:solidFill>
                  <a:srgbClr val="000000"/>
                </a:solidFill>
                <a:latin typeface="宋体" panose="02010600030101010101" pitchFamily="2" charset="-122"/>
                <a:cs typeface="宋体" panose="02010600030101010101" pitchFamily="2" charset="-122"/>
              </a:rPr>
              <a:t> {</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repositories {</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google()</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a:t>
            </a:r>
            <a:r>
              <a:rPr lang="en-US" altLang="zh-CN" b="1" kern="0" dirty="0" err="1">
                <a:solidFill>
                  <a:srgbClr val="000000"/>
                </a:solidFill>
                <a:latin typeface="宋体" panose="02010600030101010101" pitchFamily="2" charset="-122"/>
                <a:cs typeface="宋体" panose="02010600030101010101" pitchFamily="2" charset="-122"/>
              </a:rPr>
              <a:t>jcenter</a:t>
            </a:r>
            <a:r>
              <a:rPr lang="en-US" altLang="zh-CN" b="1" kern="0" dirty="0">
                <a:solidFill>
                  <a:srgbClr val="000000"/>
                </a:solidFill>
                <a:latin typeface="宋体" panose="02010600030101010101" pitchFamily="2" charset="-122"/>
                <a:cs typeface="宋体" panose="02010600030101010101" pitchFamily="2" charset="-122"/>
              </a:rPr>
              <a:t>()</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task clean(</a:t>
            </a:r>
            <a:r>
              <a:rPr lang="en-US" altLang="zh-CN" b="1" kern="0" dirty="0">
                <a:solidFill>
                  <a:srgbClr val="008000"/>
                </a:solidFill>
                <a:latin typeface="宋体" panose="02010600030101010101" pitchFamily="2" charset="-122"/>
                <a:cs typeface="宋体" panose="02010600030101010101" pitchFamily="2" charset="-122"/>
              </a:rPr>
              <a:t>type</a:t>
            </a:r>
            <a:r>
              <a:rPr lang="en-US" altLang="zh-CN" b="1" kern="0" dirty="0">
                <a:solidFill>
                  <a:srgbClr val="000000"/>
                </a:solidFill>
                <a:latin typeface="宋体" panose="02010600030101010101" pitchFamily="2" charset="-122"/>
                <a:cs typeface="宋体" panose="02010600030101010101" pitchFamily="2" charset="-122"/>
              </a:rPr>
              <a:t>: Delete) {</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    delete </a:t>
            </a:r>
            <a:r>
              <a:rPr lang="en-US" altLang="zh-CN" b="1" kern="0" dirty="0" err="1">
                <a:solidFill>
                  <a:srgbClr val="000000"/>
                </a:solidFill>
                <a:latin typeface="宋体" panose="02010600030101010101" pitchFamily="2" charset="-122"/>
                <a:cs typeface="宋体" panose="02010600030101010101" pitchFamily="2" charset="-122"/>
              </a:rPr>
              <a:t>rootProject.buildDir</a:t>
            </a:r>
            <a:br>
              <a:rPr lang="en-US" altLang="zh-CN" b="1" kern="0" dirty="0">
                <a:solidFill>
                  <a:srgbClr val="000000"/>
                </a:solidFill>
                <a:latin typeface="宋体" panose="02010600030101010101" pitchFamily="2" charset="-122"/>
                <a:cs typeface="宋体" panose="02010600030101010101" pitchFamily="2" charset="-122"/>
              </a:rPr>
            </a:br>
            <a:r>
              <a:rPr lang="en-US" altLang="zh-CN" b="1" kern="0" dirty="0">
                <a:solidFill>
                  <a:srgbClr val="000000"/>
                </a:solidFill>
                <a:latin typeface="宋体" panose="02010600030101010101" pitchFamily="2" charset="-122"/>
                <a:cs typeface="宋体" panose="02010600030101010101" pitchFamily="2" charset="-122"/>
              </a:rPr>
              <a:t>}</a:t>
            </a:r>
            <a:endParaRPr lang="zh-CN" altLang="zh-CN" b="1" kern="100" dirty="0">
              <a:latin typeface="Calibri" panose="020F0502020204030204" pitchFamily="34" charset="0"/>
              <a:cs typeface="Times New Roman" panose="02020603050405020304" pitchFamily="18" charset="0"/>
            </a:endParaRPr>
          </a:p>
        </p:txBody>
      </p:sp>
      <p:sp>
        <p:nvSpPr>
          <p:cNvPr id="14" name="矩形 13">
            <a:extLst>
              <a:ext uri="{FF2B5EF4-FFF2-40B4-BE49-F238E27FC236}">
                <a16:creationId xmlns:a16="http://schemas.microsoft.com/office/drawing/2014/main" id="{4075F8BE-E81D-40CF-B6DD-02651D58B624}"/>
              </a:ext>
            </a:extLst>
          </p:cNvPr>
          <p:cNvSpPr/>
          <p:nvPr/>
        </p:nvSpPr>
        <p:spPr>
          <a:xfrm>
            <a:off x="1170976" y="1196752"/>
            <a:ext cx="6797232" cy="2414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46AA19D-0F91-45C5-9B51-6353B10F7141}"/>
              </a:ext>
            </a:extLst>
          </p:cNvPr>
          <p:cNvSpPr/>
          <p:nvPr/>
        </p:nvSpPr>
        <p:spPr>
          <a:xfrm>
            <a:off x="1170976" y="3765224"/>
            <a:ext cx="6797232" cy="16457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E5652B9-C302-42BC-A508-CC530D08D46C}"/>
              </a:ext>
            </a:extLst>
          </p:cNvPr>
          <p:cNvSpPr/>
          <p:nvPr/>
        </p:nvSpPr>
        <p:spPr>
          <a:xfrm>
            <a:off x="2711624" y="1196751"/>
            <a:ext cx="2340519" cy="338554"/>
          </a:xfrm>
          <a:prstGeom prst="rect">
            <a:avLst/>
          </a:prstGeom>
          <a:ln>
            <a:solidFill>
              <a:schemeClr val="tx1"/>
            </a:solidFill>
          </a:ln>
        </p:spPr>
        <p:txBody>
          <a:bodyPr wrap="square">
            <a:spAutoFit/>
          </a:bodyPr>
          <a:lstStyle/>
          <a:p>
            <a:r>
              <a:rPr lang="en-US" altLang="zh-CN" sz="1600" b="1"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Gradle</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脚本插件自身</a:t>
            </a:r>
            <a:endParaRPr lang="zh-CN" altLang="en-US" sz="1600" b="1"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5009444-C785-4C58-A7A9-C4F28D67B7DA}"/>
              </a:ext>
            </a:extLst>
          </p:cNvPr>
          <p:cNvSpPr/>
          <p:nvPr/>
        </p:nvSpPr>
        <p:spPr>
          <a:xfrm>
            <a:off x="3256779" y="1453425"/>
            <a:ext cx="2018501" cy="338554"/>
          </a:xfrm>
          <a:prstGeom prst="rect">
            <a:avLst/>
          </a:prstGeom>
          <a:ln>
            <a:solidFill>
              <a:schemeClr val="tx1"/>
            </a:solidFill>
          </a:ln>
        </p:spPr>
        <p:txBody>
          <a:bodyPr wrap="none">
            <a:spAutoFit/>
          </a:bodyPr>
          <a:lstStyle/>
          <a:p>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//repositories</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闭包</a:t>
            </a:r>
            <a:endParaRPr lang="zh-CN" altLang="en-US" sz="1600" b="1"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6FC452C-ED54-4E15-AC62-2BC01962B8C2}"/>
              </a:ext>
            </a:extLst>
          </p:cNvPr>
          <p:cNvSpPr/>
          <p:nvPr/>
        </p:nvSpPr>
        <p:spPr>
          <a:xfrm>
            <a:off x="3239880" y="1822757"/>
            <a:ext cx="4296281" cy="338554"/>
          </a:xfrm>
          <a:prstGeom prst="rect">
            <a:avLst/>
          </a:prstGeom>
          <a:ln>
            <a:solidFill>
              <a:schemeClr val="tx1"/>
            </a:solidFill>
          </a:ln>
        </p:spPr>
        <p:txBody>
          <a:bodyPr wrap="square">
            <a:spAutoFit/>
          </a:bodyPr>
          <a:lstStyle/>
          <a:p>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代码托管库：设置之后可以引用</a:t>
            </a:r>
            <a:r>
              <a:rPr lang="zh-CN" altLang="en-US"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其</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开源项目</a:t>
            </a:r>
            <a:r>
              <a:rPr lang="en-US" altLang="zh-CN" sz="1600" b="1"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sz="1600" b="1"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DE31B7A-A474-4CDF-A90A-AE83F5E6BF58}"/>
              </a:ext>
            </a:extLst>
          </p:cNvPr>
          <p:cNvSpPr/>
          <p:nvPr/>
        </p:nvSpPr>
        <p:spPr>
          <a:xfrm>
            <a:off x="3431704" y="2582263"/>
            <a:ext cx="2214068" cy="338554"/>
          </a:xfrm>
          <a:prstGeom prst="rect">
            <a:avLst/>
          </a:prstGeom>
          <a:solidFill>
            <a:schemeClr val="bg1"/>
          </a:solidFill>
          <a:ln>
            <a:solidFill>
              <a:schemeClr val="tx1"/>
            </a:solidFill>
          </a:ln>
        </p:spPr>
        <p:txBody>
          <a:bodyPr wrap="none">
            <a:spAutoFit/>
          </a:bodyPr>
          <a:lstStyle/>
          <a:p>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//dependencies</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闭包</a:t>
            </a:r>
            <a:endParaRPr lang="zh-CN" altLang="en-US" sz="1600" b="1"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2A35E422-A2AC-43EA-A126-50CEBBA4F910}"/>
              </a:ext>
            </a:extLst>
          </p:cNvPr>
          <p:cNvSpPr/>
          <p:nvPr/>
        </p:nvSpPr>
        <p:spPr>
          <a:xfrm>
            <a:off x="4943873" y="3181909"/>
            <a:ext cx="4398431" cy="1107996"/>
          </a:xfrm>
          <a:prstGeom prst="rect">
            <a:avLst/>
          </a:prstGeom>
          <a:solidFill>
            <a:schemeClr val="bg1"/>
          </a:solidFill>
          <a:ln>
            <a:solidFill>
              <a:schemeClr val="tx1"/>
            </a:solidFill>
          </a:ln>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声明</a:t>
            </a:r>
            <a:r>
              <a:rPr lang="en-US" altLang="zh-CN" sz="1600" b="1" kern="0" dirty="0" err="1">
                <a:solidFill>
                  <a:srgbClr val="008000"/>
                </a:solidFill>
                <a:latin typeface="微软雅黑" panose="020B0503020204020204" pitchFamily="34" charset="-122"/>
                <a:ea typeface="微软雅黑" panose="020B0503020204020204" pitchFamily="34" charset="-122"/>
                <a:cs typeface="宋体" panose="02010600030101010101" pitchFamily="2" charset="-122"/>
              </a:rPr>
              <a:t>gradle</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插件，插件版本号为</a:t>
            </a:r>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3.5.2</a:t>
            </a:r>
            <a:endPar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b="1" kern="0" dirty="0" err="1">
                <a:solidFill>
                  <a:srgbClr val="008000"/>
                </a:solidFill>
                <a:latin typeface="微软雅黑" panose="020B0503020204020204" pitchFamily="34" charset="-122"/>
                <a:ea typeface="微软雅黑" panose="020B0503020204020204" pitchFamily="34" charset="-122"/>
                <a:cs typeface="宋体" panose="02010600030101010101" pitchFamily="2" charset="-122"/>
              </a:rPr>
              <a:t>gradle</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是一个强大的项目构建工具，不仅可以构建</a:t>
            </a:r>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Android</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，还可以构建</a:t>
            </a:r>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java</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C++</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等</a:t>
            </a:r>
            <a:endPar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此处引用</a:t>
            </a:r>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android</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的插件</a:t>
            </a:r>
            <a:endParaRPr lang="zh-CN" altLang="en-US" sz="1600"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387D8E5-5308-4F70-8420-2A8FB0E614EB}"/>
              </a:ext>
            </a:extLst>
          </p:cNvPr>
          <p:cNvSpPr/>
          <p:nvPr/>
        </p:nvSpPr>
        <p:spPr>
          <a:xfrm>
            <a:off x="1170977" y="3403323"/>
            <a:ext cx="3081293" cy="338554"/>
          </a:xfrm>
          <a:prstGeom prst="rect">
            <a:avLst/>
          </a:prstGeom>
          <a:solidFill>
            <a:schemeClr val="bg1"/>
          </a:solidFill>
          <a:ln>
            <a:solidFill>
              <a:schemeClr val="tx1"/>
            </a:solidFill>
          </a:ln>
        </p:spPr>
        <p:txBody>
          <a:bodyPr wrap="none">
            <a:spAutoFit/>
          </a:bodyPr>
          <a:lstStyle/>
          <a:p>
            <a:r>
              <a:rPr lang="en-US" altLang="zh-CN" sz="1600" b="1" kern="0" dirty="0">
                <a:solidFill>
                  <a:srgbClr val="008000"/>
                </a:solidFill>
                <a:latin typeface="宋体" panose="02010600030101010101" pitchFamily="2" charset="-122"/>
                <a:cs typeface="宋体" panose="02010600030101010101" pitchFamily="2" charset="-122"/>
              </a:rPr>
              <a:t>//</a:t>
            </a:r>
            <a:r>
              <a:rPr lang="zh-CN" altLang="zh-CN" sz="1600" b="1" kern="0" dirty="0">
                <a:solidFill>
                  <a:srgbClr val="008000"/>
                </a:solidFill>
                <a:latin typeface="Calibri" panose="020F0502020204030204" pitchFamily="34" charset="0"/>
                <a:cs typeface="宋体" panose="02010600030101010101" pitchFamily="2" charset="-122"/>
              </a:rPr>
              <a:t>所有项目提供共同所需依赖包</a:t>
            </a:r>
            <a:endParaRPr lang="zh-CN" altLang="en-US" sz="1600" b="1" dirty="0"/>
          </a:p>
        </p:txBody>
      </p:sp>
      <p:sp>
        <p:nvSpPr>
          <p:cNvPr id="13" name="矩形 12">
            <a:extLst>
              <a:ext uri="{FF2B5EF4-FFF2-40B4-BE49-F238E27FC236}">
                <a16:creationId xmlns:a16="http://schemas.microsoft.com/office/drawing/2014/main" id="{851BD68F-D957-4277-B359-A05F8DEB978A}"/>
              </a:ext>
            </a:extLst>
          </p:cNvPr>
          <p:cNvSpPr/>
          <p:nvPr/>
        </p:nvSpPr>
        <p:spPr>
          <a:xfrm>
            <a:off x="3225340" y="4514413"/>
            <a:ext cx="4296281" cy="338554"/>
          </a:xfrm>
          <a:prstGeom prst="rect">
            <a:avLst/>
          </a:prstGeom>
          <a:ln>
            <a:solidFill>
              <a:schemeClr val="tx1"/>
            </a:solidFill>
          </a:ln>
        </p:spPr>
        <p:txBody>
          <a:bodyPr wrap="square">
            <a:spAutoFit/>
          </a:bodyPr>
          <a:lstStyle/>
          <a:p>
            <a:r>
              <a:rPr lang="en-US"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代码托管库：设置之后可以引用</a:t>
            </a:r>
            <a:r>
              <a:rPr lang="zh-CN" altLang="en-US"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其</a:t>
            </a:r>
            <a:r>
              <a:rPr lang="zh-CN" altLang="zh-CN" sz="1600" b="1" kern="0" dirty="0">
                <a:solidFill>
                  <a:srgbClr val="008000"/>
                </a:solidFill>
                <a:latin typeface="微软雅黑" panose="020B0503020204020204" pitchFamily="34" charset="-122"/>
                <a:ea typeface="微软雅黑" panose="020B0503020204020204" pitchFamily="34" charset="-122"/>
                <a:cs typeface="宋体" panose="02010600030101010101" pitchFamily="2" charset="-122"/>
              </a:rPr>
              <a:t>开源项目</a:t>
            </a:r>
            <a:r>
              <a:rPr lang="en-US" altLang="zh-CN" sz="1600" b="1" kern="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en-US" sz="1600" b="1"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AEDC25A7-25A0-43FE-9359-8B6B97497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280" y="56770"/>
            <a:ext cx="3059832" cy="1534275"/>
          </a:xfrm>
          <a:prstGeom prst="rect">
            <a:avLst/>
          </a:prstGeom>
          <a:ln>
            <a:solidFill>
              <a:schemeClr val="tx1"/>
            </a:solidFill>
          </a:ln>
        </p:spPr>
      </p:pic>
    </p:spTree>
    <p:extLst>
      <p:ext uri="{BB962C8B-B14F-4D97-AF65-F5344CB8AC3E}">
        <p14:creationId xmlns:p14="http://schemas.microsoft.com/office/powerpoint/2010/main" val="46212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de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decel="10000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decel="10000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decel="10000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decel="10000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pPr>
              <a:spcBef>
                <a:spcPct val="20000"/>
              </a:spcBef>
            </a:pPr>
            <a:r>
              <a:rPr lang="en-US" altLang="zh-CN" sz="3600" dirty="0">
                <a:solidFill>
                  <a:prstClr val="black"/>
                </a:solidFill>
                <a:ea typeface="黑体" pitchFamily="49" charset="-122"/>
              </a:rPr>
              <a:t>(2) app </a:t>
            </a:r>
            <a:r>
              <a:rPr lang="zh-CN" altLang="en-US" sz="3600" dirty="0">
                <a:solidFill>
                  <a:prstClr val="black"/>
                </a:solidFill>
                <a:ea typeface="黑体" pitchFamily="49" charset="-122"/>
              </a:rPr>
              <a:t>目录下的</a:t>
            </a:r>
            <a:r>
              <a:rPr lang="en-US" altLang="zh-CN" sz="3600" dirty="0" err="1">
                <a:solidFill>
                  <a:prstClr val="black"/>
                </a:solidFill>
                <a:ea typeface="黑体" pitchFamily="49" charset="-122"/>
                <a:hlinkClick r:id="rId2" action="ppaction://hlinkfile"/>
              </a:rPr>
              <a:t>build.gradle</a:t>
            </a:r>
            <a:r>
              <a:rPr lang="en-US" altLang="zh-CN" sz="3600" dirty="0">
                <a:solidFill>
                  <a:prstClr val="black"/>
                </a:solidFill>
                <a:ea typeface="黑体" pitchFamily="49" charset="-122"/>
              </a:rPr>
              <a:t>(</a:t>
            </a:r>
            <a:r>
              <a:rPr lang="en-US" altLang="zh-CN" sz="3600" dirty="0" err="1">
                <a:solidFill>
                  <a:prstClr val="black"/>
                </a:solidFill>
                <a:ea typeface="黑体" pitchFamily="49" charset="-122"/>
              </a:rPr>
              <a:t>Module:app</a:t>
            </a:r>
            <a:r>
              <a:rPr lang="en-US" altLang="zh-CN" sz="3600" dirty="0">
                <a:solidFill>
                  <a:prstClr val="black"/>
                </a:solidFill>
                <a:ea typeface="黑体" pitchFamily="49" charset="-122"/>
              </a:rPr>
              <a:t>)</a:t>
            </a:r>
            <a:endParaRPr lang="en-US" altLang="zh-CN" sz="3200" dirty="0">
              <a:solidFill>
                <a:prstClr val="black"/>
              </a:solidFill>
              <a:ea typeface="黑体" pitchFamily="49" charset="-122"/>
            </a:endParaRPr>
          </a:p>
        </p:txBody>
      </p:sp>
      <p:pic>
        <p:nvPicPr>
          <p:cNvPr id="7" name="图片 6">
            <a:extLst>
              <a:ext uri="{FF2B5EF4-FFF2-40B4-BE49-F238E27FC236}">
                <a16:creationId xmlns:a16="http://schemas.microsoft.com/office/drawing/2014/main" id="{D843419B-EB08-4854-881C-EE737ACC1DEE}"/>
              </a:ext>
            </a:extLst>
          </p:cNvPr>
          <p:cNvPicPr>
            <a:picLocks noChangeAspect="1"/>
          </p:cNvPicPr>
          <p:nvPr/>
        </p:nvPicPr>
        <p:blipFill>
          <a:blip r:embed="rId3"/>
          <a:stretch>
            <a:fillRect/>
          </a:stretch>
        </p:blipFill>
        <p:spPr>
          <a:xfrm>
            <a:off x="1127447" y="1196752"/>
            <a:ext cx="7136507" cy="5400600"/>
          </a:xfrm>
          <a:prstGeom prst="rect">
            <a:avLst/>
          </a:prstGeom>
          <a:ln>
            <a:solidFill>
              <a:schemeClr val="tx1"/>
            </a:solidFill>
          </a:ln>
        </p:spPr>
      </p:pic>
    </p:spTree>
    <p:extLst>
      <p:ext uri="{BB962C8B-B14F-4D97-AF65-F5344CB8AC3E}">
        <p14:creationId xmlns:p14="http://schemas.microsoft.com/office/powerpoint/2010/main" val="79053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pPr marL="0" indent="0">
              <a:buNone/>
            </a:pPr>
            <a:r>
              <a:rPr lang="en-US" altLang="zh-CN" dirty="0"/>
              <a:t>(2)  app </a:t>
            </a:r>
            <a:r>
              <a:rPr lang="zh-CN" altLang="en-US" dirty="0"/>
              <a:t>目录下的</a:t>
            </a:r>
            <a:r>
              <a:rPr lang="en-US" altLang="zh-CN" dirty="0" err="1">
                <a:hlinkClick r:id="rId2" action="ppaction://hlinkfile"/>
              </a:rPr>
              <a:t>build.gradle</a:t>
            </a:r>
            <a:r>
              <a:rPr lang="en-US" altLang="zh-CN" dirty="0"/>
              <a:t>(</a:t>
            </a:r>
            <a:r>
              <a:rPr lang="en-US" altLang="zh-CN" dirty="0" err="1"/>
              <a:t>Module:app</a:t>
            </a:r>
            <a:r>
              <a:rPr lang="en-US" altLang="zh-CN" dirty="0"/>
              <a:t>)</a:t>
            </a:r>
            <a:endParaRPr lang="en-US" altLang="zh-CN" sz="3200" dirty="0"/>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929315" y="1052736"/>
            <a:ext cx="10927325" cy="5472608"/>
          </a:xfrm>
        </p:spPr>
        <p:txBody>
          <a:bodyPr>
            <a:normAutofit/>
          </a:bodyPr>
          <a:lstStyle/>
          <a:p>
            <a:pPr marL="0" indent="0">
              <a:lnSpc>
                <a:spcPct val="120000"/>
              </a:lnSpc>
              <a:buNone/>
            </a:pPr>
            <a:r>
              <a:rPr lang="en-US" altLang="zh-CN" sz="2200" dirty="0"/>
              <a:t>1</a:t>
            </a:r>
            <a:r>
              <a:rPr lang="zh-CN" altLang="zh-CN" sz="2200" dirty="0"/>
              <a:t>）</a:t>
            </a:r>
            <a:r>
              <a:rPr lang="en-US" altLang="zh-CN" sz="2200" b="1" dirty="0">
                <a:solidFill>
                  <a:srgbClr val="0033CC"/>
                </a:solidFill>
              </a:rPr>
              <a:t> apply plugin</a:t>
            </a:r>
            <a:r>
              <a:rPr lang="zh-CN" altLang="zh-CN" sz="2200" dirty="0"/>
              <a:t>，声明是</a:t>
            </a:r>
            <a:r>
              <a:rPr lang="en-US" altLang="zh-CN" sz="2200" dirty="0"/>
              <a:t> Android </a:t>
            </a:r>
            <a:r>
              <a:rPr lang="zh-CN" altLang="zh-CN" sz="2200" dirty="0"/>
              <a:t>应用程序还是库模块；</a:t>
            </a:r>
          </a:p>
          <a:p>
            <a:pPr marL="0" indent="0">
              <a:lnSpc>
                <a:spcPct val="120000"/>
              </a:lnSpc>
              <a:buNone/>
            </a:pPr>
            <a:r>
              <a:rPr lang="en-US" altLang="zh-CN" sz="2200" dirty="0"/>
              <a:t>2</a:t>
            </a:r>
            <a:r>
              <a:rPr lang="zh-CN" altLang="zh-CN" sz="2200" dirty="0"/>
              <a:t>）</a:t>
            </a:r>
            <a:r>
              <a:rPr lang="en-US" altLang="zh-CN" sz="2200" b="1" dirty="0">
                <a:solidFill>
                  <a:srgbClr val="0033CC"/>
                </a:solidFill>
              </a:rPr>
              <a:t> android </a:t>
            </a:r>
            <a:r>
              <a:rPr lang="zh-CN" altLang="zh-CN" sz="2200" b="1" dirty="0">
                <a:solidFill>
                  <a:srgbClr val="0033CC"/>
                </a:solidFill>
              </a:rPr>
              <a:t>闭包</a:t>
            </a:r>
            <a:r>
              <a:rPr lang="zh-CN" altLang="zh-CN" sz="2200" dirty="0"/>
              <a:t>，配置项目构建的各种属性，</a:t>
            </a:r>
            <a:r>
              <a:rPr lang="en-US" altLang="zh-CN" sz="2200" dirty="0" err="1"/>
              <a:t>compileSDKVersion</a:t>
            </a:r>
            <a:r>
              <a:rPr lang="en-US" altLang="zh-CN" sz="2200" dirty="0"/>
              <a:t> </a:t>
            </a:r>
            <a:r>
              <a:rPr lang="zh-CN" altLang="zh-CN" sz="2200" dirty="0"/>
              <a:t>用于指定项目的</a:t>
            </a:r>
            <a:r>
              <a:rPr lang="zh-CN" altLang="en-US" sz="2200" dirty="0"/>
              <a:t>编译</a:t>
            </a:r>
            <a:r>
              <a:rPr lang="en-US" altLang="zh-CN" sz="2200" dirty="0"/>
              <a:t> SDK  </a:t>
            </a:r>
            <a:r>
              <a:rPr lang="zh-CN" altLang="zh-CN" sz="2200" dirty="0"/>
              <a:t>版本，</a:t>
            </a:r>
            <a:r>
              <a:rPr lang="en-US" altLang="zh-CN" sz="2200" dirty="0"/>
              <a:t> </a:t>
            </a:r>
            <a:r>
              <a:rPr lang="en-US" altLang="zh-CN" sz="2200" dirty="0" err="1"/>
              <a:t>buildToolsVersion</a:t>
            </a:r>
            <a:r>
              <a:rPr lang="en-US" altLang="zh-CN" sz="2200" dirty="0"/>
              <a:t> </a:t>
            </a:r>
            <a:r>
              <a:rPr lang="zh-CN" altLang="zh-CN" sz="2200" dirty="0"/>
              <a:t>用户指定项目构建工具的版本。</a:t>
            </a:r>
          </a:p>
          <a:p>
            <a:pPr lvl="1">
              <a:lnSpc>
                <a:spcPct val="120000"/>
              </a:lnSpc>
            </a:pPr>
            <a:r>
              <a:rPr lang="en-US" altLang="zh-CN" sz="2200" dirty="0" err="1"/>
              <a:t>defaultConfig</a:t>
            </a:r>
            <a:r>
              <a:rPr lang="en-US" altLang="zh-CN" sz="2200" dirty="0"/>
              <a:t> </a:t>
            </a:r>
            <a:r>
              <a:rPr lang="zh-CN" altLang="zh-CN" sz="2200" dirty="0"/>
              <a:t>闭包：默认配置、应用程序包名、最小</a:t>
            </a:r>
            <a:r>
              <a:rPr lang="en-US" altLang="zh-CN" sz="2200" dirty="0" err="1"/>
              <a:t>sdk</a:t>
            </a:r>
            <a:r>
              <a:rPr lang="zh-CN" altLang="zh-CN" sz="2200" dirty="0"/>
              <a:t>版本、目标</a:t>
            </a:r>
            <a:r>
              <a:rPr lang="en-US" altLang="zh-CN" sz="2200" dirty="0" err="1"/>
              <a:t>sdk</a:t>
            </a:r>
            <a:r>
              <a:rPr lang="zh-CN" altLang="zh-CN" sz="2200" dirty="0"/>
              <a:t>版本、版本号、版本名称；</a:t>
            </a:r>
          </a:p>
          <a:p>
            <a:pPr lvl="1">
              <a:lnSpc>
                <a:spcPct val="120000"/>
              </a:lnSpc>
            </a:pPr>
            <a:r>
              <a:rPr lang="en-US" altLang="zh-CN" sz="2200" dirty="0"/>
              <a:t> </a:t>
            </a:r>
            <a:r>
              <a:rPr lang="en-US" altLang="zh-CN" sz="2200" dirty="0" err="1"/>
              <a:t>buildTypes</a:t>
            </a:r>
            <a:r>
              <a:rPr lang="en-US" altLang="zh-CN" sz="2200" dirty="0"/>
              <a:t> </a:t>
            </a:r>
            <a:r>
              <a:rPr lang="zh-CN" altLang="zh-CN" sz="2200" dirty="0"/>
              <a:t>闭包：指定生成安装文件的配置，是否对代码进行混淆；</a:t>
            </a:r>
          </a:p>
          <a:p>
            <a:pPr marL="0" indent="0">
              <a:lnSpc>
                <a:spcPct val="120000"/>
              </a:lnSpc>
              <a:buNone/>
            </a:pPr>
            <a:r>
              <a:rPr lang="en-US" altLang="zh-CN" sz="2200" dirty="0"/>
              <a:t>3</a:t>
            </a:r>
            <a:r>
              <a:rPr lang="zh-CN" altLang="zh-CN" sz="2200" dirty="0"/>
              <a:t>）</a:t>
            </a:r>
            <a:r>
              <a:rPr lang="en-US" altLang="zh-CN" sz="2200" dirty="0"/>
              <a:t> </a:t>
            </a:r>
            <a:r>
              <a:rPr lang="en-US" altLang="zh-CN" sz="2200" b="1" dirty="0">
                <a:solidFill>
                  <a:srgbClr val="0033CC"/>
                </a:solidFill>
              </a:rPr>
              <a:t>dependencies </a:t>
            </a:r>
            <a:r>
              <a:rPr lang="zh-CN" altLang="zh-CN" sz="2200" b="1" dirty="0">
                <a:solidFill>
                  <a:srgbClr val="0033CC"/>
                </a:solidFill>
              </a:rPr>
              <a:t>闭包</a:t>
            </a:r>
            <a:r>
              <a:rPr lang="zh-CN" altLang="zh-CN" sz="2200" dirty="0"/>
              <a:t>，指定当前项目的所有</a:t>
            </a:r>
            <a:r>
              <a:rPr lang="zh-CN" altLang="en-US" sz="2200" dirty="0"/>
              <a:t>依赖</a:t>
            </a:r>
            <a:r>
              <a:rPr lang="zh-CN" altLang="zh-CN" sz="2200" dirty="0"/>
              <a:t>关系，本地</a:t>
            </a:r>
            <a:r>
              <a:rPr lang="zh-CN" altLang="en-US" sz="2200" dirty="0"/>
              <a:t>依赖</a:t>
            </a:r>
            <a:r>
              <a:rPr lang="zh-CN" altLang="zh-CN" sz="2200" dirty="0"/>
              <a:t>，库依赖以及远程依赖；</a:t>
            </a:r>
            <a:endParaRPr lang="en-US" altLang="zh-CN" sz="2200" dirty="0"/>
          </a:p>
          <a:p>
            <a:pPr marL="573088" lvl="1" indent="-285750">
              <a:lnSpc>
                <a:spcPct val="120000"/>
              </a:lnSpc>
            </a:pPr>
            <a:r>
              <a:rPr lang="zh-CN" altLang="en-US" sz="2200" dirty="0"/>
              <a:t>本地依赖：可以对本地 </a:t>
            </a:r>
            <a:r>
              <a:rPr lang="en-US" altLang="zh-CN" sz="2200" dirty="0"/>
              <a:t>Jar </a:t>
            </a:r>
            <a:r>
              <a:rPr lang="zh-CN" altLang="en-US" sz="2200" dirty="0"/>
              <a:t>包或目录添加依赖关系</a:t>
            </a:r>
          </a:p>
          <a:p>
            <a:pPr marL="573088" lvl="1" indent="-285750">
              <a:lnSpc>
                <a:spcPct val="120000"/>
              </a:lnSpc>
            </a:pPr>
            <a:r>
              <a:rPr lang="zh-CN" altLang="en-US" sz="2200" dirty="0"/>
              <a:t>库依赖：可以对项目中的库模块添加依赖关系</a:t>
            </a:r>
          </a:p>
          <a:p>
            <a:pPr marL="573088" lvl="1" indent="-285750">
              <a:lnSpc>
                <a:spcPct val="120000"/>
              </a:lnSpc>
            </a:pPr>
            <a:r>
              <a:rPr lang="zh-CN" altLang="en-US" sz="2200" dirty="0"/>
              <a:t>远程依赖：可以对 </a:t>
            </a:r>
            <a:r>
              <a:rPr lang="en-US" altLang="zh-CN" sz="2200" dirty="0" err="1"/>
              <a:t>jcenter</a:t>
            </a:r>
            <a:r>
              <a:rPr lang="en-US" altLang="zh-CN" sz="2200" dirty="0"/>
              <a:t> </a:t>
            </a:r>
            <a:r>
              <a:rPr lang="zh-CN" altLang="en-US" sz="2200" dirty="0"/>
              <a:t>库上的开源项目添加依赖</a:t>
            </a:r>
          </a:p>
          <a:p>
            <a:pPr marL="573088" lvl="1" indent="-285750">
              <a:lnSpc>
                <a:spcPct val="120000"/>
              </a:lnSpc>
            </a:pPr>
            <a:r>
              <a:rPr lang="zh-CN" altLang="en-US" sz="2200" dirty="0"/>
              <a:t>标准的远程依赖格式是 域名</a:t>
            </a:r>
            <a:r>
              <a:rPr lang="en-US" altLang="zh-CN" sz="2200" dirty="0"/>
              <a:t>:</a:t>
            </a:r>
            <a:r>
              <a:rPr lang="zh-CN" altLang="en-US" sz="2200" dirty="0"/>
              <a:t>组织名</a:t>
            </a:r>
            <a:r>
              <a:rPr lang="en-US" altLang="zh-CN" sz="2200" dirty="0"/>
              <a:t>:</a:t>
            </a:r>
            <a:r>
              <a:rPr lang="zh-CN" altLang="en-US" sz="2200" dirty="0"/>
              <a:t>版本号</a:t>
            </a:r>
          </a:p>
          <a:p>
            <a:pPr marL="0" indent="0">
              <a:lnSpc>
                <a:spcPct val="120000"/>
              </a:lnSpc>
              <a:buNone/>
            </a:pPr>
            <a:endParaRPr lang="zh-CN" altLang="zh-CN" sz="2200" dirty="0"/>
          </a:p>
          <a:p>
            <a:endParaRPr lang="zh-CN" altLang="en-US" sz="2200" dirty="0"/>
          </a:p>
        </p:txBody>
      </p:sp>
      <p:pic>
        <p:nvPicPr>
          <p:cNvPr id="5" name="图片 4">
            <a:extLst>
              <a:ext uri="{FF2B5EF4-FFF2-40B4-BE49-F238E27FC236}">
                <a16:creationId xmlns:a16="http://schemas.microsoft.com/office/drawing/2014/main" id="{5D08D6AE-59A7-4CCC-8AF4-8A6D07775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4840" y="21603"/>
            <a:ext cx="3059832" cy="1534275"/>
          </a:xfrm>
          <a:prstGeom prst="rect">
            <a:avLst/>
          </a:prstGeom>
          <a:ln>
            <a:solidFill>
              <a:schemeClr val="tx1"/>
            </a:solidFill>
          </a:ln>
        </p:spPr>
      </p:pic>
    </p:spTree>
    <p:extLst>
      <p:ext uri="{BB962C8B-B14F-4D97-AF65-F5344CB8AC3E}">
        <p14:creationId xmlns:p14="http://schemas.microsoft.com/office/powerpoint/2010/main" val="157914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pPr marL="0" indent="0">
              <a:buNone/>
            </a:pPr>
            <a:r>
              <a:rPr lang="en-US" altLang="zh-CN" dirty="0"/>
              <a:t>(2) app </a:t>
            </a:r>
            <a:r>
              <a:rPr lang="zh-CN" altLang="en-US" dirty="0"/>
              <a:t>目录下的</a:t>
            </a:r>
            <a:r>
              <a:rPr lang="en-US" altLang="zh-CN" dirty="0" err="1"/>
              <a:t>build.gradle</a:t>
            </a:r>
            <a:r>
              <a:rPr lang="en-US" altLang="zh-CN" dirty="0"/>
              <a:t>(</a:t>
            </a:r>
            <a:r>
              <a:rPr lang="en-US" altLang="zh-CN" dirty="0" err="1"/>
              <a:t>Module:app</a:t>
            </a:r>
            <a:r>
              <a:rPr lang="en-US" altLang="zh-CN" dirty="0"/>
              <a:t>)</a:t>
            </a:r>
            <a:endParaRPr lang="en-US" altLang="zh-CN" sz="3200" dirty="0"/>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929315" y="1052736"/>
            <a:ext cx="10927325" cy="5472608"/>
          </a:xfrm>
        </p:spPr>
        <p:txBody>
          <a:bodyPr>
            <a:normAutofit/>
          </a:bodyPr>
          <a:lstStyle/>
          <a:p>
            <a:pPr marL="0" indent="0">
              <a:lnSpc>
                <a:spcPct val="120000"/>
              </a:lnSpc>
              <a:buNone/>
            </a:pPr>
            <a:r>
              <a:rPr lang="en-US" altLang="zh-CN" sz="2400" dirty="0"/>
              <a:t>1</a:t>
            </a:r>
            <a:r>
              <a:rPr lang="zh-CN" altLang="zh-CN" sz="2400" dirty="0"/>
              <a:t>）</a:t>
            </a:r>
            <a:r>
              <a:rPr lang="en-US" altLang="zh-CN" sz="2400" b="1" dirty="0">
                <a:solidFill>
                  <a:srgbClr val="0033CC"/>
                </a:solidFill>
              </a:rPr>
              <a:t> apply plugin</a:t>
            </a:r>
            <a:r>
              <a:rPr lang="zh-CN" altLang="zh-CN" sz="2400" dirty="0"/>
              <a:t>，声明是</a:t>
            </a:r>
            <a:r>
              <a:rPr lang="en-US" altLang="zh-CN" sz="2400" dirty="0"/>
              <a:t> Android </a:t>
            </a:r>
            <a:r>
              <a:rPr lang="zh-CN" altLang="zh-CN" sz="2400" dirty="0"/>
              <a:t>应用程序还是库模块；</a:t>
            </a:r>
            <a:endParaRPr lang="en-US" altLang="zh-CN" sz="2400" dirty="0"/>
          </a:p>
          <a:p>
            <a:pPr marL="0" indent="0">
              <a:lnSpc>
                <a:spcPct val="120000"/>
              </a:lnSpc>
              <a:buNone/>
            </a:pPr>
            <a:endParaRPr lang="en-US" altLang="zh-CN" sz="2400" dirty="0"/>
          </a:p>
          <a:p>
            <a:pPr marL="0" indent="0">
              <a:lnSpc>
                <a:spcPct val="120000"/>
              </a:lnSpc>
              <a:buNone/>
            </a:pPr>
            <a:endParaRPr lang="en-US" altLang="zh-CN" sz="2400" dirty="0"/>
          </a:p>
          <a:p>
            <a:pPr marL="0" indent="0">
              <a:lnSpc>
                <a:spcPct val="120000"/>
              </a:lnSpc>
              <a:buNone/>
            </a:pPr>
            <a:endParaRPr lang="en-US" altLang="zh-CN" sz="2400" dirty="0"/>
          </a:p>
          <a:p>
            <a:pPr>
              <a:lnSpc>
                <a:spcPct val="120000"/>
              </a:lnSpc>
            </a:pPr>
            <a:r>
              <a:rPr lang="en-US" altLang="zh-CN" sz="2400" dirty="0" err="1"/>
              <a:t>com.android.application</a:t>
            </a:r>
            <a:r>
              <a:rPr lang="en-US" altLang="zh-CN" sz="2400" dirty="0"/>
              <a:t> </a:t>
            </a:r>
            <a:r>
              <a:rPr lang="zh-CN" altLang="en-US" sz="2400" dirty="0"/>
              <a:t>表示这是一个应用程序模块</a:t>
            </a:r>
            <a:r>
              <a:rPr lang="en-US" altLang="zh-CN" sz="2400" dirty="0"/>
              <a:t>,</a:t>
            </a:r>
            <a:r>
              <a:rPr lang="zh-CN" altLang="en-US" sz="2400" dirty="0"/>
              <a:t>可直接运行</a:t>
            </a:r>
          </a:p>
          <a:p>
            <a:pPr>
              <a:lnSpc>
                <a:spcPct val="120000"/>
              </a:lnSpc>
            </a:pPr>
            <a:r>
              <a:rPr lang="en-US" altLang="zh-CN" sz="2400" dirty="0" err="1"/>
              <a:t>com.android.library</a:t>
            </a:r>
            <a:r>
              <a:rPr lang="en-US" altLang="zh-CN" sz="2400" dirty="0"/>
              <a:t> </a:t>
            </a:r>
            <a:r>
              <a:rPr lang="zh-CN" altLang="en-US" sz="2400" dirty="0"/>
              <a:t>标识这是一个库模块，是依附别的应用程序运行</a:t>
            </a:r>
          </a:p>
          <a:p>
            <a:pPr marL="0" indent="0">
              <a:lnSpc>
                <a:spcPct val="120000"/>
              </a:lnSpc>
              <a:buNone/>
            </a:pPr>
            <a:endParaRPr lang="zh-CN" altLang="zh-CN" sz="2400" dirty="0"/>
          </a:p>
          <a:p>
            <a:pPr marL="0" indent="0">
              <a:lnSpc>
                <a:spcPct val="120000"/>
              </a:lnSpc>
              <a:buNone/>
            </a:pPr>
            <a:endParaRPr lang="zh-CN" altLang="zh-CN" sz="2400" dirty="0"/>
          </a:p>
          <a:p>
            <a:endParaRPr lang="zh-CN" altLang="en-US" dirty="0"/>
          </a:p>
        </p:txBody>
      </p:sp>
      <p:pic>
        <p:nvPicPr>
          <p:cNvPr id="4" name="图片 3">
            <a:extLst>
              <a:ext uri="{FF2B5EF4-FFF2-40B4-BE49-F238E27FC236}">
                <a16:creationId xmlns:a16="http://schemas.microsoft.com/office/drawing/2014/main" id="{2F954063-81C3-4DE8-9E0D-258B2C086B28}"/>
              </a:ext>
            </a:extLst>
          </p:cNvPr>
          <p:cNvPicPr>
            <a:picLocks noChangeAspect="1"/>
          </p:cNvPicPr>
          <p:nvPr/>
        </p:nvPicPr>
        <p:blipFill>
          <a:blip r:embed="rId2"/>
          <a:stretch>
            <a:fillRect/>
          </a:stretch>
        </p:blipFill>
        <p:spPr>
          <a:xfrm>
            <a:off x="1559497" y="1772816"/>
            <a:ext cx="7776864" cy="1049408"/>
          </a:xfrm>
          <a:prstGeom prst="rect">
            <a:avLst/>
          </a:prstGeom>
          <a:ln>
            <a:solidFill>
              <a:schemeClr val="tx1"/>
            </a:solidFill>
          </a:ln>
        </p:spPr>
      </p:pic>
    </p:spTree>
    <p:extLst>
      <p:ext uri="{BB962C8B-B14F-4D97-AF65-F5344CB8AC3E}">
        <p14:creationId xmlns:p14="http://schemas.microsoft.com/office/powerpoint/2010/main" val="211080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pPr marL="0" indent="0">
              <a:buNone/>
            </a:pPr>
            <a:r>
              <a:rPr lang="en-US" altLang="zh-CN" dirty="0"/>
              <a:t>(2) app </a:t>
            </a:r>
            <a:r>
              <a:rPr lang="zh-CN" altLang="en-US" dirty="0"/>
              <a:t>目录下的</a:t>
            </a:r>
            <a:r>
              <a:rPr lang="en-US" altLang="zh-CN" dirty="0" err="1"/>
              <a:t>build.gradle</a:t>
            </a:r>
            <a:r>
              <a:rPr lang="en-US" altLang="zh-CN" dirty="0"/>
              <a:t>(</a:t>
            </a:r>
            <a:r>
              <a:rPr lang="en-US" altLang="zh-CN" dirty="0" err="1"/>
              <a:t>Module:app</a:t>
            </a:r>
            <a:r>
              <a:rPr lang="en-US" altLang="zh-CN" dirty="0"/>
              <a:t>)</a:t>
            </a:r>
            <a:endParaRPr lang="en-US" altLang="zh-CN" sz="3200" dirty="0"/>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929314" y="1052736"/>
            <a:ext cx="10927325" cy="5472608"/>
          </a:xfrm>
        </p:spPr>
        <p:txBody>
          <a:bodyPr>
            <a:normAutofit/>
          </a:bodyPr>
          <a:lstStyle/>
          <a:p>
            <a:pPr marL="0" indent="0">
              <a:lnSpc>
                <a:spcPct val="120000"/>
              </a:lnSpc>
              <a:buNone/>
            </a:pPr>
            <a:r>
              <a:rPr lang="en-US" altLang="zh-CN" sz="2400" dirty="0"/>
              <a:t>2</a:t>
            </a:r>
            <a:r>
              <a:rPr lang="zh-CN" altLang="zh-CN" sz="2400" dirty="0"/>
              <a:t>）</a:t>
            </a:r>
            <a:r>
              <a:rPr lang="en-US" altLang="zh-CN" sz="2400" b="1" dirty="0">
                <a:solidFill>
                  <a:srgbClr val="0033CC"/>
                </a:solidFill>
              </a:rPr>
              <a:t> android </a:t>
            </a:r>
            <a:r>
              <a:rPr lang="zh-CN" altLang="zh-CN" sz="2400" b="1" dirty="0">
                <a:solidFill>
                  <a:srgbClr val="0033CC"/>
                </a:solidFill>
              </a:rPr>
              <a:t>闭包</a:t>
            </a:r>
            <a:r>
              <a:rPr lang="zh-CN" altLang="zh-CN" sz="2400" dirty="0"/>
              <a:t>，配置项目构建的各种属性</a:t>
            </a:r>
            <a:r>
              <a:rPr lang="zh-CN" altLang="en-US" sz="2400" dirty="0"/>
              <a:t>。</a:t>
            </a:r>
            <a:endParaRPr lang="zh-CN" altLang="en-US" dirty="0"/>
          </a:p>
        </p:txBody>
      </p:sp>
      <p:pic>
        <p:nvPicPr>
          <p:cNvPr id="5" name="图片 4">
            <a:extLst>
              <a:ext uri="{FF2B5EF4-FFF2-40B4-BE49-F238E27FC236}">
                <a16:creationId xmlns:a16="http://schemas.microsoft.com/office/drawing/2014/main" id="{DF47474B-900D-4D5B-8695-4646B35342FA}"/>
              </a:ext>
            </a:extLst>
          </p:cNvPr>
          <p:cNvPicPr>
            <a:picLocks noChangeAspect="1"/>
          </p:cNvPicPr>
          <p:nvPr/>
        </p:nvPicPr>
        <p:blipFill>
          <a:blip r:embed="rId2"/>
          <a:stretch>
            <a:fillRect/>
          </a:stretch>
        </p:blipFill>
        <p:spPr>
          <a:xfrm>
            <a:off x="1559496" y="1832417"/>
            <a:ext cx="8349904" cy="2460679"/>
          </a:xfrm>
          <a:prstGeom prst="rect">
            <a:avLst/>
          </a:prstGeom>
          <a:ln>
            <a:solidFill>
              <a:schemeClr val="tx1"/>
            </a:solidFill>
          </a:ln>
        </p:spPr>
      </p:pic>
    </p:spTree>
    <p:extLst>
      <p:ext uri="{BB962C8B-B14F-4D97-AF65-F5344CB8AC3E}">
        <p14:creationId xmlns:p14="http://schemas.microsoft.com/office/powerpoint/2010/main" val="222507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r>
              <a:rPr lang="en-US" altLang="zh-CN" dirty="0"/>
              <a:t>(2) app </a:t>
            </a:r>
            <a:r>
              <a:rPr lang="zh-CN" altLang="en-US" dirty="0"/>
              <a:t>目录下的</a:t>
            </a:r>
            <a:r>
              <a:rPr lang="en-US" altLang="zh-CN" dirty="0" err="1"/>
              <a:t>build.gradle</a:t>
            </a:r>
            <a:r>
              <a:rPr lang="en-US" altLang="zh-CN" dirty="0"/>
              <a:t>(</a:t>
            </a:r>
            <a:r>
              <a:rPr lang="en-US" altLang="zh-CN" dirty="0" err="1"/>
              <a:t>Module:app</a:t>
            </a:r>
            <a:r>
              <a:rPr lang="en-US" altLang="zh-CN" dirty="0"/>
              <a:t>)</a:t>
            </a:r>
            <a:endParaRPr lang="zh-CN" altLang="en-US" dirty="0"/>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883840" y="1052736"/>
            <a:ext cx="10972800" cy="5472608"/>
          </a:xfrm>
        </p:spPr>
        <p:txBody>
          <a:bodyPr>
            <a:normAutofit/>
          </a:bodyPr>
          <a:lstStyle/>
          <a:p>
            <a:pPr marL="0" indent="0">
              <a:lnSpc>
                <a:spcPct val="120000"/>
              </a:lnSpc>
              <a:buNone/>
            </a:pPr>
            <a:r>
              <a:rPr lang="en-US" altLang="zh-CN" sz="2400" dirty="0"/>
              <a:t>2</a:t>
            </a:r>
            <a:r>
              <a:rPr lang="zh-CN" altLang="zh-CN" sz="2400" dirty="0"/>
              <a:t>）</a:t>
            </a:r>
            <a:r>
              <a:rPr lang="en-US" altLang="zh-CN" sz="2400" b="1" dirty="0">
                <a:solidFill>
                  <a:srgbClr val="0033CC"/>
                </a:solidFill>
              </a:rPr>
              <a:t> android </a:t>
            </a:r>
            <a:r>
              <a:rPr lang="zh-CN" altLang="zh-CN" sz="2400" b="1" dirty="0">
                <a:solidFill>
                  <a:srgbClr val="0033CC"/>
                </a:solidFill>
              </a:rPr>
              <a:t>闭包</a:t>
            </a:r>
            <a:r>
              <a:rPr lang="zh-CN" altLang="zh-CN" sz="2400" dirty="0"/>
              <a:t>，配置项目构建的各种属性</a:t>
            </a:r>
            <a:r>
              <a:rPr lang="zh-CN" altLang="en-US" sz="2400" dirty="0"/>
              <a:t>。</a:t>
            </a:r>
            <a:endParaRPr lang="zh-CN" altLang="en-US" dirty="0"/>
          </a:p>
        </p:txBody>
      </p:sp>
      <p:pic>
        <p:nvPicPr>
          <p:cNvPr id="4" name="图片 3">
            <a:extLst>
              <a:ext uri="{FF2B5EF4-FFF2-40B4-BE49-F238E27FC236}">
                <a16:creationId xmlns:a16="http://schemas.microsoft.com/office/drawing/2014/main" id="{8F72FEB5-94D7-42AB-8F87-829079E813E5}"/>
              </a:ext>
            </a:extLst>
          </p:cNvPr>
          <p:cNvPicPr>
            <a:picLocks noChangeAspect="1"/>
          </p:cNvPicPr>
          <p:nvPr/>
        </p:nvPicPr>
        <p:blipFill>
          <a:blip r:embed="rId2"/>
          <a:stretch>
            <a:fillRect/>
          </a:stretch>
        </p:blipFill>
        <p:spPr>
          <a:xfrm>
            <a:off x="1343472" y="1700808"/>
            <a:ext cx="8028779" cy="4104456"/>
          </a:xfrm>
          <a:prstGeom prst="rect">
            <a:avLst/>
          </a:prstGeom>
          <a:ln>
            <a:solidFill>
              <a:schemeClr val="tx1"/>
            </a:solidFill>
          </a:ln>
        </p:spPr>
      </p:pic>
    </p:spTree>
    <p:extLst>
      <p:ext uri="{BB962C8B-B14F-4D97-AF65-F5344CB8AC3E}">
        <p14:creationId xmlns:p14="http://schemas.microsoft.com/office/powerpoint/2010/main" val="3799316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pPr marL="0" indent="0">
              <a:buNone/>
            </a:pPr>
            <a:r>
              <a:rPr lang="en-US" altLang="zh-CN" dirty="0"/>
              <a:t>(2) app </a:t>
            </a:r>
            <a:r>
              <a:rPr lang="zh-CN" altLang="en-US" dirty="0"/>
              <a:t>目录下的</a:t>
            </a:r>
            <a:r>
              <a:rPr lang="en-US" altLang="zh-CN" dirty="0" err="1"/>
              <a:t>build.gradle</a:t>
            </a:r>
            <a:r>
              <a:rPr lang="en-US" altLang="zh-CN" dirty="0"/>
              <a:t>(</a:t>
            </a:r>
            <a:r>
              <a:rPr lang="en-US" altLang="zh-CN" dirty="0" err="1"/>
              <a:t>Module:app</a:t>
            </a:r>
            <a:r>
              <a:rPr lang="en-US" altLang="zh-CN" dirty="0"/>
              <a:t>)</a:t>
            </a:r>
            <a:endParaRPr lang="en-US" altLang="zh-CN" sz="3200" dirty="0"/>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929315" y="1052736"/>
            <a:ext cx="10927325" cy="5472608"/>
          </a:xfrm>
        </p:spPr>
        <p:txBody>
          <a:bodyPr>
            <a:normAutofit/>
          </a:bodyPr>
          <a:lstStyle/>
          <a:p>
            <a:pPr marL="0" indent="0">
              <a:lnSpc>
                <a:spcPct val="120000"/>
              </a:lnSpc>
              <a:buNone/>
            </a:pPr>
            <a:r>
              <a:rPr lang="en-US" altLang="zh-CN" sz="2400" dirty="0"/>
              <a:t>2</a:t>
            </a:r>
            <a:r>
              <a:rPr lang="zh-CN" altLang="zh-CN" sz="2400" dirty="0"/>
              <a:t>）</a:t>
            </a:r>
            <a:r>
              <a:rPr lang="en-US" altLang="zh-CN" sz="2400" b="1" dirty="0">
                <a:solidFill>
                  <a:srgbClr val="0033CC"/>
                </a:solidFill>
              </a:rPr>
              <a:t> android </a:t>
            </a:r>
            <a:r>
              <a:rPr lang="zh-CN" altLang="zh-CN" sz="2400" b="1" dirty="0">
                <a:solidFill>
                  <a:srgbClr val="0033CC"/>
                </a:solidFill>
              </a:rPr>
              <a:t>闭包</a:t>
            </a:r>
            <a:r>
              <a:rPr lang="zh-CN" altLang="zh-CN" sz="2400" dirty="0"/>
              <a:t>，配置项目构建的各种属性</a:t>
            </a:r>
            <a:r>
              <a:rPr lang="zh-CN" altLang="en-US" sz="2400" dirty="0"/>
              <a:t>。</a:t>
            </a:r>
            <a:endParaRPr lang="zh-CN" altLang="en-US" dirty="0"/>
          </a:p>
        </p:txBody>
      </p:sp>
      <p:pic>
        <p:nvPicPr>
          <p:cNvPr id="6" name="图片 5">
            <a:extLst>
              <a:ext uri="{FF2B5EF4-FFF2-40B4-BE49-F238E27FC236}">
                <a16:creationId xmlns:a16="http://schemas.microsoft.com/office/drawing/2014/main" id="{6D63D87F-FADB-48FD-BCD8-9D86CABC5335}"/>
              </a:ext>
            </a:extLst>
          </p:cNvPr>
          <p:cNvPicPr>
            <a:picLocks noChangeAspect="1"/>
          </p:cNvPicPr>
          <p:nvPr/>
        </p:nvPicPr>
        <p:blipFill>
          <a:blip r:embed="rId3"/>
          <a:stretch>
            <a:fillRect/>
          </a:stretch>
        </p:blipFill>
        <p:spPr>
          <a:xfrm>
            <a:off x="1631504" y="1700808"/>
            <a:ext cx="8875083" cy="4824536"/>
          </a:xfrm>
          <a:prstGeom prst="rect">
            <a:avLst/>
          </a:prstGeom>
          <a:ln>
            <a:solidFill>
              <a:schemeClr val="tx1"/>
            </a:solidFill>
          </a:ln>
        </p:spPr>
      </p:pic>
    </p:spTree>
    <p:extLst>
      <p:ext uri="{BB962C8B-B14F-4D97-AF65-F5344CB8AC3E}">
        <p14:creationId xmlns:p14="http://schemas.microsoft.com/office/powerpoint/2010/main" val="398599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r>
              <a:rPr lang="en-US" altLang="zh-CN" dirty="0"/>
              <a:t>(2) app </a:t>
            </a:r>
            <a:r>
              <a:rPr lang="zh-CN" altLang="en-US" dirty="0"/>
              <a:t>目录下的</a:t>
            </a:r>
            <a:r>
              <a:rPr lang="en-US" altLang="zh-CN" dirty="0" err="1"/>
              <a:t>build.gradle</a:t>
            </a:r>
            <a:r>
              <a:rPr lang="en-US" altLang="zh-CN" dirty="0"/>
              <a:t>(</a:t>
            </a:r>
            <a:r>
              <a:rPr lang="en-US" altLang="zh-CN" dirty="0" err="1"/>
              <a:t>Module:app</a:t>
            </a:r>
            <a:r>
              <a:rPr lang="en-US" altLang="zh-CN" dirty="0"/>
              <a:t>)</a:t>
            </a:r>
            <a:endParaRPr lang="en-US" altLang="zh-CN" sz="3200" dirty="0"/>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883840" y="1052736"/>
            <a:ext cx="10972800" cy="5472608"/>
          </a:xfrm>
        </p:spPr>
        <p:txBody>
          <a:bodyPr>
            <a:normAutofit/>
          </a:bodyPr>
          <a:lstStyle/>
          <a:p>
            <a:pPr marL="0" indent="0">
              <a:lnSpc>
                <a:spcPct val="120000"/>
              </a:lnSpc>
              <a:buNone/>
            </a:pPr>
            <a:r>
              <a:rPr lang="en-US" altLang="zh-CN" sz="2400" dirty="0"/>
              <a:t>3</a:t>
            </a:r>
            <a:r>
              <a:rPr lang="zh-CN" altLang="zh-CN" sz="2400" dirty="0"/>
              <a:t>）</a:t>
            </a:r>
            <a:r>
              <a:rPr lang="en-US" altLang="zh-CN" sz="2400" b="1" dirty="0">
                <a:solidFill>
                  <a:srgbClr val="0033CC"/>
                </a:solidFill>
              </a:rPr>
              <a:t>  dependencies </a:t>
            </a:r>
            <a:r>
              <a:rPr lang="zh-CN" altLang="zh-CN" sz="2400" b="1" dirty="0">
                <a:solidFill>
                  <a:srgbClr val="0033CC"/>
                </a:solidFill>
              </a:rPr>
              <a:t>闭包</a:t>
            </a:r>
            <a:r>
              <a:rPr lang="zh-CN" altLang="zh-CN" sz="2400" dirty="0"/>
              <a:t>，指定当前项目的所有</a:t>
            </a:r>
            <a:r>
              <a:rPr lang="zh-CN" altLang="en-US" sz="2400" dirty="0"/>
              <a:t>依赖</a:t>
            </a:r>
            <a:r>
              <a:rPr lang="zh-CN" altLang="zh-CN" sz="2400" dirty="0"/>
              <a:t>关系，本地</a:t>
            </a:r>
            <a:r>
              <a:rPr lang="zh-CN" altLang="en-US" sz="2400" dirty="0"/>
              <a:t>依赖</a:t>
            </a:r>
            <a:r>
              <a:rPr lang="zh-CN" altLang="zh-CN" sz="2400" dirty="0"/>
              <a:t>，库依赖以及远程依赖</a:t>
            </a:r>
            <a:r>
              <a:rPr lang="zh-CN" altLang="en-US" sz="2400" dirty="0"/>
              <a:t>。</a:t>
            </a:r>
            <a:endParaRPr lang="zh-CN" altLang="en-US" dirty="0"/>
          </a:p>
        </p:txBody>
      </p:sp>
      <p:pic>
        <p:nvPicPr>
          <p:cNvPr id="4" name="图片 3">
            <a:extLst>
              <a:ext uri="{FF2B5EF4-FFF2-40B4-BE49-F238E27FC236}">
                <a16:creationId xmlns:a16="http://schemas.microsoft.com/office/drawing/2014/main" id="{6EB2AA7F-48C6-4B72-A85E-DBAF170B2179}"/>
              </a:ext>
            </a:extLst>
          </p:cNvPr>
          <p:cNvPicPr>
            <a:picLocks noChangeAspect="1"/>
          </p:cNvPicPr>
          <p:nvPr/>
        </p:nvPicPr>
        <p:blipFill>
          <a:blip r:embed="rId3"/>
          <a:stretch>
            <a:fillRect/>
          </a:stretch>
        </p:blipFill>
        <p:spPr>
          <a:xfrm>
            <a:off x="1559496" y="2204864"/>
            <a:ext cx="9469345" cy="3600400"/>
          </a:xfrm>
          <a:prstGeom prst="rect">
            <a:avLst/>
          </a:prstGeom>
          <a:ln>
            <a:solidFill>
              <a:schemeClr val="tx1"/>
            </a:solidFill>
          </a:ln>
        </p:spPr>
      </p:pic>
    </p:spTree>
    <p:extLst>
      <p:ext uri="{BB962C8B-B14F-4D97-AF65-F5344CB8AC3E}">
        <p14:creationId xmlns:p14="http://schemas.microsoft.com/office/powerpoint/2010/main" val="95216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创建</a:t>
            </a:r>
            <a:r>
              <a:rPr lang="en-US" altLang="zh-CN" dirty="0"/>
              <a:t>Android</a:t>
            </a:r>
            <a:r>
              <a:rPr lang="zh-CN" altLang="en-US" dirty="0"/>
              <a:t>项目</a:t>
            </a:r>
          </a:p>
        </p:txBody>
      </p:sp>
      <p:sp>
        <p:nvSpPr>
          <p:cNvPr id="8" name="内容占位符 1"/>
          <p:cNvSpPr>
            <a:spLocks noGrp="1"/>
          </p:cNvSpPr>
          <p:nvPr>
            <p:ph idx="1"/>
          </p:nvPr>
        </p:nvSpPr>
        <p:spPr>
          <a:xfrm>
            <a:off x="929314" y="1082343"/>
            <a:ext cx="8335037" cy="762481"/>
          </a:xfrm>
        </p:spPr>
        <p:txBody>
          <a:bodyPr>
            <a:normAutofit/>
          </a:bodyPr>
          <a:lstStyle/>
          <a:p>
            <a:pPr marL="0" indent="0">
              <a:buNone/>
            </a:pPr>
            <a:r>
              <a:rPr lang="zh-CN" altLang="en-US" sz="2000" dirty="0"/>
              <a:t>（</a:t>
            </a:r>
            <a:r>
              <a:rPr lang="en-US" altLang="zh-CN" sz="2000" dirty="0"/>
              <a:t>3</a:t>
            </a:r>
            <a:r>
              <a:rPr lang="zh-CN" altLang="en-US" sz="2000" dirty="0"/>
              <a:t>）单击 </a:t>
            </a:r>
            <a:r>
              <a:rPr lang="en-US" altLang="zh-CN" sz="2000" dirty="0"/>
              <a:t>"next" </a:t>
            </a:r>
            <a:r>
              <a:rPr lang="zh-CN" altLang="en-US" sz="2000" dirty="0"/>
              <a:t>，为应用添加一个活动（</a:t>
            </a:r>
            <a:r>
              <a:rPr lang="en-US" altLang="zh-CN" sz="2000" dirty="0"/>
              <a:t>Activity</a:t>
            </a:r>
            <a:r>
              <a:rPr lang="zh-CN" altLang="en-US" sz="2000" dirty="0"/>
              <a:t>），可以选择一个模板，默认选择是</a:t>
            </a:r>
            <a:r>
              <a:rPr lang="en-US" altLang="zh-CN" sz="2000" dirty="0"/>
              <a:t>Empty Activity</a:t>
            </a:r>
            <a:r>
              <a:rPr lang="zh-CN" altLang="en-US" sz="2000" dirty="0"/>
              <a:t>，该活动仅在页面上显示</a:t>
            </a:r>
            <a:r>
              <a:rPr lang="en-US" altLang="zh-CN" sz="2000" dirty="0"/>
              <a:t>"Hello World"</a:t>
            </a:r>
            <a:r>
              <a:rPr lang="zh-CN" altLang="en-US" sz="2000" dirty="0"/>
              <a:t>。</a:t>
            </a:r>
          </a:p>
        </p:txBody>
      </p:sp>
      <p:pic>
        <p:nvPicPr>
          <p:cNvPr id="4" name="图片 3">
            <a:extLst>
              <a:ext uri="{FF2B5EF4-FFF2-40B4-BE49-F238E27FC236}">
                <a16:creationId xmlns:a16="http://schemas.microsoft.com/office/drawing/2014/main" id="{8678FA31-91C7-4E53-B737-F42070271ED5}"/>
              </a:ext>
            </a:extLst>
          </p:cNvPr>
          <p:cNvPicPr>
            <a:picLocks noChangeAspect="1"/>
          </p:cNvPicPr>
          <p:nvPr/>
        </p:nvPicPr>
        <p:blipFill>
          <a:blip r:embed="rId2"/>
          <a:stretch>
            <a:fillRect/>
          </a:stretch>
        </p:blipFill>
        <p:spPr>
          <a:xfrm>
            <a:off x="1559496" y="2132856"/>
            <a:ext cx="5626902" cy="4265254"/>
          </a:xfrm>
          <a:prstGeom prst="rect">
            <a:avLst/>
          </a:prstGeom>
        </p:spPr>
      </p:pic>
    </p:spTree>
    <p:extLst>
      <p:ext uri="{BB962C8B-B14F-4D97-AF65-F5344CB8AC3E}">
        <p14:creationId xmlns:p14="http://schemas.microsoft.com/office/powerpoint/2010/main" val="226472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a:xfrm>
            <a:off x="929315" y="72008"/>
            <a:ext cx="7830981" cy="836712"/>
          </a:xfrm>
        </p:spPr>
        <p:txBody>
          <a:bodyPr>
            <a:normAutofit fontScale="90000"/>
          </a:bodyPr>
          <a:lstStyle/>
          <a:p>
            <a:r>
              <a:rPr lang="en-US" altLang="zh-CN" dirty="0"/>
              <a:t>(3) </a:t>
            </a:r>
            <a:r>
              <a:rPr lang="en-US" altLang="zh-CN" sz="3600" dirty="0" err="1"/>
              <a:t>gradle-wrapper.properties</a:t>
            </a:r>
            <a:r>
              <a:rPr lang="en-US" altLang="zh-CN" sz="3600" dirty="0"/>
              <a:t>(Gradle Version)</a:t>
            </a:r>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929315" y="3164488"/>
            <a:ext cx="10927325" cy="2592288"/>
          </a:xfrm>
        </p:spPr>
        <p:txBody>
          <a:bodyPr>
            <a:normAutofit/>
          </a:bodyPr>
          <a:lstStyle/>
          <a:p>
            <a:r>
              <a:rPr lang="en-US" altLang="zh-CN" sz="2400" dirty="0"/>
              <a:t>Android Studio</a:t>
            </a:r>
            <a:r>
              <a:rPr lang="zh-CN" altLang="en-US" sz="2400" dirty="0"/>
              <a:t>打开一个工程时</a:t>
            </a:r>
          </a:p>
          <a:p>
            <a:pPr lvl="1"/>
            <a:r>
              <a:rPr lang="zh-CN" altLang="en-US" sz="2000" dirty="0"/>
              <a:t>首先会读取</a:t>
            </a:r>
            <a:r>
              <a:rPr lang="en-US" altLang="zh-CN" sz="2000" dirty="0" err="1"/>
              <a:t>gradle-wrapper.properties</a:t>
            </a:r>
            <a:r>
              <a:rPr lang="en-US" altLang="zh-CN" sz="2000" dirty="0"/>
              <a:t> </a:t>
            </a:r>
            <a:r>
              <a:rPr lang="zh-CN" altLang="en-US" sz="2000" dirty="0"/>
              <a:t>文件，从而知道这个工程需要哪个版本的</a:t>
            </a:r>
            <a:r>
              <a:rPr lang="en-US" altLang="zh-CN" sz="2000" dirty="0" err="1"/>
              <a:t>gradle</a:t>
            </a:r>
            <a:r>
              <a:rPr lang="zh-CN" altLang="en-US" sz="2000" dirty="0"/>
              <a:t>。</a:t>
            </a:r>
            <a:endParaRPr lang="en-US" altLang="zh-CN" sz="2000" dirty="0"/>
          </a:p>
          <a:p>
            <a:pPr lvl="1"/>
            <a:r>
              <a:rPr lang="zh-CN" altLang="en-US" sz="2000" dirty="0"/>
              <a:t>然后就会去保存</a:t>
            </a:r>
            <a:r>
              <a:rPr lang="en-US" altLang="zh-CN" sz="2000" dirty="0" err="1"/>
              <a:t>gradle</a:t>
            </a:r>
            <a:r>
              <a:rPr lang="zh-CN" altLang="en-US" sz="2000" dirty="0"/>
              <a:t>的文件夹</a:t>
            </a:r>
            <a:r>
              <a:rPr lang="en-US" altLang="zh-CN" sz="2000" dirty="0"/>
              <a:t>GRADLE_USER_HOME</a:t>
            </a:r>
            <a:r>
              <a:rPr lang="zh-CN" altLang="en-US" sz="2000" dirty="0"/>
              <a:t>（</a:t>
            </a:r>
            <a:r>
              <a:rPr lang="en-US" altLang="zh-CN" sz="2000" dirty="0"/>
              <a:t> C:\Users\Null\.gradle, settings-&gt;</a:t>
            </a:r>
            <a:r>
              <a:rPr lang="en-US" altLang="zh-CN" sz="2000" dirty="0" err="1"/>
              <a:t>gradle</a:t>
            </a:r>
            <a:r>
              <a:rPr lang="en-US" altLang="zh-CN" sz="2000" dirty="0"/>
              <a:t>-&gt;Offline work</a:t>
            </a:r>
            <a:r>
              <a:rPr lang="zh-CN" altLang="en-US" sz="2000" dirty="0"/>
              <a:t>可查）</a:t>
            </a:r>
            <a:r>
              <a:rPr lang="en-US" altLang="zh-CN" sz="2000" dirty="0"/>
              <a:t> </a:t>
            </a:r>
            <a:r>
              <a:rPr lang="zh-CN" altLang="en-US" sz="2000" dirty="0"/>
              <a:t>去找看存不存在这个版本的</a:t>
            </a:r>
            <a:r>
              <a:rPr lang="en-US" altLang="zh-CN" sz="2000" dirty="0" err="1"/>
              <a:t>gradle</a:t>
            </a:r>
            <a:r>
              <a:rPr lang="zh-CN" altLang="en-US" sz="2000" dirty="0"/>
              <a:t>，不存在则会去</a:t>
            </a:r>
            <a:r>
              <a:rPr lang="en-US" altLang="zh-CN" sz="2000" dirty="0" err="1"/>
              <a:t>distributionUrl</a:t>
            </a:r>
            <a:r>
              <a:rPr lang="zh-CN" altLang="en-US" sz="2000" dirty="0"/>
              <a:t>去下载。</a:t>
            </a:r>
            <a:endParaRPr lang="en-US" altLang="zh-CN" sz="2000" dirty="0"/>
          </a:p>
          <a:p>
            <a:pPr lvl="1"/>
            <a:r>
              <a:rPr lang="zh-CN" altLang="en-US" sz="2000" dirty="0"/>
              <a:t>其他</a:t>
            </a:r>
            <a:r>
              <a:rPr lang="en-US" altLang="zh-CN" sz="2000" dirty="0"/>
              <a:t>4</a:t>
            </a:r>
            <a:r>
              <a:rPr lang="zh-CN" altLang="en-US" sz="2000" dirty="0"/>
              <a:t>个属性：</a:t>
            </a:r>
            <a:endParaRPr lang="en-US" altLang="zh-CN" sz="2000" dirty="0"/>
          </a:p>
          <a:p>
            <a:pPr lvl="2"/>
            <a:r>
              <a:rPr lang="zh-CN" altLang="en-US" sz="1800" dirty="0"/>
              <a:t>下载的</a:t>
            </a:r>
            <a:r>
              <a:rPr lang="en-US" altLang="zh-CN" sz="1800" dirty="0"/>
              <a:t>gradle-4.4-all.zip</a:t>
            </a:r>
            <a:r>
              <a:rPr lang="zh-CN" altLang="en-US" sz="1800" dirty="0"/>
              <a:t>所存放的位置</a:t>
            </a:r>
            <a:endParaRPr lang="en-US" altLang="zh-CN" sz="1800" dirty="0"/>
          </a:p>
          <a:p>
            <a:pPr lvl="2"/>
            <a:r>
              <a:rPr lang="zh-CN" altLang="en-US" sz="1800" dirty="0"/>
              <a:t>以及解压缩的位置</a:t>
            </a:r>
            <a:endParaRPr lang="en-US" altLang="zh-CN" sz="1800" dirty="0"/>
          </a:p>
        </p:txBody>
      </p:sp>
      <p:sp>
        <p:nvSpPr>
          <p:cNvPr id="4" name="矩形 3">
            <a:extLst>
              <a:ext uri="{FF2B5EF4-FFF2-40B4-BE49-F238E27FC236}">
                <a16:creationId xmlns:a16="http://schemas.microsoft.com/office/drawing/2014/main" id="{6280D15E-FA62-42DB-A75C-57E1C5B0C299}"/>
              </a:ext>
            </a:extLst>
          </p:cNvPr>
          <p:cNvSpPr/>
          <p:nvPr/>
        </p:nvSpPr>
        <p:spPr>
          <a:xfrm>
            <a:off x="1055440" y="1101224"/>
            <a:ext cx="10207245" cy="1938992"/>
          </a:xfrm>
          <a:prstGeom prst="rect">
            <a:avLst/>
          </a:prstGeom>
          <a:solidFill>
            <a:schemeClr val="accent3">
              <a:lumMod val="20000"/>
              <a:lumOff val="80000"/>
            </a:schemeClr>
          </a:solidFill>
          <a:ln>
            <a:solidFill>
              <a:schemeClr val="tx1"/>
            </a:solidFill>
          </a:ln>
        </p:spPr>
        <p:txBody>
          <a:bodyPr wrap="square">
            <a:spAutoFit/>
          </a:bodyPr>
          <a:lstStyle/>
          <a:p>
            <a:r>
              <a:rPr lang="zh-CN" altLang="en-US" sz="2400" dirty="0"/>
              <a:t>distributionBase=GRADLE_USER_HOME</a:t>
            </a:r>
          </a:p>
          <a:p>
            <a:r>
              <a:rPr lang="zh-CN" altLang="en-US" sz="2400" dirty="0"/>
              <a:t>distributionPath=wrapper/dists</a:t>
            </a:r>
          </a:p>
          <a:p>
            <a:r>
              <a:rPr lang="zh-CN" altLang="en-US" sz="2400" dirty="0"/>
              <a:t>zipStoreBase=GRADLE_USER_HOME</a:t>
            </a:r>
          </a:p>
          <a:p>
            <a:r>
              <a:rPr lang="zh-CN" altLang="en-US" sz="2400" dirty="0"/>
              <a:t>zipStorePath=wrapper/dists</a:t>
            </a:r>
          </a:p>
          <a:p>
            <a:r>
              <a:rPr lang="zh-CN" altLang="en-US" sz="2400" dirty="0"/>
              <a:t>distributionUrl=https\://services.gradle.org/distributions/gradle-4.4-all.zip</a:t>
            </a:r>
          </a:p>
        </p:txBody>
      </p:sp>
    </p:spTree>
    <p:extLst>
      <p:ext uri="{BB962C8B-B14F-4D97-AF65-F5344CB8AC3E}">
        <p14:creationId xmlns:p14="http://schemas.microsoft.com/office/powerpoint/2010/main" val="257811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a:xfrm>
            <a:off x="929315" y="72008"/>
            <a:ext cx="8767085" cy="836712"/>
          </a:xfrm>
        </p:spPr>
        <p:txBody>
          <a:bodyPr>
            <a:normAutofit fontScale="90000"/>
          </a:bodyPr>
          <a:lstStyle/>
          <a:p>
            <a:r>
              <a:rPr lang="en-US" altLang="zh-CN" dirty="0"/>
              <a:t>(4)  </a:t>
            </a:r>
            <a:r>
              <a:rPr lang="en-US" altLang="zh-CN" sz="3600" dirty="0"/>
              <a:t>proguard-rules.pro (</a:t>
            </a:r>
            <a:r>
              <a:rPr lang="en-US" altLang="zh-CN" sz="3600" dirty="0" err="1"/>
              <a:t>ProGuard</a:t>
            </a:r>
            <a:r>
              <a:rPr lang="en-US" altLang="zh-CN" sz="3600" dirty="0"/>
              <a:t> rules for app)</a:t>
            </a:r>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929315" y="1052736"/>
            <a:ext cx="10927325" cy="5472608"/>
          </a:xfrm>
        </p:spPr>
        <p:txBody>
          <a:bodyPr>
            <a:normAutofit/>
          </a:bodyPr>
          <a:lstStyle/>
          <a:p>
            <a:pPr lvl="1">
              <a:lnSpc>
                <a:spcPct val="150000"/>
              </a:lnSpc>
            </a:pPr>
            <a:r>
              <a:rPr lang="zh-CN" altLang="en-US" b="1" dirty="0"/>
              <a:t>自定义</a:t>
            </a:r>
            <a:r>
              <a:rPr lang="en-US" altLang="zh-CN" b="1" dirty="0"/>
              <a:t>Android</a:t>
            </a:r>
            <a:r>
              <a:rPr lang="zh-CN" altLang="en-US" b="1" dirty="0"/>
              <a:t>混淆规则。</a:t>
            </a:r>
            <a:endParaRPr lang="en-US" altLang="zh-CN" b="1" dirty="0"/>
          </a:p>
          <a:p>
            <a:pPr lvl="1">
              <a:lnSpc>
                <a:spcPct val="150000"/>
              </a:lnSpc>
            </a:pPr>
            <a:r>
              <a:rPr lang="zh-CN" altLang="en-US" b="1" dirty="0"/>
              <a:t>压缩、优化和混淆。</a:t>
            </a:r>
            <a:endParaRPr lang="en-US" altLang="zh-CN" b="1" dirty="0"/>
          </a:p>
          <a:p>
            <a:pPr marL="812800" lvl="1" indent="-457200">
              <a:lnSpc>
                <a:spcPct val="150000"/>
              </a:lnSpc>
              <a:buFont typeface="+mj-ea"/>
              <a:buAutoNum type="circleNumDbPlain"/>
            </a:pPr>
            <a:r>
              <a:rPr lang="zh-CN" altLang="en-US" sz="2000" dirty="0"/>
              <a:t>压缩（</a:t>
            </a:r>
            <a:r>
              <a:rPr lang="en-US" altLang="zh-CN" sz="2000" dirty="0"/>
              <a:t>Shrink</a:t>
            </a:r>
            <a:r>
              <a:rPr lang="zh-CN" altLang="en-US" sz="2000" dirty="0"/>
              <a:t>）</a:t>
            </a:r>
            <a:r>
              <a:rPr lang="en-US" altLang="zh-CN" sz="2000" dirty="0"/>
              <a:t>:</a:t>
            </a:r>
            <a:r>
              <a:rPr lang="zh-CN" altLang="en-US" sz="2000" dirty="0"/>
              <a:t>在压缩处理这一步中，用于检测和删除没有使用的类，字段，方法和属性。 </a:t>
            </a:r>
          </a:p>
          <a:p>
            <a:pPr marL="812800" lvl="1" indent="-457200">
              <a:lnSpc>
                <a:spcPct val="150000"/>
              </a:lnSpc>
              <a:buFont typeface="+mj-ea"/>
              <a:buAutoNum type="circleNumDbPlain"/>
            </a:pPr>
            <a:r>
              <a:rPr lang="zh-CN" altLang="en-US" sz="2000" dirty="0"/>
              <a:t>优化（</a:t>
            </a:r>
            <a:r>
              <a:rPr lang="en-US" altLang="zh-CN" sz="2000" dirty="0"/>
              <a:t>Optimize</a:t>
            </a:r>
            <a:r>
              <a:rPr lang="zh-CN" altLang="en-US" sz="2000" dirty="0"/>
              <a:t>）</a:t>
            </a:r>
            <a:r>
              <a:rPr lang="en-US" altLang="zh-CN" sz="2000" dirty="0"/>
              <a:t>:</a:t>
            </a:r>
            <a:r>
              <a:rPr lang="zh-CN" altLang="en-US" sz="2000" dirty="0"/>
              <a:t>在优化处理这一步中，对字节码进行优化，并且移除无用指令。 </a:t>
            </a:r>
          </a:p>
          <a:p>
            <a:pPr marL="812800" lvl="1" indent="-457200">
              <a:lnSpc>
                <a:spcPct val="150000"/>
              </a:lnSpc>
              <a:buFont typeface="+mj-ea"/>
              <a:buAutoNum type="circleNumDbPlain"/>
            </a:pPr>
            <a:r>
              <a:rPr lang="zh-CN" altLang="en-US" sz="2000" dirty="0"/>
              <a:t>混淆（</a:t>
            </a:r>
            <a:r>
              <a:rPr lang="en-US" altLang="zh-CN" sz="2000" dirty="0"/>
              <a:t>Obfuscate</a:t>
            </a:r>
            <a:r>
              <a:rPr lang="zh-CN" altLang="en-US" sz="2000" dirty="0"/>
              <a:t>）</a:t>
            </a:r>
            <a:r>
              <a:rPr lang="en-US" altLang="zh-CN" sz="2000" dirty="0"/>
              <a:t>:</a:t>
            </a:r>
            <a:r>
              <a:rPr lang="zh-CN" altLang="en-US" sz="2000" dirty="0"/>
              <a:t>在混淆处理这一步中，使用</a:t>
            </a:r>
            <a:r>
              <a:rPr lang="en-US" altLang="zh-CN" sz="2000" dirty="0" err="1"/>
              <a:t>a,b,c</a:t>
            </a:r>
            <a:r>
              <a:rPr lang="zh-CN" altLang="en-US" sz="2000" dirty="0"/>
              <a:t>等无意义的名称，对类，字段和方法进行重命名。 </a:t>
            </a:r>
          </a:p>
          <a:p>
            <a:pPr marL="812800" lvl="1" indent="-457200">
              <a:lnSpc>
                <a:spcPct val="150000"/>
              </a:lnSpc>
              <a:buFont typeface="+mj-ea"/>
              <a:buAutoNum type="circleNumDbPlain"/>
            </a:pPr>
            <a:r>
              <a:rPr lang="zh-CN" altLang="en-US" sz="2000" dirty="0"/>
              <a:t>预检（</a:t>
            </a:r>
            <a:r>
              <a:rPr lang="en-US" altLang="zh-CN" sz="2000" dirty="0" err="1"/>
              <a:t>Preveirfy</a:t>
            </a:r>
            <a:r>
              <a:rPr lang="zh-CN" altLang="en-US" sz="2000" dirty="0"/>
              <a:t>）</a:t>
            </a:r>
            <a:r>
              <a:rPr lang="en-US" altLang="zh-CN" sz="2000" dirty="0"/>
              <a:t>:</a:t>
            </a:r>
            <a:r>
              <a:rPr lang="zh-CN" altLang="en-US" sz="2000" dirty="0"/>
              <a:t>在预检这一步中，主要是在</a:t>
            </a:r>
            <a:r>
              <a:rPr lang="en-US" altLang="zh-CN" sz="2000" dirty="0"/>
              <a:t>Java</a:t>
            </a:r>
            <a:r>
              <a:rPr lang="zh-CN" altLang="en-US" sz="2000" dirty="0"/>
              <a:t>平台上对处理后的代码进行预检。 </a:t>
            </a:r>
            <a:endParaRPr lang="en-US" altLang="zh-CN" sz="2000" dirty="0"/>
          </a:p>
          <a:p>
            <a:pPr>
              <a:lnSpc>
                <a:spcPct val="150000"/>
              </a:lnSpc>
            </a:pPr>
            <a:endParaRPr lang="en-US" altLang="zh-CN" sz="2000" dirty="0"/>
          </a:p>
          <a:p>
            <a:pPr lvl="1">
              <a:lnSpc>
                <a:spcPct val="150000"/>
              </a:lnSpc>
            </a:pPr>
            <a:endParaRPr lang="en-US" altLang="zh-CN" sz="2000" dirty="0"/>
          </a:p>
        </p:txBody>
      </p:sp>
    </p:spTree>
    <p:extLst>
      <p:ext uri="{BB962C8B-B14F-4D97-AF65-F5344CB8AC3E}">
        <p14:creationId xmlns:p14="http://schemas.microsoft.com/office/powerpoint/2010/main" val="4199032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a:xfrm>
            <a:off x="929315" y="72008"/>
            <a:ext cx="6966885" cy="836712"/>
          </a:xfrm>
        </p:spPr>
        <p:txBody>
          <a:bodyPr/>
          <a:lstStyle/>
          <a:p>
            <a:r>
              <a:rPr lang="en-US" altLang="zh-CN" dirty="0"/>
              <a:t>(5)  </a:t>
            </a:r>
            <a:r>
              <a:rPr lang="en-US" altLang="zh-CN" sz="3600" dirty="0" err="1"/>
              <a:t>gradle.properties</a:t>
            </a:r>
            <a:endParaRPr lang="en-US" altLang="zh-CN" sz="3600" dirty="0"/>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p:txBody>
          <a:bodyPr>
            <a:normAutofit/>
          </a:bodyPr>
          <a:lstStyle/>
          <a:p>
            <a:pPr lvl="1"/>
            <a:r>
              <a:rPr lang="zh-CN" altLang="en-US" dirty="0"/>
              <a:t>配置全局键值对数据的。可用于存放敏感数据。</a:t>
            </a:r>
            <a:r>
              <a:rPr lang="en-US" altLang="zh-CN" dirty="0"/>
              <a:t>Push</a:t>
            </a:r>
            <a:r>
              <a:rPr lang="zh-CN" altLang="en-US" dirty="0"/>
              <a:t>时，可以从</a:t>
            </a:r>
            <a:r>
              <a:rPr lang="en-US" altLang="zh-CN" dirty="0"/>
              <a:t>git</a:t>
            </a:r>
            <a:r>
              <a:rPr lang="zh-CN" altLang="en-US" dirty="0"/>
              <a:t>版本控制中排除。</a:t>
            </a:r>
            <a:endParaRPr lang="en-US" altLang="zh-CN" dirty="0"/>
          </a:p>
        </p:txBody>
      </p:sp>
      <p:sp>
        <p:nvSpPr>
          <p:cNvPr id="7" name="矩形 6">
            <a:extLst>
              <a:ext uri="{FF2B5EF4-FFF2-40B4-BE49-F238E27FC236}">
                <a16:creationId xmlns:a16="http://schemas.microsoft.com/office/drawing/2014/main" id="{27E77D3A-6D8A-46A5-B391-4EA176B1CE63}"/>
              </a:ext>
            </a:extLst>
          </p:cNvPr>
          <p:cNvSpPr/>
          <p:nvPr/>
        </p:nvSpPr>
        <p:spPr>
          <a:xfrm>
            <a:off x="1271464" y="1988840"/>
            <a:ext cx="10297144" cy="3728393"/>
          </a:xfrm>
          <a:prstGeom prst="rect">
            <a:avLst/>
          </a:prstGeom>
          <a:solidFill>
            <a:schemeClr val="accent3">
              <a:lumMod val="20000"/>
              <a:lumOff val="80000"/>
            </a:schemeClr>
          </a:solidFill>
        </p:spPr>
        <p:txBody>
          <a:bodyPr wrap="square">
            <a:spAutoFit/>
          </a:bodyPr>
          <a:lstStyle/>
          <a:p>
            <a:pPr marL="0" lvl="1">
              <a:lnSpc>
                <a:spcPct val="110000"/>
              </a:lnSpc>
            </a:pPr>
            <a:r>
              <a:rPr lang="en-US" altLang="zh-CN" sz="2400" dirty="0"/>
              <a:t>#Project-wide Gradle settings.</a:t>
            </a:r>
          </a:p>
          <a:p>
            <a:pPr marL="0" lvl="1">
              <a:lnSpc>
                <a:spcPct val="110000"/>
              </a:lnSpc>
            </a:pPr>
            <a:r>
              <a:rPr lang="en-US" altLang="zh-CN" sz="2400" dirty="0"/>
              <a:t># Gradle settings configured through the IDE *will override*</a:t>
            </a:r>
          </a:p>
          <a:p>
            <a:pPr marL="0" lvl="1">
              <a:lnSpc>
                <a:spcPct val="110000"/>
              </a:lnSpc>
            </a:pPr>
            <a:r>
              <a:rPr lang="en-US" altLang="zh-CN" sz="2400" dirty="0"/>
              <a:t># any settings specified in this file.</a:t>
            </a:r>
          </a:p>
          <a:p>
            <a:pPr marL="0" lvl="1">
              <a:lnSpc>
                <a:spcPct val="110000"/>
              </a:lnSpc>
            </a:pPr>
            <a:r>
              <a:rPr lang="en-US" altLang="zh-CN" sz="2400" dirty="0"/>
              <a:t># For more details on how to configure your build environment visit</a:t>
            </a:r>
          </a:p>
          <a:p>
            <a:pPr marL="0" lvl="1">
              <a:lnSpc>
                <a:spcPct val="110000"/>
              </a:lnSpc>
            </a:pPr>
            <a:r>
              <a:rPr lang="en-US" altLang="zh-CN" sz="2400" dirty="0"/>
              <a:t># http://www.gradle.org/docs/current/userguide/build_environment.html</a:t>
            </a:r>
          </a:p>
          <a:p>
            <a:pPr marL="0" lvl="1">
              <a:lnSpc>
                <a:spcPct val="110000"/>
              </a:lnSpc>
            </a:pPr>
            <a:r>
              <a:rPr lang="en-US" altLang="zh-CN" sz="2400" dirty="0"/>
              <a:t># Specifies the JVM arguments used for the daemon process.</a:t>
            </a:r>
          </a:p>
          <a:p>
            <a:pPr marL="0" lvl="1">
              <a:lnSpc>
                <a:spcPct val="110000"/>
              </a:lnSpc>
            </a:pPr>
            <a:r>
              <a:rPr lang="en-US" altLang="zh-CN" sz="2400" dirty="0"/>
              <a:t># The setting is particularly useful for tweaking memory settings.</a:t>
            </a:r>
          </a:p>
          <a:p>
            <a:pPr marL="0" lvl="1">
              <a:lnSpc>
                <a:spcPct val="110000"/>
              </a:lnSpc>
            </a:pPr>
            <a:r>
              <a:rPr lang="en-US" altLang="zh-CN" sz="2400" b="1" dirty="0" err="1">
                <a:solidFill>
                  <a:srgbClr val="0033CC"/>
                </a:solidFill>
              </a:rPr>
              <a:t>org.gradle.jvmargs</a:t>
            </a:r>
            <a:r>
              <a:rPr lang="en-US" altLang="zh-CN" sz="2400" b="1" dirty="0">
                <a:solidFill>
                  <a:srgbClr val="0033CC"/>
                </a:solidFill>
              </a:rPr>
              <a:t>=-Xmx1024m</a:t>
            </a:r>
          </a:p>
          <a:p>
            <a:pPr marL="0" lvl="1">
              <a:lnSpc>
                <a:spcPct val="110000"/>
              </a:lnSpc>
            </a:pPr>
            <a:r>
              <a:rPr lang="en-US" altLang="zh-CN" sz="2400" dirty="0"/>
              <a:t>#</a:t>
            </a:r>
            <a:r>
              <a:rPr lang="en-US" altLang="zh-CN" sz="2400" dirty="0" err="1"/>
              <a:t>org.gradle.parallel</a:t>
            </a:r>
            <a:r>
              <a:rPr lang="en-US" altLang="zh-CN" sz="2400" dirty="0"/>
              <a:t>=true</a:t>
            </a:r>
          </a:p>
        </p:txBody>
      </p:sp>
    </p:spTree>
    <p:extLst>
      <p:ext uri="{BB962C8B-B14F-4D97-AF65-F5344CB8AC3E}">
        <p14:creationId xmlns:p14="http://schemas.microsoft.com/office/powerpoint/2010/main" val="347281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E61A4A4-300F-4F44-AAE9-E876D6206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672" y="-27384"/>
            <a:ext cx="3059832" cy="1534275"/>
          </a:xfrm>
          <a:prstGeom prst="rect">
            <a:avLst/>
          </a:prstGeom>
          <a:ln>
            <a:solidFill>
              <a:schemeClr val="tx1"/>
            </a:solidFill>
          </a:ln>
        </p:spPr>
      </p:pic>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r>
              <a:rPr lang="en-US" altLang="zh-CN" dirty="0"/>
              <a:t>(6) </a:t>
            </a:r>
            <a:r>
              <a:rPr lang="en-US" altLang="zh-CN" sz="3600" dirty="0" err="1"/>
              <a:t>settings.gradle</a:t>
            </a:r>
            <a:r>
              <a:rPr lang="en-US" altLang="zh-CN" sz="3600" dirty="0"/>
              <a:t>(Project Settings)</a:t>
            </a:r>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929315" y="1796386"/>
            <a:ext cx="10927325" cy="4728957"/>
          </a:xfrm>
        </p:spPr>
        <p:txBody>
          <a:bodyPr>
            <a:normAutofit/>
          </a:bodyPr>
          <a:lstStyle/>
          <a:p>
            <a:r>
              <a:rPr lang="en-US" altLang="zh-CN" sz="2400" dirty="0" err="1"/>
              <a:t>settings.gradles</a:t>
            </a:r>
            <a:r>
              <a:rPr lang="zh-CN" altLang="en-US" sz="2400" dirty="0"/>
              <a:t>是模块</a:t>
            </a:r>
            <a:r>
              <a:rPr lang="en-US" altLang="zh-CN" sz="2400" dirty="0"/>
              <a:t>Module</a:t>
            </a:r>
            <a:r>
              <a:rPr lang="zh-CN" altLang="en-US" sz="2400" dirty="0"/>
              <a:t>配置文件，用于创建多</a:t>
            </a:r>
            <a:r>
              <a:rPr lang="en-US" altLang="zh-CN" sz="2400" dirty="0"/>
              <a:t>Project</a:t>
            </a:r>
            <a:r>
              <a:rPr lang="zh-CN" altLang="en-US" sz="2400" dirty="0"/>
              <a:t>的</a:t>
            </a:r>
            <a:r>
              <a:rPr lang="en-US" altLang="zh-CN" sz="2400" dirty="0"/>
              <a:t>Gradle</a:t>
            </a:r>
            <a:r>
              <a:rPr lang="zh-CN" altLang="en-US" sz="2400" dirty="0"/>
              <a:t>项目。</a:t>
            </a:r>
            <a:r>
              <a:rPr lang="en-US" altLang="zh-CN" sz="2400" dirty="0"/>
              <a:t>Project</a:t>
            </a:r>
            <a:r>
              <a:rPr lang="zh-CN" altLang="en-US" sz="2400" dirty="0"/>
              <a:t>在</a:t>
            </a:r>
            <a:r>
              <a:rPr lang="en-US" altLang="zh-CN" sz="2400" dirty="0"/>
              <a:t>IDEA</a:t>
            </a:r>
            <a:r>
              <a:rPr lang="zh-CN" altLang="en-US" sz="2400" dirty="0"/>
              <a:t>里对应</a:t>
            </a:r>
            <a:r>
              <a:rPr lang="en-US" altLang="zh-CN" sz="2400" dirty="0"/>
              <a:t>Module</a:t>
            </a:r>
            <a:r>
              <a:rPr lang="zh-CN" altLang="en-US" sz="2400" dirty="0"/>
              <a:t>模块</a:t>
            </a:r>
            <a:r>
              <a:rPr lang="en-US" altLang="zh-CN" sz="2400" dirty="0"/>
              <a:t>(</a:t>
            </a:r>
            <a:r>
              <a:rPr lang="zh-CN" altLang="en-US" sz="2400" dirty="0"/>
              <a:t>默认是</a:t>
            </a:r>
            <a:r>
              <a:rPr lang="en-US" altLang="zh-CN" sz="2400" dirty="0"/>
              <a:t>:app)</a:t>
            </a:r>
            <a:r>
              <a:rPr lang="zh-CN" altLang="en-US" sz="2400" dirty="0"/>
              <a:t>。</a:t>
            </a:r>
            <a:endParaRPr lang="en-US" altLang="zh-CN" sz="2400" dirty="0"/>
          </a:p>
          <a:p>
            <a:r>
              <a:rPr lang="en-US" altLang="zh-CN" sz="2400" dirty="0" err="1"/>
              <a:t>gradle</a:t>
            </a:r>
            <a:r>
              <a:rPr lang="en-US" altLang="zh-CN" sz="2400" dirty="0"/>
              <a:t> </a:t>
            </a:r>
            <a:r>
              <a:rPr lang="zh-CN" altLang="en-US" sz="2400" dirty="0"/>
              <a:t>默认只执行当前目录下的</a:t>
            </a:r>
            <a:r>
              <a:rPr lang="en-US" altLang="zh-CN" sz="2400" dirty="0"/>
              <a:t>build.gradle </a:t>
            </a:r>
            <a:r>
              <a:rPr lang="zh-CN" altLang="en-US" sz="2400" dirty="0"/>
              <a:t>脚本，如果项目是有多个模块依赖时，需要对多个目录同时编译，则需要在</a:t>
            </a:r>
            <a:r>
              <a:rPr lang="en-US" altLang="zh-CN" sz="2400" dirty="0" err="1"/>
              <a:t>settings.gradle</a:t>
            </a:r>
            <a:r>
              <a:rPr lang="en-US" altLang="zh-CN" sz="2400" dirty="0"/>
              <a:t>  </a:t>
            </a:r>
            <a:r>
              <a:rPr lang="zh-CN" altLang="en-US" sz="2400" dirty="0"/>
              <a:t>文件进行配置：</a:t>
            </a:r>
            <a:endParaRPr lang="en-US" altLang="zh-CN" sz="2400" dirty="0"/>
          </a:p>
          <a:p>
            <a:endParaRPr lang="en-US" altLang="zh-CN" sz="2400" dirty="0"/>
          </a:p>
        </p:txBody>
      </p:sp>
      <p:sp>
        <p:nvSpPr>
          <p:cNvPr id="7" name="矩形 6">
            <a:extLst>
              <a:ext uri="{FF2B5EF4-FFF2-40B4-BE49-F238E27FC236}">
                <a16:creationId xmlns:a16="http://schemas.microsoft.com/office/drawing/2014/main" id="{27E77D3A-6D8A-46A5-B391-4EA176B1CE63}"/>
              </a:ext>
            </a:extLst>
          </p:cNvPr>
          <p:cNvSpPr/>
          <p:nvPr/>
        </p:nvSpPr>
        <p:spPr>
          <a:xfrm>
            <a:off x="1414736" y="1135328"/>
            <a:ext cx="5977408" cy="478272"/>
          </a:xfrm>
          <a:prstGeom prst="rect">
            <a:avLst/>
          </a:prstGeom>
          <a:solidFill>
            <a:schemeClr val="accent3">
              <a:lumMod val="20000"/>
              <a:lumOff val="80000"/>
            </a:schemeClr>
          </a:solidFill>
          <a:ln>
            <a:solidFill>
              <a:schemeClr val="tx1"/>
            </a:solidFill>
          </a:ln>
        </p:spPr>
        <p:txBody>
          <a:bodyPr wrap="square">
            <a:spAutoFit/>
          </a:bodyPr>
          <a:lstStyle/>
          <a:p>
            <a:pPr marL="0" lvl="1">
              <a:lnSpc>
                <a:spcPct val="110000"/>
              </a:lnSpc>
            </a:pPr>
            <a:r>
              <a:rPr lang="en-US" altLang="zh-CN" sz="2400" dirty="0"/>
              <a:t>include ':app'</a:t>
            </a:r>
          </a:p>
        </p:txBody>
      </p:sp>
      <p:sp>
        <p:nvSpPr>
          <p:cNvPr id="8" name="矩形 7">
            <a:extLst>
              <a:ext uri="{FF2B5EF4-FFF2-40B4-BE49-F238E27FC236}">
                <a16:creationId xmlns:a16="http://schemas.microsoft.com/office/drawing/2014/main" id="{BCF3650C-6256-4DAC-BB98-F1DFB97FDE7F}"/>
              </a:ext>
            </a:extLst>
          </p:cNvPr>
          <p:cNvSpPr/>
          <p:nvPr/>
        </p:nvSpPr>
        <p:spPr>
          <a:xfrm>
            <a:off x="1415480" y="3717032"/>
            <a:ext cx="8085990" cy="1691104"/>
          </a:xfrm>
          <a:prstGeom prst="rect">
            <a:avLst/>
          </a:prstGeom>
          <a:solidFill>
            <a:schemeClr val="accent3">
              <a:lumMod val="20000"/>
              <a:lumOff val="80000"/>
            </a:schemeClr>
          </a:solidFill>
          <a:ln>
            <a:solidFill>
              <a:schemeClr val="tx1"/>
            </a:solidFill>
          </a:ln>
        </p:spPr>
        <p:txBody>
          <a:bodyPr wrap="square">
            <a:spAutoFit/>
          </a:bodyPr>
          <a:lstStyle/>
          <a:p>
            <a:pPr marL="0" lvl="1">
              <a:lnSpc>
                <a:spcPct val="110000"/>
              </a:lnSpc>
            </a:pPr>
            <a:r>
              <a:rPr lang="en-US" altLang="zh-CN" sz="2400" dirty="0"/>
              <a:t>rootProject.name = 'project-root ' //</a:t>
            </a:r>
            <a:r>
              <a:rPr lang="zh-CN" altLang="en-US" sz="2400" dirty="0"/>
              <a:t>平台根</a:t>
            </a:r>
            <a:endParaRPr lang="en-US" altLang="zh-CN" sz="2400" dirty="0"/>
          </a:p>
          <a:p>
            <a:pPr marL="0" lvl="1">
              <a:lnSpc>
                <a:spcPct val="110000"/>
              </a:lnSpc>
            </a:pPr>
            <a:r>
              <a:rPr lang="en-US" altLang="zh-CN" sz="2400" dirty="0"/>
              <a:t>include ':project-core '  //</a:t>
            </a:r>
            <a:r>
              <a:rPr lang="zh-CN" altLang="en-US" sz="2400" dirty="0"/>
              <a:t>包含子系统以及模块</a:t>
            </a:r>
            <a:endParaRPr lang="en-US" altLang="zh-CN" sz="2400" dirty="0"/>
          </a:p>
          <a:p>
            <a:pPr marL="0" lvl="1">
              <a:lnSpc>
                <a:spcPct val="110000"/>
              </a:lnSpc>
            </a:pPr>
            <a:r>
              <a:rPr lang="en-US" altLang="zh-CN" sz="2400" dirty="0"/>
              <a:t>include ':project-hello'  //Hello</a:t>
            </a:r>
            <a:r>
              <a:rPr lang="zh-CN" altLang="en-US" sz="2400" dirty="0"/>
              <a:t>系统模块的加载</a:t>
            </a:r>
            <a:endParaRPr lang="en-US" altLang="zh-CN" sz="2400" dirty="0"/>
          </a:p>
          <a:p>
            <a:pPr marL="0" lvl="1">
              <a:lnSpc>
                <a:spcPct val="110000"/>
              </a:lnSpc>
            </a:pPr>
            <a:r>
              <a:rPr lang="en-US" altLang="zh-CN" sz="2400" dirty="0"/>
              <a:t>include ':project-world' //World</a:t>
            </a:r>
            <a:r>
              <a:rPr lang="zh-CN" altLang="en-US" sz="2400" dirty="0"/>
              <a:t>系统模块的加载</a:t>
            </a:r>
            <a:endParaRPr lang="en-US" altLang="zh-CN" sz="2400" dirty="0"/>
          </a:p>
        </p:txBody>
      </p:sp>
    </p:spTree>
    <p:extLst>
      <p:ext uri="{BB962C8B-B14F-4D97-AF65-F5344CB8AC3E}">
        <p14:creationId xmlns:p14="http://schemas.microsoft.com/office/powerpoint/2010/main" val="209798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r>
              <a:rPr lang="en-US" altLang="zh-CN" dirty="0"/>
              <a:t>(7) </a:t>
            </a:r>
            <a:r>
              <a:rPr lang="en-US" altLang="zh-CN" sz="3600" dirty="0" err="1"/>
              <a:t>local.properties</a:t>
            </a:r>
            <a:r>
              <a:rPr lang="en-US" altLang="zh-CN" sz="3600" dirty="0"/>
              <a:t>(SDK Location)</a:t>
            </a:r>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929315" y="1052736"/>
            <a:ext cx="10927325" cy="5472608"/>
          </a:xfrm>
        </p:spPr>
        <p:txBody>
          <a:bodyPr>
            <a:normAutofit/>
          </a:bodyPr>
          <a:lstStyle/>
          <a:p>
            <a:r>
              <a:rPr lang="zh-CN" altLang="en-US" sz="2400" dirty="0"/>
              <a:t>配置</a:t>
            </a:r>
            <a:r>
              <a:rPr lang="en-US" altLang="zh-CN" sz="2400" dirty="0"/>
              <a:t>SDK</a:t>
            </a:r>
            <a:r>
              <a:rPr lang="zh-CN" altLang="en-US" sz="2400" dirty="0"/>
              <a:t>，</a:t>
            </a:r>
            <a:r>
              <a:rPr lang="en-US" altLang="zh-CN" sz="2400" dirty="0"/>
              <a:t>NDK</a:t>
            </a:r>
            <a:r>
              <a:rPr lang="zh-CN" altLang="en-US" sz="2400" dirty="0"/>
              <a:t>目录，也可以在文件中配置一些本地化的变量。这个文件不会被提交到版本控制中。</a:t>
            </a:r>
            <a:endParaRPr lang="en-US" altLang="zh-CN" sz="1800" dirty="0"/>
          </a:p>
        </p:txBody>
      </p:sp>
      <p:sp>
        <p:nvSpPr>
          <p:cNvPr id="7" name="矩形 6">
            <a:extLst>
              <a:ext uri="{FF2B5EF4-FFF2-40B4-BE49-F238E27FC236}">
                <a16:creationId xmlns:a16="http://schemas.microsoft.com/office/drawing/2014/main" id="{27E77D3A-6D8A-46A5-B391-4EA176B1CE63}"/>
              </a:ext>
            </a:extLst>
          </p:cNvPr>
          <p:cNvSpPr/>
          <p:nvPr/>
        </p:nvSpPr>
        <p:spPr>
          <a:xfrm>
            <a:off x="1303147" y="1984421"/>
            <a:ext cx="10225136" cy="4540923"/>
          </a:xfrm>
          <a:prstGeom prst="rect">
            <a:avLst/>
          </a:prstGeom>
          <a:solidFill>
            <a:schemeClr val="accent3">
              <a:lumMod val="20000"/>
              <a:lumOff val="80000"/>
            </a:schemeClr>
          </a:solidFill>
          <a:ln>
            <a:solidFill>
              <a:schemeClr val="tx1"/>
            </a:solidFill>
          </a:ln>
        </p:spPr>
        <p:txBody>
          <a:bodyPr wrap="square">
            <a:spAutoFit/>
          </a:bodyPr>
          <a:lstStyle/>
          <a:p>
            <a:pPr marL="0" lvl="1">
              <a:lnSpc>
                <a:spcPct val="110000"/>
              </a:lnSpc>
            </a:pPr>
            <a:r>
              <a:rPr lang="en-US" altLang="zh-CN" sz="2400" dirty="0"/>
              <a:t>## This file is automatically generated by Android Studio.</a:t>
            </a:r>
          </a:p>
          <a:p>
            <a:pPr marL="0" lvl="1">
              <a:lnSpc>
                <a:spcPct val="110000"/>
              </a:lnSpc>
            </a:pPr>
            <a:r>
              <a:rPr lang="en-US" altLang="zh-CN" sz="2400" dirty="0"/>
              <a:t># Do not modify this file -- YOUR CHANGES WILL BE ERASED!</a:t>
            </a:r>
          </a:p>
          <a:p>
            <a:pPr marL="0" lvl="1">
              <a:lnSpc>
                <a:spcPct val="110000"/>
              </a:lnSpc>
            </a:pPr>
            <a:r>
              <a:rPr lang="en-US" altLang="zh-CN" sz="2400" dirty="0"/>
              <a:t>#</a:t>
            </a:r>
          </a:p>
          <a:p>
            <a:pPr marL="0" lvl="1">
              <a:lnSpc>
                <a:spcPct val="110000"/>
              </a:lnSpc>
            </a:pPr>
            <a:r>
              <a:rPr lang="en-US" altLang="zh-CN" sz="2400" dirty="0"/>
              <a:t># This file should *NOT* be checked into Version Control Systems,</a:t>
            </a:r>
          </a:p>
          <a:p>
            <a:pPr marL="0" lvl="1">
              <a:lnSpc>
                <a:spcPct val="110000"/>
              </a:lnSpc>
            </a:pPr>
            <a:r>
              <a:rPr lang="en-US" altLang="zh-CN" sz="2400" dirty="0"/>
              <a:t># as it contains information specific to your local configuration.</a:t>
            </a:r>
          </a:p>
          <a:p>
            <a:pPr marL="0" lvl="1">
              <a:lnSpc>
                <a:spcPct val="110000"/>
              </a:lnSpc>
            </a:pPr>
            <a:r>
              <a:rPr lang="en-US" altLang="zh-CN" sz="2400" dirty="0"/>
              <a:t>#</a:t>
            </a:r>
          </a:p>
          <a:p>
            <a:pPr marL="0" lvl="1">
              <a:lnSpc>
                <a:spcPct val="110000"/>
              </a:lnSpc>
            </a:pPr>
            <a:r>
              <a:rPr lang="en-US" altLang="zh-CN" sz="2400" dirty="0"/>
              <a:t># Location of the SDK. This is only used by Gradle.</a:t>
            </a:r>
          </a:p>
          <a:p>
            <a:pPr marL="0" lvl="1">
              <a:lnSpc>
                <a:spcPct val="110000"/>
              </a:lnSpc>
            </a:pPr>
            <a:r>
              <a:rPr lang="en-US" altLang="zh-CN" sz="2400" dirty="0"/>
              <a:t># For customization when using a Version Control System, please read the</a:t>
            </a:r>
          </a:p>
          <a:p>
            <a:pPr marL="0" lvl="1">
              <a:lnSpc>
                <a:spcPct val="110000"/>
              </a:lnSpc>
            </a:pPr>
            <a:r>
              <a:rPr lang="en-US" altLang="zh-CN" sz="2400" dirty="0"/>
              <a:t># header note.</a:t>
            </a:r>
          </a:p>
          <a:p>
            <a:pPr marL="0" lvl="1">
              <a:lnSpc>
                <a:spcPct val="110000"/>
              </a:lnSpc>
            </a:pPr>
            <a:r>
              <a:rPr lang="en-US" altLang="zh-CN" sz="2400" b="1" dirty="0" err="1">
                <a:solidFill>
                  <a:srgbClr val="0033CC"/>
                </a:solidFill>
              </a:rPr>
              <a:t>sdk.dir</a:t>
            </a:r>
            <a:r>
              <a:rPr lang="en-US" altLang="zh-CN" sz="2400" b="1" dirty="0">
                <a:solidFill>
                  <a:srgbClr val="0033CC"/>
                </a:solidFill>
              </a:rPr>
              <a:t>=D\:\\Software\\android\\android-sdk_r24.4.1-windows\\android-</a:t>
            </a:r>
            <a:r>
              <a:rPr lang="en-US" altLang="zh-CN" sz="2400" b="1" dirty="0" err="1">
                <a:solidFill>
                  <a:srgbClr val="0033CC"/>
                </a:solidFill>
              </a:rPr>
              <a:t>sdk</a:t>
            </a:r>
            <a:r>
              <a:rPr lang="en-US" altLang="zh-CN" sz="2400" b="1" dirty="0">
                <a:solidFill>
                  <a:srgbClr val="0033CC"/>
                </a:solidFill>
              </a:rPr>
              <a:t>-windows</a:t>
            </a:r>
          </a:p>
        </p:txBody>
      </p:sp>
    </p:spTree>
    <p:extLst>
      <p:ext uri="{BB962C8B-B14F-4D97-AF65-F5344CB8AC3E}">
        <p14:creationId xmlns:p14="http://schemas.microsoft.com/office/powerpoint/2010/main" val="417660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E61A4A4-300F-4F44-AAE9-E876D6206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315" y="2384783"/>
            <a:ext cx="5788362" cy="2902427"/>
          </a:xfrm>
          <a:prstGeom prst="rect">
            <a:avLst/>
          </a:prstGeom>
          <a:ln>
            <a:solidFill>
              <a:schemeClr val="tx1"/>
            </a:solidFill>
          </a:ln>
        </p:spPr>
      </p:pic>
      <p:sp>
        <p:nvSpPr>
          <p:cNvPr id="2" name="标题 1">
            <a:extLst>
              <a:ext uri="{FF2B5EF4-FFF2-40B4-BE49-F238E27FC236}">
                <a16:creationId xmlns:a16="http://schemas.microsoft.com/office/drawing/2014/main" id="{10599520-5AFD-4506-ABF5-56D50C7C0501}"/>
              </a:ext>
            </a:extLst>
          </p:cNvPr>
          <p:cNvSpPr>
            <a:spLocks noGrp="1"/>
          </p:cNvSpPr>
          <p:nvPr>
            <p:ph type="title"/>
          </p:nvPr>
        </p:nvSpPr>
        <p:spPr/>
        <p:txBody>
          <a:bodyPr/>
          <a:lstStyle/>
          <a:p>
            <a:r>
              <a:rPr lang="en-US" altLang="zh-CN" dirty="0"/>
              <a:t>5. </a:t>
            </a:r>
            <a:r>
              <a:rPr lang="en-US" altLang="zh-CN" dirty="0">
                <a:solidFill>
                  <a:prstClr val="black"/>
                </a:solidFill>
                <a:latin typeface="Palatino Linotype"/>
              </a:rPr>
              <a:t>Gradle Scripts</a:t>
            </a:r>
            <a:endParaRPr lang="zh-CN" altLang="en-US" dirty="0"/>
          </a:p>
        </p:txBody>
      </p:sp>
      <p:sp>
        <p:nvSpPr>
          <p:cNvPr id="3" name="内容占位符 2">
            <a:extLst>
              <a:ext uri="{FF2B5EF4-FFF2-40B4-BE49-F238E27FC236}">
                <a16:creationId xmlns:a16="http://schemas.microsoft.com/office/drawing/2014/main" id="{C30839EB-44C9-4419-B202-ADF80D5648D4}"/>
              </a:ext>
            </a:extLst>
          </p:cNvPr>
          <p:cNvSpPr>
            <a:spLocks noGrp="1"/>
          </p:cNvSpPr>
          <p:nvPr>
            <p:ph idx="1"/>
          </p:nvPr>
        </p:nvSpPr>
        <p:spPr>
          <a:xfrm>
            <a:off x="481365" y="1052736"/>
            <a:ext cx="11375275" cy="1152128"/>
          </a:xfrm>
        </p:spPr>
        <p:txBody>
          <a:bodyPr>
            <a:normAutofit/>
          </a:bodyPr>
          <a:lstStyle/>
          <a:p>
            <a:pPr>
              <a:lnSpc>
                <a:spcPct val="150000"/>
              </a:lnSpc>
            </a:pPr>
            <a:r>
              <a:rPr lang="zh-CN" altLang="en-US" sz="2400" b="1" dirty="0">
                <a:solidFill>
                  <a:srgbClr val="E74C2E"/>
                </a:solidFill>
              </a:rPr>
              <a:t>除了</a:t>
            </a:r>
            <a:r>
              <a:rPr lang="en-US" altLang="zh-CN" sz="2400" b="1" dirty="0">
                <a:solidFill>
                  <a:srgbClr val="E74C2E"/>
                </a:solidFill>
              </a:rPr>
              <a:t>build.gradle(Project:……) </a:t>
            </a:r>
            <a:r>
              <a:rPr lang="zh-CN" altLang="en-US" sz="2400" b="1" dirty="0">
                <a:solidFill>
                  <a:srgbClr val="E74C2E"/>
                </a:solidFill>
              </a:rPr>
              <a:t>和</a:t>
            </a:r>
            <a:r>
              <a:rPr lang="en-US" altLang="zh-CN" sz="2400" b="1" dirty="0">
                <a:solidFill>
                  <a:srgbClr val="E74C2E"/>
                </a:solidFill>
              </a:rPr>
              <a:t>build.gradle(Module:……)</a:t>
            </a:r>
            <a:r>
              <a:rPr lang="zh-CN" altLang="en-US" sz="2400" b="1" dirty="0">
                <a:solidFill>
                  <a:srgbClr val="E74C2E"/>
                </a:solidFill>
              </a:rPr>
              <a:t>，其它，我们暂时不会接触到</a:t>
            </a:r>
            <a:r>
              <a:rPr lang="zh-CN" altLang="en-US" sz="2400" dirty="0"/>
              <a:t>，暂时也不要轻易改动，但认识一下它们还是可以的。</a:t>
            </a:r>
            <a:endParaRPr lang="en-US" altLang="zh-CN" sz="2400" dirty="0"/>
          </a:p>
        </p:txBody>
      </p:sp>
    </p:spTree>
    <p:extLst>
      <p:ext uri="{BB962C8B-B14F-4D97-AF65-F5344CB8AC3E}">
        <p14:creationId xmlns:p14="http://schemas.microsoft.com/office/powerpoint/2010/main" val="352515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本小节主要介绍了如何在</a:t>
            </a:r>
            <a:r>
              <a:rPr lang="en-US" altLang="zh-CN" dirty="0"/>
              <a:t>Android Studio</a:t>
            </a:r>
            <a:r>
              <a:rPr lang="zh-CN" altLang="en-US" dirty="0"/>
              <a:t>中创建项目，如何运行项目，并简要介绍了活动</a:t>
            </a:r>
            <a:r>
              <a:rPr lang="en-US" altLang="zh-CN" dirty="0"/>
              <a:t>Activity</a:t>
            </a:r>
            <a:r>
              <a:rPr lang="zh-CN" altLang="en-US" dirty="0"/>
              <a:t>，对应用程序运行过程进行了分析。</a:t>
            </a:r>
            <a:endParaRPr lang="en-US" altLang="zh-CN" dirty="0"/>
          </a:p>
          <a:p>
            <a:r>
              <a:rPr lang="zh-CN" altLang="en-US" dirty="0"/>
              <a:t>随后对</a:t>
            </a:r>
            <a:r>
              <a:rPr lang="en-US" altLang="zh-CN" dirty="0"/>
              <a:t>Android</a:t>
            </a:r>
            <a:r>
              <a:rPr lang="zh-CN" altLang="en-US" dirty="0"/>
              <a:t>应用的项目开发结构进行了详细介绍：</a:t>
            </a:r>
            <a:endParaRPr lang="en-US" altLang="zh-CN" dirty="0"/>
          </a:p>
          <a:p>
            <a:pPr marL="554038" lvl="2" indent="0">
              <a:buNone/>
            </a:pPr>
            <a:r>
              <a:rPr lang="en-US" altLang="zh-CN" b="1" dirty="0">
                <a:solidFill>
                  <a:prstClr val="black"/>
                </a:solidFill>
                <a:latin typeface="Palatino Linotype"/>
              </a:rPr>
              <a:t>(1) app</a:t>
            </a:r>
            <a:r>
              <a:rPr lang="zh-CN" altLang="en-US" b="1" dirty="0">
                <a:solidFill>
                  <a:prstClr val="black"/>
                </a:solidFill>
                <a:latin typeface="Palatino Linotype"/>
              </a:rPr>
              <a:t>目录</a:t>
            </a:r>
            <a:endParaRPr lang="en-US" altLang="zh-CN" b="1" dirty="0">
              <a:solidFill>
                <a:prstClr val="black"/>
              </a:solidFill>
              <a:latin typeface="Palatino Linotype"/>
            </a:endParaRPr>
          </a:p>
          <a:p>
            <a:pPr marL="1356360" lvl="3" indent="-457200">
              <a:buFont typeface="+mj-ea"/>
              <a:buAutoNum type="circleNumDbPlain"/>
            </a:pPr>
            <a:r>
              <a:rPr lang="en-US" altLang="zh-CN" b="1" dirty="0">
                <a:solidFill>
                  <a:prstClr val="black"/>
                </a:solidFill>
                <a:latin typeface="Palatino Linotype"/>
              </a:rPr>
              <a:t>manifests</a:t>
            </a:r>
            <a:r>
              <a:rPr lang="zh-CN" altLang="zh-CN" b="1" dirty="0">
                <a:solidFill>
                  <a:prstClr val="black"/>
                </a:solidFill>
                <a:latin typeface="Palatino Linotype"/>
              </a:rPr>
              <a:t>目录</a:t>
            </a:r>
            <a:endParaRPr lang="en-US" altLang="zh-CN" b="1" dirty="0">
              <a:solidFill>
                <a:prstClr val="black"/>
              </a:solidFill>
              <a:latin typeface="Palatino Linotype"/>
            </a:endParaRPr>
          </a:p>
          <a:p>
            <a:pPr marL="1356360" lvl="3" indent="-457200">
              <a:buFont typeface="+mj-ea"/>
              <a:buAutoNum type="circleNumDbPlain"/>
            </a:pPr>
            <a:r>
              <a:rPr lang="en-US" altLang="zh-CN" b="1" dirty="0">
                <a:solidFill>
                  <a:prstClr val="black"/>
                </a:solidFill>
                <a:latin typeface="Palatino Linotype"/>
              </a:rPr>
              <a:t>java</a:t>
            </a:r>
            <a:r>
              <a:rPr lang="zh-CN" altLang="zh-CN" b="1" dirty="0">
                <a:solidFill>
                  <a:prstClr val="black"/>
                </a:solidFill>
                <a:latin typeface="Palatino Linotype"/>
              </a:rPr>
              <a:t>目录</a:t>
            </a:r>
            <a:endParaRPr lang="en-US" altLang="zh-CN" b="1" dirty="0">
              <a:solidFill>
                <a:prstClr val="black"/>
              </a:solidFill>
              <a:latin typeface="Palatino Linotype"/>
            </a:endParaRPr>
          </a:p>
          <a:p>
            <a:pPr marL="1356360" lvl="3" indent="-457200">
              <a:buFont typeface="+mj-ea"/>
              <a:buAutoNum type="circleNumDbPlain"/>
            </a:pPr>
            <a:r>
              <a:rPr lang="en-US" altLang="zh-CN" b="1" dirty="0" err="1">
                <a:solidFill>
                  <a:prstClr val="black"/>
                </a:solidFill>
                <a:latin typeface="Palatino Linotype"/>
              </a:rPr>
              <a:t>generatedJava</a:t>
            </a:r>
            <a:r>
              <a:rPr lang="zh-CN" altLang="en-US" b="1" dirty="0">
                <a:solidFill>
                  <a:prstClr val="black"/>
                </a:solidFill>
                <a:latin typeface="Palatino Linotype"/>
              </a:rPr>
              <a:t>目录</a:t>
            </a:r>
            <a:endParaRPr lang="en-US" altLang="zh-CN" b="1" dirty="0">
              <a:solidFill>
                <a:prstClr val="black"/>
              </a:solidFill>
              <a:latin typeface="Palatino Linotype"/>
            </a:endParaRPr>
          </a:p>
          <a:p>
            <a:pPr marL="1356360" lvl="3" indent="-457200">
              <a:buFont typeface="+mj-ea"/>
              <a:buAutoNum type="circleNumDbPlain"/>
            </a:pPr>
            <a:r>
              <a:rPr lang="en-US" altLang="zh-CN" b="1" dirty="0">
                <a:solidFill>
                  <a:prstClr val="black"/>
                </a:solidFill>
                <a:latin typeface="Palatino Linotype"/>
              </a:rPr>
              <a:t>res</a:t>
            </a:r>
            <a:r>
              <a:rPr lang="zh-CN" altLang="zh-CN" b="1" dirty="0">
                <a:solidFill>
                  <a:prstClr val="black"/>
                </a:solidFill>
                <a:latin typeface="Palatino Linotype"/>
              </a:rPr>
              <a:t>目录</a:t>
            </a:r>
            <a:endParaRPr lang="zh-CN" altLang="zh-CN" dirty="0">
              <a:solidFill>
                <a:prstClr val="black"/>
              </a:solidFill>
              <a:latin typeface="Palatino Linotype"/>
            </a:endParaRPr>
          </a:p>
          <a:p>
            <a:pPr marL="554038" lvl="2" indent="0">
              <a:buNone/>
            </a:pPr>
            <a:r>
              <a:rPr lang="en-US" altLang="zh-CN" b="1" dirty="0">
                <a:solidFill>
                  <a:prstClr val="black"/>
                </a:solidFill>
                <a:latin typeface="Palatino Linotype"/>
              </a:rPr>
              <a:t>(2) Gradle Scripts</a:t>
            </a:r>
            <a:endParaRPr lang="zh-CN" altLang="zh-CN" dirty="0">
              <a:solidFill>
                <a:prstClr val="black"/>
              </a:solidFill>
              <a:latin typeface="Palatino Linotype"/>
            </a:endParaRPr>
          </a:p>
          <a:p>
            <a:endParaRPr lang="en-US" altLang="zh-CN" dirty="0"/>
          </a:p>
          <a:p>
            <a:endParaRPr lang="zh-CN" altLang="en-US" dirty="0"/>
          </a:p>
        </p:txBody>
      </p:sp>
    </p:spTree>
    <p:extLst>
      <p:ext uri="{BB962C8B-B14F-4D97-AF65-F5344CB8AC3E}">
        <p14:creationId xmlns:p14="http://schemas.microsoft.com/office/powerpoint/2010/main" val="187831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创建</a:t>
            </a:r>
            <a:r>
              <a:rPr lang="en-US" altLang="zh-CN" dirty="0"/>
              <a:t>Android</a:t>
            </a:r>
            <a:r>
              <a:rPr lang="zh-CN" altLang="en-US" dirty="0"/>
              <a:t>项目</a:t>
            </a:r>
          </a:p>
        </p:txBody>
      </p:sp>
      <p:sp>
        <p:nvSpPr>
          <p:cNvPr id="8" name="内容占位符 1"/>
          <p:cNvSpPr>
            <a:spLocks noGrp="1"/>
          </p:cNvSpPr>
          <p:nvPr>
            <p:ph idx="1"/>
          </p:nvPr>
        </p:nvSpPr>
        <p:spPr>
          <a:xfrm>
            <a:off x="929314" y="1082343"/>
            <a:ext cx="8335037" cy="762481"/>
          </a:xfrm>
        </p:spPr>
        <p:txBody>
          <a:bodyPr>
            <a:normAutofit/>
          </a:bodyPr>
          <a:lstStyle/>
          <a:p>
            <a:pPr marL="0" indent="0">
              <a:buNone/>
            </a:pPr>
            <a:r>
              <a:rPr lang="zh-CN" altLang="en-US" sz="2000" dirty="0"/>
              <a:t>（</a:t>
            </a:r>
            <a:r>
              <a:rPr lang="en-US" altLang="zh-CN" sz="2000" dirty="0"/>
              <a:t>4</a:t>
            </a:r>
            <a:r>
              <a:rPr lang="zh-CN" altLang="en-US" sz="2000" dirty="0"/>
              <a:t>）单击 </a:t>
            </a:r>
            <a:r>
              <a:rPr lang="en-US" altLang="zh-CN" sz="2000" dirty="0"/>
              <a:t>"next" </a:t>
            </a:r>
            <a:r>
              <a:rPr lang="zh-CN" altLang="en-US" sz="2000" dirty="0"/>
              <a:t>，为活动（</a:t>
            </a:r>
            <a:r>
              <a:rPr lang="en-US" altLang="zh-CN" sz="2000" dirty="0"/>
              <a:t>Activity</a:t>
            </a:r>
            <a:r>
              <a:rPr lang="zh-CN" altLang="en-US" sz="2000" dirty="0"/>
              <a:t>）指定命名（</a:t>
            </a:r>
            <a:r>
              <a:rPr lang="en-US" altLang="zh-CN" sz="2000" dirty="0"/>
              <a:t>Java</a:t>
            </a:r>
            <a:r>
              <a:rPr lang="zh-CN" altLang="en-US" sz="2000" dirty="0"/>
              <a:t>类名）以及对应的布局文件名，如下图所示。</a:t>
            </a:r>
          </a:p>
        </p:txBody>
      </p:sp>
      <p:pic>
        <p:nvPicPr>
          <p:cNvPr id="5" name="图片 4">
            <a:extLst>
              <a:ext uri="{FF2B5EF4-FFF2-40B4-BE49-F238E27FC236}">
                <a16:creationId xmlns:a16="http://schemas.microsoft.com/office/drawing/2014/main" id="{F95A6ED8-A779-40FF-912A-6980E9EEC744}"/>
              </a:ext>
            </a:extLst>
          </p:cNvPr>
          <p:cNvPicPr>
            <a:picLocks noChangeAspect="1"/>
          </p:cNvPicPr>
          <p:nvPr/>
        </p:nvPicPr>
        <p:blipFill>
          <a:blip r:embed="rId2"/>
          <a:stretch>
            <a:fillRect/>
          </a:stretch>
        </p:blipFill>
        <p:spPr>
          <a:xfrm>
            <a:off x="1631504" y="2132856"/>
            <a:ext cx="5632883" cy="4265253"/>
          </a:xfrm>
          <a:prstGeom prst="rect">
            <a:avLst/>
          </a:prstGeom>
        </p:spPr>
      </p:pic>
    </p:spTree>
    <p:extLst>
      <p:ext uri="{BB962C8B-B14F-4D97-AF65-F5344CB8AC3E}">
        <p14:creationId xmlns:p14="http://schemas.microsoft.com/office/powerpoint/2010/main" val="378598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创建</a:t>
            </a:r>
            <a:r>
              <a:rPr lang="en-US" altLang="zh-CN" dirty="0"/>
              <a:t>Android</a:t>
            </a:r>
            <a:r>
              <a:rPr lang="zh-CN" altLang="en-US" dirty="0"/>
              <a:t>项目</a:t>
            </a:r>
          </a:p>
        </p:txBody>
      </p:sp>
      <p:sp>
        <p:nvSpPr>
          <p:cNvPr id="8" name="内容占位符 1"/>
          <p:cNvSpPr>
            <a:spLocks noGrp="1"/>
          </p:cNvSpPr>
          <p:nvPr>
            <p:ph idx="1"/>
          </p:nvPr>
        </p:nvSpPr>
        <p:spPr>
          <a:xfrm>
            <a:off x="929314" y="1082343"/>
            <a:ext cx="8335037" cy="762481"/>
          </a:xfrm>
        </p:spPr>
        <p:txBody>
          <a:bodyPr>
            <a:normAutofit/>
          </a:bodyPr>
          <a:lstStyle/>
          <a:p>
            <a:pPr marL="0" indent="0">
              <a:buNone/>
            </a:pPr>
            <a:r>
              <a:rPr lang="zh-CN" altLang="en-US" sz="2000" dirty="0"/>
              <a:t>（</a:t>
            </a:r>
            <a:r>
              <a:rPr lang="en-US" altLang="zh-CN" sz="2000" dirty="0"/>
              <a:t>5</a:t>
            </a:r>
            <a:r>
              <a:rPr lang="zh-CN" altLang="en-US" sz="2000" dirty="0"/>
              <a:t>）单击 </a:t>
            </a:r>
            <a:r>
              <a:rPr lang="en-US" altLang="zh-CN" sz="2000" dirty="0"/>
              <a:t>"Finish" </a:t>
            </a:r>
            <a:r>
              <a:rPr lang="zh-CN" altLang="en-US" sz="2000" dirty="0"/>
              <a:t>，完成项目构建，出现项目的具体结构，如下图所示。创建成功后的项目布局如下图所示。</a:t>
            </a:r>
          </a:p>
        </p:txBody>
      </p:sp>
      <p:pic>
        <p:nvPicPr>
          <p:cNvPr id="6" name="图片 5">
            <a:extLst>
              <a:ext uri="{FF2B5EF4-FFF2-40B4-BE49-F238E27FC236}">
                <a16:creationId xmlns:a16="http://schemas.microsoft.com/office/drawing/2014/main" id="{6204203C-58F4-4841-B533-92EAF903FD39}"/>
              </a:ext>
            </a:extLst>
          </p:cNvPr>
          <p:cNvPicPr/>
          <p:nvPr/>
        </p:nvPicPr>
        <p:blipFill>
          <a:blip r:embed="rId3">
            <a:extLst>
              <a:ext uri="{28A0092B-C50C-407E-A947-70E740481C1C}">
                <a14:useLocalDpi xmlns:a14="http://schemas.microsoft.com/office/drawing/2010/main" val="0"/>
              </a:ext>
            </a:extLst>
          </a:blip>
          <a:stretch>
            <a:fillRect/>
          </a:stretch>
        </p:blipFill>
        <p:spPr>
          <a:xfrm>
            <a:off x="1127448" y="1834698"/>
            <a:ext cx="7524836" cy="3851209"/>
          </a:xfrm>
          <a:prstGeom prst="rect">
            <a:avLst/>
          </a:prstGeom>
        </p:spPr>
      </p:pic>
      <p:sp>
        <p:nvSpPr>
          <p:cNvPr id="7" name="文本框 6">
            <a:extLst>
              <a:ext uri="{FF2B5EF4-FFF2-40B4-BE49-F238E27FC236}">
                <a16:creationId xmlns:a16="http://schemas.microsoft.com/office/drawing/2014/main" id="{71752508-755C-4969-AAA9-DEFE7987975F}"/>
              </a:ext>
            </a:extLst>
          </p:cNvPr>
          <p:cNvSpPr txBox="1"/>
          <p:nvPr/>
        </p:nvSpPr>
        <p:spPr>
          <a:xfrm>
            <a:off x="1127448" y="5782335"/>
            <a:ext cx="7992888" cy="584775"/>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一个活动（</a:t>
            </a:r>
            <a:r>
              <a:rPr lang="en-US" altLang="zh-CN" sz="1600" dirty="0">
                <a:latin typeface="微软雅黑" panose="020B0503020204020204" pitchFamily="34" charset="-122"/>
                <a:ea typeface="微软雅黑" panose="020B0503020204020204" pitchFamily="34" charset="-122"/>
              </a:rPr>
              <a:t>Activity</a:t>
            </a:r>
            <a:r>
              <a:rPr lang="zh-CN" altLang="en-US" sz="1600" dirty="0">
                <a:latin typeface="微软雅黑" panose="020B0503020204020204" pitchFamily="34" charset="-122"/>
                <a:ea typeface="微软雅黑" panose="020B0503020204020204" pitchFamily="34" charset="-122"/>
              </a:rPr>
              <a:t>）可以理解为包含其显示出来的</a:t>
            </a: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（布局文件，</a:t>
            </a:r>
            <a:r>
              <a:rPr lang="en-US" altLang="zh-CN" sz="1600" dirty="0">
                <a:latin typeface="微软雅黑" panose="020B0503020204020204" pitchFamily="34" charset="-122"/>
                <a:ea typeface="微软雅黑" panose="020B0503020204020204" pitchFamily="34" charset="-122"/>
              </a:rPr>
              <a:t>activity_main.xml</a:t>
            </a:r>
            <a:r>
              <a:rPr lang="zh-CN" altLang="en-US" sz="1600" dirty="0">
                <a:latin typeface="微软雅黑" panose="020B0503020204020204" pitchFamily="34" charset="-122"/>
                <a:ea typeface="微软雅黑" panose="020B0503020204020204" pitchFamily="34" charset="-122"/>
              </a:rPr>
              <a:t>）以及支持其与用户交互的业务逻辑代码（</a:t>
            </a:r>
            <a:r>
              <a:rPr lang="en-US" altLang="zh-CN" sz="1600" dirty="0">
                <a:latin typeface="微软雅黑" panose="020B0503020204020204" pitchFamily="34" charset="-122"/>
                <a:ea typeface="微软雅黑" panose="020B0503020204020204" pitchFamily="34" charset="-122"/>
              </a:rPr>
              <a:t>MainActivity.java</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6274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lnSpc>
                <a:spcPct val="140000"/>
              </a:lnSpc>
              <a:buNone/>
            </a:pPr>
            <a:r>
              <a:rPr lang="en-US" altLang="zh-CN" sz="3600" b="1" dirty="0"/>
              <a:t>2. </a:t>
            </a:r>
            <a:r>
              <a:rPr lang="zh-CN" altLang="en-US" sz="3600" b="1" dirty="0"/>
              <a:t>运行</a:t>
            </a:r>
            <a:r>
              <a:rPr lang="zh-CN" altLang="zh-CN" sz="3600" b="1" dirty="0"/>
              <a:t>项目</a:t>
            </a:r>
            <a:endParaRPr lang="en-US" altLang="zh-CN" sz="3600" b="1" dirty="0"/>
          </a:p>
        </p:txBody>
      </p:sp>
      <p:sp>
        <p:nvSpPr>
          <p:cNvPr id="8" name="内容占位符 1"/>
          <p:cNvSpPr>
            <a:spLocks noGrp="1"/>
          </p:cNvSpPr>
          <p:nvPr>
            <p:ph idx="1"/>
          </p:nvPr>
        </p:nvSpPr>
        <p:spPr>
          <a:xfrm>
            <a:off x="929314" y="1082343"/>
            <a:ext cx="9919214" cy="2202641"/>
          </a:xfrm>
        </p:spPr>
        <p:txBody>
          <a:bodyPr>
            <a:noAutofit/>
          </a:bodyPr>
          <a:lstStyle/>
          <a:p>
            <a:pPr>
              <a:lnSpc>
                <a:spcPct val="140000"/>
              </a:lnSpc>
            </a:pPr>
            <a:r>
              <a:rPr lang="zh-CN" altLang="en-US" sz="1800" dirty="0"/>
              <a:t>准备好模拟器并 启动，或者准备兼容的</a:t>
            </a:r>
            <a:r>
              <a:rPr lang="en-US" altLang="zh-CN" sz="1800" dirty="0"/>
              <a:t>Android </a:t>
            </a:r>
            <a:r>
              <a:rPr lang="zh-CN" altLang="en-US" sz="1800" dirty="0"/>
              <a:t>真机 ，用数据线连接电脑并设置为</a:t>
            </a:r>
            <a:r>
              <a:rPr lang="en-US" altLang="zh-CN" sz="1800" dirty="0"/>
              <a:t>"</a:t>
            </a:r>
            <a:r>
              <a:rPr lang="zh-CN" altLang="en-US" sz="1800" dirty="0"/>
              <a:t>开发者模式</a:t>
            </a:r>
            <a:r>
              <a:rPr lang="en-US" altLang="zh-CN" sz="1800" dirty="0"/>
              <a:t>"</a:t>
            </a:r>
            <a:r>
              <a:rPr lang="zh-CN" altLang="en-US" sz="1800" dirty="0"/>
              <a:t>。</a:t>
            </a:r>
            <a:endParaRPr lang="en-US" altLang="zh-CN" sz="1800" dirty="0"/>
          </a:p>
          <a:p>
            <a:pPr>
              <a:lnSpc>
                <a:spcPct val="140000"/>
              </a:lnSpc>
            </a:pPr>
            <a:r>
              <a:rPr lang="zh-CN" altLang="en-US" sz="1800" dirty="0"/>
              <a:t>回到</a:t>
            </a:r>
            <a:r>
              <a:rPr lang="en-US" altLang="zh-CN" sz="1800" dirty="0"/>
              <a:t>AS</a:t>
            </a:r>
            <a:r>
              <a:rPr lang="zh-CN" altLang="en-US" sz="1800" dirty="0"/>
              <a:t>，在工具栏上中间，有一把像</a:t>
            </a:r>
            <a:r>
              <a:rPr lang="zh-CN" altLang="en-US" sz="1800" dirty="0">
                <a:solidFill>
                  <a:srgbClr val="FF0000"/>
                </a:solidFill>
              </a:rPr>
              <a:t>锤子一样的按钮</a:t>
            </a:r>
            <a:r>
              <a:rPr lang="zh-CN" altLang="en-US" sz="1800" dirty="0"/>
              <a:t>，这个是用来编译的，中间的下拉列表是用来选择运行哪一个项目，通常</a:t>
            </a:r>
            <a:r>
              <a:rPr lang="en-US" altLang="zh-CN" sz="1800" dirty="0"/>
              <a:t>app</a:t>
            </a:r>
            <a:r>
              <a:rPr lang="zh-CN" altLang="en-US" sz="1800" dirty="0"/>
              <a:t>是当前的主项目，再往左是运行设备下拉列表，右边的</a:t>
            </a:r>
            <a:r>
              <a:rPr lang="zh-CN" altLang="en-US" sz="1800" b="1" dirty="0">
                <a:solidFill>
                  <a:srgbClr val="FF0000"/>
                </a:solidFill>
              </a:rPr>
              <a:t>三角按钮</a:t>
            </a:r>
            <a:r>
              <a:rPr lang="zh-CN" altLang="en-US" sz="1800" dirty="0">
                <a:solidFill>
                  <a:srgbClr val="FF0000"/>
                </a:solidFill>
              </a:rPr>
              <a:t>是用来运行项目</a:t>
            </a:r>
            <a:r>
              <a:rPr lang="zh-CN" altLang="en-US" sz="1800" dirty="0"/>
              <a:t>的，点击它，会弹出选择运行设备的对话框，选择刚刚启动的模拟器设备就可以运行了，第一次运行会有点儿慢，请耐心等待。运行成功后，会显示第一个项目的运行结果，如下页图所示。</a:t>
            </a:r>
            <a:endParaRPr lang="en-US" altLang="zh-CN" sz="1800" dirty="0"/>
          </a:p>
        </p:txBody>
      </p:sp>
      <p:pic>
        <p:nvPicPr>
          <p:cNvPr id="9" name="图片 8">
            <a:extLst>
              <a:ext uri="{FF2B5EF4-FFF2-40B4-BE49-F238E27FC236}">
                <a16:creationId xmlns:a16="http://schemas.microsoft.com/office/drawing/2014/main" id="{3F581911-CE74-42D9-95CA-DEABD238F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80" y="4089392"/>
            <a:ext cx="6088660" cy="1175740"/>
          </a:xfrm>
          <a:prstGeom prst="rect">
            <a:avLst/>
          </a:prstGeom>
          <a:ln>
            <a:solidFill>
              <a:schemeClr val="tx1"/>
            </a:solidFill>
          </a:ln>
        </p:spPr>
      </p:pic>
      <p:sp>
        <p:nvSpPr>
          <p:cNvPr id="3" name="矩形 2">
            <a:extLst>
              <a:ext uri="{FF2B5EF4-FFF2-40B4-BE49-F238E27FC236}">
                <a16:creationId xmlns:a16="http://schemas.microsoft.com/office/drawing/2014/main" id="{20F0DEF0-7574-4D25-8926-DB3472F6B1BD}"/>
              </a:ext>
            </a:extLst>
          </p:cNvPr>
          <p:cNvSpPr/>
          <p:nvPr/>
        </p:nvSpPr>
        <p:spPr>
          <a:xfrm>
            <a:off x="1605427" y="4677262"/>
            <a:ext cx="792088" cy="456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对话气泡: 矩形 3">
            <a:extLst>
              <a:ext uri="{FF2B5EF4-FFF2-40B4-BE49-F238E27FC236}">
                <a16:creationId xmlns:a16="http://schemas.microsoft.com/office/drawing/2014/main" id="{217203E7-85D8-4D73-AB84-F422572F9420}"/>
              </a:ext>
            </a:extLst>
          </p:cNvPr>
          <p:cNvSpPr/>
          <p:nvPr/>
        </p:nvSpPr>
        <p:spPr>
          <a:xfrm>
            <a:off x="1581641" y="5396814"/>
            <a:ext cx="815874" cy="420242"/>
          </a:xfrm>
          <a:prstGeom prst="wedgeRectCallout">
            <a:avLst>
              <a:gd name="adj1" fmla="val -2390"/>
              <a:gd name="adj2" fmla="val -111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编译</a:t>
            </a:r>
          </a:p>
        </p:txBody>
      </p:sp>
      <p:sp>
        <p:nvSpPr>
          <p:cNvPr id="10" name="对话气泡: 矩形 9">
            <a:extLst>
              <a:ext uri="{FF2B5EF4-FFF2-40B4-BE49-F238E27FC236}">
                <a16:creationId xmlns:a16="http://schemas.microsoft.com/office/drawing/2014/main" id="{4973935B-A8E2-4FC4-91EC-6208739E4517}"/>
              </a:ext>
            </a:extLst>
          </p:cNvPr>
          <p:cNvSpPr/>
          <p:nvPr/>
        </p:nvSpPr>
        <p:spPr>
          <a:xfrm>
            <a:off x="2469523" y="5396814"/>
            <a:ext cx="1512168" cy="420242"/>
          </a:xfrm>
          <a:prstGeom prst="wedgeRectCallout">
            <a:avLst>
              <a:gd name="adj1" fmla="val -3155"/>
              <a:gd name="adj2" fmla="val -93679"/>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a:latin typeface="微软雅黑" panose="020B0503020204020204" pitchFamily="34" charset="-122"/>
                <a:ea typeface="微软雅黑" panose="020B0503020204020204" pitchFamily="34" charset="-122"/>
              </a:rPr>
              <a:t>选择要运行的项目</a:t>
            </a:r>
          </a:p>
        </p:txBody>
      </p:sp>
      <p:sp>
        <p:nvSpPr>
          <p:cNvPr id="11" name="对话气泡: 矩形 10">
            <a:extLst>
              <a:ext uri="{FF2B5EF4-FFF2-40B4-BE49-F238E27FC236}">
                <a16:creationId xmlns:a16="http://schemas.microsoft.com/office/drawing/2014/main" id="{791752C5-FEA7-4DEB-BBE8-AF857538F0EA}"/>
              </a:ext>
            </a:extLst>
          </p:cNvPr>
          <p:cNvSpPr/>
          <p:nvPr/>
        </p:nvSpPr>
        <p:spPr>
          <a:xfrm>
            <a:off x="4197715" y="5396814"/>
            <a:ext cx="2448272" cy="420242"/>
          </a:xfrm>
          <a:prstGeom prst="wedgeRectCallout">
            <a:avLst>
              <a:gd name="adj1" fmla="val -4101"/>
              <a:gd name="adj2" fmla="val -112959"/>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400" dirty="0">
                <a:latin typeface="微软雅黑" panose="020B0503020204020204" pitchFamily="34" charset="-122"/>
                <a:ea typeface="微软雅黑" panose="020B0503020204020204" pitchFamily="34" charset="-122"/>
              </a:rPr>
              <a:t>可运行项目</a:t>
            </a:r>
            <a:r>
              <a:rPr lang="en-US" altLang="zh-CN" sz="1400" dirty="0">
                <a:latin typeface="微软雅黑" panose="020B0503020204020204" pitchFamily="34" charset="-122"/>
                <a:ea typeface="微软雅黑" panose="020B0503020204020204" pitchFamily="34" charset="-122"/>
              </a:rPr>
              <a:t>(APP</a:t>
            </a:r>
            <a:r>
              <a:rPr lang="zh-CN" altLang="en-US" sz="1400" dirty="0">
                <a:latin typeface="微软雅黑" panose="020B0503020204020204" pitchFamily="34" charset="-122"/>
                <a:ea typeface="微软雅黑" panose="020B0503020204020204" pitchFamily="34" charset="-122"/>
              </a:rPr>
              <a:t>）的设备列表</a:t>
            </a:r>
          </a:p>
        </p:txBody>
      </p:sp>
      <p:sp>
        <p:nvSpPr>
          <p:cNvPr id="12" name="矩形 11">
            <a:extLst>
              <a:ext uri="{FF2B5EF4-FFF2-40B4-BE49-F238E27FC236}">
                <a16:creationId xmlns:a16="http://schemas.microsoft.com/office/drawing/2014/main" id="{5EC6C7B3-B560-41C7-8C1B-CD75BDB1851C}"/>
              </a:ext>
            </a:extLst>
          </p:cNvPr>
          <p:cNvSpPr/>
          <p:nvPr/>
        </p:nvSpPr>
        <p:spPr>
          <a:xfrm>
            <a:off x="2469523" y="4677262"/>
            <a:ext cx="1584176" cy="456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56709A0-24B1-44A9-8A8F-AD5D71188273}"/>
              </a:ext>
            </a:extLst>
          </p:cNvPr>
          <p:cNvSpPr/>
          <p:nvPr/>
        </p:nvSpPr>
        <p:spPr>
          <a:xfrm>
            <a:off x="4138983" y="4646691"/>
            <a:ext cx="2723027" cy="456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BBA8EC4-AF93-4662-87E7-F20CC73B17C1}"/>
              </a:ext>
            </a:extLst>
          </p:cNvPr>
          <p:cNvSpPr/>
          <p:nvPr/>
        </p:nvSpPr>
        <p:spPr>
          <a:xfrm>
            <a:off x="6907817" y="4646691"/>
            <a:ext cx="530258" cy="456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话气泡: 矩形 14">
            <a:extLst>
              <a:ext uri="{FF2B5EF4-FFF2-40B4-BE49-F238E27FC236}">
                <a16:creationId xmlns:a16="http://schemas.microsoft.com/office/drawing/2014/main" id="{49A355B0-2114-4C1B-8AB1-5F8F54725CD6}"/>
              </a:ext>
            </a:extLst>
          </p:cNvPr>
          <p:cNvSpPr/>
          <p:nvPr/>
        </p:nvSpPr>
        <p:spPr>
          <a:xfrm>
            <a:off x="6862010" y="5416182"/>
            <a:ext cx="642130" cy="420242"/>
          </a:xfrm>
          <a:prstGeom prst="wedgeRectCallout">
            <a:avLst>
              <a:gd name="adj1" fmla="val -2390"/>
              <a:gd name="adj2" fmla="val -1110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运行</a:t>
            </a:r>
          </a:p>
        </p:txBody>
      </p:sp>
    </p:spTree>
    <p:extLst>
      <p:ext uri="{BB962C8B-B14F-4D97-AF65-F5344CB8AC3E}">
        <p14:creationId xmlns:p14="http://schemas.microsoft.com/office/powerpoint/2010/main" val="107703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b="1" dirty="0"/>
              <a:t>项目</a:t>
            </a:r>
            <a:r>
              <a:rPr lang="zh-CN" altLang="en-US" sz="3600" b="1" dirty="0"/>
              <a:t>运行结果</a:t>
            </a:r>
            <a:endParaRPr lang="zh-CN" altLang="en-US" dirty="0"/>
          </a:p>
        </p:txBody>
      </p:sp>
      <p:sp>
        <p:nvSpPr>
          <p:cNvPr id="8" name="内容占位符 1"/>
          <p:cNvSpPr>
            <a:spLocks noGrp="1"/>
          </p:cNvSpPr>
          <p:nvPr>
            <p:ph idx="1"/>
          </p:nvPr>
        </p:nvSpPr>
        <p:spPr>
          <a:xfrm>
            <a:off x="929314" y="1082343"/>
            <a:ext cx="8335037" cy="762481"/>
          </a:xfrm>
        </p:spPr>
        <p:txBody>
          <a:bodyPr>
            <a:normAutofit/>
          </a:bodyPr>
          <a:lstStyle/>
          <a:p>
            <a:pPr marL="0" indent="0">
              <a:buNone/>
            </a:pPr>
            <a:endParaRPr lang="zh-CN" altLang="en-US" sz="2000" dirty="0"/>
          </a:p>
        </p:txBody>
      </p:sp>
      <p:pic>
        <p:nvPicPr>
          <p:cNvPr id="9" name="图片 8">
            <a:extLst>
              <a:ext uri="{FF2B5EF4-FFF2-40B4-BE49-F238E27FC236}">
                <a16:creationId xmlns:a16="http://schemas.microsoft.com/office/drawing/2014/main" id="{9579487E-97E6-43F6-A21F-76F23D99A16D}"/>
              </a:ext>
            </a:extLst>
          </p:cNvPr>
          <p:cNvPicPr>
            <a:picLocks noChangeAspect="1"/>
          </p:cNvPicPr>
          <p:nvPr/>
        </p:nvPicPr>
        <p:blipFill>
          <a:blip r:embed="rId3"/>
          <a:stretch>
            <a:fillRect/>
          </a:stretch>
        </p:blipFill>
        <p:spPr>
          <a:xfrm>
            <a:off x="908541" y="1082343"/>
            <a:ext cx="9956998" cy="5546784"/>
          </a:xfrm>
          <a:prstGeom prst="rect">
            <a:avLst/>
          </a:prstGeom>
        </p:spPr>
      </p:pic>
    </p:spTree>
    <p:extLst>
      <p:ext uri="{BB962C8B-B14F-4D97-AF65-F5344CB8AC3E}">
        <p14:creationId xmlns:p14="http://schemas.microsoft.com/office/powerpoint/2010/main" val="92190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12928</TotalTime>
  <Words>6424</Words>
  <Application>Microsoft Office PowerPoint</Application>
  <PresentationFormat>宽屏</PresentationFormat>
  <Paragraphs>432</Paragraphs>
  <Slides>56</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8" baseType="lpstr">
      <vt:lpstr>Arial Unicode MS</vt:lpstr>
      <vt:lpstr>等线</vt:lpstr>
      <vt:lpstr>宋体</vt:lpstr>
      <vt:lpstr>微软雅黑</vt:lpstr>
      <vt:lpstr>Arial</vt:lpstr>
      <vt:lpstr>Calibri</vt:lpstr>
      <vt:lpstr>Palatino Linotype</vt:lpstr>
      <vt:lpstr>Times New Roman</vt:lpstr>
      <vt:lpstr>Wingdings</vt:lpstr>
      <vt:lpstr>Wingdings 2</vt:lpstr>
      <vt:lpstr>Office 主题​​</vt:lpstr>
      <vt:lpstr>Visio.Drawing.11</vt:lpstr>
      <vt:lpstr>PowerPoint 演示文稿</vt:lpstr>
      <vt:lpstr>1.3 Android 项目的创建及运行</vt:lpstr>
      <vt:lpstr>1. 创建Android项目</vt:lpstr>
      <vt:lpstr>1. 创建Android项目</vt:lpstr>
      <vt:lpstr>1. 创建Android项目</vt:lpstr>
      <vt:lpstr>1. 创建Android项目</vt:lpstr>
      <vt:lpstr>1. 创建Android项目</vt:lpstr>
      <vt:lpstr>2. 运行项目</vt:lpstr>
      <vt:lpstr>项目运行结果</vt:lpstr>
      <vt:lpstr>Android项目的创建和运行</vt:lpstr>
      <vt:lpstr>3. Android 应用结构分析</vt:lpstr>
      <vt:lpstr>3. Android应用结构分析</vt:lpstr>
      <vt:lpstr>了解活动 Activity</vt:lpstr>
      <vt:lpstr>acitivty_main.xml的布局文件内容：</vt:lpstr>
      <vt:lpstr>MainActivity文件内容如下所示：</vt:lpstr>
      <vt:lpstr>应用程序的入口</vt:lpstr>
      <vt:lpstr>应用程序运行分析</vt:lpstr>
      <vt:lpstr>4. Android 项目结构</vt:lpstr>
      <vt:lpstr>4. Android 项目结构</vt:lpstr>
      <vt:lpstr>Android studio项目树</vt:lpstr>
      <vt:lpstr>4. Android 项目模块的结构</vt:lpstr>
      <vt:lpstr>res目录</vt:lpstr>
      <vt:lpstr>res目录 — valus </vt:lpstr>
      <vt:lpstr>res目录 — valus </vt:lpstr>
      <vt:lpstr>res目录 — valus </vt:lpstr>
      <vt:lpstr>res目录 — mipmap </vt:lpstr>
      <vt:lpstr>res目录 — layout </vt:lpstr>
      <vt:lpstr>布局文件的Design视图</vt:lpstr>
      <vt:lpstr>布局文件的 Text 视图</vt:lpstr>
      <vt:lpstr>布局文件中的资源引用</vt:lpstr>
      <vt:lpstr>R.java文件 — 资源注册文件</vt:lpstr>
      <vt:lpstr>在程序（java）中引用相关资源</vt:lpstr>
      <vt:lpstr>res目录 一览</vt:lpstr>
      <vt:lpstr>4. Android 项目结构 —— java目录</vt:lpstr>
      <vt:lpstr>4. Android 项目结构 —— manifests目录</vt:lpstr>
      <vt:lpstr>PowerPoint 演示文稿</vt:lpstr>
      <vt:lpstr>AndroidManifest.xml文件详解</vt:lpstr>
      <vt:lpstr>AndroidManifest.xml文件详解</vt:lpstr>
      <vt:lpstr>AndroidManifest.xml文件详解</vt:lpstr>
      <vt:lpstr>AndroidManifest.xml文件代码说明</vt:lpstr>
      <vt:lpstr>5. Gradle Scripts</vt:lpstr>
      <vt:lpstr>(1) 根目录下的 build.gradle(Project:……)</vt:lpstr>
      <vt:lpstr>(2) app 目录下的build.gradle(Module:app)</vt:lpstr>
      <vt:lpstr>(2)  app 目录下的build.gradle(Module:app)</vt:lpstr>
      <vt:lpstr>(2) app 目录下的build.gradle(Module:app)</vt:lpstr>
      <vt:lpstr>(2) app 目录下的build.gradle(Module:app)</vt:lpstr>
      <vt:lpstr>(2) app 目录下的build.gradle(Module:app)</vt:lpstr>
      <vt:lpstr>(2) app 目录下的build.gradle(Module:app)</vt:lpstr>
      <vt:lpstr>(2) app 目录下的build.gradle(Module:app)</vt:lpstr>
      <vt:lpstr>(3) gradle-wrapper.properties(Gradle Version)</vt:lpstr>
      <vt:lpstr>(4)  proguard-rules.pro (ProGuard rules for app)</vt:lpstr>
      <vt:lpstr>(5)  gradle.properties</vt:lpstr>
      <vt:lpstr>(6) settings.gradle(Project Settings)</vt:lpstr>
      <vt:lpstr>(7) local.properties(SDK Location)</vt:lpstr>
      <vt:lpstr>5. Gradle Scripts</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H_18</dc:creator>
  <cp:lastModifiedBy>蔡 美玲</cp:lastModifiedBy>
  <cp:revision>377</cp:revision>
  <dcterms:created xsi:type="dcterms:W3CDTF">2016-12-26T07:26:44Z</dcterms:created>
  <dcterms:modified xsi:type="dcterms:W3CDTF">2022-08-29T00:26:26Z</dcterms:modified>
</cp:coreProperties>
</file>