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2"/>
  </p:notesMasterIdLst>
  <p:sldIdLst>
    <p:sldId id="256" r:id="rId2"/>
    <p:sldId id="715" r:id="rId3"/>
    <p:sldId id="468" r:id="rId4"/>
    <p:sldId id="716" r:id="rId5"/>
    <p:sldId id="714" r:id="rId6"/>
    <p:sldId id="448" r:id="rId7"/>
    <p:sldId id="511" r:id="rId8"/>
    <p:sldId id="717" r:id="rId9"/>
    <p:sldId id="457" r:id="rId10"/>
    <p:sldId id="458" r:id="rId11"/>
    <p:sldId id="719" r:id="rId12"/>
    <p:sldId id="721" r:id="rId13"/>
    <p:sldId id="720" r:id="rId14"/>
    <p:sldId id="722" r:id="rId15"/>
    <p:sldId id="723" r:id="rId16"/>
    <p:sldId id="718" r:id="rId17"/>
    <p:sldId id="469" r:id="rId18"/>
    <p:sldId id="708" r:id="rId19"/>
    <p:sldId id="734" r:id="rId20"/>
    <p:sldId id="733" r:id="rId21"/>
    <p:sldId id="741" r:id="rId22"/>
    <p:sldId id="742" r:id="rId23"/>
    <p:sldId id="745" r:id="rId24"/>
    <p:sldId id="747" r:id="rId25"/>
    <p:sldId id="746" r:id="rId26"/>
    <p:sldId id="506" r:id="rId27"/>
    <p:sldId id="514" r:id="rId28"/>
    <p:sldId id="482" r:id="rId29"/>
    <p:sldId id="725" r:id="rId30"/>
    <p:sldId id="726" r:id="rId31"/>
    <p:sldId id="727" r:id="rId32"/>
    <p:sldId id="728" r:id="rId33"/>
    <p:sldId id="729" r:id="rId34"/>
    <p:sldId id="730" r:id="rId35"/>
    <p:sldId id="731" r:id="rId36"/>
    <p:sldId id="732" r:id="rId37"/>
    <p:sldId id="735" r:id="rId38"/>
    <p:sldId id="743" r:id="rId39"/>
    <p:sldId id="736" r:id="rId40"/>
    <p:sldId id="737" r:id="rId41"/>
    <p:sldId id="738" r:id="rId42"/>
    <p:sldId id="739" r:id="rId43"/>
    <p:sldId id="740" r:id="rId44"/>
    <p:sldId id="724" r:id="rId45"/>
    <p:sldId id="486" r:id="rId46"/>
    <p:sldId id="748" r:id="rId47"/>
    <p:sldId id="487" r:id="rId48"/>
    <p:sldId id="488" r:id="rId49"/>
    <p:sldId id="483" r:id="rId50"/>
    <p:sldId id="749" r:id="rId51"/>
    <p:sldId id="473" r:id="rId52"/>
    <p:sldId id="505" r:id="rId53"/>
    <p:sldId id="744" r:id="rId54"/>
    <p:sldId id="474" r:id="rId55"/>
    <p:sldId id="477" r:id="rId56"/>
    <p:sldId id="478" r:id="rId57"/>
    <p:sldId id="496" r:id="rId58"/>
    <p:sldId id="709" r:id="rId59"/>
    <p:sldId id="498" r:id="rId60"/>
    <p:sldId id="710" r:id="rId61"/>
    <p:sldId id="510" r:id="rId62"/>
    <p:sldId id="499" r:id="rId63"/>
    <p:sldId id="504" r:id="rId64"/>
    <p:sldId id="480" r:id="rId65"/>
    <p:sldId id="481" r:id="rId66"/>
    <p:sldId id="502" r:id="rId67"/>
    <p:sldId id="503" r:id="rId68"/>
    <p:sldId id="712" r:id="rId69"/>
    <p:sldId id="713" r:id="rId70"/>
    <p:sldId id="711"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715"/>
            <p14:sldId id="468"/>
            <p14:sldId id="716"/>
            <p14:sldId id="714"/>
            <p14:sldId id="448"/>
            <p14:sldId id="511"/>
            <p14:sldId id="717"/>
            <p14:sldId id="457"/>
            <p14:sldId id="458"/>
            <p14:sldId id="719"/>
            <p14:sldId id="721"/>
            <p14:sldId id="720"/>
            <p14:sldId id="722"/>
            <p14:sldId id="723"/>
            <p14:sldId id="718"/>
            <p14:sldId id="469"/>
            <p14:sldId id="708"/>
            <p14:sldId id="734"/>
            <p14:sldId id="733"/>
            <p14:sldId id="741"/>
            <p14:sldId id="742"/>
            <p14:sldId id="745"/>
            <p14:sldId id="747"/>
            <p14:sldId id="746"/>
            <p14:sldId id="506"/>
            <p14:sldId id="514"/>
            <p14:sldId id="482"/>
            <p14:sldId id="725"/>
            <p14:sldId id="726"/>
            <p14:sldId id="727"/>
            <p14:sldId id="728"/>
            <p14:sldId id="729"/>
            <p14:sldId id="730"/>
            <p14:sldId id="731"/>
            <p14:sldId id="732"/>
            <p14:sldId id="735"/>
            <p14:sldId id="743"/>
            <p14:sldId id="736"/>
            <p14:sldId id="737"/>
            <p14:sldId id="738"/>
            <p14:sldId id="739"/>
            <p14:sldId id="740"/>
            <p14:sldId id="724"/>
            <p14:sldId id="486"/>
            <p14:sldId id="748"/>
            <p14:sldId id="487"/>
            <p14:sldId id="488"/>
            <p14:sldId id="483"/>
            <p14:sldId id="749"/>
            <p14:sldId id="473"/>
            <p14:sldId id="505"/>
            <p14:sldId id="744"/>
            <p14:sldId id="474"/>
            <p14:sldId id="477"/>
            <p14:sldId id="478"/>
            <p14:sldId id="496"/>
            <p14:sldId id="709"/>
            <p14:sldId id="498"/>
            <p14:sldId id="710"/>
            <p14:sldId id="510"/>
            <p14:sldId id="499"/>
            <p14:sldId id="504"/>
            <p14:sldId id="480"/>
            <p14:sldId id="481"/>
            <p14:sldId id="502"/>
            <p14:sldId id="503"/>
            <p14:sldId id="712"/>
            <p14:sldId id="713"/>
            <p14:sldId id="711"/>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1" d="100"/>
          <a:sy n="91" d="100"/>
        </p:scale>
        <p:origin x="2124" y="7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0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t>
        <a:bodyPr/>
        <a:lstStyle/>
        <a:p>
          <a:endParaRPr lang="zh-CN" altLang="en-US"/>
        </a:p>
      </dgm:t>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t>
        <a:bodyPr/>
        <a:lstStyle/>
        <a:p>
          <a:endParaRPr lang="zh-CN" altLang="en-US"/>
        </a:p>
      </dgm:t>
    </dgm:pt>
    <dgm:pt modelId="{0A43440D-1F09-40F2-B6E7-0FC9C4298197}" type="pres">
      <dgm:prSet presAssocID="{5B2E383B-9F26-4DA9-983E-E153C7FFFA10}" presName="rootConnector1" presStyleLbl="node1" presStyleIdx="0" presStyleCnt="0"/>
      <dgm:spPr/>
      <dgm:t>
        <a:bodyPr/>
        <a:lstStyle/>
        <a:p>
          <a:endParaRPr lang="zh-CN" altLang="en-US"/>
        </a:p>
      </dgm:t>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t>
        <a:bodyPr/>
        <a:lstStyle/>
        <a:p>
          <a:endParaRPr lang="zh-CN" altLang="en-US"/>
        </a:p>
      </dgm:t>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t>
        <a:bodyPr/>
        <a:lstStyle/>
        <a:p>
          <a:endParaRPr lang="zh-CN" altLang="en-US"/>
        </a:p>
      </dgm:t>
    </dgm:pt>
    <dgm:pt modelId="{3E20DBAE-BE56-4FE8-B27C-7A331CE5D7F0}" type="pres">
      <dgm:prSet presAssocID="{DB307B8E-5B07-4FB9-927C-FCB1686BA255}" presName="rootConnector" presStyleLbl="node2" presStyleIdx="0" presStyleCnt="2"/>
      <dgm:spPr/>
      <dgm:t>
        <a:bodyPr/>
        <a:lstStyle/>
        <a:p>
          <a:endParaRPr lang="zh-CN" altLang="en-US"/>
        </a:p>
      </dgm:t>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t>
        <a:bodyPr/>
        <a:lstStyle/>
        <a:p>
          <a:endParaRPr lang="zh-CN" altLang="en-US"/>
        </a:p>
      </dgm:t>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t>
        <a:bodyPr/>
        <a:lstStyle/>
        <a:p>
          <a:endParaRPr lang="zh-CN" altLang="en-US"/>
        </a:p>
      </dgm:t>
    </dgm:pt>
    <dgm:pt modelId="{9A3819C4-B074-4F09-9908-28A73234B65F}" type="pres">
      <dgm:prSet presAssocID="{3A66B05C-C306-4566-ADB4-BD58EF99E13F}" presName="rootConnector" presStyleLbl="node2" presStyleIdx="1" presStyleCnt="2"/>
      <dgm:spPr/>
      <dgm:t>
        <a:bodyPr/>
        <a:lstStyle/>
        <a:p>
          <a:endParaRPr lang="zh-CN" altLang="en-US"/>
        </a:p>
      </dgm:t>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F98C9DC3-DA36-491B-BE8A-49718298771D}" type="presOf" srcId="{013B59AA-A8DF-4C7C-9DB4-7BB8FC4371C0}" destId="{E5BF9C94-5509-4F79-AC82-D0991D6614CC}"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C81B5CC3-E7EF-4012-9950-B3EC99F54573}" srcId="{F6FB202F-FB08-4046-B511-8154FB49289C}" destId="{5B2E383B-9F26-4DA9-983E-E153C7FFFA10}" srcOrd="0" destOrd="0" parTransId="{0BDF28E4-3DD2-49C4-ADA0-8A4D042CDCAA}" sibTransId="{1C7A80F1-86C4-424F-9840-90BCB07D654B}"/>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95258471-3EC3-4E26-A09A-7D644341A566}" type="presOf" srcId="{DB307B8E-5B07-4FB9-927C-FCB1686BA255}" destId="{D2B477F3-791F-46FC-A50D-FA3601860E25}"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36FB4D0B-6E75-4594-9473-CB7A73DE5504}" type="presOf" srcId="{3A66B05C-C306-4566-ADB4-BD58EF99E13F}" destId="{7509D6B6-898D-4FC7-8441-00720BF18D07}" srcOrd="0" destOrd="0" presId="urn:microsoft.com/office/officeart/2005/8/layout/orgChart1"/>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5/17/2023</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36</a:t>
            </a:fld>
            <a:endParaRPr lang="en-US" altLang="zh-CN"/>
          </a:p>
        </p:txBody>
      </p:sp>
    </p:spTree>
    <p:extLst>
      <p:ext uri="{BB962C8B-B14F-4D97-AF65-F5344CB8AC3E}">
        <p14:creationId xmlns:p14="http://schemas.microsoft.com/office/powerpoint/2010/main" val="419035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37</a:t>
            </a:fld>
            <a:endParaRPr lang="en-US" altLang="zh-CN"/>
          </a:p>
        </p:txBody>
      </p:sp>
    </p:spTree>
    <p:extLst>
      <p:ext uri="{BB962C8B-B14F-4D97-AF65-F5344CB8AC3E}">
        <p14:creationId xmlns:p14="http://schemas.microsoft.com/office/powerpoint/2010/main" val="8033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38</a:t>
            </a:fld>
            <a:endParaRPr lang="en-US" altLang="zh-CN"/>
          </a:p>
        </p:txBody>
      </p:sp>
    </p:spTree>
    <p:extLst>
      <p:ext uri="{BB962C8B-B14F-4D97-AF65-F5344CB8AC3E}">
        <p14:creationId xmlns:p14="http://schemas.microsoft.com/office/powerpoint/2010/main" val="86273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39</a:t>
            </a:fld>
            <a:endParaRPr lang="en-US" altLang="zh-CN"/>
          </a:p>
        </p:txBody>
      </p:sp>
    </p:spTree>
    <p:extLst>
      <p:ext uri="{BB962C8B-B14F-4D97-AF65-F5344CB8AC3E}">
        <p14:creationId xmlns:p14="http://schemas.microsoft.com/office/powerpoint/2010/main" val="366387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40</a:t>
            </a:fld>
            <a:endParaRPr lang="en-US" altLang="zh-CN"/>
          </a:p>
        </p:txBody>
      </p:sp>
    </p:spTree>
    <p:extLst>
      <p:ext uri="{BB962C8B-B14F-4D97-AF65-F5344CB8AC3E}">
        <p14:creationId xmlns:p14="http://schemas.microsoft.com/office/powerpoint/2010/main" val="214860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41</a:t>
            </a:fld>
            <a:endParaRPr lang="en-US" altLang="zh-CN"/>
          </a:p>
        </p:txBody>
      </p:sp>
    </p:spTree>
    <p:extLst>
      <p:ext uri="{BB962C8B-B14F-4D97-AF65-F5344CB8AC3E}">
        <p14:creationId xmlns:p14="http://schemas.microsoft.com/office/powerpoint/2010/main" val="215300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42</a:t>
            </a:fld>
            <a:endParaRPr lang="en-US" altLang="zh-CN"/>
          </a:p>
        </p:txBody>
      </p:sp>
    </p:spTree>
    <p:extLst>
      <p:ext uri="{BB962C8B-B14F-4D97-AF65-F5344CB8AC3E}">
        <p14:creationId xmlns:p14="http://schemas.microsoft.com/office/powerpoint/2010/main" val="68560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43</a:t>
            </a:fld>
            <a:endParaRPr lang="en-US" altLang="zh-CN"/>
          </a:p>
        </p:txBody>
      </p:sp>
    </p:spTree>
    <p:extLst>
      <p:ext uri="{BB962C8B-B14F-4D97-AF65-F5344CB8AC3E}">
        <p14:creationId xmlns:p14="http://schemas.microsoft.com/office/powerpoint/2010/main" val="83156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54</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55</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60</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64</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67</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135280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91015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31</a:t>
            </a:fld>
            <a:endParaRPr lang="en-US" altLang="zh-CN"/>
          </a:p>
        </p:txBody>
      </p:sp>
    </p:spTree>
    <p:extLst>
      <p:ext uri="{BB962C8B-B14F-4D97-AF65-F5344CB8AC3E}">
        <p14:creationId xmlns:p14="http://schemas.microsoft.com/office/powerpoint/2010/main" val="159833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236760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398395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27087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41946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30.png"/><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2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tmp"/><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6.png"/><Relationship Id="rId10" Type="http://schemas.openxmlformats.org/officeDocument/2006/relationships/image" Target="../media/image67.tmp"/><Relationship Id="rId4" Type="http://schemas.openxmlformats.org/officeDocument/2006/relationships/image" Target="../media/image65.png"/><Relationship Id="rId9" Type="http://schemas.openxmlformats.org/officeDocument/2006/relationships/image" Target="../media/image20.tmp"/></Relationships>
</file>

<file path=ppt/slides/_rels/slide5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60.tmp"/><Relationship Id="rId3" Type="http://schemas.openxmlformats.org/officeDocument/2006/relationships/diagramLayout" Target="../diagrams/layout1.xml"/><Relationship Id="rId7" Type="http://schemas.openxmlformats.org/officeDocument/2006/relationships/image" Target="../media/image69.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2.tmp"/><Relationship Id="rId1" Type="http://schemas.openxmlformats.org/officeDocument/2006/relationships/slideLayout" Target="../slideLayouts/slideLayout3.xml"/><Relationship Id="rId5" Type="http://schemas.openxmlformats.org/officeDocument/2006/relationships/image" Target="../media/image72.tmp"/><Relationship Id="rId4" Type="http://schemas.openxmlformats.org/officeDocument/2006/relationships/image" Target="../media/image71.tmp"/></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8.jpeg"/><Relationship Id="rId5" Type="http://schemas.openxmlformats.org/officeDocument/2006/relationships/oleObject" Target="../embeddings/oleObject2.bin"/><Relationship Id="rId10" Type="http://schemas.openxmlformats.org/officeDocument/2006/relationships/image" Target="../media/image7.jpeg"/><Relationship Id="rId4" Type="http://schemas.openxmlformats.org/officeDocument/2006/relationships/image" Target="../media/image4.wmf"/><Relationship Id="rId9" Type="http://schemas.openxmlformats.org/officeDocument/2006/relationships/image" Target="../media/image6.jpg"/></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tmp"/><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6.tmp"/><Relationship Id="rId5" Type="http://schemas.openxmlformats.org/officeDocument/2006/relationships/image" Target="../media/image75.tmp"/><Relationship Id="rId4" Type="http://schemas.openxmlformats.org/officeDocument/2006/relationships/image" Target="../media/image74.tmp"/></Relationships>
</file>

<file path=ppt/slides/_rels/slide61.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image" Target="../media/image79.tmp"/><Relationship Id="rId1" Type="http://schemas.openxmlformats.org/officeDocument/2006/relationships/slideLayout" Target="../slideLayouts/slideLayout3.xml"/><Relationship Id="rId5" Type="http://schemas.openxmlformats.org/officeDocument/2006/relationships/image" Target="../media/image82.tmp"/><Relationship Id="rId4" Type="http://schemas.openxmlformats.org/officeDocument/2006/relationships/image" Target="../media/image81.tmp"/></Relationships>
</file>

<file path=ppt/slides/_rels/slide64.xml.rels><?xml version="1.0" encoding="UTF-8" standalone="yes"?>
<Relationships xmlns="http://schemas.openxmlformats.org/package/2006/relationships"><Relationship Id="rId3" Type="http://schemas.openxmlformats.org/officeDocument/2006/relationships/image" Target="../media/image83.tmp"/><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image" Target="../media/image85.tmp"/><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7.tmp"/><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9.tmp"/></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2" name="文本占位符 1">
            <a:extLst>
              <a:ext uri="{FF2B5EF4-FFF2-40B4-BE49-F238E27FC236}">
                <a16:creationId xmlns:a16="http://schemas.microsoft.com/office/drawing/2014/main" xmlns="" id="{D5D25E29-16CC-4FAE-AC48-0CF1613C358A}"/>
              </a:ext>
            </a:extLst>
          </p:cNvPr>
          <p:cNvSpPr>
            <a:spLocks noGrp="1"/>
          </p:cNvSpPr>
          <p:nvPr>
            <p:ph type="body" sz="quarter" idx="10"/>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a:xfrm>
            <a:off x="-2822" y="1752600"/>
            <a:ext cx="9144000" cy="3657600"/>
          </a:xfrm>
        </p:spPr>
        <p:txBody>
          <a:bodyPr/>
          <a:lstStyle/>
          <a:p>
            <a:pPr lvl="1"/>
            <a:r>
              <a:rPr lang="zh-CN" altLang="en-US" dirty="0"/>
              <a:t>特征（</a:t>
            </a:r>
            <a:r>
              <a:rPr lang="en-US" altLang="zh-CN" dirty="0"/>
              <a:t>Feature</a:t>
            </a:r>
            <a:r>
              <a:rPr lang="zh-CN" altLang="en-US" dirty="0"/>
              <a:t>） ：也可以称为属性（</a:t>
            </a:r>
            <a:r>
              <a:rPr lang="en-US" altLang="zh-CN" dirty="0"/>
              <a:t>Attribute</a:t>
            </a:r>
            <a:r>
              <a:rPr lang="zh-CN" altLang="en-US" dirty="0"/>
              <a:t>）包括颜色、大小、形状、产地、品牌。</a:t>
            </a:r>
            <a:endParaRPr lang="en-US" altLang="zh-CN" dirty="0"/>
          </a:p>
          <a:p>
            <a:pPr lvl="1"/>
            <a:r>
              <a:rPr lang="zh-CN" altLang="en-US" dirty="0"/>
              <a:t>标签（</a:t>
            </a:r>
            <a:r>
              <a:rPr lang="en-US" altLang="zh-CN" dirty="0"/>
              <a:t>Label</a:t>
            </a:r>
            <a:r>
              <a:rPr lang="zh-CN" altLang="en-US" dirty="0"/>
              <a:t>）：可以是连续值（比如关于芒果的甜度、水分以及成熟度的综合打分），也可以是离散值（比如“好”“坏”两类标签）．这里，每个芒果的标签可以通过直接品尝来获得，也可以通过请一些经验丰富的专家来进行标记．</a:t>
            </a:r>
            <a:endParaRPr lang="en-US" altLang="zh-CN" dirty="0"/>
          </a:p>
          <a:p>
            <a:pPr lvl="1"/>
            <a:r>
              <a:rPr lang="zh-CN" altLang="en-US" dirty="0"/>
              <a:t>样本（</a:t>
            </a:r>
            <a:r>
              <a:rPr lang="en-US" altLang="zh-CN" dirty="0"/>
              <a:t>Sample</a:t>
            </a:r>
            <a:r>
              <a:rPr lang="zh-CN" altLang="en-US" dirty="0"/>
              <a:t>）：将一个标记好特征以及标签的芒果看作一个样本（</a:t>
            </a:r>
            <a:r>
              <a:rPr lang="en-US" altLang="zh-CN" dirty="0"/>
              <a:t>Sample</a:t>
            </a:r>
            <a:r>
              <a:rPr lang="zh-CN" altLang="en-US" dirty="0"/>
              <a:t>），也经常称为示例（</a:t>
            </a:r>
            <a:r>
              <a:rPr lang="en-US" altLang="zh-CN" dirty="0"/>
              <a:t>Instance</a:t>
            </a:r>
            <a:r>
              <a:rPr lang="zh-CN" altLang="en-US" dirty="0"/>
              <a:t>）。</a:t>
            </a:r>
          </a:p>
        </p:txBody>
      </p:sp>
    </p:spTree>
    <p:extLst>
      <p:ext uri="{BB962C8B-B14F-4D97-AF65-F5344CB8AC3E}">
        <p14:creationId xmlns:p14="http://schemas.microsoft.com/office/powerpoint/2010/main" val="305770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a:xfrm>
            <a:off x="-2822" y="1752600"/>
            <a:ext cx="8918222" cy="3657600"/>
          </a:xfrm>
        </p:spPr>
        <p:txBody>
          <a:bodyPr/>
          <a:lstStyle/>
          <a:p>
            <a:pPr lvl="1"/>
            <a:r>
              <a:rPr lang="zh-CN" altLang="en-US" dirty="0"/>
              <a:t>一组样本构成的集合称为数据集（</a:t>
            </a:r>
            <a:r>
              <a:rPr lang="en-US" altLang="zh-CN" dirty="0"/>
              <a:t>Data Set</a:t>
            </a:r>
            <a:r>
              <a:rPr lang="zh-CN" altLang="en-US" dirty="0"/>
              <a:t>）。一般将数据集分为两部分：训练集和测试集．训练集（</a:t>
            </a:r>
            <a:r>
              <a:rPr lang="en-US" altLang="zh-CN" dirty="0"/>
              <a:t>Training Set</a:t>
            </a:r>
            <a:r>
              <a:rPr lang="zh-CN" altLang="en-US" dirty="0"/>
              <a:t>）中的样本是用来训练模型的，也叫训练样本（</a:t>
            </a:r>
            <a:r>
              <a:rPr lang="en-US" altLang="zh-CN" dirty="0"/>
              <a:t>Training Sample</a:t>
            </a:r>
            <a:r>
              <a:rPr lang="zh-CN" altLang="en-US" dirty="0"/>
              <a:t>），而测试集（</a:t>
            </a:r>
            <a:r>
              <a:rPr lang="en-US" altLang="zh-CN" dirty="0"/>
              <a:t>Test Set</a:t>
            </a:r>
            <a:r>
              <a:rPr lang="zh-CN" altLang="en-US" dirty="0"/>
              <a:t>）中的样本是用来检验模型好坏的，也叫测试样本（</a:t>
            </a:r>
            <a:r>
              <a:rPr lang="en-US" altLang="zh-CN" dirty="0"/>
              <a:t>Test Sample</a:t>
            </a:r>
            <a:r>
              <a:rPr lang="zh-CN" altLang="en-US" dirty="0"/>
              <a:t>）。</a:t>
            </a:r>
            <a:endParaRPr lang="en-US" altLang="zh-CN" dirty="0"/>
          </a:p>
          <a:p>
            <a:pPr lvl="1"/>
            <a:endParaRPr lang="en-US" altLang="zh-CN" dirty="0"/>
          </a:p>
          <a:p>
            <a:pPr lvl="1"/>
            <a:r>
              <a:rPr lang="zh-CN" altLang="en-US" dirty="0"/>
              <a:t>我们通常用一个𝐷 维向量𝒙 </a:t>
            </a:r>
            <a:r>
              <a:rPr lang="en-US" altLang="zh-CN" dirty="0"/>
              <a:t>= [</a:t>
            </a:r>
            <a:r>
              <a:rPr lang="zh-CN" altLang="en-US" dirty="0"/>
              <a:t>𝑥</a:t>
            </a:r>
            <a:r>
              <a:rPr lang="en-US" altLang="zh-CN" baseline="-25000" dirty="0"/>
              <a:t>1</a:t>
            </a:r>
            <a:r>
              <a:rPr lang="en-US" altLang="zh-CN" dirty="0"/>
              <a:t>, </a:t>
            </a:r>
            <a:r>
              <a:rPr lang="zh-CN" altLang="en-US" dirty="0"/>
              <a:t>𝑥</a:t>
            </a:r>
            <a:r>
              <a:rPr lang="en-US" altLang="zh-CN" baseline="-25000" dirty="0"/>
              <a:t>2</a:t>
            </a:r>
            <a:r>
              <a:rPr lang="en-US" altLang="zh-CN" dirty="0"/>
              <a:t>, ⋯ , </a:t>
            </a:r>
            <a:r>
              <a:rPr lang="zh-CN" altLang="en-US" dirty="0"/>
              <a:t>𝑥</a:t>
            </a:r>
            <a:r>
              <a:rPr lang="zh-CN" altLang="en-US" baseline="-25000" dirty="0"/>
              <a:t>𝐷</a:t>
            </a:r>
            <a:r>
              <a:rPr lang="en-US" altLang="zh-CN" dirty="0"/>
              <a:t>]</a:t>
            </a:r>
            <a:r>
              <a:rPr lang="en-US" altLang="zh-CN" baseline="30000" dirty="0"/>
              <a:t>T</a:t>
            </a:r>
            <a:r>
              <a:rPr lang="en-US" altLang="zh-CN" dirty="0"/>
              <a:t> </a:t>
            </a:r>
            <a:r>
              <a:rPr lang="zh-CN" altLang="en-US" dirty="0"/>
              <a:t>表示一个芒果的所有特征构成的向量，称为特征向量（</a:t>
            </a:r>
            <a:r>
              <a:rPr lang="en-US" altLang="zh-CN" dirty="0"/>
              <a:t>Feature Vector</a:t>
            </a:r>
            <a:r>
              <a:rPr lang="zh-CN" altLang="en-US" dirty="0"/>
              <a:t>），其中每一维表示一个特征。而芒果的标签通常用标量𝑦 来表示。</a:t>
            </a:r>
            <a:endParaRPr lang="en-US" altLang="zh-CN" dirty="0"/>
          </a:p>
          <a:p>
            <a:pPr marL="205978" lvl="1" indent="0">
              <a:buNone/>
            </a:pPr>
            <a:r>
              <a:rPr lang="en-US" altLang="zh-CN" dirty="0"/>
              <a:t>   </a:t>
            </a:r>
            <a:endParaRPr lang="zh-CN" altLang="en-US" dirty="0"/>
          </a:p>
        </p:txBody>
      </p:sp>
      <p:pic>
        <p:nvPicPr>
          <p:cNvPr id="5" name="图片 4">
            <a:extLst>
              <a:ext uri="{FF2B5EF4-FFF2-40B4-BE49-F238E27FC236}">
                <a16:creationId xmlns:a16="http://schemas.microsoft.com/office/drawing/2014/main" xmlns="" id="{207EA3FE-96FB-4368-AF99-E12AE361C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410200"/>
            <a:ext cx="4257675" cy="419100"/>
          </a:xfrm>
          <a:prstGeom prst="rect">
            <a:avLst/>
          </a:prstGeom>
        </p:spPr>
      </p:pic>
    </p:spTree>
    <p:extLst>
      <p:ext uri="{BB962C8B-B14F-4D97-AF65-F5344CB8AC3E}">
        <p14:creationId xmlns:p14="http://schemas.microsoft.com/office/powerpoint/2010/main" val="114782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a:xfrm>
            <a:off x="-2822" y="1752600"/>
            <a:ext cx="8918222" cy="3657600"/>
          </a:xfrm>
        </p:spPr>
        <p:txBody>
          <a:bodyPr/>
          <a:lstStyle/>
          <a:p>
            <a:pPr lvl="1"/>
            <a:r>
              <a:rPr lang="zh-CN" altLang="en-US" dirty="0"/>
              <a:t>一组样本构成的集合称为数据集（</a:t>
            </a:r>
            <a:r>
              <a:rPr lang="en-US" altLang="zh-CN" dirty="0"/>
              <a:t>Data Set</a:t>
            </a:r>
            <a:r>
              <a:rPr lang="zh-CN" altLang="en-US" dirty="0"/>
              <a:t>）。一般将数据集分为两部分：训练集和测试集．训练集（</a:t>
            </a:r>
            <a:r>
              <a:rPr lang="en-US" altLang="zh-CN" dirty="0"/>
              <a:t>Training Set</a:t>
            </a:r>
            <a:r>
              <a:rPr lang="zh-CN" altLang="en-US" dirty="0"/>
              <a:t>）中的样本是用来训练模型的，也叫训练样本（</a:t>
            </a:r>
            <a:r>
              <a:rPr lang="en-US" altLang="zh-CN" dirty="0"/>
              <a:t>Training Sample</a:t>
            </a:r>
            <a:r>
              <a:rPr lang="zh-CN" altLang="en-US" dirty="0"/>
              <a:t>），而测试集（</a:t>
            </a:r>
            <a:r>
              <a:rPr lang="en-US" altLang="zh-CN" dirty="0"/>
              <a:t>Test Set</a:t>
            </a:r>
            <a:r>
              <a:rPr lang="zh-CN" altLang="en-US" dirty="0"/>
              <a:t>）中的样本是用来检验模型好坏的，也叫测试样本（</a:t>
            </a:r>
            <a:r>
              <a:rPr lang="en-US" altLang="zh-CN" dirty="0"/>
              <a:t>Test Sample</a:t>
            </a:r>
            <a:r>
              <a:rPr lang="zh-CN" altLang="en-US" dirty="0"/>
              <a:t>）。</a:t>
            </a:r>
            <a:endParaRPr lang="en-US" altLang="zh-CN" dirty="0"/>
          </a:p>
          <a:p>
            <a:pPr lvl="1"/>
            <a:endParaRPr lang="en-US" altLang="zh-CN" dirty="0"/>
          </a:p>
          <a:p>
            <a:pPr lvl="1"/>
            <a:r>
              <a:rPr lang="zh-CN" altLang="en-US" dirty="0"/>
              <a:t>我们通常用一个𝐷 维向量𝒙 </a:t>
            </a:r>
            <a:r>
              <a:rPr lang="en-US" altLang="zh-CN" dirty="0"/>
              <a:t>= [</a:t>
            </a:r>
            <a:r>
              <a:rPr lang="zh-CN" altLang="en-US" dirty="0"/>
              <a:t>𝑥</a:t>
            </a:r>
            <a:r>
              <a:rPr lang="en-US" altLang="zh-CN" baseline="-25000" dirty="0"/>
              <a:t>1</a:t>
            </a:r>
            <a:r>
              <a:rPr lang="en-US" altLang="zh-CN" dirty="0"/>
              <a:t>, </a:t>
            </a:r>
            <a:r>
              <a:rPr lang="zh-CN" altLang="en-US" dirty="0"/>
              <a:t>𝑥</a:t>
            </a:r>
            <a:r>
              <a:rPr lang="en-US" altLang="zh-CN" baseline="-25000" dirty="0"/>
              <a:t>2</a:t>
            </a:r>
            <a:r>
              <a:rPr lang="en-US" altLang="zh-CN" dirty="0"/>
              <a:t>, ⋯ , </a:t>
            </a:r>
            <a:r>
              <a:rPr lang="zh-CN" altLang="en-US" dirty="0"/>
              <a:t>𝑥</a:t>
            </a:r>
            <a:r>
              <a:rPr lang="zh-CN" altLang="en-US" baseline="-25000" dirty="0"/>
              <a:t>𝐷</a:t>
            </a:r>
            <a:r>
              <a:rPr lang="en-US" altLang="zh-CN" dirty="0"/>
              <a:t>]</a:t>
            </a:r>
            <a:r>
              <a:rPr lang="en-US" altLang="zh-CN" baseline="30000" dirty="0"/>
              <a:t>T</a:t>
            </a:r>
            <a:r>
              <a:rPr lang="en-US" altLang="zh-CN" dirty="0"/>
              <a:t> </a:t>
            </a:r>
            <a:r>
              <a:rPr lang="zh-CN" altLang="en-US" dirty="0"/>
              <a:t>表示一个芒果的所有特征构成的向量，称为特征向量（</a:t>
            </a:r>
            <a:r>
              <a:rPr lang="en-US" altLang="zh-CN" dirty="0"/>
              <a:t>Feature Vector</a:t>
            </a:r>
            <a:r>
              <a:rPr lang="zh-CN" altLang="en-US" dirty="0"/>
              <a:t>），其中每一维表示一个特征。而芒果的标签通常用标量𝑦 来表示。</a:t>
            </a:r>
            <a:endParaRPr lang="en-US" altLang="zh-CN" dirty="0"/>
          </a:p>
          <a:p>
            <a:pPr marL="205978" lvl="1" indent="0">
              <a:buNone/>
            </a:pPr>
            <a:r>
              <a:rPr lang="en-US" altLang="zh-CN" dirty="0"/>
              <a:t>   </a:t>
            </a:r>
            <a:endParaRPr lang="zh-CN" altLang="en-US" dirty="0"/>
          </a:p>
        </p:txBody>
      </p:sp>
      <p:pic>
        <p:nvPicPr>
          <p:cNvPr id="5" name="图片 4">
            <a:extLst>
              <a:ext uri="{FF2B5EF4-FFF2-40B4-BE49-F238E27FC236}">
                <a16:creationId xmlns:a16="http://schemas.microsoft.com/office/drawing/2014/main" xmlns="" id="{207EA3FE-96FB-4368-AF99-E12AE361C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410200"/>
            <a:ext cx="4257675" cy="419100"/>
          </a:xfrm>
          <a:prstGeom prst="rect">
            <a:avLst/>
          </a:prstGeom>
        </p:spPr>
      </p:pic>
    </p:spTree>
    <p:extLst>
      <p:ext uri="{BB962C8B-B14F-4D97-AF65-F5344CB8AC3E}">
        <p14:creationId xmlns:p14="http://schemas.microsoft.com/office/powerpoint/2010/main" val="230788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sp>
        <p:nvSpPr>
          <p:cNvPr id="8" name="文本框 7">
            <a:extLst>
              <a:ext uri="{FF2B5EF4-FFF2-40B4-BE49-F238E27FC236}">
                <a16:creationId xmlns:a16="http://schemas.microsoft.com/office/drawing/2014/main" xmlns="" id="{DB37DC04-1B8F-4ED6-A169-4F86620B43A0}"/>
              </a:ext>
            </a:extLst>
          </p:cNvPr>
          <p:cNvSpPr txBox="1"/>
          <p:nvPr/>
        </p:nvSpPr>
        <p:spPr>
          <a:xfrm>
            <a:off x="422031" y="1659285"/>
            <a:ext cx="8458200" cy="3539430"/>
          </a:xfrm>
          <a:prstGeom prst="rect">
            <a:avLst/>
          </a:prstGeom>
          <a:noFill/>
        </p:spPr>
        <p:txBody>
          <a:bodyPr wrap="square">
            <a:spAutoFit/>
          </a:bodyPr>
          <a:lstStyle/>
          <a:p>
            <a:r>
              <a:rPr lang="zh-CN" altLang="en-US" sz="2800" dirty="0"/>
              <a:t>给定训练集𝒟，我们希望让计算机从一个函数集合</a:t>
            </a:r>
            <a:r>
              <a:rPr lang="en-US" altLang="zh-CN" sz="2800" dirty="0"/>
              <a:t>ℱ = {</a:t>
            </a:r>
            <a:r>
              <a:rPr lang="zh-CN" altLang="en-US" sz="2800" dirty="0"/>
              <a:t>𝑓</a:t>
            </a:r>
            <a:r>
              <a:rPr lang="en-US" altLang="zh-CN" sz="2800" baseline="-25000" dirty="0"/>
              <a:t>1</a:t>
            </a:r>
            <a:r>
              <a:rPr lang="en-US" altLang="zh-CN" sz="2800" dirty="0"/>
              <a:t>(</a:t>
            </a:r>
            <a:r>
              <a:rPr lang="zh-CN" altLang="en-US" sz="2800" dirty="0"/>
              <a:t>𝒙</a:t>
            </a:r>
            <a:r>
              <a:rPr lang="en-US" altLang="zh-CN" sz="2800" dirty="0"/>
              <a:t>), </a:t>
            </a:r>
            <a:r>
              <a:rPr lang="zh-CN" altLang="en-US" sz="2800" dirty="0"/>
              <a:t>𝑓</a:t>
            </a:r>
            <a:r>
              <a:rPr lang="en-US" altLang="zh-CN" sz="2800" baseline="-25000" dirty="0"/>
              <a:t>2</a:t>
            </a:r>
            <a:r>
              <a:rPr lang="en-US" altLang="zh-CN" sz="2800" dirty="0"/>
              <a:t>(</a:t>
            </a:r>
            <a:r>
              <a:rPr lang="zh-CN" altLang="en-US" sz="2800" dirty="0"/>
              <a:t>𝒙</a:t>
            </a:r>
            <a:r>
              <a:rPr lang="en-US" altLang="zh-CN" sz="2800" dirty="0"/>
              <a:t>), ⋯} </a:t>
            </a:r>
            <a:r>
              <a:rPr lang="zh-CN" altLang="en-US" sz="2800" dirty="0"/>
              <a:t>中自动寻找一个“最优”的函数𝑓∗</a:t>
            </a:r>
            <a:r>
              <a:rPr lang="en-US" altLang="zh-CN" sz="2800" dirty="0"/>
              <a:t>(</a:t>
            </a:r>
            <a:r>
              <a:rPr lang="zh-CN" altLang="en-US" sz="2800" dirty="0"/>
              <a:t>𝒙</a:t>
            </a:r>
            <a:r>
              <a:rPr lang="en-US" altLang="zh-CN" sz="2800" dirty="0"/>
              <a:t>) </a:t>
            </a:r>
            <a:r>
              <a:rPr lang="zh-CN" altLang="en-US" sz="2800" dirty="0"/>
              <a:t>来近似每个样本的特征向量𝒙 和标签𝑦 之间的真实映射关系．对于一个样本𝒙，我们可以通过函数𝑓∗</a:t>
            </a:r>
            <a:r>
              <a:rPr lang="en-US" altLang="zh-CN" sz="2800" dirty="0"/>
              <a:t>(</a:t>
            </a:r>
            <a:r>
              <a:rPr lang="zh-CN" altLang="en-US" sz="2800" dirty="0"/>
              <a:t>𝒙</a:t>
            </a:r>
            <a:r>
              <a:rPr lang="en-US" altLang="zh-CN" sz="2800" dirty="0"/>
              <a:t>) </a:t>
            </a:r>
            <a:r>
              <a:rPr lang="zh-CN" altLang="en-US" sz="2800" dirty="0"/>
              <a:t>来预测其标签的值</a:t>
            </a:r>
          </a:p>
          <a:p>
            <a:r>
              <a:rPr lang="zh-CN" altLang="en-US" sz="2800" dirty="0"/>
              <a:t>                              𝑦̂ </a:t>
            </a:r>
            <a:r>
              <a:rPr lang="en-US" altLang="zh-CN" sz="2800" dirty="0"/>
              <a:t>= </a:t>
            </a:r>
            <a:r>
              <a:rPr lang="zh-CN" altLang="en-US" sz="2800" dirty="0"/>
              <a:t>𝑓</a:t>
            </a:r>
            <a:r>
              <a:rPr lang="zh-CN" altLang="en-US" sz="2800" baseline="30000" dirty="0"/>
              <a:t>∗</a:t>
            </a:r>
            <a:r>
              <a:rPr lang="en-US" altLang="zh-CN" sz="2800" dirty="0"/>
              <a:t>(</a:t>
            </a:r>
            <a:r>
              <a:rPr lang="zh-CN" altLang="en-US" sz="2800" dirty="0"/>
              <a:t>𝒙</a:t>
            </a:r>
            <a:r>
              <a:rPr lang="en-US" altLang="zh-CN" sz="2800" dirty="0"/>
              <a:t>)</a:t>
            </a:r>
          </a:p>
          <a:p>
            <a:r>
              <a:rPr lang="zh-CN" altLang="en-US" sz="2800" dirty="0"/>
              <a:t>或标签的条件概率</a:t>
            </a:r>
          </a:p>
          <a:p>
            <a:r>
              <a:rPr lang="zh-CN" altLang="en-US" sz="2800" dirty="0"/>
              <a:t>                             𝑝̂ </a:t>
            </a:r>
            <a:r>
              <a:rPr lang="en-US" altLang="zh-CN" sz="2800" dirty="0"/>
              <a:t>(</a:t>
            </a:r>
            <a:r>
              <a:rPr lang="zh-CN" altLang="en-US" sz="2800" dirty="0"/>
              <a:t>𝑦</a:t>
            </a:r>
            <a:r>
              <a:rPr lang="en-US" altLang="zh-CN" sz="2800" dirty="0"/>
              <a:t>|</a:t>
            </a:r>
            <a:r>
              <a:rPr lang="zh-CN" altLang="en-US" sz="2800" dirty="0"/>
              <a:t>𝒙</a:t>
            </a:r>
            <a:r>
              <a:rPr lang="en-US" altLang="zh-CN" sz="2800" dirty="0"/>
              <a:t>) = </a:t>
            </a:r>
            <a:r>
              <a:rPr lang="zh-CN" altLang="en-US" sz="2800" dirty="0"/>
              <a:t>𝑓</a:t>
            </a:r>
            <a:r>
              <a:rPr lang="zh-CN" altLang="en-US" sz="2800" baseline="30000" dirty="0"/>
              <a:t>∗</a:t>
            </a:r>
            <a:r>
              <a:rPr lang="zh-CN" altLang="en-US" sz="2800" baseline="-25000" dirty="0"/>
              <a:t>𝑦</a:t>
            </a:r>
            <a:r>
              <a:rPr lang="zh-CN" altLang="en-US" sz="2800" dirty="0"/>
              <a:t> </a:t>
            </a:r>
            <a:r>
              <a:rPr lang="en-US" altLang="zh-CN" sz="2800" dirty="0"/>
              <a:t>(</a:t>
            </a:r>
            <a:r>
              <a:rPr lang="zh-CN" altLang="en-US" sz="2800" dirty="0"/>
              <a:t>𝒙</a:t>
            </a:r>
            <a:r>
              <a:rPr lang="en-US" altLang="zh-CN" sz="2800" dirty="0"/>
              <a:t>)</a:t>
            </a:r>
            <a:endParaRPr lang="zh-CN" altLang="en-US" sz="2800" dirty="0"/>
          </a:p>
        </p:txBody>
      </p:sp>
    </p:spTree>
    <p:extLst>
      <p:ext uri="{BB962C8B-B14F-4D97-AF65-F5344CB8AC3E}">
        <p14:creationId xmlns:p14="http://schemas.microsoft.com/office/powerpoint/2010/main" val="4865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sp>
        <p:nvSpPr>
          <p:cNvPr id="8" name="文本框 7">
            <a:extLst>
              <a:ext uri="{FF2B5EF4-FFF2-40B4-BE49-F238E27FC236}">
                <a16:creationId xmlns:a16="http://schemas.microsoft.com/office/drawing/2014/main" xmlns="" id="{DB37DC04-1B8F-4ED6-A169-4F86620B43A0}"/>
              </a:ext>
            </a:extLst>
          </p:cNvPr>
          <p:cNvSpPr txBox="1"/>
          <p:nvPr/>
        </p:nvSpPr>
        <p:spPr>
          <a:xfrm>
            <a:off x="266700" y="1371600"/>
            <a:ext cx="8229600" cy="3416320"/>
          </a:xfrm>
          <a:prstGeom prst="rect">
            <a:avLst/>
          </a:prstGeom>
          <a:noFill/>
        </p:spPr>
        <p:txBody>
          <a:bodyPr wrap="square">
            <a:spAutoFit/>
          </a:bodyPr>
          <a:lstStyle/>
          <a:p>
            <a:r>
              <a:rPr lang="zh-CN" altLang="en-US" sz="2800" dirty="0"/>
              <a:t>如何寻找这个“最优”的函数𝑓</a:t>
            </a:r>
            <a:r>
              <a:rPr lang="zh-CN" altLang="en-US" sz="2800" baseline="30000" dirty="0"/>
              <a:t>∗</a:t>
            </a:r>
            <a:r>
              <a:rPr lang="en-US" altLang="zh-CN" sz="2800" dirty="0"/>
              <a:t>(</a:t>
            </a:r>
            <a:r>
              <a:rPr lang="zh-CN" altLang="en-US" sz="2800" dirty="0"/>
              <a:t>𝒙</a:t>
            </a:r>
            <a:r>
              <a:rPr lang="en-US" altLang="zh-CN" sz="2800" dirty="0"/>
              <a:t>) </a:t>
            </a:r>
            <a:r>
              <a:rPr lang="zh-CN" altLang="en-US" sz="2800" dirty="0"/>
              <a:t>是机器学习的关键，一般需要通过学习算法（</a:t>
            </a:r>
            <a:r>
              <a:rPr lang="en-US" altLang="zh-CN" sz="2800" dirty="0"/>
              <a:t>Learning Algorithm</a:t>
            </a:r>
            <a:r>
              <a:rPr lang="zh-CN" altLang="en-US" sz="2800" dirty="0"/>
              <a:t>）𝒜 来完成。这个寻找过程通常称为学习（</a:t>
            </a:r>
            <a:r>
              <a:rPr lang="en-US" altLang="zh-CN" sz="2800" dirty="0"/>
              <a:t>Learning</a:t>
            </a:r>
            <a:r>
              <a:rPr lang="zh-CN" altLang="en-US" sz="2800" dirty="0"/>
              <a:t>）或训练（</a:t>
            </a:r>
            <a:r>
              <a:rPr lang="en-US" altLang="zh-CN" sz="2800" dirty="0"/>
              <a:t>Training</a:t>
            </a:r>
            <a:r>
              <a:rPr lang="zh-CN" altLang="en-US" sz="2800" dirty="0"/>
              <a:t>）过程。</a:t>
            </a:r>
            <a:endParaRPr lang="en-US" altLang="zh-CN" sz="2800" dirty="0"/>
          </a:p>
          <a:p>
            <a:endParaRPr lang="en-US" altLang="zh-CN" sz="4400" dirty="0"/>
          </a:p>
          <a:p>
            <a:pPr algn="l"/>
            <a:r>
              <a:rPr lang="zh-CN" altLang="en-US" sz="3200" b="0" i="0" u="none" strike="noStrike" baseline="0" dirty="0">
                <a:latin typeface="SourceHanSerifCN-Light-Identity-H"/>
              </a:rPr>
              <a:t>预测结果的准确率：（</a:t>
            </a:r>
            <a:r>
              <a:rPr lang="zh-CN" altLang="en-US" sz="2800" b="0" i="0" u="none" strike="noStrike" baseline="0" dirty="0">
                <a:latin typeface="SourceHanSerifCN-Light-Identity-H"/>
              </a:rPr>
              <a:t>其中</a:t>
            </a:r>
            <a:r>
              <a:rPr lang="zh-CN" altLang="en-US" sz="2800" b="0" i="0" u="none" strike="noStrike" baseline="0" dirty="0">
                <a:latin typeface="STIXTwoMath-Identity-H"/>
              </a:rPr>
              <a:t>𝐼</a:t>
            </a:r>
            <a:r>
              <a:rPr lang="en-US" altLang="zh-CN" sz="2800" b="0" i="0" u="none" strike="noStrike" baseline="0" dirty="0">
                <a:latin typeface="STIXTwoMath-Identity-H"/>
              </a:rPr>
              <a:t>(⋅) </a:t>
            </a:r>
            <a:r>
              <a:rPr lang="zh-CN" altLang="en-US" sz="2800" b="0" i="0" u="none" strike="noStrike" baseline="0" dirty="0">
                <a:latin typeface="SourceHanSerifCN-Light-Identity-H"/>
              </a:rPr>
              <a:t>为指示函数</a:t>
            </a:r>
            <a:r>
              <a:rPr lang="zh-CN" altLang="en-US" sz="2800" b="0" i="0" u="none" strike="noStrike" baseline="0" dirty="0">
                <a:latin typeface="FZSSJW--GB1-0"/>
              </a:rPr>
              <a:t>，</a:t>
            </a:r>
            <a:r>
              <a:rPr lang="en-US" altLang="zh-CN" sz="2800" b="0" i="0" u="none" strike="noStrike" baseline="0" dirty="0">
                <a:latin typeface="STIXTwoMath-Identity-H"/>
              </a:rPr>
              <a:t>|</a:t>
            </a:r>
            <a:r>
              <a:rPr lang="zh-CN" altLang="en-US" sz="2800" b="0" i="0" u="none" strike="noStrike" baseline="0" dirty="0">
                <a:latin typeface="STIXTwoMath-Identity-H"/>
              </a:rPr>
              <a:t>𝒟</a:t>
            </a:r>
            <a:r>
              <a:rPr lang="en-US" altLang="zh-CN" sz="2800" b="0" i="0" u="none" strike="noStrike" baseline="0" dirty="0">
                <a:latin typeface="STIXTwoMath-Identity-H"/>
              </a:rPr>
              <a:t>′| </a:t>
            </a:r>
            <a:r>
              <a:rPr lang="zh-CN" altLang="en-US" sz="2800" b="0" i="0" u="none" strike="noStrike" baseline="0" dirty="0">
                <a:latin typeface="SourceHanSerifCN-Light-Identity-H"/>
              </a:rPr>
              <a:t>为测试集大小</a:t>
            </a:r>
            <a:r>
              <a:rPr lang="zh-CN" altLang="en-US" sz="2000" b="0" i="0" u="none" strike="noStrike" baseline="0" dirty="0">
                <a:latin typeface="SourceHanSerifCN-Light-Identity-H"/>
              </a:rPr>
              <a:t>）</a:t>
            </a:r>
            <a:endParaRPr lang="zh-CN" altLang="en-US" sz="4400" dirty="0"/>
          </a:p>
        </p:txBody>
      </p:sp>
      <p:pic>
        <p:nvPicPr>
          <p:cNvPr id="4" name="图片 3">
            <a:extLst>
              <a:ext uri="{FF2B5EF4-FFF2-40B4-BE49-F238E27FC236}">
                <a16:creationId xmlns:a16="http://schemas.microsoft.com/office/drawing/2014/main" xmlns="" id="{84E81C0E-1C73-4A38-AF89-BB55F9D47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88" y="4953000"/>
            <a:ext cx="6022112" cy="1219200"/>
          </a:xfrm>
          <a:prstGeom prst="rect">
            <a:avLst/>
          </a:prstGeom>
        </p:spPr>
      </p:pic>
    </p:spTree>
    <p:extLst>
      <p:ext uri="{BB962C8B-B14F-4D97-AF65-F5344CB8AC3E}">
        <p14:creationId xmlns:p14="http://schemas.microsoft.com/office/powerpoint/2010/main" val="249263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7" name="图片 6">
            <a:extLst>
              <a:ext uri="{FF2B5EF4-FFF2-40B4-BE49-F238E27FC236}">
                <a16:creationId xmlns:a16="http://schemas.microsoft.com/office/drawing/2014/main" xmlns="" id="{7BEE39A3-93A6-45D6-BBA2-0D4A53A4F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43" y="2133600"/>
            <a:ext cx="8418355" cy="2667000"/>
          </a:xfrm>
          <a:prstGeom prst="rect">
            <a:avLst/>
          </a:prstGeom>
        </p:spPr>
      </p:pic>
    </p:spTree>
    <p:extLst>
      <p:ext uri="{BB962C8B-B14F-4D97-AF65-F5344CB8AC3E}">
        <p14:creationId xmlns:p14="http://schemas.microsoft.com/office/powerpoint/2010/main" val="169587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芒果机器学习</a:t>
            </a:r>
          </a:p>
        </p:txBody>
      </p:sp>
      <p:sp>
        <p:nvSpPr>
          <p:cNvPr id="3" name="内容占位符 2"/>
          <p:cNvSpPr>
            <a:spLocks noGrp="1"/>
          </p:cNvSpPr>
          <p:nvPr>
            <p:ph sz="quarter" idx="1"/>
          </p:nvPr>
        </p:nvSpPr>
        <p:spPr/>
        <p:txBody>
          <a:bodyPr/>
          <a:lstStyle/>
          <a:p>
            <a:pPr lvl="1"/>
            <a:r>
              <a:rPr lang="zh-CN" altLang="en-US" dirty="0"/>
              <a:t>从市场上随机选取的芒果样本（</a:t>
            </a:r>
            <a:r>
              <a:rPr lang="zh-CN" altLang="en-US" dirty="0">
                <a:solidFill>
                  <a:srgbClr val="FF0000"/>
                </a:solidFill>
              </a:rPr>
              <a:t>训练数据</a:t>
            </a:r>
            <a:r>
              <a:rPr lang="zh-CN" altLang="en-US" dirty="0"/>
              <a:t>），列出每个芒果的所有</a:t>
            </a:r>
            <a:r>
              <a:rPr lang="zh-CN" altLang="en-US" dirty="0">
                <a:solidFill>
                  <a:srgbClr val="FF0000"/>
                </a:solidFill>
              </a:rPr>
              <a:t>特征</a:t>
            </a:r>
            <a:r>
              <a:rPr lang="zh-CN" altLang="en-US" dirty="0"/>
              <a:t>：</a:t>
            </a:r>
            <a:endParaRPr lang="en-US" altLang="zh-CN" dirty="0"/>
          </a:p>
          <a:p>
            <a:pPr lvl="2"/>
            <a:r>
              <a:rPr lang="zh-CN" altLang="en-US" dirty="0"/>
              <a:t>如颜色，大小，形状，产地，品牌</a:t>
            </a:r>
            <a:endParaRPr lang="en-US" altLang="zh-CN" dirty="0"/>
          </a:p>
          <a:p>
            <a:pPr lvl="1"/>
            <a:r>
              <a:rPr lang="zh-CN" altLang="en-US" dirty="0"/>
              <a:t>以及芒果质量（</a:t>
            </a:r>
            <a:r>
              <a:rPr lang="zh-CN" altLang="en-US" dirty="0">
                <a:solidFill>
                  <a:srgbClr val="FF0000"/>
                </a:solidFill>
              </a:rPr>
              <a:t>输出变量</a:t>
            </a:r>
            <a:r>
              <a:rPr lang="zh-CN" altLang="en-US" dirty="0"/>
              <a:t>）：</a:t>
            </a:r>
            <a:endParaRPr lang="en-US" altLang="zh-CN" dirty="0"/>
          </a:p>
          <a:p>
            <a:pPr lvl="2"/>
            <a:r>
              <a:rPr lang="zh-CN" altLang="en-US" dirty="0"/>
              <a:t>甜蜜，多汁，成熟度。 </a:t>
            </a:r>
            <a:endParaRPr lang="en-US" altLang="zh-CN" dirty="0"/>
          </a:p>
          <a:p>
            <a:pPr lvl="1"/>
            <a:endParaRPr lang="en-US" altLang="zh-CN" dirty="0"/>
          </a:p>
          <a:p>
            <a:pPr lvl="1"/>
            <a:r>
              <a:rPr lang="zh-CN" altLang="en-US" dirty="0"/>
              <a:t>设计一个</a:t>
            </a:r>
            <a:r>
              <a:rPr lang="zh-CN" altLang="en-US" dirty="0">
                <a:solidFill>
                  <a:srgbClr val="FF0000"/>
                </a:solidFill>
              </a:rPr>
              <a:t>学习算法</a:t>
            </a:r>
            <a:r>
              <a:rPr lang="zh-CN" altLang="en-US" dirty="0"/>
              <a:t>来学习芒果的</a:t>
            </a:r>
            <a:r>
              <a:rPr lang="zh-CN" altLang="en-US" dirty="0">
                <a:solidFill>
                  <a:srgbClr val="FF0000"/>
                </a:solidFill>
              </a:rPr>
              <a:t>特征</a:t>
            </a:r>
            <a:r>
              <a:rPr lang="zh-CN" altLang="en-US" dirty="0"/>
              <a:t>与</a:t>
            </a:r>
            <a:r>
              <a:rPr lang="zh-CN" altLang="en-US" dirty="0">
                <a:solidFill>
                  <a:srgbClr val="FF0000"/>
                </a:solidFill>
              </a:rPr>
              <a:t>输出变量</a:t>
            </a:r>
            <a:r>
              <a:rPr lang="zh-CN" altLang="en-US" dirty="0"/>
              <a:t>之间的相关性</a:t>
            </a:r>
            <a:r>
              <a:rPr lang="zh-CN" altLang="en-US" dirty="0">
                <a:solidFill>
                  <a:srgbClr val="FF0000"/>
                </a:solidFill>
              </a:rPr>
              <a:t>模型</a:t>
            </a:r>
            <a:r>
              <a:rPr lang="zh-CN" altLang="en-US" dirty="0"/>
              <a:t>。</a:t>
            </a:r>
            <a:endParaRPr lang="en-US" altLang="zh-CN" dirty="0"/>
          </a:p>
          <a:p>
            <a:pPr lvl="1"/>
            <a:endParaRPr lang="en-US" altLang="zh-CN" dirty="0"/>
          </a:p>
          <a:p>
            <a:pPr lvl="1"/>
            <a:r>
              <a:rPr lang="zh-CN" altLang="en-US" dirty="0"/>
              <a:t>下次从市场上买芒果时，可以根据芒果（</a:t>
            </a:r>
            <a:r>
              <a:rPr lang="zh-CN" altLang="en-US" dirty="0">
                <a:solidFill>
                  <a:srgbClr val="FF0000"/>
                </a:solidFill>
              </a:rPr>
              <a:t>测试数据</a:t>
            </a:r>
            <a:r>
              <a:rPr lang="zh-CN" altLang="en-US" dirty="0"/>
              <a:t>）的特征，使用前面计算的</a:t>
            </a:r>
            <a:r>
              <a:rPr lang="zh-CN" altLang="en-US" dirty="0">
                <a:solidFill>
                  <a:srgbClr val="FF0000"/>
                </a:solidFill>
              </a:rPr>
              <a:t>模型</a:t>
            </a:r>
            <a:r>
              <a:rPr lang="zh-CN" altLang="en-US" dirty="0"/>
              <a:t>来预测芒果的质量。</a:t>
            </a:r>
          </a:p>
        </p:txBody>
      </p:sp>
    </p:spTree>
    <p:extLst>
      <p:ext uri="{BB962C8B-B14F-4D97-AF65-F5344CB8AC3E}">
        <p14:creationId xmlns:p14="http://schemas.microsoft.com/office/powerpoint/2010/main" val="3388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sz="quarter" idx="1"/>
          </p:nvPr>
        </p:nvSpPr>
        <p:spPr>
          <a:xfrm>
            <a:off x="468923" y="1524000"/>
            <a:ext cx="7886700" cy="2362200"/>
          </a:xfrm>
        </p:spPr>
        <p:txBody>
          <a:bodyPr/>
          <a:lstStyle/>
          <a:p>
            <a:pPr marL="0" indent="0">
              <a:buNone/>
            </a:pPr>
            <a:r>
              <a:rPr lang="zh-CN" altLang="en-US" dirty="0">
                <a:solidFill>
                  <a:schemeClr val="tx1"/>
                </a:solidFill>
                <a:cs typeface="+mn-cs"/>
              </a:rPr>
              <a:t>令训练集</a:t>
            </a:r>
            <a:r>
              <a:rPr lang="en-US" altLang="zh-CN" dirty="0">
                <a:solidFill>
                  <a:schemeClr val="tx1"/>
                </a:solidFill>
                <a:cs typeface="+mn-cs"/>
              </a:rPr>
              <a:t>D = {(x</a:t>
            </a:r>
            <a:r>
              <a:rPr lang="en-US" altLang="zh-CN" baseline="30000" dirty="0">
                <a:solidFill>
                  <a:schemeClr val="tx1"/>
                </a:solidFill>
                <a:cs typeface="+mn-cs"/>
              </a:rPr>
              <a:t>(n)</a:t>
            </a:r>
            <a:r>
              <a:rPr lang="en-US" altLang="zh-CN" dirty="0">
                <a:solidFill>
                  <a:schemeClr val="tx1"/>
                </a:solidFill>
                <a:cs typeface="+mn-cs"/>
              </a:rPr>
              <a:t>, y</a:t>
            </a:r>
            <a:r>
              <a:rPr lang="en-US" altLang="zh-CN" baseline="30000" dirty="0">
                <a:solidFill>
                  <a:schemeClr val="tx1"/>
                </a:solidFill>
                <a:cs typeface="+mn-cs"/>
              </a:rPr>
              <a:t>(n)</a:t>
            </a:r>
            <a:r>
              <a:rPr lang="en-US" altLang="zh-CN" dirty="0">
                <a:solidFill>
                  <a:schemeClr val="tx1"/>
                </a:solidFill>
                <a:cs typeface="+mn-cs"/>
              </a:rPr>
              <a:t>)}</a:t>
            </a:r>
            <a:r>
              <a:rPr lang="en-US" altLang="zh-CN" baseline="30000" dirty="0" err="1">
                <a:solidFill>
                  <a:schemeClr val="tx1"/>
                </a:solidFill>
                <a:cs typeface="+mn-cs"/>
              </a:rPr>
              <a:t>N</a:t>
            </a:r>
            <a:r>
              <a:rPr lang="en-US" altLang="zh-CN" baseline="-25000" dirty="0" err="1">
                <a:solidFill>
                  <a:schemeClr val="tx1"/>
                </a:solidFill>
                <a:cs typeface="+mn-cs"/>
              </a:rPr>
              <a:t>n</a:t>
            </a:r>
            <a:r>
              <a:rPr lang="en-US" altLang="zh-CN" baseline="-25000" dirty="0">
                <a:solidFill>
                  <a:schemeClr val="tx1"/>
                </a:solidFill>
                <a:cs typeface="+mn-cs"/>
              </a:rPr>
              <a:t>=1 </a:t>
            </a:r>
            <a:r>
              <a:rPr lang="zh-CN" altLang="en-US" dirty="0">
                <a:solidFill>
                  <a:schemeClr val="tx1"/>
                </a:solidFill>
                <a:cs typeface="+mn-cs"/>
              </a:rPr>
              <a:t>是由</a:t>
            </a:r>
            <a:r>
              <a:rPr lang="en-US" altLang="zh-CN" dirty="0">
                <a:solidFill>
                  <a:schemeClr val="tx1"/>
                </a:solidFill>
                <a:cs typeface="+mn-cs"/>
              </a:rPr>
              <a:t>N </a:t>
            </a:r>
            <a:r>
              <a:rPr lang="zh-CN" altLang="en-US" dirty="0">
                <a:solidFill>
                  <a:schemeClr val="tx1"/>
                </a:solidFill>
                <a:cs typeface="+mn-cs"/>
              </a:rPr>
              <a:t>个独立同分布（</a:t>
            </a:r>
            <a:r>
              <a:rPr lang="en-US" altLang="zh-CN" dirty="0">
                <a:solidFill>
                  <a:schemeClr val="tx1"/>
                </a:solidFill>
                <a:cs typeface="+mn-cs"/>
              </a:rPr>
              <a:t>Identically and Independently Distributed</a:t>
            </a:r>
            <a:r>
              <a:rPr lang="zh-CN" altLang="en-US" dirty="0">
                <a:solidFill>
                  <a:schemeClr val="tx1"/>
                </a:solidFill>
                <a:cs typeface="+mn-cs"/>
              </a:rPr>
              <a:t>，</a:t>
            </a:r>
            <a:r>
              <a:rPr lang="en-US" altLang="zh-CN" dirty="0">
                <a:solidFill>
                  <a:schemeClr val="tx1"/>
                </a:solidFill>
                <a:cs typeface="+mn-cs"/>
              </a:rPr>
              <a:t>IID</a:t>
            </a:r>
            <a:r>
              <a:rPr lang="zh-CN" altLang="en-US" dirty="0">
                <a:solidFill>
                  <a:schemeClr val="tx1"/>
                </a:solidFill>
                <a:cs typeface="+mn-cs"/>
              </a:rPr>
              <a:t>）的样本组成，即每个样本</a:t>
            </a:r>
            <a:r>
              <a:rPr lang="en-US" altLang="zh-CN" dirty="0">
                <a:solidFill>
                  <a:schemeClr val="tx1"/>
                </a:solidFill>
                <a:cs typeface="+mn-cs"/>
              </a:rPr>
              <a:t>(x, y) ∈ X ×Y </a:t>
            </a:r>
            <a:r>
              <a:rPr lang="zh-CN" altLang="en-US" dirty="0">
                <a:solidFill>
                  <a:schemeClr val="tx1"/>
                </a:solidFill>
                <a:cs typeface="+mn-cs"/>
              </a:rPr>
              <a:t>是从</a:t>
            </a:r>
            <a:r>
              <a:rPr lang="en-US" altLang="zh-CN" dirty="0">
                <a:solidFill>
                  <a:schemeClr val="tx1"/>
                </a:solidFill>
                <a:cs typeface="+mn-cs"/>
              </a:rPr>
              <a:t>X </a:t>
            </a:r>
            <a:r>
              <a:rPr lang="zh-CN" altLang="en-US" dirty="0">
                <a:solidFill>
                  <a:schemeClr val="tx1"/>
                </a:solidFill>
                <a:cs typeface="+mn-cs"/>
              </a:rPr>
              <a:t>和</a:t>
            </a:r>
            <a:r>
              <a:rPr lang="en-US" altLang="zh-CN" dirty="0">
                <a:solidFill>
                  <a:schemeClr val="tx1"/>
                </a:solidFill>
                <a:cs typeface="+mn-cs"/>
              </a:rPr>
              <a:t>Y </a:t>
            </a:r>
            <a:r>
              <a:rPr lang="zh-CN" altLang="en-US" dirty="0">
                <a:solidFill>
                  <a:schemeClr val="tx1"/>
                </a:solidFill>
                <a:cs typeface="+mn-cs"/>
              </a:rPr>
              <a:t>的联合空间中按照某个未知分布</a:t>
            </a:r>
            <a:r>
              <a:rPr lang="en-US" altLang="zh-CN" dirty="0">
                <a:solidFill>
                  <a:schemeClr val="tx1"/>
                </a:solidFill>
                <a:cs typeface="+mn-cs"/>
              </a:rPr>
              <a:t>p</a:t>
            </a:r>
            <a:r>
              <a:rPr lang="en-US" altLang="zh-CN" baseline="-25000" dirty="0">
                <a:solidFill>
                  <a:schemeClr val="tx1"/>
                </a:solidFill>
                <a:cs typeface="+mn-cs"/>
              </a:rPr>
              <a:t>r</a:t>
            </a:r>
            <a:r>
              <a:rPr lang="en-US" altLang="zh-CN" dirty="0">
                <a:solidFill>
                  <a:schemeClr val="tx1"/>
                </a:solidFill>
                <a:cs typeface="+mn-cs"/>
              </a:rPr>
              <a:t>(x, y) </a:t>
            </a:r>
            <a:r>
              <a:rPr lang="zh-CN" altLang="en-US" dirty="0">
                <a:solidFill>
                  <a:schemeClr val="tx1"/>
                </a:solidFill>
                <a:cs typeface="+mn-cs"/>
              </a:rPr>
              <a:t>独立地随机产生的。</a:t>
            </a:r>
            <a:endParaRPr lang="en-US" altLang="zh-CN" dirty="0">
              <a:solidFill>
                <a:schemeClr val="tx1"/>
              </a:solidFill>
              <a:cs typeface="+mn-cs"/>
            </a:endParaRPr>
          </a:p>
          <a:p>
            <a:pPr marL="0" indent="0">
              <a:buNone/>
            </a:pPr>
            <a:endParaRPr lang="en-US" altLang="zh-CN" dirty="0">
              <a:solidFill>
                <a:schemeClr val="tx1"/>
              </a:solidFill>
              <a:cs typeface="+mn-cs"/>
            </a:endParaRPr>
          </a:p>
        </p:txBody>
      </p:sp>
    </p:spTree>
    <p:extLst>
      <p:ext uri="{BB962C8B-B14F-4D97-AF65-F5344CB8AC3E}">
        <p14:creationId xmlns:p14="http://schemas.microsoft.com/office/powerpoint/2010/main" val="231691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sz="quarter" idx="1"/>
          </p:nvPr>
        </p:nvSpPr>
        <p:spPr>
          <a:xfrm>
            <a:off x="457200" y="1295400"/>
            <a:ext cx="8610600" cy="3124200"/>
          </a:xfrm>
        </p:spPr>
        <p:txBody>
          <a:bodyPr/>
          <a:lstStyle/>
          <a:p>
            <a:pPr marL="0" indent="0">
              <a:buNone/>
            </a:pPr>
            <a:endParaRPr lang="en-US" altLang="zh-CN" dirty="0">
              <a:solidFill>
                <a:schemeClr val="tx1"/>
              </a:solidFill>
              <a:cs typeface="+mn-cs"/>
            </a:endParaRPr>
          </a:p>
          <a:p>
            <a:pPr marL="0" indent="0">
              <a:buNone/>
            </a:pPr>
            <a:r>
              <a:rPr lang="zh-CN" altLang="en-US" dirty="0">
                <a:solidFill>
                  <a:schemeClr val="tx1"/>
                </a:solidFill>
                <a:cs typeface="+mn-cs"/>
              </a:rPr>
              <a:t>一个好的模型</a:t>
            </a:r>
            <a:r>
              <a:rPr lang="en-US" altLang="zh-CN" dirty="0">
                <a:solidFill>
                  <a:schemeClr val="tx1"/>
                </a:solidFill>
                <a:cs typeface="+mn-cs"/>
              </a:rPr>
              <a:t>f(x, </a:t>
            </a:r>
            <a:r>
              <a:rPr lang="el-GR" altLang="zh-CN" dirty="0">
                <a:solidFill>
                  <a:schemeClr val="tx1"/>
                </a:solidFill>
                <a:cs typeface="+mn-cs"/>
              </a:rPr>
              <a:t>θ</a:t>
            </a:r>
            <a:r>
              <a:rPr lang="el-GR" altLang="zh-CN" baseline="30000" dirty="0">
                <a:solidFill>
                  <a:schemeClr val="tx1"/>
                </a:solidFill>
                <a:cs typeface="+mn-cs"/>
              </a:rPr>
              <a:t>∗</a:t>
            </a:r>
            <a:r>
              <a:rPr lang="el-GR" altLang="zh-CN" dirty="0">
                <a:solidFill>
                  <a:schemeClr val="tx1"/>
                </a:solidFill>
                <a:cs typeface="+mn-cs"/>
              </a:rPr>
              <a:t>) </a:t>
            </a:r>
            <a:r>
              <a:rPr lang="zh-CN" altLang="en-US" dirty="0">
                <a:solidFill>
                  <a:schemeClr val="tx1"/>
                </a:solidFill>
                <a:cs typeface="+mn-cs"/>
              </a:rPr>
              <a:t>应该在所有</a:t>
            </a:r>
            <a:r>
              <a:rPr lang="en-US" altLang="zh-CN" dirty="0">
                <a:solidFill>
                  <a:schemeClr val="tx1"/>
                </a:solidFill>
                <a:cs typeface="+mn-cs"/>
              </a:rPr>
              <a:t>(x, y) </a:t>
            </a:r>
            <a:r>
              <a:rPr lang="zh-CN" altLang="en-US" dirty="0">
                <a:solidFill>
                  <a:schemeClr val="tx1"/>
                </a:solidFill>
                <a:cs typeface="+mn-cs"/>
              </a:rPr>
              <a:t>的可能取值上都与真实映射函数</a:t>
            </a:r>
            <a:r>
              <a:rPr lang="en-US" altLang="zh-CN" dirty="0">
                <a:solidFill>
                  <a:schemeClr val="tx1"/>
                </a:solidFill>
                <a:cs typeface="+mn-cs"/>
              </a:rPr>
              <a:t>y = g(x) </a:t>
            </a:r>
            <a:r>
              <a:rPr lang="zh-CN" altLang="en-US" dirty="0">
                <a:solidFill>
                  <a:schemeClr val="tx1"/>
                </a:solidFill>
                <a:cs typeface="+mn-cs"/>
              </a:rPr>
              <a:t>一致：</a:t>
            </a:r>
            <a:endParaRPr lang="en-US" altLang="zh-CN" dirty="0">
              <a:solidFill>
                <a:schemeClr val="tx1"/>
              </a:solidFill>
              <a:cs typeface="+mn-cs"/>
            </a:endParaRPr>
          </a:p>
          <a:p>
            <a:pPr marL="0" indent="0">
              <a:buNone/>
            </a:pPr>
            <a:endParaRPr lang="en-US" altLang="zh-CN" dirty="0">
              <a:solidFill>
                <a:schemeClr val="tx1"/>
              </a:solidFill>
              <a:cs typeface="+mn-cs"/>
            </a:endParaRPr>
          </a:p>
          <a:p>
            <a:pPr marL="0" indent="0">
              <a:buNone/>
            </a:pPr>
            <a:endParaRPr lang="en-US" altLang="zh-CN" dirty="0">
              <a:solidFill>
                <a:schemeClr val="tx1"/>
              </a:solidFill>
              <a:cs typeface="+mn-cs"/>
            </a:endParaRPr>
          </a:p>
          <a:p>
            <a:pPr marL="0" indent="0">
              <a:buNone/>
            </a:pPr>
            <a:r>
              <a:rPr lang="zh-CN" altLang="en-US" dirty="0">
                <a:solidFill>
                  <a:schemeClr val="tx1"/>
                </a:solidFill>
                <a:cs typeface="+mn-cs"/>
              </a:rPr>
              <a:t>或与真实条件概率分布</a:t>
            </a:r>
            <a:r>
              <a:rPr lang="en-US" altLang="zh-CN" dirty="0">
                <a:solidFill>
                  <a:schemeClr val="tx1"/>
                </a:solidFill>
                <a:cs typeface="+mn-cs"/>
              </a:rPr>
              <a:t>p</a:t>
            </a:r>
            <a:r>
              <a:rPr lang="en-US" altLang="zh-CN" baseline="-25000" dirty="0">
                <a:solidFill>
                  <a:schemeClr val="tx1"/>
                </a:solidFill>
                <a:cs typeface="+mn-cs"/>
              </a:rPr>
              <a:t>r</a:t>
            </a:r>
            <a:r>
              <a:rPr lang="en-US" altLang="zh-CN" dirty="0">
                <a:solidFill>
                  <a:schemeClr val="tx1"/>
                </a:solidFill>
                <a:cs typeface="+mn-cs"/>
              </a:rPr>
              <a:t>(</a:t>
            </a:r>
            <a:r>
              <a:rPr lang="en-US" altLang="zh-CN" dirty="0" err="1">
                <a:solidFill>
                  <a:schemeClr val="tx1"/>
                </a:solidFill>
                <a:cs typeface="+mn-cs"/>
              </a:rPr>
              <a:t>y|x</a:t>
            </a:r>
            <a:r>
              <a:rPr lang="en-US" altLang="zh-CN" dirty="0">
                <a:solidFill>
                  <a:schemeClr val="tx1"/>
                </a:solidFill>
                <a:cs typeface="+mn-cs"/>
              </a:rPr>
              <a:t>) </a:t>
            </a:r>
            <a:r>
              <a:rPr lang="zh-CN" altLang="en-US" dirty="0">
                <a:solidFill>
                  <a:schemeClr val="tx1"/>
                </a:solidFill>
                <a:cs typeface="+mn-cs"/>
              </a:rPr>
              <a:t>一致：</a:t>
            </a:r>
            <a:endParaRPr lang="en-US" altLang="zh-CN" dirty="0">
              <a:solidFill>
                <a:schemeClr val="tx1"/>
              </a:solidFill>
              <a:cs typeface="+mn-cs"/>
            </a:endParaRPr>
          </a:p>
          <a:p>
            <a:pPr marL="0" indent="0">
              <a:buNone/>
            </a:pPr>
            <a:endParaRPr lang="en-US" altLang="zh-CN" dirty="0">
              <a:solidFill>
                <a:schemeClr val="tx1"/>
              </a:solidFill>
              <a:cs typeface="+mn-cs"/>
            </a:endParaRPr>
          </a:p>
          <a:p>
            <a:pPr marL="0" indent="0">
              <a:buNone/>
            </a:pPr>
            <a:endParaRPr lang="en-US" altLang="zh-CN" dirty="0">
              <a:solidFill>
                <a:schemeClr val="tx1"/>
              </a:solidFill>
              <a:cs typeface="+mn-cs"/>
            </a:endParaRPr>
          </a:p>
          <a:p>
            <a:pPr marL="0" indent="0">
              <a:buNone/>
            </a:pPr>
            <a:endParaRPr lang="zh-CN" altLang="en-US" dirty="0">
              <a:solidFill>
                <a:schemeClr val="tx1"/>
              </a:solidFill>
              <a:cs typeface="+mn-cs"/>
            </a:endParaRPr>
          </a:p>
        </p:txBody>
      </p:sp>
      <p:pic>
        <p:nvPicPr>
          <p:cNvPr id="5" name="图片 4">
            <a:extLst>
              <a:ext uri="{FF2B5EF4-FFF2-40B4-BE49-F238E27FC236}">
                <a16:creationId xmlns:a16="http://schemas.microsoft.com/office/drawing/2014/main" xmlns="" id="{39378152-685B-47A7-8355-F9BA15568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743200"/>
            <a:ext cx="5532505" cy="624848"/>
          </a:xfrm>
          <a:prstGeom prst="rect">
            <a:avLst/>
          </a:prstGeom>
        </p:spPr>
      </p:pic>
      <p:pic>
        <p:nvPicPr>
          <p:cNvPr id="6" name="图片 5">
            <a:extLst>
              <a:ext uri="{FF2B5EF4-FFF2-40B4-BE49-F238E27FC236}">
                <a16:creationId xmlns:a16="http://schemas.microsoft.com/office/drawing/2014/main" xmlns="" id="{AE1EB5A5-3B63-4128-9791-FF5155FAB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1" y="4419600"/>
            <a:ext cx="6934200" cy="528055"/>
          </a:xfrm>
          <a:prstGeom prst="rect">
            <a:avLst/>
          </a:prstGeom>
        </p:spPr>
      </p:pic>
    </p:spTree>
    <p:extLst>
      <p:ext uri="{BB962C8B-B14F-4D97-AF65-F5344CB8AC3E}">
        <p14:creationId xmlns:p14="http://schemas.microsoft.com/office/powerpoint/2010/main" val="143536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7" name="矩形 6"/>
          <p:cNvSpPr/>
          <p:nvPr/>
        </p:nvSpPr>
        <p:spPr>
          <a:xfrm>
            <a:off x="457200" y="1578171"/>
            <a:ext cx="8537422" cy="461665"/>
          </a:xfrm>
          <a:prstGeom prst="rect">
            <a:avLst/>
          </a:prstGeom>
        </p:spPr>
        <p:txBody>
          <a:bodyPr wrap="square">
            <a:spAutoFit/>
          </a:bodyPr>
          <a:lstStyle/>
          <a:p>
            <a:r>
              <a:rPr lang="zh-CN" altLang="en-US" sz="2400" dirty="0"/>
              <a:t>一个经典的机器学习任务：手写数字识别</a:t>
            </a:r>
            <a:endParaRPr lang="en-US" altLang="zh-CN" sz="2400" dirty="0"/>
          </a:p>
        </p:txBody>
      </p:sp>
      <p:pic>
        <p:nvPicPr>
          <p:cNvPr id="8" name="图片 7">
            <a:extLst>
              <a:ext uri="{FF2B5EF4-FFF2-40B4-BE49-F238E27FC236}">
                <a16:creationId xmlns:a16="http://schemas.microsoft.com/office/drawing/2014/main" xmlns="" id="{E04CA58A-626D-4BF8-B5F9-2DC0224CD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72" y="2268110"/>
            <a:ext cx="5819775" cy="3305175"/>
          </a:xfrm>
          <a:prstGeom prst="rect">
            <a:avLst/>
          </a:prstGeom>
        </p:spPr>
      </p:pic>
    </p:spTree>
    <p:extLst>
      <p:ext uri="{BB962C8B-B14F-4D97-AF65-F5344CB8AC3E}">
        <p14:creationId xmlns:p14="http://schemas.microsoft.com/office/powerpoint/2010/main" val="160647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876800"/>
            <a:ext cx="3227673" cy="848148"/>
          </a:xfrm>
          <a:prstGeom prst="rect">
            <a:avLst/>
          </a:prstGeom>
        </p:spPr>
      </p:pic>
    </p:spTree>
    <p:extLst>
      <p:ext uri="{BB962C8B-B14F-4D97-AF65-F5344CB8AC3E}">
        <p14:creationId xmlns:p14="http://schemas.microsoft.com/office/powerpoint/2010/main" val="259200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损失函数，期望风险，经验风险</a:t>
            </a:r>
          </a:p>
        </p:txBody>
      </p:sp>
      <p:sp>
        <p:nvSpPr>
          <p:cNvPr id="3" name="内容占位符 2"/>
          <p:cNvSpPr>
            <a:spLocks noGrp="1"/>
          </p:cNvSpPr>
          <p:nvPr>
            <p:ph sz="quarter" idx="1"/>
          </p:nvPr>
        </p:nvSpPr>
        <p:spPr>
          <a:xfrm>
            <a:off x="457200" y="1219200"/>
            <a:ext cx="8458200" cy="4495800"/>
          </a:xfrm>
        </p:spPr>
        <p:txBody>
          <a:bodyPr/>
          <a:lstStyle/>
          <a:p>
            <a:r>
              <a:rPr lang="zh-CN" altLang="en-US" dirty="0"/>
              <a:t>损失函数是针对单个具体的样本而言的。表示的是模型预测的值与样本真实值之间的差距。</a:t>
            </a:r>
            <a:endParaRPr lang="en-US" altLang="zh-CN" dirty="0"/>
          </a:p>
          <a:p>
            <a:pPr marL="0" indent="0">
              <a:buNone/>
            </a:pPr>
            <a:endParaRPr lang="en-US" altLang="zh-CN" dirty="0">
              <a:solidFill>
                <a:srgbClr val="FF0000"/>
              </a:solidFill>
            </a:endParaRPr>
          </a:p>
          <a:p>
            <a:pPr marL="0" indent="0">
              <a:buNone/>
            </a:pPr>
            <a:r>
              <a:rPr lang="zh-CN" altLang="en-US" dirty="0">
                <a:solidFill>
                  <a:srgbClr val="FF0000"/>
                </a:solidFill>
              </a:rPr>
              <a:t>通过损失函数我们只能知道模型决策函数</a:t>
            </a:r>
            <a:r>
              <a:rPr lang="en-US" altLang="zh-CN" dirty="0">
                <a:solidFill>
                  <a:srgbClr val="FF0000"/>
                </a:solidFill>
              </a:rPr>
              <a:t>f(x)</a:t>
            </a:r>
            <a:r>
              <a:rPr lang="zh-CN" altLang="en-US" dirty="0">
                <a:solidFill>
                  <a:srgbClr val="FF0000"/>
                </a:solidFill>
              </a:rPr>
              <a:t>对于单个样本点的预测能力（损失函数越小，说明模型对于该样本预测越准确。），那么如果想知道模型</a:t>
            </a:r>
            <a:r>
              <a:rPr lang="en-US" altLang="zh-CN" dirty="0">
                <a:solidFill>
                  <a:srgbClr val="FF0000"/>
                </a:solidFill>
              </a:rPr>
              <a:t>f(x)</a:t>
            </a:r>
            <a:r>
              <a:rPr lang="zh-CN" altLang="en-US" dirty="0">
                <a:solidFill>
                  <a:srgbClr val="FF0000"/>
                </a:solidFill>
              </a:rPr>
              <a:t>对训练样本中所有的样本的预测能力应该怎么办呢？显然只需所有的样本点都求一次损失函数然后进行累加就好了。</a:t>
            </a:r>
          </a:p>
        </p:txBody>
      </p:sp>
    </p:spTree>
    <p:extLst>
      <p:ext uri="{BB962C8B-B14F-4D97-AF65-F5344CB8AC3E}">
        <p14:creationId xmlns:p14="http://schemas.microsoft.com/office/powerpoint/2010/main" val="310446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损失函数，期望风险，经验风险</a:t>
            </a:r>
          </a:p>
        </p:txBody>
      </p:sp>
      <p:sp>
        <p:nvSpPr>
          <p:cNvPr id="3" name="内容占位符 2"/>
          <p:cNvSpPr>
            <a:spLocks noGrp="1"/>
          </p:cNvSpPr>
          <p:nvPr>
            <p:ph sz="quarter" idx="1"/>
          </p:nvPr>
        </p:nvSpPr>
        <p:spPr>
          <a:xfrm>
            <a:off x="457200" y="1447800"/>
            <a:ext cx="8077200" cy="4495800"/>
          </a:xfrm>
        </p:spPr>
        <p:txBody>
          <a:bodyPr/>
          <a:lstStyle/>
          <a:p>
            <a:r>
              <a:rPr lang="zh-CN" altLang="en-US" dirty="0"/>
              <a:t>经验风险：是对训练集中的所有样本点损失函数的平均最小化。经验风险越小说明模型</a:t>
            </a:r>
            <a:r>
              <a:rPr lang="en-US" altLang="zh-CN" dirty="0"/>
              <a:t>f(x)</a:t>
            </a:r>
            <a:r>
              <a:rPr lang="zh-CN" altLang="en-US" dirty="0"/>
              <a:t>对训练集的拟合程度越好。</a:t>
            </a:r>
            <a:endParaRPr lang="en-US" altLang="zh-CN" dirty="0"/>
          </a:p>
          <a:p>
            <a:r>
              <a:rPr lang="zh-CN" altLang="en-US" dirty="0">
                <a:solidFill>
                  <a:schemeClr val="tx1"/>
                </a:solidFill>
              </a:rPr>
              <a:t>期望风险：表示决策函数对所有的样本</a:t>
            </a:r>
            <a:r>
              <a:rPr lang="en-US" altLang="zh-CN" dirty="0">
                <a:solidFill>
                  <a:schemeClr val="tx1"/>
                </a:solidFill>
              </a:rPr>
              <a:t>&lt;</a:t>
            </a:r>
            <a:r>
              <a:rPr lang="en-US" altLang="zh-CN" dirty="0" err="1">
                <a:solidFill>
                  <a:schemeClr val="tx1"/>
                </a:solidFill>
              </a:rPr>
              <a:t>x,y</a:t>
            </a:r>
            <a:r>
              <a:rPr lang="en-US" altLang="zh-CN" dirty="0">
                <a:solidFill>
                  <a:schemeClr val="tx1"/>
                </a:solidFill>
              </a:rPr>
              <a:t>&gt;</a:t>
            </a:r>
            <a:r>
              <a:rPr lang="zh-CN" altLang="en-US" dirty="0">
                <a:solidFill>
                  <a:schemeClr val="tx1"/>
                </a:solidFill>
              </a:rPr>
              <a:t>预测能力的大小。理想的模型（决策）函数应该是让所有的样本的损失函数最小的（也即期望风险最小化）。</a:t>
            </a:r>
            <a:endParaRPr lang="en-US" altLang="zh-CN" dirty="0">
              <a:solidFill>
                <a:schemeClr val="tx1"/>
              </a:solidFill>
            </a:endParaRPr>
          </a:p>
          <a:p>
            <a:r>
              <a:rPr lang="zh-CN" altLang="en-US" dirty="0">
                <a:solidFill>
                  <a:schemeClr val="tx1"/>
                </a:solidFill>
              </a:rPr>
              <a:t>期望风险最小化很难做到，那就用局部最优的代替全局最优这个思想吧。这就是经验风险最小化的理论基础。</a:t>
            </a:r>
            <a:endParaRPr lang="en-US" altLang="zh-CN" dirty="0">
              <a:solidFill>
                <a:schemeClr val="tx1"/>
              </a:solidFill>
            </a:endParaRPr>
          </a:p>
          <a:p>
            <a:pPr marL="0" indent="0">
              <a:buNone/>
            </a:pPr>
            <a:endParaRPr lang="en-US" altLang="zh-CN" dirty="0">
              <a:solidFill>
                <a:srgbClr val="FF0000"/>
              </a:solidFill>
            </a:endParaRPr>
          </a:p>
        </p:txBody>
      </p:sp>
    </p:spTree>
    <p:extLst>
      <p:ext uri="{BB962C8B-B14F-4D97-AF65-F5344CB8AC3E}">
        <p14:creationId xmlns:p14="http://schemas.microsoft.com/office/powerpoint/2010/main" val="226539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81000" y="1447800"/>
            <a:ext cx="8153400" cy="4572000"/>
          </a:xfrm>
        </p:spPr>
        <p:txBody>
          <a:bodyPr/>
          <a:lstStyle/>
          <a:p>
            <a:r>
              <a:rPr lang="zh-CN" altLang="en-US" dirty="0"/>
              <a:t>研究一个或多个自变量</a:t>
            </a:r>
            <a:r>
              <a:rPr lang="en-US" altLang="zh-CN" dirty="0"/>
              <a:t>X</a:t>
            </a:r>
            <a:r>
              <a:rPr lang="zh-CN" altLang="en-US" dirty="0"/>
              <a:t>对一个因变量</a:t>
            </a:r>
            <a:r>
              <a:rPr lang="en-US" altLang="zh-CN" dirty="0"/>
              <a:t>Y</a:t>
            </a:r>
            <a:r>
              <a:rPr lang="zh-CN" altLang="en-US" dirty="0"/>
              <a:t>（定量数据</a:t>
            </a:r>
            <a:r>
              <a:rPr lang="en-US" altLang="zh-CN" dirty="0"/>
              <a:t>)</a:t>
            </a:r>
            <a:r>
              <a:rPr lang="zh-CN" altLang="en-US" dirty="0"/>
              <a:t>的影响关系情况</a:t>
            </a:r>
            <a:r>
              <a:rPr lang="en-US" altLang="zh-CN" dirty="0"/>
              <a:t>——</a:t>
            </a:r>
            <a:r>
              <a:rPr lang="zh-CN" altLang="en-US" dirty="0">
                <a:solidFill>
                  <a:srgbClr val="FF0000"/>
                </a:solidFill>
              </a:rPr>
              <a:t>回归</a:t>
            </a:r>
            <a:endParaRPr lang="en-US" altLang="zh-CN" dirty="0">
              <a:solidFill>
                <a:srgbClr val="FF0000"/>
              </a:solidFill>
            </a:endParaRPr>
          </a:p>
          <a:p>
            <a:pPr marL="0" indent="0">
              <a:buNone/>
            </a:pPr>
            <a:endParaRPr lang="en-US" altLang="zh-CN" dirty="0">
              <a:solidFill>
                <a:srgbClr val="FF0000"/>
              </a:solidFill>
            </a:endParaRPr>
          </a:p>
        </p:txBody>
      </p:sp>
      <p:sp>
        <p:nvSpPr>
          <p:cNvPr id="6" name="文本框 5">
            <a:extLst>
              <a:ext uri="{FF2B5EF4-FFF2-40B4-BE49-F238E27FC236}">
                <a16:creationId xmlns:a16="http://schemas.microsoft.com/office/drawing/2014/main" xmlns="" id="{7BCC5615-C415-CDD7-29E7-81BC82950DB2}"/>
              </a:ext>
            </a:extLst>
          </p:cNvPr>
          <p:cNvSpPr txBox="1"/>
          <p:nvPr/>
        </p:nvSpPr>
        <p:spPr>
          <a:xfrm>
            <a:off x="381000" y="381000"/>
            <a:ext cx="7315200" cy="646331"/>
          </a:xfrm>
          <a:prstGeom prst="rect">
            <a:avLst/>
          </a:prstGeom>
          <a:noFill/>
        </p:spPr>
        <p:txBody>
          <a:bodyPr wrap="square">
            <a:spAutoFit/>
          </a:bodyPr>
          <a:lstStyle/>
          <a:p>
            <a:r>
              <a:rPr lang="zh-CN" altLang="en-US" sz="3600" dirty="0"/>
              <a:t>线性回归（</a:t>
            </a:r>
            <a:r>
              <a:rPr lang="en-US" altLang="zh-CN" sz="3600" dirty="0"/>
              <a:t>Linear Regression</a:t>
            </a:r>
            <a:r>
              <a:rPr lang="zh-CN" altLang="en-US" sz="3600" dirty="0"/>
              <a:t>）</a:t>
            </a:r>
          </a:p>
        </p:txBody>
      </p:sp>
    </p:spTree>
    <p:extLst>
      <p:ext uri="{BB962C8B-B14F-4D97-AF65-F5344CB8AC3E}">
        <p14:creationId xmlns:p14="http://schemas.microsoft.com/office/powerpoint/2010/main" val="293815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81000" y="1447800"/>
            <a:ext cx="8153400" cy="4572000"/>
          </a:xfrm>
        </p:spPr>
        <p:txBody>
          <a:bodyPr/>
          <a:lstStyle/>
          <a:p>
            <a:r>
              <a:rPr lang="zh-CN" altLang="en-US" dirty="0">
                <a:solidFill>
                  <a:schemeClr val="tx1"/>
                </a:solidFill>
              </a:rPr>
              <a:t>线性回归模型是机器学习中最简单、最基础的一类有监督学习模型，虽然简单，却是很多复杂模型的基础，非常重要。</a:t>
            </a:r>
          </a:p>
          <a:p>
            <a:r>
              <a:rPr lang="zh-CN" altLang="en-US" dirty="0">
                <a:solidFill>
                  <a:schemeClr val="tx1"/>
                </a:solidFill>
              </a:rPr>
              <a:t>线性回归要处理的一类问题是：给定一组输入样本，和每个样本对应的目标值，需要在某一损失准则下，找到（学习到）目标值和输入值的函数关系，这样，当有一个新的样本到达时，可以预测其对应的目标值是多少。</a:t>
            </a:r>
            <a:endParaRPr lang="en-US" altLang="zh-CN" dirty="0">
              <a:solidFill>
                <a:schemeClr val="tx1"/>
              </a:solidFill>
            </a:endParaRPr>
          </a:p>
          <a:p>
            <a:pPr marL="0" indent="0">
              <a:buNone/>
            </a:pPr>
            <a:endParaRPr lang="en-US" altLang="zh-CN" dirty="0">
              <a:solidFill>
                <a:srgbClr val="FF0000"/>
              </a:solidFill>
            </a:endParaRPr>
          </a:p>
        </p:txBody>
      </p:sp>
      <p:sp>
        <p:nvSpPr>
          <p:cNvPr id="6" name="文本框 5">
            <a:extLst>
              <a:ext uri="{FF2B5EF4-FFF2-40B4-BE49-F238E27FC236}">
                <a16:creationId xmlns:a16="http://schemas.microsoft.com/office/drawing/2014/main" xmlns="" id="{7BCC5615-C415-CDD7-29E7-81BC82950DB2}"/>
              </a:ext>
            </a:extLst>
          </p:cNvPr>
          <p:cNvSpPr txBox="1"/>
          <p:nvPr/>
        </p:nvSpPr>
        <p:spPr>
          <a:xfrm>
            <a:off x="381000" y="381000"/>
            <a:ext cx="7315200" cy="646331"/>
          </a:xfrm>
          <a:prstGeom prst="rect">
            <a:avLst/>
          </a:prstGeom>
          <a:noFill/>
        </p:spPr>
        <p:txBody>
          <a:bodyPr wrap="square">
            <a:spAutoFit/>
          </a:bodyPr>
          <a:lstStyle/>
          <a:p>
            <a:r>
              <a:rPr lang="zh-CN" altLang="en-US" sz="3600" dirty="0"/>
              <a:t>线性回归（</a:t>
            </a:r>
            <a:r>
              <a:rPr lang="en-US" altLang="zh-CN" sz="3600" dirty="0"/>
              <a:t>Linear Regression</a:t>
            </a:r>
            <a:r>
              <a:rPr lang="zh-CN" altLang="en-US" sz="3600" dirty="0"/>
              <a:t>）</a:t>
            </a:r>
          </a:p>
        </p:txBody>
      </p:sp>
    </p:spTree>
    <p:extLst>
      <p:ext uri="{BB962C8B-B14F-4D97-AF65-F5344CB8AC3E}">
        <p14:creationId xmlns:p14="http://schemas.microsoft.com/office/powerpoint/2010/main" val="273326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42721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86000" y="1676400"/>
            <a:ext cx="5024806" cy="13716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62200" y="4134917"/>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xmlns=""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xmlns=""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xmlns=""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14600" y="1752600"/>
            <a:ext cx="3886200" cy="4001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439615" y="1524000"/>
            <a:ext cx="8229600" cy="3785652"/>
          </a:xfrm>
          <a:prstGeom prst="rect">
            <a:avLst/>
          </a:prstGeom>
          <a:noFill/>
        </p:spPr>
        <p:txBody>
          <a:bodyPr wrap="square">
            <a:spAutoFit/>
          </a:bodyPr>
          <a:lstStyle/>
          <a:p>
            <a:r>
              <a:rPr lang="zh-CN" altLang="en-US" sz="2400" dirty="0"/>
              <a:t>（</a:t>
            </a:r>
            <a:r>
              <a:rPr lang="en-US" altLang="zh-CN" sz="2400" dirty="0"/>
              <a:t>1</a:t>
            </a:r>
            <a:r>
              <a:rPr lang="zh-CN" altLang="en-US" sz="2400" dirty="0"/>
              <a:t>）有一个可微分的函数。这个函数就代表着一座山。</a:t>
            </a:r>
            <a:endParaRPr lang="en-US" altLang="zh-CN" sz="2400" dirty="0"/>
          </a:p>
          <a:p>
            <a:endParaRPr lang="en-US" altLang="zh-CN" sz="2400" dirty="0"/>
          </a:p>
          <a:p>
            <a:r>
              <a:rPr lang="zh-CN" altLang="en-US" sz="2400" dirty="0"/>
              <a:t>（</a:t>
            </a:r>
            <a:r>
              <a:rPr lang="en-US" altLang="zh-CN" sz="2400" dirty="0"/>
              <a:t>2</a:t>
            </a:r>
            <a:r>
              <a:rPr lang="zh-CN" altLang="en-US" sz="2400" dirty="0"/>
              <a:t>）目标就是找到这个函数的最小值，也就是山底。根据之前的场景假设，最快的下山的方式就是找到当前位置最陡峭的方向，然后沿着此方向向下走，对应到函数中，就是找到给定点的梯度 ，然后朝着梯度相反的方向，就能让函数值下降的最快！</a:t>
            </a:r>
            <a:endParaRPr lang="en-US" altLang="zh-CN" sz="2400" dirty="0"/>
          </a:p>
          <a:p>
            <a:endParaRPr lang="en-US" altLang="zh-CN" sz="2400" dirty="0"/>
          </a:p>
          <a:p>
            <a:r>
              <a:rPr lang="zh-CN" altLang="en-US" sz="2400" dirty="0"/>
              <a:t>（</a:t>
            </a:r>
            <a:r>
              <a:rPr lang="en-US" altLang="zh-CN" sz="2400" dirty="0"/>
              <a:t>3</a:t>
            </a:r>
            <a:r>
              <a:rPr lang="zh-CN" altLang="en-US" sz="2400" dirty="0"/>
              <a:t>）重复利用这个方法，反复求取梯度，最后就能到达局部的最小值。</a:t>
            </a:r>
          </a:p>
        </p:txBody>
      </p:sp>
    </p:spTree>
    <p:extLst>
      <p:ext uri="{BB962C8B-B14F-4D97-AF65-F5344CB8AC3E}">
        <p14:creationId xmlns:p14="http://schemas.microsoft.com/office/powerpoint/2010/main" val="424033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7" name="矩形 6"/>
          <p:cNvSpPr/>
          <p:nvPr/>
        </p:nvSpPr>
        <p:spPr>
          <a:xfrm>
            <a:off x="457200" y="1578171"/>
            <a:ext cx="8537422" cy="4154984"/>
          </a:xfrm>
          <a:prstGeom prst="rect">
            <a:avLst/>
          </a:prstGeom>
        </p:spPr>
        <p:txBody>
          <a:bodyPr wrap="square">
            <a:spAutoFit/>
          </a:bodyPr>
          <a:lstStyle/>
          <a:p>
            <a:r>
              <a:rPr lang="zh-CN" altLang="en-US" sz="2400" dirty="0"/>
              <a:t>机器学习：从数据中获得决策（预测）函数使得机器可以根据数据进行自动学习，通过算法使得机器能从大量历史数据中学习规律从而对新的样本做决策。</a:t>
            </a:r>
            <a:endParaRPr lang="en-US" altLang="zh-CN" sz="2400" dirty="0"/>
          </a:p>
          <a:p>
            <a:endParaRPr lang="en-US" altLang="zh-CN" sz="2400" dirty="0"/>
          </a:p>
          <a:p>
            <a:r>
              <a:rPr lang="zh-CN" altLang="en-US" sz="2400" dirty="0"/>
              <a:t>在早期的工程领域，机器学习也经常称为模式识别（</a:t>
            </a:r>
            <a:r>
              <a:rPr lang="en-US" altLang="zh-CN" sz="2400" dirty="0"/>
              <a:t>Pattern Recognition</a:t>
            </a:r>
            <a:r>
              <a:rPr lang="zh-CN" altLang="en-US" sz="2400" dirty="0"/>
              <a:t>，</a:t>
            </a:r>
            <a:r>
              <a:rPr lang="en-US" altLang="zh-CN" sz="2400" dirty="0"/>
              <a:t>PR</a:t>
            </a:r>
            <a:r>
              <a:rPr lang="zh-CN" altLang="en-US" sz="2400" dirty="0"/>
              <a:t>），但模式识别更偏向于具体的应用任务，比如光学字符识别、语音识别、人脸识别等。</a:t>
            </a:r>
            <a:endParaRPr lang="en-US" altLang="zh-CN" sz="2400" dirty="0"/>
          </a:p>
          <a:p>
            <a:r>
              <a:rPr lang="zh-CN" altLang="en-US" sz="2400" dirty="0"/>
              <a:t>一个可行的方法是设计一个算法可以让计算机自己从有标注的样本上学习其中的规律，并用来完成各种识别任务．随着机器学习技术的应用越来越广，现在机器学习的概念逐渐替代模式识别，成为这一类问题及其解决方法的统称。</a:t>
            </a:r>
            <a:endParaRPr lang="en-US" altLang="zh-CN" sz="24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457200" y="1524000"/>
            <a:ext cx="8195734" cy="4401205"/>
          </a:xfrm>
          <a:prstGeom prst="rect">
            <a:avLst/>
          </a:prstGeom>
          <a:noFill/>
        </p:spPr>
        <p:txBody>
          <a:bodyPr wrap="square">
            <a:spAutoFit/>
          </a:bodyPr>
          <a:lstStyle/>
          <a:p>
            <a:r>
              <a:rPr lang="zh-CN" altLang="en-US" sz="2800" dirty="0"/>
              <a:t>梯度实际上就是多变量微分的一般化</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a:t>
            </a:r>
            <a:r>
              <a:rPr lang="en-US" altLang="zh-CN" sz="2800" dirty="0"/>
              <a:t>1</a:t>
            </a:r>
            <a:r>
              <a:rPr lang="zh-CN" altLang="en-US" sz="2800" dirty="0"/>
              <a:t>）在单变量的函数中，梯度其实就是函数的微分，代表着函数在某个给定点的切线的斜率。</a:t>
            </a:r>
          </a:p>
          <a:p>
            <a:r>
              <a:rPr lang="zh-CN" altLang="en-US" sz="2800" dirty="0"/>
              <a:t>（</a:t>
            </a:r>
            <a:r>
              <a:rPr lang="en-US" altLang="zh-CN" sz="2800" dirty="0"/>
              <a:t>2</a:t>
            </a:r>
            <a:r>
              <a:rPr lang="zh-CN" altLang="en-US" sz="2800" dirty="0"/>
              <a:t>）在多变量函数中，梯度是一个向量，向量有方向，梯度的方向就指出了函数在给定点的上升最快的方向。</a:t>
            </a:r>
          </a:p>
        </p:txBody>
      </p:sp>
      <p:pic>
        <p:nvPicPr>
          <p:cNvPr id="4" name="图片 3">
            <a:extLst>
              <a:ext uri="{FF2B5EF4-FFF2-40B4-BE49-F238E27FC236}">
                <a16:creationId xmlns:a16="http://schemas.microsoft.com/office/drawing/2014/main" xmlns="" id="{A5FB30A1-60B6-4DCD-A611-D5839D231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8" y="2209800"/>
            <a:ext cx="5040282" cy="1295400"/>
          </a:xfrm>
          <a:prstGeom prst="rect">
            <a:avLst/>
          </a:prstGeom>
        </p:spPr>
      </p:pic>
    </p:spTree>
    <p:extLst>
      <p:ext uri="{BB962C8B-B14F-4D97-AF65-F5344CB8AC3E}">
        <p14:creationId xmlns:p14="http://schemas.microsoft.com/office/powerpoint/2010/main" val="87026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399344" y="2946921"/>
            <a:ext cx="8439856" cy="3416320"/>
          </a:xfrm>
          <a:prstGeom prst="rect">
            <a:avLst/>
          </a:prstGeom>
          <a:noFill/>
        </p:spPr>
        <p:txBody>
          <a:bodyPr wrap="square">
            <a:spAutoFit/>
          </a:bodyPr>
          <a:lstStyle/>
          <a:p>
            <a:r>
              <a:rPr lang="zh-CN" altLang="en-US" sz="2400" dirty="0"/>
              <a:t>（</a:t>
            </a:r>
            <a:r>
              <a:rPr lang="en-US" altLang="zh-CN" sz="2400" dirty="0"/>
              <a:t>1</a:t>
            </a:r>
            <a:r>
              <a:rPr lang="zh-CN" altLang="en-US" sz="2400" dirty="0"/>
              <a:t>）</a:t>
            </a:r>
            <a:r>
              <a:rPr lang="en-US" altLang="zh-CN" sz="2400" dirty="0"/>
              <a:t>J</a:t>
            </a:r>
            <a:r>
              <a:rPr lang="zh-CN" altLang="en-US" sz="2400" dirty="0"/>
              <a:t>是关于</a:t>
            </a:r>
            <a:r>
              <a:rPr lang="en-US" altLang="zh-CN" sz="2400" dirty="0"/>
              <a:t>Θ</a:t>
            </a:r>
            <a:r>
              <a:rPr lang="zh-CN" altLang="en-US" sz="2400" dirty="0"/>
              <a:t>的一个函数，我们当前所处的位置为</a:t>
            </a:r>
            <a:r>
              <a:rPr lang="en-US" altLang="zh-CN" sz="2400" dirty="0"/>
              <a:t>Θ</a:t>
            </a:r>
            <a:r>
              <a:rPr lang="en-US" altLang="zh-CN" sz="2400" baseline="-25000" dirty="0"/>
              <a:t>0</a:t>
            </a:r>
            <a:r>
              <a:rPr lang="zh-CN" altLang="en-US" sz="2400" dirty="0"/>
              <a:t>点，要从这个点走到</a:t>
            </a:r>
            <a:r>
              <a:rPr lang="en-US" altLang="zh-CN" sz="2400" dirty="0"/>
              <a:t>J</a:t>
            </a:r>
            <a:r>
              <a:rPr lang="zh-CN" altLang="en-US" sz="2400" dirty="0"/>
              <a:t>的最小值点，也就是山底。首先我们先确定前进的方向，也就是梯度的反向，然后走一段距离的步长，也就是</a:t>
            </a:r>
            <a:r>
              <a:rPr lang="en-US" altLang="zh-CN" sz="2400" dirty="0"/>
              <a:t>α</a:t>
            </a:r>
            <a:r>
              <a:rPr lang="zh-CN" altLang="en-US" sz="2400" dirty="0"/>
              <a:t>，走完这个段步长，就到达了</a:t>
            </a:r>
            <a:r>
              <a:rPr lang="en-US" altLang="zh-CN" sz="2400" dirty="0"/>
              <a:t>Θ</a:t>
            </a:r>
            <a:r>
              <a:rPr lang="en-US" altLang="zh-CN" sz="2400" baseline="-25000" dirty="0"/>
              <a:t>1</a:t>
            </a:r>
            <a:r>
              <a:rPr lang="zh-CN" altLang="en-US" sz="2400" dirty="0"/>
              <a:t>这个点。</a:t>
            </a:r>
            <a:endParaRPr lang="en-US" altLang="zh-CN" sz="2400" dirty="0"/>
          </a:p>
          <a:p>
            <a:endParaRPr lang="en-US" altLang="zh-CN" sz="2400" dirty="0"/>
          </a:p>
          <a:p>
            <a:r>
              <a:rPr lang="zh-CN" altLang="en-US" sz="2400" dirty="0"/>
              <a:t>（</a:t>
            </a:r>
            <a:r>
              <a:rPr lang="en-US" altLang="zh-CN" sz="2400" dirty="0"/>
              <a:t>2</a:t>
            </a:r>
            <a:r>
              <a:rPr lang="zh-CN" altLang="en-US" sz="2400" dirty="0"/>
              <a:t>）</a:t>
            </a:r>
            <a:r>
              <a:rPr lang="en-US" altLang="zh-CN" sz="2400" dirty="0"/>
              <a:t>α</a:t>
            </a:r>
            <a:r>
              <a:rPr lang="zh-CN" altLang="en-US" sz="2400" dirty="0"/>
              <a:t>在梯度下降算法中被称作为学习率或者步长，意味着我们可以通过</a:t>
            </a:r>
            <a:r>
              <a:rPr lang="en-US" altLang="zh-CN" sz="2400" dirty="0"/>
              <a:t>α</a:t>
            </a:r>
            <a:r>
              <a:rPr lang="zh-CN" altLang="en-US" sz="2400" dirty="0"/>
              <a:t>来控制每一步走的距离，以保证不要步子跨的太大错过了最低点。同时也要保证不要走的太慢，导致走的太慢。</a:t>
            </a:r>
            <a:endParaRPr lang="en-US" altLang="zh-CN" sz="2400" dirty="0"/>
          </a:p>
        </p:txBody>
      </p:sp>
      <p:pic>
        <p:nvPicPr>
          <p:cNvPr id="8" name="图片 7">
            <a:extLst>
              <a:ext uri="{FF2B5EF4-FFF2-40B4-BE49-F238E27FC236}">
                <a16:creationId xmlns:a16="http://schemas.microsoft.com/office/drawing/2014/main" xmlns="" id="{13B71296-73C0-448A-935E-236BB70D1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219200"/>
            <a:ext cx="5791200" cy="1617654"/>
          </a:xfrm>
          <a:prstGeom prst="rect">
            <a:avLst/>
          </a:prstGeom>
        </p:spPr>
      </p:pic>
    </p:spTree>
    <p:extLst>
      <p:ext uri="{BB962C8B-B14F-4D97-AF65-F5344CB8AC3E}">
        <p14:creationId xmlns:p14="http://schemas.microsoft.com/office/powerpoint/2010/main" val="2317101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457200" y="1524000"/>
            <a:ext cx="8610600" cy="3970318"/>
          </a:xfrm>
          <a:prstGeom prst="rect">
            <a:avLst/>
          </a:prstGeom>
          <a:noFill/>
        </p:spPr>
        <p:txBody>
          <a:bodyPr wrap="square">
            <a:spAutoFit/>
          </a:bodyPr>
          <a:lstStyle/>
          <a:p>
            <a:r>
              <a:rPr lang="zh-CN" altLang="en-US" sz="2800" dirty="0"/>
              <a:t>假设有一个单变量的函数：</a:t>
            </a:r>
            <a:endParaRPr lang="en-US" altLang="zh-CN" sz="2800" dirty="0"/>
          </a:p>
          <a:p>
            <a:endParaRPr lang="en-US" altLang="zh-CN" sz="2800" dirty="0"/>
          </a:p>
          <a:p>
            <a:r>
              <a:rPr lang="zh-CN" altLang="en-US" sz="2800" dirty="0"/>
              <a:t>函数的微分，直接求导就可以得到：</a:t>
            </a:r>
            <a:endParaRPr lang="en-US" altLang="zh-CN" sz="2800" dirty="0"/>
          </a:p>
          <a:p>
            <a:endParaRPr lang="en-US" altLang="zh-CN" sz="2800" dirty="0"/>
          </a:p>
          <a:p>
            <a:r>
              <a:rPr lang="zh-CN" altLang="en-US" sz="2800" dirty="0"/>
              <a:t>初始化，也就是起点，起点可以随意的设置，这里设置为</a:t>
            </a:r>
            <a:r>
              <a:rPr lang="en-US" altLang="zh-CN" sz="2800" dirty="0"/>
              <a:t>1</a:t>
            </a:r>
            <a:r>
              <a:rPr lang="zh-CN" altLang="en-US" sz="2800" dirty="0"/>
              <a:t>：</a:t>
            </a:r>
            <a:endParaRPr lang="en-US" altLang="zh-CN" sz="2800" dirty="0"/>
          </a:p>
          <a:p>
            <a:endParaRPr lang="en-US" altLang="zh-CN" sz="2800" dirty="0"/>
          </a:p>
          <a:p>
            <a:endParaRPr lang="en-US" altLang="zh-CN" sz="2800" dirty="0"/>
          </a:p>
          <a:p>
            <a:r>
              <a:rPr lang="zh-CN" altLang="en-US" sz="2800" dirty="0"/>
              <a:t>学习率也可以随意的设置，这里设置为：</a:t>
            </a:r>
            <a:endParaRPr lang="en-US" altLang="zh-CN" sz="2800" dirty="0"/>
          </a:p>
        </p:txBody>
      </p:sp>
      <p:pic>
        <p:nvPicPr>
          <p:cNvPr id="6" name="图片 5">
            <a:extLst>
              <a:ext uri="{FF2B5EF4-FFF2-40B4-BE49-F238E27FC236}">
                <a16:creationId xmlns:a16="http://schemas.microsoft.com/office/drawing/2014/main" xmlns="" id="{D8B37F90-E2B3-4CC3-B859-46E4DC26B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044" y="1371600"/>
            <a:ext cx="2026922" cy="762000"/>
          </a:xfrm>
          <a:prstGeom prst="rect">
            <a:avLst/>
          </a:prstGeom>
        </p:spPr>
      </p:pic>
      <p:pic>
        <p:nvPicPr>
          <p:cNvPr id="8" name="图片 7">
            <a:extLst>
              <a:ext uri="{FF2B5EF4-FFF2-40B4-BE49-F238E27FC236}">
                <a16:creationId xmlns:a16="http://schemas.microsoft.com/office/drawing/2014/main" xmlns="" id="{D331188D-20DC-49AE-B2DB-BDAC0C9A7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362200"/>
            <a:ext cx="2127936" cy="605642"/>
          </a:xfrm>
          <a:prstGeom prst="rect">
            <a:avLst/>
          </a:prstGeom>
        </p:spPr>
      </p:pic>
      <p:pic>
        <p:nvPicPr>
          <p:cNvPr id="10" name="图片 9">
            <a:extLst>
              <a:ext uri="{FF2B5EF4-FFF2-40B4-BE49-F238E27FC236}">
                <a16:creationId xmlns:a16="http://schemas.microsoft.com/office/drawing/2014/main" xmlns="" id="{650D78E5-664E-493C-B326-D3F7888E6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114800"/>
            <a:ext cx="1600200" cy="783432"/>
          </a:xfrm>
          <a:prstGeom prst="rect">
            <a:avLst/>
          </a:prstGeom>
        </p:spPr>
      </p:pic>
      <p:pic>
        <p:nvPicPr>
          <p:cNvPr id="12" name="图片 11">
            <a:extLst>
              <a:ext uri="{FF2B5EF4-FFF2-40B4-BE49-F238E27FC236}">
                <a16:creationId xmlns:a16="http://schemas.microsoft.com/office/drawing/2014/main" xmlns="" id="{E0E46879-F800-4A9C-9341-80564FB7AF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400" y="4876774"/>
            <a:ext cx="1451230" cy="617544"/>
          </a:xfrm>
          <a:prstGeom prst="rect">
            <a:avLst/>
          </a:prstGeom>
        </p:spPr>
      </p:pic>
    </p:spTree>
    <p:extLst>
      <p:ext uri="{BB962C8B-B14F-4D97-AF65-F5344CB8AC3E}">
        <p14:creationId xmlns:p14="http://schemas.microsoft.com/office/powerpoint/2010/main" val="3931195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400756" y="1371600"/>
            <a:ext cx="8610600" cy="1815882"/>
          </a:xfrm>
          <a:prstGeom prst="rect">
            <a:avLst/>
          </a:prstGeom>
          <a:noFill/>
        </p:spPr>
        <p:txBody>
          <a:bodyPr wrap="square">
            <a:spAutoFit/>
          </a:bodyPr>
          <a:lstStyle/>
          <a:p>
            <a:r>
              <a:rPr lang="zh-CN" altLang="en-US" sz="2800" dirty="0"/>
              <a:t>根据梯度下降的计算公式：</a:t>
            </a:r>
            <a:endParaRPr lang="en-US" altLang="zh-CN" sz="2800" dirty="0"/>
          </a:p>
          <a:p>
            <a:endParaRPr lang="en-US" altLang="zh-CN" sz="2800" dirty="0"/>
          </a:p>
          <a:p>
            <a:endParaRPr lang="en-US" altLang="zh-CN" sz="2800" dirty="0"/>
          </a:p>
          <a:p>
            <a:r>
              <a:rPr lang="zh-CN" altLang="en-US" sz="2800" dirty="0"/>
              <a:t>开始进行梯度下降的迭代计算过程：</a:t>
            </a:r>
            <a:endParaRPr lang="en-US" altLang="zh-CN" sz="2800" dirty="0"/>
          </a:p>
        </p:txBody>
      </p:sp>
      <p:pic>
        <p:nvPicPr>
          <p:cNvPr id="4" name="图片 3">
            <a:extLst>
              <a:ext uri="{FF2B5EF4-FFF2-40B4-BE49-F238E27FC236}">
                <a16:creationId xmlns:a16="http://schemas.microsoft.com/office/drawing/2014/main" xmlns="" id="{B9F4D582-B8D9-40FA-9919-DA1FBE23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05000"/>
            <a:ext cx="6261809" cy="741717"/>
          </a:xfrm>
          <a:prstGeom prst="rect">
            <a:avLst/>
          </a:prstGeom>
        </p:spPr>
      </p:pic>
      <p:pic>
        <p:nvPicPr>
          <p:cNvPr id="9" name="图片 8">
            <a:extLst>
              <a:ext uri="{FF2B5EF4-FFF2-40B4-BE49-F238E27FC236}">
                <a16:creationId xmlns:a16="http://schemas.microsoft.com/office/drawing/2014/main" xmlns="" id="{E523192B-3B48-4876-9FB6-7C2BE086B3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397955"/>
            <a:ext cx="5562600" cy="2741321"/>
          </a:xfrm>
          <a:prstGeom prst="rect">
            <a:avLst/>
          </a:prstGeom>
        </p:spPr>
      </p:pic>
    </p:spTree>
    <p:extLst>
      <p:ext uri="{BB962C8B-B14F-4D97-AF65-F5344CB8AC3E}">
        <p14:creationId xmlns:p14="http://schemas.microsoft.com/office/powerpoint/2010/main" val="2387554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sp>
        <p:nvSpPr>
          <p:cNvPr id="5" name="文本框 4">
            <a:extLst>
              <a:ext uri="{FF2B5EF4-FFF2-40B4-BE49-F238E27FC236}">
                <a16:creationId xmlns:a16="http://schemas.microsoft.com/office/drawing/2014/main" xmlns="" id="{2E2300A2-1421-4A05-A4EC-0223F5115729}"/>
              </a:ext>
            </a:extLst>
          </p:cNvPr>
          <p:cNvSpPr txBox="1"/>
          <p:nvPr/>
        </p:nvSpPr>
        <p:spPr>
          <a:xfrm>
            <a:off x="457200" y="1524000"/>
            <a:ext cx="8610600" cy="3108543"/>
          </a:xfrm>
          <a:prstGeom prst="rect">
            <a:avLst/>
          </a:prstGeom>
          <a:noFill/>
        </p:spPr>
        <p:txBody>
          <a:bodyPr wrap="square">
            <a:spAutoFit/>
          </a:bodyPr>
          <a:lstStyle/>
          <a:p>
            <a:r>
              <a:rPr lang="zh-CN" altLang="en-US" sz="2800" dirty="0"/>
              <a:t>目标函数函数：</a:t>
            </a:r>
            <a:endParaRPr lang="en-US" altLang="zh-CN" sz="2800" dirty="0"/>
          </a:p>
          <a:p>
            <a:endParaRPr lang="en-US" altLang="zh-CN" sz="2800" dirty="0"/>
          </a:p>
          <a:p>
            <a:r>
              <a:rPr lang="zh-CN" altLang="en-US" sz="2800" dirty="0"/>
              <a:t>函数求导就可以得到：</a:t>
            </a:r>
            <a:endParaRPr lang="en-US" altLang="zh-CN" sz="2800" dirty="0"/>
          </a:p>
          <a:p>
            <a:endParaRPr lang="en-US" altLang="zh-CN" sz="2800" dirty="0"/>
          </a:p>
          <a:p>
            <a:r>
              <a:rPr lang="zh-CN" altLang="en-US" sz="2800" dirty="0"/>
              <a:t>起点为：</a:t>
            </a:r>
            <a:endParaRPr lang="en-US" altLang="zh-CN" sz="2800" dirty="0"/>
          </a:p>
          <a:p>
            <a:endParaRPr lang="en-US" altLang="zh-CN" sz="2800" dirty="0"/>
          </a:p>
          <a:p>
            <a:r>
              <a:rPr lang="zh-CN" altLang="en-US" sz="2800" dirty="0"/>
              <a:t>学习率设置为：</a:t>
            </a:r>
            <a:endParaRPr lang="en-US" altLang="zh-CN" sz="2800" dirty="0"/>
          </a:p>
        </p:txBody>
      </p:sp>
      <p:pic>
        <p:nvPicPr>
          <p:cNvPr id="4" name="图片 3">
            <a:extLst>
              <a:ext uri="{FF2B5EF4-FFF2-40B4-BE49-F238E27FC236}">
                <a16:creationId xmlns:a16="http://schemas.microsoft.com/office/drawing/2014/main" xmlns="" id="{7AEB70F9-5ED7-44CD-9953-8B5435163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524000"/>
            <a:ext cx="2569633" cy="616188"/>
          </a:xfrm>
          <a:prstGeom prst="rect">
            <a:avLst/>
          </a:prstGeom>
        </p:spPr>
      </p:pic>
      <p:pic>
        <p:nvPicPr>
          <p:cNvPr id="9" name="图片 8">
            <a:extLst>
              <a:ext uri="{FF2B5EF4-FFF2-40B4-BE49-F238E27FC236}">
                <a16:creationId xmlns:a16="http://schemas.microsoft.com/office/drawing/2014/main" xmlns="" id="{8DAE2140-9329-423E-8940-A5734224A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249291"/>
            <a:ext cx="1874563" cy="667458"/>
          </a:xfrm>
          <a:prstGeom prst="rect">
            <a:avLst/>
          </a:prstGeom>
        </p:spPr>
      </p:pic>
      <p:pic>
        <p:nvPicPr>
          <p:cNvPr id="13" name="图片 12">
            <a:extLst>
              <a:ext uri="{FF2B5EF4-FFF2-40B4-BE49-F238E27FC236}">
                <a16:creationId xmlns:a16="http://schemas.microsoft.com/office/drawing/2014/main" xmlns="" id="{1B7DB7FE-DE6E-4B26-8200-EB06B3232F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1" y="2398633"/>
            <a:ext cx="2895600" cy="608888"/>
          </a:xfrm>
          <a:prstGeom prst="rect">
            <a:avLst/>
          </a:prstGeom>
        </p:spPr>
      </p:pic>
      <p:pic>
        <p:nvPicPr>
          <p:cNvPr id="15" name="图片 14">
            <a:extLst>
              <a:ext uri="{FF2B5EF4-FFF2-40B4-BE49-F238E27FC236}">
                <a16:creationId xmlns:a16="http://schemas.microsoft.com/office/drawing/2014/main" xmlns="" id="{2AF8D3C1-AB5A-4B17-8284-59B0BF260F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9181" y="4016355"/>
            <a:ext cx="1833163" cy="616188"/>
          </a:xfrm>
          <a:prstGeom prst="rect">
            <a:avLst/>
          </a:prstGeom>
        </p:spPr>
      </p:pic>
    </p:spTree>
    <p:extLst>
      <p:ext uri="{BB962C8B-B14F-4D97-AF65-F5344CB8AC3E}">
        <p14:creationId xmlns:p14="http://schemas.microsoft.com/office/powerpoint/2010/main" val="5839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6" name="图片 5">
            <a:extLst>
              <a:ext uri="{FF2B5EF4-FFF2-40B4-BE49-F238E27FC236}">
                <a16:creationId xmlns:a16="http://schemas.microsoft.com/office/drawing/2014/main" xmlns="" id="{45D61EDC-0920-432A-88E3-BB1C5A32C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600200"/>
            <a:ext cx="5476817" cy="4141631"/>
          </a:xfrm>
          <a:prstGeom prst="rect">
            <a:avLst/>
          </a:prstGeom>
        </p:spPr>
      </p:pic>
    </p:spTree>
    <p:extLst>
      <p:ext uri="{BB962C8B-B14F-4D97-AF65-F5344CB8AC3E}">
        <p14:creationId xmlns:p14="http://schemas.microsoft.com/office/powerpoint/2010/main" val="3915538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8" name="图片 7">
            <a:extLst>
              <a:ext uri="{FF2B5EF4-FFF2-40B4-BE49-F238E27FC236}">
                <a16:creationId xmlns:a16="http://schemas.microsoft.com/office/drawing/2014/main" xmlns="" id="{5212A498-AA3F-41A0-8005-1FA03D2B3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00200"/>
            <a:ext cx="5547069" cy="4328160"/>
          </a:xfrm>
          <a:prstGeom prst="rect">
            <a:avLst/>
          </a:prstGeom>
        </p:spPr>
      </p:pic>
    </p:spTree>
    <p:extLst>
      <p:ext uri="{BB962C8B-B14F-4D97-AF65-F5344CB8AC3E}">
        <p14:creationId xmlns:p14="http://schemas.microsoft.com/office/powerpoint/2010/main" val="3004130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pic>
        <p:nvPicPr>
          <p:cNvPr id="10" name="图片 9">
            <a:extLst>
              <a:ext uri="{FF2B5EF4-FFF2-40B4-BE49-F238E27FC236}">
                <a16:creationId xmlns:a16="http://schemas.microsoft.com/office/drawing/2014/main" xmlns="" id="{C812ED8F-F642-4A30-9362-6ADCD569B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133" y="1447421"/>
            <a:ext cx="3409418" cy="2343975"/>
          </a:xfrm>
          <a:prstGeom prst="rect">
            <a:avLst/>
          </a:prstGeom>
        </p:spPr>
      </p:pic>
      <p:pic>
        <p:nvPicPr>
          <p:cNvPr id="14" name="图片 13">
            <a:extLst>
              <a:ext uri="{FF2B5EF4-FFF2-40B4-BE49-F238E27FC236}">
                <a16:creationId xmlns:a16="http://schemas.microsoft.com/office/drawing/2014/main" xmlns="" id="{D94AA5F5-9AD4-456B-ABF3-34653F861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429570"/>
            <a:ext cx="3352800" cy="2361826"/>
          </a:xfrm>
          <a:prstGeom prst="rect">
            <a:avLst/>
          </a:prstGeom>
        </p:spPr>
      </p:pic>
      <p:pic>
        <p:nvPicPr>
          <p:cNvPr id="16" name="图片 15">
            <a:extLst>
              <a:ext uri="{FF2B5EF4-FFF2-40B4-BE49-F238E27FC236}">
                <a16:creationId xmlns:a16="http://schemas.microsoft.com/office/drawing/2014/main" xmlns="" id="{412920B3-27F1-4EFC-BDFD-172CBE3CB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422" y="3941834"/>
            <a:ext cx="3375379" cy="2366537"/>
          </a:xfrm>
          <a:prstGeom prst="rect">
            <a:avLst/>
          </a:prstGeom>
        </p:spPr>
      </p:pic>
      <p:pic>
        <p:nvPicPr>
          <p:cNvPr id="18" name="图片 17">
            <a:extLst>
              <a:ext uri="{FF2B5EF4-FFF2-40B4-BE49-F238E27FC236}">
                <a16:creationId xmlns:a16="http://schemas.microsoft.com/office/drawing/2014/main" xmlns="" id="{29E84F29-8064-4F8F-A226-8C564B5EA4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3952117"/>
            <a:ext cx="3198255" cy="2189992"/>
          </a:xfrm>
          <a:prstGeom prst="rect">
            <a:avLst/>
          </a:prstGeom>
        </p:spPr>
      </p:pic>
    </p:spTree>
    <p:extLst>
      <p:ext uri="{BB962C8B-B14F-4D97-AF65-F5344CB8AC3E}">
        <p14:creationId xmlns:p14="http://schemas.microsoft.com/office/powerpoint/2010/main" val="1916176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pic>
        <p:nvPicPr>
          <p:cNvPr id="6" name="图片 5">
            <a:extLst>
              <a:ext uri="{FF2B5EF4-FFF2-40B4-BE49-F238E27FC236}">
                <a16:creationId xmlns:a16="http://schemas.microsoft.com/office/drawing/2014/main" xmlns="" id="{FA240E3D-8CBF-4A18-801B-DECC0590697E}"/>
              </a:ext>
            </a:extLst>
          </p:cNvPr>
          <p:cNvPicPr>
            <a:picLocks noChangeAspect="1"/>
          </p:cNvPicPr>
          <p:nvPr/>
        </p:nvPicPr>
        <p:blipFill>
          <a:blip r:embed="rId3"/>
          <a:stretch>
            <a:fillRect/>
          </a:stretch>
        </p:blipFill>
        <p:spPr>
          <a:xfrm>
            <a:off x="609600" y="2057400"/>
            <a:ext cx="3860800" cy="2895600"/>
          </a:xfrm>
          <a:prstGeom prst="rect">
            <a:avLst/>
          </a:prstGeom>
        </p:spPr>
      </p:pic>
      <p:pic>
        <p:nvPicPr>
          <p:cNvPr id="9" name="图片 8">
            <a:extLst>
              <a:ext uri="{FF2B5EF4-FFF2-40B4-BE49-F238E27FC236}">
                <a16:creationId xmlns:a16="http://schemas.microsoft.com/office/drawing/2014/main" xmlns="" id="{35C0EF25-02C8-46CA-B2A2-7BDB8F41CF8F}"/>
              </a:ext>
            </a:extLst>
          </p:cNvPr>
          <p:cNvPicPr>
            <a:picLocks noChangeAspect="1"/>
          </p:cNvPicPr>
          <p:nvPr/>
        </p:nvPicPr>
        <p:blipFill>
          <a:blip r:embed="rId4"/>
          <a:stretch>
            <a:fillRect/>
          </a:stretch>
        </p:blipFill>
        <p:spPr>
          <a:xfrm>
            <a:off x="4572000" y="2057400"/>
            <a:ext cx="3860800" cy="2895600"/>
          </a:xfrm>
          <a:prstGeom prst="rect">
            <a:avLst/>
          </a:prstGeom>
        </p:spPr>
      </p:pic>
    </p:spTree>
    <p:extLst>
      <p:ext uri="{BB962C8B-B14F-4D97-AF65-F5344CB8AC3E}">
        <p14:creationId xmlns:p14="http://schemas.microsoft.com/office/powerpoint/2010/main" val="1083907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pic>
        <p:nvPicPr>
          <p:cNvPr id="5" name="图片 4">
            <a:extLst>
              <a:ext uri="{FF2B5EF4-FFF2-40B4-BE49-F238E27FC236}">
                <a16:creationId xmlns:a16="http://schemas.microsoft.com/office/drawing/2014/main" xmlns="" id="{C0E6DB5F-FD4B-42EE-8C80-44435B1BB04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4191000" cy="685800"/>
          </a:xfrm>
          <a:prstGeom prst="rect">
            <a:avLst/>
          </a:prstGeom>
          <a:noFill/>
          <a:ln>
            <a:noFill/>
          </a:ln>
        </p:spPr>
      </p:pic>
      <p:sp>
        <p:nvSpPr>
          <p:cNvPr id="7" name="文本框 6">
            <a:extLst>
              <a:ext uri="{FF2B5EF4-FFF2-40B4-BE49-F238E27FC236}">
                <a16:creationId xmlns:a16="http://schemas.microsoft.com/office/drawing/2014/main" xmlns="" id="{2780845F-044C-46F5-91B6-5B2ED71DC96D}"/>
              </a:ext>
            </a:extLst>
          </p:cNvPr>
          <p:cNvSpPr txBox="1"/>
          <p:nvPr/>
        </p:nvSpPr>
        <p:spPr>
          <a:xfrm>
            <a:off x="457200" y="1676400"/>
            <a:ext cx="8458200" cy="830997"/>
          </a:xfrm>
          <a:prstGeom prst="rect">
            <a:avLst/>
          </a:prstGeom>
          <a:noFill/>
        </p:spPr>
        <p:txBody>
          <a:bodyPr wrap="square">
            <a:spAutoFit/>
          </a:bodyPr>
          <a:lstStyle/>
          <a:p>
            <a:r>
              <a:rPr lang="zh-CN" altLang="en-US" sz="2400" dirty="0"/>
              <a:t>（</a:t>
            </a:r>
            <a:r>
              <a:rPr lang="en-US" altLang="zh-CN" sz="2400" dirty="0"/>
              <a:t>1</a:t>
            </a:r>
            <a:r>
              <a:rPr lang="zh-CN" altLang="en-US" sz="2400" dirty="0"/>
              <a:t>）预测函数：也就是类标签</a:t>
            </a:r>
            <a:r>
              <a:rPr lang="en-US" altLang="zh-CN" sz="2400" dirty="0"/>
              <a:t>h </a:t>
            </a:r>
            <a:r>
              <a:rPr lang="zh-CN" altLang="en-US" sz="2400" dirty="0"/>
              <a:t>是我们的预测函数（假设函数），根据每一个输入</a:t>
            </a:r>
            <a:r>
              <a:rPr lang="en-US" altLang="zh-CN" sz="2400" dirty="0"/>
              <a:t>x</a:t>
            </a:r>
            <a:r>
              <a:rPr lang="zh-CN" altLang="en-US" sz="2400" dirty="0"/>
              <a:t>，根据</a:t>
            </a:r>
            <a:r>
              <a:rPr lang="en-US" altLang="zh-CN" sz="2400" dirty="0"/>
              <a:t>Θ </a:t>
            </a:r>
            <a:r>
              <a:rPr lang="zh-CN" altLang="en-US" sz="2400" dirty="0"/>
              <a:t>计算得到预测的</a:t>
            </a:r>
            <a:r>
              <a:rPr lang="en-US" altLang="zh-CN" sz="2400" dirty="0"/>
              <a:t>y</a:t>
            </a:r>
            <a:r>
              <a:rPr lang="zh-CN" altLang="en-US" sz="2400" dirty="0"/>
              <a:t>值</a:t>
            </a:r>
          </a:p>
        </p:txBody>
      </p:sp>
      <p:sp>
        <p:nvSpPr>
          <p:cNvPr id="8" name="文本框 7">
            <a:extLst>
              <a:ext uri="{FF2B5EF4-FFF2-40B4-BE49-F238E27FC236}">
                <a16:creationId xmlns:a16="http://schemas.microsoft.com/office/drawing/2014/main" xmlns="" id="{31AA429F-4843-463B-9910-7BBBBB9245B0}"/>
              </a:ext>
            </a:extLst>
          </p:cNvPr>
          <p:cNvSpPr txBox="1"/>
          <p:nvPr/>
        </p:nvSpPr>
        <p:spPr>
          <a:xfrm>
            <a:off x="457200" y="3643193"/>
            <a:ext cx="8458200" cy="461665"/>
          </a:xfrm>
          <a:prstGeom prst="rect">
            <a:avLst/>
          </a:prstGeom>
          <a:noFill/>
        </p:spPr>
        <p:txBody>
          <a:bodyPr wrap="square">
            <a:spAutoFit/>
          </a:bodyPr>
          <a:lstStyle/>
          <a:p>
            <a:r>
              <a:rPr lang="zh-CN" altLang="en-US" sz="2400" dirty="0"/>
              <a:t>（</a:t>
            </a:r>
            <a:r>
              <a:rPr lang="en-US" altLang="zh-CN" sz="2400" dirty="0"/>
              <a:t>2</a:t>
            </a:r>
            <a:r>
              <a:rPr lang="zh-CN" altLang="en-US" sz="2400" dirty="0"/>
              <a:t>）经验风险最小化：损失函数</a:t>
            </a:r>
          </a:p>
        </p:txBody>
      </p:sp>
      <p:pic>
        <p:nvPicPr>
          <p:cNvPr id="9" name="图片 8">
            <a:extLst>
              <a:ext uri="{FF2B5EF4-FFF2-40B4-BE49-F238E27FC236}">
                <a16:creationId xmlns:a16="http://schemas.microsoft.com/office/drawing/2014/main" xmlns="" id="{5F1DCE2D-A47B-4DE1-829A-78AA60308B9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68588"/>
            <a:ext cx="5334000" cy="872066"/>
          </a:xfrm>
          <a:prstGeom prst="rect">
            <a:avLst/>
          </a:prstGeom>
          <a:noFill/>
          <a:ln>
            <a:noFill/>
          </a:ln>
        </p:spPr>
      </p:pic>
    </p:spTree>
    <p:extLst>
      <p:ext uri="{BB962C8B-B14F-4D97-AF65-F5344CB8AC3E}">
        <p14:creationId xmlns:p14="http://schemas.microsoft.com/office/powerpoint/2010/main" val="387345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7" name="矩形 6"/>
          <p:cNvSpPr/>
          <p:nvPr/>
        </p:nvSpPr>
        <p:spPr>
          <a:xfrm>
            <a:off x="457200" y="1578171"/>
            <a:ext cx="8537422" cy="4524315"/>
          </a:xfrm>
          <a:prstGeom prst="rect">
            <a:avLst/>
          </a:prstGeom>
        </p:spPr>
        <p:txBody>
          <a:bodyPr wrap="square">
            <a:spAutoFit/>
          </a:bodyPr>
          <a:lstStyle/>
          <a:p>
            <a:r>
              <a:rPr lang="zh-CN" altLang="en-US" sz="2400" dirty="0"/>
              <a:t>在现实生活中，很多问题都类似于手写体数字识别这类问</a:t>
            </a:r>
          </a:p>
          <a:p>
            <a:r>
              <a:rPr lang="zh-CN" altLang="en-US" sz="2400" dirty="0"/>
              <a:t>题，比如物体识别、语音识别等。</a:t>
            </a:r>
            <a:endParaRPr lang="en-US" altLang="zh-CN" sz="2400" dirty="0"/>
          </a:p>
          <a:p>
            <a:endParaRPr lang="en-US" altLang="zh-CN" sz="2400" dirty="0"/>
          </a:p>
          <a:p>
            <a:r>
              <a:rPr lang="zh-CN" altLang="en-US" sz="2400" dirty="0"/>
              <a:t>另一种思路，即让计算机“看”大量的样本，并从中学习到一些经验，然后用这些经验来识别新的样本。要识别手写体数字，首先通过人工标注大量的手写体数字图像（即每张图像都通过人工标记了它是什么数字），这些图像作为训练数据，然后通过学习算法自动生成一套模型，并依靠它来识别新的手写体数字．这个过程和人类学习过程也比较类似，我们教小孩子识别数字也是这样的过程。</a:t>
            </a:r>
            <a:endParaRPr lang="en-US" altLang="zh-CN" sz="2400" dirty="0"/>
          </a:p>
          <a:p>
            <a:endParaRPr lang="en-US" altLang="zh-CN" sz="2400" dirty="0"/>
          </a:p>
          <a:p>
            <a:r>
              <a:rPr lang="zh-CN" altLang="en-US" sz="2400" dirty="0"/>
              <a:t>这种通过数据来学习的方法就称为机器学习的方法．</a:t>
            </a:r>
            <a:endParaRPr lang="en-US" altLang="zh-CN" sz="2400" dirty="0"/>
          </a:p>
        </p:txBody>
      </p:sp>
    </p:spTree>
    <p:extLst>
      <p:ext uri="{BB962C8B-B14F-4D97-AF65-F5344CB8AC3E}">
        <p14:creationId xmlns:p14="http://schemas.microsoft.com/office/powerpoint/2010/main" val="38095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sp>
        <p:nvSpPr>
          <p:cNvPr id="7" name="文本框 6">
            <a:extLst>
              <a:ext uri="{FF2B5EF4-FFF2-40B4-BE49-F238E27FC236}">
                <a16:creationId xmlns:a16="http://schemas.microsoft.com/office/drawing/2014/main" xmlns="" id="{2780845F-044C-46F5-91B6-5B2ED71DC96D}"/>
              </a:ext>
            </a:extLst>
          </p:cNvPr>
          <p:cNvSpPr txBox="1"/>
          <p:nvPr/>
        </p:nvSpPr>
        <p:spPr>
          <a:xfrm>
            <a:off x="457200" y="1295400"/>
            <a:ext cx="8458200" cy="1200329"/>
          </a:xfrm>
          <a:prstGeom prst="rect">
            <a:avLst/>
          </a:prstGeom>
          <a:noFill/>
        </p:spPr>
        <p:txBody>
          <a:bodyPr wrap="square">
            <a:spAutoFit/>
          </a:bodyPr>
          <a:lstStyle/>
          <a:p>
            <a:r>
              <a:rPr lang="zh-CN" altLang="en-US" sz="2400" dirty="0"/>
              <a:t>（</a:t>
            </a:r>
            <a:r>
              <a:rPr lang="en-US" altLang="zh-CN" sz="2400" dirty="0"/>
              <a:t>3</a:t>
            </a:r>
            <a:r>
              <a:rPr lang="zh-CN" altLang="en-US" sz="2400" dirty="0"/>
              <a:t>）损失函数梯度计算：根据损失函数看到，损失函数中的变量有两个，所以是一个多变量的梯度下降问题，求解出损失函数的梯度，也就是分别对两个变量进行微分</a:t>
            </a:r>
          </a:p>
        </p:txBody>
      </p:sp>
      <p:pic>
        <p:nvPicPr>
          <p:cNvPr id="10" name="图片 9">
            <a:extLst>
              <a:ext uri="{FF2B5EF4-FFF2-40B4-BE49-F238E27FC236}">
                <a16:creationId xmlns:a16="http://schemas.microsoft.com/office/drawing/2014/main" xmlns="" id="{32B91271-66F9-43F1-B567-C0F1025D47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48128"/>
            <a:ext cx="5181600" cy="2381072"/>
          </a:xfrm>
          <a:prstGeom prst="rect">
            <a:avLst/>
          </a:prstGeom>
          <a:noFill/>
          <a:ln>
            <a:noFill/>
          </a:ln>
        </p:spPr>
      </p:pic>
    </p:spTree>
    <p:extLst>
      <p:ext uri="{BB962C8B-B14F-4D97-AF65-F5344CB8AC3E}">
        <p14:creationId xmlns:p14="http://schemas.microsoft.com/office/powerpoint/2010/main" val="1187422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sp>
        <p:nvSpPr>
          <p:cNvPr id="7" name="文本框 6">
            <a:extLst>
              <a:ext uri="{FF2B5EF4-FFF2-40B4-BE49-F238E27FC236}">
                <a16:creationId xmlns:a16="http://schemas.microsoft.com/office/drawing/2014/main" xmlns="" id="{2780845F-044C-46F5-91B6-5B2ED71DC96D}"/>
              </a:ext>
            </a:extLst>
          </p:cNvPr>
          <p:cNvSpPr txBox="1"/>
          <p:nvPr/>
        </p:nvSpPr>
        <p:spPr>
          <a:xfrm>
            <a:off x="457200" y="1295400"/>
            <a:ext cx="8458200" cy="1200329"/>
          </a:xfrm>
          <a:prstGeom prst="rect">
            <a:avLst/>
          </a:prstGeom>
          <a:noFill/>
        </p:spPr>
        <p:txBody>
          <a:bodyPr wrap="square">
            <a:spAutoFit/>
          </a:bodyPr>
          <a:lstStyle/>
          <a:p>
            <a:r>
              <a:rPr lang="zh-CN" altLang="en-US" sz="2400" dirty="0"/>
              <a:t>（</a:t>
            </a:r>
            <a:r>
              <a:rPr lang="en-US" altLang="zh-CN" sz="2400" dirty="0"/>
              <a:t>4</a:t>
            </a:r>
            <a:r>
              <a:rPr lang="zh-CN" altLang="en-US" sz="2400" dirty="0"/>
              <a:t>）因为有两个变量，为了对这个公式进行矩阵化，我们可以给每一个点</a:t>
            </a:r>
            <a:r>
              <a:rPr lang="en-US" altLang="zh-CN" sz="2400" dirty="0"/>
              <a:t>x</a:t>
            </a:r>
            <a:r>
              <a:rPr lang="zh-CN" altLang="en-US" sz="2400" dirty="0"/>
              <a:t>增加一维，这一维的值固定为</a:t>
            </a:r>
            <a:r>
              <a:rPr lang="en-US" altLang="zh-CN" sz="2400" dirty="0"/>
              <a:t>1</a:t>
            </a:r>
            <a:r>
              <a:rPr lang="zh-CN" altLang="en-US" sz="2400" dirty="0"/>
              <a:t>，这一维将会乘到</a:t>
            </a:r>
            <a:r>
              <a:rPr lang="en-US" altLang="zh-CN" sz="2400" dirty="0"/>
              <a:t>Θ</a:t>
            </a:r>
            <a:r>
              <a:rPr lang="en-US" altLang="zh-CN" sz="2400" baseline="-25000" dirty="0"/>
              <a:t>0</a:t>
            </a:r>
            <a:r>
              <a:rPr lang="zh-CN" altLang="en-US" sz="2400" dirty="0"/>
              <a:t>上。这样就方便我们统一矩阵化的计算</a:t>
            </a:r>
          </a:p>
        </p:txBody>
      </p:sp>
      <p:pic>
        <p:nvPicPr>
          <p:cNvPr id="5" name="图片 4">
            <a:extLst>
              <a:ext uri="{FF2B5EF4-FFF2-40B4-BE49-F238E27FC236}">
                <a16:creationId xmlns:a16="http://schemas.microsoft.com/office/drawing/2014/main" xmlns="" id="{058C8D4E-91BD-4F89-BDB9-1F95CEB815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4572000" cy="990600"/>
          </a:xfrm>
          <a:prstGeom prst="rect">
            <a:avLst/>
          </a:prstGeom>
          <a:noFill/>
          <a:ln>
            <a:noFill/>
          </a:ln>
        </p:spPr>
      </p:pic>
      <p:pic>
        <p:nvPicPr>
          <p:cNvPr id="6" name="图片 5">
            <a:extLst>
              <a:ext uri="{FF2B5EF4-FFF2-40B4-BE49-F238E27FC236}">
                <a16:creationId xmlns:a16="http://schemas.microsoft.com/office/drawing/2014/main" xmlns="" id="{ACD46299-6F98-40E6-AE4F-60F1233547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2489" y="3832578"/>
            <a:ext cx="6400800" cy="877184"/>
          </a:xfrm>
          <a:prstGeom prst="rect">
            <a:avLst/>
          </a:prstGeom>
          <a:noFill/>
          <a:ln>
            <a:noFill/>
          </a:ln>
        </p:spPr>
      </p:pic>
    </p:spTree>
    <p:extLst>
      <p:ext uri="{BB962C8B-B14F-4D97-AF65-F5344CB8AC3E}">
        <p14:creationId xmlns:p14="http://schemas.microsoft.com/office/powerpoint/2010/main" val="2697249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sp>
        <p:nvSpPr>
          <p:cNvPr id="7" name="文本框 6">
            <a:extLst>
              <a:ext uri="{FF2B5EF4-FFF2-40B4-BE49-F238E27FC236}">
                <a16:creationId xmlns:a16="http://schemas.microsoft.com/office/drawing/2014/main" xmlns="" id="{2780845F-044C-46F5-91B6-5B2ED71DC96D}"/>
              </a:ext>
            </a:extLst>
          </p:cNvPr>
          <p:cNvSpPr txBox="1"/>
          <p:nvPr/>
        </p:nvSpPr>
        <p:spPr>
          <a:xfrm>
            <a:off x="342900" y="1447800"/>
            <a:ext cx="8458200" cy="461665"/>
          </a:xfrm>
          <a:prstGeom prst="rect">
            <a:avLst/>
          </a:prstGeom>
          <a:noFill/>
        </p:spPr>
        <p:txBody>
          <a:bodyPr wrap="square">
            <a:spAutoFit/>
          </a:bodyPr>
          <a:lstStyle/>
          <a:p>
            <a:r>
              <a:rPr lang="zh-CN" altLang="en-US" sz="2400" dirty="0"/>
              <a:t>（</a:t>
            </a:r>
            <a:r>
              <a:rPr lang="en-US" altLang="zh-CN" sz="2400" dirty="0"/>
              <a:t>4</a:t>
            </a:r>
            <a:r>
              <a:rPr lang="zh-CN" altLang="en-US" sz="2400" dirty="0"/>
              <a:t>）将损失函数和梯度转化为矩阵向量相乘的形式</a:t>
            </a:r>
          </a:p>
        </p:txBody>
      </p:sp>
      <p:pic>
        <p:nvPicPr>
          <p:cNvPr id="8" name="图片 7">
            <a:extLst>
              <a:ext uri="{FF2B5EF4-FFF2-40B4-BE49-F238E27FC236}">
                <a16:creationId xmlns:a16="http://schemas.microsoft.com/office/drawing/2014/main" xmlns="" id="{1CA01382-EAC0-43E5-A577-3F899D9EAC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5257800" cy="1447800"/>
          </a:xfrm>
          <a:prstGeom prst="rect">
            <a:avLst/>
          </a:prstGeom>
          <a:noFill/>
          <a:ln>
            <a:noFill/>
          </a:ln>
        </p:spPr>
      </p:pic>
    </p:spTree>
    <p:extLst>
      <p:ext uri="{BB962C8B-B14F-4D97-AF65-F5344CB8AC3E}">
        <p14:creationId xmlns:p14="http://schemas.microsoft.com/office/powerpoint/2010/main" val="800077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梯度下降法（程序演示）</a:t>
            </a:r>
          </a:p>
        </p:txBody>
      </p:sp>
      <p:pic>
        <p:nvPicPr>
          <p:cNvPr id="4" name="图片 3">
            <a:extLst>
              <a:ext uri="{FF2B5EF4-FFF2-40B4-BE49-F238E27FC236}">
                <a16:creationId xmlns:a16="http://schemas.microsoft.com/office/drawing/2014/main" xmlns="" id="{9605D7C8-6419-4C61-88CE-3B6C0B71E9AE}"/>
              </a:ext>
            </a:extLst>
          </p:cNvPr>
          <p:cNvPicPr>
            <a:picLocks noChangeAspect="1"/>
          </p:cNvPicPr>
          <p:nvPr/>
        </p:nvPicPr>
        <p:blipFill>
          <a:blip r:embed="rId3"/>
          <a:stretch>
            <a:fillRect/>
          </a:stretch>
        </p:blipFill>
        <p:spPr>
          <a:xfrm>
            <a:off x="1066800" y="1295400"/>
            <a:ext cx="6629400" cy="4972050"/>
          </a:xfrm>
          <a:prstGeom prst="rect">
            <a:avLst/>
          </a:prstGeom>
        </p:spPr>
      </p:pic>
    </p:spTree>
    <p:extLst>
      <p:ext uri="{BB962C8B-B14F-4D97-AF65-F5344CB8AC3E}">
        <p14:creationId xmlns:p14="http://schemas.microsoft.com/office/powerpoint/2010/main" val="350143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1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253365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2819177"/>
            <a:ext cx="4258269" cy="1600423"/>
          </a:xfrm>
          <a:prstGeom prst="rect">
            <a:avLst/>
          </a:prstGeom>
        </p:spPr>
      </p:pic>
      <p:sp>
        <p:nvSpPr>
          <p:cNvPr id="7" name="矩形 6"/>
          <p:cNvSpPr/>
          <p:nvPr/>
        </p:nvSpPr>
        <p:spPr>
          <a:xfrm>
            <a:off x="300334" y="4837093"/>
            <a:ext cx="4572000" cy="954107"/>
          </a:xfrm>
          <a:prstGeom prst="rect">
            <a:avLst/>
          </a:prstGeom>
        </p:spPr>
        <p:txBody>
          <a:bodyPr>
            <a:spAutoFit/>
          </a:bodyPr>
          <a:lstStyle/>
          <a:p>
            <a:r>
              <a:rPr lang="zh-CN" altLang="en-US" sz="2800" dirty="0"/>
              <a:t>搜索步长α中也叫作学习率（Learning Rate）</a:t>
            </a:r>
          </a:p>
        </p:txBody>
      </p:sp>
      <p:sp>
        <p:nvSpPr>
          <p:cNvPr id="3" name="矩形 2"/>
          <p:cNvSpPr/>
          <p:nvPr/>
        </p:nvSpPr>
        <p:spPr>
          <a:xfrm>
            <a:off x="300334" y="1384222"/>
            <a:ext cx="8538866" cy="954107"/>
          </a:xfrm>
          <a:prstGeom prst="rect">
            <a:avLst/>
          </a:prstGeom>
        </p:spPr>
        <p:txBody>
          <a:bodyPr wrap="square">
            <a:spAutoFit/>
          </a:bodyPr>
          <a:lstStyle/>
          <a:p>
            <a:r>
              <a:rPr lang="zh-CN" altLang="en-US" sz="2800" dirty="0"/>
              <a:t>对于整个样本</a:t>
            </a:r>
            <a:r>
              <a:rPr lang="zh-CN" altLang="en-US" sz="2800" dirty="0" smtClean="0"/>
              <a:t>做梯度下降又</a:t>
            </a:r>
            <a:r>
              <a:rPr lang="zh-CN" altLang="en-US" sz="2800" dirty="0"/>
              <a:t>称为批梯度下降（</a:t>
            </a:r>
            <a:r>
              <a:rPr lang="en-US" altLang="zh-CN" sz="2800" dirty="0"/>
              <a:t>BGD</a:t>
            </a:r>
            <a:r>
              <a:rPr lang="zh-CN" altLang="en-US" sz="2800" dirty="0"/>
              <a:t>，</a:t>
            </a:r>
            <a:r>
              <a:rPr lang="en-US" altLang="zh-CN" sz="2800" dirty="0"/>
              <a:t>batch gradient descent</a:t>
            </a:r>
            <a:r>
              <a:rPr lang="zh-CN" altLang="en-US" sz="2800" dirty="0"/>
              <a:t>）</a:t>
            </a:r>
          </a:p>
        </p:txBody>
      </p:sp>
    </p:spTree>
    <p:extLst>
      <p:ext uri="{BB962C8B-B14F-4D97-AF65-F5344CB8AC3E}">
        <p14:creationId xmlns:p14="http://schemas.microsoft.com/office/powerpoint/2010/main" val="537238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sp>
        <p:nvSpPr>
          <p:cNvPr id="3" name="矩形 2"/>
          <p:cNvSpPr/>
          <p:nvPr/>
        </p:nvSpPr>
        <p:spPr>
          <a:xfrm>
            <a:off x="533400" y="1676400"/>
            <a:ext cx="7764517" cy="4031873"/>
          </a:xfrm>
          <a:prstGeom prst="rect">
            <a:avLst/>
          </a:prstGeom>
        </p:spPr>
        <p:txBody>
          <a:bodyPr wrap="square">
            <a:spAutoFit/>
          </a:bodyPr>
          <a:lstStyle/>
          <a:p>
            <a:r>
              <a:rPr lang="zh-CN" altLang="en-US" sz="2800" b="1" dirty="0" smtClean="0"/>
              <a:t>优点</a:t>
            </a:r>
            <a:r>
              <a:rPr lang="zh-CN" altLang="en-US" sz="2800" b="1" dirty="0"/>
              <a:t>：</a:t>
            </a:r>
          </a:p>
          <a:p>
            <a:r>
              <a:rPr lang="zh-CN" altLang="en-US" sz="2000" dirty="0" smtClean="0"/>
              <a:t>（</a:t>
            </a:r>
            <a:r>
              <a:rPr lang="en-US" altLang="zh-CN" sz="2000" dirty="0"/>
              <a:t>1</a:t>
            </a:r>
            <a:r>
              <a:rPr lang="zh-CN" altLang="en-US" sz="2000" dirty="0"/>
              <a:t>）一次迭代是对所有样本进行计算，此时利用矩阵进行操作，实现了并行。</a:t>
            </a:r>
          </a:p>
          <a:p>
            <a:r>
              <a:rPr lang="zh-CN" altLang="en-US" sz="2000" dirty="0" smtClean="0"/>
              <a:t>（</a:t>
            </a:r>
            <a:r>
              <a:rPr lang="en-US" altLang="zh-CN" sz="2000" dirty="0"/>
              <a:t>2</a:t>
            </a:r>
            <a:r>
              <a:rPr lang="zh-CN" altLang="en-US" sz="2000" dirty="0"/>
              <a:t>）由全数据集确定的方向能够更好地代表样本总体，从而更准确地朝向极值所在的方向。当目标函数为凸函数时，</a:t>
            </a:r>
            <a:r>
              <a:rPr lang="en-US" altLang="zh-CN" sz="2000" dirty="0"/>
              <a:t>BGD</a:t>
            </a:r>
            <a:r>
              <a:rPr lang="zh-CN" altLang="en-US" sz="2000" dirty="0"/>
              <a:t>一定能够得到全局最优</a:t>
            </a:r>
            <a:r>
              <a:rPr lang="zh-CN" altLang="en-US" sz="2000" dirty="0" smtClean="0"/>
              <a:t>。</a:t>
            </a:r>
            <a:endParaRPr lang="en-US" altLang="zh-CN" sz="2000" dirty="0" smtClean="0"/>
          </a:p>
          <a:p>
            <a:endParaRPr lang="en-US" altLang="zh-CN" sz="2000" dirty="0"/>
          </a:p>
          <a:p>
            <a:endParaRPr lang="zh-CN" altLang="en-US" sz="2000" dirty="0"/>
          </a:p>
          <a:p>
            <a:r>
              <a:rPr lang="zh-CN" altLang="en-US" sz="2800" b="1" dirty="0" smtClean="0"/>
              <a:t>缺点</a:t>
            </a:r>
            <a:r>
              <a:rPr lang="zh-CN" altLang="en-US" sz="2800" b="1" dirty="0"/>
              <a:t>：</a:t>
            </a:r>
          </a:p>
          <a:p>
            <a:r>
              <a:rPr lang="zh-CN" altLang="en-US" sz="2000" dirty="0" smtClean="0"/>
              <a:t>（</a:t>
            </a:r>
            <a:r>
              <a:rPr lang="en-US" altLang="zh-CN" sz="2000" dirty="0"/>
              <a:t>1</a:t>
            </a:r>
            <a:r>
              <a:rPr lang="zh-CN" altLang="en-US" sz="2000" dirty="0"/>
              <a:t>）当样本数目 </a:t>
            </a:r>
            <a:r>
              <a:rPr lang="en-US" altLang="zh-CN" sz="2000" dirty="0"/>
              <a:t>m </a:t>
            </a:r>
            <a:r>
              <a:rPr lang="zh-CN" altLang="en-US" sz="2000" dirty="0"/>
              <a:t>很大时，每迭代一步都需要对所有样本计算，训练过程会很慢</a:t>
            </a:r>
            <a:r>
              <a:rPr lang="zh-CN" altLang="en-US" sz="2000" dirty="0" smtClean="0"/>
              <a:t>。</a:t>
            </a:r>
            <a:endParaRPr lang="en-US" altLang="zh-CN" sz="2000" dirty="0" smtClean="0"/>
          </a:p>
          <a:p>
            <a:r>
              <a:rPr lang="zh-CN" altLang="en-US" sz="2000" dirty="0" smtClean="0"/>
              <a:t>（</a:t>
            </a:r>
            <a:r>
              <a:rPr lang="en-US" altLang="zh-CN" sz="2000" dirty="0" smtClean="0"/>
              <a:t>2</a:t>
            </a:r>
            <a:r>
              <a:rPr lang="zh-CN" altLang="en-US" sz="2000" dirty="0" smtClean="0"/>
              <a:t>）从</a:t>
            </a:r>
            <a:r>
              <a:rPr lang="zh-CN" altLang="en-US" sz="2000" dirty="0"/>
              <a:t>迭代的次数上来看，</a:t>
            </a:r>
            <a:r>
              <a:rPr lang="en-US" altLang="zh-CN" sz="2000" dirty="0"/>
              <a:t>BGD</a:t>
            </a:r>
            <a:r>
              <a:rPr lang="zh-CN" altLang="en-US" sz="2000" dirty="0"/>
              <a:t>迭代的次数相对较少。</a:t>
            </a:r>
          </a:p>
        </p:txBody>
      </p:sp>
    </p:spTree>
    <p:extLst>
      <p:ext uri="{BB962C8B-B14F-4D97-AF65-F5344CB8AC3E}">
        <p14:creationId xmlns:p14="http://schemas.microsoft.com/office/powerpoint/2010/main" val="718761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a:xfrm>
            <a:off x="228600" y="1447800"/>
            <a:ext cx="8763000" cy="4937760"/>
          </a:xfrm>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smtClean="0"/>
              <a:t>）</a:t>
            </a:r>
            <a:r>
              <a:rPr lang="en-US" altLang="zh-CN" dirty="0" smtClean="0"/>
              <a:t>,</a:t>
            </a:r>
            <a:r>
              <a:rPr lang="zh-CN" altLang="en-US" dirty="0" smtClean="0"/>
              <a:t>每次</a:t>
            </a:r>
            <a:r>
              <a:rPr lang="zh-CN" altLang="en-US" dirty="0"/>
              <a:t>迭代使用一个样本来对参数进行更新。使得训练速度加快。</a:t>
            </a:r>
            <a:endParaRPr lang="en-US" altLang="zh-CN" dirty="0"/>
          </a:p>
          <a:p>
            <a:endParaRPr lang="en-US" altLang="zh-CN" dirty="0"/>
          </a:p>
          <a:p>
            <a:endParaRPr lang="en-US" altLang="zh-CN" dirty="0"/>
          </a:p>
          <a:p>
            <a:pPr marL="0" indent="0">
              <a:buNone/>
            </a:pPr>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05000" y="31242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306917" y="2438400"/>
            <a:ext cx="8530165" cy="2743200"/>
          </a:xfrm>
          <a:prstGeom prst="rect">
            <a:avLst/>
          </a:prstGeom>
        </p:spPr>
      </p:pic>
    </p:spTree>
    <p:extLst>
      <p:ext uri="{BB962C8B-B14F-4D97-AF65-F5344CB8AC3E}">
        <p14:creationId xmlns:p14="http://schemas.microsoft.com/office/powerpoint/2010/main" val="614986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a:xfrm>
            <a:off x="228600" y="1447800"/>
            <a:ext cx="8763000" cy="4937760"/>
          </a:xfrm>
        </p:spPr>
        <p:txBody>
          <a:bodyPr/>
          <a:lstStyle/>
          <a:p>
            <a:pPr marL="0" indent="0">
              <a:buNone/>
            </a:pPr>
            <a:r>
              <a:rPr lang="zh-CN" altLang="en-US" b="1" dirty="0" smtClean="0"/>
              <a:t>优点</a:t>
            </a:r>
            <a:r>
              <a:rPr lang="zh-CN" altLang="en-US" b="1" dirty="0"/>
              <a:t>：</a:t>
            </a:r>
          </a:p>
          <a:p>
            <a:pPr marL="0" indent="0">
              <a:buNone/>
            </a:pPr>
            <a:r>
              <a:rPr lang="zh-CN" altLang="en-US" sz="2000" dirty="0" smtClean="0"/>
              <a:t>（</a:t>
            </a:r>
            <a:r>
              <a:rPr lang="en-US" altLang="zh-CN" sz="2000" dirty="0"/>
              <a:t>1</a:t>
            </a:r>
            <a:r>
              <a:rPr lang="zh-CN" altLang="en-US" sz="2000" dirty="0"/>
              <a:t>）由于不是在全部训练数据上的损失函数，而是在每轮迭代中，随机优化某一条训练数据上的损失函数，这样每一轮参数的更新速度大大加快。</a:t>
            </a:r>
          </a:p>
          <a:p>
            <a:pPr marL="0" indent="0">
              <a:buNone/>
            </a:pPr>
            <a:r>
              <a:rPr lang="zh-CN" altLang="en-US" b="1" dirty="0" smtClean="0"/>
              <a:t>缺点</a:t>
            </a:r>
            <a:r>
              <a:rPr lang="zh-CN" altLang="en-US" b="1" dirty="0"/>
              <a:t>：</a:t>
            </a:r>
          </a:p>
          <a:p>
            <a:pPr marL="0" indent="0">
              <a:buNone/>
            </a:pPr>
            <a:r>
              <a:rPr lang="zh-CN" altLang="en-US" sz="2000" dirty="0" smtClean="0"/>
              <a:t>（</a:t>
            </a:r>
            <a:r>
              <a:rPr lang="en-US" altLang="zh-CN" sz="2000" dirty="0"/>
              <a:t>1</a:t>
            </a:r>
            <a:r>
              <a:rPr lang="zh-CN" altLang="en-US" sz="2000" dirty="0"/>
              <a:t>）准确度下降。由于即使在目标函数为强凸函数的情况下，</a:t>
            </a:r>
            <a:r>
              <a:rPr lang="en-US" altLang="zh-CN" sz="2000" dirty="0"/>
              <a:t>SGD</a:t>
            </a:r>
            <a:r>
              <a:rPr lang="zh-CN" altLang="en-US" sz="2000" dirty="0"/>
              <a:t>仍旧无法做到线性收敛。</a:t>
            </a:r>
          </a:p>
          <a:p>
            <a:pPr marL="0" indent="0">
              <a:buNone/>
            </a:pPr>
            <a:r>
              <a:rPr lang="zh-CN" altLang="en-US" sz="2000" dirty="0" smtClean="0"/>
              <a:t>（</a:t>
            </a:r>
            <a:r>
              <a:rPr lang="en-US" altLang="zh-CN" sz="2000" dirty="0"/>
              <a:t>2</a:t>
            </a:r>
            <a:r>
              <a:rPr lang="zh-CN" altLang="en-US" sz="2000" dirty="0"/>
              <a:t>）可能会收敛到局部最优，由于单个样本并不能代表全体样本的趋势。</a:t>
            </a:r>
          </a:p>
          <a:p>
            <a:pPr marL="0" indent="0">
              <a:buNone/>
            </a:pPr>
            <a:r>
              <a:rPr lang="zh-CN" altLang="en-US" sz="2000" dirty="0" smtClean="0"/>
              <a:t>（</a:t>
            </a:r>
            <a:r>
              <a:rPr lang="en-US" altLang="zh-CN" sz="2000" dirty="0"/>
              <a:t>3</a:t>
            </a:r>
            <a:r>
              <a:rPr lang="zh-CN" altLang="en-US" sz="2000" dirty="0"/>
              <a:t>）不易于并行实现。</a:t>
            </a:r>
            <a:endParaRPr lang="en-US" altLang="zh-CN" sz="2000" dirty="0"/>
          </a:p>
          <a:p>
            <a:pPr marL="0" indent="0">
              <a:buNone/>
            </a:pPr>
            <a:endParaRPr lang="en-US" altLang="zh-CN" dirty="0"/>
          </a:p>
        </p:txBody>
      </p:sp>
    </p:spTree>
    <p:extLst>
      <p:ext uri="{BB962C8B-B14F-4D97-AF65-F5344CB8AC3E}">
        <p14:creationId xmlns:p14="http://schemas.microsoft.com/office/powerpoint/2010/main" val="2150123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a:xfrm>
            <a:off x="266700" y="1306286"/>
            <a:ext cx="8610600" cy="4937760"/>
          </a:xfrm>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解决过拟合的方法之</a:t>
            </a:r>
            <a:r>
              <a:rPr lang="en-US" altLang="zh-CN" dirty="0"/>
              <a:t>——</a:t>
            </a:r>
            <a:r>
              <a:rPr lang="zh-CN" altLang="en-US" dirty="0"/>
              <a:t>正则化</a:t>
            </a:r>
          </a:p>
        </p:txBody>
      </p:sp>
      <p:sp>
        <p:nvSpPr>
          <p:cNvPr id="3" name="内容占位符 2"/>
          <p:cNvSpPr>
            <a:spLocks noGrp="1"/>
          </p:cNvSpPr>
          <p:nvPr>
            <p:ph sz="quarter" idx="1"/>
          </p:nvPr>
        </p:nvSpPr>
        <p:spPr>
          <a:xfrm>
            <a:off x="457200" y="1219200"/>
            <a:ext cx="8229600" cy="1219200"/>
          </a:xfrm>
        </p:spPr>
        <p:txBody>
          <a:bodyPr/>
          <a:lstStyle/>
          <a:p>
            <a:r>
              <a:rPr lang="zh-CN" altLang="en-US" dirty="0"/>
              <a:t>正则化是指通过引入额外新信息来解决机器学习中过拟合问题的一种方法。</a:t>
            </a:r>
          </a:p>
        </p:txBody>
      </p:sp>
      <p:pic>
        <p:nvPicPr>
          <p:cNvPr id="7" name="图片 6">
            <a:extLst>
              <a:ext uri="{FF2B5EF4-FFF2-40B4-BE49-F238E27FC236}">
                <a16:creationId xmlns:a16="http://schemas.microsoft.com/office/drawing/2014/main" xmlns="" id="{F0E46B60-A6FB-4A0A-A098-E2B3E1277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19867"/>
            <a:ext cx="8204468" cy="3318933"/>
          </a:xfrm>
          <a:prstGeom prst="rect">
            <a:avLst/>
          </a:prstGeom>
        </p:spPr>
      </p:pic>
    </p:spTree>
    <p:extLst>
      <p:ext uri="{BB962C8B-B14F-4D97-AF65-F5344CB8AC3E}">
        <p14:creationId xmlns:p14="http://schemas.microsoft.com/office/powerpoint/2010/main" val="38848843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1322264112"/>
              </p:ext>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1496"/>
            <a:ext cx="4136354" cy="2477857"/>
          </a:xfrm>
          <a:prstGeom prst="rect">
            <a:avLst/>
          </a:prstGeom>
        </p:spPr>
      </p:pic>
      <p:pic>
        <p:nvPicPr>
          <p:cNvPr id="8" name="图片 7">
            <a:extLst>
              <a:ext uri="{FF2B5EF4-FFF2-40B4-BE49-F238E27FC236}">
                <a16:creationId xmlns:a16="http://schemas.microsoft.com/office/drawing/2014/main" xmlns=""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73" y="2638672"/>
            <a:ext cx="2972128" cy="3518288"/>
          </a:xfrm>
          <a:prstGeom prst="rect">
            <a:avLst/>
          </a:prstGeom>
        </p:spPr>
      </p:pic>
      <p:pic>
        <p:nvPicPr>
          <p:cNvPr id="10" name="图片 9">
            <a:extLst>
              <a:ext uri="{FF2B5EF4-FFF2-40B4-BE49-F238E27FC236}">
                <a16:creationId xmlns:a16="http://schemas.microsoft.com/office/drawing/2014/main" xmlns=""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27" y="5220976"/>
            <a:ext cx="2025071" cy="835647"/>
          </a:xfrm>
          <a:prstGeom prst="rect">
            <a:avLst/>
          </a:prstGeom>
        </p:spPr>
      </p:pic>
      <p:cxnSp>
        <p:nvCxnSpPr>
          <p:cNvPr id="12" name="直接箭头连接符 11">
            <a:extLst>
              <a:ext uri="{FF2B5EF4-FFF2-40B4-BE49-F238E27FC236}">
                <a16:creationId xmlns:a16="http://schemas.microsoft.com/office/drawing/2014/main" xmlns="" id="{D7FCDBA0-9F43-416C-B38D-E36995208622}"/>
              </a:ext>
            </a:extLst>
          </p:cNvPr>
          <p:cNvCxnSpPr/>
          <p:nvPr/>
        </p:nvCxnSpPr>
        <p:spPr>
          <a:xfrm>
            <a:off x="4191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13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13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13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13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xmlns=""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xmlns="" id="{FC999F56-D6C4-4DA3-BB24-EA14A1616E38}"/>
              </a:ext>
            </a:extLst>
          </p:cNvPr>
          <p:cNvPicPr>
            <a:picLocks noChangeAspect="1"/>
          </p:cNvPicPr>
          <p:nvPr/>
        </p:nvPicPr>
        <p:blipFill>
          <a:blip r:embed="rId3"/>
          <a:stretch>
            <a:fillRect/>
          </a:stretch>
        </p:blipFill>
        <p:spPr>
          <a:xfrm>
            <a:off x="1828800" y="1447800"/>
            <a:ext cx="2895600" cy="714375"/>
          </a:xfrm>
          <a:prstGeom prst="rect">
            <a:avLst/>
          </a:prstGeom>
        </p:spPr>
      </p:pic>
      <p:pic>
        <p:nvPicPr>
          <p:cNvPr id="7" name="图片 6">
            <a:extLst>
              <a:ext uri="{FF2B5EF4-FFF2-40B4-BE49-F238E27FC236}">
                <a16:creationId xmlns:a16="http://schemas.microsoft.com/office/drawing/2014/main" xmlns=""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539864"/>
            <a:ext cx="3581400" cy="2296431"/>
          </a:xfrm>
          <a:prstGeom prst="rect">
            <a:avLst/>
          </a:prstGeom>
        </p:spPr>
      </p:pic>
      <p:pic>
        <p:nvPicPr>
          <p:cNvPr id="9" name="图片 8">
            <a:extLst>
              <a:ext uri="{FF2B5EF4-FFF2-40B4-BE49-F238E27FC236}">
                <a16:creationId xmlns:a16="http://schemas.microsoft.com/office/drawing/2014/main" xmlns=""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5284299"/>
            <a:ext cx="1981200" cy="1053998"/>
          </a:xfrm>
          <a:prstGeom prst="rect">
            <a:avLst/>
          </a:prstGeom>
        </p:spPr>
      </p:pic>
      <p:pic>
        <p:nvPicPr>
          <p:cNvPr id="11" name="图片 10">
            <a:extLst>
              <a:ext uri="{FF2B5EF4-FFF2-40B4-BE49-F238E27FC236}">
                <a16:creationId xmlns:a16="http://schemas.microsoft.com/office/drawing/2014/main" xmlns=""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5430" y="4953000"/>
            <a:ext cx="2451370" cy="1058450"/>
          </a:xfrm>
          <a:prstGeom prst="rect">
            <a:avLst/>
          </a:prstGeom>
        </p:spPr>
      </p:pic>
      <p:pic>
        <p:nvPicPr>
          <p:cNvPr id="13" name="图片 12">
            <a:extLst>
              <a:ext uri="{FF2B5EF4-FFF2-40B4-BE49-F238E27FC236}">
                <a16:creationId xmlns:a16="http://schemas.microsoft.com/office/drawing/2014/main" xmlns=""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498985"/>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r>
              <a:rPr lang="en-US" altLang="zh-CN" dirty="0"/>
              <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BDC66698-B80A-4D1B-8D74-401ECC133D24}"/>
              </a:ext>
            </a:extLst>
          </p:cNvPr>
          <p:cNvSpPr>
            <a:spLocks noGrp="1"/>
          </p:cNvSpPr>
          <p:nvPr>
            <p:ph type="title"/>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p:txBody>
      </p:sp>
      <p:sp>
        <p:nvSpPr>
          <p:cNvPr id="4" name="内容占位符 3">
            <a:extLst>
              <a:ext uri="{FF2B5EF4-FFF2-40B4-BE49-F238E27FC236}">
                <a16:creationId xmlns:a16="http://schemas.microsoft.com/office/drawing/2014/main" xmlns="" id="{941630B4-0CEF-4C2F-8F32-30E389C98F00}"/>
              </a:ext>
            </a:extLst>
          </p:cNvPr>
          <p:cNvSpPr>
            <a:spLocks noGrp="1"/>
          </p:cNvSpPr>
          <p:nvPr>
            <p:ph sz="quarter" idx="1"/>
          </p:nvPr>
        </p:nvSpPr>
        <p:spPr/>
        <p:txBody>
          <a:bodyPr/>
          <a:lstStyle/>
          <a:p>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xmlns=""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00926"/>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xmlns=""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7" name="矩形 6"/>
          <p:cNvSpPr/>
          <p:nvPr/>
        </p:nvSpPr>
        <p:spPr>
          <a:xfrm>
            <a:off x="378178" y="1720483"/>
            <a:ext cx="8537422" cy="2308324"/>
          </a:xfrm>
          <a:prstGeom prst="rect">
            <a:avLst/>
          </a:prstGeom>
        </p:spPr>
        <p:txBody>
          <a:bodyPr wrap="square">
            <a:spAutoFit/>
          </a:bodyPr>
          <a:lstStyle/>
          <a:p>
            <a:r>
              <a:rPr lang="zh-CN" altLang="en-US" sz="3600" dirty="0"/>
              <a:t>（</a:t>
            </a:r>
            <a:r>
              <a:rPr lang="en-US" altLang="zh-CN" sz="3600" dirty="0"/>
              <a:t>1</a:t>
            </a:r>
            <a:r>
              <a:rPr lang="zh-CN" altLang="en-US" sz="3600" dirty="0"/>
              <a:t>）特征</a:t>
            </a:r>
            <a:endParaRPr lang="en-US" altLang="zh-CN" sz="3600" dirty="0"/>
          </a:p>
          <a:p>
            <a:r>
              <a:rPr lang="zh-CN" altLang="en-US" sz="3600" dirty="0"/>
              <a:t>（</a:t>
            </a:r>
            <a:r>
              <a:rPr lang="en-US" altLang="zh-CN" sz="3600" dirty="0"/>
              <a:t>2</a:t>
            </a:r>
            <a:r>
              <a:rPr lang="zh-CN" altLang="en-US" sz="3600" dirty="0"/>
              <a:t>）标签</a:t>
            </a:r>
            <a:endParaRPr lang="en-US" altLang="zh-CN" sz="3600" dirty="0"/>
          </a:p>
          <a:p>
            <a:r>
              <a:rPr lang="zh-CN" altLang="en-US" sz="3600" dirty="0"/>
              <a:t>（</a:t>
            </a:r>
            <a:r>
              <a:rPr lang="en-US" altLang="zh-CN" sz="3600" dirty="0"/>
              <a:t>3</a:t>
            </a:r>
            <a:r>
              <a:rPr lang="zh-CN" altLang="en-US" sz="3600" dirty="0"/>
              <a:t>）样本</a:t>
            </a:r>
            <a:endParaRPr lang="en-US" altLang="zh-CN" sz="3600" dirty="0"/>
          </a:p>
          <a:p>
            <a:r>
              <a:rPr lang="zh-CN" altLang="en-US" sz="3600" dirty="0"/>
              <a:t>（</a:t>
            </a:r>
            <a:r>
              <a:rPr lang="en-US" altLang="zh-CN" sz="3600" dirty="0"/>
              <a:t>4</a:t>
            </a:r>
            <a:r>
              <a:rPr lang="zh-CN" altLang="en-US" sz="3600" dirty="0"/>
              <a:t>）学习算法</a:t>
            </a:r>
            <a:endParaRPr lang="en-US" altLang="zh-CN" sz="3600" dirty="0"/>
          </a:p>
        </p:txBody>
      </p:sp>
    </p:spTree>
    <p:extLst>
      <p:ext uri="{BB962C8B-B14F-4D97-AF65-F5344CB8AC3E}">
        <p14:creationId xmlns:p14="http://schemas.microsoft.com/office/powerpoint/2010/main" val="195101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芒果机器学习</a:t>
            </a:r>
          </a:p>
        </p:txBody>
      </p:sp>
      <p:sp>
        <p:nvSpPr>
          <p:cNvPr id="4" name="矩形 3"/>
          <p:cNvSpPr/>
          <p:nvPr/>
        </p:nvSpPr>
        <p:spPr>
          <a:xfrm>
            <a:off x="609600" y="1434933"/>
            <a:ext cx="7620000" cy="830997"/>
          </a:xfrm>
          <a:prstGeom prst="rect">
            <a:avLst/>
          </a:prstGeom>
        </p:spPr>
        <p:txBody>
          <a:bodyPr wrap="square">
            <a:spAutoFit/>
          </a:bodyPr>
          <a:lstStyle/>
          <a:p>
            <a:r>
              <a:rPr lang="zh-CN" altLang="en-US" sz="2400" dirty="0"/>
              <a:t>假设我们要到市场上购买芒果，但是之前毫无挑选芒果的经验，那么如何通过学习来获取这些知识？</a:t>
            </a:r>
          </a:p>
        </p:txBody>
      </p:sp>
      <p:pic>
        <p:nvPicPr>
          <p:cNvPr id="6" name="图片 5"/>
          <p:cNvPicPr>
            <a:picLocks noChangeAspect="1"/>
          </p:cNvPicPr>
          <p:nvPr/>
        </p:nvPicPr>
        <p:blipFill>
          <a:blip r:embed="rId2"/>
          <a:stretch>
            <a:fillRect/>
          </a:stretch>
        </p:blipFill>
        <p:spPr>
          <a:xfrm>
            <a:off x="1371600" y="2514600"/>
            <a:ext cx="5181600" cy="3684923"/>
          </a:xfrm>
          <a:prstGeom prst="rect">
            <a:avLst/>
          </a:prstGeom>
        </p:spPr>
      </p:pic>
    </p:spTree>
    <p:extLst>
      <p:ext uri="{BB962C8B-B14F-4D97-AF65-F5344CB8AC3E}">
        <p14:creationId xmlns:p14="http://schemas.microsoft.com/office/powerpoint/2010/main" val="555194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19319</TotalTime>
  <Words>3145</Words>
  <Application>Microsoft Office PowerPoint</Application>
  <PresentationFormat>全屏显示(4:3)</PresentationFormat>
  <Paragraphs>334</Paragraphs>
  <Slides>70</Slides>
  <Notes>22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6" baseType="lpstr">
      <vt:lpstr>FZSSJW--GB1-0</vt:lpstr>
      <vt:lpstr>SourceHanSerifCN-Light-Identity-H</vt:lpstr>
      <vt:lpstr>STIXTwoMath-Identity-H</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什么是机器学习？</vt:lpstr>
      <vt:lpstr>什么是机器学习？</vt:lpstr>
      <vt:lpstr>什么是机器学习？</vt:lpstr>
      <vt:lpstr>什么是机器学习？</vt:lpstr>
      <vt:lpstr>机器学习 ≈ 构建一个映射函数</vt:lpstr>
      <vt:lpstr>常见的机器学习问题</vt:lpstr>
      <vt:lpstr>基本概念</vt:lpstr>
      <vt:lpstr>芒果机器学习</vt:lpstr>
      <vt:lpstr>芒果机器学习</vt:lpstr>
      <vt:lpstr>芒果机器学习</vt:lpstr>
      <vt:lpstr>芒果机器学习</vt:lpstr>
      <vt:lpstr>什么是机器学习？</vt:lpstr>
      <vt:lpstr>什么是机器学习？</vt:lpstr>
      <vt:lpstr>什么是机器学习？</vt:lpstr>
      <vt:lpstr>芒果机器学习</vt:lpstr>
      <vt:lpstr>机器学习的三要素</vt:lpstr>
      <vt:lpstr>学习准则</vt:lpstr>
      <vt:lpstr>学习准则</vt:lpstr>
      <vt:lpstr>参数学习</vt:lpstr>
      <vt:lpstr>损失函数，期望风险，经验风险</vt:lpstr>
      <vt:lpstr>损失函数，期望风险，经验风险</vt:lpstr>
      <vt:lpstr>PowerPoint 演示文稿</vt:lpstr>
      <vt:lpstr>PowerPoint 演示文稿</vt:lpstr>
      <vt:lpstr>线性回归（Linear Regression）</vt:lpstr>
      <vt:lpstr>损失函数</vt:lpstr>
      <vt:lpstr>最优化问题</vt:lpstr>
      <vt:lpstr>优化：梯度下降法</vt:lpstr>
      <vt:lpstr>优化：梯度下降法</vt:lpstr>
      <vt:lpstr>优化：梯度下降法</vt:lpstr>
      <vt:lpstr>优化：梯度下降法</vt:lpstr>
      <vt:lpstr>优化：梯度下降法</vt:lpstr>
      <vt:lpstr>优化：梯度下降法</vt:lpstr>
      <vt:lpstr>优化：梯度下降法</vt:lpstr>
      <vt:lpstr>优化：梯度下降法</vt:lpstr>
      <vt:lpstr>优化：梯度下降法</vt:lpstr>
      <vt:lpstr>梯度下降法（程序演示）</vt:lpstr>
      <vt:lpstr>梯度下降法（程序演示）</vt:lpstr>
      <vt:lpstr>梯度下降法（程序演示）</vt:lpstr>
      <vt:lpstr>梯度下降法（程序演示）</vt:lpstr>
      <vt:lpstr>梯度下降法（程序演示）</vt:lpstr>
      <vt:lpstr>梯度下降法（程序演示）</vt:lpstr>
      <vt:lpstr>梯度下降法（程序演示）</vt:lpstr>
      <vt:lpstr>优化：梯度下降法</vt:lpstr>
      <vt:lpstr>批量梯度下降法</vt:lpstr>
      <vt:lpstr>批量梯度下降法</vt:lpstr>
      <vt:lpstr>随机梯度下降法</vt:lpstr>
      <vt:lpstr>提前停止</vt:lpstr>
      <vt:lpstr> 随机梯度下降法</vt:lpstr>
      <vt:lpstr>随机梯度下降法</vt:lpstr>
      <vt:lpstr>机器学习 = 优化？</vt:lpstr>
      <vt:lpstr>过拟合</vt:lpstr>
      <vt:lpstr>解决过拟合的方法之——正则化</vt:lpstr>
      <vt:lpstr>泛化错误</vt:lpstr>
      <vt:lpstr>如何减少泛化错误？</vt:lpstr>
      <vt:lpstr>正则化（regularization）</vt:lpstr>
      <vt:lpstr>线性回归</vt:lpstr>
      <vt:lpstr>线性回归（Linear Regression）</vt:lpstr>
      <vt:lpstr>优化方法</vt:lpstr>
      <vt:lpstr>经验风险最小化</vt:lpstr>
      <vt:lpstr>常见的机器学习类型</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常用的定理</vt:lpstr>
      <vt:lpstr>没有免费午餐定理（No Free Lunch Theorem，NFL）</vt:lpstr>
      <vt:lpstr>课后作业</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lx</cp:lastModifiedBy>
  <cp:revision>1902</cp:revision>
  <dcterms:created xsi:type="dcterms:W3CDTF">2009-03-19T21:17:53Z</dcterms:created>
  <dcterms:modified xsi:type="dcterms:W3CDTF">2023-05-17T12:20:36Z</dcterms:modified>
</cp:coreProperties>
</file>