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0"/>
  </p:notesMasterIdLst>
  <p:sldIdLst>
    <p:sldId id="256" r:id="rId2"/>
    <p:sldId id="463" r:id="rId3"/>
    <p:sldId id="483" r:id="rId4"/>
    <p:sldId id="498" r:id="rId5"/>
    <p:sldId id="500" r:id="rId6"/>
    <p:sldId id="472" r:id="rId7"/>
    <p:sldId id="473" r:id="rId8"/>
    <p:sldId id="474" r:id="rId9"/>
    <p:sldId id="475" r:id="rId10"/>
    <p:sldId id="467" r:id="rId11"/>
    <p:sldId id="468" r:id="rId12"/>
    <p:sldId id="464" r:id="rId13"/>
    <p:sldId id="469" r:id="rId14"/>
    <p:sldId id="465" r:id="rId15"/>
    <p:sldId id="466" r:id="rId16"/>
    <p:sldId id="1041" r:id="rId17"/>
    <p:sldId id="457" r:id="rId18"/>
    <p:sldId id="458" r:id="rId19"/>
    <p:sldId id="499" r:id="rId20"/>
    <p:sldId id="470" r:id="rId21"/>
    <p:sldId id="484" r:id="rId22"/>
    <p:sldId id="485" r:id="rId23"/>
    <p:sldId id="486" r:id="rId24"/>
    <p:sldId id="502" r:id="rId25"/>
    <p:sldId id="504" r:id="rId26"/>
    <p:sldId id="503" r:id="rId27"/>
    <p:sldId id="506" r:id="rId28"/>
    <p:sldId id="489" r:id="rId29"/>
    <p:sldId id="488" r:id="rId30"/>
    <p:sldId id="471" r:id="rId31"/>
    <p:sldId id="490" r:id="rId32"/>
    <p:sldId id="459" r:id="rId33"/>
    <p:sldId id="481" r:id="rId34"/>
    <p:sldId id="478" r:id="rId35"/>
    <p:sldId id="492" r:id="rId36"/>
    <p:sldId id="479" r:id="rId37"/>
    <p:sldId id="480" r:id="rId38"/>
    <p:sldId id="482" r:id="rId39"/>
    <p:sldId id="477" r:id="rId40"/>
    <p:sldId id="505" r:id="rId41"/>
    <p:sldId id="491" r:id="rId42"/>
    <p:sldId id="493" r:id="rId43"/>
    <p:sldId id="494" r:id="rId44"/>
    <p:sldId id="495" r:id="rId45"/>
    <p:sldId id="496" r:id="rId46"/>
    <p:sldId id="507" r:id="rId47"/>
    <p:sldId id="497" r:id="rId48"/>
    <p:sldId id="447"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68" d="100"/>
          <a:sy n="68" d="100"/>
        </p:scale>
        <p:origin x="1834"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ata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image" Target="../media/image1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0CAF-522A-4276-825E-4C8F065E5E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3F9C59D7-E58F-49E9-9A70-8532D0DCD6C2}">
      <dgm:prSet/>
      <dgm:spPr/>
      <dgm:t>
        <a:bodyPr/>
        <a:lstStyle/>
        <a:p>
          <a:pPr rtl="0"/>
          <a:r>
            <a:rPr lang="zh-CN" dirty="0"/>
            <a:t>神经网络</a:t>
          </a:r>
        </a:p>
      </dgm:t>
    </dgm:pt>
    <dgm:pt modelId="{4FB92C52-A398-47AE-A4B9-F284E0E227C4}" type="parTrans" cxnId="{55D9F587-9FC1-41B0-8229-F2C1C9E7E8BB}">
      <dgm:prSet/>
      <dgm:spPr/>
      <dgm:t>
        <a:bodyPr/>
        <a:lstStyle/>
        <a:p>
          <a:endParaRPr lang="zh-CN" altLang="en-US"/>
        </a:p>
      </dgm:t>
    </dgm:pt>
    <dgm:pt modelId="{3053C86C-B15D-4725-B798-F08EFB5E46C0}" type="sibTrans" cxnId="{55D9F587-9FC1-41B0-8229-F2C1C9E7E8BB}">
      <dgm:prSet/>
      <dgm:spPr/>
      <dgm:t>
        <a:bodyPr/>
        <a:lstStyle/>
        <a:p>
          <a:endParaRPr lang="zh-CN" altLang="en-US"/>
        </a:p>
      </dgm:t>
    </dgm:pt>
    <dgm:pt modelId="{0A384C75-38A9-48F2-A8C1-163F0F61ED55}">
      <dgm:prSet/>
      <dgm:spPr/>
      <dgm:t>
        <a:bodyPr/>
        <a:lstStyle/>
        <a:p>
          <a:pPr rtl="0"/>
          <a:r>
            <a:rPr lang="zh-CN"/>
            <a:t>深度学习</a:t>
          </a:r>
        </a:p>
      </dgm:t>
    </dgm:pt>
    <dgm:pt modelId="{B465E50E-F5D9-4AE0-978F-0923D46A673D}" type="parTrans" cxnId="{BA000DEF-1D10-4C27-85FB-31F1E3CF79C9}">
      <dgm:prSet/>
      <dgm:spPr/>
      <dgm:t>
        <a:bodyPr/>
        <a:lstStyle/>
        <a:p>
          <a:endParaRPr lang="zh-CN" altLang="en-US"/>
        </a:p>
      </dgm:t>
    </dgm:pt>
    <dgm:pt modelId="{F41CC2E5-0442-482C-AEF4-4BF722808F1D}" type="sibTrans" cxnId="{BA000DEF-1D10-4C27-85FB-31F1E3CF79C9}">
      <dgm:prSet/>
      <dgm:spPr/>
      <dgm:t>
        <a:bodyPr/>
        <a:lstStyle/>
        <a:p>
          <a:endParaRPr lang="zh-CN" altLang="en-US"/>
        </a:p>
      </dgm:t>
    </dgm:pt>
    <dgm:pt modelId="{22048410-E181-43DF-9CC6-41DBDEA6281E}" type="pres">
      <dgm:prSet presAssocID="{26B50CAF-522A-4276-825E-4C8F065E5EB7}" presName="compositeShape" presStyleCnt="0">
        <dgm:presLayoutVars>
          <dgm:chMax val="7"/>
          <dgm:dir/>
          <dgm:resizeHandles val="exact"/>
        </dgm:presLayoutVars>
      </dgm:prSet>
      <dgm:spPr/>
    </dgm:pt>
    <dgm:pt modelId="{5A005036-7C44-4F4B-8DF4-88FCAA11FFFC}" type="pres">
      <dgm:prSet presAssocID="{3F9C59D7-E58F-49E9-9A70-8532D0DCD6C2}" presName="circ1" presStyleLbl="vennNode1" presStyleIdx="0" presStyleCnt="2"/>
      <dgm:spPr/>
    </dgm:pt>
    <dgm:pt modelId="{E3031F3D-E94D-4AC9-887E-448763ADD8C6}" type="pres">
      <dgm:prSet presAssocID="{3F9C59D7-E58F-49E9-9A70-8532D0DCD6C2}" presName="circ1Tx" presStyleLbl="revTx" presStyleIdx="0" presStyleCnt="0">
        <dgm:presLayoutVars>
          <dgm:chMax val="0"/>
          <dgm:chPref val="0"/>
          <dgm:bulletEnabled val="1"/>
        </dgm:presLayoutVars>
      </dgm:prSet>
      <dgm:spPr/>
    </dgm:pt>
    <dgm:pt modelId="{8836C7B6-C725-42A2-A331-A174816D17C7}" type="pres">
      <dgm:prSet presAssocID="{0A384C75-38A9-48F2-A8C1-163F0F61ED55}" presName="circ2" presStyleLbl="vennNode1" presStyleIdx="1" presStyleCnt="2"/>
      <dgm:spPr/>
    </dgm:pt>
    <dgm:pt modelId="{AD2BB0E3-7147-4EA4-A089-AB5D86ACBE0E}" type="pres">
      <dgm:prSet presAssocID="{0A384C75-38A9-48F2-A8C1-163F0F61ED55}" presName="circ2Tx" presStyleLbl="revTx" presStyleIdx="0" presStyleCnt="0">
        <dgm:presLayoutVars>
          <dgm:chMax val="0"/>
          <dgm:chPref val="0"/>
          <dgm:bulletEnabled val="1"/>
        </dgm:presLayoutVars>
      </dgm:prSet>
      <dgm:spPr/>
    </dgm:pt>
  </dgm:ptLst>
  <dgm:cxnLst>
    <dgm:cxn modelId="{A49E6F27-6CA8-491B-91A6-64F949DC3114}" type="presOf" srcId="{3F9C59D7-E58F-49E9-9A70-8532D0DCD6C2}" destId="{E3031F3D-E94D-4AC9-887E-448763ADD8C6}" srcOrd="1" destOrd="0" presId="urn:microsoft.com/office/officeart/2005/8/layout/venn1"/>
    <dgm:cxn modelId="{9130B830-D537-48F2-BF77-3C053B96A1C2}" type="presOf" srcId="{26B50CAF-522A-4276-825E-4C8F065E5EB7}" destId="{22048410-E181-43DF-9CC6-41DBDEA6281E}" srcOrd="0" destOrd="0" presId="urn:microsoft.com/office/officeart/2005/8/layout/venn1"/>
    <dgm:cxn modelId="{FBC2245E-F132-44CE-A8AF-8CE6219D71DB}" type="presOf" srcId="{0A384C75-38A9-48F2-A8C1-163F0F61ED55}" destId="{AD2BB0E3-7147-4EA4-A089-AB5D86ACBE0E}" srcOrd="1" destOrd="0" presId="urn:microsoft.com/office/officeart/2005/8/layout/venn1"/>
    <dgm:cxn modelId="{55D9F587-9FC1-41B0-8229-F2C1C9E7E8BB}" srcId="{26B50CAF-522A-4276-825E-4C8F065E5EB7}" destId="{3F9C59D7-E58F-49E9-9A70-8532D0DCD6C2}" srcOrd="0" destOrd="0" parTransId="{4FB92C52-A398-47AE-A4B9-F284E0E227C4}" sibTransId="{3053C86C-B15D-4725-B798-F08EFB5E46C0}"/>
    <dgm:cxn modelId="{4FEFEDEA-79FB-4577-BD56-3288910D70C4}" type="presOf" srcId="{3F9C59D7-E58F-49E9-9A70-8532D0DCD6C2}" destId="{5A005036-7C44-4F4B-8DF4-88FCAA11FFFC}" srcOrd="0" destOrd="0" presId="urn:microsoft.com/office/officeart/2005/8/layout/venn1"/>
    <dgm:cxn modelId="{BA000DEF-1D10-4C27-85FB-31F1E3CF79C9}" srcId="{26B50CAF-522A-4276-825E-4C8F065E5EB7}" destId="{0A384C75-38A9-48F2-A8C1-163F0F61ED55}" srcOrd="1" destOrd="0" parTransId="{B465E50E-F5D9-4AE0-978F-0923D46A673D}" sibTransId="{F41CC2E5-0442-482C-AEF4-4BF722808F1D}"/>
    <dgm:cxn modelId="{34279AEF-DD42-4E4C-B7A8-B3388AF73665}" type="presOf" srcId="{0A384C75-38A9-48F2-A8C1-163F0F61ED55}" destId="{8836C7B6-C725-42A2-A331-A174816D17C7}" srcOrd="0" destOrd="0" presId="urn:microsoft.com/office/officeart/2005/8/layout/venn1"/>
    <dgm:cxn modelId="{31B15FBB-0BFF-47AF-B921-782CE9F5AF6A}" type="presParOf" srcId="{22048410-E181-43DF-9CC6-41DBDEA6281E}" destId="{5A005036-7C44-4F4B-8DF4-88FCAA11FFFC}" srcOrd="0" destOrd="0" presId="urn:microsoft.com/office/officeart/2005/8/layout/venn1"/>
    <dgm:cxn modelId="{62C61B4A-D0E0-48C9-AE57-4E34D1B157DD}" type="presParOf" srcId="{22048410-E181-43DF-9CC6-41DBDEA6281E}" destId="{E3031F3D-E94D-4AC9-887E-448763ADD8C6}" srcOrd="1" destOrd="0" presId="urn:microsoft.com/office/officeart/2005/8/layout/venn1"/>
    <dgm:cxn modelId="{AFC54C13-5107-47FB-ABE2-CBEF4AA6E250}" type="presParOf" srcId="{22048410-E181-43DF-9CC6-41DBDEA6281E}" destId="{8836C7B6-C725-42A2-A331-A174816D17C7}" srcOrd="2" destOrd="0" presId="urn:microsoft.com/office/officeart/2005/8/layout/venn1"/>
    <dgm:cxn modelId="{730E3132-BC67-47DC-A42F-730F4109E781}" type="presParOf" srcId="{22048410-E181-43DF-9CC6-41DBDEA6281E}" destId="{AD2BB0E3-7147-4EA4-A089-AB5D86ACBE0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a:t>知识</a:t>
          </a:r>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a:t>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a:t>不知道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a:t>专家系统</a:t>
          </a:r>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a:t>机器学习</a:t>
          </a:r>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a:t>图像识别</a:t>
          </a:r>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a:t>自然语言处理</a:t>
          </a:r>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a:t>语音识别</a:t>
          </a:r>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a:t>不容易做</a:t>
          </a:r>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a:t>容易做</a:t>
          </a:r>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a:t>强化学习</a:t>
          </a:r>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a:t>围棋</a:t>
          </a:r>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pt>
    <dgm:pt modelId="{8532DA87-15CF-41DC-A6ED-D536B73B26D5}" type="pres">
      <dgm:prSet presAssocID="{B94A8C1F-8663-48DC-AFE0-ED9153CDDB04}" presName="connTx" presStyleLbl="parChTrans1D2" presStyleIdx="0" presStyleCnt="2"/>
      <dgm:spPr/>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pt>
    <dgm:pt modelId="{D409D1B5-8445-4A64-8086-7FE53A8B3E24}" type="pres">
      <dgm:prSet presAssocID="{777E2D03-330E-43C8-A439-09671C3F191F}" presName="connTx" presStyleLbl="parChTrans1D3" presStyleIdx="0" presStyleCnt="3"/>
      <dgm:spPr/>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pt>
    <dgm:pt modelId="{5156EE79-8EF5-461E-AB61-DF6007AD0779}" type="pres">
      <dgm:prSet presAssocID="{FF3DB6AF-A4DE-4E13-AE14-D96D5C0A1A8B}" presName="connTx" presStyleLbl="parChTrans1D4" presStyleIdx="0" presStyleCnt="7"/>
      <dgm:spPr/>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pt>
    <dgm:pt modelId="{2D5F6FEF-BACB-4FE7-B689-8A9CFA42D76E}" type="pres">
      <dgm:prSet presAssocID="{9C6E211D-B358-45C5-95D3-C96B3D66FDB2}" presName="connTx" presStyleLbl="parChTrans1D2" presStyleIdx="1" presStyleCnt="2"/>
      <dgm:spPr/>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pt>
    <dgm:pt modelId="{DB6F332D-DB1E-42F9-B0F5-86DE58B9A006}" type="pres">
      <dgm:prSet presAssocID="{7AA7E7C8-28F5-4795-AD69-71F96663B848}" presName="connTx" presStyleLbl="parChTrans1D3" presStyleIdx="1" presStyleCnt="3"/>
      <dgm:spPr/>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pt>
    <dgm:pt modelId="{974EA6F0-7E42-4CD5-BFEE-3A3BF1F9DA7E}" type="pres">
      <dgm:prSet presAssocID="{D66DAC0E-D6F2-470E-A02F-6C7E94390031}" presName="connTx" presStyleLbl="parChTrans1D4" presStyleIdx="1" presStyleCnt="7"/>
      <dgm:spPr/>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pt>
    <dgm:pt modelId="{A8E92269-108D-40EB-979D-DA3CEFA1FF1C}" type="pres">
      <dgm:prSet presAssocID="{0A9FB55B-D1A7-4307-8A08-CC8062B73331}" presName="connTx" presStyleLbl="parChTrans1D4" presStyleIdx="2" presStyleCnt="7"/>
      <dgm:spPr/>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pt>
    <dgm:pt modelId="{068C6179-719E-4B47-9EBE-F32060C437F0}" type="pres">
      <dgm:prSet presAssocID="{7E301767-8ADB-4167-BA15-EC4ED536CDF3}" presName="connTx" presStyleLbl="parChTrans1D4" presStyleIdx="3" presStyleCnt="7"/>
      <dgm:spPr/>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pt>
    <dgm:pt modelId="{67A478BE-7EDA-4AC0-9240-BEECD2C1B112}" type="pres">
      <dgm:prSet presAssocID="{151543BC-AEBE-4068-BE93-39163CC15B0C}" presName="connTx" presStyleLbl="parChTrans1D4" presStyleIdx="4" presStyleCnt="7"/>
      <dgm:spPr/>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pt>
    <dgm:pt modelId="{E4BF694D-E775-4639-8D69-EA549226CA94}" type="pres">
      <dgm:prSet presAssocID="{11F84FE5-D2A8-4928-A291-B5915D3D9955}" presName="connTx" presStyleLbl="parChTrans1D3" presStyleIdx="2" presStyleCnt="3"/>
      <dgm:spPr/>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pt>
    <dgm:pt modelId="{EC993B32-D076-4951-AEE7-4200E341C468}" type="pres">
      <dgm:prSet presAssocID="{36061C26-038C-48A2-8176-FC82F637E77E}" presName="connTx" presStyleLbl="parChTrans1D4" presStyleIdx="5" presStyleCnt="7"/>
      <dgm:spPr/>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pt>
    <dgm:pt modelId="{938E7890-3687-42DC-855E-CB4ABC65476D}" type="pres">
      <dgm:prSet presAssocID="{06E1B8E6-917A-4BFE-B4CD-67A90C88741F}" presName="connTx" presStyleLbl="parChTrans1D4" presStyleIdx="6" presStyleCnt="7"/>
      <dgm:spPr/>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pt>
    <dgm:pt modelId="{18D337E8-52AE-4734-9779-0B4151CCD775}" type="pres">
      <dgm:prSet presAssocID="{F77BAF7A-175C-4003-A6AA-24E76EF32702}" presName="level3hierChild" presStyleCnt="0"/>
      <dgm:spPr/>
    </dgm:pt>
  </dgm:ptLst>
  <dgm:cxnLst>
    <dgm:cxn modelId="{E49B5004-6E21-4811-9C1F-6002F0B93B1C}" type="presOf" srcId="{7E301767-8ADB-4167-BA15-EC4ED536CDF3}" destId="{E11CDAD6-EF43-4F94-BA41-40CBC44693B1}"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6B5EC607-BA16-4CDF-BDDC-B61BD01B912F}" type="presOf" srcId="{F77BAF7A-175C-4003-A6AA-24E76EF32702}" destId="{EAD3BB15-FD98-48A1-AE91-B49E6520FB73}" srcOrd="0" destOrd="0" presId="urn:microsoft.com/office/officeart/2005/8/layout/hierarchy2"/>
    <dgm:cxn modelId="{442DED0C-569A-4E1E-8F81-7CF88C6CE1F9}" type="presOf" srcId="{AB428304-461C-4EF2-8AB5-72E61F1D457B}" destId="{E5B3CEF5-212B-4333-BDA5-5231AF422114}" srcOrd="0"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7B9AF1B-80F3-4E70-B8E8-51CC335CDF38}" type="presOf" srcId="{06E1B8E6-917A-4BFE-B4CD-67A90C88741F}" destId="{AF3A758F-4CD4-4A21-B44A-EE5D60432290}" srcOrd="0" destOrd="0" presId="urn:microsoft.com/office/officeart/2005/8/layout/hierarchy2"/>
    <dgm:cxn modelId="{C6838324-6AB8-4BE3-8AF2-1A2AA95B126A}" type="presOf" srcId="{FF3DB6AF-A4DE-4E13-AE14-D96D5C0A1A8B}" destId="{69ABC5AB-FD09-427D-B12C-5C8B1CBD2726}"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4951DE2F-7B5C-47D3-97D4-87C840D88F5D}" type="presOf" srcId="{7AA7E7C8-28F5-4795-AD69-71F96663B848}" destId="{E8CC1104-E240-42BE-900E-835E00B649B3}"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DEBA337-6500-45B2-A1BB-7BE2240A9182}" type="presOf" srcId="{0520DB01-5CDA-4B89-ABBB-14C2DA83042A}" destId="{B8B76B01-ABE5-4B2A-967E-5B81E7EB1BEB}" srcOrd="0"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6EE5873E-84C1-4CBA-9377-9B5716D1C74C}" type="presOf" srcId="{0A9FB55B-D1A7-4307-8A08-CC8062B73331}" destId="{52C33EA9-1F67-42E9-95A3-083353CEDF6A}" srcOrd="0"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ECF7D460-D68D-4656-BD12-BCC421A71B10}" srcId="{F8A913BF-FF20-4BE3-AB5E-0F7AA51F32B6}" destId="{CB36CA1F-DC00-49FC-9F39-3899387403F7}" srcOrd="0" destOrd="0" parTransId="{777E2D03-330E-43C8-A439-09671C3F191F}" sibTransId="{55354CDE-24BF-4D27-8286-AC0B44E5E01F}"/>
    <dgm:cxn modelId="{3DD80F62-62FF-4793-8A1C-C01B9DBCAAD9}" srcId="{2E56F678-C1CE-4892-BC9F-D88898E69FD5}" destId="{9F41907F-BB90-49A4-8E97-05E5E602AA08}" srcOrd="0" destOrd="0" parTransId="{0A9FB55B-D1A7-4307-8A08-CC8062B73331}" sibTransId="{CA45A301-B28A-4F99-A0E1-05C0281E7D20}"/>
    <dgm:cxn modelId="{EED8D562-C4D2-45BB-817E-227067307736}" srcId="{F2DD335F-F4ED-427B-9143-27BE63843845}" destId="{F8A913BF-FF20-4BE3-AB5E-0F7AA51F32B6}" srcOrd="0" destOrd="0" parTransId="{B94A8C1F-8663-48DC-AFE0-ED9153CDDB04}" sibTransId="{60D3BD74-18BE-4E7C-B4DB-328BDD094F37}"/>
    <dgm:cxn modelId="{329FA446-1FDD-4A0E-9441-6914A3904DB3}" type="presOf" srcId="{151543BC-AEBE-4068-BE93-39163CC15B0C}" destId="{67A478BE-7EDA-4AC0-9240-BEECD2C1B112}" srcOrd="1"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070B5E4F-8062-42BA-BBB0-464E50DCDB9D}" type="presOf" srcId="{20A65034-31C8-4FB9-B35A-01908CBDDB35}" destId="{7CFDB172-E668-43FE-B146-64584C675B7A}"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D34CAC80-206F-497F-970B-A39B06FADD2C}" type="presOf" srcId="{B1AE1026-D2A0-47C2-8B3D-C6B0156D358B}" destId="{6CDEF2D0-E275-4921-BA3B-84ABC851091F}" srcOrd="0" destOrd="0" presId="urn:microsoft.com/office/officeart/2005/8/layout/hierarchy2"/>
    <dgm:cxn modelId="{00AB788A-792D-4147-8436-4B06D89FCD1B}" type="presOf" srcId="{0417665F-05DB-447F-B5CF-5767FCC0E66D}" destId="{3D4DFC46-14FD-44CF-889B-312D881097D2}"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F6280BC0-E4AE-4BFC-938A-510262354F90}" type="presOf" srcId="{0A9FB55B-D1A7-4307-8A08-CC8062B73331}" destId="{A8E92269-108D-40EB-979D-DA3CEFA1FF1C}" srcOrd="1"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C0C9B3D1-A740-4616-A98F-5A4A0EC01948}" srcId="{2E56F678-C1CE-4892-BC9F-D88898E69FD5}" destId="{AB428304-461C-4EF2-8AB5-72E61F1D457B}" srcOrd="2" destOrd="0" parTransId="{151543BC-AEBE-4068-BE93-39163CC15B0C}" sibTransId="{3A0F74E7-D9A7-4A57-8BC0-85238CF5478F}"/>
    <dgm:cxn modelId="{C14EDBD1-A735-4FED-AE92-495AC30A48E4}" type="presOf" srcId="{9F41907F-BB90-49A4-8E97-05E5E602AA08}" destId="{2456E607-9E9A-461B-9DA8-D9F7AFDF1055}" srcOrd="0" destOrd="0" presId="urn:microsoft.com/office/officeart/2005/8/layout/hierarchy2"/>
    <dgm:cxn modelId="{4839C0D2-6618-439C-B7B2-186067D6EEB7}" srcId="{B1AE1026-D2A0-47C2-8B3D-C6B0156D358B}" destId="{F2DD335F-F4ED-427B-9143-27BE63843845}" srcOrd="0" destOrd="0" parTransId="{8889FCFF-0902-4D6E-9951-6CD429DB888B}" sibTransId="{447E591A-B8DE-4930-BE32-F339B98FD4F3}"/>
    <dgm:cxn modelId="{6BBD61D8-73FE-4E58-93BF-FDFEF4B836AD}" type="presOf" srcId="{B94A8C1F-8663-48DC-AFE0-ED9153CDDB04}" destId="{E701DB57-D095-4995-BA9F-3DC318F851BB}" srcOrd="0"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9C1AEADF-F50B-4331-9D25-19AEDF04AC92}" type="presOf" srcId="{9C6E211D-B358-45C5-95D3-C96B3D66FDB2}" destId="{2D5F6FEF-BACB-4FE7-B689-8A9CFA42D76E}" srcOrd="1"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5CE56FE7-CD00-4654-A079-0F55D64818D8}" type="presOf" srcId="{05CD4DBB-775F-4F64-B7B3-2A8FB6878FB6}" destId="{FE57452C-E001-4B6F-B3D9-B5C2BCE6A1ED}" srcOrd="0" destOrd="0" presId="urn:microsoft.com/office/officeart/2005/8/layout/hierarchy2"/>
    <dgm:cxn modelId="{9168C7F0-18A0-4503-B77D-2800B629C312}" type="presOf" srcId="{11F84FE5-D2A8-4928-A291-B5915D3D9955}" destId="{AC917292-0880-4240-9CF8-AB0D0F2B0832}"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798E3BF1-89A4-4EAC-BF19-C5E5A968BEE3}" srcId="{FA135B7F-2613-4B80-BDFC-5E6ED5D1C14D}" destId="{0520DB01-5CDA-4B89-ABBB-14C2DA83042A}" srcOrd="0" destOrd="0" parTransId="{7AA7E7C8-28F5-4795-AD69-71F96663B848}" sibTransId="{9965978E-C79C-411E-9C9B-DD5223ACF6B8}"/>
    <dgm:cxn modelId="{A3FC66FD-7842-41C6-B8BF-E836BD8387BD}" type="presOf" srcId="{D66DAC0E-D6F2-470E-A02F-6C7E94390031}" destId="{974EA6F0-7E42-4CD5-BFEE-3A3BF1F9DA7E}"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1DD56FD-8541-4B87-B289-BB4A9F4FE4EA}">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pt-BR" sz="2000" i="1" smtClean="0">
                        <a:latin typeface="Cambria Math" panose="02040503050406030204" pitchFamily="18" charset="0"/>
                        <a:ea typeface="Cambria Math" panose="02040503050406030204" pitchFamily="18" charset="0"/>
                      </a:rPr>
                      <m:t>𝑓</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oMath>
                </m:oMathPara>
              </a14:m>
              <a:endParaRPr lang="zh-CN" sz="2000" i="1" dirty="0">
                <a:latin typeface="Cambria Math" panose="02040503050406030204" pitchFamily="18" charset="0"/>
              </a:endParaRPr>
            </a:p>
          </dgm:t>
        </dgm:pt>
      </mc:Choice>
      <mc:Fallback xmlns="">
        <dgm:pt modelId="{C1DD56FD-8541-4B87-B289-BB4A9F4FE4EA}">
          <dgm:prSet custT="1"/>
          <dgm:spPr/>
          <dgm:t>
            <a:bodyPr/>
            <a:lstStyle/>
            <a:p>
              <a:pPr rtl="0"/>
              <a:r>
                <a:rPr lang="en-US" sz="2000" i="0" smtClean="0">
                  <a:latin typeface="Cambria Math" panose="02040503050406030204" pitchFamily="18" charset="0"/>
                  <a:ea typeface="Cambria Math" panose="02040503050406030204" pitchFamily="18" charset="0"/>
                </a:rPr>
                <a:t>𝑦=</a:t>
              </a:r>
              <a:r>
                <a:rPr lang="pt-BR" sz="2000" i="0" smtClean="0">
                  <a:latin typeface="Cambria Math" panose="02040503050406030204" pitchFamily="18" charset="0"/>
                  <a:ea typeface="Cambria Math" panose="02040503050406030204" pitchFamily="18" charset="0"/>
                </a:rPr>
                <a:t>𝑓</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endParaRPr lang="zh-CN" sz="2000" i="1" dirty="0">
                <a:latin typeface="Cambria Math" panose="02040503050406030204" pitchFamily="18" charset="0"/>
              </a:endParaRPr>
            </a:p>
          </dgm:t>
        </dgm:pt>
      </mc:Fallback>
    </mc:AlternateConten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mc:AlternateContent xmlns:mc="http://schemas.openxmlformats.org/markup-compatibility/2006" xmlns:a14="http://schemas.microsoft.com/office/drawing/2010/main">
      <mc:Choice Requires="a14">
        <dgm:pt modelId="{41F2C266-4A97-41BB-BF31-B7B52A7B3260}">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41F2C266-4A97-41BB-BF31-B7B52A7B3260}">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mc:AlternateContent xmlns:mc="http://schemas.openxmlformats.org/markup-compatibility/2006" xmlns:a14="http://schemas.microsoft.com/office/drawing/2010/main">
      <mc:Choice Requires="a14">
        <dgm:pt modelId="{912FECB8-3D85-4C27-B4A1-FE45042E4604}">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5</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4</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3</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912FECB8-3D85-4C27-B4A1-FE45042E4604}">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5</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4</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3</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pt>
    <dgm:pt modelId="{FCD6CC03-B4F7-430C-98D0-115893192BDE}" type="pres">
      <dgm:prSet presAssocID="{C1DD56FD-8541-4B87-B289-BB4A9F4FE4EA}" presName="node" presStyleLbl="node1" presStyleIdx="0" presStyleCnt="4">
        <dgm:presLayoutVars>
          <dgm:bulletEnabled val="1"/>
        </dgm:presLayoutVars>
      </dgm:prSet>
      <dgm:spPr/>
    </dgm:pt>
    <dgm:pt modelId="{4EF64793-5BF1-44BB-A21B-0135AFBD46AF}" type="pres">
      <dgm:prSet presAssocID="{A28EAEE1-B752-49BF-8918-B4E358A0C6CC}" presName="sibTrans" presStyleLbl="sibTrans2D1" presStyleIdx="0" presStyleCnt="3"/>
      <dgm:spPr/>
    </dgm:pt>
    <dgm:pt modelId="{92E7D38F-E55A-42CB-B86C-837C0D9078A3}" type="pres">
      <dgm:prSet presAssocID="{A28EAEE1-B752-49BF-8918-B4E358A0C6CC}" presName="connectorText" presStyleLbl="sibTrans2D1" presStyleIdx="0" presStyleCnt="3"/>
      <dgm:spPr/>
    </dgm:pt>
    <dgm:pt modelId="{9FCB7101-7B41-4F46-B29A-8B98CB20ACF4}" type="pres">
      <dgm:prSet presAssocID="{41F2C266-4A97-41BB-BF31-B7B52A7B3260}" presName="node" presStyleLbl="node1" presStyleIdx="1" presStyleCnt="4" custScaleX="216739">
        <dgm:presLayoutVars>
          <dgm:bulletEnabled val="1"/>
        </dgm:presLayoutVars>
      </dgm:prSet>
      <dgm:spPr/>
    </dgm:pt>
    <dgm:pt modelId="{0E188FDA-3031-47C5-A37C-074F9C682AE9}" type="pres">
      <dgm:prSet presAssocID="{38CF7023-AFD3-4111-89A1-5FACC591B24B}" presName="sibTrans" presStyleLbl="sibTrans2D1" presStyleIdx="1" presStyleCnt="3"/>
      <dgm:spPr/>
    </dgm:pt>
    <dgm:pt modelId="{FF5E01BF-EA3A-461C-ABB2-916E996E420E}" type="pres">
      <dgm:prSet presAssocID="{38CF7023-AFD3-4111-89A1-5FACC591B24B}" presName="connectorText" presStyleLbl="sibTrans2D1" presStyleIdx="1" presStyleCnt="3"/>
      <dgm:spPr/>
    </dgm:pt>
    <dgm:pt modelId="{18185A6C-2422-400B-9E45-ECC7B0CECAC8}" type="pres">
      <dgm:prSet presAssocID="{8E9E83E4-04BE-4573-B7C4-A800E90E98DF}" presName="node" presStyleLbl="node1" presStyleIdx="2" presStyleCnt="4">
        <dgm:presLayoutVars>
          <dgm:bulletEnabled val="1"/>
        </dgm:presLayoutVars>
      </dgm:prSet>
      <dgm:spPr/>
    </dgm:pt>
    <dgm:pt modelId="{CF55BC5C-1C33-4983-911D-EF7A771C9BEC}" type="pres">
      <dgm:prSet presAssocID="{51D1F71F-A5C9-426F-B3D5-4F6940487976}" presName="sibTrans" presStyleLbl="sibTrans2D1" presStyleIdx="2" presStyleCnt="3"/>
      <dgm:spPr/>
    </dgm:pt>
    <dgm:pt modelId="{66FFAA11-2188-4140-84FE-E73B3D5128AF}" type="pres">
      <dgm:prSet presAssocID="{51D1F71F-A5C9-426F-B3D5-4F6940487976}" presName="connectorText" presStyleLbl="sibTrans2D1" presStyleIdx="2" presStyleCnt="3"/>
      <dgm:spPr/>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pt>
  </dgm:ptLst>
  <dgm:cxnLst>
    <dgm:cxn modelId="{BBADCC05-D4CA-4A47-95E2-20D9E9A3F702}" srcId="{AA94B9D6-14D9-464B-AB87-9AA8661B9B79}" destId="{41F2C266-4A97-41BB-BF31-B7B52A7B3260}" srcOrd="1" destOrd="0" parTransId="{46CCE478-BBB2-45F4-8D80-08CD5EA0C277}" sibTransId="{38CF7023-AFD3-4111-89A1-5FACC591B24B}"/>
    <dgm:cxn modelId="{AADB1A3B-781F-41B3-9157-89AA006696E4}" type="presOf" srcId="{41F2C266-4A97-41BB-BF31-B7B52A7B3260}" destId="{9FCB7101-7B41-4F46-B29A-8B98CB20ACF4}" srcOrd="0" destOrd="0" presId="urn:microsoft.com/office/officeart/2005/8/layout/process2"/>
    <dgm:cxn modelId="{8EC6CE3D-223F-435D-BE2C-7E339803D506}" type="presOf" srcId="{AA94B9D6-14D9-464B-AB87-9AA8661B9B79}" destId="{92867A3C-C6DF-4833-A074-A8BDFA96BA78}" srcOrd="0"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4A9CC389-DD53-4448-BF71-BF328A5D3E89}" srcId="{AA94B9D6-14D9-464B-AB87-9AA8661B9B79}" destId="{912FECB8-3D85-4C27-B4A1-FE45042E4604}" srcOrd="3" destOrd="0" parTransId="{E1AC82B9-1A0D-469B-AA76-09748AF87FD9}" sibTransId="{8CC43198-BDC5-4748-99CD-A9997A2201A8}"/>
    <dgm:cxn modelId="{4B50108A-1323-4FD1-9468-434FEED764F1}" type="presOf" srcId="{38CF7023-AFD3-4111-89A1-5FACC591B24B}" destId="{FF5E01BF-EA3A-461C-ABB2-916E996E420E}" srcOrd="1"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04648197-0A30-40DA-A412-C63043E92C5D}" type="presOf" srcId="{C1DD56FD-8541-4B87-B289-BB4A9F4FE4EA}" destId="{FCD6CC03-B4F7-430C-98D0-115893192BDE}" srcOrd="0" destOrd="0" presId="urn:microsoft.com/office/officeart/2005/8/layout/process2"/>
    <dgm:cxn modelId="{02927BD2-05B6-4ED6-8D13-0CDF1EF5613B}" type="presOf" srcId="{38CF7023-AFD3-4111-89A1-5FACC591B24B}" destId="{0E188FDA-3031-47C5-A37C-074F9C682AE9}" srcOrd="0"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12FC61E6-1480-4591-ACE5-30617D2FEA46}" type="presOf" srcId="{51D1F71F-A5C9-426F-B3D5-4F6940487976}" destId="{CF55BC5C-1C33-4983-911D-EF7A771C9BEC}"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D54597F8-F628-45D8-9358-5228F72E9195}" type="presOf" srcId="{A28EAEE1-B752-49BF-8918-B4E358A0C6CC}" destId="{4EF64793-5BF1-44BB-A21B-0135AFBD46AF}" srcOrd="0" destOrd="0" presId="urn:microsoft.com/office/officeart/2005/8/layout/process2"/>
    <dgm:cxn modelId="{3754E1F8-046A-4488-8DD9-2458DB1D0313}" type="presOf" srcId="{912FECB8-3D85-4C27-B4A1-FE45042E4604}" destId="{1F0BD8E5-EC2F-45C6-88A9-672B0AD75965}"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C1DD56FD-8541-4B87-B289-BB4A9F4FE4EA}">
      <dgm:prSet custT="1"/>
      <dgm:spPr>
        <a:blipFill>
          <a:blip xmlns:r="http://schemas.openxmlformats.org/officeDocument/2006/relationships" r:embed="rId1"/>
          <a:stretch>
            <a:fillRect/>
          </a:stretch>
        </a:blipFill>
      </dgm:spPr>
      <dgm:t>
        <a:bodyPr/>
        <a:lstStyle/>
        <a:p>
          <a:r>
            <a:rPr lang="zh-CN" altLang="en-US">
              <a:noFill/>
            </a:rPr>
            <a:t> </a:t>
          </a:r>
        </a:p>
      </dgm:t>
    </dgm:p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dgm:pt modelId="{41F2C266-4A97-41BB-BF31-B7B52A7B3260}">
      <dgm:prSet custT="1"/>
      <dgm:spPr>
        <a:blipFill>
          <a:blip xmlns:r="http://schemas.openxmlformats.org/officeDocument/2006/relationships" r:embed="rId2"/>
          <a:stretch>
            <a:fillRect/>
          </a:stretch>
        </a:blipFill>
      </dgm:spPr>
      <dgm:t>
        <a:bodyPr/>
        <a:lstStyle/>
        <a:p>
          <a:r>
            <a:rPr lang="zh-CN" altLang="en-US">
              <a:noFill/>
            </a:rPr>
            <a:t> </a:t>
          </a:r>
        </a:p>
      </dgm:t>
    </dgm:p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dgm:pt modelId="{912FECB8-3D85-4C27-B4A1-FE45042E4604}">
      <dgm:prSet custT="1"/>
      <dgm:spPr>
        <a:blipFill>
          <a:blip xmlns:r="http://schemas.openxmlformats.org/officeDocument/2006/relationships" r:embed="rId3"/>
          <a:stretch>
            <a:fillRect/>
          </a:stretch>
        </a:blipFill>
      </dgm:spPr>
      <dgm:t>
        <a:bodyPr/>
        <a:lstStyle/>
        <a:p>
          <a:r>
            <a:rPr lang="zh-CN" altLang="en-US">
              <a:noFill/>
            </a:rPr>
            <a:t> </a:t>
          </a:r>
        </a:p>
      </dgm:t>
    </dgm:p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05036-7C44-4F4B-8DF4-88FCAA11FFFC}">
      <dsp:nvSpPr>
        <dsp:cNvPr id="0" name=""/>
        <dsp:cNvSpPr/>
      </dsp:nvSpPr>
      <dsp:spPr>
        <a:xfrm>
          <a:off x="942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rtl="0">
            <a:lnSpc>
              <a:spcPct val="90000"/>
            </a:lnSpc>
            <a:spcBef>
              <a:spcPct val="0"/>
            </a:spcBef>
            <a:spcAft>
              <a:spcPct val="35000"/>
            </a:spcAft>
            <a:buNone/>
          </a:pPr>
          <a:r>
            <a:rPr lang="zh-CN" sz="5200" kern="1200" dirty="0"/>
            <a:t>神经网络</a:t>
          </a:r>
        </a:p>
      </dsp:txBody>
      <dsp:txXfrm>
        <a:off x="419100" y="475263"/>
        <a:ext cx="1341120" cy="1777433"/>
      </dsp:txXfrm>
    </dsp:sp>
    <dsp:sp modelId="{8836C7B6-C725-42A2-A331-A174816D17C7}">
      <dsp:nvSpPr>
        <dsp:cNvPr id="0" name=""/>
        <dsp:cNvSpPr/>
      </dsp:nvSpPr>
      <dsp:spPr>
        <a:xfrm>
          <a:off x="17706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rtl="0">
            <a:lnSpc>
              <a:spcPct val="90000"/>
            </a:lnSpc>
            <a:spcBef>
              <a:spcPct val="0"/>
            </a:spcBef>
            <a:spcAft>
              <a:spcPct val="35000"/>
            </a:spcAft>
            <a:buNone/>
          </a:pPr>
          <a:r>
            <a:rPr lang="zh-CN" sz="5200" kern="1200"/>
            <a:t>深度学习</a:t>
          </a:r>
        </a:p>
      </dsp:txBody>
      <dsp:txXfrm>
        <a:off x="2430780" y="475263"/>
        <a:ext cx="1341120" cy="1777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5911" y="1799311"/>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知识</a:t>
          </a:r>
        </a:p>
      </dsp:txBody>
      <dsp:txXfrm>
        <a:off x="24145" y="1817545"/>
        <a:ext cx="1208649" cy="586090"/>
      </dsp:txXfrm>
    </dsp:sp>
    <dsp:sp modelId="{E701DB57-D095-4995-BA9F-3DC318F851BB}">
      <dsp:nvSpPr>
        <dsp:cNvPr id="0" name=""/>
        <dsp:cNvSpPr/>
      </dsp:nvSpPr>
      <dsp:spPr>
        <a:xfrm rot="17692822">
          <a:off x="908161" y="1562285"/>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1470458" y="1544039"/>
        <a:ext cx="59189" cy="59189"/>
      </dsp:txXfrm>
    </dsp:sp>
    <dsp:sp modelId="{037CC688-649A-434F-9080-67500DD1A79D}">
      <dsp:nvSpPr>
        <dsp:cNvPr id="0" name=""/>
        <dsp:cNvSpPr/>
      </dsp:nvSpPr>
      <dsp:spPr>
        <a:xfrm>
          <a:off x="1749076"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sz="2000" kern="1200" dirty="0"/>
            <a:t>知道</a:t>
          </a:r>
          <a:endParaRPr lang="en-US" altLang="zh-CN" sz="2000" kern="1200" dirty="0"/>
        </a:p>
        <a:p>
          <a:pPr marL="0" lvl="0" indent="0" algn="ctr" defTabSz="889000" rtl="0">
            <a:lnSpc>
              <a:spcPct val="100000"/>
            </a:lnSpc>
            <a:spcBef>
              <a:spcPct val="0"/>
            </a:spcBef>
            <a:spcAft>
              <a:spcPts val="0"/>
            </a:spcAft>
            <a:buNone/>
          </a:pPr>
          <a:r>
            <a:rPr lang="zh-CN" altLang="en-US" sz="2000" kern="1200" dirty="0"/>
            <a:t>怎么做</a:t>
          </a:r>
          <a:endParaRPr lang="zh-CN" sz="2000" kern="1200" dirty="0"/>
        </a:p>
      </dsp:txBody>
      <dsp:txXfrm>
        <a:off x="1767310" y="743631"/>
        <a:ext cx="1208649" cy="586090"/>
      </dsp:txXfrm>
    </dsp:sp>
    <dsp:sp modelId="{33B9F075-4423-4B3D-A2BD-A73956F1955D}">
      <dsp:nvSpPr>
        <dsp:cNvPr id="0" name=""/>
        <dsp:cNvSpPr/>
      </dsp:nvSpPr>
      <dsp:spPr>
        <a:xfrm>
          <a:off x="2994194"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30766" y="1024226"/>
        <a:ext cx="24902" cy="24902"/>
      </dsp:txXfrm>
    </dsp:sp>
    <dsp:sp modelId="{66091779-FD2E-4FDC-86F2-2AC227D5816C}">
      <dsp:nvSpPr>
        <dsp:cNvPr id="0" name=""/>
        <dsp:cNvSpPr/>
      </dsp:nvSpPr>
      <dsp:spPr>
        <a:xfrm>
          <a:off x="3492241"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专家系统</a:t>
          </a:r>
        </a:p>
      </dsp:txBody>
      <dsp:txXfrm>
        <a:off x="3510475" y="743631"/>
        <a:ext cx="1208649" cy="586090"/>
      </dsp:txXfrm>
    </dsp:sp>
    <dsp:sp modelId="{69ABC5AB-FD09-427D-B12C-5C8B1CBD2726}">
      <dsp:nvSpPr>
        <dsp:cNvPr id="0" name=""/>
        <dsp:cNvSpPr/>
      </dsp:nvSpPr>
      <dsp:spPr>
        <a:xfrm>
          <a:off x="4737358"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931" y="1024226"/>
        <a:ext cx="24902" cy="24902"/>
      </dsp:txXfrm>
    </dsp:sp>
    <dsp:sp modelId="{5B8380FE-0DCB-4F6C-B2BC-0BBB10FD4D3D}">
      <dsp:nvSpPr>
        <dsp:cNvPr id="0" name=""/>
        <dsp:cNvSpPr/>
      </dsp:nvSpPr>
      <dsp:spPr>
        <a:xfrm>
          <a:off x="5235405"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en-US" altLang="zh-CN" sz="2000" kern="1200" dirty="0"/>
            <a:t>…</a:t>
          </a:r>
          <a:endParaRPr lang="zh-CN" sz="2000" kern="1200" dirty="0"/>
        </a:p>
      </dsp:txBody>
      <dsp:txXfrm>
        <a:off x="5253639" y="743631"/>
        <a:ext cx="1208649" cy="586090"/>
      </dsp:txXfrm>
    </dsp:sp>
    <dsp:sp modelId="{42EAD14C-C4CD-43F4-BBC5-79864427DD73}">
      <dsp:nvSpPr>
        <dsp:cNvPr id="0" name=""/>
        <dsp:cNvSpPr/>
      </dsp:nvSpPr>
      <dsp:spPr>
        <a:xfrm rot="3907178">
          <a:off x="908161" y="2636199"/>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1470458" y="2617953"/>
        <a:ext cx="59189" cy="59189"/>
      </dsp:txXfrm>
    </dsp:sp>
    <dsp:sp modelId="{78FFD0A5-EFF7-4D75-9190-24A2A39A0A14}">
      <dsp:nvSpPr>
        <dsp:cNvPr id="0" name=""/>
        <dsp:cNvSpPr/>
      </dsp:nvSpPr>
      <dsp:spPr>
        <a:xfrm>
          <a:off x="1749076"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sz="2000" kern="1200" dirty="0"/>
            <a:t>不知道</a:t>
          </a:r>
          <a:endParaRPr lang="en-US" altLang="zh-CN" sz="2000" kern="1200" dirty="0"/>
        </a:p>
        <a:p>
          <a:pPr marL="0" lvl="0" indent="0" algn="ctr" defTabSz="889000" rtl="0">
            <a:lnSpc>
              <a:spcPct val="100000"/>
            </a:lnSpc>
            <a:spcBef>
              <a:spcPct val="0"/>
            </a:spcBef>
            <a:spcAft>
              <a:spcPts val="0"/>
            </a:spcAft>
            <a:buNone/>
          </a:pPr>
          <a:r>
            <a:rPr lang="zh-CN" altLang="en-US" sz="2000" kern="1200" dirty="0"/>
            <a:t>怎么做</a:t>
          </a:r>
          <a:endParaRPr lang="zh-CN" sz="2000" kern="1200" dirty="0"/>
        </a:p>
      </dsp:txBody>
      <dsp:txXfrm>
        <a:off x="1767310" y="2891459"/>
        <a:ext cx="1208649" cy="586090"/>
      </dsp:txXfrm>
    </dsp:sp>
    <dsp:sp modelId="{E8CC1104-E240-42BE-900E-835E00B649B3}">
      <dsp:nvSpPr>
        <dsp:cNvPr id="0" name=""/>
        <dsp:cNvSpPr/>
      </dsp:nvSpPr>
      <dsp:spPr>
        <a:xfrm rot="18289469">
          <a:off x="280714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21414" y="2804730"/>
        <a:ext cx="43606" cy="43606"/>
      </dsp:txXfrm>
    </dsp:sp>
    <dsp:sp modelId="{B8B76B01-ABE5-4B2A-967E-5B81E7EB1BEB}">
      <dsp:nvSpPr>
        <dsp:cNvPr id="0" name=""/>
        <dsp:cNvSpPr/>
      </dsp:nvSpPr>
      <dsp:spPr>
        <a:xfrm>
          <a:off x="3492241" y="2157283"/>
          <a:ext cx="1245117" cy="622558"/>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容易做</a:t>
          </a:r>
        </a:p>
      </dsp:txBody>
      <dsp:txXfrm>
        <a:off x="3510475" y="2175517"/>
        <a:ext cx="1208649" cy="586090"/>
      </dsp:txXfrm>
    </dsp:sp>
    <dsp:sp modelId="{5F5B8F60-B6E3-4D33-8006-A534B5219659}">
      <dsp:nvSpPr>
        <dsp:cNvPr id="0" name=""/>
        <dsp:cNvSpPr/>
      </dsp:nvSpPr>
      <dsp:spPr>
        <a:xfrm>
          <a:off x="4737358"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931" y="2456111"/>
        <a:ext cx="24902" cy="24902"/>
      </dsp:txXfrm>
    </dsp:sp>
    <dsp:sp modelId="{484FF441-C91D-4E7A-BC24-9D042BC822F3}">
      <dsp:nvSpPr>
        <dsp:cNvPr id="0" name=""/>
        <dsp:cNvSpPr/>
      </dsp:nvSpPr>
      <dsp:spPr>
        <a:xfrm>
          <a:off x="5235405" y="2157283"/>
          <a:ext cx="1245117" cy="62255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机器学习</a:t>
          </a:r>
        </a:p>
      </dsp:txBody>
      <dsp:txXfrm>
        <a:off x="5253639" y="2175517"/>
        <a:ext cx="1208649" cy="586090"/>
      </dsp:txXfrm>
    </dsp:sp>
    <dsp:sp modelId="{52C33EA9-1F67-42E9-95A3-083353CEDF6A}">
      <dsp:nvSpPr>
        <dsp:cNvPr id="0" name=""/>
        <dsp:cNvSpPr/>
      </dsp:nvSpPr>
      <dsp:spPr>
        <a:xfrm rot="18289469">
          <a:off x="6293478" y="2099242"/>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07743" y="2088787"/>
        <a:ext cx="43606" cy="43606"/>
      </dsp:txXfrm>
    </dsp:sp>
    <dsp:sp modelId="{2456E607-9E9A-461B-9DA8-D9F7AFDF1055}">
      <dsp:nvSpPr>
        <dsp:cNvPr id="0" name=""/>
        <dsp:cNvSpPr/>
      </dsp:nvSpPr>
      <dsp:spPr>
        <a:xfrm>
          <a:off x="6978570" y="1441340"/>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图像识别</a:t>
          </a:r>
        </a:p>
      </dsp:txBody>
      <dsp:txXfrm>
        <a:off x="6996804" y="1459574"/>
        <a:ext cx="1208649" cy="586090"/>
      </dsp:txXfrm>
    </dsp:sp>
    <dsp:sp modelId="{E11CDAD6-EF43-4F94-BA41-40CBC44693B1}">
      <dsp:nvSpPr>
        <dsp:cNvPr id="0" name=""/>
        <dsp:cNvSpPr/>
      </dsp:nvSpPr>
      <dsp:spPr>
        <a:xfrm>
          <a:off x="6480523"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17095" y="2456111"/>
        <a:ext cx="24902" cy="24902"/>
      </dsp:txXfrm>
    </dsp:sp>
    <dsp:sp modelId="{FE57452C-E001-4B6F-B3D9-B5C2BCE6A1ED}">
      <dsp:nvSpPr>
        <dsp:cNvPr id="0" name=""/>
        <dsp:cNvSpPr/>
      </dsp:nvSpPr>
      <dsp:spPr>
        <a:xfrm>
          <a:off x="6978570" y="2157283"/>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自然语言处理</a:t>
          </a:r>
        </a:p>
      </dsp:txBody>
      <dsp:txXfrm>
        <a:off x="6996804" y="2175517"/>
        <a:ext cx="1208649" cy="586090"/>
      </dsp:txXfrm>
    </dsp:sp>
    <dsp:sp modelId="{68A85DED-C01F-403C-9517-F2C92D2E1D99}">
      <dsp:nvSpPr>
        <dsp:cNvPr id="0" name=""/>
        <dsp:cNvSpPr/>
      </dsp:nvSpPr>
      <dsp:spPr>
        <a:xfrm rot="3310531">
          <a:off x="629347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07743" y="2804730"/>
        <a:ext cx="43606" cy="43606"/>
      </dsp:txXfrm>
    </dsp:sp>
    <dsp:sp modelId="{E5B3CEF5-212B-4333-BDA5-5231AF422114}">
      <dsp:nvSpPr>
        <dsp:cNvPr id="0" name=""/>
        <dsp:cNvSpPr/>
      </dsp:nvSpPr>
      <dsp:spPr>
        <a:xfrm>
          <a:off x="6978570"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语音识别</a:t>
          </a:r>
        </a:p>
      </dsp:txBody>
      <dsp:txXfrm>
        <a:off x="6996804" y="2891459"/>
        <a:ext cx="1208649" cy="586090"/>
      </dsp:txXfrm>
    </dsp:sp>
    <dsp:sp modelId="{AC917292-0880-4240-9CF8-AB0D0F2B0832}">
      <dsp:nvSpPr>
        <dsp:cNvPr id="0" name=""/>
        <dsp:cNvSpPr/>
      </dsp:nvSpPr>
      <dsp:spPr>
        <a:xfrm rot="3310531">
          <a:off x="2807148" y="3531127"/>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21414" y="3520673"/>
        <a:ext cx="43606" cy="43606"/>
      </dsp:txXfrm>
    </dsp:sp>
    <dsp:sp modelId="{3D4DFC46-14FD-44CF-889B-312D881097D2}">
      <dsp:nvSpPr>
        <dsp:cNvPr id="0" name=""/>
        <dsp:cNvSpPr/>
      </dsp:nvSpPr>
      <dsp:spPr>
        <a:xfrm>
          <a:off x="3492241"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不容易做</a:t>
          </a:r>
        </a:p>
      </dsp:txBody>
      <dsp:txXfrm>
        <a:off x="3510475" y="3607402"/>
        <a:ext cx="1208649" cy="586090"/>
      </dsp:txXfrm>
    </dsp:sp>
    <dsp:sp modelId="{4D5C558E-2E7D-4D1A-ABA2-D5D2DD86206F}">
      <dsp:nvSpPr>
        <dsp:cNvPr id="0" name=""/>
        <dsp:cNvSpPr/>
      </dsp:nvSpPr>
      <dsp:spPr>
        <a:xfrm>
          <a:off x="4737358"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931" y="3887996"/>
        <a:ext cx="24902" cy="24902"/>
      </dsp:txXfrm>
    </dsp:sp>
    <dsp:sp modelId="{7CFDB172-E668-43FE-B146-64584C675B7A}">
      <dsp:nvSpPr>
        <dsp:cNvPr id="0" name=""/>
        <dsp:cNvSpPr/>
      </dsp:nvSpPr>
      <dsp:spPr>
        <a:xfrm>
          <a:off x="5235405"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强化学习</a:t>
          </a:r>
        </a:p>
      </dsp:txBody>
      <dsp:txXfrm>
        <a:off x="5253639" y="3607402"/>
        <a:ext cx="1208649" cy="586090"/>
      </dsp:txXfrm>
    </dsp:sp>
    <dsp:sp modelId="{AF3A758F-4CD4-4A21-B44A-EE5D60432290}">
      <dsp:nvSpPr>
        <dsp:cNvPr id="0" name=""/>
        <dsp:cNvSpPr/>
      </dsp:nvSpPr>
      <dsp:spPr>
        <a:xfrm>
          <a:off x="6480523"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17095" y="3887996"/>
        <a:ext cx="24902" cy="24902"/>
      </dsp:txXfrm>
    </dsp:sp>
    <dsp:sp modelId="{EAD3BB15-FD98-48A1-AE91-B49E6520FB73}">
      <dsp:nvSpPr>
        <dsp:cNvPr id="0" name=""/>
        <dsp:cNvSpPr/>
      </dsp:nvSpPr>
      <dsp:spPr>
        <a:xfrm>
          <a:off x="6978570"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围棋</a:t>
          </a:r>
        </a:p>
      </dsp:txBody>
      <dsp:txXfrm>
        <a:off x="6996804" y="3607402"/>
        <a:ext cx="1208649" cy="586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6CC03-B4F7-430C-98D0-115893192BDE}">
      <dsp:nvSpPr>
        <dsp:cNvPr id="0" name=""/>
        <dsp:cNvSpPr/>
      </dsp:nvSpPr>
      <dsp:spPr>
        <a:xfrm>
          <a:off x="1147923" y="1254"/>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pt-BR" sz="2000" i="1" kern="1200" smtClean="0">
                    <a:latin typeface="Cambria Math" panose="02040503050406030204" pitchFamily="18" charset="0"/>
                    <a:ea typeface="Cambria Math" panose="02040503050406030204" pitchFamily="18" charset="0"/>
                  </a:rPr>
                  <m:t>𝑓</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oMath>
            </m:oMathPara>
          </a14:m>
          <a:endParaRPr lang="zh-CN" sz="2000" i="1" kern="1200" dirty="0">
            <a:latin typeface="Cambria Math" panose="02040503050406030204" pitchFamily="18" charset="0"/>
          </a:endParaRPr>
        </a:p>
      </dsp:txBody>
      <dsp:txXfrm>
        <a:off x="1161242" y="14573"/>
        <a:ext cx="1792314" cy="428100"/>
      </dsp:txXfrm>
    </dsp:sp>
    <dsp:sp modelId="{4EF64793-5BF1-44BB-A21B-0135AFBD46AF}">
      <dsp:nvSpPr>
        <dsp:cNvPr id="0" name=""/>
        <dsp:cNvSpPr/>
      </dsp:nvSpPr>
      <dsp:spPr>
        <a:xfrm rot="5400000">
          <a:off x="1972136" y="467361"/>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996009" y="484414"/>
        <a:ext cx="122780" cy="119368"/>
      </dsp:txXfrm>
    </dsp:sp>
    <dsp:sp modelId="{9FCB7101-7B41-4F46-B29A-8B98CB20ACF4}">
      <dsp:nvSpPr>
        <dsp:cNvPr id="0" name=""/>
        <dsp:cNvSpPr/>
      </dsp:nvSpPr>
      <dsp:spPr>
        <a:xfrm>
          <a:off x="86210" y="683361"/>
          <a:ext cx="3942379"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99529" y="696680"/>
        <a:ext cx="3915741" cy="428100"/>
      </dsp:txXfrm>
    </dsp:sp>
    <dsp:sp modelId="{0E188FDA-3031-47C5-A37C-074F9C682AE9}">
      <dsp:nvSpPr>
        <dsp:cNvPr id="0" name=""/>
        <dsp:cNvSpPr/>
      </dsp:nvSpPr>
      <dsp:spPr>
        <a:xfrm rot="5400000">
          <a:off x="1972136" y="1149468"/>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996009" y="1166521"/>
        <a:ext cx="122780" cy="119368"/>
      </dsp:txXfrm>
    </dsp:sp>
    <dsp:sp modelId="{18185A6C-2422-400B-9E45-ECC7B0CECAC8}">
      <dsp:nvSpPr>
        <dsp:cNvPr id="0" name=""/>
        <dsp:cNvSpPr/>
      </dsp:nvSpPr>
      <dsp:spPr>
        <a:xfrm>
          <a:off x="1147923" y="1365469"/>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kern="1200" dirty="0"/>
            <a:t>…</a:t>
          </a:r>
          <a:endParaRPr lang="zh-CN" sz="2000" kern="1200" dirty="0"/>
        </a:p>
      </dsp:txBody>
      <dsp:txXfrm>
        <a:off x="1161242" y="1378788"/>
        <a:ext cx="1792314" cy="428100"/>
      </dsp:txXfrm>
    </dsp:sp>
    <dsp:sp modelId="{CF55BC5C-1C33-4983-911D-EF7A771C9BEC}">
      <dsp:nvSpPr>
        <dsp:cNvPr id="0" name=""/>
        <dsp:cNvSpPr/>
      </dsp:nvSpPr>
      <dsp:spPr>
        <a:xfrm rot="5400000">
          <a:off x="1971666" y="1832203"/>
          <a:ext cx="171467"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996010" y="1848785"/>
        <a:ext cx="122780" cy="120027"/>
      </dsp:txXfrm>
    </dsp:sp>
    <dsp:sp modelId="{1F0BD8E5-EC2F-45C6-88A9-672B0AD75965}">
      <dsp:nvSpPr>
        <dsp:cNvPr id="0" name=""/>
        <dsp:cNvSpPr/>
      </dsp:nvSpPr>
      <dsp:spPr>
        <a:xfrm>
          <a:off x="-98904" y="2048830"/>
          <a:ext cx="4312609" cy="4571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5</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4</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3</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85515" y="2062219"/>
        <a:ext cx="4285831" cy="43034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4/25/2022</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RBMs, sparse coding, auto-encoders or</a:t>
            </a:r>
          </a:p>
          <a:p>
            <a:r>
              <a:rPr lang="en-US" altLang="zh-CN" dirty="0"/>
              <a:t>multi-layer neural networks can all represent up to O(2k) input</a:t>
            </a:r>
          </a:p>
          <a:p>
            <a:r>
              <a:rPr lang="en-US" altLang="zh-CN" dirty="0"/>
              <a:t>regions using only O(N) parameters (with k the number of</a:t>
            </a:r>
          </a:p>
          <a:p>
            <a:r>
              <a:rPr lang="en-US" altLang="zh-CN" dirty="0"/>
              <a:t>non-zero elements in a sparse representation, and k = N in</a:t>
            </a:r>
          </a:p>
          <a:p>
            <a:r>
              <a:rPr lang="en-US" altLang="zh-CN" dirty="0"/>
              <a:t>non-sparse RBMs and other dense representations).</a:t>
            </a:r>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230642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据不完全统计，现有的颜色命名已经有</a:t>
            </a:r>
            <a:r>
              <a:rPr lang="en-US" altLang="zh-CN" dirty="0"/>
              <a:t>1300</a:t>
            </a:r>
            <a:r>
              <a:rPr lang="zh-CN" altLang="en-US" dirty="0"/>
              <a:t>多种</a:t>
            </a:r>
            <a:endParaRPr lang="en-US" altLang="zh-CN" dirty="0"/>
          </a:p>
          <a:p>
            <a:endParaRPr lang="en-US" altLang="zh-CN" dirty="0"/>
          </a:p>
          <a:p>
            <a:r>
              <a:rPr lang="zh-CN" altLang="en-US" dirty="0"/>
              <a:t>即神经元和颜色名字是“多对多”关系。</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很有很多比如</a:t>
            </a:r>
            <a:r>
              <a:rPr lang="en-US" altLang="zh-CN" dirty="0"/>
              <a:t>``</a:t>
            </a:r>
            <a:r>
              <a:rPr lang="zh-CN" altLang="en-US" dirty="0"/>
              <a:t>红色</a:t>
            </a:r>
            <a:r>
              <a:rPr lang="en-US" altLang="zh-CN" dirty="0"/>
              <a:t>''</a:t>
            </a:r>
            <a:r>
              <a:rPr lang="zh-CN" altLang="en-US" dirty="0"/>
              <a:t>、</a:t>
            </a:r>
            <a:r>
              <a:rPr lang="en-US" altLang="zh-CN" dirty="0"/>
              <a:t>``</a:t>
            </a:r>
            <a:r>
              <a:rPr lang="zh-CN" altLang="en-US" dirty="0"/>
              <a:t>白色</a:t>
            </a:r>
            <a:r>
              <a:rPr lang="en-US" altLang="zh-CN" dirty="0"/>
              <a:t>''</a:t>
            </a:r>
            <a:r>
              <a:rPr lang="zh-CN" altLang="en-US" dirty="0"/>
              <a:t>、</a:t>
            </a:r>
            <a:r>
              <a:rPr lang="en-US" altLang="zh-CN" dirty="0"/>
              <a:t>``</a:t>
            </a:r>
            <a:r>
              <a:rPr lang="zh-CN" altLang="en-US" dirty="0"/>
              <a:t>黑色</a:t>
            </a:r>
            <a:r>
              <a:rPr lang="en-US" altLang="zh-CN" dirty="0"/>
              <a:t>''</a:t>
            </a:r>
            <a:r>
              <a:rPr lang="zh-CN" altLang="en-US" dirty="0"/>
              <a:t>、</a:t>
            </a:r>
            <a:r>
              <a:rPr lang="en-US" altLang="zh-CN" dirty="0"/>
              <a:t>``</a:t>
            </a:r>
            <a:r>
              <a:rPr lang="zh-CN" altLang="en-US" dirty="0"/>
              <a:t>绿色</a:t>
            </a:r>
            <a:r>
              <a:rPr lang="en-US" altLang="zh-CN" dirty="0"/>
              <a:t>''</a:t>
            </a:r>
            <a:r>
              <a:rPr lang="zh-CN" altLang="en-US" dirty="0"/>
              <a:t>，还有以地区或物品命名的，比如“中国红”、“普鲁士蓝”、“咖啡色”、“奶油色”等等。</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9913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Deep architectures can lead</a:t>
            </a:r>
          </a:p>
          <a:p>
            <a:r>
              <a:rPr lang="en-US" altLang="zh-CN" dirty="0"/>
              <a:t>to abstract representations because more abstract concepts can</a:t>
            </a:r>
          </a:p>
          <a:p>
            <a:r>
              <a:rPr lang="en-US" altLang="zh-CN" dirty="0"/>
              <a:t>often be constructed in terms of less abstract ones.</a:t>
            </a:r>
          </a:p>
          <a:p>
            <a:endParaRPr lang="en-US" altLang="zh-CN" dirty="0"/>
          </a:p>
          <a:p>
            <a:r>
              <a:rPr lang="zh-CN" altLang="en-US" dirty="0"/>
              <a:t>深度：输入到输出之间的路径（信用分配）</a:t>
            </a:r>
          </a:p>
          <a:p>
            <a:r>
              <a:rPr lang="zh-CN" altLang="en-US" dirty="0"/>
              <a:t>多层人工神经网络</a:t>
            </a:r>
          </a:p>
          <a:p>
            <a:r>
              <a:rPr lang="zh-CN" altLang="en-US" dirty="0"/>
              <a:t>层数大于</a:t>
            </a:r>
            <a:r>
              <a:rPr lang="en-US" altLang="zh-CN" dirty="0"/>
              <a:t>1</a:t>
            </a:r>
          </a:p>
          <a:p>
            <a:r>
              <a:rPr lang="en-US" altLang="zh-CN" dirty="0" err="1"/>
              <a:t>Schmidhuber</a:t>
            </a:r>
            <a:r>
              <a:rPr lang="en-US" altLang="zh-CN" dirty="0"/>
              <a:t>: 10 is sure deep</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3104732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复合函数</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1060528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185306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35794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发展历史</a:t>
            </a:r>
            <a:endParaRPr lang="en-US" altLang="zh-CN" dirty="0"/>
          </a:p>
          <a:p>
            <a:pPr lvl="0"/>
            <a:r>
              <a:rPr lang="en-US" altLang="zh-CN" dirty="0"/>
              <a:t>1958 </a:t>
            </a:r>
            <a:r>
              <a:rPr lang="zh-CN" altLang="en-US" dirty="0"/>
              <a:t>年 </a:t>
            </a:r>
            <a:r>
              <a:rPr lang="en-US" altLang="zh-CN" dirty="0"/>
              <a:t>Rosenblatt </a:t>
            </a:r>
            <a:r>
              <a:rPr lang="zh-CN" altLang="en-US" dirty="0"/>
              <a:t>感知器</a:t>
            </a:r>
          </a:p>
          <a:p>
            <a:pPr lvl="0"/>
            <a:r>
              <a:rPr lang="en-US" altLang="zh-CN" dirty="0"/>
              <a:t>1969 </a:t>
            </a:r>
            <a:r>
              <a:rPr lang="zh-CN" altLang="en-US" dirty="0"/>
              <a:t>年 </a:t>
            </a:r>
            <a:r>
              <a:rPr lang="en-US" altLang="zh-CN" dirty="0"/>
              <a:t>Minsky XOR</a:t>
            </a:r>
          </a:p>
          <a:p>
            <a:pPr lvl="0"/>
            <a:r>
              <a:rPr lang="en-US" altLang="zh-CN" dirty="0"/>
              <a:t>1986 </a:t>
            </a:r>
            <a:r>
              <a:rPr lang="zh-CN" altLang="en-US" dirty="0"/>
              <a:t>年 </a:t>
            </a:r>
            <a:r>
              <a:rPr lang="en-US" altLang="zh-CN" dirty="0"/>
              <a:t>Hinton</a:t>
            </a:r>
            <a:r>
              <a:rPr lang="zh-CN" altLang="en-US" dirty="0"/>
              <a:t>、</a:t>
            </a:r>
            <a:r>
              <a:rPr lang="en-US" altLang="zh-CN" dirty="0" err="1"/>
              <a:t>LeCun</a:t>
            </a:r>
            <a:r>
              <a:rPr lang="en-US" altLang="zh-CN" dirty="0"/>
              <a:t> </a:t>
            </a:r>
            <a:r>
              <a:rPr lang="zh-CN" altLang="en-US" dirty="0"/>
              <a:t>人工神经网络（</a:t>
            </a:r>
            <a:r>
              <a:rPr lang="en-US" altLang="zh-CN" dirty="0"/>
              <a:t>BP </a:t>
            </a:r>
            <a:r>
              <a:rPr lang="zh-CN" altLang="en-US" dirty="0"/>
              <a:t>算法）</a:t>
            </a:r>
          </a:p>
          <a:p>
            <a:pPr lvl="0"/>
            <a:r>
              <a:rPr lang="en-US" altLang="zh-CN" dirty="0"/>
              <a:t>1998 </a:t>
            </a:r>
            <a:r>
              <a:rPr lang="zh-CN" altLang="en-US" dirty="0"/>
              <a:t>年 </a:t>
            </a:r>
            <a:r>
              <a:rPr lang="en-US" altLang="zh-CN" dirty="0" err="1"/>
              <a:t>LeCun</a:t>
            </a:r>
            <a:r>
              <a:rPr lang="en-US" altLang="zh-CN" dirty="0"/>
              <a:t> </a:t>
            </a:r>
            <a:r>
              <a:rPr lang="zh-CN" altLang="en-US" dirty="0"/>
              <a:t>卷积神经网络</a:t>
            </a:r>
          </a:p>
          <a:p>
            <a:pPr lvl="0"/>
            <a:r>
              <a:rPr lang="en-US" altLang="zh-CN" dirty="0"/>
              <a:t>2006 </a:t>
            </a:r>
            <a:r>
              <a:rPr lang="zh-CN" altLang="en-US" dirty="0"/>
              <a:t>年 </a:t>
            </a:r>
            <a:r>
              <a:rPr lang="en-US" altLang="zh-CN" dirty="0"/>
              <a:t>Hinton </a:t>
            </a:r>
            <a:r>
              <a:rPr lang="zh-CN" altLang="en-US" dirty="0"/>
              <a:t>深度网络</a:t>
            </a:r>
          </a:p>
          <a:p>
            <a:pPr lvl="0"/>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46</a:t>
            </a:fld>
            <a:endParaRPr lang="en-US" altLang="zh-CN"/>
          </a:p>
        </p:txBody>
      </p:sp>
    </p:spTree>
    <p:extLst>
      <p:ext uri="{BB962C8B-B14F-4D97-AF65-F5344CB8AC3E}">
        <p14:creationId xmlns:p14="http://schemas.microsoft.com/office/powerpoint/2010/main" val="2599898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47</a:t>
            </a:fld>
            <a:endParaRPr lang="zh-TW" altLang="en-US"/>
          </a:p>
        </p:txBody>
      </p:sp>
    </p:spTree>
    <p:extLst>
      <p:ext uri="{BB962C8B-B14F-4D97-AF65-F5344CB8AC3E}">
        <p14:creationId xmlns:p14="http://schemas.microsoft.com/office/powerpoint/2010/main" val="134860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108940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 dirty="0"/>
              <a:t>智能（</a:t>
            </a:r>
            <a:r>
              <a:rPr lang="en-US" altLang="zh-CN" sz="100" dirty="0"/>
              <a:t>intelligence</a:t>
            </a:r>
            <a:r>
              <a:rPr lang="zh-CN" altLang="en-US" sz="100" dirty="0"/>
              <a:t>）是现代生活中很常见的一个词，比如智能手机、智能家</a:t>
            </a:r>
          </a:p>
          <a:p>
            <a:r>
              <a:rPr lang="zh-CN" altLang="en-US" sz="100" dirty="0"/>
              <a:t>居、智能驾驶等。</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129341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1950</a:t>
            </a:r>
            <a:r>
              <a:rPr lang="zh-CN" altLang="en-US" dirty="0"/>
              <a:t>年 </a:t>
            </a:r>
            <a:r>
              <a:rPr lang="en-US" altLang="zh-CN" dirty="0"/>
              <a:t>\</a:t>
            </a:r>
            <a:r>
              <a:rPr lang="en-US" altLang="zh-CN" dirty="0" err="1"/>
              <a:t>textbf</a:t>
            </a:r>
            <a:r>
              <a:rPr lang="en-US" altLang="zh-CN" dirty="0"/>
              <a:t>{</a:t>
            </a:r>
            <a:r>
              <a:rPr lang="zh-CN" altLang="en-US" dirty="0"/>
              <a:t>图灵测试</a:t>
            </a:r>
            <a:r>
              <a:rPr lang="en-US" altLang="zh-CN" dirty="0"/>
              <a:t>}</a:t>
            </a:r>
            <a:r>
              <a:rPr lang="zh-CN" altLang="en-US" dirty="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a:p>
          <a:p>
            <a:endParaRPr lang="en-US" altLang="zh-CN" dirty="0"/>
          </a:p>
          <a:p>
            <a:r>
              <a:rPr lang="zh-CN" altLang="en-US" dirty="0"/>
              <a:t> 图灵测试是促使人工智能从哲学探讨到科学研究的一个重要因素，引导了人工智能的很多研究方向。因为要使得计算机能通过图灵测试，计算机必须具备理解语言、学习、记忆、推理、决策等能力。</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194353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AFD8253B-1398-4495-91F9-6AC7A7072624}" type="slidenum">
              <a:rPr lang="en-US" altLang="zh-CN" smtClean="0"/>
              <a:pPr>
                <a:defRPr/>
              </a:pPr>
              <a:t>12</a:t>
            </a:fld>
            <a:endParaRPr lang="en-US" altLang="zh-CN"/>
          </a:p>
        </p:txBody>
      </p:sp>
    </p:spTree>
    <p:extLst>
      <p:ext uri="{BB962C8B-B14F-4D97-AF65-F5344CB8AC3E}">
        <p14:creationId xmlns:p14="http://schemas.microsoft.com/office/powerpoint/2010/main" val="419015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车牌识别？</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人们对文本、图像的理解无法从字符串或者图像的底层特征直接获得，它需要使用人们日常生活中积累的大量经验和知识来进行推理和判断。</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对于一些高层次的抽象概念，如一幅关于节日的图像所表达出的欢乐和喜庆的感觉等，更需要根据人的知识来判断。</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328416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22</a:t>
            </a:fld>
            <a:endParaRPr lang="en-US" altLang="zh-CN"/>
          </a:p>
        </p:txBody>
      </p:sp>
    </p:spTree>
    <p:extLst>
      <p:ext uri="{BB962C8B-B14F-4D97-AF65-F5344CB8AC3E}">
        <p14:creationId xmlns:p14="http://schemas.microsoft.com/office/powerpoint/2010/main" val="253154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现代科学以物理、数学为典范，表达规律的等式实质上都是要在某种变化中，表示出一种能用量的关系显示出来的不变性的规律。</a:t>
            </a:r>
            <a:endParaRPr lang="en-US" altLang="zh-CN" dirty="0"/>
          </a:p>
          <a:p>
            <a:endParaRPr lang="en-US" altLang="zh-CN" dirty="0"/>
          </a:p>
          <a:p>
            <a:r>
              <a:rPr lang="zh-CN" altLang="en-US" dirty="0"/>
              <a:t>近义词：换汤不换药，殊途同归</a:t>
            </a:r>
            <a:endParaRPr lang="en-US" altLang="zh-CN" dirty="0"/>
          </a:p>
          <a:p>
            <a:endParaRPr lang="en-US" altLang="zh-CN" dirty="0"/>
          </a:p>
          <a:p>
            <a:r>
              <a:rPr lang="zh-CN" altLang="en-US" dirty="0"/>
              <a:t>把主要常见的动作、情形，归纳成几个公式</a:t>
            </a:r>
            <a:r>
              <a:rPr lang="en-US" altLang="zh-CN" dirty="0"/>
              <a:t>(</a:t>
            </a:r>
            <a:r>
              <a:rPr lang="zh-CN" altLang="en-US" dirty="0"/>
              <a:t>或说是套路、围棋定式之类的东西</a:t>
            </a:r>
            <a:r>
              <a:rPr lang="en-US" altLang="zh-CN" dirty="0"/>
              <a:t>)</a:t>
            </a:r>
            <a:r>
              <a:rPr lang="zh-CN" altLang="en-US" dirty="0"/>
              <a:t>，</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4288360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hasCustomPrompt="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ltLang="zh-CN" dirty="0"/>
              <a:t>《</a:t>
            </a:r>
            <a:r>
              <a:rPr lang="zh-CN" altLang="en-US" dirty="0"/>
              <a:t>神经网络与深度学习</a:t>
            </a:r>
            <a:r>
              <a:rPr lang="en-US" altLang="zh-CN" dirty="0"/>
              <a:t>》</a:t>
            </a:r>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solidFill>
                  <a:schemeClr val="accent2"/>
                </a:solidFill>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accent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13.png"/><Relationship Id="rId5" Type="http://schemas.openxmlformats.org/officeDocument/2006/relationships/oleObject" Target="../embeddings/oleObject2.bin"/><Relationship Id="rId10" Type="http://schemas.openxmlformats.org/officeDocument/2006/relationships/image" Target="../media/image12.png"/><Relationship Id="rId4" Type="http://schemas.openxmlformats.org/officeDocument/2006/relationships/image" Target="../media/image9.wmf"/><Relationship Id="rId9" Type="http://schemas.openxmlformats.org/officeDocument/2006/relationships/image" Target="../media/image11.tmp"/></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tmp"/></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29.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30.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tmp"/><Relationship Id="rId9"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nndl/exercise" TargetMode="External"/><Relationship Id="rId2" Type="http://schemas.openxmlformats.org/officeDocument/2006/relationships/hyperlink" Target="https://nndl.github.io/" TargetMode="External"/><Relationship Id="rId1" Type="http://schemas.openxmlformats.org/officeDocument/2006/relationships/slideLayout" Target="../slideLayouts/slideLayout3.xml"/><Relationship Id="rId4" Type="http://schemas.openxmlformats.org/officeDocument/2006/relationships/hyperlink" Target="https://github.com/nndl/exercise/tree/master/chap1_warmup"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绪论</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3" name="文本占位符 2">
            <a:extLst>
              <a:ext uri="{FF2B5EF4-FFF2-40B4-BE49-F238E27FC236}">
                <a16:creationId xmlns:a16="http://schemas.microsoft.com/office/drawing/2014/main" id="{3D507B76-9DD2-442F-813D-A26F1262F84B}"/>
              </a:ext>
            </a:extLst>
          </p:cNvPr>
          <p:cNvSpPr>
            <a:spLocks noGrp="1"/>
          </p:cNvSpPr>
          <p:nvPr>
            <p:ph type="body" sz="quarter" idx="10"/>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人工智能</a:t>
            </a:r>
            <a:endParaRPr lang="zh-CN" altLang="en-US" dirty="0"/>
          </a:p>
        </p:txBody>
      </p:sp>
      <p:sp>
        <p:nvSpPr>
          <p:cNvPr id="3" name="内容占位符 2"/>
          <p:cNvSpPr>
            <a:spLocks noGrp="1"/>
          </p:cNvSpPr>
          <p:nvPr>
            <p:ph sz="quarter" idx="1"/>
          </p:nvPr>
        </p:nvSpPr>
        <p:spPr/>
        <p:txBody>
          <a:bodyPr/>
          <a:lstStyle/>
          <a:p>
            <a:r>
              <a:rPr lang="zh-CN" altLang="en-US"/>
              <a:t>人工智能（</a:t>
            </a:r>
            <a:r>
              <a:rPr lang="en-US" altLang="zh-CN"/>
              <a:t>artificial intelligence</a:t>
            </a:r>
            <a:r>
              <a:rPr lang="zh-CN" altLang="en-US"/>
              <a:t>，</a:t>
            </a:r>
            <a:r>
              <a:rPr lang="en-US" altLang="zh-CN"/>
              <a:t>AI</a:t>
            </a:r>
            <a:r>
              <a:rPr lang="zh-CN" altLang="en-US"/>
              <a:t>）就是让机器具有人类的智能。</a:t>
            </a:r>
            <a:endParaRPr lang="en-US" altLang="zh-CN"/>
          </a:p>
          <a:p>
            <a:pPr lvl="1"/>
            <a:r>
              <a:rPr lang="zh-CN" altLang="en-US"/>
              <a:t>“计算机控制”</a:t>
            </a:r>
            <a:r>
              <a:rPr lang="en-US" altLang="zh-CN"/>
              <a:t>+“</a:t>
            </a:r>
            <a:r>
              <a:rPr lang="zh-CN" altLang="en-US"/>
              <a:t>智能行为”</a:t>
            </a:r>
            <a:endParaRPr lang="en-US" altLang="zh-CN"/>
          </a:p>
          <a:p>
            <a:endParaRPr lang="en-US" altLang="zh-CN"/>
          </a:p>
          <a:p>
            <a:r>
              <a:rPr lang="zh-CN" altLang="en-US"/>
              <a:t>人工智能这个学科的诞生有着明确的标志性事件，就是</a:t>
            </a:r>
            <a:r>
              <a:rPr lang="en-US" altLang="zh-CN"/>
              <a:t>1956</a:t>
            </a:r>
            <a:r>
              <a:rPr lang="zh-CN" altLang="en-US"/>
              <a:t>年的达特茅斯（</a:t>
            </a:r>
            <a:r>
              <a:rPr lang="en-US" altLang="zh-CN"/>
              <a:t>Dartmouth</a:t>
            </a:r>
            <a:r>
              <a:rPr lang="zh-CN" altLang="en-US"/>
              <a:t>）会议。在这次会议上，“人工智能”被提出并作为本研究领域的名称。</a:t>
            </a:r>
            <a:endParaRPr lang="en-US" altLang="zh-CN"/>
          </a:p>
          <a:p>
            <a:endParaRPr lang="zh-CN" altLang="en-US" dirty="0"/>
          </a:p>
        </p:txBody>
      </p:sp>
      <p:sp>
        <p:nvSpPr>
          <p:cNvPr id="4" name="矩形 3"/>
          <p:cNvSpPr/>
          <p:nvPr/>
        </p:nvSpPr>
        <p:spPr>
          <a:xfrm>
            <a:off x="914400" y="5410200"/>
            <a:ext cx="7543800" cy="369332"/>
          </a:xfrm>
          <a:prstGeom prst="rect">
            <a:avLst/>
          </a:prstGeom>
        </p:spPr>
        <p:txBody>
          <a:bodyPr wrap="square">
            <a:spAutoFit/>
          </a:bodyPr>
          <a:lstStyle/>
          <a:p>
            <a:r>
              <a:rPr lang="zh-CN" altLang="en-US" dirty="0">
                <a:solidFill>
                  <a:schemeClr val="accent2"/>
                </a:solidFill>
              </a:rPr>
              <a:t>人工智能就是要让机器的行为看起来就像是人所表现出的智能行为一样。</a:t>
            </a:r>
          </a:p>
        </p:txBody>
      </p:sp>
      <p:sp>
        <p:nvSpPr>
          <p:cNvPr id="5" name="矩形 4"/>
          <p:cNvSpPr/>
          <p:nvPr/>
        </p:nvSpPr>
        <p:spPr>
          <a:xfrm>
            <a:off x="5562600" y="5918869"/>
            <a:ext cx="3429000" cy="369332"/>
          </a:xfrm>
          <a:prstGeom prst="rect">
            <a:avLst/>
          </a:prstGeom>
        </p:spPr>
        <p:txBody>
          <a:bodyPr wrap="square">
            <a:spAutoFit/>
          </a:bodyPr>
          <a:lstStyle/>
          <a:p>
            <a:r>
              <a:rPr lang="zh-CN" altLang="en-US" dirty="0">
                <a:solidFill>
                  <a:schemeClr val="accent2"/>
                </a:solidFill>
                <a:latin typeface="+mn-lt"/>
              </a:rPr>
              <a:t>John McCarthy（1927-2011）</a:t>
            </a:r>
          </a:p>
        </p:txBody>
      </p:sp>
    </p:spTree>
    <p:extLst>
      <p:ext uri="{BB962C8B-B14F-4D97-AF65-F5344CB8AC3E}">
        <p14:creationId xmlns:p14="http://schemas.microsoft.com/office/powerpoint/2010/main" val="158030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图灵测试</a:t>
            </a:r>
            <a:endParaRPr lang="zh-CN" altLang="en-US" dirty="0"/>
          </a:p>
        </p:txBody>
      </p:sp>
      <p:pic>
        <p:nvPicPr>
          <p:cNvPr id="4" name="Picture 2" descr=" 205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185060" y="1420695"/>
            <a:ext cx="169306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205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713095" y="4572000"/>
            <a:ext cx="2897505" cy="13949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descr=" 5"/>
          <p:cNvSpPr/>
          <p:nvPr/>
        </p:nvSpPr>
        <p:spPr>
          <a:xfrm>
            <a:off x="6355735" y="3698578"/>
            <a:ext cx="1351717" cy="369332"/>
          </a:xfrm>
          <a:prstGeom prst="rect">
            <a:avLst/>
          </a:prstGeom>
        </p:spPr>
        <p:txBody>
          <a:bodyPr wrap="none">
            <a:spAutoFit/>
          </a:bodyPr>
          <a:lstStyle/>
          <a:p>
            <a:r>
              <a:rPr lang="en-US" altLang="zh-CN" dirty="0"/>
              <a:t>Alan Turing</a:t>
            </a:r>
            <a:endParaRPr lang="zh-CN" altLang="en-US" dirty="0"/>
          </a:p>
        </p:txBody>
      </p:sp>
      <p:sp>
        <p:nvSpPr>
          <p:cNvPr id="11" name="文本框 10">
            <a:extLst>
              <a:ext uri="{FF2B5EF4-FFF2-40B4-BE49-F238E27FC236}">
                <a16:creationId xmlns:a16="http://schemas.microsoft.com/office/drawing/2014/main" id="{8F1EC915-8363-4AD8-9980-912CE37B5DAD}"/>
              </a:ext>
            </a:extLst>
          </p:cNvPr>
          <p:cNvSpPr txBox="1"/>
          <p:nvPr/>
        </p:nvSpPr>
        <p:spPr>
          <a:xfrm>
            <a:off x="152400" y="1676400"/>
            <a:ext cx="5105400" cy="3600986"/>
          </a:xfrm>
          <a:prstGeom prst="rect">
            <a:avLst/>
          </a:prstGeom>
          <a:noFill/>
        </p:spPr>
        <p:txBody>
          <a:bodyPr wrap="square" rtlCol="0">
            <a:spAutoFit/>
          </a:bodyPr>
          <a:lstStyle/>
          <a:p>
            <a:pPr marL="0" indent="0">
              <a:buNone/>
            </a:pPr>
            <a:r>
              <a:rPr lang="zh-CN" altLang="en-US" sz="2400" dirty="0"/>
              <a:t>“一个人在不接触对方的情况下，通过一种特殊的方式，和对方进行一系列的问答。如果在相当长时间内，他无法根据这些问题判断对方是人还是计算机，那么就可以认为这个计算机是智能的”。</a:t>
            </a:r>
            <a:endParaRPr lang="en-US" altLang="zh-CN" sz="2400" dirty="0"/>
          </a:p>
          <a:p>
            <a:pPr marL="0" indent="0" algn="r">
              <a:buNone/>
            </a:pPr>
            <a:endParaRPr lang="en-US" altLang="zh-CN" sz="2400" dirty="0"/>
          </a:p>
          <a:p>
            <a:pPr marL="0" indent="0" algn="r">
              <a:buNone/>
            </a:pPr>
            <a:r>
              <a:rPr lang="en-US" altLang="zh-CN" dirty="0"/>
              <a:t>---Alan Turing [1950]</a:t>
            </a:r>
          </a:p>
          <a:p>
            <a:pPr marL="0" indent="0" algn="r">
              <a:buNone/>
            </a:pPr>
            <a:r>
              <a:rPr lang="en-US" altLang="zh-CN" dirty="0"/>
              <a:t>《Computing Machinery and Intelligence》</a:t>
            </a:r>
            <a:endParaRPr lang="zh-CN" altLang="en-US" dirty="0"/>
          </a:p>
          <a:p>
            <a:endParaRPr lang="zh-CN" altLang="en-US" sz="2400" dirty="0"/>
          </a:p>
        </p:txBody>
      </p:sp>
    </p:spTree>
    <p:extLst>
      <p:ext uri="{BB962C8B-B14F-4D97-AF65-F5344CB8AC3E}">
        <p14:creationId xmlns:p14="http://schemas.microsoft.com/office/powerpoint/2010/main" val="3516690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zh-CN" altLang="en-US"/>
              <a:t>人工智能的研究领域</a:t>
            </a:r>
            <a:endParaRPr lang="zh-CN" altLang="en-US" dirty="0"/>
          </a:p>
        </p:txBody>
      </p:sp>
      <p:sp>
        <p:nvSpPr>
          <p:cNvPr id="3" name="内容占位符 2"/>
          <p:cNvSpPr>
            <a:spLocks noGrp="1"/>
          </p:cNvSpPr>
          <p:nvPr>
            <p:ph sz="quarter" idx="1"/>
          </p:nvPr>
        </p:nvSpPr>
        <p:spPr/>
        <p:txBody>
          <a:bodyPr/>
          <a:lstStyle/>
          <a:p>
            <a:r>
              <a:rPr lang="zh-CN" altLang="en-US" dirty="0"/>
              <a:t>让机器具有人类的智能</a:t>
            </a:r>
            <a:endParaRPr lang="en-US" altLang="zh-CN" dirty="0"/>
          </a:p>
          <a:p>
            <a:pPr lvl="1"/>
            <a:r>
              <a:rPr lang="zh-CN" altLang="en-US" dirty="0"/>
              <a:t>机器感知（计算机视觉、语音信息处理）</a:t>
            </a:r>
            <a:endParaRPr lang="en-US" altLang="zh-CN" dirty="0"/>
          </a:p>
          <a:p>
            <a:pPr lvl="1"/>
            <a:r>
              <a:rPr lang="zh-CN" altLang="en-US" dirty="0"/>
              <a:t>学习（模式识别、</a:t>
            </a:r>
            <a:r>
              <a:rPr lang="zh-CN" altLang="en-US" dirty="0">
                <a:solidFill>
                  <a:srgbClr val="FF0000"/>
                </a:solidFill>
              </a:rPr>
              <a:t>机器学习</a:t>
            </a:r>
            <a:r>
              <a:rPr lang="zh-CN" altLang="en-US" dirty="0"/>
              <a:t>、强化学习）</a:t>
            </a:r>
            <a:endParaRPr lang="en-US" altLang="zh-CN" dirty="0"/>
          </a:p>
          <a:p>
            <a:pPr lvl="1"/>
            <a:r>
              <a:rPr lang="zh-CN" altLang="en-US" dirty="0"/>
              <a:t>语言（自然语言处理）</a:t>
            </a:r>
            <a:endParaRPr lang="en-US" altLang="zh-CN" dirty="0"/>
          </a:p>
          <a:p>
            <a:pPr lvl="1"/>
            <a:r>
              <a:rPr lang="zh-CN" altLang="en-US" dirty="0"/>
              <a:t>记忆（知识表示）</a:t>
            </a:r>
            <a:endParaRPr lang="en-US" altLang="zh-CN" dirty="0"/>
          </a:p>
          <a:p>
            <a:pPr lvl="1"/>
            <a:r>
              <a:rPr lang="zh-CN" altLang="en-US" dirty="0"/>
              <a:t>决策（规划、数据挖掘）</a:t>
            </a:r>
          </a:p>
        </p:txBody>
      </p:sp>
    </p:spTree>
    <p:custDataLst>
      <p:tags r:id="rId1"/>
    </p:custDataLst>
    <p:extLst>
      <p:ext uri="{BB962C8B-B14F-4D97-AF65-F5344CB8AC3E}">
        <p14:creationId xmlns:p14="http://schemas.microsoft.com/office/powerpoint/2010/main" val="14885694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发展历史</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2514600"/>
            <a:ext cx="8719685" cy="1676444"/>
          </a:xfrm>
          <a:prstGeom prst="rect">
            <a:avLst/>
          </a:prstGeom>
        </p:spPr>
      </p:pic>
    </p:spTree>
    <p:extLst>
      <p:ext uri="{BB962C8B-B14F-4D97-AF65-F5344CB8AC3E}">
        <p14:creationId xmlns:p14="http://schemas.microsoft.com/office/powerpoint/2010/main" val="211965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sp>
        <p:nvSpPr>
          <p:cNvPr id="3" name="内容占位符 2"/>
          <p:cNvSpPr>
            <a:spLocks noGrp="1"/>
          </p:cNvSpPr>
          <p:nvPr>
            <p:ph sz="quarter" idx="1"/>
          </p:nvPr>
        </p:nvSpPr>
        <p:spPr/>
        <p:txBody>
          <a:bodyPr/>
          <a:lstStyle/>
          <a:p>
            <a:r>
              <a:rPr lang="zh-CN" altLang="en-US" dirty="0"/>
              <a:t>专家知识（人工规则）</a:t>
            </a:r>
          </a:p>
        </p:txBody>
      </p:sp>
      <p:pic>
        <p:nvPicPr>
          <p:cNvPr id="2050" name="Picture 2" descr="âreasoning  rul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1200" y="2362200"/>
            <a:ext cx="4773126"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7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What’s the Rule?</a:t>
            </a:r>
            <a:endParaRPr lang="zh-CN" altLang="en-US" dirty="0">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52600"/>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91200" y="3505200"/>
            <a:ext cx="2031325" cy="646331"/>
          </a:xfrm>
          <a:prstGeom prst="rect">
            <a:avLst/>
          </a:prstGeom>
          <a:noFill/>
        </p:spPr>
        <p:txBody>
          <a:bodyPr wrap="none" rtlCol="0">
            <a:spAutoFit/>
          </a:bodyPr>
          <a:lstStyle/>
          <a:p>
            <a:r>
              <a:rPr lang="zh-CN" altLang="en-US" sz="3600" dirty="0">
                <a:solidFill>
                  <a:srgbClr val="FF0000"/>
                </a:solidFill>
                <a:latin typeface="黑体" panose="02010609060101010101" pitchFamily="49" charset="-122"/>
                <a:ea typeface="黑体" panose="02010609060101010101" pitchFamily="49" charset="-122"/>
              </a:rPr>
              <a:t>机器学习</a:t>
            </a: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机器学习 </a:t>
            </a:r>
            <a:r>
              <a:rPr lang="en-US" altLang="zh-TW"/>
              <a:t>≈ </a:t>
            </a:r>
            <a:r>
              <a:rPr lang="zh-CN" altLang="en-US"/>
              <a:t>构建一个映射函数</a:t>
            </a:r>
            <a:endParaRPr lang="zh-TW" altLang="en-US" dirty="0"/>
          </a:p>
        </p:txBody>
      </p:sp>
      <p:sp>
        <p:nvSpPr>
          <p:cNvPr id="3" name="內容版面配置區 2"/>
          <p:cNvSpPr>
            <a:spLocks noGrp="1"/>
          </p:cNvSpPr>
          <p:nvPr>
            <p:ph sz="quarter" idx="1"/>
          </p:nvPr>
        </p:nvSpPr>
        <p:spPr/>
        <p:txBody>
          <a:bodyPr/>
          <a:lstStyle/>
          <a:p>
            <a:r>
              <a:rPr lang="zh-CN" altLang="en-US" dirty="0"/>
              <a:t>语音识别</a:t>
            </a:r>
            <a:endParaRPr lang="en-US" altLang="zh-TW" dirty="0"/>
          </a:p>
          <a:p>
            <a:endParaRPr lang="en-US" altLang="zh-TW" dirty="0"/>
          </a:p>
          <a:p>
            <a:r>
              <a:rPr lang="zh-CN" altLang="en-US" dirty="0"/>
              <a:t>图像识别</a:t>
            </a:r>
            <a:endParaRPr lang="en-US" altLang="zh-TW" dirty="0"/>
          </a:p>
          <a:p>
            <a:endParaRPr lang="en-US" altLang="zh-CN" dirty="0"/>
          </a:p>
          <a:p>
            <a:endParaRPr lang="en-US" altLang="zh-CN" dirty="0"/>
          </a:p>
          <a:p>
            <a:r>
              <a:rPr lang="zh-CN" altLang="en-US" dirty="0"/>
              <a:t>围棋</a:t>
            </a:r>
            <a:endParaRPr lang="en-US" altLang="zh-CN" dirty="0"/>
          </a:p>
          <a:p>
            <a:endParaRPr lang="en-US" altLang="zh-CN" dirty="0"/>
          </a:p>
          <a:p>
            <a:endParaRPr lang="en-US" altLang="zh-CN" dirty="0"/>
          </a:p>
          <a:p>
            <a:r>
              <a:rPr lang="zh-CN" altLang="en-US" dirty="0"/>
              <a:t>机器翻译</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3055871107"/>
              </p:ext>
            </p:extLst>
          </p:nvPr>
        </p:nvGraphicFramePr>
        <p:xfrm>
          <a:off x="2362200" y="1449898"/>
          <a:ext cx="3822700" cy="460375"/>
        </p:xfrm>
        <a:graphic>
          <a:graphicData uri="http://schemas.openxmlformats.org/presentationml/2006/ole">
            <mc:AlternateContent xmlns:mc="http://schemas.openxmlformats.org/markup-compatibility/2006">
              <mc:Choice xmlns:v="urn:schemas-microsoft-com:vml" Requires="v">
                <p:oleObj spid="_x0000_s103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362200" y="144989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4004980803"/>
              </p:ext>
            </p:extLst>
          </p:nvPr>
        </p:nvGraphicFramePr>
        <p:xfrm>
          <a:off x="2313735" y="2818268"/>
          <a:ext cx="3822700" cy="460375"/>
        </p:xfrm>
        <a:graphic>
          <a:graphicData uri="http://schemas.openxmlformats.org/presentationml/2006/ole">
            <mc:AlternateContent xmlns:mc="http://schemas.openxmlformats.org/markup-compatibility/2006">
              <mc:Choice xmlns:v="urn:schemas-microsoft-com:vml" Requires="v">
                <p:oleObj spid="_x0000_s103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2313735" y="281826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353787896"/>
              </p:ext>
            </p:extLst>
          </p:nvPr>
        </p:nvGraphicFramePr>
        <p:xfrm>
          <a:off x="2349595" y="4226792"/>
          <a:ext cx="3822700" cy="460375"/>
        </p:xfrm>
        <a:graphic>
          <a:graphicData uri="http://schemas.openxmlformats.org/presentationml/2006/ole">
            <mc:AlternateContent xmlns:mc="http://schemas.openxmlformats.org/markup-compatibility/2006">
              <mc:Choice xmlns:v="urn:schemas-microsoft-com:vml" Requires="v">
                <p:oleObj spid="_x0000_s103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2349595" y="4226792"/>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1025227023"/>
              </p:ext>
            </p:extLst>
          </p:nvPr>
        </p:nvGraphicFramePr>
        <p:xfrm>
          <a:off x="2380424" y="5462269"/>
          <a:ext cx="3578225" cy="460375"/>
        </p:xfrm>
        <a:graphic>
          <a:graphicData uri="http://schemas.openxmlformats.org/presentationml/2006/ole">
            <mc:AlternateContent xmlns:mc="http://schemas.openxmlformats.org/markup-compatibility/2006">
              <mc:Choice xmlns:v="urn:schemas-microsoft-com:vml" Requires="v">
                <p:oleObj spid="_x0000_s103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380424" y="5462269"/>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6136435" y="2786845"/>
            <a:ext cx="947054" cy="523220"/>
          </a:xfrm>
          <a:prstGeom prst="rect">
            <a:avLst/>
          </a:prstGeom>
          <a:noFill/>
        </p:spPr>
        <p:txBody>
          <a:bodyPr wrap="square" rtlCol="0">
            <a:spAutoFit/>
          </a:bodyPr>
          <a:lstStyle/>
          <a:p>
            <a:r>
              <a:rPr lang="en-US" altLang="zh-TW" sz="2800" dirty="0"/>
              <a:t>“</a:t>
            </a:r>
            <a:r>
              <a:rPr lang="en-US" altLang="zh-CN" sz="2800" dirty="0"/>
              <a:t>9</a:t>
            </a:r>
            <a:r>
              <a:rPr lang="en-US" altLang="zh-TW" sz="2800" dirty="0"/>
              <a:t>”</a:t>
            </a:r>
            <a:endParaRPr lang="zh-TW" altLang="en-US" sz="2800" dirty="0"/>
          </a:p>
        </p:txBody>
      </p:sp>
      <p:sp>
        <p:nvSpPr>
          <p:cNvPr id="9" name="文字方塊 8"/>
          <p:cNvSpPr txBox="1"/>
          <p:nvPr/>
        </p:nvSpPr>
        <p:spPr>
          <a:xfrm>
            <a:off x="6184899" y="1418715"/>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6172296" y="4169103"/>
            <a:ext cx="1239914" cy="523220"/>
          </a:xfrm>
          <a:prstGeom prst="rect">
            <a:avLst/>
          </a:prstGeom>
          <a:noFill/>
        </p:spPr>
        <p:txBody>
          <a:bodyPr wrap="square" rtlCol="0">
            <a:spAutoFit/>
          </a:bodyPr>
          <a:lstStyle/>
          <a:p>
            <a:r>
              <a:rPr lang="en-US" altLang="zh-TW" sz="2800" dirty="0"/>
              <a:t>“6-5”</a:t>
            </a:r>
            <a:endParaRPr lang="zh-TW" altLang="en-US" sz="2800" dirty="0"/>
          </a:p>
        </p:txBody>
      </p:sp>
      <p:sp>
        <p:nvSpPr>
          <p:cNvPr id="11" name="文字方塊 10"/>
          <p:cNvSpPr txBox="1"/>
          <p:nvPr/>
        </p:nvSpPr>
        <p:spPr>
          <a:xfrm>
            <a:off x="6328102" y="5481119"/>
            <a:ext cx="3031893" cy="523220"/>
          </a:xfrm>
          <a:prstGeom prst="rect">
            <a:avLst/>
          </a:prstGeom>
          <a:noFill/>
        </p:spPr>
        <p:txBody>
          <a:bodyPr wrap="square" rtlCol="0">
            <a:spAutoFit/>
          </a:bodyPr>
          <a:lstStyle/>
          <a:p>
            <a:r>
              <a:rPr lang="en-US" altLang="zh-TW" sz="2800" dirty="0"/>
              <a:t>“</a:t>
            </a:r>
            <a:r>
              <a:rPr lang="en-US" altLang="zh-CN" sz="2800" dirty="0"/>
              <a:t>Hello!</a:t>
            </a:r>
            <a:r>
              <a:rPr lang="en-US" altLang="zh-TW" sz="2800" dirty="0"/>
              <a:t>”</a:t>
            </a:r>
            <a:endParaRPr lang="zh-TW" altLang="en-US" sz="2800" dirty="0"/>
          </a:p>
        </p:txBody>
      </p:sp>
      <p:sp>
        <p:nvSpPr>
          <p:cNvPr id="15" name="矩形 14"/>
          <p:cNvSpPr/>
          <p:nvPr/>
        </p:nvSpPr>
        <p:spPr>
          <a:xfrm>
            <a:off x="2819536" y="5415468"/>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sp>
        <p:nvSpPr>
          <p:cNvPr id="18" name="文字方塊 17"/>
          <p:cNvSpPr txBox="1"/>
          <p:nvPr/>
        </p:nvSpPr>
        <p:spPr>
          <a:xfrm>
            <a:off x="6969242" y="4199880"/>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pic>
        <p:nvPicPr>
          <p:cNvPr id="14" name="图片 13" descr="屏幕剪辑"/>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952935" y="2766954"/>
            <a:ext cx="544300" cy="702147"/>
          </a:xfrm>
          <a:prstGeom prst="rect">
            <a:avLst/>
          </a:prstGeom>
        </p:spPr>
      </p:pic>
      <p:pic>
        <p:nvPicPr>
          <p:cNvPr id="17" name="图片 16" descr="屏幕剪辑"/>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568795" y="3909303"/>
            <a:ext cx="1219200" cy="1215850"/>
          </a:xfrm>
          <a:prstGeom prst="rect">
            <a:avLst/>
          </a:prstGeom>
        </p:spPr>
      </p:pic>
      <p:pic>
        <p:nvPicPr>
          <p:cNvPr id="21" name="图片 20" descr="屏幕剪辑"/>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3405356" y="1328278"/>
            <a:ext cx="1639458" cy="731646"/>
          </a:xfrm>
          <a:prstGeom prst="rect">
            <a:avLst/>
          </a:prstGeom>
        </p:spPr>
      </p:pic>
    </p:spTree>
    <p:extLst>
      <p:ext uri="{BB962C8B-B14F-4D97-AF65-F5344CB8AC3E}">
        <p14:creationId xmlns:p14="http://schemas.microsoft.com/office/powerpoint/2010/main" val="1412459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芒果机器学习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3505200" y="37111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芒果机器学习</a:t>
            </a:r>
          </a:p>
        </p:txBody>
      </p:sp>
      <p:sp>
        <p:nvSpPr>
          <p:cNvPr id="3" name="内容占位符 2"/>
          <p:cNvSpPr>
            <a:spLocks noGrp="1"/>
          </p:cNvSpPr>
          <p:nvPr>
            <p:ph sz="quarter" idx="1"/>
          </p:nvPr>
        </p:nvSpPr>
        <p:spPr/>
        <p:txBody>
          <a:bodyPr/>
          <a:lstStyle/>
          <a:p>
            <a:pPr lvl="1"/>
            <a:r>
              <a:rPr lang="zh-CN" altLang="en-US" dirty="0"/>
              <a:t>从市场上随机选取的芒果样本（</a:t>
            </a:r>
            <a:r>
              <a:rPr lang="zh-CN" altLang="en-US" dirty="0">
                <a:solidFill>
                  <a:srgbClr val="FF0000"/>
                </a:solidFill>
              </a:rPr>
              <a:t>训练数据</a:t>
            </a:r>
            <a:r>
              <a:rPr lang="zh-CN" altLang="en-US" dirty="0"/>
              <a:t>），列出每个芒果的所有</a:t>
            </a:r>
            <a:r>
              <a:rPr lang="zh-CN" altLang="en-US" dirty="0">
                <a:solidFill>
                  <a:srgbClr val="FF0000"/>
                </a:solidFill>
              </a:rPr>
              <a:t>特征</a:t>
            </a:r>
            <a:r>
              <a:rPr lang="zh-CN" altLang="en-US" dirty="0"/>
              <a:t>：</a:t>
            </a:r>
            <a:endParaRPr lang="en-US" altLang="zh-CN" dirty="0"/>
          </a:p>
          <a:p>
            <a:pPr lvl="2"/>
            <a:r>
              <a:rPr lang="zh-CN" altLang="en-US" dirty="0"/>
              <a:t>如颜色，大小，形状，产地，品牌</a:t>
            </a:r>
            <a:endParaRPr lang="en-US" altLang="zh-CN" dirty="0"/>
          </a:p>
          <a:p>
            <a:pPr lvl="1"/>
            <a:r>
              <a:rPr lang="zh-CN" altLang="en-US" dirty="0"/>
              <a:t>以及芒果质量（</a:t>
            </a:r>
            <a:r>
              <a:rPr lang="zh-CN" altLang="en-US" dirty="0">
                <a:solidFill>
                  <a:srgbClr val="FF0000"/>
                </a:solidFill>
              </a:rPr>
              <a:t>输出变量</a:t>
            </a:r>
            <a:r>
              <a:rPr lang="zh-CN" altLang="en-US" dirty="0"/>
              <a:t>）：</a:t>
            </a:r>
            <a:endParaRPr lang="en-US" altLang="zh-CN" dirty="0"/>
          </a:p>
          <a:p>
            <a:pPr lvl="2"/>
            <a:r>
              <a:rPr lang="zh-CN" altLang="en-US" dirty="0"/>
              <a:t>甜蜜，多汁，成熟度。 </a:t>
            </a:r>
            <a:endParaRPr lang="en-US" altLang="zh-CN" dirty="0"/>
          </a:p>
          <a:p>
            <a:pPr lvl="1"/>
            <a:endParaRPr lang="en-US" altLang="zh-CN" dirty="0"/>
          </a:p>
          <a:p>
            <a:pPr lvl="1"/>
            <a:r>
              <a:rPr lang="zh-CN" altLang="en-US" dirty="0"/>
              <a:t>设计一个</a:t>
            </a:r>
            <a:r>
              <a:rPr lang="zh-CN" altLang="en-US" dirty="0">
                <a:solidFill>
                  <a:srgbClr val="FF0000"/>
                </a:solidFill>
              </a:rPr>
              <a:t>学习算法</a:t>
            </a:r>
            <a:r>
              <a:rPr lang="zh-CN" altLang="en-US" dirty="0"/>
              <a:t>来学习芒果的</a:t>
            </a:r>
            <a:r>
              <a:rPr lang="zh-CN" altLang="en-US" dirty="0">
                <a:solidFill>
                  <a:srgbClr val="FF0000"/>
                </a:solidFill>
              </a:rPr>
              <a:t>特征</a:t>
            </a:r>
            <a:r>
              <a:rPr lang="zh-CN" altLang="en-US" dirty="0"/>
              <a:t>与</a:t>
            </a:r>
            <a:r>
              <a:rPr lang="zh-CN" altLang="en-US" dirty="0">
                <a:solidFill>
                  <a:srgbClr val="FF0000"/>
                </a:solidFill>
              </a:rPr>
              <a:t>输出变量</a:t>
            </a:r>
            <a:r>
              <a:rPr lang="zh-CN" altLang="en-US" dirty="0"/>
              <a:t>之间的相关性</a:t>
            </a:r>
            <a:r>
              <a:rPr lang="zh-CN" altLang="en-US" dirty="0">
                <a:solidFill>
                  <a:srgbClr val="FF0000"/>
                </a:solidFill>
              </a:rPr>
              <a:t>模型</a:t>
            </a:r>
            <a:r>
              <a:rPr lang="zh-CN" altLang="en-US" dirty="0"/>
              <a:t>。</a:t>
            </a:r>
            <a:endParaRPr lang="en-US" altLang="zh-CN" dirty="0"/>
          </a:p>
          <a:p>
            <a:pPr lvl="1"/>
            <a:endParaRPr lang="en-US" altLang="zh-CN" dirty="0"/>
          </a:p>
          <a:p>
            <a:pPr lvl="1"/>
            <a:r>
              <a:rPr lang="zh-CN" altLang="en-US" dirty="0"/>
              <a:t>下次从市场上买芒果时，可以根据芒果（</a:t>
            </a:r>
            <a:r>
              <a:rPr lang="zh-CN" altLang="en-US" dirty="0">
                <a:solidFill>
                  <a:srgbClr val="FF0000"/>
                </a:solidFill>
              </a:rPr>
              <a:t>测试数据</a:t>
            </a:r>
            <a:r>
              <a:rPr lang="zh-CN" altLang="en-US" dirty="0"/>
              <a:t>）的特征，使用前面计算的</a:t>
            </a:r>
            <a:r>
              <a:rPr lang="zh-CN" altLang="en-US" dirty="0">
                <a:solidFill>
                  <a:srgbClr val="FF0000"/>
                </a:solidFill>
              </a:rPr>
              <a:t>模型</a:t>
            </a:r>
            <a:r>
              <a:rPr lang="zh-CN" altLang="en-US" dirty="0"/>
              <a:t>来预测芒果的质量。</a:t>
            </a:r>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3780673118"/>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a:t>规则</a:t>
            </a:r>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关于本课程</a:t>
            </a:r>
          </a:p>
        </p:txBody>
      </p:sp>
      <p:sp>
        <p:nvSpPr>
          <p:cNvPr id="5" name="内容占位符 4"/>
          <p:cNvSpPr>
            <a:spLocks noGrp="1"/>
          </p:cNvSpPr>
          <p:nvPr>
            <p:ph sz="quarter" idx="1"/>
          </p:nvPr>
        </p:nvSpPr>
        <p:spPr/>
        <p:txBody>
          <a:bodyPr/>
          <a:lstStyle/>
          <a:p>
            <a:r>
              <a:rPr lang="zh-CN" altLang="en-US" sz="2800" dirty="0"/>
              <a:t>人工智能的一个子领域</a:t>
            </a:r>
            <a:endParaRPr lang="en-US" altLang="zh-CN" sz="2800" dirty="0"/>
          </a:p>
          <a:p>
            <a:pPr lvl="1"/>
            <a:r>
              <a:rPr lang="zh-CN" altLang="en-US" sz="2000" dirty="0"/>
              <a:t>神经网络：一种以（人工）神经元为基本单元的模型</a:t>
            </a:r>
            <a:endParaRPr lang="en-US" altLang="zh-CN" sz="2000" dirty="0"/>
          </a:p>
          <a:p>
            <a:pPr lvl="1"/>
            <a:r>
              <a:rPr lang="zh-CN" altLang="en-US" sz="2000" dirty="0"/>
              <a:t>深度学习：一类机器学习问题，主要解决</a:t>
            </a:r>
            <a:r>
              <a:rPr lang="zh-CN" altLang="en-US" sz="2000" dirty="0">
                <a:solidFill>
                  <a:srgbClr val="FF0000"/>
                </a:solidFill>
              </a:rPr>
              <a:t>贡献度分配问题</a:t>
            </a:r>
            <a:r>
              <a:rPr lang="zh-CN" altLang="en-US" sz="2000" dirty="0">
                <a:solidFill>
                  <a:schemeClr val="tx1"/>
                </a:solidFill>
              </a:rPr>
              <a:t>。</a:t>
            </a:r>
            <a:endParaRPr lang="zh-CN" altLang="en-US" dirty="0">
              <a:solidFill>
                <a:srgbClr val="FF0000"/>
              </a:solidFill>
            </a:endParaRPr>
          </a:p>
        </p:txBody>
      </p:sp>
      <p:graphicFrame>
        <p:nvGraphicFramePr>
          <p:cNvPr id="6" name="内容占位符 3"/>
          <p:cNvGraphicFramePr>
            <a:graphicFrameLocks/>
          </p:cNvGraphicFramePr>
          <p:nvPr>
            <p:extLst>
              <p:ext uri="{D42A27DB-BD31-4B8C-83A1-F6EECF244321}">
                <p14:modId xmlns:p14="http://schemas.microsoft.com/office/powerpoint/2010/main" val="4029432210"/>
              </p:ext>
            </p:extLst>
          </p:nvPr>
        </p:nvGraphicFramePr>
        <p:xfrm>
          <a:off x="2286000" y="3124200"/>
          <a:ext cx="4191000" cy="2727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474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a:t>
            </a:r>
            <a:endParaRPr lang="zh-CN" altLang="en-US" dirty="0"/>
          </a:p>
        </p:txBody>
      </p:sp>
      <p:sp>
        <p:nvSpPr>
          <p:cNvPr id="3" name="内容占位符 2"/>
          <p:cNvSpPr>
            <a:spLocks noGrp="1"/>
          </p:cNvSpPr>
          <p:nvPr>
            <p:ph sz="quarter" idx="1"/>
          </p:nvPr>
        </p:nvSpPr>
        <p:spPr/>
        <p:txBody>
          <a:bodyPr/>
          <a:lstStyle/>
          <a:p>
            <a:r>
              <a:rPr lang="zh-CN" altLang="en-US" dirty="0"/>
              <a:t>当我们用机器学习来解决一些模式识别任务时，一般的流程包含以下几个步骤：</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浅层学习（</a:t>
            </a:r>
            <a:r>
              <a:rPr lang="en-US" altLang="zh-CN" dirty="0"/>
              <a:t>Shallow Learning</a:t>
            </a:r>
            <a:r>
              <a:rPr lang="zh-CN" altLang="en-US" dirty="0"/>
              <a:t>）：不涉及特征学习，其特征主要靠人工经验或特征转换方法来抽取。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3048000"/>
            <a:ext cx="8209338" cy="1033047"/>
          </a:xfrm>
          <a:prstGeom prst="rect">
            <a:avLst/>
          </a:prstGeom>
        </p:spPr>
      </p:pic>
      <p:sp>
        <p:nvSpPr>
          <p:cNvPr id="5" name="矩形 4"/>
          <p:cNvSpPr/>
          <p:nvPr/>
        </p:nvSpPr>
        <p:spPr>
          <a:xfrm>
            <a:off x="2514600" y="4267200"/>
            <a:ext cx="4047903" cy="400110"/>
          </a:xfrm>
          <a:prstGeom prst="rect">
            <a:avLst/>
          </a:prstGeom>
        </p:spPr>
        <p:txBody>
          <a:bodyPr wrap="none">
            <a:spAutoFit/>
          </a:bodyPr>
          <a:lstStyle/>
          <a:p>
            <a:r>
              <a:rPr lang="zh-CN" altLang="en-US" sz="2000" dirty="0">
                <a:solidFill>
                  <a:srgbClr val="FF0000"/>
                </a:solidFill>
              </a:rPr>
              <a:t>特征工程（Feature Engineering）</a:t>
            </a:r>
          </a:p>
        </p:txBody>
      </p:sp>
    </p:spTree>
    <p:extLst>
      <p:ext uri="{BB962C8B-B14F-4D97-AF65-F5344CB8AC3E}">
        <p14:creationId xmlns:p14="http://schemas.microsoft.com/office/powerpoint/2010/main" val="35022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语义鸿沟：人工智能的挑战之一</a:t>
            </a:r>
            <a:endParaRPr lang="zh-CN" altLang="en-US" dirty="0"/>
          </a:p>
        </p:txBody>
      </p:sp>
      <p:sp>
        <p:nvSpPr>
          <p:cNvPr id="3" name="Content Placeholder 2"/>
          <p:cNvSpPr>
            <a:spLocks noGrp="1"/>
          </p:cNvSpPr>
          <p:nvPr>
            <p:ph sz="quarter" idx="1"/>
          </p:nvPr>
        </p:nvSpPr>
        <p:spPr/>
        <p:txBody>
          <a:bodyPr/>
          <a:lstStyle/>
          <a:p>
            <a:r>
              <a:rPr lang="zh-CN" altLang="en-US"/>
              <a:t>底层特征 </a:t>
            </a:r>
            <a:r>
              <a:rPr lang="en-US" altLang="zh-CN"/>
              <a:t>VS </a:t>
            </a:r>
            <a:r>
              <a:rPr lang="zh-CN" altLang="en-US"/>
              <a:t>高层语义</a:t>
            </a:r>
            <a:endParaRPr lang="en-US" altLang="zh-CN"/>
          </a:p>
          <a:p>
            <a:pPr lvl="1"/>
            <a:r>
              <a:rPr lang="zh-CN" altLang="en-US"/>
              <a:t>人们对文本、图像的理解无法从字符串或者图像的底层特征直接获得</a:t>
            </a:r>
            <a:endParaRPr lang="zh-CN" alt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53" y="3096139"/>
            <a:ext cx="2196782" cy="2807208"/>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60067" y="3345581"/>
            <a:ext cx="2743200" cy="2129866"/>
          </a:xfrm>
          <a:prstGeom prst="rect">
            <a:avLst/>
          </a:prstGeom>
        </p:spPr>
      </p:pic>
      <p:sp>
        <p:nvSpPr>
          <p:cNvPr id="8" name="Rectangle 7"/>
          <p:cNvSpPr/>
          <p:nvPr/>
        </p:nvSpPr>
        <p:spPr>
          <a:xfrm>
            <a:off x="5943599" y="3096139"/>
            <a:ext cx="2743201" cy="3046988"/>
          </a:xfrm>
          <a:prstGeom prst="rect">
            <a:avLst/>
          </a:prstGeom>
        </p:spPr>
        <p:txBody>
          <a:bodyPr wrap="square">
            <a:spAutoFit/>
          </a:bodyPr>
          <a:lstStyle/>
          <a:p>
            <a:pPr algn="dist">
              <a:lnSpc>
                <a:spcPct val="150000"/>
              </a:lnSpc>
            </a:pPr>
            <a:r>
              <a:rPr lang="zh-CN" altLang="en-US" sz="3200" dirty="0">
                <a:latin typeface="+mj-ea"/>
                <a:ea typeface="+mj-ea"/>
              </a:rPr>
              <a:t>床前明月光，</a:t>
            </a:r>
          </a:p>
          <a:p>
            <a:pPr algn="dist">
              <a:lnSpc>
                <a:spcPct val="150000"/>
              </a:lnSpc>
            </a:pPr>
            <a:r>
              <a:rPr lang="zh-CN" altLang="en-US" sz="3200" dirty="0">
                <a:latin typeface="+mj-ea"/>
                <a:ea typeface="+mj-ea"/>
              </a:rPr>
              <a:t>疑是地上霜。</a:t>
            </a:r>
          </a:p>
          <a:p>
            <a:pPr algn="dist">
              <a:lnSpc>
                <a:spcPct val="150000"/>
              </a:lnSpc>
            </a:pPr>
            <a:r>
              <a:rPr lang="zh-CN" altLang="en-US" sz="3200" dirty="0">
                <a:latin typeface="+mj-ea"/>
                <a:ea typeface="+mj-ea"/>
              </a:rPr>
              <a:t>举头望明月，</a:t>
            </a:r>
          </a:p>
          <a:p>
            <a:pPr algn="dist">
              <a:lnSpc>
                <a:spcPct val="150000"/>
              </a:lnSpc>
            </a:pPr>
            <a:r>
              <a:rPr lang="zh-CN" altLang="en-US" sz="3200" dirty="0">
                <a:latin typeface="+mj-ea"/>
                <a:ea typeface="+mj-ea"/>
              </a:rPr>
              <a:t>低头思故乡。</a:t>
            </a:r>
          </a:p>
        </p:txBody>
      </p:sp>
    </p:spTree>
    <p:extLst>
      <p:ext uri="{BB962C8B-B14F-4D97-AF65-F5344CB8AC3E}">
        <p14:creationId xmlns:p14="http://schemas.microsoft.com/office/powerpoint/2010/main" val="117659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表示学习</a:t>
            </a:r>
            <a:endParaRPr lang="zh-CN" altLang="en-US" dirty="0"/>
          </a:p>
        </p:txBody>
      </p:sp>
      <p:sp>
        <p:nvSpPr>
          <p:cNvPr id="3" name="Content Placeholder 2"/>
          <p:cNvSpPr>
            <a:spLocks noGrp="1"/>
          </p:cNvSpPr>
          <p:nvPr>
            <p:ph sz="quarter" idx="1"/>
          </p:nvPr>
        </p:nvSpPr>
        <p:spPr/>
        <p:txBody>
          <a:bodyPr/>
          <a:lstStyle/>
          <a:p>
            <a:r>
              <a:rPr lang="zh-CN" altLang="en-US" dirty="0"/>
              <a:t>数据表示是机器学习的核心问题。</a:t>
            </a:r>
            <a:endParaRPr lang="en-US" altLang="zh-CN" dirty="0"/>
          </a:p>
          <a:p>
            <a:pPr lvl="1"/>
            <a:r>
              <a:rPr lang="zh-CN" altLang="en-US" dirty="0"/>
              <a:t>特征工程：需要借助人类智能</a:t>
            </a:r>
            <a:endParaRPr lang="en-US" altLang="zh-CN" dirty="0"/>
          </a:p>
          <a:p>
            <a:endParaRPr lang="en-US" altLang="zh-CN" dirty="0"/>
          </a:p>
          <a:p>
            <a:r>
              <a:rPr lang="zh-CN" altLang="en-US" dirty="0"/>
              <a:t>表示学习</a:t>
            </a:r>
            <a:endParaRPr lang="en-US" altLang="zh-CN" dirty="0"/>
          </a:p>
          <a:p>
            <a:pPr lvl="1"/>
            <a:r>
              <a:rPr lang="zh-CN" altLang="en-US" dirty="0"/>
              <a:t>如何自动从数据中学习好的表示</a:t>
            </a:r>
            <a:endParaRPr lang="en-US" altLang="zh-CN" dirty="0"/>
          </a:p>
          <a:p>
            <a:pPr marL="205978" lvl="1" indent="0">
              <a:buNone/>
            </a:pPr>
            <a:endParaRPr lang="en-US" altLang="zh-CN" dirty="0"/>
          </a:p>
          <a:p>
            <a:r>
              <a:rPr lang="zh-CN" altLang="en-US" dirty="0"/>
              <a:t>难点</a:t>
            </a:r>
            <a:endParaRPr lang="en-US" altLang="zh-CN" dirty="0"/>
          </a:p>
          <a:p>
            <a:pPr lvl="1"/>
            <a:r>
              <a:rPr lang="zh-CN" altLang="en-US" dirty="0"/>
              <a:t>没有明确的目标</a:t>
            </a:r>
            <a:endParaRPr lang="en-US" altLang="zh-CN" dirty="0"/>
          </a:p>
        </p:txBody>
      </p:sp>
      <p:sp>
        <p:nvSpPr>
          <p:cNvPr id="6" name="Rectangle 5"/>
          <p:cNvSpPr/>
          <p:nvPr/>
        </p:nvSpPr>
        <p:spPr>
          <a:xfrm>
            <a:off x="2514600" y="226993"/>
            <a:ext cx="5181600" cy="954107"/>
          </a:xfrm>
          <a:prstGeom prst="rect">
            <a:avLst/>
          </a:prstGeom>
        </p:spPr>
        <p:txBody>
          <a:bodyPr wrap="square">
            <a:spAutoFit/>
          </a:bodyPr>
          <a:lstStyle/>
          <a:p>
            <a:r>
              <a:rPr lang="en-US" altLang="zh-CN" sz="1400" dirty="0" err="1">
                <a:solidFill>
                  <a:schemeClr val="bg1">
                    <a:lumMod val="50000"/>
                  </a:schemeClr>
                </a:solidFill>
              </a:rPr>
              <a:t>Bengio</a:t>
            </a:r>
            <a:r>
              <a:rPr lang="en-US" altLang="zh-CN" sz="1400" dirty="0">
                <a:solidFill>
                  <a:schemeClr val="bg1">
                    <a:lumMod val="50000"/>
                  </a:schemeClr>
                </a:solidFill>
              </a:rPr>
              <a:t>, </a:t>
            </a:r>
            <a:r>
              <a:rPr lang="en-US" altLang="zh-CN" sz="1400" dirty="0" err="1">
                <a:solidFill>
                  <a:schemeClr val="bg1">
                    <a:lumMod val="50000"/>
                  </a:schemeClr>
                </a:solidFill>
              </a:rPr>
              <a:t>Yoshua</a:t>
            </a:r>
            <a:r>
              <a:rPr lang="en-US" altLang="zh-CN" sz="1400" dirty="0">
                <a:solidFill>
                  <a:schemeClr val="bg1">
                    <a:lumMod val="50000"/>
                  </a:schemeClr>
                </a:solidFill>
              </a:rPr>
              <a:t>, Aaron </a:t>
            </a:r>
            <a:r>
              <a:rPr lang="en-US" altLang="zh-CN" sz="1400" dirty="0" err="1">
                <a:solidFill>
                  <a:schemeClr val="bg1">
                    <a:lumMod val="50000"/>
                  </a:schemeClr>
                </a:solidFill>
              </a:rPr>
              <a:t>Courville</a:t>
            </a:r>
            <a:r>
              <a:rPr lang="en-US" altLang="zh-CN" sz="1400" dirty="0">
                <a:solidFill>
                  <a:schemeClr val="bg1">
                    <a:lumMod val="50000"/>
                  </a:schemeClr>
                </a:solidFill>
              </a:rPr>
              <a:t>, and Pascal Vincent. "Representation learning: A review and new perspectives." IEEE transactions on pattern analysis and machine intelligence 35.8 (2013): 1798-1828.</a:t>
            </a:r>
            <a:endParaRPr lang="zh-CN" altLang="en-US" sz="1400" dirty="0">
              <a:solidFill>
                <a:schemeClr val="bg1">
                  <a:lumMod val="50000"/>
                </a:schemeClr>
              </a:solidFill>
            </a:endParaRPr>
          </a:p>
        </p:txBody>
      </p:sp>
    </p:spTree>
    <p:extLst>
      <p:ext uri="{BB962C8B-B14F-4D97-AF65-F5344CB8AC3E}">
        <p14:creationId xmlns:p14="http://schemas.microsoft.com/office/powerpoint/2010/main" val="35358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什么是好的数据表示？</a:t>
            </a:r>
          </a:p>
        </p:txBody>
      </p:sp>
      <p:sp>
        <p:nvSpPr>
          <p:cNvPr id="3" name="Content Placeholder 2"/>
          <p:cNvSpPr>
            <a:spLocks noGrp="1"/>
          </p:cNvSpPr>
          <p:nvPr>
            <p:ph sz="quarter" idx="1"/>
          </p:nvPr>
        </p:nvSpPr>
        <p:spPr/>
        <p:txBody>
          <a:bodyPr/>
          <a:lstStyle/>
          <a:p>
            <a:r>
              <a:rPr lang="zh-CN" altLang="en-US" dirty="0"/>
              <a:t>“好的表示”是一个非常主观的概念，没有一个明确的标准。</a:t>
            </a:r>
            <a:endParaRPr lang="en-US" altLang="zh-CN" dirty="0"/>
          </a:p>
          <a:p>
            <a:endParaRPr lang="en-US" altLang="zh-CN" dirty="0"/>
          </a:p>
          <a:p>
            <a:r>
              <a:rPr lang="zh-CN" altLang="en-US" dirty="0"/>
              <a:t>但一般而言，一个好的表示具有以下几个优点：</a:t>
            </a:r>
          </a:p>
          <a:p>
            <a:pPr lvl="1"/>
            <a:r>
              <a:rPr lang="zh-CN" altLang="en-US" dirty="0"/>
              <a:t>应该具有很强的表示能力。</a:t>
            </a:r>
          </a:p>
          <a:p>
            <a:pPr lvl="1"/>
            <a:r>
              <a:rPr lang="zh-CN" altLang="en-US" dirty="0"/>
              <a:t>应该使后续的学习任务变得简单。</a:t>
            </a:r>
          </a:p>
          <a:p>
            <a:pPr lvl="1"/>
            <a:r>
              <a:rPr lang="zh-CN" altLang="en-US" dirty="0"/>
              <a:t>应该具有一般性，是任务或领域独立的。</a:t>
            </a:r>
            <a:endParaRPr lang="en-US" altLang="zh-CN" dirty="0"/>
          </a:p>
          <a:p>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65614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语义表示</a:t>
            </a:r>
          </a:p>
        </p:txBody>
      </p:sp>
      <p:sp>
        <p:nvSpPr>
          <p:cNvPr id="4" name="内容占位符 3"/>
          <p:cNvSpPr>
            <a:spLocks noGrp="1"/>
          </p:cNvSpPr>
          <p:nvPr>
            <p:ph sz="quarter" idx="1"/>
          </p:nvPr>
        </p:nvSpPr>
        <p:spPr/>
        <p:txBody>
          <a:bodyPr/>
          <a:lstStyle/>
          <a:p>
            <a:r>
              <a:rPr lang="zh-CN" altLang="en-US" dirty="0"/>
              <a:t>如何在计算机中表示</a:t>
            </a:r>
            <a:r>
              <a:rPr lang="zh-CN" altLang="en-US" dirty="0">
                <a:solidFill>
                  <a:srgbClr val="FF0000"/>
                </a:solidFill>
              </a:rPr>
              <a:t>语义</a:t>
            </a:r>
            <a:r>
              <a:rPr lang="zh-CN" altLang="en-US" dirty="0"/>
              <a:t>？</a:t>
            </a:r>
            <a:endParaRPr lang="en-US" altLang="zh-CN" dirty="0"/>
          </a:p>
          <a:p>
            <a:pPr lvl="1"/>
            <a:endParaRPr lang="zh-CN" altLang="en-US" dirty="0"/>
          </a:p>
        </p:txBody>
      </p:sp>
      <p:sp>
        <p:nvSpPr>
          <p:cNvPr id="5" name="圆角矩形 4"/>
          <p:cNvSpPr/>
          <p:nvPr/>
        </p:nvSpPr>
        <p:spPr>
          <a:xfrm>
            <a:off x="2612434" y="1937773"/>
            <a:ext cx="204383" cy="387191"/>
          </a:xfrm>
          <a:prstGeom prst="roundRect">
            <a:avLst/>
          </a:prstGeom>
        </p:spPr>
        <p:txBody>
          <a:bodyPr wrap="none" rtlCol="0" anchor="ctr">
            <a:spAutoFit/>
          </a:bodyPr>
          <a:lstStyle/>
          <a:p>
            <a:pPr algn="ctr"/>
            <a:endParaRPr lang="zh-CN" altLang="en-US" dirty="0"/>
          </a:p>
        </p:txBody>
      </p:sp>
      <p:sp>
        <p:nvSpPr>
          <p:cNvPr id="7" name="矩形 6"/>
          <p:cNvSpPr/>
          <p:nvPr/>
        </p:nvSpPr>
        <p:spPr>
          <a:xfrm>
            <a:off x="1295400" y="1929609"/>
            <a:ext cx="1828800" cy="553998"/>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zh-CN" altLang="en-US" sz="3000" dirty="0"/>
              <a:t>符号表示</a:t>
            </a:r>
          </a:p>
        </p:txBody>
      </p:sp>
      <p:sp>
        <p:nvSpPr>
          <p:cNvPr id="8" name="矩形 7"/>
          <p:cNvSpPr/>
          <p:nvPr/>
        </p:nvSpPr>
        <p:spPr>
          <a:xfrm>
            <a:off x="4800600" y="1905000"/>
            <a:ext cx="2571750" cy="553998"/>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3000" dirty="0"/>
              <a:t>分布式表示</a:t>
            </a:r>
          </a:p>
        </p:txBody>
      </p:sp>
      <p:sp>
        <p:nvSpPr>
          <p:cNvPr id="10" name="右箭头 9"/>
          <p:cNvSpPr/>
          <p:nvPr/>
        </p:nvSpPr>
        <p:spPr>
          <a:xfrm>
            <a:off x="3829051" y="1870176"/>
            <a:ext cx="742949" cy="733663"/>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lang="zh-CN" altLang="en-US" dirty="0"/>
          </a:p>
        </p:txBody>
      </p:sp>
      <p:sp>
        <p:nvSpPr>
          <p:cNvPr id="6" name="矩形 5"/>
          <p:cNvSpPr/>
          <p:nvPr/>
        </p:nvSpPr>
        <p:spPr>
          <a:xfrm>
            <a:off x="1485900" y="2664086"/>
            <a:ext cx="1447800" cy="646331"/>
          </a:xfrm>
          <a:prstGeom prst="rect">
            <a:avLst/>
          </a:prstGeom>
        </p:spPr>
        <p:txBody>
          <a:bodyPr wrap="square">
            <a:spAutoFit/>
          </a:bodyPr>
          <a:lstStyle/>
          <a:p>
            <a:pPr algn="ctr"/>
            <a:r>
              <a:rPr lang="zh-CN" altLang="en-US" dirty="0"/>
              <a:t>知识库</a:t>
            </a:r>
          </a:p>
          <a:p>
            <a:pPr algn="ctr"/>
            <a:r>
              <a:rPr lang="zh-CN" altLang="en-US" dirty="0"/>
              <a:t>规则</a:t>
            </a:r>
          </a:p>
        </p:txBody>
      </p:sp>
      <p:pic>
        <p:nvPicPr>
          <p:cNvPr id="11" name="图片 10" descr="屏幕剪辑"/>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65478" y="3682077"/>
            <a:ext cx="2469783" cy="2483047"/>
          </a:xfrm>
          <a:prstGeom prst="rect">
            <a:avLst/>
          </a:prstGeom>
        </p:spPr>
      </p:pic>
      <p:sp>
        <p:nvSpPr>
          <p:cNvPr id="12" name="矩形 11"/>
          <p:cNvSpPr/>
          <p:nvPr/>
        </p:nvSpPr>
        <p:spPr>
          <a:xfrm>
            <a:off x="1240677" y="5598684"/>
            <a:ext cx="1107996" cy="369332"/>
          </a:xfrm>
          <a:prstGeom prst="rect">
            <a:avLst/>
          </a:prstGeom>
        </p:spPr>
        <p:txBody>
          <a:bodyPr wrap="none">
            <a:spAutoFit/>
          </a:bodyPr>
          <a:lstStyle/>
          <a:p>
            <a:r>
              <a:rPr lang="zh-CN" altLang="en-US" dirty="0"/>
              <a:t>局部表示</a:t>
            </a:r>
          </a:p>
        </p:txBody>
      </p:sp>
      <p:sp>
        <p:nvSpPr>
          <p:cNvPr id="13" name="矩形 12"/>
          <p:cNvSpPr/>
          <p:nvPr/>
        </p:nvSpPr>
        <p:spPr>
          <a:xfrm>
            <a:off x="4493731" y="3472802"/>
            <a:ext cx="3185487" cy="369332"/>
          </a:xfrm>
          <a:prstGeom prst="rect">
            <a:avLst/>
          </a:prstGeom>
        </p:spPr>
        <p:txBody>
          <a:bodyPr wrap="none">
            <a:spAutoFit/>
          </a:bodyPr>
          <a:lstStyle/>
          <a:p>
            <a:r>
              <a:rPr lang="zh-CN" altLang="en-US" dirty="0"/>
              <a:t>嵌入：压缩、低维、稠密向量</a:t>
            </a:r>
          </a:p>
        </p:txBody>
      </p:sp>
      <p:sp>
        <p:nvSpPr>
          <p:cNvPr id="14" name="矩形 13"/>
          <p:cNvSpPr/>
          <p:nvPr/>
        </p:nvSpPr>
        <p:spPr>
          <a:xfrm>
            <a:off x="589921" y="5328285"/>
            <a:ext cx="2314488" cy="369332"/>
          </a:xfrm>
          <a:prstGeom prst="rect">
            <a:avLst/>
          </a:prstGeom>
        </p:spPr>
        <p:txBody>
          <a:bodyPr wrap="square">
            <a:spAutoFit/>
          </a:bodyPr>
          <a:lstStyle/>
          <a:p>
            <a:pPr lvl="1"/>
            <a:r>
              <a:rPr lang="en-US" altLang="zh-CN" dirty="0"/>
              <a:t>One-Hot</a:t>
            </a:r>
            <a:r>
              <a:rPr lang="zh-CN" altLang="en-US" dirty="0"/>
              <a:t>向量</a:t>
            </a:r>
            <a:endParaRPr lang="en-US" altLang="zh-CN" dirty="0"/>
          </a:p>
        </p:txBody>
      </p:sp>
    </p:spTree>
    <p:extLst>
      <p:ext uri="{BB962C8B-B14F-4D97-AF65-F5344CB8AC3E}">
        <p14:creationId xmlns:p14="http://schemas.microsoft.com/office/powerpoint/2010/main" val="1272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P spid="6"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表示形式</a:t>
            </a:r>
          </a:p>
        </p:txBody>
      </p:sp>
      <p:sp>
        <p:nvSpPr>
          <p:cNvPr id="3" name="Content Placeholder 2"/>
          <p:cNvSpPr>
            <a:spLocks noGrp="1"/>
          </p:cNvSpPr>
          <p:nvPr>
            <p:ph sz="quarter" idx="1"/>
          </p:nvPr>
        </p:nvSpPr>
        <p:spPr/>
        <p:txBody>
          <a:bodyPr/>
          <a:lstStyle/>
          <a:p>
            <a:r>
              <a:rPr lang="zh-CN" altLang="en-US" dirty="0"/>
              <a:t>符号表示</a:t>
            </a:r>
          </a:p>
          <a:p>
            <a:pPr lvl="1"/>
            <a:r>
              <a:rPr lang="zh-CN" altLang="en-US" dirty="0"/>
              <a:t>离散表示、局部表示</a:t>
            </a:r>
            <a:endParaRPr lang="en-US" altLang="zh-CN" dirty="0"/>
          </a:p>
          <a:p>
            <a:pPr lvl="1"/>
            <a:r>
              <a:rPr lang="en-US" altLang="zh-CN" dirty="0"/>
              <a:t>One-Hot</a:t>
            </a:r>
            <a:r>
              <a:rPr lang="zh-CN" altLang="en-US" dirty="0"/>
              <a:t>向量</a:t>
            </a:r>
            <a:endParaRPr lang="en-US" altLang="zh-CN" dirty="0"/>
          </a:p>
          <a:p>
            <a:endParaRPr lang="en-US" altLang="zh-CN" sz="3200" dirty="0"/>
          </a:p>
          <a:p>
            <a:endParaRPr lang="en-US" altLang="zh-CN" dirty="0"/>
          </a:p>
          <a:p>
            <a:r>
              <a:rPr lang="zh-CN" altLang="en-US" dirty="0"/>
              <a:t>分布式</a:t>
            </a:r>
            <a:r>
              <a:rPr lang="en-US" altLang="zh-CN" dirty="0"/>
              <a:t>(</a:t>
            </a:r>
            <a:r>
              <a:rPr lang="en-US" altLang="zh-CN" kern="100" dirty="0">
                <a:ea typeface="宋体" panose="02010600030101010101" pitchFamily="2" charset="-122"/>
                <a:cs typeface="宋体" panose="02010600030101010101" pitchFamily="2" charset="-122"/>
              </a:rPr>
              <a:t>distributed)</a:t>
            </a:r>
            <a:r>
              <a:rPr lang="zh-CN" altLang="en-US" dirty="0"/>
              <a:t>表示</a:t>
            </a:r>
            <a:endParaRPr lang="en-US" altLang="zh-CN" dirty="0"/>
          </a:p>
          <a:p>
            <a:pPr lvl="1"/>
            <a:r>
              <a:rPr lang="zh-CN" altLang="en-US" dirty="0"/>
              <a:t>压缩、低维、稠密向量</a:t>
            </a:r>
            <a:endParaRPr lang="en-US" altLang="zh-CN" dirty="0"/>
          </a:p>
          <a:p>
            <a:pPr lvl="1"/>
            <a:r>
              <a:rPr lang="zh-CN" altLang="en-US" sz="2400" dirty="0"/>
              <a:t>用</a:t>
            </a:r>
            <a:r>
              <a:rPr lang="en-US" altLang="zh-CN" sz="2400" dirty="0"/>
              <a:t>O(N)</a:t>
            </a:r>
            <a:r>
              <a:rPr lang="zh-CN" altLang="en-US" sz="2400" dirty="0"/>
              <a:t>个参数表示</a:t>
            </a:r>
            <a:r>
              <a:rPr lang="en-US" altLang="zh-CN" sz="2400" dirty="0"/>
              <a:t> O(2</a:t>
            </a:r>
            <a:r>
              <a:rPr lang="en-US" altLang="zh-CN" sz="2400" baseline="30000" dirty="0"/>
              <a:t>k</a:t>
            </a:r>
            <a:r>
              <a:rPr lang="en-US" altLang="zh-CN" sz="2400" dirty="0"/>
              <a:t>)</a:t>
            </a:r>
            <a:r>
              <a:rPr lang="zh-CN" altLang="en-US" sz="2400" dirty="0"/>
              <a:t>区间</a:t>
            </a:r>
            <a:endParaRPr lang="en-US" altLang="zh-CN" sz="2400" dirty="0"/>
          </a:p>
          <a:p>
            <a:pPr lvl="2"/>
            <a:r>
              <a:rPr lang="en-US" altLang="zh-CN" sz="2000" dirty="0"/>
              <a:t>k</a:t>
            </a:r>
            <a:r>
              <a:rPr lang="zh-CN" altLang="en-US" sz="2000" dirty="0"/>
              <a:t>为非</a:t>
            </a:r>
            <a:r>
              <a:rPr lang="en-US" altLang="zh-CN" sz="2000" dirty="0"/>
              <a:t>0</a:t>
            </a:r>
            <a:r>
              <a:rPr lang="zh-CN" altLang="en-US" sz="2000" dirty="0"/>
              <a:t>参数，</a:t>
            </a:r>
            <a:r>
              <a:rPr lang="en-US" altLang="zh-CN" sz="2000" dirty="0"/>
              <a:t>k&lt;N</a:t>
            </a:r>
          </a:p>
        </p:txBody>
      </p:sp>
      <p:graphicFrame>
        <p:nvGraphicFramePr>
          <p:cNvPr id="4" name="Table 3"/>
          <p:cNvGraphicFramePr>
            <a:graphicFrameLocks noGrp="1"/>
          </p:cNvGraphicFramePr>
          <p:nvPr/>
        </p:nvGraphicFramePr>
        <p:xfrm>
          <a:off x="4419600" y="1295400"/>
          <a:ext cx="4648200" cy="2034604"/>
        </p:xfrm>
        <a:graphic>
          <a:graphicData uri="http://schemas.openxmlformats.org/drawingml/2006/table">
            <a:tbl>
              <a:tblPr firstRow="1" firstCol="1" bandRow="1">
                <a:tableStyleId>{5C22544A-7EE6-4342-B048-85BDC9FD1C3A}</a:tableStyleId>
              </a:tblPr>
              <a:tblGrid>
                <a:gridCol w="451023">
                  <a:extLst>
                    <a:ext uri="{9D8B030D-6E8A-4147-A177-3AD203B41FA5}">
                      <a16:colId xmlns:a16="http://schemas.microsoft.com/office/drawing/2014/main" val="20000"/>
                    </a:ext>
                  </a:extLst>
                </a:gridCol>
                <a:gridCol w="1991252">
                  <a:extLst>
                    <a:ext uri="{9D8B030D-6E8A-4147-A177-3AD203B41FA5}">
                      <a16:colId xmlns:a16="http://schemas.microsoft.com/office/drawing/2014/main" val="20001"/>
                    </a:ext>
                  </a:extLst>
                </a:gridCol>
                <a:gridCol w="2205925">
                  <a:extLst>
                    <a:ext uri="{9D8B030D-6E8A-4147-A177-3AD203B41FA5}">
                      <a16:colId xmlns:a16="http://schemas.microsoft.com/office/drawing/2014/main" val="20002"/>
                    </a:ext>
                  </a:extLst>
                </a:gridCol>
              </a:tblGrid>
              <a:tr h="45720">
                <a:tc>
                  <a:txBody>
                    <a:bodyPr/>
                    <a:lstStyle/>
                    <a:p>
                      <a:pPr algn="ctr">
                        <a:lnSpc>
                          <a:spcPct val="115000"/>
                        </a:lnSpc>
                        <a:spcAft>
                          <a:spcPts val="0"/>
                        </a:spcAft>
                      </a:pPr>
                      <a:r>
                        <a:rPr lang="en-US" sz="2000" kern="100" dirty="0">
                          <a:effectLst/>
                        </a:rPr>
                        <a:t> </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a:effectLst/>
                        </a:rPr>
                        <a:t>离散表示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a:effectLst/>
                        </a:rPr>
                        <a:t>连续表示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426720">
                <a:tc>
                  <a:txBody>
                    <a:bodyPr/>
                    <a:lstStyle/>
                    <a:p>
                      <a:pPr algn="ctr">
                        <a:lnSpc>
                          <a:spcPct val="115000"/>
                        </a:lnSpc>
                        <a:spcAft>
                          <a:spcPts val="0"/>
                        </a:spcAft>
                      </a:pPr>
                      <a:r>
                        <a:rPr lang="en-US" sz="2000" kern="100" dirty="0">
                          <a:effectLst/>
                        </a:rPr>
                        <a:t>A</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[1 0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[0.25 0.5]</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426720">
                <a:tc>
                  <a:txBody>
                    <a:bodyPr/>
                    <a:lstStyle/>
                    <a:p>
                      <a:pPr algn="ctr">
                        <a:lnSpc>
                          <a:spcPct val="115000"/>
                        </a:lnSpc>
                        <a:spcAft>
                          <a:spcPts val="0"/>
                        </a:spcAft>
                      </a:pPr>
                      <a:r>
                        <a:rPr lang="en-US" sz="2000" kern="100" dirty="0">
                          <a:effectLst/>
                        </a:rPr>
                        <a:t>B</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1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a:effectLst/>
                        </a:rPr>
                        <a:t>[0.2 0.9]</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426720">
                <a:tc>
                  <a:txBody>
                    <a:bodyPr/>
                    <a:lstStyle/>
                    <a:p>
                      <a:pPr algn="ctr">
                        <a:lnSpc>
                          <a:spcPct val="115000"/>
                        </a:lnSpc>
                        <a:spcAft>
                          <a:spcPts val="0"/>
                        </a:spcAft>
                      </a:pPr>
                      <a:r>
                        <a:rPr lang="en-US" sz="2000" kern="100">
                          <a:effectLst/>
                        </a:rPr>
                        <a:t>C</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1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[0.8 0.2]</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426720">
                <a:tc>
                  <a:txBody>
                    <a:bodyPr/>
                    <a:lstStyle/>
                    <a:p>
                      <a:pPr algn="ctr">
                        <a:lnSpc>
                          <a:spcPct val="115000"/>
                        </a:lnSpc>
                        <a:spcAft>
                          <a:spcPts val="0"/>
                        </a:spcAft>
                      </a:pPr>
                      <a:r>
                        <a:rPr lang="en-US" sz="2000" kern="100">
                          <a:effectLst/>
                        </a:rPr>
                        <a:t>D</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0 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[0.9 0.1]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pic>
        <p:nvPicPr>
          <p:cNvPr id="1026" name="Picture 2" descr="http://pic.fxxz.com/up/2010-11/201011171550221931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7400" y="3715558"/>
            <a:ext cx="2127654" cy="21161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7507" y="5895847"/>
            <a:ext cx="1800493" cy="369332"/>
          </a:xfrm>
          <a:prstGeom prst="rect">
            <a:avLst/>
          </a:prstGeom>
        </p:spPr>
        <p:txBody>
          <a:bodyPr wrap="none">
            <a:spAutoFit/>
          </a:bodyPr>
          <a:lstStyle/>
          <a:p>
            <a:pPr lvl="1" algn="ctr"/>
            <a:r>
              <a:rPr lang="zh-CN" altLang="en-US" dirty="0"/>
              <a:t>分布式表示</a:t>
            </a:r>
            <a:endParaRPr lang="en-US" altLang="zh-CN" dirty="0"/>
          </a:p>
        </p:txBody>
      </p:sp>
    </p:spTree>
    <p:extLst>
      <p:ext uri="{BB962C8B-B14F-4D97-AF65-F5344CB8AC3E}">
        <p14:creationId xmlns:p14="http://schemas.microsoft.com/office/powerpoint/2010/main" val="119347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一个生活中的例子：颜色</a:t>
            </a:r>
          </a:p>
        </p:txBody>
      </p:sp>
      <p:pic>
        <p:nvPicPr>
          <p:cNvPr id="1026" name="Picture 2" descr="“rgb”的图片搜索结果"/>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0" y="2514600"/>
            <a:ext cx="2471103" cy="213808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79" y="2743200"/>
            <a:ext cx="4589496" cy="2133600"/>
          </a:xfrm>
          <a:prstGeom prst="rect">
            <a:avLst/>
          </a:prstGeom>
        </p:spPr>
      </p:pic>
    </p:spTree>
    <p:extLst>
      <p:ext uri="{BB962C8B-B14F-4D97-AF65-F5344CB8AC3E}">
        <p14:creationId xmlns:p14="http://schemas.microsoft.com/office/powerpoint/2010/main" val="5320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词嵌入（</a:t>
            </a:r>
            <a:r>
              <a:rPr lang="en-US" altLang="zh-CN" dirty="0"/>
              <a:t>Word Embeddings</a:t>
            </a:r>
            <a:r>
              <a:rPr lang="zh-CN" altLang="en-US" dirty="0"/>
              <a:t>）</a:t>
            </a:r>
          </a:p>
        </p:txBody>
      </p:sp>
      <p:pic>
        <p:nvPicPr>
          <p:cNvPr id="1026" name="Picture 2" descr="http://sebastianruder.com/content/images/2016/04/word_embeddings_colah.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05200" y="1676400"/>
            <a:ext cx="4740795"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895600" y="5906571"/>
            <a:ext cx="4493538" cy="369332"/>
          </a:xfrm>
          <a:prstGeom prst="rect">
            <a:avLst/>
          </a:prstGeom>
        </p:spPr>
        <p:txBody>
          <a:bodyPr wrap="none">
            <a:spAutoFit/>
          </a:bodyPr>
          <a:lstStyle/>
          <a:p>
            <a:r>
              <a:rPr lang="zh-CN" altLang="en-US" dirty="0"/>
              <a:t>https://indico.io/blog/visualizing-with-t-sne/</a:t>
            </a:r>
          </a:p>
        </p:txBody>
      </p:sp>
      <p:sp>
        <p:nvSpPr>
          <p:cNvPr id="4" name="文本框 3"/>
          <p:cNvSpPr txBox="1"/>
          <p:nvPr/>
        </p:nvSpPr>
        <p:spPr>
          <a:xfrm>
            <a:off x="762000" y="2057400"/>
            <a:ext cx="800219" cy="461665"/>
          </a:xfrm>
          <a:prstGeom prst="rect">
            <a:avLst/>
          </a:prstGeom>
          <a:noFill/>
        </p:spPr>
        <p:txBody>
          <a:bodyPr wrap="none" rtlCol="0">
            <a:spAutoFit/>
          </a:bodyPr>
          <a:lstStyle/>
          <a:p>
            <a:r>
              <a:rPr lang="zh-CN" altLang="en-US" sz="2400" dirty="0"/>
              <a:t>上海</a:t>
            </a:r>
          </a:p>
        </p:txBody>
      </p:sp>
      <p:sp>
        <p:nvSpPr>
          <p:cNvPr id="6" name="文本框 5"/>
          <p:cNvSpPr txBox="1"/>
          <p:nvPr/>
        </p:nvSpPr>
        <p:spPr>
          <a:xfrm>
            <a:off x="762000" y="2514600"/>
            <a:ext cx="800219" cy="461665"/>
          </a:xfrm>
          <a:prstGeom prst="rect">
            <a:avLst/>
          </a:prstGeom>
          <a:noFill/>
        </p:spPr>
        <p:txBody>
          <a:bodyPr wrap="none" rtlCol="0">
            <a:spAutoFit/>
          </a:bodyPr>
          <a:lstStyle/>
          <a:p>
            <a:r>
              <a:rPr lang="zh-CN" altLang="en-US" sz="2400" dirty="0"/>
              <a:t>北京</a:t>
            </a:r>
          </a:p>
        </p:txBody>
      </p:sp>
      <p:cxnSp>
        <p:nvCxnSpPr>
          <p:cNvPr id="7" name="曲线连接符 6"/>
          <p:cNvCxnSpPr>
            <a:stCxn id="4" idx="3"/>
          </p:cNvCxnSpPr>
          <p:nvPr/>
        </p:nvCxnSpPr>
        <p:spPr>
          <a:xfrm>
            <a:off x="1562219" y="2288233"/>
            <a:ext cx="3009781" cy="3787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6" idx="3"/>
          </p:cNvCxnSpPr>
          <p:nvPr/>
        </p:nvCxnSpPr>
        <p:spPr>
          <a:xfrm>
            <a:off x="1562219" y="2745433"/>
            <a:ext cx="3009781" cy="2308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800" y="3962400"/>
            <a:ext cx="800219" cy="461665"/>
          </a:xfrm>
          <a:prstGeom prst="rect">
            <a:avLst/>
          </a:prstGeom>
          <a:noFill/>
        </p:spPr>
        <p:txBody>
          <a:bodyPr wrap="none" rtlCol="0">
            <a:spAutoFit/>
          </a:bodyPr>
          <a:lstStyle/>
          <a:p>
            <a:r>
              <a:rPr lang="zh-CN" altLang="en-US" sz="2400" dirty="0"/>
              <a:t>高兴</a:t>
            </a:r>
          </a:p>
        </p:txBody>
      </p:sp>
      <p:sp>
        <p:nvSpPr>
          <p:cNvPr id="13" name="文本框 12"/>
          <p:cNvSpPr txBox="1"/>
          <p:nvPr/>
        </p:nvSpPr>
        <p:spPr>
          <a:xfrm>
            <a:off x="685800" y="4419600"/>
            <a:ext cx="800219" cy="461665"/>
          </a:xfrm>
          <a:prstGeom prst="rect">
            <a:avLst/>
          </a:prstGeom>
          <a:noFill/>
        </p:spPr>
        <p:txBody>
          <a:bodyPr wrap="none" rtlCol="0">
            <a:spAutoFit/>
          </a:bodyPr>
          <a:lstStyle/>
          <a:p>
            <a:r>
              <a:rPr lang="zh-CN" altLang="en-US" sz="2400" dirty="0"/>
              <a:t>难过</a:t>
            </a:r>
          </a:p>
        </p:txBody>
      </p:sp>
      <p:cxnSp>
        <p:nvCxnSpPr>
          <p:cNvPr id="14" name="曲线连接符 13"/>
          <p:cNvCxnSpPr>
            <a:stCxn id="12" idx="3"/>
          </p:cNvCxnSpPr>
          <p:nvPr/>
        </p:nvCxnSpPr>
        <p:spPr>
          <a:xfrm flipV="1">
            <a:off x="1486019" y="3657600"/>
            <a:ext cx="5448181" cy="5356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3" idx="3"/>
          </p:cNvCxnSpPr>
          <p:nvPr/>
        </p:nvCxnSpPr>
        <p:spPr>
          <a:xfrm flipV="1">
            <a:off x="1486019" y="3962400"/>
            <a:ext cx="5371981" cy="6880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0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表示学习与深度学习</a:t>
            </a:r>
          </a:p>
        </p:txBody>
      </p:sp>
      <p:sp>
        <p:nvSpPr>
          <p:cNvPr id="3" name="Content Placeholder 2"/>
          <p:cNvSpPr>
            <a:spLocks noGrp="1"/>
          </p:cNvSpPr>
          <p:nvPr>
            <p:ph sz="quarter" idx="1"/>
          </p:nvPr>
        </p:nvSpPr>
        <p:spPr/>
        <p:txBody>
          <a:bodyPr/>
          <a:lstStyle/>
          <a:p>
            <a:r>
              <a:rPr lang="zh-CN" altLang="en-US" dirty="0"/>
              <a:t>一个好的表示学习策略必须具备一定的深度</a:t>
            </a:r>
            <a:endParaRPr lang="en-US" altLang="zh-CN" dirty="0"/>
          </a:p>
          <a:p>
            <a:pPr lvl="1"/>
            <a:r>
              <a:rPr lang="zh-CN" altLang="en-US" dirty="0"/>
              <a:t>特征重用</a:t>
            </a:r>
            <a:endParaRPr lang="en-US" altLang="zh-CN" dirty="0"/>
          </a:p>
          <a:p>
            <a:pPr lvl="2"/>
            <a:r>
              <a:rPr lang="zh-CN" altLang="en-US" dirty="0"/>
              <a:t>指数级的表示能力</a:t>
            </a:r>
            <a:endParaRPr lang="en-US" altLang="zh-CN" dirty="0"/>
          </a:p>
          <a:p>
            <a:pPr lvl="1"/>
            <a:r>
              <a:rPr lang="zh-CN" altLang="en-US" dirty="0"/>
              <a:t>抽象表示与不变性</a:t>
            </a:r>
            <a:endParaRPr lang="en-US" altLang="zh-CN" dirty="0"/>
          </a:p>
          <a:p>
            <a:pPr lvl="2"/>
            <a:r>
              <a:rPr lang="zh-CN" altLang="en-US" dirty="0"/>
              <a:t>抽象表示需要多步的构造</a:t>
            </a:r>
            <a:endParaRPr lang="en-US" altLang="zh-CN" dirty="0"/>
          </a:p>
          <a:p>
            <a:pPr lvl="2"/>
            <a:endParaRPr lang="zh-CN" altLang="en-US" dirty="0"/>
          </a:p>
        </p:txBody>
      </p:sp>
      <p:sp>
        <p:nvSpPr>
          <p:cNvPr id="4" name="Rectangle 3"/>
          <p:cNvSpPr/>
          <p:nvPr/>
        </p:nvSpPr>
        <p:spPr>
          <a:xfrm>
            <a:off x="457200" y="5895350"/>
            <a:ext cx="8686800" cy="523220"/>
          </a:xfrm>
          <a:prstGeom prst="rect">
            <a:avLst/>
          </a:prstGeom>
        </p:spPr>
        <p:txBody>
          <a:bodyPr wrap="square">
            <a:spAutoFit/>
          </a:bodyPr>
          <a:lstStyle/>
          <a:p>
            <a:r>
              <a:rPr lang="zh-CN" altLang="en-US" sz="1400" dirty="0"/>
              <a:t>https://mathteachingstrategies.wordpress.com/2008/11/24/concrete-and-abstract-representations-using-mathematical-tools/</a:t>
            </a:r>
          </a:p>
        </p:txBody>
      </p:sp>
      <p:pic>
        <p:nvPicPr>
          <p:cNvPr id="6" name="Picture 2" descr="CRA Problem Example "/>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33955" y="3741314"/>
            <a:ext cx="5918699" cy="20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15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传统的特征提取</a:t>
            </a:r>
          </a:p>
        </p:txBody>
      </p:sp>
      <p:sp>
        <p:nvSpPr>
          <p:cNvPr id="3" name="Content Placeholder 2"/>
          <p:cNvSpPr>
            <a:spLocks noGrp="1"/>
          </p:cNvSpPr>
          <p:nvPr>
            <p:ph sz="quarter" idx="1"/>
          </p:nvPr>
        </p:nvSpPr>
        <p:spPr/>
        <p:txBody>
          <a:bodyPr/>
          <a:lstStyle/>
          <a:p>
            <a:r>
              <a:rPr lang="zh-CN" altLang="en-US" dirty="0"/>
              <a:t>特征提取</a:t>
            </a:r>
            <a:endParaRPr lang="en-US" altLang="zh-CN" dirty="0"/>
          </a:p>
          <a:p>
            <a:pPr lvl="1"/>
            <a:r>
              <a:rPr lang="zh-CN" altLang="en-US" dirty="0"/>
              <a:t>线性投影（子空间）</a:t>
            </a:r>
            <a:endParaRPr lang="en-US" altLang="zh-CN" dirty="0"/>
          </a:p>
          <a:p>
            <a:pPr lvl="2"/>
            <a:r>
              <a:rPr lang="en-US" altLang="zh-CN" dirty="0"/>
              <a:t>PCA</a:t>
            </a:r>
            <a:r>
              <a:rPr lang="zh-CN" altLang="en-US" dirty="0"/>
              <a:t>、</a:t>
            </a:r>
            <a:r>
              <a:rPr lang="en-US" altLang="zh-CN" dirty="0"/>
              <a:t>LDA</a:t>
            </a:r>
          </a:p>
          <a:p>
            <a:pPr lvl="1"/>
            <a:r>
              <a:rPr lang="zh-CN" altLang="en-US" dirty="0"/>
              <a:t>非线性嵌入</a:t>
            </a:r>
            <a:endParaRPr lang="en-US" altLang="zh-CN" dirty="0"/>
          </a:p>
          <a:p>
            <a:pPr lvl="2"/>
            <a:r>
              <a:rPr lang="en-US" altLang="zh-CN" dirty="0"/>
              <a:t>LLE</a:t>
            </a:r>
            <a:r>
              <a:rPr lang="zh-CN" altLang="en-US" dirty="0"/>
              <a:t>、</a:t>
            </a:r>
            <a:r>
              <a:rPr lang="en-US" altLang="zh-CN" dirty="0" err="1"/>
              <a:t>Isomap</a:t>
            </a:r>
            <a:r>
              <a:rPr lang="zh-CN" altLang="en-US" dirty="0"/>
              <a:t>、谱方法</a:t>
            </a:r>
            <a:endParaRPr lang="en-US" altLang="zh-CN" dirty="0"/>
          </a:p>
          <a:p>
            <a:pPr lvl="1"/>
            <a:r>
              <a:rPr lang="zh-CN" altLang="en-US" dirty="0"/>
              <a:t>自编码器</a:t>
            </a:r>
            <a:endParaRPr lang="en-US" altLang="zh-CN" dirty="0"/>
          </a:p>
          <a:p>
            <a:pPr lvl="1"/>
            <a:endParaRPr lang="en-US" altLang="zh-CN" dirty="0"/>
          </a:p>
          <a:p>
            <a:r>
              <a:rPr lang="zh-CN" altLang="en-US" dirty="0"/>
              <a:t>特征提取</a:t>
            </a:r>
            <a:r>
              <a:rPr lang="en-US" altLang="zh-CN" dirty="0"/>
              <a:t>VS</a:t>
            </a:r>
            <a:r>
              <a:rPr lang="zh-CN" altLang="en-US" dirty="0"/>
              <a:t>表示学习</a:t>
            </a:r>
            <a:endParaRPr lang="en-US" altLang="zh-CN" dirty="0"/>
          </a:p>
          <a:p>
            <a:pPr lvl="1"/>
            <a:r>
              <a:rPr lang="zh-CN" altLang="en-US" dirty="0"/>
              <a:t>特征提取：基于任务或先验对去除无用特征</a:t>
            </a:r>
            <a:endParaRPr lang="en-US" altLang="zh-CN" dirty="0"/>
          </a:p>
          <a:p>
            <a:pPr lvl="1"/>
            <a:r>
              <a:rPr lang="zh-CN" altLang="en-US" dirty="0"/>
              <a:t>表示学习：通过深度模型学习高层语义特征</a:t>
            </a:r>
            <a:endParaRPr lang="en-US" altLang="zh-CN" dirty="0"/>
          </a:p>
          <a:p>
            <a:endParaRPr lang="en-US" altLang="zh-CN" dirty="0"/>
          </a:p>
        </p:txBody>
      </p:sp>
    </p:spTree>
    <p:extLst>
      <p:ext uri="{BB962C8B-B14F-4D97-AF65-F5344CB8AC3E}">
        <p14:creationId xmlns:p14="http://schemas.microsoft.com/office/powerpoint/2010/main" val="40311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更详细的课程概括</a:t>
            </a:r>
          </a:p>
        </p:txBody>
      </p:sp>
      <p:pic>
        <p:nvPicPr>
          <p:cNvPr id="3" name="图片 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09600" y="1152698"/>
            <a:ext cx="7772400" cy="5153455"/>
          </a:xfrm>
          <a:prstGeom prst="rect">
            <a:avLst/>
          </a:prstGeom>
        </p:spPr>
      </p:pic>
    </p:spTree>
    <p:extLst>
      <p:ext uri="{BB962C8B-B14F-4D97-AF65-F5344CB8AC3E}">
        <p14:creationId xmlns:p14="http://schemas.microsoft.com/office/powerpoint/2010/main" val="267104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深度学习</a:t>
            </a:r>
            <a:endParaRPr lang="zh-CN" altLang="en-US" dirty="0"/>
          </a:p>
        </p:txBody>
      </p:sp>
      <p:sp>
        <p:nvSpPr>
          <p:cNvPr id="3" name="内容占位符 2"/>
          <p:cNvSpPr>
            <a:spLocks noGrp="1"/>
          </p:cNvSpPr>
          <p:nvPr>
            <p:ph sz="quarter" idx="1"/>
          </p:nvPr>
        </p:nvSpPr>
        <p:spPr/>
        <p:txBody>
          <a:bodyPr/>
          <a:lstStyle/>
          <a:p>
            <a:r>
              <a:rPr lang="zh-CN" altLang="en-US"/>
              <a:t>通过构建具有一定“深度”的模型，可以让模型来自动学习好的特征表示（从底层特征，到中层特征，再到高层特征），从而最终提升预测或识别的准确性。</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2428" y="3666309"/>
            <a:ext cx="8224372" cy="1344421"/>
          </a:xfrm>
          <a:prstGeom prst="rect">
            <a:avLst/>
          </a:prstGeom>
        </p:spPr>
      </p:pic>
    </p:spTree>
    <p:extLst>
      <p:ext uri="{BB962C8B-B14F-4D97-AF65-F5344CB8AC3E}">
        <p14:creationId xmlns:p14="http://schemas.microsoft.com/office/powerpoint/2010/main" val="4007180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表示学习与深度学习</a:t>
            </a: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a:ext>
            </a:extLst>
          </a:blip>
          <a:stretch>
            <a:fillRect/>
          </a:stretch>
        </p:blipFill>
        <p:spPr>
          <a:xfrm>
            <a:off x="304800" y="1752600"/>
            <a:ext cx="8229600" cy="3940175"/>
          </a:xfrm>
        </p:spPr>
      </p:pic>
    </p:spTree>
    <p:extLst>
      <p:ext uri="{BB962C8B-B14F-4D97-AF65-F5344CB8AC3E}">
        <p14:creationId xmlns:p14="http://schemas.microsoft.com/office/powerpoint/2010/main" val="1649159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深度学习的数学描述</a:t>
            </a:r>
            <a:endParaRPr lang="en-US" altLang="zh-CN" dirty="0"/>
          </a:p>
        </p:txBody>
      </p:sp>
      <mc:AlternateContent xmlns:mc="http://schemas.openxmlformats.org/markup-compatibility/2006" xmlns:a14="http://schemas.microsoft.com/office/drawing/2010/main">
        <mc:Choice Requires="a14">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2" name="文本框 11"/>
          <p:cNvSpPr txBox="1"/>
          <p:nvPr/>
        </p:nvSpPr>
        <p:spPr>
          <a:xfrm>
            <a:off x="6464428" y="2057400"/>
            <a:ext cx="1107996" cy="369332"/>
          </a:xfrm>
          <a:prstGeom prst="rect">
            <a:avLst/>
          </a:prstGeom>
          <a:noFill/>
        </p:spPr>
        <p:txBody>
          <a:bodyPr wrap="none" rtlCol="0">
            <a:spAutoFit/>
          </a:bodyPr>
          <a:lstStyle/>
          <a:p>
            <a:r>
              <a:rPr lang="zh-CN" altLang="en-US" dirty="0"/>
              <a:t>浅层学习</a:t>
            </a:r>
          </a:p>
        </p:txBody>
      </p:sp>
      <p:sp>
        <p:nvSpPr>
          <p:cNvPr id="13" name="文本框 12"/>
          <p:cNvSpPr txBox="1"/>
          <p:nvPr/>
        </p:nvSpPr>
        <p:spPr>
          <a:xfrm>
            <a:off x="6607116" y="4271974"/>
            <a:ext cx="1107996" cy="369332"/>
          </a:xfrm>
          <a:prstGeom prst="rect">
            <a:avLst/>
          </a:prstGeom>
          <a:noFill/>
        </p:spPr>
        <p:txBody>
          <a:bodyPr wrap="none" rtlCol="0">
            <a:spAutoFit/>
          </a:bodyPr>
          <a:lstStyle/>
          <a:p>
            <a:r>
              <a:rPr lang="zh-CN" altLang="en-US" dirty="0"/>
              <a:t>深度学习</a:t>
            </a:r>
          </a:p>
        </p:txBody>
      </p:sp>
      <mc:AlternateContent xmlns:mc="http://schemas.openxmlformats.org/markup-compatibility/2006" xmlns:a14="http://schemas.microsoft.com/office/drawing/2010/main">
        <mc:Choice Requires="a14">
          <p:sp>
            <p:nvSpPr>
              <p:cNvPr id="14" name="矩形 13"/>
              <p:cNvSpPr/>
              <p:nvPr/>
            </p:nvSpPr>
            <p:spPr>
              <a:xfrm>
                <a:off x="1257300" y="5994398"/>
                <a:ext cx="6781800" cy="404983"/>
              </a:xfrm>
              <a:prstGeom prst="rect">
                <a:avLst/>
              </a:prstGeom>
            </p:spPr>
            <p:txBody>
              <a:bodyPr wrap="square">
                <a:spAutoFit/>
              </a:bodyPr>
              <a:lstStyle/>
              <a:p>
                <a:pPr lvl="0"/>
                <a:r>
                  <a:rPr lang="zh-CN" altLang="en-US" dirty="0">
                    <a:solidFill>
                      <a:srgbClr val="FF0000"/>
                    </a:solidFill>
                    <a:latin typeface="Cambria Math" panose="02040503050406030204" pitchFamily="18" charset="0"/>
                  </a:rPr>
                  <a:t>当</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oMath>
                </a14:m>
                <a:r>
                  <a:rPr lang="zh-CN" altLang="en-US" dirty="0">
                    <a:solidFill>
                      <a:srgbClr val="FF0000"/>
                    </a:solidFill>
                    <a:latin typeface="Cambria Math" panose="02040503050406030204" pitchFamily="18" charset="0"/>
                  </a:rPr>
                  <a:t>连续时为神经网络！  </a:t>
                </a:r>
                <a:r>
                  <a:rPr lang="zh-CN" altLang="en-US" dirty="0">
                    <a:solidFill>
                      <a:srgbClr val="FF0000"/>
                    </a:solidFill>
                    <a:ea typeface="Cambria Math" panose="02040503050406030204" pitchFamily="18" charset="0"/>
                  </a:rPr>
                  <a:t>比如</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257300" y="5994398"/>
                <a:ext cx="6781800" cy="404983"/>
              </a:xfrm>
              <a:prstGeom prst="rect">
                <a:avLst/>
              </a:prstGeom>
              <a:blipFill>
                <a:blip r:embed="rId12"/>
                <a:stretch>
                  <a:fillRect l="-719" t="-7463" b="-20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438400" y="5625066"/>
                <a:ext cx="3675814" cy="369332"/>
              </a:xfrm>
              <a:prstGeom prst="rect">
                <a:avLst/>
              </a:prstGeom>
            </p:spPr>
            <p:txBody>
              <a:bodyPr wrap="none">
                <a:spAutoFit/>
              </a:bodyPr>
              <a:lstStyle/>
              <a:p>
                <a:pPr lvl="0"/>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zh-CN" altLang="en-US" i="1">
                        <a:solidFill>
                          <a:srgbClr val="FF0000"/>
                        </a:solidFill>
                        <a:latin typeface="Cambria Math" panose="02040503050406030204" pitchFamily="18" charset="0"/>
                        <a:ea typeface="Cambria Math" panose="02040503050406030204" pitchFamily="18" charset="0"/>
                      </a:rPr>
                      <m:t>为</m:t>
                    </m:r>
                  </m:oMath>
                </a14:m>
                <a:r>
                  <a:rPr lang="zh-CN" altLang="en-US" dirty="0">
                    <a:solidFill>
                      <a:srgbClr val="FF0000"/>
                    </a:solidFill>
                    <a:latin typeface="Cambria Math" panose="02040503050406030204" pitchFamily="18" charset="0"/>
                  </a:rPr>
                  <a:t>非线性函数，不一定连续。</a:t>
                </a:r>
                <a:endParaRPr lang="en-US" altLang="zh-CN" dirty="0">
                  <a:solidFill>
                    <a:srgbClr val="FF0000"/>
                  </a:solidFill>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438400" y="5625066"/>
                <a:ext cx="3675814" cy="369332"/>
              </a:xfrm>
              <a:prstGeom prst="rect">
                <a:avLst/>
              </a:prstGeom>
              <a:blipFill>
                <a:blip r:embed="rId13"/>
                <a:stretch>
                  <a:fillRect l="-498" t="-8333" r="-829"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0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FCD6CC03-B4F7-430C-98D0-115893192BDE}"/>
                                            </p:graphicEl>
                                          </p:spTgt>
                                        </p:tgtEl>
                                        <p:attrNameLst>
                                          <p:attrName>style.visibility</p:attrName>
                                        </p:attrNameLst>
                                      </p:cBhvr>
                                      <p:to>
                                        <p:strVal val="visible"/>
                                      </p:to>
                                    </p:set>
                                    <p:animEffect transition="in" filter="fade">
                                      <p:cBhvr>
                                        <p:cTn id="7" dur="500"/>
                                        <p:tgtEl>
                                          <p:spTgt spid="11">
                                            <p:graphicEl>
                                              <a:dgm id="{FCD6CC03-B4F7-430C-98D0-115893192BD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4EF64793-5BF1-44BB-A21B-0135AFBD46AF}"/>
                                            </p:graphicEl>
                                          </p:spTgt>
                                        </p:tgtEl>
                                        <p:attrNameLst>
                                          <p:attrName>style.visibility</p:attrName>
                                        </p:attrNameLst>
                                      </p:cBhvr>
                                      <p:to>
                                        <p:strVal val="visible"/>
                                      </p:to>
                                    </p:set>
                                    <p:animEffect transition="in" filter="fade">
                                      <p:cBhvr>
                                        <p:cTn id="15" dur="500"/>
                                        <p:tgtEl>
                                          <p:spTgt spid="11">
                                            <p:graphicEl>
                                              <a:dgm id="{4EF64793-5BF1-44BB-A21B-0135AFBD46A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9FCB7101-7B41-4F46-B29A-8B98CB20ACF4}"/>
                                            </p:graphicEl>
                                          </p:spTgt>
                                        </p:tgtEl>
                                        <p:attrNameLst>
                                          <p:attrName>style.visibility</p:attrName>
                                        </p:attrNameLst>
                                      </p:cBhvr>
                                      <p:to>
                                        <p:strVal val="visible"/>
                                      </p:to>
                                    </p:set>
                                    <p:animEffect transition="in" filter="fade">
                                      <p:cBhvr>
                                        <p:cTn id="18" dur="500"/>
                                        <p:tgtEl>
                                          <p:spTgt spid="11">
                                            <p:graphicEl>
                                              <a:dgm id="{9FCB7101-7B41-4F46-B29A-8B98CB20AC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0E188FDA-3031-47C5-A37C-074F9C682AE9}"/>
                                            </p:graphicEl>
                                          </p:spTgt>
                                        </p:tgtEl>
                                        <p:attrNameLst>
                                          <p:attrName>style.visibility</p:attrName>
                                        </p:attrNameLst>
                                      </p:cBhvr>
                                      <p:to>
                                        <p:strVal val="visible"/>
                                      </p:to>
                                    </p:set>
                                    <p:animEffect transition="in" filter="fade">
                                      <p:cBhvr>
                                        <p:cTn id="23" dur="500"/>
                                        <p:tgtEl>
                                          <p:spTgt spid="11">
                                            <p:graphicEl>
                                              <a:dgm id="{0E188FDA-3031-47C5-A37C-074F9C682A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18185A6C-2422-400B-9E45-ECC7B0CECAC8}"/>
                                            </p:graphicEl>
                                          </p:spTgt>
                                        </p:tgtEl>
                                        <p:attrNameLst>
                                          <p:attrName>style.visibility</p:attrName>
                                        </p:attrNameLst>
                                      </p:cBhvr>
                                      <p:to>
                                        <p:strVal val="visible"/>
                                      </p:to>
                                    </p:set>
                                    <p:animEffect transition="in" filter="fade">
                                      <p:cBhvr>
                                        <p:cTn id="26" dur="500"/>
                                        <p:tgtEl>
                                          <p:spTgt spid="11">
                                            <p:graphicEl>
                                              <a:dgm id="{18185A6C-2422-400B-9E45-ECC7B0CECAC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CF55BC5C-1C33-4983-911D-EF7A771C9BEC}"/>
                                            </p:graphicEl>
                                          </p:spTgt>
                                        </p:tgtEl>
                                        <p:attrNameLst>
                                          <p:attrName>style.visibility</p:attrName>
                                        </p:attrNameLst>
                                      </p:cBhvr>
                                      <p:to>
                                        <p:strVal val="visible"/>
                                      </p:to>
                                    </p:set>
                                    <p:animEffect transition="in" filter="fade">
                                      <p:cBhvr>
                                        <p:cTn id="31" dur="500"/>
                                        <p:tgtEl>
                                          <p:spTgt spid="11">
                                            <p:graphicEl>
                                              <a:dgm id="{CF55BC5C-1C33-4983-911D-EF7A771C9BE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graphicEl>
                                              <a:dgm id="{1F0BD8E5-EC2F-45C6-88A9-672B0AD75965}"/>
                                            </p:graphicEl>
                                          </p:spTgt>
                                        </p:tgtEl>
                                        <p:attrNameLst>
                                          <p:attrName>style.visibility</p:attrName>
                                        </p:attrNameLst>
                                      </p:cBhvr>
                                      <p:to>
                                        <p:strVal val="visible"/>
                                      </p:to>
                                    </p:set>
                                    <p:animEffect transition="in" filter="fade">
                                      <p:cBhvr>
                                        <p:cTn id="37" dur="500"/>
                                        <p:tgtEl>
                                          <p:spTgt spid="11">
                                            <p:graphicEl>
                                              <a:dgm id="{1F0BD8E5-EC2F-45C6-88A9-672B0AD759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P spid="12" grpId="0"/>
      <p:bldP spid="13" grpId="0"/>
      <p:bldP spid="14"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175447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
        <p:nvSpPr>
          <p:cNvPr id="3" name="矩形 2"/>
          <p:cNvSpPr/>
          <p:nvPr/>
        </p:nvSpPr>
        <p:spPr>
          <a:xfrm>
            <a:off x="3429000" y="512782"/>
            <a:ext cx="2416046" cy="369332"/>
          </a:xfrm>
          <a:prstGeom prst="rect">
            <a:avLst/>
          </a:prstGeom>
        </p:spPr>
        <p:txBody>
          <a:bodyPr wrap="none">
            <a:spAutoFit/>
          </a:bodyPr>
          <a:lstStyle/>
          <a:p>
            <a:r>
              <a:rPr lang="zh-CN" altLang="en-US" dirty="0"/>
              <a:t>人脑有860亿个神经元</a:t>
            </a:r>
          </a:p>
        </p:txBody>
      </p:sp>
    </p:spTree>
    <p:extLst>
      <p:ext uri="{BB962C8B-B14F-4D97-AF65-F5344CB8AC3E}">
        <p14:creationId xmlns:p14="http://schemas.microsoft.com/office/powerpoint/2010/main" val="1564469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神经网络如何学习？</a:t>
            </a:r>
          </a:p>
        </p:txBody>
      </p:sp>
      <p:sp>
        <p:nvSpPr>
          <p:cNvPr id="3" name="内容占位符 2"/>
          <p:cNvSpPr>
            <a:spLocks noGrp="1"/>
          </p:cNvSpPr>
          <p:nvPr>
            <p:ph sz="quarter" idx="1"/>
          </p:nvPr>
        </p:nvSpPr>
        <p:spPr/>
        <p:txBody>
          <a:bodyPr/>
          <a:lstStyle/>
          <a:p>
            <a:r>
              <a:rPr lang="zh-CN" altLang="en-US" dirty="0"/>
              <a:t>赫布法则</a:t>
            </a:r>
            <a:r>
              <a:rPr lang="en-US" altLang="zh-CN" dirty="0"/>
              <a:t> Hebb's Rule</a:t>
            </a:r>
          </a:p>
          <a:p>
            <a:pPr lvl="1"/>
            <a:r>
              <a:rPr lang="zh-CN" altLang="en-US" dirty="0"/>
              <a:t>“当神经元 </a:t>
            </a:r>
            <a:r>
              <a:rPr lang="en-US" altLang="zh-CN" dirty="0"/>
              <a:t>A</a:t>
            </a:r>
            <a:r>
              <a:rPr lang="zh-CN" altLang="en-US" dirty="0"/>
              <a:t>的一个轴突和神经元</a:t>
            </a:r>
            <a:r>
              <a:rPr lang="en-US" altLang="zh-CN" dirty="0"/>
              <a:t>B</a:t>
            </a:r>
            <a:r>
              <a:rPr lang="zh-CN" altLang="en-US" dirty="0"/>
              <a:t>很近，足以对它产生影响，并且持续地、重复地参与了对神经元</a:t>
            </a:r>
            <a:r>
              <a:rPr lang="en-US" altLang="zh-CN" dirty="0"/>
              <a:t>B</a:t>
            </a:r>
            <a:r>
              <a:rPr lang="zh-CN" altLang="en-US" dirty="0"/>
              <a:t>的兴奋，那么在这两个神经元或其中之一会发生某种生长过程或新陈代谢变化，以致于神经元</a:t>
            </a:r>
            <a:r>
              <a:rPr lang="en-US" altLang="zh-CN" dirty="0"/>
              <a:t>A</a:t>
            </a:r>
            <a:r>
              <a:rPr lang="zh-CN" altLang="en-US" dirty="0"/>
              <a:t>作为能使神经元</a:t>
            </a:r>
            <a:r>
              <a:rPr lang="en-US" altLang="zh-CN" dirty="0"/>
              <a:t>B</a:t>
            </a:r>
            <a:r>
              <a:rPr lang="zh-CN" altLang="en-US" dirty="0"/>
              <a:t>兴奋的细胞之一，它的效能加强了。”</a:t>
            </a:r>
            <a:endParaRPr lang="en-US" altLang="zh-CN" dirty="0"/>
          </a:p>
          <a:p>
            <a:pPr marL="205978" lvl="1" indent="0" algn="r">
              <a:buNone/>
            </a:pPr>
            <a:r>
              <a:rPr lang="en-US" altLang="zh-CN" dirty="0"/>
              <a:t>----</a:t>
            </a:r>
            <a:r>
              <a:rPr lang="zh-CN" altLang="en-US" dirty="0"/>
              <a:t>加拿大心理学家</a:t>
            </a:r>
            <a:r>
              <a:rPr lang="en-US" altLang="zh-CN" dirty="0"/>
              <a:t>Donald Hebb</a:t>
            </a:r>
            <a:r>
              <a:rPr lang="zh-CN" altLang="en-US" dirty="0"/>
              <a:t>，</a:t>
            </a:r>
            <a:endParaRPr lang="en-US" altLang="zh-CN" dirty="0"/>
          </a:p>
          <a:p>
            <a:pPr marL="205978" lvl="1" indent="0" algn="r">
              <a:buNone/>
            </a:pPr>
            <a:r>
              <a:rPr lang="en-US" altLang="zh-CN" dirty="0"/>
              <a:t>《</a:t>
            </a:r>
            <a:r>
              <a:rPr lang="zh-CN" altLang="en-US" dirty="0"/>
              <a:t>行为的组织</a:t>
            </a:r>
            <a:r>
              <a:rPr lang="en-US" altLang="zh-CN" dirty="0"/>
              <a:t>》</a:t>
            </a:r>
            <a:r>
              <a:rPr lang="zh-CN" altLang="en-US" dirty="0"/>
              <a:t>，</a:t>
            </a:r>
            <a:r>
              <a:rPr lang="en-US" altLang="zh-CN" dirty="0"/>
              <a:t>1949</a:t>
            </a:r>
            <a:endParaRPr lang="zh-CN" altLang="en-US" dirty="0"/>
          </a:p>
        </p:txBody>
      </p:sp>
      <p:sp>
        <p:nvSpPr>
          <p:cNvPr id="5" name="矩形 4"/>
          <p:cNvSpPr/>
          <p:nvPr/>
        </p:nvSpPr>
        <p:spPr>
          <a:xfrm>
            <a:off x="381000" y="4956631"/>
            <a:ext cx="8382000" cy="1200329"/>
          </a:xfrm>
          <a:prstGeom prst="rect">
            <a:avLst/>
          </a:prstGeom>
        </p:spPr>
        <p:txBody>
          <a:bodyPr wrap="square">
            <a:spAutoFit/>
          </a:bodyPr>
          <a:lstStyle/>
          <a:p>
            <a:pPr marL="285750" indent="-285750">
              <a:buFont typeface="Wingdings" panose="05000000000000000000" pitchFamily="2" charset="2"/>
              <a:buChar char="Ø"/>
            </a:pPr>
            <a:r>
              <a:rPr lang="zh-CN" altLang="en-US" dirty="0"/>
              <a:t>人脑有两种记忆：</a:t>
            </a:r>
            <a:r>
              <a:rPr lang="zh-CN" altLang="en-US" dirty="0">
                <a:solidFill>
                  <a:srgbClr val="FF0000"/>
                </a:solidFill>
              </a:rPr>
              <a:t>长期记忆</a:t>
            </a:r>
            <a:r>
              <a:rPr lang="zh-CN" altLang="en-US" dirty="0"/>
              <a:t>和</a:t>
            </a:r>
            <a:r>
              <a:rPr lang="zh-CN" altLang="en-US" dirty="0">
                <a:solidFill>
                  <a:srgbClr val="FF0000"/>
                </a:solidFill>
              </a:rPr>
              <a:t>短期记忆</a:t>
            </a:r>
            <a:r>
              <a:rPr lang="zh-CN" altLang="en-US" dirty="0"/>
              <a:t>。短期记忆持续时间不超过一分钟。如果一个经验重复足够的次数，此经验就可储存在长期记忆中。</a:t>
            </a:r>
            <a:endParaRPr lang="en-US" altLang="zh-CN" dirty="0"/>
          </a:p>
          <a:p>
            <a:pPr marL="285750" indent="-285750">
              <a:buFont typeface="Wingdings" panose="05000000000000000000" pitchFamily="2" charset="2"/>
              <a:buChar char="Ø"/>
            </a:pPr>
            <a:r>
              <a:rPr lang="zh-CN" altLang="en-US" dirty="0"/>
              <a:t>短期记忆转化为长期记忆的过程就称为</a:t>
            </a:r>
            <a:r>
              <a:rPr lang="zh-CN" altLang="en-US" dirty="0">
                <a:solidFill>
                  <a:srgbClr val="FF0000"/>
                </a:solidFill>
              </a:rPr>
              <a:t>凝固作用</a:t>
            </a:r>
            <a:r>
              <a:rPr lang="zh-CN" altLang="en-US" dirty="0"/>
              <a:t>。</a:t>
            </a:r>
            <a:endParaRPr lang="en-US" altLang="zh-CN" dirty="0"/>
          </a:p>
          <a:p>
            <a:pPr marL="285750" indent="-285750">
              <a:buFont typeface="Wingdings" panose="05000000000000000000" pitchFamily="2" charset="2"/>
              <a:buChar char="Ø"/>
            </a:pPr>
            <a:r>
              <a:rPr lang="zh-CN" altLang="en-US" dirty="0"/>
              <a:t>人脑中的海马区为大脑结构凝固作用的核心区域。</a:t>
            </a:r>
          </a:p>
        </p:txBody>
      </p:sp>
    </p:spTree>
    <p:extLst>
      <p:ext uri="{BB962C8B-B14F-4D97-AF65-F5344CB8AC3E}">
        <p14:creationId xmlns:p14="http://schemas.microsoft.com/office/powerpoint/2010/main" val="18912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143000" y="2819400"/>
            <a:ext cx="4609271" cy="3363685"/>
          </a:xfrm>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62600" y="1447800"/>
            <a:ext cx="2693763" cy="2041117"/>
          </a:xfrm>
          <a:prstGeom prst="rect">
            <a:avLst/>
          </a:prstGeom>
        </p:spPr>
      </p:pic>
      <p:cxnSp>
        <p:nvCxnSpPr>
          <p:cNvPr id="6" name="直接箭头连接符 5"/>
          <p:cNvCxnSpPr/>
          <p:nvPr/>
        </p:nvCxnSpPr>
        <p:spPr>
          <a:xfrm flipV="1">
            <a:off x="4648200" y="3048000"/>
            <a:ext cx="1219200" cy="10668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9456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人工神经网络</a:t>
            </a:r>
            <a:endParaRPr lang="zh-CN" altLang="en-US" dirty="0"/>
          </a:p>
        </p:txBody>
      </p:sp>
      <p:sp>
        <p:nvSpPr>
          <p:cNvPr id="3" name="内容占位符 2"/>
          <p:cNvSpPr>
            <a:spLocks noGrp="1"/>
          </p:cNvSpPr>
          <p:nvPr>
            <p:ph sz="quarter" idx="1"/>
          </p:nvPr>
        </p:nvSpPr>
        <p:spPr/>
        <p:txBody>
          <a:bodyPr/>
          <a:lstStyle/>
          <a:p>
            <a:r>
              <a:rPr lang="zh-CN" altLang="en-US"/>
              <a:t>人工神经网络主要由大量的神经元以及它们之间的有向连接构成。因此考虑三方面：</a:t>
            </a:r>
            <a:endParaRPr lang="en-US" altLang="zh-CN"/>
          </a:p>
          <a:p>
            <a:endParaRPr lang="zh-CN" altLang="en-US"/>
          </a:p>
          <a:p>
            <a:r>
              <a:rPr lang="zh-CN" altLang="en-US"/>
              <a:t>神经元的激活规则</a:t>
            </a:r>
            <a:endParaRPr lang="en-US" altLang="zh-CN"/>
          </a:p>
          <a:p>
            <a:pPr lvl="1"/>
            <a:r>
              <a:rPr lang="zh-CN" altLang="en-US"/>
              <a:t>主要是指神经元输入到输出之间的映射关系，一般为非线性函数。</a:t>
            </a:r>
          </a:p>
          <a:p>
            <a:r>
              <a:rPr lang="zh-CN" altLang="en-US"/>
              <a:t>网络的拓扑结构</a:t>
            </a:r>
            <a:endParaRPr lang="en-US" altLang="zh-CN"/>
          </a:p>
          <a:p>
            <a:pPr lvl="1"/>
            <a:r>
              <a:rPr lang="zh-CN" altLang="en-US"/>
              <a:t>不同神经元之间的连接关系。</a:t>
            </a:r>
          </a:p>
          <a:p>
            <a:r>
              <a:rPr lang="zh-CN" altLang="en-US"/>
              <a:t>学习算法</a:t>
            </a:r>
            <a:endParaRPr lang="en-US" altLang="zh-CN"/>
          </a:p>
          <a:p>
            <a:pPr lvl="1"/>
            <a:r>
              <a:rPr lang="zh-CN" altLang="en-US"/>
              <a:t>通过训练数据来学习神经网络的参数。</a:t>
            </a:r>
            <a:endParaRPr lang="zh-CN" altLang="en-US" dirty="0"/>
          </a:p>
        </p:txBody>
      </p:sp>
    </p:spTree>
    <p:extLst>
      <p:ext uri="{BB962C8B-B14F-4D97-AF65-F5344CB8AC3E}">
        <p14:creationId xmlns:p14="http://schemas.microsoft.com/office/powerpoint/2010/main" val="1441844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人工神经网络由神经元模型构成，这种由许多神经元组成的信息处理网络具有并行分布结构。</a:t>
            </a:r>
            <a:endParaRPr lang="en-US" altLang="zh-CN" dirty="0"/>
          </a:p>
          <a:p>
            <a:pPr lvl="1"/>
            <a:r>
              <a:rPr lang="zh-CN" altLang="en-US" dirty="0"/>
              <a:t>虽然这里将 神经网络结构大体上分为三种类型，但是大多数网络都是</a:t>
            </a:r>
            <a:r>
              <a:rPr lang="zh-CN" altLang="en-US" dirty="0">
                <a:solidFill>
                  <a:srgbClr val="FF0000"/>
                </a:solidFill>
              </a:rPr>
              <a:t>复合型结构</a:t>
            </a:r>
            <a:r>
              <a:rPr lang="zh-CN" altLang="en-US" dirty="0"/>
              <a:t>，即一个神经网络中包括多种网络结构。</a:t>
            </a:r>
          </a:p>
          <a:p>
            <a:endParaRPr lang="zh-CN" altLang="en-US" dirty="0"/>
          </a:p>
        </p:txBody>
      </p:sp>
      <p:pic>
        <p:nvPicPr>
          <p:cNvPr id="5" name="图片 4">
            <a:extLst>
              <a:ext uri="{FF2B5EF4-FFF2-40B4-BE49-F238E27FC236}">
                <a16:creationId xmlns:a16="http://schemas.microsoft.com/office/drawing/2014/main" id="{97CE001A-F58B-4EE9-A402-10FE9FF2A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688080"/>
            <a:ext cx="6221348" cy="2019353"/>
          </a:xfrm>
          <a:prstGeom prst="rect">
            <a:avLst/>
          </a:prstGeom>
        </p:spPr>
      </p:pic>
    </p:spTree>
    <p:extLst>
      <p:ext uri="{BB962C8B-B14F-4D97-AF65-F5344CB8AC3E}">
        <p14:creationId xmlns:p14="http://schemas.microsoft.com/office/powerpoint/2010/main" val="601965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a:t>
            </a:r>
          </a:p>
        </p:txBody>
      </p:sp>
      <mc:AlternateContent xmlns:mc="http://schemas.openxmlformats.org/markup-compatibility/2006" xmlns:a14="http://schemas.microsoft.com/office/drawing/2010/main">
        <mc:Choice Requires="a14">
          <p:sp>
            <p:nvSpPr>
              <p:cNvPr id="5" name="矩形 4"/>
              <p:cNvSpPr/>
              <p:nvPr/>
            </p:nvSpPr>
            <p:spPr>
              <a:xfrm>
                <a:off x="2064275" y="1278776"/>
                <a:ext cx="3690177" cy="58477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ea typeface="Cambria Math" panose="02040503050406030204" pitchFamily="18" charset="0"/>
                        </a:rPr>
                        <m:t>𝑦</m:t>
                      </m:r>
                      <m:r>
                        <a:rPr lang="en-US" altLang="zh-CN" sz="3200" i="1">
                          <a:latin typeface="Cambria Math" panose="02040503050406030204" pitchFamily="18" charset="0"/>
                          <a:ea typeface="Cambria Math" panose="02040503050406030204" pitchFamily="18" charset="0"/>
                        </a:rPr>
                        <m:t>= (</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3</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2</m:t>
                      </m:r>
                      <m:r>
                        <a:rPr lang="en-US" altLang="zh-CN" sz="3200" i="1">
                          <a:latin typeface="Cambria Math" panose="02040503050406030204" pitchFamily="18" charset="0"/>
                          <a:ea typeface="Cambria Math" panose="02040503050406030204" pitchFamily="18" charset="0"/>
                        </a:rPr>
                        <m:t>(</m:t>
                      </m:r>
                      <m:r>
                        <a:rPr lang="pt-BR"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1</m:t>
                      </m:r>
                      <m:d>
                        <m:dPr>
                          <m:ctrlPr>
                            <a:rPr lang="pt-BR" altLang="zh-CN" sz="3200" i="1">
                              <a:latin typeface="Cambria Math" panose="02040503050406030204" pitchFamily="18" charset="0"/>
                              <a:ea typeface="Cambria Math" panose="02040503050406030204" pitchFamily="18" charset="0"/>
                            </a:rPr>
                          </m:ctrlPr>
                        </m:dPr>
                        <m:e>
                          <m:r>
                            <a:rPr lang="pt-BR" altLang="zh-CN" sz="3200" i="1">
                              <a:latin typeface="Cambria Math" panose="02040503050406030204" pitchFamily="18" charset="0"/>
                              <a:ea typeface="Cambria Math" panose="02040503050406030204" pitchFamily="18" charset="0"/>
                            </a:rPr>
                            <m:t>𝑥</m:t>
                          </m:r>
                        </m:e>
                      </m:d>
                      <m:r>
                        <a:rPr lang="en-US" altLang="zh-CN" sz="3200" i="1">
                          <a:latin typeface="Cambria Math" panose="02040503050406030204" pitchFamily="18" charset="0"/>
                          <a:ea typeface="Cambria Math" panose="02040503050406030204" pitchFamily="18" charset="0"/>
                        </a:rPr>
                        <m:t>))</m:t>
                      </m:r>
                    </m:oMath>
                  </m:oMathPara>
                </a14:m>
                <a:endParaRPr lang="zh-CN" altLang="zh-CN" sz="3200" i="1"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064275" y="1278776"/>
                <a:ext cx="3690177"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70462" y="1999327"/>
                <a:ext cx="2201692" cy="404983"/>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m:oMathPara>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670462" y="1999327"/>
                <a:ext cx="2201692" cy="404983"/>
              </a:xfrm>
              <a:prstGeom prst="rect">
                <a:avLst/>
              </a:prstGeom>
              <a:blipFill>
                <a:blip r:embed="rId3"/>
                <a:stretch>
                  <a:fillRect b="-909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95686" y="2828935"/>
            <a:ext cx="4267200" cy="2440458"/>
          </a:xfrm>
          <a:prstGeom prst="rect">
            <a:avLst/>
          </a:prstGeom>
        </p:spPr>
      </p:pic>
    </p:spTree>
    <p:extLst>
      <p:ext uri="{BB962C8B-B14F-4D97-AF65-F5344CB8AC3E}">
        <p14:creationId xmlns:p14="http://schemas.microsoft.com/office/powerpoint/2010/main" val="29974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课程大纲</a:t>
            </a:r>
            <a:endParaRPr lang="zh-CN" altLang="en-US" dirty="0"/>
          </a:p>
        </p:txBody>
      </p:sp>
      <p:sp>
        <p:nvSpPr>
          <p:cNvPr id="3" name="内容占位符 2"/>
          <p:cNvSpPr>
            <a:spLocks noGrp="1"/>
          </p:cNvSpPr>
          <p:nvPr>
            <p:ph sz="quarter" idx="1"/>
          </p:nvPr>
        </p:nvSpPr>
        <p:spPr/>
        <p:txBody>
          <a:bodyPr/>
          <a:lstStyle/>
          <a:p>
            <a:r>
              <a:rPr lang="zh-CN" altLang="en-US"/>
              <a:t>概述</a:t>
            </a:r>
            <a:endParaRPr lang="en-US" altLang="zh-CN"/>
          </a:p>
          <a:p>
            <a:pPr lvl="1"/>
            <a:r>
              <a:rPr lang="zh-CN" altLang="en-US"/>
              <a:t>机器学习概述</a:t>
            </a:r>
          </a:p>
          <a:p>
            <a:pPr lvl="1"/>
            <a:r>
              <a:rPr lang="zh-CN" altLang="en-US"/>
              <a:t>线性模型</a:t>
            </a:r>
          </a:p>
          <a:p>
            <a:r>
              <a:rPr lang="zh-CN" altLang="en-US"/>
              <a:t>基础网络模型</a:t>
            </a:r>
            <a:endParaRPr lang="en-US" altLang="zh-CN"/>
          </a:p>
          <a:p>
            <a:pPr lvl="1"/>
            <a:r>
              <a:rPr lang="zh-CN" altLang="en-US"/>
              <a:t>前馈神经网络</a:t>
            </a:r>
          </a:p>
          <a:p>
            <a:pPr lvl="1"/>
            <a:r>
              <a:rPr lang="zh-CN" altLang="en-US"/>
              <a:t>卷积神经网络</a:t>
            </a:r>
          </a:p>
          <a:p>
            <a:pPr lvl="1"/>
            <a:r>
              <a:rPr lang="zh-CN" altLang="en-US"/>
              <a:t>循环神经网络</a:t>
            </a:r>
          </a:p>
          <a:p>
            <a:pPr lvl="1"/>
            <a:r>
              <a:rPr lang="zh-CN" altLang="en-US"/>
              <a:t>网络优化与正则化</a:t>
            </a:r>
          </a:p>
          <a:p>
            <a:pPr lvl="1"/>
            <a:r>
              <a:rPr lang="zh-CN" altLang="en-US"/>
              <a:t>记忆与注意力机制</a:t>
            </a:r>
          </a:p>
          <a:p>
            <a:pPr lvl="1"/>
            <a:r>
              <a:rPr lang="zh-CN" altLang="en-US"/>
              <a:t>无监督学习</a:t>
            </a:r>
          </a:p>
          <a:p>
            <a:pPr lvl="1"/>
            <a:endParaRPr lang="en-US" altLang="zh-CN"/>
          </a:p>
          <a:p>
            <a:pPr lvl="1"/>
            <a:endParaRPr lang="en-US" altLang="zh-CN" dirty="0"/>
          </a:p>
        </p:txBody>
      </p:sp>
      <p:sp>
        <p:nvSpPr>
          <p:cNvPr id="4" name="内容占位符 3"/>
          <p:cNvSpPr>
            <a:spLocks noGrp="1"/>
          </p:cNvSpPr>
          <p:nvPr>
            <p:ph sz="quarter" idx="2"/>
          </p:nvPr>
        </p:nvSpPr>
        <p:spPr/>
        <p:txBody>
          <a:bodyPr/>
          <a:lstStyle/>
          <a:p>
            <a:r>
              <a:rPr lang="zh-CN" altLang="en-US"/>
              <a:t>进阶模型</a:t>
            </a:r>
          </a:p>
          <a:p>
            <a:pPr lvl="1"/>
            <a:r>
              <a:rPr lang="zh-CN" altLang="en-US"/>
              <a:t>概率图模型</a:t>
            </a:r>
          </a:p>
          <a:p>
            <a:pPr lvl="1"/>
            <a:r>
              <a:rPr lang="zh-CN" altLang="en-US"/>
              <a:t>玻尔兹曼机</a:t>
            </a:r>
          </a:p>
          <a:p>
            <a:pPr lvl="1"/>
            <a:r>
              <a:rPr lang="zh-CN" altLang="en-US"/>
              <a:t>深度信念网络</a:t>
            </a:r>
          </a:p>
          <a:p>
            <a:pPr lvl="1"/>
            <a:r>
              <a:rPr lang="zh-CN" altLang="en-US"/>
              <a:t>深度生成模型</a:t>
            </a:r>
          </a:p>
          <a:p>
            <a:pPr lvl="1"/>
            <a:r>
              <a:rPr lang="zh-CN" altLang="en-US"/>
              <a:t>深度强化学习</a:t>
            </a:r>
          </a:p>
          <a:p>
            <a:pPr lvl="1"/>
            <a:r>
              <a:rPr lang="zh-CN" altLang="en-US"/>
              <a:t>序列生成模型</a:t>
            </a:r>
          </a:p>
          <a:p>
            <a:pPr lvl="1"/>
            <a:endParaRPr lang="en-US" altLang="zh-CN" dirty="0"/>
          </a:p>
        </p:txBody>
      </p:sp>
    </p:spTree>
    <p:extLst>
      <p:ext uri="{BB962C8B-B14F-4D97-AF65-F5344CB8AC3E}">
        <p14:creationId xmlns:p14="http://schemas.microsoft.com/office/powerpoint/2010/main" val="2408218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如果解决贡献度分配问题？</a:t>
            </a:r>
          </a:p>
        </p:txBody>
      </p:sp>
      <p:sp>
        <p:nvSpPr>
          <p:cNvPr id="3" name="内容占位符 2"/>
          <p:cNvSpPr>
            <a:spLocks noGrp="1"/>
          </p:cNvSpPr>
          <p:nvPr>
            <p:ph sz="quarter" idx="1"/>
          </p:nvPr>
        </p:nvSpPr>
        <p:spPr/>
        <p:txBody>
          <a:bodyPr/>
          <a:lstStyle/>
          <a:p>
            <a:r>
              <a:rPr lang="zh-CN" altLang="en-US" dirty="0"/>
              <a:t>偏导数</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800" kern="0" dirty="0">
              <a:solidFill>
                <a:sysClr val="windowText" lastClr="000000"/>
              </a:solidFill>
            </a:endParaRPr>
          </a:p>
          <a:p>
            <a:endParaRPr lang="en-US" altLang="zh-CN" dirty="0"/>
          </a:p>
          <a:p>
            <a:endParaRPr lang="en-US" altLang="zh-CN" dirty="0"/>
          </a:p>
          <a:p>
            <a:endParaRPr lang="en-US" altLang="zh-CN" dirty="0"/>
          </a:p>
          <a:p>
            <a:endParaRPr lang="en-US" altLang="zh-CN" dirty="0"/>
          </a:p>
          <a:p>
            <a:r>
              <a:rPr lang="zh-CN" altLang="en-US" dirty="0"/>
              <a:t>贡献度</a:t>
            </a:r>
            <a:endParaRPr lang="en-US" altLang="zh-CN" dirty="0"/>
          </a:p>
          <a:p>
            <a:pPr marL="0" indent="0">
              <a:buNone/>
            </a:pPr>
            <a:endParaRPr lang="en-US" altLang="zh-CN" dirty="0"/>
          </a:p>
          <a:p>
            <a:endParaRPr lang="zh-CN" altLang="en-US" dirty="0"/>
          </a:p>
        </p:txBody>
      </p:sp>
      <p:pic>
        <p:nvPicPr>
          <p:cNvPr id="5124" name="Picture 4" descr="âderivativ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67000" y="1524000"/>
            <a:ext cx="3810000" cy="24623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p:cNvSpPr txBox="1"/>
              <p:nvPr/>
            </p:nvSpPr>
            <p:spPr>
              <a:xfrm>
                <a:off x="2683329" y="4775783"/>
                <a:ext cx="3106491" cy="629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num>
                        <m:den>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den>
                      </m:f>
                      <m:r>
                        <a:rPr lang="en-US" altLang="zh-CN" i="1" kern="0">
                          <a:solidFill>
                            <a:sysClr val="windowText" lastClr="000000"/>
                          </a:solidFill>
                          <a:latin typeface="Cambria Math" panose="02040503050406030204" pitchFamily="18" charset="0"/>
                          <a:ea typeface="Cambria Math" panose="02040503050406030204" pitchFamily="18" charset="0"/>
                        </a:rPr>
                        <m:t>=</m:t>
                      </m:r>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en-US" altLang="zh-CN" i="1" kern="0">
                              <a:solidFill>
                                <a:sysClr val="windowText" lastClr="000000"/>
                              </a:solidFill>
                              <a:latin typeface="Cambria Math" panose="02040503050406030204" pitchFamily="18" charset="0"/>
                              <a:ea typeface="Cambria Math" panose="02040503050406030204" pitchFamily="18" charset="0"/>
                            </a:rPr>
                            <m:t>𝑦</m:t>
                          </m:r>
                          <m:d>
                            <m:dPr>
                              <m:ctrlPr>
                                <a:rPr lang="en-US" altLang="zh-CN" i="1" kern="0">
                                  <a:solidFill>
                                    <a:sysClr val="windowText" lastClr="000000"/>
                                  </a:solidFill>
                                  <a:latin typeface="Cambria Math" panose="02040503050406030204" pitchFamily="18" charset="0"/>
                                  <a:ea typeface="Cambria Math" panose="02040503050406030204" pitchFamily="18" charset="0"/>
                                </a:rPr>
                              </m:ctrlPr>
                            </m:dPr>
                            <m:e>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e>
                          </m:d>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r>
                            <a:rPr lang="en-US" altLang="zh-CN" i="1" kern="0">
                              <a:solidFill>
                                <a:sysClr val="windowText" lastClr="000000"/>
                              </a:solidFill>
                              <a:latin typeface="Cambria Math" panose="02040503050406030204" pitchFamily="18" charset="0"/>
                              <a:ea typeface="Cambria Math" panose="02040503050406030204" pitchFamily="18" charset="0"/>
                            </a:rPr>
                            <m:t>)</m:t>
                          </m:r>
                        </m:num>
                        <m:den>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den>
                      </m:f>
                    </m:oMath>
                  </m:oMathPara>
                </a14:m>
                <a:endParaRPr lang="zh-CN" altLang="en-US" i="1" dirty="0">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683329" y="4775783"/>
                <a:ext cx="3106491" cy="629852"/>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E361FB11-C287-4111-8616-17CA6312A0C4}"/>
              </a:ext>
            </a:extLst>
          </p:cNvPr>
          <p:cNvSpPr/>
          <p:nvPr/>
        </p:nvSpPr>
        <p:spPr>
          <a:xfrm>
            <a:off x="1600200" y="5715000"/>
            <a:ext cx="6743700" cy="369332"/>
          </a:xfrm>
          <a:prstGeom prst="rect">
            <a:avLst/>
          </a:prstGeom>
        </p:spPr>
        <p:txBody>
          <a:bodyPr wrap="square">
            <a:spAutoFit/>
          </a:bodyPr>
          <a:lstStyle/>
          <a:p>
            <a:r>
              <a:rPr lang="zh-CN" altLang="en-US" dirty="0">
                <a:solidFill>
                  <a:srgbClr val="FF0000"/>
                </a:solidFill>
              </a:rPr>
              <a:t>神经网络天然不是深度学习，但深度学习天然是神经网络。</a:t>
            </a:r>
          </a:p>
        </p:txBody>
      </p:sp>
    </p:spTree>
    <p:extLst>
      <p:ext uri="{BB962C8B-B14F-4D97-AF65-F5344CB8AC3E}">
        <p14:creationId xmlns:p14="http://schemas.microsoft.com/office/powerpoint/2010/main" val="3365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a:t>神经网络的发展大致经过五个阶段。</a:t>
            </a:r>
            <a:endParaRPr lang="en-US" altLang="zh-CN" sz="2400" dirty="0"/>
          </a:p>
          <a:p>
            <a:r>
              <a:rPr lang="zh-CN" altLang="en-US" sz="2400" dirty="0"/>
              <a:t>第一阶段：模型提出</a:t>
            </a:r>
            <a:endParaRPr lang="en-US" altLang="zh-CN" sz="2400" dirty="0"/>
          </a:p>
          <a:p>
            <a:pPr lvl="1"/>
            <a:r>
              <a:rPr lang="zh-CN" altLang="en-US" sz="2000" dirty="0"/>
              <a:t>在</a:t>
            </a:r>
            <a:r>
              <a:rPr lang="en-US" altLang="zh-CN" sz="2000" dirty="0"/>
              <a:t>1943</a:t>
            </a:r>
            <a:r>
              <a:rPr lang="zh-CN" altLang="en-US" sz="2000" dirty="0"/>
              <a:t>年，心理学家</a:t>
            </a:r>
            <a:r>
              <a:rPr lang="en-US" altLang="zh-CN" sz="2000" dirty="0"/>
              <a:t>Warren McCulloch</a:t>
            </a:r>
            <a:r>
              <a:rPr lang="zh-CN" altLang="en-US" sz="2000" dirty="0"/>
              <a:t>和数学家</a:t>
            </a:r>
            <a:r>
              <a:rPr lang="en-US" altLang="zh-CN" sz="2000" dirty="0"/>
              <a:t>Walter Pitts</a:t>
            </a:r>
            <a:r>
              <a:rPr lang="zh-CN" altLang="en-US" sz="2000" dirty="0"/>
              <a:t>和最早描述了一种理想化的人工神经网络，并构建了一种基于简单逻辑运算的计算机制。他们提出的神经网络模型称为</a:t>
            </a:r>
            <a:r>
              <a:rPr lang="en-US" altLang="zh-CN" sz="2000" dirty="0"/>
              <a:t>MP</a:t>
            </a:r>
            <a:r>
              <a:rPr lang="zh-CN" altLang="en-US" sz="2000" dirty="0"/>
              <a:t>模型。</a:t>
            </a:r>
            <a:endParaRPr lang="en-US" altLang="zh-CN" sz="2000" dirty="0"/>
          </a:p>
          <a:p>
            <a:pPr lvl="1"/>
            <a:r>
              <a:rPr lang="zh-CN" altLang="en-US" sz="2000" dirty="0"/>
              <a:t>阿兰</a:t>
            </a:r>
            <a:r>
              <a:rPr lang="en-US" altLang="zh-CN" sz="2000" dirty="0"/>
              <a:t>·</a:t>
            </a:r>
            <a:r>
              <a:rPr lang="zh-CN" altLang="en-US" sz="2000" dirty="0"/>
              <a:t>图灵在</a:t>
            </a:r>
            <a:r>
              <a:rPr lang="en-US" altLang="zh-CN" sz="2000" dirty="0"/>
              <a:t>1948</a:t>
            </a:r>
            <a:r>
              <a:rPr lang="zh-CN" altLang="en-US" sz="2000" dirty="0"/>
              <a:t>年的论文中描述了一种“</a:t>
            </a:r>
            <a:r>
              <a:rPr lang="en-US" altLang="zh-CN" sz="2000" dirty="0"/>
              <a:t>B</a:t>
            </a:r>
            <a:r>
              <a:rPr lang="zh-CN" altLang="en-US" sz="2000" dirty="0"/>
              <a:t>型图灵机”。</a:t>
            </a:r>
            <a:r>
              <a:rPr lang="en-US" altLang="zh-CN" sz="2000" dirty="0"/>
              <a:t>(</a:t>
            </a:r>
            <a:r>
              <a:rPr lang="zh-CN" altLang="en-US" sz="2000" dirty="0"/>
              <a:t>赫布型学习</a:t>
            </a:r>
            <a:r>
              <a:rPr lang="en-US" altLang="zh-CN" sz="2000" dirty="0"/>
              <a:t>)</a:t>
            </a:r>
          </a:p>
          <a:p>
            <a:pPr lvl="1"/>
            <a:r>
              <a:rPr lang="en-US" altLang="zh-CN" sz="2000" dirty="0"/>
              <a:t>1951</a:t>
            </a:r>
            <a:r>
              <a:rPr lang="zh-CN" altLang="en-US" sz="2000" dirty="0"/>
              <a:t>年，</a:t>
            </a:r>
            <a:r>
              <a:rPr lang="en-US" altLang="zh-CN" sz="2000" dirty="0"/>
              <a:t>McCulloch</a:t>
            </a:r>
            <a:r>
              <a:rPr lang="zh-CN" altLang="en-US" sz="2000" dirty="0"/>
              <a:t>和</a:t>
            </a:r>
            <a:r>
              <a:rPr lang="en-US" altLang="zh-CN" sz="2000" dirty="0"/>
              <a:t>Pitts</a:t>
            </a:r>
            <a:r>
              <a:rPr lang="zh-CN" altLang="en-US" sz="2000" dirty="0"/>
              <a:t>的学生</a:t>
            </a:r>
            <a:r>
              <a:rPr lang="en-US" altLang="zh-CN" sz="2000" dirty="0"/>
              <a:t>Marvin Minsky</a:t>
            </a:r>
            <a:r>
              <a:rPr lang="zh-CN" altLang="en-US" sz="2000" dirty="0"/>
              <a:t>建造了第一台神经网络机，称为</a:t>
            </a:r>
            <a:r>
              <a:rPr lang="en-US" altLang="zh-CN" sz="2000" dirty="0"/>
              <a:t>SNARC</a:t>
            </a:r>
            <a:r>
              <a:rPr lang="zh-CN" altLang="en-US" sz="2000" dirty="0"/>
              <a:t>。</a:t>
            </a:r>
            <a:endParaRPr lang="en-US" altLang="zh-CN" sz="2000" dirty="0"/>
          </a:p>
          <a:p>
            <a:pPr lvl="1"/>
            <a:r>
              <a:rPr lang="en-US" altLang="zh-CN" sz="2000" dirty="0"/>
              <a:t>Rosenblatt [1958]</a:t>
            </a:r>
            <a:r>
              <a:rPr lang="zh-CN" altLang="en-US" sz="2000" dirty="0"/>
              <a:t>最早提出可以模拟人类感知能力的神经网络模型，并称之为感知器（</a:t>
            </a:r>
            <a:r>
              <a:rPr lang="en-US" altLang="zh-CN" sz="2000" dirty="0"/>
              <a:t>Perceptron</a:t>
            </a:r>
            <a:r>
              <a:rPr lang="zh-CN" altLang="en-US" sz="2000" dirty="0"/>
              <a:t>），并提出了一种接近于人类学习过程（迭代、试错）的学习算法。</a:t>
            </a:r>
          </a:p>
        </p:txBody>
      </p:sp>
    </p:spTree>
    <p:extLst>
      <p:ext uri="{BB962C8B-B14F-4D97-AF65-F5344CB8AC3E}">
        <p14:creationId xmlns:p14="http://schemas.microsoft.com/office/powerpoint/2010/main" val="1774110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sz="2400" dirty="0"/>
              <a:t>第二阶段：冰河期</a:t>
            </a:r>
            <a:endParaRPr lang="en-US" altLang="zh-CN" sz="2400" dirty="0"/>
          </a:p>
          <a:p>
            <a:pPr lvl="1"/>
            <a:r>
              <a:rPr lang="en-US" altLang="zh-CN" sz="2000" dirty="0"/>
              <a:t>1969</a:t>
            </a:r>
            <a:r>
              <a:rPr lang="zh-CN" altLang="en-US" sz="2000" dirty="0"/>
              <a:t>年，</a:t>
            </a:r>
            <a:r>
              <a:rPr lang="en-US" altLang="zh-CN" sz="2000" dirty="0"/>
              <a:t>Marvin Minsky</a:t>
            </a:r>
            <a:r>
              <a:rPr lang="zh-CN" altLang="en-US" sz="2000" dirty="0"/>
              <a:t>出版</a:t>
            </a:r>
            <a:r>
              <a:rPr lang="en-US" altLang="zh-CN" sz="2000" dirty="0"/>
              <a:t>《</a:t>
            </a:r>
            <a:r>
              <a:rPr lang="zh-CN" altLang="en-US" sz="2000" dirty="0"/>
              <a:t>感知机</a:t>
            </a:r>
            <a:r>
              <a:rPr lang="en-US" altLang="zh-CN" sz="2000" dirty="0"/>
              <a:t>》</a:t>
            </a:r>
            <a:r>
              <a:rPr lang="zh-CN" altLang="en-US" sz="2000" dirty="0"/>
              <a:t>一书，书中论断直接将神经网络打入冷宫，导致神经网络十多年的“冰河期”。他们发现了神经网络的两个关键问题。</a:t>
            </a:r>
            <a:endParaRPr lang="en-US" altLang="zh-CN" sz="2000" dirty="0"/>
          </a:p>
          <a:p>
            <a:pPr lvl="2"/>
            <a:r>
              <a:rPr lang="zh-CN" altLang="en-US" sz="2000" dirty="0"/>
              <a:t>第一是基本感知机无法处理异或回路。</a:t>
            </a:r>
            <a:endParaRPr lang="en-US" altLang="zh-CN" sz="2000" dirty="0"/>
          </a:p>
          <a:p>
            <a:pPr lvl="2"/>
            <a:r>
              <a:rPr lang="zh-CN" altLang="en-US" sz="2000" dirty="0"/>
              <a:t>第二个重要的问题是电脑没有足够的能力来处理大型神经网络所需要的很长的计算时间。</a:t>
            </a:r>
            <a:endParaRPr lang="en-US" altLang="zh-CN" sz="2000" dirty="0"/>
          </a:p>
          <a:p>
            <a:pPr lvl="1"/>
            <a:r>
              <a:rPr lang="en-US" altLang="zh-CN" sz="2000" dirty="0"/>
              <a:t>1974</a:t>
            </a:r>
            <a:r>
              <a:rPr lang="zh-CN" altLang="en-US" sz="2000" dirty="0"/>
              <a:t>年，哈佛大学的</a:t>
            </a:r>
            <a:r>
              <a:rPr lang="en-US" altLang="zh-CN" sz="2000" dirty="0"/>
              <a:t>Paul </a:t>
            </a:r>
            <a:r>
              <a:rPr lang="en-US" altLang="zh-CN" sz="2000" dirty="0" err="1"/>
              <a:t>Webos</a:t>
            </a:r>
            <a:r>
              <a:rPr lang="zh-CN" altLang="en-US" sz="2000" dirty="0"/>
              <a:t>发明</a:t>
            </a:r>
            <a:r>
              <a:rPr lang="zh-CN" altLang="en-US" sz="2000" dirty="0">
                <a:solidFill>
                  <a:srgbClr val="FF0000"/>
                </a:solidFill>
              </a:rPr>
              <a:t>反向传播算法</a:t>
            </a:r>
            <a:r>
              <a:rPr lang="zh-CN" altLang="en-US" sz="2000" dirty="0"/>
              <a:t>，但当时未受到应有的重视。</a:t>
            </a:r>
            <a:endParaRPr lang="en-US" altLang="zh-CN" sz="2000" dirty="0"/>
          </a:p>
          <a:p>
            <a:pPr lvl="1"/>
            <a:r>
              <a:rPr lang="en-US" altLang="zh-CN" sz="2000" dirty="0"/>
              <a:t>1980</a:t>
            </a:r>
            <a:r>
              <a:rPr lang="zh-CN" altLang="en-US" sz="2000" dirty="0"/>
              <a:t>年，</a:t>
            </a:r>
            <a:r>
              <a:rPr lang="en-US" altLang="zh-CN" sz="2000" dirty="0" err="1"/>
              <a:t>Kunihiko</a:t>
            </a:r>
            <a:r>
              <a:rPr lang="en-US" altLang="zh-CN" sz="2000" dirty="0"/>
              <a:t> Fukushima</a:t>
            </a:r>
            <a:r>
              <a:rPr lang="zh-CN" altLang="en-US" sz="2000" dirty="0"/>
              <a:t>（福岛邦彦）提出了一种带卷积和子采样操作的多层神经网络：新知机（</a:t>
            </a:r>
            <a:r>
              <a:rPr lang="en-US" altLang="zh-CN" sz="2000" dirty="0" err="1"/>
              <a:t>Neocognitron</a:t>
            </a:r>
            <a:r>
              <a:rPr lang="zh-CN" altLang="en-US" sz="2000" dirty="0"/>
              <a:t>）</a:t>
            </a:r>
          </a:p>
        </p:txBody>
      </p:sp>
    </p:spTree>
    <p:extLst>
      <p:ext uri="{BB962C8B-B14F-4D97-AF65-F5344CB8AC3E}">
        <p14:creationId xmlns:p14="http://schemas.microsoft.com/office/powerpoint/2010/main" val="4123117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sz="2400" dirty="0"/>
              <a:t>第三阶段：反向传播算法引起的复兴</a:t>
            </a:r>
            <a:endParaRPr lang="en-US" altLang="zh-CN" sz="2400" dirty="0"/>
          </a:p>
          <a:p>
            <a:pPr lvl="1"/>
            <a:r>
              <a:rPr lang="en-US" altLang="zh-CN" sz="2000" dirty="0"/>
              <a:t>1983</a:t>
            </a:r>
            <a:r>
              <a:rPr lang="zh-CN" altLang="en-US" sz="2000" dirty="0"/>
              <a:t>年，加州理工学院的物理学家</a:t>
            </a:r>
            <a:r>
              <a:rPr lang="en-US" altLang="zh-CN" sz="2000" dirty="0"/>
              <a:t>John Hopfield</a:t>
            </a:r>
            <a:r>
              <a:rPr lang="zh-CN" altLang="en-US" sz="2000" dirty="0"/>
              <a:t>对神经网络引入能量函数的概念，并提出了用于联想记忆和优化计算的网络（称为</a:t>
            </a:r>
            <a:r>
              <a:rPr lang="en-US" altLang="zh-CN" sz="2000" dirty="0"/>
              <a:t>Hopfield</a:t>
            </a:r>
            <a:r>
              <a:rPr lang="zh-CN" altLang="en-US" sz="2000" dirty="0"/>
              <a:t>网络），在旅行商问题上获得当时最好结果，引起轰动。</a:t>
            </a:r>
            <a:endParaRPr lang="en-US" altLang="zh-CN" sz="2000" dirty="0"/>
          </a:p>
          <a:p>
            <a:pPr lvl="1"/>
            <a:r>
              <a:rPr lang="en-US" altLang="zh-CN" sz="2000" dirty="0"/>
              <a:t>1984</a:t>
            </a:r>
            <a:r>
              <a:rPr lang="zh-CN" altLang="en-US" sz="2000" dirty="0"/>
              <a:t>年，</a:t>
            </a:r>
            <a:r>
              <a:rPr lang="en-US" altLang="zh-CN" sz="2000" dirty="0"/>
              <a:t>Geoffrey Hinton</a:t>
            </a:r>
            <a:r>
              <a:rPr lang="zh-CN" altLang="en-US" sz="2000" dirty="0"/>
              <a:t>提出一种随机化版本的</a:t>
            </a:r>
            <a:r>
              <a:rPr lang="en-US" altLang="zh-CN" sz="2000" dirty="0"/>
              <a:t>Hopfield</a:t>
            </a:r>
            <a:r>
              <a:rPr lang="zh-CN" altLang="en-US" sz="2000" dirty="0"/>
              <a:t>网络，即玻尔兹曼机。</a:t>
            </a:r>
            <a:endParaRPr lang="en-US" altLang="zh-CN" sz="2000" dirty="0"/>
          </a:p>
          <a:p>
            <a:pPr lvl="1"/>
            <a:r>
              <a:rPr lang="en-US" altLang="zh-CN" sz="2000" dirty="0"/>
              <a:t>1986</a:t>
            </a:r>
            <a:r>
              <a:rPr lang="zh-CN" altLang="en-US" sz="2000" dirty="0"/>
              <a:t>年， </a:t>
            </a:r>
            <a:r>
              <a:rPr lang="en-US" altLang="zh-CN" sz="2000" dirty="0"/>
              <a:t>David </a:t>
            </a:r>
            <a:r>
              <a:rPr lang="en-US" altLang="zh-CN" sz="2000" dirty="0" err="1"/>
              <a:t>Rumelhart</a:t>
            </a:r>
            <a:r>
              <a:rPr lang="zh-CN" altLang="en-US" sz="2000" dirty="0"/>
              <a:t>和</a:t>
            </a:r>
            <a:r>
              <a:rPr lang="en-US" altLang="zh-CN" sz="2000" dirty="0"/>
              <a:t>James McClelland</a:t>
            </a:r>
            <a:r>
              <a:rPr lang="zh-CN" altLang="en-US" sz="2000" dirty="0"/>
              <a:t>对于联结主义在计算机模拟神经活动中的应用提供了全面的论述，并重新发明了反向传播算法。</a:t>
            </a:r>
            <a:endParaRPr lang="en-US" altLang="zh-CN" sz="2000" dirty="0"/>
          </a:p>
          <a:p>
            <a:pPr lvl="1"/>
            <a:r>
              <a:rPr lang="en-US" altLang="zh-CN" sz="2000" dirty="0"/>
              <a:t>Geoffrey Hinton[1986]</a:t>
            </a:r>
            <a:r>
              <a:rPr lang="zh-CN" altLang="en-US" sz="2000" dirty="0"/>
              <a:t>等人将引入到多层感知器</a:t>
            </a:r>
            <a:endParaRPr lang="en-US" altLang="zh-CN" sz="2000" dirty="0"/>
          </a:p>
          <a:p>
            <a:pPr lvl="1"/>
            <a:r>
              <a:rPr lang="en-US" altLang="zh-CN" sz="2000" dirty="0" err="1"/>
              <a:t>LeCun</a:t>
            </a:r>
            <a:r>
              <a:rPr lang="en-US" altLang="zh-CN" sz="2000" dirty="0"/>
              <a:t> et al. [1989]</a:t>
            </a:r>
            <a:r>
              <a:rPr lang="zh-CN" altLang="en-US" sz="2000" dirty="0"/>
              <a:t>将反向传播算法引入了卷积神经网络，并在手写体数字识别上取得了很大的成功。</a:t>
            </a:r>
          </a:p>
        </p:txBody>
      </p:sp>
    </p:spTree>
    <p:extLst>
      <p:ext uri="{BB962C8B-B14F-4D97-AF65-F5344CB8AC3E}">
        <p14:creationId xmlns:p14="http://schemas.microsoft.com/office/powerpoint/2010/main" val="581705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dirty="0"/>
              <a:t>第四阶段：流行度降低</a:t>
            </a:r>
            <a:endParaRPr lang="en-US" altLang="zh-CN" dirty="0"/>
          </a:p>
          <a:p>
            <a:pPr lvl="1"/>
            <a:r>
              <a:rPr lang="zh-CN" altLang="en-US" dirty="0"/>
              <a:t>在</a:t>
            </a:r>
            <a:r>
              <a:rPr lang="en-US" altLang="zh-CN" dirty="0"/>
              <a:t>20</a:t>
            </a:r>
            <a:r>
              <a:rPr lang="zh-CN" altLang="en-US" dirty="0"/>
              <a:t>世纪</a:t>
            </a:r>
            <a:r>
              <a:rPr lang="en-US" altLang="zh-CN" dirty="0"/>
              <a:t>90</a:t>
            </a:r>
            <a:r>
              <a:rPr lang="zh-CN" altLang="en-US" dirty="0"/>
              <a:t>年代中期，统计学习理论和以支持向量机为代表的机器学习模型开始兴起。</a:t>
            </a:r>
            <a:endParaRPr lang="en-US" altLang="zh-CN" dirty="0"/>
          </a:p>
          <a:p>
            <a:pPr lvl="1"/>
            <a:r>
              <a:rPr lang="zh-CN" altLang="en-US" dirty="0"/>
              <a:t>相比之下，神经网络的理论基础不清晰、优化困难、可解释性差等缺点更加凸显，神经网络的研究又一次陷入低潮。</a:t>
            </a:r>
            <a:endParaRPr lang="en-US" altLang="zh-CN" dirty="0"/>
          </a:p>
        </p:txBody>
      </p:sp>
    </p:spTree>
    <p:extLst>
      <p:ext uri="{BB962C8B-B14F-4D97-AF65-F5344CB8AC3E}">
        <p14:creationId xmlns:p14="http://schemas.microsoft.com/office/powerpoint/2010/main" val="4139008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dirty="0"/>
              <a:t>第五阶段：深度学习的崛起</a:t>
            </a:r>
            <a:endParaRPr lang="en-US" altLang="zh-CN" dirty="0"/>
          </a:p>
          <a:p>
            <a:pPr lvl="1"/>
            <a:r>
              <a:rPr lang="zh-CN" altLang="en-US" dirty="0"/>
              <a:t> </a:t>
            </a:r>
            <a:r>
              <a:rPr lang="en-US" altLang="zh-CN" dirty="0"/>
              <a:t>2006</a:t>
            </a:r>
            <a:r>
              <a:rPr lang="zh-CN" altLang="en-US" dirty="0"/>
              <a:t>年，</a:t>
            </a:r>
            <a:r>
              <a:rPr lang="en-US" altLang="zh-CN" dirty="0"/>
              <a:t>Hinton and </a:t>
            </a:r>
            <a:r>
              <a:rPr lang="en-US" altLang="zh-CN" dirty="0" err="1"/>
              <a:t>Salakhutdinov</a:t>
            </a:r>
            <a:r>
              <a:rPr lang="en-US" altLang="zh-CN" dirty="0"/>
              <a:t> [2006]</a:t>
            </a:r>
            <a:r>
              <a:rPr lang="zh-CN" altLang="en-US" dirty="0"/>
              <a:t>发现多层前馈神经网络可以先通过逐层预训练，再用反向传播算法进行精调的方式进行有效学习。</a:t>
            </a:r>
            <a:endParaRPr lang="en-US" altLang="zh-CN" dirty="0"/>
          </a:p>
          <a:p>
            <a:pPr lvl="1"/>
            <a:r>
              <a:rPr lang="zh-CN" altLang="en-US" dirty="0"/>
              <a:t>深度的人工神经网络在语音识别和图像分类等任务上的巨大成功。</a:t>
            </a:r>
            <a:endParaRPr lang="en-US" altLang="zh-CN" dirty="0"/>
          </a:p>
          <a:p>
            <a:pPr lvl="1"/>
            <a:r>
              <a:rPr lang="zh-CN" altLang="en-US" dirty="0"/>
              <a:t>随着大规模并行计算以及</a:t>
            </a:r>
            <a:r>
              <a:rPr lang="en-US" altLang="zh-CN" dirty="0"/>
              <a:t>GPU</a:t>
            </a:r>
            <a:r>
              <a:rPr lang="zh-CN" altLang="en-US" dirty="0"/>
              <a:t>设备的普及，计算机的计算能力得以大幅提高。此外，可供机器学习的数据规模也越来越大。在计算能力和数据规模的支持下，计算机已经可以训练大规模的人工神经网络。</a:t>
            </a:r>
            <a:endParaRPr lang="en-US" altLang="zh-CN" dirty="0"/>
          </a:p>
        </p:txBody>
      </p:sp>
    </p:spTree>
    <p:extLst>
      <p:ext uri="{BB962C8B-B14F-4D97-AF65-F5344CB8AC3E}">
        <p14:creationId xmlns:p14="http://schemas.microsoft.com/office/powerpoint/2010/main" val="2462719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深度学习革命</a:t>
            </a:r>
          </a:p>
        </p:txBody>
      </p:sp>
      <p:sp>
        <p:nvSpPr>
          <p:cNvPr id="3" name="内容占位符 2"/>
          <p:cNvSpPr>
            <a:spLocks noGrp="1"/>
          </p:cNvSpPr>
          <p:nvPr>
            <p:ph sz="quarter" idx="1"/>
          </p:nvPr>
        </p:nvSpPr>
        <p:spPr/>
        <p:txBody>
          <a:bodyPr/>
          <a:lstStyle/>
          <a:p>
            <a:r>
              <a:rPr lang="en-US" altLang="zh-CN" dirty="0"/>
              <a:t>AI</a:t>
            </a:r>
            <a:r>
              <a:rPr lang="zh-CN" altLang="en-US" dirty="0"/>
              <a:t>领域</a:t>
            </a:r>
            <a:endParaRPr lang="en-US" altLang="zh-CN" dirty="0"/>
          </a:p>
          <a:p>
            <a:pPr lvl="1"/>
            <a:r>
              <a:rPr lang="zh-CN" altLang="en-US" dirty="0"/>
              <a:t>语音识别：可以使得词错误率从</a:t>
            </a:r>
            <a:r>
              <a:rPr lang="en-US" altLang="zh-CN" dirty="0"/>
              <a:t>1/4</a:t>
            </a:r>
            <a:r>
              <a:rPr lang="zh-CN" altLang="en-US" dirty="0"/>
              <a:t>下降到</a:t>
            </a:r>
            <a:r>
              <a:rPr lang="en-US" altLang="zh-CN" dirty="0"/>
              <a:t>1/8</a:t>
            </a:r>
          </a:p>
          <a:p>
            <a:pPr lvl="1"/>
            <a:r>
              <a:rPr lang="zh-CN" altLang="en-US" dirty="0"/>
              <a:t>计算机视觉：目标识别、图像分类等</a:t>
            </a:r>
          </a:p>
          <a:p>
            <a:pPr lvl="1"/>
            <a:r>
              <a:rPr lang="zh-CN" altLang="en-US" dirty="0"/>
              <a:t>自然语言处理：分布式表示、机器翻译、问题回答等</a:t>
            </a:r>
            <a:endParaRPr lang="en-US" altLang="zh-CN" dirty="0"/>
          </a:p>
          <a:p>
            <a:pPr lvl="1"/>
            <a:r>
              <a:rPr lang="zh-CN" altLang="en-US" dirty="0"/>
              <a:t>信息检索、社会化网络</a:t>
            </a:r>
          </a:p>
          <a:p>
            <a:endParaRPr lang="en-US" altLang="zh-CN" dirty="0"/>
          </a:p>
          <a:p>
            <a:r>
              <a:rPr lang="zh-CN" altLang="en-US" dirty="0"/>
              <a:t>三个</a:t>
            </a:r>
            <a:r>
              <a:rPr lang="en-US" altLang="zh-CN" dirty="0"/>
              <a:t>Deep</a:t>
            </a:r>
            <a:r>
              <a:rPr lang="zh-CN" altLang="en-US" dirty="0"/>
              <a:t>：</a:t>
            </a:r>
            <a:endParaRPr lang="en-US" altLang="zh-CN" dirty="0"/>
          </a:p>
          <a:p>
            <a:pPr lvl="1"/>
            <a:r>
              <a:rPr lang="en-US" altLang="zh-CN" dirty="0"/>
              <a:t>Deep Blue</a:t>
            </a:r>
          </a:p>
          <a:p>
            <a:pPr lvl="1"/>
            <a:r>
              <a:rPr lang="en-US" altLang="zh-CN" dirty="0"/>
              <a:t>Deep QA</a:t>
            </a:r>
          </a:p>
          <a:p>
            <a:pPr lvl="1"/>
            <a:r>
              <a:rPr lang="en-US" altLang="zh-CN" dirty="0"/>
              <a:t>Deep Learning</a:t>
            </a:r>
            <a:endParaRPr lang="zh-CN" altLang="en-US" dirty="0"/>
          </a:p>
        </p:txBody>
      </p:sp>
    </p:spTree>
    <p:extLst>
      <p:ext uri="{BB962C8B-B14F-4D97-AF65-F5344CB8AC3E}">
        <p14:creationId xmlns:p14="http://schemas.microsoft.com/office/powerpoint/2010/main" val="821426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常用的深度学习框架</a:t>
            </a:r>
            <a:endParaRPr lang="zh-TW" altLang="en-US" dirty="0"/>
          </a:p>
        </p:txBody>
      </p:sp>
      <p:sp>
        <p:nvSpPr>
          <p:cNvPr id="11" name="内容占位符 10"/>
          <p:cNvSpPr>
            <a:spLocks noGrp="1"/>
          </p:cNvSpPr>
          <p:nvPr>
            <p:ph sz="quarter" idx="1"/>
          </p:nvPr>
        </p:nvSpPr>
        <p:spPr/>
        <p:txBody>
          <a:bodyPr/>
          <a:lstStyle/>
          <a:p>
            <a:pPr marL="342900" indent="-342900">
              <a:buFont typeface="+mj-lt"/>
              <a:buAutoNum type="arabicPeriod"/>
            </a:pPr>
            <a:r>
              <a:rPr lang="zh-CN" altLang="en-US" dirty="0">
                <a:latin typeface="+mn-ea"/>
              </a:rPr>
              <a:t>简易和快速的原型设计</a:t>
            </a:r>
            <a:endParaRPr lang="en-US" altLang="zh-CN" dirty="0">
              <a:latin typeface="+mn-ea"/>
            </a:endParaRPr>
          </a:p>
          <a:p>
            <a:pPr marL="342900" indent="-342900">
              <a:buFont typeface="+mj-lt"/>
              <a:buAutoNum type="arabicPeriod"/>
            </a:pPr>
            <a:r>
              <a:rPr lang="zh-CN" altLang="en-US" dirty="0">
                <a:latin typeface="+mn-ea"/>
              </a:rPr>
              <a:t>自动梯度计算</a:t>
            </a:r>
            <a:endParaRPr lang="en-US" altLang="zh-CN" dirty="0">
              <a:latin typeface="+mn-ea"/>
            </a:endParaRPr>
          </a:p>
          <a:p>
            <a:pPr marL="342900" indent="-342900">
              <a:buFont typeface="+mj-lt"/>
              <a:buAutoNum type="arabicPeriod"/>
            </a:pPr>
            <a:r>
              <a:rPr lang="zh-CN" altLang="en-US" dirty="0">
                <a:latin typeface="+mn-ea"/>
              </a:rPr>
              <a:t>无缝</a:t>
            </a:r>
            <a:r>
              <a:rPr lang="en-US" altLang="zh-CN" dirty="0">
                <a:latin typeface="+mn-ea"/>
              </a:rPr>
              <a:t>CPU</a:t>
            </a:r>
            <a:r>
              <a:rPr lang="zh-CN" altLang="en-US" dirty="0">
                <a:latin typeface="+mn-ea"/>
              </a:rPr>
              <a:t>和</a:t>
            </a:r>
            <a:r>
              <a:rPr lang="en-US" altLang="zh-CN" dirty="0">
                <a:latin typeface="+mn-ea"/>
              </a:rPr>
              <a:t>GPU</a:t>
            </a:r>
            <a:r>
              <a:rPr lang="zh-CN" altLang="en-US" dirty="0">
                <a:latin typeface="+mn-ea"/>
              </a:rPr>
              <a:t>切换</a:t>
            </a:r>
          </a:p>
          <a:p>
            <a:endParaRPr lang="zh-CN"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01429" y="3121994"/>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10000" y="5338707"/>
            <a:ext cx="2438400" cy="626629"/>
          </a:xfrm>
          <a:prstGeom prst="rect">
            <a:avLst/>
          </a:prstGeom>
        </p:spPr>
      </p:pic>
      <p:pic>
        <p:nvPicPr>
          <p:cNvPr id="8" name="图片 7"/>
          <p:cNvPicPr>
            <a:picLocks noChangeAspect="1"/>
          </p:cNvPicPr>
          <p:nvPr/>
        </p:nvPicPr>
        <p:blipFill>
          <a:blip r:embed="rId5"/>
          <a:stretch>
            <a:fillRect/>
          </a:stretch>
        </p:blipFill>
        <p:spPr>
          <a:xfrm>
            <a:off x="2823711" y="3289754"/>
            <a:ext cx="1972578" cy="1030831"/>
          </a:xfrm>
          <a:prstGeom prst="rect">
            <a:avLst/>
          </a:prstGeom>
        </p:spPr>
      </p:pic>
      <p:pic>
        <p:nvPicPr>
          <p:cNvPr id="12" name="图片 11"/>
          <p:cNvPicPr>
            <a:picLocks noChangeAspect="1"/>
          </p:cNvPicPr>
          <p:nvPr/>
        </p:nvPicPr>
        <p:blipFill>
          <a:blip r:embed="rId6"/>
          <a:stretch>
            <a:fillRect/>
          </a:stretch>
        </p:blipFill>
        <p:spPr>
          <a:xfrm>
            <a:off x="355710" y="5383496"/>
            <a:ext cx="1818823" cy="581840"/>
          </a:xfrm>
          <a:prstGeom prst="rect">
            <a:avLst/>
          </a:prstGeom>
        </p:spPr>
      </p:pic>
      <p:pic>
        <p:nvPicPr>
          <p:cNvPr id="13" name="图片 12"/>
          <p:cNvPicPr>
            <a:picLocks noChangeAspect="1"/>
          </p:cNvPicPr>
          <p:nvPr/>
        </p:nvPicPr>
        <p:blipFill>
          <a:blip r:embed="rId7"/>
          <a:stretch>
            <a:fillRect/>
          </a:stretch>
        </p:blipFill>
        <p:spPr>
          <a:xfrm>
            <a:off x="1200615" y="4654834"/>
            <a:ext cx="2248567" cy="652462"/>
          </a:xfrm>
          <a:prstGeom prst="rect">
            <a:avLst/>
          </a:prstGeom>
        </p:spPr>
      </p:pic>
      <p:pic>
        <p:nvPicPr>
          <p:cNvPr id="5128" name="Picture 8" descr="âdeep learning framework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295900" y="2902429"/>
            <a:ext cx="19050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9"/>
          <a:stretch>
            <a:fillRect/>
          </a:stretch>
        </p:blipFill>
        <p:spPr>
          <a:xfrm>
            <a:off x="6804634" y="4953000"/>
            <a:ext cx="2088315" cy="1195332"/>
          </a:xfrm>
          <a:prstGeom prst="rect">
            <a:avLst/>
          </a:prstGeom>
        </p:spPr>
      </p:pic>
      <p:pic>
        <p:nvPicPr>
          <p:cNvPr id="15" name="图片 14"/>
          <p:cNvPicPr>
            <a:picLocks noChangeAspect="1"/>
          </p:cNvPicPr>
          <p:nvPr/>
        </p:nvPicPr>
        <p:blipFill>
          <a:blip r:embed="rId10"/>
          <a:stretch>
            <a:fillRect/>
          </a:stretch>
        </p:blipFill>
        <p:spPr>
          <a:xfrm>
            <a:off x="4930436" y="4188305"/>
            <a:ext cx="1962551" cy="1031922"/>
          </a:xfrm>
          <a:prstGeom prst="rect">
            <a:avLst/>
          </a:prstGeom>
        </p:spPr>
      </p:pic>
      <p:pic>
        <p:nvPicPr>
          <p:cNvPr id="17" name="图片 16"/>
          <p:cNvPicPr>
            <a:picLocks noChangeAspect="1"/>
          </p:cNvPicPr>
          <p:nvPr/>
        </p:nvPicPr>
        <p:blipFill>
          <a:blip r:embed="rId11"/>
          <a:stretch>
            <a:fillRect/>
          </a:stretch>
        </p:blipFill>
        <p:spPr>
          <a:xfrm>
            <a:off x="6096000" y="2337254"/>
            <a:ext cx="2487611" cy="710746"/>
          </a:xfrm>
          <a:prstGeom prst="rect">
            <a:avLst/>
          </a:prstGeom>
        </p:spPr>
      </p:pic>
    </p:spTree>
    <p:extLst>
      <p:ext uri="{BB962C8B-B14F-4D97-AF65-F5344CB8AC3E}">
        <p14:creationId xmlns:p14="http://schemas.microsoft.com/office/powerpoint/2010/main" val="52072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课后作业</a:t>
            </a:r>
            <a:endParaRPr lang="zh-CN" altLang="en-US" dirty="0"/>
          </a:p>
        </p:txBody>
      </p:sp>
      <p:sp>
        <p:nvSpPr>
          <p:cNvPr id="4" name="内容占位符 3"/>
          <p:cNvSpPr>
            <a:spLocks noGrp="1"/>
          </p:cNvSpPr>
          <p:nvPr>
            <p:ph sz="quarter" idx="1"/>
          </p:nvPr>
        </p:nvSpPr>
        <p:spPr/>
        <p:txBody>
          <a:bodyPr/>
          <a:lstStyle/>
          <a:p>
            <a:r>
              <a:rPr lang="zh-CN" altLang="en-US"/>
              <a:t>复习数学知识</a:t>
            </a:r>
            <a:endParaRPr lang="en-US" altLang="zh-CN"/>
          </a:p>
          <a:p>
            <a:pPr lvl="1"/>
            <a:r>
              <a:rPr lang="zh-CN" altLang="en-US">
                <a:hlinkClick r:id="rId2"/>
              </a:rPr>
              <a:t>https://nndl.github.io/</a:t>
            </a:r>
            <a:r>
              <a:rPr lang="zh-CN" altLang="en-US"/>
              <a:t> 附录</a:t>
            </a:r>
            <a:r>
              <a:rPr lang="en-US" altLang="zh-CN"/>
              <a:t>《</a:t>
            </a:r>
            <a:r>
              <a:rPr lang="zh-CN" altLang="en-US"/>
              <a:t>数学基础</a:t>
            </a:r>
            <a:r>
              <a:rPr lang="en-US" altLang="zh-CN"/>
              <a:t>》</a:t>
            </a:r>
          </a:p>
          <a:p>
            <a:r>
              <a:rPr lang="zh-CN" altLang="en-US"/>
              <a:t>编程练习</a:t>
            </a:r>
            <a:endParaRPr lang="en-US" altLang="zh-CN"/>
          </a:p>
          <a:p>
            <a:pPr lvl="1"/>
            <a:r>
              <a:rPr lang="zh-CN" altLang="en-US"/>
              <a:t>熟悉基本的</a:t>
            </a:r>
            <a:r>
              <a:rPr lang="en-US" altLang="zh-CN"/>
              <a:t>Numpy</a:t>
            </a:r>
            <a:r>
              <a:rPr lang="zh-CN" altLang="en-US"/>
              <a:t>操作</a:t>
            </a:r>
            <a:endParaRPr lang="en-US" altLang="zh-CN"/>
          </a:p>
          <a:p>
            <a:pPr lvl="2"/>
            <a:r>
              <a:rPr lang="en-US" altLang="zh-CN"/>
              <a:t>Numpy</a:t>
            </a:r>
            <a:r>
              <a:rPr lang="zh-CN" altLang="en-US"/>
              <a:t>是</a:t>
            </a:r>
            <a:r>
              <a:rPr lang="en-US" altLang="zh-CN"/>
              <a:t>Python</a:t>
            </a:r>
            <a:r>
              <a:rPr lang="zh-CN" altLang="en-US"/>
              <a:t>中对于矩阵处理很实用的工具包</a:t>
            </a:r>
            <a:endParaRPr lang="en-US" altLang="zh-CN"/>
          </a:p>
          <a:p>
            <a:pPr lvl="1"/>
            <a:r>
              <a:rPr lang="en-US" altLang="zh-CN">
                <a:hlinkClick r:id="rId3"/>
              </a:rPr>
              <a:t>https://github.com/nndl/exercise</a:t>
            </a:r>
            <a:endParaRPr lang="zh-CN" altLang="en-US"/>
          </a:p>
          <a:p>
            <a:pPr lvl="2"/>
            <a:r>
              <a:rPr lang="en-US" altLang="zh-CN">
                <a:hlinkClick r:id="rId4" tooltip="chap1_warmup"/>
              </a:rPr>
              <a:t>chap1_warmup</a:t>
            </a:r>
            <a:endParaRPr lang="zh-CN" altLang="en-US"/>
          </a:p>
          <a:p>
            <a:pPr lvl="1"/>
            <a:endParaRPr lang="zh-CN" altLang="en-US" dirty="0"/>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预备知识</a:t>
            </a:r>
            <a:endParaRPr lang="zh-CN" altLang="en-US" dirty="0"/>
          </a:p>
        </p:txBody>
      </p:sp>
      <p:sp>
        <p:nvSpPr>
          <p:cNvPr id="3" name="内容占位符 2"/>
          <p:cNvSpPr>
            <a:spLocks noGrp="1"/>
          </p:cNvSpPr>
          <p:nvPr>
            <p:ph sz="quarter" idx="1"/>
          </p:nvPr>
        </p:nvSpPr>
        <p:spPr/>
        <p:txBody>
          <a:bodyPr/>
          <a:lstStyle/>
          <a:p>
            <a:r>
              <a:rPr lang="zh-CN" altLang="en-US" dirty="0"/>
              <a:t>线性代数</a:t>
            </a:r>
            <a:endParaRPr lang="en-US" altLang="zh-CN" dirty="0"/>
          </a:p>
          <a:p>
            <a:r>
              <a:rPr lang="zh-CN" altLang="en-US" dirty="0"/>
              <a:t>微积分</a:t>
            </a:r>
            <a:endParaRPr lang="en-US" altLang="zh-CN" dirty="0"/>
          </a:p>
          <a:p>
            <a:r>
              <a:rPr lang="zh-CN" altLang="en-US" dirty="0"/>
              <a:t>数学优化</a:t>
            </a:r>
            <a:endParaRPr lang="en-US" altLang="zh-CN" dirty="0"/>
          </a:p>
          <a:p>
            <a:r>
              <a:rPr lang="zh-CN" altLang="en-US" dirty="0"/>
              <a:t>概率论</a:t>
            </a:r>
            <a:endParaRPr lang="en-US" altLang="zh-CN" dirty="0"/>
          </a:p>
          <a:p>
            <a:r>
              <a:rPr lang="zh-CN" altLang="en-US" dirty="0"/>
              <a:t>信息论</a:t>
            </a:r>
            <a:endParaRPr lang="en-US" altLang="zh-CN" dirty="0"/>
          </a:p>
          <a:p>
            <a:endParaRPr lang="zh-CN" altLang="en-US" dirty="0"/>
          </a:p>
        </p:txBody>
      </p:sp>
      <p:sp>
        <p:nvSpPr>
          <p:cNvPr id="4" name="矩形 3"/>
          <p:cNvSpPr/>
          <p:nvPr/>
        </p:nvSpPr>
        <p:spPr>
          <a:xfrm>
            <a:off x="4724400" y="4572000"/>
            <a:ext cx="2313454" cy="646331"/>
          </a:xfrm>
          <a:prstGeom prst="rect">
            <a:avLst/>
          </a:prstGeom>
        </p:spPr>
        <p:txBody>
          <a:bodyPr wrap="none">
            <a:spAutoFit/>
          </a:bodyPr>
          <a:lstStyle/>
          <a:p>
            <a:r>
              <a:rPr lang="zh-CN" altLang="en-US" dirty="0">
                <a:hlinkClick r:id="rId2"/>
              </a:rPr>
              <a:t>https://nndl.github.io/</a:t>
            </a:r>
            <a:endParaRPr lang="en-US" altLang="zh-CN" dirty="0"/>
          </a:p>
          <a:p>
            <a:r>
              <a:rPr lang="en-US" altLang="zh-CN" dirty="0"/>
              <a:t>《</a:t>
            </a:r>
            <a:r>
              <a:rPr lang="zh-CN" altLang="en-US" dirty="0"/>
              <a:t>数学基础</a:t>
            </a:r>
            <a:r>
              <a:rPr lang="en-US" altLang="zh-CN" dirty="0"/>
              <a:t>》</a:t>
            </a:r>
            <a:endParaRPr lang="zh-CN" altLang="en-US" dirty="0"/>
          </a:p>
        </p:txBody>
      </p:sp>
    </p:spTree>
    <p:extLst>
      <p:ext uri="{BB962C8B-B14F-4D97-AF65-F5344CB8AC3E}">
        <p14:creationId xmlns:p14="http://schemas.microsoft.com/office/powerpoint/2010/main" val="79354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推荐书籍</a:t>
            </a:r>
            <a:endParaRPr lang="zh-CN" altLang="en-US" dirty="0"/>
          </a:p>
        </p:txBody>
      </p:sp>
      <p:sp>
        <p:nvSpPr>
          <p:cNvPr id="4" name="内容占位符 3"/>
          <p:cNvSpPr>
            <a:spLocks noGrp="1"/>
          </p:cNvSpPr>
          <p:nvPr>
            <p:ph sz="quarter" idx="1"/>
          </p:nvPr>
        </p:nvSpPr>
        <p:spPr/>
        <p:txBody>
          <a:bodyPr/>
          <a:lstStyle/>
          <a:p>
            <a:r>
              <a:rPr lang="en-US" altLang="zh-CN"/>
              <a:t>《</a:t>
            </a:r>
            <a:r>
              <a:rPr lang="zh-CN" altLang="en-US"/>
              <a:t>神经网络与深度学习</a:t>
            </a:r>
            <a:r>
              <a:rPr lang="en-US" altLang="zh-CN"/>
              <a:t>》 </a:t>
            </a:r>
            <a:r>
              <a:rPr lang="en-US" altLang="zh-CN">
                <a:hlinkClick r:id="rId2"/>
              </a:rPr>
              <a:t>https://nndl.github.io/</a:t>
            </a:r>
            <a:endParaRPr lang="en-US" altLang="zh-CN"/>
          </a:p>
          <a:p>
            <a:endParaRPr lang="en-US" altLang="zh-CN"/>
          </a:p>
          <a:p>
            <a:r>
              <a:rPr lang="en-US" altLang="zh-CN"/>
              <a:t>CM Bishop. Pattern recognition and machine learning. Springer, 2006</a:t>
            </a:r>
          </a:p>
          <a:p>
            <a:r>
              <a:rPr lang="en-US" altLang="zh-CN"/>
              <a:t>Wright, S., &amp; Nocedal, J. (1999). Numerical optimization. Springer Science, 35(67-68), 7.</a:t>
            </a:r>
          </a:p>
          <a:p>
            <a:r>
              <a:rPr lang="en-US" altLang="zh-CN"/>
              <a:t>Boyd, S., &amp; Vandenberghe, L. (2004). Convex optimization. Cambridge university press.</a:t>
            </a:r>
            <a:endParaRPr lang="zh-CN" altLang="en-US" dirty="0"/>
          </a:p>
        </p:txBody>
      </p:sp>
    </p:spTree>
    <p:extLst>
      <p:ext uri="{BB962C8B-B14F-4D97-AF65-F5344CB8AC3E}">
        <p14:creationId xmlns:p14="http://schemas.microsoft.com/office/powerpoint/2010/main" val="294390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推荐课程</a:t>
            </a:r>
          </a:p>
        </p:txBody>
      </p:sp>
      <p:sp>
        <p:nvSpPr>
          <p:cNvPr id="4" name="内容占位符 3"/>
          <p:cNvSpPr>
            <a:spLocks noGrp="1"/>
          </p:cNvSpPr>
          <p:nvPr>
            <p:ph sz="quarter" idx="1"/>
          </p:nvPr>
        </p:nvSpPr>
        <p:spPr/>
        <p:txBody>
          <a:bodyPr/>
          <a:lstStyle/>
          <a:p>
            <a:r>
              <a:rPr lang="zh-CN" altLang="en-US" sz="2400" dirty="0"/>
              <a:t>斯坦福大学</a:t>
            </a:r>
            <a:r>
              <a:rPr lang="en-US" altLang="zh-CN" sz="2400" dirty="0"/>
              <a:t>CS224d: Deep Learning for Natural Language Processing</a:t>
            </a:r>
          </a:p>
          <a:p>
            <a:pPr lvl="1"/>
            <a:r>
              <a:rPr lang="en-US" altLang="zh-CN" sz="2000" dirty="0"/>
              <a:t>http://cs224d.stanford.edu/</a:t>
            </a:r>
          </a:p>
          <a:p>
            <a:pPr lvl="1"/>
            <a:r>
              <a:rPr lang="en-US" altLang="zh-CN" sz="2000" dirty="0"/>
              <a:t>Richard </a:t>
            </a:r>
            <a:r>
              <a:rPr lang="en-US" altLang="zh-CN" sz="2000" dirty="0" err="1"/>
              <a:t>Socher</a:t>
            </a:r>
            <a:r>
              <a:rPr lang="en-US" altLang="zh-CN" sz="2000" dirty="0"/>
              <a:t> </a:t>
            </a:r>
            <a:r>
              <a:rPr lang="zh-CN" altLang="en-US" sz="2000" dirty="0"/>
              <a:t>主要讲解自然语言处理领域的各种深度学习模型</a:t>
            </a:r>
          </a:p>
          <a:p>
            <a:r>
              <a:rPr lang="zh-CN" altLang="en-US" sz="2400" dirty="0"/>
              <a:t>斯坦福大学</a:t>
            </a:r>
            <a:r>
              <a:rPr lang="en-US" altLang="zh-CN" sz="2400" dirty="0"/>
              <a:t>CS231n: Convolutional Neural Networks for Visual Recognition</a:t>
            </a:r>
          </a:p>
          <a:p>
            <a:pPr lvl="1"/>
            <a:r>
              <a:rPr lang="en-US" altLang="zh-CN" sz="2000" dirty="0"/>
              <a:t>http://cs231n.stanford.edu/</a:t>
            </a:r>
          </a:p>
          <a:p>
            <a:pPr lvl="1"/>
            <a:r>
              <a:rPr lang="en-US" altLang="zh-CN" sz="2000" dirty="0" err="1"/>
              <a:t>Fei-Fei</a:t>
            </a:r>
            <a:r>
              <a:rPr lang="en-US" altLang="zh-CN" sz="2000" dirty="0"/>
              <a:t> Li Andrej </a:t>
            </a:r>
            <a:r>
              <a:rPr lang="en-US" altLang="zh-CN" sz="2000" dirty="0" err="1"/>
              <a:t>Karpathy</a:t>
            </a:r>
            <a:r>
              <a:rPr lang="en-US" altLang="zh-CN" sz="2000" dirty="0"/>
              <a:t> </a:t>
            </a:r>
            <a:r>
              <a:rPr lang="zh-CN" altLang="en-US" sz="2000" dirty="0"/>
              <a:t>主要讲解</a:t>
            </a:r>
            <a:r>
              <a:rPr lang="en-US" altLang="zh-CN" sz="2000" dirty="0"/>
              <a:t>CNN</a:t>
            </a:r>
            <a:r>
              <a:rPr lang="zh-CN" altLang="en-US" sz="2000" dirty="0"/>
              <a:t>、</a:t>
            </a:r>
            <a:r>
              <a:rPr lang="en-US" altLang="zh-CN" sz="2000" dirty="0"/>
              <a:t>RNN</a:t>
            </a:r>
            <a:r>
              <a:rPr lang="zh-CN" altLang="en-US" sz="2000" dirty="0"/>
              <a:t>在图像领域的应用</a:t>
            </a:r>
            <a:endParaRPr lang="en-US" altLang="zh-CN" sz="2000" dirty="0"/>
          </a:p>
          <a:p>
            <a:r>
              <a:rPr lang="zh-CN" altLang="en-US" sz="2400" dirty="0"/>
              <a:t>加州大学伯克利分校 </a:t>
            </a:r>
            <a:r>
              <a:rPr lang="en-US" altLang="zh-CN" sz="2400" dirty="0"/>
              <a:t>CS 294: Deep Reinforcement Learning</a:t>
            </a:r>
          </a:p>
          <a:p>
            <a:pPr lvl="1"/>
            <a:r>
              <a:rPr lang="en-US" altLang="zh-CN" sz="2000" dirty="0"/>
              <a:t>http://rail.eecs.berkeley.edu/deeprlcourse/</a:t>
            </a:r>
            <a:endParaRPr lang="zh-CN" altLang="en-US" sz="2000" dirty="0"/>
          </a:p>
        </p:txBody>
      </p:sp>
    </p:spTree>
    <p:extLst>
      <p:ext uri="{BB962C8B-B14F-4D97-AF65-F5344CB8AC3E}">
        <p14:creationId xmlns:p14="http://schemas.microsoft.com/office/powerpoint/2010/main" val="93631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推荐材料</a:t>
            </a:r>
            <a:endParaRPr lang="zh-CN" altLang="en-US" dirty="0"/>
          </a:p>
        </p:txBody>
      </p:sp>
      <p:sp>
        <p:nvSpPr>
          <p:cNvPr id="3" name="内容占位符 2"/>
          <p:cNvSpPr>
            <a:spLocks noGrp="1"/>
          </p:cNvSpPr>
          <p:nvPr>
            <p:ph sz="quarter" idx="1"/>
          </p:nvPr>
        </p:nvSpPr>
        <p:spPr/>
        <p:txBody>
          <a:bodyPr/>
          <a:lstStyle/>
          <a:p>
            <a:r>
              <a:rPr lang="zh-CN" altLang="en-US" dirty="0"/>
              <a:t>林轩田</a:t>
            </a:r>
            <a:r>
              <a:rPr lang="en-US" altLang="zh-CN" dirty="0"/>
              <a:t>《</a:t>
            </a:r>
            <a:r>
              <a:rPr lang="zh-CN" altLang="en-US" dirty="0"/>
              <a:t>机器学习基石</a:t>
            </a:r>
            <a:r>
              <a:rPr lang="en-US" altLang="zh-CN" dirty="0"/>
              <a:t>》《</a:t>
            </a:r>
            <a:r>
              <a:rPr lang="zh-CN" altLang="en-US" dirty="0"/>
              <a:t>机器学习技法</a:t>
            </a:r>
            <a:r>
              <a:rPr lang="en-US" altLang="zh-CN" dirty="0"/>
              <a:t>》</a:t>
            </a:r>
          </a:p>
          <a:p>
            <a:pPr lvl="1"/>
            <a:r>
              <a:rPr lang="en-US" altLang="zh-CN" dirty="0"/>
              <a:t>https://www.csie.ntu.edu.tw/~htlin/mooc/</a:t>
            </a:r>
          </a:p>
          <a:p>
            <a:r>
              <a:rPr lang="zh-CN" altLang="en-US" dirty="0"/>
              <a:t>李宏毅</a:t>
            </a:r>
            <a:r>
              <a:rPr lang="en-US" altLang="zh-CN" dirty="0"/>
              <a:t>《1</a:t>
            </a:r>
            <a:r>
              <a:rPr lang="zh-CN" altLang="en-US" dirty="0"/>
              <a:t>天搞懂深度学习</a:t>
            </a:r>
            <a:r>
              <a:rPr lang="en-US" altLang="zh-CN" dirty="0"/>
              <a:t>》</a:t>
            </a:r>
          </a:p>
          <a:p>
            <a:pPr lvl="1"/>
            <a:r>
              <a:rPr lang="en-US" altLang="zh-CN" dirty="0"/>
              <a:t>http://speech.ee.ntu.edu.tw/~tlkagk/slide/Tutorial_HYLee_Deep.pptx</a:t>
            </a:r>
          </a:p>
          <a:p>
            <a:r>
              <a:rPr lang="zh-CN" altLang="en-US" dirty="0"/>
              <a:t>李宏毅</a:t>
            </a:r>
            <a:r>
              <a:rPr lang="en-US" altLang="zh-CN" dirty="0"/>
              <a:t>《Generative Adversarial Network (GAN)》</a:t>
            </a:r>
          </a:p>
          <a:p>
            <a:pPr lvl="1"/>
            <a:r>
              <a:rPr lang="en-US" altLang="zh-CN" dirty="0"/>
              <a:t>http://speech.ee.ntu.edu.tw/~tlkagk/slide/Tutorial_HYLee_GAN.pptx</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2293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顶会论文</a:t>
            </a:r>
            <a:endParaRPr lang="zh-CN" altLang="en-US" dirty="0"/>
          </a:p>
        </p:txBody>
      </p:sp>
      <p:sp>
        <p:nvSpPr>
          <p:cNvPr id="3" name="内容占位符 2"/>
          <p:cNvSpPr>
            <a:spLocks noGrp="1"/>
          </p:cNvSpPr>
          <p:nvPr>
            <p:ph sz="quarter" idx="1"/>
          </p:nvPr>
        </p:nvSpPr>
        <p:spPr/>
        <p:txBody>
          <a:bodyPr/>
          <a:lstStyle/>
          <a:p>
            <a:r>
              <a:rPr lang="en-US" altLang="zh-CN"/>
              <a:t>NIPS</a:t>
            </a:r>
            <a:r>
              <a:rPr lang="zh-CN" altLang="en-US"/>
              <a:t>、</a:t>
            </a:r>
            <a:r>
              <a:rPr lang="en-US" altLang="zh-CN"/>
              <a:t>ICLR</a:t>
            </a:r>
            <a:r>
              <a:rPr lang="zh-CN" altLang="en-US"/>
              <a:t>、</a:t>
            </a:r>
            <a:r>
              <a:rPr lang="en-US" altLang="zh-CN"/>
              <a:t>ICML</a:t>
            </a:r>
            <a:r>
              <a:rPr lang="zh-CN" altLang="en-US"/>
              <a:t>、</a:t>
            </a:r>
            <a:r>
              <a:rPr lang="en-US" altLang="zh-CN"/>
              <a:t>AAAI</a:t>
            </a:r>
            <a:r>
              <a:rPr lang="zh-CN" altLang="en-US"/>
              <a:t>、</a:t>
            </a:r>
            <a:r>
              <a:rPr lang="en-US" altLang="zh-CN"/>
              <a:t>IJCAI</a:t>
            </a:r>
          </a:p>
          <a:p>
            <a:r>
              <a:rPr lang="en-US" altLang="zh-CN"/>
              <a:t>ACL</a:t>
            </a:r>
            <a:r>
              <a:rPr lang="zh-CN" altLang="en-US"/>
              <a:t>、</a:t>
            </a:r>
            <a:r>
              <a:rPr lang="en-US" altLang="zh-CN"/>
              <a:t>EMNLP</a:t>
            </a:r>
          </a:p>
          <a:p>
            <a:r>
              <a:rPr lang="en-US" altLang="zh-CN"/>
              <a:t>CVPR</a:t>
            </a:r>
            <a:r>
              <a:rPr lang="zh-CN" altLang="en-US"/>
              <a:t>、</a:t>
            </a:r>
            <a:r>
              <a:rPr lang="en-US" altLang="zh-CN"/>
              <a:t>ICCV</a:t>
            </a:r>
          </a:p>
          <a:p>
            <a:r>
              <a:rPr lang="en-US" altLang="zh-CN"/>
              <a:t>…</a:t>
            </a:r>
            <a:endParaRPr lang="en-US" altLang="zh-CN" dirty="0"/>
          </a:p>
        </p:txBody>
      </p:sp>
    </p:spTree>
    <p:extLst>
      <p:ext uri="{BB962C8B-B14F-4D97-AF65-F5344CB8AC3E}">
        <p14:creationId xmlns:p14="http://schemas.microsoft.com/office/powerpoint/2010/main" val="2762012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18605</TotalTime>
  <Words>3037</Words>
  <Application>Microsoft Office PowerPoint</Application>
  <PresentationFormat>全屏显示(4:3)</PresentationFormat>
  <Paragraphs>394</Paragraphs>
  <Slides>48</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3" baseType="lpstr">
      <vt:lpstr>等线</vt:lpstr>
      <vt:lpstr>黑体</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绪论</vt:lpstr>
      <vt:lpstr>关于本课程</vt:lpstr>
      <vt:lpstr>更详细的课程概括</vt:lpstr>
      <vt:lpstr>课程大纲</vt:lpstr>
      <vt:lpstr>预备知识</vt:lpstr>
      <vt:lpstr>推荐书籍</vt:lpstr>
      <vt:lpstr>推荐课程</vt:lpstr>
      <vt:lpstr>推荐材料</vt:lpstr>
      <vt:lpstr>顶会论文</vt:lpstr>
      <vt:lpstr>人工智能</vt:lpstr>
      <vt:lpstr>图灵测试</vt:lpstr>
      <vt:lpstr>人工智能的研究领域</vt:lpstr>
      <vt:lpstr>发展历史</vt:lpstr>
      <vt:lpstr>如何开发一个人工智能系统？</vt:lpstr>
      <vt:lpstr>What’s the Rule?</vt:lpstr>
      <vt:lpstr>机器学习 ≈ 构建一个映射函数</vt:lpstr>
      <vt:lpstr>芒果机器学习</vt:lpstr>
      <vt:lpstr>芒果机器学习</vt:lpstr>
      <vt:lpstr>如何开发一个人工智能系统？</vt:lpstr>
      <vt:lpstr>机器学习</vt:lpstr>
      <vt:lpstr>语义鸿沟：人工智能的挑战之一</vt:lpstr>
      <vt:lpstr>表示学习</vt:lpstr>
      <vt:lpstr>什么是好的数据表示？</vt:lpstr>
      <vt:lpstr>语义表示</vt:lpstr>
      <vt:lpstr>表示形式</vt:lpstr>
      <vt:lpstr>一个生活中的例子：颜色</vt:lpstr>
      <vt:lpstr>词嵌入（Word Embeddings）</vt:lpstr>
      <vt:lpstr>表示学习与深度学习</vt:lpstr>
      <vt:lpstr>传统的特征提取</vt:lpstr>
      <vt:lpstr>深度学习</vt:lpstr>
      <vt:lpstr>表示学习与深度学习</vt:lpstr>
      <vt:lpstr>深度学习的数学描述</vt:lpstr>
      <vt:lpstr>神经网络</vt:lpstr>
      <vt:lpstr>生物神经元</vt:lpstr>
      <vt:lpstr>神经网络如何学习？</vt:lpstr>
      <vt:lpstr>人工神经元</vt:lpstr>
      <vt:lpstr>人工神经网络</vt:lpstr>
      <vt:lpstr>人工神经网络</vt:lpstr>
      <vt:lpstr>神经网络</vt:lpstr>
      <vt:lpstr>如果解决贡献度分配问题？</vt:lpstr>
      <vt:lpstr>神经网络发展史</vt:lpstr>
      <vt:lpstr>神经网络发展史</vt:lpstr>
      <vt:lpstr>神经网络发展史</vt:lpstr>
      <vt:lpstr>神经网络发展史</vt:lpstr>
      <vt:lpstr>神经网络发展史</vt:lpstr>
      <vt:lpstr>深度学习革命</vt:lpstr>
      <vt:lpstr>常用的深度学习框架</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lx</cp:lastModifiedBy>
  <cp:revision>1904</cp:revision>
  <dcterms:created xsi:type="dcterms:W3CDTF">2009-03-19T21:17:53Z</dcterms:created>
  <dcterms:modified xsi:type="dcterms:W3CDTF">2022-04-25T10:55:50Z</dcterms:modified>
</cp:coreProperties>
</file>