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422" r:id="rId5"/>
    <p:sldId id="425" r:id="rId6"/>
    <p:sldId id="267" r:id="rId7"/>
    <p:sldId id="274" r:id="rId8"/>
    <p:sldId id="42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900" y="2"/>
            <a:ext cx="9143998" cy="3760567"/>
            <a:chOff x="0" y="0"/>
            <a:chExt cx="9143998" cy="3760567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14" b="33074"/>
            <a:stretch/>
          </p:blipFill>
          <p:spPr>
            <a:xfrm>
              <a:off x="0" y="0"/>
              <a:ext cx="9143998" cy="2716567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0" y="0"/>
              <a:ext cx="9143998" cy="271656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椭圆 7"/>
            <p:cNvSpPr/>
            <p:nvPr userDrawn="1"/>
          </p:nvSpPr>
          <p:spPr>
            <a:xfrm>
              <a:off x="1563480" y="1672567"/>
              <a:ext cx="2088000" cy="2088000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796530" y="6445250"/>
            <a:ext cx="8347468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2" y="6445250"/>
            <a:ext cx="79652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1735565" y="1852471"/>
            <a:ext cx="1728192" cy="1728192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4950" b="1" cap="none" spc="0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n-lt"/>
              <a:ea typeface="华文隶书" pitchFamily="2" charset="-122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22" y="1722695"/>
            <a:ext cx="197485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72" y="188641"/>
            <a:ext cx="3030537" cy="60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42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93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52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09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9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30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2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29586" y="-9622"/>
            <a:ext cx="9180000" cy="2716567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/>
          </a:p>
        </p:txBody>
      </p:sp>
      <p:sp>
        <p:nvSpPr>
          <p:cNvPr id="14" name="矩形 13"/>
          <p:cNvSpPr/>
          <p:nvPr userDrawn="1"/>
        </p:nvSpPr>
        <p:spPr>
          <a:xfrm>
            <a:off x="796530" y="6445250"/>
            <a:ext cx="8347468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2" y="6445250"/>
            <a:ext cx="79652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" name="椭圆 7"/>
          <p:cNvSpPr/>
          <p:nvPr userDrawn="1"/>
        </p:nvSpPr>
        <p:spPr>
          <a:xfrm>
            <a:off x="1556580" y="1629032"/>
            <a:ext cx="2088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dirty="0"/>
          </a:p>
        </p:txBody>
      </p:sp>
      <p:sp>
        <p:nvSpPr>
          <p:cNvPr id="12" name="椭圆 11"/>
          <p:cNvSpPr/>
          <p:nvPr userDrawn="1"/>
        </p:nvSpPr>
        <p:spPr>
          <a:xfrm>
            <a:off x="1764696" y="1808936"/>
            <a:ext cx="1728192" cy="1728192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4950" b="1" cap="none" spc="0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n-lt"/>
              <a:ea typeface="华文隶书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72" y="188641"/>
            <a:ext cx="3030537" cy="60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22" y="1747788"/>
            <a:ext cx="197485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95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96530" y="6445250"/>
            <a:ext cx="8347468" cy="419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2" y="6445250"/>
            <a:ext cx="796529" cy="4191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" name="椭圆 7"/>
          <p:cNvSpPr/>
          <p:nvPr userDrawn="1"/>
        </p:nvSpPr>
        <p:spPr>
          <a:xfrm>
            <a:off x="1556580" y="1629032"/>
            <a:ext cx="2088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dirty="0"/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5651500" y="2"/>
            <a:ext cx="3492500" cy="2447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350" b="0"/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5651500" y="1989140"/>
            <a:ext cx="3492500" cy="358775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420940"/>
            <a:ext cx="9144000" cy="714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350" b="0"/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0"/>
            <a:ext cx="2373313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96446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29586" y="-9622"/>
            <a:ext cx="9180000" cy="2716567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/>
          </a:p>
        </p:txBody>
      </p:sp>
      <p:sp>
        <p:nvSpPr>
          <p:cNvPr id="14" name="矩形 13"/>
          <p:cNvSpPr/>
          <p:nvPr userDrawn="1"/>
        </p:nvSpPr>
        <p:spPr>
          <a:xfrm>
            <a:off x="796530" y="6445250"/>
            <a:ext cx="8347468" cy="419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2" y="6445250"/>
            <a:ext cx="796529" cy="4191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" name="椭圆 7"/>
          <p:cNvSpPr/>
          <p:nvPr userDrawn="1"/>
        </p:nvSpPr>
        <p:spPr>
          <a:xfrm>
            <a:off x="1556580" y="1629032"/>
            <a:ext cx="2088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dirty="0"/>
          </a:p>
        </p:txBody>
      </p:sp>
      <p:sp>
        <p:nvSpPr>
          <p:cNvPr id="12" name="椭圆 11"/>
          <p:cNvSpPr/>
          <p:nvPr userDrawn="1"/>
        </p:nvSpPr>
        <p:spPr>
          <a:xfrm>
            <a:off x="1736484" y="1808936"/>
            <a:ext cx="1728192" cy="172819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4950" b="1" cap="none" spc="0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n-lt"/>
              <a:ea typeface="华文隶书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72" y="188641"/>
            <a:ext cx="3030537" cy="60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56" y="1748532"/>
            <a:ext cx="197485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05712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29" y="1605665"/>
            <a:ext cx="3179649" cy="398187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 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2220826"/>
            <a:ext cx="4140000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2081575" y="2073711"/>
            <a:ext cx="6876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/>
          </a:p>
        </p:txBody>
      </p:sp>
      <p:sp>
        <p:nvSpPr>
          <p:cNvPr id="33" name="椭圆 32"/>
          <p:cNvSpPr/>
          <p:nvPr userDrawn="1"/>
        </p:nvSpPr>
        <p:spPr>
          <a:xfrm>
            <a:off x="1680426" y="827122"/>
            <a:ext cx="2088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69" y="687866"/>
            <a:ext cx="2366515" cy="2366515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35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350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605663"/>
            <a:ext cx="1269334" cy="398187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algn="ctr"/>
            <a:r>
              <a:rPr lang="zh-CN" altLang="en-US" sz="22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61" y="2404642"/>
            <a:ext cx="2982403" cy="510480"/>
            <a:chOff x="4205159" y="2404642"/>
            <a:chExt cx="2982403" cy="510480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2462469" cy="375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83">
                <a:lnSpc>
                  <a:spcPct val="110000"/>
                </a:lnSpc>
                <a:defRPr/>
              </a:pPr>
              <a:r>
                <a:rPr lang="en-US" altLang="zh-CN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应用开发概述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14" y="3134762"/>
            <a:ext cx="2529483" cy="496753"/>
            <a:chOff x="4211960" y="3605018"/>
            <a:chExt cx="2529483" cy="496753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2000804" cy="375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83">
                <a:lnSpc>
                  <a:spcPct val="110000"/>
                </a:lnSpc>
                <a:defRPr/>
              </a:pPr>
              <a:r>
                <a:rPr lang="en-US" altLang="zh-CN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系统架构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15" y="3789041"/>
            <a:ext cx="2098339" cy="496753"/>
            <a:chOff x="4211960" y="3605018"/>
            <a:chExt cx="2098338" cy="496753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569659" cy="375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83">
                <a:lnSpc>
                  <a:spcPct val="110000"/>
                </a:lnSpc>
                <a:defRPr/>
              </a:pPr>
              <a:r>
                <a:rPr lang="zh-CN" altLang="en-US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搭建开发环境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4205161" y="4437149"/>
            <a:ext cx="2760316" cy="496753"/>
            <a:chOff x="4211960" y="3605018"/>
            <a:chExt cx="2760316" cy="496753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2231637" cy="375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83">
                <a:lnSpc>
                  <a:spcPct val="110000"/>
                </a:lnSpc>
                <a:defRPr/>
              </a:pPr>
              <a:r>
                <a:rPr lang="zh-CN" altLang="en-US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第一个</a:t>
              </a:r>
              <a:r>
                <a:rPr lang="en-US" altLang="zh-CN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0" y="5077918"/>
            <a:ext cx="2098339" cy="496753"/>
            <a:chOff x="4211960" y="3605018"/>
            <a:chExt cx="2098338" cy="496753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5</a:t>
              </a: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1569659" cy="375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83">
                <a:lnSpc>
                  <a:spcPct val="110000"/>
                </a:lnSpc>
                <a:defRPr/>
              </a:pPr>
              <a:r>
                <a:rPr lang="zh-CN" altLang="en-US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应用程序分析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1" y="5733257"/>
            <a:ext cx="2760316" cy="496753"/>
            <a:chOff x="4211960" y="3605018"/>
            <a:chExt cx="2760316" cy="496753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6</a:t>
              </a: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2231637" cy="375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83">
                <a:lnSpc>
                  <a:spcPct val="110000"/>
                </a:lnSpc>
                <a:defRPr/>
              </a:pPr>
              <a:r>
                <a:rPr lang="en-US" altLang="zh-CN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的基本组件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3562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29" y="1605665"/>
            <a:ext cx="3179649" cy="398187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 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2220826"/>
            <a:ext cx="4140000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2081575" y="2073711"/>
            <a:ext cx="6876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/>
          </a:p>
        </p:txBody>
      </p:sp>
      <p:sp>
        <p:nvSpPr>
          <p:cNvPr id="33" name="椭圆 32"/>
          <p:cNvSpPr/>
          <p:nvPr userDrawn="1"/>
        </p:nvSpPr>
        <p:spPr>
          <a:xfrm>
            <a:off x="1680426" y="827122"/>
            <a:ext cx="2088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69" y="687866"/>
            <a:ext cx="2366515" cy="2366515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35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350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605663"/>
            <a:ext cx="1269334" cy="398187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algn="ctr"/>
            <a:r>
              <a:rPr lang="zh-CN" altLang="en-US" sz="22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61" y="2404642"/>
            <a:ext cx="2982403" cy="510480"/>
            <a:chOff x="4205159" y="2404642"/>
            <a:chExt cx="2982403" cy="510480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2462469" cy="375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83">
                <a:lnSpc>
                  <a:spcPct val="110000"/>
                </a:lnSpc>
                <a:defRPr/>
              </a:pPr>
              <a:r>
                <a:rPr lang="en-US" altLang="zh-CN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应用开发概述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14" y="3134762"/>
            <a:ext cx="2529483" cy="496753"/>
            <a:chOff x="4211960" y="3605018"/>
            <a:chExt cx="2529483" cy="496753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2000804" cy="375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83">
                <a:lnSpc>
                  <a:spcPct val="110000"/>
                </a:lnSpc>
                <a:defRPr/>
              </a:pPr>
              <a:r>
                <a:rPr lang="en-US" altLang="zh-CN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系统架构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15" y="3789041"/>
            <a:ext cx="2098339" cy="496753"/>
            <a:chOff x="4211960" y="3605018"/>
            <a:chExt cx="2098338" cy="496753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569659" cy="375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83">
                <a:lnSpc>
                  <a:spcPct val="110000"/>
                </a:lnSpc>
                <a:defRPr/>
              </a:pPr>
              <a:r>
                <a:rPr lang="zh-CN" altLang="en-US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搭建开发环境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4205161" y="4437149"/>
            <a:ext cx="2760316" cy="496753"/>
            <a:chOff x="4211960" y="3605018"/>
            <a:chExt cx="2760316" cy="496753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2231637" cy="375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83">
                <a:lnSpc>
                  <a:spcPct val="110000"/>
                </a:lnSpc>
                <a:defRPr/>
              </a:pPr>
              <a:r>
                <a:rPr lang="zh-CN" altLang="en-US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第一个</a:t>
              </a:r>
              <a:r>
                <a:rPr lang="en-US" altLang="zh-CN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0" y="5077918"/>
            <a:ext cx="2098339" cy="496753"/>
            <a:chOff x="4211960" y="3605018"/>
            <a:chExt cx="2098338" cy="496753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5</a:t>
              </a: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1569659" cy="375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83">
                <a:lnSpc>
                  <a:spcPct val="110000"/>
                </a:lnSpc>
                <a:defRPr/>
              </a:pPr>
              <a:r>
                <a:rPr lang="zh-CN" altLang="en-US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应用程序分析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1" y="5733257"/>
            <a:ext cx="2760316" cy="496753"/>
            <a:chOff x="4211960" y="3605018"/>
            <a:chExt cx="2760316" cy="496753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6</a:t>
              </a:r>
              <a:endParaRPr lang="zh-CN" altLang="en-US" sz="24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2231637" cy="375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85783">
                <a:lnSpc>
                  <a:spcPct val="110000"/>
                </a:lnSpc>
                <a:defRPr/>
              </a:pPr>
              <a:r>
                <a:rPr lang="en-US" altLang="zh-CN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1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的基本组件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32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6341818" y="4176586"/>
            <a:ext cx="2793140" cy="2681414"/>
            <a:chOff x="6341818" y="4176586"/>
            <a:chExt cx="2793140" cy="2681414"/>
          </a:xfrm>
        </p:grpSpPr>
        <p:pic>
          <p:nvPicPr>
            <p:cNvPr id="9" name="Picture 2" descr="C:\Documents and Settings\t11318\桌面\未标题-1 拷贝.png"/>
            <p:cNvPicPr>
              <a:picLocks noChangeAspect="1" noChangeArrowheads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818" y="4176586"/>
              <a:ext cx="2793140" cy="268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6341818" y="4176586"/>
              <a:ext cx="2793140" cy="2681414"/>
            </a:xfrm>
            <a:prstGeom prst="rect">
              <a:avLst/>
            </a:prstGeom>
            <a:gradFill flip="none" rotWithShape="1">
              <a:gsLst>
                <a:gs pos="0">
                  <a:srgbClr val="FCF8ED">
                    <a:alpha val="94902"/>
                  </a:srgbClr>
                </a:gs>
                <a:gs pos="100000">
                  <a:schemeClr val="bg1">
                    <a:alpha val="4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986" y="72008"/>
            <a:ext cx="8229600" cy="836712"/>
          </a:xfrm>
        </p:spPr>
        <p:txBody>
          <a:bodyPr anchor="b" anchorCtr="0">
            <a:normAutofit/>
          </a:bodyPr>
          <a:lstStyle>
            <a:lvl1pPr algn="l">
              <a:defRPr sz="2700" b="1">
                <a:solidFill>
                  <a:schemeClr val="bg2">
                    <a:lumMod val="25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024" y="1052736"/>
            <a:ext cx="8531456" cy="5472608"/>
          </a:xfrm>
        </p:spPr>
        <p:txBody>
          <a:bodyPr/>
          <a:lstStyle>
            <a:lvl1pPr>
              <a:defRPr sz="2100">
                <a:latin typeface="+mn-lt"/>
                <a:ea typeface="黑体" pitchFamily="49" charset="-122"/>
              </a:defRPr>
            </a:lvl1pPr>
            <a:lvl2pPr marL="472679" indent="-205979">
              <a:defRPr sz="1800">
                <a:latin typeface="+mn-lt"/>
                <a:ea typeface="黑体" pitchFamily="49" charset="-122"/>
              </a:defRPr>
            </a:lvl2pPr>
            <a:lvl3pPr marL="672704" indent="-200025">
              <a:defRPr sz="1650">
                <a:latin typeface="+mn-lt"/>
                <a:ea typeface="黑体" pitchFamily="49" charset="-122"/>
              </a:defRPr>
            </a:lvl3pPr>
            <a:lvl4pPr marL="872729" indent="-200025">
              <a:defRPr>
                <a:latin typeface="+mn-lt"/>
                <a:ea typeface="黑体" pitchFamily="49" charset="-122"/>
              </a:defRPr>
            </a:lvl4pPr>
            <a:lvl5pPr marL="1078706" indent="-205979"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0" y="0"/>
            <a:ext cx="336947" cy="90872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60039" y="908720"/>
            <a:ext cx="4369396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3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8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 hidden="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 hidden="1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FE8D-2CC8-4252-97EF-D8349349AE5A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7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educoder.net/classroom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57350" y="3591019"/>
            <a:ext cx="5829300" cy="64807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b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移动应用开发</a:t>
            </a:r>
            <a:endParaRPr lang="zh-CN" altLang="en-US" sz="3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1871523" y="4347102"/>
            <a:ext cx="5400954" cy="3429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1500" kern="0" dirty="0">
                <a:solidFill>
                  <a:srgbClr val="1F497D">
                    <a:lumMod val="75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&gt;&gt; </a:t>
            </a:r>
            <a:r>
              <a:rPr lang="zh-CN" altLang="en-US" sz="1500" kern="0" dirty="0">
                <a:solidFill>
                  <a:srgbClr val="1F497D">
                    <a:lumMod val="75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湖南师范大学</a:t>
            </a:r>
            <a:r>
              <a:rPr lang="en-US" altLang="zh-CN" sz="1500" kern="0" dirty="0">
                <a:solidFill>
                  <a:srgbClr val="1F497D">
                    <a:lumMod val="75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··</a:t>
            </a:r>
            <a:r>
              <a:rPr lang="zh-CN" altLang="en-US" sz="1500" kern="0" dirty="0">
                <a:solidFill>
                  <a:srgbClr val="1F497D">
                    <a:lumMod val="75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蔡美玲  </a:t>
            </a:r>
            <a:r>
              <a:rPr lang="en-US" altLang="zh-CN" sz="1500" kern="0" dirty="0">
                <a:solidFill>
                  <a:srgbClr val="1F497D">
                    <a:lumMod val="75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zh-CN" altLang="en-US" sz="1500" kern="0" dirty="0">
                <a:solidFill>
                  <a:srgbClr val="1F497D">
                    <a:lumMod val="75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0914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mph" presetSubtype="0" repeatCount="300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3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课程性质、目的及要求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专业选修课</a:t>
            </a:r>
            <a:r>
              <a:rPr lang="zh-CN" altLang="en-US" dirty="0"/>
              <a:t>，入门级课程；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理论讲授</a:t>
            </a:r>
            <a:r>
              <a:rPr lang="en-US" altLang="zh-CN" dirty="0"/>
              <a:t>+</a:t>
            </a:r>
            <a:r>
              <a:rPr lang="zh-CN" altLang="en-US" dirty="0"/>
              <a:t>实验</a:t>
            </a:r>
            <a:r>
              <a:rPr lang="en-US" altLang="zh-CN" dirty="0"/>
              <a:t>+</a:t>
            </a:r>
            <a:r>
              <a:rPr lang="zh-CN" altLang="en-US" dirty="0"/>
              <a:t>作业</a:t>
            </a:r>
            <a:r>
              <a:rPr lang="en-US" altLang="zh-CN" dirty="0"/>
              <a:t>+</a:t>
            </a:r>
            <a:r>
              <a:rPr lang="zh-CN" altLang="en-US" dirty="0"/>
              <a:t>综合；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64</a:t>
            </a:r>
            <a:r>
              <a:rPr lang="zh-CN" altLang="en-US" dirty="0"/>
              <a:t>课时，</a:t>
            </a:r>
            <a:r>
              <a:rPr lang="en-US" altLang="zh-CN" dirty="0"/>
              <a:t>32</a:t>
            </a:r>
            <a:r>
              <a:rPr lang="zh-CN" altLang="en-US"/>
              <a:t>理论，</a:t>
            </a:r>
            <a:r>
              <a:rPr lang="en-US" altLang="zh-CN"/>
              <a:t>32</a:t>
            </a:r>
            <a:r>
              <a:rPr lang="zh-CN" altLang="en-US"/>
              <a:t>实验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掌握有关</a:t>
            </a:r>
            <a:r>
              <a:rPr lang="en-US" altLang="zh-CN" dirty="0"/>
              <a:t>Android</a:t>
            </a:r>
            <a:r>
              <a:rPr lang="zh-CN" altLang="zh-CN" dirty="0"/>
              <a:t>技术的基本知识</a:t>
            </a:r>
            <a:r>
              <a:rPr lang="zh-CN" altLang="en-US" dirty="0"/>
              <a:t>和基本技能。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具备良好的</a:t>
            </a:r>
            <a:r>
              <a:rPr lang="zh-CN" altLang="zh-CN" dirty="0"/>
              <a:t>实际编程能力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zh-CN" dirty="0"/>
              <a:t>在课程学习之后能够进行实际开发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为继续学习高级</a:t>
            </a:r>
            <a:r>
              <a:rPr lang="en-US" altLang="zh-CN" dirty="0"/>
              <a:t>Android</a:t>
            </a:r>
            <a:r>
              <a:rPr lang="zh-CN" altLang="en-US" dirty="0"/>
              <a:t>和进阶</a:t>
            </a:r>
            <a:r>
              <a:rPr lang="en-US" altLang="zh-CN" dirty="0"/>
              <a:t>Android</a:t>
            </a:r>
            <a:r>
              <a:rPr lang="zh-CN" altLang="zh-CN" dirty="0"/>
              <a:t>打下良好的理论和实践基础。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35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课程教学内容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章</a:t>
            </a:r>
            <a:r>
              <a:rPr lang="en-US" altLang="zh-CN" b="1" dirty="0"/>
              <a:t>Android</a:t>
            </a:r>
            <a:r>
              <a:rPr lang="zh-CN" altLang="en-US" b="1" dirty="0"/>
              <a:t>入门基础</a:t>
            </a:r>
            <a:endParaRPr lang="en-US" altLang="zh-CN" b="1" dirty="0"/>
          </a:p>
          <a:p>
            <a:r>
              <a:rPr lang="zh-CN" altLang="fr-FR" b="1" dirty="0"/>
              <a:t>第</a:t>
            </a:r>
            <a:r>
              <a:rPr lang="fr-FR" altLang="zh-CN" b="1" dirty="0"/>
              <a:t>2</a:t>
            </a:r>
            <a:r>
              <a:rPr lang="zh-CN" altLang="fr-FR" b="1" dirty="0"/>
              <a:t>章 </a:t>
            </a:r>
            <a:r>
              <a:rPr lang="fr-FR" altLang="zh-CN" b="1" dirty="0"/>
              <a:t>Activity</a:t>
            </a:r>
            <a:r>
              <a:rPr lang="zh-CN" altLang="fr-FR" b="1" dirty="0"/>
              <a:t>与</a:t>
            </a:r>
            <a:r>
              <a:rPr lang="fr-FR" altLang="zh-CN" b="1" dirty="0"/>
              <a:t>Intent</a:t>
            </a:r>
          </a:p>
          <a:p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章</a:t>
            </a:r>
            <a:r>
              <a:rPr lang="en-US" altLang="zh-CN" b="1" dirty="0"/>
              <a:t>Android UI</a:t>
            </a:r>
            <a:r>
              <a:rPr lang="zh-CN" altLang="en-US" b="1" dirty="0"/>
              <a:t>开发</a:t>
            </a:r>
            <a:endParaRPr lang="en-US" altLang="zh-CN" b="1" dirty="0"/>
          </a:p>
          <a:p>
            <a:pPr lvl="1"/>
            <a:r>
              <a:rPr lang="zh-CN" altLang="en-US" dirty="0"/>
              <a:t>控件、布局、事件处理机制</a:t>
            </a:r>
            <a:endParaRPr lang="en-US" altLang="zh-CN" dirty="0"/>
          </a:p>
          <a:p>
            <a:pPr lvl="1"/>
            <a:r>
              <a:rPr lang="zh-CN" altLang="en-US" dirty="0"/>
              <a:t>各种</a:t>
            </a:r>
            <a:r>
              <a:rPr lang="en-US" altLang="zh-CN" dirty="0" err="1"/>
              <a:t>AdapterView</a:t>
            </a:r>
            <a:r>
              <a:rPr lang="zh-CN" altLang="zh-CN" dirty="0"/>
              <a:t>及子类</a:t>
            </a:r>
            <a:r>
              <a:rPr lang="zh-CN" altLang="en-US" dirty="0"/>
              <a:t>（</a:t>
            </a:r>
            <a:r>
              <a:rPr lang="en-US" altLang="zh-CN" dirty="0" err="1"/>
              <a:t>ListView</a:t>
            </a:r>
            <a:r>
              <a:rPr lang="zh-CN" altLang="en-US" dirty="0"/>
              <a:t>，</a:t>
            </a:r>
            <a:r>
              <a:rPr lang="en-US" altLang="zh-CN" dirty="0" err="1"/>
              <a:t>RecycleView</a:t>
            </a:r>
            <a:r>
              <a:rPr lang="zh-CN" altLang="en-US" dirty="0"/>
              <a:t>）</a:t>
            </a:r>
            <a:endParaRPr lang="en-US" altLang="zh-CN" b="1" dirty="0"/>
          </a:p>
          <a:p>
            <a:pPr lvl="1"/>
            <a:r>
              <a:rPr lang="en-US" altLang="zh-CN" dirty="0"/>
              <a:t>Fragment, </a:t>
            </a:r>
            <a:r>
              <a:rPr lang="en-US" altLang="zh-CN" dirty="0" err="1"/>
              <a:t>ViewPager</a:t>
            </a:r>
            <a:endParaRPr lang="en-US" altLang="zh-CN" dirty="0"/>
          </a:p>
          <a:p>
            <a:r>
              <a:rPr lang="zh-CN" altLang="en-US" b="1" dirty="0"/>
              <a:t>第</a:t>
            </a:r>
            <a:r>
              <a:rPr lang="en-US" altLang="zh-CN" b="1" dirty="0"/>
              <a:t>4</a:t>
            </a:r>
            <a:r>
              <a:rPr lang="zh-CN" altLang="en-US" b="1" dirty="0"/>
              <a:t>章 </a:t>
            </a:r>
            <a:r>
              <a:rPr lang="en-US" altLang="zh-CN" b="1" dirty="0"/>
              <a:t>Android</a:t>
            </a:r>
            <a:r>
              <a:rPr lang="zh-CN" altLang="en-US" b="1" dirty="0"/>
              <a:t>数据存储技术</a:t>
            </a:r>
            <a:endParaRPr lang="en-US" altLang="zh-CN" b="1" dirty="0"/>
          </a:p>
          <a:p>
            <a:pPr lvl="1"/>
            <a:r>
              <a:rPr lang="zh-CN" altLang="en-US" dirty="0"/>
              <a:t>文件，</a:t>
            </a:r>
            <a:r>
              <a:rPr lang="en-US" altLang="zh-CN" dirty="0" err="1"/>
              <a:t>SharedPreferences</a:t>
            </a:r>
            <a:r>
              <a:rPr lang="zh-CN" altLang="en-US" dirty="0"/>
              <a:t>，数据库存储</a:t>
            </a:r>
            <a:endParaRPr lang="en-US" altLang="zh-CN" dirty="0"/>
          </a:p>
          <a:p>
            <a:pPr lvl="1"/>
            <a:r>
              <a:rPr lang="zh-CN" altLang="en-US" dirty="0"/>
              <a:t>应用程序间数据共享机制</a:t>
            </a:r>
            <a:endParaRPr lang="en-US" altLang="zh-CN" dirty="0"/>
          </a:p>
          <a:p>
            <a:pPr lvl="1"/>
            <a:r>
              <a:rPr lang="zh-CN" altLang="en-US" dirty="0"/>
              <a:t>运行时权限机制</a:t>
            </a:r>
            <a:endParaRPr lang="en-US" altLang="zh-CN" dirty="0"/>
          </a:p>
          <a:p>
            <a:r>
              <a:rPr lang="zh-CN" altLang="en-US" b="1" dirty="0"/>
              <a:t>第</a:t>
            </a:r>
            <a:r>
              <a:rPr lang="en-US" altLang="zh-CN" b="1" dirty="0"/>
              <a:t>5</a:t>
            </a:r>
            <a:r>
              <a:rPr lang="zh-CN" altLang="en-US" b="1" dirty="0"/>
              <a:t>章服务与广播</a:t>
            </a:r>
            <a:endParaRPr lang="en-US" altLang="zh-CN" b="1" dirty="0"/>
          </a:p>
          <a:p>
            <a:pPr lvl="1"/>
            <a:r>
              <a:rPr lang="zh-CN" altLang="en-US" dirty="0"/>
              <a:t>服务，广播</a:t>
            </a:r>
            <a:endParaRPr lang="en-US" altLang="zh-CN" dirty="0"/>
          </a:p>
          <a:p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</a:t>
            </a:r>
            <a:r>
              <a:rPr lang="en-US" altLang="zh-CN" b="1" dirty="0"/>
              <a:t>Android</a:t>
            </a:r>
            <a:r>
              <a:rPr lang="zh-CN" altLang="en-US" b="1" dirty="0"/>
              <a:t>多线程</a:t>
            </a:r>
            <a:endParaRPr lang="en-US" altLang="zh-CN" b="1" dirty="0"/>
          </a:p>
          <a:p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章 </a:t>
            </a:r>
            <a:r>
              <a:rPr lang="en-US" altLang="zh-CN" b="1" dirty="0"/>
              <a:t>Android</a:t>
            </a:r>
            <a:r>
              <a:rPr lang="zh-CN" altLang="en-US" b="1" dirty="0"/>
              <a:t>网络编程</a:t>
            </a:r>
            <a:endParaRPr lang="en-US" altLang="zh-CN" b="1" dirty="0"/>
          </a:p>
          <a:p>
            <a:pPr lvl="1"/>
            <a:r>
              <a:rPr lang="zh-CN" altLang="en-US" dirty="0"/>
              <a:t>网络通信，</a:t>
            </a:r>
            <a:r>
              <a:rPr lang="en-US" altLang="zh-CN" dirty="0" err="1"/>
              <a:t>Json</a:t>
            </a:r>
            <a:r>
              <a:rPr lang="zh-CN" altLang="en-US" dirty="0"/>
              <a:t>及</a:t>
            </a:r>
            <a:r>
              <a:rPr lang="en-US" altLang="zh-CN" dirty="0"/>
              <a:t>Volley</a:t>
            </a:r>
            <a:r>
              <a:rPr lang="zh-CN" altLang="en-US"/>
              <a:t>通信框架</a:t>
            </a:r>
            <a:endParaRPr lang="en-US" altLang="zh-CN"/>
          </a:p>
          <a:p>
            <a:r>
              <a:rPr lang="zh-CN" altLang="en-US"/>
              <a:t>综合案例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326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209CC-5B78-4596-8A2C-5241B009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19B0B-497B-4A4C-9D63-688393466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Android </a:t>
            </a:r>
            <a:r>
              <a:rPr lang="zh-CN" altLang="en-US" dirty="0"/>
              <a:t>活动与活动间数据传递（启动页）</a:t>
            </a:r>
            <a:endParaRPr lang="en-US" altLang="zh-CN" dirty="0"/>
          </a:p>
          <a:p>
            <a:r>
              <a:rPr lang="en-US" altLang="zh-CN" dirty="0"/>
              <a:t>2. Android </a:t>
            </a:r>
            <a:r>
              <a:rPr lang="zh-CN" altLang="en-US"/>
              <a:t>列表（奥运金报）</a:t>
            </a:r>
            <a:endParaRPr lang="en-US" altLang="zh-CN" dirty="0"/>
          </a:p>
          <a:p>
            <a:r>
              <a:rPr lang="en-US" altLang="zh-CN" dirty="0"/>
              <a:t>3. Android </a:t>
            </a:r>
            <a:r>
              <a:rPr lang="zh-CN" altLang="en-US" dirty="0"/>
              <a:t>项目框架综合</a:t>
            </a:r>
            <a:r>
              <a:rPr lang="zh-CN" altLang="en-US"/>
              <a:t>实例（网易新闻）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数据存储（简易记事本）</a:t>
            </a:r>
            <a:endParaRPr lang="en-US" altLang="zh-CN" dirty="0"/>
          </a:p>
          <a:p>
            <a:r>
              <a:rPr lang="en-US" altLang="zh-CN" dirty="0"/>
              <a:t>5. Android </a:t>
            </a:r>
            <a:r>
              <a:rPr lang="zh-CN" altLang="en-US" dirty="0"/>
              <a:t>应用程序间数据共享（</a:t>
            </a:r>
            <a:r>
              <a:rPr lang="zh-CN" altLang="en-US" sz="2000" dirty="0"/>
              <a:t>系统短消息备份</a:t>
            </a:r>
            <a:r>
              <a:rPr lang="zh-CN" altLang="en-US" sz="2000"/>
              <a:t>与查看，</a:t>
            </a:r>
            <a:r>
              <a:rPr lang="zh-CN" altLang="en-US"/>
              <a:t>图片查看器）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/>
              <a:t>Android</a:t>
            </a:r>
            <a:r>
              <a:rPr lang="zh-CN" altLang="en-US" dirty="0"/>
              <a:t>后台任务（简易音频</a:t>
            </a:r>
            <a:r>
              <a:rPr lang="zh-CN" altLang="en-US"/>
              <a:t>播放器）</a:t>
            </a:r>
            <a:endParaRPr lang="en-US" altLang="zh-CN"/>
          </a:p>
          <a:p>
            <a:r>
              <a:rPr lang="en-US" altLang="zh-CN"/>
              <a:t>7. </a:t>
            </a:r>
            <a:r>
              <a:rPr lang="zh-CN" altLang="en-US"/>
              <a:t>多线程编程（霓虹灯）</a:t>
            </a:r>
            <a:endParaRPr lang="en-US" altLang="zh-CN"/>
          </a:p>
          <a:p>
            <a:r>
              <a:rPr lang="en-US" altLang="zh-CN"/>
              <a:t>8. </a:t>
            </a:r>
            <a:r>
              <a:rPr lang="zh-CN" altLang="en-US"/>
              <a:t>网络编程（文件下载）</a:t>
            </a:r>
            <a:endParaRPr lang="en-US" altLang="zh-CN"/>
          </a:p>
          <a:p>
            <a:r>
              <a:rPr lang="en-US" altLang="zh-CN"/>
              <a:t>9. </a:t>
            </a:r>
            <a:r>
              <a:rPr lang="zh-CN" altLang="en-US"/>
              <a:t>综合案例（实训）</a:t>
            </a:r>
          </a:p>
        </p:txBody>
      </p:sp>
    </p:spTree>
    <p:extLst>
      <p:ext uri="{BB962C8B-B14F-4D97-AF65-F5344CB8AC3E}">
        <p14:creationId xmlns:p14="http://schemas.microsoft.com/office/powerpoint/2010/main" val="395348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6D0B4-AF31-483E-A261-5BA1B9EB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54B33-E440-41DB-AEB6-72C5BE8C3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4" y="1052735"/>
            <a:ext cx="8531456" cy="53737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/>
              <a:t>《Android</a:t>
            </a:r>
            <a:r>
              <a:rPr lang="zh-CN" altLang="en-US"/>
              <a:t>移动应用开发实践教程</a:t>
            </a:r>
            <a:r>
              <a:rPr lang="en-US" altLang="zh-CN"/>
              <a:t>》</a:t>
            </a:r>
            <a:r>
              <a:rPr lang="zh-CN" altLang="en-US"/>
              <a:t>，仲保才等</a:t>
            </a:r>
            <a:endParaRPr lang="en-US" altLang="zh-CN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/>
              <a:t>《</a:t>
            </a:r>
            <a:r>
              <a:rPr lang="zh-CN" altLang="en-US"/>
              <a:t>第一行代码</a:t>
            </a:r>
            <a:r>
              <a:rPr lang="en-US" altLang="zh-CN"/>
              <a:t>》Android (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</a:t>
            </a:r>
            <a:r>
              <a:rPr lang="en-US" altLang="zh-CN"/>
              <a:t>)</a:t>
            </a:r>
            <a:r>
              <a:rPr lang="zh-CN" altLang="en-US"/>
              <a:t>，郭霖</a:t>
            </a:r>
            <a:endParaRPr lang="en-US" altLang="zh-CN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/>
              <a:t>《</a:t>
            </a:r>
            <a:r>
              <a:rPr lang="zh-CN" altLang="en-US"/>
              <a:t>第一行代码</a:t>
            </a:r>
            <a:r>
              <a:rPr lang="en-US" altLang="zh-CN"/>
              <a:t>》Android (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版</a:t>
            </a:r>
            <a:r>
              <a:rPr lang="en-US" altLang="zh-CN"/>
              <a:t>)</a:t>
            </a:r>
            <a:r>
              <a:rPr lang="zh-CN" altLang="en-US"/>
              <a:t>，郭霖</a:t>
            </a:r>
            <a:endParaRPr lang="en-US" altLang="zh-CN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b="1">
                <a:solidFill>
                  <a:srgbClr val="FF0000"/>
                </a:solidFill>
              </a:rPr>
              <a:t>《Android </a:t>
            </a:r>
            <a:r>
              <a:rPr lang="zh-CN" altLang="en-US" b="1">
                <a:solidFill>
                  <a:srgbClr val="FF0000"/>
                </a:solidFill>
              </a:rPr>
              <a:t>移动应用程序设计</a:t>
            </a:r>
            <a:r>
              <a:rPr lang="en-US" altLang="zh-CN" b="1">
                <a:solidFill>
                  <a:srgbClr val="FF0000"/>
                </a:solidFill>
              </a:rPr>
              <a:t>》</a:t>
            </a:r>
            <a:r>
              <a:rPr lang="zh-CN" altLang="en-US" b="1">
                <a:solidFill>
                  <a:srgbClr val="FF0000"/>
                </a:solidFill>
              </a:rPr>
              <a:t>，李冉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/>
              <a:t>Android API </a:t>
            </a:r>
            <a:r>
              <a:rPr lang="zh-CN" altLang="en-US" dirty="0"/>
              <a:t>和 在线帮助</a:t>
            </a:r>
            <a:endParaRPr lang="en-US" altLang="zh-CN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zh-CN" dirty="0"/>
              <a:t>Android </a:t>
            </a:r>
            <a:r>
              <a:rPr lang="zh-CN" altLang="en-US" dirty="0"/>
              <a:t>开发者</a:t>
            </a:r>
            <a:endParaRPr lang="en-US" altLang="zh-CN" dirty="0"/>
          </a:p>
          <a:p>
            <a:pPr lvl="2">
              <a:lnSpc>
                <a:spcPct val="170000"/>
              </a:lnSpc>
              <a:spcBef>
                <a:spcPts val="0"/>
              </a:spcBef>
            </a:pPr>
            <a:r>
              <a:rPr lang="en-US" altLang="zh-CN" dirty="0"/>
              <a:t>https://developer.android.google.cn/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zh-CN" altLang="en-US" dirty="0"/>
              <a:t>开源中国 </a:t>
            </a:r>
            <a:r>
              <a:rPr lang="en-US" altLang="zh-CN" dirty="0"/>
              <a:t>Android</a:t>
            </a:r>
            <a:r>
              <a:rPr lang="zh-CN" altLang="en-US" dirty="0"/>
              <a:t>开发专区</a:t>
            </a:r>
          </a:p>
          <a:p>
            <a:pPr lvl="2">
              <a:lnSpc>
                <a:spcPct val="170000"/>
              </a:lnSpc>
              <a:spcBef>
                <a:spcPts val="0"/>
              </a:spcBef>
            </a:pPr>
            <a:r>
              <a:rPr lang="en-US" altLang="zh-CN" dirty="0"/>
              <a:t>https://www.oschina.net/android 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zh-CN" dirty="0"/>
              <a:t>Android</a:t>
            </a:r>
            <a:r>
              <a:rPr lang="zh-CN" altLang="en-US" dirty="0"/>
              <a:t>开发中文站</a:t>
            </a:r>
            <a:endParaRPr lang="en-US" altLang="zh-CN" dirty="0"/>
          </a:p>
          <a:p>
            <a:pPr lvl="2">
              <a:lnSpc>
                <a:spcPct val="170000"/>
              </a:lnSpc>
              <a:spcBef>
                <a:spcPts val="0"/>
              </a:spcBef>
            </a:pPr>
            <a:r>
              <a:rPr lang="en-US" altLang="zh-CN" dirty="0"/>
              <a:t>http://www.androidchina.net/</a:t>
            </a:r>
          </a:p>
          <a:p>
            <a:pPr>
              <a:lnSpc>
                <a:spcPct val="170000"/>
              </a:lnSpc>
            </a:pP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11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考核与成绩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b="1" dirty="0"/>
              <a:t>考核的方式及成绩的评定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考核方式：包括</a:t>
            </a:r>
            <a:r>
              <a:rPr lang="zh-CN" altLang="zh-CN" dirty="0"/>
              <a:t>平时</a:t>
            </a:r>
            <a:r>
              <a:rPr lang="zh-CN" altLang="en-US" dirty="0"/>
              <a:t>成绩（</a:t>
            </a:r>
            <a:r>
              <a:rPr lang="zh-CN" altLang="zh-CN" dirty="0"/>
              <a:t>实验</a:t>
            </a:r>
            <a:r>
              <a:rPr lang="zh-CN" altLang="en-US" dirty="0"/>
              <a:t>、</a:t>
            </a:r>
            <a:r>
              <a:rPr lang="zh-CN" altLang="zh-CN" dirty="0"/>
              <a:t>作业、</a:t>
            </a:r>
            <a:r>
              <a:rPr lang="zh-CN" altLang="en-US" dirty="0"/>
              <a:t>测验、</a:t>
            </a:r>
            <a:r>
              <a:rPr lang="zh-CN" altLang="zh-CN" dirty="0"/>
              <a:t>课堂</a:t>
            </a:r>
            <a:r>
              <a:rPr lang="zh-CN" altLang="en-US" dirty="0"/>
              <a:t>表现）和</a:t>
            </a:r>
            <a:r>
              <a:rPr lang="zh-CN" altLang="zh-CN" dirty="0"/>
              <a:t>课程结束时的</a:t>
            </a:r>
            <a:r>
              <a:rPr lang="zh-CN" altLang="en-US" dirty="0"/>
              <a:t>综合考核。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平时成绩：占</a:t>
            </a:r>
            <a:r>
              <a:rPr lang="en-US" altLang="zh-CN" dirty="0"/>
              <a:t>40%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平时成绩：</a:t>
            </a:r>
            <a:r>
              <a:rPr lang="zh-CN" altLang="zh-CN" dirty="0"/>
              <a:t>实验</a:t>
            </a:r>
            <a:r>
              <a:rPr lang="en-US" altLang="zh-CN" dirty="0"/>
              <a:t>50%</a:t>
            </a:r>
            <a:r>
              <a:rPr lang="zh-CN" altLang="en-US" dirty="0"/>
              <a:t>，</a:t>
            </a:r>
            <a:r>
              <a:rPr lang="zh-CN" altLang="zh-CN" dirty="0"/>
              <a:t>作业</a:t>
            </a:r>
            <a:r>
              <a:rPr lang="en-US" altLang="zh-CN" dirty="0"/>
              <a:t>30%</a:t>
            </a:r>
            <a:r>
              <a:rPr lang="zh-CN" altLang="en-US" dirty="0"/>
              <a:t>，测验</a:t>
            </a:r>
            <a:r>
              <a:rPr lang="en-US" altLang="zh-CN" dirty="0"/>
              <a:t>10%</a:t>
            </a:r>
            <a:r>
              <a:rPr lang="zh-CN" altLang="en-US" dirty="0"/>
              <a:t>，</a:t>
            </a:r>
            <a:r>
              <a:rPr lang="zh-CN" altLang="zh-CN" dirty="0"/>
              <a:t>课堂</a:t>
            </a:r>
            <a:r>
              <a:rPr lang="zh-CN" altLang="en-US" dirty="0"/>
              <a:t>表现</a:t>
            </a:r>
            <a:r>
              <a:rPr lang="en-US" altLang="zh-CN" dirty="0"/>
              <a:t>10%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综合考核：占</a:t>
            </a:r>
            <a:r>
              <a:rPr lang="en-US" altLang="zh-CN" dirty="0"/>
              <a:t>60%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期末考查占</a:t>
            </a:r>
            <a:r>
              <a:rPr lang="en-US" altLang="zh-CN" dirty="0"/>
              <a:t>30%</a:t>
            </a:r>
            <a:r>
              <a:rPr lang="zh-CN" altLang="en-US" dirty="0"/>
              <a:t>：开卷考试，</a:t>
            </a:r>
            <a:r>
              <a:rPr lang="zh-CN" altLang="zh-CN" dirty="0"/>
              <a:t>题型包括：选择题、填空题、判断题、解答题、编程题等，主观题不少于</a:t>
            </a:r>
            <a:r>
              <a:rPr lang="en-US" altLang="zh-CN" dirty="0"/>
              <a:t>60%</a:t>
            </a:r>
            <a:r>
              <a:rPr lang="zh-CN" altLang="zh-CN" dirty="0"/>
              <a:t>的比例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综合</a:t>
            </a:r>
            <a:r>
              <a:rPr lang="en-US" altLang="zh-CN" dirty="0"/>
              <a:t>APP</a:t>
            </a:r>
            <a:r>
              <a:rPr lang="zh-CN" altLang="en-US" dirty="0"/>
              <a:t>占</a:t>
            </a:r>
            <a:r>
              <a:rPr lang="en-US" altLang="zh-CN" dirty="0"/>
              <a:t>30% </a:t>
            </a:r>
            <a:r>
              <a:rPr lang="zh-CN" altLang="en-US" dirty="0"/>
              <a:t>：自主设计并完成一个</a:t>
            </a:r>
            <a:r>
              <a:rPr lang="en-US" altLang="zh-CN" dirty="0"/>
              <a:t>APP</a:t>
            </a:r>
            <a:r>
              <a:rPr lang="zh-CN" altLang="en-US" dirty="0"/>
              <a:t>，以实现的功能点计分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74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学习基础及方法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熟悉</a:t>
            </a:r>
            <a:r>
              <a:rPr lang="en-US" altLang="zh-CN" dirty="0"/>
              <a:t>Java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类、对象、接口、监听器、包、内部类、匿名内部类、泛型类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学习并应用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学习理论的时候着重理解，同时要自己动手，开发一些</a:t>
            </a:r>
            <a:r>
              <a:rPr lang="en-US" altLang="zh-CN" dirty="0"/>
              <a:t>Android</a:t>
            </a:r>
            <a:r>
              <a:rPr lang="zh-CN" altLang="en-US" dirty="0"/>
              <a:t>应用或案例，学期结束之后能完成比较完整的小作品。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部分内容需要自学。</a:t>
            </a:r>
          </a:p>
        </p:txBody>
      </p:sp>
    </p:spTree>
    <p:extLst>
      <p:ext uri="{BB962C8B-B14F-4D97-AF65-F5344CB8AC3E}">
        <p14:creationId xmlns:p14="http://schemas.microsoft.com/office/powerpoint/2010/main" val="9599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FB8A0-4D7D-4BBD-8FDD-26DD5A22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学习社群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080E7-B3A1-438C-80F0-389C80F4E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86" y="1482720"/>
            <a:ext cx="5062369" cy="399003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群名称：</a:t>
            </a:r>
            <a:r>
              <a:rPr lang="en-US" altLang="zh-CN" dirty="0"/>
              <a:t>2021</a:t>
            </a:r>
            <a:r>
              <a:rPr lang="zh-CN" altLang="en-US" dirty="0"/>
              <a:t>级 计科非师范 移动应用开发</a:t>
            </a:r>
            <a:endParaRPr lang="en-US" altLang="zh-CN" dirty="0"/>
          </a:p>
          <a:p>
            <a:r>
              <a:rPr lang="zh-CN" altLang="en-US" dirty="0"/>
              <a:t>群   号：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752423460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-apple-system"/>
                <a:hlinkClick r:id="rId2"/>
              </a:rPr>
              <a:t>https://www.educoder.net/classrooms</a:t>
            </a:r>
            <a:endParaRPr lang="en-US" altLang="zh-CN" b="0" i="0" dirty="0">
              <a:solidFill>
                <a:srgbClr val="444444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-apple-system"/>
              </a:rPr>
              <a:t>点击“加入课堂”按钮加入该教学课堂</a:t>
            </a:r>
            <a:endParaRPr lang="en-US" altLang="zh-CN" b="0" i="0" dirty="0">
              <a:solidFill>
                <a:srgbClr val="444444"/>
              </a:solidFill>
              <a:effectLst/>
              <a:latin typeface="-apple-system"/>
            </a:endParaRPr>
          </a:p>
          <a:p>
            <a:r>
              <a:rPr lang="zh-CN" altLang="en-US" dirty="0"/>
              <a:t>课堂邀请码：</a:t>
            </a:r>
            <a:r>
              <a:rPr lang="en-US" altLang="zh-CN" b="1" dirty="0">
                <a:solidFill>
                  <a:srgbClr val="FF0000"/>
                </a:solidFill>
              </a:rPr>
              <a:t>D2ZES</a:t>
            </a:r>
            <a:endParaRPr lang="en-US" altLang="zh-CN" b="1" i="0" dirty="0">
              <a:solidFill>
                <a:srgbClr val="FF0000"/>
              </a:solidFill>
              <a:effectLst/>
              <a:latin typeface="-apple-system"/>
            </a:endParaRP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或者微信关注</a:t>
            </a:r>
            <a:r>
              <a:rPr lang="en-US" altLang="zh-CN" dirty="0" err="1"/>
              <a:t>Educoder</a:t>
            </a:r>
            <a:r>
              <a:rPr lang="zh-CN" altLang="en-US" dirty="0"/>
              <a:t>云网后</a:t>
            </a:r>
            <a:r>
              <a:rPr lang="zh-CN" altLang="en-US"/>
              <a:t>加入课堂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ACBF49-AC67-BD27-B68C-3AB121F79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803" y="1482720"/>
            <a:ext cx="2617879" cy="323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8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593</Words>
  <Application>Microsoft Office PowerPoint</Application>
  <PresentationFormat>全屏显示(4:3)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-apple-system</vt:lpstr>
      <vt:lpstr>黑体</vt:lpstr>
      <vt:lpstr>华文新魏</vt:lpstr>
      <vt:lpstr>微软雅黑</vt:lpstr>
      <vt:lpstr>Arial</vt:lpstr>
      <vt:lpstr>Calibri</vt:lpstr>
      <vt:lpstr>1_Office 主题​​</vt:lpstr>
      <vt:lpstr>PowerPoint 演示文稿</vt:lpstr>
      <vt:lpstr>课程简介</vt:lpstr>
      <vt:lpstr>课程教学内容</vt:lpstr>
      <vt:lpstr>实验模块</vt:lpstr>
      <vt:lpstr>参考资料</vt:lpstr>
      <vt:lpstr>考核与成绩</vt:lpstr>
      <vt:lpstr>学习基础及方法</vt:lpstr>
      <vt:lpstr>学习社群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美玲</dc:creator>
  <cp:lastModifiedBy>美玲 蔡</cp:lastModifiedBy>
  <cp:revision>22</cp:revision>
  <dcterms:created xsi:type="dcterms:W3CDTF">2021-03-01T03:38:46Z</dcterms:created>
  <dcterms:modified xsi:type="dcterms:W3CDTF">2023-09-13T08:26:20Z</dcterms:modified>
</cp:coreProperties>
</file>