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2" r:id="rId1"/>
  </p:sldMasterIdLst>
  <p:handoutMasterIdLst>
    <p:handoutMasterId r:id="rId18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3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518" y="67"/>
      </p:cViewPr>
      <p:guideLst>
        <p:guide orient="horz" pos="2880"/>
        <p:guide pos="23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113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FDD9BF-564E-B87A-CE33-16D75FFC61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F43EA-8655-4830-843C-662AD035A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97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09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27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3115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67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301" y="1536700"/>
            <a:ext cx="3278611" cy="4200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33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315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2609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968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300" y="48087"/>
            <a:ext cx="9735397" cy="4951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315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2111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67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135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19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41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36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81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27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08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7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06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://mirrors.163.com/centos/6.5/os/x86_64/Packages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://172.25.182./?%3F%3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3535" y="841082"/>
            <a:ext cx="5223351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677777" algn="l"/>
              </a:tabLst>
            </a:pPr>
            <a:r>
              <a:rPr b="1" dirty="0">
                <a:latin typeface="Times New Roman"/>
                <a:cs typeface="Times New Roman"/>
              </a:rPr>
              <a:t>5.4	</a:t>
            </a:r>
            <a:r>
              <a:rPr b="1" spc="-5" dirty="0">
                <a:latin typeface="Times New Roman"/>
                <a:cs typeface="Times New Roman"/>
              </a:rPr>
              <a:t>D</a:t>
            </a:r>
            <a:r>
              <a:rPr b="1" dirty="0">
                <a:latin typeface="Times New Roman"/>
                <a:cs typeface="Times New Roman"/>
              </a:rPr>
              <a:t>H</a:t>
            </a:r>
            <a:r>
              <a:rPr b="1" spc="-5" dirty="0">
                <a:latin typeface="Times New Roman"/>
                <a:cs typeface="Times New Roman"/>
              </a:rPr>
              <a:t>CP</a:t>
            </a:r>
            <a:r>
              <a:rPr b="1" dirty="0">
                <a:latin typeface="Microsoft YaHei"/>
                <a:cs typeface="Microsoft YaHei"/>
              </a:rPr>
              <a:t>服务器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252" y="2175891"/>
            <a:ext cx="7345574" cy="3834394"/>
          </a:xfrm>
          <a:prstGeom prst="rect">
            <a:avLst/>
          </a:prstGeom>
        </p:spPr>
        <p:txBody>
          <a:bodyPr vert="horz" wrap="square" lIns="0" tIns="119010" rIns="0" bIns="0" rtlCol="0">
            <a:spAutoFit/>
          </a:bodyPr>
          <a:lstStyle/>
          <a:p>
            <a:pPr marL="385221" indent="-371464">
              <a:spcBef>
                <a:spcPts val="937"/>
              </a:spcBef>
              <a:buFont typeface="Arial MT"/>
              <a:buChar char="•"/>
              <a:tabLst>
                <a:tab pos="384534" algn="l"/>
                <a:tab pos="385221" algn="l"/>
                <a:tab pos="1478975" algn="l"/>
              </a:tabLst>
            </a:pPr>
            <a:r>
              <a:rPr sz="3467" dirty="0">
                <a:latin typeface="Calibri"/>
                <a:cs typeface="Calibri"/>
              </a:rPr>
              <a:t>5.4.1	DHCP</a:t>
            </a:r>
            <a:r>
              <a:rPr sz="3467" dirty="0">
                <a:latin typeface="SimSun"/>
                <a:cs typeface="SimSun"/>
              </a:rPr>
              <a:t>介绍</a:t>
            </a:r>
          </a:p>
          <a:p>
            <a:pPr marL="385221" indent="-371464">
              <a:spcBef>
                <a:spcPts val="834"/>
              </a:spcBef>
              <a:buFont typeface="Arial MT"/>
              <a:buChar char="•"/>
              <a:tabLst>
                <a:tab pos="384534" algn="l"/>
                <a:tab pos="385221" algn="l"/>
                <a:tab pos="1478975" algn="l"/>
              </a:tabLst>
            </a:pPr>
            <a:r>
              <a:rPr sz="3467" dirty="0">
                <a:latin typeface="Calibri"/>
                <a:cs typeface="Calibri"/>
              </a:rPr>
              <a:t>5</a:t>
            </a:r>
            <a:r>
              <a:rPr sz="3467" spc="5" dirty="0">
                <a:latin typeface="Calibri"/>
                <a:cs typeface="Calibri"/>
              </a:rPr>
              <a:t>.</a:t>
            </a:r>
            <a:r>
              <a:rPr sz="3467" dirty="0">
                <a:latin typeface="Calibri"/>
                <a:cs typeface="Calibri"/>
              </a:rPr>
              <a:t>4</a:t>
            </a:r>
            <a:r>
              <a:rPr sz="3467" spc="5" dirty="0">
                <a:latin typeface="Calibri"/>
                <a:cs typeface="Calibri"/>
              </a:rPr>
              <a:t>.</a:t>
            </a:r>
            <a:r>
              <a:rPr sz="3467" dirty="0">
                <a:latin typeface="Calibri"/>
                <a:cs typeface="Calibri"/>
              </a:rPr>
              <a:t>2	</a:t>
            </a:r>
            <a:r>
              <a:rPr sz="3467" spc="5" dirty="0">
                <a:latin typeface="Calibri"/>
                <a:cs typeface="Calibri"/>
              </a:rPr>
              <a:t>DHC</a:t>
            </a:r>
            <a:r>
              <a:rPr sz="3467" spc="-11" dirty="0">
                <a:latin typeface="Calibri"/>
                <a:cs typeface="Calibri"/>
              </a:rPr>
              <a:t>P</a:t>
            </a:r>
            <a:r>
              <a:rPr sz="3467" dirty="0">
                <a:latin typeface="SimSun"/>
                <a:cs typeface="SimSun"/>
              </a:rPr>
              <a:t>服务器的安装与启动管理</a:t>
            </a:r>
          </a:p>
          <a:p>
            <a:pPr marL="385221" indent="-371464">
              <a:spcBef>
                <a:spcPts val="807"/>
              </a:spcBef>
              <a:buFont typeface="Arial MT"/>
              <a:buChar char="•"/>
              <a:tabLst>
                <a:tab pos="384534" algn="l"/>
                <a:tab pos="385221" algn="l"/>
                <a:tab pos="1478975" algn="l"/>
              </a:tabLst>
            </a:pPr>
            <a:r>
              <a:rPr sz="3467" dirty="0">
                <a:latin typeface="Calibri"/>
                <a:cs typeface="Calibri"/>
              </a:rPr>
              <a:t>5.4.3	DHCP</a:t>
            </a:r>
            <a:r>
              <a:rPr sz="3467" dirty="0">
                <a:latin typeface="SimSun"/>
                <a:cs typeface="SimSun"/>
              </a:rPr>
              <a:t>的配置</a:t>
            </a:r>
          </a:p>
          <a:p>
            <a:pPr marL="385221" indent="-371464">
              <a:spcBef>
                <a:spcPts val="829"/>
              </a:spcBef>
              <a:buFont typeface="Arial MT"/>
              <a:buChar char="•"/>
              <a:tabLst>
                <a:tab pos="384534" algn="l"/>
                <a:tab pos="385221" algn="l"/>
                <a:tab pos="1478975" algn="l"/>
              </a:tabLst>
            </a:pPr>
            <a:r>
              <a:rPr sz="3467" dirty="0">
                <a:latin typeface="Calibri"/>
                <a:cs typeface="Calibri"/>
              </a:rPr>
              <a:t>5.4.4	DHCP</a:t>
            </a:r>
            <a:r>
              <a:rPr sz="3467" dirty="0">
                <a:latin typeface="SimSun"/>
                <a:cs typeface="SimSun"/>
              </a:rPr>
              <a:t>规划</a:t>
            </a:r>
          </a:p>
          <a:p>
            <a:pPr marL="385221" indent="-371464">
              <a:spcBef>
                <a:spcPts val="834"/>
              </a:spcBef>
              <a:buFont typeface="Arial MT"/>
              <a:buChar char="•"/>
              <a:tabLst>
                <a:tab pos="384534" algn="l"/>
                <a:tab pos="385221" algn="l"/>
                <a:tab pos="1478975" algn="l"/>
              </a:tabLst>
            </a:pPr>
            <a:r>
              <a:rPr sz="3467" dirty="0">
                <a:latin typeface="Calibri"/>
                <a:cs typeface="Calibri"/>
              </a:rPr>
              <a:t>5.4.5	DHCP</a:t>
            </a:r>
            <a:r>
              <a:rPr sz="3467" dirty="0">
                <a:latin typeface="SimSun"/>
                <a:cs typeface="SimSun"/>
              </a:rPr>
              <a:t>客户端设置</a:t>
            </a:r>
          </a:p>
          <a:p>
            <a:pPr marL="385221" indent="-371464">
              <a:spcBef>
                <a:spcPts val="807"/>
              </a:spcBef>
              <a:buFont typeface="Arial MT"/>
              <a:buChar char="•"/>
              <a:tabLst>
                <a:tab pos="384534" algn="l"/>
                <a:tab pos="385221" algn="l"/>
                <a:tab pos="1478975" algn="l"/>
              </a:tabLst>
            </a:pPr>
            <a:r>
              <a:rPr sz="3467" dirty="0">
                <a:latin typeface="Calibri"/>
                <a:cs typeface="Calibri"/>
              </a:rPr>
              <a:t>5.4.6	DHCP</a:t>
            </a:r>
            <a:r>
              <a:rPr sz="3467" dirty="0">
                <a:latin typeface="SimSun"/>
                <a:cs typeface="SimSun"/>
              </a:rPr>
              <a:t>与防火墙的关系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6494" y="-269183"/>
            <a:ext cx="7837435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242339" algn="l"/>
              </a:tabLst>
            </a:pPr>
            <a:r>
              <a:rPr sz="3900" dirty="0">
                <a:latin typeface="Calibri"/>
                <a:cs typeface="Calibri"/>
              </a:rPr>
              <a:t>5</a:t>
            </a:r>
            <a:r>
              <a:rPr sz="3900" spc="5" dirty="0">
                <a:latin typeface="Calibri"/>
                <a:cs typeface="Calibri"/>
              </a:rPr>
              <a:t>.</a:t>
            </a:r>
            <a:r>
              <a:rPr sz="3900" dirty="0">
                <a:latin typeface="Calibri"/>
                <a:cs typeface="Calibri"/>
              </a:rPr>
              <a:t>4</a:t>
            </a:r>
            <a:r>
              <a:rPr sz="3900" spc="5" dirty="0">
                <a:latin typeface="Calibri"/>
                <a:cs typeface="Calibri"/>
              </a:rPr>
              <a:t>.</a:t>
            </a:r>
            <a:r>
              <a:rPr sz="3900" dirty="0">
                <a:latin typeface="Calibri"/>
                <a:cs typeface="Calibri"/>
              </a:rPr>
              <a:t>2	</a:t>
            </a:r>
            <a:r>
              <a:rPr sz="3900" spc="-5" dirty="0">
                <a:latin typeface="Calibri"/>
                <a:cs typeface="Calibri"/>
              </a:rPr>
              <a:t>DH</a:t>
            </a:r>
            <a:r>
              <a:rPr sz="3900" spc="5" dirty="0">
                <a:latin typeface="Calibri"/>
                <a:cs typeface="Calibri"/>
              </a:rPr>
              <a:t>C</a:t>
            </a:r>
            <a:r>
              <a:rPr sz="3900" spc="-11" dirty="0">
                <a:latin typeface="Calibri"/>
                <a:cs typeface="Calibri"/>
              </a:rPr>
              <a:t>P</a:t>
            </a:r>
            <a:r>
              <a:rPr sz="3900" dirty="0"/>
              <a:t>服务器的安装与启动管理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01" y="79121"/>
            <a:ext cx="7556765" cy="6960271"/>
          </a:xfrm>
          <a:prstGeom prst="rect">
            <a:avLst/>
          </a:prstGeom>
        </p:spPr>
        <p:txBody>
          <a:bodyPr vert="horz" wrap="square" lIns="0" tIns="253841" rIns="0" bIns="0" rtlCol="0">
            <a:spAutoFit/>
          </a:bodyPr>
          <a:lstStyle/>
          <a:p>
            <a:pPr marL="13758">
              <a:spcBef>
                <a:spcPts val="1999"/>
              </a:spcBef>
            </a:pPr>
            <a:r>
              <a:rPr sz="3033" spc="-11" dirty="0">
                <a:latin typeface="Calibri"/>
                <a:cs typeface="Calibri"/>
              </a:rPr>
              <a:t>[root@localhost</a:t>
            </a:r>
            <a:r>
              <a:rPr sz="3033" dirty="0">
                <a:latin typeface="Calibri"/>
                <a:cs typeface="Calibri"/>
              </a:rPr>
              <a:t> ~]#</a:t>
            </a:r>
            <a:r>
              <a:rPr sz="3033" spc="-5" dirty="0">
                <a:latin typeface="Calibri"/>
                <a:cs typeface="Calibri"/>
              </a:rPr>
              <a:t> 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gedit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/etc/dhcp/dhcpd.conf</a:t>
            </a:r>
            <a:endParaRPr sz="3033">
              <a:latin typeface="Calibri"/>
              <a:cs typeface="Calibri"/>
            </a:endParaRPr>
          </a:p>
          <a:p>
            <a:pPr marL="39210">
              <a:spcBef>
                <a:spcPts val="941"/>
              </a:spcBef>
            </a:pPr>
            <a:r>
              <a:rPr sz="1517" dirty="0">
                <a:latin typeface="Calibri"/>
                <a:cs typeface="Calibri"/>
              </a:rPr>
              <a:t>#</a:t>
            </a:r>
            <a:r>
              <a:rPr sz="1517" spc="-49" dirty="0">
                <a:latin typeface="Calibri"/>
                <a:cs typeface="Calibri"/>
              </a:rPr>
              <a:t> </a:t>
            </a:r>
            <a:r>
              <a:rPr sz="1517" spc="-5" dirty="0">
                <a:latin typeface="Calibri"/>
                <a:cs typeface="Calibri"/>
              </a:rPr>
              <a:t>dhcpd.conf</a:t>
            </a:r>
            <a:endParaRPr sz="1517">
              <a:latin typeface="Calibri"/>
              <a:cs typeface="Calibri"/>
            </a:endParaRPr>
          </a:p>
          <a:p>
            <a:pPr marL="39210">
              <a:spcBef>
                <a:spcPts val="363"/>
              </a:spcBef>
            </a:pPr>
            <a:r>
              <a:rPr sz="1517" dirty="0">
                <a:latin typeface="Calibri"/>
                <a:cs typeface="Calibri"/>
              </a:rPr>
              <a:t>#</a:t>
            </a:r>
            <a:r>
              <a:rPr sz="1517" spc="-5" dirty="0">
                <a:latin typeface="Calibri"/>
                <a:cs typeface="Calibri"/>
              </a:rPr>
              <a:t> Sample </a:t>
            </a:r>
            <a:r>
              <a:rPr sz="1517" spc="-11" dirty="0">
                <a:latin typeface="Calibri"/>
                <a:cs typeface="Calibri"/>
              </a:rPr>
              <a:t>configuration</a:t>
            </a:r>
            <a:r>
              <a:rPr sz="1517" spc="-5" dirty="0">
                <a:latin typeface="Calibri"/>
                <a:cs typeface="Calibri"/>
              </a:rPr>
              <a:t> file </a:t>
            </a:r>
            <a:r>
              <a:rPr sz="1517" spc="-16" dirty="0">
                <a:latin typeface="Calibri"/>
                <a:cs typeface="Calibri"/>
              </a:rPr>
              <a:t>for</a:t>
            </a:r>
            <a:r>
              <a:rPr sz="1517" spc="-11" dirty="0">
                <a:latin typeface="Calibri"/>
                <a:cs typeface="Calibri"/>
              </a:rPr>
              <a:t> </a:t>
            </a:r>
            <a:r>
              <a:rPr sz="1517" spc="-5" dirty="0">
                <a:latin typeface="Calibri"/>
                <a:cs typeface="Calibri"/>
              </a:rPr>
              <a:t>ISC dhcpd</a:t>
            </a:r>
            <a:endParaRPr sz="1517">
              <a:latin typeface="Calibri"/>
              <a:cs typeface="Calibri"/>
            </a:endParaRPr>
          </a:p>
          <a:p>
            <a:pPr marL="39210" marR="3041874">
              <a:lnSpc>
                <a:spcPts val="2264"/>
              </a:lnSpc>
              <a:spcBef>
                <a:spcPts val="43"/>
              </a:spcBef>
            </a:pPr>
            <a:r>
              <a:rPr sz="1517" dirty="0">
                <a:latin typeface="Calibri"/>
                <a:cs typeface="Calibri"/>
              </a:rPr>
              <a:t># </a:t>
            </a:r>
            <a:r>
              <a:rPr sz="1517" spc="-5" dirty="0">
                <a:latin typeface="Calibri"/>
                <a:cs typeface="Calibri"/>
              </a:rPr>
              <a:t>option definitions </a:t>
            </a:r>
            <a:r>
              <a:rPr sz="1517" spc="-11" dirty="0">
                <a:latin typeface="Calibri"/>
                <a:cs typeface="Calibri"/>
              </a:rPr>
              <a:t>common </a:t>
            </a:r>
            <a:r>
              <a:rPr sz="1517" spc="-5" dirty="0">
                <a:latin typeface="Calibri"/>
                <a:cs typeface="Calibri"/>
              </a:rPr>
              <a:t>to </a:t>
            </a:r>
            <a:r>
              <a:rPr sz="1517" dirty="0">
                <a:latin typeface="Calibri"/>
                <a:cs typeface="Calibri"/>
              </a:rPr>
              <a:t>all </a:t>
            </a:r>
            <a:r>
              <a:rPr sz="1517" spc="-5" dirty="0">
                <a:latin typeface="Calibri"/>
                <a:cs typeface="Calibri"/>
              </a:rPr>
              <a:t>supported networks... </a:t>
            </a:r>
            <a:r>
              <a:rPr sz="1517" spc="-330" dirty="0">
                <a:latin typeface="Calibri"/>
                <a:cs typeface="Calibri"/>
              </a:rPr>
              <a:t> </a:t>
            </a:r>
            <a:r>
              <a:rPr sz="1517" spc="-5" dirty="0">
                <a:latin typeface="Calibri"/>
                <a:cs typeface="Calibri"/>
              </a:rPr>
              <a:t>option domain-name </a:t>
            </a:r>
            <a:r>
              <a:rPr sz="1517" spc="-11" dirty="0">
                <a:latin typeface="Calibri"/>
                <a:cs typeface="Calibri"/>
              </a:rPr>
              <a:t>"example.org";</a:t>
            </a:r>
            <a:endParaRPr sz="1517">
              <a:latin typeface="Calibri"/>
              <a:cs typeface="Calibri"/>
            </a:endParaRPr>
          </a:p>
          <a:p>
            <a:pPr marL="39210" marR="2461978">
              <a:lnSpc>
                <a:spcPts val="2155"/>
              </a:lnSpc>
              <a:spcBef>
                <a:spcPts val="5"/>
              </a:spcBef>
            </a:pPr>
            <a:r>
              <a:rPr sz="1517" spc="-5" dirty="0">
                <a:latin typeface="Calibri"/>
                <a:cs typeface="Calibri"/>
              </a:rPr>
              <a:t>option</a:t>
            </a:r>
            <a:r>
              <a:rPr sz="1517" spc="5" dirty="0">
                <a:latin typeface="Calibri"/>
                <a:cs typeface="Calibri"/>
              </a:rPr>
              <a:t> </a:t>
            </a:r>
            <a:r>
              <a:rPr sz="1517" spc="-5" dirty="0">
                <a:latin typeface="Calibri"/>
                <a:cs typeface="Calibri"/>
              </a:rPr>
              <a:t>domain-name-servers</a:t>
            </a:r>
            <a:r>
              <a:rPr sz="1517" spc="5" dirty="0">
                <a:latin typeface="Calibri"/>
                <a:cs typeface="Calibri"/>
              </a:rPr>
              <a:t> </a:t>
            </a:r>
            <a:r>
              <a:rPr sz="1517" spc="-5" dirty="0">
                <a:latin typeface="Calibri"/>
                <a:cs typeface="Calibri"/>
              </a:rPr>
              <a:t>ns1.example.org,</a:t>
            </a:r>
            <a:r>
              <a:rPr sz="1517" spc="5" dirty="0">
                <a:latin typeface="Calibri"/>
                <a:cs typeface="Calibri"/>
              </a:rPr>
              <a:t> </a:t>
            </a:r>
            <a:r>
              <a:rPr sz="1517" spc="-11" dirty="0">
                <a:latin typeface="Calibri"/>
                <a:cs typeface="Calibri"/>
              </a:rPr>
              <a:t>ns2.example.org; </a:t>
            </a:r>
            <a:r>
              <a:rPr sz="1517" spc="-325" dirty="0">
                <a:latin typeface="Calibri"/>
                <a:cs typeface="Calibri"/>
              </a:rPr>
              <a:t> </a:t>
            </a:r>
            <a:r>
              <a:rPr sz="1517" spc="-11" dirty="0">
                <a:latin typeface="Calibri"/>
                <a:cs typeface="Calibri"/>
              </a:rPr>
              <a:t>default-lease-time</a:t>
            </a:r>
            <a:r>
              <a:rPr sz="1517" spc="-5" dirty="0">
                <a:latin typeface="Calibri"/>
                <a:cs typeface="Calibri"/>
              </a:rPr>
              <a:t> </a:t>
            </a:r>
            <a:r>
              <a:rPr sz="1517" dirty="0">
                <a:latin typeface="Calibri"/>
                <a:cs typeface="Calibri"/>
              </a:rPr>
              <a:t>600;</a:t>
            </a:r>
            <a:endParaRPr sz="1517">
              <a:latin typeface="Calibri"/>
              <a:cs typeface="Calibri"/>
            </a:endParaRPr>
          </a:p>
          <a:p>
            <a:pPr marL="39210">
              <a:spcBef>
                <a:spcPts val="211"/>
              </a:spcBef>
            </a:pPr>
            <a:r>
              <a:rPr sz="1517" spc="-11" dirty="0">
                <a:latin typeface="Calibri"/>
                <a:cs typeface="Calibri"/>
              </a:rPr>
              <a:t>max-lease-time</a:t>
            </a:r>
            <a:r>
              <a:rPr sz="1517" spc="-16" dirty="0">
                <a:latin typeface="Calibri"/>
                <a:cs typeface="Calibri"/>
              </a:rPr>
              <a:t> </a:t>
            </a:r>
            <a:r>
              <a:rPr sz="1517" dirty="0">
                <a:latin typeface="Calibri"/>
                <a:cs typeface="Calibri"/>
              </a:rPr>
              <a:t>7200;</a:t>
            </a:r>
            <a:endParaRPr sz="1517">
              <a:latin typeface="Calibri"/>
              <a:cs typeface="Calibri"/>
            </a:endParaRPr>
          </a:p>
          <a:p>
            <a:pPr marL="39210" marR="2946256">
              <a:lnSpc>
                <a:spcPct val="118600"/>
              </a:lnSpc>
              <a:spcBef>
                <a:spcPts val="27"/>
              </a:spcBef>
            </a:pPr>
            <a:r>
              <a:rPr sz="1517" dirty="0">
                <a:latin typeface="Calibri"/>
                <a:cs typeface="Calibri"/>
              </a:rPr>
              <a:t># Use this </a:t>
            </a:r>
            <a:r>
              <a:rPr sz="1517" spc="-5" dirty="0">
                <a:latin typeface="Calibri"/>
                <a:cs typeface="Calibri"/>
              </a:rPr>
              <a:t>to </a:t>
            </a:r>
            <a:r>
              <a:rPr sz="1517" dirty="0">
                <a:latin typeface="Calibri"/>
                <a:cs typeface="Calibri"/>
              </a:rPr>
              <a:t>enble / disable </a:t>
            </a:r>
            <a:r>
              <a:rPr sz="1517" spc="-5" dirty="0">
                <a:latin typeface="Calibri"/>
                <a:cs typeface="Calibri"/>
              </a:rPr>
              <a:t>dynamic </a:t>
            </a:r>
            <a:r>
              <a:rPr sz="1517" dirty="0">
                <a:latin typeface="Calibri"/>
                <a:cs typeface="Calibri"/>
              </a:rPr>
              <a:t>dns </a:t>
            </a:r>
            <a:r>
              <a:rPr sz="1517" spc="-5" dirty="0">
                <a:latin typeface="Calibri"/>
                <a:cs typeface="Calibri"/>
              </a:rPr>
              <a:t>updates </a:t>
            </a:r>
            <a:r>
              <a:rPr sz="1517" spc="-16" dirty="0">
                <a:latin typeface="Calibri"/>
                <a:cs typeface="Calibri"/>
              </a:rPr>
              <a:t>globally. </a:t>
            </a:r>
            <a:r>
              <a:rPr sz="1517" spc="-330" dirty="0">
                <a:latin typeface="Calibri"/>
                <a:cs typeface="Calibri"/>
              </a:rPr>
              <a:t> </a:t>
            </a:r>
            <a:r>
              <a:rPr sz="1517" spc="-5" dirty="0">
                <a:latin typeface="Calibri"/>
                <a:cs typeface="Calibri"/>
              </a:rPr>
              <a:t>#ddns-update-style</a:t>
            </a:r>
            <a:r>
              <a:rPr sz="1517" spc="-11" dirty="0">
                <a:latin typeface="Calibri"/>
                <a:cs typeface="Calibri"/>
              </a:rPr>
              <a:t> </a:t>
            </a:r>
            <a:r>
              <a:rPr sz="1517" spc="-5" dirty="0">
                <a:latin typeface="Calibri"/>
                <a:cs typeface="Calibri"/>
              </a:rPr>
              <a:t>none;</a:t>
            </a:r>
            <a:endParaRPr sz="1517">
              <a:latin typeface="Calibri"/>
              <a:cs typeface="Calibri"/>
            </a:endParaRPr>
          </a:p>
          <a:p>
            <a:pPr marL="39210">
              <a:spcBef>
                <a:spcPts val="466"/>
              </a:spcBef>
            </a:pPr>
            <a:r>
              <a:rPr sz="1517" dirty="0">
                <a:latin typeface="Calibri"/>
                <a:cs typeface="Calibri"/>
              </a:rPr>
              <a:t>#</a:t>
            </a:r>
            <a:r>
              <a:rPr sz="1517" spc="-16" dirty="0">
                <a:latin typeface="Calibri"/>
                <a:cs typeface="Calibri"/>
              </a:rPr>
              <a:t> </a:t>
            </a:r>
            <a:r>
              <a:rPr sz="1517" spc="-5" dirty="0">
                <a:latin typeface="Calibri"/>
                <a:cs typeface="Calibri"/>
              </a:rPr>
              <a:t>If</a:t>
            </a:r>
            <a:r>
              <a:rPr sz="1517" spc="-16" dirty="0">
                <a:latin typeface="Calibri"/>
                <a:cs typeface="Calibri"/>
              </a:rPr>
              <a:t> </a:t>
            </a:r>
            <a:r>
              <a:rPr sz="1517" dirty="0">
                <a:latin typeface="Calibri"/>
                <a:cs typeface="Calibri"/>
              </a:rPr>
              <a:t>this</a:t>
            </a:r>
            <a:r>
              <a:rPr sz="1517" spc="-11" dirty="0">
                <a:latin typeface="Calibri"/>
                <a:cs typeface="Calibri"/>
              </a:rPr>
              <a:t> </a:t>
            </a:r>
            <a:r>
              <a:rPr sz="1517" dirty="0">
                <a:latin typeface="Calibri"/>
                <a:cs typeface="Calibri"/>
              </a:rPr>
              <a:t>DHCP</a:t>
            </a:r>
            <a:r>
              <a:rPr sz="1517" spc="-11" dirty="0">
                <a:latin typeface="Calibri"/>
                <a:cs typeface="Calibri"/>
              </a:rPr>
              <a:t> </a:t>
            </a:r>
            <a:r>
              <a:rPr sz="1517" dirty="0">
                <a:latin typeface="Calibri"/>
                <a:cs typeface="Calibri"/>
              </a:rPr>
              <a:t>server</a:t>
            </a:r>
            <a:r>
              <a:rPr sz="1517" spc="-16" dirty="0">
                <a:latin typeface="Calibri"/>
                <a:cs typeface="Calibri"/>
              </a:rPr>
              <a:t> </a:t>
            </a:r>
            <a:r>
              <a:rPr sz="1517" dirty="0">
                <a:latin typeface="Calibri"/>
                <a:cs typeface="Calibri"/>
              </a:rPr>
              <a:t>is</a:t>
            </a:r>
            <a:r>
              <a:rPr sz="1517" spc="-11" dirty="0">
                <a:latin typeface="Calibri"/>
                <a:cs typeface="Calibri"/>
              </a:rPr>
              <a:t> </a:t>
            </a:r>
            <a:r>
              <a:rPr sz="1517" dirty="0">
                <a:latin typeface="Calibri"/>
                <a:cs typeface="Calibri"/>
              </a:rPr>
              <a:t>the</a:t>
            </a:r>
            <a:r>
              <a:rPr sz="1517" spc="-11" dirty="0">
                <a:latin typeface="Calibri"/>
                <a:cs typeface="Calibri"/>
              </a:rPr>
              <a:t> </a:t>
            </a:r>
            <a:r>
              <a:rPr sz="1517" spc="-5" dirty="0">
                <a:latin typeface="Calibri"/>
                <a:cs typeface="Calibri"/>
              </a:rPr>
              <a:t>official</a:t>
            </a:r>
            <a:r>
              <a:rPr sz="1517" spc="-11" dirty="0">
                <a:latin typeface="Calibri"/>
                <a:cs typeface="Calibri"/>
              </a:rPr>
              <a:t> </a:t>
            </a:r>
            <a:r>
              <a:rPr sz="1517" dirty="0">
                <a:latin typeface="Calibri"/>
                <a:cs typeface="Calibri"/>
              </a:rPr>
              <a:t>DHCP</a:t>
            </a:r>
            <a:r>
              <a:rPr sz="1517" spc="-11" dirty="0">
                <a:latin typeface="Calibri"/>
                <a:cs typeface="Calibri"/>
              </a:rPr>
              <a:t> </a:t>
            </a:r>
            <a:r>
              <a:rPr sz="1517" dirty="0">
                <a:latin typeface="Calibri"/>
                <a:cs typeface="Calibri"/>
              </a:rPr>
              <a:t>server</a:t>
            </a:r>
            <a:r>
              <a:rPr sz="1517" spc="-16" dirty="0">
                <a:latin typeface="Calibri"/>
                <a:cs typeface="Calibri"/>
              </a:rPr>
              <a:t> for </a:t>
            </a:r>
            <a:r>
              <a:rPr sz="1517" dirty="0">
                <a:latin typeface="Calibri"/>
                <a:cs typeface="Calibri"/>
              </a:rPr>
              <a:t>the</a:t>
            </a:r>
            <a:r>
              <a:rPr sz="1517" spc="-11" dirty="0">
                <a:latin typeface="Calibri"/>
                <a:cs typeface="Calibri"/>
              </a:rPr>
              <a:t> </a:t>
            </a:r>
            <a:r>
              <a:rPr sz="1517" spc="-5" dirty="0">
                <a:latin typeface="Calibri"/>
                <a:cs typeface="Calibri"/>
              </a:rPr>
              <a:t>local</a:t>
            </a:r>
            <a:endParaRPr sz="1517">
              <a:latin typeface="Calibri"/>
              <a:cs typeface="Calibri"/>
            </a:endParaRPr>
          </a:p>
          <a:p>
            <a:pPr marL="39210" marR="2525264">
              <a:lnSpc>
                <a:spcPct val="118600"/>
              </a:lnSpc>
            </a:pPr>
            <a:r>
              <a:rPr sz="1517" dirty="0">
                <a:latin typeface="Calibri"/>
                <a:cs typeface="Calibri"/>
              </a:rPr>
              <a:t># </a:t>
            </a:r>
            <a:r>
              <a:rPr sz="1517" spc="-5" dirty="0">
                <a:latin typeface="Calibri"/>
                <a:cs typeface="Calibri"/>
              </a:rPr>
              <a:t>network,</a:t>
            </a:r>
            <a:r>
              <a:rPr sz="1517" dirty="0">
                <a:latin typeface="Calibri"/>
                <a:cs typeface="Calibri"/>
              </a:rPr>
              <a:t> the </a:t>
            </a:r>
            <a:r>
              <a:rPr sz="1517" spc="-5" dirty="0">
                <a:latin typeface="Calibri"/>
                <a:cs typeface="Calibri"/>
              </a:rPr>
              <a:t>authoritative</a:t>
            </a:r>
            <a:r>
              <a:rPr sz="1517" dirty="0">
                <a:latin typeface="Calibri"/>
                <a:cs typeface="Calibri"/>
              </a:rPr>
              <a:t> </a:t>
            </a:r>
            <a:r>
              <a:rPr sz="1517" spc="-5" dirty="0">
                <a:latin typeface="Calibri"/>
                <a:cs typeface="Calibri"/>
              </a:rPr>
              <a:t>directive</a:t>
            </a:r>
            <a:r>
              <a:rPr sz="1517" dirty="0">
                <a:latin typeface="Calibri"/>
                <a:cs typeface="Calibri"/>
              </a:rPr>
              <a:t> </a:t>
            </a:r>
            <a:r>
              <a:rPr sz="1517" spc="-5" dirty="0">
                <a:latin typeface="Calibri"/>
                <a:cs typeface="Calibri"/>
              </a:rPr>
              <a:t>should</a:t>
            </a:r>
            <a:r>
              <a:rPr sz="1517" dirty="0">
                <a:latin typeface="Calibri"/>
                <a:cs typeface="Calibri"/>
              </a:rPr>
              <a:t> be </a:t>
            </a:r>
            <a:r>
              <a:rPr sz="1517" spc="-11" dirty="0">
                <a:latin typeface="Calibri"/>
                <a:cs typeface="Calibri"/>
              </a:rPr>
              <a:t>uncommented. </a:t>
            </a:r>
            <a:r>
              <a:rPr sz="1517" spc="-325" dirty="0">
                <a:latin typeface="Calibri"/>
                <a:cs typeface="Calibri"/>
              </a:rPr>
              <a:t> </a:t>
            </a:r>
            <a:r>
              <a:rPr sz="1517" spc="-5" dirty="0">
                <a:latin typeface="Calibri"/>
                <a:cs typeface="Calibri"/>
              </a:rPr>
              <a:t>#authoritative;</a:t>
            </a:r>
            <a:endParaRPr sz="1517">
              <a:latin typeface="Calibri"/>
              <a:cs typeface="Calibri"/>
            </a:endParaRPr>
          </a:p>
          <a:p>
            <a:pPr marL="39210" marR="2228781">
              <a:lnSpc>
                <a:spcPct val="118600"/>
              </a:lnSpc>
              <a:spcBef>
                <a:spcPts val="27"/>
              </a:spcBef>
            </a:pPr>
            <a:r>
              <a:rPr sz="1517" dirty="0">
                <a:latin typeface="Calibri"/>
                <a:cs typeface="Calibri"/>
              </a:rPr>
              <a:t>#</a:t>
            </a:r>
            <a:r>
              <a:rPr sz="1517" spc="-5" dirty="0">
                <a:latin typeface="Calibri"/>
                <a:cs typeface="Calibri"/>
              </a:rPr>
              <a:t> </a:t>
            </a:r>
            <a:r>
              <a:rPr sz="1517" dirty="0">
                <a:latin typeface="Calibri"/>
                <a:cs typeface="Calibri"/>
              </a:rPr>
              <a:t>Use</a:t>
            </a:r>
            <a:r>
              <a:rPr sz="1517" spc="-5" dirty="0">
                <a:latin typeface="Calibri"/>
                <a:cs typeface="Calibri"/>
              </a:rPr>
              <a:t> </a:t>
            </a:r>
            <a:r>
              <a:rPr sz="1517" dirty="0">
                <a:latin typeface="Calibri"/>
                <a:cs typeface="Calibri"/>
              </a:rPr>
              <a:t>this</a:t>
            </a:r>
            <a:r>
              <a:rPr sz="1517" spc="-5" dirty="0">
                <a:latin typeface="Calibri"/>
                <a:cs typeface="Calibri"/>
              </a:rPr>
              <a:t> to </a:t>
            </a:r>
            <a:r>
              <a:rPr sz="1517" dirty="0">
                <a:latin typeface="Calibri"/>
                <a:cs typeface="Calibri"/>
              </a:rPr>
              <a:t>send </a:t>
            </a:r>
            <a:r>
              <a:rPr sz="1517" spc="-5" dirty="0">
                <a:latin typeface="Calibri"/>
                <a:cs typeface="Calibri"/>
              </a:rPr>
              <a:t>dhcp log messages to </a:t>
            </a:r>
            <a:r>
              <a:rPr sz="1517" dirty="0">
                <a:latin typeface="Calibri"/>
                <a:cs typeface="Calibri"/>
              </a:rPr>
              <a:t>a </a:t>
            </a:r>
            <a:r>
              <a:rPr sz="1517" spc="-16" dirty="0">
                <a:latin typeface="Calibri"/>
                <a:cs typeface="Calibri"/>
              </a:rPr>
              <a:t>different</a:t>
            </a:r>
            <a:r>
              <a:rPr sz="1517" dirty="0">
                <a:latin typeface="Calibri"/>
                <a:cs typeface="Calibri"/>
              </a:rPr>
              <a:t> </a:t>
            </a:r>
            <a:r>
              <a:rPr sz="1517" spc="-5" dirty="0">
                <a:latin typeface="Calibri"/>
                <a:cs typeface="Calibri"/>
              </a:rPr>
              <a:t>log file (you </a:t>
            </a:r>
            <a:r>
              <a:rPr sz="1517" dirty="0">
                <a:latin typeface="Calibri"/>
                <a:cs typeface="Calibri"/>
              </a:rPr>
              <a:t>also </a:t>
            </a:r>
            <a:r>
              <a:rPr sz="1517" spc="-325" dirty="0">
                <a:latin typeface="Calibri"/>
                <a:cs typeface="Calibri"/>
              </a:rPr>
              <a:t> </a:t>
            </a:r>
            <a:r>
              <a:rPr sz="1517" dirty="0">
                <a:latin typeface="Calibri"/>
                <a:cs typeface="Calibri"/>
              </a:rPr>
              <a:t>#</a:t>
            </a:r>
            <a:r>
              <a:rPr sz="1517" spc="-5" dirty="0">
                <a:latin typeface="Calibri"/>
                <a:cs typeface="Calibri"/>
              </a:rPr>
              <a:t> </a:t>
            </a:r>
            <a:r>
              <a:rPr sz="1517" spc="-11" dirty="0">
                <a:latin typeface="Calibri"/>
                <a:cs typeface="Calibri"/>
              </a:rPr>
              <a:t>have</a:t>
            </a:r>
            <a:r>
              <a:rPr sz="1517" spc="-5" dirty="0">
                <a:latin typeface="Calibri"/>
                <a:cs typeface="Calibri"/>
              </a:rPr>
              <a:t> to hack </a:t>
            </a:r>
            <a:r>
              <a:rPr sz="1517" spc="-11" dirty="0">
                <a:latin typeface="Calibri"/>
                <a:cs typeface="Calibri"/>
              </a:rPr>
              <a:t>syslog.conf </a:t>
            </a:r>
            <a:r>
              <a:rPr sz="1517" spc="-5" dirty="0">
                <a:latin typeface="Calibri"/>
                <a:cs typeface="Calibri"/>
              </a:rPr>
              <a:t>to </a:t>
            </a:r>
            <a:r>
              <a:rPr sz="1517" spc="-11" dirty="0">
                <a:latin typeface="Calibri"/>
                <a:cs typeface="Calibri"/>
              </a:rPr>
              <a:t>complete</a:t>
            </a:r>
            <a:r>
              <a:rPr sz="1517" spc="-5" dirty="0">
                <a:latin typeface="Calibri"/>
                <a:cs typeface="Calibri"/>
              </a:rPr>
              <a:t> </a:t>
            </a:r>
            <a:r>
              <a:rPr sz="1517" dirty="0">
                <a:latin typeface="Calibri"/>
                <a:cs typeface="Calibri"/>
              </a:rPr>
              <a:t>the</a:t>
            </a:r>
            <a:r>
              <a:rPr sz="1517" spc="-5" dirty="0">
                <a:latin typeface="Calibri"/>
                <a:cs typeface="Calibri"/>
              </a:rPr>
              <a:t> redirection).</a:t>
            </a:r>
            <a:endParaRPr sz="1517">
              <a:latin typeface="Calibri"/>
              <a:cs typeface="Calibri"/>
            </a:endParaRPr>
          </a:p>
          <a:p>
            <a:pPr marL="39210">
              <a:spcBef>
                <a:spcPts val="336"/>
              </a:spcBef>
            </a:pPr>
            <a:r>
              <a:rPr sz="1517" spc="-5" dirty="0">
                <a:latin typeface="Calibri"/>
                <a:cs typeface="Calibri"/>
              </a:rPr>
              <a:t>log-facility</a:t>
            </a:r>
            <a:r>
              <a:rPr sz="1517" spc="-38" dirty="0">
                <a:latin typeface="Calibri"/>
                <a:cs typeface="Calibri"/>
              </a:rPr>
              <a:t> </a:t>
            </a:r>
            <a:r>
              <a:rPr sz="1517" spc="-5" dirty="0">
                <a:latin typeface="Calibri"/>
                <a:cs typeface="Calibri"/>
              </a:rPr>
              <a:t>local7;</a:t>
            </a:r>
            <a:endParaRPr sz="1517">
              <a:latin typeface="Calibri"/>
              <a:cs typeface="Calibri"/>
            </a:endParaRPr>
          </a:p>
          <a:p>
            <a:pPr marL="39210" marR="2329214">
              <a:lnSpc>
                <a:spcPct val="118600"/>
              </a:lnSpc>
              <a:spcBef>
                <a:spcPts val="130"/>
              </a:spcBef>
            </a:pPr>
            <a:r>
              <a:rPr sz="1517" dirty="0">
                <a:latin typeface="Calibri"/>
                <a:cs typeface="Calibri"/>
              </a:rPr>
              <a:t># </a:t>
            </a:r>
            <a:r>
              <a:rPr sz="1517" spc="-5" dirty="0">
                <a:latin typeface="Calibri"/>
                <a:cs typeface="Calibri"/>
              </a:rPr>
              <a:t>No </a:t>
            </a:r>
            <a:r>
              <a:rPr sz="1517" dirty="0">
                <a:latin typeface="Calibri"/>
                <a:cs typeface="Calibri"/>
              </a:rPr>
              <a:t>service </a:t>
            </a:r>
            <a:r>
              <a:rPr sz="1517" spc="-5" dirty="0">
                <a:latin typeface="Calibri"/>
                <a:cs typeface="Calibri"/>
              </a:rPr>
              <a:t>will </a:t>
            </a:r>
            <a:r>
              <a:rPr sz="1517" dirty="0">
                <a:latin typeface="Calibri"/>
                <a:cs typeface="Calibri"/>
              </a:rPr>
              <a:t>be </a:t>
            </a:r>
            <a:r>
              <a:rPr sz="1517" spc="-5" dirty="0">
                <a:latin typeface="Calibri"/>
                <a:cs typeface="Calibri"/>
              </a:rPr>
              <a:t>given on </a:t>
            </a:r>
            <a:r>
              <a:rPr sz="1517" dirty="0">
                <a:latin typeface="Calibri"/>
                <a:cs typeface="Calibri"/>
              </a:rPr>
              <a:t>this subnet, but </a:t>
            </a:r>
            <a:r>
              <a:rPr sz="1517" spc="-5" dirty="0">
                <a:latin typeface="Calibri"/>
                <a:cs typeface="Calibri"/>
              </a:rPr>
              <a:t>declaring </a:t>
            </a:r>
            <a:r>
              <a:rPr sz="1517" dirty="0">
                <a:latin typeface="Calibri"/>
                <a:cs typeface="Calibri"/>
              </a:rPr>
              <a:t>it </a:t>
            </a:r>
            <a:r>
              <a:rPr sz="1517" spc="-5" dirty="0">
                <a:latin typeface="Calibri"/>
                <a:cs typeface="Calibri"/>
              </a:rPr>
              <a:t>helps </a:t>
            </a:r>
            <a:r>
              <a:rPr sz="1517" dirty="0">
                <a:latin typeface="Calibri"/>
                <a:cs typeface="Calibri"/>
              </a:rPr>
              <a:t>the </a:t>
            </a:r>
            <a:r>
              <a:rPr sz="1517" spc="-330" dirty="0">
                <a:latin typeface="Calibri"/>
                <a:cs typeface="Calibri"/>
              </a:rPr>
              <a:t> </a:t>
            </a:r>
            <a:r>
              <a:rPr sz="1517" dirty="0">
                <a:latin typeface="Calibri"/>
                <a:cs typeface="Calibri"/>
              </a:rPr>
              <a:t>#</a:t>
            </a:r>
            <a:r>
              <a:rPr sz="1517" spc="-11" dirty="0">
                <a:latin typeface="Calibri"/>
                <a:cs typeface="Calibri"/>
              </a:rPr>
              <a:t> </a:t>
            </a:r>
            <a:r>
              <a:rPr sz="1517" dirty="0">
                <a:latin typeface="Calibri"/>
                <a:cs typeface="Calibri"/>
              </a:rPr>
              <a:t>DHCP</a:t>
            </a:r>
            <a:r>
              <a:rPr sz="1517" spc="-5" dirty="0">
                <a:latin typeface="Calibri"/>
                <a:cs typeface="Calibri"/>
              </a:rPr>
              <a:t> </a:t>
            </a:r>
            <a:r>
              <a:rPr sz="1517" dirty="0">
                <a:latin typeface="Calibri"/>
                <a:cs typeface="Calibri"/>
              </a:rPr>
              <a:t>server</a:t>
            </a:r>
            <a:r>
              <a:rPr sz="1517" spc="-11" dirty="0">
                <a:latin typeface="Calibri"/>
                <a:cs typeface="Calibri"/>
              </a:rPr>
              <a:t> </a:t>
            </a:r>
            <a:r>
              <a:rPr sz="1517" spc="-5" dirty="0">
                <a:latin typeface="Calibri"/>
                <a:cs typeface="Calibri"/>
              </a:rPr>
              <a:t>to </a:t>
            </a:r>
            <a:r>
              <a:rPr sz="1517" spc="-11" dirty="0">
                <a:latin typeface="Calibri"/>
                <a:cs typeface="Calibri"/>
              </a:rPr>
              <a:t>understand</a:t>
            </a:r>
            <a:r>
              <a:rPr sz="1517" spc="-5" dirty="0">
                <a:latin typeface="Calibri"/>
                <a:cs typeface="Calibri"/>
              </a:rPr>
              <a:t> </a:t>
            </a:r>
            <a:r>
              <a:rPr sz="1517" dirty="0">
                <a:latin typeface="Calibri"/>
                <a:cs typeface="Calibri"/>
              </a:rPr>
              <a:t>the</a:t>
            </a:r>
            <a:r>
              <a:rPr sz="1517" spc="-5" dirty="0">
                <a:latin typeface="Calibri"/>
                <a:cs typeface="Calibri"/>
              </a:rPr>
              <a:t> network</a:t>
            </a:r>
            <a:r>
              <a:rPr sz="1517" spc="-11" dirty="0">
                <a:latin typeface="Calibri"/>
                <a:cs typeface="Calibri"/>
              </a:rPr>
              <a:t> </a:t>
            </a:r>
            <a:r>
              <a:rPr sz="1517" spc="-16" dirty="0">
                <a:latin typeface="Calibri"/>
                <a:cs typeface="Calibri"/>
              </a:rPr>
              <a:t>topology.</a:t>
            </a:r>
            <a:endParaRPr sz="1517">
              <a:latin typeface="Calibri"/>
              <a:cs typeface="Calibri"/>
            </a:endParaRPr>
          </a:p>
          <a:p>
            <a:pPr marL="39210">
              <a:spcBef>
                <a:spcPts val="341"/>
              </a:spcBef>
            </a:pPr>
            <a:r>
              <a:rPr sz="1517" spc="-5" dirty="0">
                <a:latin typeface="Calibri"/>
                <a:cs typeface="Calibri"/>
              </a:rPr>
              <a:t>subnet</a:t>
            </a:r>
            <a:r>
              <a:rPr sz="1517" spc="5" dirty="0">
                <a:latin typeface="Calibri"/>
                <a:cs typeface="Calibri"/>
              </a:rPr>
              <a:t> </a:t>
            </a:r>
            <a:r>
              <a:rPr sz="1517" spc="-5" dirty="0">
                <a:latin typeface="Calibri"/>
                <a:cs typeface="Calibri"/>
              </a:rPr>
              <a:t>192.168.82.0</a:t>
            </a:r>
            <a:r>
              <a:rPr sz="1517" spc="5" dirty="0">
                <a:latin typeface="Calibri"/>
                <a:cs typeface="Calibri"/>
              </a:rPr>
              <a:t> </a:t>
            </a:r>
            <a:r>
              <a:rPr sz="1517" spc="-5" dirty="0">
                <a:latin typeface="Calibri"/>
                <a:cs typeface="Calibri"/>
              </a:rPr>
              <a:t>netmask</a:t>
            </a:r>
            <a:r>
              <a:rPr sz="1517" dirty="0">
                <a:latin typeface="Calibri"/>
                <a:cs typeface="Calibri"/>
              </a:rPr>
              <a:t> </a:t>
            </a:r>
            <a:r>
              <a:rPr sz="1517" spc="-5" dirty="0">
                <a:latin typeface="Calibri"/>
                <a:cs typeface="Calibri"/>
              </a:rPr>
              <a:t>255.255.255.0</a:t>
            </a:r>
            <a:r>
              <a:rPr sz="1517" spc="5" dirty="0">
                <a:latin typeface="Calibri"/>
                <a:cs typeface="Calibri"/>
              </a:rPr>
              <a:t> </a:t>
            </a:r>
            <a:r>
              <a:rPr sz="1517" dirty="0">
                <a:latin typeface="Calibri"/>
                <a:cs typeface="Calibri"/>
              </a:rPr>
              <a:t>{</a:t>
            </a:r>
            <a:endParaRPr sz="1517">
              <a:latin typeface="Calibri"/>
              <a:cs typeface="Calibri"/>
            </a:endParaRPr>
          </a:p>
          <a:p>
            <a:pPr marL="39210">
              <a:spcBef>
                <a:spcPts val="363"/>
              </a:spcBef>
            </a:pPr>
            <a:r>
              <a:rPr sz="1517" spc="-11" dirty="0">
                <a:latin typeface="Calibri"/>
                <a:cs typeface="Calibri"/>
              </a:rPr>
              <a:t>range</a:t>
            </a:r>
            <a:r>
              <a:rPr sz="1517" spc="5" dirty="0">
                <a:latin typeface="Calibri"/>
                <a:cs typeface="Calibri"/>
              </a:rPr>
              <a:t> </a:t>
            </a:r>
            <a:r>
              <a:rPr sz="1517" spc="-5" dirty="0">
                <a:latin typeface="Calibri"/>
                <a:cs typeface="Calibri"/>
              </a:rPr>
              <a:t>dynamic-bootp</a:t>
            </a:r>
            <a:r>
              <a:rPr sz="1517" spc="5" dirty="0">
                <a:latin typeface="Calibri"/>
                <a:cs typeface="Calibri"/>
              </a:rPr>
              <a:t> </a:t>
            </a:r>
            <a:r>
              <a:rPr sz="1517" spc="-5" dirty="0">
                <a:latin typeface="Calibri"/>
                <a:cs typeface="Calibri"/>
              </a:rPr>
              <a:t>192.168.82.2</a:t>
            </a:r>
            <a:r>
              <a:rPr sz="1517" spc="11" dirty="0">
                <a:latin typeface="Calibri"/>
                <a:cs typeface="Calibri"/>
              </a:rPr>
              <a:t> </a:t>
            </a:r>
            <a:r>
              <a:rPr sz="1517" spc="-5" dirty="0">
                <a:latin typeface="Calibri"/>
                <a:cs typeface="Calibri"/>
              </a:rPr>
              <a:t>192.168.82.120;</a:t>
            </a:r>
            <a:endParaRPr sz="1517">
              <a:latin typeface="Calibri"/>
              <a:cs typeface="Calibri"/>
            </a:endParaRPr>
          </a:p>
          <a:p>
            <a:pPr marL="39210">
              <a:spcBef>
                <a:spcPts val="336"/>
              </a:spcBef>
            </a:pPr>
            <a:r>
              <a:rPr sz="1517" spc="-5" dirty="0">
                <a:latin typeface="Calibri"/>
                <a:cs typeface="Calibri"/>
              </a:rPr>
              <a:t>option </a:t>
            </a:r>
            <a:r>
              <a:rPr sz="1517" spc="-11" dirty="0">
                <a:latin typeface="Calibri"/>
                <a:cs typeface="Calibri"/>
              </a:rPr>
              <a:t>broadcast-address</a:t>
            </a:r>
            <a:r>
              <a:rPr sz="1517" dirty="0">
                <a:latin typeface="Calibri"/>
                <a:cs typeface="Calibri"/>
              </a:rPr>
              <a:t> </a:t>
            </a:r>
            <a:r>
              <a:rPr sz="1517" spc="-5" dirty="0">
                <a:latin typeface="Calibri"/>
                <a:cs typeface="Calibri"/>
              </a:rPr>
              <a:t>192.168.82.31;</a:t>
            </a:r>
            <a:endParaRPr sz="1517">
              <a:latin typeface="Calibri"/>
              <a:cs typeface="Calibri"/>
            </a:endParaRPr>
          </a:p>
          <a:p>
            <a:pPr marL="39210">
              <a:spcBef>
                <a:spcPts val="341"/>
              </a:spcBef>
            </a:pPr>
            <a:r>
              <a:rPr sz="1517" spc="-5" dirty="0">
                <a:latin typeface="Calibri"/>
                <a:cs typeface="Calibri"/>
              </a:rPr>
              <a:t>option</a:t>
            </a:r>
            <a:r>
              <a:rPr sz="1517" spc="-16" dirty="0">
                <a:latin typeface="Calibri"/>
                <a:cs typeface="Calibri"/>
              </a:rPr>
              <a:t> </a:t>
            </a:r>
            <a:r>
              <a:rPr sz="1517" spc="-11" dirty="0">
                <a:latin typeface="Calibri"/>
                <a:cs typeface="Calibri"/>
              </a:rPr>
              <a:t>routers </a:t>
            </a:r>
            <a:r>
              <a:rPr sz="1517" spc="-5" dirty="0">
                <a:latin typeface="Calibri"/>
                <a:cs typeface="Calibri"/>
              </a:rPr>
              <a:t>192.168.82.1;</a:t>
            </a:r>
            <a:endParaRPr sz="1517">
              <a:latin typeface="Calibri"/>
              <a:cs typeface="Calibri"/>
            </a:endParaRPr>
          </a:p>
          <a:p>
            <a:pPr marL="39210">
              <a:spcBef>
                <a:spcPts val="363"/>
              </a:spcBef>
            </a:pPr>
            <a:r>
              <a:rPr sz="1517" dirty="0">
                <a:latin typeface="Calibri"/>
                <a:cs typeface="Calibri"/>
              </a:rPr>
              <a:t>}</a:t>
            </a:r>
            <a:endParaRPr sz="151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5507" y="-57063"/>
            <a:ext cx="5395330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dirty="0"/>
              <a:t>第</a:t>
            </a:r>
            <a:r>
              <a:rPr spc="-11" dirty="0">
                <a:latin typeface="Calibri"/>
                <a:cs typeface="Calibri"/>
              </a:rPr>
              <a:t>6</a:t>
            </a:r>
            <a:r>
              <a:rPr spc="1083" dirty="0"/>
              <a:t>章</a:t>
            </a:r>
            <a:r>
              <a:rPr dirty="0">
                <a:latin typeface="Calibri"/>
                <a:cs typeface="Calibri"/>
              </a:rPr>
              <a:t>Linu</a:t>
            </a:r>
            <a:r>
              <a:rPr spc="-11" dirty="0">
                <a:latin typeface="Calibri"/>
                <a:cs typeface="Calibri"/>
              </a:rPr>
              <a:t>x</a:t>
            </a:r>
            <a:r>
              <a:rPr dirty="0"/>
              <a:t>编程工具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78" y="479763"/>
            <a:ext cx="5190331" cy="638341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3758">
              <a:spcBef>
                <a:spcPts val="650"/>
              </a:spcBef>
            </a:pP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6.3</a:t>
            </a:r>
            <a:r>
              <a:rPr sz="3900" spc="-7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spc="-5" dirty="0">
                <a:solidFill>
                  <a:srgbClr val="FF0000"/>
                </a:solidFill>
                <a:latin typeface="Calibri"/>
                <a:cs typeface="Calibri"/>
              </a:rPr>
              <a:t>GNU</a:t>
            </a:r>
            <a:r>
              <a:rPr sz="3900" dirty="0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sz="3900" spc="5" dirty="0">
                <a:solidFill>
                  <a:srgbClr val="FF0000"/>
                </a:solidFill>
                <a:latin typeface="Calibri"/>
                <a:cs typeface="Calibri"/>
              </a:rPr>
              <a:t>C++</a:t>
            </a:r>
            <a:r>
              <a:rPr sz="3900" dirty="0">
                <a:solidFill>
                  <a:srgbClr val="FF0000"/>
                </a:solidFill>
                <a:latin typeface="SimSun"/>
                <a:cs typeface="SimSun"/>
              </a:rPr>
              <a:t>编译器</a:t>
            </a:r>
            <a:r>
              <a:rPr sz="3900" spc="5" dirty="0">
                <a:solidFill>
                  <a:srgbClr val="FF0000"/>
                </a:solidFill>
                <a:latin typeface="Calibri"/>
                <a:cs typeface="Calibri"/>
              </a:rPr>
              <a:t>g++</a:t>
            </a:r>
            <a:endParaRPr sz="3900">
              <a:latin typeface="Calibri"/>
              <a:cs typeface="Calibri"/>
            </a:endParaRPr>
          </a:p>
          <a:p>
            <a:pPr marL="48153">
              <a:spcBef>
                <a:spcPts val="368"/>
              </a:spcBef>
              <a:tabLst>
                <a:tab pos="1666083" algn="l"/>
              </a:tabLst>
            </a:pP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gedit	sum.cxx</a:t>
            </a:r>
            <a:endParaRPr sz="2600">
              <a:latin typeface="Calibri"/>
              <a:cs typeface="Calibri"/>
            </a:endParaRPr>
          </a:p>
          <a:p>
            <a:pPr marL="48153" marR="2405571">
              <a:lnSpc>
                <a:spcPts val="3044"/>
              </a:lnSpc>
              <a:spcBef>
                <a:spcPts val="764"/>
              </a:spcBef>
            </a:pPr>
            <a:r>
              <a:rPr sz="2600" spc="-5" dirty="0">
                <a:latin typeface="Calibri"/>
                <a:cs typeface="Calibri"/>
              </a:rPr>
              <a:t>2</a:t>
            </a:r>
            <a:r>
              <a:rPr sz="2600" dirty="0">
                <a:latin typeface="SimSun"/>
                <a:cs typeface="SimSun"/>
              </a:rPr>
              <a:t>、输入： </a:t>
            </a:r>
            <a:r>
              <a:rPr sz="2600" spc="5" dirty="0">
                <a:latin typeface="SimSun"/>
                <a:cs typeface="SimSun"/>
              </a:rPr>
              <a:t> </a:t>
            </a:r>
            <a:r>
              <a:rPr sz="2600" spc="-5" dirty="0">
                <a:latin typeface="Calibri"/>
                <a:cs typeface="Calibri"/>
              </a:rPr>
              <a:t>#include</a:t>
            </a:r>
            <a:r>
              <a:rPr sz="2600" spc="-54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&lt;iostream&gt;</a:t>
            </a:r>
            <a:endParaRPr sz="2600">
              <a:latin typeface="Calibri"/>
              <a:cs typeface="Calibri"/>
            </a:endParaRPr>
          </a:p>
          <a:p>
            <a:pPr marL="48153" marR="2169621">
              <a:lnSpc>
                <a:spcPts val="3120"/>
              </a:lnSpc>
              <a:spcBef>
                <a:spcPts val="38"/>
              </a:spcBef>
            </a:pPr>
            <a:r>
              <a:rPr sz="2600" spc="-5" dirty="0">
                <a:latin typeface="Calibri"/>
                <a:cs typeface="Calibri"/>
              </a:rPr>
              <a:t>using namespace </a:t>
            </a:r>
            <a:r>
              <a:rPr sz="2600" spc="-22" dirty="0">
                <a:latin typeface="Calibri"/>
                <a:cs typeface="Calibri"/>
              </a:rPr>
              <a:t>std; 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int</a:t>
            </a:r>
            <a:r>
              <a:rPr sz="2600" spc="-38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main()</a:t>
            </a:r>
            <a:r>
              <a:rPr sz="2600" spc="-38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{</a:t>
            </a:r>
            <a:r>
              <a:rPr sz="2600" spc="-38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//</a:t>
            </a:r>
            <a:r>
              <a:rPr sz="2600" dirty="0">
                <a:latin typeface="SimSun"/>
                <a:cs typeface="SimSun"/>
              </a:rPr>
              <a:t>计算</a:t>
            </a:r>
            <a:r>
              <a:rPr sz="2600" dirty="0">
                <a:latin typeface="Calibri"/>
                <a:cs typeface="Calibri"/>
              </a:rPr>
              <a:t>a+b</a:t>
            </a:r>
            <a:endParaRPr sz="2600">
              <a:latin typeface="Calibri"/>
              <a:cs typeface="Calibri"/>
            </a:endParaRPr>
          </a:p>
          <a:p>
            <a:pPr marL="269655" marR="2299635">
              <a:lnSpc>
                <a:spcPts val="3044"/>
              </a:lnSpc>
              <a:spcBef>
                <a:spcPts val="87"/>
              </a:spcBef>
            </a:pPr>
            <a:r>
              <a:rPr sz="2600" spc="-11" dirty="0">
                <a:latin typeface="Calibri"/>
                <a:cs typeface="Calibri"/>
              </a:rPr>
              <a:t>int </a:t>
            </a:r>
            <a:r>
              <a:rPr sz="2600" spc="-5" dirty="0">
                <a:latin typeface="Calibri"/>
                <a:cs typeface="Calibri"/>
              </a:rPr>
              <a:t>a,b,sum;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cout&lt;&lt;"Input</a:t>
            </a:r>
            <a:r>
              <a:rPr sz="2600" spc="-7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a:\n";</a:t>
            </a:r>
            <a:endParaRPr sz="2600">
              <a:latin typeface="Calibri"/>
              <a:cs typeface="Calibri"/>
            </a:endParaRPr>
          </a:p>
          <a:p>
            <a:pPr marL="269655">
              <a:lnSpc>
                <a:spcPts val="3055"/>
              </a:lnSpc>
            </a:pPr>
            <a:r>
              <a:rPr sz="2600" spc="-5" dirty="0">
                <a:latin typeface="Calibri"/>
                <a:cs typeface="Calibri"/>
              </a:rPr>
              <a:t>cin&gt;&gt;a;</a:t>
            </a:r>
            <a:endParaRPr sz="2600">
              <a:latin typeface="Calibri"/>
              <a:cs typeface="Calibri"/>
            </a:endParaRPr>
          </a:p>
          <a:p>
            <a:pPr marL="269655" marR="2283813">
              <a:spcBef>
                <a:spcPts val="22"/>
              </a:spcBef>
            </a:pPr>
            <a:r>
              <a:rPr sz="2600" spc="-5" dirty="0">
                <a:latin typeface="Calibri"/>
                <a:cs typeface="Calibri"/>
              </a:rPr>
              <a:t>cout&lt;&lt;"Input</a:t>
            </a:r>
            <a:r>
              <a:rPr sz="2600" spc="-7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b:\n"; </a:t>
            </a:r>
            <a:r>
              <a:rPr sz="2600" spc="-569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cin&gt;&gt;b;</a:t>
            </a:r>
            <a:endParaRPr sz="2600">
              <a:latin typeface="Calibri"/>
              <a:cs typeface="Calibri"/>
            </a:endParaRPr>
          </a:p>
          <a:p>
            <a:pPr marL="269655" marR="1157728">
              <a:lnSpc>
                <a:spcPct val="99200"/>
              </a:lnSpc>
              <a:spcBef>
                <a:spcPts val="54"/>
              </a:spcBef>
            </a:pPr>
            <a:r>
              <a:rPr sz="2600" spc="-5" dirty="0">
                <a:latin typeface="Calibri"/>
                <a:cs typeface="Calibri"/>
              </a:rPr>
              <a:t>sum=a+b;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cout&lt;&lt;"a+b="&lt;&lt;sum&lt;&lt;endl; </a:t>
            </a:r>
            <a:r>
              <a:rPr sz="2600" spc="-574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return </a:t>
            </a:r>
            <a:r>
              <a:rPr sz="2600" spc="-5" dirty="0">
                <a:latin typeface="Calibri"/>
                <a:cs typeface="Calibri"/>
              </a:rPr>
              <a:t>0;</a:t>
            </a:r>
            <a:endParaRPr sz="2600">
              <a:latin typeface="Calibri"/>
              <a:cs typeface="Calibri"/>
            </a:endParaRPr>
          </a:p>
          <a:p>
            <a:pPr marL="48153">
              <a:spcBef>
                <a:spcPts val="27"/>
              </a:spcBef>
            </a:pPr>
            <a:r>
              <a:rPr sz="2600" dirty="0"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5507" y="-57063"/>
            <a:ext cx="5395330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dirty="0"/>
              <a:t>第</a:t>
            </a:r>
            <a:r>
              <a:rPr spc="-11" dirty="0">
                <a:latin typeface="Calibri"/>
                <a:cs typeface="Calibri"/>
              </a:rPr>
              <a:t>6</a:t>
            </a:r>
            <a:r>
              <a:rPr spc="1083" dirty="0"/>
              <a:t>章</a:t>
            </a:r>
            <a:r>
              <a:rPr dirty="0">
                <a:latin typeface="Calibri"/>
                <a:cs typeface="Calibri"/>
              </a:rPr>
              <a:t>Linu</a:t>
            </a:r>
            <a:r>
              <a:rPr spc="-11" dirty="0">
                <a:latin typeface="Calibri"/>
                <a:cs typeface="Calibri"/>
              </a:rPr>
              <a:t>x</a:t>
            </a:r>
            <a:r>
              <a:rPr dirty="0"/>
              <a:t>编程工具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78" y="296501"/>
            <a:ext cx="5190331" cy="4047230"/>
          </a:xfrm>
          <a:prstGeom prst="rect">
            <a:avLst/>
          </a:prstGeom>
        </p:spPr>
        <p:txBody>
          <a:bodyPr vert="horz" wrap="square" lIns="0" tIns="266224" rIns="0" bIns="0" rtlCol="0">
            <a:spAutoFit/>
          </a:bodyPr>
          <a:lstStyle/>
          <a:p>
            <a:pPr marL="13758">
              <a:spcBef>
                <a:spcPts val="2096"/>
              </a:spcBef>
            </a:pP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6.3</a:t>
            </a:r>
            <a:r>
              <a:rPr sz="3900" spc="-7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spc="-5" dirty="0">
                <a:solidFill>
                  <a:srgbClr val="FF0000"/>
                </a:solidFill>
                <a:latin typeface="Calibri"/>
                <a:cs typeface="Calibri"/>
              </a:rPr>
              <a:t>GNU</a:t>
            </a:r>
            <a:r>
              <a:rPr sz="3900" dirty="0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sz="3900" spc="5" dirty="0">
                <a:solidFill>
                  <a:srgbClr val="FF0000"/>
                </a:solidFill>
                <a:latin typeface="Calibri"/>
                <a:cs typeface="Calibri"/>
              </a:rPr>
              <a:t>C++</a:t>
            </a:r>
            <a:r>
              <a:rPr sz="3900" dirty="0">
                <a:solidFill>
                  <a:srgbClr val="FF0000"/>
                </a:solidFill>
                <a:latin typeface="SimSun"/>
                <a:cs typeface="SimSun"/>
              </a:rPr>
              <a:t>编译器</a:t>
            </a:r>
            <a:r>
              <a:rPr sz="3900" spc="5" dirty="0">
                <a:solidFill>
                  <a:srgbClr val="FF0000"/>
                </a:solidFill>
                <a:latin typeface="Calibri"/>
                <a:cs typeface="Calibri"/>
              </a:rPr>
              <a:t>g++</a:t>
            </a:r>
            <a:endParaRPr sz="3900">
              <a:latin typeface="Calibri"/>
              <a:cs typeface="Calibri"/>
            </a:endParaRPr>
          </a:p>
          <a:p>
            <a:pPr marL="48153">
              <a:spcBef>
                <a:spcPts val="1327"/>
              </a:spcBef>
            </a:pPr>
            <a:r>
              <a:rPr sz="2600" spc="-5" dirty="0">
                <a:latin typeface="Calibri"/>
                <a:cs typeface="Calibri"/>
              </a:rPr>
              <a:t>3</a:t>
            </a:r>
            <a:r>
              <a:rPr sz="2600" dirty="0">
                <a:latin typeface="SimSun"/>
                <a:cs typeface="SimSun"/>
              </a:rPr>
              <a:t>、保存退出</a:t>
            </a:r>
            <a:endParaRPr sz="2600">
              <a:latin typeface="SimSun"/>
              <a:cs typeface="SimSun"/>
            </a:endParaRPr>
          </a:p>
          <a:p>
            <a:pPr marL="48153" marR="1625497">
              <a:lnSpc>
                <a:spcPct val="117500"/>
              </a:lnSpc>
              <a:spcBef>
                <a:spcPts val="2128"/>
              </a:spcBef>
              <a:tabLst>
                <a:tab pos="756685" algn="l"/>
                <a:tab pos="1977700" algn="l"/>
                <a:tab pos="2400755" algn="l"/>
              </a:tabLst>
            </a:pPr>
            <a:r>
              <a:rPr sz="2600" spc="-5" dirty="0">
                <a:latin typeface="Calibri"/>
                <a:cs typeface="Calibri"/>
              </a:rPr>
              <a:t>4</a:t>
            </a:r>
            <a:r>
              <a:rPr sz="2600" dirty="0">
                <a:latin typeface="SimSun"/>
                <a:cs typeface="SimSun"/>
              </a:rPr>
              <a:t>、生成可执行文件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.o</a:t>
            </a:r>
            <a:r>
              <a:rPr sz="2600" dirty="0">
                <a:latin typeface="Calibri"/>
                <a:cs typeface="Calibri"/>
              </a:rPr>
              <a:t>ut  </a:t>
            </a:r>
            <a:r>
              <a:rPr sz="2600" spc="5" dirty="0">
                <a:solidFill>
                  <a:srgbClr val="00B050"/>
                </a:solidFill>
                <a:latin typeface="Calibri"/>
                <a:cs typeface="Calibri"/>
              </a:rPr>
              <a:t>g++	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sum.cxx	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-o	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a.out</a:t>
            </a:r>
            <a:endParaRPr sz="2600">
              <a:latin typeface="Calibri"/>
              <a:cs typeface="Calibri"/>
            </a:endParaRPr>
          </a:p>
          <a:p>
            <a:pPr>
              <a:spcBef>
                <a:spcPts val="32"/>
              </a:spcBef>
            </a:pPr>
            <a:endParaRPr sz="3467">
              <a:latin typeface="Calibri"/>
              <a:cs typeface="Calibri"/>
            </a:endParaRPr>
          </a:p>
          <a:p>
            <a:pPr marL="18573"/>
            <a:r>
              <a:rPr sz="2600" spc="-5" dirty="0">
                <a:latin typeface="Calibri"/>
                <a:cs typeface="Calibri"/>
              </a:rPr>
              <a:t>5</a:t>
            </a:r>
            <a:r>
              <a:rPr sz="2600" dirty="0">
                <a:latin typeface="SimSun"/>
                <a:cs typeface="SimSun"/>
              </a:rPr>
              <a:t>、执行</a:t>
            </a:r>
            <a:endParaRPr sz="2600">
              <a:latin typeface="SimSun"/>
              <a:cs typeface="SimSun"/>
            </a:endParaRPr>
          </a:p>
          <a:p>
            <a:pPr marL="18573">
              <a:spcBef>
                <a:spcPts val="547"/>
              </a:spcBef>
            </a:pPr>
            <a:r>
              <a:rPr sz="2600" spc="-16" dirty="0">
                <a:solidFill>
                  <a:srgbClr val="00B050"/>
                </a:solidFill>
                <a:latin typeface="Calibri"/>
                <a:cs typeface="Calibri"/>
              </a:rPr>
              <a:t>./a.out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5507" y="-57063"/>
            <a:ext cx="5395330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dirty="0"/>
              <a:t>第</a:t>
            </a:r>
            <a:r>
              <a:rPr spc="-11" dirty="0">
                <a:latin typeface="Calibri"/>
                <a:cs typeface="Calibri"/>
              </a:rPr>
              <a:t>6</a:t>
            </a:r>
            <a:r>
              <a:rPr spc="1083" dirty="0"/>
              <a:t>章</a:t>
            </a:r>
            <a:r>
              <a:rPr dirty="0">
                <a:latin typeface="Calibri"/>
                <a:cs typeface="Calibri"/>
              </a:rPr>
              <a:t>Linu</a:t>
            </a:r>
            <a:r>
              <a:rPr spc="-11" dirty="0">
                <a:latin typeface="Calibri"/>
                <a:cs typeface="Calibri"/>
              </a:rPr>
              <a:t>x</a:t>
            </a:r>
            <a:r>
              <a:rPr dirty="0"/>
              <a:t>编程工具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78" y="335745"/>
            <a:ext cx="7298108" cy="2727349"/>
          </a:xfrm>
          <a:prstGeom prst="rect">
            <a:avLst/>
          </a:prstGeom>
        </p:spPr>
        <p:txBody>
          <a:bodyPr vert="horz" wrap="square" lIns="0" tIns="227012" rIns="0" bIns="0" rtlCol="0">
            <a:spAutoFit/>
          </a:bodyPr>
          <a:lstStyle/>
          <a:p>
            <a:pPr marL="13758">
              <a:spcBef>
                <a:spcPts val="1787"/>
              </a:spcBef>
            </a:pP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6.4</a:t>
            </a:r>
            <a:r>
              <a:rPr sz="3900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spc="-32" dirty="0">
                <a:solidFill>
                  <a:srgbClr val="FF0000"/>
                </a:solidFill>
                <a:latin typeface="Calibri"/>
                <a:cs typeface="Calibri"/>
              </a:rPr>
              <a:t>Java </a:t>
            </a: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C/C++</a:t>
            </a:r>
            <a:r>
              <a:rPr sz="3900" dirty="0">
                <a:solidFill>
                  <a:srgbClr val="FF0000"/>
                </a:solidFill>
                <a:latin typeface="SimSun"/>
                <a:cs typeface="SimSun"/>
              </a:rPr>
              <a:t>编程</a:t>
            </a:r>
            <a:endParaRPr sz="3900">
              <a:latin typeface="SimSun"/>
              <a:cs typeface="SimSun"/>
            </a:endParaRPr>
          </a:p>
          <a:p>
            <a:pPr marL="94242">
              <a:lnSpc>
                <a:spcPts val="3369"/>
              </a:lnSpc>
              <a:spcBef>
                <a:spcPts val="1213"/>
              </a:spcBef>
              <a:tabLst>
                <a:tab pos="2567226" algn="l"/>
              </a:tabLst>
            </a:pPr>
            <a:r>
              <a:rPr sz="2817" b="1" dirty="0">
                <a:solidFill>
                  <a:srgbClr val="FF0000"/>
                </a:solidFill>
                <a:latin typeface="Calibri"/>
                <a:cs typeface="Calibri"/>
              </a:rPr>
              <a:t>yum</a:t>
            </a: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b="1" spc="-11" dirty="0">
                <a:solidFill>
                  <a:srgbClr val="FF0000"/>
                </a:solidFill>
                <a:latin typeface="Calibri"/>
                <a:cs typeface="Calibri"/>
              </a:rPr>
              <a:t>install</a:t>
            </a:r>
            <a:r>
              <a:rPr sz="2817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b="1" spc="-27" dirty="0">
                <a:solidFill>
                  <a:srgbClr val="FF0000"/>
                </a:solidFill>
                <a:latin typeface="Calibri"/>
                <a:cs typeface="Calibri"/>
              </a:rPr>
              <a:t>java	</a:t>
            </a:r>
            <a:r>
              <a:rPr sz="2817" b="1" spc="5" dirty="0">
                <a:solidFill>
                  <a:srgbClr val="00B050"/>
                </a:solidFill>
                <a:latin typeface="Calibri"/>
                <a:cs typeface="Calibri"/>
              </a:rPr>
              <a:t>**</a:t>
            </a:r>
            <a:r>
              <a:rPr sz="4144" spc="96" baseline="1089" dirty="0">
                <a:solidFill>
                  <a:srgbClr val="00B050"/>
                </a:solidFill>
                <a:latin typeface="SimSun"/>
                <a:cs typeface="SimSun"/>
              </a:rPr>
              <a:t>安装</a:t>
            </a:r>
            <a:r>
              <a:rPr sz="2817" b="1" spc="-22" dirty="0">
                <a:solidFill>
                  <a:srgbClr val="00B050"/>
                </a:solidFill>
                <a:latin typeface="Calibri"/>
                <a:cs typeface="Calibri"/>
              </a:rPr>
              <a:t>Java</a:t>
            </a:r>
            <a:endParaRPr sz="2817">
              <a:latin typeface="Calibri"/>
              <a:cs typeface="Calibri"/>
            </a:endParaRPr>
          </a:p>
          <a:p>
            <a:pPr marL="13758" marR="2325775" indent="80484">
              <a:lnSpc>
                <a:spcPts val="3358"/>
              </a:lnSpc>
              <a:spcBef>
                <a:spcPts val="114"/>
              </a:spcBef>
              <a:tabLst>
                <a:tab pos="2536959" algn="l"/>
              </a:tabLst>
            </a:pP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817" b="1" spc="-4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17" b="1" spc="-49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17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17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b="1" spc="-16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817" b="1" spc="-32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17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17" b="1" spc="-38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17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17" b="1" dirty="0">
                <a:solidFill>
                  <a:srgbClr val="FF0000"/>
                </a:solidFill>
                <a:latin typeface="Calibri"/>
                <a:cs typeface="Calibri"/>
              </a:rPr>
              <a:t>on	</a:t>
            </a:r>
            <a:r>
              <a:rPr sz="2817" b="1" spc="5" dirty="0">
                <a:solidFill>
                  <a:srgbClr val="00B050"/>
                </a:solidFill>
                <a:latin typeface="Calibri"/>
                <a:cs typeface="Calibri"/>
              </a:rPr>
              <a:t>**</a:t>
            </a:r>
            <a:r>
              <a:rPr sz="4144" spc="96" baseline="1089" dirty="0">
                <a:solidFill>
                  <a:srgbClr val="00B050"/>
                </a:solidFill>
                <a:latin typeface="SimSun"/>
                <a:cs typeface="SimSun"/>
              </a:rPr>
              <a:t>查看</a:t>
            </a:r>
            <a:r>
              <a:rPr sz="2817" b="1" dirty="0">
                <a:solidFill>
                  <a:srgbClr val="00B050"/>
                </a:solidFill>
                <a:latin typeface="Calibri"/>
                <a:cs typeface="Calibri"/>
              </a:rPr>
              <a:t>J</a:t>
            </a:r>
            <a:r>
              <a:rPr sz="2817" b="1" spc="-38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2817" b="1" spc="-49" dirty="0">
                <a:solidFill>
                  <a:srgbClr val="00B050"/>
                </a:solidFill>
                <a:latin typeface="Calibri"/>
                <a:cs typeface="Calibri"/>
              </a:rPr>
              <a:t>v</a:t>
            </a:r>
            <a:r>
              <a:rPr sz="2817" b="1" spc="5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4144" spc="81" baseline="1089" dirty="0">
                <a:solidFill>
                  <a:srgbClr val="00B050"/>
                </a:solidFill>
                <a:latin typeface="SimSun"/>
                <a:cs typeface="SimSun"/>
              </a:rPr>
              <a:t>版本 </a:t>
            </a:r>
            <a:r>
              <a:rPr sz="4144" spc="96" baseline="1089" dirty="0">
                <a:solidFill>
                  <a:srgbClr val="FF0000"/>
                </a:solidFill>
                <a:latin typeface="SimSun"/>
                <a:cs typeface="SimSun"/>
              </a:rPr>
              <a:t>下载</a:t>
            </a:r>
            <a:r>
              <a:rPr sz="2817" b="1" spc="-22" dirty="0">
                <a:solidFill>
                  <a:srgbClr val="FF0000"/>
                </a:solidFill>
                <a:latin typeface="Calibri"/>
                <a:cs typeface="Calibri"/>
              </a:rPr>
              <a:t>eclipse-inst-linux64.tar.gz</a:t>
            </a:r>
            <a:endParaRPr sz="2817">
              <a:latin typeface="Calibri"/>
              <a:cs typeface="Calibri"/>
            </a:endParaRPr>
          </a:p>
          <a:p>
            <a:pPr marL="13758">
              <a:lnSpc>
                <a:spcPts val="3266"/>
              </a:lnSpc>
              <a:tabLst>
                <a:tab pos="5187420" algn="l"/>
              </a:tabLst>
            </a:pPr>
            <a:r>
              <a:rPr sz="2817" b="1" spc="-32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17" b="1" dirty="0">
                <a:solidFill>
                  <a:srgbClr val="FF0000"/>
                </a:solidFill>
                <a:latin typeface="Calibri"/>
                <a:cs typeface="Calibri"/>
              </a:rPr>
              <a:t>ar </a:t>
            </a:r>
            <a:r>
              <a:rPr sz="2817" b="1" spc="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817" b="1" spc="-16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817" b="1" spc="11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17" b="1" dirty="0">
                <a:solidFill>
                  <a:srgbClr val="FF0000"/>
                </a:solidFill>
                <a:latin typeface="Calibri"/>
                <a:cs typeface="Calibri"/>
              </a:rPr>
              <a:t>f e</a:t>
            </a: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cli</a:t>
            </a:r>
            <a:r>
              <a:rPr sz="2817" b="1" spc="-1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17" b="1" dirty="0">
                <a:solidFill>
                  <a:srgbClr val="FF0000"/>
                </a:solidFill>
                <a:latin typeface="Calibri"/>
                <a:cs typeface="Calibri"/>
              </a:rPr>
              <a:t>se-</a:t>
            </a: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17"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17" b="1" spc="-32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17" b="1" spc="-7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17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2817" b="1" dirty="0">
                <a:solidFill>
                  <a:srgbClr val="FF0000"/>
                </a:solidFill>
                <a:latin typeface="Calibri"/>
                <a:cs typeface="Calibri"/>
              </a:rPr>
              <a:t>nu</a:t>
            </a:r>
            <a:r>
              <a:rPr sz="2817" b="1" spc="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817" b="1" spc="-11" dirty="0">
                <a:solidFill>
                  <a:srgbClr val="FF0000"/>
                </a:solidFill>
                <a:latin typeface="Calibri"/>
                <a:cs typeface="Calibri"/>
              </a:rPr>
              <a:t>64</a:t>
            </a:r>
            <a:r>
              <a:rPr sz="2817" b="1" spc="-6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817" b="1" spc="-32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17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17" b="1" spc="-248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17" b="1" spc="38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817" b="1" dirty="0">
                <a:solidFill>
                  <a:srgbClr val="FF0000"/>
                </a:solidFill>
                <a:latin typeface="Calibri"/>
                <a:cs typeface="Calibri"/>
              </a:rPr>
              <a:t>gz	</a:t>
            </a:r>
            <a:r>
              <a:rPr sz="2817" b="1" spc="5" dirty="0">
                <a:solidFill>
                  <a:srgbClr val="00B050"/>
                </a:solidFill>
                <a:latin typeface="Calibri"/>
                <a:cs typeface="Calibri"/>
              </a:rPr>
              <a:t>**</a:t>
            </a:r>
            <a:r>
              <a:rPr sz="4144" spc="96" baseline="1089" dirty="0">
                <a:solidFill>
                  <a:srgbClr val="00B050"/>
                </a:solidFill>
                <a:latin typeface="SimSun"/>
                <a:cs typeface="SimSun"/>
              </a:rPr>
              <a:t>解压</a:t>
            </a:r>
            <a:r>
              <a:rPr sz="2817" b="1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2817" b="1" spc="-5" dirty="0">
                <a:solidFill>
                  <a:srgbClr val="00B050"/>
                </a:solidFill>
                <a:latin typeface="Calibri"/>
                <a:cs typeface="Calibri"/>
              </a:rPr>
              <a:t>cli</a:t>
            </a:r>
            <a:r>
              <a:rPr sz="2817" b="1" spc="-11" dirty="0">
                <a:solidFill>
                  <a:srgbClr val="00B050"/>
                </a:solidFill>
                <a:latin typeface="Calibri"/>
                <a:cs typeface="Calibri"/>
              </a:rPr>
              <a:t>p</a:t>
            </a:r>
            <a:r>
              <a:rPr sz="2817" b="1" dirty="0">
                <a:solidFill>
                  <a:srgbClr val="00B050"/>
                </a:solidFill>
                <a:latin typeface="Calibri"/>
                <a:cs typeface="Calibri"/>
              </a:rPr>
              <a:t>se</a:t>
            </a:r>
            <a:endParaRPr sz="2817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322" y="3017901"/>
            <a:ext cx="2780559" cy="872269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lnSpc>
                <a:spcPts val="3369"/>
              </a:lnSpc>
              <a:spcBef>
                <a:spcPts val="108"/>
              </a:spcBef>
            </a:pP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cd</a:t>
            </a:r>
            <a:r>
              <a:rPr sz="2817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b="1" spc="-11" dirty="0">
                <a:solidFill>
                  <a:srgbClr val="FF0000"/>
                </a:solidFill>
                <a:latin typeface="Calibri"/>
                <a:cs typeface="Calibri"/>
              </a:rPr>
              <a:t>eclipse-installer</a:t>
            </a:r>
            <a:endParaRPr sz="2817">
              <a:latin typeface="Calibri"/>
              <a:cs typeface="Calibri"/>
            </a:endParaRPr>
          </a:p>
          <a:p>
            <a:pPr marL="94242">
              <a:lnSpc>
                <a:spcPts val="3369"/>
              </a:lnSpc>
            </a:pPr>
            <a:r>
              <a:rPr sz="2817" b="1" spc="-11" dirty="0">
                <a:solidFill>
                  <a:srgbClr val="FF0000"/>
                </a:solidFill>
                <a:latin typeface="Calibri"/>
                <a:cs typeface="Calibri"/>
              </a:rPr>
              <a:t>./eclipse-inst</a:t>
            </a:r>
            <a:endParaRPr sz="2817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4409" y="3017901"/>
            <a:ext cx="3921125" cy="866626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lnSpc>
                <a:spcPts val="3369"/>
              </a:lnSpc>
              <a:spcBef>
                <a:spcPts val="108"/>
              </a:spcBef>
            </a:pPr>
            <a:r>
              <a:rPr sz="2817" b="1" spc="5" dirty="0">
                <a:solidFill>
                  <a:srgbClr val="00B050"/>
                </a:solidFill>
                <a:latin typeface="Calibri"/>
                <a:cs typeface="Calibri"/>
              </a:rPr>
              <a:t>**</a:t>
            </a:r>
            <a:r>
              <a:rPr sz="4144" spc="96" baseline="1089" dirty="0">
                <a:solidFill>
                  <a:srgbClr val="00B050"/>
                </a:solidFill>
                <a:latin typeface="SimSun"/>
                <a:cs typeface="SimSun"/>
              </a:rPr>
              <a:t>进入</a:t>
            </a:r>
            <a:r>
              <a:rPr sz="2817" b="1" spc="-5" dirty="0">
                <a:solidFill>
                  <a:srgbClr val="00B050"/>
                </a:solidFill>
                <a:latin typeface="Calibri"/>
                <a:cs typeface="Calibri"/>
              </a:rPr>
              <a:t>eclipse</a:t>
            </a:r>
            <a:r>
              <a:rPr sz="4144" spc="96" baseline="1089" dirty="0">
                <a:solidFill>
                  <a:srgbClr val="00B050"/>
                </a:solidFill>
                <a:latin typeface="SimSun"/>
                <a:cs typeface="SimSun"/>
              </a:rPr>
              <a:t>的安装目录</a:t>
            </a:r>
            <a:endParaRPr sz="4144" baseline="1089">
              <a:latin typeface="SimSun"/>
              <a:cs typeface="SimSun"/>
            </a:endParaRPr>
          </a:p>
          <a:p>
            <a:pPr marL="63285">
              <a:lnSpc>
                <a:spcPts val="3369"/>
              </a:lnSpc>
            </a:pPr>
            <a:r>
              <a:rPr sz="2817" b="1" spc="5" dirty="0">
                <a:solidFill>
                  <a:srgbClr val="00B050"/>
                </a:solidFill>
                <a:latin typeface="Calibri"/>
                <a:cs typeface="Calibri"/>
              </a:rPr>
              <a:t>**</a:t>
            </a:r>
            <a:r>
              <a:rPr sz="4144" spc="96" baseline="1089" dirty="0">
                <a:solidFill>
                  <a:srgbClr val="00B050"/>
                </a:solidFill>
                <a:latin typeface="SimSun"/>
                <a:cs typeface="SimSun"/>
              </a:rPr>
              <a:t>安装</a:t>
            </a:r>
            <a:r>
              <a:rPr sz="2817" b="1" spc="-5" dirty="0">
                <a:solidFill>
                  <a:srgbClr val="00B050"/>
                </a:solidFill>
                <a:latin typeface="Calibri"/>
                <a:cs typeface="Calibri"/>
              </a:rPr>
              <a:t>eclipse</a:t>
            </a:r>
            <a:endParaRPr sz="2817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679" y="4165759"/>
            <a:ext cx="8255687" cy="12244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20" y="5465920"/>
            <a:ext cx="9526270" cy="34326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13" y="5927512"/>
            <a:ext cx="9589558" cy="357028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686" y="-57063"/>
            <a:ext cx="4223808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dirty="0"/>
              <a:t>第</a:t>
            </a:r>
            <a:r>
              <a:rPr spc="-11" dirty="0">
                <a:latin typeface="Calibri"/>
                <a:cs typeface="Calibri"/>
              </a:rPr>
              <a:t>7</a:t>
            </a:r>
            <a:r>
              <a:rPr dirty="0"/>
              <a:t>章</a:t>
            </a:r>
            <a:r>
              <a:rPr spc="-1300" dirty="0"/>
              <a:t> </a:t>
            </a:r>
            <a:r>
              <a:rPr spc="-5" dirty="0">
                <a:latin typeface="Calibri"/>
                <a:cs typeface="Calibri"/>
              </a:rPr>
              <a:t>m</a:t>
            </a:r>
            <a:r>
              <a:rPr spc="5" dirty="0">
                <a:latin typeface="Calibri"/>
                <a:cs typeface="Calibri"/>
              </a:rPr>
              <a:t>a</a:t>
            </a:r>
            <a:r>
              <a:rPr spc="-157" dirty="0">
                <a:latin typeface="Calibri"/>
                <a:cs typeface="Calibri"/>
              </a:rPr>
              <a:t>k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/>
              <a:t>编程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78" y="614045"/>
            <a:ext cx="9440280" cy="5743666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 marR="5915901">
              <a:lnSpc>
                <a:spcPct val="120000"/>
              </a:lnSpc>
              <a:spcBef>
                <a:spcPts val="108"/>
              </a:spcBef>
            </a:pP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7.1</a:t>
            </a:r>
            <a:r>
              <a:rPr sz="3467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GNU</a:t>
            </a:r>
            <a:r>
              <a:rPr sz="3467" b="1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32" dirty="0">
                <a:solidFill>
                  <a:srgbClr val="FF0000"/>
                </a:solidFill>
                <a:latin typeface="Calibri"/>
                <a:cs typeface="Calibri"/>
              </a:rPr>
              <a:t>make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简介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、产生的背景</a:t>
            </a:r>
            <a:endParaRPr sz="3358">
              <a:latin typeface="SimSun"/>
              <a:cs typeface="SimSun"/>
            </a:endParaRPr>
          </a:p>
          <a:p>
            <a:pPr marL="13758" marR="5503" indent="990570" algn="just">
              <a:lnSpc>
                <a:spcPct val="101099"/>
              </a:lnSpc>
              <a:spcBef>
                <a:spcPts val="829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在大型的开发项目中，通常有几十到几百个 源文件，如果仍用</a:t>
            </a:r>
            <a:r>
              <a:rPr sz="3467" b="1" spc="-32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cc</a:t>
            </a:r>
            <a:r>
              <a:rPr sz="3358" spc="114" dirty="0">
                <a:solidFill>
                  <a:srgbClr val="FF0000"/>
                </a:solidFill>
                <a:latin typeface="SimSun"/>
                <a:cs typeface="SimSun"/>
              </a:rPr>
              <a:t>命令进行手工编译的话，那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几乎是不可能的，因此有了</a:t>
            </a:r>
            <a:r>
              <a:rPr sz="3467" b="1" spc="-27" dirty="0">
                <a:solidFill>
                  <a:srgbClr val="FF0000"/>
                </a:solidFill>
                <a:latin typeface="Calibri"/>
                <a:cs typeface="Calibri"/>
              </a:rPr>
              <a:t>gmake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工具。</a:t>
            </a:r>
            <a:endParaRPr sz="3358">
              <a:latin typeface="SimSun"/>
              <a:cs typeface="SimSun"/>
            </a:endParaRPr>
          </a:p>
          <a:p>
            <a:pPr marL="39210">
              <a:spcBef>
                <a:spcPts val="2313"/>
              </a:spcBef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、命令格式</a:t>
            </a:r>
            <a:endParaRPr sz="3358">
              <a:latin typeface="SimSun"/>
              <a:cs typeface="SimSun"/>
            </a:endParaRPr>
          </a:p>
          <a:p>
            <a:pPr marL="138955" marR="3135428" indent="-99745">
              <a:lnSpc>
                <a:spcPts val="5092"/>
              </a:lnSpc>
              <a:spcBef>
                <a:spcPts val="119"/>
              </a:spcBef>
            </a:pPr>
            <a:r>
              <a:rPr sz="3467" b="1" spc="-27" dirty="0">
                <a:solidFill>
                  <a:srgbClr val="FF0000"/>
                </a:solidFill>
                <a:latin typeface="Calibri"/>
                <a:cs typeface="Calibri"/>
              </a:rPr>
              <a:t>make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[options] 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[target]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...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[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iti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ns]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是参数，以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或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--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开头。</a:t>
            </a:r>
            <a:endParaRPr sz="3358">
              <a:latin typeface="SimSun"/>
              <a:cs typeface="SimSun"/>
            </a:endParaRPr>
          </a:p>
          <a:p>
            <a:pPr marL="39210">
              <a:spcBef>
                <a:spcPts val="487"/>
              </a:spcBef>
            </a:pP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[target]...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是目标或要编译和连接的文件名。</a:t>
            </a:r>
            <a:endParaRPr sz="3358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686" y="-166030"/>
            <a:ext cx="4223808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dirty="0"/>
              <a:t>第</a:t>
            </a:r>
            <a:r>
              <a:rPr spc="-11" dirty="0">
                <a:latin typeface="Calibri"/>
                <a:cs typeface="Calibri"/>
              </a:rPr>
              <a:t>7</a:t>
            </a:r>
            <a:r>
              <a:rPr dirty="0"/>
              <a:t>章</a:t>
            </a:r>
            <a:r>
              <a:rPr spc="-1300" dirty="0"/>
              <a:t> </a:t>
            </a:r>
            <a:r>
              <a:rPr spc="-5" dirty="0">
                <a:latin typeface="Calibri"/>
                <a:cs typeface="Calibri"/>
              </a:rPr>
              <a:t>m</a:t>
            </a:r>
            <a:r>
              <a:rPr spc="5" dirty="0">
                <a:latin typeface="Calibri"/>
                <a:cs typeface="Calibri"/>
              </a:rPr>
              <a:t>a</a:t>
            </a:r>
            <a:r>
              <a:rPr spc="-157" dirty="0">
                <a:latin typeface="Calibri"/>
                <a:cs typeface="Calibri"/>
              </a:rPr>
              <a:t>k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/>
              <a:t>编程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1" y="224408"/>
            <a:ext cx="9672108" cy="6764886"/>
          </a:xfrm>
          <a:prstGeom prst="rect">
            <a:avLst/>
          </a:prstGeom>
        </p:spPr>
        <p:txBody>
          <a:bodyPr vert="horz" wrap="square" lIns="0" tIns="23389" rIns="0" bIns="0" rtlCol="0">
            <a:spAutoFit/>
          </a:bodyPr>
          <a:lstStyle/>
          <a:p>
            <a:pPr marL="13758" marR="6580408" indent="4815">
              <a:lnSpc>
                <a:spcPct val="118100"/>
              </a:lnSpc>
              <a:spcBef>
                <a:spcPts val="184"/>
              </a:spcBef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、获得帮助 </a:t>
            </a:r>
            <a:r>
              <a:rPr sz="3467" b="1" spc="-27" dirty="0">
                <a:solidFill>
                  <a:srgbClr val="FF0000"/>
                </a:solidFill>
                <a:latin typeface="Calibri"/>
                <a:cs typeface="Calibri"/>
              </a:rPr>
              <a:t>gmake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-help</a:t>
            </a:r>
            <a:r>
              <a:rPr sz="3467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或 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info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27" dirty="0">
                <a:solidFill>
                  <a:srgbClr val="FF0000"/>
                </a:solidFill>
                <a:latin typeface="Calibri"/>
                <a:cs typeface="Calibri"/>
              </a:rPr>
              <a:t>gmake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或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man</a:t>
            </a:r>
            <a:r>
              <a:rPr sz="3467" b="1" spc="-10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make(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详细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) </a:t>
            </a:r>
            <a:r>
              <a:rPr sz="3467" b="1" spc="-76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、预备工作</a:t>
            </a:r>
            <a:endParaRPr sz="3358">
              <a:latin typeface="SimSun"/>
              <a:cs typeface="SimSun"/>
            </a:endParaRPr>
          </a:p>
          <a:p>
            <a:pPr marL="13758" marR="5503" indent="559947">
              <a:lnSpc>
                <a:spcPts val="4106"/>
              </a:lnSpc>
              <a:spcBef>
                <a:spcPts val="1013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程序员首先编写好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467" b="1" spc="-92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3467" b="1" spc="-27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fil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文件，默认情况下， 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GNU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32" dirty="0">
                <a:solidFill>
                  <a:srgbClr val="FF0000"/>
                </a:solidFill>
                <a:latin typeface="Calibri"/>
                <a:cs typeface="Calibri"/>
              </a:rPr>
              <a:t>make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在当前目录下按下列顺序依次搜索 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makefile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文件：</a:t>
            </a:r>
            <a:endParaRPr sz="3358">
              <a:latin typeface="SimSun"/>
              <a:cs typeface="SimSun"/>
            </a:endParaRPr>
          </a:p>
          <a:p>
            <a:pPr marL="13758" marR="597093">
              <a:lnSpc>
                <a:spcPts val="4994"/>
              </a:lnSpc>
              <a:spcBef>
                <a:spcPts val="87"/>
              </a:spcBef>
              <a:tabLst>
                <a:tab pos="2973772" algn="l"/>
                <a:tab pos="5083548" algn="l"/>
              </a:tabLst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467" b="1" spc="-6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Um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467" b="1" spc="-97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3467" b="1" spc="-27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le	2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.m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467" b="1" spc="-97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3467" b="1" spc="-27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le	3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467" b="1" spc="-97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3467" b="1" spc="-27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3467" b="1" spc="16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最佳选择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)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若要指定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makefile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文件，则按如下操作： </a:t>
            </a:r>
            <a:r>
              <a:rPr sz="3358" spc="123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467" b="1" spc="-27" dirty="0">
                <a:solidFill>
                  <a:srgbClr val="FF0000"/>
                </a:solidFill>
                <a:latin typeface="Calibri"/>
                <a:cs typeface="Calibri"/>
              </a:rPr>
              <a:t>gmake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或</a:t>
            </a:r>
            <a:r>
              <a:rPr sz="3467" b="1" spc="-27" dirty="0">
                <a:solidFill>
                  <a:srgbClr val="FF0000"/>
                </a:solidFill>
                <a:latin typeface="Calibri"/>
                <a:cs typeface="Calibri"/>
              </a:rPr>
              <a:t>make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-f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指定的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makefile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脚本文件名</a:t>
            </a:r>
            <a:endParaRPr sz="3358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350" y="-166030"/>
            <a:ext cx="4968134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7.2</a:t>
            </a:r>
            <a:r>
              <a:rPr spc="-76" dirty="0">
                <a:latin typeface="Calibri"/>
                <a:cs typeface="Calibri"/>
              </a:rPr>
              <a:t> </a:t>
            </a:r>
            <a:r>
              <a:rPr spc="-38" dirty="0">
                <a:latin typeface="Calibri"/>
                <a:cs typeface="Calibri"/>
              </a:rPr>
              <a:t>gmake</a:t>
            </a:r>
            <a:r>
              <a:rPr dirty="0"/>
              <a:t>编程基础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378" y="848486"/>
            <a:ext cx="9653535" cy="5423291"/>
          </a:xfrm>
          <a:prstGeom prst="rect">
            <a:avLst/>
          </a:prstGeom>
        </p:spPr>
        <p:txBody>
          <a:bodyPr vert="horz" wrap="square" lIns="0" tIns="119010" rIns="0" bIns="0" rtlCol="0">
            <a:spAutoFit/>
          </a:bodyPr>
          <a:lstStyle/>
          <a:p>
            <a:pPr marL="13758">
              <a:spcBef>
                <a:spcPts val="937"/>
              </a:spcBef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、基本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makefile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结构</a:t>
            </a:r>
            <a:endParaRPr sz="3358">
              <a:latin typeface="SimSun"/>
              <a:cs typeface="SimSun"/>
            </a:endParaRPr>
          </a:p>
          <a:p>
            <a:pPr marL="13758" marR="349451" indent="990570" algn="just">
              <a:lnSpc>
                <a:spcPct val="101400"/>
              </a:lnSpc>
              <a:spcBef>
                <a:spcPts val="775"/>
              </a:spcBef>
            </a:pP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GNUmake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就是读进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makefile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文件的内容，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并 </a:t>
            </a:r>
            <a:r>
              <a:rPr sz="3358" spc="114" dirty="0">
                <a:solidFill>
                  <a:srgbClr val="FF0000"/>
                </a:solidFill>
                <a:latin typeface="SimSun"/>
                <a:cs typeface="SimSun"/>
              </a:rPr>
              <a:t>按照其规定的步骤进行编译和连接或执行其它动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作，最终生成可执行文件或完成目标。</a:t>
            </a:r>
            <a:endParaRPr sz="3358">
              <a:latin typeface="SimSun"/>
              <a:cs typeface="SimSun"/>
            </a:endParaRPr>
          </a:p>
          <a:p>
            <a:pPr marL="13758">
              <a:spcBef>
                <a:spcPts val="996"/>
              </a:spcBef>
            </a:pP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makefile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文件的主要内容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endParaRPr sz="3358">
              <a:latin typeface="SimSun"/>
              <a:cs typeface="SimSun"/>
            </a:endParaRPr>
          </a:p>
          <a:p>
            <a:pPr marL="13758" marR="5503">
              <a:lnSpc>
                <a:spcPts val="4138"/>
              </a:lnSpc>
              <a:spcBef>
                <a:spcPts val="964"/>
              </a:spcBef>
              <a:buSzPct val="103225"/>
              <a:buFont typeface="Calibri"/>
              <a:buAutoNum type="arabicParenBoth"/>
              <a:tabLst>
                <a:tab pos="612227" algn="l"/>
              </a:tabLst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要创建的项目，通常是目标文件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和可执行文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件，一般用</a:t>
            </a:r>
            <a:r>
              <a:rPr sz="3467" b="1" spc="-27" dirty="0">
                <a:solidFill>
                  <a:srgbClr val="FF0000"/>
                </a:solidFill>
                <a:latin typeface="Calibri"/>
                <a:cs typeface="Calibri"/>
              </a:rPr>
              <a:t>target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指定。</a:t>
            </a:r>
            <a:endParaRPr sz="3358">
              <a:latin typeface="SimSun"/>
              <a:cs typeface="SimSun"/>
            </a:endParaRPr>
          </a:p>
          <a:p>
            <a:pPr marL="612227" indent="-598469">
              <a:spcBef>
                <a:spcPts val="666"/>
              </a:spcBef>
              <a:buSzPct val="103225"/>
              <a:buFont typeface="Calibri"/>
              <a:buAutoNum type="arabicParenBoth"/>
              <a:tabLst>
                <a:tab pos="612227" algn="l"/>
              </a:tabLst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项目中文件的依赖关系。</a:t>
            </a:r>
            <a:endParaRPr sz="3358">
              <a:latin typeface="SimSun"/>
              <a:cs typeface="SimSun"/>
            </a:endParaRPr>
          </a:p>
          <a:p>
            <a:pPr marL="612227" indent="-598469">
              <a:spcBef>
                <a:spcPts val="834"/>
              </a:spcBef>
              <a:buSzPct val="103225"/>
              <a:buFont typeface="Calibri"/>
              <a:buAutoNum type="arabicParenBoth"/>
              <a:tabLst>
                <a:tab pos="612227" algn="l"/>
              </a:tabLst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创建每个项目时执行的命令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动作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358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350" y="-166030"/>
            <a:ext cx="4968134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7.2</a:t>
            </a:r>
            <a:r>
              <a:rPr spc="-76" dirty="0">
                <a:latin typeface="Calibri"/>
                <a:cs typeface="Calibri"/>
              </a:rPr>
              <a:t> </a:t>
            </a:r>
            <a:r>
              <a:rPr spc="-38" dirty="0">
                <a:latin typeface="Calibri"/>
                <a:cs typeface="Calibri"/>
              </a:rPr>
              <a:t>gmake</a:t>
            </a:r>
            <a:r>
              <a:rPr dirty="0"/>
              <a:t>编程基础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1741" y="1198499"/>
            <a:ext cx="3592301" cy="547436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  <a:tabLst>
                <a:tab pos="1296683" algn="l"/>
                <a:tab pos="2669722" algn="l"/>
              </a:tabLst>
            </a:pP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ba</a:t>
            </a:r>
            <a:r>
              <a:rPr sz="3467" b="1" spc="-309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.c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,	</a:t>
            </a:r>
            <a:r>
              <a:rPr sz="3467" b="1" spc="-54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oo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.h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,	</a:t>
            </a:r>
            <a:r>
              <a:rPr sz="3467" b="1" spc="-54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oo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3467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01" y="458850"/>
            <a:ext cx="5265314" cy="5138341"/>
          </a:xfrm>
          <a:prstGeom prst="rect">
            <a:avLst/>
          </a:prstGeom>
        </p:spPr>
        <p:txBody>
          <a:bodyPr vert="horz" wrap="square" lIns="0" tIns="119010" rIns="0" bIns="0" rtlCol="0">
            <a:spAutoFit/>
          </a:bodyPr>
          <a:lstStyle/>
          <a:p>
            <a:pPr marL="13758">
              <a:spcBef>
                <a:spcPts val="937"/>
              </a:spcBef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、源程序</a:t>
            </a:r>
            <a:endParaRPr sz="3358">
              <a:latin typeface="SimSun"/>
              <a:cs typeface="SimSun"/>
            </a:endParaRPr>
          </a:p>
          <a:p>
            <a:pPr marL="13758">
              <a:spcBef>
                <a:spcPts val="834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源程序包括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个源文件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ba</a:t>
            </a:r>
            <a:r>
              <a:rPr sz="3467" b="1" spc="-309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.h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endParaRPr sz="3467">
              <a:latin typeface="Calibri"/>
              <a:cs typeface="Calibri"/>
            </a:endParaRPr>
          </a:p>
          <a:p>
            <a:pPr marL="639743" indent="-599157">
              <a:spcBef>
                <a:spcPts val="1300"/>
              </a:spcBef>
              <a:buSzPct val="103225"/>
              <a:buFont typeface="Calibri"/>
              <a:buAutoNum type="arabicParenBoth"/>
              <a:tabLst>
                <a:tab pos="639743" algn="l"/>
              </a:tabLst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文件</a:t>
            </a:r>
            <a:r>
              <a:rPr sz="3467" b="1" spc="-54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的内容如下：</a:t>
            </a:r>
            <a:endParaRPr sz="3358">
              <a:latin typeface="SimSun"/>
              <a:cs typeface="SimSun"/>
            </a:endParaRPr>
          </a:p>
          <a:p>
            <a:pPr marL="40586">
              <a:spcBef>
                <a:spcPts val="704"/>
              </a:spcBef>
            </a:pP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#include</a:t>
            </a:r>
            <a:r>
              <a:rPr sz="3467" b="1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&lt;stdio.h&gt;</a:t>
            </a:r>
            <a:endParaRPr sz="3467">
              <a:latin typeface="Calibri"/>
              <a:cs typeface="Calibri"/>
            </a:endParaRPr>
          </a:p>
          <a:p>
            <a:pPr marL="13758" marR="1084123">
              <a:lnSpc>
                <a:spcPct val="118400"/>
              </a:lnSpc>
              <a:spcBef>
                <a:spcPts val="38"/>
              </a:spcBef>
              <a:buAutoNum type="arabicParenBoth" startAt="2"/>
              <a:tabLst>
                <a:tab pos="612915" algn="l"/>
              </a:tabLst>
            </a:pPr>
            <a:r>
              <a:rPr sz="3467" b="1" spc="-54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oo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.c</a:t>
            </a:r>
            <a:r>
              <a:rPr sz="3358" spc="103" dirty="0">
                <a:solidFill>
                  <a:srgbClr val="FF0000"/>
                </a:solidFill>
                <a:latin typeface="SimSun"/>
                <a:cs typeface="SimSun"/>
              </a:rPr>
              <a:t>的内容如下： 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#include 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"foo.h"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#include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49" dirty="0">
                <a:solidFill>
                  <a:srgbClr val="FF0000"/>
                </a:solidFill>
                <a:latin typeface="Calibri"/>
                <a:cs typeface="Calibri"/>
              </a:rPr>
              <a:t>"bar.h"</a:t>
            </a:r>
            <a:endParaRPr sz="3467">
              <a:latin typeface="Calibri"/>
              <a:cs typeface="Calibri"/>
            </a:endParaRPr>
          </a:p>
          <a:p>
            <a:pPr marL="13758">
              <a:spcBef>
                <a:spcPts val="834"/>
              </a:spcBef>
            </a:pP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char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*str2="This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38" dirty="0">
                <a:solidFill>
                  <a:srgbClr val="FF0000"/>
                </a:solidFill>
                <a:latin typeface="Calibri"/>
                <a:cs typeface="Calibri"/>
              </a:rPr>
              <a:t>bar.c\n";</a:t>
            </a:r>
            <a:endParaRPr sz="3467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01" y="5550534"/>
            <a:ext cx="7768643" cy="125173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 marR="5503">
              <a:lnSpc>
                <a:spcPct val="120000"/>
              </a:lnSpc>
              <a:spcBef>
                <a:spcPts val="108"/>
              </a:spcBef>
              <a:tabLst>
                <a:tab pos="2351227" algn="l"/>
              </a:tabLst>
            </a:pP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int</a:t>
            </a:r>
            <a:r>
              <a:rPr sz="3467" b="1" spc="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main()</a:t>
            </a:r>
            <a:r>
              <a:rPr sz="3467" b="1" spc="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{	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printf("This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foo.c\n");sub(); </a:t>
            </a:r>
            <a:r>
              <a:rPr sz="3467" b="1" spc="-7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return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0;}</a:t>
            </a:r>
            <a:endParaRPr sz="34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2183" y="-166030"/>
            <a:ext cx="5518468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467969" algn="l"/>
              </a:tabLst>
            </a:pPr>
            <a:r>
              <a:rPr spc="-5" dirty="0">
                <a:latin typeface="Calibri"/>
                <a:cs typeface="Calibri"/>
              </a:rPr>
              <a:t>7</a:t>
            </a:r>
            <a:r>
              <a:rPr dirty="0">
                <a:latin typeface="Calibri"/>
                <a:cs typeface="Calibri"/>
              </a:rPr>
              <a:t>.2	g</a:t>
            </a:r>
            <a:r>
              <a:rPr spc="-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57" dirty="0">
                <a:latin typeface="Calibri"/>
                <a:cs typeface="Calibri"/>
              </a:rPr>
              <a:t>k</a:t>
            </a:r>
            <a:r>
              <a:rPr spc="-22" dirty="0">
                <a:latin typeface="Calibri"/>
                <a:cs typeface="Calibri"/>
              </a:rPr>
              <a:t>e</a:t>
            </a:r>
            <a:r>
              <a:rPr dirty="0"/>
              <a:t>编程基础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1" y="320167"/>
            <a:ext cx="7476966" cy="6794082"/>
          </a:xfrm>
          <a:prstGeom prst="rect">
            <a:avLst/>
          </a:prstGeom>
        </p:spPr>
        <p:txBody>
          <a:bodyPr vert="horz" wrap="square" lIns="0" tIns="5503" rIns="0" bIns="0" rtlCol="0">
            <a:spAutoFit/>
          </a:bodyPr>
          <a:lstStyle/>
          <a:p>
            <a:pPr marL="13758" marR="2397316">
              <a:lnSpc>
                <a:spcPct val="118400"/>
              </a:lnSpc>
              <a:spcBef>
                <a:spcPts val="43"/>
              </a:spcBef>
              <a:buSzPct val="103225"/>
              <a:buFont typeface="Calibri"/>
              <a:buAutoNum type="arabicParenBoth" startAt="3"/>
              <a:tabLst>
                <a:tab pos="612227" algn="l"/>
              </a:tabLst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文件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ba</a:t>
            </a:r>
            <a:r>
              <a:rPr sz="3467" b="1" spc="-30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.h</a:t>
            </a:r>
            <a:r>
              <a:rPr sz="3358" spc="103" dirty="0">
                <a:solidFill>
                  <a:srgbClr val="FF0000"/>
                </a:solidFill>
                <a:latin typeface="SimSun"/>
                <a:cs typeface="SimSun"/>
              </a:rPr>
              <a:t>的内容如下： 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#include</a:t>
            </a:r>
            <a:r>
              <a:rPr sz="3467" b="1" spc="76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&lt;stdlib.h&gt;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#include 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&lt;string.h&gt;</a:t>
            </a:r>
            <a:endParaRPr sz="3467">
              <a:latin typeface="Calibri"/>
              <a:cs typeface="Calibri"/>
            </a:endParaRPr>
          </a:p>
          <a:p>
            <a:pPr marL="13758">
              <a:lnSpc>
                <a:spcPts val="3992"/>
              </a:lnSpc>
              <a:spcBef>
                <a:spcPts val="834"/>
              </a:spcBef>
            </a:pP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void</a:t>
            </a:r>
            <a:r>
              <a:rPr sz="3467" b="1" spc="-4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sub();</a:t>
            </a:r>
            <a:endParaRPr sz="3467">
              <a:latin typeface="Calibri"/>
              <a:cs typeface="Calibri"/>
            </a:endParaRPr>
          </a:p>
          <a:p>
            <a:pPr marL="647998" indent="-599157">
              <a:lnSpc>
                <a:spcPts val="3992"/>
              </a:lnSpc>
              <a:buSzPct val="103225"/>
              <a:buFont typeface="Calibri"/>
              <a:buAutoNum type="arabicParenBoth" startAt="4"/>
              <a:tabLst>
                <a:tab pos="648685" algn="l"/>
              </a:tabLst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文件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ba</a:t>
            </a:r>
            <a:r>
              <a:rPr sz="3467" b="1" spc="-30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的内容如下：</a:t>
            </a:r>
            <a:endParaRPr sz="3358">
              <a:latin typeface="SimSun"/>
              <a:cs typeface="SimSun"/>
            </a:endParaRPr>
          </a:p>
          <a:p>
            <a:pPr marL="49528">
              <a:spcBef>
                <a:spcPts val="699"/>
              </a:spcBef>
            </a:pP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#include</a:t>
            </a:r>
            <a:r>
              <a:rPr sz="3467" b="1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"foo.h"</a:t>
            </a:r>
            <a:endParaRPr sz="3467">
              <a:latin typeface="Calibri"/>
              <a:cs typeface="Calibri"/>
            </a:endParaRPr>
          </a:p>
          <a:p>
            <a:pPr marL="49528" marR="4461002">
              <a:lnSpc>
                <a:spcPct val="119400"/>
              </a:lnSpc>
              <a:spcBef>
                <a:spcPts val="27"/>
              </a:spcBef>
            </a:pP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#include</a:t>
            </a:r>
            <a:r>
              <a:rPr sz="3467" b="1" spc="-8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49" dirty="0">
                <a:solidFill>
                  <a:srgbClr val="FF0000"/>
                </a:solidFill>
                <a:latin typeface="Calibri"/>
                <a:cs typeface="Calibri"/>
              </a:rPr>
              <a:t>"bar.h" </a:t>
            </a:r>
            <a:r>
              <a:rPr sz="3467" b="1" spc="-7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void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sub()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3467">
              <a:latin typeface="Calibri"/>
              <a:cs typeface="Calibri"/>
            </a:endParaRPr>
          </a:p>
          <a:p>
            <a:pPr marL="448508" marR="5503">
              <a:lnSpc>
                <a:spcPct val="119700"/>
              </a:lnSpc>
              <a:spcBef>
                <a:spcPts val="11"/>
              </a:spcBef>
              <a:tabLst>
                <a:tab pos="2685544" algn="l"/>
                <a:tab pos="3764164" algn="l"/>
              </a:tabLst>
            </a:pP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char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*str1;	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extern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char*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str2;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str1=(char*) malloc(strlen(str2)+1);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4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467" b="1" spc="-5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467" b="1" spc="-27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467" b="1" spc="-4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tr1,</a:t>
            </a:r>
            <a:r>
              <a:rPr sz="3467" b="1" spc="-4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tr2);	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3467" b="1" spc="-38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tf(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%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n"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3467" b="1" spc="-4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1);}</a:t>
            </a:r>
            <a:endParaRPr sz="34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350" y="-166030"/>
            <a:ext cx="4968134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7.2</a:t>
            </a:r>
            <a:r>
              <a:rPr spc="-76" dirty="0">
                <a:latin typeface="Calibri"/>
                <a:cs typeface="Calibri"/>
              </a:rPr>
              <a:t> </a:t>
            </a:r>
            <a:r>
              <a:rPr spc="-38" dirty="0">
                <a:latin typeface="Calibri"/>
                <a:cs typeface="Calibri"/>
              </a:rPr>
              <a:t>gmake</a:t>
            </a:r>
            <a:r>
              <a:rPr dirty="0"/>
              <a:t>编程基础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36" y="874902"/>
            <a:ext cx="9650095" cy="5547737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3758" marR="5503">
              <a:lnSpc>
                <a:spcPct val="101000"/>
              </a:lnSpc>
              <a:spcBef>
                <a:spcPts val="65"/>
              </a:spcBef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(5)</a:t>
            </a:r>
            <a:r>
              <a:rPr sz="3467" b="1" spc="-4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不使用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GNU</a:t>
            </a:r>
            <a:r>
              <a:rPr sz="3467" b="1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32" dirty="0">
                <a:solidFill>
                  <a:srgbClr val="FF0000"/>
                </a:solidFill>
                <a:latin typeface="Calibri"/>
                <a:cs typeface="Calibri"/>
              </a:rPr>
              <a:t>make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时，编译、连接和执行的过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程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如下：</a:t>
            </a:r>
            <a:endParaRPr sz="3358">
              <a:latin typeface="SimSun"/>
              <a:cs typeface="SimSun"/>
            </a:endParaRPr>
          </a:p>
          <a:p>
            <a:pPr marL="13758">
              <a:spcBef>
                <a:spcPts val="937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编译</a:t>
            </a:r>
            <a:endParaRPr sz="3358">
              <a:latin typeface="SimSun"/>
              <a:cs typeface="SimSun"/>
            </a:endParaRPr>
          </a:p>
          <a:p>
            <a:pPr marL="13758" marR="6096818" algn="just">
              <a:lnSpc>
                <a:spcPct val="120500"/>
              </a:lnSpc>
              <a:spcBef>
                <a:spcPts val="38"/>
              </a:spcBef>
            </a:pP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gcc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-c 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foo.c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-o 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foo.o </a:t>
            </a:r>
            <a:r>
              <a:rPr sz="3467" b="1" spc="-76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gcc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-c </a:t>
            </a:r>
            <a:r>
              <a:rPr sz="3467" b="1" spc="-65" dirty="0">
                <a:solidFill>
                  <a:srgbClr val="FF0000"/>
                </a:solidFill>
                <a:latin typeface="Calibri"/>
                <a:cs typeface="Calibri"/>
              </a:rPr>
              <a:t>bar.c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-o </a:t>
            </a:r>
            <a:r>
              <a:rPr sz="3467" b="1" spc="-70" dirty="0">
                <a:solidFill>
                  <a:srgbClr val="FF0000"/>
                </a:solidFill>
                <a:latin typeface="Calibri"/>
                <a:cs typeface="Calibri"/>
              </a:rPr>
              <a:t>bar.o </a:t>
            </a:r>
            <a:r>
              <a:rPr sz="3467" b="1" spc="-76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连接</a:t>
            </a:r>
            <a:endParaRPr sz="3358">
              <a:latin typeface="SimSun"/>
              <a:cs typeface="SimSun"/>
            </a:endParaRPr>
          </a:p>
          <a:p>
            <a:pPr marL="13758" algn="just">
              <a:spcBef>
                <a:spcPts val="894"/>
              </a:spcBef>
            </a:pP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gcc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foo.o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65" dirty="0">
                <a:solidFill>
                  <a:srgbClr val="FF0000"/>
                </a:solidFill>
                <a:latin typeface="Calibri"/>
                <a:cs typeface="Calibri"/>
              </a:rPr>
              <a:t>bar.o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-o 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myprog</a:t>
            </a:r>
            <a:endParaRPr sz="3467">
              <a:latin typeface="Calibri"/>
              <a:cs typeface="Calibri"/>
            </a:endParaRPr>
          </a:p>
          <a:p>
            <a:pPr marL="13758">
              <a:spcBef>
                <a:spcPts val="905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执行</a:t>
            </a:r>
            <a:endParaRPr sz="3358">
              <a:latin typeface="SimSun"/>
              <a:cs typeface="SimSun"/>
            </a:endParaRPr>
          </a:p>
          <a:p>
            <a:pPr marL="13758">
              <a:spcBef>
                <a:spcPts val="867"/>
              </a:spcBef>
            </a:pP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./myprog</a:t>
            </a:r>
            <a:endParaRPr sz="34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350" y="-166030"/>
            <a:ext cx="4968134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7.2</a:t>
            </a:r>
            <a:r>
              <a:rPr spc="-76" dirty="0">
                <a:latin typeface="Calibri"/>
                <a:cs typeface="Calibri"/>
              </a:rPr>
              <a:t> </a:t>
            </a:r>
            <a:r>
              <a:rPr spc="-38" dirty="0">
                <a:latin typeface="Calibri"/>
                <a:cs typeface="Calibri"/>
              </a:rPr>
              <a:t>gmake</a:t>
            </a:r>
            <a:r>
              <a:rPr dirty="0"/>
              <a:t>编程基础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0" y="458850"/>
            <a:ext cx="5797762" cy="6541161"/>
          </a:xfrm>
          <a:prstGeom prst="rect">
            <a:avLst/>
          </a:prstGeom>
        </p:spPr>
        <p:txBody>
          <a:bodyPr vert="horz" wrap="square" lIns="0" tIns="119010" rIns="0" bIns="0" rtlCol="0">
            <a:spAutoFit/>
          </a:bodyPr>
          <a:lstStyle/>
          <a:p>
            <a:pPr marL="50904">
              <a:spcBef>
                <a:spcPts val="937"/>
              </a:spcBef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、简单例子</a:t>
            </a:r>
            <a:r>
              <a:rPr sz="3358" spc="-5" dirty="0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Makefile</a:t>
            </a:r>
            <a:endParaRPr sz="3467">
              <a:latin typeface="Calibri"/>
              <a:cs typeface="Calibri"/>
            </a:endParaRPr>
          </a:p>
          <a:p>
            <a:pPr marL="50904">
              <a:spcBef>
                <a:spcPts val="834"/>
              </a:spcBef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(1)</a:t>
            </a:r>
            <a:r>
              <a:rPr sz="3467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文件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Makefile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的内容如下：</a:t>
            </a:r>
            <a:endParaRPr sz="3358">
              <a:latin typeface="SimSun"/>
              <a:cs typeface="SimSun"/>
            </a:endParaRPr>
          </a:p>
          <a:p>
            <a:pPr marL="13758" marR="3154689">
              <a:lnSpc>
                <a:spcPts val="3792"/>
              </a:lnSpc>
              <a:spcBef>
                <a:spcPts val="119"/>
              </a:spcBef>
            </a:pP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#start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Makefile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myprog:foo.o</a:t>
            </a:r>
            <a:r>
              <a:rPr sz="2600" b="1" spc="-8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49" dirty="0">
                <a:solidFill>
                  <a:srgbClr val="FF0000"/>
                </a:solidFill>
                <a:latin typeface="Calibri"/>
                <a:cs typeface="Calibri"/>
              </a:rPr>
              <a:t>bar.o</a:t>
            </a:r>
            <a:endParaRPr sz="2600">
              <a:latin typeface="Calibri"/>
              <a:cs typeface="Calibri"/>
            </a:endParaRPr>
          </a:p>
          <a:p>
            <a:pPr marL="13758" marR="1386109" indent="73605">
              <a:lnSpc>
                <a:spcPts val="3694"/>
              </a:lnSpc>
              <a:spcBef>
                <a:spcPts val="87"/>
              </a:spcBef>
            </a:pP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&lt;tab&gt;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gcc foo.o </a:t>
            </a:r>
            <a:r>
              <a:rPr sz="2600" b="1" spc="-49" dirty="0">
                <a:solidFill>
                  <a:srgbClr val="FF0000"/>
                </a:solidFill>
                <a:latin typeface="Calibri"/>
                <a:cs typeface="Calibri"/>
              </a:rPr>
              <a:t>bar.o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-o </a:t>
            </a:r>
            <a:r>
              <a:rPr sz="2600" b="1" spc="-22" dirty="0">
                <a:solidFill>
                  <a:srgbClr val="FF0000"/>
                </a:solidFill>
                <a:latin typeface="Calibri"/>
                <a:cs typeface="Calibri"/>
              </a:rPr>
              <a:t>myprog </a:t>
            </a:r>
            <a:r>
              <a:rPr sz="2600" b="1" spc="-57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foo.o:foo.c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foo.h</a:t>
            </a:r>
            <a:endParaRPr sz="2600">
              <a:latin typeface="Calibri"/>
              <a:cs typeface="Calibri"/>
            </a:endParaRPr>
          </a:p>
          <a:p>
            <a:pPr marL="13758" marR="2203329" indent="73605">
              <a:lnSpc>
                <a:spcPts val="3694"/>
              </a:lnSpc>
              <a:spcBef>
                <a:spcPts val="76"/>
              </a:spcBef>
            </a:pP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&lt;tab&gt;</a:t>
            </a:r>
            <a:r>
              <a:rPr sz="2600" b="1" spc="-16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gcc</a:t>
            </a:r>
            <a:r>
              <a:rPr sz="2600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-c</a:t>
            </a:r>
            <a:r>
              <a:rPr sz="2600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foo.c</a:t>
            </a:r>
            <a:r>
              <a:rPr sz="2600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-o</a:t>
            </a:r>
            <a:r>
              <a:rPr sz="2600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foo.o </a:t>
            </a:r>
            <a:r>
              <a:rPr sz="2600" b="1" spc="-57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49" dirty="0">
                <a:solidFill>
                  <a:srgbClr val="FF0000"/>
                </a:solidFill>
                <a:latin typeface="Calibri"/>
                <a:cs typeface="Calibri"/>
              </a:rPr>
              <a:t>bar.o:bar.c</a:t>
            </a:r>
            <a:r>
              <a:rPr sz="2600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foo.h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49" dirty="0">
                <a:solidFill>
                  <a:srgbClr val="FF0000"/>
                </a:solidFill>
                <a:latin typeface="Calibri"/>
                <a:cs typeface="Calibri"/>
              </a:rPr>
              <a:t>bar.h</a:t>
            </a:r>
            <a:endParaRPr sz="2600">
              <a:latin typeface="Calibri"/>
              <a:cs typeface="Calibri"/>
            </a:endParaRPr>
          </a:p>
          <a:p>
            <a:pPr marL="13758" marR="2254921" indent="73605">
              <a:lnSpc>
                <a:spcPts val="3694"/>
              </a:lnSpc>
              <a:spcBef>
                <a:spcPts val="97"/>
              </a:spcBef>
            </a:pP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&lt;tab&gt;</a:t>
            </a:r>
            <a:r>
              <a:rPr sz="2600" b="1" spc="-16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gcc</a:t>
            </a:r>
            <a:r>
              <a:rPr sz="2600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-c</a:t>
            </a:r>
            <a:r>
              <a:rPr sz="2600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49" dirty="0">
                <a:solidFill>
                  <a:srgbClr val="FF0000"/>
                </a:solidFill>
                <a:latin typeface="Calibri"/>
                <a:cs typeface="Calibri"/>
              </a:rPr>
              <a:t>bar.c</a:t>
            </a:r>
            <a:r>
              <a:rPr sz="2600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-o</a:t>
            </a:r>
            <a:r>
              <a:rPr sz="2600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4" dirty="0">
                <a:solidFill>
                  <a:srgbClr val="FF0000"/>
                </a:solidFill>
                <a:latin typeface="Calibri"/>
                <a:cs typeface="Calibri"/>
              </a:rPr>
              <a:t>bar.o </a:t>
            </a:r>
            <a:r>
              <a:rPr sz="2600" b="1" spc="-57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clean:</a:t>
            </a:r>
            <a:endParaRPr sz="2600">
              <a:latin typeface="Calibri"/>
              <a:cs typeface="Calibri"/>
            </a:endParaRPr>
          </a:p>
          <a:p>
            <a:pPr marL="87363">
              <a:spcBef>
                <a:spcPts val="433"/>
              </a:spcBef>
            </a:pP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&lt;tab&gt;</a:t>
            </a:r>
            <a:r>
              <a:rPr sz="2600" b="1" spc="-22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rm</a:t>
            </a:r>
            <a:r>
              <a:rPr sz="2600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-f</a:t>
            </a:r>
            <a:r>
              <a:rPr sz="2600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*.o</a:t>
            </a:r>
            <a:endParaRPr sz="2600">
              <a:latin typeface="Calibri"/>
              <a:cs typeface="Calibri"/>
            </a:endParaRPr>
          </a:p>
          <a:p>
            <a:pPr marL="13758" marR="3064574" indent="73605">
              <a:lnSpc>
                <a:spcPct val="118300"/>
              </a:lnSpc>
              <a:spcBef>
                <a:spcPts val="103"/>
              </a:spcBef>
            </a:pP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&lt;tab&gt;</a:t>
            </a:r>
            <a:r>
              <a:rPr sz="2600" b="1" spc="-27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rm</a:t>
            </a:r>
            <a:r>
              <a:rPr sz="2600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-f</a:t>
            </a:r>
            <a:r>
              <a:rPr sz="2600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22" dirty="0">
                <a:solidFill>
                  <a:srgbClr val="FF0000"/>
                </a:solidFill>
                <a:latin typeface="Calibri"/>
                <a:cs typeface="Calibri"/>
              </a:rPr>
              <a:t>myprog </a:t>
            </a:r>
            <a:r>
              <a:rPr sz="2600" b="1" spc="-57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#end</a:t>
            </a:r>
            <a:r>
              <a:rPr sz="2600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Makefile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454" y="-150311"/>
            <a:ext cx="7837435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242339" algn="l"/>
              </a:tabLst>
            </a:pPr>
            <a:r>
              <a:rPr sz="3900" dirty="0">
                <a:latin typeface="Calibri"/>
                <a:cs typeface="Calibri"/>
              </a:rPr>
              <a:t>5</a:t>
            </a:r>
            <a:r>
              <a:rPr sz="3900" spc="5" dirty="0">
                <a:latin typeface="Calibri"/>
                <a:cs typeface="Calibri"/>
              </a:rPr>
              <a:t>.</a:t>
            </a:r>
            <a:r>
              <a:rPr sz="3900" dirty="0">
                <a:latin typeface="Calibri"/>
                <a:cs typeface="Calibri"/>
              </a:rPr>
              <a:t>4</a:t>
            </a:r>
            <a:r>
              <a:rPr sz="3900" spc="5" dirty="0">
                <a:latin typeface="Calibri"/>
                <a:cs typeface="Calibri"/>
              </a:rPr>
              <a:t>.</a:t>
            </a:r>
            <a:r>
              <a:rPr sz="3900" dirty="0">
                <a:latin typeface="Calibri"/>
                <a:cs typeface="Calibri"/>
              </a:rPr>
              <a:t>2	</a:t>
            </a:r>
            <a:r>
              <a:rPr sz="3900" spc="-5" dirty="0">
                <a:latin typeface="Calibri"/>
                <a:cs typeface="Calibri"/>
              </a:rPr>
              <a:t>DH</a:t>
            </a:r>
            <a:r>
              <a:rPr sz="3900" spc="5" dirty="0">
                <a:latin typeface="Calibri"/>
                <a:cs typeface="Calibri"/>
              </a:rPr>
              <a:t>C</a:t>
            </a:r>
            <a:r>
              <a:rPr sz="3900" spc="-11" dirty="0">
                <a:latin typeface="Calibri"/>
                <a:cs typeface="Calibri"/>
              </a:rPr>
              <a:t>P</a:t>
            </a:r>
            <a:r>
              <a:rPr sz="3900" dirty="0"/>
              <a:t>服务器的安装与启动管理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01" y="413722"/>
            <a:ext cx="9589558" cy="2649326"/>
          </a:xfrm>
          <a:prstGeom prst="rect">
            <a:avLst/>
          </a:prstGeom>
        </p:spPr>
        <p:txBody>
          <a:bodyPr vert="horz" wrap="square" lIns="0" tIns="85990" rIns="0" bIns="0" rtlCol="0">
            <a:spAutoFit/>
          </a:bodyPr>
          <a:lstStyle/>
          <a:p>
            <a:pPr marL="13758">
              <a:spcBef>
                <a:spcPts val="677"/>
              </a:spcBef>
              <a:tabLst>
                <a:tab pos="1075869" algn="l"/>
              </a:tabLst>
            </a:pPr>
            <a:r>
              <a:rPr sz="2600" spc="-5" dirty="0">
                <a:latin typeface="Calibri"/>
                <a:cs typeface="Calibri"/>
              </a:rPr>
              <a:t>5.4.2.2	</a:t>
            </a:r>
            <a:r>
              <a:rPr sz="2600" dirty="0">
                <a:latin typeface="SimSun"/>
                <a:cs typeface="SimSun"/>
              </a:rPr>
              <a:t>启动管理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574"/>
              </a:spcBef>
            </a:pPr>
            <a:r>
              <a:rPr sz="2600" dirty="0">
                <a:latin typeface="SimSun"/>
                <a:cs typeface="SimSun"/>
              </a:rPr>
              <a:t>在红帽系统下的</a:t>
            </a:r>
            <a:r>
              <a:rPr sz="2600" dirty="0">
                <a:latin typeface="Calibri"/>
                <a:cs typeface="Calibri"/>
              </a:rPr>
              <a:t>dh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dirty="0">
                <a:latin typeface="SimSun"/>
                <a:cs typeface="SimSun"/>
              </a:rPr>
              <a:t>服务名为</a:t>
            </a:r>
            <a:r>
              <a:rPr sz="2600" dirty="0">
                <a:latin typeface="Calibri"/>
                <a:cs typeface="Calibri"/>
              </a:rPr>
              <a:t>dh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pd</a:t>
            </a:r>
            <a:r>
              <a:rPr sz="2600" spc="-11" dirty="0">
                <a:latin typeface="Calibri"/>
                <a:cs typeface="Calibri"/>
              </a:rPr>
              <a:t>.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e</a:t>
            </a:r>
            <a:r>
              <a:rPr sz="2600" spc="22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vi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600" spc="5" dirty="0">
                <a:latin typeface="Calibri"/>
                <a:cs typeface="Calibri"/>
              </a:rPr>
              <a:t>e</a:t>
            </a:r>
            <a:r>
              <a:rPr sz="2600" dirty="0">
                <a:latin typeface="SimSun"/>
                <a:cs typeface="SimSun"/>
              </a:rPr>
              <a:t>和</a:t>
            </a:r>
            <a:r>
              <a:rPr sz="2600" dirty="0">
                <a:latin typeface="Calibri"/>
                <a:cs typeface="Calibri"/>
              </a:rPr>
              <a:t>dh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pd</a:t>
            </a:r>
            <a:r>
              <a:rPr sz="2600" spc="-11" dirty="0">
                <a:latin typeface="Calibri"/>
                <a:cs typeface="Calibri"/>
              </a:rPr>
              <a:t>6.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e</a:t>
            </a:r>
            <a:r>
              <a:rPr sz="2600" spc="22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vi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600" spc="5" dirty="0">
                <a:latin typeface="Calibri"/>
                <a:cs typeface="Calibri"/>
              </a:rPr>
              <a:t>e</a:t>
            </a:r>
            <a:r>
              <a:rPr sz="2600" dirty="0">
                <a:latin typeface="SimSun"/>
                <a:cs typeface="SimSun"/>
              </a:rPr>
              <a:t>，在</a:t>
            </a:r>
            <a:endParaRPr sz="2600">
              <a:latin typeface="SimSun"/>
              <a:cs typeface="SimSun"/>
            </a:endParaRPr>
          </a:p>
          <a:p>
            <a:pPr marL="13758"/>
            <a:r>
              <a:rPr sz="2600" spc="-5" dirty="0">
                <a:latin typeface="Calibri"/>
                <a:cs typeface="Calibri"/>
              </a:rPr>
              <a:t>ubuntu</a:t>
            </a:r>
            <a:r>
              <a:rPr sz="2600" dirty="0">
                <a:latin typeface="SimSun"/>
                <a:cs typeface="SimSun"/>
              </a:rPr>
              <a:t>下的服务名为</a:t>
            </a:r>
            <a:r>
              <a:rPr sz="2600" spc="-16" dirty="0">
                <a:latin typeface="Calibri"/>
                <a:cs typeface="Calibri"/>
              </a:rPr>
              <a:t>isc-dhcp-server.service</a:t>
            </a:r>
            <a:r>
              <a:rPr sz="2600" dirty="0">
                <a:latin typeface="SimSun"/>
                <a:cs typeface="SimSun"/>
              </a:rPr>
              <a:t>和</a:t>
            </a:r>
            <a:r>
              <a:rPr sz="2600" spc="-5" dirty="0">
                <a:latin typeface="Calibri"/>
                <a:cs typeface="Calibri"/>
              </a:rPr>
              <a:t>isc-dhcp-server6.service</a:t>
            </a:r>
            <a:endParaRPr sz="2600">
              <a:latin typeface="Calibri"/>
              <a:cs typeface="Calibri"/>
            </a:endParaRPr>
          </a:p>
          <a:p>
            <a:pPr marL="13758" marR="81860">
              <a:lnSpc>
                <a:spcPct val="100800"/>
              </a:lnSpc>
            </a:pPr>
            <a:r>
              <a:rPr sz="2600" dirty="0">
                <a:latin typeface="SimSun"/>
                <a:cs typeface="SimSun"/>
              </a:rPr>
              <a:t>，用户可用服务管理的方法对其进行管理。这里，我们只关心</a:t>
            </a:r>
            <a:r>
              <a:rPr sz="2600" spc="-5" dirty="0">
                <a:latin typeface="Calibri"/>
                <a:cs typeface="Calibri"/>
              </a:rPr>
              <a:t>IP</a:t>
            </a:r>
            <a:r>
              <a:rPr sz="2600" dirty="0">
                <a:latin typeface="Calibri"/>
                <a:cs typeface="Calibri"/>
              </a:rPr>
              <a:t>v4 </a:t>
            </a:r>
            <a:r>
              <a:rPr sz="2600" dirty="0">
                <a:latin typeface="SimSun"/>
                <a:cs typeface="SimSun"/>
              </a:rPr>
              <a:t>的</a:t>
            </a:r>
            <a:r>
              <a:rPr sz="2600" spc="-5" dirty="0">
                <a:latin typeface="Calibri"/>
                <a:cs typeface="Calibri"/>
              </a:rPr>
              <a:t>DHCP</a:t>
            </a:r>
            <a:r>
              <a:rPr sz="2600" dirty="0">
                <a:latin typeface="SimSun"/>
                <a:cs typeface="SimSun"/>
              </a:rPr>
              <a:t>服务。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574"/>
              </a:spcBef>
            </a:pPr>
            <a:r>
              <a:rPr sz="2600" spc="-5" dirty="0">
                <a:latin typeface="Calibri"/>
                <a:cs typeface="Calibri"/>
              </a:rPr>
              <a:t>1</a:t>
            </a:r>
            <a:r>
              <a:rPr sz="2600" spc="-5" dirty="0">
                <a:latin typeface="SimSun"/>
                <a:cs typeface="SimSun"/>
              </a:rPr>
              <a:t>．</a:t>
            </a:r>
            <a:r>
              <a:rPr sz="2600" dirty="0">
                <a:latin typeface="SimSun"/>
                <a:cs typeface="SimSun"/>
              </a:rPr>
              <a:t>检查服务状态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9502" y="3101552"/>
            <a:ext cx="1513417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dirty="0">
                <a:latin typeface="Calibri"/>
                <a:cs typeface="Calibri"/>
              </a:rPr>
              <a:t>#</a:t>
            </a:r>
            <a:r>
              <a:rPr sz="2600" dirty="0">
                <a:latin typeface="SimSun"/>
                <a:cs typeface="SimSun"/>
              </a:rPr>
              <a:t>红帽系统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9502" y="4049226"/>
            <a:ext cx="1513417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dirty="0">
                <a:latin typeface="Calibri"/>
                <a:cs typeface="Calibri"/>
              </a:rPr>
              <a:t>#</a:t>
            </a:r>
            <a:r>
              <a:rPr sz="2600" dirty="0">
                <a:latin typeface="SimSun"/>
                <a:cs typeface="SimSun"/>
              </a:rPr>
              <a:t>红帽系统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01" y="3019002"/>
            <a:ext cx="5621655" cy="2413555"/>
          </a:xfrm>
          <a:prstGeom prst="rect">
            <a:avLst/>
          </a:prstGeom>
        </p:spPr>
        <p:txBody>
          <a:bodyPr vert="horz" wrap="square" lIns="0" tIns="15821" rIns="0" bIns="0" rtlCol="0">
            <a:spAutoFit/>
          </a:bodyPr>
          <a:lstStyle/>
          <a:p>
            <a:pPr marL="13758" marR="1139843">
              <a:lnSpc>
                <a:spcPct val="120300"/>
              </a:lnSpc>
              <a:spcBef>
                <a:spcPts val="123"/>
              </a:spcBef>
            </a:pPr>
            <a:r>
              <a:rPr sz="2600" spc="-22" dirty="0">
                <a:latin typeface="Calibri"/>
                <a:cs typeface="Calibri"/>
              </a:rPr>
              <a:t>systemctl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22" dirty="0">
                <a:latin typeface="Calibri"/>
                <a:cs typeface="Calibri"/>
              </a:rPr>
              <a:t>status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dhcpd.service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2</a:t>
            </a:r>
            <a:r>
              <a:rPr sz="2600" dirty="0">
                <a:latin typeface="SimSun"/>
                <a:cs typeface="SimSun"/>
              </a:rPr>
              <a:t>．启用服务或设为开机重启动  </a:t>
            </a:r>
            <a:r>
              <a:rPr sz="2600" spc="-22" dirty="0">
                <a:latin typeface="Calibri"/>
                <a:cs typeface="Calibri"/>
              </a:rPr>
              <a:t>systemctl </a:t>
            </a:r>
            <a:r>
              <a:rPr sz="2600" dirty="0">
                <a:latin typeface="Calibri"/>
                <a:cs typeface="Calibri"/>
              </a:rPr>
              <a:t>enable dhcpd.service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3</a:t>
            </a:r>
            <a:r>
              <a:rPr sz="2600" spc="-5" dirty="0">
                <a:latin typeface="SimSun"/>
                <a:cs typeface="SimSun"/>
              </a:rPr>
              <a:t>．</a:t>
            </a:r>
            <a:r>
              <a:rPr sz="2600" dirty="0">
                <a:latin typeface="SimSun"/>
                <a:cs typeface="SimSun"/>
              </a:rPr>
              <a:t>启动、关闭或重启动服务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569"/>
              </a:spcBef>
            </a:pPr>
            <a:r>
              <a:rPr sz="2600" spc="-22" dirty="0">
                <a:latin typeface="Calibri"/>
                <a:cs typeface="Calibri"/>
              </a:rPr>
              <a:t>systemctl</a:t>
            </a:r>
            <a:r>
              <a:rPr sz="2600" spc="22" dirty="0">
                <a:latin typeface="Calibri"/>
                <a:cs typeface="Calibri"/>
              </a:rPr>
              <a:t> </a:t>
            </a:r>
            <a:r>
              <a:rPr sz="2600" spc="-22" dirty="0">
                <a:latin typeface="Calibri"/>
                <a:cs typeface="Calibri"/>
              </a:rPr>
              <a:t>start/stop/restart</a:t>
            </a:r>
            <a:r>
              <a:rPr sz="2600" spc="22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dhcpd.service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9502" y="5000202"/>
            <a:ext cx="1513417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dirty="0">
                <a:latin typeface="Calibri"/>
                <a:cs typeface="Calibri"/>
              </a:rPr>
              <a:t>#</a:t>
            </a:r>
            <a:r>
              <a:rPr sz="2600" dirty="0">
                <a:latin typeface="SimSun"/>
                <a:cs typeface="SimSun"/>
              </a:rPr>
              <a:t>红帽系统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350" y="-166030"/>
            <a:ext cx="4968134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7.2</a:t>
            </a:r>
            <a:r>
              <a:rPr spc="-76" dirty="0">
                <a:latin typeface="Calibri"/>
                <a:cs typeface="Calibri"/>
              </a:rPr>
              <a:t> </a:t>
            </a:r>
            <a:r>
              <a:rPr spc="-38" dirty="0">
                <a:latin typeface="Calibri"/>
                <a:cs typeface="Calibri"/>
              </a:rPr>
              <a:t>gmake</a:t>
            </a:r>
            <a:r>
              <a:rPr dirty="0"/>
              <a:t>编程基础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36" y="566600"/>
            <a:ext cx="3742267" cy="3624967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3758">
              <a:spcBef>
                <a:spcPts val="715"/>
              </a:spcBef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(2)</a:t>
            </a:r>
            <a:r>
              <a:rPr sz="3467" b="1" spc="-4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执行</a:t>
            </a:r>
            <a:endParaRPr sz="3358">
              <a:latin typeface="SimSun"/>
              <a:cs typeface="SimSun"/>
            </a:endParaRPr>
          </a:p>
          <a:p>
            <a:pPr marL="13758">
              <a:spcBef>
                <a:spcPts val="590"/>
              </a:spcBef>
            </a:pPr>
            <a:r>
              <a:rPr sz="3033" b="1" spc="-22" dirty="0">
                <a:solidFill>
                  <a:srgbClr val="FF0000"/>
                </a:solidFill>
                <a:latin typeface="Calibri"/>
                <a:cs typeface="Calibri"/>
              </a:rPr>
              <a:t>gmake</a:t>
            </a:r>
            <a:endParaRPr sz="3033">
              <a:latin typeface="Calibri"/>
              <a:cs typeface="Calibri"/>
            </a:endParaRPr>
          </a:p>
          <a:p>
            <a:pPr marL="13758" marR="1359282">
              <a:lnSpc>
                <a:spcPct val="119300"/>
              </a:lnSpc>
              <a:spcBef>
                <a:spcPts val="103"/>
              </a:spcBef>
            </a:pPr>
            <a:r>
              <a:rPr sz="3033" b="1" spc="-22" dirty="0">
                <a:solidFill>
                  <a:srgbClr val="FF0000"/>
                </a:solidFill>
                <a:latin typeface="Calibri"/>
                <a:cs typeface="Calibri"/>
              </a:rPr>
              <a:t>gmake</a:t>
            </a:r>
            <a:r>
              <a:rPr sz="3033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22" dirty="0">
                <a:solidFill>
                  <a:srgbClr val="FF0000"/>
                </a:solidFill>
                <a:latin typeface="Calibri"/>
                <a:cs typeface="Calibri"/>
              </a:rPr>
              <a:t>myprog </a:t>
            </a:r>
            <a:r>
              <a:rPr sz="3033" b="1" spc="-66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22" dirty="0">
                <a:solidFill>
                  <a:srgbClr val="FF0000"/>
                </a:solidFill>
                <a:latin typeface="Calibri"/>
                <a:cs typeface="Calibri"/>
              </a:rPr>
              <a:t>gmake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clean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1300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说明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endParaRPr sz="3358">
              <a:latin typeface="SimSun"/>
              <a:cs typeface="SimSun"/>
            </a:endParaRPr>
          </a:p>
          <a:p>
            <a:pPr marL="13758">
              <a:spcBef>
                <a:spcPts val="894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目标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号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):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依赖文件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3467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6880" y="3615562"/>
            <a:ext cx="2770240" cy="547436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  <a:tabLst>
                <a:tab pos="2404195" algn="l"/>
              </a:tabLst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依赖文件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2	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..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3467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137" y="4249547"/>
            <a:ext cx="3993356" cy="547436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467" b="1" spc="-4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r>
              <a:rPr sz="3358" spc="-775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467" b="1" spc="-54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ba</a:t>
            </a:r>
            <a:r>
              <a:rPr sz="3467" b="1" spc="-309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endParaRPr sz="3467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4336" y="4774565"/>
            <a:ext cx="2981431" cy="1289851"/>
          </a:xfrm>
          <a:prstGeom prst="rect">
            <a:avLst/>
          </a:prstGeom>
        </p:spPr>
        <p:txBody>
          <a:bodyPr vert="horz" wrap="square" lIns="0" tIns="119010" rIns="0" bIns="0" rtlCol="0">
            <a:spAutoFit/>
          </a:bodyPr>
          <a:lstStyle/>
          <a:p>
            <a:pPr marL="13758">
              <a:spcBef>
                <a:spcPts val="937"/>
              </a:spcBef>
            </a:pP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foo.c</a:t>
            </a:r>
            <a:r>
              <a:rPr sz="3467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foo.h</a:t>
            </a:r>
            <a:endParaRPr sz="3467">
              <a:latin typeface="Calibri"/>
              <a:cs typeface="Calibri"/>
            </a:endParaRPr>
          </a:p>
          <a:p>
            <a:pPr marL="13758">
              <a:spcBef>
                <a:spcPts val="834"/>
              </a:spcBef>
            </a:pPr>
            <a:r>
              <a:rPr sz="3467" b="1" spc="-65" dirty="0">
                <a:solidFill>
                  <a:srgbClr val="FF0000"/>
                </a:solidFill>
                <a:latin typeface="Calibri"/>
                <a:cs typeface="Calibri"/>
              </a:rPr>
              <a:t>bar.c</a:t>
            </a:r>
            <a:r>
              <a:rPr sz="3467" b="1" spc="-4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65" dirty="0">
                <a:solidFill>
                  <a:srgbClr val="FF0000"/>
                </a:solidFill>
                <a:latin typeface="Calibri"/>
                <a:cs typeface="Calibri"/>
              </a:rPr>
              <a:t>bar.h</a:t>
            </a:r>
            <a:r>
              <a:rPr sz="3467" b="1" spc="-4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foo.h</a:t>
            </a:r>
            <a:endParaRPr sz="3467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136" y="4774564"/>
            <a:ext cx="1745933" cy="1886136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 marR="5503">
              <a:lnSpc>
                <a:spcPct val="120000"/>
              </a:lnSpc>
              <a:spcBef>
                <a:spcPts val="108"/>
              </a:spcBef>
            </a:pP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foo.o</a:t>
            </a:r>
            <a:r>
              <a:rPr sz="3358" spc="5" dirty="0">
                <a:solidFill>
                  <a:srgbClr val="FF0000"/>
                </a:solidFill>
                <a:latin typeface="SimSun"/>
                <a:cs typeface="SimSun"/>
              </a:rPr>
              <a:t>： </a:t>
            </a:r>
            <a:r>
              <a:rPr sz="3358" spc="11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467" b="1" spc="-38" dirty="0">
                <a:solidFill>
                  <a:srgbClr val="FF0000"/>
                </a:solidFill>
                <a:latin typeface="Calibri"/>
                <a:cs typeface="Calibri"/>
              </a:rPr>
              <a:t>bar.o</a:t>
            </a:r>
            <a:r>
              <a:rPr sz="3358" spc="-38" dirty="0">
                <a:solidFill>
                  <a:srgbClr val="FF0000"/>
                </a:solidFill>
                <a:latin typeface="SimSun"/>
                <a:cs typeface="SimSun"/>
              </a:rPr>
              <a:t>： </a:t>
            </a:r>
            <a:r>
              <a:rPr sz="3358" spc="-32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467" b="1" spc="184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无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endParaRPr sz="3467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8324" y="620580"/>
            <a:ext cx="5305901" cy="1825960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19950" rIns="0" bIns="0" rtlCol="0">
            <a:spAutoFit/>
          </a:bodyPr>
          <a:lstStyle/>
          <a:p>
            <a:pPr marL="98369">
              <a:spcBef>
                <a:spcPts val="157"/>
              </a:spcBef>
            </a:pPr>
            <a:r>
              <a:rPr sz="3467" b="1" spc="-16" dirty="0">
                <a:solidFill>
                  <a:srgbClr val="FFFFFF"/>
                </a:solidFill>
                <a:latin typeface="Calibri"/>
                <a:cs typeface="Calibri"/>
              </a:rPr>
              <a:t>gcc</a:t>
            </a:r>
            <a:r>
              <a:rPr sz="3467" b="1" spc="-1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FFFF"/>
                </a:solidFill>
                <a:latin typeface="Calibri"/>
                <a:cs typeface="Calibri"/>
              </a:rPr>
              <a:t>-c</a:t>
            </a:r>
            <a:r>
              <a:rPr sz="3467" b="1" spc="-1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67" b="1" spc="-16" dirty="0">
                <a:solidFill>
                  <a:srgbClr val="FFFFFF"/>
                </a:solidFill>
                <a:latin typeface="Calibri"/>
                <a:cs typeface="Calibri"/>
              </a:rPr>
              <a:t>foo.c</a:t>
            </a:r>
            <a:r>
              <a:rPr sz="3467" b="1" spc="-1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FFFF"/>
                </a:solidFill>
                <a:latin typeface="Calibri"/>
                <a:cs typeface="Calibri"/>
              </a:rPr>
              <a:t>-o</a:t>
            </a:r>
            <a:r>
              <a:rPr sz="3467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67" b="1" spc="-16" dirty="0">
                <a:solidFill>
                  <a:srgbClr val="FFFFFF"/>
                </a:solidFill>
                <a:latin typeface="Calibri"/>
                <a:cs typeface="Calibri"/>
              </a:rPr>
              <a:t>foo.o</a:t>
            </a:r>
            <a:endParaRPr sz="3467">
              <a:latin typeface="Calibri"/>
              <a:cs typeface="Calibri"/>
            </a:endParaRPr>
          </a:p>
          <a:p>
            <a:pPr marL="98369">
              <a:spcBef>
                <a:spcPts val="834"/>
              </a:spcBef>
            </a:pPr>
            <a:r>
              <a:rPr sz="3467" b="1" spc="-16" dirty="0">
                <a:solidFill>
                  <a:srgbClr val="FFFFFF"/>
                </a:solidFill>
                <a:latin typeface="Calibri"/>
                <a:cs typeface="Calibri"/>
              </a:rPr>
              <a:t>gcc </a:t>
            </a:r>
            <a:r>
              <a:rPr sz="3467" b="1" spc="-5" dirty="0">
                <a:solidFill>
                  <a:srgbClr val="FFFFFF"/>
                </a:solidFill>
                <a:latin typeface="Calibri"/>
                <a:cs typeface="Calibri"/>
              </a:rPr>
              <a:t>-c</a:t>
            </a:r>
            <a:r>
              <a:rPr sz="3467" b="1" spc="-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67" b="1" spc="-65" dirty="0">
                <a:solidFill>
                  <a:srgbClr val="FFFFFF"/>
                </a:solidFill>
                <a:latin typeface="Calibri"/>
                <a:cs typeface="Calibri"/>
              </a:rPr>
              <a:t>bar.c</a:t>
            </a:r>
            <a:r>
              <a:rPr sz="3467" b="1" spc="-1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FFFF"/>
                </a:solidFill>
                <a:latin typeface="Calibri"/>
                <a:cs typeface="Calibri"/>
              </a:rPr>
              <a:t>-o </a:t>
            </a:r>
            <a:r>
              <a:rPr sz="3467" b="1" spc="-70" dirty="0">
                <a:solidFill>
                  <a:srgbClr val="FFFFFF"/>
                </a:solidFill>
                <a:latin typeface="Calibri"/>
                <a:cs typeface="Calibri"/>
              </a:rPr>
              <a:t>bar.o</a:t>
            </a:r>
            <a:endParaRPr sz="3467">
              <a:latin typeface="Calibri"/>
              <a:cs typeface="Calibri"/>
            </a:endParaRPr>
          </a:p>
          <a:p>
            <a:pPr marL="98369">
              <a:spcBef>
                <a:spcPts val="834"/>
              </a:spcBef>
            </a:pPr>
            <a:r>
              <a:rPr sz="3467" b="1" spc="-16" dirty="0">
                <a:solidFill>
                  <a:srgbClr val="FFFFFF"/>
                </a:solidFill>
                <a:latin typeface="Calibri"/>
                <a:cs typeface="Calibri"/>
              </a:rPr>
              <a:t>gcc</a:t>
            </a:r>
            <a:r>
              <a:rPr sz="3467" b="1" spc="-2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67" b="1" spc="-16" dirty="0">
                <a:solidFill>
                  <a:srgbClr val="FFFFFF"/>
                </a:solidFill>
                <a:latin typeface="Calibri"/>
                <a:cs typeface="Calibri"/>
              </a:rPr>
              <a:t>foo.o</a:t>
            </a:r>
            <a:r>
              <a:rPr sz="3467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67" b="1" spc="-65" dirty="0">
                <a:solidFill>
                  <a:srgbClr val="FFFFFF"/>
                </a:solidFill>
                <a:latin typeface="Calibri"/>
                <a:cs typeface="Calibri"/>
              </a:rPr>
              <a:t>bar.o</a:t>
            </a:r>
            <a:r>
              <a:rPr sz="3467" b="1" spc="-5" dirty="0">
                <a:solidFill>
                  <a:srgbClr val="FFFFFF"/>
                </a:solidFill>
                <a:latin typeface="Calibri"/>
                <a:cs typeface="Calibri"/>
              </a:rPr>
              <a:t> -o </a:t>
            </a:r>
            <a:r>
              <a:rPr sz="3467" b="1" spc="-22" dirty="0">
                <a:solidFill>
                  <a:srgbClr val="FFFFFF"/>
                </a:solidFill>
                <a:latin typeface="Calibri"/>
                <a:cs typeface="Calibri"/>
              </a:rPr>
              <a:t>myprog</a:t>
            </a:r>
            <a:endParaRPr sz="34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094" y="-166030"/>
            <a:ext cx="468264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7.3</a:t>
            </a:r>
            <a:r>
              <a:rPr spc="-92" dirty="0">
                <a:latin typeface="Calibri"/>
                <a:cs typeface="Calibri"/>
              </a:rPr>
              <a:t> </a:t>
            </a:r>
            <a:r>
              <a:rPr spc="-43" dirty="0">
                <a:latin typeface="Calibri"/>
                <a:cs typeface="Calibri"/>
              </a:rPr>
              <a:t>make</a:t>
            </a:r>
            <a:r>
              <a:rPr dirty="0"/>
              <a:t>高级编程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340" y="253026"/>
            <a:ext cx="2372625" cy="48062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makefile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宏</a:t>
            </a:r>
            <a:endParaRPr sz="4469" baseline="101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40" y="804125"/>
            <a:ext cx="5830782" cy="471656"/>
          </a:xfrm>
          <a:prstGeom prst="rect">
            <a:avLst/>
          </a:prstGeom>
        </p:spPr>
        <p:txBody>
          <a:bodyPr vert="horz" wrap="square" lIns="0" tIns="13070" rIns="0" bIns="0" rtlCol="0">
            <a:spAutoFit/>
          </a:bodyPr>
          <a:lstStyle/>
          <a:p>
            <a:pPr marL="13758">
              <a:spcBef>
                <a:spcPts val="103"/>
              </a:spcBef>
            </a:pP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这里的宏有的教材上也称为变量</a:t>
            </a:r>
            <a:r>
              <a:rPr sz="2979" spc="54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2979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46" y="1280681"/>
            <a:ext cx="2924334" cy="2458644"/>
          </a:xfrm>
          <a:prstGeom prst="rect">
            <a:avLst/>
          </a:prstGeom>
        </p:spPr>
        <p:txBody>
          <a:bodyPr vert="horz" wrap="square" lIns="0" tIns="85302" rIns="0" bIns="0" rtlCol="0">
            <a:spAutoFit/>
          </a:bodyPr>
          <a:lstStyle/>
          <a:p>
            <a:pPr marL="65350">
              <a:spcBef>
                <a:spcPts val="672"/>
              </a:spcBef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(1)</a:t>
            </a:r>
            <a:r>
              <a:rPr sz="3033" b="1" spc="-8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用户自定义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宏</a:t>
            </a:r>
            <a:endParaRPr sz="4469" baseline="1010">
              <a:latin typeface="SimSun"/>
              <a:cs typeface="SimSun"/>
            </a:endParaRPr>
          </a:p>
          <a:p>
            <a:pPr marL="13758" marR="1468657">
              <a:lnSpc>
                <a:spcPts val="3792"/>
              </a:lnSpc>
              <a:spcBef>
                <a:spcPts val="54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CC=gcc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 C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FL</a:t>
            </a:r>
            <a:r>
              <a:rPr sz="2600" b="1" spc="-3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S=-c</a:t>
            </a:r>
            <a:endParaRPr sz="2600">
              <a:latin typeface="Calibri"/>
              <a:cs typeface="Calibri"/>
            </a:endParaRPr>
          </a:p>
          <a:p>
            <a:pPr marL="13758" marR="281349">
              <a:lnSpc>
                <a:spcPts val="3694"/>
              </a:lnSpc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RM=rm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-f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myprog:foo.o</a:t>
            </a:r>
            <a:r>
              <a:rPr sz="2600" b="1" spc="-8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49" dirty="0">
                <a:solidFill>
                  <a:srgbClr val="FF0000"/>
                </a:solidFill>
                <a:latin typeface="Calibri"/>
                <a:cs typeface="Calibri"/>
              </a:rPr>
              <a:t>bar.o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46" y="3715723"/>
            <a:ext cx="4772078" cy="3371991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 marR="5503" indent="990570">
              <a:lnSpc>
                <a:spcPct val="118300"/>
              </a:lnSpc>
              <a:spcBef>
                <a:spcPts val="108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$(CC)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foo.o </a:t>
            </a:r>
            <a:r>
              <a:rPr sz="2600" b="1" spc="-49" dirty="0">
                <a:solidFill>
                  <a:srgbClr val="FF0000"/>
                </a:solidFill>
                <a:latin typeface="Calibri"/>
                <a:cs typeface="Calibri"/>
              </a:rPr>
              <a:t>bar.o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-o </a:t>
            </a:r>
            <a:r>
              <a:rPr sz="2600" b="1" spc="-22" dirty="0">
                <a:solidFill>
                  <a:srgbClr val="FF0000"/>
                </a:solidFill>
                <a:latin typeface="Calibri"/>
                <a:cs typeface="Calibri"/>
              </a:rPr>
              <a:t>myprog </a:t>
            </a:r>
            <a:r>
              <a:rPr sz="2600" b="1" spc="-57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foo.o:foo.c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foo.h</a:t>
            </a:r>
            <a:endParaRPr sz="2600">
              <a:latin typeface="Calibri"/>
              <a:cs typeface="Calibri"/>
            </a:endParaRPr>
          </a:p>
          <a:p>
            <a:pPr marL="13758" marR="806901" indent="990570">
              <a:lnSpc>
                <a:spcPct val="118300"/>
              </a:lnSpc>
              <a:spcBef>
                <a:spcPts val="103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$(CC)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$(CFLAGS) 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foo.c </a:t>
            </a:r>
            <a:r>
              <a:rPr sz="2600" b="1" spc="-57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49" dirty="0">
                <a:solidFill>
                  <a:srgbClr val="FF0000"/>
                </a:solidFill>
                <a:latin typeface="Calibri"/>
                <a:cs typeface="Calibri"/>
              </a:rPr>
              <a:t>bar.o:bar.c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foo.h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49" dirty="0">
                <a:solidFill>
                  <a:srgbClr val="FF0000"/>
                </a:solidFill>
                <a:latin typeface="Calibri"/>
                <a:cs typeface="Calibri"/>
              </a:rPr>
              <a:t>bar.h</a:t>
            </a:r>
            <a:endParaRPr sz="2600">
              <a:latin typeface="Calibri"/>
              <a:cs typeface="Calibri"/>
            </a:endParaRPr>
          </a:p>
          <a:p>
            <a:pPr marL="1003640">
              <a:spcBef>
                <a:spcPts val="650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$(CC)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$(CFLAGS) </a:t>
            </a:r>
            <a:r>
              <a:rPr sz="2600" b="1" spc="-54" dirty="0">
                <a:solidFill>
                  <a:srgbClr val="FF0000"/>
                </a:solidFill>
                <a:latin typeface="Calibri"/>
                <a:cs typeface="Calibri"/>
              </a:rPr>
              <a:t>bar.c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677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clean:</a:t>
            </a:r>
            <a:endParaRPr sz="2600">
              <a:latin typeface="Calibri"/>
              <a:cs typeface="Calibri"/>
            </a:endParaRPr>
          </a:p>
          <a:p>
            <a:pPr marL="1003640">
              <a:spcBef>
                <a:spcPts val="574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$(RM)</a:t>
            </a:r>
            <a:r>
              <a:rPr sz="2600" b="1" spc="-4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*.o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38324" y="1401366"/>
            <a:ext cx="5918147" cy="2418027"/>
          </a:xfrm>
          <a:custGeom>
            <a:avLst/>
            <a:gdLst/>
            <a:ahLst/>
            <a:cxnLst/>
            <a:rect l="l" t="t" r="r" b="b"/>
            <a:pathLst>
              <a:path w="5462905" h="2232025">
                <a:moveTo>
                  <a:pt x="5462587" y="0"/>
                </a:moveTo>
                <a:lnTo>
                  <a:pt x="0" y="0"/>
                </a:lnTo>
                <a:lnTo>
                  <a:pt x="0" y="2232025"/>
                </a:lnTo>
                <a:lnTo>
                  <a:pt x="5462587" y="2232025"/>
                </a:lnTo>
                <a:lnTo>
                  <a:pt x="546258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8" name="object 8"/>
          <p:cNvSpPr txBox="1"/>
          <p:nvPr/>
        </p:nvSpPr>
        <p:spPr>
          <a:xfrm>
            <a:off x="4023625" y="1316234"/>
            <a:ext cx="5513652" cy="2450457"/>
          </a:xfrm>
          <a:prstGeom prst="rect">
            <a:avLst/>
          </a:prstGeom>
        </p:spPr>
        <p:txBody>
          <a:bodyPr vert="horz" wrap="square" lIns="0" tIns="129328" rIns="0" bIns="0" rtlCol="0">
            <a:spAutoFit/>
          </a:bodyPr>
          <a:lstStyle/>
          <a:p>
            <a:pPr marL="13758">
              <a:spcBef>
                <a:spcPts val="1018"/>
              </a:spcBef>
            </a:pPr>
            <a:r>
              <a:rPr sz="3358" spc="119" dirty="0">
                <a:solidFill>
                  <a:srgbClr val="FFFFFF"/>
                </a:solidFill>
                <a:latin typeface="SimSun"/>
                <a:cs typeface="SimSun"/>
              </a:rPr>
              <a:t>说明</a:t>
            </a:r>
            <a:r>
              <a:rPr sz="3358" spc="108" dirty="0">
                <a:solidFill>
                  <a:srgbClr val="FFFFFF"/>
                </a:solidFill>
                <a:latin typeface="SimSun"/>
                <a:cs typeface="SimSun"/>
              </a:rPr>
              <a:t>：</a:t>
            </a:r>
            <a:endParaRPr sz="3358">
              <a:latin typeface="SimSun"/>
              <a:cs typeface="SimSun"/>
            </a:endParaRPr>
          </a:p>
          <a:p>
            <a:pPr marL="13758">
              <a:lnSpc>
                <a:spcPts val="4133"/>
              </a:lnSpc>
              <a:spcBef>
                <a:spcPts val="894"/>
              </a:spcBef>
            </a:pPr>
            <a:r>
              <a:rPr sz="3467" b="1" spc="5" dirty="0">
                <a:solidFill>
                  <a:srgbClr val="FFFFFF"/>
                </a:solidFill>
                <a:latin typeface="Calibri"/>
                <a:cs typeface="Calibri"/>
              </a:rPr>
              <a:t>CC</a:t>
            </a:r>
            <a:r>
              <a:rPr sz="3358" spc="119" dirty="0">
                <a:solidFill>
                  <a:srgbClr val="FFFFFF"/>
                </a:solidFill>
                <a:latin typeface="SimSun"/>
                <a:cs typeface="SimSun"/>
              </a:rPr>
              <a:t>和</a:t>
            </a:r>
            <a:r>
              <a:rPr sz="3467" b="1" spc="-11" dirty="0">
                <a:solidFill>
                  <a:srgbClr val="FFFFFF"/>
                </a:solidFill>
                <a:latin typeface="Calibri"/>
                <a:cs typeface="Calibri"/>
              </a:rPr>
              <a:t>CFLAGS</a:t>
            </a:r>
            <a:r>
              <a:rPr sz="3358" spc="119" dirty="0">
                <a:solidFill>
                  <a:srgbClr val="FFFFFF"/>
                </a:solidFill>
                <a:latin typeface="SimSun"/>
                <a:cs typeface="SimSun"/>
              </a:rPr>
              <a:t>是</a:t>
            </a:r>
            <a:r>
              <a:rPr sz="3467" b="1" spc="-27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3358" spc="119" dirty="0">
                <a:solidFill>
                  <a:srgbClr val="FFFFFF"/>
                </a:solidFill>
                <a:latin typeface="SimSun"/>
                <a:cs typeface="SimSun"/>
              </a:rPr>
              <a:t>的宏，</a:t>
            </a:r>
            <a:r>
              <a:rPr sz="3358" spc="108" dirty="0">
                <a:solidFill>
                  <a:srgbClr val="FFFFFF"/>
                </a:solidFill>
                <a:latin typeface="SimSun"/>
                <a:cs typeface="SimSun"/>
              </a:rPr>
              <a:t>引</a:t>
            </a:r>
            <a:endParaRPr sz="3358">
              <a:latin typeface="SimSun"/>
              <a:cs typeface="SimSun"/>
            </a:endParaRPr>
          </a:p>
          <a:p>
            <a:pPr marL="13758">
              <a:lnSpc>
                <a:spcPts val="4133"/>
              </a:lnSpc>
            </a:pPr>
            <a:r>
              <a:rPr sz="3358" spc="119" dirty="0">
                <a:solidFill>
                  <a:srgbClr val="FFFFFF"/>
                </a:solidFill>
                <a:latin typeface="SimSun"/>
                <a:cs typeface="SimSun"/>
              </a:rPr>
              <a:t>用其值用</a:t>
            </a:r>
            <a:r>
              <a:rPr sz="3467" b="1" dirty="0">
                <a:solidFill>
                  <a:srgbClr val="FFFFFF"/>
                </a:solidFill>
                <a:latin typeface="Calibri"/>
                <a:cs typeface="Calibri"/>
              </a:rPr>
              <a:t>$(</a:t>
            </a:r>
            <a:r>
              <a:rPr sz="3358" spc="119" dirty="0">
                <a:solidFill>
                  <a:srgbClr val="FFFFFF"/>
                </a:solidFill>
                <a:latin typeface="SimSun"/>
                <a:cs typeface="SimSun"/>
              </a:rPr>
              <a:t>宏</a:t>
            </a:r>
            <a:r>
              <a:rPr sz="3467" b="1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3358" spc="108" dirty="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3358">
              <a:latin typeface="SimSun"/>
              <a:cs typeface="SimSun"/>
            </a:endParaRPr>
          </a:p>
          <a:p>
            <a:pPr marL="13758">
              <a:spcBef>
                <a:spcPts val="829"/>
              </a:spcBef>
            </a:pPr>
            <a:r>
              <a:rPr sz="3358" spc="119" dirty="0">
                <a:solidFill>
                  <a:srgbClr val="FFFFFF"/>
                </a:solidFill>
                <a:latin typeface="SimSun"/>
                <a:cs typeface="SimSun"/>
              </a:rPr>
              <a:t>另存为：</a:t>
            </a:r>
            <a:r>
              <a:rPr sz="3467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467" b="1" spc="-1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467" b="1" spc="-97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3467" b="1" spc="-2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467" b="1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467" b="1" dirty="0">
                <a:solidFill>
                  <a:srgbClr val="FFFFFF"/>
                </a:solidFill>
                <a:latin typeface="Calibri"/>
                <a:cs typeface="Calibri"/>
              </a:rPr>
              <a:t>ile2</a:t>
            </a:r>
            <a:endParaRPr sz="3467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4823" y="4677662"/>
            <a:ext cx="5762127" cy="1793649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094" y="-166030"/>
            <a:ext cx="468264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7.3</a:t>
            </a:r>
            <a:r>
              <a:rPr spc="-92" dirty="0">
                <a:latin typeface="Calibri"/>
                <a:cs typeface="Calibri"/>
              </a:rPr>
              <a:t> </a:t>
            </a:r>
            <a:r>
              <a:rPr spc="-43" dirty="0">
                <a:latin typeface="Calibri"/>
                <a:cs typeface="Calibri"/>
              </a:rPr>
              <a:t>make</a:t>
            </a:r>
            <a:r>
              <a:rPr dirty="0"/>
              <a:t>高级编程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340" y="254598"/>
            <a:ext cx="8657431" cy="6749230"/>
          </a:xfrm>
          <a:prstGeom prst="rect">
            <a:avLst/>
          </a:prstGeom>
        </p:spPr>
        <p:txBody>
          <a:bodyPr vert="horz" wrap="square" lIns="0" tIns="90117" rIns="0" bIns="0" rtlCol="0">
            <a:spAutoFit/>
          </a:bodyPr>
          <a:lstStyle/>
          <a:p>
            <a:pPr marL="13758">
              <a:spcBef>
                <a:spcPts val="710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(2)</a:t>
            </a:r>
            <a:r>
              <a:rPr sz="2600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GNU</a:t>
            </a:r>
            <a:r>
              <a:rPr sz="2600" b="1" spc="-4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22" dirty="0">
                <a:solidFill>
                  <a:srgbClr val="FF0000"/>
                </a:solidFill>
                <a:latin typeface="Calibri"/>
                <a:cs typeface="Calibri"/>
              </a:rPr>
              <a:t>make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的预定义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宏</a:t>
            </a:r>
            <a:endParaRPr sz="3819" baseline="1182">
              <a:latin typeface="SimSun"/>
              <a:cs typeface="SimSun"/>
            </a:endParaRPr>
          </a:p>
          <a:p>
            <a:pPr marL="13758">
              <a:spcBef>
                <a:spcPts val="596"/>
              </a:spcBef>
            </a:pPr>
            <a:r>
              <a:rPr sz="2546" spc="65" dirty="0">
                <a:solidFill>
                  <a:srgbClr val="FF0000"/>
                </a:solidFill>
                <a:latin typeface="SimSun"/>
                <a:cs typeface="SimSun"/>
              </a:rPr>
              <a:t>最常用的有：</a:t>
            </a:r>
            <a:endParaRPr sz="2546">
              <a:latin typeface="SimSun"/>
              <a:cs typeface="SimSun"/>
            </a:endParaRPr>
          </a:p>
          <a:p>
            <a:pPr marL="13758">
              <a:spcBef>
                <a:spcPts val="715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[1]</a:t>
            </a:r>
            <a:r>
              <a:rPr sz="2600" b="1" spc="-5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$@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677"/>
              </a:spcBef>
            </a:pPr>
            <a:r>
              <a:rPr sz="2546" spc="65" dirty="0">
                <a:solidFill>
                  <a:srgbClr val="FF0000"/>
                </a:solidFill>
                <a:latin typeface="SimSun"/>
                <a:cs typeface="SimSun"/>
              </a:rPr>
              <a:t>当前目标的完整名</a:t>
            </a:r>
            <a:r>
              <a:rPr sz="2546" spc="54" dirty="0">
                <a:solidFill>
                  <a:srgbClr val="FF0000"/>
                </a:solidFill>
                <a:latin typeface="SimSun"/>
                <a:cs typeface="SimSun"/>
              </a:rPr>
              <a:t>称</a:t>
            </a:r>
            <a:endParaRPr sz="2546">
              <a:latin typeface="SimSun"/>
              <a:cs typeface="SimSun"/>
            </a:endParaRPr>
          </a:p>
          <a:p>
            <a:pPr marL="13758">
              <a:spcBef>
                <a:spcPts val="612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[2]</a:t>
            </a:r>
            <a:r>
              <a:rPr sz="2600" b="1" spc="-5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$&lt;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699"/>
              </a:spcBef>
            </a:pPr>
            <a:r>
              <a:rPr sz="2546" spc="65" dirty="0">
                <a:solidFill>
                  <a:srgbClr val="FF0000"/>
                </a:solidFill>
                <a:latin typeface="SimSun"/>
                <a:cs typeface="SimSun"/>
              </a:rPr>
              <a:t>当前目标的第一个依赖文件的名</a:t>
            </a:r>
            <a:r>
              <a:rPr sz="2546" spc="54" dirty="0">
                <a:solidFill>
                  <a:srgbClr val="FF0000"/>
                </a:solidFill>
                <a:latin typeface="SimSun"/>
                <a:cs typeface="SimSun"/>
              </a:rPr>
              <a:t>称</a:t>
            </a:r>
            <a:endParaRPr sz="2546">
              <a:latin typeface="SimSun"/>
              <a:cs typeface="SimSun"/>
            </a:endParaRPr>
          </a:p>
          <a:p>
            <a:pPr marL="13758">
              <a:spcBef>
                <a:spcPts val="612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[3]</a:t>
            </a:r>
            <a:r>
              <a:rPr sz="2600" b="1" spc="-5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$^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677"/>
              </a:spcBef>
            </a:pPr>
            <a:r>
              <a:rPr sz="2546" spc="65" dirty="0">
                <a:solidFill>
                  <a:srgbClr val="FF0000"/>
                </a:solidFill>
                <a:latin typeface="SimSun"/>
                <a:cs typeface="SimSun"/>
              </a:rPr>
              <a:t>当前目标的所有的依赖文件，以空格分开，不包含重复文件</a:t>
            </a:r>
            <a:endParaRPr sz="2546">
              <a:latin typeface="SimSun"/>
              <a:cs typeface="SimSun"/>
            </a:endParaRPr>
          </a:p>
          <a:p>
            <a:pPr marL="13758">
              <a:spcBef>
                <a:spcPts val="612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[4]</a:t>
            </a:r>
            <a:r>
              <a:rPr sz="2600" b="1" spc="-5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$?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677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同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(3),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且依赖文件的修改时间比目标文件的创建时间晚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819" baseline="1182">
              <a:latin typeface="SimSun"/>
              <a:cs typeface="SimSun"/>
            </a:endParaRPr>
          </a:p>
          <a:p>
            <a:pPr marL="467769" indent="-454698">
              <a:spcBef>
                <a:spcPts val="569"/>
              </a:spcBef>
              <a:buAutoNum type="arabicPlain" startAt="5"/>
              <a:tabLst>
                <a:tab pos="468456" algn="l"/>
              </a:tabLst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CC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650"/>
              </a:spcBef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编译器的全称，默认值为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cc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819" baseline="1182">
              <a:latin typeface="SimSun"/>
              <a:cs typeface="SimSun"/>
            </a:endParaRPr>
          </a:p>
          <a:p>
            <a:pPr marL="467769" indent="-454698">
              <a:spcBef>
                <a:spcPts val="574"/>
              </a:spcBef>
              <a:buAutoNum type="arabicPlain" startAt="6"/>
              <a:tabLst>
                <a:tab pos="468456" algn="l"/>
              </a:tabLst>
            </a:pP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CFLAGS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677"/>
              </a:spcBef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编译器的选项，默认值为空。</a:t>
            </a:r>
            <a:endParaRPr sz="3819" baseline="1182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094" y="-166030"/>
            <a:ext cx="468264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7.3</a:t>
            </a:r>
            <a:r>
              <a:rPr spc="-92" dirty="0">
                <a:latin typeface="Calibri"/>
                <a:cs typeface="Calibri"/>
              </a:rPr>
              <a:t> </a:t>
            </a:r>
            <a:r>
              <a:rPr spc="-43" dirty="0">
                <a:latin typeface="Calibri"/>
                <a:cs typeface="Calibri"/>
              </a:rPr>
              <a:t>make</a:t>
            </a:r>
            <a:r>
              <a:rPr dirty="0"/>
              <a:t>高级编程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340" y="932138"/>
            <a:ext cx="5009409" cy="341375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467769" indent="-454698">
              <a:spcBef>
                <a:spcPts val="780"/>
              </a:spcBef>
              <a:buAutoNum type="arabicPlain" startAt="7"/>
              <a:tabLst>
                <a:tab pos="468456" algn="l"/>
              </a:tabLst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CXX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677"/>
              </a:spcBef>
            </a:pPr>
            <a:r>
              <a:rPr sz="2600" b="1" spc="11" dirty="0">
                <a:solidFill>
                  <a:srgbClr val="FF0000"/>
                </a:solidFill>
                <a:latin typeface="Calibri"/>
                <a:cs typeface="Calibri"/>
              </a:rPr>
              <a:t>C++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编译器的全称，默认值为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g++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819" baseline="1182">
              <a:latin typeface="SimSun"/>
              <a:cs typeface="SimSun"/>
            </a:endParaRPr>
          </a:p>
          <a:p>
            <a:pPr marL="467769" indent="-454698">
              <a:spcBef>
                <a:spcPts val="677"/>
              </a:spcBef>
              <a:buAutoNum type="arabicPlain" startAt="8"/>
              <a:tabLst>
                <a:tab pos="468456" algn="l"/>
              </a:tabLst>
            </a:pP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CXXFLAGS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677"/>
              </a:spcBef>
            </a:pPr>
            <a:r>
              <a:rPr sz="2600" b="1" spc="11" dirty="0">
                <a:solidFill>
                  <a:srgbClr val="FF0000"/>
                </a:solidFill>
                <a:latin typeface="Calibri"/>
                <a:cs typeface="Calibri"/>
              </a:rPr>
              <a:t>C++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编译器的选项，默认值为空。</a:t>
            </a:r>
            <a:endParaRPr sz="3819" baseline="1182">
              <a:latin typeface="SimSun"/>
              <a:cs typeface="SimSun"/>
            </a:endParaRPr>
          </a:p>
          <a:p>
            <a:pPr marL="467769" indent="-454698">
              <a:spcBef>
                <a:spcPts val="569"/>
              </a:spcBef>
              <a:buAutoNum type="arabicPlain" startAt="9"/>
              <a:tabLst>
                <a:tab pos="468456" algn="l"/>
              </a:tabLst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RM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650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默认值为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rm</a:t>
            </a:r>
            <a:r>
              <a:rPr sz="2600" b="1" spc="-10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-f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819" baseline="1182">
              <a:latin typeface="SimSun"/>
              <a:cs typeface="SimSun"/>
            </a:endParaRPr>
          </a:p>
          <a:p>
            <a:pPr marL="13758">
              <a:spcBef>
                <a:spcPts val="574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引用其值同前，例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(CXX)=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600" b="1" spc="32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819" baseline="1182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094" y="-190794"/>
            <a:ext cx="468264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7.3</a:t>
            </a:r>
            <a:r>
              <a:rPr spc="-92" dirty="0">
                <a:latin typeface="Calibri"/>
                <a:cs typeface="Calibri"/>
              </a:rPr>
              <a:t> </a:t>
            </a:r>
            <a:r>
              <a:rPr spc="-43" dirty="0">
                <a:latin typeface="Calibri"/>
                <a:cs typeface="Calibri"/>
              </a:rPr>
              <a:t>make</a:t>
            </a:r>
            <a:r>
              <a:rPr dirty="0"/>
              <a:t>高级编程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340" y="250825"/>
            <a:ext cx="9606068" cy="1315831"/>
          </a:xfrm>
          <a:prstGeom prst="rect">
            <a:avLst/>
          </a:prstGeom>
        </p:spPr>
        <p:txBody>
          <a:bodyPr vert="horz" wrap="square" lIns="0" tIns="15134" rIns="0" bIns="0" rtlCol="0">
            <a:spAutoFit/>
          </a:bodyPr>
          <a:lstStyle/>
          <a:p>
            <a:pPr marL="13758" marR="5503">
              <a:lnSpc>
                <a:spcPct val="99600"/>
              </a:lnSpc>
              <a:spcBef>
                <a:spcPts val="119"/>
              </a:spcBef>
            </a:pPr>
            <a:r>
              <a:rPr sz="4144" spc="96" baseline="1089" dirty="0">
                <a:solidFill>
                  <a:srgbClr val="FF0000"/>
                </a:solidFill>
                <a:latin typeface="SimSun"/>
                <a:cs typeface="SimSun"/>
              </a:rPr>
              <a:t>例</a:t>
            </a:r>
            <a:r>
              <a:rPr sz="4144" spc="-8" baseline="1089" dirty="0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Makefile3,</a:t>
            </a:r>
            <a:r>
              <a:rPr sz="4144" spc="96" baseline="1089" dirty="0">
                <a:solidFill>
                  <a:srgbClr val="FF0000"/>
                </a:solidFill>
                <a:latin typeface="SimSun"/>
                <a:cs typeface="SimSun"/>
              </a:rPr>
              <a:t>在</a:t>
            </a:r>
            <a:r>
              <a:rPr sz="2817" b="1" spc="-16" dirty="0">
                <a:solidFill>
                  <a:srgbClr val="FF0000"/>
                </a:solidFill>
                <a:latin typeface="Calibri"/>
                <a:cs typeface="Calibri"/>
              </a:rPr>
              <a:t>Makefile2</a:t>
            </a:r>
            <a:r>
              <a:rPr sz="4144" spc="96" baseline="1089" dirty="0">
                <a:solidFill>
                  <a:srgbClr val="FF0000"/>
                </a:solidFill>
                <a:latin typeface="SimSun"/>
                <a:cs typeface="SimSun"/>
              </a:rPr>
              <a:t>基础上，去掉自定义宏</a:t>
            </a: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CC</a:t>
            </a:r>
            <a:r>
              <a:rPr sz="4144" spc="96" baseline="1089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2817" b="1" spc="-11" dirty="0">
                <a:solidFill>
                  <a:srgbClr val="FF0000"/>
                </a:solidFill>
                <a:latin typeface="Calibri"/>
                <a:cs typeface="Calibri"/>
              </a:rPr>
              <a:t>CFLAGS </a:t>
            </a:r>
            <a:r>
              <a:rPr sz="2817" b="1" spc="-62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144" spc="96" baseline="1089" dirty="0">
                <a:solidFill>
                  <a:srgbClr val="FF0000"/>
                </a:solidFill>
                <a:latin typeface="SimSun"/>
                <a:cs typeface="SimSun"/>
              </a:rPr>
              <a:t>和</a:t>
            </a:r>
            <a:r>
              <a:rPr sz="2817" b="1" spc="16" dirty="0">
                <a:solidFill>
                  <a:srgbClr val="FF0000"/>
                </a:solidFill>
                <a:latin typeface="Calibri"/>
                <a:cs typeface="Calibri"/>
              </a:rPr>
              <a:t>RM</a:t>
            </a:r>
            <a:r>
              <a:rPr sz="4144" spc="24" baseline="1089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4144" spc="96" baseline="1089" dirty="0">
                <a:solidFill>
                  <a:srgbClr val="FF0000"/>
                </a:solidFill>
                <a:latin typeface="SimSun"/>
                <a:cs typeface="SimSun"/>
              </a:rPr>
              <a:t>修改</a:t>
            </a: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myprog,</a:t>
            </a:r>
            <a:r>
              <a:rPr sz="4144" spc="96" baseline="1089" dirty="0">
                <a:solidFill>
                  <a:srgbClr val="FF0000"/>
                </a:solidFill>
                <a:latin typeface="SimSun"/>
                <a:cs typeface="SimSun"/>
              </a:rPr>
              <a:t>并添加一个新目标</a:t>
            </a:r>
            <a:r>
              <a:rPr sz="2817" b="1" spc="-11" dirty="0">
                <a:solidFill>
                  <a:srgbClr val="FF0000"/>
                </a:solidFill>
                <a:latin typeface="Calibri"/>
                <a:cs typeface="Calibri"/>
              </a:rPr>
              <a:t>macro</a:t>
            </a:r>
            <a:r>
              <a:rPr sz="4144" spc="96" baseline="1089" dirty="0">
                <a:solidFill>
                  <a:srgbClr val="FF0000"/>
                </a:solidFill>
                <a:latin typeface="SimSun"/>
                <a:cs typeface="SimSun"/>
              </a:rPr>
              <a:t>如下： </a:t>
            </a:r>
            <a:r>
              <a:rPr sz="4144" spc="105" baseline="1089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817" b="1" spc="-11" dirty="0">
                <a:solidFill>
                  <a:srgbClr val="FF0000"/>
                </a:solidFill>
                <a:latin typeface="Calibri"/>
                <a:cs typeface="Calibri"/>
              </a:rPr>
              <a:t>myprog:foo.o</a:t>
            </a: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b="1" spc="-49" dirty="0">
                <a:solidFill>
                  <a:srgbClr val="FF0000"/>
                </a:solidFill>
                <a:latin typeface="Calibri"/>
                <a:cs typeface="Calibri"/>
              </a:rPr>
              <a:t>bar.o</a:t>
            </a:r>
            <a:endParaRPr sz="2817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39" y="1532002"/>
            <a:ext cx="3289618" cy="4389897"/>
          </a:xfrm>
          <a:prstGeom prst="rect">
            <a:avLst/>
          </a:prstGeom>
        </p:spPr>
        <p:txBody>
          <a:bodyPr vert="horz" wrap="square" lIns="0" tIns="30267" rIns="0" bIns="0" rtlCol="0">
            <a:spAutoFit/>
          </a:bodyPr>
          <a:lstStyle/>
          <a:p>
            <a:pPr marL="1004327" marR="87363" algn="just">
              <a:lnSpc>
                <a:spcPts val="3358"/>
              </a:lnSpc>
              <a:spcBef>
                <a:spcPts val="237"/>
              </a:spcBef>
            </a:pP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$(CC)</a:t>
            </a:r>
            <a:r>
              <a:rPr sz="2817" b="1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$^</a:t>
            </a:r>
            <a:r>
              <a:rPr sz="2817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b="1" dirty="0">
                <a:solidFill>
                  <a:srgbClr val="FF0000"/>
                </a:solidFill>
                <a:latin typeface="Calibri"/>
                <a:cs typeface="Calibri"/>
              </a:rPr>
              <a:t>-o</a:t>
            </a:r>
            <a:r>
              <a:rPr sz="2817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$@ </a:t>
            </a:r>
            <a:r>
              <a:rPr sz="2817" b="1" spc="-62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echo '$$^=' $^ </a:t>
            </a:r>
            <a:r>
              <a:rPr sz="2817" b="1" spc="-62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r>
              <a:rPr sz="2817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'$$?='</a:t>
            </a:r>
            <a:r>
              <a:rPr sz="2817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$?</a:t>
            </a:r>
            <a:endParaRPr sz="2817">
              <a:latin typeface="Calibri"/>
              <a:cs typeface="Calibri"/>
            </a:endParaRPr>
          </a:p>
          <a:p>
            <a:pPr marL="13758" algn="just">
              <a:lnSpc>
                <a:spcPts val="3353"/>
              </a:lnSpc>
            </a:pPr>
            <a:r>
              <a:rPr sz="2817" b="1" spc="-11" dirty="0">
                <a:solidFill>
                  <a:srgbClr val="FF0000"/>
                </a:solidFill>
                <a:latin typeface="Calibri"/>
                <a:cs typeface="Calibri"/>
              </a:rPr>
              <a:t>foo.o:foo.c</a:t>
            </a:r>
            <a:r>
              <a:rPr sz="2817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b="1" spc="-11" dirty="0">
                <a:solidFill>
                  <a:srgbClr val="FF0000"/>
                </a:solidFill>
                <a:latin typeface="Calibri"/>
                <a:cs typeface="Calibri"/>
              </a:rPr>
              <a:t>foo.h</a:t>
            </a:r>
            <a:endParaRPr sz="2817">
              <a:latin typeface="Calibri"/>
              <a:cs typeface="Calibri"/>
            </a:endParaRPr>
          </a:p>
          <a:p>
            <a:pPr marL="13758" marR="5503" indent="990570" algn="just">
              <a:lnSpc>
                <a:spcPts val="3358"/>
              </a:lnSpc>
              <a:spcBef>
                <a:spcPts val="114"/>
              </a:spcBef>
            </a:pP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$(CC) </a:t>
            </a:r>
            <a:r>
              <a:rPr sz="2817" b="1" dirty="0">
                <a:solidFill>
                  <a:srgbClr val="FF0000"/>
                </a:solidFill>
                <a:latin typeface="Calibri"/>
                <a:cs typeface="Calibri"/>
              </a:rPr>
              <a:t>-c </a:t>
            </a:r>
            <a:r>
              <a:rPr sz="2817" b="1" spc="-11" dirty="0">
                <a:solidFill>
                  <a:srgbClr val="FF0000"/>
                </a:solidFill>
                <a:latin typeface="Calibri"/>
                <a:cs typeface="Calibri"/>
              </a:rPr>
              <a:t>foo.c </a:t>
            </a: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b="1" spc="-49" dirty="0">
                <a:solidFill>
                  <a:srgbClr val="FF0000"/>
                </a:solidFill>
                <a:latin typeface="Calibri"/>
                <a:cs typeface="Calibri"/>
              </a:rPr>
              <a:t>bar.o:bar.c</a:t>
            </a:r>
            <a:r>
              <a:rPr sz="2817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b="1" spc="-11" dirty="0">
                <a:solidFill>
                  <a:srgbClr val="FF0000"/>
                </a:solidFill>
                <a:latin typeface="Calibri"/>
                <a:cs typeface="Calibri"/>
              </a:rPr>
              <a:t>foo.h</a:t>
            </a:r>
            <a:r>
              <a:rPr sz="2817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b="1" spc="-49" dirty="0">
                <a:solidFill>
                  <a:srgbClr val="FF0000"/>
                </a:solidFill>
                <a:latin typeface="Calibri"/>
                <a:cs typeface="Calibri"/>
              </a:rPr>
              <a:t>bar.h</a:t>
            </a:r>
            <a:endParaRPr sz="2817">
              <a:latin typeface="Calibri"/>
              <a:cs typeface="Calibri"/>
            </a:endParaRPr>
          </a:p>
          <a:p>
            <a:pPr marL="1004327" algn="just">
              <a:lnSpc>
                <a:spcPts val="3228"/>
              </a:lnSpc>
            </a:pP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$(CC)</a:t>
            </a:r>
            <a:r>
              <a:rPr sz="2817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b="1" dirty="0">
                <a:solidFill>
                  <a:srgbClr val="FF0000"/>
                </a:solidFill>
                <a:latin typeface="Calibri"/>
                <a:cs typeface="Calibri"/>
              </a:rPr>
              <a:t>-c</a:t>
            </a:r>
            <a:r>
              <a:rPr sz="2817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b="1" spc="-49" dirty="0">
                <a:solidFill>
                  <a:srgbClr val="FF0000"/>
                </a:solidFill>
                <a:latin typeface="Calibri"/>
                <a:cs typeface="Calibri"/>
              </a:rPr>
              <a:t>bar.c</a:t>
            </a:r>
            <a:endParaRPr sz="2817">
              <a:latin typeface="Calibri"/>
              <a:cs typeface="Calibri"/>
            </a:endParaRPr>
          </a:p>
          <a:p>
            <a:pPr marL="13758">
              <a:lnSpc>
                <a:spcPts val="3369"/>
              </a:lnSpc>
            </a:pP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clean:</a:t>
            </a:r>
            <a:endParaRPr sz="2817">
              <a:latin typeface="Calibri"/>
              <a:cs typeface="Calibri"/>
            </a:endParaRPr>
          </a:p>
          <a:p>
            <a:pPr marL="13758" marR="809653" indent="990570">
              <a:lnSpc>
                <a:spcPts val="3358"/>
              </a:lnSpc>
              <a:spcBef>
                <a:spcPts val="233"/>
              </a:spcBef>
            </a:pP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$(RM)</a:t>
            </a:r>
            <a:r>
              <a:rPr sz="2817" b="1" spc="-8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b="1" dirty="0">
                <a:solidFill>
                  <a:srgbClr val="FF0000"/>
                </a:solidFill>
                <a:latin typeface="Calibri"/>
                <a:cs typeface="Calibri"/>
              </a:rPr>
              <a:t>*.o </a:t>
            </a:r>
            <a:r>
              <a:rPr sz="2817" b="1" spc="-6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b="1" spc="-11" dirty="0">
                <a:solidFill>
                  <a:srgbClr val="FF0000"/>
                </a:solidFill>
                <a:latin typeface="Calibri"/>
                <a:cs typeface="Calibri"/>
              </a:rPr>
              <a:t>macro:</a:t>
            </a:r>
            <a:endParaRPr sz="2817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941" y="5824601"/>
            <a:ext cx="3633576" cy="1308286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lnSpc>
                <a:spcPts val="3369"/>
              </a:lnSpc>
              <a:spcBef>
                <a:spcPts val="108"/>
              </a:spcBef>
            </a:pP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r>
              <a:rPr sz="2817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CC=$(CC)</a:t>
            </a:r>
            <a:endParaRPr sz="2817">
              <a:latin typeface="Calibri"/>
              <a:cs typeface="Calibri"/>
            </a:endParaRPr>
          </a:p>
          <a:p>
            <a:pPr marL="13758">
              <a:lnSpc>
                <a:spcPts val="3353"/>
              </a:lnSpc>
            </a:pP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r>
              <a:rPr sz="2817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b="1" spc="-11" dirty="0">
                <a:solidFill>
                  <a:srgbClr val="FF0000"/>
                </a:solidFill>
                <a:latin typeface="Calibri"/>
                <a:cs typeface="Calibri"/>
              </a:rPr>
              <a:t>CFLAGS=$(CFLAGS)</a:t>
            </a:r>
            <a:endParaRPr sz="2817">
              <a:latin typeface="Calibri"/>
              <a:cs typeface="Calibri"/>
            </a:endParaRPr>
          </a:p>
          <a:p>
            <a:pPr marL="13758">
              <a:lnSpc>
                <a:spcPts val="3369"/>
              </a:lnSpc>
            </a:pP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r>
              <a:rPr sz="2817" b="1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b="1" dirty="0">
                <a:solidFill>
                  <a:srgbClr val="FF0000"/>
                </a:solidFill>
                <a:latin typeface="Calibri"/>
                <a:cs typeface="Calibri"/>
              </a:rPr>
              <a:t>CXX=$(CXX)</a:t>
            </a:r>
            <a:endParaRPr sz="2817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8324" y="1635257"/>
            <a:ext cx="5918147" cy="4099983"/>
          </a:xfrm>
          <a:custGeom>
            <a:avLst/>
            <a:gdLst/>
            <a:ahLst/>
            <a:cxnLst/>
            <a:rect l="l" t="t" r="r" b="b"/>
            <a:pathLst>
              <a:path w="5462905" h="3784600">
                <a:moveTo>
                  <a:pt x="5462587" y="0"/>
                </a:moveTo>
                <a:lnTo>
                  <a:pt x="0" y="0"/>
                </a:lnTo>
                <a:lnTo>
                  <a:pt x="0" y="3784600"/>
                </a:lnTo>
                <a:lnTo>
                  <a:pt x="5462587" y="3784600"/>
                </a:lnTo>
                <a:lnTo>
                  <a:pt x="5462587" y="0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7" name="object 7"/>
          <p:cNvSpPr txBox="1"/>
          <p:nvPr/>
        </p:nvSpPr>
        <p:spPr>
          <a:xfrm>
            <a:off x="4023624" y="1642067"/>
            <a:ext cx="5640917" cy="397818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spc="-5" dirty="0">
                <a:latin typeface="Calibri"/>
                <a:cs typeface="Calibri"/>
              </a:rPr>
              <a:t>[1]</a:t>
            </a:r>
            <a:r>
              <a:rPr sz="2600" spc="-43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$@</a:t>
            </a:r>
            <a:endParaRPr sz="2600">
              <a:latin typeface="Calibri"/>
              <a:cs typeface="Calibri"/>
            </a:endParaRPr>
          </a:p>
          <a:p>
            <a:pPr marL="13758">
              <a:lnSpc>
                <a:spcPts val="3082"/>
              </a:lnSpc>
              <a:spcBef>
                <a:spcPts val="130"/>
              </a:spcBef>
            </a:pPr>
            <a:r>
              <a:rPr sz="2600" dirty="0">
                <a:latin typeface="SimSun"/>
                <a:cs typeface="SimSun"/>
              </a:rPr>
              <a:t>当前目标的完整名称</a:t>
            </a:r>
            <a:endParaRPr sz="2600">
              <a:latin typeface="SimSun"/>
              <a:cs typeface="SimSun"/>
            </a:endParaRPr>
          </a:p>
          <a:p>
            <a:pPr marL="13758">
              <a:lnSpc>
                <a:spcPts val="3082"/>
              </a:lnSpc>
            </a:pPr>
            <a:r>
              <a:rPr sz="2600" spc="-5" dirty="0">
                <a:latin typeface="Calibri"/>
                <a:cs typeface="Calibri"/>
              </a:rPr>
              <a:t>[2]</a:t>
            </a:r>
            <a:r>
              <a:rPr sz="2600" spc="-43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$&lt;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22"/>
              </a:spcBef>
            </a:pPr>
            <a:r>
              <a:rPr sz="2600" dirty="0">
                <a:latin typeface="SimSun"/>
                <a:cs typeface="SimSun"/>
              </a:rPr>
              <a:t>当前目标的第一个依赖文件的名称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27"/>
              </a:spcBef>
            </a:pPr>
            <a:r>
              <a:rPr sz="2600" spc="-5" dirty="0">
                <a:latin typeface="Calibri"/>
                <a:cs typeface="Calibri"/>
              </a:rPr>
              <a:t>[3]</a:t>
            </a:r>
            <a:r>
              <a:rPr sz="2600" spc="-43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$^</a:t>
            </a:r>
            <a:endParaRPr sz="2600">
              <a:latin typeface="Calibri"/>
              <a:cs typeface="Calibri"/>
            </a:endParaRPr>
          </a:p>
          <a:p>
            <a:pPr marL="13758" marR="5503">
              <a:lnSpc>
                <a:spcPts val="2914"/>
              </a:lnSpc>
              <a:spcBef>
                <a:spcPts val="504"/>
              </a:spcBef>
            </a:pPr>
            <a:r>
              <a:rPr sz="2600" dirty="0">
                <a:latin typeface="SimSun"/>
                <a:cs typeface="SimSun"/>
              </a:rPr>
              <a:t>当前目标的所有的依赖文件，以空格分 开，不包含重复文件</a:t>
            </a:r>
            <a:endParaRPr sz="2600">
              <a:latin typeface="SimSun"/>
              <a:cs typeface="SimSun"/>
            </a:endParaRPr>
          </a:p>
          <a:p>
            <a:pPr marL="13758">
              <a:lnSpc>
                <a:spcPts val="2979"/>
              </a:lnSpc>
            </a:pPr>
            <a:r>
              <a:rPr sz="2600" spc="-5" dirty="0">
                <a:latin typeface="Calibri"/>
                <a:cs typeface="Calibri"/>
              </a:rPr>
              <a:t>[4]</a:t>
            </a:r>
            <a:r>
              <a:rPr sz="2600" spc="-43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$?</a:t>
            </a:r>
            <a:endParaRPr sz="2600">
              <a:latin typeface="Calibri"/>
              <a:cs typeface="Calibri"/>
            </a:endParaRPr>
          </a:p>
          <a:p>
            <a:pPr marL="13758" marR="216687">
              <a:lnSpc>
                <a:spcPct val="100800"/>
              </a:lnSpc>
            </a:pPr>
            <a:r>
              <a:rPr sz="2600" dirty="0">
                <a:latin typeface="SimSun"/>
                <a:cs typeface="SimSun"/>
              </a:rPr>
              <a:t>同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spc="-11" dirty="0">
                <a:latin typeface="Calibri"/>
                <a:cs typeface="Calibri"/>
              </a:rPr>
              <a:t>3</a:t>
            </a:r>
            <a:r>
              <a:rPr sz="2600" spc="-5" dirty="0">
                <a:latin typeface="Calibri"/>
                <a:cs typeface="Calibri"/>
              </a:rPr>
              <a:t>)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dirty="0">
                <a:latin typeface="SimSun"/>
                <a:cs typeface="SimSun"/>
              </a:rPr>
              <a:t>且依赖文件的修改时间比目标文 件的创建时间晚。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094" y="-190794"/>
            <a:ext cx="468264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7.3</a:t>
            </a:r>
            <a:r>
              <a:rPr spc="-92" dirty="0">
                <a:latin typeface="Calibri"/>
                <a:cs typeface="Calibri"/>
              </a:rPr>
              <a:t> </a:t>
            </a:r>
            <a:r>
              <a:rPr spc="-43" dirty="0">
                <a:latin typeface="Calibri"/>
                <a:cs typeface="Calibri"/>
              </a:rPr>
              <a:t>make</a:t>
            </a:r>
            <a:r>
              <a:rPr dirty="0"/>
              <a:t>高级编程</a:t>
            </a:r>
          </a:p>
        </p:txBody>
      </p:sp>
      <p:sp>
        <p:nvSpPr>
          <p:cNvPr id="3" name="object 3"/>
          <p:cNvSpPr/>
          <p:nvPr/>
        </p:nvSpPr>
        <p:spPr>
          <a:xfrm>
            <a:off x="12038" y="464079"/>
            <a:ext cx="9844088" cy="5695950"/>
          </a:xfrm>
          <a:custGeom>
            <a:avLst/>
            <a:gdLst/>
            <a:ahLst/>
            <a:cxnLst/>
            <a:rect l="l" t="t" r="r" b="b"/>
            <a:pathLst>
              <a:path w="9086850" h="5257800">
                <a:moveTo>
                  <a:pt x="9086849" y="0"/>
                </a:moveTo>
                <a:lnTo>
                  <a:pt x="0" y="0"/>
                </a:lnTo>
                <a:lnTo>
                  <a:pt x="0" y="5257799"/>
                </a:lnTo>
                <a:lnTo>
                  <a:pt x="9086849" y="5257799"/>
                </a:lnTo>
                <a:lnTo>
                  <a:pt x="908684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4" name="object 4"/>
          <p:cNvSpPr txBox="1"/>
          <p:nvPr/>
        </p:nvSpPr>
        <p:spPr>
          <a:xfrm>
            <a:off x="97340" y="472059"/>
            <a:ext cx="6330897" cy="3901400"/>
          </a:xfrm>
          <a:prstGeom prst="rect">
            <a:avLst/>
          </a:prstGeom>
        </p:spPr>
        <p:txBody>
          <a:bodyPr vert="horz" wrap="square" lIns="0" tIns="3440" rIns="0" bIns="0" rtlCol="0">
            <a:spAutoFit/>
          </a:bodyPr>
          <a:lstStyle/>
          <a:p>
            <a:pPr marL="13758" marR="5503">
              <a:lnSpc>
                <a:spcPct val="102299"/>
              </a:lnSpc>
              <a:spcBef>
                <a:spcPts val="27"/>
              </a:spcBef>
            </a:pPr>
            <a:r>
              <a:rPr sz="2817" b="1" spc="-5" dirty="0">
                <a:solidFill>
                  <a:srgbClr val="FFFFFF"/>
                </a:solidFill>
                <a:latin typeface="Calibri"/>
                <a:cs typeface="Calibri"/>
              </a:rPr>
              <a:t>zyx@ubuntu:~/C$</a:t>
            </a:r>
            <a:r>
              <a:rPr sz="2817" b="1" spc="-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17" b="1" spc="-22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2817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17" b="1" spc="-11" dirty="0">
                <a:solidFill>
                  <a:srgbClr val="FFFFFF"/>
                </a:solidFill>
                <a:latin typeface="Calibri"/>
                <a:cs typeface="Calibri"/>
              </a:rPr>
              <a:t>-f</a:t>
            </a:r>
            <a:r>
              <a:rPr sz="2817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17" b="1" spc="-16" dirty="0">
                <a:solidFill>
                  <a:srgbClr val="FFFFFF"/>
                </a:solidFill>
                <a:latin typeface="Calibri"/>
                <a:cs typeface="Calibri"/>
              </a:rPr>
              <a:t>Makefile1</a:t>
            </a:r>
            <a:r>
              <a:rPr sz="2817" b="1" spc="-1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17" b="1" spc="-5" dirty="0">
                <a:solidFill>
                  <a:srgbClr val="FFFFFF"/>
                </a:solidFill>
                <a:latin typeface="Calibri"/>
                <a:cs typeface="Calibri"/>
              </a:rPr>
              <a:t>clean </a:t>
            </a:r>
            <a:r>
              <a:rPr sz="2817" b="1" spc="-6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17" b="1" dirty="0">
                <a:solidFill>
                  <a:srgbClr val="FFFFFF"/>
                </a:solidFill>
                <a:latin typeface="Calibri"/>
                <a:cs typeface="Calibri"/>
              </a:rPr>
              <a:t>rm</a:t>
            </a:r>
            <a:r>
              <a:rPr sz="2817" b="1" spc="-11" dirty="0">
                <a:solidFill>
                  <a:srgbClr val="FFFFFF"/>
                </a:solidFill>
                <a:latin typeface="Calibri"/>
                <a:cs typeface="Calibri"/>
              </a:rPr>
              <a:t> -f</a:t>
            </a:r>
            <a:r>
              <a:rPr sz="2817" b="1" dirty="0">
                <a:solidFill>
                  <a:srgbClr val="FFFFFF"/>
                </a:solidFill>
                <a:latin typeface="Calibri"/>
                <a:cs typeface="Calibri"/>
              </a:rPr>
              <a:t> *.o</a:t>
            </a:r>
            <a:endParaRPr sz="2817">
              <a:latin typeface="Calibri"/>
              <a:cs typeface="Calibri"/>
            </a:endParaRPr>
          </a:p>
          <a:p>
            <a:pPr marL="13758"/>
            <a:r>
              <a:rPr sz="2817" b="1" dirty="0">
                <a:solidFill>
                  <a:srgbClr val="FFFFFF"/>
                </a:solidFill>
                <a:latin typeface="Calibri"/>
                <a:cs typeface="Calibri"/>
              </a:rPr>
              <a:t>rm</a:t>
            </a:r>
            <a:r>
              <a:rPr sz="2817" b="1" spc="-3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17" b="1" spc="-11" dirty="0">
                <a:solidFill>
                  <a:srgbClr val="FFFFFF"/>
                </a:solidFill>
                <a:latin typeface="Calibri"/>
                <a:cs typeface="Calibri"/>
              </a:rPr>
              <a:t>-f</a:t>
            </a:r>
            <a:r>
              <a:rPr sz="2817" b="1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17" b="1" spc="-16" dirty="0">
                <a:solidFill>
                  <a:srgbClr val="FFFFFF"/>
                </a:solidFill>
                <a:latin typeface="Calibri"/>
                <a:cs typeface="Calibri"/>
              </a:rPr>
              <a:t>myprog</a:t>
            </a:r>
            <a:endParaRPr sz="2817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58">
              <a:latin typeface="Calibri"/>
              <a:cs typeface="Calibri"/>
            </a:endParaRPr>
          </a:p>
          <a:p>
            <a:pPr marL="13758" marR="872251">
              <a:lnSpc>
                <a:spcPct val="102299"/>
              </a:lnSpc>
              <a:spcBef>
                <a:spcPts val="2508"/>
              </a:spcBef>
            </a:pPr>
            <a:r>
              <a:rPr sz="2817" b="1" spc="-5" dirty="0">
                <a:solidFill>
                  <a:srgbClr val="FFFFFF"/>
                </a:solidFill>
                <a:latin typeface="Calibri"/>
                <a:cs typeface="Calibri"/>
              </a:rPr>
              <a:t>zyx@ubuntu:~/C$</a:t>
            </a:r>
            <a:r>
              <a:rPr sz="2817" b="1" spc="-22" dirty="0">
                <a:solidFill>
                  <a:srgbClr val="FFFFFF"/>
                </a:solidFill>
                <a:latin typeface="Calibri"/>
                <a:cs typeface="Calibri"/>
              </a:rPr>
              <a:t> make</a:t>
            </a:r>
            <a:r>
              <a:rPr sz="2817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17" b="1" spc="-11" dirty="0">
                <a:solidFill>
                  <a:srgbClr val="FFFFFF"/>
                </a:solidFill>
                <a:latin typeface="Calibri"/>
                <a:cs typeface="Calibri"/>
              </a:rPr>
              <a:t>-f</a:t>
            </a:r>
            <a:r>
              <a:rPr sz="2817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17" b="1" spc="-16" dirty="0">
                <a:solidFill>
                  <a:srgbClr val="FFFFFF"/>
                </a:solidFill>
                <a:latin typeface="Calibri"/>
                <a:cs typeface="Calibri"/>
              </a:rPr>
              <a:t>Makefile3 </a:t>
            </a:r>
            <a:r>
              <a:rPr sz="2817" b="1" spc="-6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17" b="1" spc="-5" dirty="0">
                <a:solidFill>
                  <a:srgbClr val="FFFFFF"/>
                </a:solidFill>
                <a:latin typeface="Calibri"/>
                <a:cs typeface="Calibri"/>
              </a:rPr>
              <a:t>cc </a:t>
            </a:r>
            <a:r>
              <a:rPr sz="2817" b="1" dirty="0">
                <a:solidFill>
                  <a:srgbClr val="FFFFFF"/>
                </a:solidFill>
                <a:latin typeface="Calibri"/>
                <a:cs typeface="Calibri"/>
              </a:rPr>
              <a:t>-c</a:t>
            </a:r>
            <a:r>
              <a:rPr sz="2817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17" b="1" spc="-11" dirty="0">
                <a:solidFill>
                  <a:srgbClr val="FFFFFF"/>
                </a:solidFill>
                <a:latin typeface="Calibri"/>
                <a:cs typeface="Calibri"/>
              </a:rPr>
              <a:t>foo.c</a:t>
            </a:r>
            <a:endParaRPr sz="2817">
              <a:latin typeface="Calibri"/>
              <a:cs typeface="Calibri"/>
            </a:endParaRPr>
          </a:p>
          <a:p>
            <a:pPr marL="13758">
              <a:lnSpc>
                <a:spcPts val="3369"/>
              </a:lnSpc>
            </a:pPr>
            <a:r>
              <a:rPr sz="2817" b="1" spc="-5" dirty="0">
                <a:solidFill>
                  <a:srgbClr val="FFFFFF"/>
                </a:solidFill>
                <a:latin typeface="Calibri"/>
                <a:cs typeface="Calibri"/>
              </a:rPr>
              <a:t>cc</a:t>
            </a:r>
            <a:r>
              <a:rPr sz="2817" b="1" spc="-3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17" b="1" dirty="0">
                <a:solidFill>
                  <a:srgbClr val="FFFFFF"/>
                </a:solidFill>
                <a:latin typeface="Calibri"/>
                <a:cs typeface="Calibri"/>
              </a:rPr>
              <a:t>-c</a:t>
            </a:r>
            <a:r>
              <a:rPr sz="2817" b="1" spc="-3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17" b="1" spc="-49" dirty="0">
                <a:solidFill>
                  <a:srgbClr val="FFFFFF"/>
                </a:solidFill>
                <a:latin typeface="Calibri"/>
                <a:cs typeface="Calibri"/>
              </a:rPr>
              <a:t>bar.c</a:t>
            </a:r>
            <a:endParaRPr sz="2817">
              <a:latin typeface="Calibri"/>
              <a:cs typeface="Calibri"/>
            </a:endParaRPr>
          </a:p>
          <a:p>
            <a:pPr marL="13758">
              <a:lnSpc>
                <a:spcPts val="3369"/>
              </a:lnSpc>
            </a:pPr>
            <a:r>
              <a:rPr sz="2817" b="1" spc="-5" dirty="0">
                <a:solidFill>
                  <a:srgbClr val="FFFFFF"/>
                </a:solidFill>
                <a:latin typeface="Calibri"/>
                <a:cs typeface="Calibri"/>
              </a:rPr>
              <a:t>cc</a:t>
            </a:r>
            <a:r>
              <a:rPr sz="2817" b="1" spc="-2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17" b="1" spc="-11" dirty="0">
                <a:solidFill>
                  <a:srgbClr val="FFFFFF"/>
                </a:solidFill>
                <a:latin typeface="Calibri"/>
                <a:cs typeface="Calibri"/>
              </a:rPr>
              <a:t>foo.o</a:t>
            </a:r>
            <a:r>
              <a:rPr sz="2817" b="1" spc="-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17" b="1" spc="-49" dirty="0">
                <a:solidFill>
                  <a:srgbClr val="FFFFFF"/>
                </a:solidFill>
                <a:latin typeface="Calibri"/>
                <a:cs typeface="Calibri"/>
              </a:rPr>
              <a:t>bar.o</a:t>
            </a:r>
            <a:r>
              <a:rPr sz="2817" b="1" spc="-1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17" b="1" dirty="0">
                <a:solidFill>
                  <a:srgbClr val="FFFFFF"/>
                </a:solidFill>
                <a:latin typeface="Calibri"/>
                <a:cs typeface="Calibri"/>
              </a:rPr>
              <a:t>-o</a:t>
            </a:r>
            <a:r>
              <a:rPr sz="2817" b="1" spc="-16" dirty="0">
                <a:solidFill>
                  <a:srgbClr val="FFFFFF"/>
                </a:solidFill>
                <a:latin typeface="Calibri"/>
                <a:cs typeface="Calibri"/>
              </a:rPr>
              <a:t> myprog</a:t>
            </a:r>
            <a:endParaRPr sz="2817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40" y="4338700"/>
            <a:ext cx="3229081" cy="447409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817" b="1" spc="-5" dirty="0">
                <a:solidFill>
                  <a:srgbClr val="FFFFFF"/>
                </a:solidFill>
                <a:latin typeface="Calibri"/>
                <a:cs typeface="Calibri"/>
              </a:rPr>
              <a:t>echo</a:t>
            </a:r>
            <a:r>
              <a:rPr sz="2817" b="1" spc="-2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17" b="1" dirty="0">
                <a:solidFill>
                  <a:srgbClr val="FFFFFF"/>
                </a:solidFill>
                <a:latin typeface="Calibri"/>
                <a:cs typeface="Calibri"/>
              </a:rPr>
              <a:t>'$^='</a:t>
            </a:r>
            <a:r>
              <a:rPr sz="2817" b="1" spc="-2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17" b="1" spc="-11" dirty="0">
                <a:solidFill>
                  <a:srgbClr val="FFFFFF"/>
                </a:solidFill>
                <a:latin typeface="Calibri"/>
                <a:cs typeface="Calibri"/>
              </a:rPr>
              <a:t>foo.o</a:t>
            </a:r>
            <a:r>
              <a:rPr sz="2817" b="1" spc="-2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17" b="1" spc="-49" dirty="0">
                <a:solidFill>
                  <a:srgbClr val="FFFFFF"/>
                </a:solidFill>
                <a:latin typeface="Calibri"/>
                <a:cs typeface="Calibri"/>
              </a:rPr>
              <a:t>bar.o</a:t>
            </a:r>
            <a:endParaRPr sz="2817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339" y="4764659"/>
            <a:ext cx="3215323" cy="1327265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817" b="1" spc="-5" dirty="0">
                <a:solidFill>
                  <a:srgbClr val="FFFFFF"/>
                </a:solidFill>
                <a:latin typeface="Calibri"/>
                <a:cs typeface="Calibri"/>
              </a:rPr>
              <a:t>$^=</a:t>
            </a:r>
            <a:r>
              <a:rPr sz="2817" b="1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17" b="1" spc="-11" dirty="0">
                <a:solidFill>
                  <a:srgbClr val="FFFFFF"/>
                </a:solidFill>
                <a:latin typeface="Calibri"/>
                <a:cs typeface="Calibri"/>
              </a:rPr>
              <a:t>foo.o</a:t>
            </a:r>
            <a:r>
              <a:rPr sz="2817" b="1" spc="-2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17" b="1" spc="-49" dirty="0">
                <a:solidFill>
                  <a:srgbClr val="FFFFFF"/>
                </a:solidFill>
                <a:latin typeface="Calibri"/>
                <a:cs typeface="Calibri"/>
              </a:rPr>
              <a:t>bar.o</a:t>
            </a:r>
            <a:endParaRPr sz="2817">
              <a:latin typeface="Calibri"/>
              <a:cs typeface="Calibri"/>
            </a:endParaRPr>
          </a:p>
          <a:p>
            <a:pPr marL="13758">
              <a:spcBef>
                <a:spcPts val="76"/>
              </a:spcBef>
            </a:pPr>
            <a:r>
              <a:rPr sz="2817" b="1" spc="-5" dirty="0">
                <a:solidFill>
                  <a:srgbClr val="FFFFFF"/>
                </a:solidFill>
                <a:latin typeface="Calibri"/>
                <a:cs typeface="Calibri"/>
              </a:rPr>
              <a:t>echo</a:t>
            </a:r>
            <a:r>
              <a:rPr sz="2817" b="1" spc="-2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17" b="1" spc="-5" dirty="0">
                <a:solidFill>
                  <a:srgbClr val="FFFFFF"/>
                </a:solidFill>
                <a:latin typeface="Calibri"/>
                <a:cs typeface="Calibri"/>
              </a:rPr>
              <a:t>'$?='</a:t>
            </a:r>
            <a:r>
              <a:rPr sz="2817" b="1" spc="-11" dirty="0">
                <a:solidFill>
                  <a:srgbClr val="FFFFFF"/>
                </a:solidFill>
                <a:latin typeface="Calibri"/>
                <a:cs typeface="Calibri"/>
              </a:rPr>
              <a:t> foo.o</a:t>
            </a:r>
            <a:r>
              <a:rPr sz="2817" b="1" spc="-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17" b="1" spc="-49" dirty="0">
                <a:solidFill>
                  <a:srgbClr val="FFFFFF"/>
                </a:solidFill>
                <a:latin typeface="Calibri"/>
                <a:cs typeface="Calibri"/>
              </a:rPr>
              <a:t>bar.o</a:t>
            </a:r>
            <a:endParaRPr sz="2817">
              <a:latin typeface="Calibri"/>
              <a:cs typeface="Calibri"/>
            </a:endParaRPr>
          </a:p>
          <a:p>
            <a:pPr marL="13758"/>
            <a:r>
              <a:rPr sz="2817" b="1" spc="-5" dirty="0">
                <a:solidFill>
                  <a:srgbClr val="FFFFFF"/>
                </a:solidFill>
                <a:latin typeface="Calibri"/>
                <a:cs typeface="Calibri"/>
              </a:rPr>
              <a:t>$?=</a:t>
            </a:r>
            <a:r>
              <a:rPr sz="2817" b="1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17" b="1" spc="-11" dirty="0">
                <a:solidFill>
                  <a:srgbClr val="FFFFFF"/>
                </a:solidFill>
                <a:latin typeface="Calibri"/>
                <a:cs typeface="Calibri"/>
              </a:rPr>
              <a:t>foo.o</a:t>
            </a:r>
            <a:r>
              <a:rPr sz="2817" b="1" spc="-2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17" b="1" spc="-49" dirty="0">
                <a:solidFill>
                  <a:srgbClr val="FFFFFF"/>
                </a:solidFill>
                <a:latin typeface="Calibri"/>
                <a:cs typeface="Calibri"/>
              </a:rPr>
              <a:t>bar.o</a:t>
            </a:r>
            <a:endParaRPr sz="2817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49650" y="4521068"/>
            <a:ext cx="6306820" cy="2500577"/>
          </a:xfrm>
          <a:custGeom>
            <a:avLst/>
            <a:gdLst/>
            <a:ahLst/>
            <a:cxnLst/>
            <a:rect l="l" t="t" r="r" b="b"/>
            <a:pathLst>
              <a:path w="5821680" h="2308225">
                <a:moveTo>
                  <a:pt x="5821362" y="0"/>
                </a:moveTo>
                <a:lnTo>
                  <a:pt x="0" y="0"/>
                </a:lnTo>
                <a:lnTo>
                  <a:pt x="0" y="2308225"/>
                </a:lnTo>
                <a:lnTo>
                  <a:pt x="5821362" y="2308225"/>
                </a:lnTo>
                <a:lnTo>
                  <a:pt x="5821362" y="0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8" name="object 8"/>
          <p:cNvSpPr txBox="1"/>
          <p:nvPr/>
        </p:nvSpPr>
        <p:spPr>
          <a:xfrm>
            <a:off x="3634952" y="4544525"/>
            <a:ext cx="1022931" cy="1214221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spc="-5" dirty="0">
                <a:latin typeface="Calibri"/>
                <a:cs typeface="Calibri"/>
              </a:rPr>
              <a:t>[1]</a:t>
            </a:r>
            <a:r>
              <a:rPr sz="2600" spc="-87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$@:</a:t>
            </a:r>
            <a:endParaRPr sz="2600">
              <a:latin typeface="Calibri"/>
              <a:cs typeface="Calibri"/>
            </a:endParaRPr>
          </a:p>
          <a:p>
            <a:pPr marL="13758"/>
            <a:r>
              <a:rPr sz="2600" spc="-5" dirty="0">
                <a:latin typeface="Calibri"/>
                <a:cs typeface="Calibri"/>
              </a:rPr>
              <a:t>[2]</a:t>
            </a:r>
            <a:r>
              <a:rPr sz="2600" spc="-103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$&lt;: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22"/>
              </a:spcBef>
            </a:pPr>
            <a:r>
              <a:rPr sz="2600" spc="-5" dirty="0">
                <a:latin typeface="Calibri"/>
                <a:cs typeface="Calibri"/>
              </a:rPr>
              <a:t>[3]</a:t>
            </a:r>
            <a:r>
              <a:rPr sz="2600" spc="-103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$^: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0140" y="4544526"/>
            <a:ext cx="4980517" cy="1221915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44458">
              <a:spcBef>
                <a:spcPts val="108"/>
              </a:spcBef>
            </a:pPr>
            <a:r>
              <a:rPr sz="2600" dirty="0">
                <a:latin typeface="SimSun"/>
                <a:cs typeface="SimSun"/>
              </a:rPr>
              <a:t>当前目标的完整名称</a:t>
            </a:r>
            <a:endParaRPr sz="2600">
              <a:latin typeface="SimSun"/>
              <a:cs typeface="SimSun"/>
            </a:endParaRPr>
          </a:p>
          <a:p>
            <a:pPr marL="87363" marR="5503" indent="-74293">
              <a:lnSpc>
                <a:spcPts val="3142"/>
              </a:lnSpc>
              <a:spcBef>
                <a:spcPts val="87"/>
              </a:spcBef>
            </a:pPr>
            <a:r>
              <a:rPr sz="2600" dirty="0">
                <a:latin typeface="SimSun"/>
                <a:cs typeface="SimSun"/>
              </a:rPr>
              <a:t>当前目标的第一个依赖文件的名称 当前目标的所有的依赖文件，以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4952" y="5726642"/>
            <a:ext cx="3989917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dirty="0">
                <a:latin typeface="SimSun"/>
                <a:cs typeface="SimSun"/>
              </a:rPr>
              <a:t>空格分开，不包含重复文件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4952" y="6126184"/>
            <a:ext cx="5990378" cy="773834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3758" marR="5503">
              <a:lnSpc>
                <a:spcPct val="100800"/>
              </a:lnSpc>
              <a:spcBef>
                <a:spcPts val="81"/>
              </a:spcBef>
              <a:tabLst>
                <a:tab pos="1234085" algn="l"/>
              </a:tabLst>
            </a:pPr>
            <a:r>
              <a:rPr sz="2600" dirty="0">
                <a:latin typeface="Calibri"/>
                <a:cs typeface="Calibri"/>
              </a:rPr>
              <a:t>[</a:t>
            </a:r>
            <a:r>
              <a:rPr sz="2600" spc="-5" dirty="0">
                <a:latin typeface="Calibri"/>
                <a:cs typeface="Calibri"/>
              </a:rPr>
              <a:t>4</a:t>
            </a:r>
            <a:r>
              <a:rPr sz="2600" dirty="0">
                <a:latin typeface="Calibri"/>
                <a:cs typeface="Calibri"/>
              </a:rPr>
              <a:t>]</a:t>
            </a:r>
            <a:r>
              <a:rPr sz="2600" spc="-5" dirty="0">
                <a:latin typeface="Calibri"/>
                <a:cs typeface="Calibri"/>
              </a:rPr>
              <a:t> $?</a:t>
            </a:r>
            <a:r>
              <a:rPr sz="2600" dirty="0">
                <a:latin typeface="Calibri"/>
                <a:cs typeface="Calibri"/>
              </a:rPr>
              <a:t>:	</a:t>
            </a:r>
            <a:r>
              <a:rPr sz="2600" dirty="0">
                <a:latin typeface="SimSun"/>
                <a:cs typeface="SimSun"/>
              </a:rPr>
              <a:t>同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spc="-11" dirty="0">
                <a:latin typeface="Calibri"/>
                <a:cs typeface="Calibri"/>
              </a:rPr>
              <a:t>3</a:t>
            </a:r>
            <a:r>
              <a:rPr sz="2600" spc="-5" dirty="0">
                <a:latin typeface="Calibri"/>
                <a:cs typeface="Calibri"/>
              </a:rPr>
              <a:t>)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dirty="0">
                <a:latin typeface="SimSun"/>
                <a:cs typeface="SimSun"/>
              </a:rPr>
              <a:t>且依赖文件的修改时间比目 标文件的创建时间晚。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094" y="-166030"/>
            <a:ext cx="468264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7.3</a:t>
            </a:r>
            <a:r>
              <a:rPr spc="-92" dirty="0">
                <a:latin typeface="Calibri"/>
                <a:cs typeface="Calibri"/>
              </a:rPr>
              <a:t> </a:t>
            </a:r>
            <a:r>
              <a:rPr spc="-43" dirty="0">
                <a:latin typeface="Calibri"/>
                <a:cs typeface="Calibri"/>
              </a:rPr>
              <a:t>make</a:t>
            </a:r>
            <a:r>
              <a:rPr dirty="0"/>
              <a:t>高级编程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016" y="492972"/>
            <a:ext cx="9134845" cy="6403302"/>
          </a:xfrm>
          <a:prstGeom prst="rect">
            <a:avLst/>
          </a:prstGeom>
        </p:spPr>
        <p:txBody>
          <a:bodyPr vert="horz" wrap="square" lIns="0" tIns="85990" rIns="0" bIns="0" rtlCol="0">
            <a:spAutoFit/>
          </a:bodyPr>
          <a:lstStyle/>
          <a:p>
            <a:pPr marL="30955">
              <a:spcBef>
                <a:spcPts val="677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(3)</a:t>
            </a:r>
            <a:r>
              <a:rPr sz="2600" b="1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shell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变量</a:t>
            </a:r>
            <a:endParaRPr sz="3819" baseline="1182">
              <a:latin typeface="SimSun"/>
              <a:cs typeface="SimSun"/>
            </a:endParaRPr>
          </a:p>
          <a:p>
            <a:pPr marL="30955" marR="5503">
              <a:spcBef>
                <a:spcPts val="574"/>
              </a:spcBef>
            </a:pPr>
            <a:r>
              <a:rPr sz="2600" b="1" spc="-22" dirty="0">
                <a:solidFill>
                  <a:srgbClr val="FF0000"/>
                </a:solidFill>
                <a:latin typeface="Calibri"/>
                <a:cs typeface="Calibri"/>
              </a:rPr>
              <a:t>make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还可以用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shell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变量，若用户使用</a:t>
            </a:r>
            <a:r>
              <a:rPr sz="2600" b="1" spc="11" dirty="0">
                <a:solidFill>
                  <a:srgbClr val="FF0000"/>
                </a:solidFill>
                <a:latin typeface="Calibri"/>
                <a:cs typeface="Calibri"/>
              </a:rPr>
              <a:t>bash</a:t>
            </a:r>
            <a:r>
              <a:rPr sz="3819" spc="16" baseline="1182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则在</a:t>
            </a:r>
            <a:r>
              <a:rPr sz="2600" b="1" spc="-22" dirty="0">
                <a:solidFill>
                  <a:srgbClr val="FF0000"/>
                </a:solidFill>
                <a:latin typeface="Calibri"/>
                <a:cs typeface="Calibri"/>
              </a:rPr>
              <a:t>make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中可使用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bash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变量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819" baseline="1182">
              <a:latin typeface="SimSun"/>
              <a:cs typeface="SimSun"/>
            </a:endParaRPr>
          </a:p>
          <a:p>
            <a:pPr marL="30955">
              <a:spcBef>
                <a:spcPts val="677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例：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Ma</a:t>
            </a:r>
            <a:r>
              <a:rPr sz="2600" b="1" spc="-76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il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e4</a:t>
            </a:r>
            <a:endParaRPr sz="2600">
              <a:latin typeface="Calibri"/>
              <a:cs typeface="Calibri"/>
            </a:endParaRPr>
          </a:p>
          <a:p>
            <a:pPr marL="30955">
              <a:spcBef>
                <a:spcPts val="569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在以前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Ma</a:t>
            </a:r>
            <a:r>
              <a:rPr sz="2600" b="1" spc="-76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il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的基础上添加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600" b="1" spc="-38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目标</a:t>
            </a:r>
            <a:endParaRPr sz="3819" baseline="1182">
              <a:latin typeface="SimSun"/>
              <a:cs typeface="SimSun"/>
            </a:endParaRPr>
          </a:p>
          <a:p>
            <a:pPr marL="30955">
              <a:spcBef>
                <a:spcPts val="677"/>
              </a:spcBef>
            </a:pP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backup:</a:t>
            </a:r>
            <a:endParaRPr sz="2600">
              <a:latin typeface="Calibri"/>
              <a:cs typeface="Calibri"/>
            </a:endParaRPr>
          </a:p>
          <a:p>
            <a:pPr marL="1021525">
              <a:spcBef>
                <a:spcPts val="547"/>
              </a:spcBef>
            </a:pP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mount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-tauto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/dev/sda1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/media/udisk</a:t>
            </a:r>
            <a:endParaRPr sz="2600">
              <a:latin typeface="Calibri"/>
              <a:cs typeface="Calibri"/>
            </a:endParaRPr>
          </a:p>
          <a:p>
            <a:pPr marL="1021525" marR="2871276">
              <a:lnSpc>
                <a:spcPct val="118300"/>
              </a:lnSpc>
              <a:spcBef>
                <a:spcPts val="103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cp</a:t>
            </a:r>
            <a:r>
              <a:rPr sz="2600" b="1" spc="5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$(HOME)/*.c</a:t>
            </a:r>
            <a:r>
              <a:rPr sz="2600" b="1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/media/udisk/linux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cp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$(HOME)/*.cxx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/media/udisk/linux</a:t>
            </a:r>
            <a:endParaRPr sz="2600">
              <a:latin typeface="Calibri"/>
              <a:cs typeface="Calibri"/>
            </a:endParaRPr>
          </a:p>
          <a:p>
            <a:pPr marL="1021525" marR="2212272" algn="just">
              <a:lnSpc>
                <a:spcPct val="119600"/>
              </a:lnSpc>
              <a:spcBef>
                <a:spcPts val="65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cp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$(HOME)/Makefile?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/media/udisk/linux </a:t>
            </a:r>
            <a:r>
              <a:rPr sz="2600" b="1" spc="-57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cp $(HOME)/Linux.doc /media/udisk/linux </a:t>
            </a:r>
            <a:r>
              <a:rPr sz="2600" b="1" spc="-57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umount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/dev/sda1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2443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执行</a:t>
            </a:r>
            <a:r>
              <a:rPr sz="3819" spc="-8" baseline="1182" dirty="0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make</a:t>
            </a:r>
            <a:r>
              <a:rPr sz="2600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-f</a:t>
            </a:r>
            <a:r>
              <a:rPr sz="2600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Makefile4</a:t>
            </a:r>
            <a:r>
              <a:rPr sz="2600" b="1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backup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094" y="-166030"/>
            <a:ext cx="468264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7.3</a:t>
            </a:r>
            <a:r>
              <a:rPr spc="-92" dirty="0">
                <a:latin typeface="Calibri"/>
                <a:cs typeface="Calibri"/>
              </a:rPr>
              <a:t> </a:t>
            </a:r>
            <a:r>
              <a:rPr spc="-43" dirty="0">
                <a:latin typeface="Calibri"/>
                <a:cs typeface="Calibri"/>
              </a:rPr>
              <a:t>make</a:t>
            </a:r>
            <a:r>
              <a:rPr dirty="0"/>
              <a:t>高级编程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213" y="565616"/>
            <a:ext cx="9589558" cy="5998213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3758" marR="5503" algn="just">
              <a:lnSpc>
                <a:spcPct val="100800"/>
              </a:lnSpc>
              <a:spcBef>
                <a:spcPts val="81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快速数据备份法：修改你的主目录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如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/root)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下的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.bashrc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文件，添加 如下语句</a:t>
            </a:r>
            <a:r>
              <a:rPr sz="3819" spc="8" baseline="1182" dirty="0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alias</a:t>
            </a:r>
            <a:r>
              <a:rPr sz="2600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bk='make</a:t>
            </a:r>
            <a:r>
              <a:rPr sz="2600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-f</a:t>
            </a:r>
            <a:r>
              <a:rPr sz="2600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Makefile4</a:t>
            </a:r>
            <a:r>
              <a:rPr sz="2600" b="1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backup'</a:t>
            </a:r>
            <a:r>
              <a:rPr sz="3819" spc="-8" baseline="1182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Makefile4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中的目标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backup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内容如下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547"/>
              </a:spcBef>
            </a:pP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backup:</a:t>
            </a:r>
            <a:endParaRPr sz="2600">
              <a:latin typeface="Calibri"/>
              <a:cs typeface="Calibri"/>
            </a:endParaRPr>
          </a:p>
          <a:p>
            <a:pPr marL="1004327">
              <a:spcBef>
                <a:spcPts val="569"/>
              </a:spcBef>
            </a:pP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mount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-tauto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/dev/sda1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/media/udisk</a:t>
            </a:r>
            <a:endParaRPr sz="2600">
              <a:latin typeface="Calibri"/>
              <a:cs typeface="Calibri"/>
            </a:endParaRPr>
          </a:p>
          <a:p>
            <a:pPr marL="1004327" marR="3342484">
              <a:lnSpc>
                <a:spcPct val="117500"/>
              </a:lnSpc>
              <a:spcBef>
                <a:spcPts val="130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cp</a:t>
            </a:r>
            <a:r>
              <a:rPr sz="2600" b="1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$(HOME)/*.c</a:t>
            </a:r>
            <a:r>
              <a:rPr sz="2600" b="1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/media/udisk/linux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cp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$(HOME)/*.cxx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/media/udisk/linux</a:t>
            </a:r>
            <a:endParaRPr sz="2600">
              <a:latin typeface="Calibri"/>
              <a:cs typeface="Calibri"/>
            </a:endParaRPr>
          </a:p>
          <a:p>
            <a:pPr marL="1004327" marR="2683480">
              <a:lnSpc>
                <a:spcPct val="120600"/>
              </a:lnSpc>
              <a:spcBef>
                <a:spcPts val="38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cp</a:t>
            </a:r>
            <a:r>
              <a:rPr sz="2600" b="1" spc="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$(HOME)/Makefile?</a:t>
            </a:r>
            <a:r>
              <a:rPr sz="2600" b="1" spc="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/media/udisk/linux </a:t>
            </a:r>
            <a:r>
              <a:rPr sz="2600" b="1" spc="-57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cp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$(HOME)/Linux.doc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/media/udisk/linux </a:t>
            </a:r>
            <a:r>
              <a:rPr sz="2600" b="1" spc="-57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cp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$(HOME)/student?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/media/udisk/linux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cp 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$(HOME)/gawk?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/media/udisk/linux</a:t>
            </a:r>
            <a:endParaRPr sz="2600">
              <a:latin typeface="Calibri"/>
              <a:cs typeface="Calibri"/>
            </a:endParaRPr>
          </a:p>
          <a:p>
            <a:pPr marL="1004327" marR="3105160">
              <a:lnSpc>
                <a:spcPts val="3792"/>
              </a:lnSpc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cp $(HOME)/fork?.c /media/udisk/linux </a:t>
            </a:r>
            <a:r>
              <a:rPr sz="2600" b="1" spc="-57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umount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/dev/sda1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5343" y="-190794"/>
            <a:ext cx="3352218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7.4</a:t>
            </a:r>
            <a:r>
              <a:rPr spc="-97" dirty="0">
                <a:latin typeface="Calibri"/>
                <a:cs typeface="Calibri"/>
              </a:rPr>
              <a:t> </a:t>
            </a:r>
            <a:r>
              <a:rPr dirty="0"/>
              <a:t>隐含规则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213" y="492972"/>
            <a:ext cx="9544156" cy="2396981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 marR="4568314">
              <a:lnSpc>
                <a:spcPct val="118300"/>
              </a:lnSpc>
              <a:spcBef>
                <a:spcPts val="108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、后缀规则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(Suffix</a:t>
            </a:r>
            <a:r>
              <a:rPr sz="26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Rules)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老式方法 例</a:t>
            </a:r>
            <a:r>
              <a:rPr sz="3819" spc="-8" baseline="1182" dirty="0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Makefile5</a:t>
            </a:r>
            <a:endParaRPr sz="2600">
              <a:latin typeface="Calibri"/>
              <a:cs typeface="Calibri"/>
            </a:endParaRPr>
          </a:p>
          <a:p>
            <a:pPr marL="13758" marR="5503">
              <a:lnSpc>
                <a:spcPts val="3792"/>
              </a:lnSpc>
              <a:spcBef>
                <a:spcPts val="217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在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MakeFile4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的基础上，修改目标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myrpog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和去掉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foo.o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和</a:t>
            </a:r>
            <a:r>
              <a:rPr sz="2600" b="1" spc="-54" dirty="0">
                <a:solidFill>
                  <a:srgbClr val="FF0000"/>
                </a:solidFill>
                <a:latin typeface="Calibri"/>
                <a:cs typeface="Calibri"/>
              </a:rPr>
              <a:t>bar.o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目标。 将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.c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文件转换成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.o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文件的后缀规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则</a:t>
            </a:r>
            <a:endParaRPr sz="3819" baseline="1182">
              <a:latin typeface="SimSun"/>
              <a:cs typeface="SimSun"/>
            </a:endParaRPr>
          </a:p>
          <a:p>
            <a:pPr marL="13758">
              <a:spcBef>
                <a:spcPts val="336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CC=gcc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213" y="2850599"/>
            <a:ext cx="3037840" cy="1954167"/>
          </a:xfrm>
          <a:prstGeom prst="rect">
            <a:avLst/>
          </a:prstGeom>
        </p:spPr>
        <p:txBody>
          <a:bodyPr vert="horz" wrap="square" lIns="0" tIns="96308" rIns="0" bIns="0" rtlCol="0">
            <a:spAutoFit/>
          </a:bodyPr>
          <a:lstStyle/>
          <a:p>
            <a:pPr marL="13758">
              <a:spcBef>
                <a:spcPts val="758"/>
              </a:spcBef>
            </a:pP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myprog:foo.o</a:t>
            </a:r>
            <a:r>
              <a:rPr sz="2600" b="1" spc="-4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49" dirty="0">
                <a:solidFill>
                  <a:srgbClr val="FF0000"/>
                </a:solidFill>
                <a:latin typeface="Calibri"/>
                <a:cs typeface="Calibri"/>
              </a:rPr>
              <a:t>bar.o</a:t>
            </a:r>
            <a:endParaRPr sz="2600">
              <a:latin typeface="Calibri"/>
              <a:cs typeface="Calibri"/>
            </a:endParaRPr>
          </a:p>
          <a:p>
            <a:pPr marL="1004327">
              <a:spcBef>
                <a:spcPts val="650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$(CC)</a:t>
            </a:r>
            <a:r>
              <a:rPr sz="2600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$^</a:t>
            </a:r>
            <a:r>
              <a:rPr sz="2600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-o</a:t>
            </a:r>
            <a:r>
              <a:rPr sz="2600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$@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569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.o:.c</a:t>
            </a:r>
            <a:endParaRPr sz="2600">
              <a:latin typeface="Calibri"/>
              <a:cs typeface="Calibri"/>
            </a:endParaRPr>
          </a:p>
          <a:p>
            <a:pPr marL="1004327">
              <a:spcBef>
                <a:spcPts val="677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$(CC)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214" y="4775666"/>
            <a:ext cx="3350842" cy="144800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 marR="5503">
              <a:lnSpc>
                <a:spcPct val="117500"/>
              </a:lnSpc>
              <a:spcBef>
                <a:spcPts val="108"/>
              </a:spcBef>
              <a:tabLst>
                <a:tab pos="1003640" algn="l"/>
              </a:tabLst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#	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$(CC)</a:t>
            </a:r>
            <a:r>
              <a:rPr sz="2600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-c</a:t>
            </a:r>
            <a:r>
              <a:rPr sz="2600" b="1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$&lt;</a:t>
            </a:r>
            <a:r>
              <a:rPr sz="2600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-o</a:t>
            </a:r>
            <a:r>
              <a:rPr sz="2600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$@ </a:t>
            </a:r>
            <a:r>
              <a:rPr sz="2600" b="1" spc="-57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clean:</a:t>
            </a:r>
            <a:endParaRPr sz="2600">
              <a:latin typeface="Calibri"/>
              <a:cs typeface="Calibri"/>
            </a:endParaRPr>
          </a:p>
          <a:p>
            <a:pPr marL="1004327">
              <a:spcBef>
                <a:spcPts val="677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$(RM)</a:t>
            </a:r>
            <a:r>
              <a:rPr sz="2600" b="1" spc="-4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*.o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9650" y="4911461"/>
            <a:ext cx="6356350" cy="220821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549650" y="2976695"/>
            <a:ext cx="6306820" cy="1701218"/>
          </a:xfrm>
          <a:custGeom>
            <a:avLst/>
            <a:gdLst/>
            <a:ahLst/>
            <a:cxnLst/>
            <a:rect l="l" t="t" r="r" b="b"/>
            <a:pathLst>
              <a:path w="5821680" h="1570354">
                <a:moveTo>
                  <a:pt x="5821362" y="0"/>
                </a:moveTo>
                <a:lnTo>
                  <a:pt x="0" y="0"/>
                </a:lnTo>
                <a:lnTo>
                  <a:pt x="0" y="1570037"/>
                </a:lnTo>
                <a:lnTo>
                  <a:pt x="5821362" y="1570037"/>
                </a:lnTo>
                <a:lnTo>
                  <a:pt x="5821362" y="0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8" name="object 8"/>
          <p:cNvSpPr txBox="1"/>
          <p:nvPr/>
        </p:nvSpPr>
        <p:spPr>
          <a:xfrm>
            <a:off x="3634952" y="2999189"/>
            <a:ext cx="1022931" cy="1214221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spc="-5" dirty="0">
                <a:latin typeface="Calibri"/>
                <a:cs typeface="Calibri"/>
              </a:rPr>
              <a:t>[1]</a:t>
            </a:r>
            <a:r>
              <a:rPr sz="2600" spc="-87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$@: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22"/>
              </a:spcBef>
            </a:pPr>
            <a:r>
              <a:rPr sz="2600" spc="-5" dirty="0">
                <a:latin typeface="Calibri"/>
                <a:cs typeface="Calibri"/>
              </a:rPr>
              <a:t>[2]</a:t>
            </a:r>
            <a:r>
              <a:rPr sz="2600" spc="-103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$&lt;: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27"/>
              </a:spcBef>
            </a:pPr>
            <a:r>
              <a:rPr sz="2600" spc="-5" dirty="0">
                <a:latin typeface="Calibri"/>
                <a:cs typeface="Calibri"/>
              </a:rPr>
              <a:t>[3]</a:t>
            </a:r>
            <a:r>
              <a:rPr sz="2600" spc="-103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$^: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0140" y="2999190"/>
            <a:ext cx="4980517" cy="1177416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44458">
              <a:spcBef>
                <a:spcPts val="108"/>
              </a:spcBef>
            </a:pPr>
            <a:r>
              <a:rPr sz="2600" dirty="0">
                <a:latin typeface="SimSun"/>
                <a:cs typeface="SimSun"/>
              </a:rPr>
              <a:t>当前目标的完整名称</a:t>
            </a:r>
            <a:endParaRPr sz="2600">
              <a:latin typeface="SimSun"/>
              <a:cs typeface="SimSun"/>
            </a:endParaRPr>
          </a:p>
          <a:p>
            <a:pPr marL="87363" marR="5503" indent="-74293">
              <a:lnSpc>
                <a:spcPct val="100800"/>
              </a:lnSpc>
            </a:pPr>
            <a:r>
              <a:rPr sz="2600" dirty="0">
                <a:latin typeface="SimSun"/>
                <a:cs typeface="SimSun"/>
              </a:rPr>
              <a:t>当前目标的第一个依赖文件的名称 当前目标的所有的依赖文件，以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4952" y="4181305"/>
            <a:ext cx="3989917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dirty="0">
                <a:latin typeface="SimSun"/>
                <a:cs typeface="SimSun"/>
              </a:rPr>
              <a:t>空格分开，不包含重复文件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5343" y="-166030"/>
            <a:ext cx="3352218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7.4</a:t>
            </a:r>
            <a:r>
              <a:rPr spc="-97" dirty="0">
                <a:latin typeface="Calibri"/>
                <a:cs typeface="Calibri"/>
              </a:rPr>
              <a:t> </a:t>
            </a:r>
            <a:r>
              <a:rPr dirty="0"/>
              <a:t>隐含规则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213" y="492972"/>
            <a:ext cx="5174509" cy="1891042"/>
          </a:xfrm>
          <a:prstGeom prst="rect">
            <a:avLst/>
          </a:prstGeom>
        </p:spPr>
        <p:txBody>
          <a:bodyPr vert="horz" wrap="square" lIns="0" tIns="85990" rIns="0" bIns="0" rtlCol="0">
            <a:spAutoFit/>
          </a:bodyPr>
          <a:lstStyle/>
          <a:p>
            <a:pPr marL="13758">
              <a:spcBef>
                <a:spcPts val="677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、模式规则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(Pattern</a:t>
            </a:r>
            <a:r>
              <a:rPr sz="2600" b="1" spc="-4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Rules)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574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例：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Ma</a:t>
            </a:r>
            <a:r>
              <a:rPr sz="2600" b="1" spc="-76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il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对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Ma</a:t>
            </a:r>
            <a:r>
              <a:rPr sz="2600" b="1" spc="-76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il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修改如下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13758" marR="2531455">
              <a:lnSpc>
                <a:spcPct val="118300"/>
              </a:lnSpc>
              <a:spcBef>
                <a:spcPts val="76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CC=gcc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myprog:foo.o</a:t>
            </a:r>
            <a:r>
              <a:rPr sz="2600" b="1" spc="-8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49" dirty="0">
                <a:solidFill>
                  <a:srgbClr val="FF0000"/>
                </a:solidFill>
                <a:latin typeface="Calibri"/>
                <a:cs typeface="Calibri"/>
              </a:rPr>
              <a:t>bar.o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214" y="2391622"/>
            <a:ext cx="3350842" cy="2420802"/>
          </a:xfrm>
          <a:prstGeom prst="rect">
            <a:avLst/>
          </a:prstGeom>
        </p:spPr>
        <p:txBody>
          <a:bodyPr vert="horz" wrap="square" lIns="0" tIns="85990" rIns="0" bIns="0" rtlCol="0">
            <a:spAutoFit/>
          </a:bodyPr>
          <a:lstStyle/>
          <a:p>
            <a:pPr marL="676889" algn="ctr">
              <a:spcBef>
                <a:spcPts val="677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$(CC)</a:t>
            </a:r>
            <a:r>
              <a:rPr sz="2600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$^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-o</a:t>
            </a:r>
            <a:r>
              <a:rPr sz="2600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$@</a:t>
            </a:r>
            <a:endParaRPr sz="2600">
              <a:latin typeface="Calibri"/>
              <a:cs typeface="Calibri"/>
            </a:endParaRPr>
          </a:p>
          <a:p>
            <a:pPr marR="2250794" algn="ctr">
              <a:spcBef>
                <a:spcPts val="574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%.o:%.c</a:t>
            </a:r>
            <a:endParaRPr sz="2600">
              <a:latin typeface="Calibri"/>
              <a:cs typeface="Calibri"/>
            </a:endParaRPr>
          </a:p>
          <a:p>
            <a:pPr marL="99745" algn="ctr">
              <a:spcBef>
                <a:spcPts val="650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$(CC)</a:t>
            </a:r>
            <a:r>
              <a:rPr sz="2600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-c</a:t>
            </a:r>
            <a:r>
              <a:rPr sz="2600" b="1" spc="-4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$&lt;</a:t>
            </a:r>
            <a:endParaRPr sz="2600">
              <a:latin typeface="Calibri"/>
              <a:cs typeface="Calibri"/>
            </a:endParaRPr>
          </a:p>
          <a:p>
            <a:pPr algn="ctr">
              <a:spcBef>
                <a:spcPts val="677"/>
              </a:spcBef>
              <a:tabLst>
                <a:tab pos="989882" algn="l"/>
              </a:tabLst>
            </a:pP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或	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$(CC)</a:t>
            </a:r>
            <a:r>
              <a:rPr sz="2600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-c</a:t>
            </a:r>
            <a:r>
              <a:rPr sz="2600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$&lt;</a:t>
            </a:r>
            <a:r>
              <a:rPr sz="2600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-o</a:t>
            </a:r>
            <a:r>
              <a:rPr sz="2600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$@</a:t>
            </a:r>
            <a:endParaRPr sz="2600">
              <a:latin typeface="Calibri"/>
              <a:cs typeface="Calibri"/>
            </a:endParaRPr>
          </a:p>
          <a:p>
            <a:pPr algn="ctr">
              <a:spcBef>
                <a:spcPts val="569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注意：此处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不可省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819" baseline="1182">
              <a:latin typeface="SimSun"/>
              <a:cs typeface="SimSu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202" y="4832350"/>
            <a:ext cx="6837892" cy="229248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599523" y="2493433"/>
            <a:ext cx="6306820" cy="1699154"/>
          </a:xfrm>
          <a:custGeom>
            <a:avLst/>
            <a:gdLst/>
            <a:ahLst/>
            <a:cxnLst/>
            <a:rect l="l" t="t" r="r" b="b"/>
            <a:pathLst>
              <a:path w="5821680" h="1568450">
                <a:moveTo>
                  <a:pt x="5821362" y="0"/>
                </a:moveTo>
                <a:lnTo>
                  <a:pt x="0" y="0"/>
                </a:lnTo>
                <a:lnTo>
                  <a:pt x="0" y="1568450"/>
                </a:lnTo>
                <a:lnTo>
                  <a:pt x="5821362" y="1568450"/>
                </a:lnTo>
                <a:lnTo>
                  <a:pt x="5821362" y="0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7" name="object 7"/>
          <p:cNvSpPr txBox="1"/>
          <p:nvPr/>
        </p:nvSpPr>
        <p:spPr>
          <a:xfrm>
            <a:off x="3684825" y="2513795"/>
            <a:ext cx="1022931" cy="1214221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spc="-5" dirty="0">
                <a:latin typeface="Calibri"/>
                <a:cs typeface="Calibri"/>
              </a:rPr>
              <a:t>[1]</a:t>
            </a:r>
            <a:r>
              <a:rPr sz="2600" spc="-87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$@: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22"/>
              </a:spcBef>
            </a:pPr>
            <a:r>
              <a:rPr sz="2600" spc="-5" dirty="0">
                <a:latin typeface="Calibri"/>
                <a:cs typeface="Calibri"/>
              </a:rPr>
              <a:t>[2]</a:t>
            </a:r>
            <a:r>
              <a:rPr sz="2600" spc="-103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$&lt;: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27"/>
              </a:spcBef>
            </a:pPr>
            <a:r>
              <a:rPr sz="2600" spc="-5" dirty="0">
                <a:latin typeface="Calibri"/>
                <a:cs typeface="Calibri"/>
              </a:rPr>
              <a:t>[3]</a:t>
            </a:r>
            <a:r>
              <a:rPr sz="2600" spc="-103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$^: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0014" y="2513796"/>
            <a:ext cx="4980517" cy="1177416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44458">
              <a:spcBef>
                <a:spcPts val="108"/>
              </a:spcBef>
            </a:pPr>
            <a:r>
              <a:rPr sz="2600" dirty="0">
                <a:latin typeface="SimSun"/>
                <a:cs typeface="SimSun"/>
              </a:rPr>
              <a:t>当前目标的完整名称</a:t>
            </a:r>
            <a:endParaRPr sz="2600">
              <a:latin typeface="SimSun"/>
              <a:cs typeface="SimSun"/>
            </a:endParaRPr>
          </a:p>
          <a:p>
            <a:pPr marL="87363" marR="5503" indent="-74293">
              <a:lnSpc>
                <a:spcPct val="100800"/>
              </a:lnSpc>
            </a:pPr>
            <a:r>
              <a:rPr sz="2600" dirty="0">
                <a:latin typeface="SimSun"/>
                <a:cs typeface="SimSun"/>
              </a:rPr>
              <a:t>当前目标的第一个依赖文件的名称 当前目标的所有的依赖文件，以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4825" y="3699214"/>
            <a:ext cx="3989917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dirty="0">
                <a:latin typeface="SimSun"/>
                <a:cs typeface="SimSun"/>
              </a:rPr>
              <a:t>空格分开，不包含重复文件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78" y="1088432"/>
            <a:ext cx="2437289" cy="48062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  <a:tabLst>
                <a:tab pos="1267104" algn="l"/>
              </a:tabLst>
            </a:pPr>
            <a:r>
              <a:rPr sz="3033" spc="5" dirty="0">
                <a:latin typeface="Calibri"/>
                <a:cs typeface="Calibri"/>
              </a:rPr>
              <a:t>5.4.2.</a:t>
            </a:r>
            <a:r>
              <a:rPr sz="3033" dirty="0">
                <a:latin typeface="Calibri"/>
                <a:cs typeface="Calibri"/>
              </a:rPr>
              <a:t>2	</a:t>
            </a:r>
            <a:r>
              <a:rPr sz="3033" dirty="0">
                <a:latin typeface="SimSun"/>
                <a:cs typeface="SimSun"/>
              </a:rPr>
              <a:t>启动二</a:t>
            </a:r>
            <a:endParaRPr sz="3033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7416" y="2346494"/>
            <a:ext cx="746390" cy="48062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3033" spc="-32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3033" spc="-38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ar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24" y="2108751"/>
            <a:ext cx="6418950" cy="221071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49528" marR="41274" indent="-36458">
              <a:lnSpc>
                <a:spcPct val="151400"/>
              </a:lnSpc>
              <a:spcBef>
                <a:spcPts val="108"/>
              </a:spcBef>
              <a:tabLst>
                <a:tab pos="5393789" algn="l"/>
                <a:tab pos="5809277" algn="l"/>
              </a:tabLst>
            </a:pPr>
            <a:r>
              <a:rPr sz="3033" dirty="0">
                <a:latin typeface="Calibri"/>
                <a:cs typeface="Calibri"/>
              </a:rPr>
              <a:t>[</a:t>
            </a:r>
            <a:r>
              <a:rPr sz="3033" spc="-54" dirty="0">
                <a:latin typeface="Calibri"/>
                <a:cs typeface="Calibri"/>
              </a:rPr>
              <a:t>r</a:t>
            </a:r>
            <a:r>
              <a:rPr sz="3033" spc="-5" dirty="0">
                <a:latin typeface="Calibri"/>
                <a:cs typeface="Calibri"/>
              </a:rPr>
              <a:t>oo</a:t>
            </a:r>
            <a:r>
              <a:rPr sz="3033" dirty="0">
                <a:latin typeface="Calibri"/>
                <a:cs typeface="Calibri"/>
              </a:rPr>
              <a:t>t</a:t>
            </a:r>
            <a:r>
              <a:rPr sz="3033" spc="-5" dirty="0">
                <a:latin typeface="Calibri"/>
                <a:cs typeface="Calibri"/>
              </a:rPr>
              <a:t>@lo</a:t>
            </a:r>
            <a:r>
              <a:rPr sz="3033" spc="-22" dirty="0">
                <a:latin typeface="Calibri"/>
                <a:cs typeface="Calibri"/>
              </a:rPr>
              <a:t>c</a:t>
            </a:r>
            <a:r>
              <a:rPr sz="3033" spc="-5" dirty="0">
                <a:latin typeface="Calibri"/>
                <a:cs typeface="Calibri"/>
              </a:rPr>
              <a:t>al</a:t>
            </a:r>
            <a:r>
              <a:rPr sz="3033" dirty="0">
                <a:latin typeface="Calibri"/>
                <a:cs typeface="Calibri"/>
              </a:rPr>
              <a:t>h</a:t>
            </a:r>
            <a:r>
              <a:rPr sz="3033" spc="-5" dirty="0">
                <a:latin typeface="Calibri"/>
                <a:cs typeface="Calibri"/>
              </a:rPr>
              <a:t>o</a:t>
            </a:r>
            <a:r>
              <a:rPr sz="3033" spc="-32" dirty="0">
                <a:latin typeface="Calibri"/>
                <a:cs typeface="Calibri"/>
              </a:rPr>
              <a:t>s</a:t>
            </a:r>
            <a:r>
              <a:rPr sz="3033" dirty="0">
                <a:latin typeface="Calibri"/>
                <a:cs typeface="Calibri"/>
              </a:rPr>
              <a:t>t</a:t>
            </a:r>
            <a:r>
              <a:rPr sz="3033" spc="5" dirty="0">
                <a:latin typeface="Calibri"/>
                <a:cs typeface="Calibri"/>
              </a:rPr>
              <a:t> R</a:t>
            </a:r>
            <a:r>
              <a:rPr sz="3033" dirty="0">
                <a:latin typeface="Calibri"/>
                <a:cs typeface="Calibri"/>
              </a:rPr>
              <a:t>P</a:t>
            </a:r>
            <a:r>
              <a:rPr sz="3033" spc="5" dirty="0">
                <a:latin typeface="Calibri"/>
                <a:cs typeface="Calibri"/>
              </a:rPr>
              <a:t>M</a:t>
            </a:r>
            <a:r>
              <a:rPr sz="3033" dirty="0">
                <a:latin typeface="Calibri"/>
                <a:cs typeface="Calibri"/>
              </a:rPr>
              <a:t>S]# </a:t>
            </a:r>
            <a:r>
              <a:rPr sz="3033" spc="5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3033" spc="27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vi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ce	dhcpd  </a:t>
            </a:r>
            <a:r>
              <a:rPr sz="3033" spc="-11" dirty="0">
                <a:latin typeface="Calibri"/>
                <a:cs typeface="Calibri"/>
              </a:rPr>
              <a:t>[root@localhost</a:t>
            </a:r>
            <a:r>
              <a:rPr sz="3033" spc="11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RPMS]#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22" dirty="0">
                <a:solidFill>
                  <a:srgbClr val="00B050"/>
                </a:solidFill>
                <a:latin typeface="Calibri"/>
                <a:cs typeface="Calibri"/>
              </a:rPr>
              <a:t>setenforce	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0</a:t>
            </a:r>
            <a:endParaRPr sz="3033">
              <a:latin typeface="Calibri"/>
              <a:cs typeface="Calibri"/>
            </a:endParaRPr>
          </a:p>
          <a:p>
            <a:pPr marL="49528">
              <a:spcBef>
                <a:spcPts val="2519"/>
              </a:spcBef>
              <a:tabLst>
                <a:tab pos="5429559" algn="l"/>
              </a:tabLst>
            </a:pPr>
            <a:r>
              <a:rPr sz="3033" dirty="0">
                <a:latin typeface="Calibri"/>
                <a:cs typeface="Calibri"/>
              </a:rPr>
              <a:t>[</a:t>
            </a:r>
            <a:r>
              <a:rPr sz="3033" spc="-54" dirty="0">
                <a:latin typeface="Calibri"/>
                <a:cs typeface="Calibri"/>
              </a:rPr>
              <a:t>r</a:t>
            </a:r>
            <a:r>
              <a:rPr sz="3033" spc="-5" dirty="0">
                <a:latin typeface="Calibri"/>
                <a:cs typeface="Calibri"/>
              </a:rPr>
              <a:t>oo</a:t>
            </a:r>
            <a:r>
              <a:rPr sz="3033" dirty="0">
                <a:latin typeface="Calibri"/>
                <a:cs typeface="Calibri"/>
              </a:rPr>
              <a:t>t</a:t>
            </a:r>
            <a:r>
              <a:rPr sz="3033" spc="-5" dirty="0">
                <a:latin typeface="Calibri"/>
                <a:cs typeface="Calibri"/>
              </a:rPr>
              <a:t>@lo</a:t>
            </a:r>
            <a:r>
              <a:rPr sz="3033" spc="-22" dirty="0">
                <a:latin typeface="Calibri"/>
                <a:cs typeface="Calibri"/>
              </a:rPr>
              <a:t>c</a:t>
            </a:r>
            <a:r>
              <a:rPr sz="3033" spc="-5" dirty="0">
                <a:latin typeface="Calibri"/>
                <a:cs typeface="Calibri"/>
              </a:rPr>
              <a:t>al</a:t>
            </a:r>
            <a:r>
              <a:rPr sz="3033" dirty="0">
                <a:latin typeface="Calibri"/>
                <a:cs typeface="Calibri"/>
              </a:rPr>
              <a:t>h</a:t>
            </a:r>
            <a:r>
              <a:rPr sz="3033" spc="-5" dirty="0">
                <a:latin typeface="Calibri"/>
                <a:cs typeface="Calibri"/>
              </a:rPr>
              <a:t>o</a:t>
            </a:r>
            <a:r>
              <a:rPr sz="3033" spc="-32" dirty="0">
                <a:latin typeface="Calibri"/>
                <a:cs typeface="Calibri"/>
              </a:rPr>
              <a:t>s</a:t>
            </a:r>
            <a:r>
              <a:rPr sz="3033" dirty="0">
                <a:latin typeface="Calibri"/>
                <a:cs typeface="Calibri"/>
              </a:rPr>
              <a:t>t</a:t>
            </a:r>
            <a:r>
              <a:rPr sz="3033" spc="5" dirty="0">
                <a:latin typeface="Calibri"/>
                <a:cs typeface="Calibri"/>
              </a:rPr>
              <a:t> R</a:t>
            </a:r>
            <a:r>
              <a:rPr sz="3033" dirty="0">
                <a:latin typeface="Calibri"/>
                <a:cs typeface="Calibri"/>
              </a:rPr>
              <a:t>P</a:t>
            </a:r>
            <a:r>
              <a:rPr sz="3033" spc="5" dirty="0">
                <a:latin typeface="Calibri"/>
                <a:cs typeface="Calibri"/>
              </a:rPr>
              <a:t>M</a:t>
            </a:r>
            <a:r>
              <a:rPr sz="3033" dirty="0">
                <a:latin typeface="Calibri"/>
                <a:cs typeface="Calibri"/>
              </a:rPr>
              <a:t>S]# </a:t>
            </a:r>
            <a:r>
              <a:rPr sz="3033" spc="5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3033" spc="27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vi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ce	dhcpd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3531" y="3829092"/>
            <a:ext cx="746390" cy="48062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3033" spc="-32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3033" spc="-38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ar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4454" y="-150311"/>
            <a:ext cx="7837435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242339" algn="l"/>
              </a:tabLst>
            </a:pPr>
            <a:r>
              <a:rPr sz="3900" dirty="0">
                <a:latin typeface="Calibri"/>
                <a:cs typeface="Calibri"/>
              </a:rPr>
              <a:t>5</a:t>
            </a:r>
            <a:r>
              <a:rPr sz="3900" spc="5" dirty="0">
                <a:latin typeface="Calibri"/>
                <a:cs typeface="Calibri"/>
              </a:rPr>
              <a:t>.</a:t>
            </a:r>
            <a:r>
              <a:rPr sz="3900" dirty="0">
                <a:latin typeface="Calibri"/>
                <a:cs typeface="Calibri"/>
              </a:rPr>
              <a:t>4</a:t>
            </a:r>
            <a:r>
              <a:rPr sz="3900" spc="5" dirty="0">
                <a:latin typeface="Calibri"/>
                <a:cs typeface="Calibri"/>
              </a:rPr>
              <a:t>.</a:t>
            </a:r>
            <a:r>
              <a:rPr sz="3900" dirty="0">
                <a:latin typeface="Calibri"/>
                <a:cs typeface="Calibri"/>
              </a:rPr>
              <a:t>2	</a:t>
            </a:r>
            <a:r>
              <a:rPr sz="3900" spc="-5" dirty="0">
                <a:latin typeface="Calibri"/>
                <a:cs typeface="Calibri"/>
              </a:rPr>
              <a:t>DH</a:t>
            </a:r>
            <a:r>
              <a:rPr sz="3900" spc="5" dirty="0">
                <a:latin typeface="Calibri"/>
                <a:cs typeface="Calibri"/>
              </a:rPr>
              <a:t>C</a:t>
            </a:r>
            <a:r>
              <a:rPr sz="3900" spc="-11" dirty="0">
                <a:latin typeface="Calibri"/>
                <a:cs typeface="Calibri"/>
              </a:rPr>
              <a:t>P</a:t>
            </a:r>
            <a:r>
              <a:rPr sz="3900" dirty="0"/>
              <a:t>服务器的安装与启动管理</a:t>
            </a:r>
            <a:endParaRPr sz="3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0709" y="-166030"/>
            <a:ext cx="2141485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7.5</a:t>
            </a:r>
            <a:r>
              <a:rPr spc="-97" dirty="0">
                <a:latin typeface="Calibri"/>
                <a:cs typeface="Calibri"/>
              </a:rPr>
              <a:t> </a:t>
            </a:r>
            <a:r>
              <a:rPr dirty="0"/>
              <a:t>函数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37" y="696537"/>
            <a:ext cx="9675548" cy="5093809"/>
          </a:xfrm>
          <a:prstGeom prst="rect">
            <a:avLst/>
          </a:prstGeom>
        </p:spPr>
        <p:txBody>
          <a:bodyPr vert="horz" wrap="square" lIns="0" tIns="116946" rIns="0" bIns="0" rtlCol="0">
            <a:spAutoFit/>
          </a:bodyPr>
          <a:lstStyle/>
          <a:p>
            <a:pPr marL="37834">
              <a:spcBef>
                <a:spcPts val="921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wildcard</a:t>
            </a:r>
            <a:endParaRPr sz="2600">
              <a:latin typeface="Calibri"/>
              <a:cs typeface="Calibri"/>
            </a:endParaRPr>
          </a:p>
          <a:p>
            <a:pPr marL="37834">
              <a:lnSpc>
                <a:spcPts val="2984"/>
              </a:lnSpc>
              <a:spcBef>
                <a:spcPts val="802"/>
              </a:spcBef>
            </a:pPr>
            <a:r>
              <a:rPr sz="2546" spc="65" dirty="0">
                <a:solidFill>
                  <a:srgbClr val="FF0000"/>
                </a:solidFill>
                <a:latin typeface="SimSun"/>
                <a:cs typeface="SimSun"/>
              </a:rPr>
              <a:t>仅一个参数，将符合参数中描述的文件名展开，文件名之间用空</a:t>
            </a:r>
            <a:r>
              <a:rPr sz="2546" spc="54" dirty="0">
                <a:solidFill>
                  <a:srgbClr val="FF0000"/>
                </a:solidFill>
                <a:latin typeface="SimSun"/>
                <a:cs typeface="SimSun"/>
              </a:rPr>
              <a:t>格</a:t>
            </a:r>
            <a:endParaRPr sz="2546">
              <a:latin typeface="SimSun"/>
              <a:cs typeface="SimSun"/>
            </a:endParaRPr>
          </a:p>
          <a:p>
            <a:pPr marL="37834">
              <a:lnSpc>
                <a:spcPts val="2984"/>
              </a:lnSpc>
            </a:pPr>
            <a:r>
              <a:rPr sz="2546" spc="65" dirty="0">
                <a:solidFill>
                  <a:srgbClr val="FF0000"/>
                </a:solidFill>
                <a:latin typeface="SimSun"/>
                <a:cs typeface="SimSun"/>
              </a:rPr>
              <a:t>分隔</a:t>
            </a:r>
            <a:r>
              <a:rPr sz="2546" spc="54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2546">
              <a:latin typeface="SimSun"/>
              <a:cs typeface="SimSun"/>
            </a:endParaRPr>
          </a:p>
          <a:p>
            <a:pPr>
              <a:spcBef>
                <a:spcPts val="65"/>
              </a:spcBef>
            </a:pPr>
            <a:endParaRPr sz="3250">
              <a:latin typeface="SimSun"/>
              <a:cs typeface="SimSun"/>
            </a:endParaRPr>
          </a:p>
          <a:p>
            <a:pPr marL="13758"/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patsubst(pattern</a:t>
            </a:r>
            <a:r>
              <a:rPr sz="2600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substitute)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596"/>
              </a:spcBef>
            </a:pPr>
            <a:r>
              <a:rPr sz="2546" spc="65" dirty="0">
                <a:solidFill>
                  <a:srgbClr val="FF0000"/>
                </a:solidFill>
                <a:latin typeface="SimSun"/>
                <a:cs typeface="SimSun"/>
              </a:rPr>
              <a:t>三个参数：</a:t>
            </a:r>
            <a:endParaRPr sz="2546">
              <a:latin typeface="SimSun"/>
              <a:cs typeface="SimSun"/>
            </a:endParaRPr>
          </a:p>
          <a:p>
            <a:pPr marL="460890" indent="-447132">
              <a:spcBef>
                <a:spcPts val="693"/>
              </a:spcBef>
              <a:buSzPct val="102127"/>
              <a:buFont typeface="Calibri"/>
              <a:buAutoNum type="arabicParenBoth"/>
              <a:tabLst>
                <a:tab pos="460890" algn="l"/>
              </a:tabLst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匹配的模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式</a:t>
            </a:r>
            <a:endParaRPr sz="3819" baseline="1182">
              <a:latin typeface="SimSun"/>
              <a:cs typeface="SimSun"/>
            </a:endParaRPr>
          </a:p>
          <a:p>
            <a:pPr marL="460890" indent="-447132">
              <a:spcBef>
                <a:spcPts val="677"/>
              </a:spcBef>
              <a:buSzPct val="102127"/>
              <a:buFont typeface="Calibri"/>
              <a:buAutoNum type="arabicParenBoth"/>
              <a:tabLst>
                <a:tab pos="460890" algn="l"/>
              </a:tabLst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替换的模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式</a:t>
            </a:r>
            <a:endParaRPr sz="3819" baseline="1182">
              <a:latin typeface="SimSun"/>
              <a:cs typeface="SimSun"/>
            </a:endParaRPr>
          </a:p>
          <a:p>
            <a:pPr marL="460890" indent="-447132">
              <a:spcBef>
                <a:spcPts val="569"/>
              </a:spcBef>
              <a:buSzPct val="102127"/>
              <a:buFont typeface="Calibri"/>
              <a:buAutoNum type="arabicParenBoth"/>
              <a:tabLst>
                <a:tab pos="460890" algn="l"/>
              </a:tabLst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要处理的由空格分开的字符串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819" baseline="1182">
              <a:latin typeface="SimSun"/>
              <a:cs typeface="SimSun"/>
            </a:endParaRPr>
          </a:p>
          <a:p>
            <a:pPr marL="13758">
              <a:spcBef>
                <a:spcPts val="677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功能：将参数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中与参数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中的模式相匹配的字符串替换成参数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endParaRPr sz="3819" baseline="1182">
              <a:latin typeface="SimSun"/>
              <a:cs typeface="SimSun"/>
            </a:endParaRPr>
          </a:p>
          <a:p>
            <a:pPr marL="13758">
              <a:spcBef>
                <a:spcPts val="27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样式，参数之间用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分隔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819" baseline="1182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9040" y="-194702"/>
            <a:ext cx="5836285" cy="1252212"/>
          </a:xfrm>
          <a:prstGeom prst="rect">
            <a:avLst/>
          </a:prstGeom>
        </p:spPr>
        <p:txBody>
          <a:bodyPr vert="horz" wrap="square" lIns="0" tIns="197432" rIns="0" bIns="0" rtlCol="0" anchor="ctr">
            <a:spAutoFit/>
          </a:bodyPr>
          <a:lstStyle/>
          <a:p>
            <a:pPr marL="1494797">
              <a:lnSpc>
                <a:spcPct val="100000"/>
              </a:lnSpc>
              <a:spcBef>
                <a:spcPts val="1555"/>
              </a:spcBef>
            </a:pPr>
            <a:r>
              <a:rPr spc="-5" dirty="0">
                <a:latin typeface="Calibri"/>
                <a:cs typeface="Calibri"/>
              </a:rPr>
              <a:t>7.5</a:t>
            </a:r>
            <a:r>
              <a:rPr spc="-49" dirty="0">
                <a:latin typeface="Calibri"/>
                <a:cs typeface="Calibri"/>
              </a:rPr>
              <a:t> </a:t>
            </a:r>
            <a:r>
              <a:rPr dirty="0"/>
              <a:t>函数</a:t>
            </a:r>
          </a:p>
          <a:p>
            <a:pPr marL="13758">
              <a:lnSpc>
                <a:spcPct val="100000"/>
              </a:lnSpc>
              <a:spcBef>
                <a:spcPts val="785"/>
              </a:spcBef>
            </a:pPr>
            <a:r>
              <a:rPr sz="3819" spc="96" baseline="1182" dirty="0">
                <a:solidFill>
                  <a:srgbClr val="FF0000"/>
                </a:solidFill>
              </a:rPr>
              <a:t>在前面的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Ma</a:t>
            </a:r>
            <a:r>
              <a:rPr sz="2600" b="1" spc="-76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il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3819" spc="96" baseline="1182" dirty="0">
                <a:solidFill>
                  <a:srgbClr val="FF0000"/>
                </a:solidFill>
              </a:rPr>
              <a:t>基础上添加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819" spc="96" baseline="1182" dirty="0">
                <a:solidFill>
                  <a:srgbClr val="FF0000"/>
                </a:solidFill>
              </a:rPr>
              <a:t>目标：</a:t>
            </a:r>
            <a:endParaRPr sz="3819" baseline="1182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213" y="492972"/>
            <a:ext cx="2058247" cy="928117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 marR="5503">
              <a:lnSpc>
                <a:spcPct val="118300"/>
              </a:lnSpc>
              <a:spcBef>
                <a:spcPts val="108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例：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Ma</a:t>
            </a:r>
            <a:r>
              <a:rPr sz="2600" b="1" spc="-76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il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e7 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fun: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213" y="1440646"/>
            <a:ext cx="6529705" cy="1453871"/>
          </a:xfrm>
          <a:prstGeom prst="rect">
            <a:avLst/>
          </a:prstGeom>
        </p:spPr>
        <p:txBody>
          <a:bodyPr vert="horz" wrap="square" lIns="0" tIns="85990" rIns="0" bIns="0" rtlCol="0">
            <a:spAutoFit/>
          </a:bodyPr>
          <a:lstStyle/>
          <a:p>
            <a:pPr marL="1004327">
              <a:spcBef>
                <a:spcPts val="677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r>
              <a:rPr sz="2600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$(wildcard</a:t>
            </a:r>
            <a:r>
              <a:rPr sz="2600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*.c)</a:t>
            </a:r>
            <a:endParaRPr sz="2600">
              <a:latin typeface="Calibri"/>
              <a:cs typeface="Calibri"/>
            </a:endParaRPr>
          </a:p>
          <a:p>
            <a:pPr marL="1004327">
              <a:spcBef>
                <a:spcPts val="574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 $(patsubst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%.c,%.o,$(wildcard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*.c))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677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执行</a:t>
            </a:r>
            <a:r>
              <a:rPr sz="2600" b="1" spc="-22" dirty="0">
                <a:solidFill>
                  <a:srgbClr val="FF0000"/>
                </a:solidFill>
                <a:latin typeface="Calibri"/>
                <a:cs typeface="Calibri"/>
              </a:rPr>
              <a:t>gmake</a:t>
            </a:r>
            <a:r>
              <a:rPr sz="2600" b="1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-f</a:t>
            </a:r>
            <a:r>
              <a:rPr sz="2600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Makefile7</a:t>
            </a:r>
            <a:r>
              <a:rPr sz="2600" b="1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fun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的输出结果：</a:t>
            </a:r>
            <a:endParaRPr sz="3819" baseline="1182">
              <a:latin typeface="SimSun"/>
              <a:cs typeface="SimSu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730" y="3195108"/>
            <a:ext cx="8944636" cy="3353593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2259" y="-166030"/>
            <a:ext cx="5278385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dirty="0"/>
              <a:t>第</a:t>
            </a:r>
            <a:r>
              <a:rPr spc="-11" dirty="0">
                <a:latin typeface="Calibri"/>
                <a:cs typeface="Calibri"/>
              </a:rPr>
              <a:t>8</a:t>
            </a:r>
            <a:r>
              <a:rPr dirty="0"/>
              <a:t>章</a:t>
            </a:r>
            <a:r>
              <a:rPr spc="-1300" dirty="0"/>
              <a:t> </a:t>
            </a:r>
            <a:r>
              <a:rPr spc="-11" dirty="0">
                <a:latin typeface="Calibri"/>
                <a:cs typeface="Calibri"/>
              </a:rPr>
              <a:t>B</a:t>
            </a:r>
            <a:r>
              <a:rPr spc="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sh</a:t>
            </a:r>
            <a:r>
              <a:rPr dirty="0"/>
              <a:t>程序设计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1" y="1251332"/>
            <a:ext cx="9465733" cy="4056688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3758">
              <a:spcBef>
                <a:spcPts val="910"/>
              </a:spcBef>
            </a:pP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8.1</a:t>
            </a:r>
            <a:r>
              <a:rPr sz="3467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shell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简介</a:t>
            </a:r>
            <a:endParaRPr sz="3358">
              <a:latin typeface="SimSun"/>
              <a:cs typeface="SimSun"/>
            </a:endParaRPr>
          </a:p>
          <a:p>
            <a:pPr marL="13758">
              <a:spcBef>
                <a:spcPts val="807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一、什么是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sh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ell?</a:t>
            </a:r>
            <a:endParaRPr sz="3467">
              <a:latin typeface="Calibri"/>
              <a:cs typeface="Calibri"/>
            </a:endParaRPr>
          </a:p>
          <a:p>
            <a:pPr marL="13758" marR="5503" indent="990570">
              <a:lnSpc>
                <a:spcPct val="99700"/>
              </a:lnSpc>
              <a:spcBef>
                <a:spcPts val="845"/>
              </a:spcBef>
            </a:pP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sh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是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nu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358" spc="114" dirty="0">
                <a:solidFill>
                  <a:srgbClr val="FF0000"/>
                </a:solidFill>
                <a:latin typeface="SimSun"/>
                <a:cs typeface="SimSun"/>
              </a:rPr>
              <a:t>操作系统内核的外壳，是用户和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内核的接口，是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linux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的命令行解释程序，用户在 提示符下输入的每个命令都由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shell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先解释再传给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linux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内核执行。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Linux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下的缺省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shell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为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Bash(GNU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Borne-Again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SHell)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358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3178" y="-166030"/>
            <a:ext cx="3276547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8.1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shell</a:t>
            </a:r>
            <a:r>
              <a:rPr dirty="0"/>
              <a:t>简介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542" y="319066"/>
            <a:ext cx="9698249" cy="6751090"/>
          </a:xfrm>
          <a:prstGeom prst="rect">
            <a:avLst/>
          </a:prstGeom>
        </p:spPr>
        <p:txBody>
          <a:bodyPr vert="horz" wrap="square" lIns="0" tIns="102500" rIns="0" bIns="0" rtlCol="0">
            <a:spAutoFit/>
          </a:bodyPr>
          <a:lstStyle/>
          <a:p>
            <a:pPr marL="27516">
              <a:spcBef>
                <a:spcPts val="807"/>
              </a:spcBef>
            </a:pP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二、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sh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支持的命令分类</a:t>
            </a:r>
            <a:endParaRPr sz="4469" baseline="1010">
              <a:latin typeface="SimSun"/>
              <a:cs typeface="SimSun"/>
            </a:endParaRPr>
          </a:p>
          <a:p>
            <a:pPr marL="27516">
              <a:spcBef>
                <a:spcPts val="704"/>
              </a:spcBef>
            </a:pP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、内部命令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(Built-in</a:t>
            </a:r>
            <a:r>
              <a:rPr sz="3033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Commands)</a:t>
            </a:r>
            <a:endParaRPr sz="3033">
              <a:latin typeface="Calibri"/>
              <a:cs typeface="Calibri"/>
            </a:endParaRPr>
          </a:p>
          <a:p>
            <a:pPr marL="27516" marR="1058671" indent="990570">
              <a:lnSpc>
                <a:spcPts val="4442"/>
              </a:lnSpc>
              <a:spcBef>
                <a:spcPts val="157"/>
              </a:spcBef>
            </a:pP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例如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cd,</a:t>
            </a:r>
            <a:r>
              <a:rPr sz="3033" b="1" spc="-9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11" dirty="0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sz="4469" spc="16" baseline="1010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找不到相对应的可执行文件名。 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、外部命令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(External Commands)</a:t>
            </a:r>
            <a:endParaRPr sz="3033">
              <a:latin typeface="Calibri"/>
              <a:cs typeface="Calibri"/>
            </a:endParaRPr>
          </a:p>
          <a:p>
            <a:pPr marL="1018085">
              <a:spcBef>
                <a:spcPts val="422"/>
              </a:spcBef>
            </a:pP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例如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ls,</a:t>
            </a:r>
            <a:r>
              <a:rPr sz="3033" b="1" spc="-4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rm,</a:t>
            </a:r>
            <a:r>
              <a:rPr sz="3033" b="1" spc="-4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22" dirty="0">
                <a:solidFill>
                  <a:srgbClr val="FF0000"/>
                </a:solidFill>
                <a:latin typeface="Calibri"/>
                <a:cs typeface="Calibri"/>
              </a:rPr>
              <a:t>cp</a:t>
            </a:r>
            <a:r>
              <a:rPr sz="4469" spc="32" baseline="1010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这些命令可以在某个目录下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如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/bin)</a:t>
            </a:r>
            <a:endParaRPr sz="3033">
              <a:latin typeface="Calibri"/>
              <a:cs typeface="Calibri"/>
            </a:endParaRPr>
          </a:p>
          <a:p>
            <a:pPr marL="27516">
              <a:spcBef>
                <a:spcPts val="70"/>
              </a:spcBef>
            </a:pP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找到对应的文件。</a:t>
            </a:r>
            <a:endParaRPr sz="2979">
              <a:latin typeface="SimSun"/>
              <a:cs typeface="SimSun"/>
            </a:endParaRPr>
          </a:p>
          <a:p>
            <a:pPr marL="27516">
              <a:spcBef>
                <a:spcPts val="720"/>
              </a:spcBef>
            </a:pP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、应用程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序</a:t>
            </a:r>
            <a:endParaRPr sz="4469" baseline="1010">
              <a:latin typeface="SimSun"/>
              <a:cs typeface="SimSun"/>
            </a:endParaRPr>
          </a:p>
          <a:p>
            <a:pPr marL="771819">
              <a:spcBef>
                <a:spcPts val="720"/>
              </a:spcBef>
            </a:pP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应用软件开发商提供的软件或用户自己编写的程序</a:t>
            </a:r>
            <a:r>
              <a:rPr sz="2979" spc="54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endParaRPr sz="2979">
              <a:latin typeface="SimSun"/>
              <a:cs typeface="SimSun"/>
            </a:endParaRPr>
          </a:p>
          <a:p>
            <a:pPr marL="27516">
              <a:spcBef>
                <a:spcPts val="119"/>
              </a:spcBef>
            </a:pP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但与外部命令无实质区别</a:t>
            </a:r>
            <a:r>
              <a:rPr sz="2979" spc="54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2979">
              <a:latin typeface="SimSun"/>
              <a:cs typeface="SimSun"/>
            </a:endParaRPr>
          </a:p>
          <a:p>
            <a:pPr marL="27516" marR="374903" algn="just">
              <a:lnSpc>
                <a:spcPct val="100499"/>
              </a:lnSpc>
              <a:spcBef>
                <a:spcPts val="704"/>
              </a:spcBef>
            </a:pP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一般而言，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4469" spc="89" baseline="1010" dirty="0">
                <a:solidFill>
                  <a:srgbClr val="FF0000"/>
                </a:solidFill>
                <a:latin typeface="SimSun"/>
                <a:cs typeface="SimSun"/>
              </a:rPr>
              <a:t>在执行外部命令和应用程序时会派生一 </a:t>
            </a:r>
            <a:r>
              <a:rPr sz="2979" spc="60" dirty="0">
                <a:solidFill>
                  <a:srgbClr val="FF0000"/>
                </a:solidFill>
                <a:latin typeface="SimSun"/>
                <a:cs typeface="SimSun"/>
              </a:rPr>
              <a:t>个子进程去执行，而执行内部命令时不会。某些外部命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令与内部命令重名，例如内部命令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和外部命令</a:t>
            </a:r>
            <a:endParaRPr sz="4469" baseline="1010">
              <a:latin typeface="SimSun"/>
              <a:cs typeface="SimSun"/>
            </a:endParaRPr>
          </a:p>
          <a:p>
            <a:pPr marL="27516" algn="just">
              <a:lnSpc>
                <a:spcPts val="3326"/>
              </a:lnSpc>
            </a:pPr>
            <a:r>
              <a:rPr sz="4550" b="1" spc="-8" baseline="-6944" dirty="0">
                <a:solidFill>
                  <a:srgbClr val="FF0000"/>
                </a:solidFill>
                <a:latin typeface="Calibri"/>
                <a:cs typeface="Calibri"/>
              </a:rPr>
              <a:t>/bin</a:t>
            </a:r>
            <a:r>
              <a:rPr sz="4550" b="1" spc="-121" baseline="-6944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4550" b="1" baseline="-6944" dirty="0">
                <a:solidFill>
                  <a:srgbClr val="FF0000"/>
                </a:solidFill>
                <a:latin typeface="Calibri"/>
                <a:cs typeface="Calibri"/>
              </a:rPr>
              <a:t>ec</a:t>
            </a:r>
            <a:r>
              <a:rPr sz="4550" b="1" spc="-8" baseline="-6944" dirty="0">
                <a:solidFill>
                  <a:srgbClr val="FF0000"/>
                </a:solidFill>
                <a:latin typeface="Calibri"/>
                <a:cs typeface="Calibri"/>
              </a:rPr>
              <a:t>ho</a:t>
            </a:r>
            <a:r>
              <a:rPr sz="4469" spc="81" baseline="-6060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r>
              <a:rPr sz="4469" spc="-1234" baseline="-606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819" spc="96" baseline="1182" dirty="0">
                <a:latin typeface="SimSun"/>
                <a:cs typeface="SimSun"/>
              </a:rPr>
              <a:t>命令执行优先级</a:t>
            </a:r>
            <a:r>
              <a:rPr sz="3819" spc="81" baseline="1182" dirty="0">
                <a:latin typeface="SimSun"/>
                <a:cs typeface="SimSun"/>
              </a:rPr>
              <a:t>：</a:t>
            </a:r>
            <a:r>
              <a:rPr sz="3819" spc="-1015" baseline="1182" dirty="0">
                <a:latin typeface="SimSun"/>
                <a:cs typeface="SimSun"/>
              </a:rPr>
              <a:t> </a:t>
            </a:r>
            <a:r>
              <a:rPr sz="3819" spc="96" baseline="1182" dirty="0">
                <a:latin typeface="SimSun"/>
                <a:cs typeface="SimSun"/>
              </a:rPr>
              <a:t>别名</a:t>
            </a:r>
            <a:r>
              <a:rPr sz="2600" b="1" dirty="0">
                <a:latin typeface="Calibri"/>
                <a:cs typeface="Calibri"/>
              </a:rPr>
              <a:t>&gt;</a:t>
            </a:r>
            <a:r>
              <a:rPr sz="3819" spc="96" baseline="1182" dirty="0">
                <a:latin typeface="SimSun"/>
                <a:cs typeface="SimSun"/>
              </a:rPr>
              <a:t>内部命令</a:t>
            </a:r>
            <a:r>
              <a:rPr sz="2600" b="1" dirty="0">
                <a:latin typeface="Calibri"/>
                <a:cs typeface="Calibri"/>
              </a:rPr>
              <a:t>&gt;</a:t>
            </a:r>
            <a:r>
              <a:rPr sz="2600" b="1" spc="-5" dirty="0">
                <a:latin typeface="Calibri"/>
                <a:cs typeface="Calibri"/>
              </a:rPr>
              <a:t>h</a:t>
            </a:r>
            <a:r>
              <a:rPr sz="2600" b="1" dirty="0">
                <a:latin typeface="Calibri"/>
                <a:cs typeface="Calibri"/>
              </a:rPr>
              <a:t>a</a:t>
            </a:r>
            <a:r>
              <a:rPr sz="2600" b="1" spc="5" dirty="0">
                <a:latin typeface="Calibri"/>
                <a:cs typeface="Calibri"/>
              </a:rPr>
              <a:t>s</a:t>
            </a:r>
            <a:r>
              <a:rPr sz="2600" b="1" spc="-5" dirty="0">
                <a:latin typeface="Calibri"/>
                <a:cs typeface="Calibri"/>
              </a:rPr>
              <a:t>h</a:t>
            </a:r>
            <a:r>
              <a:rPr sz="2600" b="1" spc="5" dirty="0">
                <a:latin typeface="Calibri"/>
                <a:cs typeface="Calibri"/>
              </a:rPr>
              <a:t>&gt;</a:t>
            </a:r>
            <a:r>
              <a:rPr sz="3819" spc="96" baseline="1182" dirty="0">
                <a:latin typeface="SimSun"/>
                <a:cs typeface="SimSun"/>
              </a:rPr>
              <a:t>外部命令</a:t>
            </a:r>
            <a:endParaRPr sz="3819" baseline="1182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3178" y="-166030"/>
            <a:ext cx="3276547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8.1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shell</a:t>
            </a:r>
            <a:r>
              <a:rPr dirty="0"/>
              <a:t>简介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378" y="364193"/>
            <a:ext cx="9902560" cy="5148857"/>
          </a:xfrm>
          <a:prstGeom prst="rect">
            <a:avLst/>
          </a:prstGeom>
        </p:spPr>
        <p:txBody>
          <a:bodyPr vert="horz" wrap="square" lIns="0" tIns="85990" rIns="0" bIns="0" rtlCol="0">
            <a:spAutoFit/>
          </a:bodyPr>
          <a:lstStyle/>
          <a:p>
            <a:pPr marL="13758">
              <a:spcBef>
                <a:spcPts val="677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三、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命令提示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符</a:t>
            </a:r>
            <a:endParaRPr sz="3819" baseline="1182">
              <a:latin typeface="SimSun"/>
              <a:cs typeface="SimSun"/>
            </a:endParaRPr>
          </a:p>
          <a:p>
            <a:pPr marL="13758">
              <a:spcBef>
                <a:spcPts val="574"/>
              </a:spcBef>
            </a:pP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root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用户缺省为</a:t>
            </a:r>
            <a:r>
              <a:rPr sz="2600" b="1" spc="32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819" spc="48" baseline="1182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普通用户缺省为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。修改主提示符用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PS1=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提示符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819" baseline="1182">
              <a:latin typeface="SimSun"/>
              <a:cs typeface="SimSun"/>
            </a:endParaRPr>
          </a:p>
          <a:p>
            <a:pPr marL="13758">
              <a:spcBef>
                <a:spcPts val="677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例</a:t>
            </a:r>
            <a:r>
              <a:rPr sz="3819" spc="8" baseline="1182" dirty="0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PS1=“[\u</a:t>
            </a:r>
            <a:r>
              <a:rPr sz="2600" b="1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\h</a:t>
            </a:r>
            <a:r>
              <a:rPr sz="2600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/\W</a:t>
            </a:r>
            <a:r>
              <a:rPr sz="2600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\t]”</a:t>
            </a:r>
            <a:endParaRPr sz="2600">
              <a:latin typeface="Calibri"/>
              <a:cs typeface="Calibri"/>
            </a:endParaRPr>
          </a:p>
          <a:p>
            <a:pPr marL="826850">
              <a:spcBef>
                <a:spcPts val="677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后提示符可能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为</a:t>
            </a:r>
            <a:r>
              <a:rPr sz="3819" spc="-186" baseline="1182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[root localhost /root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21:18:36]</a:t>
            </a:r>
            <a:endParaRPr sz="2600">
              <a:latin typeface="Calibri"/>
              <a:cs typeface="Calibri"/>
            </a:endParaRPr>
          </a:p>
          <a:p>
            <a:pPr marL="13758" marR="443005" algn="just">
              <a:lnSpc>
                <a:spcPct val="100800"/>
              </a:lnSpc>
              <a:spcBef>
                <a:spcPts val="520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说明</a:t>
            </a:r>
            <a:r>
              <a:rPr sz="3819" spc="40" baseline="1182" dirty="0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r>
              <a:rPr sz="2600" b="1" spc="27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PS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是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Prompt</a:t>
            </a:r>
            <a:r>
              <a:rPr sz="2600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Selection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的缩写。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PS1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是第一提示符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主提示 符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是第二提示符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次提示符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。如果命令没有输出完，就按</a:t>
            </a:r>
            <a:r>
              <a:rPr sz="3819" spc="56" baseline="1182" dirty="0">
                <a:solidFill>
                  <a:srgbClr val="FF0000"/>
                </a:solidFill>
                <a:latin typeface="SimSun"/>
                <a:cs typeface="SimSun"/>
              </a:rPr>
              <a:t>下 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回车符则出现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PS2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指定的提示符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819" baseline="1182">
              <a:latin typeface="SimSun"/>
              <a:cs typeface="SimSun"/>
            </a:endParaRPr>
          </a:p>
          <a:p>
            <a:pPr marL="13758" marR="6292180">
              <a:lnSpc>
                <a:spcPts val="3769"/>
              </a:lnSpc>
              <a:spcBef>
                <a:spcPts val="152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\u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用户名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sz="2600" b="1" spc="-9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。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\h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主机名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host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341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\W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当前目录</a:t>
            </a:r>
            <a:r>
              <a:rPr sz="2600" b="1" spc="-22" dirty="0">
                <a:solidFill>
                  <a:srgbClr val="FF0000"/>
                </a:solidFill>
                <a:latin typeface="Calibri"/>
                <a:cs typeface="Calibri"/>
              </a:rPr>
              <a:t>Working</a:t>
            </a:r>
            <a:r>
              <a:rPr sz="2600" b="1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Directory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677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\t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当前时间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4781" y="5515314"/>
            <a:ext cx="2008028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r>
              <a:rPr sz="2600" b="1" spc="-7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‘abcdefg’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378" y="5444526"/>
            <a:ext cx="1687460" cy="1402083"/>
          </a:xfrm>
          <a:prstGeom prst="rect">
            <a:avLst/>
          </a:prstGeom>
        </p:spPr>
        <p:txBody>
          <a:bodyPr vert="horz" wrap="square" lIns="0" tIns="14446" rIns="0" bIns="0" rtlCol="0">
            <a:spAutoFit/>
          </a:bodyPr>
          <a:lstStyle/>
          <a:p>
            <a:pPr marL="13758" marR="5503">
              <a:lnSpc>
                <a:spcPct val="118800"/>
              </a:lnSpc>
              <a:spcBef>
                <a:spcPts val="114"/>
              </a:spcBef>
            </a:pPr>
            <a:r>
              <a:rPr sz="2546" spc="54" dirty="0">
                <a:solidFill>
                  <a:srgbClr val="FF0000"/>
                </a:solidFill>
                <a:latin typeface="SimSun"/>
                <a:cs typeface="SimSun"/>
              </a:rPr>
              <a:t>例：欲输入 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echo 'abcd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22" dirty="0">
                <a:solidFill>
                  <a:srgbClr val="FF0000"/>
                </a:solidFill>
                <a:latin typeface="Calibri"/>
                <a:cs typeface="Calibri"/>
              </a:rPr>
              <a:t>efg'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5609" y="6003528"/>
            <a:ext cx="4831239" cy="1140566"/>
          </a:xfrm>
          <a:custGeom>
            <a:avLst/>
            <a:gdLst/>
            <a:ahLst/>
            <a:cxnLst/>
            <a:rect l="l" t="t" r="r" b="b"/>
            <a:pathLst>
              <a:path w="4459605" h="1052829">
                <a:moveTo>
                  <a:pt x="0" y="0"/>
                </a:moveTo>
                <a:lnTo>
                  <a:pt x="4459287" y="0"/>
                </a:lnTo>
                <a:lnTo>
                  <a:pt x="4459287" y="1052512"/>
                </a:lnTo>
                <a:lnTo>
                  <a:pt x="0" y="1052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7" name="object 7"/>
          <p:cNvSpPr txBox="1"/>
          <p:nvPr/>
        </p:nvSpPr>
        <p:spPr>
          <a:xfrm>
            <a:off x="4974669" y="6056682"/>
            <a:ext cx="4000923" cy="84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95"/>
              </a:lnSpc>
              <a:tabLst>
                <a:tab pos="1844936" algn="l"/>
              </a:tabLst>
            </a:pPr>
            <a:r>
              <a:rPr sz="3819" spc="96" baseline="1182" dirty="0">
                <a:solidFill>
                  <a:srgbClr val="00B050"/>
                </a:solidFill>
                <a:latin typeface="SimSun"/>
                <a:cs typeface="SimSun"/>
              </a:rPr>
              <a:t>我的</a:t>
            </a: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P</a:t>
            </a:r>
            <a:r>
              <a:rPr sz="2600" b="1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1</a:t>
            </a:r>
            <a:r>
              <a:rPr sz="2600" b="1" dirty="0">
                <a:solidFill>
                  <a:srgbClr val="00B050"/>
                </a:solidFill>
                <a:latin typeface="Calibri"/>
                <a:cs typeface="Calibri"/>
              </a:rPr>
              <a:t>:	</a:t>
            </a:r>
            <a:r>
              <a:rPr sz="2600" b="1" spc="-27" dirty="0">
                <a:solidFill>
                  <a:srgbClr val="00B050"/>
                </a:solidFill>
                <a:latin typeface="Calibri"/>
                <a:cs typeface="Calibri"/>
              </a:rPr>
              <a:t>z</a:t>
            </a:r>
            <a:r>
              <a:rPr sz="2600" b="1" dirty="0">
                <a:solidFill>
                  <a:srgbClr val="00B050"/>
                </a:solidFill>
                <a:latin typeface="Calibri"/>
                <a:cs typeface="Calibri"/>
              </a:rPr>
              <a:t>y</a:t>
            </a: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x</a:t>
            </a:r>
            <a:r>
              <a:rPr sz="2600" b="1" spc="5" dirty="0">
                <a:solidFill>
                  <a:srgbClr val="00B050"/>
                </a:solidFill>
                <a:latin typeface="Calibri"/>
                <a:cs typeface="Calibri"/>
              </a:rPr>
              <a:t>@</a:t>
            </a: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ubu</a:t>
            </a:r>
            <a:r>
              <a:rPr sz="2600" b="1" spc="-27" dirty="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sz="2600" b="1" spc="5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u</a:t>
            </a:r>
            <a:r>
              <a:rPr sz="2600" b="1" dirty="0">
                <a:solidFill>
                  <a:srgbClr val="00B050"/>
                </a:solidFill>
                <a:latin typeface="Calibri"/>
                <a:cs typeface="Calibri"/>
              </a:rPr>
              <a:t>:</a:t>
            </a:r>
            <a:r>
              <a:rPr sz="2600" b="1" spc="5" dirty="0">
                <a:solidFill>
                  <a:srgbClr val="00B050"/>
                </a:solidFill>
                <a:latin typeface="Calibri"/>
                <a:cs typeface="Calibri"/>
              </a:rPr>
              <a:t>~</a:t>
            </a:r>
            <a:r>
              <a:rPr sz="2600" b="1" dirty="0">
                <a:solidFill>
                  <a:srgbClr val="00B050"/>
                </a:solidFill>
                <a:latin typeface="Calibri"/>
                <a:cs typeface="Calibri"/>
              </a:rPr>
              <a:t>$</a:t>
            </a:r>
            <a:endParaRPr sz="2600">
              <a:latin typeface="Calibri"/>
              <a:cs typeface="Calibri"/>
            </a:endParaRPr>
          </a:p>
          <a:p>
            <a:pPr>
              <a:spcBef>
                <a:spcPts val="547"/>
              </a:spcBef>
              <a:tabLst>
                <a:tab pos="1844936" algn="l"/>
              </a:tabLst>
            </a:pPr>
            <a:r>
              <a:rPr sz="3819" spc="96" baseline="1182" dirty="0">
                <a:solidFill>
                  <a:srgbClr val="00B050"/>
                </a:solidFill>
                <a:latin typeface="SimSun"/>
                <a:cs typeface="SimSun"/>
              </a:rPr>
              <a:t>我的</a:t>
            </a: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PS2:	</a:t>
            </a:r>
            <a:r>
              <a:rPr sz="2600" b="1" dirty="0">
                <a:solidFill>
                  <a:srgbClr val="00B050"/>
                </a:solidFill>
                <a:latin typeface="Calibri"/>
                <a:cs typeface="Calibri"/>
              </a:rPr>
              <a:t>&gt;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5609" y="5958813"/>
            <a:ext cx="4831239" cy="1169458"/>
          </a:xfrm>
          <a:custGeom>
            <a:avLst/>
            <a:gdLst/>
            <a:ahLst/>
            <a:cxnLst/>
            <a:rect l="l" t="t" r="r" b="b"/>
            <a:pathLst>
              <a:path w="4459605" h="1079500">
                <a:moveTo>
                  <a:pt x="4459287" y="0"/>
                </a:moveTo>
                <a:lnTo>
                  <a:pt x="0" y="0"/>
                </a:lnTo>
                <a:lnTo>
                  <a:pt x="0" y="1079499"/>
                </a:lnTo>
                <a:lnTo>
                  <a:pt x="4459287" y="1079499"/>
                </a:lnTo>
                <a:lnTo>
                  <a:pt x="44592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9" name="object 9"/>
          <p:cNvSpPr txBox="1"/>
          <p:nvPr/>
        </p:nvSpPr>
        <p:spPr>
          <a:xfrm>
            <a:off x="4960911" y="5881834"/>
            <a:ext cx="3647334" cy="99001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3758">
              <a:spcBef>
                <a:spcPts val="780"/>
              </a:spcBef>
            </a:pP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zyx@ubuntu:~$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r>
              <a:rPr sz="2600" b="1" spc="-8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'abcd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677"/>
              </a:spcBef>
            </a:pPr>
            <a:r>
              <a:rPr sz="2600" b="1" spc="-16" dirty="0">
                <a:solidFill>
                  <a:srgbClr val="00B050"/>
                </a:solidFill>
                <a:latin typeface="Calibri"/>
                <a:cs typeface="Calibri"/>
              </a:rPr>
              <a:t>&gt;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efg'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3178" y="-166030"/>
            <a:ext cx="3276547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8.1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shell</a:t>
            </a:r>
            <a:r>
              <a:rPr dirty="0"/>
              <a:t>简介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1" y="797857"/>
            <a:ext cx="9559290" cy="534381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lnSpc>
                <a:spcPts val="3624"/>
              </a:lnSpc>
              <a:spcBef>
                <a:spcPts val="108"/>
              </a:spcBef>
            </a:pP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四、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shell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的类型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more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27" dirty="0">
                <a:solidFill>
                  <a:srgbClr val="FF0000"/>
                </a:solidFill>
                <a:latin typeface="Calibri"/>
                <a:cs typeface="Calibri"/>
              </a:rPr>
              <a:t>/etc/shells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可以显示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linux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支持的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shell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559"/>
              </a:lnSpc>
            </a:pP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类型</a:t>
            </a:r>
            <a:r>
              <a:rPr sz="2979" spc="54" dirty="0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endParaRPr sz="2979">
              <a:latin typeface="SimSun"/>
              <a:cs typeface="SimSun"/>
            </a:endParaRPr>
          </a:p>
          <a:p>
            <a:pPr marL="13758">
              <a:spcBef>
                <a:spcPts val="747"/>
              </a:spcBef>
            </a:pPr>
            <a:r>
              <a:rPr sz="3033" b="1" spc="-22" dirty="0">
                <a:solidFill>
                  <a:srgbClr val="FF0000"/>
                </a:solidFill>
                <a:latin typeface="Calibri"/>
                <a:cs typeface="Calibri"/>
              </a:rPr>
              <a:t>/bin/sh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677"/>
              </a:spcBef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/bin/bash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807"/>
              </a:spcBef>
            </a:pP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/sbin/nologin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699"/>
              </a:spcBef>
            </a:pP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/bin/tcsh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677"/>
              </a:spcBef>
            </a:pP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/bin/csh</a:t>
            </a:r>
            <a:endParaRPr sz="3033">
              <a:latin typeface="Calibri"/>
              <a:cs typeface="Calibri"/>
            </a:endParaRPr>
          </a:p>
          <a:p>
            <a:pPr>
              <a:spcBef>
                <a:spcPts val="60"/>
              </a:spcBef>
            </a:pPr>
            <a:endParaRPr sz="4387">
              <a:latin typeface="Calibri"/>
              <a:cs typeface="Calibri"/>
            </a:endParaRPr>
          </a:p>
          <a:p>
            <a:pPr marL="13758" marR="216687">
              <a:lnSpc>
                <a:spcPts val="3586"/>
              </a:lnSpc>
            </a:pP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启动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linux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后，每个用户缺省启动的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shell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在</a:t>
            </a:r>
            <a:r>
              <a:rPr sz="3033" b="1" spc="-22" dirty="0">
                <a:solidFill>
                  <a:srgbClr val="FF0000"/>
                </a:solidFill>
                <a:latin typeface="Calibri"/>
                <a:cs typeface="Calibri"/>
              </a:rPr>
              <a:t>/etc/passwd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文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件中指定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一般为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bash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4469" baseline="101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3178" y="-166030"/>
            <a:ext cx="3276547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8.1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shell</a:t>
            </a:r>
            <a:r>
              <a:rPr dirty="0"/>
              <a:t>简介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82" y="413723"/>
            <a:ext cx="9589558" cy="6743717"/>
          </a:xfrm>
          <a:prstGeom prst="rect">
            <a:avLst/>
          </a:prstGeom>
        </p:spPr>
        <p:txBody>
          <a:bodyPr vert="horz" wrap="square" lIns="0" tIns="85990" rIns="0" bIns="0" rtlCol="0">
            <a:spAutoFit/>
          </a:bodyPr>
          <a:lstStyle/>
          <a:p>
            <a:pPr marL="24076">
              <a:spcBef>
                <a:spcPts val="677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五、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的初始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化</a:t>
            </a:r>
            <a:endParaRPr sz="3819" baseline="1182">
              <a:latin typeface="SimSun"/>
              <a:cs typeface="SimSun"/>
            </a:endParaRPr>
          </a:p>
          <a:p>
            <a:pPr marL="24076">
              <a:spcBef>
                <a:spcPts val="574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用户配置放在用户主目录的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.b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_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600" b="1" spc="-38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il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文件中。</a:t>
            </a:r>
            <a:endParaRPr sz="3819" baseline="1182">
              <a:latin typeface="SimSun"/>
              <a:cs typeface="SimSun"/>
            </a:endParaRPr>
          </a:p>
          <a:p>
            <a:pPr marL="13758">
              <a:spcBef>
                <a:spcPts val="1170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六、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常用变量</a:t>
            </a:r>
            <a:endParaRPr sz="3819" baseline="1182">
              <a:latin typeface="SimSun"/>
              <a:cs typeface="SimSun"/>
            </a:endParaRPr>
          </a:p>
          <a:p>
            <a:pPr marL="13758">
              <a:spcBef>
                <a:spcPts val="574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USER: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用户名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819" baseline="1182">
              <a:latin typeface="SimSun"/>
              <a:cs typeface="SimSun"/>
            </a:endParaRPr>
          </a:p>
          <a:p>
            <a:pPr marL="13758">
              <a:spcBef>
                <a:spcPts val="672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HOME: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当前用户主目录。</a:t>
            </a:r>
            <a:endParaRPr sz="3819" baseline="1182">
              <a:latin typeface="SimSun"/>
              <a:cs typeface="SimSun"/>
            </a:endParaRPr>
          </a:p>
          <a:p>
            <a:pPr marL="13758" marR="3813693">
              <a:lnSpc>
                <a:spcPct val="117500"/>
              </a:lnSpc>
              <a:spcBef>
                <a:spcPts val="130"/>
              </a:spcBef>
            </a:pPr>
            <a:r>
              <a:rPr sz="2600" b="1" spc="-184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600" b="1" spc="-21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寻找可执行文件的搜索路径</a:t>
            </a:r>
            <a:r>
              <a:rPr sz="3819" spc="48" baseline="1182" dirty="0">
                <a:solidFill>
                  <a:srgbClr val="FF0000"/>
                </a:solidFill>
                <a:latin typeface="SimSun"/>
                <a:cs typeface="SimSun"/>
              </a:rPr>
              <a:t>。 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PWD: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当前工作目录。</a:t>
            </a:r>
            <a:endParaRPr sz="3819" baseline="1182">
              <a:latin typeface="SimSun"/>
              <a:cs typeface="SimSun"/>
            </a:endParaRPr>
          </a:p>
          <a:p>
            <a:pPr marL="13758">
              <a:spcBef>
                <a:spcPts val="677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在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bash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下显示上述变量的值的命令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endParaRPr sz="3819" baseline="1182">
              <a:latin typeface="SimSun"/>
              <a:cs typeface="SimSun"/>
            </a:endParaRPr>
          </a:p>
          <a:p>
            <a:pPr marL="13758">
              <a:spcBef>
                <a:spcPts val="574"/>
              </a:spcBef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r>
              <a:rPr sz="2600" b="1" spc="-5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81" dirty="0">
                <a:solidFill>
                  <a:srgbClr val="FF0000"/>
                </a:solidFill>
                <a:latin typeface="Calibri"/>
                <a:cs typeface="Calibri"/>
              </a:rPr>
              <a:t>$PATH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677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用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env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可查看当前的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bash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变量值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819" baseline="1182">
              <a:latin typeface="SimSun"/>
              <a:cs typeface="SimSun"/>
            </a:endParaRPr>
          </a:p>
          <a:p>
            <a:pPr marL="85299" marR="5503" indent="-72229">
              <a:lnSpc>
                <a:spcPct val="108300"/>
              </a:lnSpc>
              <a:spcBef>
                <a:spcPts val="282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将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/root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目录增加到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bash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搜索的缺省目录的命令</a:t>
            </a:r>
            <a:r>
              <a:rPr sz="3819" spc="-73" baseline="1182" dirty="0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r>
              <a:rPr sz="2600" b="1" spc="-49" dirty="0">
                <a:solidFill>
                  <a:srgbClr val="FF0000"/>
                </a:solidFill>
                <a:latin typeface="Calibri"/>
                <a:cs typeface="Calibri"/>
              </a:rPr>
              <a:t>PATH=$PATH:/root </a:t>
            </a:r>
            <a:r>
              <a:rPr sz="2600" b="1" spc="-57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zyx@ubuntu:~$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endParaRPr sz="2600">
              <a:latin typeface="Calibri"/>
              <a:cs typeface="Calibri"/>
            </a:endParaRPr>
          </a:p>
          <a:p>
            <a:pPr marL="85299" marR="7173374">
              <a:lnSpc>
                <a:spcPct val="121700"/>
              </a:lnSpc>
              <a:tabLst>
                <a:tab pos="1935737" algn="l"/>
              </a:tabLst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BASH=/bin/bash </a:t>
            </a:r>
            <a:r>
              <a:rPr sz="2600" b="1" spc="-57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22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S=	</a:t>
            </a:r>
            <a:r>
              <a:rPr sz="2600" b="1" spc="5" dirty="0">
                <a:solidFill>
                  <a:srgbClr val="00B050"/>
                </a:solidFill>
                <a:latin typeface="Calibri"/>
                <a:cs typeface="Calibri"/>
              </a:rPr>
              <a:t>……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4609" y="-190794"/>
            <a:ext cx="5773685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8.2</a:t>
            </a:r>
            <a:r>
              <a:rPr spc="-97" dirty="0">
                <a:latin typeface="Calibri"/>
                <a:cs typeface="Calibri"/>
              </a:rPr>
              <a:t> </a:t>
            </a:r>
            <a:r>
              <a:rPr dirty="0"/>
              <a:t>特殊符号与正规式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988" y="173778"/>
            <a:ext cx="2542540" cy="48062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一、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`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%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%%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988" y="631249"/>
            <a:ext cx="9828953" cy="6522641"/>
          </a:xfrm>
          <a:prstGeom prst="rect">
            <a:avLst/>
          </a:prstGeom>
        </p:spPr>
        <p:txBody>
          <a:bodyPr vert="horz" wrap="square" lIns="0" tIns="6879" rIns="0" bIns="0" rtlCol="0">
            <a:spAutoFit/>
          </a:bodyPr>
          <a:lstStyle/>
          <a:p>
            <a:pPr marL="539310" marR="381782" indent="-526240" algn="just">
              <a:lnSpc>
                <a:spcPct val="121700"/>
              </a:lnSpc>
              <a:spcBef>
                <a:spcPts val="54"/>
              </a:spcBef>
            </a:pPr>
            <a:r>
              <a:rPr sz="3033" b="1" spc="27" dirty="0">
                <a:solidFill>
                  <a:srgbClr val="FF0000"/>
                </a:solidFill>
                <a:latin typeface="Calibri"/>
                <a:cs typeface="Calibri"/>
              </a:rPr>
              <a:t>`</a:t>
            </a:r>
            <a:r>
              <a:rPr sz="4469" spc="40" baseline="1010" dirty="0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单引号括住的内容，被视为单一字符串，引号内的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禁 </a:t>
            </a: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止变量扩展，所有字符均作为字符本身处理（除单</a:t>
            </a:r>
            <a:r>
              <a:rPr sz="2979" spc="38" dirty="0">
                <a:solidFill>
                  <a:srgbClr val="FF0000"/>
                </a:solidFill>
                <a:latin typeface="SimSun"/>
                <a:cs typeface="SimSun"/>
              </a:rPr>
              <a:t>引 </a:t>
            </a: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号本身之外），单引号必须成对出现</a:t>
            </a:r>
            <a:r>
              <a:rPr sz="2979" spc="54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2979">
              <a:latin typeface="SimSun"/>
              <a:cs typeface="SimSun"/>
            </a:endParaRPr>
          </a:p>
          <a:p>
            <a:pPr marL="978186" marR="309553" indent="-965117" algn="just">
              <a:lnSpc>
                <a:spcPct val="119300"/>
              </a:lnSpc>
              <a:spcBef>
                <a:spcPts val="49"/>
              </a:spcBef>
            </a:pPr>
            <a:r>
              <a:rPr sz="3033" b="1" spc="16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4469" spc="24" baseline="1010" dirty="0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r>
              <a:rPr sz="3033" b="1" spc="16" dirty="0">
                <a:solidFill>
                  <a:srgbClr val="FF0000"/>
                </a:solidFill>
                <a:latin typeface="Calibri"/>
                <a:cs typeface="Calibri"/>
              </a:rPr>
              <a:t>1)</a:t>
            </a:r>
            <a:r>
              <a:rPr sz="3033" b="1" spc="-8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出现在一行的开头，或者位于完整指令之后，这类 情况表示符号后面的是注解文字，不会被执行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3033">
              <a:latin typeface="Calibri"/>
              <a:cs typeface="Calibri"/>
            </a:endParaRPr>
          </a:p>
          <a:p>
            <a:pPr marL="943792" indent="-405170" algn="just">
              <a:spcBef>
                <a:spcPts val="807"/>
              </a:spcBef>
              <a:buSzPct val="101818"/>
              <a:buFont typeface="Calibri"/>
              <a:buAutoNum type="arabicParenR" startAt="2"/>
              <a:tabLst>
                <a:tab pos="944481" algn="l"/>
              </a:tabLst>
            </a:pP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被用在指令中，或者引号双引号括住的话，或者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在</a:t>
            </a:r>
            <a:endParaRPr sz="4469" baseline="1010">
              <a:latin typeface="SimSun"/>
              <a:cs typeface="SimSun"/>
            </a:endParaRPr>
          </a:p>
          <a:p>
            <a:pPr marL="890137">
              <a:spcBef>
                <a:spcPts val="693"/>
              </a:spcBef>
            </a:pP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倒斜线的后面，那他就变成一般符号</a:t>
            </a:r>
            <a:r>
              <a:rPr sz="2979" spc="54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2979">
              <a:latin typeface="SimSun"/>
              <a:cs typeface="SimSun"/>
            </a:endParaRPr>
          </a:p>
          <a:p>
            <a:pPr marL="856430" indent="-317808">
              <a:spcBef>
                <a:spcPts val="747"/>
              </a:spcBef>
              <a:buSzPct val="101818"/>
              <a:buFont typeface="Calibri"/>
              <a:buAutoNum type="arabicParenR" startAt="3"/>
              <a:tabLst>
                <a:tab pos="857118" algn="l"/>
              </a:tabLst>
            </a:pP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在规则表达式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$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当中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是删除操作符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807"/>
              </a:spcBef>
            </a:pP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：用来代表任何字元，包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含</a:t>
            </a:r>
            <a:r>
              <a:rPr sz="4469" spc="-1186" baseline="101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nu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ll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字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元</a:t>
            </a:r>
            <a:endParaRPr sz="4469" baseline="1010">
              <a:latin typeface="SimSun"/>
              <a:cs typeface="SimSun"/>
            </a:endParaRPr>
          </a:p>
          <a:p>
            <a:pPr marL="13758" marR="5503">
              <a:lnSpc>
                <a:spcPct val="100200"/>
              </a:lnSpc>
              <a:spcBef>
                <a:spcPts val="666"/>
              </a:spcBef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%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：在运算式中，用来表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示</a:t>
            </a:r>
            <a:r>
              <a:rPr sz="4469" spc="-1186" baseline="101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除法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。在规则表达式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$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当中一 个</a:t>
            </a:r>
            <a:r>
              <a:rPr sz="4469" spc="-1178" baseline="101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%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表示最短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sz="4469" spc="-1186" baseline="101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033" b="1" spc="-27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33" b="1" spc="-32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d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匹配，两个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%%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表示最长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sz="4469" spc="-1186" baseline="101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033" b="1" spc="-27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33" b="1" spc="-32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d </a:t>
            </a:r>
            <a:r>
              <a:rPr sz="4469" spc="56" baseline="1010" dirty="0">
                <a:solidFill>
                  <a:srgbClr val="FF0000"/>
                </a:solidFill>
                <a:latin typeface="SimSun"/>
                <a:cs typeface="SimSun"/>
              </a:rPr>
              <a:t>匹 </a:t>
            </a: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配。</a:t>
            </a:r>
            <a:endParaRPr sz="2979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792" y="545796"/>
            <a:ext cx="925591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8.2</a:t>
            </a:r>
            <a:r>
              <a:rPr spc="-97" dirty="0">
                <a:latin typeface="Calibri"/>
                <a:cs typeface="Calibri"/>
              </a:rPr>
              <a:t> </a:t>
            </a:r>
            <a:r>
              <a:rPr dirty="0"/>
              <a:t>特殊符号与正规式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36" y="319067"/>
            <a:ext cx="9332278" cy="2252551"/>
          </a:xfrm>
          <a:prstGeom prst="rect">
            <a:avLst/>
          </a:prstGeom>
        </p:spPr>
        <p:txBody>
          <a:bodyPr vert="horz" wrap="square" lIns="0" tIns="102500" rIns="0" bIns="0" rtlCol="0">
            <a:spAutoFit/>
          </a:bodyPr>
          <a:lstStyle/>
          <a:p>
            <a:pPr marL="13758">
              <a:spcBef>
                <a:spcPts val="807"/>
              </a:spcBef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inu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sz="4469" spc="-1178" baseline="101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命令：</a:t>
            </a:r>
            <a:endParaRPr sz="4469" baseline="1010">
              <a:latin typeface="SimSun"/>
              <a:cs typeface="SimSun"/>
            </a:endParaRPr>
          </a:p>
          <a:p>
            <a:pPr marL="1003640">
              <a:spcBef>
                <a:spcPts val="704"/>
              </a:spcBef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sed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是一个“非交互式的”面向字符流的编辑器。</a:t>
            </a:r>
            <a:endParaRPr sz="4469" baseline="1010">
              <a:latin typeface="SimSun"/>
              <a:cs typeface="SimSun"/>
            </a:endParaRPr>
          </a:p>
          <a:p>
            <a:pPr marL="13758">
              <a:spcBef>
                <a:spcPts val="677"/>
              </a:spcBef>
            </a:pP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参数</a:t>
            </a:r>
            <a:r>
              <a:rPr sz="4469" spc="32" baseline="1010" dirty="0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r>
              <a:rPr sz="3033" b="1" spc="22" dirty="0">
                <a:solidFill>
                  <a:srgbClr val="FF0000"/>
                </a:solidFill>
                <a:latin typeface="Calibri"/>
                <a:cs typeface="Calibri"/>
              </a:rPr>
              <a:t>-n</a:t>
            </a:r>
            <a:r>
              <a:rPr sz="3033" b="1" spc="-10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：只显示模式匹配的行</a:t>
            </a:r>
            <a:endParaRPr sz="4469" baseline="1010">
              <a:latin typeface="SimSun"/>
              <a:cs typeface="SimSun"/>
            </a:endParaRPr>
          </a:p>
          <a:p>
            <a:pPr marL="1179053">
              <a:spcBef>
                <a:spcPts val="802"/>
              </a:spcBef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-e</a:t>
            </a:r>
            <a:r>
              <a:rPr sz="3033" b="1" spc="-8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：直接在命令行模式上进行编辑，此为默认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项</a:t>
            </a:r>
            <a:endParaRPr sz="4469" baseline="101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011" y="2522693"/>
            <a:ext cx="8089900" cy="4621056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792" y="545796"/>
            <a:ext cx="925591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8.2</a:t>
            </a:r>
            <a:r>
              <a:rPr spc="-97" dirty="0">
                <a:latin typeface="Calibri"/>
                <a:cs typeface="Calibri"/>
              </a:rPr>
              <a:t> </a:t>
            </a:r>
            <a:r>
              <a:rPr dirty="0"/>
              <a:t>特殊符号与正规式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36" y="708703"/>
            <a:ext cx="9379056" cy="4434974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 marR="5503">
              <a:lnSpc>
                <a:spcPct val="119300"/>
              </a:lnSpc>
              <a:spcBef>
                <a:spcPts val="108"/>
              </a:spcBef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b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提取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(sed)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包含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class1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的行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class1:x:502:stu101,stu102,...... </a:t>
            </a:r>
            <a:r>
              <a:rPr sz="3033" b="1" spc="-67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5" dirty="0">
                <a:solidFill>
                  <a:srgbClr val="00B050"/>
                </a:solidFill>
                <a:latin typeface="Calibri"/>
                <a:cs typeface="Calibri"/>
              </a:rPr>
              <a:t>temp1=`sed </a:t>
            </a:r>
            <a:r>
              <a:rPr sz="3033" b="1" dirty="0">
                <a:solidFill>
                  <a:srgbClr val="00B050"/>
                </a:solidFill>
                <a:latin typeface="Calibri"/>
                <a:cs typeface="Calibri"/>
              </a:rPr>
              <a:t>-n -e</a:t>
            </a:r>
            <a:r>
              <a:rPr sz="3033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b="1" spc="-16" dirty="0">
                <a:solidFill>
                  <a:srgbClr val="00B050"/>
                </a:solidFill>
                <a:latin typeface="Calibri"/>
                <a:cs typeface="Calibri"/>
              </a:rPr>
              <a:t>'/class1/p‘</a:t>
            </a:r>
            <a:r>
              <a:rPr sz="3033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00B050"/>
                </a:solidFill>
                <a:latin typeface="Calibri"/>
                <a:cs typeface="Calibri"/>
              </a:rPr>
              <a:t>group`</a:t>
            </a:r>
            <a:endParaRPr sz="3033">
              <a:latin typeface="Calibri"/>
              <a:cs typeface="Calibri"/>
            </a:endParaRPr>
          </a:p>
          <a:p>
            <a:pPr marL="13758" marR="4641231">
              <a:lnSpc>
                <a:spcPct val="118600"/>
              </a:lnSpc>
              <a:spcBef>
                <a:spcPts val="22"/>
              </a:spcBef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去掉组群号左边的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class1:x: </a:t>
            </a:r>
            <a:r>
              <a:rPr sz="3033" b="1" spc="-66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5" dirty="0">
                <a:solidFill>
                  <a:srgbClr val="00B050"/>
                </a:solidFill>
                <a:latin typeface="Calibri"/>
                <a:cs typeface="Calibri"/>
              </a:rPr>
              <a:t>temp2=${temp1#*:*:}</a:t>
            </a:r>
            <a:endParaRPr sz="3033">
              <a:latin typeface="Calibri"/>
              <a:cs typeface="Calibri"/>
            </a:endParaRPr>
          </a:p>
          <a:p>
            <a:pPr marL="13758" marR="2033419">
              <a:lnSpc>
                <a:spcPct val="119300"/>
              </a:lnSpc>
              <a:spcBef>
                <a:spcPts val="103"/>
              </a:spcBef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b="1" spc="-5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去掉组群号右边的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:stu101,stu102,stu103,... </a:t>
            </a:r>
            <a:r>
              <a:rPr sz="3033" b="1" spc="-67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dirty="0">
                <a:solidFill>
                  <a:srgbClr val="00B050"/>
                </a:solidFill>
                <a:latin typeface="Calibri"/>
                <a:cs typeface="Calibri"/>
              </a:rPr>
              <a:t>gid=${temp2%%:*}</a:t>
            </a:r>
            <a:r>
              <a:rPr sz="4469" baseline="1010" dirty="0">
                <a:solidFill>
                  <a:srgbClr val="00B050"/>
                </a:solidFill>
                <a:latin typeface="SimSun"/>
                <a:cs typeface="SimSun"/>
              </a:rPr>
              <a:t>＝</a:t>
            </a:r>
            <a:r>
              <a:rPr sz="3033" b="1" dirty="0">
                <a:solidFill>
                  <a:srgbClr val="00B050"/>
                </a:solidFill>
                <a:latin typeface="Calibri"/>
                <a:cs typeface="Calibri"/>
              </a:rPr>
              <a:t>502</a:t>
            </a:r>
            <a:endParaRPr sz="3033">
              <a:latin typeface="Calibri"/>
              <a:cs typeface="Calibri"/>
            </a:endParaRPr>
          </a:p>
          <a:p>
            <a:pPr marL="13758" marR="3902430">
              <a:lnSpc>
                <a:spcPct val="115700"/>
              </a:lnSpc>
              <a:spcBef>
                <a:spcPts val="237"/>
              </a:spcBef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b="1" spc="-5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从内存释放变量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temp1</a:t>
            </a:r>
            <a:r>
              <a:rPr sz="4469" spc="-8" baseline="1010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temp2 </a:t>
            </a:r>
            <a:r>
              <a:rPr sz="3033" b="1" spc="-67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00B050"/>
                </a:solidFill>
                <a:latin typeface="Calibri"/>
                <a:cs typeface="Calibri"/>
              </a:rPr>
              <a:t>unset</a:t>
            </a:r>
            <a:r>
              <a:rPr sz="3033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00B050"/>
                </a:solidFill>
                <a:latin typeface="Calibri"/>
                <a:cs typeface="Calibri"/>
              </a:rPr>
              <a:t>temp1</a:t>
            </a:r>
            <a:r>
              <a:rPr sz="3033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00B050"/>
                </a:solidFill>
                <a:latin typeface="Calibri"/>
                <a:cs typeface="Calibri"/>
              </a:rPr>
              <a:t>temp2</a:t>
            </a:r>
            <a:endParaRPr sz="30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00" y="451934"/>
            <a:ext cx="9644592" cy="5950368"/>
          </a:xfrm>
          <a:prstGeom prst="rect">
            <a:avLst/>
          </a:prstGeom>
        </p:spPr>
        <p:txBody>
          <a:bodyPr vert="horz" wrap="square" lIns="0" tIns="312314" rIns="0" bIns="0" rtlCol="0">
            <a:spAutoFit/>
          </a:bodyPr>
          <a:lstStyle/>
          <a:p>
            <a:pPr marL="2010031">
              <a:spcBef>
                <a:spcPts val="2459"/>
              </a:spcBef>
              <a:tabLst>
                <a:tab pos="3237924" algn="l"/>
              </a:tabLst>
            </a:pPr>
            <a:r>
              <a:rPr sz="3900" dirty="0">
                <a:latin typeface="Calibri"/>
                <a:cs typeface="Calibri"/>
              </a:rPr>
              <a:t>5.5.1	</a:t>
            </a:r>
            <a:r>
              <a:rPr sz="3900" spc="-5" dirty="0">
                <a:latin typeface="Calibri"/>
                <a:cs typeface="Calibri"/>
              </a:rPr>
              <a:t>UNIX</a:t>
            </a:r>
            <a:r>
              <a:rPr sz="3900" dirty="0">
                <a:latin typeface="SimSun"/>
                <a:cs typeface="SimSun"/>
              </a:rPr>
              <a:t>系统的用户和组</a:t>
            </a:r>
            <a:endParaRPr sz="3900">
              <a:latin typeface="SimSun"/>
              <a:cs typeface="SimSun"/>
            </a:endParaRPr>
          </a:p>
          <a:p>
            <a:pPr marL="385221" marR="5503" indent="-371464">
              <a:lnSpc>
                <a:spcPct val="100200"/>
              </a:lnSpc>
              <a:spcBef>
                <a:spcPts val="1820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对</a:t>
            </a:r>
            <a:r>
              <a:rPr sz="3033" spc="-5" dirty="0">
                <a:latin typeface="Calibri"/>
                <a:cs typeface="Calibri"/>
              </a:rPr>
              <a:t>UNIX/Linux</a:t>
            </a:r>
            <a:r>
              <a:rPr sz="3033" dirty="0">
                <a:latin typeface="SimSun"/>
                <a:cs typeface="SimSun"/>
              </a:rPr>
              <a:t>系统的管理与使用是以用户</a:t>
            </a:r>
            <a:r>
              <a:rPr sz="3033" spc="-5" dirty="0">
                <a:latin typeface="SimSun"/>
                <a:cs typeface="SimSun"/>
              </a:rPr>
              <a:t>（</a:t>
            </a:r>
            <a:r>
              <a:rPr sz="3033" spc="-5" dirty="0">
                <a:latin typeface="Calibri"/>
                <a:cs typeface="Calibri"/>
              </a:rPr>
              <a:t>user</a:t>
            </a:r>
            <a:r>
              <a:rPr sz="3033" spc="-5" dirty="0">
                <a:latin typeface="SimSun"/>
                <a:cs typeface="SimSun"/>
              </a:rPr>
              <a:t>）</a:t>
            </a:r>
            <a:r>
              <a:rPr sz="3033" dirty="0">
                <a:latin typeface="SimSun"/>
                <a:cs typeface="SimSun"/>
              </a:rPr>
              <a:t>为主 体的。自然人要想使用系统，必须以某个已在系统中存 在的用户身份登录，且通过密码验证后才能进入系统， 并按权限使用。</a:t>
            </a:r>
            <a:endParaRPr sz="3033">
              <a:latin typeface="SimSun"/>
              <a:cs typeface="SimSun"/>
            </a:endParaRPr>
          </a:p>
          <a:p>
            <a:pPr marL="385221" marR="5503" indent="-371464">
              <a:lnSpc>
                <a:spcPct val="99600"/>
              </a:lnSpc>
              <a:spcBef>
                <a:spcPts val="715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-5" dirty="0">
                <a:latin typeface="Calibri"/>
                <a:cs typeface="Calibri"/>
              </a:rPr>
              <a:t>UNIX/Linux</a:t>
            </a:r>
            <a:r>
              <a:rPr sz="3033" dirty="0">
                <a:latin typeface="SimSun"/>
                <a:cs typeface="SimSun"/>
              </a:rPr>
              <a:t>系统中有两类用户：超级用户和一般用户。 超级用户有至高无上的权力，可做任何事情；一般用户 只能在给定的权限范围内进行工作，不得越权行事。</a:t>
            </a:r>
            <a:endParaRPr sz="3033">
              <a:latin typeface="SimSun"/>
              <a:cs typeface="SimSun"/>
            </a:endParaRPr>
          </a:p>
          <a:p>
            <a:pPr marL="385221" marR="243515" indent="-371464">
              <a:lnSpc>
                <a:spcPct val="100699"/>
              </a:lnSpc>
              <a:spcBef>
                <a:spcPts val="67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用户又按实际需要分成不同的组（</a:t>
            </a:r>
            <a:r>
              <a:rPr sz="3033" spc="-11" dirty="0">
                <a:latin typeface="Calibri"/>
                <a:cs typeface="Calibri"/>
              </a:rPr>
              <a:t>g</a:t>
            </a:r>
            <a:r>
              <a:rPr sz="3033" spc="-54" dirty="0">
                <a:latin typeface="Calibri"/>
                <a:cs typeface="Calibri"/>
              </a:rPr>
              <a:t>r</a:t>
            </a:r>
            <a:r>
              <a:rPr sz="3033" spc="-5" dirty="0">
                <a:latin typeface="Calibri"/>
                <a:cs typeface="Calibri"/>
              </a:rPr>
              <a:t>o</a:t>
            </a:r>
            <a:r>
              <a:rPr sz="3033" dirty="0">
                <a:latin typeface="Calibri"/>
                <a:cs typeface="Calibri"/>
              </a:rPr>
              <a:t>u</a:t>
            </a:r>
            <a:r>
              <a:rPr sz="3033" spc="5" dirty="0">
                <a:latin typeface="Calibri"/>
                <a:cs typeface="Calibri"/>
              </a:rPr>
              <a:t>p</a:t>
            </a:r>
            <a:r>
              <a:rPr sz="3033" dirty="0">
                <a:latin typeface="SimSun"/>
                <a:cs typeface="SimSun"/>
              </a:rPr>
              <a:t>）。同组用户 按规定和目的享有某些共同的权限。</a:t>
            </a:r>
            <a:endParaRPr sz="3033">
              <a:latin typeface="SimSun"/>
              <a:cs typeface="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8480" y="-113198"/>
            <a:ext cx="6929385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466593" algn="l"/>
              </a:tabLst>
            </a:pP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.5	</a:t>
            </a:r>
            <a:r>
              <a:rPr dirty="0"/>
              <a:t>用户、组和密码管理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792" y="454073"/>
            <a:ext cx="9255919" cy="747491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8.2</a:t>
            </a:r>
            <a:r>
              <a:rPr spc="-97" dirty="0">
                <a:latin typeface="Calibri"/>
                <a:cs typeface="Calibri"/>
              </a:rPr>
              <a:t> </a:t>
            </a:r>
            <a:r>
              <a:rPr dirty="0"/>
              <a:t>特殊符号与正规式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338" y="5379244"/>
            <a:ext cx="9360824" cy="16217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105" y="464080"/>
            <a:ext cx="9746058" cy="4837773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792" y="545796"/>
            <a:ext cx="925591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8.2</a:t>
            </a:r>
            <a:r>
              <a:rPr spc="-97" dirty="0">
                <a:latin typeface="Calibri"/>
                <a:cs typeface="Calibri"/>
              </a:rPr>
              <a:t> </a:t>
            </a:r>
            <a:r>
              <a:rPr dirty="0"/>
              <a:t>特殊符号与正规式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36" y="224409"/>
            <a:ext cx="9544844" cy="6294298"/>
          </a:xfrm>
          <a:prstGeom prst="rect">
            <a:avLst/>
          </a:prstGeom>
        </p:spPr>
        <p:txBody>
          <a:bodyPr vert="horz" wrap="square" lIns="0" tIns="119010" rIns="0" bIns="0" rtlCol="0">
            <a:spAutoFit/>
          </a:bodyPr>
          <a:lstStyle/>
          <a:p>
            <a:pPr marL="13758">
              <a:spcBef>
                <a:spcPts val="937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二、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endParaRPr sz="3467">
              <a:latin typeface="Calibri"/>
              <a:cs typeface="Calibri"/>
            </a:endParaRPr>
          </a:p>
          <a:p>
            <a:pPr marL="13758" marR="176789" indent="99745" algn="just">
              <a:lnSpc>
                <a:spcPct val="102499"/>
              </a:lnSpc>
              <a:spcBef>
                <a:spcPts val="731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①命令组。括号中的命令将会新开一个子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sh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el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358" spc="81" dirty="0">
                <a:solidFill>
                  <a:srgbClr val="FF0000"/>
                </a:solidFill>
                <a:latin typeface="SimSun"/>
                <a:cs typeface="SimSun"/>
              </a:rPr>
              <a:t>顺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序执行，所以括号中的变量不能够被脚本余下的 部分使用。括号中多个命令之间用</a:t>
            </a:r>
            <a:r>
              <a:rPr sz="3358" spc="119" dirty="0">
                <a:solidFill>
                  <a:srgbClr val="00B050"/>
                </a:solidFill>
                <a:latin typeface="SimSun"/>
                <a:cs typeface="SimSun"/>
              </a:rPr>
              <a:t>分号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隔开，最 后一个命令可以没有分号，各命令和括号之间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不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必有空格。</a:t>
            </a:r>
            <a:endParaRPr sz="3358">
              <a:latin typeface="SimSun"/>
              <a:cs typeface="SimSun"/>
            </a:endParaRPr>
          </a:p>
          <a:p>
            <a:pPr marL="13758" marR="5503" indent="299235">
              <a:lnSpc>
                <a:spcPct val="101800"/>
              </a:lnSpc>
              <a:spcBef>
                <a:spcPts val="791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②命令替换。等同于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`cmd`</a:t>
            </a:r>
            <a:r>
              <a:rPr sz="3358" spc="5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shell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扫描一遍命令 行，发现了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$(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cmd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结构，便将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$(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cmd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中的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cmd</a:t>
            </a:r>
            <a:r>
              <a:rPr sz="3358" spc="97" dirty="0">
                <a:solidFill>
                  <a:srgbClr val="FF0000"/>
                </a:solidFill>
                <a:latin typeface="SimSun"/>
                <a:cs typeface="SimSun"/>
              </a:rPr>
              <a:t>执行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一次，得到其标准输出，再将此输出放到原来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命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令。有些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shell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不支持，如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tcsh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358">
              <a:latin typeface="SimSun"/>
              <a:cs typeface="SimSun"/>
            </a:endParaRPr>
          </a:p>
          <a:p>
            <a:pPr marL="412737">
              <a:spcBef>
                <a:spcPts val="807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③用于初始化数组。如</a:t>
            </a:r>
            <a:r>
              <a:rPr sz="3358" spc="-5" dirty="0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array=(a</a:t>
            </a:r>
            <a:r>
              <a:rPr sz="3467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467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467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d)</a:t>
            </a:r>
            <a:endParaRPr sz="34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792" y="545796"/>
            <a:ext cx="925591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8.2</a:t>
            </a:r>
            <a:r>
              <a:rPr spc="-97" dirty="0">
                <a:latin typeface="Calibri"/>
                <a:cs typeface="Calibri"/>
              </a:rPr>
              <a:t> </a:t>
            </a:r>
            <a:r>
              <a:rPr dirty="0"/>
              <a:t>特殊符号与正规式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37" y="218716"/>
            <a:ext cx="9654910" cy="5675892"/>
          </a:xfrm>
          <a:prstGeom prst="rect">
            <a:avLst/>
          </a:prstGeom>
        </p:spPr>
        <p:txBody>
          <a:bodyPr vert="horz" wrap="square" lIns="0" tIns="125201" rIns="0" bIns="0" rtlCol="0">
            <a:spAutoFit/>
          </a:bodyPr>
          <a:lstStyle/>
          <a:p>
            <a:pPr marL="13758">
              <a:spcBef>
                <a:spcPts val="986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二、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(())</a:t>
            </a:r>
            <a:endParaRPr sz="3467">
              <a:latin typeface="Calibri"/>
              <a:cs typeface="Calibri"/>
            </a:endParaRPr>
          </a:p>
          <a:p>
            <a:pPr marL="13758" marR="5503" indent="99745">
              <a:lnSpc>
                <a:spcPct val="100299"/>
              </a:lnSpc>
              <a:spcBef>
                <a:spcPts val="883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①整数扩展。这种扩展计算是整数型的计算，不 支持浮点型。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((exp))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结构扩展并计算一个算术表达 式的值，如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r>
              <a:rPr sz="3358" spc="-883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num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；</a:t>
            </a:r>
            <a:r>
              <a:rPr sz="3358" spc="-97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num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$((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num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1))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。若是</a:t>
            </a:r>
            <a:r>
              <a:rPr sz="3358" spc="81" dirty="0">
                <a:solidFill>
                  <a:srgbClr val="FF0000"/>
                </a:solidFill>
                <a:latin typeface="SimSun"/>
                <a:cs typeface="SimSun"/>
              </a:rPr>
              <a:t>逻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辑判断，表达式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exp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为真则为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1,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假则为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358">
              <a:latin typeface="SimSun"/>
              <a:cs typeface="SimSun"/>
            </a:endParaRPr>
          </a:p>
          <a:p>
            <a:pPr marL="13758" marR="75669" indent="398979" algn="just">
              <a:lnSpc>
                <a:spcPct val="99800"/>
              </a:lnSpc>
              <a:spcBef>
                <a:spcPts val="845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②只要括号中的运算符、表达式符合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语言运算 规则，都可用在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$((exp))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中，甚至是三目运算符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。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作不同进位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如二进制、八进制、十六进制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3358" spc="103" dirty="0">
                <a:solidFill>
                  <a:srgbClr val="FF0000"/>
                </a:solidFill>
                <a:latin typeface="SimSun"/>
                <a:cs typeface="SimSun"/>
              </a:rPr>
              <a:t>运算时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输出结果全都自动转化成了十进制。如</a:t>
            </a:r>
            <a:r>
              <a:rPr sz="3358" spc="16" dirty="0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r>
              <a:rPr sz="3467" b="1" spc="16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endParaRPr sz="3467">
              <a:latin typeface="Calibri"/>
              <a:cs typeface="Calibri"/>
            </a:endParaRPr>
          </a:p>
          <a:p>
            <a:pPr marL="13758">
              <a:spcBef>
                <a:spcPts val="76"/>
              </a:spcBef>
            </a:pP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$((16#5f))</a:t>
            </a:r>
            <a:r>
              <a:rPr sz="3467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结果为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95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(16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进位转十进制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34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792" y="545796"/>
            <a:ext cx="925591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8.2</a:t>
            </a:r>
            <a:r>
              <a:rPr spc="-97" dirty="0">
                <a:latin typeface="Calibri"/>
                <a:cs typeface="Calibri"/>
              </a:rPr>
              <a:t> </a:t>
            </a:r>
            <a:r>
              <a:rPr dirty="0"/>
              <a:t>特殊符号与正规式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36" y="224408"/>
            <a:ext cx="9701689" cy="5655277"/>
          </a:xfrm>
          <a:prstGeom prst="rect">
            <a:avLst/>
          </a:prstGeom>
        </p:spPr>
        <p:txBody>
          <a:bodyPr vert="horz" wrap="square" lIns="0" tIns="119010" rIns="0" bIns="0" rtlCol="0">
            <a:spAutoFit/>
          </a:bodyPr>
          <a:lstStyle/>
          <a:p>
            <a:pPr marL="13758">
              <a:spcBef>
                <a:spcPts val="937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二、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(())</a:t>
            </a:r>
            <a:endParaRPr sz="3467">
              <a:latin typeface="Calibri"/>
              <a:cs typeface="Calibri"/>
            </a:endParaRPr>
          </a:p>
          <a:p>
            <a:pPr marL="13758">
              <a:lnSpc>
                <a:spcPts val="4133"/>
              </a:lnSpc>
              <a:spcBef>
                <a:spcPts val="834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③单纯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用</a:t>
            </a:r>
            <a:r>
              <a:rPr sz="3358" spc="-883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((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))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也可重定义变量值，比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如</a:t>
            </a:r>
            <a:r>
              <a:rPr sz="3358" spc="-883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5; ((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467" b="1" spc="49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))</a:t>
            </a:r>
            <a:endParaRPr sz="3467">
              <a:latin typeface="Calibri"/>
              <a:cs typeface="Calibri"/>
            </a:endParaRPr>
          </a:p>
          <a:p>
            <a:pPr marL="13758">
              <a:lnSpc>
                <a:spcPts val="4133"/>
              </a:lnSpc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可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将</a:t>
            </a:r>
            <a:r>
              <a:rPr sz="3358" spc="-883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$a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重定义为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3467">
              <a:latin typeface="Calibri"/>
              <a:cs typeface="Calibri"/>
            </a:endParaRPr>
          </a:p>
          <a:p>
            <a:pPr marL="13758" marR="175413" indent="398979">
              <a:lnSpc>
                <a:spcPct val="100600"/>
              </a:lnSpc>
              <a:spcBef>
                <a:spcPts val="877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④常用于算术运算比较，双括号中的变量可以 不使用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$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符号前缀。括号内支持多个表达式用逗</a:t>
            </a:r>
            <a:r>
              <a:rPr sz="3358" spc="81" dirty="0">
                <a:solidFill>
                  <a:srgbClr val="FF0000"/>
                </a:solidFill>
                <a:latin typeface="SimSun"/>
                <a:cs typeface="SimSun"/>
              </a:rPr>
              <a:t>号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分开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r>
              <a:rPr sz="3358" spc="-883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只要括号中的表达式符合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语言运算规则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比如可以直接使用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for((i=0;i&lt;5;i++)),</a:t>
            </a:r>
            <a:r>
              <a:rPr sz="3467" b="1" spc="-4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如果不使用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双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括号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则为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`seq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4`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或者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i in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{0..4}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。再如 可以直接使用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(($i&lt;5)),</a:t>
            </a:r>
            <a:r>
              <a:rPr sz="3467" b="1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如果不使用双括号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则为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if </a:t>
            </a:r>
            <a:r>
              <a:rPr sz="3467" b="1" spc="-76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$i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-lt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358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792" y="545796"/>
            <a:ext cx="925591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8.2</a:t>
            </a:r>
            <a:r>
              <a:rPr spc="-97" dirty="0">
                <a:latin typeface="Calibri"/>
                <a:cs typeface="Calibri"/>
              </a:rPr>
              <a:t> </a:t>
            </a:r>
            <a:r>
              <a:rPr dirty="0"/>
              <a:t>特殊符号与正规式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36" y="237616"/>
            <a:ext cx="2212340" cy="1870405"/>
          </a:xfrm>
          <a:prstGeom prst="rect">
            <a:avLst/>
          </a:prstGeom>
        </p:spPr>
        <p:txBody>
          <a:bodyPr vert="horz" wrap="square" lIns="0" tIns="6879" rIns="0" bIns="0" rtlCol="0">
            <a:spAutoFit/>
          </a:bodyPr>
          <a:lstStyle/>
          <a:p>
            <a:pPr marL="13758" marR="5503" algn="just">
              <a:lnSpc>
                <a:spcPct val="118800"/>
              </a:lnSpc>
              <a:spcBef>
                <a:spcPts val="54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二、</a:t>
            </a:r>
            <a:r>
              <a:rPr sz="3467" b="1" spc="16"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sz="3358" spc="16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3467" b="1" spc="16" dirty="0">
                <a:solidFill>
                  <a:srgbClr val="FF0000"/>
                </a:solidFill>
                <a:latin typeface="Calibri"/>
                <a:cs typeface="Calibri"/>
              </a:rPr>
              <a:t>(()) </a:t>
            </a:r>
            <a:r>
              <a:rPr sz="3467" b="1" spc="-7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!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ba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h 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num=4</a:t>
            </a:r>
            <a:endParaRPr sz="3467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137" y="2136268"/>
            <a:ext cx="3489801" cy="2503933"/>
          </a:xfrm>
          <a:prstGeom prst="rect">
            <a:avLst/>
          </a:prstGeom>
        </p:spPr>
        <p:txBody>
          <a:bodyPr vert="horz" wrap="square" lIns="0" tIns="5503" rIns="0" bIns="0" rtlCol="0">
            <a:spAutoFit/>
          </a:bodyPr>
          <a:lstStyle/>
          <a:p>
            <a:pPr marL="13758" marR="5503">
              <a:lnSpc>
                <a:spcPct val="119000"/>
              </a:lnSpc>
              <a:spcBef>
                <a:spcPts val="43"/>
              </a:spcBef>
            </a:pP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num=$((num+1))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echo num=$num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num=$((num))+1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r>
              <a:rPr sz="3467" b="1" spc="-7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“num=”$num</a:t>
            </a:r>
            <a:endParaRPr sz="3467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85537" y="2136268"/>
            <a:ext cx="2725526" cy="2545355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 marR="5503">
              <a:lnSpc>
                <a:spcPct val="117500"/>
              </a:lnSpc>
              <a:spcBef>
                <a:spcPts val="108"/>
              </a:spcBef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467" b="1" spc="-10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数值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num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加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1 </a:t>
            </a:r>
            <a:r>
              <a:rPr sz="3467" b="1" spc="-76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num=5</a:t>
            </a:r>
            <a:endParaRPr sz="3467">
              <a:latin typeface="Calibri"/>
              <a:cs typeface="Calibri"/>
            </a:endParaRPr>
          </a:p>
          <a:p>
            <a:pPr marL="13758">
              <a:spcBef>
                <a:spcPts val="932"/>
              </a:spcBef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467" b="1" spc="-4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字符串操作</a:t>
            </a:r>
            <a:endParaRPr sz="3358">
              <a:latin typeface="SimSun"/>
              <a:cs typeface="SimSun"/>
            </a:endParaRPr>
          </a:p>
          <a:p>
            <a:pPr marL="13758">
              <a:spcBef>
                <a:spcPts val="704"/>
              </a:spcBef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467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num=5+1</a:t>
            </a:r>
            <a:endParaRPr sz="3467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136" y="6660006"/>
            <a:ext cx="5771621" cy="547436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  <a:tabLst>
                <a:tab pos="3733896" algn="l"/>
              </a:tabLst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467" b="1" spc="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$3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sz="3467" b="1" spc="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maxuid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&amp;&amp;	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$3&lt;10000</a:t>
            </a:r>
            <a:r>
              <a:rPr sz="3467" b="1" spc="-8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3467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57338" y="6660006"/>
            <a:ext cx="2457926" cy="547436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用法错误？</a:t>
            </a:r>
            <a:endParaRPr sz="3358">
              <a:latin typeface="SimSun"/>
              <a:cs typeface="SimSu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377" y="4677569"/>
            <a:ext cx="6306476" cy="1871133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792" y="545796"/>
            <a:ext cx="925591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8.2</a:t>
            </a:r>
            <a:r>
              <a:rPr spc="-97" dirty="0">
                <a:latin typeface="Calibri"/>
                <a:cs typeface="Calibri"/>
              </a:rPr>
              <a:t> </a:t>
            </a:r>
            <a:r>
              <a:rPr dirty="0"/>
              <a:t>特殊符号与正规式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36" y="954152"/>
            <a:ext cx="9438217" cy="5297390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三、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、单中括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号</a:t>
            </a:r>
            <a:r>
              <a:rPr sz="3358" spc="-883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[]</a:t>
            </a:r>
            <a:endParaRPr sz="3467">
              <a:latin typeface="Calibri"/>
              <a:cs typeface="Calibri"/>
            </a:endParaRPr>
          </a:p>
          <a:p>
            <a:pPr>
              <a:spcBef>
                <a:spcPts val="54"/>
              </a:spcBef>
            </a:pPr>
            <a:endParaRPr sz="3250">
              <a:latin typeface="Calibri"/>
              <a:cs typeface="Calibri"/>
            </a:endParaRPr>
          </a:p>
          <a:p>
            <a:pPr marL="13758" marR="5503" indent="99745">
              <a:lnSpc>
                <a:spcPct val="101400"/>
              </a:lnSpc>
            </a:pPr>
            <a:r>
              <a:rPr sz="3358" spc="16" dirty="0">
                <a:solidFill>
                  <a:srgbClr val="FF0000"/>
                </a:solidFill>
                <a:latin typeface="SimSun"/>
                <a:cs typeface="SimSun"/>
              </a:rPr>
              <a:t>①</a:t>
            </a:r>
            <a:r>
              <a:rPr sz="3467" b="1" spc="16" dirty="0">
                <a:solidFill>
                  <a:srgbClr val="FF0000"/>
                </a:solidFill>
                <a:latin typeface="Calibri"/>
                <a:cs typeface="Calibri"/>
              </a:rPr>
              <a:t>bash</a:t>
            </a:r>
            <a:r>
              <a:rPr sz="3467" b="1" spc="-8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的内部命令</a:t>
            </a:r>
            <a:r>
              <a:rPr sz="3358" spc="54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3467" b="1" spc="54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和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是等同的。如果我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们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不用绝对路径指明，通常我们用的都是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bash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自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带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的命令。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if/test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结构中的左中括号是调用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的命 令标识，右中括号是关闭条件判断的。这个命令 把它的参数作为比较表达式或者作为文件测试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， </a:t>
            </a:r>
            <a:r>
              <a:rPr sz="3358" spc="-1663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并且根据比较的结果来返回一个退出状态码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。 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if/test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结构中并不是必须右中括号，但是新版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的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Bash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中要求必须这样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358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792" y="545796"/>
            <a:ext cx="925591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8.2</a:t>
            </a:r>
            <a:r>
              <a:rPr spc="-97" dirty="0">
                <a:latin typeface="Calibri"/>
                <a:cs typeface="Calibri"/>
              </a:rPr>
              <a:t> </a:t>
            </a:r>
            <a:r>
              <a:rPr dirty="0"/>
              <a:t>特殊符号与正规式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37" y="643763"/>
            <a:ext cx="9509072" cy="5284566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三、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、单中括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号</a:t>
            </a:r>
            <a:r>
              <a:rPr sz="3358" spc="-883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[]</a:t>
            </a:r>
            <a:endParaRPr sz="3467">
              <a:latin typeface="Calibri"/>
              <a:cs typeface="Calibri"/>
            </a:endParaRPr>
          </a:p>
          <a:p>
            <a:pPr>
              <a:spcBef>
                <a:spcPts val="27"/>
              </a:spcBef>
            </a:pPr>
            <a:endParaRPr sz="3250">
              <a:latin typeface="Calibri"/>
              <a:cs typeface="Calibri"/>
            </a:endParaRPr>
          </a:p>
          <a:p>
            <a:pPr marL="13758" marR="5503">
              <a:lnSpc>
                <a:spcPct val="101400"/>
              </a:lnSpc>
            </a:pPr>
            <a:r>
              <a:rPr sz="3358" spc="-49" dirty="0">
                <a:solidFill>
                  <a:srgbClr val="FF0000"/>
                </a:solidFill>
                <a:latin typeface="SimSun"/>
                <a:cs typeface="SimSun"/>
              </a:rPr>
              <a:t>②</a:t>
            </a:r>
            <a:r>
              <a:rPr sz="3467" b="1" spc="-49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和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[]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中可用的比较运算符只有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==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和</a:t>
            </a:r>
            <a:r>
              <a:rPr sz="3467" b="1" spc="38" dirty="0">
                <a:solidFill>
                  <a:srgbClr val="FF0000"/>
                </a:solidFill>
                <a:latin typeface="Calibri"/>
                <a:cs typeface="Calibri"/>
              </a:rPr>
              <a:t>!=</a:t>
            </a:r>
            <a:r>
              <a:rPr sz="3358" spc="38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两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者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都是用于字符串比较的，不可用于整数比较，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整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数比较只能使用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3467" b="1" spc="-32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358" spc="114" dirty="0">
                <a:solidFill>
                  <a:srgbClr val="FF0000"/>
                </a:solidFill>
                <a:latin typeface="SimSun"/>
                <a:cs typeface="SimSun"/>
              </a:rPr>
              <a:t>这种形式。无论是字符串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比较还是整数比较都不支持大于号小于号。如果 非用不可，对于字符串比较可以使用转义形式， </a:t>
            </a:r>
            <a:r>
              <a:rPr sz="3358" spc="-1663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如果比较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"ab"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和</a:t>
            </a:r>
            <a:r>
              <a:rPr sz="3467" b="1" spc="16" dirty="0">
                <a:solidFill>
                  <a:srgbClr val="FF0000"/>
                </a:solidFill>
                <a:latin typeface="Calibri"/>
                <a:cs typeface="Calibri"/>
              </a:rPr>
              <a:t>"bc"</a:t>
            </a:r>
            <a:r>
              <a:rPr sz="3358" spc="16" dirty="0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r>
              <a:rPr sz="3467" b="1" spc="16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ab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\&lt;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bc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54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z="3358" spc="54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结果为真，也 就是返回状态为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3467" b="1" spc="-5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中的逻辑与和逻辑或使用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-a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和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-o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表示。</a:t>
            </a:r>
            <a:endParaRPr sz="3358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792" y="545796"/>
            <a:ext cx="925591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8.2</a:t>
            </a:r>
            <a:r>
              <a:rPr spc="-97" dirty="0">
                <a:latin typeface="Calibri"/>
                <a:cs typeface="Calibri"/>
              </a:rPr>
              <a:t> </a:t>
            </a:r>
            <a:r>
              <a:rPr dirty="0"/>
              <a:t>特殊符号与正规式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36" y="1109345"/>
            <a:ext cx="9560666" cy="421318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三、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、单中括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号</a:t>
            </a:r>
            <a:r>
              <a:rPr sz="3358" spc="-883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[]</a:t>
            </a:r>
            <a:endParaRPr sz="3467">
              <a:latin typeface="Calibri"/>
              <a:cs typeface="Calibri"/>
            </a:endParaRPr>
          </a:p>
          <a:p>
            <a:pPr>
              <a:spcBef>
                <a:spcPts val="38"/>
              </a:spcBef>
            </a:pPr>
            <a:endParaRPr sz="3683">
              <a:latin typeface="Calibri"/>
              <a:cs typeface="Calibri"/>
            </a:endParaRPr>
          </a:p>
          <a:p>
            <a:pPr marL="13758" marR="5503">
              <a:lnSpc>
                <a:spcPct val="98100"/>
              </a:lnSpc>
              <a:spcBef>
                <a:spcPts val="5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③字符范围。用作正则表达式的一部分，描述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一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个匹配的字符范围。作为</a:t>
            </a:r>
            <a:r>
              <a:rPr sz="3467" b="1" spc="-4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467" b="1" spc="-4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358" spc="114" dirty="0">
                <a:solidFill>
                  <a:srgbClr val="FF0000"/>
                </a:solidFill>
                <a:latin typeface="SimSun"/>
                <a:cs typeface="SimSun"/>
              </a:rPr>
              <a:t>用途的中括号内不能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使用正则。</a:t>
            </a:r>
            <a:endParaRPr sz="3358">
              <a:latin typeface="SimSun"/>
              <a:cs typeface="SimSun"/>
            </a:endParaRPr>
          </a:p>
          <a:p>
            <a:pPr>
              <a:spcBef>
                <a:spcPts val="65"/>
              </a:spcBef>
            </a:pPr>
            <a:endParaRPr sz="3250">
              <a:latin typeface="SimSun"/>
              <a:cs typeface="SimSun"/>
            </a:endParaRPr>
          </a:p>
          <a:p>
            <a:pPr marL="13758" marR="146522" indent="398979">
              <a:lnSpc>
                <a:spcPct val="100400"/>
              </a:lnSpc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④在一个</a:t>
            </a:r>
            <a:r>
              <a:rPr sz="3467" b="1" spc="-32" dirty="0">
                <a:solidFill>
                  <a:srgbClr val="FF0000"/>
                </a:solidFill>
                <a:latin typeface="Calibri"/>
                <a:cs typeface="Calibri"/>
              </a:rPr>
              <a:t>array</a:t>
            </a:r>
            <a:r>
              <a:rPr sz="3467" b="1" spc="-10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结构的上下文中，中括号用来引 用数组中每个元素的编号。</a:t>
            </a:r>
            <a:endParaRPr sz="3358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792" y="545796"/>
            <a:ext cx="925591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8.2</a:t>
            </a:r>
            <a:r>
              <a:rPr spc="-97" dirty="0">
                <a:latin typeface="Calibri"/>
                <a:cs typeface="Calibri"/>
              </a:rPr>
              <a:t> </a:t>
            </a:r>
            <a:r>
              <a:rPr dirty="0"/>
              <a:t>特殊符号与正规式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37" y="719708"/>
            <a:ext cx="9873668" cy="5754631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lnSpc>
                <a:spcPts val="4133"/>
              </a:lnSpc>
              <a:spcBef>
                <a:spcPts val="108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三、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、双中括号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[[</a:t>
            </a:r>
            <a:r>
              <a:rPr sz="3467" b="1" spc="-10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]]</a:t>
            </a:r>
            <a:endParaRPr sz="3467">
              <a:latin typeface="Calibri"/>
              <a:cs typeface="Calibri"/>
            </a:endParaRPr>
          </a:p>
          <a:p>
            <a:pPr marL="113503">
              <a:lnSpc>
                <a:spcPts val="4121"/>
              </a:lnSpc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①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[[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是</a:t>
            </a:r>
            <a:r>
              <a:rPr sz="3358" spc="-883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bas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程序语言的关键字。并不是一个命令，</a:t>
            </a:r>
            <a:endParaRPr sz="3358">
              <a:latin typeface="SimSun"/>
              <a:cs typeface="SimSun"/>
            </a:endParaRPr>
          </a:p>
          <a:p>
            <a:pPr marL="13758">
              <a:lnSpc>
                <a:spcPts val="4148"/>
              </a:lnSpc>
            </a:pP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[[</a:t>
            </a:r>
            <a:r>
              <a:rPr sz="3467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]]</a:t>
            </a:r>
            <a:r>
              <a:rPr sz="3467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结构比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3467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结构更加通用。在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[[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和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]]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之间所有的</a:t>
            </a:r>
            <a:endParaRPr sz="3358">
              <a:latin typeface="SimSun"/>
              <a:cs typeface="SimSun"/>
            </a:endParaRPr>
          </a:p>
          <a:p>
            <a:pPr marL="13758" marR="570953">
              <a:lnSpc>
                <a:spcPts val="3900"/>
              </a:lnSpc>
              <a:spcBef>
                <a:spcPts val="590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字符都不会发生文件名扩展或者单词分割，但</a:t>
            </a:r>
            <a:r>
              <a:rPr sz="3358" spc="81" dirty="0">
                <a:solidFill>
                  <a:srgbClr val="FF0000"/>
                </a:solidFill>
                <a:latin typeface="SimSun"/>
                <a:cs typeface="SimSun"/>
              </a:rPr>
              <a:t>是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会发生参数扩展和命令替换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358">
              <a:latin typeface="SimSun"/>
              <a:cs typeface="SimSun"/>
            </a:endParaRPr>
          </a:p>
          <a:p>
            <a:pPr>
              <a:spcBef>
                <a:spcPts val="27"/>
              </a:spcBef>
            </a:pPr>
            <a:endParaRPr sz="3142">
              <a:latin typeface="SimSun"/>
              <a:cs typeface="SimSun"/>
            </a:endParaRPr>
          </a:p>
          <a:p>
            <a:pPr marL="13758" marR="570953" indent="398979" algn="just">
              <a:lnSpc>
                <a:spcPct val="101499"/>
              </a:lnSpc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②支持字符串的模式匹配，使用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=~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操作符时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甚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至支持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shell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的正则表达式。字符串比较时可以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把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右边的作为一个模式，而不仅仅是一个字符串</a:t>
            </a:r>
            <a:r>
              <a:rPr sz="3358" spc="81" dirty="0">
                <a:solidFill>
                  <a:srgbClr val="FF0000"/>
                </a:solidFill>
                <a:latin typeface="SimSun"/>
                <a:cs typeface="SimSun"/>
              </a:rPr>
              <a:t>，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比如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[[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hello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 ==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hell?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32" dirty="0">
                <a:solidFill>
                  <a:srgbClr val="FF0000"/>
                </a:solidFill>
                <a:latin typeface="Calibri"/>
                <a:cs typeface="Calibri"/>
              </a:rPr>
              <a:t>]]</a:t>
            </a:r>
            <a:r>
              <a:rPr sz="3358" spc="32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结果为真。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[[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]]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中匹配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字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符串或通配符，不需要引号。</a:t>
            </a:r>
            <a:endParaRPr sz="3358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792" y="545796"/>
            <a:ext cx="925591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8.2</a:t>
            </a:r>
            <a:r>
              <a:rPr spc="-97" dirty="0">
                <a:latin typeface="Calibri"/>
                <a:cs typeface="Calibri"/>
              </a:rPr>
              <a:t> </a:t>
            </a:r>
            <a:r>
              <a:rPr dirty="0"/>
              <a:t>特殊符号与正规式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37" y="719709"/>
            <a:ext cx="9605380" cy="5768994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lnSpc>
                <a:spcPts val="4133"/>
              </a:lnSpc>
              <a:spcBef>
                <a:spcPts val="108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三、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、双中括号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[[</a:t>
            </a:r>
            <a:r>
              <a:rPr sz="3467" b="1" spc="-10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]]</a:t>
            </a:r>
            <a:endParaRPr sz="3467">
              <a:latin typeface="Calibri"/>
              <a:cs typeface="Calibri"/>
            </a:endParaRPr>
          </a:p>
          <a:p>
            <a:pPr marL="13758">
              <a:lnSpc>
                <a:spcPts val="4121"/>
              </a:lnSpc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③使用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[[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...</a:t>
            </a:r>
            <a:r>
              <a:rPr sz="3467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]]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条件判断结构，而不是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...</a:t>
            </a:r>
            <a:r>
              <a:rPr sz="3467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60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z="3358" spc="60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能够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防</a:t>
            </a:r>
            <a:endParaRPr sz="3358">
              <a:latin typeface="SimSun"/>
              <a:cs typeface="SimSun"/>
            </a:endParaRPr>
          </a:p>
          <a:p>
            <a:pPr marL="13758">
              <a:lnSpc>
                <a:spcPts val="4148"/>
              </a:lnSpc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止脚本中的许多逻辑错误。比如，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&amp;&amp;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||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和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endParaRPr sz="3467">
              <a:latin typeface="Calibri"/>
              <a:cs typeface="Calibri"/>
            </a:endParaRPr>
          </a:p>
          <a:p>
            <a:pPr marL="13758" marR="5503">
              <a:lnSpc>
                <a:spcPct val="99800"/>
              </a:lnSpc>
              <a:spcBef>
                <a:spcPts val="60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操作符能够正常存在于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[[</a:t>
            </a:r>
            <a:r>
              <a:rPr sz="3467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]]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条件判断结构中，但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是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如果出现在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3467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结构中的话，会报错。比如可以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直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接使用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[[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$a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!=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 1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&amp;&amp;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$a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!=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]],</a:t>
            </a:r>
            <a:r>
              <a:rPr sz="3467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如果不使用双括号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sz="3467" b="1" spc="-76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则为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if [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$a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-ne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1]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&amp;&amp;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$a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!=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 2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或者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$a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-ne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-a</a:t>
            </a:r>
            <a:endParaRPr sz="3467">
              <a:latin typeface="Calibri"/>
              <a:cs typeface="Calibri"/>
            </a:endParaRPr>
          </a:p>
          <a:p>
            <a:pPr marL="13758">
              <a:lnSpc>
                <a:spcPts val="4133"/>
              </a:lnSpc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$a</a:t>
            </a:r>
            <a:r>
              <a:rPr sz="3467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!=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358">
              <a:latin typeface="SimSun"/>
              <a:cs typeface="SimSun"/>
            </a:endParaRPr>
          </a:p>
          <a:p>
            <a:pPr>
              <a:spcBef>
                <a:spcPts val="38"/>
              </a:spcBef>
            </a:pPr>
            <a:endParaRPr sz="3142">
              <a:latin typeface="SimSun"/>
              <a:cs typeface="SimSun"/>
            </a:endParaRPr>
          </a:p>
          <a:p>
            <a:pPr marL="13758" marR="323311">
              <a:lnSpc>
                <a:spcPct val="102899"/>
              </a:lnSpc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④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bas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把双中括号中的表达式看作一个单独的</a:t>
            </a:r>
            <a:r>
              <a:rPr sz="3358" spc="81" dirty="0">
                <a:solidFill>
                  <a:srgbClr val="FF0000"/>
                </a:solidFill>
                <a:latin typeface="SimSun"/>
                <a:cs typeface="SimSun"/>
              </a:rPr>
              <a:t>元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素，并返回一个退出状态码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358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957" y="322666"/>
            <a:ext cx="4578773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972196" algn="l"/>
              </a:tabLst>
            </a:pP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</a:t>
            </a:r>
            <a:r>
              <a:rPr spc="-11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.1	</a:t>
            </a:r>
            <a:r>
              <a:rPr dirty="0"/>
              <a:t>用户与</a:t>
            </a:r>
            <a:r>
              <a:rPr dirty="0">
                <a:latin typeface="Calibri"/>
                <a:cs typeface="Calibri"/>
              </a:rPr>
              <a:t>u</a:t>
            </a:r>
            <a:r>
              <a:rPr spc="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1" y="1577128"/>
            <a:ext cx="9503569" cy="2938027"/>
          </a:xfrm>
          <a:prstGeom prst="rect">
            <a:avLst/>
          </a:prstGeom>
        </p:spPr>
        <p:txBody>
          <a:bodyPr vert="horz" wrap="square" lIns="0" tIns="34396" rIns="0" bIns="0" rtlCol="0">
            <a:spAutoFit/>
          </a:bodyPr>
          <a:lstStyle/>
          <a:p>
            <a:pPr marL="385221" marR="26140" indent="-371464">
              <a:lnSpc>
                <a:spcPts val="3586"/>
              </a:lnSpc>
              <a:spcBef>
                <a:spcPts val="271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在</a:t>
            </a:r>
            <a:r>
              <a:rPr sz="3033" spc="-5" dirty="0">
                <a:latin typeface="Calibri"/>
                <a:cs typeface="Calibri"/>
              </a:rPr>
              <a:t>UNIX/Linux</a:t>
            </a:r>
            <a:r>
              <a:rPr sz="3033" dirty="0">
                <a:latin typeface="SimSun"/>
                <a:cs typeface="SimSun"/>
              </a:rPr>
              <a:t>系统中每个用户都有一个用户名</a:t>
            </a:r>
            <a:r>
              <a:rPr sz="3033" spc="-5" dirty="0">
                <a:latin typeface="SimSun"/>
                <a:cs typeface="SimSun"/>
              </a:rPr>
              <a:t>（</a:t>
            </a:r>
            <a:r>
              <a:rPr sz="3033" spc="-5" dirty="0">
                <a:latin typeface="Calibri"/>
                <a:cs typeface="Calibri"/>
              </a:rPr>
              <a:t>user </a:t>
            </a:r>
            <a:r>
              <a:rPr sz="3033" dirty="0">
                <a:latin typeface="Calibri"/>
                <a:cs typeface="Calibri"/>
              </a:rPr>
              <a:t> n</a:t>
            </a:r>
            <a:r>
              <a:rPr sz="3033" spc="-5" dirty="0">
                <a:latin typeface="Calibri"/>
                <a:cs typeface="Calibri"/>
              </a:rPr>
              <a:t>ame</a:t>
            </a:r>
            <a:r>
              <a:rPr sz="3033" dirty="0">
                <a:latin typeface="SimSun"/>
                <a:cs typeface="SimSun"/>
              </a:rPr>
              <a:t>），系统还给每个用户分配了一个用户标识（</a:t>
            </a:r>
            <a:r>
              <a:rPr sz="3033" dirty="0">
                <a:latin typeface="Calibri"/>
                <a:cs typeface="Calibri"/>
              </a:rPr>
              <a:t>u</a:t>
            </a:r>
            <a:r>
              <a:rPr sz="3033" spc="-5" dirty="0">
                <a:latin typeface="Calibri"/>
                <a:cs typeface="Calibri"/>
              </a:rPr>
              <a:t>i</a:t>
            </a:r>
            <a:r>
              <a:rPr sz="3033" dirty="0">
                <a:latin typeface="Calibri"/>
                <a:cs typeface="Calibri"/>
              </a:rPr>
              <a:t>d</a:t>
            </a:r>
            <a:endParaRPr sz="3033">
              <a:latin typeface="Calibri"/>
              <a:cs typeface="Calibri"/>
            </a:endParaRPr>
          </a:p>
          <a:p>
            <a:pPr marL="385221">
              <a:lnSpc>
                <a:spcPts val="3559"/>
              </a:lnSpc>
            </a:pPr>
            <a:r>
              <a:rPr sz="3033" spc="-5" dirty="0">
                <a:latin typeface="SimSun"/>
                <a:cs typeface="SimSun"/>
              </a:rPr>
              <a:t>：</a:t>
            </a:r>
            <a:r>
              <a:rPr sz="3033" spc="-5" dirty="0">
                <a:latin typeface="Calibri"/>
                <a:cs typeface="Calibri"/>
              </a:rPr>
              <a:t>user</a:t>
            </a:r>
            <a:r>
              <a:rPr sz="3033" spc="-49" dirty="0">
                <a:latin typeface="Calibri"/>
                <a:cs typeface="Calibri"/>
              </a:rPr>
              <a:t> </a:t>
            </a:r>
            <a:r>
              <a:rPr sz="3033" spc="-11" dirty="0">
                <a:latin typeface="Calibri"/>
                <a:cs typeface="Calibri"/>
              </a:rPr>
              <a:t>identification</a:t>
            </a:r>
            <a:r>
              <a:rPr sz="3033" spc="-11" dirty="0">
                <a:latin typeface="SimSun"/>
                <a:cs typeface="SimSun"/>
              </a:rPr>
              <a:t>）</a:t>
            </a:r>
            <a:r>
              <a:rPr sz="3033" dirty="0">
                <a:latin typeface="SimSun"/>
                <a:cs typeface="SimSun"/>
              </a:rPr>
              <a:t>。用户</a:t>
            </a:r>
            <a:r>
              <a:rPr sz="3033" spc="-5" dirty="0">
                <a:latin typeface="Calibri"/>
                <a:cs typeface="Calibri"/>
              </a:rPr>
              <a:t>uid</a:t>
            </a:r>
            <a:r>
              <a:rPr sz="3033" dirty="0">
                <a:latin typeface="SimSun"/>
                <a:cs typeface="SimSun"/>
              </a:rPr>
              <a:t>是系统辨识用户的唯一</a:t>
            </a:r>
            <a:endParaRPr sz="3033">
              <a:latin typeface="SimSun"/>
              <a:cs typeface="SimSun"/>
            </a:endParaRPr>
          </a:p>
          <a:p>
            <a:pPr marL="385221">
              <a:spcBef>
                <a:spcPts val="54"/>
              </a:spcBef>
            </a:pPr>
            <a:r>
              <a:rPr sz="3033" dirty="0">
                <a:latin typeface="SimSun"/>
                <a:cs typeface="SimSun"/>
              </a:rPr>
              <a:t>标识，而用户名则是用户的外部表示。</a:t>
            </a:r>
            <a:endParaRPr sz="3033">
              <a:latin typeface="SimSun"/>
              <a:cs typeface="SimSun"/>
            </a:endParaRPr>
          </a:p>
          <a:p>
            <a:pPr marL="385221" marR="136203" indent="-371464">
              <a:lnSpc>
                <a:spcPts val="3564"/>
              </a:lnSpc>
              <a:spcBef>
                <a:spcPts val="883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用户信息存放在文件</a:t>
            </a:r>
            <a:r>
              <a:rPr sz="3033" spc="-49" dirty="0">
                <a:latin typeface="Calibri"/>
                <a:cs typeface="Calibri"/>
              </a:rPr>
              <a:t>/</a:t>
            </a:r>
            <a:r>
              <a:rPr sz="3033" spc="-27" dirty="0">
                <a:latin typeface="Calibri"/>
                <a:cs typeface="Calibri"/>
              </a:rPr>
              <a:t>e</a:t>
            </a:r>
            <a:r>
              <a:rPr sz="3033" spc="-38" dirty="0">
                <a:latin typeface="Calibri"/>
                <a:cs typeface="Calibri"/>
              </a:rPr>
              <a:t>t</a:t>
            </a:r>
            <a:r>
              <a:rPr sz="3033" dirty="0">
                <a:latin typeface="Calibri"/>
                <a:cs typeface="Calibri"/>
              </a:rPr>
              <a:t>c</a:t>
            </a:r>
            <a:r>
              <a:rPr sz="3033" spc="5" dirty="0">
                <a:latin typeface="Calibri"/>
                <a:cs typeface="Calibri"/>
              </a:rPr>
              <a:t>/p</a:t>
            </a:r>
            <a:r>
              <a:rPr sz="3033" spc="-5" dirty="0">
                <a:latin typeface="Calibri"/>
                <a:cs typeface="Calibri"/>
              </a:rPr>
              <a:t>a</a:t>
            </a:r>
            <a:r>
              <a:rPr sz="3033" spc="5" dirty="0">
                <a:latin typeface="Calibri"/>
                <a:cs typeface="Calibri"/>
              </a:rPr>
              <a:t>s</a:t>
            </a:r>
            <a:r>
              <a:rPr sz="3033" spc="-11" dirty="0">
                <a:latin typeface="Calibri"/>
                <a:cs typeface="Calibri"/>
              </a:rPr>
              <a:t>s</a:t>
            </a:r>
            <a:r>
              <a:rPr sz="3033" spc="-32" dirty="0">
                <a:latin typeface="Calibri"/>
                <a:cs typeface="Calibri"/>
              </a:rPr>
              <a:t>w</a:t>
            </a:r>
            <a:r>
              <a:rPr sz="3033" dirty="0">
                <a:latin typeface="Calibri"/>
                <a:cs typeface="Calibri"/>
              </a:rPr>
              <a:t>d</a:t>
            </a:r>
            <a:r>
              <a:rPr sz="3033" dirty="0">
                <a:latin typeface="SimSun"/>
                <a:cs typeface="SimSun"/>
              </a:rPr>
              <a:t>中。用户标识</a:t>
            </a:r>
            <a:r>
              <a:rPr sz="3033" dirty="0">
                <a:latin typeface="Calibri"/>
                <a:cs typeface="Calibri"/>
              </a:rPr>
              <a:t>u</a:t>
            </a:r>
            <a:r>
              <a:rPr sz="3033" spc="-5" dirty="0">
                <a:latin typeface="Calibri"/>
                <a:cs typeface="Calibri"/>
              </a:rPr>
              <a:t>i</a:t>
            </a:r>
            <a:r>
              <a:rPr sz="3033" dirty="0">
                <a:latin typeface="Calibri"/>
                <a:cs typeface="Calibri"/>
              </a:rPr>
              <a:t>d</a:t>
            </a:r>
            <a:r>
              <a:rPr sz="3033" dirty="0">
                <a:latin typeface="SimSun"/>
                <a:cs typeface="SimSun"/>
              </a:rPr>
              <a:t>可用 命令</a:t>
            </a:r>
            <a:r>
              <a:rPr sz="3033" spc="-5" dirty="0">
                <a:latin typeface="Calibri"/>
                <a:cs typeface="Calibri"/>
              </a:rPr>
              <a:t>id</a:t>
            </a:r>
            <a:r>
              <a:rPr sz="3033" dirty="0">
                <a:latin typeface="SimSun"/>
                <a:cs typeface="SimSun"/>
              </a:rPr>
              <a:t>来查询。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792" y="545796"/>
            <a:ext cx="925591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8.2</a:t>
            </a:r>
            <a:r>
              <a:rPr spc="-97" dirty="0">
                <a:latin typeface="Calibri"/>
                <a:cs typeface="Calibri"/>
              </a:rPr>
              <a:t> </a:t>
            </a:r>
            <a:r>
              <a:rPr dirty="0"/>
              <a:t>特殊符号与正规式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36" y="485266"/>
            <a:ext cx="5178637" cy="6385445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lnSpc>
                <a:spcPts val="4148"/>
              </a:lnSpc>
              <a:spcBef>
                <a:spcPts val="108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三、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[],[[</a:t>
            </a:r>
            <a:r>
              <a:rPr sz="3467" b="1" spc="-10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]]</a:t>
            </a:r>
            <a:endParaRPr sz="3467">
              <a:latin typeface="Calibri"/>
              <a:cs typeface="Calibri"/>
            </a:endParaRPr>
          </a:p>
          <a:p>
            <a:pPr marL="13758" marR="5503" indent="99745">
              <a:lnSpc>
                <a:spcPts val="4106"/>
              </a:lnSpc>
              <a:spcBef>
                <a:spcPts val="168"/>
              </a:spcBef>
              <a:tabLst>
                <a:tab pos="2812805" algn="l"/>
              </a:tabLst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数值比较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,	</a:t>
            </a:r>
            <a:r>
              <a:rPr sz="3467" b="1" spc="-5" dirty="0">
                <a:solidFill>
                  <a:srgbClr val="00B050"/>
                </a:solidFill>
                <a:latin typeface="Calibri"/>
                <a:cs typeface="Calibri"/>
              </a:rPr>
              <a:t>]</a:t>
            </a:r>
            <a:r>
              <a:rPr sz="3358" spc="119" dirty="0">
                <a:solidFill>
                  <a:srgbClr val="00B050"/>
                </a:solidFill>
                <a:latin typeface="SimSun"/>
                <a:cs typeface="SimSun"/>
              </a:rPr>
              <a:t>前的空格</a:t>
            </a:r>
            <a:r>
              <a:rPr sz="3358" spc="70" dirty="0">
                <a:solidFill>
                  <a:srgbClr val="00B050"/>
                </a:solidFill>
                <a:latin typeface="SimSun"/>
                <a:cs typeface="SimSun"/>
              </a:rPr>
              <a:t>！ 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if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[[ 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$maxuid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-gt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499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]]</a:t>
            </a:r>
            <a:endParaRPr sz="3467">
              <a:latin typeface="Calibri"/>
              <a:cs typeface="Calibri"/>
            </a:endParaRPr>
          </a:p>
          <a:p>
            <a:pPr marL="13758">
              <a:lnSpc>
                <a:spcPts val="3981"/>
              </a:lnSpc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$maxuid</a:t>
            </a:r>
            <a:r>
              <a:rPr sz="3467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-gt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499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endParaRPr sz="3467">
              <a:latin typeface="Calibri"/>
              <a:cs typeface="Calibri"/>
            </a:endParaRPr>
          </a:p>
          <a:p>
            <a:pPr marL="13758">
              <a:spcBef>
                <a:spcPts val="76"/>
              </a:spcBef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((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$maxuid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500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))</a:t>
            </a:r>
            <a:endParaRPr sz="3467">
              <a:latin typeface="Calibri"/>
              <a:cs typeface="Calibri"/>
            </a:endParaRPr>
          </a:p>
          <a:p>
            <a:pPr>
              <a:spcBef>
                <a:spcPts val="22"/>
              </a:spcBef>
            </a:pPr>
            <a:endParaRPr sz="3412">
              <a:latin typeface="Calibri"/>
              <a:cs typeface="Calibri"/>
            </a:endParaRPr>
          </a:p>
          <a:p>
            <a:pPr marL="13758">
              <a:lnSpc>
                <a:spcPts val="4133"/>
              </a:lnSpc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467" b="1" spc="-4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字符串比较</a:t>
            </a:r>
            <a:endParaRPr sz="3358">
              <a:latin typeface="SimSun"/>
              <a:cs typeface="SimSun"/>
            </a:endParaRPr>
          </a:p>
          <a:p>
            <a:pPr marL="13758" marR="1373039">
              <a:lnSpc>
                <a:spcPts val="4106"/>
              </a:lnSpc>
              <a:spcBef>
                <a:spcPts val="157"/>
              </a:spcBef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if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[[ 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$maxuid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&gt; 499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]] </a:t>
            </a:r>
            <a:r>
              <a:rPr sz="3467" b="1" spc="-76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$maxuid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499 ]</a:t>
            </a:r>
            <a:endParaRPr sz="3467">
              <a:latin typeface="Calibri"/>
              <a:cs typeface="Calibri"/>
            </a:endParaRPr>
          </a:p>
          <a:p>
            <a:pPr>
              <a:spcBef>
                <a:spcPts val="65"/>
              </a:spcBef>
            </a:pPr>
            <a:endParaRPr sz="3358">
              <a:latin typeface="Calibri"/>
              <a:cs typeface="Calibri"/>
            </a:endParaRPr>
          </a:p>
          <a:p>
            <a:pPr marL="13758">
              <a:lnSpc>
                <a:spcPts val="4084"/>
              </a:lnSpc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467" b="1" spc="-4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语法错误</a:t>
            </a:r>
            <a:endParaRPr sz="3358">
              <a:latin typeface="SimSun"/>
              <a:cs typeface="SimSun"/>
            </a:endParaRPr>
          </a:p>
          <a:p>
            <a:pPr marL="13758">
              <a:lnSpc>
                <a:spcPts val="4084"/>
              </a:lnSpc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$maxuid</a:t>
            </a:r>
            <a:r>
              <a:rPr sz="3467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-gt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499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3467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95076" y="2278460"/>
          <a:ext cx="5904388" cy="3566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17">
                <a:tc>
                  <a:txBody>
                    <a:bodyPr/>
                    <a:lstStyle/>
                    <a:p>
                      <a:pPr algn="ctr">
                        <a:lnSpc>
                          <a:spcPts val="2730"/>
                        </a:lnSpc>
                      </a:pPr>
                      <a:r>
                        <a:rPr sz="2500" spc="10" dirty="0">
                          <a:latin typeface="SimSun"/>
                          <a:cs typeface="SimSun"/>
                        </a:rPr>
                        <a:t>对应的操</a:t>
                      </a:r>
                      <a:r>
                        <a:rPr sz="2500" dirty="0">
                          <a:latin typeface="SimSun"/>
                          <a:cs typeface="SimSun"/>
                        </a:rPr>
                        <a:t>作</a:t>
                      </a:r>
                      <a:endParaRPr sz="2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R w="19050">
                      <a:solidFill>
                        <a:srgbClr val="B3B3B3"/>
                      </a:solidFill>
                      <a:prstDash val="solid"/>
                    </a:lnR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30"/>
                        </a:lnSpc>
                      </a:pPr>
                      <a:r>
                        <a:rPr sz="2500" spc="10" dirty="0">
                          <a:latin typeface="SimSun"/>
                          <a:cs typeface="SimSun"/>
                        </a:rPr>
                        <a:t>整数操</a:t>
                      </a:r>
                      <a:r>
                        <a:rPr sz="2500" dirty="0">
                          <a:latin typeface="SimSun"/>
                          <a:cs typeface="SimSun"/>
                        </a:rPr>
                        <a:t>作</a:t>
                      </a:r>
                      <a:endParaRPr sz="2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R w="19050">
                      <a:solidFill>
                        <a:srgbClr val="B3B3B3"/>
                      </a:solidFill>
                      <a:prstDash val="solid"/>
                    </a:lnR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2730"/>
                        </a:lnSpc>
                      </a:pPr>
                      <a:r>
                        <a:rPr sz="2500" spc="10" dirty="0">
                          <a:latin typeface="SimSun"/>
                          <a:cs typeface="SimSun"/>
                        </a:rPr>
                        <a:t>字符串操</a:t>
                      </a:r>
                      <a:r>
                        <a:rPr sz="2500" dirty="0">
                          <a:latin typeface="SimSun"/>
                          <a:cs typeface="SimSun"/>
                        </a:rPr>
                        <a:t>作</a:t>
                      </a:r>
                      <a:endParaRPr sz="2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algn="ctr">
                        <a:lnSpc>
                          <a:spcPts val="2755"/>
                        </a:lnSpc>
                      </a:pPr>
                      <a:r>
                        <a:rPr sz="2500" spc="10" dirty="0">
                          <a:latin typeface="SimSun"/>
                          <a:cs typeface="SimSun"/>
                        </a:rPr>
                        <a:t>相同</a:t>
                      </a:r>
                      <a:endParaRPr sz="2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R w="19050">
                      <a:solidFill>
                        <a:srgbClr val="B3B3B3"/>
                      </a:solidFill>
                      <a:prstDash val="solid"/>
                    </a:lnR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80"/>
                        </a:lnSpc>
                      </a:pPr>
                      <a:r>
                        <a:rPr sz="2600" b="1" dirty="0">
                          <a:latin typeface="Verdana"/>
                          <a:cs typeface="Verdana"/>
                        </a:rPr>
                        <a:t>-eq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R w="19050">
                      <a:solidFill>
                        <a:srgbClr val="B3B3B3"/>
                      </a:solidFill>
                      <a:prstDash val="solid"/>
                    </a:lnR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780"/>
                        </a:lnSpc>
                      </a:pPr>
                      <a:r>
                        <a:rPr sz="2600" b="1" dirty="0">
                          <a:latin typeface="Verdana"/>
                          <a:cs typeface="Verdana"/>
                        </a:rPr>
                        <a:t>=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algn="ctr">
                        <a:lnSpc>
                          <a:spcPts val="2750"/>
                        </a:lnSpc>
                      </a:pPr>
                      <a:r>
                        <a:rPr sz="2500" spc="10" dirty="0">
                          <a:latin typeface="SimSun"/>
                          <a:cs typeface="SimSun"/>
                        </a:rPr>
                        <a:t>不同</a:t>
                      </a:r>
                      <a:endParaRPr sz="2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R w="19050">
                      <a:solidFill>
                        <a:srgbClr val="B3B3B3"/>
                      </a:solidFill>
                      <a:prstDash val="solid"/>
                    </a:lnR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600" b="1" spc="-5" dirty="0">
                          <a:latin typeface="Verdana"/>
                          <a:cs typeface="Verdana"/>
                        </a:rPr>
                        <a:t>-ne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R w="19050">
                      <a:solidFill>
                        <a:srgbClr val="B3B3B3"/>
                      </a:solidFill>
                      <a:prstDash val="solid"/>
                    </a:lnR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2780"/>
                        </a:lnSpc>
                      </a:pPr>
                      <a:r>
                        <a:rPr sz="2600" b="1" spc="-5" dirty="0">
                          <a:latin typeface="Verdana"/>
                          <a:cs typeface="Verdana"/>
                        </a:rPr>
                        <a:t>!=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algn="ctr">
                        <a:lnSpc>
                          <a:spcPts val="2750"/>
                        </a:lnSpc>
                      </a:pPr>
                      <a:r>
                        <a:rPr sz="2500" spc="60" dirty="0">
                          <a:latin typeface="SimSun"/>
                          <a:cs typeface="SimSun"/>
                        </a:rPr>
                        <a:t>大</a:t>
                      </a:r>
                      <a:r>
                        <a:rPr sz="2500" spc="50" dirty="0">
                          <a:latin typeface="SimSun"/>
                          <a:cs typeface="SimSun"/>
                        </a:rPr>
                        <a:t>于</a:t>
                      </a:r>
                      <a:endParaRPr sz="2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R w="19050">
                      <a:solidFill>
                        <a:srgbClr val="B3B3B3"/>
                      </a:solidFill>
                      <a:prstDash val="solid"/>
                    </a:lnR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600" b="1" spc="-5" dirty="0">
                          <a:latin typeface="Verdana"/>
                          <a:cs typeface="Verdana"/>
                        </a:rPr>
                        <a:t>-gt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R w="19050">
                      <a:solidFill>
                        <a:srgbClr val="B3B3B3"/>
                      </a:solidFill>
                      <a:prstDash val="solid"/>
                    </a:lnR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2780"/>
                        </a:lnSpc>
                      </a:pPr>
                      <a:r>
                        <a:rPr sz="2600" b="1" dirty="0">
                          <a:latin typeface="Verdana"/>
                          <a:cs typeface="Verdana"/>
                        </a:rPr>
                        <a:t>&gt;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algn="ctr">
                        <a:lnSpc>
                          <a:spcPts val="2750"/>
                        </a:lnSpc>
                      </a:pPr>
                      <a:r>
                        <a:rPr sz="2500" spc="60" dirty="0">
                          <a:latin typeface="SimSun"/>
                          <a:cs typeface="SimSun"/>
                        </a:rPr>
                        <a:t>小</a:t>
                      </a:r>
                      <a:r>
                        <a:rPr sz="2500" spc="50" dirty="0">
                          <a:latin typeface="SimSun"/>
                          <a:cs typeface="SimSun"/>
                        </a:rPr>
                        <a:t>于</a:t>
                      </a:r>
                      <a:endParaRPr sz="2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R w="19050">
                      <a:solidFill>
                        <a:srgbClr val="B3B3B3"/>
                      </a:solidFill>
                      <a:prstDash val="solid"/>
                    </a:lnR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80"/>
                        </a:lnSpc>
                      </a:pPr>
                      <a:r>
                        <a:rPr sz="2600" b="1" spc="-5" dirty="0">
                          <a:latin typeface="Verdana"/>
                          <a:cs typeface="Verdana"/>
                        </a:rPr>
                        <a:t>-lt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R w="19050">
                      <a:solidFill>
                        <a:srgbClr val="B3B3B3"/>
                      </a:solidFill>
                      <a:prstDash val="solid"/>
                    </a:lnR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2780"/>
                        </a:lnSpc>
                      </a:pPr>
                      <a:r>
                        <a:rPr sz="2600" b="1" dirty="0">
                          <a:latin typeface="Verdana"/>
                          <a:cs typeface="Verdana"/>
                        </a:rPr>
                        <a:t>&lt;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algn="ctr">
                        <a:lnSpc>
                          <a:spcPts val="2750"/>
                        </a:lnSpc>
                      </a:pPr>
                      <a:r>
                        <a:rPr sz="2500" spc="10" dirty="0">
                          <a:latin typeface="SimSun"/>
                          <a:cs typeface="SimSun"/>
                        </a:rPr>
                        <a:t>大于或等于</a:t>
                      </a:r>
                      <a:endParaRPr sz="2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R w="19050">
                      <a:solidFill>
                        <a:srgbClr val="B3B3B3"/>
                      </a:solidFill>
                      <a:prstDash val="solid"/>
                    </a:lnR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600" b="1" spc="-5" dirty="0">
                          <a:latin typeface="Verdana"/>
                          <a:cs typeface="Verdana"/>
                        </a:rPr>
                        <a:t>-ge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R w="19050">
                      <a:solidFill>
                        <a:srgbClr val="B3B3B3"/>
                      </a:solidFill>
                      <a:prstDash val="solid"/>
                    </a:lnR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algn="ctr">
                        <a:lnSpc>
                          <a:spcPts val="2750"/>
                        </a:lnSpc>
                      </a:pPr>
                      <a:r>
                        <a:rPr sz="2500" spc="10" dirty="0">
                          <a:latin typeface="SimSun"/>
                          <a:cs typeface="SimSun"/>
                        </a:rPr>
                        <a:t>小于或等于</a:t>
                      </a:r>
                      <a:endParaRPr sz="2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R w="19050">
                      <a:solidFill>
                        <a:srgbClr val="B3B3B3"/>
                      </a:solidFill>
                      <a:prstDash val="solid"/>
                    </a:lnR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600" b="1" spc="-5" dirty="0">
                          <a:latin typeface="Verdana"/>
                          <a:cs typeface="Verdana"/>
                        </a:rPr>
                        <a:t>-le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R w="19050">
                      <a:solidFill>
                        <a:srgbClr val="B3B3B3"/>
                      </a:solidFill>
                      <a:prstDash val="solid"/>
                    </a:lnR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algn="ctr">
                        <a:lnSpc>
                          <a:spcPts val="2750"/>
                        </a:lnSpc>
                      </a:pPr>
                      <a:r>
                        <a:rPr sz="2500" spc="10" dirty="0">
                          <a:latin typeface="SimSun"/>
                          <a:cs typeface="SimSun"/>
                        </a:rPr>
                        <a:t>为空</a:t>
                      </a:r>
                      <a:endParaRPr sz="2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R w="19050">
                      <a:solidFill>
                        <a:srgbClr val="B3B3B3"/>
                      </a:solidFill>
                      <a:prstDash val="solid"/>
                    </a:lnR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R w="19050">
                      <a:solidFill>
                        <a:srgbClr val="B3B3B3"/>
                      </a:solidFill>
                      <a:prstDash val="solid"/>
                    </a:lnR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780"/>
                        </a:lnSpc>
                      </a:pPr>
                      <a:r>
                        <a:rPr sz="2600" b="1" spc="-5" dirty="0">
                          <a:latin typeface="Verdana"/>
                          <a:cs typeface="Verdana"/>
                        </a:rPr>
                        <a:t>-z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algn="ctr">
                        <a:lnSpc>
                          <a:spcPts val="2750"/>
                        </a:lnSpc>
                      </a:pPr>
                      <a:r>
                        <a:rPr sz="2500" spc="10" dirty="0">
                          <a:latin typeface="SimSun"/>
                          <a:cs typeface="SimSun"/>
                        </a:rPr>
                        <a:t>不为空</a:t>
                      </a:r>
                      <a:endParaRPr sz="25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R w="19050">
                      <a:solidFill>
                        <a:srgbClr val="B3B3B3"/>
                      </a:solidFill>
                      <a:prstDash val="solid"/>
                    </a:lnR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R w="19050">
                      <a:solidFill>
                        <a:srgbClr val="B3B3B3"/>
                      </a:solidFill>
                      <a:prstDash val="solid"/>
                    </a:lnR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780"/>
                        </a:lnSpc>
                      </a:pPr>
                      <a:r>
                        <a:rPr sz="2600" b="1" spc="-5" dirty="0">
                          <a:latin typeface="Verdana"/>
                          <a:cs typeface="Verdana"/>
                        </a:rPr>
                        <a:t>-n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9050">
                      <a:solidFill>
                        <a:srgbClr val="B3B3B3"/>
                      </a:solidFill>
                      <a:prstDash val="solid"/>
                    </a:lnL>
                    <a:lnT w="19050">
                      <a:solidFill>
                        <a:srgbClr val="B3B3B3"/>
                      </a:solidFill>
                      <a:prstDash val="solid"/>
                    </a:lnT>
                    <a:lnB w="19050">
                      <a:solidFill>
                        <a:srgbClr val="B3B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792" y="454073"/>
            <a:ext cx="9255919" cy="747491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8.2</a:t>
            </a:r>
            <a:r>
              <a:rPr spc="-97" dirty="0">
                <a:latin typeface="Calibri"/>
                <a:cs typeface="Calibri"/>
              </a:rPr>
              <a:t> </a:t>
            </a:r>
            <a:r>
              <a:rPr dirty="0"/>
              <a:t>特殊符号与正规式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693" y="645629"/>
            <a:ext cx="3791109" cy="6549005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3758" marR="159592">
              <a:lnSpc>
                <a:spcPct val="100499"/>
              </a:lnSpc>
              <a:spcBef>
                <a:spcPts val="81"/>
              </a:spcBef>
            </a:pP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数值比较举</a:t>
            </a:r>
            <a:r>
              <a:rPr sz="2979" spc="54" dirty="0">
                <a:solidFill>
                  <a:srgbClr val="FF0000"/>
                </a:solidFill>
                <a:latin typeface="SimSun"/>
                <a:cs typeface="SimSun"/>
              </a:rPr>
              <a:t>例 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mp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33" b="1" spc="-32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sh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的内容</a:t>
            </a:r>
            <a:r>
              <a:rPr sz="4469" spc="56" baseline="1010" dirty="0">
                <a:solidFill>
                  <a:srgbClr val="FF0000"/>
                </a:solidFill>
                <a:latin typeface="SimSun"/>
                <a:cs typeface="SimSun"/>
              </a:rPr>
              <a:t>如 </a:t>
            </a: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下：</a:t>
            </a:r>
            <a:endParaRPr sz="2979">
              <a:latin typeface="SimSun"/>
              <a:cs typeface="SimSun"/>
            </a:endParaRPr>
          </a:p>
          <a:p>
            <a:pPr marL="13758" marR="1581472">
              <a:lnSpc>
                <a:spcPct val="99600"/>
              </a:lnSpc>
              <a:spcBef>
                <a:spcPts val="11"/>
              </a:spcBef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#!/bin/bash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maxuid=50 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 #</a:t>
            </a:r>
            <a:r>
              <a:rPr sz="3033" b="1" spc="-5" dirty="0">
                <a:solidFill>
                  <a:srgbClr val="00B050"/>
                </a:solidFill>
                <a:latin typeface="Calibri"/>
                <a:cs typeface="Calibri"/>
              </a:rPr>
              <a:t>read</a:t>
            </a:r>
            <a:r>
              <a:rPr sz="3033" b="1" spc="-76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b="1" spc="-16" dirty="0">
                <a:solidFill>
                  <a:srgbClr val="00B050"/>
                </a:solidFill>
                <a:latin typeface="Calibri"/>
                <a:cs typeface="Calibri"/>
              </a:rPr>
              <a:t>maxuid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27"/>
              </a:spcBef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b="1" spc="-8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本程序全部是数值比</a:t>
            </a:r>
            <a:endParaRPr sz="4469" baseline="1010">
              <a:latin typeface="SimSun"/>
              <a:cs typeface="SimSun"/>
            </a:endParaRPr>
          </a:p>
          <a:p>
            <a:pPr marL="13758">
              <a:lnSpc>
                <a:spcPts val="3575"/>
              </a:lnSpc>
              <a:spcBef>
                <a:spcPts val="70"/>
              </a:spcBef>
            </a:pPr>
            <a:r>
              <a:rPr sz="2979" spc="54" dirty="0">
                <a:solidFill>
                  <a:srgbClr val="FF0000"/>
                </a:solidFill>
                <a:latin typeface="SimSun"/>
                <a:cs typeface="SimSun"/>
              </a:rPr>
              <a:t>较</a:t>
            </a:r>
            <a:endParaRPr sz="2979">
              <a:latin typeface="SimSun"/>
              <a:cs typeface="SimSun"/>
            </a:endParaRPr>
          </a:p>
          <a:p>
            <a:pPr marL="13758" marR="213936">
              <a:lnSpc>
                <a:spcPts val="3660"/>
              </a:lnSpc>
              <a:spcBef>
                <a:spcPts val="103"/>
              </a:spcBef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if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[[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$maxuid -gt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499 ]] </a:t>
            </a:r>
            <a:r>
              <a:rPr sz="3033" b="1" spc="-67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endParaRPr sz="3033">
              <a:latin typeface="Calibri"/>
              <a:cs typeface="Calibri"/>
            </a:endParaRPr>
          </a:p>
          <a:p>
            <a:pPr marL="1003640">
              <a:lnSpc>
                <a:spcPts val="3467"/>
              </a:lnSpc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r>
              <a:rPr sz="3033" b="1" spc="-4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"yes"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613"/>
              </a:lnSpc>
              <a:spcBef>
                <a:spcPts val="22"/>
              </a:spcBef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else</a:t>
            </a:r>
            <a:endParaRPr sz="3033">
              <a:latin typeface="Calibri"/>
              <a:cs typeface="Calibri"/>
            </a:endParaRPr>
          </a:p>
          <a:p>
            <a:pPr marL="1003640">
              <a:lnSpc>
                <a:spcPts val="3613"/>
              </a:lnSpc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r>
              <a:rPr sz="3033" b="1" spc="-4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"no"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54"/>
              </a:spcBef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8694" y="404918"/>
            <a:ext cx="3330893" cy="5107969"/>
          </a:xfrm>
          <a:prstGeom prst="rect">
            <a:avLst/>
          </a:prstGeom>
        </p:spPr>
        <p:txBody>
          <a:bodyPr vert="horz" wrap="square" lIns="0" tIns="92869" rIns="0" bIns="0" rtlCol="0">
            <a:spAutoFit/>
          </a:bodyPr>
          <a:lstStyle/>
          <a:p>
            <a:pPr marL="13758" marR="5503">
              <a:lnSpc>
                <a:spcPts val="3012"/>
              </a:lnSpc>
              <a:spcBef>
                <a:spcPts val="731"/>
              </a:spcBef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if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[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$maxuid -gt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499 ] </a:t>
            </a:r>
            <a:r>
              <a:rPr sz="3033" b="1" spc="-67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endParaRPr sz="3033">
              <a:latin typeface="Calibri"/>
              <a:cs typeface="Calibri"/>
            </a:endParaRPr>
          </a:p>
          <a:p>
            <a:pPr marL="715411">
              <a:lnSpc>
                <a:spcPts val="2752"/>
              </a:lnSpc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r>
              <a:rPr sz="3033" b="1" spc="-4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"yes"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028"/>
              </a:lnSpc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else</a:t>
            </a:r>
            <a:endParaRPr sz="3033">
              <a:latin typeface="Calibri"/>
              <a:cs typeface="Calibri"/>
            </a:endParaRPr>
          </a:p>
          <a:p>
            <a:pPr marL="715411">
              <a:lnSpc>
                <a:spcPts val="3028"/>
              </a:lnSpc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r>
              <a:rPr sz="3033" b="1" spc="-4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"no"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342"/>
              </a:lnSpc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endParaRPr sz="3033">
              <a:latin typeface="Calibri"/>
              <a:cs typeface="Calibri"/>
            </a:endParaRPr>
          </a:p>
          <a:p>
            <a:pPr marL="13758" marR="15134">
              <a:lnSpc>
                <a:spcPts val="3044"/>
              </a:lnSpc>
              <a:spcBef>
                <a:spcPts val="3017"/>
              </a:spcBef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((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$maxuid</a:t>
            </a:r>
            <a:r>
              <a:rPr sz="3033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499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)) </a:t>
            </a:r>
            <a:r>
              <a:rPr sz="3033" b="1" spc="-67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endParaRPr sz="3033">
              <a:latin typeface="Calibri"/>
              <a:cs typeface="Calibri"/>
            </a:endParaRPr>
          </a:p>
          <a:p>
            <a:pPr marL="715411">
              <a:lnSpc>
                <a:spcPts val="2724"/>
              </a:lnSpc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r>
              <a:rPr sz="3033" b="1" spc="-4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"yes"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028"/>
              </a:lnSpc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else</a:t>
            </a:r>
            <a:endParaRPr sz="3033">
              <a:latin typeface="Calibri"/>
              <a:cs typeface="Calibri"/>
            </a:endParaRPr>
          </a:p>
          <a:p>
            <a:pPr marL="715411">
              <a:lnSpc>
                <a:spcPts val="3044"/>
              </a:lnSpc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r>
              <a:rPr sz="3033" b="1" spc="-4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"no"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342"/>
              </a:lnSpc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endParaRPr sz="3033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529" y="5535745"/>
            <a:ext cx="6237684" cy="1599406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792" y="545796"/>
            <a:ext cx="925591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8.2</a:t>
            </a:r>
            <a:r>
              <a:rPr spc="-97" dirty="0">
                <a:latin typeface="Calibri"/>
                <a:cs typeface="Calibri"/>
              </a:rPr>
              <a:t> </a:t>
            </a:r>
            <a:r>
              <a:rPr dirty="0"/>
              <a:t>特殊符号与正规式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214" y="490435"/>
            <a:ext cx="6581299" cy="6528048"/>
          </a:xfrm>
          <a:prstGeom prst="rect">
            <a:avLst/>
          </a:prstGeom>
        </p:spPr>
        <p:txBody>
          <a:bodyPr vert="horz" wrap="square" lIns="0" tIns="17886" rIns="0" bIns="0" rtlCol="0">
            <a:spAutoFit/>
          </a:bodyPr>
          <a:lstStyle/>
          <a:p>
            <a:pPr marL="13758" marR="2174438">
              <a:lnSpc>
                <a:spcPct val="98900"/>
              </a:lnSpc>
              <a:spcBef>
                <a:spcPts val="141"/>
              </a:spcBef>
            </a:pP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字符串比较举</a:t>
            </a:r>
            <a:r>
              <a:rPr sz="2979" spc="54" dirty="0">
                <a:solidFill>
                  <a:srgbClr val="FF0000"/>
                </a:solidFill>
                <a:latin typeface="SimSun"/>
                <a:cs typeface="SimSun"/>
              </a:rPr>
              <a:t>例 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mp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33" b="1" spc="-32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sh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的内容如下：  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#!/bin/bash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27"/>
              </a:spcBef>
            </a:pP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maxuid=50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602"/>
              </a:lnSpc>
              <a:spcBef>
                <a:spcPts val="49"/>
              </a:spcBef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b="1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字符串比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较</a:t>
            </a:r>
            <a:endParaRPr sz="4469" baseline="1010">
              <a:latin typeface="SimSun"/>
              <a:cs typeface="SimSun"/>
            </a:endParaRPr>
          </a:p>
          <a:p>
            <a:pPr marL="13758" marR="3157440">
              <a:lnSpc>
                <a:spcPts val="3694"/>
              </a:lnSpc>
              <a:spcBef>
                <a:spcPts val="43"/>
              </a:spcBef>
              <a:tabLst>
                <a:tab pos="2488806" algn="l"/>
              </a:tabLst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[[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$maxuid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 &gt;	499</a:t>
            </a:r>
            <a:r>
              <a:rPr sz="3033" b="1" spc="-9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]] </a:t>
            </a:r>
            <a:r>
              <a:rPr sz="3033" b="1" spc="-67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endParaRPr sz="3033">
              <a:latin typeface="Calibri"/>
              <a:cs typeface="Calibri"/>
            </a:endParaRPr>
          </a:p>
          <a:p>
            <a:pPr marL="1004327">
              <a:lnSpc>
                <a:spcPts val="3456"/>
              </a:lnSpc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r>
              <a:rPr sz="3033" b="1" spc="-4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"yes"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22"/>
              </a:spcBef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602"/>
              </a:lnSpc>
              <a:spcBef>
                <a:spcPts val="54"/>
              </a:spcBef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b="1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字符串比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较</a:t>
            </a:r>
            <a:endParaRPr sz="4469" baseline="1010">
              <a:latin typeface="SimSun"/>
              <a:cs typeface="SimSun"/>
            </a:endParaRPr>
          </a:p>
          <a:p>
            <a:pPr marL="13758" marR="5503">
              <a:lnSpc>
                <a:spcPts val="3694"/>
              </a:lnSpc>
              <a:spcBef>
                <a:spcPts val="38"/>
              </a:spcBef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if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[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$maxuid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&gt; 499 ] 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||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[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$maxuid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== 499 ] </a:t>
            </a:r>
            <a:r>
              <a:rPr sz="3033" b="1" spc="-67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endParaRPr sz="3033">
              <a:latin typeface="Calibri"/>
              <a:cs typeface="Calibri"/>
            </a:endParaRPr>
          </a:p>
          <a:p>
            <a:pPr marL="715411">
              <a:lnSpc>
                <a:spcPts val="3456"/>
              </a:lnSpc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r>
              <a:rPr sz="3033" b="1" spc="-4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"yes"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27"/>
              </a:spcBef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endParaRPr sz="3033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2363" y="1401366"/>
            <a:ext cx="7271279" cy="1480740"/>
          </a:xfrm>
          <a:prstGeom prst="rect">
            <a:avLst/>
          </a:prstGeom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792" y="545796"/>
            <a:ext cx="925591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8.2</a:t>
            </a:r>
            <a:r>
              <a:rPr spc="-97" dirty="0">
                <a:latin typeface="Calibri"/>
                <a:cs typeface="Calibri"/>
              </a:rPr>
              <a:t> </a:t>
            </a:r>
            <a:r>
              <a:rPr dirty="0"/>
              <a:t>特殊符号与正规式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213" y="485267"/>
            <a:ext cx="3513878" cy="5351379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lnSpc>
                <a:spcPts val="4084"/>
              </a:lnSpc>
              <a:spcBef>
                <a:spcPts val="108"/>
              </a:spcBef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467" b="1" spc="-4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语法错误</a:t>
            </a:r>
            <a:endParaRPr sz="3358">
              <a:latin typeface="SimSun"/>
              <a:cs typeface="SimSun"/>
            </a:endParaRPr>
          </a:p>
          <a:p>
            <a:pPr marL="13758" marR="5503">
              <a:lnSpc>
                <a:spcPts val="4236"/>
              </a:lnSpc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$maxuid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499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) </a:t>
            </a:r>
            <a:r>
              <a:rPr sz="3467" b="1" spc="-76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endParaRPr sz="3467">
              <a:latin typeface="Calibri"/>
              <a:cs typeface="Calibri"/>
            </a:endParaRPr>
          </a:p>
          <a:p>
            <a:pPr marL="811717">
              <a:lnSpc>
                <a:spcPts val="3954"/>
              </a:lnSpc>
            </a:pP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r>
              <a:rPr sz="3467" b="1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"yes"</a:t>
            </a:r>
            <a:endParaRPr sz="3467">
              <a:latin typeface="Calibri"/>
              <a:cs typeface="Calibri"/>
            </a:endParaRPr>
          </a:p>
          <a:p>
            <a:pPr marL="13758">
              <a:spcBef>
                <a:spcPts val="76"/>
              </a:spcBef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endParaRPr sz="3467">
              <a:latin typeface="Calibri"/>
              <a:cs typeface="Calibri"/>
            </a:endParaRPr>
          </a:p>
          <a:p>
            <a:pPr marL="13758">
              <a:lnSpc>
                <a:spcPts val="4084"/>
              </a:lnSpc>
              <a:spcBef>
                <a:spcPts val="54"/>
              </a:spcBef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467" b="1" spc="-4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语法错误</a:t>
            </a:r>
            <a:endParaRPr sz="3358">
              <a:latin typeface="SimSun"/>
              <a:cs typeface="SimSun"/>
            </a:endParaRPr>
          </a:p>
          <a:p>
            <a:pPr marL="13758" marR="480151">
              <a:lnSpc>
                <a:spcPts val="4236"/>
              </a:lnSpc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3467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$maxuid</a:t>
            </a:r>
            <a:r>
              <a:rPr sz="3467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499 </a:t>
            </a:r>
            <a:r>
              <a:rPr sz="3467" b="1" spc="-76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endParaRPr sz="3467">
              <a:latin typeface="Calibri"/>
              <a:cs typeface="Calibri"/>
            </a:endParaRPr>
          </a:p>
          <a:p>
            <a:pPr marL="811717">
              <a:lnSpc>
                <a:spcPts val="3954"/>
              </a:lnSpc>
            </a:pP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echo</a:t>
            </a:r>
            <a:r>
              <a:rPr sz="3467" b="1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"yes"</a:t>
            </a:r>
            <a:endParaRPr sz="3467">
              <a:latin typeface="Calibri"/>
              <a:cs typeface="Calibri"/>
            </a:endParaRPr>
          </a:p>
          <a:p>
            <a:pPr marL="13758">
              <a:spcBef>
                <a:spcPts val="76"/>
              </a:spcBef>
            </a:pP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endParaRPr sz="3467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6707" y="4832351"/>
            <a:ext cx="6757061" cy="2189294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792" y="545796"/>
            <a:ext cx="925591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8.2</a:t>
            </a:r>
            <a:r>
              <a:rPr spc="-97" dirty="0">
                <a:latin typeface="Calibri"/>
                <a:cs typeface="Calibri"/>
              </a:rPr>
              <a:t> </a:t>
            </a:r>
            <a:r>
              <a:rPr dirty="0"/>
              <a:t>特殊符号与正规式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213" y="642661"/>
            <a:ext cx="9416203" cy="2735471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四、正规式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(Regular</a:t>
            </a:r>
            <a:r>
              <a:rPr sz="3033" b="1" spc="-7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expressions)</a:t>
            </a:r>
            <a:endParaRPr sz="3033">
              <a:latin typeface="Calibri"/>
              <a:cs typeface="Calibri"/>
            </a:endParaRPr>
          </a:p>
          <a:p>
            <a:pPr>
              <a:spcBef>
                <a:spcPts val="43"/>
              </a:spcBef>
            </a:pPr>
            <a:endParaRPr sz="2925">
              <a:latin typeface="Calibri"/>
              <a:cs typeface="Calibri"/>
            </a:endParaRPr>
          </a:p>
          <a:p>
            <a:pPr marL="1004327"/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Unix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系统下许多命令支持正规式。</a:t>
            </a:r>
            <a:endParaRPr sz="4469" baseline="1010">
              <a:latin typeface="SimSun"/>
              <a:cs typeface="SimSun"/>
            </a:endParaRPr>
          </a:p>
          <a:p>
            <a:pPr marL="13758" marR="5503" indent="877067" algn="just">
              <a:lnSpc>
                <a:spcPct val="101499"/>
              </a:lnSpc>
              <a:spcBef>
                <a:spcPts val="16"/>
              </a:spcBef>
            </a:pP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正则表达式是使用元语言的模式描述。表达式是</a:t>
            </a:r>
            <a:r>
              <a:rPr sz="2979" spc="38" dirty="0">
                <a:solidFill>
                  <a:srgbClr val="FF0000"/>
                </a:solidFill>
                <a:latin typeface="SimSun"/>
                <a:cs typeface="SimSun"/>
              </a:rPr>
              <a:t>由 </a:t>
            </a: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符号组成的。正常符号是字符和数字，但还有其他符号 有特殊含义。下面的表定义了所使用的一些符号</a:t>
            </a:r>
            <a:r>
              <a:rPr sz="2979" spc="54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2979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792" y="545796"/>
            <a:ext cx="925591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8.2</a:t>
            </a:r>
            <a:r>
              <a:rPr spc="-97" dirty="0">
                <a:latin typeface="Calibri"/>
                <a:cs typeface="Calibri"/>
              </a:rPr>
              <a:t> </a:t>
            </a:r>
            <a:r>
              <a:rPr dirty="0"/>
              <a:t>特殊符号与正规式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957" y="770202"/>
          <a:ext cx="9868850" cy="616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008">
                <a:tc>
                  <a:txBody>
                    <a:bodyPr/>
                    <a:lstStyle/>
                    <a:p>
                      <a:pPr marL="68580">
                        <a:lnSpc>
                          <a:spcPts val="1789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元字符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89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功能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89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⽰例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89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匹配对象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8">
                <a:tc>
                  <a:txBody>
                    <a:bodyPr/>
                    <a:lstStyle/>
                    <a:p>
                      <a:pPr marL="68580">
                        <a:lnSpc>
                          <a:spcPts val="1770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^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0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⾏⾸定位符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0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/^man/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0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匹配所有以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man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开头的⾏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08">
                <a:tc>
                  <a:txBody>
                    <a:bodyPr/>
                    <a:lstStyle/>
                    <a:p>
                      <a:pPr marL="68580">
                        <a:lnSpc>
                          <a:spcPts val="1780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$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80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⾏尾定位符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80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/man$/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80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匹配所有以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man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结尾的⾏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3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625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匹配单个字符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11625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/m..n/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625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35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匹配包含⼀个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，后跟两个字符，再跟⼀个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的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⾏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29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307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070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匹配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个或多个重复的位于星号前 的字符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/*man/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307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匹配包含跟在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个或者多个空格的模式的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man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的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⾏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08">
                <a:tc>
                  <a:txBody>
                    <a:bodyPr/>
                    <a:lstStyle/>
                    <a:p>
                      <a:pPr marL="68580">
                        <a:lnSpc>
                          <a:spcPts val="1789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[]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89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匹配⼀组字符中任⼀个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8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/[Mm]an/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89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匹配包含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或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man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的⾏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08">
                <a:tc>
                  <a:txBody>
                    <a:bodyPr/>
                    <a:lstStyle/>
                    <a:p>
                      <a:pPr marL="68580">
                        <a:lnSpc>
                          <a:spcPts val="1775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[x-y]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5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匹配指定范围内的⼀个字符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5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/[A-Z]an/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5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匹配后⾯跟着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的⼀个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⾄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之间的字符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08">
                <a:tc>
                  <a:txBody>
                    <a:bodyPr/>
                    <a:lstStyle/>
                    <a:p>
                      <a:pPr marL="68580">
                        <a:lnSpc>
                          <a:spcPts val="1780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[^]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80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匹配不在指定组内的字符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80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/[^A-Z]/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80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匹配不在范围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⾄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之间的任意⼀个字符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29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\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3276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⽤来转义元字符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13276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/man\./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3276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8224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匹配包含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man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，后⾯跟⼀个点（如果不转义的 话则是匹配⼀个任意字符）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756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08">
                <a:tc>
                  <a:txBody>
                    <a:bodyPr/>
                    <a:lstStyle/>
                    <a:p>
                      <a:pPr marL="68580">
                        <a:lnSpc>
                          <a:spcPts val="1785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\&lt;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85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词⾸定位符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85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/\&lt;man/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85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匹配包含以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man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开头的词的⾏（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和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gr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⽀持）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008">
                <a:tc>
                  <a:txBody>
                    <a:bodyPr/>
                    <a:lstStyle/>
                    <a:p>
                      <a:pPr marL="68580">
                        <a:lnSpc>
                          <a:spcPts val="178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\&gt;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89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词尾定位符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89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/man\&gt;/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89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匹配包含以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man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结尾的词的⾏（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和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gr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⽀持）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448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\(..\)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1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匹配稍后将要使⽤的字符的标签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/\(love\)able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\1rs/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8953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最多可以使⽤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个标签，模式中最左边的标签 是第⼀个。例如，模式</a:t>
                      </a:r>
                      <a:r>
                        <a:rPr sz="1600" spc="5" dirty="0">
                          <a:solidFill>
                            <a:srgbClr val="535353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600" spc="-15" dirty="0">
                          <a:solidFill>
                            <a:srgbClr val="535353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-20" dirty="0">
                          <a:solidFill>
                            <a:srgbClr val="535353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被保存为标签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，⽤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Calibri"/>
                          <a:cs typeface="Calibri"/>
                        </a:rPr>
                        <a:t>\1</a:t>
                      </a:r>
                      <a:r>
                        <a:rPr sz="1600" spc="-40" dirty="0">
                          <a:solidFill>
                            <a:srgbClr val="53535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表⽰。左边这个例⼦中，查找串是⼀个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Calibri"/>
                          <a:cs typeface="Calibri"/>
                        </a:rPr>
                        <a:t>loveable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后跟</a:t>
                      </a:r>
                      <a:r>
                        <a:rPr sz="1600" spc="-10" dirty="0">
                          <a:solidFill>
                            <a:srgbClr val="535353"/>
                          </a:solidFill>
                          <a:latin typeface="Calibri"/>
                          <a:cs typeface="Calibri"/>
                        </a:rPr>
                        <a:t>lovers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的串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Calibri"/>
                          <a:cs typeface="Calibri"/>
                        </a:rPr>
                        <a:t>(sed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、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Calibri"/>
                          <a:cs typeface="Calibri"/>
                        </a:rPr>
                        <a:t>vihe</a:t>
                      </a:r>
                      <a:r>
                        <a:rPr sz="1600" spc="-25" dirty="0">
                          <a:solidFill>
                            <a:srgbClr val="53535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和</a:t>
                      </a:r>
                      <a:r>
                        <a:rPr sz="1600" spc="-10" dirty="0">
                          <a:solidFill>
                            <a:srgbClr val="535353"/>
                          </a:solidFill>
                          <a:latin typeface="Calibri"/>
                          <a:cs typeface="Calibri"/>
                        </a:rPr>
                        <a:t>grep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⽀持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4412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74870">
                <a:tc>
                  <a:txBody>
                    <a:bodyPr/>
                    <a:lstStyle/>
                    <a:p>
                      <a:pPr marL="68580" marR="901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x\{m\}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或 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\</a:t>
                      </a:r>
                      <a:r>
                        <a:rPr sz="1600" spc="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m,\</a:t>
                      </a:r>
                      <a:r>
                        <a:rPr sz="1600" spc="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}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或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x\{m,n\}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34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字符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的重复出现：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次、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⾄少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次、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⾄少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次且不超过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次</a:t>
                      </a:r>
                      <a:endParaRPr sz="1600">
                        <a:latin typeface="Microsoft YaHei"/>
                        <a:cs typeface="Microsoft YaHei"/>
                      </a:endParaRPr>
                    </a:p>
                  </a:txBody>
                  <a:tcPr marL="0" marR="0" marT="2751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n\{3,5\}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匹配包含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3~</a:t>
                      </a:r>
                      <a:r>
                        <a:rPr sz="1600" spc="-5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个连续的字母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Microsoft YaHei"/>
                          <a:cs typeface="Microsoft YaHei"/>
                        </a:rPr>
                        <a:t>的⾏</a:t>
                      </a:r>
                      <a:r>
                        <a:rPr sz="1600" dirty="0">
                          <a:solidFill>
                            <a:srgbClr val="535353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50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9124" y="-166030"/>
            <a:ext cx="6344655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8.3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Shell</a:t>
            </a:r>
            <a:r>
              <a:rPr dirty="0"/>
              <a:t>中常用命令简介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214" y="566715"/>
            <a:ext cx="9426522" cy="6096104"/>
          </a:xfrm>
          <a:prstGeom prst="rect">
            <a:avLst/>
          </a:prstGeom>
        </p:spPr>
        <p:txBody>
          <a:bodyPr vert="horz" wrap="square" lIns="0" tIns="36460" rIns="0" bIns="0" rtlCol="0">
            <a:spAutoFit/>
          </a:bodyPr>
          <a:lstStyle/>
          <a:p>
            <a:pPr marL="13758" marR="5503" indent="990570">
              <a:lnSpc>
                <a:spcPts val="3564"/>
              </a:lnSpc>
              <a:spcBef>
                <a:spcPts val="287"/>
              </a:spcBef>
            </a:pP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每次实验，总用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us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33" b="1" spc="-38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us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33" b="1" spc="-38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33" b="1" spc="-7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4469" spc="89" baseline="1010" dirty="0">
                <a:solidFill>
                  <a:srgbClr val="FF0000"/>
                </a:solidFill>
                <a:latin typeface="SimSun"/>
                <a:cs typeface="SimSun"/>
              </a:rPr>
              <a:t>命令来点名。若经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过三次点名后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users.txt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内容如下：</a:t>
            </a:r>
            <a:endParaRPr sz="4469" baseline="1010">
              <a:latin typeface="SimSun"/>
              <a:cs typeface="SimSun"/>
            </a:endParaRPr>
          </a:p>
          <a:p>
            <a:pPr marL="13758">
              <a:lnSpc>
                <a:spcPts val="3477"/>
              </a:lnSpc>
            </a:pP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root</a:t>
            </a:r>
            <a:r>
              <a:rPr sz="3033" b="1" spc="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root</a:t>
            </a:r>
            <a:r>
              <a:rPr sz="3033" b="1" spc="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root</a:t>
            </a:r>
            <a:r>
              <a:rPr sz="3033" b="1" spc="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stu101</a:t>
            </a:r>
            <a:r>
              <a:rPr sz="3033" b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stu107</a:t>
            </a:r>
            <a:r>
              <a:rPr sz="3033" b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stu114</a:t>
            </a:r>
            <a:r>
              <a:rPr sz="3033" b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stu119</a:t>
            </a:r>
            <a:r>
              <a:rPr sz="3033" b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stu123</a:t>
            </a:r>
            <a:r>
              <a:rPr sz="3033" b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stu124</a:t>
            </a:r>
            <a:endParaRPr sz="3033">
              <a:latin typeface="Calibri"/>
              <a:cs typeface="Calibri"/>
            </a:endParaRPr>
          </a:p>
          <a:p>
            <a:pPr marL="13758" marR="168534">
              <a:lnSpc>
                <a:spcPts val="3694"/>
              </a:lnSpc>
              <a:spcBef>
                <a:spcPts val="108"/>
              </a:spcBef>
            </a:pP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stu125</a:t>
            </a:r>
            <a:r>
              <a:rPr sz="3033" b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stu135</a:t>
            </a:r>
            <a:r>
              <a:rPr sz="3033" b="1" spc="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stu140</a:t>
            </a:r>
            <a:r>
              <a:rPr sz="3033" b="1" spc="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stu148</a:t>
            </a:r>
            <a:r>
              <a:rPr sz="3033" b="1" spc="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stu149</a:t>
            </a:r>
            <a:r>
              <a:rPr sz="3033" b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stu150</a:t>
            </a:r>
            <a:r>
              <a:rPr sz="3033" b="1" spc="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stu151</a:t>
            </a:r>
            <a:r>
              <a:rPr sz="3033" b="1" spc="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stu160 </a:t>
            </a:r>
            <a:r>
              <a:rPr sz="3033" b="1" spc="-67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stu169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stu170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429"/>
              </a:lnSpc>
            </a:pP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root</a:t>
            </a:r>
            <a:r>
              <a:rPr sz="3033" b="1" spc="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root</a:t>
            </a:r>
            <a:r>
              <a:rPr sz="3033" b="1" spc="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root</a:t>
            </a:r>
            <a:r>
              <a:rPr sz="3033" b="1" spc="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stu101</a:t>
            </a:r>
            <a:r>
              <a:rPr sz="3033" b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stu107</a:t>
            </a:r>
            <a:r>
              <a:rPr sz="3033" b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stu114</a:t>
            </a:r>
            <a:r>
              <a:rPr sz="3033" b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stu117</a:t>
            </a:r>
            <a:r>
              <a:rPr sz="3033" b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stu122</a:t>
            </a:r>
            <a:r>
              <a:rPr sz="3033" b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stu124</a:t>
            </a:r>
            <a:endParaRPr sz="3033">
              <a:latin typeface="Calibri"/>
              <a:cs typeface="Calibri"/>
            </a:endParaRPr>
          </a:p>
          <a:p>
            <a:pPr marL="13758" marR="168534">
              <a:lnSpc>
                <a:spcPts val="3586"/>
              </a:lnSpc>
              <a:spcBef>
                <a:spcPts val="211"/>
              </a:spcBef>
            </a:pP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stu125</a:t>
            </a:r>
            <a:r>
              <a:rPr sz="3033" b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stu135</a:t>
            </a:r>
            <a:r>
              <a:rPr sz="3033" b="1" spc="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stu140</a:t>
            </a:r>
            <a:r>
              <a:rPr sz="3033" b="1" spc="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stu142</a:t>
            </a:r>
            <a:r>
              <a:rPr sz="3033" b="1" spc="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stu143</a:t>
            </a:r>
            <a:r>
              <a:rPr sz="3033" b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stu150</a:t>
            </a:r>
            <a:r>
              <a:rPr sz="3033" b="1" spc="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stu151</a:t>
            </a:r>
            <a:r>
              <a:rPr sz="3033" b="1" spc="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stu160 </a:t>
            </a:r>
            <a:r>
              <a:rPr sz="3033" b="1" spc="-67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stu169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stu170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559"/>
              </a:lnSpc>
            </a:pP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root</a:t>
            </a:r>
            <a:r>
              <a:rPr sz="3033" b="1" spc="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root</a:t>
            </a:r>
            <a:r>
              <a:rPr sz="3033" b="1" spc="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root</a:t>
            </a:r>
            <a:r>
              <a:rPr sz="3033" b="1" spc="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stu101</a:t>
            </a:r>
            <a:r>
              <a:rPr sz="3033" b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stu107</a:t>
            </a:r>
            <a:r>
              <a:rPr sz="3033" b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stu114</a:t>
            </a:r>
            <a:r>
              <a:rPr sz="3033" b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stu115</a:t>
            </a:r>
            <a:r>
              <a:rPr sz="3033" b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stu121</a:t>
            </a:r>
            <a:r>
              <a:rPr sz="3033" b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stu124</a:t>
            </a:r>
            <a:endParaRPr sz="3033">
              <a:latin typeface="Calibri"/>
              <a:cs typeface="Calibri"/>
            </a:endParaRPr>
          </a:p>
          <a:p>
            <a:pPr marL="13758" marR="168534">
              <a:lnSpc>
                <a:spcPts val="3564"/>
              </a:lnSpc>
              <a:spcBef>
                <a:spcPts val="237"/>
              </a:spcBef>
            </a:pP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stu125</a:t>
            </a:r>
            <a:r>
              <a:rPr sz="3033" b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stu135</a:t>
            </a:r>
            <a:r>
              <a:rPr sz="3033" b="1" spc="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stu140</a:t>
            </a:r>
            <a:r>
              <a:rPr sz="3033" b="1" spc="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stu148</a:t>
            </a:r>
            <a:r>
              <a:rPr sz="3033" b="1" spc="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stu149</a:t>
            </a:r>
            <a:r>
              <a:rPr sz="3033" b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stu150</a:t>
            </a:r>
            <a:r>
              <a:rPr sz="3033" b="1" spc="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stu151</a:t>
            </a:r>
            <a:r>
              <a:rPr sz="3033" b="1" spc="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stu158 </a:t>
            </a:r>
            <a:r>
              <a:rPr sz="3033" b="1" spc="-67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stu163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stu169</a:t>
            </a:r>
            <a:r>
              <a:rPr sz="3033" b="1" spc="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stu170</a:t>
            </a:r>
            <a:endParaRPr sz="3033">
              <a:latin typeface="Calibri"/>
              <a:cs typeface="Calibri"/>
            </a:endParaRPr>
          </a:p>
          <a:p>
            <a:pPr>
              <a:spcBef>
                <a:spcPts val="65"/>
              </a:spcBef>
            </a:pPr>
            <a:endParaRPr sz="2925">
              <a:latin typeface="Calibri"/>
              <a:cs typeface="Calibri"/>
            </a:endParaRPr>
          </a:p>
          <a:p>
            <a:pPr marL="13758"/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以下介绍的命令均以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us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33" b="1" spc="-38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33" b="1" spc="-7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作为操作对象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4469" baseline="101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214" y="564514"/>
            <a:ext cx="2988998" cy="547436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一、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字符替换</a:t>
            </a:r>
            <a:endParaRPr sz="3358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30094" y="1167497"/>
            <a:ext cx="1766570" cy="56344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3463">
              <a:lnSpc>
                <a:spcPts val="3591"/>
              </a:lnSpc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格式是</a:t>
            </a:r>
            <a:endParaRPr sz="3358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4496">
              <a:latin typeface="SimSun"/>
              <a:cs typeface="SimSun"/>
            </a:endParaRPr>
          </a:p>
          <a:p>
            <a:pPr indent="99745">
              <a:lnSpc>
                <a:spcPts val="12458"/>
              </a:lnSpc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符，再 写字符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endParaRPr sz="3358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213" y="5316299"/>
            <a:ext cx="1893835" cy="535500"/>
          </a:xfrm>
          <a:prstGeom prst="rect">
            <a:avLst/>
          </a:prstGeom>
        </p:spPr>
        <p:txBody>
          <a:bodyPr vert="horz" wrap="square" lIns="0" tIns="18574" rIns="0" bIns="0" rtlCol="0">
            <a:spAutoFit/>
          </a:bodyPr>
          <a:lstStyle/>
          <a:p>
            <a:pPr marL="13758">
              <a:spcBef>
                <a:spcPts val="146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再输</a:t>
            </a:r>
            <a:r>
              <a:rPr sz="3358" spc="905" dirty="0">
                <a:solidFill>
                  <a:srgbClr val="FF0000"/>
                </a:solidFill>
                <a:latin typeface="SimSun"/>
                <a:cs typeface="SimSun"/>
              </a:rPr>
              <a:t>出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358">
              <a:latin typeface="SimSun"/>
              <a:cs typeface="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9124" y="-166030"/>
            <a:ext cx="6344655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8.3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Shell</a:t>
            </a:r>
            <a:r>
              <a:rPr dirty="0"/>
              <a:t>中常用命令简介</a:t>
            </a:r>
          </a:p>
        </p:txBody>
      </p:sp>
      <p:sp>
        <p:nvSpPr>
          <p:cNvPr id="6" name="object 6"/>
          <p:cNvSpPr/>
          <p:nvPr/>
        </p:nvSpPr>
        <p:spPr>
          <a:xfrm>
            <a:off x="8306594" y="446881"/>
            <a:ext cx="1561571" cy="6101821"/>
          </a:xfrm>
          <a:custGeom>
            <a:avLst/>
            <a:gdLst/>
            <a:ahLst/>
            <a:cxnLst/>
            <a:rect l="l" t="t" r="r" b="b"/>
            <a:pathLst>
              <a:path w="1441450" h="5632450">
                <a:moveTo>
                  <a:pt x="1441450" y="0"/>
                </a:moveTo>
                <a:lnTo>
                  <a:pt x="0" y="0"/>
                </a:lnTo>
                <a:lnTo>
                  <a:pt x="0" y="5632449"/>
                </a:lnTo>
                <a:lnTo>
                  <a:pt x="1441450" y="5632449"/>
                </a:lnTo>
                <a:lnTo>
                  <a:pt x="1441450" y="0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7" name="object 7"/>
          <p:cNvSpPr txBox="1"/>
          <p:nvPr/>
        </p:nvSpPr>
        <p:spPr>
          <a:xfrm>
            <a:off x="8391895" y="456648"/>
            <a:ext cx="595736" cy="814111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 marR="5503">
              <a:spcBef>
                <a:spcPts val="108"/>
              </a:spcBef>
            </a:pPr>
            <a:r>
              <a:rPr sz="2600" spc="-43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oo</a:t>
            </a:r>
            <a:r>
              <a:rPr sz="2600" dirty="0">
                <a:latin typeface="Calibri"/>
                <a:cs typeface="Calibri"/>
              </a:rPr>
              <a:t>t  </a:t>
            </a:r>
            <a:r>
              <a:rPr sz="2600" spc="-43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oo</a:t>
            </a:r>
            <a:r>
              <a:rPr sz="2600" dirty="0"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972" y="1124358"/>
            <a:ext cx="9155483" cy="4252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70"/>
              </a:lnSpc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用来转换来自标准输入的字符。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的一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般</a:t>
            </a:r>
            <a:r>
              <a:rPr sz="3358" spc="-785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900" spc="-65" baseline="-9259" dirty="0">
                <a:latin typeface="Calibri"/>
                <a:cs typeface="Calibri"/>
              </a:rPr>
              <a:t>r</a:t>
            </a:r>
            <a:r>
              <a:rPr sz="3900" spc="-8" baseline="-9259" dirty="0">
                <a:latin typeface="Calibri"/>
                <a:cs typeface="Calibri"/>
              </a:rPr>
              <a:t>oo</a:t>
            </a:r>
            <a:r>
              <a:rPr sz="3900" baseline="-9259" dirty="0">
                <a:latin typeface="Calibri"/>
                <a:cs typeface="Calibri"/>
              </a:rPr>
              <a:t>t</a:t>
            </a:r>
            <a:endParaRPr sz="3900" baseline="-9259">
              <a:latin typeface="Calibri"/>
              <a:cs typeface="Calibri"/>
            </a:endParaRPr>
          </a:p>
          <a:p>
            <a:pPr algn="r">
              <a:lnSpc>
                <a:spcPts val="3407"/>
              </a:lnSpc>
              <a:tabLst>
                <a:tab pos="7246291" algn="l"/>
              </a:tabLst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3467" b="1" spc="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from-chars</a:t>
            </a:r>
            <a:r>
              <a:rPr sz="3467" b="1" spc="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to-chars	</a:t>
            </a:r>
            <a:r>
              <a:rPr sz="3900" spc="-16" baseline="11574" dirty="0">
                <a:latin typeface="Calibri"/>
                <a:cs typeface="Calibri"/>
              </a:rPr>
              <a:t>stu101</a:t>
            </a:r>
            <a:endParaRPr sz="3900" baseline="11574">
              <a:latin typeface="Calibri"/>
              <a:cs typeface="Calibri"/>
            </a:endParaRPr>
          </a:p>
          <a:p>
            <a:pPr algn="r">
              <a:lnSpc>
                <a:spcPts val="3190"/>
              </a:lnSpc>
              <a:tabLst>
                <a:tab pos="8243740" algn="l"/>
              </a:tabLst>
            </a:pPr>
            <a:r>
              <a:rPr sz="5037" spc="179" baseline="-25985" dirty="0">
                <a:solidFill>
                  <a:srgbClr val="FF0000"/>
                </a:solidFill>
                <a:latin typeface="SimSun"/>
                <a:cs typeface="SimSun"/>
              </a:rPr>
              <a:t>例如</a:t>
            </a:r>
            <a:r>
              <a:rPr sz="5037" spc="162" baseline="-25985" dirty="0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r>
              <a:rPr sz="5037" baseline="-25985" dirty="0">
                <a:solidFill>
                  <a:srgbClr val="FF0000"/>
                </a:solidFill>
                <a:latin typeface="SimSun"/>
                <a:cs typeface="SimSun"/>
              </a:rPr>
              <a:t>	</a:t>
            </a:r>
            <a:r>
              <a:rPr sz="2600" spc="-32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10</a:t>
            </a:r>
            <a:r>
              <a:rPr sz="2600" dirty="0">
                <a:latin typeface="Calibri"/>
                <a:cs typeface="Calibri"/>
              </a:rPr>
              <a:t>7</a:t>
            </a:r>
            <a:endParaRPr sz="2600">
              <a:latin typeface="Calibri"/>
              <a:cs typeface="Calibri"/>
            </a:endParaRPr>
          </a:p>
          <a:p>
            <a:pPr marL="8244428">
              <a:lnSpc>
                <a:spcPts val="2362"/>
              </a:lnSpc>
            </a:pPr>
            <a:r>
              <a:rPr sz="2600" spc="-32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11</a:t>
            </a:r>
            <a:r>
              <a:rPr sz="2600" dirty="0">
                <a:latin typeface="Calibri"/>
                <a:cs typeface="Calibri"/>
              </a:rPr>
              <a:t>4</a:t>
            </a:r>
            <a:endParaRPr sz="2600">
              <a:latin typeface="Calibri"/>
              <a:cs typeface="Calibri"/>
            </a:endParaRPr>
          </a:p>
          <a:p>
            <a:pPr algn="r">
              <a:lnSpc>
                <a:spcPts val="3521"/>
              </a:lnSpc>
              <a:tabLst>
                <a:tab pos="7253170" algn="l"/>
              </a:tabLst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3467" b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z="3467" b="1" spc="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z="3467" b="1" spc="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'\n'&lt;users.txt&gt;temp1.txt	</a:t>
            </a:r>
            <a:r>
              <a:rPr sz="3900" spc="-16" baseline="-9259" dirty="0">
                <a:latin typeface="Calibri"/>
                <a:cs typeface="Calibri"/>
              </a:rPr>
              <a:t>stu119</a:t>
            </a:r>
            <a:endParaRPr sz="3900" baseline="-9259">
              <a:latin typeface="Calibri"/>
              <a:cs typeface="Calibri"/>
            </a:endParaRPr>
          </a:p>
          <a:p>
            <a:pPr algn="r">
              <a:lnSpc>
                <a:spcPts val="4148"/>
              </a:lnSpc>
              <a:spcBef>
                <a:spcPts val="49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将文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件</a:t>
            </a:r>
            <a:r>
              <a:rPr sz="3358" spc="-883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us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467" b="1" spc="-4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467" b="1" spc="-92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中的空格符变成换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行</a:t>
            </a:r>
            <a:r>
              <a:rPr sz="3358" spc="504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900" spc="-48" baseline="13888" dirty="0">
                <a:latin typeface="Calibri"/>
                <a:cs typeface="Calibri"/>
              </a:rPr>
              <a:t>s</a:t>
            </a:r>
            <a:r>
              <a:rPr sz="3900" spc="-8" baseline="13888" dirty="0">
                <a:latin typeface="Calibri"/>
                <a:cs typeface="Calibri"/>
              </a:rPr>
              <a:t>t</a:t>
            </a:r>
            <a:r>
              <a:rPr sz="3900" baseline="13888" dirty="0">
                <a:latin typeface="Calibri"/>
                <a:cs typeface="Calibri"/>
              </a:rPr>
              <a:t>u</a:t>
            </a:r>
            <a:r>
              <a:rPr sz="3900" spc="-8" baseline="13888" dirty="0">
                <a:latin typeface="Calibri"/>
                <a:cs typeface="Calibri"/>
              </a:rPr>
              <a:t>12</a:t>
            </a:r>
            <a:r>
              <a:rPr sz="3900" baseline="13888" dirty="0">
                <a:latin typeface="Calibri"/>
                <a:cs typeface="Calibri"/>
              </a:rPr>
              <a:t>3</a:t>
            </a:r>
            <a:endParaRPr sz="3900" baseline="13888">
              <a:latin typeface="Calibri"/>
              <a:cs typeface="Calibri"/>
            </a:endParaRPr>
          </a:p>
          <a:p>
            <a:pPr algn="r">
              <a:lnSpc>
                <a:spcPts val="3255"/>
              </a:lnSpc>
              <a:tabLst>
                <a:tab pos="8243740" algn="l"/>
              </a:tabLst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输出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到</a:t>
            </a:r>
            <a:r>
              <a:rPr sz="3358" spc="-883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467" b="1" spc="-43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mp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467" b="1" spc="-92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txt 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r>
              <a:rPr sz="3358" dirty="0">
                <a:solidFill>
                  <a:srgbClr val="FF0000"/>
                </a:solidFill>
                <a:latin typeface="SimSun"/>
                <a:cs typeface="SimSun"/>
              </a:rPr>
              <a:t>	</a:t>
            </a:r>
            <a:r>
              <a:rPr sz="3900" spc="-48" baseline="34722" dirty="0">
                <a:latin typeface="Calibri"/>
                <a:cs typeface="Calibri"/>
              </a:rPr>
              <a:t>s</a:t>
            </a:r>
            <a:r>
              <a:rPr sz="3900" spc="-8" baseline="34722" dirty="0">
                <a:latin typeface="Calibri"/>
                <a:cs typeface="Calibri"/>
              </a:rPr>
              <a:t>t</a:t>
            </a:r>
            <a:r>
              <a:rPr sz="3900" baseline="34722" dirty="0">
                <a:latin typeface="Calibri"/>
                <a:cs typeface="Calibri"/>
              </a:rPr>
              <a:t>u</a:t>
            </a:r>
            <a:r>
              <a:rPr sz="3900" spc="-8" baseline="34722" dirty="0">
                <a:latin typeface="Calibri"/>
                <a:cs typeface="Calibri"/>
              </a:rPr>
              <a:t>12</a:t>
            </a:r>
            <a:r>
              <a:rPr sz="3900" baseline="34722" dirty="0">
                <a:latin typeface="Calibri"/>
                <a:cs typeface="Calibri"/>
              </a:rPr>
              <a:t>4</a:t>
            </a:r>
            <a:endParaRPr sz="3900" baseline="34722">
              <a:latin typeface="Calibri"/>
              <a:cs typeface="Calibri"/>
            </a:endParaRPr>
          </a:p>
          <a:p>
            <a:pPr marL="8244428">
              <a:lnSpc>
                <a:spcPts val="1533"/>
              </a:lnSpc>
            </a:pPr>
            <a:r>
              <a:rPr sz="2600" spc="5" dirty="0">
                <a:latin typeface="Calibri"/>
                <a:cs typeface="Calibri"/>
              </a:rPr>
              <a:t>……</a:t>
            </a:r>
            <a:endParaRPr sz="2600">
              <a:latin typeface="Calibri"/>
              <a:cs typeface="Calibri"/>
            </a:endParaRPr>
          </a:p>
          <a:p>
            <a:pPr marL="990570">
              <a:lnSpc>
                <a:spcPts val="3467"/>
              </a:lnSpc>
              <a:tabLst>
                <a:tab pos="8243740" algn="l"/>
              </a:tabLst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' '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3467" b="1" spc="-43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-Z]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 &lt;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us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467" b="1" spc="-4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467" b="1" spc="-92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txt	</a:t>
            </a:r>
            <a:r>
              <a:rPr sz="3900" spc="-48" baseline="-9259" dirty="0">
                <a:latin typeface="Calibri"/>
                <a:cs typeface="Calibri"/>
              </a:rPr>
              <a:t>s</a:t>
            </a:r>
            <a:r>
              <a:rPr sz="3900" spc="-8" baseline="-9259" dirty="0">
                <a:latin typeface="Calibri"/>
                <a:cs typeface="Calibri"/>
              </a:rPr>
              <a:t>t</a:t>
            </a:r>
            <a:r>
              <a:rPr sz="3900" baseline="-9259" dirty="0">
                <a:latin typeface="Calibri"/>
                <a:cs typeface="Calibri"/>
              </a:rPr>
              <a:t>u</a:t>
            </a:r>
            <a:r>
              <a:rPr sz="3900" spc="-8" baseline="-9259" dirty="0">
                <a:latin typeface="Calibri"/>
                <a:cs typeface="Calibri"/>
              </a:rPr>
              <a:t>15</a:t>
            </a:r>
            <a:r>
              <a:rPr sz="3900" baseline="-9259" dirty="0">
                <a:latin typeface="Calibri"/>
                <a:cs typeface="Calibri"/>
              </a:rPr>
              <a:t>1</a:t>
            </a:r>
            <a:endParaRPr sz="3900" baseline="-9259">
              <a:latin typeface="Calibri"/>
              <a:cs typeface="Calibri"/>
            </a:endParaRPr>
          </a:p>
          <a:p>
            <a:pPr marL="990570">
              <a:spcBef>
                <a:spcPts val="54"/>
              </a:spcBef>
              <a:tabLst>
                <a:tab pos="8243740" algn="l"/>
              </a:tabLst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将文件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us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467" b="1" spc="-4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467" b="1" spc="-92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中的小写字符变成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大</a:t>
            </a:r>
            <a:r>
              <a:rPr sz="3358" dirty="0">
                <a:solidFill>
                  <a:srgbClr val="FF0000"/>
                </a:solidFill>
                <a:latin typeface="SimSun"/>
                <a:cs typeface="SimSun"/>
              </a:rPr>
              <a:t>	</a:t>
            </a:r>
            <a:r>
              <a:rPr sz="3900" spc="-48" baseline="13888" dirty="0">
                <a:latin typeface="Calibri"/>
                <a:cs typeface="Calibri"/>
              </a:rPr>
              <a:t>s</a:t>
            </a:r>
            <a:r>
              <a:rPr sz="3900" spc="-8" baseline="13888" dirty="0">
                <a:latin typeface="Calibri"/>
                <a:cs typeface="Calibri"/>
              </a:rPr>
              <a:t>t</a:t>
            </a:r>
            <a:r>
              <a:rPr sz="3900" baseline="13888" dirty="0">
                <a:latin typeface="Calibri"/>
                <a:cs typeface="Calibri"/>
              </a:rPr>
              <a:t>u</a:t>
            </a:r>
            <a:r>
              <a:rPr sz="3900" spc="-8" baseline="13888" dirty="0">
                <a:latin typeface="Calibri"/>
                <a:cs typeface="Calibri"/>
              </a:rPr>
              <a:t>15</a:t>
            </a:r>
            <a:r>
              <a:rPr sz="3900" baseline="13888" dirty="0">
                <a:latin typeface="Calibri"/>
                <a:cs typeface="Calibri"/>
              </a:rPr>
              <a:t>8</a:t>
            </a:r>
            <a:endParaRPr sz="3900" baseline="13888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1896" y="5214831"/>
            <a:ext cx="938318" cy="1209659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3758" marR="5503" algn="just">
              <a:lnSpc>
                <a:spcPct val="100800"/>
              </a:lnSpc>
              <a:spcBef>
                <a:spcPts val="81"/>
              </a:spcBef>
            </a:pPr>
            <a:r>
              <a:rPr sz="2600" spc="-32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16</a:t>
            </a:r>
            <a:r>
              <a:rPr sz="2600" dirty="0">
                <a:latin typeface="Calibri"/>
                <a:cs typeface="Calibri"/>
              </a:rPr>
              <a:t>3  </a:t>
            </a:r>
            <a:r>
              <a:rPr sz="2600" spc="-32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16</a:t>
            </a:r>
            <a:r>
              <a:rPr sz="2600" dirty="0">
                <a:latin typeface="Calibri"/>
                <a:cs typeface="Calibri"/>
              </a:rPr>
              <a:t>9  </a:t>
            </a:r>
            <a:r>
              <a:rPr sz="2600" spc="-32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17</a:t>
            </a:r>
            <a:r>
              <a:rPr sz="2600" dirty="0">
                <a:latin typeface="Calibri"/>
                <a:cs typeface="Calibri"/>
              </a:rPr>
              <a:t>0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1122759"/>
            <a:ext cx="9906000" cy="4099983"/>
          </a:xfrm>
          <a:custGeom>
            <a:avLst/>
            <a:gdLst/>
            <a:ahLst/>
            <a:cxnLst/>
            <a:rect l="l" t="t" r="r" b="b"/>
            <a:pathLst>
              <a:path w="9144000" h="3784600">
                <a:moveTo>
                  <a:pt x="0" y="3784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3784600"/>
                </a:lnTo>
                <a:lnTo>
                  <a:pt x="0" y="3784600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11" name="object 11"/>
          <p:cNvSpPr txBox="1"/>
          <p:nvPr/>
        </p:nvSpPr>
        <p:spPr>
          <a:xfrm>
            <a:off x="45746" y="1130258"/>
            <a:ext cx="9827578" cy="402672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spc="-5" dirty="0">
                <a:latin typeface="Calibri"/>
                <a:cs typeface="Calibri"/>
              </a:rPr>
              <a:t>zyx@ubuntu:~$</a:t>
            </a:r>
            <a:r>
              <a:rPr sz="2600" spc="-22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2600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'[a-z]'</a:t>
            </a:r>
            <a:r>
              <a:rPr sz="2600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'[A-Z]'</a:t>
            </a:r>
            <a:r>
              <a:rPr sz="2600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6" dirty="0">
                <a:solidFill>
                  <a:srgbClr val="FF0000"/>
                </a:solidFill>
                <a:latin typeface="Calibri"/>
                <a:cs typeface="Calibri"/>
              </a:rPr>
              <a:t>&lt;users.txt</a:t>
            </a:r>
            <a:endParaRPr sz="2600">
              <a:latin typeface="Calibri"/>
              <a:cs typeface="Calibri"/>
            </a:endParaRPr>
          </a:p>
          <a:p>
            <a:pPr marL="13758" marR="5503">
              <a:lnSpc>
                <a:spcPct val="100800"/>
              </a:lnSpc>
            </a:pPr>
            <a:r>
              <a:rPr sz="2600" spc="-32" dirty="0">
                <a:latin typeface="Calibri"/>
                <a:cs typeface="Calibri"/>
              </a:rPr>
              <a:t>ROOT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2" dirty="0">
                <a:latin typeface="Calibri"/>
                <a:cs typeface="Calibri"/>
              </a:rPr>
              <a:t>ROOT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2" dirty="0">
                <a:latin typeface="Calibri"/>
                <a:cs typeface="Calibri"/>
              </a:rPr>
              <a:t>ROOT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STU101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STU107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STU114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STU119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STU123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STU124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STU125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STU135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STU140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STU148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STU149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STU150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STU151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STU160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STU169 </a:t>
            </a:r>
            <a:r>
              <a:rPr sz="2600" spc="-574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STU170</a:t>
            </a:r>
            <a:endParaRPr sz="2600">
              <a:latin typeface="Calibri"/>
              <a:cs typeface="Calibri"/>
            </a:endParaRPr>
          </a:p>
          <a:p>
            <a:pPr marL="13758" marR="5503">
              <a:lnSpc>
                <a:spcPct val="98800"/>
              </a:lnSpc>
              <a:spcBef>
                <a:spcPts val="65"/>
              </a:spcBef>
            </a:pPr>
            <a:r>
              <a:rPr sz="2600" spc="-32" dirty="0">
                <a:latin typeface="Calibri"/>
                <a:cs typeface="Calibri"/>
              </a:rPr>
              <a:t>ROOT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2" dirty="0">
                <a:latin typeface="Calibri"/>
                <a:cs typeface="Calibri"/>
              </a:rPr>
              <a:t>ROOT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2" dirty="0">
                <a:latin typeface="Calibri"/>
                <a:cs typeface="Calibri"/>
              </a:rPr>
              <a:t>ROOT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STU101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STU107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STU114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STU117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STU122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STU124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STU125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STU135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STU140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STU142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STU143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STU150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STU151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STU160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STU169 </a:t>
            </a:r>
            <a:r>
              <a:rPr sz="2600" spc="-574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STU170</a:t>
            </a:r>
            <a:endParaRPr sz="2600">
              <a:latin typeface="Calibri"/>
              <a:cs typeface="Calibri"/>
            </a:endParaRPr>
          </a:p>
          <a:p>
            <a:pPr marL="13758" marR="5503">
              <a:lnSpc>
                <a:spcPct val="100800"/>
              </a:lnSpc>
            </a:pPr>
            <a:r>
              <a:rPr sz="2600" spc="-32" dirty="0">
                <a:latin typeface="Calibri"/>
                <a:cs typeface="Calibri"/>
              </a:rPr>
              <a:t>ROOT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2" dirty="0">
                <a:latin typeface="Calibri"/>
                <a:cs typeface="Calibri"/>
              </a:rPr>
              <a:t>ROOT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2" dirty="0">
                <a:latin typeface="Calibri"/>
                <a:cs typeface="Calibri"/>
              </a:rPr>
              <a:t>ROOT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STU101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STU107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STU114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STU115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STU121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STU124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STU125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STU135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STU140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STU148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STU149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STU150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STU151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STU158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STU163 </a:t>
            </a:r>
            <a:r>
              <a:rPr sz="2600" spc="-574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STU169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STU170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9124" y="-166030"/>
            <a:ext cx="6344655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8.3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Shell</a:t>
            </a:r>
            <a:r>
              <a:rPr dirty="0"/>
              <a:t>中常用命令简介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613937"/>
            <a:ext cx="9906000" cy="2500577"/>
          </a:xfrm>
          <a:custGeom>
            <a:avLst/>
            <a:gdLst/>
            <a:ahLst/>
            <a:cxnLst/>
            <a:rect l="l" t="t" r="r" b="b"/>
            <a:pathLst>
              <a:path w="9144000" h="2308225">
                <a:moveTo>
                  <a:pt x="9144000" y="0"/>
                </a:moveTo>
                <a:lnTo>
                  <a:pt x="0" y="0"/>
                </a:lnTo>
                <a:lnTo>
                  <a:pt x="0" y="2308225"/>
                </a:lnTo>
                <a:lnTo>
                  <a:pt x="9144000" y="2308225"/>
                </a:lnTo>
                <a:lnTo>
                  <a:pt x="9144000" y="0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4" name="object 4"/>
          <p:cNvSpPr txBox="1"/>
          <p:nvPr/>
        </p:nvSpPr>
        <p:spPr>
          <a:xfrm>
            <a:off x="85300" y="408220"/>
            <a:ext cx="9661102" cy="668001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lnSpc>
                <a:spcPts val="3613"/>
              </a:lnSpc>
              <a:spcBef>
                <a:spcPts val="108"/>
              </a:spcBef>
            </a:pP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二、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选择字段</a:t>
            </a:r>
            <a:endParaRPr sz="4469" baseline="1010">
              <a:latin typeface="SimSun"/>
              <a:cs typeface="SimSun"/>
            </a:endParaRPr>
          </a:p>
          <a:p>
            <a:pPr marL="13758">
              <a:lnSpc>
                <a:spcPts val="3575"/>
              </a:lnSpc>
            </a:pPr>
            <a:r>
              <a:rPr sz="3033" b="1" spc="-11" dirty="0">
                <a:solidFill>
                  <a:srgbClr val="00B0F0"/>
                </a:solidFill>
                <a:latin typeface="Calibri"/>
                <a:cs typeface="Calibri"/>
              </a:rPr>
              <a:t>zyx@ubuntu:~$</a:t>
            </a:r>
            <a:r>
              <a:rPr sz="3033" b="1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uname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-a</a:t>
            </a:r>
            <a:endParaRPr sz="3033">
              <a:latin typeface="Calibri"/>
              <a:cs typeface="Calibri"/>
            </a:endParaRPr>
          </a:p>
          <a:p>
            <a:pPr marL="13758" marR="5503">
              <a:lnSpc>
                <a:spcPts val="3694"/>
              </a:lnSpc>
              <a:spcBef>
                <a:spcPts val="38"/>
              </a:spcBef>
            </a:pPr>
            <a:r>
              <a:rPr sz="3033" b="1" spc="-5" dirty="0">
                <a:solidFill>
                  <a:srgbClr val="00B0F0"/>
                </a:solidFill>
                <a:latin typeface="Calibri"/>
                <a:cs typeface="Calibri"/>
              </a:rPr>
              <a:t>Linux</a:t>
            </a:r>
            <a:r>
              <a:rPr sz="3033" b="1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00B0F0"/>
                </a:solidFill>
                <a:latin typeface="Calibri"/>
                <a:cs typeface="Calibri"/>
              </a:rPr>
              <a:t>ubuntu</a:t>
            </a:r>
            <a:r>
              <a:rPr sz="3033" b="1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033" b="1" spc="-5" dirty="0">
                <a:solidFill>
                  <a:srgbClr val="00B0F0"/>
                </a:solidFill>
                <a:latin typeface="Calibri"/>
                <a:cs typeface="Calibri"/>
              </a:rPr>
              <a:t>4.13.0-17-generic</a:t>
            </a:r>
            <a:r>
              <a:rPr sz="3033" b="1" spc="11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033" b="1" spc="-5" dirty="0">
                <a:solidFill>
                  <a:srgbClr val="00B0F0"/>
                </a:solidFill>
                <a:latin typeface="Calibri"/>
                <a:cs typeface="Calibri"/>
              </a:rPr>
              <a:t>#20-Ubuntu</a:t>
            </a:r>
            <a:r>
              <a:rPr sz="3033" b="1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033" b="1" dirty="0">
                <a:solidFill>
                  <a:srgbClr val="00B0F0"/>
                </a:solidFill>
                <a:latin typeface="Calibri"/>
                <a:cs typeface="Calibri"/>
              </a:rPr>
              <a:t>SMP</a:t>
            </a:r>
            <a:r>
              <a:rPr sz="3033" b="1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033" b="1" spc="-5" dirty="0">
                <a:solidFill>
                  <a:srgbClr val="00B0F0"/>
                </a:solidFill>
                <a:latin typeface="Calibri"/>
                <a:cs typeface="Calibri"/>
              </a:rPr>
              <a:t>Mon</a:t>
            </a:r>
            <a:r>
              <a:rPr sz="3033" b="1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033" b="1" spc="-5" dirty="0">
                <a:solidFill>
                  <a:srgbClr val="00B0F0"/>
                </a:solidFill>
                <a:latin typeface="Calibri"/>
                <a:cs typeface="Calibri"/>
              </a:rPr>
              <a:t>Nov</a:t>
            </a:r>
            <a:r>
              <a:rPr sz="3033" b="1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033" b="1" dirty="0">
                <a:solidFill>
                  <a:srgbClr val="00B0F0"/>
                </a:solidFill>
                <a:latin typeface="Calibri"/>
                <a:cs typeface="Calibri"/>
              </a:rPr>
              <a:t>6 </a:t>
            </a:r>
            <a:r>
              <a:rPr sz="3033" b="1" spc="-666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033" b="1" dirty="0">
                <a:solidFill>
                  <a:srgbClr val="00B0F0"/>
                </a:solidFill>
                <a:latin typeface="Calibri"/>
                <a:cs typeface="Calibri"/>
              </a:rPr>
              <a:t>10:04:08</a:t>
            </a:r>
            <a:r>
              <a:rPr sz="3033" b="1" spc="11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033" b="1" spc="-27" dirty="0">
                <a:solidFill>
                  <a:srgbClr val="00B0F0"/>
                </a:solidFill>
                <a:latin typeface="Calibri"/>
                <a:cs typeface="Calibri"/>
              </a:rPr>
              <a:t>UTC</a:t>
            </a:r>
            <a:r>
              <a:rPr sz="3033" b="1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033" b="1" dirty="0">
                <a:solidFill>
                  <a:srgbClr val="00B0F0"/>
                </a:solidFill>
                <a:latin typeface="Calibri"/>
                <a:cs typeface="Calibri"/>
              </a:rPr>
              <a:t>2017</a:t>
            </a:r>
            <a:r>
              <a:rPr sz="3033" b="1" spc="16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033" b="1" dirty="0">
                <a:solidFill>
                  <a:srgbClr val="00B0F0"/>
                </a:solidFill>
                <a:latin typeface="Calibri"/>
                <a:cs typeface="Calibri"/>
              </a:rPr>
              <a:t>x86_64</a:t>
            </a:r>
            <a:r>
              <a:rPr sz="3033" b="1" spc="11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033" b="1" dirty="0">
                <a:solidFill>
                  <a:srgbClr val="00B0F0"/>
                </a:solidFill>
                <a:latin typeface="Calibri"/>
                <a:cs typeface="Calibri"/>
              </a:rPr>
              <a:t>x86_64</a:t>
            </a:r>
            <a:r>
              <a:rPr sz="3033" b="1" spc="16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033" b="1" dirty="0">
                <a:solidFill>
                  <a:srgbClr val="00B0F0"/>
                </a:solidFill>
                <a:latin typeface="Calibri"/>
                <a:cs typeface="Calibri"/>
              </a:rPr>
              <a:t>x86_64</a:t>
            </a:r>
            <a:r>
              <a:rPr sz="3033" b="1" spc="11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3033" b="1" spc="-5" dirty="0">
                <a:solidFill>
                  <a:srgbClr val="00B0F0"/>
                </a:solidFill>
                <a:latin typeface="Calibri"/>
                <a:cs typeface="Calibri"/>
              </a:rPr>
              <a:t>GNU/Linux</a:t>
            </a:r>
            <a:endParaRPr sz="3033">
              <a:latin typeface="Calibri"/>
              <a:cs typeface="Calibri"/>
            </a:endParaRPr>
          </a:p>
          <a:p>
            <a:pPr marL="451947">
              <a:lnSpc>
                <a:spcPts val="3532"/>
              </a:lnSpc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uname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-a |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cut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-d'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-f3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613"/>
              </a:lnSpc>
              <a:spcBef>
                <a:spcPts val="54"/>
              </a:spcBef>
            </a:pP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＃用空格作分隔符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取第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个域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4469" spc="1137" baseline="1010" dirty="0">
                <a:solidFill>
                  <a:srgbClr val="FF0000"/>
                </a:solidFill>
                <a:latin typeface="SimSun"/>
                <a:cs typeface="SimSun"/>
              </a:rPr>
              <a:t>即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显示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Linux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内核版本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号</a:t>
            </a:r>
            <a:endParaRPr sz="4469" baseline="1010">
              <a:latin typeface="SimSun"/>
              <a:cs typeface="SimSun"/>
            </a:endParaRPr>
          </a:p>
          <a:p>
            <a:pPr marL="13758">
              <a:lnSpc>
                <a:spcPts val="3575"/>
              </a:lnSpc>
            </a:pPr>
            <a:r>
              <a:rPr sz="3033" b="1" spc="-5" dirty="0">
                <a:solidFill>
                  <a:srgbClr val="00B0F0"/>
                </a:solidFill>
                <a:latin typeface="Calibri"/>
                <a:cs typeface="Calibri"/>
              </a:rPr>
              <a:t>4.13.0-17-generic</a:t>
            </a:r>
            <a:endParaRPr sz="3033">
              <a:latin typeface="Calibri"/>
              <a:cs typeface="Calibri"/>
            </a:endParaRPr>
          </a:p>
          <a:p>
            <a:pPr marL="451947">
              <a:lnSpc>
                <a:spcPts val="3602"/>
              </a:lnSpc>
            </a:pP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cat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users.txt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 |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 cut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-d‘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’ 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-f4-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152"/>
              </a:spcBef>
            </a:pP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＃用空格作分隔符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3033" b="1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去掉前面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个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root(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域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后再显示。</a:t>
            </a:r>
            <a:endParaRPr sz="4469" baseline="1010">
              <a:latin typeface="SimSun"/>
              <a:cs typeface="SimSun"/>
            </a:endParaRPr>
          </a:p>
          <a:p>
            <a:pPr marL="13758" marR="857118">
              <a:spcBef>
                <a:spcPts val="412"/>
              </a:spcBef>
            </a:pPr>
            <a:r>
              <a:rPr sz="2600" spc="-11" dirty="0">
                <a:latin typeface="Calibri"/>
                <a:cs typeface="Calibri"/>
              </a:rPr>
              <a:t>stu101 stu107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stu114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stu119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stu123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stu124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stu125 stu135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stu140 </a:t>
            </a:r>
            <a:r>
              <a:rPr sz="2600" spc="-569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stu148 stu149 stu150 stu151 stu160 stu169 stu170</a:t>
            </a:r>
            <a:endParaRPr sz="2600">
              <a:latin typeface="Calibri"/>
              <a:cs typeface="Calibri"/>
            </a:endParaRPr>
          </a:p>
          <a:p>
            <a:pPr marL="13758" marR="857118">
              <a:lnSpc>
                <a:spcPct val="100800"/>
              </a:lnSpc>
            </a:pPr>
            <a:r>
              <a:rPr sz="2600" spc="-11" dirty="0">
                <a:latin typeface="Calibri"/>
                <a:cs typeface="Calibri"/>
              </a:rPr>
              <a:t>stu101 stu107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stu114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stu117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stu122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stu124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stu125 stu135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stu140 </a:t>
            </a:r>
            <a:r>
              <a:rPr sz="2600" spc="-569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stu142 stu143 stu150 stu151 stu160 stu169 stu170</a:t>
            </a:r>
            <a:endParaRPr sz="2600">
              <a:latin typeface="Calibri"/>
              <a:cs typeface="Calibri"/>
            </a:endParaRPr>
          </a:p>
          <a:p>
            <a:pPr marL="13758" marR="857118">
              <a:lnSpc>
                <a:spcPts val="3044"/>
              </a:lnSpc>
              <a:spcBef>
                <a:spcPts val="190"/>
              </a:spcBef>
            </a:pPr>
            <a:r>
              <a:rPr sz="2600" spc="-11" dirty="0">
                <a:latin typeface="Calibri"/>
                <a:cs typeface="Calibri"/>
              </a:rPr>
              <a:t>stu101 stu107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stu114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stu115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stu121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stu124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stu125 stu135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stu140 </a:t>
            </a:r>
            <a:r>
              <a:rPr sz="2600" spc="-569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stu148 stu149 stu150 stu151 stu158 stu163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stu169 stu170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9124" y="-190794"/>
            <a:ext cx="6344655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8.3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Shell</a:t>
            </a:r>
            <a:r>
              <a:rPr dirty="0"/>
              <a:t>中常用命令简介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214" y="331173"/>
            <a:ext cx="1895210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三、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排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序</a:t>
            </a:r>
            <a:endParaRPr sz="3819" baseline="1182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723" y="717507"/>
            <a:ext cx="5269442" cy="1618809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3758" marR="1672962">
              <a:lnSpc>
                <a:spcPct val="100800"/>
              </a:lnSpc>
              <a:spcBef>
                <a:spcPts val="81"/>
              </a:spcBef>
            </a:pP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t&lt;</a:t>
            </a:r>
            <a:r>
              <a:rPr sz="2600" b="1" spc="-27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mp1</a:t>
            </a:r>
            <a:r>
              <a:rPr sz="2600" b="1" spc="-7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t&gt;</a:t>
            </a:r>
            <a:r>
              <a:rPr sz="2600" b="1" spc="-27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mp2</a:t>
            </a:r>
            <a:r>
              <a:rPr sz="2600" b="1" spc="-7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t 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ls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-l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|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sort -k5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-n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-r</a:t>
            </a:r>
            <a:endParaRPr sz="2600">
              <a:latin typeface="Calibri"/>
              <a:cs typeface="Calibri"/>
            </a:endParaRPr>
          </a:p>
          <a:p>
            <a:pPr marL="13758"/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k5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按第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个字段排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序</a:t>
            </a:r>
            <a:r>
              <a:rPr sz="3819" spc="-1015" baseline="1182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-n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当作数值比</a:t>
            </a:r>
            <a:endParaRPr sz="3819" baseline="1182">
              <a:latin typeface="SimSun"/>
              <a:cs typeface="SimSun"/>
            </a:endParaRPr>
          </a:p>
          <a:p>
            <a:pPr marL="13758">
              <a:spcBef>
                <a:spcPts val="27"/>
              </a:spcBef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2600" b="1" spc="-4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-r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按从大到小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缺省时按从小到大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01" y="2437849"/>
            <a:ext cx="2567993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四、使用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sed</a:t>
            </a:r>
            <a:r>
              <a:rPr sz="2600" b="1" spc="-10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编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辑</a:t>
            </a:r>
            <a:endParaRPr sz="3819" baseline="1182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812" y="2834090"/>
            <a:ext cx="5358871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-n</a:t>
            </a:r>
            <a:r>
              <a:rPr sz="2600" b="1" spc="-9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不输出，缺省情况下总是输出到屏</a:t>
            </a:r>
            <a:endParaRPr sz="3819" baseline="1182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0637" y="1542848"/>
            <a:ext cx="1734238" cy="3614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5846">
              <a:lnSpc>
                <a:spcPts val="2995"/>
              </a:lnSpc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号串比较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142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142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142">
              <a:latin typeface="Calibri"/>
              <a:cs typeface="Calibri"/>
            </a:endParaRPr>
          </a:p>
          <a:p>
            <a:pPr marL="220127">
              <a:spcBef>
                <a:spcPts val="1982"/>
              </a:spcBef>
            </a:pPr>
            <a:r>
              <a:rPr sz="2546" spc="65" dirty="0">
                <a:solidFill>
                  <a:srgbClr val="FF0000"/>
                </a:solidFill>
                <a:latin typeface="SimSun"/>
                <a:cs typeface="SimSun"/>
              </a:rPr>
              <a:t>示</a:t>
            </a:r>
            <a:endParaRPr sz="2546">
              <a:latin typeface="SimSun"/>
              <a:cs typeface="SimSun"/>
            </a:endParaRPr>
          </a:p>
          <a:p>
            <a:pPr>
              <a:spcBef>
                <a:spcPts val="49"/>
              </a:spcBef>
            </a:pPr>
            <a:endParaRPr sz="2437">
              <a:latin typeface="SimSun"/>
              <a:cs typeface="SimSun"/>
            </a:endParaRPr>
          </a:p>
          <a:p>
            <a:pPr indent="155464">
              <a:lnSpc>
                <a:spcPct val="100699"/>
              </a:lnSpc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含</a:t>
            </a:r>
            <a:r>
              <a:rPr sz="2600" b="1" spc="-38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oo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的行 </a:t>
            </a:r>
            <a:r>
              <a:rPr sz="2546" spc="65" dirty="0">
                <a:solidFill>
                  <a:srgbClr val="FF0000"/>
                </a:solidFill>
                <a:latin typeface="SimSun"/>
                <a:cs typeface="SimSun"/>
              </a:rPr>
              <a:t>配每行全部</a:t>
            </a:r>
            <a:endParaRPr sz="2546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812" y="5214831"/>
            <a:ext cx="4595283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sz="2600" b="1" spc="-27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tu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将</a:t>
            </a:r>
            <a:r>
              <a:rPr sz="2600" b="1" spc="-27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tu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换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成</a:t>
            </a:r>
            <a:r>
              <a:rPr sz="3819" spc="-1015" baseline="1182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20101204,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42394" y="1542849"/>
            <a:ext cx="1816788" cy="5204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较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缺省时按</a:t>
            </a:r>
            <a:endParaRPr sz="3819" baseline="1182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3142">
              <a:latin typeface="SimSun"/>
              <a:cs typeface="SimSun"/>
            </a:endParaRPr>
          </a:p>
          <a:p>
            <a:pPr>
              <a:spcBef>
                <a:spcPts val="11"/>
              </a:spcBef>
            </a:pPr>
            <a:endParaRPr sz="2546">
              <a:latin typeface="SimSun"/>
              <a:cs typeface="SimSun"/>
            </a:endParaRPr>
          </a:p>
          <a:p>
            <a:pPr marR="1118518" algn="r">
              <a:spcBef>
                <a:spcPts val="5"/>
              </a:spcBef>
            </a:pPr>
            <a:r>
              <a:rPr sz="2546" spc="65" dirty="0">
                <a:solidFill>
                  <a:srgbClr val="FF0000"/>
                </a:solidFill>
                <a:latin typeface="SimSun"/>
                <a:cs typeface="SimSun"/>
              </a:rPr>
              <a:t>幕</a:t>
            </a:r>
            <a:r>
              <a:rPr sz="2546" spc="54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2546">
              <a:latin typeface="SimSun"/>
              <a:cs typeface="SimSun"/>
            </a:endParaRPr>
          </a:p>
          <a:p>
            <a:pPr marR="1116454" algn="r">
              <a:lnSpc>
                <a:spcPts val="3039"/>
              </a:lnSpc>
              <a:spcBef>
                <a:spcPts val="87"/>
              </a:spcBef>
            </a:pPr>
            <a:r>
              <a:rPr sz="2546" spc="65" dirty="0">
                <a:solidFill>
                  <a:srgbClr val="FF0000"/>
                </a:solidFill>
                <a:latin typeface="SimSun"/>
                <a:cs typeface="SimSun"/>
              </a:rPr>
              <a:t>略</a:t>
            </a:r>
            <a:endParaRPr sz="2546">
              <a:latin typeface="SimSun"/>
              <a:cs typeface="SimSun"/>
            </a:endParaRPr>
          </a:p>
          <a:p>
            <a:pPr marL="196738">
              <a:lnSpc>
                <a:spcPts val="3104"/>
              </a:lnSpc>
            </a:pPr>
            <a:r>
              <a:rPr sz="2600" b="1" spc="-38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oo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的行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,p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201553" indent="43337"/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oot,d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删除 </a:t>
            </a:r>
            <a:r>
              <a:rPr sz="3819" spc="-1332" baseline="1182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搜索，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匹</a:t>
            </a:r>
            <a:endParaRPr sz="3819" baseline="1182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3142">
              <a:latin typeface="SimSun"/>
              <a:cs typeface="SimSun"/>
            </a:endParaRPr>
          </a:p>
          <a:p>
            <a:pPr marL="145834">
              <a:spcBef>
                <a:spcPts val="2188"/>
              </a:spcBef>
            </a:pP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p3.txt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819" baseline="1182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4812" y="6383740"/>
            <a:ext cx="8330671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  <a:tabLst>
                <a:tab pos="637679" algn="l"/>
              </a:tabLst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sed	-e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 '/root/d'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-e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's/stu1/20101204/g'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temp2.txt&gt;temp3.txt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49840" y="386688"/>
            <a:ext cx="1560195" cy="6101821"/>
          </a:xfrm>
          <a:custGeom>
            <a:avLst/>
            <a:gdLst/>
            <a:ahLst/>
            <a:cxnLst/>
            <a:rect l="l" t="t" r="r" b="b"/>
            <a:pathLst>
              <a:path w="1440179" h="5632450">
                <a:moveTo>
                  <a:pt x="1439862" y="0"/>
                </a:moveTo>
                <a:lnTo>
                  <a:pt x="0" y="0"/>
                </a:lnTo>
                <a:lnTo>
                  <a:pt x="0" y="5632450"/>
                </a:lnTo>
                <a:lnTo>
                  <a:pt x="1439862" y="5632450"/>
                </a:lnTo>
                <a:lnTo>
                  <a:pt x="1439862" y="0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12" name="object 12"/>
          <p:cNvSpPr txBox="1"/>
          <p:nvPr/>
        </p:nvSpPr>
        <p:spPr>
          <a:xfrm>
            <a:off x="8335142" y="793454"/>
            <a:ext cx="595736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spc="-43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oo</a:t>
            </a:r>
            <a:r>
              <a:rPr sz="2600" dirty="0"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35142" y="1192996"/>
            <a:ext cx="595736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spc="-43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oo</a:t>
            </a:r>
            <a:r>
              <a:rPr sz="2600" dirty="0"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63909" y="1592537"/>
            <a:ext cx="1094475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41274">
              <a:spcBef>
                <a:spcPts val="108"/>
              </a:spcBef>
            </a:pPr>
            <a:r>
              <a:rPr sz="3819" spc="81" baseline="14184" dirty="0">
                <a:solidFill>
                  <a:srgbClr val="FF0000"/>
                </a:solidFill>
                <a:latin typeface="SimSun"/>
                <a:cs typeface="SimSun"/>
              </a:rPr>
              <a:t>符</a:t>
            </a:r>
            <a:r>
              <a:rPr sz="3819" spc="-569" baseline="14184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600" spc="-43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oo</a:t>
            </a:r>
            <a:r>
              <a:rPr sz="2600" dirty="0"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35142" y="1992079"/>
            <a:ext cx="595736" cy="1600512"/>
          </a:xfrm>
          <a:prstGeom prst="rect">
            <a:avLst/>
          </a:prstGeom>
        </p:spPr>
        <p:txBody>
          <a:bodyPr vert="horz" wrap="square" lIns="0" tIns="15821" rIns="0" bIns="0" rtlCol="0">
            <a:spAutoFit/>
          </a:bodyPr>
          <a:lstStyle/>
          <a:p>
            <a:pPr marL="13758" marR="5503" algn="just">
              <a:lnSpc>
                <a:spcPct val="99400"/>
              </a:lnSpc>
              <a:spcBef>
                <a:spcPts val="123"/>
              </a:spcBef>
            </a:pPr>
            <a:r>
              <a:rPr sz="2600" spc="-43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oo</a:t>
            </a:r>
            <a:r>
              <a:rPr sz="2600" dirty="0">
                <a:latin typeface="Calibri"/>
                <a:cs typeface="Calibri"/>
              </a:rPr>
              <a:t>t  </a:t>
            </a:r>
            <a:r>
              <a:rPr sz="2600" spc="-43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oo</a:t>
            </a:r>
            <a:r>
              <a:rPr sz="2600" dirty="0">
                <a:latin typeface="Calibri"/>
                <a:cs typeface="Calibri"/>
              </a:rPr>
              <a:t>t  </a:t>
            </a:r>
            <a:r>
              <a:rPr sz="2600" spc="-43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oo</a:t>
            </a:r>
            <a:r>
              <a:rPr sz="2600" dirty="0">
                <a:latin typeface="Calibri"/>
                <a:cs typeface="Calibri"/>
              </a:rPr>
              <a:t>t  </a:t>
            </a:r>
            <a:r>
              <a:rPr sz="2600" spc="-43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oo</a:t>
            </a:r>
            <a:r>
              <a:rPr sz="2600" dirty="0"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07578" y="3573738"/>
            <a:ext cx="1150885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41274">
              <a:spcBef>
                <a:spcPts val="108"/>
              </a:spcBef>
            </a:pPr>
            <a:r>
              <a:rPr sz="3819" spc="81" baseline="-7092" dirty="0">
                <a:solidFill>
                  <a:srgbClr val="FF0000"/>
                </a:solidFill>
                <a:latin typeface="SimSun"/>
                <a:cs typeface="SimSun"/>
              </a:rPr>
              <a:t>显</a:t>
            </a:r>
            <a:r>
              <a:rPr sz="3819" spc="-32" baseline="-7092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600" spc="-16" dirty="0">
                <a:latin typeface="Calibri"/>
                <a:cs typeface="Calibri"/>
              </a:rPr>
              <a:t>root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35142" y="3973279"/>
            <a:ext cx="938318" cy="2414550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 marR="5503">
              <a:spcBef>
                <a:spcPts val="108"/>
              </a:spcBef>
            </a:pPr>
            <a:r>
              <a:rPr sz="2600" spc="-16" dirty="0">
                <a:latin typeface="Calibri"/>
                <a:cs typeface="Calibri"/>
              </a:rPr>
              <a:t>root 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32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10</a:t>
            </a:r>
            <a:r>
              <a:rPr sz="2600" dirty="0">
                <a:latin typeface="Calibri"/>
                <a:cs typeface="Calibri"/>
              </a:rPr>
              <a:t>1  </a:t>
            </a:r>
            <a:r>
              <a:rPr sz="2600" spc="-32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10</a:t>
            </a:r>
            <a:r>
              <a:rPr sz="2600" dirty="0">
                <a:latin typeface="Calibri"/>
                <a:cs typeface="Calibri"/>
              </a:rPr>
              <a:t>1  </a:t>
            </a:r>
            <a:r>
              <a:rPr sz="2600" spc="-32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10</a:t>
            </a:r>
            <a:r>
              <a:rPr sz="2600" dirty="0">
                <a:latin typeface="Calibri"/>
                <a:cs typeface="Calibri"/>
              </a:rPr>
              <a:t>1  </a:t>
            </a:r>
            <a:r>
              <a:rPr sz="2600" spc="-32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10</a:t>
            </a:r>
            <a:r>
              <a:rPr sz="2600" dirty="0">
                <a:latin typeface="Calibri"/>
                <a:cs typeface="Calibri"/>
              </a:rPr>
              <a:t>7  </a:t>
            </a:r>
            <a:r>
              <a:rPr sz="2600" spc="-32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10</a:t>
            </a:r>
            <a:r>
              <a:rPr sz="2600" dirty="0">
                <a:latin typeface="Calibri"/>
                <a:cs typeface="Calibri"/>
              </a:rPr>
              <a:t>7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56350" y="386688"/>
            <a:ext cx="1561571" cy="6101821"/>
          </a:xfrm>
          <a:custGeom>
            <a:avLst/>
            <a:gdLst/>
            <a:ahLst/>
            <a:cxnLst/>
            <a:rect l="l" t="t" r="r" b="b"/>
            <a:pathLst>
              <a:path w="1441450" h="5632450">
                <a:moveTo>
                  <a:pt x="1441450" y="0"/>
                </a:moveTo>
                <a:lnTo>
                  <a:pt x="0" y="0"/>
                </a:lnTo>
                <a:lnTo>
                  <a:pt x="0" y="5632450"/>
                </a:lnTo>
                <a:lnTo>
                  <a:pt x="1441450" y="5632450"/>
                </a:lnTo>
                <a:lnTo>
                  <a:pt x="1441450" y="0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19" name="object 19"/>
          <p:cNvSpPr txBox="1"/>
          <p:nvPr/>
        </p:nvSpPr>
        <p:spPr>
          <a:xfrm>
            <a:off x="6441652" y="393911"/>
            <a:ext cx="938318" cy="2813964"/>
          </a:xfrm>
          <a:prstGeom prst="rect">
            <a:avLst/>
          </a:prstGeom>
        </p:spPr>
        <p:txBody>
          <a:bodyPr vert="horz" wrap="square" lIns="0" tIns="13070" rIns="0" bIns="0" rtlCol="0">
            <a:spAutoFit/>
          </a:bodyPr>
          <a:lstStyle/>
          <a:p>
            <a:pPr marL="13758" marR="5503">
              <a:lnSpc>
                <a:spcPct val="100099"/>
              </a:lnSpc>
              <a:spcBef>
                <a:spcPts val="103"/>
              </a:spcBef>
            </a:pPr>
            <a:r>
              <a:rPr sz="2600" spc="-16" dirty="0">
                <a:latin typeface="Calibri"/>
                <a:cs typeface="Calibri"/>
              </a:rPr>
              <a:t>root 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16" dirty="0">
                <a:latin typeface="Calibri"/>
                <a:cs typeface="Calibri"/>
              </a:rPr>
              <a:t>root 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16" dirty="0">
                <a:latin typeface="Calibri"/>
                <a:cs typeface="Calibri"/>
              </a:rPr>
              <a:t>root 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32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10</a:t>
            </a:r>
            <a:r>
              <a:rPr sz="2600" dirty="0">
                <a:latin typeface="Calibri"/>
                <a:cs typeface="Calibri"/>
              </a:rPr>
              <a:t>1  </a:t>
            </a:r>
            <a:r>
              <a:rPr sz="2600" spc="-32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10</a:t>
            </a:r>
            <a:r>
              <a:rPr sz="2600" dirty="0">
                <a:latin typeface="Calibri"/>
                <a:cs typeface="Calibri"/>
              </a:rPr>
              <a:t>7  </a:t>
            </a:r>
            <a:r>
              <a:rPr sz="2600" spc="-32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11</a:t>
            </a:r>
            <a:r>
              <a:rPr sz="2600" dirty="0">
                <a:latin typeface="Calibri"/>
                <a:cs typeface="Calibri"/>
              </a:rPr>
              <a:t>4  </a:t>
            </a:r>
            <a:r>
              <a:rPr sz="2600" spc="-32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11</a:t>
            </a:r>
            <a:r>
              <a:rPr sz="2600" dirty="0">
                <a:latin typeface="Calibri"/>
                <a:cs typeface="Calibri"/>
              </a:rPr>
              <a:t>9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7296" y="3233631"/>
            <a:ext cx="6610191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41274">
              <a:spcBef>
                <a:spcPts val="108"/>
              </a:spcBef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-e</a:t>
            </a:r>
            <a:r>
              <a:rPr sz="26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脚本命</a:t>
            </a:r>
            <a:r>
              <a:rPr sz="3819" spc="975" baseline="1182" dirty="0">
                <a:solidFill>
                  <a:srgbClr val="FF0000"/>
                </a:solidFill>
                <a:latin typeface="SimSun"/>
                <a:cs typeface="SimSun"/>
              </a:rPr>
              <a:t>令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＃当只有一条命令时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-e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可</a:t>
            </a:r>
            <a:r>
              <a:rPr sz="3819" spc="-446" baseline="1182" dirty="0">
                <a:solidFill>
                  <a:srgbClr val="FF0000"/>
                </a:solidFill>
                <a:latin typeface="SimSun"/>
                <a:cs typeface="SimSun"/>
              </a:rPr>
              <a:t>省</a:t>
            </a:r>
            <a:r>
              <a:rPr sz="3900" spc="-16" baseline="10416" dirty="0">
                <a:latin typeface="Calibri"/>
                <a:cs typeface="Calibri"/>
              </a:rPr>
              <a:t>stu123</a:t>
            </a:r>
            <a:endParaRPr sz="3900" baseline="10416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7296" y="3619966"/>
            <a:ext cx="6610191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41274">
              <a:spcBef>
                <a:spcPts val="108"/>
              </a:spcBef>
            </a:pP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-n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600" b="1" spc="-38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oo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t/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27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mp2</a:t>
            </a:r>
            <a:r>
              <a:rPr sz="2600" b="1" spc="-7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仅输出包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含</a:t>
            </a:r>
            <a:r>
              <a:rPr sz="3819" spc="-520" baseline="1182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900" spc="-48" baseline="8101" dirty="0">
                <a:latin typeface="Calibri"/>
                <a:cs typeface="Calibri"/>
              </a:rPr>
              <a:t>s</a:t>
            </a:r>
            <a:r>
              <a:rPr sz="3900" spc="-8" baseline="8101" dirty="0">
                <a:latin typeface="Calibri"/>
                <a:cs typeface="Calibri"/>
              </a:rPr>
              <a:t>t</a:t>
            </a:r>
            <a:r>
              <a:rPr sz="3900" baseline="8101" dirty="0">
                <a:latin typeface="Calibri"/>
                <a:cs typeface="Calibri"/>
              </a:rPr>
              <a:t>u</a:t>
            </a:r>
            <a:r>
              <a:rPr sz="3900" spc="-8" baseline="8101" dirty="0">
                <a:latin typeface="Calibri"/>
                <a:cs typeface="Calibri"/>
              </a:rPr>
              <a:t>12</a:t>
            </a:r>
            <a:r>
              <a:rPr sz="3900" baseline="8101" dirty="0">
                <a:latin typeface="Calibri"/>
                <a:cs typeface="Calibri"/>
              </a:rPr>
              <a:t>4</a:t>
            </a:r>
            <a:endParaRPr sz="3900" baseline="8101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41652" y="3973279"/>
            <a:ext cx="484981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spc="5" dirty="0">
                <a:latin typeface="Calibri"/>
                <a:cs typeface="Calibri"/>
              </a:rPr>
              <a:t>……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3537" y="4419050"/>
            <a:ext cx="7374467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55032">
              <a:spcBef>
                <a:spcPts val="108"/>
              </a:spcBef>
              <a:tabLst>
                <a:tab pos="3720827" algn="l"/>
                <a:tab pos="7000713" algn="l"/>
              </a:tabLst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sed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-e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'/root/d'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temp2.txt	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/root/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匹配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spc="-9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spc="-16" baseline="10416" dirty="0">
                <a:latin typeface="Calibri"/>
                <a:cs typeface="Calibri"/>
              </a:rPr>
              <a:t>stu151	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包</a:t>
            </a:r>
            <a:endParaRPr sz="3819" baseline="1182">
              <a:latin typeface="SimSun"/>
              <a:cs typeface="SimSu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7296" y="4815290"/>
            <a:ext cx="6610191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41274">
              <a:spcBef>
                <a:spcPts val="108"/>
              </a:spcBef>
              <a:tabLst>
                <a:tab pos="3881793" algn="l"/>
                <a:tab pos="5657253" algn="l"/>
              </a:tabLst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sed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-e</a:t>
            </a:r>
            <a:r>
              <a:rPr sz="2600" b="1" spc="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‘s/stu1/20101204/g’	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temp2.txt</a:t>
            </a:r>
            <a:r>
              <a:rPr sz="2600" b="1" spc="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#	</a:t>
            </a:r>
            <a:r>
              <a:rPr sz="3900" spc="-16" baseline="10416" dirty="0">
                <a:latin typeface="Calibri"/>
                <a:cs typeface="Calibri"/>
              </a:rPr>
              <a:t>stu158</a:t>
            </a:r>
            <a:endParaRPr sz="3900" baseline="10416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41652" y="5155396"/>
            <a:ext cx="938318" cy="805574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3758" marR="5503">
              <a:lnSpc>
                <a:spcPct val="100800"/>
              </a:lnSpc>
              <a:spcBef>
                <a:spcPts val="81"/>
              </a:spcBef>
            </a:pPr>
            <a:r>
              <a:rPr sz="2600" spc="-32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16</a:t>
            </a:r>
            <a:r>
              <a:rPr sz="2600" dirty="0">
                <a:latin typeface="Calibri"/>
                <a:cs typeface="Calibri"/>
              </a:rPr>
              <a:t>3  </a:t>
            </a:r>
            <a:r>
              <a:rPr sz="2600" spc="-32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16</a:t>
            </a:r>
            <a:r>
              <a:rPr sz="2600" dirty="0">
                <a:latin typeface="Calibri"/>
                <a:cs typeface="Calibri"/>
              </a:rPr>
              <a:t>9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784" y="6000707"/>
            <a:ext cx="7349702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41274">
              <a:spcBef>
                <a:spcPts val="108"/>
              </a:spcBef>
              <a:tabLst>
                <a:tab pos="6396740" algn="l"/>
              </a:tabLst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以上两条命令合成一条命令，并输出到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tem	</a:t>
            </a:r>
            <a:r>
              <a:rPr sz="3900" spc="-16" baseline="8101" dirty="0">
                <a:latin typeface="Calibri"/>
                <a:cs typeface="Calibri"/>
              </a:rPr>
              <a:t>stu170</a:t>
            </a:r>
            <a:endParaRPr sz="3900" baseline="810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2978" y="322666"/>
            <a:ext cx="3941075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972196" algn="l"/>
              </a:tabLst>
            </a:pP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</a:t>
            </a:r>
            <a:r>
              <a:rPr spc="-11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.2	</a:t>
            </a:r>
            <a:r>
              <a:rPr dirty="0"/>
              <a:t>组与</a:t>
            </a:r>
            <a:r>
              <a:rPr dirty="0">
                <a:latin typeface="Calibri"/>
                <a:cs typeface="Calibri"/>
              </a:rPr>
              <a:t>g</a:t>
            </a:r>
            <a:r>
              <a:rPr spc="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602" y="1497880"/>
            <a:ext cx="8713840" cy="4813497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85221" marR="118318" indent="-371464">
              <a:lnSpc>
                <a:spcPts val="3358"/>
              </a:lnSpc>
              <a:spcBef>
                <a:spcPts val="455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系统在创建用户时，为每个用户安排了一个归属 组</a:t>
            </a:r>
            <a:r>
              <a:rPr sz="3033" spc="-11" dirty="0">
                <a:latin typeface="SimSun"/>
                <a:cs typeface="SimSun"/>
              </a:rPr>
              <a:t>（</a:t>
            </a:r>
            <a:r>
              <a:rPr sz="3033" spc="-11" dirty="0">
                <a:latin typeface="Calibri"/>
                <a:cs typeface="Calibri"/>
              </a:rPr>
              <a:t>group</a:t>
            </a:r>
            <a:r>
              <a:rPr sz="3033" spc="-11" dirty="0">
                <a:latin typeface="SimSun"/>
                <a:cs typeface="SimSun"/>
              </a:rPr>
              <a:t>）</a:t>
            </a:r>
            <a:r>
              <a:rPr sz="3033" dirty="0">
                <a:latin typeface="SimSun"/>
                <a:cs typeface="SimSun"/>
              </a:rPr>
              <a:t>。每个组都有一个组名</a:t>
            </a:r>
            <a:r>
              <a:rPr sz="3033" spc="-16" dirty="0">
                <a:latin typeface="SimSun"/>
                <a:cs typeface="SimSun"/>
              </a:rPr>
              <a:t>（</a:t>
            </a:r>
            <a:r>
              <a:rPr sz="3033" spc="-16" dirty="0">
                <a:latin typeface="Calibri"/>
                <a:cs typeface="Calibri"/>
              </a:rPr>
              <a:t>group</a:t>
            </a:r>
            <a:r>
              <a:rPr sz="3033" spc="-54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name</a:t>
            </a:r>
            <a:endParaRPr sz="3033">
              <a:latin typeface="Calibri"/>
              <a:cs typeface="Calibri"/>
            </a:endParaRPr>
          </a:p>
          <a:p>
            <a:pPr marL="385221" algn="just">
              <a:lnSpc>
                <a:spcPts val="3624"/>
              </a:lnSpc>
            </a:pPr>
            <a:r>
              <a:rPr sz="3033" dirty="0">
                <a:latin typeface="SimSun"/>
                <a:cs typeface="SimSun"/>
              </a:rPr>
              <a:t>）和一个组标识</a:t>
            </a:r>
            <a:r>
              <a:rPr sz="3033" spc="-11" dirty="0">
                <a:latin typeface="SimSun"/>
                <a:cs typeface="SimSun"/>
              </a:rPr>
              <a:t>（</a:t>
            </a:r>
            <a:r>
              <a:rPr sz="3033" spc="-11" dirty="0">
                <a:latin typeface="Calibri"/>
                <a:cs typeface="Calibri"/>
              </a:rPr>
              <a:t>gid</a:t>
            </a:r>
            <a:r>
              <a:rPr sz="3033" spc="-11" dirty="0">
                <a:latin typeface="SimSun"/>
                <a:cs typeface="SimSun"/>
              </a:rPr>
              <a:t>：</a:t>
            </a:r>
            <a:r>
              <a:rPr sz="3033" spc="-11" dirty="0">
                <a:latin typeface="Calibri"/>
                <a:cs typeface="Calibri"/>
              </a:rPr>
              <a:t>group</a:t>
            </a:r>
            <a:r>
              <a:rPr sz="3033" spc="-22" dirty="0">
                <a:latin typeface="Calibri"/>
                <a:cs typeface="Calibri"/>
              </a:rPr>
              <a:t> </a:t>
            </a:r>
            <a:r>
              <a:rPr sz="3033" spc="-11" dirty="0">
                <a:latin typeface="Calibri"/>
                <a:cs typeface="Calibri"/>
              </a:rPr>
              <a:t>identification</a:t>
            </a:r>
            <a:r>
              <a:rPr sz="3033" spc="-11" dirty="0">
                <a:latin typeface="SimSun"/>
                <a:cs typeface="SimSun"/>
              </a:rPr>
              <a:t>）</a:t>
            </a:r>
            <a:r>
              <a:rPr sz="3033" dirty="0">
                <a:latin typeface="SimSun"/>
                <a:cs typeface="SimSun"/>
              </a:rPr>
              <a:t>。</a:t>
            </a:r>
            <a:endParaRPr sz="3033">
              <a:latin typeface="SimSun"/>
              <a:cs typeface="SimSun"/>
            </a:endParaRPr>
          </a:p>
          <a:p>
            <a:pPr marL="385221" indent="-371464" algn="just">
              <a:spcBef>
                <a:spcPts val="910"/>
              </a:spcBef>
              <a:buFont typeface="Arial MT"/>
              <a:buChar char="•"/>
              <a:tabLst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一个组是具有某种联系或关系的用户集合。比如</a:t>
            </a:r>
            <a:endParaRPr sz="3033">
              <a:latin typeface="SimSun"/>
              <a:cs typeface="SimSun"/>
            </a:endParaRPr>
          </a:p>
          <a:p>
            <a:pPr marL="385221" marR="229757" algn="just">
              <a:lnSpc>
                <a:spcPct val="98300"/>
              </a:lnSpc>
              <a:spcBef>
                <a:spcPts val="87"/>
              </a:spcBef>
            </a:pPr>
            <a:r>
              <a:rPr sz="3033" dirty="0">
                <a:latin typeface="SimSun"/>
                <a:cs typeface="SimSun"/>
              </a:rPr>
              <a:t>，在某种业务方面，需要把操作某些数据文件或 数据库的用户放在一个组中，以实现数据共享或 共同操作。一个组中可以包含多个用户，一个用 户可参与不同的组。</a:t>
            </a:r>
            <a:endParaRPr sz="3033">
              <a:latin typeface="SimSun"/>
              <a:cs typeface="SimSun"/>
            </a:endParaRPr>
          </a:p>
          <a:p>
            <a:pPr marL="385221" marR="5503" indent="-371464">
              <a:lnSpc>
                <a:spcPct val="101400"/>
              </a:lnSpc>
              <a:spcBef>
                <a:spcPts val="623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组信息存放在文件</a:t>
            </a:r>
            <a:r>
              <a:rPr sz="3033" spc="-49" dirty="0">
                <a:latin typeface="Calibri"/>
                <a:cs typeface="Calibri"/>
              </a:rPr>
              <a:t>/</a:t>
            </a:r>
            <a:r>
              <a:rPr sz="3033" spc="-27" dirty="0">
                <a:latin typeface="Calibri"/>
                <a:cs typeface="Calibri"/>
              </a:rPr>
              <a:t>e</a:t>
            </a:r>
            <a:r>
              <a:rPr sz="3033" spc="-38" dirty="0">
                <a:latin typeface="Calibri"/>
                <a:cs typeface="Calibri"/>
              </a:rPr>
              <a:t>t</a:t>
            </a:r>
            <a:r>
              <a:rPr sz="3033" dirty="0">
                <a:latin typeface="Calibri"/>
                <a:cs typeface="Calibri"/>
              </a:rPr>
              <a:t>c</a:t>
            </a:r>
            <a:r>
              <a:rPr sz="3033" spc="-49" dirty="0">
                <a:latin typeface="Calibri"/>
                <a:cs typeface="Calibri"/>
              </a:rPr>
              <a:t>/</a:t>
            </a:r>
            <a:r>
              <a:rPr sz="3033" spc="-5" dirty="0">
                <a:latin typeface="Calibri"/>
                <a:cs typeface="Calibri"/>
              </a:rPr>
              <a:t>g</a:t>
            </a:r>
            <a:r>
              <a:rPr sz="3033" spc="-54" dirty="0">
                <a:latin typeface="Calibri"/>
                <a:cs typeface="Calibri"/>
              </a:rPr>
              <a:t>r</a:t>
            </a:r>
            <a:r>
              <a:rPr sz="3033" spc="-5" dirty="0">
                <a:latin typeface="Calibri"/>
                <a:cs typeface="Calibri"/>
              </a:rPr>
              <a:t>o</a:t>
            </a:r>
            <a:r>
              <a:rPr sz="3033" spc="5" dirty="0">
                <a:latin typeface="Calibri"/>
                <a:cs typeface="Calibri"/>
              </a:rPr>
              <a:t>u</a:t>
            </a:r>
            <a:r>
              <a:rPr sz="3033" dirty="0">
                <a:latin typeface="Calibri"/>
                <a:cs typeface="Calibri"/>
              </a:rPr>
              <a:t>p</a:t>
            </a:r>
            <a:r>
              <a:rPr sz="3033" dirty="0">
                <a:latin typeface="SimSun"/>
                <a:cs typeface="SimSun"/>
              </a:rPr>
              <a:t>中，组标识</a:t>
            </a:r>
            <a:r>
              <a:rPr sz="3033" spc="-11" dirty="0">
                <a:latin typeface="Calibri"/>
                <a:cs typeface="Calibri"/>
              </a:rPr>
              <a:t>g</a:t>
            </a:r>
            <a:r>
              <a:rPr sz="3033" spc="-5" dirty="0">
                <a:latin typeface="Calibri"/>
                <a:cs typeface="Calibri"/>
              </a:rPr>
              <a:t>i</a:t>
            </a:r>
            <a:r>
              <a:rPr sz="3033" dirty="0">
                <a:latin typeface="Calibri"/>
                <a:cs typeface="Calibri"/>
              </a:rPr>
              <a:t>d</a:t>
            </a:r>
            <a:r>
              <a:rPr sz="3033" dirty="0">
                <a:latin typeface="SimSun"/>
                <a:cs typeface="SimSun"/>
              </a:rPr>
              <a:t>也可用 命令</a:t>
            </a:r>
            <a:r>
              <a:rPr sz="3033" spc="-5" dirty="0">
                <a:latin typeface="Calibri"/>
                <a:cs typeface="Calibri"/>
              </a:rPr>
              <a:t>id</a:t>
            </a:r>
            <a:r>
              <a:rPr sz="3033" dirty="0">
                <a:latin typeface="SimSun"/>
                <a:cs typeface="SimSun"/>
              </a:rPr>
              <a:t>来查询。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9124" y="-166030"/>
            <a:ext cx="6344655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8.3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Shell</a:t>
            </a:r>
            <a:r>
              <a:rPr dirty="0"/>
              <a:t>中常用命令简介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213" y="877103"/>
            <a:ext cx="9588183" cy="4538016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lnSpc>
                <a:spcPts val="3602"/>
              </a:lnSpc>
              <a:spcBef>
                <a:spcPts val="108"/>
              </a:spcBef>
            </a:pP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五、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un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去掉已排序文件的重复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行</a:t>
            </a:r>
            <a:endParaRPr sz="4469" baseline="1010">
              <a:latin typeface="SimSun"/>
              <a:cs typeface="SimSun"/>
            </a:endParaRPr>
          </a:p>
          <a:p>
            <a:pPr marL="1004327">
              <a:lnSpc>
                <a:spcPts val="3602"/>
              </a:lnSpc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uniq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-c&lt;temp3.txt&gt;temp4.txt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-c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在每行的前面加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上</a:t>
            </a:r>
            <a:endParaRPr sz="4469" baseline="1010">
              <a:latin typeface="SimSun"/>
              <a:cs typeface="SimSun"/>
            </a:endParaRPr>
          </a:p>
          <a:p>
            <a:pPr marL="13758">
              <a:spcBef>
                <a:spcPts val="70"/>
              </a:spcBef>
            </a:pP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重复次数</a:t>
            </a:r>
            <a:r>
              <a:rPr sz="2979" spc="54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2979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925">
              <a:latin typeface="SimSun"/>
              <a:cs typeface="SimSun"/>
            </a:endParaRPr>
          </a:p>
          <a:p>
            <a:pPr>
              <a:spcBef>
                <a:spcPts val="22"/>
              </a:spcBef>
            </a:pPr>
            <a:endParaRPr sz="2492">
              <a:latin typeface="SimSun"/>
              <a:cs typeface="SimSun"/>
            </a:endParaRPr>
          </a:p>
          <a:p>
            <a:pPr marL="13758">
              <a:lnSpc>
                <a:spcPts val="3613"/>
              </a:lnSpc>
            </a:pP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六、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33" b="1" spc="-27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和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33" b="1" spc="-4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33" b="1" spc="-3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连接多个文件</a:t>
            </a:r>
            <a:endParaRPr sz="4469" baseline="1010">
              <a:latin typeface="SimSun"/>
              <a:cs typeface="SimSun"/>
            </a:endParaRPr>
          </a:p>
          <a:p>
            <a:pPr marL="13758" marR="5503" indent="701653">
              <a:lnSpc>
                <a:spcPts val="3629"/>
              </a:lnSpc>
              <a:spcBef>
                <a:spcPts val="103"/>
              </a:spcBef>
            </a:pP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cat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temp5.txt</a:t>
            </a:r>
            <a:r>
              <a:rPr sz="3033" b="1" spc="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temp6.txt</a:t>
            </a:r>
            <a:r>
              <a:rPr sz="3033" b="1" spc="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temp7.txt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将依次显示这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个文 </a:t>
            </a: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件的内容</a:t>
            </a:r>
            <a:r>
              <a:rPr sz="2979" spc="54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2979">
              <a:latin typeface="SimSun"/>
              <a:cs typeface="SimSun"/>
            </a:endParaRPr>
          </a:p>
          <a:p>
            <a:pPr marL="13758" marR="302674" indent="701653">
              <a:lnSpc>
                <a:spcPts val="3552"/>
              </a:lnSpc>
              <a:spcBef>
                <a:spcPts val="152"/>
              </a:spcBef>
              <a:tabLst>
                <a:tab pos="6758573" algn="l"/>
              </a:tabLst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33" b="1" spc="-4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33" b="1" spc="-3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3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mp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3033" b="1" spc="-76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r>
              <a:rPr sz="3033" b="1" spc="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3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mp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3033" b="1" spc="-76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xt</a:t>
            </a:r>
            <a:r>
              <a:rPr sz="3033" b="1" spc="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3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mp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z="3033" b="1" spc="-76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xt	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横向连接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个文 </a:t>
            </a: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件的所有字段并显示出来。</a:t>
            </a:r>
            <a:endParaRPr sz="2979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6037" y="-166030"/>
            <a:ext cx="3410691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8.4</a:t>
            </a:r>
            <a:r>
              <a:rPr spc="-81" dirty="0">
                <a:latin typeface="Calibri"/>
                <a:cs typeface="Calibri"/>
              </a:rPr>
              <a:t> </a:t>
            </a:r>
            <a:r>
              <a:rPr spc="-32" dirty="0">
                <a:latin typeface="Calibri"/>
                <a:cs typeface="Calibri"/>
              </a:rPr>
              <a:t>gawk</a:t>
            </a:r>
            <a:r>
              <a:rPr dirty="0"/>
              <a:t>开发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213" y="565616"/>
            <a:ext cx="9651471" cy="6336008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lnSpc>
                <a:spcPts val="3082"/>
              </a:lnSpc>
              <a:spcBef>
                <a:spcPts val="108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一、</a:t>
            </a:r>
            <a:r>
              <a:rPr sz="2600" b="1" spc="-49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600" b="1" spc="-22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wk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简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介</a:t>
            </a:r>
            <a:endParaRPr sz="3819" baseline="1182">
              <a:latin typeface="SimSun"/>
              <a:cs typeface="SimSun"/>
            </a:endParaRPr>
          </a:p>
          <a:p>
            <a:pPr marL="1004327">
              <a:lnSpc>
                <a:spcPts val="3082"/>
              </a:lnSpc>
            </a:pP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awk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 a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field-oriented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pattern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 processing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language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a C-</a:t>
            </a:r>
            <a:endParaRPr sz="2600">
              <a:latin typeface="Calibri"/>
              <a:cs typeface="Calibri"/>
            </a:endParaRPr>
          </a:p>
          <a:p>
            <a:pPr marL="13758">
              <a:lnSpc>
                <a:spcPts val="3066"/>
              </a:lnSpc>
              <a:spcBef>
                <a:spcPts val="130"/>
              </a:spcBef>
            </a:pPr>
            <a:r>
              <a:rPr sz="2600" b="1" spc="-22" dirty="0">
                <a:solidFill>
                  <a:srgbClr val="FF0000"/>
                </a:solidFill>
                <a:latin typeface="Calibri"/>
                <a:cs typeface="Calibri"/>
              </a:rPr>
              <a:t>like</a:t>
            </a:r>
            <a:r>
              <a:rPr sz="2600" b="1" spc="-4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22" dirty="0">
                <a:solidFill>
                  <a:srgbClr val="FF0000"/>
                </a:solidFill>
                <a:latin typeface="Calibri"/>
                <a:cs typeface="Calibri"/>
              </a:rPr>
              <a:t>syntax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819" baseline="1182">
              <a:latin typeface="SimSun"/>
              <a:cs typeface="SimSun"/>
            </a:endParaRPr>
          </a:p>
          <a:p>
            <a:pPr marL="13758">
              <a:lnSpc>
                <a:spcPts val="3066"/>
              </a:lnSpc>
            </a:pPr>
            <a:r>
              <a:rPr sz="2600" b="1" spc="-22" dirty="0">
                <a:solidFill>
                  <a:srgbClr val="FF0000"/>
                </a:solidFill>
                <a:latin typeface="Calibri"/>
                <a:cs typeface="Calibri"/>
              </a:rPr>
              <a:t>gawk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是一个在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Linux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下用于模式扫描和处理的程序设计语言，能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够</a:t>
            </a:r>
            <a:endParaRPr sz="3819" baseline="1182">
              <a:latin typeface="SimSun"/>
              <a:cs typeface="SimSun"/>
            </a:endParaRPr>
          </a:p>
          <a:p>
            <a:pPr marL="13758" marR="5503">
              <a:lnSpc>
                <a:spcPts val="2936"/>
              </a:lnSpc>
              <a:spcBef>
                <a:spcPts val="450"/>
              </a:spcBef>
            </a:pPr>
            <a:r>
              <a:rPr sz="2546" spc="65" dirty="0">
                <a:solidFill>
                  <a:srgbClr val="FF0000"/>
                </a:solidFill>
                <a:latin typeface="SimSun"/>
                <a:cs typeface="SimSun"/>
              </a:rPr>
              <a:t>按照用户定义的模式来分解输入的文本文件，也可以按用户定义</a:t>
            </a:r>
            <a:r>
              <a:rPr sz="2546" spc="38" dirty="0">
                <a:solidFill>
                  <a:srgbClr val="FF0000"/>
                </a:solidFill>
                <a:latin typeface="SimSun"/>
                <a:cs typeface="SimSun"/>
              </a:rPr>
              <a:t>的 </a:t>
            </a:r>
            <a:r>
              <a:rPr sz="2546" spc="65" dirty="0">
                <a:solidFill>
                  <a:srgbClr val="FF0000"/>
                </a:solidFill>
                <a:latin typeface="SimSun"/>
                <a:cs typeface="SimSun"/>
              </a:rPr>
              <a:t>模式输出新的经过处理的文本文件</a:t>
            </a:r>
            <a:r>
              <a:rPr sz="2546" spc="54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2546">
              <a:latin typeface="SimSun"/>
              <a:cs typeface="SimSun"/>
            </a:endParaRPr>
          </a:p>
          <a:p>
            <a:pPr>
              <a:spcBef>
                <a:spcPts val="16"/>
              </a:spcBef>
            </a:pPr>
            <a:endParaRPr sz="2437">
              <a:latin typeface="SimSun"/>
              <a:cs typeface="SimSun"/>
            </a:endParaRPr>
          </a:p>
          <a:p>
            <a:pPr marL="13758">
              <a:lnSpc>
                <a:spcPts val="3066"/>
              </a:lnSpc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二、初识</a:t>
            </a:r>
            <a:r>
              <a:rPr sz="2600" b="1" spc="-49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600" b="1" spc="-22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endParaRPr sz="2600">
              <a:latin typeface="Calibri"/>
              <a:cs typeface="Calibri"/>
            </a:endParaRPr>
          </a:p>
          <a:p>
            <a:pPr marL="13758" marR="4682505">
              <a:lnSpc>
                <a:spcPts val="3142"/>
              </a:lnSpc>
              <a:spcBef>
                <a:spcPts val="38"/>
              </a:spcBef>
              <a:tabLst>
                <a:tab pos="2938690" algn="l"/>
              </a:tabLst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例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r>
              <a:rPr sz="3819" spc="-1015" baseline="1182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600" b="1" spc="-27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tude</a:t>
            </a:r>
            <a:r>
              <a:rPr sz="2600" b="1" spc="-27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819" spc="89" baseline="1182" dirty="0">
                <a:solidFill>
                  <a:srgbClr val="FF0000"/>
                </a:solidFill>
                <a:latin typeface="SimSun"/>
                <a:cs typeface="SimSun"/>
              </a:rPr>
              <a:t>文本文件内容如下： 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chenyh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Physics	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96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22</a:t>
            </a:r>
            <a:endParaRPr sz="2600">
              <a:latin typeface="Calibri"/>
              <a:cs typeface="Calibri"/>
            </a:endParaRPr>
          </a:p>
          <a:p>
            <a:pPr marL="13758">
              <a:lnSpc>
                <a:spcPts val="2936"/>
              </a:lnSpc>
              <a:tabLst>
                <a:tab pos="1034595" algn="l"/>
              </a:tabLst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chenzj	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600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Communication</a:t>
            </a:r>
            <a:r>
              <a:rPr sz="2600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97</a:t>
            </a:r>
            <a:r>
              <a:rPr sz="2600" b="1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21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27"/>
              </a:spcBef>
              <a:tabLst>
                <a:tab pos="1016021" algn="l"/>
                <a:tab pos="2744015" algn="l"/>
              </a:tabLst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Xiaoq	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 Physics	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96</a:t>
            </a:r>
            <a:r>
              <a:rPr sz="2600" b="1" spc="-5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endParaRPr sz="2600">
              <a:latin typeface="Calibri"/>
              <a:cs typeface="Calibri"/>
            </a:endParaRPr>
          </a:p>
          <a:p>
            <a:pPr marL="13758" marR="637679">
              <a:lnSpc>
                <a:spcPts val="3012"/>
              </a:lnSpc>
              <a:spcBef>
                <a:spcPts val="320"/>
              </a:spcBef>
              <a:tabLst>
                <a:tab pos="1003640" algn="l"/>
                <a:tab pos="2938690" algn="l"/>
              </a:tabLst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执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行	</a:t>
            </a:r>
            <a:r>
              <a:rPr sz="2600" b="1" spc="-22" dirty="0">
                <a:solidFill>
                  <a:srgbClr val="FF0000"/>
                </a:solidFill>
                <a:latin typeface="Calibri"/>
                <a:cs typeface="Calibri"/>
              </a:rPr>
              <a:t>gawk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 '/chenyh/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{print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$0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$1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$2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$3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$4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$5}'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student1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的结果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2600" b="1" spc="-57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chenyh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Physics	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96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22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chenyhMPhysics9622</a:t>
            </a:r>
            <a:endParaRPr sz="2600">
              <a:latin typeface="Calibri"/>
              <a:cs typeface="Calibri"/>
            </a:endParaRPr>
          </a:p>
          <a:p>
            <a:pPr marL="13758" marR="154089">
              <a:lnSpc>
                <a:spcPts val="3109"/>
              </a:lnSpc>
              <a:spcBef>
                <a:spcPts val="60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说明：在</a:t>
            </a:r>
            <a:r>
              <a:rPr sz="2600" b="1" spc="-27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tude</a:t>
            </a:r>
            <a:r>
              <a:rPr sz="2600" b="1" spc="-27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ts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中查找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ch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49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819" spc="89" baseline="1182" dirty="0">
                <a:solidFill>
                  <a:srgbClr val="FF0000"/>
                </a:solidFill>
                <a:latin typeface="SimSun"/>
                <a:cs typeface="SimSun"/>
              </a:rPr>
              <a:t>若找到则显示本行内容及本行中以 </a:t>
            </a:r>
            <a:r>
              <a:rPr sz="2546" spc="65" dirty="0">
                <a:solidFill>
                  <a:srgbClr val="FF0000"/>
                </a:solidFill>
                <a:latin typeface="SimSun"/>
                <a:cs typeface="SimSun"/>
              </a:rPr>
              <a:t>空格分隔的字符串</a:t>
            </a:r>
            <a:r>
              <a:rPr sz="2546" spc="54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2546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9" y="1322255"/>
            <a:ext cx="9893961" cy="1946804"/>
          </a:xfrm>
          <a:prstGeom prst="rect">
            <a:avLst/>
          </a:prstGeom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6037" y="-166030"/>
            <a:ext cx="3410691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8.4</a:t>
            </a:r>
            <a:r>
              <a:rPr spc="-81" dirty="0">
                <a:latin typeface="Calibri"/>
                <a:cs typeface="Calibri"/>
              </a:rPr>
              <a:t> </a:t>
            </a:r>
            <a:r>
              <a:rPr spc="-32" dirty="0">
                <a:latin typeface="Calibri"/>
                <a:cs typeface="Calibri"/>
              </a:rPr>
              <a:t>gawk</a:t>
            </a:r>
            <a:r>
              <a:rPr dirty="0"/>
              <a:t>开发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213" y="569683"/>
            <a:ext cx="9383183" cy="6508929"/>
          </a:xfrm>
          <a:prstGeom prst="rect">
            <a:avLst/>
          </a:prstGeom>
        </p:spPr>
        <p:txBody>
          <a:bodyPr vert="horz" wrap="square" lIns="0" tIns="6191" rIns="0" bIns="0" rtlCol="0">
            <a:spAutoFit/>
          </a:bodyPr>
          <a:lstStyle/>
          <a:p>
            <a:pPr marL="13758" marR="7038547">
              <a:lnSpc>
                <a:spcPct val="101499"/>
              </a:lnSpc>
              <a:spcBef>
                <a:spcPts val="49"/>
              </a:spcBef>
            </a:pPr>
            <a:r>
              <a:rPr sz="2979" spc="60" dirty="0">
                <a:solidFill>
                  <a:srgbClr val="FF0000"/>
                </a:solidFill>
                <a:latin typeface="SimSun"/>
                <a:cs typeface="SimSun"/>
              </a:rPr>
              <a:t>三、执行方法 </a:t>
            </a: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两种方法： </a:t>
            </a:r>
            <a:r>
              <a:rPr sz="2979" spc="7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第一种方法：</a:t>
            </a:r>
            <a:endParaRPr sz="2979">
              <a:latin typeface="SimSun"/>
              <a:cs typeface="SimSun"/>
            </a:endParaRPr>
          </a:p>
          <a:p>
            <a:pPr marL="13758">
              <a:lnSpc>
                <a:spcPts val="3624"/>
              </a:lnSpc>
              <a:spcBef>
                <a:spcPts val="70"/>
              </a:spcBef>
            </a:pPr>
            <a:r>
              <a:rPr sz="3033" b="1" spc="-22" dirty="0">
                <a:solidFill>
                  <a:srgbClr val="FF0000"/>
                </a:solidFill>
                <a:latin typeface="Calibri"/>
                <a:cs typeface="Calibri"/>
              </a:rPr>
              <a:t>gawk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'pattern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 {action}'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输入文本文件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输入文本文件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2 ...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559"/>
              </a:lnSpc>
            </a:pP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第二种方法：</a:t>
            </a:r>
            <a:endParaRPr sz="2979">
              <a:latin typeface="SimSun"/>
              <a:cs typeface="SimSun"/>
            </a:endParaRPr>
          </a:p>
          <a:p>
            <a:pPr marL="13758">
              <a:spcBef>
                <a:spcPts val="103"/>
              </a:spcBef>
            </a:pPr>
            <a:r>
              <a:rPr sz="3033" b="1" spc="-22" dirty="0">
                <a:solidFill>
                  <a:srgbClr val="FF0000"/>
                </a:solidFill>
                <a:latin typeface="Calibri"/>
                <a:cs typeface="Calibri"/>
              </a:rPr>
              <a:t>gawk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 -f </a:t>
            </a:r>
            <a:r>
              <a:rPr sz="3033" b="1" spc="-22" dirty="0">
                <a:solidFill>
                  <a:srgbClr val="FF0000"/>
                </a:solidFill>
                <a:latin typeface="Calibri"/>
                <a:cs typeface="Calibri"/>
              </a:rPr>
              <a:t>gawk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程序</a:t>
            </a:r>
            <a:r>
              <a:rPr sz="4469" spc="1129" baseline="1010" dirty="0">
                <a:solidFill>
                  <a:srgbClr val="FF0000"/>
                </a:solidFill>
                <a:latin typeface="SimSun"/>
                <a:cs typeface="SimSun"/>
              </a:rPr>
              <a:t>名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输入文本文件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输入文本文件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...'</a:t>
            </a:r>
            <a:endParaRPr sz="3033">
              <a:latin typeface="Calibri"/>
              <a:cs typeface="Calibri"/>
            </a:endParaRPr>
          </a:p>
          <a:p>
            <a:pPr>
              <a:spcBef>
                <a:spcPts val="38"/>
              </a:spcBef>
            </a:pPr>
            <a:endParaRPr sz="2925">
              <a:latin typeface="Calibri"/>
              <a:cs typeface="Calibri"/>
            </a:endParaRPr>
          </a:p>
          <a:p>
            <a:pPr marL="13758">
              <a:spcBef>
                <a:spcPts val="5"/>
              </a:spcBef>
            </a:pP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四、</a:t>
            </a:r>
            <a:r>
              <a:rPr sz="3033" b="1" spc="-6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033" b="1" spc="-22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命令执行模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式</a:t>
            </a:r>
            <a:endParaRPr sz="4469" baseline="1010">
              <a:latin typeface="SimSun"/>
              <a:cs typeface="SimSun"/>
            </a:endParaRPr>
          </a:p>
          <a:p>
            <a:pPr marL="13758">
              <a:lnSpc>
                <a:spcPts val="3624"/>
              </a:lnSpc>
              <a:spcBef>
                <a:spcPts val="22"/>
              </a:spcBef>
            </a:pP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BEGIN</a:t>
            </a:r>
            <a:endParaRPr sz="3033">
              <a:latin typeface="Calibri"/>
              <a:cs typeface="Calibri"/>
            </a:endParaRPr>
          </a:p>
          <a:p>
            <a:pPr marL="1004327">
              <a:lnSpc>
                <a:spcPts val="3559"/>
              </a:lnSpc>
            </a:pP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从文本文件中读取数据之前执行的语句</a:t>
            </a:r>
            <a:r>
              <a:rPr sz="2979" spc="54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2979">
              <a:latin typeface="SimSun"/>
              <a:cs typeface="SimSun"/>
            </a:endParaRPr>
          </a:p>
          <a:p>
            <a:pPr marL="13758">
              <a:lnSpc>
                <a:spcPts val="3606"/>
              </a:lnSpc>
              <a:spcBef>
                <a:spcPts val="103"/>
              </a:spcBef>
            </a:pP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endParaRPr sz="3033">
              <a:latin typeface="Calibri"/>
              <a:cs typeface="Calibri"/>
            </a:endParaRPr>
          </a:p>
          <a:p>
            <a:pPr marL="1004327">
              <a:lnSpc>
                <a:spcPts val="3542"/>
              </a:lnSpc>
            </a:pP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文本文件中的数据读取完之后执行的语句</a:t>
            </a:r>
            <a:r>
              <a:rPr sz="2979" spc="54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2979">
              <a:latin typeface="SimSun"/>
              <a:cs typeface="SimSun"/>
            </a:endParaRPr>
          </a:p>
          <a:p>
            <a:pPr marL="13758" marR="5503">
              <a:lnSpc>
                <a:spcPct val="100699"/>
              </a:lnSpc>
              <a:spcBef>
                <a:spcPts val="70"/>
              </a:spcBef>
            </a:pP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、若既无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033" b="1" spc="-49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GI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也无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，则每读入一条记录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4469" spc="89" baseline="1010" dirty="0">
                <a:solidFill>
                  <a:srgbClr val="FF0000"/>
                </a:solidFill>
                <a:latin typeface="SimSun"/>
                <a:cs typeface="SimSun"/>
              </a:rPr>
              <a:t>文本文件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中的一行</a:t>
            </a:r>
            <a:r>
              <a:rPr sz="3033" b="1" spc="32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4469" spc="48" baseline="1010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执行一次。</a:t>
            </a:r>
            <a:endParaRPr sz="4469" baseline="101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14" y="3662892"/>
            <a:ext cx="9761538" cy="1903809"/>
          </a:xfrm>
          <a:prstGeom prst="rect">
            <a:avLst/>
          </a:prstGeom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6037" y="-166030"/>
            <a:ext cx="3410691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8.4</a:t>
            </a:r>
            <a:r>
              <a:rPr spc="-81" dirty="0">
                <a:latin typeface="Calibri"/>
                <a:cs typeface="Calibri"/>
              </a:rPr>
              <a:t> </a:t>
            </a:r>
            <a:r>
              <a:rPr spc="-32" dirty="0">
                <a:latin typeface="Calibri"/>
                <a:cs typeface="Calibri"/>
              </a:rPr>
              <a:t>gawk</a:t>
            </a:r>
            <a:r>
              <a:rPr dirty="0"/>
              <a:t>开发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213" y="877104"/>
            <a:ext cx="3186430" cy="48062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五、</a:t>
            </a:r>
            <a:r>
              <a:rPr sz="3033" b="1" spc="-6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033" b="1" spc="-22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内部变量</a:t>
            </a:r>
            <a:endParaRPr sz="4469" baseline="101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213" y="1329477"/>
            <a:ext cx="2254991" cy="3765945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FIL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AME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49"/>
              </a:spcBef>
            </a:pP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NR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602"/>
              </a:lnSpc>
              <a:spcBef>
                <a:spcPts val="54"/>
              </a:spcBef>
            </a:pP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602"/>
              </a:lnSpc>
            </a:pP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NF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602"/>
              </a:lnSpc>
              <a:spcBef>
                <a:spcPts val="49"/>
              </a:spcBef>
            </a:pP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3033" b="1" spc="-32" dirty="0">
                <a:solidFill>
                  <a:srgbClr val="FF0000"/>
                </a:solidFill>
                <a:latin typeface="Calibri"/>
                <a:cs typeface="Calibri"/>
              </a:rPr>
              <a:t>RS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602"/>
              </a:lnSpc>
            </a:pP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ORS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54"/>
              </a:spcBef>
            </a:pP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3033" b="1" spc="-38" dirty="0">
                <a:solidFill>
                  <a:srgbClr val="FF0000"/>
                </a:solidFill>
                <a:latin typeface="Calibri"/>
                <a:cs typeface="Calibri"/>
              </a:rPr>
              <a:t>FS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54"/>
              </a:spcBef>
            </a:pP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3033" b="1" spc="-22" dirty="0">
                <a:solidFill>
                  <a:srgbClr val="FF0000"/>
                </a:solidFill>
                <a:latin typeface="Calibri"/>
                <a:cs typeface="Calibri"/>
              </a:rPr>
              <a:t>OFS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9013" y="1332445"/>
            <a:ext cx="5443485" cy="3732121"/>
          </a:xfrm>
          <a:prstGeom prst="rect">
            <a:avLst/>
          </a:prstGeom>
        </p:spPr>
        <p:txBody>
          <a:bodyPr vert="horz" wrap="square" lIns="0" tIns="15821" rIns="0" bIns="0" rtlCol="0">
            <a:spAutoFit/>
          </a:bodyPr>
          <a:lstStyle/>
          <a:p>
            <a:pPr marL="13758" marR="777322">
              <a:lnSpc>
                <a:spcPts val="3694"/>
              </a:lnSpc>
              <a:spcBef>
                <a:spcPts val="123"/>
              </a:spcBef>
            </a:pPr>
            <a:r>
              <a:rPr sz="2979" spc="60" dirty="0">
                <a:solidFill>
                  <a:srgbClr val="FF0000"/>
                </a:solidFill>
                <a:latin typeface="SimSun"/>
                <a:cs typeface="SimSun"/>
              </a:rPr>
              <a:t>当前正在被读入的文件名。 </a:t>
            </a: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当前读入的总记录数</a:t>
            </a:r>
            <a:r>
              <a:rPr sz="2979" spc="54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2979">
              <a:latin typeface="SimSun"/>
              <a:cs typeface="SimSun"/>
            </a:endParaRPr>
          </a:p>
          <a:p>
            <a:pPr marL="13758" marR="5503">
              <a:lnSpc>
                <a:spcPts val="3564"/>
              </a:lnSpc>
              <a:spcBef>
                <a:spcPts val="103"/>
              </a:spcBef>
            </a:pP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目前读入的当前文件的记录数</a:t>
            </a:r>
            <a:r>
              <a:rPr sz="2979" spc="38" dirty="0">
                <a:solidFill>
                  <a:srgbClr val="FF0000"/>
                </a:solidFill>
                <a:latin typeface="SimSun"/>
                <a:cs typeface="SimSun"/>
              </a:rPr>
              <a:t>。 </a:t>
            </a: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当前记录中的字段数</a:t>
            </a:r>
            <a:r>
              <a:rPr sz="2979" spc="54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2979">
              <a:latin typeface="SimSun"/>
              <a:cs typeface="SimSun"/>
            </a:endParaRPr>
          </a:p>
          <a:p>
            <a:pPr marL="13758" marR="2327150">
              <a:lnSpc>
                <a:spcPts val="3564"/>
              </a:lnSpc>
              <a:spcBef>
                <a:spcPts val="123"/>
              </a:spcBef>
            </a:pP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输入记录分隔符</a:t>
            </a:r>
            <a:r>
              <a:rPr sz="2979" spc="38" dirty="0">
                <a:solidFill>
                  <a:srgbClr val="FF0000"/>
                </a:solidFill>
                <a:latin typeface="SimSun"/>
                <a:cs typeface="SimSun"/>
              </a:rPr>
              <a:t>。 </a:t>
            </a: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输出记录分隔符</a:t>
            </a:r>
            <a:r>
              <a:rPr sz="2979" spc="54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2979">
              <a:latin typeface="SimSun"/>
              <a:cs typeface="SimSun"/>
            </a:endParaRPr>
          </a:p>
          <a:p>
            <a:pPr marL="13758" marR="2327150">
              <a:lnSpc>
                <a:spcPts val="3694"/>
              </a:lnSpc>
            </a:pP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输入字段分隔符</a:t>
            </a:r>
            <a:r>
              <a:rPr sz="2979" spc="38" dirty="0">
                <a:solidFill>
                  <a:srgbClr val="FF0000"/>
                </a:solidFill>
                <a:latin typeface="SimSun"/>
                <a:cs typeface="SimSun"/>
              </a:rPr>
              <a:t>。 </a:t>
            </a:r>
            <a:r>
              <a:rPr sz="2979" spc="65" dirty="0">
                <a:solidFill>
                  <a:srgbClr val="FF0000"/>
                </a:solidFill>
                <a:latin typeface="SimSun"/>
                <a:cs typeface="SimSun"/>
              </a:rPr>
              <a:t>输出字段分隔符</a:t>
            </a:r>
            <a:r>
              <a:rPr sz="2979" spc="54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2979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6037" y="-179237"/>
            <a:ext cx="3410691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8.4</a:t>
            </a:r>
            <a:r>
              <a:rPr spc="-81" dirty="0">
                <a:latin typeface="Calibri"/>
                <a:cs typeface="Calibri"/>
              </a:rPr>
              <a:t> </a:t>
            </a:r>
            <a:r>
              <a:rPr spc="-32" dirty="0">
                <a:latin typeface="Calibri"/>
                <a:cs typeface="Calibri"/>
              </a:rPr>
              <a:t>gawk</a:t>
            </a:r>
            <a:r>
              <a:rPr dirty="0"/>
              <a:t>开发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737792" y="1692011"/>
            <a:ext cx="9255919" cy="3891557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004327">
              <a:lnSpc>
                <a:spcPts val="3613"/>
              </a:lnSpc>
              <a:spcBef>
                <a:spcPts val="108"/>
              </a:spcBef>
            </a:pPr>
            <a:r>
              <a:rPr spc="-5" dirty="0"/>
              <a:t>age+=$5</a:t>
            </a:r>
          </a:p>
          <a:p>
            <a:pPr marL="1004327">
              <a:lnSpc>
                <a:spcPts val="3613"/>
              </a:lnSpc>
              <a:tabLst>
                <a:tab pos="2907734" algn="l"/>
                <a:tab pos="3657540" algn="l"/>
              </a:tabLst>
            </a:pPr>
            <a:r>
              <a:rPr spc="-5" dirty="0"/>
              <a:t>printf</a:t>
            </a:r>
            <a:r>
              <a:rPr spc="5" dirty="0"/>
              <a:t> </a:t>
            </a:r>
            <a:r>
              <a:rPr spc="-5" dirty="0"/>
              <a:t>"%d	%d	</a:t>
            </a:r>
            <a:r>
              <a:rPr spc="-22" dirty="0"/>
              <a:t>%d\n",NR,NF,FNR</a:t>
            </a:r>
          </a:p>
          <a:p>
            <a:pPr marL="13758">
              <a:lnSpc>
                <a:spcPct val="100000"/>
              </a:lnSpc>
              <a:spcBef>
                <a:spcPts val="27"/>
              </a:spcBef>
            </a:pPr>
            <a:r>
              <a:rPr dirty="0"/>
              <a:t>}</a:t>
            </a:r>
          </a:p>
          <a:p>
            <a:pPr marL="13758">
              <a:lnSpc>
                <a:spcPts val="3602"/>
              </a:lnSpc>
              <a:spcBef>
                <a:spcPts val="49"/>
              </a:spcBef>
            </a:pPr>
            <a:r>
              <a:rPr dirty="0"/>
              <a:t>END</a:t>
            </a:r>
            <a:r>
              <a:rPr spc="-49" dirty="0"/>
              <a:t> </a:t>
            </a:r>
            <a:r>
              <a:rPr dirty="0"/>
              <a:t>{</a:t>
            </a:r>
          </a:p>
          <a:p>
            <a:pPr marL="364585">
              <a:lnSpc>
                <a:spcPts val="3602"/>
              </a:lnSpc>
            </a:pPr>
            <a:r>
              <a:rPr spc="-5" dirty="0"/>
              <a:t>printf</a:t>
            </a:r>
            <a:r>
              <a:rPr dirty="0"/>
              <a:t> </a:t>
            </a:r>
            <a:r>
              <a:rPr spc="-5" dirty="0"/>
              <a:t>"FILENAME:%s\n",FILENAME</a:t>
            </a:r>
          </a:p>
          <a:p>
            <a:pPr marL="1004327" marR="5503">
              <a:lnSpc>
                <a:spcPts val="3586"/>
              </a:lnSpc>
              <a:spcBef>
                <a:spcPts val="217"/>
              </a:spcBef>
            </a:pPr>
            <a:r>
              <a:rPr spc="-5" dirty="0"/>
              <a:t>printf</a:t>
            </a:r>
            <a:r>
              <a:rPr dirty="0"/>
              <a:t> </a:t>
            </a:r>
            <a:r>
              <a:rPr spc="-5" dirty="0"/>
              <a:t>"The</a:t>
            </a:r>
            <a:r>
              <a:rPr spc="5" dirty="0"/>
              <a:t> </a:t>
            </a:r>
            <a:r>
              <a:rPr spc="-27" dirty="0"/>
              <a:t>average</a:t>
            </a:r>
            <a:r>
              <a:rPr dirty="0"/>
              <a:t> </a:t>
            </a:r>
            <a:r>
              <a:rPr spc="-5" dirty="0"/>
              <a:t>marks </a:t>
            </a:r>
            <a:r>
              <a:rPr dirty="0"/>
              <a:t>is</a:t>
            </a:r>
            <a:r>
              <a:rPr spc="-5" dirty="0"/>
              <a:t> %.2f\n",marks/NR </a:t>
            </a:r>
            <a:r>
              <a:rPr spc="-672" dirty="0"/>
              <a:t> </a:t>
            </a:r>
            <a:r>
              <a:rPr spc="-5" dirty="0"/>
              <a:t>printf</a:t>
            </a:r>
            <a:r>
              <a:rPr dirty="0"/>
              <a:t> </a:t>
            </a:r>
            <a:r>
              <a:rPr spc="-5" dirty="0"/>
              <a:t>"The</a:t>
            </a:r>
            <a:r>
              <a:rPr spc="5" dirty="0"/>
              <a:t> </a:t>
            </a:r>
            <a:r>
              <a:rPr spc="-27" dirty="0"/>
              <a:t>average</a:t>
            </a:r>
            <a:r>
              <a:rPr spc="5" dirty="0"/>
              <a:t> </a:t>
            </a:r>
            <a:r>
              <a:rPr spc="-11" dirty="0"/>
              <a:t>age</a:t>
            </a:r>
            <a:r>
              <a:rPr dirty="0"/>
              <a:t> is</a:t>
            </a:r>
            <a:r>
              <a:rPr spc="-5" dirty="0"/>
              <a:t> %.1f\n",age/NR</a:t>
            </a:r>
          </a:p>
          <a:p>
            <a:pPr marL="13758">
              <a:lnSpc>
                <a:spcPts val="3559"/>
              </a:lnSpc>
            </a:pPr>
            <a:r>
              <a:rPr dirty="0"/>
              <a:t>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213" y="566716"/>
            <a:ext cx="4614545" cy="1408987"/>
          </a:xfrm>
          <a:prstGeom prst="rect">
            <a:avLst/>
          </a:prstGeom>
        </p:spPr>
        <p:txBody>
          <a:bodyPr vert="horz" wrap="square" lIns="0" tIns="36460" rIns="0" bIns="0" rtlCol="0">
            <a:spAutoFit/>
          </a:bodyPr>
          <a:lstStyle/>
          <a:p>
            <a:pPr marL="13758" marR="656252">
              <a:lnSpc>
                <a:spcPts val="3564"/>
              </a:lnSpc>
              <a:spcBef>
                <a:spcPts val="287"/>
              </a:spcBef>
            </a:pP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例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gawk1</a:t>
            </a:r>
            <a:r>
              <a:rPr sz="3033" b="1" spc="-8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文件内容如下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3033" b="1" spc="-67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BEGIN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 {</a:t>
            </a:r>
            <a:endParaRPr sz="3033">
              <a:latin typeface="Calibri"/>
              <a:cs typeface="Calibri"/>
            </a:endParaRPr>
          </a:p>
          <a:p>
            <a:pPr marL="1004327">
              <a:lnSpc>
                <a:spcPts val="3477"/>
              </a:lnSpc>
              <a:tabLst>
                <a:tab pos="2805238" algn="l"/>
                <a:tab pos="3411962" algn="l"/>
              </a:tabLst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033" b="1" spc="-32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R	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F	F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R\n"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213" y="1940348"/>
            <a:ext cx="160285" cy="94735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49"/>
              </a:spcBef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7813" y="2861606"/>
            <a:ext cx="2758546" cy="48062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marks=marks+$4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28715" y="2042849"/>
            <a:ext cx="5460683" cy="1501722"/>
          </a:xfrm>
          <a:custGeom>
            <a:avLst/>
            <a:gdLst/>
            <a:ahLst/>
            <a:cxnLst/>
            <a:rect l="l" t="t" r="r" b="b"/>
            <a:pathLst>
              <a:path w="5040630" h="1386204">
                <a:moveTo>
                  <a:pt x="5040312" y="0"/>
                </a:moveTo>
                <a:lnTo>
                  <a:pt x="0" y="0"/>
                </a:lnTo>
                <a:lnTo>
                  <a:pt x="0" y="1385887"/>
                </a:lnTo>
                <a:lnTo>
                  <a:pt x="5040312" y="1385887"/>
                </a:lnTo>
                <a:lnTo>
                  <a:pt x="504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8" name="object 8"/>
          <p:cNvSpPr txBox="1"/>
          <p:nvPr/>
        </p:nvSpPr>
        <p:spPr>
          <a:xfrm>
            <a:off x="4414017" y="2052616"/>
            <a:ext cx="4321493" cy="48062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  <a:tabLst>
                <a:tab pos="3435350" algn="l"/>
              </a:tabLst>
            </a:pPr>
            <a:r>
              <a:rPr sz="3033" b="1" spc="-16" dirty="0">
                <a:latin typeface="Calibri"/>
                <a:cs typeface="Calibri"/>
              </a:rPr>
              <a:t>chenyh</a:t>
            </a:r>
            <a:r>
              <a:rPr sz="3033" b="1" spc="5" dirty="0">
                <a:latin typeface="Calibri"/>
                <a:cs typeface="Calibri"/>
              </a:rPr>
              <a:t> </a:t>
            </a:r>
            <a:r>
              <a:rPr sz="3033" b="1" dirty="0">
                <a:latin typeface="Calibri"/>
                <a:cs typeface="Calibri"/>
              </a:rPr>
              <a:t>M</a:t>
            </a:r>
            <a:r>
              <a:rPr sz="3033" b="1" spc="11" dirty="0">
                <a:latin typeface="Calibri"/>
                <a:cs typeface="Calibri"/>
              </a:rPr>
              <a:t> </a:t>
            </a:r>
            <a:r>
              <a:rPr sz="3033" b="1" spc="-16" dirty="0">
                <a:latin typeface="Calibri"/>
                <a:cs typeface="Calibri"/>
              </a:rPr>
              <a:t>Physics	</a:t>
            </a:r>
            <a:r>
              <a:rPr sz="3033" b="1" dirty="0">
                <a:latin typeface="Calibri"/>
                <a:cs typeface="Calibri"/>
              </a:rPr>
              <a:t>96</a:t>
            </a:r>
            <a:r>
              <a:rPr sz="3033" b="1" spc="-76" dirty="0">
                <a:latin typeface="Calibri"/>
                <a:cs typeface="Calibri"/>
              </a:rPr>
              <a:t> </a:t>
            </a:r>
            <a:r>
              <a:rPr sz="3033" b="1" dirty="0">
                <a:latin typeface="Calibri"/>
                <a:cs typeface="Calibri"/>
              </a:rPr>
              <a:t>22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4018" y="2518198"/>
            <a:ext cx="5139425" cy="93722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lnSpc>
                <a:spcPts val="3613"/>
              </a:lnSpc>
              <a:spcBef>
                <a:spcPts val="108"/>
              </a:spcBef>
              <a:tabLst>
                <a:tab pos="1207944" algn="l"/>
              </a:tabLst>
            </a:pPr>
            <a:r>
              <a:rPr sz="3033" b="1" spc="-5" dirty="0">
                <a:latin typeface="Calibri"/>
                <a:cs typeface="Calibri"/>
              </a:rPr>
              <a:t>chenzj	</a:t>
            </a:r>
            <a:r>
              <a:rPr sz="3033" b="1" dirty="0">
                <a:latin typeface="Calibri"/>
                <a:cs typeface="Calibri"/>
              </a:rPr>
              <a:t>M</a:t>
            </a:r>
            <a:r>
              <a:rPr sz="3033" b="1" spc="-11" dirty="0">
                <a:latin typeface="Calibri"/>
                <a:cs typeface="Calibri"/>
              </a:rPr>
              <a:t> Communication </a:t>
            </a:r>
            <a:r>
              <a:rPr sz="3033" b="1" dirty="0">
                <a:latin typeface="Calibri"/>
                <a:cs typeface="Calibri"/>
              </a:rPr>
              <a:t>97</a:t>
            </a:r>
            <a:r>
              <a:rPr sz="3033" b="1" spc="-5" dirty="0">
                <a:latin typeface="Calibri"/>
                <a:cs typeface="Calibri"/>
              </a:rPr>
              <a:t> </a:t>
            </a:r>
            <a:r>
              <a:rPr sz="3033" b="1" dirty="0">
                <a:latin typeface="Calibri"/>
                <a:cs typeface="Calibri"/>
              </a:rPr>
              <a:t>21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613"/>
              </a:lnSpc>
              <a:tabLst>
                <a:tab pos="1186620" algn="l"/>
                <a:tab pos="3213160" algn="l"/>
              </a:tabLst>
            </a:pPr>
            <a:r>
              <a:rPr sz="3033" b="1" spc="-5" dirty="0">
                <a:latin typeface="Calibri"/>
                <a:cs typeface="Calibri"/>
              </a:rPr>
              <a:t>Xiaoq	</a:t>
            </a:r>
            <a:r>
              <a:rPr sz="3033" b="1" dirty="0">
                <a:latin typeface="Calibri"/>
                <a:cs typeface="Calibri"/>
              </a:rPr>
              <a:t>F</a:t>
            </a:r>
            <a:r>
              <a:rPr sz="3033" b="1" spc="5" dirty="0">
                <a:latin typeface="Calibri"/>
                <a:cs typeface="Calibri"/>
              </a:rPr>
              <a:t> </a:t>
            </a:r>
            <a:r>
              <a:rPr sz="3033" b="1" spc="-16" dirty="0">
                <a:latin typeface="Calibri"/>
                <a:cs typeface="Calibri"/>
              </a:rPr>
              <a:t>Physics	</a:t>
            </a:r>
            <a:r>
              <a:rPr sz="3033" b="1" dirty="0">
                <a:latin typeface="Calibri"/>
                <a:cs typeface="Calibri"/>
              </a:rPr>
              <a:t>96</a:t>
            </a:r>
            <a:r>
              <a:rPr sz="3033" b="1" spc="-27" dirty="0">
                <a:latin typeface="Calibri"/>
                <a:cs typeface="Calibri"/>
              </a:rPr>
              <a:t> </a:t>
            </a:r>
            <a:r>
              <a:rPr sz="3033" b="1" dirty="0">
                <a:latin typeface="Calibri"/>
                <a:cs typeface="Calibri"/>
              </a:rPr>
              <a:t>20</a:t>
            </a:r>
            <a:endParaRPr sz="30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6037" y="-179237"/>
            <a:ext cx="3410691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8.4</a:t>
            </a:r>
            <a:r>
              <a:rPr spc="-81" dirty="0">
                <a:latin typeface="Calibri"/>
                <a:cs typeface="Calibri"/>
              </a:rPr>
              <a:t> </a:t>
            </a:r>
            <a:r>
              <a:rPr spc="-32" dirty="0">
                <a:latin typeface="Calibri"/>
                <a:cs typeface="Calibri"/>
              </a:rPr>
              <a:t>gawk</a:t>
            </a:r>
            <a:r>
              <a:rPr dirty="0"/>
              <a:t>开发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099" y="1190794"/>
            <a:ext cx="8350620" cy="960146"/>
          </a:xfrm>
          <a:prstGeom prst="rect">
            <a:avLst/>
          </a:prstGeom>
        </p:spPr>
        <p:txBody>
          <a:bodyPr vert="horz" wrap="square" lIns="0" tIns="36460" rIns="0" bIns="0" rtlCol="0">
            <a:spAutoFit/>
          </a:bodyPr>
          <a:lstStyle/>
          <a:p>
            <a:pPr marL="13758" marR="5503">
              <a:lnSpc>
                <a:spcPts val="3564"/>
              </a:lnSpc>
              <a:spcBef>
                <a:spcPts val="287"/>
              </a:spcBef>
            </a:pP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先将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student1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复制到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student2,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再执行</a:t>
            </a:r>
            <a:r>
              <a:rPr sz="3033" b="1" spc="-22" dirty="0">
                <a:solidFill>
                  <a:srgbClr val="FF0000"/>
                </a:solidFill>
                <a:latin typeface="Calibri"/>
                <a:cs typeface="Calibri"/>
              </a:rPr>
              <a:t>gawk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-f 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gawk1 </a:t>
            </a:r>
            <a:r>
              <a:rPr sz="3033" b="1" spc="-67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student1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student2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的结果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099" y="2098844"/>
            <a:ext cx="1930982" cy="48062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  <a:tabLst>
                <a:tab pos="660380" algn="l"/>
                <a:tab pos="1267104" algn="l"/>
              </a:tabLst>
            </a:pP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R	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F	F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NR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098" y="2564425"/>
            <a:ext cx="1405414" cy="2806836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  <a:tabLst>
                <a:tab pos="736048" algn="l"/>
                <a:tab pos="1195562" algn="l"/>
              </a:tabLst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1	5	1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602"/>
              </a:lnSpc>
              <a:spcBef>
                <a:spcPts val="49"/>
              </a:spcBef>
              <a:tabLst>
                <a:tab pos="736048" algn="l"/>
                <a:tab pos="1195562" algn="l"/>
              </a:tabLst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2	5	2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602"/>
              </a:lnSpc>
              <a:tabLst>
                <a:tab pos="736048" algn="l"/>
                <a:tab pos="1195562" algn="l"/>
              </a:tabLst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3	5	3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613"/>
              </a:lnSpc>
              <a:spcBef>
                <a:spcPts val="54"/>
              </a:spcBef>
              <a:tabLst>
                <a:tab pos="736048" algn="l"/>
                <a:tab pos="1195562" algn="l"/>
              </a:tabLst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4	5	1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613"/>
              </a:lnSpc>
              <a:tabLst>
                <a:tab pos="736048" algn="l"/>
                <a:tab pos="1195562" algn="l"/>
              </a:tabLst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5	5	2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27"/>
              </a:spcBef>
              <a:tabLst>
                <a:tab pos="736048" algn="l"/>
                <a:tab pos="1195562" algn="l"/>
              </a:tabLst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6	5	3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99" y="5344709"/>
            <a:ext cx="4331811" cy="1408570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lnSpc>
                <a:spcPts val="3602"/>
              </a:lnSpc>
              <a:spcBef>
                <a:spcPts val="108"/>
              </a:spcBef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FILENAME:student2</a:t>
            </a:r>
            <a:endParaRPr sz="3033">
              <a:latin typeface="Calibri"/>
              <a:cs typeface="Calibri"/>
            </a:endParaRPr>
          </a:p>
          <a:p>
            <a:pPr marL="13758" marR="5503">
              <a:lnSpc>
                <a:spcPts val="3694"/>
              </a:lnSpc>
              <a:spcBef>
                <a:spcPts val="11"/>
              </a:spcBef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3033" b="1" spc="-27" dirty="0">
                <a:solidFill>
                  <a:srgbClr val="FF0000"/>
                </a:solidFill>
                <a:latin typeface="Calibri"/>
                <a:cs typeface="Calibri"/>
              </a:rPr>
              <a:t>average 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marks is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96.33 </a:t>
            </a:r>
            <a:r>
              <a:rPr sz="3033" b="1" spc="-67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3033" b="1" spc="-27" dirty="0">
                <a:solidFill>
                  <a:srgbClr val="FF0000"/>
                </a:solidFill>
                <a:latin typeface="Calibri"/>
                <a:cs typeface="Calibri"/>
              </a:rPr>
              <a:t>average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age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21.0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04431" y="2336932"/>
            <a:ext cx="5460683" cy="1499658"/>
          </a:xfrm>
          <a:custGeom>
            <a:avLst/>
            <a:gdLst/>
            <a:ahLst/>
            <a:cxnLst/>
            <a:rect l="l" t="t" r="r" b="b"/>
            <a:pathLst>
              <a:path w="5040630" h="1384300">
                <a:moveTo>
                  <a:pt x="5040312" y="0"/>
                </a:moveTo>
                <a:lnTo>
                  <a:pt x="0" y="0"/>
                </a:lnTo>
                <a:lnTo>
                  <a:pt x="0" y="1384300"/>
                </a:lnTo>
                <a:lnTo>
                  <a:pt x="5040312" y="1384300"/>
                </a:lnTo>
                <a:lnTo>
                  <a:pt x="5040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950"/>
          </a:p>
        </p:txBody>
      </p:sp>
      <p:sp>
        <p:nvSpPr>
          <p:cNvPr id="8" name="object 8"/>
          <p:cNvSpPr txBox="1"/>
          <p:nvPr/>
        </p:nvSpPr>
        <p:spPr>
          <a:xfrm>
            <a:off x="3803492" y="2346494"/>
            <a:ext cx="5125667" cy="140395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>
              <a:spcBef>
                <a:spcPts val="108"/>
              </a:spcBef>
              <a:tabLst>
                <a:tab pos="3421592" algn="l"/>
              </a:tabLst>
            </a:pPr>
            <a:r>
              <a:rPr sz="3033" b="1" spc="-16" dirty="0">
                <a:latin typeface="Calibri"/>
                <a:cs typeface="Calibri"/>
              </a:rPr>
              <a:t>chenyh</a:t>
            </a:r>
            <a:r>
              <a:rPr sz="3033" b="1" spc="5" dirty="0">
                <a:latin typeface="Calibri"/>
                <a:cs typeface="Calibri"/>
              </a:rPr>
              <a:t> </a:t>
            </a:r>
            <a:r>
              <a:rPr sz="3033" b="1" dirty="0">
                <a:latin typeface="Calibri"/>
                <a:cs typeface="Calibri"/>
              </a:rPr>
              <a:t>M</a:t>
            </a:r>
            <a:r>
              <a:rPr sz="3033" b="1" spc="11" dirty="0">
                <a:latin typeface="Calibri"/>
                <a:cs typeface="Calibri"/>
              </a:rPr>
              <a:t> </a:t>
            </a:r>
            <a:r>
              <a:rPr sz="3033" b="1" spc="-16" dirty="0">
                <a:latin typeface="Calibri"/>
                <a:cs typeface="Calibri"/>
              </a:rPr>
              <a:t>Physics	</a:t>
            </a:r>
            <a:r>
              <a:rPr sz="3033" b="1" dirty="0">
                <a:latin typeface="Calibri"/>
                <a:cs typeface="Calibri"/>
              </a:rPr>
              <a:t>96</a:t>
            </a:r>
            <a:r>
              <a:rPr sz="3033" b="1" spc="-32" dirty="0">
                <a:latin typeface="Calibri"/>
                <a:cs typeface="Calibri"/>
              </a:rPr>
              <a:t> </a:t>
            </a:r>
            <a:r>
              <a:rPr sz="3033" b="1" dirty="0">
                <a:latin typeface="Calibri"/>
                <a:cs typeface="Calibri"/>
              </a:rPr>
              <a:t>22</a:t>
            </a:r>
            <a:endParaRPr sz="3033">
              <a:latin typeface="Calibri"/>
              <a:cs typeface="Calibri"/>
            </a:endParaRPr>
          </a:p>
          <a:p>
            <a:pPr>
              <a:lnSpc>
                <a:spcPts val="3613"/>
              </a:lnSpc>
              <a:spcBef>
                <a:spcPts val="27"/>
              </a:spcBef>
              <a:tabLst>
                <a:tab pos="1194187" algn="l"/>
              </a:tabLst>
            </a:pPr>
            <a:r>
              <a:rPr sz="3033" b="1" spc="-5" dirty="0">
                <a:latin typeface="Calibri"/>
                <a:cs typeface="Calibri"/>
              </a:rPr>
              <a:t>chenzj	</a:t>
            </a:r>
            <a:r>
              <a:rPr sz="3033" b="1" dirty="0">
                <a:latin typeface="Calibri"/>
                <a:cs typeface="Calibri"/>
              </a:rPr>
              <a:t>M</a:t>
            </a:r>
            <a:r>
              <a:rPr sz="3033" b="1" spc="-11" dirty="0">
                <a:latin typeface="Calibri"/>
                <a:cs typeface="Calibri"/>
              </a:rPr>
              <a:t> Communication </a:t>
            </a:r>
            <a:r>
              <a:rPr sz="3033" b="1" dirty="0">
                <a:latin typeface="Calibri"/>
                <a:cs typeface="Calibri"/>
              </a:rPr>
              <a:t>97</a:t>
            </a:r>
            <a:r>
              <a:rPr sz="3033" b="1" spc="-5" dirty="0">
                <a:latin typeface="Calibri"/>
                <a:cs typeface="Calibri"/>
              </a:rPr>
              <a:t> </a:t>
            </a:r>
            <a:r>
              <a:rPr sz="3033" b="1" dirty="0">
                <a:latin typeface="Calibri"/>
                <a:cs typeface="Calibri"/>
              </a:rPr>
              <a:t>21</a:t>
            </a:r>
            <a:endParaRPr sz="3033">
              <a:latin typeface="Calibri"/>
              <a:cs typeface="Calibri"/>
            </a:endParaRPr>
          </a:p>
          <a:p>
            <a:pPr>
              <a:lnSpc>
                <a:spcPts val="3613"/>
              </a:lnSpc>
              <a:tabLst>
                <a:tab pos="1172862" algn="l"/>
                <a:tab pos="3199402" algn="l"/>
              </a:tabLst>
            </a:pPr>
            <a:r>
              <a:rPr sz="3033" b="1" spc="-5" dirty="0">
                <a:latin typeface="Calibri"/>
                <a:cs typeface="Calibri"/>
              </a:rPr>
              <a:t>Xiaoq	</a:t>
            </a:r>
            <a:r>
              <a:rPr sz="3033" b="1" dirty="0">
                <a:latin typeface="Calibri"/>
                <a:cs typeface="Calibri"/>
              </a:rPr>
              <a:t>F</a:t>
            </a:r>
            <a:r>
              <a:rPr sz="3033" b="1" spc="5" dirty="0">
                <a:latin typeface="Calibri"/>
                <a:cs typeface="Calibri"/>
              </a:rPr>
              <a:t> </a:t>
            </a:r>
            <a:r>
              <a:rPr sz="3033" b="1" spc="-16" dirty="0">
                <a:latin typeface="Calibri"/>
                <a:cs typeface="Calibri"/>
              </a:rPr>
              <a:t>Physics	</a:t>
            </a:r>
            <a:r>
              <a:rPr sz="3033" b="1" dirty="0">
                <a:latin typeface="Calibri"/>
                <a:cs typeface="Calibri"/>
              </a:rPr>
              <a:t>96</a:t>
            </a:r>
            <a:r>
              <a:rPr sz="3033" b="1" spc="-27" dirty="0">
                <a:latin typeface="Calibri"/>
                <a:cs typeface="Calibri"/>
              </a:rPr>
              <a:t> </a:t>
            </a:r>
            <a:r>
              <a:rPr sz="3033" b="1" dirty="0">
                <a:latin typeface="Calibri"/>
                <a:cs typeface="Calibri"/>
              </a:rPr>
              <a:t>20</a:t>
            </a:r>
            <a:endParaRPr sz="30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8034" y="-179237"/>
            <a:ext cx="4526492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8.5</a:t>
            </a:r>
            <a:r>
              <a:rPr spc="-87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Bash</a:t>
            </a:r>
            <a:r>
              <a:rPr dirty="0"/>
              <a:t>实例分析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80" y="408220"/>
            <a:ext cx="9565481" cy="6575497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lnSpc>
                <a:spcPts val="3613"/>
              </a:lnSpc>
              <a:spcBef>
                <a:spcPts val="108"/>
              </a:spcBef>
            </a:pP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一、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ddus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33" b="1" spc="-38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endParaRPr sz="3033">
              <a:latin typeface="Calibri"/>
              <a:cs typeface="Calibri"/>
            </a:endParaRPr>
          </a:p>
          <a:p>
            <a:pPr marL="13758" marR="5503">
              <a:lnSpc>
                <a:spcPts val="3660"/>
              </a:lnSpc>
              <a:spcBef>
                <a:spcPts val="76"/>
              </a:spcBef>
              <a:tabLst>
                <a:tab pos="2453035" algn="l"/>
              </a:tabLst>
            </a:pP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#!/bin/bash	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addusers.sh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为一班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(stu101-171)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建立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Linux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用 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户名其中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Linux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用户名和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Linux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用户密码相同，如用户</a:t>
            </a:r>
            <a:endParaRPr sz="4469" baseline="1010">
              <a:latin typeface="SimSun"/>
              <a:cs typeface="SimSun"/>
            </a:endParaRPr>
          </a:p>
          <a:p>
            <a:pPr marL="13758">
              <a:lnSpc>
                <a:spcPts val="3542"/>
              </a:lnSpc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stu101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的密码为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stu101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613"/>
              </a:lnSpc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利用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newusers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避免直接对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Linux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用户密码进行加密处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理</a:t>
            </a:r>
            <a:endParaRPr sz="4469" baseline="1010">
              <a:latin typeface="SimSun"/>
              <a:cs typeface="SimSun"/>
            </a:endParaRPr>
          </a:p>
          <a:p>
            <a:pPr marL="13758" marR="2598181">
              <a:lnSpc>
                <a:spcPts val="3586"/>
              </a:lnSpc>
              <a:spcBef>
                <a:spcPts val="190"/>
              </a:spcBef>
              <a:tabLst>
                <a:tab pos="1902719" algn="l"/>
                <a:tab pos="3202841" algn="l"/>
                <a:tab pos="4353691" algn="l"/>
              </a:tabLst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b="1" spc="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一班属于组群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1	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建立组群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1:  </a:t>
            </a:r>
            <a:r>
              <a:rPr sz="3033" b="1" spc="-11" dirty="0">
                <a:latin typeface="Calibri"/>
                <a:cs typeface="Calibri"/>
              </a:rPr>
              <a:t>groupadd	</a:t>
            </a:r>
            <a:r>
              <a:rPr sz="3033" b="1" spc="-5" dirty="0">
                <a:latin typeface="Calibri"/>
                <a:cs typeface="Calibri"/>
              </a:rPr>
              <a:t>class1	</a:t>
            </a:r>
            <a:r>
              <a:rPr sz="3033" b="1" dirty="0">
                <a:latin typeface="Calibri"/>
                <a:cs typeface="Calibri"/>
              </a:rPr>
              <a:t>2&gt;&amp;-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559"/>
              </a:lnSpc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b="1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2&gt;&amp;-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关闭标准错误输</a:t>
            </a:r>
            <a:r>
              <a:rPr sz="4469" spc="81" baseline="1010" dirty="0">
                <a:solidFill>
                  <a:srgbClr val="FF0000"/>
                </a:solidFill>
                <a:latin typeface="SimSun"/>
                <a:cs typeface="SimSun"/>
              </a:rPr>
              <a:t>出</a:t>
            </a:r>
            <a:endParaRPr sz="4469" baseline="1010">
              <a:latin typeface="SimSun"/>
              <a:cs typeface="SimSun"/>
            </a:endParaRPr>
          </a:p>
          <a:p>
            <a:pPr marL="13758" marR="1741064">
              <a:lnSpc>
                <a:spcPts val="3586"/>
              </a:lnSpc>
              <a:spcBef>
                <a:spcPts val="217"/>
              </a:spcBef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从文件</a:t>
            </a:r>
            <a:r>
              <a:rPr sz="3033" b="1" spc="-27" dirty="0">
                <a:solidFill>
                  <a:srgbClr val="FF0000"/>
                </a:solidFill>
                <a:latin typeface="Calibri"/>
                <a:cs typeface="Calibri"/>
              </a:rPr>
              <a:t>/etc/group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获得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class1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的组群号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组群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ID) </a:t>
            </a:r>
            <a:r>
              <a:rPr sz="3033" b="1" spc="-66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spc="-5" dirty="0">
                <a:latin typeface="Calibri"/>
                <a:cs typeface="Calibri"/>
              </a:rPr>
              <a:t>gid1=$(awk</a:t>
            </a:r>
            <a:r>
              <a:rPr sz="3033" b="1" spc="5" dirty="0">
                <a:latin typeface="Calibri"/>
                <a:cs typeface="Calibri"/>
              </a:rPr>
              <a:t> </a:t>
            </a:r>
            <a:r>
              <a:rPr sz="3033" b="1" spc="-11" dirty="0">
                <a:latin typeface="Calibri"/>
                <a:cs typeface="Calibri"/>
              </a:rPr>
              <a:t>'BEGIN</a:t>
            </a:r>
            <a:r>
              <a:rPr sz="3033" b="1" spc="11" dirty="0">
                <a:latin typeface="Calibri"/>
                <a:cs typeface="Calibri"/>
              </a:rPr>
              <a:t> </a:t>
            </a:r>
            <a:r>
              <a:rPr sz="3033" b="1" dirty="0">
                <a:latin typeface="Calibri"/>
                <a:cs typeface="Calibri"/>
              </a:rPr>
              <a:t>{</a:t>
            </a:r>
            <a:r>
              <a:rPr sz="3033" b="1" spc="5" dirty="0">
                <a:latin typeface="Calibri"/>
                <a:cs typeface="Calibri"/>
              </a:rPr>
              <a:t> </a:t>
            </a:r>
            <a:r>
              <a:rPr sz="3033" b="1" spc="-16" dirty="0">
                <a:latin typeface="Calibri"/>
                <a:cs typeface="Calibri"/>
              </a:rPr>
              <a:t>OLDFS</a:t>
            </a:r>
            <a:r>
              <a:rPr sz="3033" b="1" dirty="0">
                <a:latin typeface="Calibri"/>
                <a:cs typeface="Calibri"/>
              </a:rPr>
              <a:t> =</a:t>
            </a:r>
            <a:r>
              <a:rPr sz="3033" b="1" spc="11" dirty="0">
                <a:latin typeface="Calibri"/>
                <a:cs typeface="Calibri"/>
              </a:rPr>
              <a:t> </a:t>
            </a:r>
            <a:r>
              <a:rPr sz="3033" b="1" spc="-11" dirty="0">
                <a:latin typeface="Calibri"/>
                <a:cs typeface="Calibri"/>
              </a:rPr>
              <a:t>$FS;</a:t>
            </a:r>
            <a:r>
              <a:rPr sz="3033" b="1" spc="5" dirty="0">
                <a:latin typeface="Calibri"/>
                <a:cs typeface="Calibri"/>
              </a:rPr>
              <a:t> </a:t>
            </a:r>
            <a:r>
              <a:rPr sz="3033" b="1" spc="-22" dirty="0">
                <a:latin typeface="Calibri"/>
                <a:cs typeface="Calibri"/>
              </a:rPr>
              <a:t>FS</a:t>
            </a:r>
            <a:r>
              <a:rPr sz="3033" b="1" dirty="0">
                <a:latin typeface="Calibri"/>
                <a:cs typeface="Calibri"/>
              </a:rPr>
              <a:t> =</a:t>
            </a:r>
            <a:r>
              <a:rPr sz="3033" b="1" spc="11" dirty="0">
                <a:latin typeface="Calibri"/>
                <a:cs typeface="Calibri"/>
              </a:rPr>
              <a:t> </a:t>
            </a:r>
            <a:r>
              <a:rPr sz="3033" b="1" spc="-5" dirty="0">
                <a:latin typeface="Calibri"/>
                <a:cs typeface="Calibri"/>
              </a:rPr>
              <a:t>":"</a:t>
            </a:r>
            <a:r>
              <a:rPr sz="3033" b="1" dirty="0">
                <a:latin typeface="Calibri"/>
                <a:cs typeface="Calibri"/>
              </a:rPr>
              <a:t> }</a:t>
            </a:r>
            <a:r>
              <a:rPr sz="3033" b="1" spc="-5" dirty="0">
                <a:latin typeface="Calibri"/>
                <a:cs typeface="Calibri"/>
              </a:rPr>
              <a:t> </a:t>
            </a:r>
            <a:r>
              <a:rPr sz="3033" b="1" dirty="0">
                <a:latin typeface="Calibri"/>
                <a:cs typeface="Calibri"/>
              </a:rPr>
              <a:t>\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456"/>
              </a:lnSpc>
            </a:pPr>
            <a:r>
              <a:rPr sz="3033" b="1" dirty="0">
                <a:latin typeface="Calibri"/>
                <a:cs typeface="Calibri"/>
              </a:rPr>
              <a:t>{ if</a:t>
            </a:r>
            <a:r>
              <a:rPr sz="3033" b="1" spc="5" dirty="0">
                <a:latin typeface="Calibri"/>
                <a:cs typeface="Calibri"/>
              </a:rPr>
              <a:t> </a:t>
            </a:r>
            <a:r>
              <a:rPr sz="3033" b="1" dirty="0">
                <a:latin typeface="Calibri"/>
                <a:cs typeface="Calibri"/>
              </a:rPr>
              <a:t>(</a:t>
            </a:r>
            <a:r>
              <a:rPr sz="3033" b="1" spc="5" dirty="0">
                <a:latin typeface="Calibri"/>
                <a:cs typeface="Calibri"/>
              </a:rPr>
              <a:t> </a:t>
            </a:r>
            <a:r>
              <a:rPr sz="3033" b="1" dirty="0">
                <a:latin typeface="Calibri"/>
                <a:cs typeface="Calibri"/>
              </a:rPr>
              <a:t>$1 ==</a:t>
            </a:r>
            <a:r>
              <a:rPr sz="3033" b="1" spc="5" dirty="0">
                <a:latin typeface="Calibri"/>
                <a:cs typeface="Calibri"/>
              </a:rPr>
              <a:t> </a:t>
            </a:r>
            <a:r>
              <a:rPr sz="3033" b="1" spc="-5" dirty="0">
                <a:latin typeface="Calibri"/>
                <a:cs typeface="Calibri"/>
              </a:rPr>
              <a:t>"class1"</a:t>
            </a:r>
            <a:r>
              <a:rPr sz="3033" b="1" dirty="0">
                <a:latin typeface="Calibri"/>
                <a:cs typeface="Calibri"/>
              </a:rPr>
              <a:t> )</a:t>
            </a:r>
            <a:r>
              <a:rPr sz="3033" b="1" spc="5" dirty="0">
                <a:latin typeface="Calibri"/>
                <a:cs typeface="Calibri"/>
              </a:rPr>
              <a:t> </a:t>
            </a:r>
            <a:r>
              <a:rPr sz="3033" b="1" dirty="0">
                <a:latin typeface="Calibri"/>
                <a:cs typeface="Calibri"/>
              </a:rPr>
              <a:t>{ </a:t>
            </a:r>
            <a:r>
              <a:rPr sz="3033" b="1" spc="-11" dirty="0">
                <a:latin typeface="Calibri"/>
                <a:cs typeface="Calibri"/>
              </a:rPr>
              <a:t>print</a:t>
            </a:r>
            <a:r>
              <a:rPr sz="3033" b="1" spc="11" dirty="0">
                <a:latin typeface="Calibri"/>
                <a:cs typeface="Calibri"/>
              </a:rPr>
              <a:t> </a:t>
            </a:r>
            <a:r>
              <a:rPr sz="3033" b="1" dirty="0">
                <a:latin typeface="Calibri"/>
                <a:cs typeface="Calibri"/>
              </a:rPr>
              <a:t>$3</a:t>
            </a:r>
            <a:r>
              <a:rPr sz="3033" b="1" spc="5" dirty="0">
                <a:latin typeface="Calibri"/>
                <a:cs typeface="Calibri"/>
              </a:rPr>
              <a:t> </a:t>
            </a:r>
            <a:r>
              <a:rPr sz="3033" b="1" dirty="0">
                <a:latin typeface="Calibri"/>
                <a:cs typeface="Calibri"/>
              </a:rPr>
              <a:t>}} END {</a:t>
            </a:r>
            <a:r>
              <a:rPr sz="3033" b="1" spc="5" dirty="0">
                <a:latin typeface="Calibri"/>
                <a:cs typeface="Calibri"/>
              </a:rPr>
              <a:t> </a:t>
            </a:r>
            <a:r>
              <a:rPr sz="3033" b="1" spc="-22" dirty="0">
                <a:latin typeface="Calibri"/>
                <a:cs typeface="Calibri"/>
              </a:rPr>
              <a:t>FS</a:t>
            </a:r>
            <a:r>
              <a:rPr sz="3033" b="1" spc="5" dirty="0">
                <a:latin typeface="Calibri"/>
                <a:cs typeface="Calibri"/>
              </a:rPr>
              <a:t> </a:t>
            </a:r>
            <a:r>
              <a:rPr sz="3033" b="1" dirty="0">
                <a:latin typeface="Calibri"/>
                <a:cs typeface="Calibri"/>
              </a:rPr>
              <a:t>= </a:t>
            </a:r>
            <a:r>
              <a:rPr sz="3033" b="1" spc="-11" dirty="0">
                <a:latin typeface="Calibri"/>
                <a:cs typeface="Calibri"/>
              </a:rPr>
              <a:t>$OLDFS</a:t>
            </a:r>
            <a:r>
              <a:rPr sz="3033" b="1" spc="5" dirty="0">
                <a:latin typeface="Calibri"/>
                <a:cs typeface="Calibri"/>
              </a:rPr>
              <a:t> </a:t>
            </a:r>
            <a:r>
              <a:rPr sz="3033" b="1" spc="-5" dirty="0">
                <a:latin typeface="Calibri"/>
                <a:cs typeface="Calibri"/>
              </a:rPr>
              <a:t>}'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54"/>
              </a:spcBef>
            </a:pPr>
            <a:r>
              <a:rPr sz="3033" b="1" spc="-27" dirty="0">
                <a:latin typeface="Calibri"/>
                <a:cs typeface="Calibri"/>
              </a:rPr>
              <a:t>/etc/group)</a:t>
            </a:r>
            <a:endParaRPr sz="3033">
              <a:latin typeface="Calibri"/>
              <a:cs typeface="Calibri"/>
            </a:endParaRPr>
          </a:p>
          <a:p>
            <a:pPr marL="13758" marR="1996961">
              <a:lnSpc>
                <a:spcPts val="3694"/>
              </a:lnSpc>
              <a:spcBef>
                <a:spcPts val="76"/>
              </a:spcBef>
            </a:pP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b="1" spc="-8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为一班的全体同学生成</a:t>
            </a:r>
            <a:r>
              <a:rPr sz="3033" b="1" spc="-5" dirty="0">
                <a:solidFill>
                  <a:srgbClr val="FF0000"/>
                </a:solidFill>
                <a:latin typeface="Calibri"/>
                <a:cs typeface="Calibri"/>
              </a:rPr>
              <a:t>Unix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用户名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num=101 </a:t>
            </a:r>
            <a:r>
              <a:rPr sz="3033" b="1" spc="-66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69" spc="96" baseline="1010" dirty="0">
                <a:solidFill>
                  <a:srgbClr val="FF0000"/>
                </a:solidFill>
                <a:latin typeface="SimSun"/>
                <a:cs typeface="SimSun"/>
              </a:rPr>
              <a:t>一班第一个学生用户名为</a:t>
            </a:r>
            <a:r>
              <a:rPr sz="3033" b="1" spc="-11" dirty="0">
                <a:solidFill>
                  <a:srgbClr val="FF0000"/>
                </a:solidFill>
                <a:latin typeface="Calibri"/>
                <a:cs typeface="Calibri"/>
              </a:rPr>
              <a:t>stu101</a:t>
            </a:r>
            <a:endParaRPr sz="30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8034" y="-179237"/>
            <a:ext cx="4526492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8.5</a:t>
            </a:r>
            <a:r>
              <a:rPr spc="-87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Bash</a:t>
            </a:r>
            <a:r>
              <a:rPr dirty="0"/>
              <a:t>实例分析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214" y="409320"/>
            <a:ext cx="7186665" cy="6566134"/>
          </a:xfrm>
          <a:prstGeom prst="rect">
            <a:avLst/>
          </a:prstGeom>
        </p:spPr>
        <p:txBody>
          <a:bodyPr vert="horz" wrap="square" lIns="0" tIns="30267" rIns="0" bIns="0" rtlCol="0">
            <a:spAutoFit/>
          </a:bodyPr>
          <a:lstStyle/>
          <a:p>
            <a:pPr marL="13758" marR="2420704">
              <a:lnSpc>
                <a:spcPts val="3358"/>
              </a:lnSpc>
              <a:spcBef>
                <a:spcPts val="237"/>
              </a:spcBef>
            </a:pPr>
            <a:r>
              <a:rPr sz="2817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2817" b="1" spc="-3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144" spc="96" baseline="1089" dirty="0">
                <a:solidFill>
                  <a:srgbClr val="FF0000"/>
                </a:solidFill>
                <a:latin typeface="SimSun"/>
                <a:cs typeface="SimSun"/>
              </a:rPr>
              <a:t>取得</a:t>
            </a:r>
            <a:r>
              <a:rPr sz="2817" b="1" spc="-22" dirty="0">
                <a:solidFill>
                  <a:srgbClr val="FF0000"/>
                </a:solidFill>
                <a:latin typeface="Calibri"/>
                <a:cs typeface="Calibri"/>
              </a:rPr>
              <a:t>/etc/passwd</a:t>
            </a:r>
            <a:r>
              <a:rPr sz="4144" spc="96" baseline="1089" dirty="0">
                <a:solidFill>
                  <a:srgbClr val="FF0000"/>
                </a:solidFill>
                <a:latin typeface="SimSun"/>
                <a:cs typeface="SimSun"/>
              </a:rPr>
              <a:t>中最大的</a:t>
            </a:r>
            <a:r>
              <a:rPr sz="2817" b="1" spc="-5" dirty="0">
                <a:solidFill>
                  <a:srgbClr val="FF0000"/>
                </a:solidFill>
                <a:latin typeface="Calibri"/>
                <a:cs typeface="Calibri"/>
              </a:rPr>
              <a:t>uid </a:t>
            </a:r>
            <a:r>
              <a:rPr sz="2817" b="1" spc="-6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b="1" spc="-11" dirty="0">
                <a:latin typeface="Calibri"/>
                <a:cs typeface="Calibri"/>
              </a:rPr>
              <a:t>maxuid=499</a:t>
            </a:r>
            <a:endParaRPr sz="2817">
              <a:latin typeface="Calibri"/>
              <a:cs typeface="Calibri"/>
            </a:endParaRPr>
          </a:p>
          <a:p>
            <a:pPr marL="13758">
              <a:lnSpc>
                <a:spcPts val="3228"/>
              </a:lnSpc>
            </a:pPr>
            <a:r>
              <a:rPr sz="2817" b="1" spc="-11" dirty="0">
                <a:latin typeface="Calibri"/>
                <a:cs typeface="Calibri"/>
              </a:rPr>
              <a:t>maxuid=$(awk</a:t>
            </a:r>
            <a:r>
              <a:rPr sz="2817" b="1" spc="-5" dirty="0">
                <a:latin typeface="Calibri"/>
                <a:cs typeface="Calibri"/>
              </a:rPr>
              <a:t> </a:t>
            </a:r>
            <a:r>
              <a:rPr sz="2817" b="1" spc="-11" dirty="0">
                <a:latin typeface="Calibri"/>
                <a:cs typeface="Calibri"/>
              </a:rPr>
              <a:t>'BEGIN </a:t>
            </a:r>
            <a:r>
              <a:rPr sz="2817" b="1" dirty="0">
                <a:latin typeface="Calibri"/>
                <a:cs typeface="Calibri"/>
              </a:rPr>
              <a:t>{</a:t>
            </a:r>
            <a:r>
              <a:rPr sz="2817" b="1" spc="5" dirty="0">
                <a:latin typeface="Calibri"/>
                <a:cs typeface="Calibri"/>
              </a:rPr>
              <a:t> </a:t>
            </a:r>
            <a:r>
              <a:rPr sz="2817" b="1" spc="-11" dirty="0">
                <a:latin typeface="Calibri"/>
                <a:cs typeface="Calibri"/>
              </a:rPr>
              <a:t>OLDFS </a:t>
            </a:r>
            <a:r>
              <a:rPr sz="2817" b="1" dirty="0">
                <a:latin typeface="Calibri"/>
                <a:cs typeface="Calibri"/>
              </a:rPr>
              <a:t>= </a:t>
            </a:r>
            <a:r>
              <a:rPr sz="2817" b="1" spc="-16" dirty="0">
                <a:latin typeface="Calibri"/>
                <a:cs typeface="Calibri"/>
              </a:rPr>
              <a:t>$FS; </a:t>
            </a:r>
            <a:r>
              <a:rPr sz="2817" b="1" spc="-27" dirty="0">
                <a:latin typeface="Calibri"/>
                <a:cs typeface="Calibri"/>
              </a:rPr>
              <a:t>FS</a:t>
            </a:r>
            <a:r>
              <a:rPr sz="2817" b="1" spc="-5" dirty="0">
                <a:latin typeface="Calibri"/>
                <a:cs typeface="Calibri"/>
              </a:rPr>
              <a:t> </a:t>
            </a:r>
            <a:r>
              <a:rPr sz="2817" b="1" dirty="0">
                <a:latin typeface="Calibri"/>
                <a:cs typeface="Calibri"/>
              </a:rPr>
              <a:t>=</a:t>
            </a:r>
            <a:r>
              <a:rPr sz="2817" b="1" spc="-5" dirty="0">
                <a:latin typeface="Calibri"/>
                <a:cs typeface="Calibri"/>
              </a:rPr>
              <a:t> ":" </a:t>
            </a:r>
            <a:r>
              <a:rPr sz="2817" b="1" dirty="0">
                <a:latin typeface="Calibri"/>
                <a:cs typeface="Calibri"/>
              </a:rPr>
              <a:t>}</a:t>
            </a:r>
            <a:r>
              <a:rPr sz="2817" b="1" spc="-5" dirty="0">
                <a:latin typeface="Calibri"/>
                <a:cs typeface="Calibri"/>
              </a:rPr>
              <a:t> </a:t>
            </a:r>
            <a:r>
              <a:rPr sz="2817" b="1" dirty="0">
                <a:latin typeface="Calibri"/>
                <a:cs typeface="Calibri"/>
              </a:rPr>
              <a:t>\</a:t>
            </a:r>
            <a:endParaRPr sz="2817">
              <a:latin typeface="Calibri"/>
              <a:cs typeface="Calibri"/>
            </a:endParaRPr>
          </a:p>
          <a:p>
            <a:pPr marL="13758" marR="33707" algn="just">
              <a:lnSpc>
                <a:spcPct val="99600"/>
              </a:lnSpc>
            </a:pPr>
            <a:r>
              <a:rPr sz="2817" b="1" dirty="0">
                <a:latin typeface="Calibri"/>
                <a:cs typeface="Calibri"/>
              </a:rPr>
              <a:t>{ </a:t>
            </a:r>
            <a:r>
              <a:rPr sz="2817" b="1" spc="-5" dirty="0">
                <a:latin typeface="Calibri"/>
                <a:cs typeface="Calibri"/>
              </a:rPr>
              <a:t>if </a:t>
            </a:r>
            <a:r>
              <a:rPr sz="2817" b="1" dirty="0">
                <a:latin typeface="Calibri"/>
                <a:cs typeface="Calibri"/>
              </a:rPr>
              <a:t>( </a:t>
            </a:r>
            <a:r>
              <a:rPr sz="2817" b="1" spc="-5" dirty="0">
                <a:latin typeface="Calibri"/>
                <a:cs typeface="Calibri"/>
              </a:rPr>
              <a:t>$3 </a:t>
            </a:r>
            <a:r>
              <a:rPr sz="2817" b="1" dirty="0">
                <a:latin typeface="Calibri"/>
                <a:cs typeface="Calibri"/>
              </a:rPr>
              <a:t>&gt; </a:t>
            </a:r>
            <a:r>
              <a:rPr sz="2817" b="1" spc="-11" dirty="0">
                <a:latin typeface="Calibri"/>
                <a:cs typeface="Calibri"/>
              </a:rPr>
              <a:t>maxuid </a:t>
            </a:r>
            <a:r>
              <a:rPr sz="2817" b="1" dirty="0">
                <a:latin typeface="Calibri"/>
                <a:cs typeface="Calibri"/>
              </a:rPr>
              <a:t>&amp;&amp;</a:t>
            </a:r>
            <a:r>
              <a:rPr sz="2817" b="1" spc="5" dirty="0">
                <a:latin typeface="Calibri"/>
                <a:cs typeface="Calibri"/>
              </a:rPr>
              <a:t> </a:t>
            </a:r>
            <a:r>
              <a:rPr sz="2817" b="1" spc="-11" dirty="0">
                <a:latin typeface="Calibri"/>
                <a:cs typeface="Calibri"/>
              </a:rPr>
              <a:t>$3&lt;10000 </a:t>
            </a:r>
            <a:r>
              <a:rPr sz="2817" b="1" dirty="0">
                <a:latin typeface="Calibri"/>
                <a:cs typeface="Calibri"/>
              </a:rPr>
              <a:t>) </a:t>
            </a:r>
            <a:r>
              <a:rPr sz="2817" b="1" spc="-11" dirty="0">
                <a:latin typeface="Calibri"/>
                <a:cs typeface="Calibri"/>
              </a:rPr>
              <a:t>maxuid=$3 </a:t>
            </a:r>
            <a:r>
              <a:rPr sz="2817" b="1" dirty="0">
                <a:latin typeface="Calibri"/>
                <a:cs typeface="Calibri"/>
              </a:rPr>
              <a:t>} \ </a:t>
            </a:r>
            <a:r>
              <a:rPr sz="2817" b="1" spc="5" dirty="0">
                <a:latin typeface="Calibri"/>
                <a:cs typeface="Calibri"/>
              </a:rPr>
              <a:t> </a:t>
            </a:r>
            <a:r>
              <a:rPr sz="2817" b="1" spc="-5" dirty="0">
                <a:latin typeface="Calibri"/>
                <a:cs typeface="Calibri"/>
              </a:rPr>
              <a:t>END </a:t>
            </a:r>
            <a:r>
              <a:rPr sz="2817" b="1" dirty="0">
                <a:latin typeface="Calibri"/>
                <a:cs typeface="Calibri"/>
              </a:rPr>
              <a:t>{</a:t>
            </a:r>
            <a:r>
              <a:rPr sz="2817" b="1" spc="5" dirty="0">
                <a:latin typeface="Calibri"/>
                <a:cs typeface="Calibri"/>
              </a:rPr>
              <a:t> </a:t>
            </a:r>
            <a:r>
              <a:rPr sz="2817" b="1" spc="-5" dirty="0">
                <a:latin typeface="Calibri"/>
                <a:cs typeface="Calibri"/>
              </a:rPr>
              <a:t>print </a:t>
            </a:r>
            <a:r>
              <a:rPr sz="2817" b="1" spc="-16" dirty="0">
                <a:latin typeface="Calibri"/>
                <a:cs typeface="Calibri"/>
              </a:rPr>
              <a:t>maxuid;FS </a:t>
            </a:r>
            <a:r>
              <a:rPr sz="2817" b="1" dirty="0">
                <a:latin typeface="Calibri"/>
                <a:cs typeface="Calibri"/>
              </a:rPr>
              <a:t>= </a:t>
            </a:r>
            <a:r>
              <a:rPr sz="2817" b="1" spc="-11" dirty="0">
                <a:latin typeface="Calibri"/>
                <a:cs typeface="Calibri"/>
              </a:rPr>
              <a:t>$OLDFS </a:t>
            </a:r>
            <a:r>
              <a:rPr sz="2817" b="1" dirty="0">
                <a:latin typeface="Calibri"/>
                <a:cs typeface="Calibri"/>
              </a:rPr>
              <a:t>}' </a:t>
            </a:r>
            <a:r>
              <a:rPr sz="2817" b="1" spc="-16" dirty="0">
                <a:latin typeface="Calibri"/>
                <a:cs typeface="Calibri"/>
              </a:rPr>
              <a:t>/etc/passwd) </a:t>
            </a:r>
            <a:r>
              <a:rPr sz="2817" b="1" spc="-623" dirty="0">
                <a:latin typeface="Calibri"/>
                <a:cs typeface="Calibri"/>
              </a:rPr>
              <a:t> </a:t>
            </a:r>
            <a:r>
              <a:rPr sz="2817" b="1" spc="-5" dirty="0">
                <a:latin typeface="Calibri"/>
                <a:cs typeface="Calibri"/>
              </a:rPr>
              <a:t>if </a:t>
            </a:r>
            <a:r>
              <a:rPr sz="2817" b="1" dirty="0">
                <a:latin typeface="Calibri"/>
                <a:cs typeface="Calibri"/>
              </a:rPr>
              <a:t>[[</a:t>
            </a:r>
            <a:r>
              <a:rPr sz="2817" b="1" spc="5" dirty="0">
                <a:latin typeface="Calibri"/>
                <a:cs typeface="Calibri"/>
              </a:rPr>
              <a:t> </a:t>
            </a:r>
            <a:r>
              <a:rPr sz="2817" b="1" spc="-11" dirty="0">
                <a:latin typeface="Calibri"/>
                <a:cs typeface="Calibri"/>
              </a:rPr>
              <a:t>$maxuid</a:t>
            </a:r>
            <a:r>
              <a:rPr sz="2817" b="1" dirty="0">
                <a:latin typeface="Calibri"/>
                <a:cs typeface="Calibri"/>
              </a:rPr>
              <a:t> </a:t>
            </a:r>
            <a:r>
              <a:rPr sz="2817" b="1" spc="-5" dirty="0">
                <a:latin typeface="Calibri"/>
                <a:cs typeface="Calibri"/>
              </a:rPr>
              <a:t>-gt</a:t>
            </a:r>
            <a:r>
              <a:rPr sz="2817" b="1" spc="-11" dirty="0">
                <a:latin typeface="Calibri"/>
                <a:cs typeface="Calibri"/>
              </a:rPr>
              <a:t> 499 </a:t>
            </a:r>
            <a:r>
              <a:rPr sz="2817" b="1" dirty="0">
                <a:latin typeface="Calibri"/>
                <a:cs typeface="Calibri"/>
              </a:rPr>
              <a:t>]]</a:t>
            </a:r>
            <a:endParaRPr sz="2817">
              <a:latin typeface="Calibri"/>
              <a:cs typeface="Calibri"/>
            </a:endParaRPr>
          </a:p>
          <a:p>
            <a:pPr marL="13758" algn="just">
              <a:lnSpc>
                <a:spcPts val="3369"/>
              </a:lnSpc>
              <a:spcBef>
                <a:spcPts val="76"/>
              </a:spcBef>
            </a:pPr>
            <a:r>
              <a:rPr sz="2817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2817" b="1" spc="-4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144" spc="96" baseline="1089" dirty="0">
                <a:solidFill>
                  <a:srgbClr val="FF0000"/>
                </a:solidFill>
                <a:latin typeface="SimSun"/>
                <a:cs typeface="SimSun"/>
              </a:rPr>
              <a:t>数值比较</a:t>
            </a:r>
            <a:endParaRPr sz="4144" baseline="1089">
              <a:latin typeface="SimSun"/>
              <a:cs typeface="SimSun"/>
            </a:endParaRPr>
          </a:p>
          <a:p>
            <a:pPr marL="13758">
              <a:lnSpc>
                <a:spcPts val="3353"/>
              </a:lnSpc>
            </a:pPr>
            <a:r>
              <a:rPr sz="2817" b="1" spc="-5" dirty="0">
                <a:latin typeface="Calibri"/>
                <a:cs typeface="Calibri"/>
              </a:rPr>
              <a:t>then</a:t>
            </a:r>
            <a:endParaRPr sz="2817">
              <a:latin typeface="Calibri"/>
              <a:cs typeface="Calibri"/>
            </a:endParaRPr>
          </a:p>
          <a:p>
            <a:pPr marL="13758" marR="3595630" indent="646622">
              <a:lnSpc>
                <a:spcPct val="99600"/>
              </a:lnSpc>
            </a:pPr>
            <a:r>
              <a:rPr sz="2817" b="1" spc="-11" dirty="0">
                <a:latin typeface="Calibri"/>
                <a:cs typeface="Calibri"/>
              </a:rPr>
              <a:t>let </a:t>
            </a:r>
            <a:r>
              <a:rPr sz="2817" b="1" spc="-5" dirty="0">
                <a:latin typeface="Calibri"/>
                <a:cs typeface="Calibri"/>
              </a:rPr>
              <a:t>uid=$maxuid+1 </a:t>
            </a:r>
            <a:r>
              <a:rPr sz="2817" b="1" dirty="0">
                <a:latin typeface="Calibri"/>
                <a:cs typeface="Calibri"/>
              </a:rPr>
              <a:t> #</a:t>
            </a:r>
            <a:r>
              <a:rPr sz="2817" b="1" spc="-87" dirty="0">
                <a:latin typeface="Calibri"/>
                <a:cs typeface="Calibri"/>
              </a:rPr>
              <a:t> </a:t>
            </a:r>
            <a:r>
              <a:rPr sz="2817" b="1" spc="-5" dirty="0">
                <a:latin typeface="Calibri"/>
                <a:cs typeface="Calibri"/>
              </a:rPr>
              <a:t>uid</a:t>
            </a:r>
            <a:r>
              <a:rPr sz="4144" spc="96" baseline="1089" dirty="0">
                <a:latin typeface="SimSun"/>
                <a:cs typeface="SimSun"/>
              </a:rPr>
              <a:t>用户号，即用户</a:t>
            </a:r>
            <a:r>
              <a:rPr sz="2817" b="1" spc="-11" dirty="0">
                <a:latin typeface="Calibri"/>
                <a:cs typeface="Calibri"/>
              </a:rPr>
              <a:t>ID </a:t>
            </a:r>
            <a:r>
              <a:rPr sz="2817" b="1" spc="-617" dirty="0">
                <a:latin typeface="Calibri"/>
                <a:cs typeface="Calibri"/>
              </a:rPr>
              <a:t> </a:t>
            </a:r>
            <a:r>
              <a:rPr sz="2817" b="1" spc="-5" dirty="0">
                <a:latin typeface="Calibri"/>
                <a:cs typeface="Calibri"/>
              </a:rPr>
              <a:t>else</a:t>
            </a:r>
            <a:endParaRPr sz="2817">
              <a:latin typeface="Calibri"/>
              <a:cs typeface="Calibri"/>
            </a:endParaRPr>
          </a:p>
          <a:p>
            <a:pPr marL="660380">
              <a:lnSpc>
                <a:spcPts val="3369"/>
              </a:lnSpc>
              <a:spcBef>
                <a:spcPts val="81"/>
              </a:spcBef>
            </a:pPr>
            <a:r>
              <a:rPr sz="2817" b="1" spc="-5" dirty="0">
                <a:latin typeface="Calibri"/>
                <a:cs typeface="Calibri"/>
              </a:rPr>
              <a:t>uid=500</a:t>
            </a:r>
            <a:endParaRPr sz="2817">
              <a:latin typeface="Calibri"/>
              <a:cs typeface="Calibri"/>
            </a:endParaRPr>
          </a:p>
          <a:p>
            <a:pPr marL="13758">
              <a:lnSpc>
                <a:spcPts val="3353"/>
              </a:lnSpc>
            </a:pPr>
            <a:r>
              <a:rPr sz="2817" b="1" dirty="0">
                <a:latin typeface="Calibri"/>
                <a:cs typeface="Calibri"/>
              </a:rPr>
              <a:t>fi</a:t>
            </a:r>
            <a:endParaRPr sz="2817">
              <a:latin typeface="Calibri"/>
              <a:cs typeface="Calibri"/>
            </a:endParaRPr>
          </a:p>
          <a:p>
            <a:pPr marL="13758">
              <a:lnSpc>
                <a:spcPts val="3369"/>
              </a:lnSpc>
            </a:pPr>
            <a:r>
              <a:rPr sz="2817" b="1" spc="-11" dirty="0">
                <a:latin typeface="Calibri"/>
                <a:cs typeface="Calibri"/>
              </a:rPr>
              <a:t>&gt;users.pwd</a:t>
            </a:r>
            <a:endParaRPr sz="2817">
              <a:latin typeface="Calibri"/>
              <a:cs typeface="Calibri"/>
            </a:endParaRPr>
          </a:p>
          <a:p>
            <a:pPr marL="13758">
              <a:spcBef>
                <a:spcPts val="103"/>
              </a:spcBef>
            </a:pPr>
            <a:r>
              <a:rPr sz="2817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2817" b="1" spc="-5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144" spc="96" baseline="1089" dirty="0">
                <a:solidFill>
                  <a:srgbClr val="FF0000"/>
                </a:solidFill>
                <a:latin typeface="SimSun"/>
                <a:cs typeface="SimSun"/>
              </a:rPr>
              <a:t>生成空文件</a:t>
            </a:r>
            <a:r>
              <a:rPr sz="2817" b="1" dirty="0">
                <a:solidFill>
                  <a:srgbClr val="FF0000"/>
                </a:solidFill>
                <a:latin typeface="Calibri"/>
                <a:cs typeface="Calibri"/>
              </a:rPr>
              <a:t>users.pwd</a:t>
            </a:r>
            <a:r>
              <a:rPr sz="4144" baseline="1089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4144" spc="96" baseline="1089" dirty="0">
                <a:solidFill>
                  <a:srgbClr val="FF0000"/>
                </a:solidFill>
                <a:latin typeface="SimSun"/>
                <a:cs typeface="SimSun"/>
              </a:rPr>
              <a:t>供</a:t>
            </a:r>
            <a:r>
              <a:rPr sz="2817" b="1" spc="-11" dirty="0">
                <a:solidFill>
                  <a:srgbClr val="FF0000"/>
                </a:solidFill>
                <a:latin typeface="Calibri"/>
                <a:cs typeface="Calibri"/>
              </a:rPr>
              <a:t>newusers</a:t>
            </a:r>
            <a:r>
              <a:rPr sz="4144" spc="96" baseline="1089" dirty="0">
                <a:solidFill>
                  <a:srgbClr val="FF0000"/>
                </a:solidFill>
                <a:latin typeface="SimSun"/>
                <a:cs typeface="SimSun"/>
              </a:rPr>
              <a:t>命令使用</a:t>
            </a:r>
            <a:endParaRPr sz="4144" baseline="1089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8034" y="-179237"/>
            <a:ext cx="4526492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8.5</a:t>
            </a:r>
            <a:r>
              <a:rPr spc="-87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Bash</a:t>
            </a:r>
            <a:r>
              <a:rPr dirty="0"/>
              <a:t>实例分析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213" y="393911"/>
            <a:ext cx="9665229" cy="6756764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b="1" spc="-5" dirty="0">
                <a:latin typeface="Calibri"/>
                <a:cs typeface="Calibri"/>
              </a:rPr>
              <a:t>while</a:t>
            </a:r>
            <a:r>
              <a:rPr sz="2600" b="1" spc="-16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[[</a:t>
            </a:r>
            <a:r>
              <a:rPr sz="2600" b="1" spc="-22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$num</a:t>
            </a:r>
            <a:r>
              <a:rPr sz="2600" b="1" spc="-22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-le</a:t>
            </a:r>
            <a:r>
              <a:rPr sz="2600" b="1" spc="-11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171</a:t>
            </a:r>
            <a:r>
              <a:rPr sz="2600" b="1" spc="-27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]]</a:t>
            </a:r>
            <a:endParaRPr sz="2600">
              <a:latin typeface="Calibri"/>
              <a:cs typeface="Calibri"/>
            </a:endParaRPr>
          </a:p>
          <a:p>
            <a:pPr marL="13758" marR="4498837">
              <a:lnSpc>
                <a:spcPts val="3044"/>
              </a:lnSpc>
              <a:spcBef>
                <a:spcPts val="292"/>
              </a:spcBef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2600" b="1" spc="-8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一班最后一个学生用户名为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stu171 </a:t>
            </a:r>
            <a:r>
              <a:rPr sz="2600" b="1" spc="-57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do</a:t>
            </a:r>
            <a:endParaRPr sz="2600">
              <a:latin typeface="Calibri"/>
              <a:cs typeface="Calibri"/>
            </a:endParaRPr>
          </a:p>
          <a:p>
            <a:pPr marL="13758">
              <a:lnSpc>
                <a:spcPts val="3055"/>
              </a:lnSpc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2600" b="1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添加一条学生记录到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users.pwd</a:t>
            </a:r>
            <a:r>
              <a:rPr sz="3819" spc="-8" baseline="1182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格式与</a:t>
            </a:r>
            <a:r>
              <a:rPr sz="2600" b="1" spc="-16" dirty="0">
                <a:solidFill>
                  <a:srgbClr val="FF0000"/>
                </a:solidFill>
                <a:latin typeface="Calibri"/>
                <a:cs typeface="Calibri"/>
              </a:rPr>
              <a:t>/etc/passwd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基本相同，</a:t>
            </a:r>
            <a:endParaRPr sz="3819" baseline="1182">
              <a:latin typeface="SimSun"/>
              <a:cs typeface="SimSun"/>
            </a:endParaRPr>
          </a:p>
          <a:p>
            <a:pPr marL="13758">
              <a:spcBef>
                <a:spcPts val="27"/>
              </a:spcBef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仅密码为明文。格式如下：</a:t>
            </a:r>
            <a:endParaRPr sz="3819" baseline="1182">
              <a:latin typeface="SimSun"/>
              <a:cs typeface="SimSun"/>
            </a:endParaRPr>
          </a:p>
          <a:p>
            <a:pPr marL="87363"/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26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用户名：密码：用户号：组群号：用户实名：用户主目录：登录</a:t>
            </a:r>
            <a:endParaRPr sz="3819" baseline="1182">
              <a:latin typeface="SimSun"/>
              <a:cs typeface="SimSun"/>
            </a:endParaRPr>
          </a:p>
          <a:p>
            <a:pPr marL="13758" marR="7511819">
              <a:lnSpc>
                <a:spcPts val="3044"/>
              </a:lnSpc>
              <a:spcBef>
                <a:spcPts val="190"/>
              </a:spcBef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后的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819" spc="73" baseline="1182" dirty="0">
                <a:solidFill>
                  <a:srgbClr val="FF0000"/>
                </a:solidFill>
                <a:latin typeface="SimSun"/>
                <a:cs typeface="SimSun"/>
              </a:rPr>
              <a:t>类型  </a:t>
            </a:r>
            <a:r>
              <a:rPr sz="2600" b="1" spc="-5" dirty="0">
                <a:latin typeface="Calibri"/>
                <a:cs typeface="Calibri"/>
              </a:rPr>
              <a:t>echo</a:t>
            </a:r>
            <a:endParaRPr sz="2600">
              <a:latin typeface="Calibri"/>
              <a:cs typeface="Calibri"/>
            </a:endParaRPr>
          </a:p>
          <a:p>
            <a:pPr marL="13758" marR="5503">
              <a:lnSpc>
                <a:spcPts val="3142"/>
              </a:lnSpc>
              <a:spcBef>
                <a:spcPts val="22"/>
              </a:spcBef>
            </a:pPr>
            <a:r>
              <a:rPr sz="2600" b="1" spc="-5" dirty="0">
                <a:latin typeface="Calibri"/>
                <a:cs typeface="Calibri"/>
              </a:rPr>
              <a:t>stu"$num":stu"$num":$uid:$gid1::/home/stu"$num":/bin/bash&gt;&gt;use </a:t>
            </a:r>
            <a:r>
              <a:rPr sz="2600" b="1" spc="-574" dirty="0">
                <a:latin typeface="Calibri"/>
                <a:cs typeface="Calibri"/>
              </a:rPr>
              <a:t> </a:t>
            </a:r>
            <a:r>
              <a:rPr sz="2600" b="1" spc="-16" dirty="0">
                <a:latin typeface="Calibri"/>
                <a:cs typeface="Calibri"/>
              </a:rPr>
              <a:t>rs.pwd</a:t>
            </a:r>
            <a:endParaRPr sz="2600">
              <a:latin typeface="Calibri"/>
              <a:cs typeface="Calibri"/>
            </a:endParaRPr>
          </a:p>
          <a:p>
            <a:pPr marL="605348">
              <a:lnSpc>
                <a:spcPts val="2914"/>
              </a:lnSpc>
            </a:pPr>
            <a:r>
              <a:rPr sz="2600" b="1" spc="-5" dirty="0">
                <a:latin typeface="Calibri"/>
                <a:cs typeface="Calibri"/>
              </a:rPr>
              <a:t>num=$((num+1))</a:t>
            </a:r>
            <a:endParaRPr sz="2600">
              <a:latin typeface="Calibri"/>
              <a:cs typeface="Calibri"/>
            </a:endParaRPr>
          </a:p>
          <a:p>
            <a:pPr marL="605348" marR="4238812" indent="-591590">
              <a:lnSpc>
                <a:spcPts val="3044"/>
              </a:lnSpc>
              <a:spcBef>
                <a:spcPts val="298"/>
              </a:spcBef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2600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学生用户名</a:t>
            </a:r>
            <a:r>
              <a:rPr sz="2600" b="1" spc="16" dirty="0">
                <a:solidFill>
                  <a:srgbClr val="FF0000"/>
                </a:solidFill>
                <a:latin typeface="Calibri"/>
                <a:cs typeface="Calibri"/>
              </a:rPr>
              <a:t>+1</a:t>
            </a:r>
            <a:r>
              <a:rPr sz="3819" spc="24" baseline="1182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也可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let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num=num+1 </a:t>
            </a:r>
            <a:r>
              <a:rPr sz="2600" b="1" spc="-56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uid=$((uid+1))</a:t>
            </a:r>
            <a:endParaRPr sz="2600">
              <a:latin typeface="Calibri"/>
              <a:cs typeface="Calibri"/>
            </a:endParaRPr>
          </a:p>
          <a:p>
            <a:pPr marL="13758" marR="4945281">
              <a:lnSpc>
                <a:spcPts val="3142"/>
              </a:lnSpc>
              <a:spcBef>
                <a:spcPts val="22"/>
              </a:spcBef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2600" b="1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用户号为</a:t>
            </a:r>
            <a:r>
              <a:rPr sz="2600" b="1" spc="16" dirty="0">
                <a:solidFill>
                  <a:srgbClr val="FF0000"/>
                </a:solidFill>
                <a:latin typeface="Calibri"/>
                <a:cs typeface="Calibri"/>
              </a:rPr>
              <a:t>+1</a:t>
            </a:r>
            <a:r>
              <a:rPr sz="3819" spc="24" baseline="1182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也可</a:t>
            </a:r>
            <a:r>
              <a:rPr sz="2600" b="1" spc="-11" dirty="0">
                <a:solidFill>
                  <a:srgbClr val="FF0000"/>
                </a:solidFill>
                <a:latin typeface="Calibri"/>
                <a:cs typeface="Calibri"/>
              </a:rPr>
              <a:t>let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uid=uid+1 </a:t>
            </a:r>
            <a:r>
              <a:rPr sz="2600" b="1" spc="-56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done</a:t>
            </a:r>
            <a:endParaRPr sz="2600">
              <a:latin typeface="Calibri"/>
              <a:cs typeface="Calibri"/>
            </a:endParaRPr>
          </a:p>
          <a:p>
            <a:pPr marL="13758">
              <a:lnSpc>
                <a:spcPts val="2914"/>
              </a:lnSpc>
            </a:pPr>
            <a:r>
              <a:rPr sz="2600" b="1" spc="-11" dirty="0">
                <a:latin typeface="Calibri"/>
                <a:cs typeface="Calibri"/>
              </a:rPr>
              <a:t>newusers</a:t>
            </a:r>
            <a:r>
              <a:rPr sz="2600" b="1" spc="-22" dirty="0">
                <a:latin typeface="Calibri"/>
                <a:cs typeface="Calibri"/>
              </a:rPr>
              <a:t> </a:t>
            </a:r>
            <a:r>
              <a:rPr sz="2600" b="1" spc="-11" dirty="0">
                <a:latin typeface="Calibri"/>
                <a:cs typeface="Calibri"/>
              </a:rPr>
              <a:t>users.pwd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22"/>
              </a:spcBef>
            </a:pPr>
            <a:r>
              <a:rPr sz="2600" b="1" spc="-5" dirty="0">
                <a:latin typeface="Calibri"/>
                <a:cs typeface="Calibri"/>
              </a:rPr>
              <a:t>rm</a:t>
            </a:r>
            <a:r>
              <a:rPr sz="2600" b="1" spc="-32" dirty="0">
                <a:latin typeface="Calibri"/>
                <a:cs typeface="Calibri"/>
              </a:rPr>
              <a:t> </a:t>
            </a:r>
            <a:r>
              <a:rPr sz="2600" b="1" spc="-11" dirty="0">
                <a:latin typeface="Calibri"/>
                <a:cs typeface="Calibri"/>
              </a:rPr>
              <a:t>-f</a:t>
            </a:r>
            <a:r>
              <a:rPr sz="2600" b="1" spc="-32" dirty="0">
                <a:latin typeface="Calibri"/>
                <a:cs typeface="Calibri"/>
              </a:rPr>
              <a:t> </a:t>
            </a:r>
            <a:r>
              <a:rPr sz="2600" b="1" spc="-11" dirty="0">
                <a:latin typeface="Calibri"/>
                <a:cs typeface="Calibri"/>
              </a:rPr>
              <a:t>users.pwd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8034" y="-179237"/>
            <a:ext cx="4526492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8.5</a:t>
            </a:r>
            <a:r>
              <a:rPr spc="-87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Bash</a:t>
            </a:r>
            <a:r>
              <a:rPr dirty="0"/>
              <a:t>实例分析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214" y="204596"/>
            <a:ext cx="2965609" cy="547436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二、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us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467" b="1" spc="-4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endParaRPr sz="3467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214" y="726314"/>
            <a:ext cx="9324710" cy="6391825"/>
          </a:xfrm>
          <a:prstGeom prst="rect">
            <a:avLst/>
          </a:prstGeom>
        </p:spPr>
        <p:txBody>
          <a:bodyPr vert="horz" wrap="square" lIns="0" tIns="11695" rIns="0" bIns="0" rtlCol="0">
            <a:spAutoFit/>
          </a:bodyPr>
          <a:lstStyle/>
          <a:p>
            <a:pPr marL="13758" marR="5503">
              <a:lnSpc>
                <a:spcPct val="100400"/>
              </a:lnSpc>
              <a:spcBef>
                <a:spcPts val="92"/>
              </a:spcBef>
              <a:tabLst>
                <a:tab pos="2596118" algn="l"/>
              </a:tabLst>
            </a:pP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!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ba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h	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删除一班的所有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467" b="1" spc="-11" dirty="0">
                <a:solidFill>
                  <a:srgbClr val="FF0000"/>
                </a:solidFill>
                <a:latin typeface="Calibri"/>
                <a:cs typeface="Calibri"/>
              </a:rPr>
              <a:t>nu</a:t>
            </a:r>
            <a:r>
              <a:rPr sz="3467" b="1" spc="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358" spc="108" dirty="0">
                <a:solidFill>
                  <a:srgbClr val="FF0000"/>
                </a:solidFill>
                <a:latin typeface="SimSun"/>
                <a:cs typeface="SimSun"/>
              </a:rPr>
              <a:t>用户及其工作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目录</a:t>
            </a:r>
            <a:endParaRPr sz="3358">
              <a:latin typeface="SimSun"/>
              <a:cs typeface="SimSun"/>
            </a:endParaRPr>
          </a:p>
          <a:p>
            <a:pPr marL="13758">
              <a:spcBef>
                <a:spcPts val="32"/>
              </a:spcBef>
            </a:pPr>
            <a:r>
              <a:rPr sz="3467" b="1" spc="-5" dirty="0">
                <a:latin typeface="Calibri"/>
                <a:cs typeface="Calibri"/>
              </a:rPr>
              <a:t>num=101</a:t>
            </a:r>
            <a:endParaRPr sz="3467">
              <a:latin typeface="Calibri"/>
              <a:cs typeface="Calibri"/>
            </a:endParaRPr>
          </a:p>
          <a:p>
            <a:pPr marL="13758" marR="5326375">
              <a:lnSpc>
                <a:spcPts val="4138"/>
              </a:lnSpc>
              <a:spcBef>
                <a:spcPts val="211"/>
              </a:spcBef>
            </a:pPr>
            <a:r>
              <a:rPr sz="3467" b="1" spc="-5" dirty="0">
                <a:latin typeface="Calibri"/>
                <a:cs typeface="Calibri"/>
              </a:rPr>
              <a:t>while</a:t>
            </a:r>
            <a:r>
              <a:rPr sz="3467" b="1" spc="-16" dirty="0">
                <a:latin typeface="Calibri"/>
                <a:cs typeface="Calibri"/>
              </a:rPr>
              <a:t> </a:t>
            </a:r>
            <a:r>
              <a:rPr sz="3467" b="1" dirty="0">
                <a:latin typeface="Calibri"/>
                <a:cs typeface="Calibri"/>
              </a:rPr>
              <a:t>[</a:t>
            </a:r>
            <a:r>
              <a:rPr sz="3467" b="1" spc="-22" dirty="0">
                <a:latin typeface="Calibri"/>
                <a:cs typeface="Calibri"/>
              </a:rPr>
              <a:t> </a:t>
            </a:r>
            <a:r>
              <a:rPr sz="3467" b="1" spc="-5" dirty="0">
                <a:latin typeface="Calibri"/>
                <a:cs typeface="Calibri"/>
              </a:rPr>
              <a:t>$num</a:t>
            </a:r>
            <a:r>
              <a:rPr sz="3467" b="1" spc="-16" dirty="0">
                <a:latin typeface="Calibri"/>
                <a:cs typeface="Calibri"/>
              </a:rPr>
              <a:t> </a:t>
            </a:r>
            <a:r>
              <a:rPr sz="3467" b="1" spc="-5" dirty="0">
                <a:latin typeface="Calibri"/>
                <a:cs typeface="Calibri"/>
              </a:rPr>
              <a:t>-le</a:t>
            </a:r>
            <a:r>
              <a:rPr sz="3467" b="1" spc="-11" dirty="0">
                <a:latin typeface="Calibri"/>
                <a:cs typeface="Calibri"/>
              </a:rPr>
              <a:t> </a:t>
            </a:r>
            <a:r>
              <a:rPr sz="3467" b="1" dirty="0">
                <a:latin typeface="Calibri"/>
                <a:cs typeface="Calibri"/>
              </a:rPr>
              <a:t>171</a:t>
            </a:r>
            <a:r>
              <a:rPr sz="3467" b="1" spc="-5" dirty="0">
                <a:latin typeface="Calibri"/>
                <a:cs typeface="Calibri"/>
              </a:rPr>
              <a:t> </a:t>
            </a:r>
            <a:r>
              <a:rPr sz="3467" b="1" dirty="0">
                <a:latin typeface="Calibri"/>
                <a:cs typeface="Calibri"/>
              </a:rPr>
              <a:t>] </a:t>
            </a:r>
            <a:r>
              <a:rPr sz="3467" b="1" spc="-769" dirty="0">
                <a:latin typeface="Calibri"/>
                <a:cs typeface="Calibri"/>
              </a:rPr>
              <a:t> </a:t>
            </a:r>
            <a:r>
              <a:rPr sz="3467" b="1" spc="-5" dirty="0">
                <a:latin typeface="Calibri"/>
                <a:cs typeface="Calibri"/>
              </a:rPr>
              <a:t>do</a:t>
            </a:r>
            <a:endParaRPr sz="3467">
              <a:latin typeface="Calibri"/>
              <a:cs typeface="Calibri"/>
            </a:endParaRPr>
          </a:p>
          <a:p>
            <a:pPr marL="811717" marR="4070278" indent="-797959">
              <a:lnSpc>
                <a:spcPts val="4106"/>
              </a:lnSpc>
              <a:spcBef>
                <a:spcPts val="92"/>
              </a:spcBef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467" b="1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2&gt;&amp;-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关闭标准错误输出 </a:t>
            </a:r>
            <a:r>
              <a:rPr sz="3467" b="1" spc="-11" dirty="0">
                <a:latin typeface="Calibri"/>
                <a:cs typeface="Calibri"/>
              </a:rPr>
              <a:t>userdel</a:t>
            </a:r>
            <a:r>
              <a:rPr sz="3467" b="1" spc="-27" dirty="0">
                <a:latin typeface="Calibri"/>
                <a:cs typeface="Calibri"/>
              </a:rPr>
              <a:t> </a:t>
            </a:r>
            <a:r>
              <a:rPr sz="3467" b="1" spc="-11" dirty="0">
                <a:latin typeface="Calibri"/>
                <a:cs typeface="Calibri"/>
              </a:rPr>
              <a:t>stu"$num"</a:t>
            </a:r>
            <a:r>
              <a:rPr sz="3467" b="1" spc="-32" dirty="0">
                <a:latin typeface="Calibri"/>
                <a:cs typeface="Calibri"/>
              </a:rPr>
              <a:t> </a:t>
            </a:r>
            <a:r>
              <a:rPr sz="3467" b="1" spc="-5" dirty="0">
                <a:latin typeface="Calibri"/>
                <a:cs typeface="Calibri"/>
              </a:rPr>
              <a:t>2&gt;&amp;-</a:t>
            </a:r>
            <a:endParaRPr sz="3467">
              <a:latin typeface="Calibri"/>
              <a:cs typeface="Calibri"/>
            </a:endParaRPr>
          </a:p>
          <a:p>
            <a:pPr marL="811717">
              <a:lnSpc>
                <a:spcPts val="4008"/>
              </a:lnSpc>
            </a:pPr>
            <a:r>
              <a:rPr sz="3467" b="1" dirty="0">
                <a:latin typeface="Calibri"/>
                <a:cs typeface="Calibri"/>
              </a:rPr>
              <a:t>rm</a:t>
            </a:r>
            <a:r>
              <a:rPr sz="3467" b="1" spc="-16" dirty="0">
                <a:latin typeface="Calibri"/>
                <a:cs typeface="Calibri"/>
              </a:rPr>
              <a:t> /home/stu"$num" -f</a:t>
            </a:r>
            <a:r>
              <a:rPr sz="3467" b="1" spc="-5" dirty="0">
                <a:latin typeface="Calibri"/>
                <a:cs typeface="Calibri"/>
              </a:rPr>
              <a:t> -r</a:t>
            </a:r>
            <a:endParaRPr sz="3467">
              <a:latin typeface="Calibri"/>
              <a:cs typeface="Calibri"/>
            </a:endParaRPr>
          </a:p>
          <a:p>
            <a:pPr marL="811717">
              <a:lnSpc>
                <a:spcPts val="4148"/>
              </a:lnSpc>
              <a:spcBef>
                <a:spcPts val="54"/>
              </a:spcBef>
            </a:pPr>
            <a:r>
              <a:rPr sz="3467" b="1" spc="-5" dirty="0">
                <a:latin typeface="Calibri"/>
                <a:cs typeface="Calibri"/>
              </a:rPr>
              <a:t>num=$((num+1))</a:t>
            </a:r>
            <a:endParaRPr sz="3467">
              <a:latin typeface="Calibri"/>
              <a:cs typeface="Calibri"/>
            </a:endParaRPr>
          </a:p>
          <a:p>
            <a:pPr marL="13758">
              <a:lnSpc>
                <a:spcPts val="4148"/>
              </a:lnSpc>
            </a:pPr>
            <a:r>
              <a:rPr sz="3467" b="1" spc="-5" dirty="0">
                <a:latin typeface="Calibri"/>
                <a:cs typeface="Calibri"/>
              </a:rPr>
              <a:t>Done</a:t>
            </a:r>
            <a:endParaRPr sz="3467">
              <a:latin typeface="Calibri"/>
              <a:cs typeface="Calibri"/>
            </a:endParaRPr>
          </a:p>
          <a:p>
            <a:pPr marL="13758" marR="3921692">
              <a:lnSpc>
                <a:spcPts val="4106"/>
              </a:lnSpc>
              <a:spcBef>
                <a:spcPts val="217"/>
              </a:spcBef>
            </a:pPr>
            <a:r>
              <a:rPr sz="3467" b="1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467" b="1" spc="-9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删除一班对应的组群</a:t>
            </a:r>
            <a:r>
              <a:rPr sz="3467" b="1" spc="-5" dirty="0">
                <a:solidFill>
                  <a:srgbClr val="FF0000"/>
                </a:solidFill>
                <a:latin typeface="Calibri"/>
                <a:cs typeface="Calibri"/>
              </a:rPr>
              <a:t>class1 </a:t>
            </a:r>
            <a:r>
              <a:rPr sz="3467" b="1" spc="-76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467" b="1" spc="-11" dirty="0">
                <a:latin typeface="Calibri"/>
                <a:cs typeface="Calibri"/>
              </a:rPr>
              <a:t>groupdel</a:t>
            </a:r>
            <a:r>
              <a:rPr sz="3467" b="1" spc="-5" dirty="0">
                <a:latin typeface="Calibri"/>
                <a:cs typeface="Calibri"/>
              </a:rPr>
              <a:t> class1 </a:t>
            </a:r>
            <a:r>
              <a:rPr sz="3467" b="1" dirty="0">
                <a:latin typeface="Calibri"/>
                <a:cs typeface="Calibri"/>
              </a:rPr>
              <a:t>2&gt;&amp;-</a:t>
            </a:r>
            <a:endParaRPr sz="34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73" y="306157"/>
            <a:ext cx="8791575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512682" algn="l"/>
              </a:tabLst>
            </a:pP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.2	</a:t>
            </a:r>
            <a:r>
              <a:rPr dirty="0"/>
              <a:t>与用户和组管理相关的文件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639" y="1363598"/>
            <a:ext cx="8392583" cy="4470530"/>
          </a:xfrm>
          <a:prstGeom prst="rect">
            <a:avLst/>
          </a:prstGeom>
        </p:spPr>
        <p:txBody>
          <a:bodyPr vert="horz" wrap="square" lIns="0" tIns="119010" rIns="0" bIns="0" rtlCol="0">
            <a:spAutoFit/>
          </a:bodyPr>
          <a:lstStyle/>
          <a:p>
            <a:pPr marL="385221" indent="-371464">
              <a:spcBef>
                <a:spcPts val="93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467" dirty="0">
                <a:latin typeface="SimSun"/>
                <a:cs typeface="SimSun"/>
              </a:rPr>
              <a:t>与用户管理相关文件：</a:t>
            </a:r>
            <a:endParaRPr sz="3467">
              <a:latin typeface="SimSun"/>
              <a:cs typeface="SimSun"/>
            </a:endParaRPr>
          </a:p>
          <a:p>
            <a:pPr marL="13758">
              <a:spcBef>
                <a:spcPts val="834"/>
              </a:spcBef>
            </a:pPr>
            <a:r>
              <a:rPr sz="3467" spc="-16" dirty="0">
                <a:latin typeface="Calibri"/>
                <a:cs typeface="Calibri"/>
              </a:rPr>
              <a:t>/etc/passwd</a:t>
            </a:r>
            <a:r>
              <a:rPr sz="3467" dirty="0">
                <a:latin typeface="SimSun"/>
                <a:cs typeface="SimSun"/>
              </a:rPr>
              <a:t>、</a:t>
            </a:r>
            <a:endParaRPr sz="3467">
              <a:latin typeface="SimSun"/>
              <a:cs typeface="SimSun"/>
            </a:endParaRPr>
          </a:p>
          <a:p>
            <a:pPr marL="13758">
              <a:spcBef>
                <a:spcPts val="807"/>
              </a:spcBef>
            </a:pPr>
            <a:r>
              <a:rPr sz="3467" spc="-22" dirty="0">
                <a:latin typeface="Calibri"/>
                <a:cs typeface="Calibri"/>
              </a:rPr>
              <a:t>/etc/shadow</a:t>
            </a:r>
            <a:r>
              <a:rPr sz="3467" dirty="0">
                <a:latin typeface="SimSun"/>
                <a:cs typeface="SimSun"/>
              </a:rPr>
              <a:t>、</a:t>
            </a:r>
            <a:endParaRPr sz="3467">
              <a:latin typeface="SimSun"/>
              <a:cs typeface="SimSun"/>
            </a:endParaRPr>
          </a:p>
          <a:p>
            <a:pPr marL="13758">
              <a:spcBef>
                <a:spcPts val="829"/>
              </a:spcBef>
            </a:pPr>
            <a:r>
              <a:rPr sz="3467" spc="-27" dirty="0">
                <a:latin typeface="Calibri"/>
                <a:cs typeface="Calibri"/>
              </a:rPr>
              <a:t>/etc/group</a:t>
            </a:r>
            <a:r>
              <a:rPr sz="3467" dirty="0">
                <a:latin typeface="SimSun"/>
                <a:cs typeface="SimSun"/>
              </a:rPr>
              <a:t>、</a:t>
            </a:r>
            <a:endParaRPr sz="3467">
              <a:latin typeface="SimSun"/>
              <a:cs typeface="SimSun"/>
            </a:endParaRPr>
          </a:p>
          <a:p>
            <a:pPr marL="13758">
              <a:spcBef>
                <a:spcPts val="834"/>
              </a:spcBef>
            </a:pPr>
            <a:r>
              <a:rPr sz="3467" spc="-16" dirty="0">
                <a:latin typeface="Calibri"/>
                <a:cs typeface="Calibri"/>
              </a:rPr>
              <a:t>/etc/login.defs</a:t>
            </a:r>
            <a:r>
              <a:rPr sz="3467" dirty="0">
                <a:latin typeface="SimSun"/>
                <a:cs typeface="SimSun"/>
              </a:rPr>
              <a:t>、</a:t>
            </a:r>
            <a:endParaRPr sz="3467">
              <a:latin typeface="SimSun"/>
              <a:cs typeface="SimSun"/>
            </a:endParaRPr>
          </a:p>
          <a:p>
            <a:pPr marL="13758">
              <a:spcBef>
                <a:spcPts val="704"/>
              </a:spcBef>
            </a:pPr>
            <a:r>
              <a:rPr sz="3467" spc="-32" dirty="0">
                <a:latin typeface="Calibri"/>
                <a:cs typeface="Calibri"/>
              </a:rPr>
              <a:t>/etc/</a:t>
            </a:r>
            <a:r>
              <a:rPr sz="3467" spc="-5" dirty="0">
                <a:latin typeface="Calibri"/>
                <a:cs typeface="Calibri"/>
              </a:rPr>
              <a:t> </a:t>
            </a:r>
            <a:r>
              <a:rPr sz="3467" spc="-16" dirty="0">
                <a:latin typeface="Calibri"/>
                <a:cs typeface="Calibri"/>
              </a:rPr>
              <a:t>default/useradd</a:t>
            </a:r>
            <a:endParaRPr sz="3467">
              <a:latin typeface="Calibri"/>
              <a:cs typeface="Calibri"/>
            </a:endParaRPr>
          </a:p>
          <a:p>
            <a:pPr marL="13758">
              <a:spcBef>
                <a:spcPts val="932"/>
              </a:spcBef>
            </a:pPr>
            <a:r>
              <a:rPr sz="3467" dirty="0">
                <a:latin typeface="SimSun"/>
                <a:cs typeface="SimSun"/>
              </a:rPr>
              <a:t>等，用于对用户设置和登录项目进行控制。</a:t>
            </a:r>
            <a:endParaRPr sz="3467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967" y="-281839"/>
            <a:ext cx="6714067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498924" algn="l"/>
              </a:tabLst>
            </a:pPr>
            <a:r>
              <a:rPr sz="3900" dirty="0"/>
              <a:t>第9章	Linux的进程与线程管理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85301" y="345952"/>
            <a:ext cx="9722326" cy="6038641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735360" indent="-372151">
              <a:spcBef>
                <a:spcPts val="585"/>
              </a:spcBef>
              <a:buSzPct val="103225"/>
              <a:buFont typeface="Arial MT"/>
              <a:buChar char="•"/>
              <a:tabLst>
                <a:tab pos="735360" algn="l"/>
                <a:tab pos="736048" algn="l"/>
              </a:tabLst>
            </a:pPr>
            <a:r>
              <a:rPr sz="3358" spc="60" dirty="0">
                <a:solidFill>
                  <a:srgbClr val="993300"/>
                </a:solidFill>
                <a:latin typeface="SimSun"/>
                <a:cs typeface="SimSun"/>
              </a:rPr>
              <a:t>9.1</a:t>
            </a:r>
            <a:r>
              <a:rPr sz="3358" spc="16" dirty="0">
                <a:solidFill>
                  <a:srgbClr val="993300"/>
                </a:solidFill>
                <a:latin typeface="SimSun"/>
                <a:cs typeface="SimSun"/>
              </a:rPr>
              <a:t> </a:t>
            </a:r>
            <a:r>
              <a:rPr sz="3358" spc="65" dirty="0">
                <a:solidFill>
                  <a:srgbClr val="993300"/>
                </a:solidFill>
                <a:latin typeface="SimSun"/>
                <a:cs typeface="SimSun"/>
              </a:rPr>
              <a:t>Linux</a:t>
            </a:r>
            <a:r>
              <a:rPr sz="3358" spc="119" dirty="0">
                <a:solidFill>
                  <a:srgbClr val="993300"/>
                </a:solidFill>
                <a:latin typeface="SimSun"/>
                <a:cs typeface="SimSun"/>
              </a:rPr>
              <a:t>的启动过程（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开机时认真观察</a:t>
            </a:r>
            <a:r>
              <a:rPr sz="3358" spc="114" dirty="0">
                <a:solidFill>
                  <a:srgbClr val="FF0000"/>
                </a:solidFill>
                <a:latin typeface="SimSun"/>
                <a:cs typeface="SimSun"/>
              </a:rPr>
              <a:t>！</a:t>
            </a:r>
            <a:r>
              <a:rPr sz="3358" spc="114" dirty="0">
                <a:solidFill>
                  <a:srgbClr val="993300"/>
                </a:solidFill>
                <a:latin typeface="SimSun"/>
                <a:cs typeface="SimSun"/>
              </a:rPr>
              <a:t>）</a:t>
            </a:r>
            <a:endParaRPr sz="3358">
              <a:latin typeface="SimSun"/>
              <a:cs typeface="SimSun"/>
            </a:endParaRPr>
          </a:p>
          <a:p>
            <a:pPr marL="579208" indent="-372151">
              <a:spcBef>
                <a:spcPts val="341"/>
              </a:spcBef>
              <a:buFont typeface="Arial MT"/>
              <a:buChar char="•"/>
              <a:tabLst>
                <a:tab pos="579208" algn="l"/>
                <a:tab pos="579896" algn="l"/>
              </a:tabLst>
            </a:pPr>
            <a:r>
              <a:rPr sz="2600" spc="-5" dirty="0">
                <a:latin typeface="SimSun"/>
                <a:cs typeface="SimSun"/>
              </a:rPr>
              <a:t>一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spc="-5" dirty="0">
                <a:latin typeface="Calibri"/>
                <a:cs typeface="Calibri"/>
              </a:rPr>
              <a:t>Linux</a:t>
            </a:r>
            <a:r>
              <a:rPr sz="2600" dirty="0">
                <a:latin typeface="SimSun"/>
                <a:cs typeface="SimSun"/>
              </a:rPr>
              <a:t>的引导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2497"/>
              </a:spcBef>
            </a:pP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spc="-11" dirty="0">
                <a:latin typeface="Calibri"/>
                <a:cs typeface="Calibri"/>
              </a:rPr>
              <a:t>BIOS</a:t>
            </a:r>
            <a:r>
              <a:rPr sz="2600" dirty="0">
                <a:latin typeface="SimSun"/>
                <a:cs typeface="SimSun"/>
              </a:rPr>
              <a:t>自检</a:t>
            </a:r>
            <a:endParaRPr sz="2600">
              <a:latin typeface="SimSun"/>
              <a:cs typeface="SimSun"/>
            </a:endParaRPr>
          </a:p>
          <a:p>
            <a:pPr marL="13758" marR="5503" indent="990570" algn="just">
              <a:lnSpc>
                <a:spcPct val="100600"/>
              </a:lnSpc>
              <a:spcBef>
                <a:spcPts val="551"/>
              </a:spcBef>
            </a:pPr>
            <a:r>
              <a:rPr sz="2600" spc="-11" dirty="0">
                <a:latin typeface="Calibri"/>
                <a:cs typeface="Calibri"/>
              </a:rPr>
              <a:t>BIOS</a:t>
            </a:r>
            <a:r>
              <a:rPr sz="2600" dirty="0">
                <a:latin typeface="SimSun"/>
                <a:cs typeface="SimSun"/>
              </a:rPr>
              <a:t>开始硬件检查，包括内存、显卡、硬盘、光驱、键盘和 鼠标等，然后检查是否有合法的</a:t>
            </a:r>
            <a:r>
              <a:rPr sz="2600" spc="-11" dirty="0">
                <a:latin typeface="Calibri"/>
                <a:cs typeface="Calibri"/>
              </a:rPr>
              <a:t>ROM</a:t>
            </a:r>
            <a:r>
              <a:rPr sz="2600" spc="-11" dirty="0">
                <a:latin typeface="SimSun"/>
                <a:cs typeface="SimSun"/>
              </a:rPr>
              <a:t>，</a:t>
            </a:r>
            <a:r>
              <a:rPr sz="2600" dirty="0">
                <a:latin typeface="SimSun"/>
                <a:cs typeface="SimSun"/>
              </a:rPr>
              <a:t>若有则执行</a:t>
            </a:r>
            <a:r>
              <a:rPr sz="2600" spc="-16" dirty="0">
                <a:latin typeface="Calibri"/>
                <a:cs typeface="Calibri"/>
              </a:rPr>
              <a:t>ROM</a:t>
            </a:r>
            <a:r>
              <a:rPr sz="2600" dirty="0">
                <a:latin typeface="SimSun"/>
                <a:cs typeface="SimSun"/>
              </a:rPr>
              <a:t>中固化的指 令，执行完毕后读取主硬盘的主引导记录</a:t>
            </a:r>
            <a:r>
              <a:rPr sz="2600" spc="-11" dirty="0">
                <a:latin typeface="Calibri"/>
                <a:cs typeface="Calibri"/>
              </a:rPr>
              <a:t>MBR(Master</a:t>
            </a:r>
            <a:r>
              <a:rPr sz="2600" spc="-27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Boot</a:t>
            </a:r>
            <a:r>
              <a:rPr sz="2600" spc="-32" dirty="0">
                <a:latin typeface="Calibri"/>
                <a:cs typeface="Calibri"/>
              </a:rPr>
              <a:t> </a:t>
            </a:r>
            <a:r>
              <a:rPr sz="2600" spc="-22" dirty="0">
                <a:latin typeface="Calibri"/>
                <a:cs typeface="Calibri"/>
              </a:rPr>
              <a:t>record</a:t>
            </a:r>
            <a:r>
              <a:rPr sz="2600" spc="-27" dirty="0">
                <a:latin typeface="Calibri"/>
                <a:cs typeface="Calibri"/>
              </a:rPr>
              <a:t> </a:t>
            </a:r>
            <a:r>
              <a:rPr sz="2600" dirty="0">
                <a:latin typeface="SimSun"/>
                <a:cs typeface="SimSun"/>
              </a:rPr>
              <a:t>位 于</a:t>
            </a:r>
            <a:r>
              <a:rPr sz="2600" spc="-5" dirty="0">
                <a:latin typeface="Calibri"/>
                <a:cs typeface="Calibri"/>
              </a:rPr>
              <a:t>0#</a:t>
            </a:r>
            <a:r>
              <a:rPr sz="2600" dirty="0">
                <a:latin typeface="SimSun"/>
                <a:cs typeface="SimSun"/>
              </a:rPr>
              <a:t>柱面</a:t>
            </a:r>
            <a:r>
              <a:rPr sz="2600" spc="-5" dirty="0">
                <a:latin typeface="Calibri"/>
                <a:cs typeface="Calibri"/>
              </a:rPr>
              <a:t>0#</a:t>
            </a:r>
            <a:r>
              <a:rPr sz="2600" dirty="0">
                <a:latin typeface="SimSun"/>
                <a:cs typeface="SimSun"/>
              </a:rPr>
              <a:t>磁道</a:t>
            </a:r>
            <a:r>
              <a:rPr sz="2600" spc="-5" dirty="0">
                <a:latin typeface="Calibri"/>
                <a:cs typeface="Calibri"/>
              </a:rPr>
              <a:t>0#</a:t>
            </a:r>
            <a:r>
              <a:rPr sz="2600" dirty="0">
                <a:latin typeface="SimSun"/>
                <a:cs typeface="SimSun"/>
              </a:rPr>
              <a:t>扇区</a:t>
            </a:r>
            <a:r>
              <a:rPr sz="2600" spc="-5" dirty="0">
                <a:latin typeface="Calibri"/>
                <a:cs typeface="Calibri"/>
              </a:rPr>
              <a:t>)</a:t>
            </a:r>
            <a:r>
              <a:rPr sz="2600" dirty="0">
                <a:latin typeface="SimSun"/>
                <a:cs typeface="SimSun"/>
              </a:rPr>
              <a:t>的内容并将控制权交给</a:t>
            </a:r>
            <a:r>
              <a:rPr sz="2600" spc="-5" dirty="0">
                <a:latin typeface="Calibri"/>
                <a:cs typeface="Calibri"/>
              </a:rPr>
              <a:t>MBR</a:t>
            </a:r>
            <a:r>
              <a:rPr sz="2600" dirty="0">
                <a:latin typeface="SimSun"/>
                <a:cs typeface="SimSun"/>
              </a:rPr>
              <a:t>中的指</a:t>
            </a:r>
            <a:r>
              <a:rPr sz="2600" spc="-5" dirty="0">
                <a:latin typeface="SimSun"/>
                <a:cs typeface="SimSun"/>
              </a:rPr>
              <a:t>令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574"/>
              </a:spcBef>
            </a:pPr>
            <a:r>
              <a:rPr sz="2600" dirty="0">
                <a:latin typeface="SimSun"/>
                <a:cs typeface="SimSun"/>
              </a:rPr>
              <a:t>也就是说</a:t>
            </a:r>
            <a:r>
              <a:rPr sz="2600" spc="-5" dirty="0">
                <a:latin typeface="Calibri"/>
                <a:cs typeface="Calibri"/>
              </a:rPr>
              <a:t>MBR</a:t>
            </a:r>
            <a:r>
              <a:rPr sz="2600" dirty="0">
                <a:latin typeface="SimSun"/>
                <a:cs typeface="SimSun"/>
              </a:rPr>
              <a:t>是引导装载程序控制引导过程的最早地</a:t>
            </a:r>
            <a:r>
              <a:rPr sz="2600" spc="-5" dirty="0">
                <a:latin typeface="SimSun"/>
                <a:cs typeface="SimSun"/>
              </a:rPr>
              <a:t>址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>
              <a:spcBef>
                <a:spcPts val="22"/>
              </a:spcBef>
            </a:pPr>
            <a:endParaRPr sz="2275">
              <a:latin typeface="SimSun"/>
              <a:cs typeface="SimSun"/>
            </a:endParaRPr>
          </a:p>
          <a:p>
            <a:pPr marL="24076"/>
            <a:r>
              <a:rPr sz="2600" spc="-5" dirty="0">
                <a:latin typeface="Calibri"/>
                <a:cs typeface="Calibri"/>
              </a:rPr>
              <a:t>2</a:t>
            </a:r>
            <a:r>
              <a:rPr sz="2600" dirty="0">
                <a:latin typeface="SimSun"/>
                <a:cs typeface="SimSun"/>
              </a:rPr>
              <a:t>、启动</a:t>
            </a:r>
            <a:r>
              <a:rPr sz="2600" spc="-11" dirty="0">
                <a:latin typeface="Calibri"/>
                <a:cs typeface="Calibri"/>
              </a:rPr>
              <a:t>grub(Grand </a:t>
            </a:r>
            <a:r>
              <a:rPr sz="2600" spc="-5" dirty="0">
                <a:latin typeface="Calibri"/>
                <a:cs typeface="Calibri"/>
              </a:rPr>
              <a:t>Unified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Bootloader)</a:t>
            </a:r>
            <a:endParaRPr sz="2600">
              <a:latin typeface="Calibri"/>
              <a:cs typeface="Calibri"/>
            </a:endParaRPr>
          </a:p>
          <a:p>
            <a:pPr marL="1014646">
              <a:spcBef>
                <a:spcPts val="569"/>
              </a:spcBef>
            </a:pPr>
            <a:r>
              <a:rPr sz="2600" spc="-5" dirty="0">
                <a:latin typeface="Calibri"/>
                <a:cs typeface="Calibri"/>
              </a:rPr>
              <a:t>grub</a:t>
            </a:r>
            <a:r>
              <a:rPr sz="2600" dirty="0">
                <a:latin typeface="SimSun"/>
                <a:cs typeface="SimSun"/>
              </a:rPr>
              <a:t>是统一引导装入器，可以引导一台计算机上的多种操作</a:t>
            </a:r>
            <a:endParaRPr sz="2600">
              <a:latin typeface="SimSun"/>
              <a:cs typeface="SimSun"/>
            </a:endParaRPr>
          </a:p>
          <a:p>
            <a:pPr marL="24076">
              <a:spcBef>
                <a:spcPts val="27"/>
              </a:spcBef>
            </a:pPr>
            <a:r>
              <a:rPr sz="2600" dirty="0">
                <a:latin typeface="SimSun"/>
                <a:cs typeface="SimSun"/>
              </a:rPr>
              <a:t>系</a:t>
            </a:r>
            <a:r>
              <a:rPr sz="2600" spc="-5" dirty="0">
                <a:latin typeface="SimSun"/>
                <a:cs typeface="SimSun"/>
              </a:rPr>
              <a:t>统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24076">
              <a:spcBef>
                <a:spcPts val="677"/>
              </a:spcBef>
            </a:pPr>
            <a:r>
              <a:rPr sz="2600" dirty="0">
                <a:latin typeface="SimSun"/>
                <a:cs typeface="SimSun"/>
              </a:rPr>
              <a:t>引导装入器的安装位置有两</a:t>
            </a:r>
            <a:r>
              <a:rPr sz="2600" spc="-5" dirty="0">
                <a:latin typeface="SimSun"/>
                <a:cs typeface="SimSun"/>
              </a:rPr>
              <a:t>种</a:t>
            </a:r>
            <a:r>
              <a:rPr sz="2600" dirty="0">
                <a:latin typeface="SimSun"/>
                <a:cs typeface="SimSun"/>
              </a:rPr>
              <a:t>：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01" y="-285749"/>
            <a:ext cx="9751219" cy="7199546"/>
          </a:xfrm>
          <a:prstGeom prst="rect">
            <a:avLst/>
          </a:prstGeom>
        </p:spPr>
        <p:txBody>
          <a:bodyPr vert="horz" wrap="square" lIns="0" tIns="85990" rIns="0" bIns="0" rtlCol="0">
            <a:spAutoFit/>
          </a:bodyPr>
          <a:lstStyle/>
          <a:p>
            <a:pPr marL="454011" indent="-440253">
              <a:spcBef>
                <a:spcPts val="677"/>
              </a:spcBef>
              <a:buFont typeface="Calibri"/>
              <a:buAutoNum type="arabicParenBoth"/>
              <a:tabLst>
                <a:tab pos="454011" algn="l"/>
              </a:tabLst>
            </a:pPr>
            <a:r>
              <a:rPr sz="2600" dirty="0">
                <a:latin typeface="SimSun"/>
                <a:cs typeface="SimSun"/>
              </a:rPr>
              <a:t>主引导记录</a:t>
            </a:r>
            <a:r>
              <a:rPr sz="2600" spc="-5" dirty="0">
                <a:latin typeface="Calibri"/>
                <a:cs typeface="Calibri"/>
              </a:rPr>
              <a:t>(MBR</a:t>
            </a:r>
            <a:r>
              <a:rPr sz="260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13758" marR="171974" indent="990570">
              <a:lnSpc>
                <a:spcPct val="100600"/>
              </a:lnSpc>
              <a:spcBef>
                <a:spcPts val="551"/>
              </a:spcBef>
            </a:pPr>
            <a:r>
              <a:rPr sz="2600" dirty="0">
                <a:latin typeface="SimSun"/>
                <a:cs typeface="SimSun"/>
              </a:rPr>
              <a:t>将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ru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SimSun"/>
                <a:cs typeface="SimSun"/>
              </a:rPr>
              <a:t>装入硬盘的主引导记录</a:t>
            </a:r>
            <a:r>
              <a:rPr sz="2600" spc="-5" dirty="0">
                <a:latin typeface="Calibri"/>
                <a:cs typeface="Calibri"/>
              </a:rPr>
              <a:t>MBR</a:t>
            </a:r>
            <a:r>
              <a:rPr sz="2600" dirty="0">
                <a:latin typeface="SimSun"/>
                <a:cs typeface="SimSun"/>
              </a:rPr>
              <a:t>中，用它来引导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nu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dirty="0">
                <a:latin typeface="SimSun"/>
                <a:cs typeface="SimSun"/>
              </a:rPr>
              <a:t>。这 样</a:t>
            </a:r>
            <a:r>
              <a:rPr sz="2600" spc="-5" dirty="0">
                <a:latin typeface="Calibri"/>
                <a:cs typeface="Calibri"/>
              </a:rPr>
              <a:t>grub</a:t>
            </a:r>
            <a:r>
              <a:rPr sz="2600" dirty="0">
                <a:latin typeface="SimSun"/>
                <a:cs typeface="SimSun"/>
              </a:rPr>
              <a:t>比</a:t>
            </a:r>
            <a:r>
              <a:rPr sz="2600" spc="-11" dirty="0">
                <a:latin typeface="Calibri"/>
                <a:cs typeface="Calibri"/>
              </a:rPr>
              <a:t>Windows</a:t>
            </a:r>
            <a:r>
              <a:rPr sz="2600" dirty="0">
                <a:latin typeface="SimSun"/>
                <a:cs typeface="SimSun"/>
              </a:rPr>
              <a:t>的多操作系统引导器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dirty="0">
                <a:latin typeface="SimSun"/>
                <a:cs typeface="SimSun"/>
              </a:rPr>
              <a:t>例</a:t>
            </a:r>
            <a:r>
              <a:rPr sz="2600" spc="-5" dirty="0">
                <a:latin typeface="SimSun"/>
                <a:cs typeface="SimSun"/>
              </a:rPr>
              <a:t>如</a:t>
            </a:r>
            <a:r>
              <a:rPr sz="2600" spc="-22" dirty="0">
                <a:latin typeface="SimSun"/>
                <a:cs typeface="SimSun"/>
              </a:rPr>
              <a:t>：</a:t>
            </a:r>
            <a:r>
              <a:rPr sz="2600" spc="-22" dirty="0">
                <a:latin typeface="Calibri"/>
                <a:cs typeface="Calibri"/>
              </a:rPr>
              <a:t>System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Commander)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dirty="0">
                <a:latin typeface="SimSun"/>
                <a:cs typeface="SimSun"/>
              </a:rPr>
              <a:t>先取得控制权，若用户选择启动</a:t>
            </a:r>
            <a:r>
              <a:rPr sz="2600" spc="-11" dirty="0">
                <a:latin typeface="Calibri"/>
                <a:cs typeface="Calibri"/>
              </a:rPr>
              <a:t>Windows</a:t>
            </a:r>
            <a:r>
              <a:rPr sz="2600" spc="-11" dirty="0">
                <a:latin typeface="SimSun"/>
                <a:cs typeface="SimSun"/>
              </a:rPr>
              <a:t>，</a:t>
            </a:r>
            <a:r>
              <a:rPr sz="2600" dirty="0">
                <a:latin typeface="SimSun"/>
                <a:cs typeface="SimSun"/>
              </a:rPr>
              <a:t>而不是</a:t>
            </a:r>
            <a:r>
              <a:rPr sz="2600" spc="-5" dirty="0">
                <a:latin typeface="Calibri"/>
                <a:cs typeface="Calibri"/>
              </a:rPr>
              <a:t>Linux</a:t>
            </a:r>
            <a:r>
              <a:rPr sz="2600" spc="-5" dirty="0">
                <a:latin typeface="SimSun"/>
                <a:cs typeface="SimSun"/>
              </a:rPr>
              <a:t>，</a:t>
            </a:r>
            <a:r>
              <a:rPr sz="2600" dirty="0">
                <a:latin typeface="SimSun"/>
                <a:cs typeface="SimSun"/>
              </a:rPr>
              <a:t>则</a:t>
            </a:r>
            <a:r>
              <a:rPr sz="2600" spc="-5" dirty="0">
                <a:latin typeface="Calibri"/>
                <a:cs typeface="Calibri"/>
              </a:rPr>
              <a:t>grub</a:t>
            </a:r>
            <a:r>
              <a:rPr sz="2600" dirty="0">
                <a:latin typeface="SimSun"/>
                <a:cs typeface="SimSun"/>
              </a:rPr>
              <a:t>或 </a:t>
            </a:r>
            <a:r>
              <a:rPr sz="2600" spc="-5" dirty="0">
                <a:latin typeface="Calibri"/>
                <a:cs typeface="Calibri"/>
              </a:rPr>
              <a:t>lilo</a:t>
            </a:r>
            <a:r>
              <a:rPr sz="2600" dirty="0">
                <a:latin typeface="SimSun"/>
                <a:cs typeface="SimSun"/>
              </a:rPr>
              <a:t>再把控制权交给</a:t>
            </a:r>
            <a:r>
              <a:rPr sz="2600" spc="-22" dirty="0">
                <a:latin typeface="Calibri"/>
                <a:cs typeface="Calibri"/>
              </a:rPr>
              <a:t>System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Commander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493221" indent="-440940">
              <a:spcBef>
                <a:spcPts val="368"/>
              </a:spcBef>
              <a:buFont typeface="Calibri"/>
              <a:buAutoNum type="arabicParenBoth" startAt="2"/>
              <a:tabLst>
                <a:tab pos="493909" algn="l"/>
              </a:tabLst>
            </a:pPr>
            <a:r>
              <a:rPr sz="2600" dirty="0">
                <a:latin typeface="SimSun"/>
                <a:cs typeface="SimSun"/>
              </a:rPr>
              <a:t>主引导分区的第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个扇区</a:t>
            </a:r>
            <a:endParaRPr sz="2600">
              <a:latin typeface="SimSun"/>
              <a:cs typeface="SimSun"/>
            </a:endParaRPr>
          </a:p>
          <a:p>
            <a:pPr marL="52968" marR="113503" indent="990570">
              <a:spcBef>
                <a:spcPts val="569"/>
              </a:spcBef>
            </a:pPr>
            <a:r>
              <a:rPr sz="2600" dirty="0">
                <a:latin typeface="SimSun"/>
                <a:cs typeface="SimSun"/>
              </a:rPr>
              <a:t>将</a:t>
            </a:r>
            <a:r>
              <a:rPr sz="2600" spc="-5" dirty="0">
                <a:latin typeface="Calibri"/>
                <a:cs typeface="Calibri"/>
              </a:rPr>
              <a:t>grub</a:t>
            </a:r>
            <a:r>
              <a:rPr sz="2600" dirty="0">
                <a:latin typeface="SimSun"/>
                <a:cs typeface="SimSun"/>
              </a:rPr>
              <a:t>装入</a:t>
            </a:r>
            <a:r>
              <a:rPr sz="2600" spc="-5" dirty="0">
                <a:latin typeface="Calibri"/>
                <a:cs typeface="Calibri"/>
              </a:rPr>
              <a:t>Linux</a:t>
            </a:r>
            <a:r>
              <a:rPr sz="2600" dirty="0">
                <a:latin typeface="SimSun"/>
                <a:cs typeface="SimSun"/>
              </a:rPr>
              <a:t>主引导分区的第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个扇区，并配置其它引导 器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dirty="0">
                <a:latin typeface="SimSun"/>
                <a:cs typeface="SimSun"/>
              </a:rPr>
              <a:t>例</a:t>
            </a:r>
            <a:r>
              <a:rPr sz="2600" spc="-5" dirty="0">
                <a:latin typeface="SimSun"/>
                <a:cs typeface="SimSun"/>
              </a:rPr>
              <a:t>如</a:t>
            </a:r>
            <a:r>
              <a:rPr sz="2600" spc="-22" dirty="0">
                <a:latin typeface="SimSun"/>
                <a:cs typeface="SimSun"/>
              </a:rPr>
              <a:t>：</a:t>
            </a:r>
            <a:r>
              <a:rPr sz="2600" spc="-22" dirty="0">
                <a:latin typeface="Calibri"/>
                <a:cs typeface="Calibri"/>
              </a:rPr>
              <a:t>System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Commander)</a:t>
            </a:r>
            <a:r>
              <a:rPr sz="2600" dirty="0">
                <a:latin typeface="SimSun"/>
                <a:cs typeface="SimSun"/>
              </a:rPr>
              <a:t>来引导</a:t>
            </a:r>
            <a:r>
              <a:rPr sz="2600" spc="-5" dirty="0">
                <a:latin typeface="Calibri"/>
                <a:cs typeface="Calibri"/>
              </a:rPr>
              <a:t>grub</a:t>
            </a:r>
            <a:r>
              <a:rPr sz="2600" dirty="0">
                <a:latin typeface="SimSun"/>
                <a:cs typeface="SimSun"/>
              </a:rPr>
              <a:t>。</a:t>
            </a:r>
            <a:r>
              <a:rPr sz="2600" spc="-5" dirty="0">
                <a:latin typeface="Calibri"/>
                <a:cs typeface="Calibri"/>
              </a:rPr>
              <a:t>Linux</a:t>
            </a:r>
            <a:r>
              <a:rPr sz="2600" dirty="0">
                <a:latin typeface="SimSun"/>
                <a:cs typeface="SimSun"/>
              </a:rPr>
              <a:t>主引导分区是</a:t>
            </a:r>
            <a:r>
              <a:rPr sz="2600" spc="-5" dirty="0">
                <a:latin typeface="Calibri"/>
                <a:cs typeface="Calibri"/>
              </a:rPr>
              <a:t>Linux </a:t>
            </a:r>
            <a:r>
              <a:rPr sz="2600" spc="-574" dirty="0">
                <a:latin typeface="Calibri"/>
                <a:cs typeface="Calibri"/>
              </a:rPr>
              <a:t> </a:t>
            </a:r>
            <a:r>
              <a:rPr sz="2600" dirty="0">
                <a:latin typeface="SimSun"/>
                <a:cs typeface="SimSun"/>
              </a:rPr>
              <a:t>内核所在分区，若你单独建立了</a:t>
            </a:r>
            <a:r>
              <a:rPr sz="2600" spc="-5" dirty="0">
                <a:latin typeface="Calibri"/>
                <a:cs typeface="Calibri"/>
              </a:rPr>
              <a:t>/boot</a:t>
            </a:r>
            <a:r>
              <a:rPr sz="2600" dirty="0">
                <a:latin typeface="SimSun"/>
                <a:cs typeface="SimSun"/>
              </a:rPr>
              <a:t>分区，则</a:t>
            </a:r>
            <a:r>
              <a:rPr sz="2600" spc="-5" dirty="0">
                <a:latin typeface="Calibri"/>
                <a:cs typeface="Calibri"/>
              </a:rPr>
              <a:t>/boot</a:t>
            </a:r>
            <a:r>
              <a:rPr sz="2600" dirty="0">
                <a:latin typeface="SimSun"/>
                <a:cs typeface="SimSun"/>
              </a:rPr>
              <a:t>分区是</a:t>
            </a:r>
            <a:r>
              <a:rPr sz="2600" spc="-5" dirty="0">
                <a:latin typeface="Calibri"/>
                <a:cs typeface="Calibri"/>
              </a:rPr>
              <a:t>Linux</a:t>
            </a:r>
            <a:r>
              <a:rPr sz="2600" dirty="0">
                <a:latin typeface="SimSun"/>
                <a:cs typeface="SimSun"/>
              </a:rPr>
              <a:t>主 引导分区，否则</a:t>
            </a:r>
            <a:r>
              <a:rPr sz="2600" spc="-5" dirty="0">
                <a:latin typeface="Calibri"/>
                <a:cs typeface="Calibri"/>
              </a:rPr>
              <a:t>/</a:t>
            </a:r>
            <a:r>
              <a:rPr sz="2600" dirty="0">
                <a:latin typeface="SimSun"/>
                <a:cs typeface="SimSun"/>
              </a:rPr>
              <a:t>分区是</a:t>
            </a:r>
            <a:r>
              <a:rPr sz="2600" spc="-5" dirty="0">
                <a:latin typeface="Calibri"/>
                <a:cs typeface="Calibri"/>
              </a:rPr>
              <a:t>Linux</a:t>
            </a:r>
            <a:r>
              <a:rPr sz="2600" dirty="0">
                <a:latin typeface="SimSun"/>
                <a:cs typeface="SimSun"/>
              </a:rPr>
              <a:t>主引导分区。这样</a:t>
            </a:r>
            <a:r>
              <a:rPr sz="2600" spc="-22" dirty="0">
                <a:latin typeface="Calibri"/>
                <a:cs typeface="Calibri"/>
              </a:rPr>
              <a:t>System </a:t>
            </a:r>
            <a:r>
              <a:rPr sz="2600" spc="-5" dirty="0">
                <a:latin typeface="Calibri"/>
                <a:cs typeface="Calibri"/>
              </a:rPr>
              <a:t>Commander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dirty="0">
                <a:latin typeface="SimSun"/>
                <a:cs typeface="SimSun"/>
              </a:rPr>
              <a:t>先取得控制权，并查找活动分区且会将控制权交给活动分区的第一 个扇区的控制程序，因此，必须将</a:t>
            </a:r>
            <a:r>
              <a:rPr sz="2600" spc="-5" dirty="0">
                <a:latin typeface="Calibri"/>
                <a:cs typeface="Calibri"/>
              </a:rPr>
              <a:t>grub</a:t>
            </a:r>
            <a:r>
              <a:rPr sz="2600" dirty="0">
                <a:latin typeface="SimSun"/>
                <a:cs typeface="SimSun"/>
              </a:rPr>
              <a:t>所在的主分区设置为活动分 区，否则</a:t>
            </a:r>
            <a:r>
              <a:rPr sz="2600" spc="-5" dirty="0">
                <a:latin typeface="Calibri"/>
                <a:cs typeface="Calibri"/>
              </a:rPr>
              <a:t>grub</a:t>
            </a:r>
            <a:r>
              <a:rPr sz="2600" dirty="0">
                <a:latin typeface="SimSun"/>
                <a:cs typeface="SimSun"/>
              </a:rPr>
              <a:t>无法取得控制</a:t>
            </a:r>
            <a:r>
              <a:rPr sz="2600" spc="-5" dirty="0">
                <a:latin typeface="SimSun"/>
                <a:cs typeface="SimSun"/>
              </a:rPr>
              <a:t>权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52968" marR="5503" indent="990570">
              <a:lnSpc>
                <a:spcPct val="99700"/>
              </a:lnSpc>
              <a:spcBef>
                <a:spcPts val="688"/>
              </a:spcBef>
            </a:pPr>
            <a:r>
              <a:rPr sz="2600" spc="-5" dirty="0">
                <a:latin typeface="Calibri"/>
                <a:cs typeface="Calibri"/>
              </a:rPr>
              <a:t>grub</a:t>
            </a:r>
            <a:r>
              <a:rPr sz="2600" dirty="0">
                <a:latin typeface="SimSun"/>
                <a:cs typeface="SimSun"/>
              </a:rPr>
              <a:t>取得控制权后，完成信息的显示，操作系统的选择，命 令行参数的传递，然后载入文本文件</a:t>
            </a:r>
            <a:r>
              <a:rPr sz="2600" spc="-16" dirty="0">
                <a:latin typeface="Calibri"/>
                <a:cs typeface="Calibri"/>
              </a:rPr>
              <a:t>/etc/grub.conf</a:t>
            </a:r>
            <a:r>
              <a:rPr sz="2600" dirty="0">
                <a:latin typeface="SimSun"/>
                <a:cs typeface="SimSun"/>
              </a:rPr>
              <a:t>中指定的内核映 象文件到内存，并将控制权交给它，例</a:t>
            </a:r>
            <a:r>
              <a:rPr sz="2600" spc="-5" dirty="0">
                <a:latin typeface="SimSun"/>
                <a:cs typeface="SimSun"/>
              </a:rPr>
              <a:t>如</a:t>
            </a:r>
            <a:r>
              <a:rPr sz="2600" spc="-11" dirty="0">
                <a:latin typeface="SimSun"/>
                <a:cs typeface="SimSun"/>
              </a:rPr>
              <a:t>：</a:t>
            </a:r>
            <a:r>
              <a:rPr sz="2600" spc="-11" dirty="0">
                <a:latin typeface="Calibri"/>
                <a:cs typeface="Calibri"/>
              </a:rPr>
              <a:t>Red</a:t>
            </a:r>
            <a:r>
              <a:rPr sz="2600" spc="-27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Hat</a:t>
            </a:r>
            <a:r>
              <a:rPr sz="2600" spc="-27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Enterprise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7</a:t>
            </a:r>
            <a:r>
              <a:rPr sz="2600" dirty="0">
                <a:latin typeface="SimSun"/>
                <a:cs typeface="SimSun"/>
              </a:rPr>
              <a:t>指定 的内核映象文件</a:t>
            </a:r>
            <a:r>
              <a:rPr sz="2600" spc="-11" dirty="0">
                <a:latin typeface="Calibri"/>
                <a:cs typeface="Calibri"/>
              </a:rPr>
              <a:t>/boot/initrd- </a:t>
            </a:r>
            <a:r>
              <a:rPr sz="2600" spc="-5" dirty="0">
                <a:latin typeface="Calibri"/>
                <a:cs typeface="Calibri"/>
              </a:rPr>
              <a:t>3.10.0-123.20.1.</a:t>
            </a:r>
            <a:r>
              <a:rPr sz="2600" spc="-11" dirty="0">
                <a:latin typeface="Calibri"/>
                <a:cs typeface="Calibri"/>
              </a:rPr>
              <a:t> el7.x86_64kdum.img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967" y="-281839"/>
            <a:ext cx="6714067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498924" algn="l"/>
              </a:tabLst>
            </a:pPr>
            <a:r>
              <a:rPr sz="3900" dirty="0"/>
              <a:t>第9章	Linux的进程与线程管理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85300" y="345951"/>
            <a:ext cx="9628082" cy="5941242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735360" indent="-372151">
              <a:spcBef>
                <a:spcPts val="585"/>
              </a:spcBef>
              <a:buSzPct val="103225"/>
              <a:buFont typeface="Arial MT"/>
              <a:buChar char="•"/>
              <a:tabLst>
                <a:tab pos="735360" algn="l"/>
                <a:tab pos="736048" algn="l"/>
              </a:tabLst>
            </a:pPr>
            <a:r>
              <a:rPr sz="3358" spc="60" dirty="0">
                <a:solidFill>
                  <a:srgbClr val="993300"/>
                </a:solidFill>
                <a:latin typeface="SimSun"/>
                <a:cs typeface="SimSun"/>
              </a:rPr>
              <a:t>9.1</a:t>
            </a:r>
            <a:r>
              <a:rPr sz="3358" spc="32" dirty="0">
                <a:solidFill>
                  <a:srgbClr val="993300"/>
                </a:solidFill>
                <a:latin typeface="SimSun"/>
                <a:cs typeface="SimSun"/>
              </a:rPr>
              <a:t> </a:t>
            </a:r>
            <a:r>
              <a:rPr sz="3358" spc="65" dirty="0">
                <a:solidFill>
                  <a:srgbClr val="993300"/>
                </a:solidFill>
                <a:latin typeface="SimSun"/>
                <a:cs typeface="SimSun"/>
              </a:rPr>
              <a:t>Linux</a:t>
            </a:r>
            <a:r>
              <a:rPr sz="3358" spc="119" dirty="0">
                <a:solidFill>
                  <a:srgbClr val="993300"/>
                </a:solidFill>
                <a:latin typeface="SimSun"/>
                <a:cs typeface="SimSun"/>
              </a:rPr>
              <a:t>的启动过</a:t>
            </a:r>
            <a:r>
              <a:rPr sz="3358" spc="108" dirty="0">
                <a:solidFill>
                  <a:srgbClr val="993300"/>
                </a:solidFill>
                <a:latin typeface="SimSun"/>
                <a:cs typeface="SimSun"/>
              </a:rPr>
              <a:t>程</a:t>
            </a:r>
            <a:r>
              <a:rPr sz="3358" spc="38" dirty="0">
                <a:solidFill>
                  <a:srgbClr val="993300"/>
                </a:solidFill>
                <a:latin typeface="SimSun"/>
                <a:cs typeface="SimSun"/>
              </a:rPr>
              <a:t> </a:t>
            </a:r>
            <a:r>
              <a:rPr sz="3358" spc="119" dirty="0">
                <a:solidFill>
                  <a:srgbClr val="993300"/>
                </a:solidFill>
                <a:latin typeface="SimSun"/>
                <a:cs typeface="SimSun"/>
              </a:rPr>
              <a:t>（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开机时认真观察</a:t>
            </a:r>
            <a:r>
              <a:rPr sz="3358" spc="114" dirty="0">
                <a:solidFill>
                  <a:srgbClr val="FF0000"/>
                </a:solidFill>
                <a:latin typeface="SimSun"/>
                <a:cs typeface="SimSun"/>
              </a:rPr>
              <a:t>！</a:t>
            </a:r>
            <a:r>
              <a:rPr sz="3358" spc="114" dirty="0">
                <a:solidFill>
                  <a:srgbClr val="993300"/>
                </a:solidFill>
                <a:latin typeface="SimSun"/>
                <a:cs typeface="SimSun"/>
              </a:rPr>
              <a:t>）</a:t>
            </a:r>
            <a:endParaRPr sz="3358">
              <a:latin typeface="SimSun"/>
              <a:cs typeface="SimSun"/>
            </a:endParaRPr>
          </a:p>
          <a:p>
            <a:pPr marL="579208" indent="-372151">
              <a:spcBef>
                <a:spcPts val="341"/>
              </a:spcBef>
              <a:buFont typeface="Arial MT"/>
              <a:buChar char="•"/>
              <a:tabLst>
                <a:tab pos="579208" algn="l"/>
                <a:tab pos="579896" algn="l"/>
              </a:tabLst>
            </a:pPr>
            <a:r>
              <a:rPr sz="2600" spc="-5" dirty="0">
                <a:latin typeface="SimSun"/>
                <a:cs typeface="SimSun"/>
              </a:rPr>
              <a:t>一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nu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dirty="0">
                <a:latin typeface="SimSun"/>
                <a:cs typeface="SimSun"/>
              </a:rPr>
              <a:t>的引导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726"/>
              </a:spcBef>
            </a:pPr>
            <a:r>
              <a:rPr sz="2600" spc="-5" dirty="0">
                <a:latin typeface="Calibri"/>
                <a:cs typeface="Calibri"/>
              </a:rPr>
              <a:t>3</a:t>
            </a:r>
            <a:r>
              <a:rPr sz="2600" dirty="0">
                <a:latin typeface="SimSun"/>
                <a:cs typeface="SimSun"/>
              </a:rPr>
              <a:t>、运行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nu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dirty="0">
                <a:latin typeface="SimSun"/>
                <a:cs typeface="SimSun"/>
              </a:rPr>
              <a:t>系统的内核</a:t>
            </a:r>
            <a:endParaRPr sz="2600">
              <a:latin typeface="SimSun"/>
              <a:cs typeface="SimSun"/>
            </a:endParaRPr>
          </a:p>
          <a:p>
            <a:pPr marL="1004327">
              <a:spcBef>
                <a:spcPts val="547"/>
              </a:spcBef>
            </a:pPr>
            <a:r>
              <a:rPr sz="2600" dirty="0">
                <a:latin typeface="SimSun"/>
                <a:cs typeface="SimSun"/>
              </a:rPr>
              <a:t>内核先解压，然后开始检查系统硬件，例如：显示器、键盘</a:t>
            </a:r>
            <a:endParaRPr sz="2600">
              <a:latin typeface="SimSun"/>
              <a:cs typeface="SimSun"/>
            </a:endParaRPr>
          </a:p>
          <a:p>
            <a:pPr marL="13758" marR="29580" algn="just">
              <a:lnSpc>
                <a:spcPct val="97500"/>
              </a:lnSpc>
              <a:spcBef>
                <a:spcPts val="314"/>
              </a:spcBef>
            </a:pPr>
            <a:r>
              <a:rPr sz="2600" dirty="0">
                <a:latin typeface="SimSun"/>
                <a:cs typeface="SimSun"/>
              </a:rPr>
              <a:t>、软驱、光驱、硬盘、声卡、显示卡、网卡等，并配置驱动程序， 显示安装情况信息。接着检测并安装根文件系统，若成功安装则启 动</a:t>
            </a:r>
            <a:r>
              <a:rPr sz="2600" spc="-5" dirty="0">
                <a:latin typeface="Calibri"/>
                <a:cs typeface="Calibri"/>
              </a:rPr>
              <a:t>init</a:t>
            </a:r>
            <a:r>
              <a:rPr sz="2600" dirty="0">
                <a:latin typeface="SimSun"/>
                <a:cs typeface="SimSun"/>
              </a:rPr>
              <a:t>进</a:t>
            </a:r>
            <a:r>
              <a:rPr sz="2600" spc="-5" dirty="0">
                <a:latin typeface="SimSun"/>
                <a:cs typeface="SimSun"/>
              </a:rPr>
              <a:t>程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1300"/>
              </a:spcBef>
            </a:pPr>
            <a:r>
              <a:rPr sz="2600" spc="-5" dirty="0">
                <a:latin typeface="Calibri"/>
                <a:cs typeface="Calibri"/>
              </a:rPr>
              <a:t>4</a:t>
            </a:r>
            <a:r>
              <a:rPr sz="2600" dirty="0">
                <a:latin typeface="SimSun"/>
                <a:cs typeface="SimSun"/>
              </a:rPr>
              <a:t>、第一个进程</a:t>
            </a:r>
            <a:r>
              <a:rPr sz="2600" spc="-5" dirty="0">
                <a:latin typeface="Calibri"/>
                <a:cs typeface="Calibri"/>
              </a:rPr>
              <a:t>init</a:t>
            </a:r>
            <a:endParaRPr sz="2600">
              <a:latin typeface="Calibri"/>
              <a:cs typeface="Calibri"/>
            </a:endParaRPr>
          </a:p>
          <a:p>
            <a:pPr marL="13758" marR="5503" indent="990570">
              <a:lnSpc>
                <a:spcPct val="100800"/>
              </a:lnSpc>
              <a:spcBef>
                <a:spcPts val="547"/>
              </a:spcBef>
            </a:pPr>
            <a:r>
              <a:rPr sz="2600" spc="-5" dirty="0">
                <a:latin typeface="Calibri"/>
                <a:cs typeface="Calibri"/>
              </a:rPr>
              <a:t>init</a:t>
            </a:r>
            <a:r>
              <a:rPr sz="2600" dirty="0">
                <a:latin typeface="SimSun"/>
                <a:cs typeface="SimSun"/>
              </a:rPr>
              <a:t>根据文件</a:t>
            </a:r>
            <a:r>
              <a:rPr sz="2600" spc="-22" dirty="0">
                <a:latin typeface="Calibri"/>
                <a:cs typeface="Calibri"/>
              </a:rPr>
              <a:t>/etc/inittab</a:t>
            </a:r>
            <a:r>
              <a:rPr sz="2600" dirty="0">
                <a:latin typeface="SimSun"/>
                <a:cs typeface="SimSun"/>
              </a:rPr>
              <a:t>来完成</a:t>
            </a:r>
            <a:r>
              <a:rPr sz="2600" spc="-5" dirty="0">
                <a:latin typeface="Calibri"/>
                <a:cs typeface="Calibri"/>
              </a:rPr>
              <a:t>Linux</a:t>
            </a:r>
            <a:r>
              <a:rPr sz="2600" dirty="0">
                <a:latin typeface="SimSun"/>
                <a:cs typeface="SimSun"/>
              </a:rPr>
              <a:t>的初始化工作，并负责管 理和维护所有其它进</a:t>
            </a:r>
            <a:r>
              <a:rPr sz="2600" spc="-5" dirty="0">
                <a:latin typeface="SimSun"/>
                <a:cs typeface="SimSun"/>
              </a:rPr>
              <a:t>程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206"/>
              </a:spcBef>
            </a:pPr>
            <a:r>
              <a:rPr sz="2600" dirty="0">
                <a:latin typeface="SimSun"/>
                <a:cs typeface="SimSun"/>
              </a:rPr>
              <a:t>二、用户登录、工作（</a:t>
            </a:r>
            <a:r>
              <a:rPr sz="2600" spc="-43" dirty="0">
                <a:latin typeface="SimSun"/>
                <a:cs typeface="SimSun"/>
              </a:rPr>
              <a:t> 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观察启动过程结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束</a:t>
            </a:r>
            <a:r>
              <a:rPr sz="3819" baseline="1182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600" dirty="0">
                <a:latin typeface="SimSun"/>
                <a:cs typeface="SimSun"/>
              </a:rPr>
              <a:t>）</a:t>
            </a:r>
            <a:endParaRPr sz="2600">
              <a:latin typeface="SimSun"/>
              <a:cs typeface="SimSun"/>
            </a:endParaRPr>
          </a:p>
          <a:p>
            <a:pPr marL="1004327">
              <a:spcBef>
                <a:spcPts val="574"/>
              </a:spcBef>
            </a:pPr>
            <a:r>
              <a:rPr sz="2600" dirty="0">
                <a:latin typeface="SimSun"/>
                <a:cs typeface="SimSun"/>
              </a:rPr>
              <a:t>用户可在控制台如</a:t>
            </a:r>
            <a:r>
              <a:rPr sz="2600" spc="-43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登录，即</a:t>
            </a:r>
            <a:r>
              <a:rPr sz="2600" spc="-5" dirty="0">
                <a:latin typeface="Calibri"/>
                <a:cs typeface="Calibri"/>
              </a:rPr>
              <a:t>lo</a:t>
            </a:r>
            <a:r>
              <a:rPr sz="2600" spc="-11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n,</a:t>
            </a:r>
            <a:r>
              <a:rPr sz="2600" dirty="0">
                <a:latin typeface="SimSun"/>
                <a:cs typeface="SimSun"/>
              </a:rPr>
              <a:t>然后可运行被授权的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27"/>
              </a:spcBef>
            </a:pPr>
            <a:r>
              <a:rPr sz="2600" spc="-5" dirty="0">
                <a:latin typeface="Calibri"/>
                <a:cs typeface="Calibri"/>
              </a:rPr>
              <a:t>shell</a:t>
            </a:r>
            <a:r>
              <a:rPr sz="2600" dirty="0">
                <a:latin typeface="SimSun"/>
                <a:cs typeface="SimSun"/>
              </a:rPr>
              <a:t>命令，工作完毕后则</a:t>
            </a:r>
            <a:r>
              <a:rPr sz="2600" spc="-11" dirty="0">
                <a:latin typeface="Calibri"/>
                <a:cs typeface="Calibri"/>
              </a:rPr>
              <a:t>logout</a:t>
            </a:r>
            <a:r>
              <a:rPr sz="2600" dirty="0">
                <a:latin typeface="SimSun"/>
                <a:cs typeface="SimSun"/>
              </a:rPr>
              <a:t>。也可以是图形界面登录、操作。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967" y="-281839"/>
            <a:ext cx="6714067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498924" algn="l"/>
              </a:tabLst>
            </a:pPr>
            <a:r>
              <a:rPr sz="3900" dirty="0"/>
              <a:t>第9章	Linux的进程与线程管理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85301" y="345952"/>
            <a:ext cx="9648031" cy="523489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735360" indent="-372151">
              <a:spcBef>
                <a:spcPts val="585"/>
              </a:spcBef>
              <a:buSzPct val="103225"/>
              <a:buFont typeface="Arial MT"/>
              <a:buChar char="•"/>
              <a:tabLst>
                <a:tab pos="735360" algn="l"/>
                <a:tab pos="736048" algn="l"/>
              </a:tabLst>
            </a:pPr>
            <a:r>
              <a:rPr sz="3358" spc="60" dirty="0">
                <a:solidFill>
                  <a:srgbClr val="993300"/>
                </a:solidFill>
                <a:latin typeface="SimSun"/>
                <a:cs typeface="SimSun"/>
              </a:rPr>
              <a:t>9.1</a:t>
            </a:r>
            <a:r>
              <a:rPr sz="3358" spc="32" dirty="0">
                <a:solidFill>
                  <a:srgbClr val="993300"/>
                </a:solidFill>
                <a:latin typeface="SimSun"/>
                <a:cs typeface="SimSun"/>
              </a:rPr>
              <a:t> </a:t>
            </a:r>
            <a:r>
              <a:rPr sz="3358" spc="65" dirty="0">
                <a:solidFill>
                  <a:srgbClr val="993300"/>
                </a:solidFill>
                <a:latin typeface="SimSun"/>
                <a:cs typeface="SimSun"/>
              </a:rPr>
              <a:t>Linux</a:t>
            </a:r>
            <a:r>
              <a:rPr sz="3358" spc="119" dirty="0">
                <a:solidFill>
                  <a:srgbClr val="993300"/>
                </a:solidFill>
                <a:latin typeface="SimSun"/>
                <a:cs typeface="SimSun"/>
              </a:rPr>
              <a:t>的启动过</a:t>
            </a:r>
            <a:r>
              <a:rPr sz="3358" spc="108" dirty="0">
                <a:solidFill>
                  <a:srgbClr val="993300"/>
                </a:solidFill>
                <a:latin typeface="SimSun"/>
                <a:cs typeface="SimSun"/>
              </a:rPr>
              <a:t>程</a:t>
            </a:r>
            <a:r>
              <a:rPr sz="3358" spc="38" dirty="0">
                <a:solidFill>
                  <a:srgbClr val="993300"/>
                </a:solidFill>
                <a:latin typeface="SimSun"/>
                <a:cs typeface="SimSun"/>
              </a:rPr>
              <a:t> </a:t>
            </a:r>
            <a:r>
              <a:rPr sz="3358" spc="119" dirty="0">
                <a:solidFill>
                  <a:srgbClr val="993300"/>
                </a:solidFill>
                <a:latin typeface="SimSun"/>
                <a:cs typeface="SimSun"/>
              </a:rPr>
              <a:t>（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开机时认真观察</a:t>
            </a:r>
            <a:r>
              <a:rPr sz="3358" spc="114" dirty="0">
                <a:solidFill>
                  <a:srgbClr val="FF0000"/>
                </a:solidFill>
                <a:latin typeface="SimSun"/>
                <a:cs typeface="SimSun"/>
              </a:rPr>
              <a:t>！</a:t>
            </a:r>
            <a:r>
              <a:rPr sz="3358" spc="114" dirty="0">
                <a:solidFill>
                  <a:srgbClr val="993300"/>
                </a:solidFill>
                <a:latin typeface="SimSun"/>
                <a:cs typeface="SimSun"/>
              </a:rPr>
              <a:t>）</a:t>
            </a:r>
            <a:endParaRPr sz="3358">
              <a:latin typeface="SimSun"/>
              <a:cs typeface="SimSun"/>
            </a:endParaRPr>
          </a:p>
          <a:p>
            <a:pPr marL="579208" indent="-372151">
              <a:spcBef>
                <a:spcPts val="341"/>
              </a:spcBef>
              <a:buFont typeface="Arial MT"/>
              <a:buChar char="•"/>
              <a:tabLst>
                <a:tab pos="579208" algn="l"/>
                <a:tab pos="579896" algn="l"/>
              </a:tabLst>
            </a:pPr>
            <a:r>
              <a:rPr sz="2600" spc="-5" dirty="0">
                <a:latin typeface="SimSun"/>
                <a:cs typeface="SimSun"/>
              </a:rPr>
              <a:t>一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spc="-5" dirty="0">
                <a:latin typeface="Calibri"/>
                <a:cs typeface="Calibri"/>
              </a:rPr>
              <a:t>Linux</a:t>
            </a:r>
            <a:r>
              <a:rPr sz="2600" dirty="0">
                <a:latin typeface="SimSun"/>
                <a:cs typeface="SimSun"/>
              </a:rPr>
              <a:t>的引导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1376"/>
              </a:spcBef>
            </a:pPr>
            <a:r>
              <a:rPr sz="2600" dirty="0">
                <a:latin typeface="SimSun"/>
                <a:cs typeface="SimSun"/>
              </a:rPr>
              <a:t>二、用户登录、工作（</a:t>
            </a:r>
            <a:r>
              <a:rPr sz="2600" spc="-43" dirty="0">
                <a:latin typeface="SimSun"/>
                <a:cs typeface="SimSun"/>
              </a:rPr>
              <a:t> 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观察启动过程结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束</a:t>
            </a:r>
            <a:r>
              <a:rPr sz="3819" baseline="1182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600" dirty="0">
                <a:latin typeface="SimSun"/>
                <a:cs typeface="SimSun"/>
              </a:rPr>
              <a:t>）</a:t>
            </a:r>
            <a:endParaRPr sz="2600">
              <a:latin typeface="SimSun"/>
              <a:cs typeface="SimSun"/>
            </a:endParaRPr>
          </a:p>
          <a:p>
            <a:pPr>
              <a:spcBef>
                <a:spcPts val="32"/>
              </a:spcBef>
            </a:pPr>
            <a:endParaRPr sz="3792">
              <a:latin typeface="SimSun"/>
              <a:cs typeface="SimSun"/>
            </a:endParaRPr>
          </a:p>
          <a:p>
            <a:pPr marL="13758"/>
            <a:r>
              <a:rPr sz="2600" spc="-5" dirty="0">
                <a:latin typeface="SimSun"/>
                <a:cs typeface="SimSun"/>
              </a:rPr>
              <a:t>三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spc="-5" dirty="0">
                <a:latin typeface="Calibri"/>
                <a:cs typeface="Calibri"/>
              </a:rPr>
              <a:t>Linux</a:t>
            </a:r>
            <a:r>
              <a:rPr sz="2600" dirty="0">
                <a:latin typeface="SimSun"/>
                <a:cs typeface="SimSun"/>
              </a:rPr>
              <a:t>的关闭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574"/>
              </a:spcBef>
            </a:pP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spc="-5" dirty="0">
                <a:latin typeface="Calibri"/>
                <a:cs typeface="Calibri"/>
              </a:rPr>
              <a:t>Linux</a:t>
            </a:r>
            <a:r>
              <a:rPr sz="2600" dirty="0">
                <a:latin typeface="SimSun"/>
                <a:cs typeface="SimSun"/>
              </a:rPr>
              <a:t>的文件系统特点</a:t>
            </a:r>
            <a:endParaRPr sz="2600">
              <a:latin typeface="SimSun"/>
              <a:cs typeface="SimSun"/>
            </a:endParaRPr>
          </a:p>
          <a:p>
            <a:pPr marL="13758" marR="5503" indent="990570" algn="just">
              <a:lnSpc>
                <a:spcPct val="99400"/>
              </a:lnSpc>
              <a:spcBef>
                <a:spcPts val="693"/>
              </a:spcBef>
            </a:pPr>
            <a:r>
              <a:rPr sz="260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nu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dirty="0">
                <a:latin typeface="SimSun"/>
                <a:cs typeface="SimSun"/>
              </a:rPr>
              <a:t>使用磁盘高速缓冲技术，一些数据在系统忙时暂存在内 存里，等系统空闲时，才真正写入磁盘。而且，某些进程如果没准 备的终止，可能造成系统损坏。因此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nu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dirty="0">
                <a:latin typeface="SimSun"/>
                <a:cs typeface="SimSun"/>
              </a:rPr>
              <a:t>一定要用关闭命令，而不 能直接断</a:t>
            </a:r>
            <a:r>
              <a:rPr sz="2600" spc="-5" dirty="0">
                <a:latin typeface="SimSun"/>
                <a:cs typeface="SimSun"/>
              </a:rPr>
              <a:t>电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677"/>
              </a:spcBef>
            </a:pPr>
            <a:r>
              <a:rPr sz="2600" spc="-5" dirty="0">
                <a:latin typeface="Calibri"/>
                <a:cs typeface="Calibri"/>
              </a:rPr>
              <a:t>2</a:t>
            </a:r>
            <a:r>
              <a:rPr sz="2600" dirty="0">
                <a:latin typeface="SimSun"/>
                <a:cs typeface="SimSun"/>
              </a:rPr>
              <a:t>、仅超级用户</a:t>
            </a:r>
            <a:r>
              <a:rPr sz="2600" spc="-16" dirty="0">
                <a:latin typeface="Calibri"/>
                <a:cs typeface="Calibri"/>
              </a:rPr>
              <a:t>root</a:t>
            </a:r>
            <a:r>
              <a:rPr sz="2600" dirty="0">
                <a:latin typeface="SimSun"/>
                <a:cs typeface="SimSun"/>
              </a:rPr>
              <a:t>有权关闭</a:t>
            </a:r>
            <a:r>
              <a:rPr sz="2600" spc="-5" dirty="0">
                <a:latin typeface="Calibri"/>
                <a:cs typeface="Calibri"/>
              </a:rPr>
              <a:t>Linux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967" y="-281839"/>
            <a:ext cx="6714067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498924" algn="l"/>
              </a:tabLst>
            </a:pPr>
            <a:r>
              <a:rPr sz="3900" dirty="0"/>
              <a:t>第9章	Linux的进程与线程管理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85301" y="345952"/>
            <a:ext cx="9722326" cy="663188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735360" indent="-372151">
              <a:spcBef>
                <a:spcPts val="585"/>
              </a:spcBef>
              <a:buSzPct val="103225"/>
              <a:buFont typeface="Arial MT"/>
              <a:buChar char="•"/>
              <a:tabLst>
                <a:tab pos="735360" algn="l"/>
                <a:tab pos="736048" algn="l"/>
              </a:tabLst>
            </a:pPr>
            <a:r>
              <a:rPr sz="3358" spc="60" dirty="0">
                <a:solidFill>
                  <a:srgbClr val="993300"/>
                </a:solidFill>
                <a:latin typeface="SimSun"/>
                <a:cs typeface="SimSun"/>
              </a:rPr>
              <a:t>9.1</a:t>
            </a:r>
            <a:r>
              <a:rPr sz="3358" spc="38" dirty="0">
                <a:solidFill>
                  <a:srgbClr val="993300"/>
                </a:solidFill>
                <a:latin typeface="SimSun"/>
                <a:cs typeface="SimSun"/>
              </a:rPr>
              <a:t> </a:t>
            </a:r>
            <a:r>
              <a:rPr sz="3358" spc="65" dirty="0">
                <a:solidFill>
                  <a:srgbClr val="993300"/>
                </a:solidFill>
                <a:latin typeface="SimSun"/>
                <a:cs typeface="SimSun"/>
              </a:rPr>
              <a:t>Linux</a:t>
            </a:r>
            <a:r>
              <a:rPr sz="3358" spc="119" dirty="0">
                <a:solidFill>
                  <a:srgbClr val="993300"/>
                </a:solidFill>
                <a:latin typeface="SimSun"/>
                <a:cs typeface="SimSun"/>
              </a:rPr>
              <a:t>的启动过</a:t>
            </a:r>
            <a:r>
              <a:rPr sz="3358" spc="108" dirty="0">
                <a:solidFill>
                  <a:srgbClr val="993300"/>
                </a:solidFill>
                <a:latin typeface="SimSun"/>
                <a:cs typeface="SimSun"/>
              </a:rPr>
              <a:t>程</a:t>
            </a:r>
            <a:r>
              <a:rPr sz="3358" spc="43" dirty="0">
                <a:solidFill>
                  <a:srgbClr val="993300"/>
                </a:solidFill>
                <a:latin typeface="SimSun"/>
                <a:cs typeface="SimSun"/>
              </a:rPr>
              <a:t> </a:t>
            </a:r>
            <a:r>
              <a:rPr sz="3358" spc="119" dirty="0">
                <a:solidFill>
                  <a:srgbClr val="993300"/>
                </a:solidFill>
                <a:latin typeface="SimSun"/>
                <a:cs typeface="SimSun"/>
              </a:rPr>
              <a:t>（</a:t>
            </a:r>
            <a:r>
              <a:rPr sz="3358" spc="119" dirty="0">
                <a:solidFill>
                  <a:srgbClr val="FF0000"/>
                </a:solidFill>
                <a:latin typeface="SimSun"/>
                <a:cs typeface="SimSun"/>
              </a:rPr>
              <a:t>开机时认真观察</a:t>
            </a:r>
            <a:r>
              <a:rPr sz="3358" spc="114" dirty="0">
                <a:solidFill>
                  <a:srgbClr val="FF0000"/>
                </a:solidFill>
                <a:latin typeface="SimSun"/>
                <a:cs typeface="SimSun"/>
              </a:rPr>
              <a:t>！</a:t>
            </a:r>
            <a:r>
              <a:rPr sz="3358" spc="114" dirty="0">
                <a:solidFill>
                  <a:srgbClr val="993300"/>
                </a:solidFill>
                <a:latin typeface="SimSun"/>
                <a:cs typeface="SimSun"/>
              </a:rPr>
              <a:t>）</a:t>
            </a:r>
            <a:endParaRPr sz="3358">
              <a:latin typeface="SimSun"/>
              <a:cs typeface="SimSun"/>
            </a:endParaRPr>
          </a:p>
          <a:p>
            <a:pPr marL="579208" indent="-372151">
              <a:spcBef>
                <a:spcPts val="341"/>
              </a:spcBef>
              <a:buFont typeface="Arial MT"/>
              <a:buChar char="•"/>
              <a:tabLst>
                <a:tab pos="579208" algn="l"/>
                <a:tab pos="579896" algn="l"/>
              </a:tabLst>
            </a:pPr>
            <a:r>
              <a:rPr sz="2600" spc="-5" dirty="0">
                <a:latin typeface="SimSun"/>
                <a:cs typeface="SimSun"/>
              </a:rPr>
              <a:t>一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spc="-5" dirty="0">
                <a:latin typeface="Calibri"/>
                <a:cs typeface="Calibri"/>
              </a:rPr>
              <a:t>Linux</a:t>
            </a:r>
            <a:r>
              <a:rPr sz="2600" dirty="0">
                <a:latin typeface="SimSun"/>
                <a:cs typeface="SimSun"/>
              </a:rPr>
              <a:t>的引导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1376"/>
              </a:spcBef>
            </a:pPr>
            <a:r>
              <a:rPr sz="2600" dirty="0">
                <a:latin typeface="SimSun"/>
                <a:cs typeface="SimSun"/>
              </a:rPr>
              <a:t>二、用户登录、工作（</a:t>
            </a:r>
            <a:r>
              <a:rPr sz="2600" spc="-43" dirty="0">
                <a:latin typeface="SimSun"/>
                <a:cs typeface="SimSun"/>
              </a:rPr>
              <a:t> 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观察启动过程结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束</a:t>
            </a:r>
            <a:r>
              <a:rPr sz="3819" baseline="1182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600" dirty="0">
                <a:latin typeface="SimSun"/>
                <a:cs typeface="SimSun"/>
              </a:rPr>
              <a:t>）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2161"/>
              </a:spcBef>
            </a:pPr>
            <a:r>
              <a:rPr sz="2600" spc="-5" dirty="0">
                <a:latin typeface="SimSun"/>
                <a:cs typeface="SimSun"/>
              </a:rPr>
              <a:t>三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spc="-5" dirty="0">
                <a:latin typeface="Calibri"/>
                <a:cs typeface="Calibri"/>
              </a:rPr>
              <a:t>Linux</a:t>
            </a:r>
            <a:r>
              <a:rPr sz="2600" dirty="0">
                <a:latin typeface="SimSun"/>
                <a:cs typeface="SimSun"/>
              </a:rPr>
              <a:t>的关闭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569"/>
              </a:spcBef>
            </a:pPr>
            <a:r>
              <a:rPr sz="2600" spc="-5" dirty="0">
                <a:latin typeface="Calibri"/>
                <a:cs typeface="Calibri"/>
              </a:rPr>
              <a:t>3</a:t>
            </a:r>
            <a:r>
              <a:rPr sz="2600" dirty="0">
                <a:latin typeface="SimSun"/>
                <a:cs typeface="SimSun"/>
              </a:rPr>
              <a:t>、关闭的几种方法总结</a:t>
            </a:r>
            <a:endParaRPr sz="2600">
              <a:latin typeface="SimSun"/>
              <a:cs typeface="SimSun"/>
            </a:endParaRPr>
          </a:p>
          <a:p>
            <a:pPr marL="453323" indent="-440253">
              <a:spcBef>
                <a:spcPts val="650"/>
              </a:spcBef>
              <a:buAutoNum type="arabicParenBoth"/>
              <a:tabLst>
                <a:tab pos="454011" algn="l"/>
              </a:tabLst>
            </a:pPr>
            <a:r>
              <a:rPr sz="2600" spc="-11" dirty="0">
                <a:latin typeface="Calibri"/>
                <a:cs typeface="Calibri"/>
              </a:rPr>
              <a:t>shutdown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677"/>
              </a:spcBef>
            </a:pPr>
            <a:r>
              <a:rPr sz="2600" dirty="0">
                <a:latin typeface="SimSun"/>
                <a:cs typeface="SimSun"/>
              </a:rPr>
              <a:t>停止系统的得体方法。例</a:t>
            </a:r>
            <a:r>
              <a:rPr sz="2600" spc="-5" dirty="0">
                <a:latin typeface="SimSun"/>
                <a:cs typeface="SimSun"/>
              </a:rPr>
              <a:t>如</a:t>
            </a:r>
            <a:r>
              <a:rPr sz="2600" dirty="0">
                <a:latin typeface="SimSun"/>
                <a:cs typeface="SimSun"/>
              </a:rPr>
              <a:t>：</a:t>
            </a:r>
            <a:endParaRPr sz="2600">
              <a:latin typeface="SimSun"/>
              <a:cs typeface="SimSun"/>
            </a:endParaRPr>
          </a:p>
          <a:p>
            <a:pPr marL="13758" marR="5503">
              <a:lnSpc>
                <a:spcPts val="3792"/>
              </a:lnSpc>
              <a:spcBef>
                <a:spcPts val="141"/>
              </a:spcBef>
              <a:tabLst>
                <a:tab pos="2772219" algn="l"/>
              </a:tabLst>
            </a:pP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hu</a:t>
            </a:r>
            <a:r>
              <a:rPr sz="2600" spc="-38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16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n -h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+3	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#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3</a:t>
            </a:r>
            <a:r>
              <a:rPr sz="2600" dirty="0">
                <a:solidFill>
                  <a:srgbClr val="00B050"/>
                </a:solidFill>
                <a:latin typeface="SimSun"/>
                <a:cs typeface="SimSun"/>
              </a:rPr>
              <a:t>分钟后关闭，提示信息送所有已登录的终</a:t>
            </a:r>
            <a:r>
              <a:rPr sz="2600" spc="-5" dirty="0">
                <a:solidFill>
                  <a:srgbClr val="00B050"/>
                </a:solidFill>
                <a:latin typeface="SimSun"/>
                <a:cs typeface="SimSun"/>
              </a:rPr>
              <a:t>端</a:t>
            </a:r>
            <a:r>
              <a:rPr sz="2600" dirty="0">
                <a:solidFill>
                  <a:srgbClr val="00B050"/>
                </a:solidFill>
                <a:latin typeface="SimSun"/>
                <a:cs typeface="SimSun"/>
              </a:rPr>
              <a:t>。  </a:t>
            </a:r>
            <a:r>
              <a:rPr sz="2600" spc="-11" dirty="0">
                <a:latin typeface="Calibri"/>
                <a:cs typeface="Calibri"/>
              </a:rPr>
              <a:t>shutdown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-c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dirty="0">
                <a:latin typeface="SimSun"/>
                <a:cs typeface="SimSun"/>
              </a:rPr>
              <a:t>取消已运行的</a:t>
            </a:r>
            <a:r>
              <a:rPr sz="2600" spc="-11" dirty="0">
                <a:latin typeface="Calibri"/>
                <a:cs typeface="Calibri"/>
              </a:rPr>
              <a:t>shutdown</a:t>
            </a:r>
            <a:endParaRPr sz="2600">
              <a:latin typeface="Calibri"/>
              <a:cs typeface="Calibri"/>
            </a:endParaRPr>
          </a:p>
          <a:p>
            <a:pPr marL="453323" indent="-440253">
              <a:spcBef>
                <a:spcPts val="309"/>
              </a:spcBef>
              <a:buAutoNum type="arabicParenBoth" startAt="2"/>
              <a:tabLst>
                <a:tab pos="454011" algn="l"/>
              </a:tabLst>
            </a:pPr>
            <a:r>
              <a:rPr sz="2600" spc="-5" dirty="0">
                <a:latin typeface="Calibri"/>
                <a:cs typeface="Calibri"/>
              </a:rPr>
              <a:t>halt</a:t>
            </a:r>
            <a:r>
              <a:rPr sz="2600" spc="-49" dirty="0">
                <a:latin typeface="Calibri"/>
                <a:cs typeface="Calibri"/>
              </a:rPr>
              <a:t> </a:t>
            </a:r>
            <a:r>
              <a:rPr sz="2600" dirty="0">
                <a:latin typeface="SimSun"/>
                <a:cs typeface="SimSun"/>
              </a:rPr>
              <a:t>停机的较简单的方</a:t>
            </a:r>
            <a:r>
              <a:rPr sz="2600" spc="-5" dirty="0">
                <a:latin typeface="SimSun"/>
                <a:cs typeface="SimSun"/>
              </a:rPr>
              <a:t>法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453323" indent="-440253">
              <a:spcBef>
                <a:spcPts val="677"/>
              </a:spcBef>
              <a:buAutoNum type="arabicParenBoth" startAt="2"/>
              <a:tabLst>
                <a:tab pos="454011" algn="l"/>
              </a:tabLst>
            </a:pPr>
            <a:r>
              <a:rPr sz="2600" spc="-11" dirty="0">
                <a:latin typeface="Calibri"/>
                <a:cs typeface="Calibri"/>
              </a:rPr>
              <a:t>reboot</a:t>
            </a:r>
            <a:r>
              <a:rPr sz="2600" spc="-49" dirty="0">
                <a:latin typeface="Calibri"/>
                <a:cs typeface="Calibri"/>
              </a:rPr>
              <a:t> </a:t>
            </a:r>
            <a:r>
              <a:rPr sz="2600" dirty="0">
                <a:latin typeface="SimSun"/>
                <a:cs typeface="SimSun"/>
              </a:rPr>
              <a:t>快速而不洁的重</a:t>
            </a:r>
            <a:r>
              <a:rPr sz="2600" spc="-5" dirty="0">
                <a:latin typeface="SimSun"/>
                <a:cs typeface="SimSun"/>
              </a:rPr>
              <a:t>启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454011" indent="-440253">
              <a:spcBef>
                <a:spcPts val="574"/>
              </a:spcBef>
              <a:buAutoNum type="arabicParenBoth" startAt="2"/>
              <a:tabLst>
                <a:tab pos="454011" algn="l"/>
              </a:tabLst>
            </a:pPr>
            <a:r>
              <a:rPr sz="2600" spc="-5" dirty="0">
                <a:latin typeface="Calibri"/>
                <a:cs typeface="Calibri"/>
              </a:rPr>
              <a:t>Ctrl+Alt+Del</a:t>
            </a:r>
            <a:r>
              <a:rPr sz="2600" spc="-43" dirty="0">
                <a:latin typeface="Calibri"/>
                <a:cs typeface="Calibri"/>
              </a:rPr>
              <a:t> </a:t>
            </a:r>
            <a:r>
              <a:rPr sz="2600" dirty="0">
                <a:latin typeface="SimSun"/>
                <a:cs typeface="SimSun"/>
              </a:rPr>
              <a:t>重启</a:t>
            </a:r>
            <a:endParaRPr sz="2600">
              <a:latin typeface="SimSun"/>
              <a:cs typeface="SimSun"/>
            </a:endParaRPr>
          </a:p>
          <a:p>
            <a:pPr marL="454011" indent="-440253">
              <a:spcBef>
                <a:spcPts val="677"/>
              </a:spcBef>
              <a:buAutoNum type="arabicParenBoth" startAt="2"/>
              <a:tabLst>
                <a:tab pos="454011" algn="l"/>
              </a:tabLst>
            </a:pP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0</a:t>
            </a:r>
            <a:r>
              <a:rPr sz="2600" dirty="0">
                <a:latin typeface="SimSun"/>
                <a:cs typeface="SimSun"/>
              </a:rPr>
              <a:t>关机</a:t>
            </a:r>
            <a:r>
              <a:rPr sz="2600" spc="-720" dirty="0">
                <a:latin typeface="SimSun"/>
                <a:cs typeface="SimSun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spc="-27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6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dirty="0">
                <a:latin typeface="SimSun"/>
                <a:cs typeface="SimSun"/>
              </a:rPr>
              <a:t>重启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5967" y="-281839"/>
            <a:ext cx="6714067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498924" algn="l"/>
              </a:tabLst>
            </a:pPr>
            <a:r>
              <a:rPr sz="3900" dirty="0"/>
              <a:t>第9章	Linux的进程与线程管理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85301" y="238351"/>
            <a:ext cx="9491874" cy="3500489"/>
          </a:xfrm>
          <a:prstGeom prst="rect">
            <a:avLst/>
          </a:prstGeom>
        </p:spPr>
        <p:txBody>
          <a:bodyPr vert="horz" wrap="square" lIns="0" tIns="125201" rIns="0" bIns="0" rtlCol="0">
            <a:spAutoFit/>
          </a:bodyPr>
          <a:lstStyle/>
          <a:p>
            <a:pPr marL="13758">
              <a:spcBef>
                <a:spcPts val="986"/>
              </a:spcBef>
            </a:pPr>
            <a:r>
              <a:rPr sz="3467" dirty="0">
                <a:latin typeface="Calibri"/>
                <a:cs typeface="Calibri"/>
              </a:rPr>
              <a:t>9.2</a:t>
            </a:r>
            <a:r>
              <a:rPr sz="3467" spc="-92" dirty="0">
                <a:latin typeface="Calibri"/>
                <a:cs typeface="Calibri"/>
              </a:rPr>
              <a:t> </a:t>
            </a:r>
            <a:r>
              <a:rPr sz="3467" dirty="0">
                <a:latin typeface="SimSun"/>
                <a:cs typeface="SimSun"/>
              </a:rPr>
              <a:t>创建子进程的方法</a:t>
            </a:r>
            <a:r>
              <a:rPr sz="3467" dirty="0">
                <a:solidFill>
                  <a:srgbClr val="FF0000"/>
                </a:solidFill>
                <a:latin typeface="SimSun"/>
                <a:cs typeface="SimSun"/>
              </a:rPr>
              <a:t>（所有代码自行加注释！）</a:t>
            </a:r>
            <a:endParaRPr sz="3467">
              <a:latin typeface="SimSun"/>
              <a:cs typeface="SimSun"/>
            </a:endParaRPr>
          </a:p>
          <a:p>
            <a:pPr marL="13758">
              <a:spcBef>
                <a:spcPts val="655"/>
              </a:spcBef>
            </a:pPr>
            <a:r>
              <a:rPr sz="2600" spc="-5" dirty="0">
                <a:latin typeface="SimSun"/>
                <a:cs typeface="SimSun"/>
              </a:rPr>
              <a:t>一</a:t>
            </a:r>
            <a:r>
              <a:rPr sz="2600" dirty="0">
                <a:latin typeface="SimSun"/>
                <a:cs typeface="SimSun"/>
              </a:rPr>
              <a:t>、创建子进程的方法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547"/>
              </a:spcBef>
            </a:pPr>
            <a:r>
              <a:rPr sz="2600" spc="-16" dirty="0">
                <a:latin typeface="Calibri"/>
                <a:cs typeface="Calibri"/>
              </a:rPr>
              <a:t>fork1.c</a:t>
            </a:r>
            <a:endParaRPr sz="2600">
              <a:latin typeface="Calibri"/>
              <a:cs typeface="Calibri"/>
            </a:endParaRPr>
          </a:p>
          <a:p>
            <a:pPr marL="13758" marR="6839057" algn="just">
              <a:lnSpc>
                <a:spcPct val="119200"/>
              </a:lnSpc>
              <a:spcBef>
                <a:spcPts val="76"/>
              </a:spcBef>
            </a:pPr>
            <a:r>
              <a:rPr sz="2600" spc="-5" dirty="0">
                <a:latin typeface="Calibri"/>
                <a:cs typeface="Calibri"/>
              </a:rPr>
              <a:t>#include </a:t>
            </a:r>
            <a:r>
              <a:rPr sz="2600" spc="-11" dirty="0">
                <a:latin typeface="Calibri"/>
                <a:cs typeface="Calibri"/>
              </a:rPr>
              <a:t>&lt;stdio.h&gt; </a:t>
            </a:r>
            <a:r>
              <a:rPr sz="2600" spc="-5" dirty="0">
                <a:latin typeface="Calibri"/>
                <a:cs typeface="Calibri"/>
              </a:rPr>
              <a:t> #include </a:t>
            </a:r>
            <a:r>
              <a:rPr sz="2600" spc="-11" dirty="0">
                <a:latin typeface="Calibri"/>
                <a:cs typeface="Calibri"/>
              </a:rPr>
              <a:t>&lt;stdlib.h&gt; </a:t>
            </a:r>
            <a:r>
              <a:rPr sz="2600" spc="-5" dirty="0">
                <a:latin typeface="Calibri"/>
                <a:cs typeface="Calibri"/>
              </a:rPr>
              <a:t> #include </a:t>
            </a:r>
            <a:r>
              <a:rPr sz="2600" spc="-11" dirty="0">
                <a:latin typeface="Calibri"/>
                <a:cs typeface="Calibri"/>
              </a:rPr>
              <a:t>&lt;unistd.h&gt;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main()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{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01" y="3808179"/>
            <a:ext cx="726440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d_t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5900" y="3735535"/>
            <a:ext cx="8069263" cy="2904150"/>
          </a:xfrm>
          <a:prstGeom prst="rect">
            <a:avLst/>
          </a:prstGeom>
        </p:spPr>
        <p:txBody>
          <a:bodyPr vert="horz" wrap="square" lIns="0" tIns="6879" rIns="0" bIns="0" rtlCol="0">
            <a:spAutoFit/>
          </a:bodyPr>
          <a:lstStyle/>
          <a:p>
            <a:pPr marL="13758" marR="6637504">
              <a:lnSpc>
                <a:spcPct val="120000"/>
              </a:lnSpc>
              <a:spcBef>
                <a:spcPts val="54"/>
              </a:spcBef>
            </a:pPr>
            <a:r>
              <a:rPr sz="2600" spc="-5" dirty="0">
                <a:latin typeface="Calibri"/>
                <a:cs typeface="Calibri"/>
              </a:rPr>
              <a:t>pid; </a:t>
            </a:r>
            <a:r>
              <a:rPr sz="2600" dirty="0">
                <a:latin typeface="Calibri"/>
                <a:cs typeface="Calibri"/>
              </a:rPr>
              <a:t> p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d=</a:t>
            </a:r>
            <a:r>
              <a:rPr sz="2600" spc="-54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k()</a:t>
            </a:r>
            <a:r>
              <a:rPr sz="2600" dirty="0">
                <a:latin typeface="Calibri"/>
                <a:cs typeface="Calibri"/>
              </a:rPr>
              <a:t>;  </a:t>
            </a: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spc="-54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(pid==0)</a:t>
            </a:r>
            <a:endParaRPr sz="2600">
              <a:latin typeface="Calibri"/>
              <a:cs typeface="Calibri"/>
            </a:endParaRPr>
          </a:p>
          <a:p>
            <a:pPr marL="1003640">
              <a:spcBef>
                <a:spcPts val="650"/>
              </a:spcBef>
            </a:pPr>
            <a:r>
              <a:rPr sz="2600" spc="-5" dirty="0">
                <a:latin typeface="Calibri"/>
                <a:cs typeface="Calibri"/>
              </a:rPr>
              <a:t>printf("This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child </a:t>
            </a:r>
            <a:r>
              <a:rPr sz="2600" spc="-11" dirty="0">
                <a:latin typeface="Calibri"/>
                <a:cs typeface="Calibri"/>
              </a:rPr>
              <a:t>process.\n");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574"/>
              </a:spcBef>
            </a:pPr>
            <a:r>
              <a:rPr sz="2600" dirty="0">
                <a:latin typeface="Calibri"/>
                <a:cs typeface="Calibri"/>
              </a:rPr>
              <a:t>else</a:t>
            </a:r>
            <a:endParaRPr sz="2600">
              <a:latin typeface="Calibri"/>
              <a:cs typeface="Calibri"/>
            </a:endParaRPr>
          </a:p>
          <a:p>
            <a:pPr marL="1003640">
              <a:spcBef>
                <a:spcPts val="677"/>
              </a:spcBef>
            </a:pPr>
            <a:r>
              <a:rPr sz="2600" spc="-5" dirty="0">
                <a:latin typeface="Calibri"/>
                <a:cs typeface="Calibri"/>
              </a:rPr>
              <a:t>printf("This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-11" dirty="0">
                <a:latin typeface="Calibri"/>
                <a:cs typeface="Calibri"/>
              </a:rPr>
              <a:t> parent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process.My</a:t>
            </a:r>
            <a:r>
              <a:rPr sz="2600" spc="-5" dirty="0">
                <a:latin typeface="Calibri"/>
                <a:cs typeface="Calibri"/>
              </a:rPr>
              <a:t> child is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%d.\n",pid);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01" y="6657805"/>
            <a:ext cx="131392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dirty="0"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116" y="-285750"/>
            <a:ext cx="8413908" cy="7148111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3758">
              <a:spcBef>
                <a:spcPts val="650"/>
              </a:spcBef>
            </a:pPr>
            <a:r>
              <a:rPr sz="2167" spc="-5" dirty="0">
                <a:latin typeface="SimSun"/>
                <a:cs typeface="SimSun"/>
              </a:rPr>
              <a:t>二</a:t>
            </a:r>
            <a:r>
              <a:rPr sz="2167" dirty="0">
                <a:latin typeface="SimSun"/>
                <a:cs typeface="SimSun"/>
              </a:rPr>
              <a:t>、子进程驻留内存的方法</a:t>
            </a:r>
            <a:endParaRPr sz="2167">
              <a:latin typeface="SimSun"/>
              <a:cs typeface="SimSun"/>
            </a:endParaRPr>
          </a:p>
          <a:p>
            <a:pPr marL="13758">
              <a:spcBef>
                <a:spcPts val="547"/>
              </a:spcBef>
            </a:pPr>
            <a:r>
              <a:rPr sz="2167" spc="-11" dirty="0">
                <a:latin typeface="Calibri"/>
                <a:cs typeface="Calibri"/>
              </a:rPr>
              <a:t>fork2.c</a:t>
            </a:r>
            <a:endParaRPr sz="2167">
              <a:latin typeface="Calibri"/>
              <a:cs typeface="Calibri"/>
            </a:endParaRPr>
          </a:p>
          <a:p>
            <a:pPr marL="13758" marR="6277046">
              <a:lnSpc>
                <a:spcPts val="3120"/>
              </a:lnSpc>
              <a:spcBef>
                <a:spcPts val="114"/>
              </a:spcBef>
            </a:pPr>
            <a:r>
              <a:rPr sz="2167" spc="-5" dirty="0">
                <a:latin typeface="Calibri"/>
                <a:cs typeface="Calibri"/>
              </a:rPr>
              <a:t>#include </a:t>
            </a:r>
            <a:r>
              <a:rPr sz="2167" spc="-11" dirty="0">
                <a:latin typeface="Calibri"/>
                <a:cs typeface="Calibri"/>
              </a:rPr>
              <a:t>&lt;stdio.h&gt; </a:t>
            </a:r>
            <a:r>
              <a:rPr sz="2167" spc="-5" dirty="0">
                <a:latin typeface="Calibri"/>
                <a:cs typeface="Calibri"/>
              </a:rPr>
              <a:t> #include</a:t>
            </a:r>
            <a:r>
              <a:rPr sz="2167" spc="-32" dirty="0">
                <a:latin typeface="Calibri"/>
                <a:cs typeface="Calibri"/>
              </a:rPr>
              <a:t> </a:t>
            </a:r>
            <a:r>
              <a:rPr sz="2167" spc="-11" dirty="0">
                <a:latin typeface="Calibri"/>
                <a:cs typeface="Calibri"/>
              </a:rPr>
              <a:t>&lt;stdlib.h&gt;</a:t>
            </a:r>
            <a:endParaRPr sz="2167">
              <a:latin typeface="Calibri"/>
              <a:cs typeface="Calibri"/>
            </a:endParaRPr>
          </a:p>
          <a:p>
            <a:pPr marL="13758" marR="6196563">
              <a:lnSpc>
                <a:spcPts val="3142"/>
              </a:lnSpc>
              <a:spcBef>
                <a:spcPts val="11"/>
              </a:spcBef>
            </a:pPr>
            <a:r>
              <a:rPr sz="2167" spc="-5" dirty="0">
                <a:latin typeface="Calibri"/>
                <a:cs typeface="Calibri"/>
              </a:rPr>
              <a:t>#include </a:t>
            </a:r>
            <a:r>
              <a:rPr sz="2167" spc="-11" dirty="0">
                <a:latin typeface="Calibri"/>
                <a:cs typeface="Calibri"/>
              </a:rPr>
              <a:t>&lt;unistd.h&gt; </a:t>
            </a:r>
            <a:r>
              <a:rPr sz="2167" spc="-477" dirty="0">
                <a:latin typeface="Calibri"/>
                <a:cs typeface="Calibri"/>
              </a:rPr>
              <a:t> </a:t>
            </a:r>
            <a:r>
              <a:rPr sz="2167" dirty="0">
                <a:latin typeface="Calibri"/>
                <a:cs typeface="Calibri"/>
              </a:rPr>
              <a:t>main()</a:t>
            </a:r>
            <a:r>
              <a:rPr sz="2167" spc="-5" dirty="0">
                <a:latin typeface="Calibri"/>
                <a:cs typeface="Calibri"/>
              </a:rPr>
              <a:t> </a:t>
            </a:r>
            <a:r>
              <a:rPr sz="2167" dirty="0">
                <a:latin typeface="Calibri"/>
                <a:cs typeface="Calibri"/>
              </a:rPr>
              <a:t>{</a:t>
            </a:r>
            <a:endParaRPr sz="2167">
              <a:latin typeface="Calibri"/>
              <a:cs typeface="Calibri"/>
            </a:endParaRPr>
          </a:p>
          <a:p>
            <a:pPr marL="1003640" marR="5984003">
              <a:lnSpc>
                <a:spcPts val="3044"/>
              </a:lnSpc>
              <a:spcBef>
                <a:spcPts val="87"/>
              </a:spcBef>
              <a:tabLst>
                <a:tab pos="1994208" algn="l"/>
              </a:tabLst>
            </a:pPr>
            <a:r>
              <a:rPr sz="2167" spc="-5" dirty="0">
                <a:latin typeface="Calibri"/>
                <a:cs typeface="Calibri"/>
              </a:rPr>
              <a:t>p</a:t>
            </a:r>
            <a:r>
              <a:rPr sz="2167" dirty="0">
                <a:latin typeface="Calibri"/>
                <a:cs typeface="Calibri"/>
              </a:rPr>
              <a:t>i</a:t>
            </a:r>
            <a:r>
              <a:rPr sz="2167" spc="-5" dirty="0">
                <a:latin typeface="Calibri"/>
                <a:cs typeface="Calibri"/>
              </a:rPr>
              <a:t>d</a:t>
            </a:r>
            <a:r>
              <a:rPr sz="2167" dirty="0">
                <a:latin typeface="Calibri"/>
                <a:cs typeface="Calibri"/>
              </a:rPr>
              <a:t>_t	</a:t>
            </a:r>
            <a:r>
              <a:rPr sz="2167" spc="-5" dirty="0">
                <a:latin typeface="Calibri"/>
                <a:cs typeface="Calibri"/>
              </a:rPr>
              <a:t>p</a:t>
            </a:r>
            <a:r>
              <a:rPr sz="2167" dirty="0">
                <a:latin typeface="Calibri"/>
                <a:cs typeface="Calibri"/>
              </a:rPr>
              <a:t>i</a:t>
            </a:r>
            <a:r>
              <a:rPr sz="2167" spc="-5" dirty="0">
                <a:latin typeface="Calibri"/>
                <a:cs typeface="Calibri"/>
              </a:rPr>
              <a:t>d</a:t>
            </a:r>
            <a:r>
              <a:rPr sz="2167" dirty="0">
                <a:latin typeface="Calibri"/>
                <a:cs typeface="Calibri"/>
              </a:rPr>
              <a:t>;  </a:t>
            </a:r>
            <a:r>
              <a:rPr sz="2167" spc="-5" dirty="0">
                <a:latin typeface="Calibri"/>
                <a:cs typeface="Calibri"/>
              </a:rPr>
              <a:t>pid=fork();</a:t>
            </a:r>
            <a:endParaRPr sz="2167">
              <a:latin typeface="Calibri"/>
              <a:cs typeface="Calibri"/>
            </a:endParaRPr>
          </a:p>
          <a:p>
            <a:pPr marL="1003640">
              <a:spcBef>
                <a:spcPts val="341"/>
              </a:spcBef>
            </a:pPr>
            <a:r>
              <a:rPr sz="2167" dirty="0">
                <a:latin typeface="Calibri"/>
                <a:cs typeface="Calibri"/>
              </a:rPr>
              <a:t>if</a:t>
            </a:r>
            <a:r>
              <a:rPr sz="2167" spc="-32" dirty="0">
                <a:latin typeface="Calibri"/>
                <a:cs typeface="Calibri"/>
              </a:rPr>
              <a:t> </a:t>
            </a:r>
            <a:r>
              <a:rPr sz="2167" spc="-5" dirty="0">
                <a:latin typeface="Calibri"/>
                <a:cs typeface="Calibri"/>
              </a:rPr>
              <a:t>(pid!=0)</a:t>
            </a:r>
            <a:r>
              <a:rPr sz="2167" spc="-22" dirty="0">
                <a:latin typeface="Calibri"/>
                <a:cs typeface="Calibri"/>
              </a:rPr>
              <a:t> </a:t>
            </a:r>
            <a:r>
              <a:rPr sz="2167" dirty="0">
                <a:latin typeface="Calibri"/>
                <a:cs typeface="Calibri"/>
              </a:rPr>
              <a:t>{</a:t>
            </a:r>
            <a:endParaRPr sz="2167">
              <a:latin typeface="Calibri"/>
              <a:cs typeface="Calibri"/>
            </a:endParaRPr>
          </a:p>
          <a:p>
            <a:pPr marL="1994897" marR="2885722">
              <a:lnSpc>
                <a:spcPct val="121000"/>
              </a:lnSpc>
            </a:pPr>
            <a:r>
              <a:rPr sz="2167" spc="-11" dirty="0">
                <a:latin typeface="Calibri"/>
                <a:cs typeface="Calibri"/>
              </a:rPr>
              <a:t>printf("Parent process </a:t>
            </a:r>
            <a:r>
              <a:rPr sz="2167" spc="-5" dirty="0">
                <a:latin typeface="Calibri"/>
                <a:cs typeface="Calibri"/>
              </a:rPr>
              <a:t>exit.\n"); </a:t>
            </a:r>
            <a:r>
              <a:rPr sz="2167" spc="-477" dirty="0">
                <a:latin typeface="Calibri"/>
                <a:cs typeface="Calibri"/>
              </a:rPr>
              <a:t> </a:t>
            </a:r>
            <a:r>
              <a:rPr sz="2167" spc="-5" dirty="0">
                <a:latin typeface="Calibri"/>
                <a:cs typeface="Calibri"/>
              </a:rPr>
              <a:t>exit(0);</a:t>
            </a:r>
            <a:endParaRPr sz="2167">
              <a:latin typeface="Calibri"/>
              <a:cs typeface="Calibri"/>
            </a:endParaRPr>
          </a:p>
          <a:p>
            <a:pPr marL="1003640">
              <a:spcBef>
                <a:spcPts val="547"/>
              </a:spcBef>
            </a:pPr>
            <a:r>
              <a:rPr sz="2167" dirty="0">
                <a:latin typeface="Calibri"/>
                <a:cs typeface="Calibri"/>
              </a:rPr>
              <a:t>}</a:t>
            </a:r>
            <a:endParaRPr sz="2167">
              <a:latin typeface="Calibri"/>
              <a:cs typeface="Calibri"/>
            </a:endParaRPr>
          </a:p>
          <a:p>
            <a:pPr marL="1003640">
              <a:spcBef>
                <a:spcPts val="439"/>
              </a:spcBef>
            </a:pPr>
            <a:r>
              <a:rPr sz="2167" dirty="0">
                <a:latin typeface="Calibri"/>
                <a:cs typeface="Calibri"/>
              </a:rPr>
              <a:t>else</a:t>
            </a:r>
            <a:endParaRPr sz="2167">
              <a:latin typeface="Calibri"/>
              <a:cs typeface="Calibri"/>
            </a:endParaRPr>
          </a:p>
          <a:p>
            <a:pPr marL="1003640">
              <a:spcBef>
                <a:spcPts val="520"/>
              </a:spcBef>
            </a:pPr>
            <a:r>
              <a:rPr sz="2167" spc="-16" dirty="0">
                <a:latin typeface="Calibri"/>
                <a:cs typeface="Calibri"/>
              </a:rPr>
              <a:t>for</a:t>
            </a:r>
            <a:r>
              <a:rPr sz="2167" spc="-32" dirty="0">
                <a:latin typeface="Calibri"/>
                <a:cs typeface="Calibri"/>
              </a:rPr>
              <a:t> </a:t>
            </a:r>
            <a:r>
              <a:rPr sz="2167" dirty="0">
                <a:latin typeface="Calibri"/>
                <a:cs typeface="Calibri"/>
              </a:rPr>
              <a:t>(;;)</a:t>
            </a:r>
            <a:r>
              <a:rPr sz="2167" spc="-27" dirty="0">
                <a:latin typeface="Calibri"/>
                <a:cs typeface="Calibri"/>
              </a:rPr>
              <a:t> </a:t>
            </a:r>
            <a:r>
              <a:rPr sz="2167" dirty="0">
                <a:latin typeface="Calibri"/>
                <a:cs typeface="Calibri"/>
              </a:rPr>
              <a:t>{</a:t>
            </a:r>
            <a:endParaRPr sz="2167">
              <a:latin typeface="Calibri"/>
              <a:cs typeface="Calibri"/>
            </a:endParaRPr>
          </a:p>
          <a:p>
            <a:pPr marL="1994897" marR="5503">
              <a:lnSpc>
                <a:spcPct val="121000"/>
              </a:lnSpc>
            </a:pPr>
            <a:r>
              <a:rPr sz="2167" spc="-5" dirty="0">
                <a:latin typeface="Calibri"/>
                <a:cs typeface="Calibri"/>
              </a:rPr>
              <a:t>printf("Child </a:t>
            </a:r>
            <a:r>
              <a:rPr sz="2167" spc="-11" dirty="0">
                <a:latin typeface="Calibri"/>
                <a:cs typeface="Calibri"/>
              </a:rPr>
              <a:t>process</a:t>
            </a:r>
            <a:r>
              <a:rPr sz="2167" spc="5" dirty="0">
                <a:latin typeface="Calibri"/>
                <a:cs typeface="Calibri"/>
              </a:rPr>
              <a:t> </a:t>
            </a:r>
            <a:r>
              <a:rPr sz="2167" spc="-5" dirty="0">
                <a:latin typeface="Calibri"/>
                <a:cs typeface="Calibri"/>
              </a:rPr>
              <a:t>%d</a:t>
            </a:r>
            <a:r>
              <a:rPr sz="2167" dirty="0">
                <a:latin typeface="Calibri"/>
                <a:cs typeface="Calibri"/>
              </a:rPr>
              <a:t> </a:t>
            </a:r>
            <a:r>
              <a:rPr sz="2167" spc="-5" dirty="0">
                <a:latin typeface="Calibri"/>
                <a:cs typeface="Calibri"/>
              </a:rPr>
              <a:t>resides</a:t>
            </a:r>
            <a:r>
              <a:rPr sz="2167" spc="5" dirty="0">
                <a:latin typeface="Calibri"/>
                <a:cs typeface="Calibri"/>
              </a:rPr>
              <a:t> </a:t>
            </a:r>
            <a:r>
              <a:rPr sz="2167" dirty="0">
                <a:latin typeface="Calibri"/>
                <a:cs typeface="Calibri"/>
              </a:rPr>
              <a:t>in </a:t>
            </a:r>
            <a:r>
              <a:rPr sz="2167" spc="-16" dirty="0">
                <a:latin typeface="Calibri"/>
                <a:cs typeface="Calibri"/>
              </a:rPr>
              <a:t>memory.\n",</a:t>
            </a:r>
            <a:r>
              <a:rPr sz="2167" dirty="0">
                <a:latin typeface="Calibri"/>
                <a:cs typeface="Calibri"/>
              </a:rPr>
              <a:t> </a:t>
            </a:r>
            <a:r>
              <a:rPr sz="2167" spc="-5" dirty="0">
                <a:latin typeface="Calibri"/>
                <a:cs typeface="Calibri"/>
              </a:rPr>
              <a:t>getpid()); </a:t>
            </a:r>
            <a:r>
              <a:rPr sz="2167" spc="-470" dirty="0">
                <a:latin typeface="Calibri"/>
                <a:cs typeface="Calibri"/>
              </a:rPr>
              <a:t> </a:t>
            </a:r>
            <a:r>
              <a:rPr sz="2167" dirty="0">
                <a:latin typeface="Calibri"/>
                <a:cs typeface="Calibri"/>
              </a:rPr>
              <a:t>sleep(5);</a:t>
            </a:r>
            <a:endParaRPr sz="2167">
              <a:latin typeface="Calibri"/>
              <a:cs typeface="Calibri"/>
            </a:endParaRPr>
          </a:p>
          <a:p>
            <a:pPr marL="1003640">
              <a:spcBef>
                <a:spcPts val="547"/>
              </a:spcBef>
            </a:pPr>
            <a:r>
              <a:rPr sz="2167" dirty="0">
                <a:latin typeface="Calibri"/>
                <a:cs typeface="Calibri"/>
              </a:rPr>
              <a:t>}</a:t>
            </a:r>
            <a:endParaRPr sz="2167">
              <a:latin typeface="Calibri"/>
              <a:cs typeface="Calibri"/>
            </a:endParaRPr>
          </a:p>
          <a:p>
            <a:pPr marL="13758">
              <a:spcBef>
                <a:spcPts val="443"/>
              </a:spcBef>
            </a:pPr>
            <a:r>
              <a:rPr sz="2167" dirty="0">
                <a:latin typeface="Calibri"/>
                <a:cs typeface="Calibri"/>
              </a:rPr>
              <a:t>}</a:t>
            </a:r>
            <a:endParaRPr sz="21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117" y="-285749"/>
            <a:ext cx="8367818" cy="6732869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3758" algn="just">
              <a:spcBef>
                <a:spcPts val="650"/>
              </a:spcBef>
            </a:pPr>
            <a:r>
              <a:rPr sz="2600" spc="-5" dirty="0">
                <a:latin typeface="SimSun"/>
                <a:cs typeface="SimSun"/>
              </a:rPr>
              <a:t>三</a:t>
            </a:r>
            <a:r>
              <a:rPr sz="2600" dirty="0">
                <a:latin typeface="SimSun"/>
                <a:cs typeface="SimSun"/>
              </a:rPr>
              <a:t>、一个父进程产生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dirty="0">
                <a:latin typeface="SimSun"/>
                <a:cs typeface="SimSun"/>
              </a:rPr>
              <a:t>个子进程的方法（</a:t>
            </a:r>
            <a:r>
              <a:rPr sz="2600" spc="-720" dirty="0">
                <a:latin typeface="SimSun"/>
                <a:cs typeface="SimSun"/>
              </a:rPr>
              <a:t> </a:t>
            </a:r>
            <a:r>
              <a:rPr sz="2600" spc="-54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k3</a:t>
            </a:r>
            <a:r>
              <a:rPr sz="2600" spc="-11" dirty="0">
                <a:latin typeface="Calibri"/>
                <a:cs typeface="Calibri"/>
              </a:rPr>
              <a:t>.</a:t>
            </a:r>
            <a:r>
              <a:rPr sz="2600" dirty="0">
                <a:latin typeface="Calibri"/>
                <a:cs typeface="Calibri"/>
              </a:rPr>
              <a:t>c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dirty="0">
                <a:latin typeface="SimSun"/>
                <a:cs typeface="SimSun"/>
              </a:rPr>
              <a:t>）</a:t>
            </a:r>
            <a:endParaRPr sz="2600">
              <a:latin typeface="SimSun"/>
              <a:cs typeface="SimSun"/>
            </a:endParaRPr>
          </a:p>
          <a:p>
            <a:pPr marL="13758" algn="just">
              <a:spcBef>
                <a:spcPts val="547"/>
              </a:spcBef>
            </a:pPr>
            <a:r>
              <a:rPr sz="2600" spc="-5" dirty="0">
                <a:latin typeface="Calibri"/>
                <a:cs typeface="Calibri"/>
              </a:rPr>
              <a:t>#include</a:t>
            </a:r>
            <a:r>
              <a:rPr sz="2600" spc="-32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&lt;stdio.h&gt;</a:t>
            </a:r>
            <a:endParaRPr sz="2600">
              <a:latin typeface="Calibri"/>
              <a:cs typeface="Calibri"/>
            </a:endParaRPr>
          </a:p>
          <a:p>
            <a:pPr marL="13758" marR="5715036" algn="just">
              <a:lnSpc>
                <a:spcPct val="120000"/>
              </a:lnSpc>
              <a:spcBef>
                <a:spcPts val="54"/>
              </a:spcBef>
            </a:pPr>
            <a:r>
              <a:rPr sz="2600" spc="-5" dirty="0">
                <a:latin typeface="Calibri"/>
                <a:cs typeface="Calibri"/>
              </a:rPr>
              <a:t>#include </a:t>
            </a:r>
            <a:r>
              <a:rPr sz="2600" spc="-11" dirty="0">
                <a:latin typeface="Calibri"/>
                <a:cs typeface="Calibri"/>
              </a:rPr>
              <a:t>&lt;stdlib.h&gt; </a:t>
            </a:r>
            <a:r>
              <a:rPr sz="2600" spc="-5" dirty="0">
                <a:latin typeface="Calibri"/>
                <a:cs typeface="Calibri"/>
              </a:rPr>
              <a:t> #include </a:t>
            </a:r>
            <a:r>
              <a:rPr sz="2600" spc="-11" dirty="0">
                <a:latin typeface="Calibri"/>
                <a:cs typeface="Calibri"/>
              </a:rPr>
              <a:t>&lt;unistd.h&gt;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main()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{</a:t>
            </a:r>
            <a:endParaRPr sz="2600">
              <a:latin typeface="Calibri"/>
              <a:cs typeface="Calibri"/>
            </a:endParaRPr>
          </a:p>
          <a:p>
            <a:pPr marL="1003640">
              <a:spcBef>
                <a:spcPts val="547"/>
              </a:spcBef>
            </a:pPr>
            <a:r>
              <a:rPr sz="2600" spc="-11" dirty="0">
                <a:latin typeface="Calibri"/>
                <a:cs typeface="Calibri"/>
              </a:rPr>
              <a:t>int</a:t>
            </a:r>
            <a:r>
              <a:rPr sz="2600" spc="-54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i;</a:t>
            </a:r>
            <a:endParaRPr sz="2600">
              <a:latin typeface="Calibri"/>
              <a:cs typeface="Calibri"/>
            </a:endParaRPr>
          </a:p>
          <a:p>
            <a:pPr marL="974747">
              <a:spcBef>
                <a:spcPts val="672"/>
              </a:spcBef>
              <a:tabLst>
                <a:tab pos="1994208" algn="l"/>
              </a:tabLst>
            </a:pPr>
            <a:r>
              <a:rPr sz="2600" spc="-5" dirty="0">
                <a:latin typeface="Calibri"/>
                <a:cs typeface="Calibri"/>
              </a:rPr>
              <a:t>pid_t	pid;</a:t>
            </a:r>
            <a:endParaRPr sz="2600">
              <a:latin typeface="Calibri"/>
              <a:cs typeface="Calibri"/>
            </a:endParaRPr>
          </a:p>
          <a:p>
            <a:pPr marL="1003640">
              <a:spcBef>
                <a:spcPts val="574"/>
              </a:spcBef>
            </a:pPr>
            <a:r>
              <a:rPr sz="2600" spc="-22" dirty="0">
                <a:latin typeface="Calibri"/>
                <a:cs typeface="Calibri"/>
              </a:rPr>
              <a:t>for </a:t>
            </a:r>
            <a:r>
              <a:rPr sz="2600" spc="-5" dirty="0">
                <a:latin typeface="Calibri"/>
                <a:cs typeface="Calibri"/>
              </a:rPr>
              <a:t>(i=1;i&lt;=3;i++)</a:t>
            </a:r>
            <a:r>
              <a:rPr sz="2600" spc="-27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{</a:t>
            </a:r>
            <a:endParaRPr sz="2600">
              <a:latin typeface="Calibri"/>
              <a:cs typeface="Calibri"/>
            </a:endParaRPr>
          </a:p>
          <a:p>
            <a:pPr marL="1994897">
              <a:spcBef>
                <a:spcPts val="677"/>
              </a:spcBef>
            </a:pPr>
            <a:r>
              <a:rPr sz="2600" spc="-11" dirty="0">
                <a:latin typeface="Calibri"/>
                <a:cs typeface="Calibri"/>
              </a:rPr>
              <a:t>if((pid=fork())&lt;=0)</a:t>
            </a:r>
            <a:endParaRPr sz="2600">
              <a:latin typeface="Calibri"/>
              <a:cs typeface="Calibri"/>
            </a:endParaRPr>
          </a:p>
          <a:p>
            <a:pPr marL="2985466">
              <a:spcBef>
                <a:spcPts val="677"/>
              </a:spcBef>
            </a:pPr>
            <a:r>
              <a:rPr sz="2600" spc="-11" dirty="0">
                <a:latin typeface="Calibri"/>
                <a:cs typeface="Calibri"/>
              </a:rPr>
              <a:t>break;</a:t>
            </a:r>
            <a:endParaRPr sz="2600">
              <a:latin typeface="Calibri"/>
              <a:cs typeface="Calibri"/>
            </a:endParaRPr>
          </a:p>
          <a:p>
            <a:pPr marL="1994897">
              <a:spcBef>
                <a:spcPts val="542"/>
              </a:spcBef>
            </a:pPr>
            <a:r>
              <a:rPr sz="2600" dirty="0">
                <a:latin typeface="Calibri"/>
                <a:cs typeface="Calibri"/>
              </a:rPr>
              <a:t>else</a:t>
            </a:r>
            <a:endParaRPr sz="2600">
              <a:latin typeface="Calibri"/>
              <a:cs typeface="Calibri"/>
            </a:endParaRPr>
          </a:p>
          <a:p>
            <a:pPr marL="2985466">
              <a:spcBef>
                <a:spcPts val="677"/>
              </a:spcBef>
            </a:pPr>
            <a:r>
              <a:rPr sz="2600" spc="-11" dirty="0">
                <a:latin typeface="Calibri"/>
                <a:cs typeface="Calibri"/>
              </a:rPr>
              <a:t>printf("%d'parent</a:t>
            </a:r>
            <a:r>
              <a:rPr sz="2600" spc="-22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%d\n",pid,getpid());</a:t>
            </a:r>
            <a:endParaRPr sz="2600">
              <a:latin typeface="Calibri"/>
              <a:cs typeface="Calibri"/>
            </a:endParaRPr>
          </a:p>
          <a:p>
            <a:pPr marL="1003640">
              <a:spcBef>
                <a:spcPts val="574"/>
              </a:spcBef>
            </a:pPr>
            <a:r>
              <a:rPr sz="2600" dirty="0"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677"/>
              </a:spcBef>
            </a:pPr>
            <a:r>
              <a:rPr sz="2600" dirty="0"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117" y="-285749"/>
            <a:ext cx="8644360" cy="7499852"/>
          </a:xfrm>
          <a:prstGeom prst="rect">
            <a:avLst/>
          </a:prstGeom>
        </p:spPr>
        <p:txBody>
          <a:bodyPr vert="horz" wrap="square" lIns="0" tIns="79798" rIns="0" bIns="0" rtlCol="0">
            <a:spAutoFit/>
          </a:bodyPr>
          <a:lstStyle/>
          <a:p>
            <a:pPr marL="13758">
              <a:spcBef>
                <a:spcPts val="628"/>
              </a:spcBef>
            </a:pPr>
            <a:r>
              <a:rPr sz="2383" spc="-5" dirty="0">
                <a:latin typeface="SimSun"/>
                <a:cs typeface="SimSun"/>
              </a:rPr>
              <a:t>四</a:t>
            </a:r>
            <a:r>
              <a:rPr sz="2383" dirty="0">
                <a:latin typeface="SimSun"/>
                <a:cs typeface="SimSun"/>
              </a:rPr>
              <a:t>、一个父进程产生</a:t>
            </a:r>
            <a:r>
              <a:rPr sz="2383" spc="-11" dirty="0">
                <a:latin typeface="Calibri"/>
                <a:cs typeface="Calibri"/>
              </a:rPr>
              <a:t>n</a:t>
            </a:r>
            <a:r>
              <a:rPr sz="2383" dirty="0">
                <a:latin typeface="SimSun"/>
                <a:cs typeface="SimSun"/>
              </a:rPr>
              <a:t>代子孙进程的方法</a:t>
            </a:r>
            <a:r>
              <a:rPr sz="2383" spc="-650" dirty="0">
                <a:latin typeface="SimSun"/>
                <a:cs typeface="SimSun"/>
              </a:rPr>
              <a:t> </a:t>
            </a:r>
            <a:r>
              <a:rPr sz="2383" dirty="0">
                <a:latin typeface="SimSun"/>
                <a:cs typeface="SimSun"/>
              </a:rPr>
              <a:t>（</a:t>
            </a:r>
            <a:r>
              <a:rPr sz="2383" spc="-650" dirty="0">
                <a:latin typeface="SimSun"/>
                <a:cs typeface="SimSun"/>
              </a:rPr>
              <a:t> </a:t>
            </a:r>
            <a:r>
              <a:rPr sz="2383" spc="-49" dirty="0">
                <a:latin typeface="Calibri"/>
                <a:cs typeface="Calibri"/>
              </a:rPr>
              <a:t>f</a:t>
            </a:r>
            <a:r>
              <a:rPr sz="2383" dirty="0">
                <a:latin typeface="Calibri"/>
                <a:cs typeface="Calibri"/>
              </a:rPr>
              <a:t>o</a:t>
            </a:r>
            <a:r>
              <a:rPr sz="2383" spc="-5" dirty="0">
                <a:latin typeface="Calibri"/>
                <a:cs typeface="Calibri"/>
              </a:rPr>
              <a:t>r</a:t>
            </a:r>
            <a:r>
              <a:rPr sz="2383" dirty="0">
                <a:latin typeface="Calibri"/>
                <a:cs typeface="Calibri"/>
              </a:rPr>
              <a:t>k</a:t>
            </a:r>
            <a:r>
              <a:rPr sz="2383" spc="-5" dirty="0">
                <a:latin typeface="Calibri"/>
                <a:cs typeface="Calibri"/>
              </a:rPr>
              <a:t>4</a:t>
            </a:r>
            <a:r>
              <a:rPr sz="2383" spc="-11" dirty="0">
                <a:latin typeface="Calibri"/>
                <a:cs typeface="Calibri"/>
              </a:rPr>
              <a:t>.</a:t>
            </a:r>
            <a:r>
              <a:rPr sz="2383" dirty="0">
                <a:latin typeface="Calibri"/>
                <a:cs typeface="Calibri"/>
              </a:rPr>
              <a:t>c</a:t>
            </a:r>
            <a:r>
              <a:rPr sz="2383" spc="-11" dirty="0">
                <a:latin typeface="Calibri"/>
                <a:cs typeface="Calibri"/>
              </a:rPr>
              <a:t> </a:t>
            </a:r>
            <a:r>
              <a:rPr sz="2383" dirty="0">
                <a:latin typeface="SimSun"/>
                <a:cs typeface="SimSun"/>
              </a:rPr>
              <a:t>）</a:t>
            </a:r>
            <a:endParaRPr sz="2383">
              <a:latin typeface="SimSun"/>
              <a:cs typeface="SimSun"/>
            </a:endParaRPr>
          </a:p>
          <a:p>
            <a:pPr marL="13758" marR="6217887">
              <a:lnSpc>
                <a:spcPts val="3456"/>
              </a:lnSpc>
              <a:spcBef>
                <a:spcPts val="135"/>
              </a:spcBef>
            </a:pPr>
            <a:r>
              <a:rPr sz="2383" spc="-11" dirty="0">
                <a:latin typeface="Calibri"/>
                <a:cs typeface="Calibri"/>
              </a:rPr>
              <a:t>#include &lt;stdio.h&gt; </a:t>
            </a:r>
            <a:r>
              <a:rPr sz="2383" spc="-5" dirty="0">
                <a:latin typeface="Calibri"/>
                <a:cs typeface="Calibri"/>
              </a:rPr>
              <a:t> </a:t>
            </a:r>
            <a:r>
              <a:rPr sz="2383" spc="-11" dirty="0">
                <a:latin typeface="Calibri"/>
                <a:cs typeface="Calibri"/>
              </a:rPr>
              <a:t>#include </a:t>
            </a:r>
            <a:r>
              <a:rPr sz="2383" spc="-16" dirty="0">
                <a:latin typeface="Calibri"/>
                <a:cs typeface="Calibri"/>
              </a:rPr>
              <a:t>&lt;stdlib.h&gt;</a:t>
            </a:r>
            <a:endParaRPr sz="2383">
              <a:latin typeface="Calibri"/>
              <a:cs typeface="Calibri"/>
            </a:endParaRPr>
          </a:p>
          <a:p>
            <a:pPr marL="13758" marR="6217887">
              <a:lnSpc>
                <a:spcPts val="3358"/>
              </a:lnSpc>
              <a:spcBef>
                <a:spcPts val="87"/>
              </a:spcBef>
            </a:pPr>
            <a:r>
              <a:rPr sz="2383" spc="-11" dirty="0">
                <a:latin typeface="Calibri"/>
                <a:cs typeface="Calibri"/>
              </a:rPr>
              <a:t>#include</a:t>
            </a:r>
            <a:r>
              <a:rPr sz="2383" spc="-70" dirty="0">
                <a:latin typeface="Calibri"/>
                <a:cs typeface="Calibri"/>
              </a:rPr>
              <a:t> </a:t>
            </a:r>
            <a:r>
              <a:rPr sz="2383" spc="-11" dirty="0">
                <a:latin typeface="Calibri"/>
                <a:cs typeface="Calibri"/>
              </a:rPr>
              <a:t>&lt;unistd.h&gt; </a:t>
            </a:r>
            <a:r>
              <a:rPr sz="2383" spc="-520" dirty="0">
                <a:latin typeface="Calibri"/>
                <a:cs typeface="Calibri"/>
              </a:rPr>
              <a:t> </a:t>
            </a:r>
            <a:r>
              <a:rPr sz="2383" spc="-5" dirty="0">
                <a:latin typeface="Calibri"/>
                <a:cs typeface="Calibri"/>
              </a:rPr>
              <a:t>main()</a:t>
            </a:r>
            <a:r>
              <a:rPr sz="2383" spc="-11" dirty="0">
                <a:latin typeface="Calibri"/>
                <a:cs typeface="Calibri"/>
              </a:rPr>
              <a:t> </a:t>
            </a:r>
            <a:r>
              <a:rPr sz="2383" dirty="0">
                <a:latin typeface="Calibri"/>
                <a:cs typeface="Calibri"/>
              </a:rPr>
              <a:t>{</a:t>
            </a:r>
            <a:endParaRPr sz="2383">
              <a:latin typeface="Calibri"/>
              <a:cs typeface="Calibri"/>
            </a:endParaRPr>
          </a:p>
          <a:p>
            <a:pPr marL="1003640">
              <a:spcBef>
                <a:spcPts val="422"/>
              </a:spcBef>
            </a:pPr>
            <a:r>
              <a:rPr sz="2383" spc="-16" dirty="0">
                <a:latin typeface="Calibri"/>
                <a:cs typeface="Calibri"/>
              </a:rPr>
              <a:t>int</a:t>
            </a:r>
            <a:r>
              <a:rPr sz="2383" spc="-38" dirty="0">
                <a:latin typeface="Calibri"/>
                <a:cs typeface="Calibri"/>
              </a:rPr>
              <a:t> </a:t>
            </a:r>
            <a:r>
              <a:rPr sz="2383" spc="-5" dirty="0">
                <a:latin typeface="Calibri"/>
                <a:cs typeface="Calibri"/>
              </a:rPr>
              <a:t>i;</a:t>
            </a:r>
            <a:endParaRPr sz="2383">
              <a:latin typeface="Calibri"/>
              <a:cs typeface="Calibri"/>
            </a:endParaRPr>
          </a:p>
          <a:p>
            <a:pPr marL="1003640">
              <a:spcBef>
                <a:spcPts val="596"/>
              </a:spcBef>
              <a:tabLst>
                <a:tab pos="1994208" algn="l"/>
              </a:tabLst>
            </a:pPr>
            <a:r>
              <a:rPr sz="2383" spc="-5" dirty="0">
                <a:latin typeface="Calibri"/>
                <a:cs typeface="Calibri"/>
              </a:rPr>
              <a:t>pid_t	</a:t>
            </a:r>
            <a:r>
              <a:rPr sz="2383" spc="-11" dirty="0">
                <a:latin typeface="Calibri"/>
                <a:cs typeface="Calibri"/>
              </a:rPr>
              <a:t>pid;</a:t>
            </a:r>
            <a:endParaRPr sz="2383">
              <a:latin typeface="Calibri"/>
              <a:cs typeface="Calibri"/>
            </a:endParaRPr>
          </a:p>
          <a:p>
            <a:pPr marL="1003640">
              <a:spcBef>
                <a:spcPts val="497"/>
              </a:spcBef>
            </a:pPr>
            <a:r>
              <a:rPr sz="2383" spc="-16" dirty="0">
                <a:latin typeface="Calibri"/>
                <a:cs typeface="Calibri"/>
              </a:rPr>
              <a:t>for</a:t>
            </a:r>
            <a:r>
              <a:rPr sz="2383" spc="-32" dirty="0">
                <a:latin typeface="Calibri"/>
                <a:cs typeface="Calibri"/>
              </a:rPr>
              <a:t> </a:t>
            </a:r>
            <a:r>
              <a:rPr sz="2383" spc="-5" dirty="0">
                <a:latin typeface="Calibri"/>
                <a:cs typeface="Calibri"/>
              </a:rPr>
              <a:t>(i=1;i&lt;=3;i++)</a:t>
            </a:r>
            <a:r>
              <a:rPr sz="2383" spc="-27" dirty="0">
                <a:latin typeface="Calibri"/>
                <a:cs typeface="Calibri"/>
              </a:rPr>
              <a:t> </a:t>
            </a:r>
            <a:r>
              <a:rPr sz="2383" dirty="0">
                <a:latin typeface="Calibri"/>
                <a:cs typeface="Calibri"/>
              </a:rPr>
              <a:t>{</a:t>
            </a:r>
            <a:endParaRPr sz="2383">
              <a:latin typeface="Calibri"/>
              <a:cs typeface="Calibri"/>
            </a:endParaRPr>
          </a:p>
          <a:p>
            <a:pPr marL="1994897">
              <a:spcBef>
                <a:spcPts val="623"/>
              </a:spcBef>
            </a:pPr>
            <a:r>
              <a:rPr sz="2383" spc="-11" dirty="0">
                <a:latin typeface="Calibri"/>
                <a:cs typeface="Calibri"/>
              </a:rPr>
              <a:t>if((pid=fork())&gt;0)</a:t>
            </a:r>
            <a:r>
              <a:rPr sz="2383" spc="-27" dirty="0">
                <a:latin typeface="Calibri"/>
                <a:cs typeface="Calibri"/>
              </a:rPr>
              <a:t> </a:t>
            </a:r>
            <a:r>
              <a:rPr sz="2383" dirty="0">
                <a:latin typeface="Calibri"/>
                <a:cs typeface="Calibri"/>
              </a:rPr>
              <a:t>{</a:t>
            </a:r>
            <a:endParaRPr sz="2383">
              <a:latin typeface="Calibri"/>
              <a:cs typeface="Calibri"/>
            </a:endParaRPr>
          </a:p>
          <a:p>
            <a:pPr marL="2985466">
              <a:spcBef>
                <a:spcPts val="596"/>
              </a:spcBef>
            </a:pPr>
            <a:r>
              <a:rPr sz="2383" spc="-5" dirty="0">
                <a:latin typeface="Calibri"/>
                <a:cs typeface="Calibri"/>
              </a:rPr>
              <a:t>sleep(1);</a:t>
            </a:r>
            <a:endParaRPr sz="2383">
              <a:latin typeface="Calibri"/>
              <a:cs typeface="Calibri"/>
            </a:endParaRPr>
          </a:p>
          <a:p>
            <a:pPr marL="2985466" marR="1183180">
              <a:lnSpc>
                <a:spcPts val="3456"/>
              </a:lnSpc>
              <a:spcBef>
                <a:spcPts val="114"/>
              </a:spcBef>
            </a:pPr>
            <a:r>
              <a:rPr sz="2383" spc="-11" dirty="0">
                <a:latin typeface="Calibri"/>
                <a:cs typeface="Calibri"/>
              </a:rPr>
              <a:t>printf("Process</a:t>
            </a:r>
            <a:r>
              <a:rPr sz="2383" spc="5" dirty="0">
                <a:latin typeface="Calibri"/>
                <a:cs typeface="Calibri"/>
              </a:rPr>
              <a:t> </a:t>
            </a:r>
            <a:r>
              <a:rPr sz="2383" dirty="0">
                <a:latin typeface="Calibri"/>
                <a:cs typeface="Calibri"/>
              </a:rPr>
              <a:t>%d </a:t>
            </a:r>
            <a:r>
              <a:rPr sz="2383" spc="-11" dirty="0">
                <a:latin typeface="Calibri"/>
                <a:cs typeface="Calibri"/>
              </a:rPr>
              <a:t>exit.\n",getpid()); </a:t>
            </a:r>
            <a:r>
              <a:rPr sz="2383" spc="-520" dirty="0">
                <a:latin typeface="Calibri"/>
                <a:cs typeface="Calibri"/>
              </a:rPr>
              <a:t> </a:t>
            </a:r>
            <a:r>
              <a:rPr sz="2383" spc="-11" dirty="0">
                <a:latin typeface="Calibri"/>
                <a:cs typeface="Calibri"/>
              </a:rPr>
              <a:t>exit(0);</a:t>
            </a:r>
            <a:endParaRPr sz="2383">
              <a:latin typeface="Calibri"/>
              <a:cs typeface="Calibri"/>
            </a:endParaRPr>
          </a:p>
          <a:p>
            <a:pPr marL="1994897">
              <a:spcBef>
                <a:spcPts val="412"/>
              </a:spcBef>
            </a:pPr>
            <a:r>
              <a:rPr sz="2383" dirty="0">
                <a:latin typeface="Calibri"/>
                <a:cs typeface="Calibri"/>
              </a:rPr>
              <a:t>}</a:t>
            </a:r>
            <a:endParaRPr sz="2383">
              <a:latin typeface="Calibri"/>
              <a:cs typeface="Calibri"/>
            </a:endParaRPr>
          </a:p>
          <a:p>
            <a:pPr marL="1994897">
              <a:spcBef>
                <a:spcPts val="493"/>
              </a:spcBef>
            </a:pPr>
            <a:r>
              <a:rPr sz="2383" dirty="0">
                <a:latin typeface="Calibri"/>
                <a:cs typeface="Calibri"/>
              </a:rPr>
              <a:t>else</a:t>
            </a:r>
            <a:endParaRPr sz="2383">
              <a:latin typeface="Calibri"/>
              <a:cs typeface="Calibri"/>
            </a:endParaRPr>
          </a:p>
          <a:p>
            <a:pPr marL="2985466">
              <a:spcBef>
                <a:spcPts val="601"/>
              </a:spcBef>
            </a:pPr>
            <a:r>
              <a:rPr sz="2383" spc="-11" dirty="0">
                <a:latin typeface="Calibri"/>
                <a:cs typeface="Calibri"/>
              </a:rPr>
              <a:t>printf("%d'parent</a:t>
            </a:r>
            <a:r>
              <a:rPr sz="2383" spc="11" dirty="0">
                <a:latin typeface="Calibri"/>
                <a:cs typeface="Calibri"/>
              </a:rPr>
              <a:t> </a:t>
            </a:r>
            <a:r>
              <a:rPr sz="2383" spc="-5" dirty="0">
                <a:latin typeface="Calibri"/>
                <a:cs typeface="Calibri"/>
              </a:rPr>
              <a:t>is</a:t>
            </a:r>
            <a:r>
              <a:rPr sz="2383" spc="16" dirty="0">
                <a:latin typeface="Calibri"/>
                <a:cs typeface="Calibri"/>
              </a:rPr>
              <a:t> </a:t>
            </a:r>
            <a:r>
              <a:rPr sz="2383" spc="-11" dirty="0">
                <a:latin typeface="Calibri"/>
                <a:cs typeface="Calibri"/>
              </a:rPr>
              <a:t>%d\n",getpid(),getppid());</a:t>
            </a:r>
            <a:endParaRPr sz="2383">
              <a:latin typeface="Calibri"/>
              <a:cs typeface="Calibri"/>
            </a:endParaRPr>
          </a:p>
          <a:p>
            <a:pPr marL="1003640">
              <a:spcBef>
                <a:spcPts val="623"/>
              </a:spcBef>
            </a:pPr>
            <a:r>
              <a:rPr sz="2383" dirty="0">
                <a:latin typeface="Calibri"/>
                <a:cs typeface="Calibri"/>
              </a:rPr>
              <a:t>}</a:t>
            </a:r>
            <a:endParaRPr sz="2383">
              <a:latin typeface="Calibri"/>
              <a:cs typeface="Calibri"/>
            </a:endParaRPr>
          </a:p>
          <a:p>
            <a:pPr marL="13758">
              <a:spcBef>
                <a:spcPts val="493"/>
              </a:spcBef>
            </a:pPr>
            <a:r>
              <a:rPr sz="2383" dirty="0">
                <a:latin typeface="Calibri"/>
                <a:cs typeface="Calibri"/>
              </a:rPr>
              <a:t>}</a:t>
            </a:r>
            <a:endParaRPr sz="238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117" y="-285749"/>
            <a:ext cx="8061695" cy="7243286"/>
          </a:xfrm>
          <a:prstGeom prst="rect">
            <a:avLst/>
          </a:prstGeom>
        </p:spPr>
        <p:txBody>
          <a:bodyPr vert="horz" wrap="square" lIns="0" tIns="72919" rIns="0" bIns="0" rtlCol="0">
            <a:spAutoFit/>
          </a:bodyPr>
          <a:lstStyle/>
          <a:p>
            <a:pPr marL="13758">
              <a:spcBef>
                <a:spcPts val="574"/>
              </a:spcBef>
            </a:pPr>
            <a:r>
              <a:rPr sz="1950" spc="-5" dirty="0">
                <a:latin typeface="SimSun"/>
                <a:cs typeface="SimSun"/>
              </a:rPr>
              <a:t>五</a:t>
            </a:r>
            <a:r>
              <a:rPr sz="1950" dirty="0">
                <a:latin typeface="SimSun"/>
                <a:cs typeface="SimSun"/>
              </a:rPr>
              <a:t>、循环中创建子孙进程的程序分析</a:t>
            </a:r>
            <a:r>
              <a:rPr sz="1950" spc="-531" dirty="0">
                <a:latin typeface="SimSun"/>
                <a:cs typeface="SimSun"/>
              </a:rPr>
              <a:t> </a:t>
            </a:r>
            <a:r>
              <a:rPr sz="1950" dirty="0">
                <a:latin typeface="SimSun"/>
                <a:cs typeface="SimSun"/>
              </a:rPr>
              <a:t>（</a:t>
            </a:r>
            <a:r>
              <a:rPr sz="1950" spc="-531" dirty="0">
                <a:latin typeface="SimSun"/>
                <a:cs typeface="SimSun"/>
              </a:rPr>
              <a:t> </a:t>
            </a:r>
            <a:r>
              <a:rPr sz="1950" spc="-43" dirty="0">
                <a:latin typeface="Calibri"/>
                <a:cs typeface="Calibri"/>
              </a:rPr>
              <a:t>f</a:t>
            </a:r>
            <a:r>
              <a:rPr sz="1950" dirty="0">
                <a:latin typeface="Calibri"/>
                <a:cs typeface="Calibri"/>
              </a:rPr>
              <a:t>o</a:t>
            </a:r>
            <a:r>
              <a:rPr sz="1950" spc="-5" dirty="0">
                <a:latin typeface="Calibri"/>
                <a:cs typeface="Calibri"/>
              </a:rPr>
              <a:t>r</a:t>
            </a:r>
            <a:r>
              <a:rPr sz="1950" spc="-11" dirty="0">
                <a:latin typeface="Calibri"/>
                <a:cs typeface="Calibri"/>
              </a:rPr>
              <a:t>k</a:t>
            </a:r>
            <a:r>
              <a:rPr sz="1950" dirty="0">
                <a:latin typeface="Calibri"/>
                <a:cs typeface="Calibri"/>
              </a:rPr>
              <a:t>5</a:t>
            </a:r>
            <a:r>
              <a:rPr sz="1950" spc="-5" dirty="0">
                <a:latin typeface="Calibri"/>
                <a:cs typeface="Calibri"/>
              </a:rPr>
              <a:t>.</a:t>
            </a:r>
            <a:r>
              <a:rPr sz="1950" dirty="0">
                <a:latin typeface="Calibri"/>
                <a:cs typeface="Calibri"/>
              </a:rPr>
              <a:t>c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SimSun"/>
                <a:cs typeface="SimSun"/>
              </a:rPr>
              <a:t>）</a:t>
            </a:r>
            <a:endParaRPr sz="1950">
              <a:latin typeface="SimSun"/>
              <a:cs typeface="SimSun"/>
            </a:endParaRPr>
          </a:p>
          <a:p>
            <a:pPr marL="13758" marR="6136028">
              <a:lnSpc>
                <a:spcPct val="120000"/>
              </a:lnSpc>
            </a:pPr>
            <a:r>
              <a:rPr sz="1950" spc="-5" dirty="0">
                <a:latin typeface="Calibri"/>
                <a:cs typeface="Calibri"/>
              </a:rPr>
              <a:t>#include </a:t>
            </a:r>
            <a:r>
              <a:rPr sz="1950" spc="-11" dirty="0">
                <a:latin typeface="Calibri"/>
                <a:cs typeface="Calibri"/>
              </a:rPr>
              <a:t>&lt;stdio.h&gt; </a:t>
            </a:r>
            <a:r>
              <a:rPr sz="1950" spc="-5" dirty="0">
                <a:latin typeface="Calibri"/>
                <a:cs typeface="Calibri"/>
              </a:rPr>
              <a:t> #include</a:t>
            </a:r>
            <a:r>
              <a:rPr sz="1950" spc="-22" dirty="0">
                <a:latin typeface="Calibri"/>
                <a:cs typeface="Calibri"/>
              </a:rPr>
              <a:t> </a:t>
            </a:r>
            <a:r>
              <a:rPr sz="1950" spc="-11" dirty="0">
                <a:latin typeface="Calibri"/>
                <a:cs typeface="Calibri"/>
              </a:rPr>
              <a:t>&lt;stdlib.h&gt;</a:t>
            </a:r>
            <a:endParaRPr sz="1950">
              <a:latin typeface="Calibri"/>
              <a:cs typeface="Calibri"/>
            </a:endParaRPr>
          </a:p>
          <a:p>
            <a:pPr marL="13758" marR="6061735">
              <a:lnSpc>
                <a:spcPct val="120000"/>
              </a:lnSpc>
              <a:spcBef>
                <a:spcPts val="27"/>
              </a:spcBef>
            </a:pPr>
            <a:r>
              <a:rPr sz="1950" spc="-5" dirty="0">
                <a:latin typeface="Calibri"/>
                <a:cs typeface="Calibri"/>
              </a:rPr>
              <a:t>#include </a:t>
            </a:r>
            <a:r>
              <a:rPr sz="1950" spc="-11" dirty="0">
                <a:latin typeface="Calibri"/>
                <a:cs typeface="Calibri"/>
              </a:rPr>
              <a:t>&lt;unistd.h&gt; </a:t>
            </a:r>
            <a:r>
              <a:rPr sz="1950" spc="-428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main()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{</a:t>
            </a:r>
            <a:endParaRPr sz="1950">
              <a:latin typeface="Calibri"/>
              <a:cs typeface="Calibri"/>
            </a:endParaRPr>
          </a:p>
          <a:p>
            <a:pPr marL="1003640">
              <a:spcBef>
                <a:spcPts val="363"/>
              </a:spcBef>
            </a:pPr>
            <a:r>
              <a:rPr sz="1950" spc="-11" dirty="0">
                <a:latin typeface="Calibri"/>
                <a:cs typeface="Calibri"/>
              </a:rPr>
              <a:t>int</a:t>
            </a:r>
            <a:r>
              <a:rPr sz="1950" spc="-38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i;</a:t>
            </a:r>
            <a:endParaRPr sz="1950">
              <a:latin typeface="Calibri"/>
              <a:cs typeface="Calibri"/>
            </a:endParaRPr>
          </a:p>
          <a:p>
            <a:pPr marL="1003640" marR="5673074">
              <a:lnSpc>
                <a:spcPct val="120000"/>
              </a:lnSpc>
              <a:spcBef>
                <a:spcPts val="27"/>
              </a:spcBef>
              <a:tabLst>
                <a:tab pos="1994208" algn="l"/>
              </a:tabLst>
            </a:pPr>
            <a:r>
              <a:rPr sz="1950" dirty="0">
                <a:latin typeface="Calibri"/>
                <a:cs typeface="Calibri"/>
              </a:rPr>
              <a:t>p</a:t>
            </a:r>
            <a:r>
              <a:rPr sz="1950" spc="-5" dirty="0">
                <a:latin typeface="Calibri"/>
                <a:cs typeface="Calibri"/>
              </a:rPr>
              <a:t>i</a:t>
            </a:r>
            <a:r>
              <a:rPr sz="1950" dirty="0">
                <a:latin typeface="Calibri"/>
                <a:cs typeface="Calibri"/>
              </a:rPr>
              <a:t>d_t	p</a:t>
            </a:r>
            <a:r>
              <a:rPr sz="1950" spc="-5" dirty="0">
                <a:latin typeface="Calibri"/>
                <a:cs typeface="Calibri"/>
              </a:rPr>
              <a:t>i</a:t>
            </a:r>
            <a:r>
              <a:rPr sz="1950" dirty="0">
                <a:latin typeface="Calibri"/>
                <a:cs typeface="Calibri"/>
              </a:rPr>
              <a:t>d;  </a:t>
            </a:r>
            <a:r>
              <a:rPr sz="1950" spc="-11" dirty="0">
                <a:latin typeface="Calibri"/>
                <a:cs typeface="Calibri"/>
              </a:rPr>
              <a:t>int </a:t>
            </a:r>
            <a:r>
              <a:rPr sz="1950" dirty="0">
                <a:latin typeface="Calibri"/>
                <a:cs typeface="Calibri"/>
              </a:rPr>
              <a:t>n=2;</a:t>
            </a:r>
            <a:endParaRPr sz="1950">
              <a:latin typeface="Calibri"/>
              <a:cs typeface="Calibri"/>
            </a:endParaRPr>
          </a:p>
          <a:p>
            <a:pPr marL="1003640">
              <a:spcBef>
                <a:spcPts val="466"/>
              </a:spcBef>
            </a:pPr>
            <a:r>
              <a:rPr sz="1950" spc="-16" dirty="0">
                <a:latin typeface="Calibri"/>
                <a:cs typeface="Calibri"/>
              </a:rPr>
              <a:t>for</a:t>
            </a:r>
            <a:r>
              <a:rPr sz="1950" spc="-32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(i=1;i&lt;=n;i++)</a:t>
            </a:r>
            <a:r>
              <a:rPr sz="1950" spc="-22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{</a:t>
            </a:r>
            <a:endParaRPr sz="1950">
              <a:latin typeface="Calibri"/>
              <a:cs typeface="Calibri"/>
            </a:endParaRPr>
          </a:p>
          <a:p>
            <a:pPr marL="1994897">
              <a:spcBef>
                <a:spcPts val="493"/>
              </a:spcBef>
            </a:pPr>
            <a:r>
              <a:rPr sz="1950" spc="-5" dirty="0">
                <a:latin typeface="Calibri"/>
                <a:cs typeface="Calibri"/>
              </a:rPr>
              <a:t>pid=fork();</a:t>
            </a:r>
            <a:endParaRPr sz="1950">
              <a:latin typeface="Calibri"/>
              <a:cs typeface="Calibri"/>
            </a:endParaRPr>
          </a:p>
          <a:p>
            <a:pPr marL="1994897">
              <a:spcBef>
                <a:spcPts val="470"/>
              </a:spcBef>
            </a:pPr>
            <a:r>
              <a:rPr sz="1950" spc="-5" dirty="0">
                <a:latin typeface="Calibri"/>
                <a:cs typeface="Calibri"/>
              </a:rPr>
              <a:t>if(pid </a:t>
            </a:r>
            <a:r>
              <a:rPr sz="1950" dirty="0">
                <a:latin typeface="Calibri"/>
                <a:cs typeface="Calibri"/>
              </a:rPr>
              <a:t>&gt;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0) {</a:t>
            </a:r>
            <a:r>
              <a:rPr sz="1950" spc="-16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// </a:t>
            </a:r>
            <a:r>
              <a:rPr sz="1950" dirty="0">
                <a:latin typeface="SimSun"/>
                <a:cs typeface="SimSun"/>
              </a:rPr>
              <a:t>父进程</a:t>
            </a:r>
            <a:endParaRPr sz="1950">
              <a:latin typeface="SimSun"/>
              <a:cs typeface="SimSun"/>
            </a:endParaRPr>
          </a:p>
          <a:p>
            <a:pPr marL="2985466">
              <a:spcBef>
                <a:spcPts val="466"/>
              </a:spcBef>
            </a:pPr>
            <a:r>
              <a:rPr sz="1950" spc="-5" dirty="0">
                <a:latin typeface="Calibri"/>
                <a:cs typeface="Calibri"/>
              </a:rPr>
              <a:t>sleep(1);</a:t>
            </a:r>
            <a:endParaRPr sz="1950">
              <a:latin typeface="Calibri"/>
              <a:cs typeface="Calibri"/>
            </a:endParaRPr>
          </a:p>
          <a:p>
            <a:pPr marL="2985466">
              <a:spcBef>
                <a:spcPts val="493"/>
              </a:spcBef>
            </a:pPr>
            <a:r>
              <a:rPr sz="1950" spc="-5" dirty="0">
                <a:latin typeface="Calibri"/>
                <a:cs typeface="Calibri"/>
              </a:rPr>
              <a:t>printf("\t%d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11" dirty="0">
                <a:latin typeface="Calibri"/>
                <a:cs typeface="Calibri"/>
              </a:rPr>
              <a:t>after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sleep.\n",getpid());</a:t>
            </a:r>
            <a:endParaRPr sz="1950">
              <a:latin typeface="Calibri"/>
              <a:cs typeface="Calibri"/>
            </a:endParaRPr>
          </a:p>
          <a:p>
            <a:pPr marL="1994897">
              <a:spcBef>
                <a:spcPts val="470"/>
              </a:spcBef>
            </a:pPr>
            <a:r>
              <a:rPr sz="1950" dirty="0">
                <a:latin typeface="Calibri"/>
                <a:cs typeface="Calibri"/>
              </a:rPr>
              <a:t>}</a:t>
            </a:r>
            <a:endParaRPr sz="1950">
              <a:latin typeface="Calibri"/>
              <a:cs typeface="Calibri"/>
            </a:endParaRPr>
          </a:p>
          <a:p>
            <a:pPr marL="1994897">
              <a:spcBef>
                <a:spcPts val="466"/>
              </a:spcBef>
            </a:pPr>
            <a:r>
              <a:rPr sz="1950" spc="-5" dirty="0">
                <a:latin typeface="Calibri"/>
                <a:cs typeface="Calibri"/>
              </a:rPr>
              <a:t>else</a:t>
            </a:r>
            <a:r>
              <a:rPr sz="1950" spc="-11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{</a:t>
            </a:r>
            <a:r>
              <a:rPr sz="1950" spc="-22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//</a:t>
            </a:r>
            <a:r>
              <a:rPr sz="1950" spc="-11" dirty="0">
                <a:latin typeface="Calibri"/>
                <a:cs typeface="Calibri"/>
              </a:rPr>
              <a:t> </a:t>
            </a:r>
            <a:r>
              <a:rPr sz="1950" dirty="0">
                <a:latin typeface="SimSun"/>
                <a:cs typeface="SimSun"/>
              </a:rPr>
              <a:t>子进程</a:t>
            </a:r>
            <a:endParaRPr sz="1950">
              <a:latin typeface="SimSun"/>
              <a:cs typeface="SimSun"/>
            </a:endParaRPr>
          </a:p>
          <a:p>
            <a:pPr marL="2985466">
              <a:spcBef>
                <a:spcPts val="493"/>
              </a:spcBef>
            </a:pPr>
            <a:r>
              <a:rPr sz="1950" spc="-5" dirty="0">
                <a:latin typeface="Calibri"/>
                <a:cs typeface="Calibri"/>
              </a:rPr>
              <a:t>printf("\t\t%d'parent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is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%d.\n",getpid(),getppid());</a:t>
            </a:r>
            <a:endParaRPr sz="1950">
              <a:latin typeface="Calibri"/>
              <a:cs typeface="Calibri"/>
            </a:endParaRPr>
          </a:p>
          <a:p>
            <a:pPr marL="1994897">
              <a:spcBef>
                <a:spcPts val="470"/>
              </a:spcBef>
            </a:pPr>
            <a:r>
              <a:rPr sz="1950" dirty="0">
                <a:latin typeface="Calibri"/>
                <a:cs typeface="Calibri"/>
              </a:rPr>
              <a:t>}</a:t>
            </a:r>
            <a:endParaRPr sz="1950">
              <a:latin typeface="Calibri"/>
              <a:cs typeface="Calibri"/>
            </a:endParaRPr>
          </a:p>
          <a:p>
            <a:pPr marL="1003640">
              <a:spcBef>
                <a:spcPts val="363"/>
              </a:spcBef>
            </a:pPr>
            <a:r>
              <a:rPr sz="1950" dirty="0">
                <a:latin typeface="Calibri"/>
                <a:cs typeface="Calibri"/>
              </a:rPr>
              <a:t>}</a:t>
            </a:r>
            <a:endParaRPr sz="1950">
              <a:latin typeface="Calibri"/>
              <a:cs typeface="Calibri"/>
            </a:endParaRPr>
          </a:p>
          <a:p>
            <a:pPr marL="1003640">
              <a:spcBef>
                <a:spcPts val="466"/>
              </a:spcBef>
            </a:pPr>
            <a:r>
              <a:rPr sz="1950" spc="-5" dirty="0">
                <a:latin typeface="Calibri"/>
                <a:cs typeface="Calibri"/>
              </a:rPr>
              <a:t>printf("%d</a:t>
            </a:r>
            <a:r>
              <a:rPr sz="1950" spc="-22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exit.\n",getpid());</a:t>
            </a:r>
            <a:endParaRPr sz="1950">
              <a:latin typeface="Calibri"/>
              <a:cs typeface="Calibri"/>
            </a:endParaRPr>
          </a:p>
          <a:p>
            <a:pPr marL="13758">
              <a:spcBef>
                <a:spcPts val="497"/>
              </a:spcBef>
            </a:pPr>
            <a:r>
              <a:rPr sz="1950" dirty="0">
                <a:latin typeface="Calibri"/>
                <a:cs typeface="Calibri"/>
              </a:rPr>
              <a:t>}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0244" y="-190794"/>
            <a:ext cx="5019040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972196" algn="l"/>
              </a:tabLst>
            </a:pPr>
            <a:r>
              <a:rPr spc="-5" dirty="0">
                <a:latin typeface="Calibri"/>
                <a:cs typeface="Calibri"/>
              </a:rPr>
              <a:t>5.5.2.1	</a:t>
            </a:r>
            <a:r>
              <a:rPr spc="-27" dirty="0">
                <a:latin typeface="Calibri"/>
                <a:cs typeface="Calibri"/>
              </a:rPr>
              <a:t>/etc/passwd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542" y="2125259"/>
            <a:ext cx="9650095" cy="2946320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385221" marR="5503" indent="-371464" algn="just">
              <a:lnSpc>
                <a:spcPct val="100200"/>
              </a:lnSpc>
              <a:spcBef>
                <a:spcPts val="97"/>
              </a:spcBef>
              <a:buFont typeface="Arial MT"/>
              <a:buChar char="•"/>
              <a:tabLst>
                <a:tab pos="385221" algn="l"/>
              </a:tabLst>
            </a:pPr>
            <a:r>
              <a:rPr sz="3033" spc="-49" dirty="0">
                <a:latin typeface="Calibri"/>
                <a:cs typeface="Calibri"/>
              </a:rPr>
              <a:t>/</a:t>
            </a:r>
            <a:r>
              <a:rPr sz="3033" spc="-27" dirty="0">
                <a:latin typeface="Calibri"/>
                <a:cs typeface="Calibri"/>
              </a:rPr>
              <a:t>e</a:t>
            </a:r>
            <a:r>
              <a:rPr sz="3033" spc="-43" dirty="0">
                <a:latin typeface="Calibri"/>
                <a:cs typeface="Calibri"/>
              </a:rPr>
              <a:t>t</a:t>
            </a:r>
            <a:r>
              <a:rPr sz="3033" dirty="0">
                <a:latin typeface="Calibri"/>
                <a:cs typeface="Calibri"/>
              </a:rPr>
              <a:t>c</a:t>
            </a:r>
            <a:r>
              <a:rPr sz="3033" spc="5" dirty="0">
                <a:latin typeface="Calibri"/>
                <a:cs typeface="Calibri"/>
              </a:rPr>
              <a:t>/</a:t>
            </a:r>
            <a:r>
              <a:rPr sz="3033" dirty="0">
                <a:latin typeface="Calibri"/>
                <a:cs typeface="Calibri"/>
              </a:rPr>
              <a:t>p</a:t>
            </a:r>
            <a:r>
              <a:rPr sz="3033" spc="-5" dirty="0">
                <a:latin typeface="Calibri"/>
                <a:cs typeface="Calibri"/>
              </a:rPr>
              <a:t>a</a:t>
            </a:r>
            <a:r>
              <a:rPr sz="3033" spc="5" dirty="0">
                <a:latin typeface="Calibri"/>
                <a:cs typeface="Calibri"/>
              </a:rPr>
              <a:t>s</a:t>
            </a:r>
            <a:r>
              <a:rPr sz="3033" spc="-11" dirty="0">
                <a:latin typeface="Calibri"/>
                <a:cs typeface="Calibri"/>
              </a:rPr>
              <a:t>s</a:t>
            </a:r>
            <a:r>
              <a:rPr sz="3033" spc="-32" dirty="0">
                <a:latin typeface="Calibri"/>
                <a:cs typeface="Calibri"/>
              </a:rPr>
              <a:t>w</a:t>
            </a:r>
            <a:r>
              <a:rPr sz="3033" dirty="0">
                <a:latin typeface="Calibri"/>
                <a:cs typeface="Calibri"/>
              </a:rPr>
              <a:t>d</a:t>
            </a:r>
            <a:r>
              <a:rPr sz="3033" dirty="0">
                <a:latin typeface="SimSun"/>
                <a:cs typeface="SimSun"/>
              </a:rPr>
              <a:t>是系统用户数据库文件，以文本文件形式存 放，它包括系统内所有已经注册用户的信息。它的每一 行描述一个用户的信息，为由“</a:t>
            </a:r>
            <a:r>
              <a:rPr sz="3033" dirty="0">
                <a:latin typeface="Calibri"/>
                <a:cs typeface="Calibri"/>
              </a:rPr>
              <a:t>:</a:t>
            </a:r>
            <a:r>
              <a:rPr sz="3033" dirty="0">
                <a:latin typeface="SimSun"/>
                <a:cs typeface="SimSun"/>
              </a:rPr>
              <a:t>”分隔的</a:t>
            </a:r>
            <a:r>
              <a:rPr sz="3033" spc="5" dirty="0">
                <a:latin typeface="Calibri"/>
                <a:cs typeface="Calibri"/>
              </a:rPr>
              <a:t>7</a:t>
            </a:r>
            <a:r>
              <a:rPr sz="3033" dirty="0">
                <a:latin typeface="SimSun"/>
                <a:cs typeface="SimSun"/>
              </a:rPr>
              <a:t>个字段。结 构为：</a:t>
            </a:r>
            <a:endParaRPr sz="3033">
              <a:latin typeface="SimSun"/>
              <a:cs typeface="SimSun"/>
            </a:endParaRPr>
          </a:p>
          <a:p>
            <a:pPr>
              <a:spcBef>
                <a:spcPts val="22"/>
              </a:spcBef>
            </a:pPr>
            <a:endParaRPr sz="3900">
              <a:latin typeface="SimSun"/>
              <a:cs typeface="SimSun"/>
            </a:endParaRPr>
          </a:p>
          <a:p>
            <a:pPr marL="509043"/>
            <a:r>
              <a:rPr sz="3033" dirty="0">
                <a:latin typeface="Arial MT"/>
                <a:cs typeface="Arial MT"/>
              </a:rPr>
              <a:t>–</a:t>
            </a:r>
            <a:r>
              <a:rPr sz="3033" spc="-38" dirty="0">
                <a:latin typeface="Arial MT"/>
                <a:cs typeface="Arial MT"/>
              </a:rPr>
              <a:t> </a:t>
            </a:r>
            <a:r>
              <a:rPr sz="3033" spc="-11" dirty="0">
                <a:latin typeface="Calibri"/>
                <a:cs typeface="Calibri"/>
              </a:rPr>
              <a:t>username:[password]:uid:gid:[comment]:dir:[shell]</a:t>
            </a:r>
            <a:endParaRPr sz="30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16" y="-258035"/>
            <a:ext cx="9337781" cy="1065462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ts val="4133"/>
              </a:lnSpc>
              <a:spcBef>
                <a:spcPts val="108"/>
              </a:spcBef>
            </a:pPr>
            <a:r>
              <a:rPr sz="3467" dirty="0">
                <a:latin typeface="Calibri"/>
                <a:cs typeface="Calibri"/>
              </a:rPr>
              <a:t>9</a:t>
            </a:r>
            <a:r>
              <a:rPr sz="3467" spc="5" dirty="0">
                <a:latin typeface="Calibri"/>
                <a:cs typeface="Calibri"/>
              </a:rPr>
              <a:t>.</a:t>
            </a:r>
            <a:r>
              <a:rPr sz="3467" dirty="0">
                <a:latin typeface="Calibri"/>
                <a:cs typeface="Calibri"/>
              </a:rPr>
              <a:t>3</a:t>
            </a:r>
            <a:r>
              <a:rPr sz="3467" dirty="0"/>
              <a:t>、</a:t>
            </a:r>
            <a:r>
              <a:rPr sz="3467" spc="-60" dirty="0">
                <a:latin typeface="Calibri"/>
                <a:cs typeface="Calibri"/>
              </a:rPr>
              <a:t>e</a:t>
            </a:r>
            <a:r>
              <a:rPr sz="3467" spc="-92" dirty="0">
                <a:latin typeface="Calibri"/>
                <a:cs typeface="Calibri"/>
              </a:rPr>
              <a:t>x</a:t>
            </a:r>
            <a:r>
              <a:rPr sz="3467" spc="-11" dirty="0">
                <a:latin typeface="Calibri"/>
                <a:cs typeface="Calibri"/>
              </a:rPr>
              <a:t>e</a:t>
            </a:r>
            <a:r>
              <a:rPr sz="3467" spc="-5" dirty="0">
                <a:latin typeface="Calibri"/>
                <a:cs typeface="Calibri"/>
              </a:rPr>
              <a:t>c</a:t>
            </a:r>
            <a:r>
              <a:rPr sz="3467" dirty="0">
                <a:latin typeface="Calibri"/>
                <a:cs typeface="Calibri"/>
              </a:rPr>
              <a:t>l()</a:t>
            </a:r>
            <a:r>
              <a:rPr sz="3467" dirty="0"/>
              <a:t>、</a:t>
            </a:r>
            <a:r>
              <a:rPr sz="3467" spc="-43" dirty="0">
                <a:latin typeface="Calibri"/>
                <a:cs typeface="Calibri"/>
              </a:rPr>
              <a:t>w</a:t>
            </a:r>
            <a:r>
              <a:rPr sz="3467" spc="5" dirty="0">
                <a:latin typeface="Calibri"/>
                <a:cs typeface="Calibri"/>
              </a:rPr>
              <a:t>a</a:t>
            </a:r>
            <a:r>
              <a:rPr sz="3467" dirty="0">
                <a:latin typeface="Calibri"/>
                <a:cs typeface="Calibri"/>
              </a:rPr>
              <a:t>it()</a:t>
            </a:r>
            <a:r>
              <a:rPr sz="3467" dirty="0"/>
              <a:t>、</a:t>
            </a:r>
            <a:r>
              <a:rPr sz="3467" spc="-43" dirty="0">
                <a:latin typeface="Calibri"/>
                <a:cs typeface="Calibri"/>
              </a:rPr>
              <a:t>w</a:t>
            </a:r>
            <a:r>
              <a:rPr sz="3467" spc="5" dirty="0">
                <a:latin typeface="Calibri"/>
                <a:cs typeface="Calibri"/>
              </a:rPr>
              <a:t>a</a:t>
            </a:r>
            <a:r>
              <a:rPr sz="3467" dirty="0">
                <a:latin typeface="Calibri"/>
                <a:cs typeface="Calibri"/>
              </a:rPr>
              <a:t>it</a:t>
            </a:r>
            <a:r>
              <a:rPr sz="3467" spc="5" dirty="0">
                <a:latin typeface="Calibri"/>
                <a:cs typeface="Calibri"/>
              </a:rPr>
              <a:t>p</a:t>
            </a:r>
            <a:r>
              <a:rPr sz="3467" dirty="0">
                <a:latin typeface="Calibri"/>
                <a:cs typeface="Calibri"/>
              </a:rPr>
              <a:t>id()</a:t>
            </a:r>
            <a:r>
              <a:rPr sz="3467" dirty="0"/>
              <a:t>函数的用法</a:t>
            </a:r>
            <a:r>
              <a:rPr sz="3467" spc="-948" dirty="0"/>
              <a:t> </a:t>
            </a:r>
            <a:r>
              <a:rPr sz="3467" dirty="0"/>
              <a:t>（</a:t>
            </a:r>
            <a:r>
              <a:rPr sz="3467" dirty="0">
                <a:solidFill>
                  <a:srgbClr val="FF0000"/>
                </a:solidFill>
              </a:rPr>
              <a:t>举例</a:t>
            </a:r>
            <a:endParaRPr sz="3467">
              <a:latin typeface="Calibri"/>
              <a:cs typeface="Calibri"/>
            </a:endParaRPr>
          </a:p>
          <a:p>
            <a:pPr marL="13758">
              <a:lnSpc>
                <a:spcPts val="4133"/>
              </a:lnSpc>
            </a:pPr>
            <a:r>
              <a:rPr sz="3467" dirty="0">
                <a:solidFill>
                  <a:srgbClr val="FF0000"/>
                </a:solidFill>
              </a:rPr>
              <a:t>：见实验！</a:t>
            </a:r>
            <a:r>
              <a:rPr sz="3467" dirty="0"/>
              <a:t>）</a:t>
            </a:r>
            <a:endParaRPr sz="3467"/>
          </a:p>
        </p:txBody>
      </p:sp>
      <p:sp>
        <p:nvSpPr>
          <p:cNvPr id="3" name="object 3"/>
          <p:cNvSpPr txBox="1"/>
          <p:nvPr/>
        </p:nvSpPr>
        <p:spPr>
          <a:xfrm>
            <a:off x="85301" y="1265640"/>
            <a:ext cx="9696873" cy="5241916"/>
          </a:xfrm>
          <a:prstGeom prst="rect">
            <a:avLst/>
          </a:prstGeom>
        </p:spPr>
        <p:txBody>
          <a:bodyPr vert="horz" wrap="square" lIns="0" tIns="14446" rIns="0" bIns="0" rtlCol="0">
            <a:spAutoFit/>
          </a:bodyPr>
          <a:lstStyle/>
          <a:p>
            <a:pPr marL="13758" marR="95617" indent="591590" algn="just">
              <a:lnSpc>
                <a:spcPct val="99700"/>
              </a:lnSpc>
              <a:spcBef>
                <a:spcPts val="114"/>
              </a:spcBef>
            </a:pPr>
            <a:r>
              <a:rPr sz="2600" dirty="0">
                <a:latin typeface="SimSun"/>
                <a:cs typeface="SimSun"/>
              </a:rPr>
              <a:t>若子进程仅能执行父进程代码的拷贝，那么</a:t>
            </a:r>
            <a:r>
              <a:rPr sz="2600" spc="-54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k()</a:t>
            </a:r>
            <a:r>
              <a:rPr sz="2600" dirty="0">
                <a:latin typeface="SimSun"/>
                <a:cs typeface="SimSun"/>
              </a:rPr>
              <a:t>就没有多大意 义。进程调用</a:t>
            </a:r>
            <a:r>
              <a:rPr sz="2600" spc="-27" dirty="0">
                <a:latin typeface="Calibri"/>
                <a:cs typeface="Calibri"/>
              </a:rPr>
              <a:t>exec</a:t>
            </a:r>
            <a:r>
              <a:rPr sz="2600" dirty="0">
                <a:latin typeface="SimSun"/>
                <a:cs typeface="SimSun"/>
              </a:rPr>
              <a:t>类函数，将覆盖它的数据、执行代码、堆栈，仅 保留它的用户存储</a:t>
            </a:r>
            <a:r>
              <a:rPr sz="2600" spc="-5" dirty="0">
                <a:latin typeface="SimSun"/>
                <a:cs typeface="SimSun"/>
              </a:rPr>
              <a:t>区</a:t>
            </a:r>
            <a:r>
              <a:rPr sz="2600" dirty="0">
                <a:latin typeface="SimSun"/>
                <a:cs typeface="SimSun"/>
              </a:rPr>
              <a:t>。</a:t>
            </a:r>
            <a:r>
              <a:rPr sz="2600" spc="-27" dirty="0">
                <a:latin typeface="Calibri"/>
                <a:cs typeface="Calibri"/>
              </a:rPr>
              <a:t>exec</a:t>
            </a:r>
            <a:r>
              <a:rPr sz="2600" dirty="0">
                <a:latin typeface="SimSun"/>
                <a:cs typeface="SimSun"/>
              </a:rPr>
              <a:t>函数有好几个，其中最常用的一个函数 是</a:t>
            </a:r>
            <a:r>
              <a:rPr sz="2600" spc="-27" dirty="0">
                <a:latin typeface="Calibri"/>
                <a:cs typeface="Calibri"/>
              </a:rPr>
              <a:t>execl</a:t>
            </a:r>
            <a:r>
              <a:rPr sz="2600" dirty="0">
                <a:latin typeface="SimSun"/>
                <a:cs typeface="SimSun"/>
              </a:rPr>
              <a:t>函</a:t>
            </a:r>
            <a:r>
              <a:rPr sz="2600" spc="-5" dirty="0">
                <a:latin typeface="SimSun"/>
                <a:cs typeface="SimSun"/>
              </a:rPr>
              <a:t>数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>
              <a:spcBef>
                <a:spcPts val="43"/>
              </a:spcBef>
            </a:pPr>
            <a:endParaRPr sz="3196">
              <a:latin typeface="SimSun"/>
              <a:cs typeface="SimSun"/>
            </a:endParaRPr>
          </a:p>
          <a:p>
            <a:pPr marL="13758"/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spc="-27" dirty="0">
                <a:latin typeface="Calibri"/>
                <a:cs typeface="Calibri"/>
              </a:rPr>
              <a:t>execl</a:t>
            </a:r>
            <a:r>
              <a:rPr sz="2600" dirty="0">
                <a:latin typeface="SimSun"/>
                <a:cs typeface="SimSun"/>
              </a:rPr>
              <a:t>函数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569"/>
              </a:spcBef>
            </a:pPr>
            <a:r>
              <a:rPr sz="2600" dirty="0">
                <a:latin typeface="SimSun"/>
                <a:cs typeface="SimSun"/>
              </a:rPr>
              <a:t>表头文</a:t>
            </a:r>
            <a:r>
              <a:rPr sz="2600" spc="-5" dirty="0">
                <a:latin typeface="SimSun"/>
                <a:cs typeface="SimSun"/>
              </a:rPr>
              <a:t>件：＃</a:t>
            </a:r>
            <a:r>
              <a:rPr sz="2600" spc="-5" dirty="0">
                <a:latin typeface="Calibri"/>
                <a:cs typeface="Calibri"/>
              </a:rPr>
              <a:t>include</a:t>
            </a:r>
            <a:r>
              <a:rPr sz="2600" spc="-54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&lt;unistd.h&gt;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677"/>
              </a:spcBef>
            </a:pPr>
            <a:r>
              <a:rPr sz="2600" dirty="0">
                <a:latin typeface="SimSun"/>
                <a:cs typeface="SimSun"/>
              </a:rPr>
              <a:t>原</a:t>
            </a:r>
            <a:r>
              <a:rPr sz="2600" spc="-5" dirty="0">
                <a:latin typeface="SimSun"/>
                <a:cs typeface="SimSun"/>
              </a:rPr>
              <a:t>型</a:t>
            </a:r>
            <a:r>
              <a:rPr sz="2600" spc="-11" dirty="0">
                <a:latin typeface="SimSun"/>
                <a:cs typeface="SimSun"/>
              </a:rPr>
              <a:t>：</a:t>
            </a:r>
            <a:r>
              <a:rPr sz="2600" spc="-11" dirty="0">
                <a:latin typeface="Calibri"/>
                <a:cs typeface="Calibri"/>
              </a:rPr>
              <a:t>int </a:t>
            </a:r>
            <a:r>
              <a:rPr sz="2600" spc="-22" dirty="0">
                <a:latin typeface="Calibri"/>
                <a:cs typeface="Calibri"/>
              </a:rPr>
              <a:t>execl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16" dirty="0">
                <a:latin typeface="Calibri"/>
                <a:cs typeface="Calibri"/>
              </a:rPr>
              <a:t>(const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char *path, </a:t>
            </a:r>
            <a:r>
              <a:rPr sz="2600" spc="-16" dirty="0">
                <a:latin typeface="Calibri"/>
                <a:cs typeface="Calibri"/>
              </a:rPr>
              <a:t>const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char *arg, </a:t>
            </a:r>
            <a:r>
              <a:rPr sz="2600" spc="-11" dirty="0">
                <a:latin typeface="Calibri"/>
                <a:cs typeface="Calibri"/>
              </a:rPr>
              <a:t>...)</a:t>
            </a:r>
            <a:endParaRPr sz="2600">
              <a:latin typeface="Calibri"/>
              <a:cs typeface="Calibri"/>
            </a:endParaRPr>
          </a:p>
          <a:p>
            <a:pPr marL="13758" marR="5503">
              <a:lnSpc>
                <a:spcPct val="98800"/>
              </a:lnSpc>
              <a:spcBef>
                <a:spcPts val="715"/>
              </a:spcBef>
            </a:pPr>
            <a:r>
              <a:rPr sz="2600" dirty="0">
                <a:latin typeface="SimSun"/>
                <a:cs typeface="SimSun"/>
              </a:rPr>
              <a:t>函数说</a:t>
            </a:r>
            <a:r>
              <a:rPr sz="2600" spc="-5" dirty="0">
                <a:latin typeface="SimSun"/>
                <a:cs typeface="SimSun"/>
              </a:rPr>
              <a:t>明</a:t>
            </a:r>
            <a:r>
              <a:rPr sz="2600" spc="-11" dirty="0">
                <a:latin typeface="SimSun"/>
                <a:cs typeface="SimSun"/>
              </a:rPr>
              <a:t>：</a:t>
            </a:r>
            <a:r>
              <a:rPr sz="2600" spc="-11" dirty="0">
                <a:latin typeface="Calibri"/>
                <a:cs typeface="Calibri"/>
              </a:rPr>
              <a:t>path</a:t>
            </a:r>
            <a:r>
              <a:rPr sz="2600" dirty="0">
                <a:latin typeface="SimSun"/>
                <a:cs typeface="SimSun"/>
              </a:rPr>
              <a:t>是要执行的程序所在路径及其执行程序文件名。后 面的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8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dirty="0">
                <a:latin typeface="SimSun"/>
                <a:cs typeface="SimSun"/>
              </a:rPr>
              <a:t>是一系列参数，第一个参数是程序名，最后一个参数必须是  </a:t>
            </a:r>
            <a:r>
              <a:rPr sz="2600" spc="-5" dirty="0">
                <a:latin typeface="Calibri"/>
                <a:cs typeface="Calibri"/>
              </a:rPr>
              <a:t>NULL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677"/>
              </a:spcBef>
            </a:pPr>
            <a:r>
              <a:rPr sz="2600" dirty="0">
                <a:latin typeface="SimSun"/>
                <a:cs typeface="SimSun"/>
              </a:rPr>
              <a:t>返回值：失败返回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，并且错误原因存于</a:t>
            </a:r>
            <a:r>
              <a:rPr sz="2600" spc="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rrn</a:t>
            </a:r>
            <a:r>
              <a:rPr sz="2600" spc="-11" dirty="0">
                <a:latin typeface="Calibri"/>
                <a:cs typeface="Calibri"/>
              </a:rPr>
              <a:t>o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938" y="-285750"/>
            <a:ext cx="9718887" cy="3616545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spc="-5" dirty="0">
                <a:latin typeface="Calibri"/>
                <a:cs typeface="Calibri"/>
              </a:rPr>
              <a:t>2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spc="-16" dirty="0">
                <a:latin typeface="Calibri"/>
                <a:cs typeface="Calibri"/>
              </a:rPr>
              <a:t>wait</a:t>
            </a:r>
            <a:r>
              <a:rPr sz="2600" dirty="0">
                <a:latin typeface="SimSun"/>
                <a:cs typeface="SimSun"/>
              </a:rPr>
              <a:t>函数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27"/>
              </a:spcBef>
            </a:pPr>
            <a:r>
              <a:rPr sz="2600" dirty="0">
                <a:latin typeface="SimSun"/>
                <a:cs typeface="SimSun"/>
              </a:rPr>
              <a:t>表头文</a:t>
            </a:r>
            <a:r>
              <a:rPr sz="2600" spc="-5" dirty="0">
                <a:latin typeface="SimSun"/>
                <a:cs typeface="SimSun"/>
              </a:rPr>
              <a:t>件：＃</a:t>
            </a:r>
            <a:r>
              <a:rPr sz="2600" spc="-5" dirty="0">
                <a:latin typeface="Calibri"/>
                <a:cs typeface="Calibri"/>
              </a:rPr>
              <a:t>include</a:t>
            </a:r>
            <a:r>
              <a:rPr sz="2600" spc="-38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&lt;sys/types.h&gt;</a:t>
            </a:r>
            <a:endParaRPr sz="2600">
              <a:latin typeface="Calibri"/>
              <a:cs typeface="Calibri"/>
            </a:endParaRPr>
          </a:p>
          <a:p>
            <a:pPr marL="1003640">
              <a:lnSpc>
                <a:spcPts val="3066"/>
              </a:lnSpc>
              <a:spcBef>
                <a:spcPts val="22"/>
              </a:spcBef>
            </a:pPr>
            <a:r>
              <a:rPr sz="2600" spc="-5" dirty="0">
                <a:latin typeface="SimSun"/>
                <a:cs typeface="SimSun"/>
              </a:rPr>
              <a:t>＃</a:t>
            </a:r>
            <a:r>
              <a:rPr sz="2600" spc="-5" dirty="0">
                <a:latin typeface="Calibri"/>
                <a:cs typeface="Calibri"/>
              </a:rPr>
              <a:t>include</a:t>
            </a:r>
            <a:r>
              <a:rPr sz="2600" spc="-16" dirty="0">
                <a:latin typeface="Calibri"/>
                <a:cs typeface="Calibri"/>
              </a:rPr>
              <a:t> &lt;sys/wait.h&gt;</a:t>
            </a:r>
            <a:endParaRPr sz="2600">
              <a:latin typeface="Calibri"/>
              <a:cs typeface="Calibri"/>
            </a:endParaRPr>
          </a:p>
          <a:p>
            <a:pPr marL="13758">
              <a:lnSpc>
                <a:spcPts val="3066"/>
              </a:lnSpc>
            </a:pPr>
            <a:r>
              <a:rPr sz="2600" dirty="0">
                <a:latin typeface="SimSun"/>
                <a:cs typeface="SimSun"/>
              </a:rPr>
              <a:t>原</a:t>
            </a:r>
            <a:r>
              <a:rPr sz="2600" spc="-5" dirty="0">
                <a:latin typeface="SimSun"/>
                <a:cs typeface="SimSun"/>
              </a:rPr>
              <a:t>型：</a:t>
            </a:r>
            <a:r>
              <a:rPr sz="2600" spc="-5" dirty="0">
                <a:latin typeface="Calibri"/>
                <a:cs typeface="Calibri"/>
              </a:rPr>
              <a:t>pid_t</a:t>
            </a:r>
            <a:r>
              <a:rPr sz="2600" spc="-27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wait(int</a:t>
            </a:r>
            <a:r>
              <a:rPr sz="2600" spc="-27" dirty="0">
                <a:latin typeface="Calibri"/>
                <a:cs typeface="Calibri"/>
              </a:rPr>
              <a:t> </a:t>
            </a:r>
            <a:r>
              <a:rPr sz="2600" spc="-16" dirty="0">
                <a:latin typeface="Calibri"/>
                <a:cs typeface="Calibri"/>
              </a:rPr>
              <a:t>*status)</a:t>
            </a:r>
            <a:endParaRPr sz="2600">
              <a:latin typeface="Calibri"/>
              <a:cs typeface="Calibri"/>
            </a:endParaRPr>
          </a:p>
          <a:p>
            <a:pPr marL="13758" marR="5503">
              <a:lnSpc>
                <a:spcPct val="100800"/>
              </a:lnSpc>
            </a:pPr>
            <a:r>
              <a:rPr sz="2600" dirty="0">
                <a:latin typeface="SimSun"/>
                <a:cs typeface="SimSun"/>
              </a:rPr>
              <a:t>函数说</a:t>
            </a:r>
            <a:r>
              <a:rPr sz="2600" spc="-5" dirty="0">
                <a:latin typeface="SimSun"/>
                <a:cs typeface="SimSun"/>
              </a:rPr>
              <a:t>明</a:t>
            </a:r>
            <a:r>
              <a:rPr sz="2600" dirty="0">
                <a:latin typeface="SimSun"/>
                <a:cs typeface="SimSun"/>
              </a:rPr>
              <a:t>：</a:t>
            </a:r>
            <a:r>
              <a:rPr sz="2600" spc="-38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it()</a:t>
            </a:r>
            <a:r>
              <a:rPr sz="2600" dirty="0">
                <a:latin typeface="SimSun"/>
                <a:cs typeface="SimSun"/>
              </a:rPr>
              <a:t>会暂停目前进程的执行，直到执行信号来或任意一 个子进程结束。第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个结束的子进程的结束状态值返回在</a:t>
            </a:r>
            <a:r>
              <a:rPr sz="2600" spc="-22" dirty="0">
                <a:latin typeface="Calibri"/>
                <a:cs typeface="Calibri"/>
              </a:rPr>
              <a:t>status</a:t>
            </a:r>
            <a:r>
              <a:rPr sz="2600" dirty="0">
                <a:latin typeface="SimSun"/>
                <a:cs typeface="SimSun"/>
              </a:rPr>
              <a:t>中， </a:t>
            </a:r>
            <a:r>
              <a:rPr sz="2600" spc="-1284" dirty="0">
                <a:latin typeface="SimSun"/>
                <a:cs typeface="SimSun"/>
              </a:rPr>
              <a:t> </a:t>
            </a:r>
            <a:r>
              <a:rPr sz="2600" dirty="0">
                <a:latin typeface="SimSun"/>
                <a:cs typeface="SimSun"/>
              </a:rPr>
              <a:t>但只是</a:t>
            </a:r>
            <a:r>
              <a:rPr sz="2600" spc="-22" dirty="0">
                <a:latin typeface="Calibri"/>
                <a:cs typeface="Calibri"/>
              </a:rPr>
              <a:t>status</a:t>
            </a:r>
            <a:r>
              <a:rPr sz="2600" dirty="0">
                <a:latin typeface="SimSun"/>
                <a:cs typeface="SimSun"/>
              </a:rPr>
              <a:t>的一部分，而子进程</a:t>
            </a:r>
            <a:r>
              <a:rPr sz="2600" spc="-5" dirty="0">
                <a:latin typeface="Calibri"/>
                <a:cs typeface="Calibri"/>
              </a:rPr>
              <a:t>pid</a:t>
            </a:r>
            <a:r>
              <a:rPr sz="2600" dirty="0">
                <a:latin typeface="SimSun"/>
                <a:cs typeface="SimSun"/>
              </a:rPr>
              <a:t>则是</a:t>
            </a:r>
            <a:r>
              <a:rPr sz="2600" spc="-11" dirty="0">
                <a:latin typeface="Calibri"/>
                <a:cs typeface="Calibri"/>
              </a:rPr>
              <a:t>wait()</a:t>
            </a:r>
            <a:r>
              <a:rPr sz="2600" dirty="0">
                <a:latin typeface="SimSun"/>
                <a:cs typeface="SimSun"/>
              </a:rPr>
              <a:t>函数的返回</a:t>
            </a:r>
            <a:r>
              <a:rPr sz="2600" spc="-5" dirty="0">
                <a:latin typeface="SimSun"/>
                <a:cs typeface="SimSun"/>
              </a:rPr>
              <a:t>值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13758" marR="251082">
              <a:lnSpc>
                <a:spcPts val="3012"/>
              </a:lnSpc>
              <a:spcBef>
                <a:spcPts val="217"/>
              </a:spcBef>
            </a:pPr>
            <a:r>
              <a:rPr sz="2600" dirty="0">
                <a:latin typeface="SimSun"/>
                <a:cs typeface="SimSun"/>
              </a:rPr>
              <a:t>返回值：若无子进程或所有子进程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dirty="0">
                <a:latin typeface="SimSun"/>
                <a:cs typeface="SimSun"/>
              </a:rPr>
              <a:t>不包括孙进程等</a:t>
            </a:r>
            <a:r>
              <a:rPr sz="2600" spc="-5" dirty="0">
                <a:latin typeface="Calibri"/>
                <a:cs typeface="Calibri"/>
              </a:rPr>
              <a:t>)</a:t>
            </a:r>
            <a:r>
              <a:rPr sz="2600" dirty="0">
                <a:latin typeface="SimSun"/>
                <a:cs typeface="SimSun"/>
              </a:rPr>
              <a:t>都已经结束， 则失败返回</a:t>
            </a:r>
            <a:r>
              <a:rPr sz="2600" spc="-5" dirty="0">
                <a:latin typeface="Calibri"/>
                <a:cs typeface="Calibri"/>
              </a:rPr>
              <a:t>-1</a:t>
            </a:r>
            <a:r>
              <a:rPr sz="2600" spc="-5" dirty="0">
                <a:latin typeface="SimSun"/>
                <a:cs typeface="SimSun"/>
              </a:rPr>
              <a:t>，</a:t>
            </a:r>
            <a:r>
              <a:rPr sz="2600" dirty="0">
                <a:latin typeface="SimSun"/>
                <a:cs typeface="SimSun"/>
              </a:rPr>
              <a:t>并且错误原因存于</a:t>
            </a:r>
            <a:r>
              <a:rPr sz="2600" spc="-5" dirty="0">
                <a:latin typeface="Calibri"/>
                <a:cs typeface="Calibri"/>
              </a:rPr>
              <a:t>errno</a:t>
            </a:r>
            <a:r>
              <a:rPr sz="2600" dirty="0">
                <a:latin typeface="SimSun"/>
                <a:cs typeface="SimSun"/>
              </a:rPr>
              <a:t>。成功返回第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个结束的子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939" y="3269954"/>
            <a:ext cx="1110985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dirty="0">
                <a:latin typeface="SimSun"/>
                <a:cs typeface="SimSun"/>
              </a:rPr>
              <a:t>进程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387" y="3527510"/>
            <a:ext cx="9696185" cy="3609749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spc="-5" dirty="0">
                <a:latin typeface="Calibri"/>
                <a:cs typeface="Calibri"/>
              </a:rPr>
              <a:t>3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spc="-11" dirty="0">
                <a:latin typeface="Calibri"/>
                <a:cs typeface="Calibri"/>
              </a:rPr>
              <a:t>waitpid</a:t>
            </a:r>
            <a:r>
              <a:rPr sz="2600" dirty="0">
                <a:latin typeface="SimSun"/>
                <a:cs typeface="SimSun"/>
              </a:rPr>
              <a:t>函数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22"/>
              </a:spcBef>
            </a:pPr>
            <a:r>
              <a:rPr sz="2600" dirty="0">
                <a:latin typeface="SimSun"/>
                <a:cs typeface="SimSun"/>
              </a:rPr>
              <a:t>表头文</a:t>
            </a:r>
            <a:r>
              <a:rPr sz="2600" spc="-5" dirty="0">
                <a:latin typeface="SimSun"/>
                <a:cs typeface="SimSun"/>
              </a:rPr>
              <a:t>件：＃</a:t>
            </a:r>
            <a:r>
              <a:rPr sz="2600" spc="-5" dirty="0">
                <a:latin typeface="Calibri"/>
                <a:cs typeface="Calibri"/>
              </a:rPr>
              <a:t>include</a:t>
            </a:r>
            <a:r>
              <a:rPr sz="2600" spc="-38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&lt;sys/types.h&gt;</a:t>
            </a:r>
            <a:endParaRPr sz="2600">
              <a:latin typeface="Calibri"/>
              <a:cs typeface="Calibri"/>
            </a:endParaRPr>
          </a:p>
          <a:p>
            <a:pPr marL="1669522">
              <a:lnSpc>
                <a:spcPts val="3082"/>
              </a:lnSpc>
              <a:spcBef>
                <a:spcPts val="27"/>
              </a:spcBef>
            </a:pPr>
            <a:r>
              <a:rPr sz="2600" spc="-5" dirty="0">
                <a:latin typeface="SimSun"/>
                <a:cs typeface="SimSun"/>
              </a:rPr>
              <a:t>＃</a:t>
            </a:r>
            <a:r>
              <a:rPr sz="2600" spc="-5" dirty="0">
                <a:latin typeface="Calibri"/>
                <a:cs typeface="Calibri"/>
              </a:rPr>
              <a:t>include</a:t>
            </a:r>
            <a:r>
              <a:rPr sz="2600" spc="-16" dirty="0">
                <a:latin typeface="Calibri"/>
                <a:cs typeface="Calibri"/>
              </a:rPr>
              <a:t> &lt;sys/wait.h&gt;</a:t>
            </a:r>
            <a:endParaRPr sz="2600">
              <a:latin typeface="Calibri"/>
              <a:cs typeface="Calibri"/>
            </a:endParaRPr>
          </a:p>
          <a:p>
            <a:pPr marL="13758">
              <a:lnSpc>
                <a:spcPts val="3082"/>
              </a:lnSpc>
            </a:pPr>
            <a:r>
              <a:rPr sz="2600" dirty="0">
                <a:latin typeface="SimSun"/>
                <a:cs typeface="SimSun"/>
              </a:rPr>
              <a:t>原</a:t>
            </a:r>
            <a:r>
              <a:rPr sz="2600" spc="-5" dirty="0">
                <a:latin typeface="SimSun"/>
                <a:cs typeface="SimSun"/>
              </a:rPr>
              <a:t>型：</a:t>
            </a:r>
            <a:r>
              <a:rPr sz="2600" spc="-5" dirty="0">
                <a:latin typeface="Calibri"/>
                <a:cs typeface="Calibri"/>
              </a:rPr>
              <a:t>pid_t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waitpid(pid_t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pid, </a:t>
            </a:r>
            <a:r>
              <a:rPr sz="2600" spc="-11" dirty="0">
                <a:latin typeface="Calibri"/>
                <a:cs typeface="Calibri"/>
              </a:rPr>
              <a:t>int </a:t>
            </a:r>
            <a:r>
              <a:rPr sz="2600" spc="-16" dirty="0">
                <a:latin typeface="Calibri"/>
                <a:cs typeface="Calibri"/>
              </a:rPr>
              <a:t>*status,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int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opitons)</a:t>
            </a:r>
            <a:endParaRPr sz="2600">
              <a:latin typeface="Calibri"/>
              <a:cs typeface="Calibri"/>
            </a:endParaRPr>
          </a:p>
          <a:p>
            <a:pPr marL="13758" marR="5503">
              <a:lnSpc>
                <a:spcPct val="99800"/>
              </a:lnSpc>
              <a:spcBef>
                <a:spcPts val="32"/>
              </a:spcBef>
            </a:pPr>
            <a:r>
              <a:rPr sz="2600" dirty="0">
                <a:latin typeface="SimSun"/>
                <a:cs typeface="SimSun"/>
              </a:rPr>
              <a:t>函数说</a:t>
            </a:r>
            <a:r>
              <a:rPr sz="2600" spc="-5" dirty="0">
                <a:latin typeface="SimSun"/>
                <a:cs typeface="SimSun"/>
              </a:rPr>
              <a:t>明</a:t>
            </a:r>
            <a:r>
              <a:rPr sz="2600" spc="-11" dirty="0">
                <a:latin typeface="SimSun"/>
                <a:cs typeface="SimSun"/>
              </a:rPr>
              <a:t>：</a:t>
            </a:r>
            <a:r>
              <a:rPr sz="2600" spc="-11" dirty="0">
                <a:latin typeface="Calibri"/>
                <a:cs typeface="Calibri"/>
              </a:rPr>
              <a:t>waitpid()</a:t>
            </a:r>
            <a:r>
              <a:rPr sz="2600" dirty="0">
                <a:latin typeface="SimSun"/>
                <a:cs typeface="SimSun"/>
              </a:rPr>
              <a:t>会暂停父进程的执行，直到执行信号来或指定 进程结</a:t>
            </a:r>
            <a:r>
              <a:rPr sz="2600" spc="-5" dirty="0">
                <a:latin typeface="SimSun"/>
                <a:cs typeface="SimSun"/>
              </a:rPr>
              <a:t>束</a:t>
            </a:r>
            <a:r>
              <a:rPr sz="2600" dirty="0">
                <a:latin typeface="SimSun"/>
                <a:cs typeface="SimSun"/>
              </a:rPr>
              <a:t>。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dirty="0">
                <a:latin typeface="SimSun"/>
                <a:cs typeface="SimSun"/>
              </a:rPr>
              <a:t>是要等待其执行结束的子进程识别码，不能等待孙进 程，子进程的结束状态值成为的</a:t>
            </a:r>
            <a:r>
              <a:rPr sz="2600" spc="-22" dirty="0">
                <a:latin typeface="Calibri"/>
                <a:cs typeface="Calibri"/>
              </a:rPr>
              <a:t>status</a:t>
            </a:r>
            <a:r>
              <a:rPr sz="2600" dirty="0">
                <a:latin typeface="SimSun"/>
                <a:cs typeface="SimSun"/>
              </a:rPr>
              <a:t>一部</a:t>
            </a:r>
            <a:r>
              <a:rPr sz="2600" spc="-5" dirty="0">
                <a:latin typeface="SimSun"/>
                <a:cs typeface="SimSun"/>
              </a:rPr>
              <a:t>分，</a:t>
            </a:r>
            <a:r>
              <a:rPr sz="2600" spc="-5" dirty="0">
                <a:latin typeface="Calibri"/>
                <a:cs typeface="Calibri"/>
              </a:rPr>
              <a:t>opition</a:t>
            </a:r>
            <a:r>
              <a:rPr sz="2600" dirty="0">
                <a:latin typeface="SimSun"/>
                <a:cs typeface="SimSun"/>
              </a:rPr>
              <a:t>一般取</a:t>
            </a:r>
            <a:r>
              <a:rPr sz="2600" spc="-5" dirty="0">
                <a:latin typeface="Calibri"/>
                <a:cs typeface="Calibri"/>
              </a:rPr>
              <a:t>0</a:t>
            </a:r>
            <a:r>
              <a:rPr sz="2600" dirty="0">
                <a:latin typeface="SimSun"/>
                <a:cs typeface="SimSun"/>
              </a:rPr>
              <a:t>。 </a:t>
            </a:r>
            <a:r>
              <a:rPr sz="2600" spc="5" dirty="0">
                <a:latin typeface="SimSun"/>
                <a:cs typeface="SimSun"/>
              </a:rPr>
              <a:t> </a:t>
            </a:r>
            <a:r>
              <a:rPr sz="2600" dirty="0">
                <a:latin typeface="SimSun"/>
                <a:cs typeface="SimSun"/>
              </a:rPr>
              <a:t>返回值：失败返回</a:t>
            </a:r>
            <a:r>
              <a:rPr sz="2600" spc="-5" dirty="0">
                <a:latin typeface="Calibri"/>
                <a:cs typeface="Calibri"/>
              </a:rPr>
              <a:t>-1</a:t>
            </a:r>
            <a:r>
              <a:rPr sz="2600" spc="-5" dirty="0">
                <a:latin typeface="SimSun"/>
                <a:cs typeface="SimSun"/>
              </a:rPr>
              <a:t>，</a:t>
            </a:r>
            <a:r>
              <a:rPr sz="2600" dirty="0">
                <a:latin typeface="SimSun"/>
                <a:cs typeface="SimSun"/>
              </a:rPr>
              <a:t>并且错误原因存于</a:t>
            </a:r>
            <a:r>
              <a:rPr sz="2600" spc="-5" dirty="0">
                <a:latin typeface="Calibri"/>
                <a:cs typeface="Calibri"/>
              </a:rPr>
              <a:t>errno</a:t>
            </a:r>
            <a:r>
              <a:rPr sz="2600" dirty="0">
                <a:latin typeface="SimSun"/>
                <a:cs typeface="SimSun"/>
              </a:rPr>
              <a:t>。成功返回指定进程 的进程识别</a:t>
            </a:r>
            <a:r>
              <a:rPr sz="2600" spc="-5" dirty="0">
                <a:latin typeface="SimSun"/>
                <a:cs typeface="SimSun"/>
              </a:rPr>
              <a:t>码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01" y="-260086"/>
            <a:ext cx="3830319" cy="547436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z="3467" dirty="0">
                <a:latin typeface="Calibri"/>
                <a:cs typeface="Calibri"/>
              </a:rPr>
              <a:t>9.3</a:t>
            </a:r>
            <a:r>
              <a:rPr sz="3467" spc="-87" dirty="0">
                <a:latin typeface="Calibri"/>
                <a:cs typeface="Calibri"/>
              </a:rPr>
              <a:t> </a:t>
            </a:r>
            <a:r>
              <a:rPr sz="3467" dirty="0">
                <a:latin typeface="Calibri"/>
                <a:cs typeface="Calibri"/>
              </a:rPr>
              <a:t>Linux</a:t>
            </a:r>
            <a:r>
              <a:rPr sz="3467" dirty="0"/>
              <a:t>的进程管理</a:t>
            </a:r>
            <a:endParaRPr sz="3467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78" y="301456"/>
            <a:ext cx="9672796" cy="6680836"/>
          </a:xfrm>
          <a:prstGeom prst="rect">
            <a:avLst/>
          </a:prstGeom>
        </p:spPr>
        <p:txBody>
          <a:bodyPr vert="horz" wrap="square" lIns="0" tIns="43339" rIns="0" bIns="0" rtlCol="0">
            <a:spAutoFit/>
          </a:bodyPr>
          <a:lstStyle/>
          <a:p>
            <a:pPr marL="52968">
              <a:spcBef>
                <a:spcPts val="341"/>
              </a:spcBef>
            </a:pPr>
            <a:r>
              <a:rPr sz="2600" spc="-5" dirty="0">
                <a:latin typeface="SimSun"/>
                <a:cs typeface="SimSun"/>
              </a:rPr>
              <a:t>一</a:t>
            </a:r>
            <a:r>
              <a:rPr sz="2600" dirty="0">
                <a:latin typeface="SimSun"/>
                <a:cs typeface="SimSun"/>
              </a:rPr>
              <a:t>、进程间通信的发展阶段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233"/>
              </a:spcBef>
            </a:pP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、管道</a:t>
            </a:r>
            <a:r>
              <a:rPr sz="2600" spc="-5" dirty="0">
                <a:latin typeface="Calibri"/>
                <a:cs typeface="Calibri"/>
              </a:rPr>
              <a:t>(Pipe)</a:t>
            </a:r>
            <a:endParaRPr sz="2600">
              <a:latin typeface="Calibri"/>
              <a:cs typeface="Calibri"/>
            </a:endParaRPr>
          </a:p>
          <a:p>
            <a:pPr marL="13758" marR="21325" indent="591590" algn="just">
              <a:lnSpc>
                <a:spcPct val="100800"/>
              </a:lnSpc>
              <a:spcBef>
                <a:spcPts val="520"/>
              </a:spcBef>
            </a:pPr>
            <a:r>
              <a:rPr sz="2600" dirty="0">
                <a:latin typeface="SimSun"/>
                <a:cs typeface="SimSun"/>
              </a:rPr>
              <a:t>只能在有共同祖先的进程间使用，又分为匿名管道和命名管道 </a:t>
            </a:r>
            <a:r>
              <a:rPr sz="2600" spc="-5" dirty="0">
                <a:latin typeface="Calibri"/>
                <a:cs typeface="Calibri"/>
              </a:rPr>
              <a:t>(Named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Pipe)</a:t>
            </a:r>
            <a:r>
              <a:rPr sz="2600" dirty="0">
                <a:latin typeface="SimSun"/>
                <a:cs typeface="SimSun"/>
              </a:rPr>
              <a:t>。在</a:t>
            </a:r>
            <a:r>
              <a:rPr sz="2600" spc="-5" dirty="0">
                <a:latin typeface="Calibri"/>
                <a:cs typeface="Calibri"/>
              </a:rPr>
              <a:t>shell</a:t>
            </a:r>
            <a:r>
              <a:rPr sz="2600" dirty="0">
                <a:latin typeface="SimSun"/>
                <a:cs typeface="SimSun"/>
              </a:rPr>
              <a:t>状态</a:t>
            </a:r>
            <a:r>
              <a:rPr sz="2600" spc="-5" dirty="0">
                <a:latin typeface="SimSun"/>
                <a:cs typeface="SimSun"/>
              </a:rPr>
              <a:t>下，</a:t>
            </a:r>
            <a:r>
              <a:rPr sz="2600" spc="-5" dirty="0">
                <a:latin typeface="Calibri"/>
                <a:cs typeface="Calibri"/>
              </a:rPr>
              <a:t>|</a:t>
            </a:r>
            <a:r>
              <a:rPr sz="2600" dirty="0">
                <a:latin typeface="SimSun"/>
                <a:cs typeface="SimSun"/>
              </a:rPr>
              <a:t>是表示管道。例</a:t>
            </a:r>
            <a:r>
              <a:rPr sz="2600" spc="-5" dirty="0">
                <a:latin typeface="SimSun"/>
                <a:cs typeface="SimSun"/>
              </a:rPr>
              <a:t>如</a:t>
            </a:r>
            <a:r>
              <a:rPr sz="2600" spc="-11" dirty="0">
                <a:latin typeface="SimSun"/>
                <a:cs typeface="SimSun"/>
              </a:rPr>
              <a:t>：</a:t>
            </a:r>
            <a:r>
              <a:rPr sz="2600" spc="-11" dirty="0">
                <a:latin typeface="Calibri"/>
                <a:cs typeface="Calibri"/>
              </a:rPr>
              <a:t>ls|more</a:t>
            </a:r>
            <a:r>
              <a:rPr sz="2600" spc="-11" dirty="0">
                <a:latin typeface="SimSun"/>
                <a:cs typeface="SimSun"/>
              </a:rPr>
              <a:t>，</a:t>
            </a:r>
            <a:r>
              <a:rPr sz="2600" dirty="0">
                <a:latin typeface="SimSun"/>
                <a:cs typeface="SimSun"/>
              </a:rPr>
              <a:t>将</a:t>
            </a:r>
            <a:r>
              <a:rPr sz="2600" spc="-5" dirty="0">
                <a:latin typeface="Calibri"/>
                <a:cs typeface="Calibri"/>
              </a:rPr>
              <a:t>ls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dirty="0">
                <a:latin typeface="SimSun"/>
                <a:cs typeface="SimSun"/>
              </a:rPr>
              <a:t>的输出通过管道接到</a:t>
            </a:r>
            <a:r>
              <a:rPr sz="2600" spc="-5" dirty="0">
                <a:latin typeface="Calibri"/>
                <a:cs typeface="Calibri"/>
              </a:rPr>
              <a:t>mo</a:t>
            </a:r>
            <a:r>
              <a:rPr sz="2600" spc="-38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dirty="0">
                <a:latin typeface="SimSun"/>
                <a:cs typeface="SimSun"/>
              </a:rPr>
              <a:t>的输入，从而实现目录和文件的分屏显示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27"/>
              </a:spcBef>
            </a:pP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574"/>
              </a:spcBef>
            </a:pPr>
            <a:r>
              <a:rPr sz="2600" spc="-5" dirty="0">
                <a:latin typeface="Calibri"/>
                <a:cs typeface="Calibri"/>
              </a:rPr>
              <a:t>2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spc="-22" dirty="0">
                <a:latin typeface="Calibri"/>
                <a:cs typeface="Calibri"/>
              </a:rPr>
              <a:t>System</a:t>
            </a:r>
            <a:r>
              <a:rPr sz="2600" spc="-27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</a:t>
            </a:r>
            <a:r>
              <a:rPr sz="2600" dirty="0">
                <a:latin typeface="SimSun"/>
                <a:cs typeface="SimSun"/>
              </a:rPr>
              <a:t>信号量</a:t>
            </a:r>
            <a:r>
              <a:rPr sz="2600" spc="-22" dirty="0">
                <a:latin typeface="Calibri"/>
                <a:cs typeface="Calibri"/>
              </a:rPr>
              <a:t>(System</a:t>
            </a:r>
            <a:r>
              <a:rPr sz="2600" spc="-27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</a:t>
            </a:r>
            <a:r>
              <a:rPr sz="2600" spc="-22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Semaphore)</a:t>
            </a:r>
            <a:endParaRPr sz="2600">
              <a:latin typeface="Calibri"/>
              <a:cs typeface="Calibri"/>
            </a:endParaRPr>
          </a:p>
          <a:p>
            <a:pPr>
              <a:spcBef>
                <a:spcPts val="11"/>
              </a:spcBef>
            </a:pPr>
            <a:endParaRPr sz="3629">
              <a:latin typeface="Calibri"/>
              <a:cs typeface="Calibri"/>
            </a:endParaRPr>
          </a:p>
          <a:p>
            <a:pPr marL="13758">
              <a:spcBef>
                <a:spcPts val="5"/>
              </a:spcBef>
            </a:pPr>
            <a:r>
              <a:rPr sz="2600" spc="-5" dirty="0">
                <a:latin typeface="Calibri"/>
                <a:cs typeface="Calibri"/>
              </a:rPr>
              <a:t>3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spc="-16" dirty="0">
                <a:latin typeface="Calibri"/>
                <a:cs typeface="Calibri"/>
              </a:rPr>
              <a:t>Posix</a:t>
            </a:r>
            <a:r>
              <a:rPr sz="2600" spc="-32" dirty="0">
                <a:latin typeface="Calibri"/>
                <a:cs typeface="Calibri"/>
              </a:rPr>
              <a:t> </a:t>
            </a:r>
            <a:r>
              <a:rPr sz="2600" dirty="0">
                <a:latin typeface="SimSun"/>
                <a:cs typeface="SimSun"/>
              </a:rPr>
              <a:t>信号量</a:t>
            </a:r>
            <a:r>
              <a:rPr sz="2600" spc="-16" dirty="0">
                <a:latin typeface="Calibri"/>
                <a:cs typeface="Calibri"/>
              </a:rPr>
              <a:t>(Posix</a:t>
            </a:r>
            <a:r>
              <a:rPr sz="2600" spc="-32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Semaphore)</a:t>
            </a:r>
            <a:endParaRPr sz="2600">
              <a:latin typeface="Calibri"/>
              <a:cs typeface="Calibri"/>
            </a:endParaRPr>
          </a:p>
          <a:p>
            <a:pPr marL="13758" marR="905957">
              <a:lnSpc>
                <a:spcPct val="100800"/>
              </a:lnSpc>
              <a:spcBef>
                <a:spcPts val="547"/>
              </a:spcBef>
            </a:pPr>
            <a:r>
              <a:rPr sz="2600" dirty="0">
                <a:latin typeface="SimSun"/>
                <a:cs typeface="SimSun"/>
              </a:rPr>
              <a:t>此外还有互斥锁</a:t>
            </a:r>
            <a:r>
              <a:rPr sz="2600" spc="-5" dirty="0">
                <a:latin typeface="Calibri"/>
                <a:cs typeface="Calibri"/>
              </a:rPr>
              <a:t>(M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38" dirty="0">
                <a:latin typeface="Calibri"/>
                <a:cs typeface="Calibri"/>
              </a:rPr>
              <a:t>t</a:t>
            </a:r>
            <a:r>
              <a:rPr sz="2600" spc="-32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dirty="0">
                <a:latin typeface="SimSun"/>
                <a:cs typeface="SimSun"/>
              </a:rPr>
              <a:t>类似二元信号量</a:t>
            </a:r>
            <a:r>
              <a:rPr sz="2600" spc="-5" dirty="0">
                <a:latin typeface="Calibri"/>
                <a:cs typeface="Calibri"/>
              </a:rPr>
              <a:t>)</a:t>
            </a:r>
            <a:r>
              <a:rPr sz="2600" dirty="0">
                <a:latin typeface="SimSun"/>
                <a:cs typeface="SimSun"/>
              </a:rPr>
              <a:t>和条件变量</a:t>
            </a:r>
            <a:r>
              <a:rPr sz="2600" spc="-5" dirty="0">
                <a:latin typeface="Calibri"/>
                <a:cs typeface="Calibri"/>
              </a:rPr>
              <a:t>(Co</a:t>
            </a:r>
            <a:r>
              <a:rPr sz="2600" dirty="0">
                <a:latin typeface="Calibri"/>
                <a:cs typeface="Calibri"/>
              </a:rPr>
              <a:t>nd</a:t>
            </a:r>
            <a:r>
              <a:rPr sz="2600" spc="-5" dirty="0">
                <a:latin typeface="Calibri"/>
                <a:cs typeface="Calibri"/>
              </a:rPr>
              <a:t>it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  </a:t>
            </a:r>
            <a:r>
              <a:rPr sz="2600" spc="-22" dirty="0">
                <a:latin typeface="Calibri"/>
                <a:cs typeface="Calibri"/>
              </a:rPr>
              <a:t>Variable</a:t>
            </a:r>
            <a:r>
              <a:rPr sz="2600" dirty="0">
                <a:latin typeface="SimSun"/>
                <a:cs typeface="SimSun"/>
              </a:rPr>
              <a:t>将一个信号量与一个互斥锁绑定在一起</a:t>
            </a:r>
            <a:r>
              <a:rPr sz="260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>
              <a:spcBef>
                <a:spcPts val="43"/>
              </a:spcBef>
            </a:pPr>
            <a:endParaRPr sz="3521">
              <a:latin typeface="Calibri"/>
              <a:cs typeface="Calibri"/>
            </a:endParaRPr>
          </a:p>
          <a:p>
            <a:pPr marL="13758"/>
            <a:r>
              <a:rPr sz="2600" spc="-5" dirty="0">
                <a:latin typeface="Calibri"/>
                <a:cs typeface="Calibri"/>
              </a:rPr>
              <a:t>4</a:t>
            </a:r>
            <a:r>
              <a:rPr sz="2600" dirty="0">
                <a:latin typeface="SimSun"/>
                <a:cs typeface="SimSun"/>
              </a:rPr>
              <a:t>、远程过程调用</a:t>
            </a:r>
            <a:r>
              <a:rPr sz="2600" spc="-5" dirty="0">
                <a:latin typeface="Calibri"/>
                <a:cs typeface="Calibri"/>
              </a:rPr>
              <a:t>(RPC</a:t>
            </a:r>
            <a:r>
              <a:rPr sz="2600" spc="-27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22" dirty="0">
                <a:latin typeface="Calibri"/>
                <a:cs typeface="Calibri"/>
              </a:rPr>
              <a:t>Remote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Procedure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Call)</a:t>
            </a:r>
            <a:endParaRPr sz="2600">
              <a:latin typeface="Calibri"/>
              <a:cs typeface="Calibri"/>
            </a:endParaRPr>
          </a:p>
          <a:p>
            <a:pPr marL="13758">
              <a:lnSpc>
                <a:spcPts val="3082"/>
              </a:lnSpc>
              <a:spcBef>
                <a:spcPts val="677"/>
              </a:spcBef>
            </a:pPr>
            <a:r>
              <a:rPr sz="2600" dirty="0">
                <a:latin typeface="SimSun"/>
                <a:cs typeface="SimSun"/>
              </a:rPr>
              <a:t>从一个系统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dirty="0">
                <a:latin typeface="SimSun"/>
                <a:cs typeface="SimSun"/>
              </a:rPr>
              <a:t>客户主机</a:t>
            </a:r>
            <a:r>
              <a:rPr sz="2600" spc="-5" dirty="0">
                <a:latin typeface="Calibri"/>
                <a:cs typeface="Calibri"/>
              </a:rPr>
              <a:t>)</a:t>
            </a:r>
            <a:r>
              <a:rPr sz="2600" dirty="0">
                <a:latin typeface="SimSun"/>
                <a:cs typeface="SimSun"/>
              </a:rPr>
              <a:t>的某个程序调用另一个系统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dirty="0">
                <a:latin typeface="SimSun"/>
                <a:cs typeface="SimSun"/>
              </a:rPr>
              <a:t>服务器主机</a:t>
            </a:r>
            <a:r>
              <a:rPr sz="2600" spc="-5" dirty="0">
                <a:latin typeface="Calibri"/>
                <a:cs typeface="Calibri"/>
              </a:rPr>
              <a:t>)</a:t>
            </a:r>
            <a:r>
              <a:rPr sz="2600" dirty="0">
                <a:latin typeface="SimSun"/>
                <a:cs typeface="SimSun"/>
              </a:rPr>
              <a:t>上的</a:t>
            </a:r>
            <a:endParaRPr sz="2600">
              <a:latin typeface="SimSun"/>
              <a:cs typeface="SimSun"/>
            </a:endParaRPr>
          </a:p>
          <a:p>
            <a:pPr marL="13758">
              <a:lnSpc>
                <a:spcPts val="3082"/>
              </a:lnSpc>
            </a:pPr>
            <a:r>
              <a:rPr sz="2600" dirty="0">
                <a:latin typeface="SimSun"/>
                <a:cs typeface="SimSun"/>
              </a:rPr>
              <a:t>某个函数的一种方法，主要用于显式网络编</a:t>
            </a:r>
            <a:r>
              <a:rPr sz="2600" spc="-5" dirty="0">
                <a:latin typeface="SimSun"/>
                <a:cs typeface="SimSun"/>
              </a:rPr>
              <a:t>程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01" y="-260086"/>
            <a:ext cx="3830319" cy="547436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z="3467" dirty="0">
                <a:latin typeface="Calibri"/>
                <a:cs typeface="Calibri"/>
              </a:rPr>
              <a:t>9.3</a:t>
            </a:r>
            <a:r>
              <a:rPr sz="3467" spc="-87" dirty="0">
                <a:latin typeface="Calibri"/>
                <a:cs typeface="Calibri"/>
              </a:rPr>
              <a:t> </a:t>
            </a:r>
            <a:r>
              <a:rPr sz="3467" dirty="0">
                <a:latin typeface="Calibri"/>
                <a:cs typeface="Calibri"/>
              </a:rPr>
              <a:t>Linux</a:t>
            </a:r>
            <a:r>
              <a:rPr sz="3467" dirty="0"/>
              <a:t>的进程管理</a:t>
            </a:r>
            <a:endParaRPr sz="3467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46" y="301456"/>
            <a:ext cx="9726454" cy="6725078"/>
          </a:xfrm>
          <a:prstGeom prst="rect">
            <a:avLst/>
          </a:prstGeom>
        </p:spPr>
        <p:txBody>
          <a:bodyPr vert="horz" wrap="square" lIns="0" tIns="43339" rIns="0" bIns="0" rtlCol="0">
            <a:spAutoFit/>
          </a:bodyPr>
          <a:lstStyle/>
          <a:p>
            <a:pPr marL="52968">
              <a:spcBef>
                <a:spcPts val="341"/>
              </a:spcBef>
            </a:pPr>
            <a:r>
              <a:rPr sz="2600" spc="-5" dirty="0">
                <a:latin typeface="SimSun"/>
                <a:cs typeface="SimSun"/>
              </a:rPr>
              <a:t>二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spc="-22" dirty="0">
                <a:latin typeface="Calibri"/>
                <a:cs typeface="Calibri"/>
              </a:rPr>
              <a:t>System</a:t>
            </a:r>
            <a:r>
              <a:rPr sz="2600" spc="-5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</a:t>
            </a:r>
            <a:r>
              <a:rPr sz="2600" dirty="0">
                <a:latin typeface="SimSun"/>
                <a:cs typeface="SimSun"/>
              </a:rPr>
              <a:t>信号量</a:t>
            </a:r>
            <a:endParaRPr sz="2600">
              <a:latin typeface="SimSun"/>
              <a:cs typeface="SimSun"/>
            </a:endParaRPr>
          </a:p>
          <a:p>
            <a:pPr marL="13758" marR="5503" indent="591590">
              <a:lnSpc>
                <a:spcPct val="99800"/>
              </a:lnSpc>
              <a:spcBef>
                <a:spcPts val="238"/>
              </a:spcBef>
            </a:pPr>
            <a:r>
              <a:rPr sz="2600" dirty="0">
                <a:latin typeface="SimSun"/>
                <a:cs typeface="SimSun"/>
              </a:rPr>
              <a:t>信号量是一个可被多个进程或线程共享的数据结构，用于多个 进程或线程访问一个共同但非共享的资源的情况下同步各个进程之 间的操作。信号量的赋值、检测、递减、递增等操作都必须是原子 性的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spc="-27" dirty="0">
                <a:latin typeface="Calibri"/>
                <a:cs typeface="Calibri"/>
              </a:rPr>
              <a:t>a</a:t>
            </a:r>
            <a:r>
              <a:rPr sz="2600" spc="-32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omic)</a:t>
            </a:r>
            <a:r>
              <a:rPr sz="2600" dirty="0">
                <a:latin typeface="SimSun"/>
                <a:cs typeface="SimSun"/>
              </a:rPr>
              <a:t>，即不可被分隔或中断。对信号量的操作必须通过一系 列的系统调用来进行，这些系统调用可保证原子</a:t>
            </a:r>
            <a:r>
              <a:rPr sz="2600" spc="-5" dirty="0">
                <a:latin typeface="SimSun"/>
                <a:cs typeface="SimSun"/>
              </a:rPr>
              <a:t>性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731"/>
              </a:spcBef>
            </a:pP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spc="-38" dirty="0">
                <a:latin typeface="Calibri"/>
                <a:cs typeface="Calibri"/>
              </a:rPr>
              <a:t>S</a:t>
            </a:r>
            <a:r>
              <a:rPr sz="2600" spc="-27" dirty="0">
                <a:latin typeface="Calibri"/>
                <a:cs typeface="Calibri"/>
              </a:rPr>
              <a:t>y</a:t>
            </a:r>
            <a:r>
              <a:rPr sz="2600" spc="-32" dirty="0">
                <a:latin typeface="Calibri"/>
                <a:cs typeface="Calibri"/>
              </a:rPr>
              <a:t>st</a:t>
            </a:r>
            <a:r>
              <a:rPr sz="2600" spc="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m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</a:t>
            </a:r>
            <a:r>
              <a:rPr sz="2600" dirty="0">
                <a:latin typeface="SimSun"/>
                <a:cs typeface="SimSun"/>
              </a:rPr>
              <a:t>信号量常用函数</a:t>
            </a:r>
            <a:r>
              <a:rPr sz="2600" spc="-720" dirty="0">
                <a:latin typeface="SimSun"/>
                <a:cs typeface="SimSun"/>
              </a:rPr>
              <a:t> </a:t>
            </a:r>
            <a:r>
              <a:rPr sz="2600" dirty="0">
                <a:latin typeface="SimSun"/>
                <a:cs typeface="SimSun"/>
              </a:rPr>
              <a:t>（</a:t>
            </a:r>
            <a:r>
              <a:rPr sz="2600" dirty="0">
                <a:solidFill>
                  <a:srgbClr val="FF0000"/>
                </a:solidFill>
                <a:latin typeface="SimSun"/>
                <a:cs typeface="SimSun"/>
              </a:rPr>
              <a:t>举例：见实验！</a:t>
            </a:r>
            <a:r>
              <a:rPr sz="2600" dirty="0">
                <a:latin typeface="SimSun"/>
                <a:cs typeface="SimSun"/>
              </a:rPr>
              <a:t>）</a:t>
            </a:r>
            <a:endParaRPr sz="2600">
              <a:latin typeface="SimSun"/>
              <a:cs typeface="SimSun"/>
            </a:endParaRPr>
          </a:p>
          <a:p>
            <a:pPr marL="605348">
              <a:spcBef>
                <a:spcPts val="569"/>
              </a:spcBef>
            </a:pPr>
            <a:r>
              <a:rPr sz="2600" dirty="0">
                <a:latin typeface="SimSun"/>
                <a:cs typeface="SimSun"/>
              </a:rPr>
              <a:t>系统</a:t>
            </a:r>
            <a:r>
              <a:rPr sz="2600" dirty="0">
                <a:latin typeface="Calibri"/>
                <a:cs typeface="Calibri"/>
              </a:rPr>
              <a:t>V</a:t>
            </a:r>
            <a:r>
              <a:rPr sz="2600" dirty="0">
                <a:latin typeface="SimSun"/>
                <a:cs typeface="SimSun"/>
              </a:rPr>
              <a:t>信号量是通过系统</a:t>
            </a:r>
            <a:r>
              <a:rPr sz="2600" dirty="0">
                <a:latin typeface="Calibri"/>
                <a:cs typeface="Calibri"/>
              </a:rPr>
              <a:t>V</a:t>
            </a:r>
            <a:r>
              <a:rPr sz="2600" dirty="0">
                <a:latin typeface="SimSun"/>
                <a:cs typeface="SimSun"/>
              </a:rPr>
              <a:t>进程间通信</a:t>
            </a:r>
            <a:r>
              <a:rPr sz="2600" spc="-5" dirty="0">
                <a:latin typeface="Calibri"/>
                <a:cs typeface="Calibri"/>
              </a:rPr>
              <a:t>(IP</a:t>
            </a:r>
            <a:r>
              <a:rPr sz="2600" spc="-11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)</a:t>
            </a:r>
            <a:r>
              <a:rPr sz="2600" dirty="0">
                <a:latin typeface="SimSun"/>
                <a:cs typeface="SimSun"/>
              </a:rPr>
              <a:t>工具的一部分，其它</a:t>
            </a:r>
            <a:endParaRPr sz="2600">
              <a:latin typeface="SimSun"/>
              <a:cs typeface="SimSun"/>
            </a:endParaRPr>
          </a:p>
          <a:p>
            <a:pPr marL="13758"/>
            <a:r>
              <a:rPr sz="2600" dirty="0">
                <a:latin typeface="SimSun"/>
                <a:cs typeface="SimSun"/>
              </a:rPr>
              <a:t>部分还包括共享存储器和消息队</a:t>
            </a:r>
            <a:r>
              <a:rPr sz="2600" spc="-5" dirty="0">
                <a:latin typeface="SimSun"/>
                <a:cs typeface="SimSun"/>
              </a:rPr>
              <a:t>列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493"/>
              </a:spcBef>
              <a:tabLst>
                <a:tab pos="4051704" algn="l"/>
                <a:tab pos="4710020" algn="l"/>
                <a:tab pos="5214248" algn="l"/>
                <a:tab pos="6304562" algn="l"/>
                <a:tab pos="6808790" algn="l"/>
              </a:tabLst>
            </a:pPr>
            <a:r>
              <a:rPr sz="2600" dirty="0">
                <a:latin typeface="SimSun"/>
                <a:cs typeface="SimSun"/>
              </a:rPr>
              <a:t>函数原</a:t>
            </a:r>
            <a:r>
              <a:rPr sz="2600" spc="-5" dirty="0">
                <a:latin typeface="SimSun"/>
                <a:cs typeface="SimSun"/>
              </a:rPr>
              <a:t>型</a:t>
            </a:r>
            <a:r>
              <a:rPr sz="2600" spc="-11" dirty="0">
                <a:latin typeface="SimSun"/>
                <a:cs typeface="SimSun"/>
              </a:rPr>
              <a:t>：</a:t>
            </a:r>
            <a:r>
              <a:rPr sz="2600" spc="-11" dirty="0">
                <a:latin typeface="Calibri"/>
                <a:cs typeface="Calibri"/>
              </a:rPr>
              <a:t>int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6" dirty="0">
                <a:latin typeface="Calibri"/>
                <a:cs typeface="Calibri"/>
              </a:rPr>
              <a:t>semget(key_t	</a:t>
            </a:r>
            <a:r>
              <a:rPr sz="2600" spc="-76" dirty="0">
                <a:latin typeface="Calibri"/>
                <a:cs typeface="Calibri"/>
              </a:rPr>
              <a:t>key,	</a:t>
            </a:r>
            <a:r>
              <a:rPr sz="2600" spc="-11" dirty="0">
                <a:latin typeface="Calibri"/>
                <a:cs typeface="Calibri"/>
              </a:rPr>
              <a:t>int	</a:t>
            </a:r>
            <a:r>
              <a:rPr sz="2600" spc="-5" dirty="0">
                <a:latin typeface="Calibri"/>
                <a:cs typeface="Calibri"/>
              </a:rPr>
              <a:t>nsems,	</a:t>
            </a:r>
            <a:r>
              <a:rPr sz="2600" spc="-11" dirty="0">
                <a:latin typeface="Calibri"/>
                <a:cs typeface="Calibri"/>
              </a:rPr>
              <a:t>int	</a:t>
            </a:r>
            <a:r>
              <a:rPr sz="2600" spc="-5" dirty="0">
                <a:latin typeface="Calibri"/>
                <a:cs typeface="Calibri"/>
              </a:rPr>
              <a:t>semflag);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574"/>
              </a:spcBef>
            </a:pPr>
            <a:r>
              <a:rPr sz="2600" dirty="0">
                <a:latin typeface="SimSun"/>
                <a:cs typeface="SimSun"/>
              </a:rPr>
              <a:t>头文</a:t>
            </a:r>
            <a:r>
              <a:rPr sz="2600" spc="-5" dirty="0">
                <a:latin typeface="SimSun"/>
                <a:cs typeface="SimSun"/>
              </a:rPr>
              <a:t>件</a:t>
            </a:r>
            <a:r>
              <a:rPr sz="2600" dirty="0">
                <a:latin typeface="SimSun"/>
                <a:cs typeface="SimSun"/>
              </a:rPr>
              <a:t>：</a:t>
            </a:r>
            <a:endParaRPr sz="2600">
              <a:latin typeface="SimSun"/>
              <a:cs typeface="SimSun"/>
            </a:endParaRPr>
          </a:p>
          <a:p>
            <a:pPr marL="1004327">
              <a:spcBef>
                <a:spcPts val="677"/>
              </a:spcBef>
            </a:pPr>
            <a:r>
              <a:rPr sz="2600" spc="-11" dirty="0">
                <a:latin typeface="Calibri"/>
                <a:cs typeface="Calibri"/>
              </a:rPr>
              <a:t>&lt;sys/types.h&gt;</a:t>
            </a:r>
            <a:endParaRPr sz="2600">
              <a:latin typeface="Calibri"/>
              <a:cs typeface="Calibri"/>
            </a:endParaRPr>
          </a:p>
          <a:p>
            <a:pPr marL="1004327">
              <a:spcBef>
                <a:spcPts val="569"/>
              </a:spcBef>
            </a:pPr>
            <a:r>
              <a:rPr sz="2600" spc="-11" dirty="0">
                <a:latin typeface="Calibri"/>
                <a:cs typeface="Calibri"/>
              </a:rPr>
              <a:t>&lt;sys/ipc.h&gt;</a:t>
            </a:r>
            <a:endParaRPr sz="2600">
              <a:latin typeface="Calibri"/>
              <a:cs typeface="Calibri"/>
            </a:endParaRPr>
          </a:p>
          <a:p>
            <a:pPr marL="1004327">
              <a:spcBef>
                <a:spcPts val="650"/>
              </a:spcBef>
            </a:pPr>
            <a:r>
              <a:rPr sz="2600" spc="-16" dirty="0">
                <a:latin typeface="Calibri"/>
                <a:cs typeface="Calibri"/>
              </a:rPr>
              <a:t>&lt;sys/sem.h&gt;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677"/>
              </a:spcBef>
            </a:pPr>
            <a:r>
              <a:rPr sz="2600" dirty="0">
                <a:latin typeface="SimSun"/>
                <a:cs typeface="SimSun"/>
              </a:rPr>
              <a:t>说明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491" y="20785"/>
            <a:ext cx="9725078" cy="5612220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380406" indent="-367336">
              <a:spcBef>
                <a:spcPts val="108"/>
              </a:spcBef>
              <a:buSzPct val="95833"/>
              <a:buAutoNum type="arabicParenBoth"/>
              <a:tabLst>
                <a:tab pos="381094" algn="l"/>
              </a:tabLst>
            </a:pPr>
            <a:r>
              <a:rPr sz="2600" spc="-11" dirty="0">
                <a:latin typeface="Calibri"/>
                <a:cs typeface="Calibri"/>
              </a:rPr>
              <a:t>semget()</a:t>
            </a:r>
            <a:r>
              <a:rPr sz="2600" dirty="0">
                <a:latin typeface="SimSun"/>
                <a:cs typeface="SimSun"/>
              </a:rPr>
              <a:t>用来创建一个与</a:t>
            </a:r>
            <a:r>
              <a:rPr sz="2600" spc="-38" dirty="0">
                <a:latin typeface="Calibri"/>
                <a:cs typeface="Calibri"/>
              </a:rPr>
              <a:t>key</a:t>
            </a:r>
            <a:r>
              <a:rPr sz="2600" dirty="0">
                <a:latin typeface="SimSun"/>
                <a:cs typeface="SimSun"/>
              </a:rPr>
              <a:t>关联的信号量集，或取得与</a:t>
            </a:r>
            <a:r>
              <a:rPr sz="2600" spc="-38" dirty="0">
                <a:latin typeface="Calibri"/>
                <a:cs typeface="Calibri"/>
              </a:rPr>
              <a:t>key</a:t>
            </a:r>
            <a:r>
              <a:rPr sz="2600" dirty="0">
                <a:latin typeface="SimSun"/>
                <a:cs typeface="SimSun"/>
              </a:rPr>
              <a:t>关联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22"/>
              </a:spcBef>
            </a:pPr>
            <a:r>
              <a:rPr sz="2600" dirty="0">
                <a:latin typeface="SimSun"/>
                <a:cs typeface="SimSun"/>
              </a:rPr>
              <a:t>的信号量集的识别</a:t>
            </a:r>
            <a:r>
              <a:rPr sz="2600" spc="-5" dirty="0">
                <a:latin typeface="SimSun"/>
                <a:cs typeface="SimSun"/>
              </a:rPr>
              <a:t>码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13758" marR="5503">
              <a:lnSpc>
                <a:spcPct val="99800"/>
              </a:lnSpc>
              <a:spcBef>
                <a:spcPts val="580"/>
              </a:spcBef>
            </a:pPr>
            <a:r>
              <a:rPr sz="2600" spc="-92" dirty="0">
                <a:latin typeface="Calibri"/>
                <a:cs typeface="Calibri"/>
              </a:rPr>
              <a:t>k</a:t>
            </a:r>
            <a:r>
              <a:rPr sz="2600" spc="-11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dirty="0">
                <a:latin typeface="SimSun"/>
                <a:cs typeface="SimSun"/>
              </a:rPr>
              <a:t>是标识信号量集的关键字，被系统用于产生唯一的信号量集标识 符，即根据</a:t>
            </a:r>
            <a:r>
              <a:rPr sz="2600" spc="-38" dirty="0">
                <a:latin typeface="Calibri"/>
                <a:cs typeface="Calibri"/>
              </a:rPr>
              <a:t>key</a:t>
            </a:r>
            <a:r>
              <a:rPr sz="2600" dirty="0">
                <a:latin typeface="SimSun"/>
                <a:cs typeface="SimSun"/>
              </a:rPr>
              <a:t>的值和某种算法来确定信号量集标识符，即</a:t>
            </a:r>
            <a:r>
              <a:rPr sz="2600" spc="-11" dirty="0">
                <a:latin typeface="Calibri"/>
                <a:cs typeface="Calibri"/>
              </a:rPr>
              <a:t>semget()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SimSun"/>
                <a:cs typeface="SimSun"/>
              </a:rPr>
              <a:t>调用成功时的返回值。类似</a:t>
            </a:r>
            <a:r>
              <a:rPr sz="2600" spc="-16" dirty="0">
                <a:latin typeface="Calibri"/>
                <a:cs typeface="Calibri"/>
              </a:rPr>
              <a:t>fork()</a:t>
            </a:r>
            <a:r>
              <a:rPr sz="2600" dirty="0">
                <a:latin typeface="SimSun"/>
                <a:cs typeface="SimSun"/>
              </a:rPr>
              <a:t>函数返回给父进程的是子进程识别 码，而</a:t>
            </a:r>
            <a:r>
              <a:rPr sz="2600" spc="-11" dirty="0">
                <a:latin typeface="Calibri"/>
                <a:cs typeface="Calibri"/>
              </a:rPr>
              <a:t>semget()</a:t>
            </a:r>
            <a:r>
              <a:rPr sz="2600" dirty="0">
                <a:latin typeface="SimSun"/>
                <a:cs typeface="SimSun"/>
              </a:rPr>
              <a:t>调用成功，则创建了一个信号量集，返回信号量集 的识别码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dirty="0">
                <a:latin typeface="SimSun"/>
                <a:cs typeface="SimSun"/>
              </a:rPr>
              <a:t>一个整数</a:t>
            </a:r>
            <a:r>
              <a:rPr sz="2600" spc="-5" dirty="0">
                <a:latin typeface="Calibri"/>
                <a:cs typeface="Calibri"/>
              </a:rPr>
              <a:t>)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13758" marR="3523401">
              <a:lnSpc>
                <a:spcPct val="121700"/>
              </a:lnSpc>
              <a:buSzPct val="95833"/>
              <a:buAutoNum type="arabicParenBoth" startAt="2"/>
              <a:tabLst>
                <a:tab pos="381094" algn="l"/>
              </a:tabLst>
            </a:pP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ms</a:t>
            </a:r>
            <a:r>
              <a:rPr sz="2600" dirty="0">
                <a:latin typeface="SimSun"/>
                <a:cs typeface="SimSun"/>
              </a:rPr>
              <a:t>是新的信号量集中的信号量个</a:t>
            </a:r>
            <a:r>
              <a:rPr sz="2600" spc="-5" dirty="0">
                <a:latin typeface="SimSun"/>
                <a:cs typeface="SimSun"/>
              </a:rPr>
              <a:t>数</a:t>
            </a:r>
            <a:r>
              <a:rPr sz="2600" dirty="0">
                <a:latin typeface="SimSun"/>
                <a:cs typeface="SimSun"/>
              </a:rPr>
              <a:t>。  </a:t>
            </a:r>
            <a:r>
              <a:rPr sz="2600" spc="-5" dirty="0">
                <a:latin typeface="Calibri"/>
                <a:cs typeface="Calibri"/>
              </a:rPr>
              <a:t>(3)semflag</a:t>
            </a:r>
            <a:r>
              <a:rPr sz="2600" dirty="0">
                <a:latin typeface="SimSun"/>
                <a:cs typeface="SimSun"/>
              </a:rPr>
              <a:t>为创建时的选项</a:t>
            </a:r>
            <a:endParaRPr sz="2600">
              <a:latin typeface="SimSun"/>
              <a:cs typeface="SimSun"/>
            </a:endParaRPr>
          </a:p>
          <a:p>
            <a:pPr marL="13758" marR="141019">
              <a:lnSpc>
                <a:spcPct val="100800"/>
              </a:lnSpc>
              <a:spcBef>
                <a:spcPts val="520"/>
              </a:spcBef>
            </a:pPr>
            <a:r>
              <a:rPr sz="2600" dirty="0">
                <a:latin typeface="SimSun"/>
                <a:cs typeface="SimSun"/>
              </a:rPr>
              <a:t>若包含</a:t>
            </a:r>
            <a:r>
              <a:rPr sz="2600" spc="-5" dirty="0">
                <a:latin typeface="Calibri"/>
                <a:cs typeface="Calibri"/>
              </a:rPr>
              <a:t>IP</a:t>
            </a:r>
            <a:r>
              <a:rPr sz="2600" spc="-11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_</a:t>
            </a:r>
            <a:r>
              <a:rPr sz="2600" spc="-11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spc="-27" dirty="0">
                <a:latin typeface="Calibri"/>
                <a:cs typeface="Calibri"/>
              </a:rPr>
              <a:t>E</a:t>
            </a:r>
            <a:r>
              <a:rPr sz="2600" spc="-206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dirty="0">
                <a:latin typeface="SimSun"/>
                <a:cs typeface="SimSun"/>
              </a:rPr>
              <a:t>，则会让系统产生一个新的与</a:t>
            </a:r>
            <a:r>
              <a:rPr sz="2600" spc="-92" dirty="0">
                <a:latin typeface="Calibri"/>
                <a:cs typeface="Calibri"/>
              </a:rPr>
              <a:t>k</a:t>
            </a:r>
            <a:r>
              <a:rPr sz="2600" spc="-11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dirty="0">
                <a:latin typeface="SimSun"/>
                <a:cs typeface="SimSun"/>
              </a:rPr>
              <a:t>关联的信号量集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dirty="0">
                <a:latin typeface="SimSun"/>
                <a:cs typeface="SimSun"/>
              </a:rPr>
              <a:t>若已存在则取得该信号量集别</a:t>
            </a:r>
            <a:r>
              <a:rPr sz="2600" spc="-5" dirty="0">
                <a:latin typeface="SimSun"/>
                <a:cs typeface="SimSun"/>
              </a:rPr>
              <a:t>码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13758" marR="6191">
              <a:lnSpc>
                <a:spcPts val="3044"/>
              </a:lnSpc>
              <a:spcBef>
                <a:spcPts val="840"/>
              </a:spcBef>
            </a:pPr>
            <a:r>
              <a:rPr sz="2600" spc="-5" dirty="0">
                <a:latin typeface="Calibri"/>
                <a:cs typeface="Calibri"/>
              </a:rPr>
              <a:t>(</a:t>
            </a:r>
            <a:r>
              <a:rPr sz="2600" spc="-11" dirty="0">
                <a:latin typeface="Calibri"/>
                <a:cs typeface="Calibri"/>
              </a:rPr>
              <a:t>4</a:t>
            </a:r>
            <a:r>
              <a:rPr sz="2600" spc="-5" dirty="0">
                <a:latin typeface="Calibri"/>
                <a:cs typeface="Calibri"/>
              </a:rPr>
              <a:t>)</a:t>
            </a:r>
            <a:r>
              <a:rPr sz="2600" dirty="0">
                <a:latin typeface="SimSun"/>
                <a:cs typeface="SimSun"/>
              </a:rPr>
              <a:t>返回值：成功返回信号灯集标识码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1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id</a:t>
            </a:r>
            <a:r>
              <a:rPr sz="2600" dirty="0">
                <a:latin typeface="SimSun"/>
                <a:cs typeface="SimSun"/>
              </a:rPr>
              <a:t>，失败返回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，错误原因 在</a:t>
            </a:r>
            <a:r>
              <a:rPr sz="2600" dirty="0">
                <a:latin typeface="Calibri"/>
                <a:cs typeface="Calibri"/>
              </a:rPr>
              <a:t>errno</a:t>
            </a:r>
            <a:r>
              <a:rPr sz="2600" spc="-5" dirty="0">
                <a:latin typeface="SimSun"/>
                <a:cs typeface="SimSun"/>
              </a:rPr>
              <a:t>中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422" y="-285750"/>
            <a:ext cx="9619139" cy="749474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3758">
              <a:spcBef>
                <a:spcPts val="650"/>
              </a:spcBef>
            </a:pPr>
            <a:r>
              <a:rPr sz="2600" dirty="0">
                <a:latin typeface="SimSun"/>
                <a:cs typeface="SimSun"/>
              </a:rPr>
              <a:t>函数原</a:t>
            </a:r>
            <a:r>
              <a:rPr sz="2600" spc="-5" dirty="0">
                <a:latin typeface="SimSun"/>
                <a:cs typeface="SimSun"/>
              </a:rPr>
              <a:t>型</a:t>
            </a:r>
            <a:r>
              <a:rPr sz="2600" spc="-11" dirty="0">
                <a:latin typeface="SimSun"/>
                <a:cs typeface="SimSun"/>
              </a:rPr>
              <a:t>：</a:t>
            </a:r>
            <a:r>
              <a:rPr sz="2600" spc="-11" dirty="0">
                <a:latin typeface="Calibri"/>
                <a:cs typeface="Calibri"/>
              </a:rPr>
              <a:t>int </a:t>
            </a:r>
            <a:r>
              <a:rPr sz="2600" spc="-5" dirty="0">
                <a:latin typeface="Calibri"/>
                <a:cs typeface="Calibri"/>
              </a:rPr>
              <a:t>semop(int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semid,struct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sembuf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*sops,int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nsops);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547"/>
              </a:spcBef>
            </a:pPr>
            <a:r>
              <a:rPr sz="2600" dirty="0">
                <a:latin typeface="SimSun"/>
                <a:cs typeface="SimSun"/>
              </a:rPr>
              <a:t>头文</a:t>
            </a:r>
            <a:r>
              <a:rPr sz="2600" spc="-5" dirty="0">
                <a:latin typeface="SimSun"/>
                <a:cs typeface="SimSun"/>
              </a:rPr>
              <a:t>件</a:t>
            </a:r>
            <a:r>
              <a:rPr sz="2600" dirty="0">
                <a:latin typeface="SimSun"/>
                <a:cs typeface="SimSun"/>
              </a:rPr>
              <a:t>：</a:t>
            </a:r>
            <a:endParaRPr sz="2600">
              <a:latin typeface="SimSun"/>
              <a:cs typeface="SimSun"/>
            </a:endParaRPr>
          </a:p>
          <a:p>
            <a:pPr marL="1004327">
              <a:spcBef>
                <a:spcPts val="677"/>
              </a:spcBef>
            </a:pPr>
            <a:r>
              <a:rPr sz="2600" spc="-11" dirty="0">
                <a:latin typeface="Calibri"/>
                <a:cs typeface="Calibri"/>
              </a:rPr>
              <a:t>&lt;sys/types.h&gt;</a:t>
            </a:r>
            <a:endParaRPr sz="2600">
              <a:latin typeface="Calibri"/>
              <a:cs typeface="Calibri"/>
            </a:endParaRPr>
          </a:p>
          <a:p>
            <a:pPr marL="1004327">
              <a:spcBef>
                <a:spcPts val="574"/>
              </a:spcBef>
            </a:pPr>
            <a:r>
              <a:rPr sz="2600" spc="-11" dirty="0">
                <a:latin typeface="Calibri"/>
                <a:cs typeface="Calibri"/>
              </a:rPr>
              <a:t>&lt;sys/ipc.h&gt;</a:t>
            </a:r>
            <a:endParaRPr sz="2600">
              <a:latin typeface="Calibri"/>
              <a:cs typeface="Calibri"/>
            </a:endParaRPr>
          </a:p>
          <a:p>
            <a:pPr marL="1004327">
              <a:spcBef>
                <a:spcPts val="672"/>
              </a:spcBef>
            </a:pPr>
            <a:r>
              <a:rPr sz="2600" spc="-16" dirty="0">
                <a:latin typeface="Calibri"/>
                <a:cs typeface="Calibri"/>
              </a:rPr>
              <a:t>&lt;sys/sem.h&gt;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677"/>
              </a:spcBef>
            </a:pPr>
            <a:r>
              <a:rPr sz="2600" dirty="0">
                <a:latin typeface="SimSun"/>
                <a:cs typeface="SimSun"/>
              </a:rPr>
              <a:t>说</a:t>
            </a:r>
            <a:r>
              <a:rPr sz="2600" spc="-5" dirty="0">
                <a:latin typeface="SimSun"/>
                <a:cs typeface="SimSun"/>
              </a:rPr>
              <a:t>明</a:t>
            </a:r>
            <a:r>
              <a:rPr sz="2600" dirty="0">
                <a:latin typeface="SimSun"/>
                <a:cs typeface="SimSun"/>
              </a:rPr>
              <a:t>：</a:t>
            </a:r>
            <a:endParaRPr sz="2600">
              <a:latin typeface="SimSun"/>
              <a:cs typeface="SimSun"/>
            </a:endParaRPr>
          </a:p>
          <a:p>
            <a:pPr marL="13758" marR="2137979">
              <a:lnSpc>
                <a:spcPts val="3792"/>
              </a:lnSpc>
              <a:spcBef>
                <a:spcPts val="114"/>
              </a:spcBef>
            </a:pPr>
            <a:r>
              <a:rPr sz="2600" spc="-5" dirty="0">
                <a:latin typeface="Calibri"/>
                <a:cs typeface="Calibri"/>
              </a:rPr>
              <a:t>(1)</a:t>
            </a:r>
            <a:r>
              <a:rPr sz="2600" spc="-54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semop()</a:t>
            </a:r>
            <a:r>
              <a:rPr sz="2600" spc="76" dirty="0">
                <a:latin typeface="Calibri"/>
                <a:cs typeface="Calibri"/>
              </a:rPr>
              <a:t> </a:t>
            </a:r>
            <a:r>
              <a:rPr sz="2600" dirty="0">
                <a:latin typeface="SimSun"/>
                <a:cs typeface="SimSun"/>
              </a:rPr>
              <a:t>操作信号量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dirty="0">
                <a:latin typeface="SimSun"/>
                <a:cs typeface="SimSun"/>
              </a:rPr>
              <a:t>信号量加，减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dirty="0">
                <a:latin typeface="SimSun"/>
                <a:cs typeface="SimSun"/>
              </a:rPr>
              <a:t>，判是否为</a:t>
            </a:r>
            <a:r>
              <a:rPr sz="2600" spc="-5" dirty="0">
                <a:latin typeface="Calibri"/>
                <a:cs typeface="Calibri"/>
              </a:rPr>
              <a:t>0) </a:t>
            </a:r>
            <a:r>
              <a:rPr sz="2600" spc="-569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(2)semid</a:t>
            </a:r>
            <a:r>
              <a:rPr sz="2600" dirty="0">
                <a:latin typeface="SimSun"/>
                <a:cs typeface="SimSun"/>
              </a:rPr>
              <a:t>是</a:t>
            </a:r>
            <a:r>
              <a:rPr sz="2600" spc="-11" dirty="0">
                <a:latin typeface="Calibri"/>
                <a:cs typeface="Calibri"/>
              </a:rPr>
              <a:t>semget</a:t>
            </a:r>
            <a:r>
              <a:rPr sz="2600" dirty="0">
                <a:latin typeface="SimSun"/>
                <a:cs typeface="SimSun"/>
              </a:rPr>
              <a:t>创建的信号灯集标识码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336"/>
              </a:spcBef>
            </a:pPr>
            <a:r>
              <a:rPr sz="2600" spc="-11" dirty="0">
                <a:latin typeface="Calibri"/>
                <a:cs typeface="Calibri"/>
              </a:rPr>
              <a:t>(3)struct</a:t>
            </a:r>
            <a:r>
              <a:rPr sz="2600" spc="-32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sembuf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{</a:t>
            </a:r>
            <a:endParaRPr sz="2600">
              <a:latin typeface="Calibri"/>
              <a:cs typeface="Calibri"/>
            </a:endParaRPr>
          </a:p>
          <a:p>
            <a:pPr marL="1004327">
              <a:spcBef>
                <a:spcPts val="677"/>
              </a:spcBef>
            </a:pPr>
            <a:r>
              <a:rPr sz="2600" spc="-5" dirty="0">
                <a:latin typeface="Calibri"/>
                <a:cs typeface="Calibri"/>
              </a:rPr>
              <a:t>short</a:t>
            </a:r>
            <a:r>
              <a:rPr sz="2600" spc="-22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int</a:t>
            </a:r>
            <a:r>
              <a:rPr sz="2600" spc="-22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sem_num;</a:t>
            </a:r>
            <a:r>
              <a:rPr sz="2600" spc="-22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//0</a:t>
            </a:r>
            <a:r>
              <a:rPr sz="2600" dirty="0">
                <a:latin typeface="SimSun"/>
                <a:cs typeface="SimSun"/>
              </a:rPr>
              <a:t>指第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个信号</a:t>
            </a:r>
            <a:r>
              <a:rPr sz="2600" spc="-5" dirty="0">
                <a:latin typeface="SimSun"/>
                <a:cs typeface="SimSun"/>
              </a:rPr>
              <a:t>量，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指第</a:t>
            </a:r>
            <a:r>
              <a:rPr sz="2600" spc="-5" dirty="0">
                <a:latin typeface="Calibri"/>
                <a:cs typeface="Calibri"/>
              </a:rPr>
              <a:t>2</a:t>
            </a:r>
            <a:r>
              <a:rPr sz="2600" dirty="0">
                <a:latin typeface="SimSun"/>
                <a:cs typeface="SimSun"/>
              </a:rPr>
              <a:t>个信号</a:t>
            </a:r>
            <a:r>
              <a:rPr sz="2600" spc="-5" dirty="0">
                <a:latin typeface="SimSun"/>
                <a:cs typeface="SimSun"/>
              </a:rPr>
              <a:t>量</a:t>
            </a:r>
            <a:r>
              <a:rPr sz="2600" spc="-11" dirty="0">
                <a:latin typeface="SimSun"/>
                <a:cs typeface="SimSun"/>
              </a:rPr>
              <a:t>，</a:t>
            </a:r>
            <a:r>
              <a:rPr sz="2600" spc="-11" dirty="0">
                <a:latin typeface="Calibri"/>
                <a:cs typeface="Calibri"/>
              </a:rPr>
              <a:t>...</a:t>
            </a:r>
            <a:endParaRPr sz="2600">
              <a:latin typeface="Calibri"/>
              <a:cs typeface="Calibri"/>
            </a:endParaRPr>
          </a:p>
          <a:p>
            <a:pPr marL="13758"/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1004327">
              <a:spcBef>
                <a:spcPts val="574"/>
              </a:spcBef>
            </a:pPr>
            <a:r>
              <a:rPr sz="2600" spc="-5" dirty="0">
                <a:latin typeface="Calibri"/>
                <a:cs typeface="Calibri"/>
              </a:rPr>
              <a:t>short</a:t>
            </a:r>
            <a:r>
              <a:rPr sz="2600" spc="-32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int</a:t>
            </a:r>
            <a:r>
              <a:rPr sz="2600" spc="-32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sem_op;</a:t>
            </a:r>
            <a:endParaRPr sz="2600">
              <a:latin typeface="Calibri"/>
              <a:cs typeface="Calibri"/>
            </a:endParaRPr>
          </a:p>
          <a:p>
            <a:pPr marL="1004327">
              <a:spcBef>
                <a:spcPts val="677"/>
              </a:spcBef>
            </a:pPr>
            <a:r>
              <a:rPr sz="2600" spc="-5" dirty="0">
                <a:latin typeface="Calibri"/>
                <a:cs typeface="Calibri"/>
              </a:rPr>
              <a:t>short</a:t>
            </a:r>
            <a:r>
              <a:rPr sz="2600" spc="-27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int</a:t>
            </a:r>
            <a:r>
              <a:rPr sz="2600" spc="-27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sem_flg;</a:t>
            </a:r>
            <a:r>
              <a:rPr sz="2600" spc="-22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//</a:t>
            </a:r>
            <a:r>
              <a:rPr sz="2600" dirty="0">
                <a:latin typeface="SimSun"/>
                <a:cs typeface="SimSun"/>
              </a:rPr>
              <a:t>指定操作选项，一般设为</a:t>
            </a:r>
            <a:r>
              <a:rPr sz="2600" spc="-5" dirty="0">
                <a:latin typeface="Calibri"/>
                <a:cs typeface="Calibri"/>
              </a:rPr>
              <a:t>0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569"/>
              </a:spcBef>
            </a:pPr>
            <a:r>
              <a:rPr sz="2600" dirty="0"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  <a:p>
            <a:pPr marL="13758" marR="5503">
              <a:lnSpc>
                <a:spcPct val="100800"/>
              </a:lnSpc>
              <a:spcBef>
                <a:spcPts val="628"/>
              </a:spcBef>
            </a:pP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1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bu</a:t>
            </a:r>
            <a:r>
              <a:rPr sz="2600" spc="11" dirty="0">
                <a:latin typeface="Calibri"/>
                <a:cs typeface="Calibri"/>
              </a:rPr>
              <a:t>f</a:t>
            </a:r>
            <a:r>
              <a:rPr sz="2600" dirty="0">
                <a:latin typeface="SimSun"/>
                <a:cs typeface="SimSun"/>
              </a:rPr>
              <a:t>是系统已经定义好的一个结构，上面是它的具体定义细节， 程序中直接使用即可，无须自己再在程序中定</a:t>
            </a:r>
            <a:r>
              <a:rPr sz="2600" spc="-5" dirty="0">
                <a:latin typeface="SimSun"/>
                <a:cs typeface="SimSun"/>
              </a:rPr>
              <a:t>义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490" y="-28745"/>
            <a:ext cx="9712008" cy="6633910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544813" indent="-440940">
              <a:spcBef>
                <a:spcPts val="108"/>
              </a:spcBef>
              <a:buAutoNum type="arabicParenBoth" startAt="4"/>
              <a:tabLst>
                <a:tab pos="545501" algn="l"/>
              </a:tabLst>
            </a:pPr>
            <a:r>
              <a:rPr sz="2600" spc="-5" dirty="0">
                <a:latin typeface="Calibri"/>
                <a:cs typeface="Calibri"/>
              </a:rPr>
              <a:t>sem_op&gt;0</a:t>
            </a:r>
            <a:r>
              <a:rPr sz="2600" spc="-32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sem_op</a:t>
            </a:r>
            <a:r>
              <a:rPr sz="2600" dirty="0">
                <a:latin typeface="SimSun"/>
                <a:cs typeface="SimSun"/>
              </a:rPr>
              <a:t>会加到信号量上。特别是若</a:t>
            </a:r>
            <a:r>
              <a:rPr sz="2600" spc="-5" dirty="0">
                <a:latin typeface="Calibri"/>
                <a:cs typeface="Calibri"/>
              </a:rPr>
              <a:t>sem_op=1</a:t>
            </a:r>
            <a:r>
              <a:rPr sz="2600" dirty="0">
                <a:latin typeface="SimSun"/>
                <a:cs typeface="SimSun"/>
              </a:rPr>
              <a:t>实现了</a:t>
            </a:r>
            <a:r>
              <a:rPr sz="2600" dirty="0">
                <a:latin typeface="Calibri"/>
                <a:cs typeface="Calibri"/>
              </a:rPr>
              <a:t>V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27"/>
              </a:spcBef>
            </a:pPr>
            <a:r>
              <a:rPr sz="2600" dirty="0">
                <a:latin typeface="SimSun"/>
                <a:cs typeface="SimSun"/>
              </a:rPr>
              <a:t>操</a:t>
            </a:r>
            <a:r>
              <a:rPr sz="2600" spc="-5" dirty="0">
                <a:latin typeface="SimSun"/>
                <a:cs typeface="SimSun"/>
              </a:rPr>
              <a:t>作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13758" marR="6879">
              <a:lnSpc>
                <a:spcPct val="100800"/>
              </a:lnSpc>
              <a:spcBef>
                <a:spcPts val="520"/>
              </a:spcBef>
            </a:pPr>
            <a:r>
              <a:rPr sz="2600" spc="-5" dirty="0">
                <a:latin typeface="Calibri"/>
                <a:cs typeface="Calibri"/>
              </a:rPr>
              <a:t>sem_op=0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SimSun"/>
                <a:cs typeface="SimSun"/>
              </a:rPr>
              <a:t>若信号量不为</a:t>
            </a:r>
            <a:r>
              <a:rPr sz="2600" spc="-5" dirty="0">
                <a:latin typeface="Calibri"/>
                <a:cs typeface="Calibri"/>
              </a:rPr>
              <a:t>0</a:t>
            </a:r>
            <a:r>
              <a:rPr sz="2600" spc="-5" dirty="0">
                <a:latin typeface="SimSun"/>
                <a:cs typeface="SimSun"/>
              </a:rPr>
              <a:t>，</a:t>
            </a:r>
            <a:r>
              <a:rPr sz="2600" dirty="0">
                <a:latin typeface="SimSun"/>
                <a:cs typeface="SimSun"/>
              </a:rPr>
              <a:t>则</a:t>
            </a:r>
            <a:r>
              <a:rPr sz="2600" spc="-5" dirty="0">
                <a:latin typeface="Calibri"/>
                <a:cs typeface="Calibri"/>
              </a:rPr>
              <a:t>semop()</a:t>
            </a:r>
            <a:r>
              <a:rPr sz="2600" dirty="0">
                <a:latin typeface="SimSun"/>
                <a:cs typeface="SimSun"/>
              </a:rPr>
              <a:t>会阻塞进程等到信号量</a:t>
            </a:r>
            <a:r>
              <a:rPr sz="2600" spc="-5" dirty="0">
                <a:latin typeface="Calibri"/>
                <a:cs typeface="Calibri"/>
              </a:rPr>
              <a:t>=0</a:t>
            </a:r>
            <a:r>
              <a:rPr sz="2600" spc="-5" dirty="0">
                <a:latin typeface="SimSun"/>
                <a:cs typeface="SimSun"/>
              </a:rPr>
              <a:t>，</a:t>
            </a:r>
            <a:r>
              <a:rPr sz="2600" dirty="0">
                <a:latin typeface="SimSun"/>
                <a:cs typeface="SimSun"/>
              </a:rPr>
              <a:t>并 将等待信号量为</a:t>
            </a:r>
            <a:r>
              <a:rPr sz="2600" spc="-5" dirty="0">
                <a:latin typeface="Calibri"/>
                <a:cs typeface="Calibri"/>
              </a:rPr>
              <a:t>0</a:t>
            </a:r>
            <a:r>
              <a:rPr sz="2600" dirty="0">
                <a:latin typeface="SimSun"/>
                <a:cs typeface="SimSun"/>
              </a:rPr>
              <a:t>的进程数量加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672"/>
              </a:spcBef>
            </a:pPr>
            <a:r>
              <a:rPr sz="2600" spc="-5" dirty="0">
                <a:latin typeface="Calibri"/>
                <a:cs typeface="Calibri"/>
              </a:rPr>
              <a:t>sem_op&lt;0</a:t>
            </a:r>
            <a:r>
              <a:rPr sz="2600" spc="-27" dirty="0">
                <a:latin typeface="Calibri"/>
                <a:cs typeface="Calibri"/>
              </a:rPr>
              <a:t> </a:t>
            </a:r>
            <a:r>
              <a:rPr sz="2600" dirty="0">
                <a:latin typeface="SimSun"/>
                <a:cs typeface="SimSun"/>
              </a:rPr>
              <a:t>则先使信号</a:t>
            </a:r>
            <a:r>
              <a:rPr sz="2600" spc="-5" dirty="0">
                <a:latin typeface="SimSun"/>
                <a:cs typeface="SimSun"/>
              </a:rPr>
              <a:t>量</a:t>
            </a:r>
            <a:r>
              <a:rPr sz="2600" spc="-11" dirty="0">
                <a:latin typeface="SimSun"/>
                <a:cs typeface="SimSun"/>
              </a:rPr>
              <a:t>＝</a:t>
            </a:r>
            <a:r>
              <a:rPr sz="2600" spc="-11" dirty="0">
                <a:latin typeface="Calibri"/>
                <a:cs typeface="Calibri"/>
              </a:rPr>
              <a:t>semval-|sem_op|</a:t>
            </a:r>
            <a:endParaRPr sz="2600">
              <a:latin typeface="Calibri"/>
              <a:cs typeface="Calibri"/>
            </a:endParaRPr>
          </a:p>
          <a:p>
            <a:pPr marL="13758" marR="5503" indent="1478975">
              <a:spcBef>
                <a:spcPts val="574"/>
              </a:spcBef>
            </a:pPr>
            <a:r>
              <a:rPr sz="2600" dirty="0">
                <a:latin typeface="SimSun"/>
                <a:cs typeface="SimSun"/>
              </a:rPr>
              <a:t>若信号量小于</a:t>
            </a:r>
            <a:r>
              <a:rPr sz="2600" spc="-5" dirty="0">
                <a:latin typeface="Calibri"/>
                <a:cs typeface="Calibri"/>
              </a:rPr>
              <a:t>0</a:t>
            </a:r>
            <a:r>
              <a:rPr sz="2600" dirty="0">
                <a:latin typeface="SimSun"/>
                <a:cs typeface="SimSun"/>
              </a:rPr>
              <a:t>，则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1" dirty="0">
                <a:latin typeface="Calibri"/>
                <a:cs typeface="Calibri"/>
              </a:rPr>
              <a:t>m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()</a:t>
            </a:r>
            <a:r>
              <a:rPr sz="2600" dirty="0">
                <a:latin typeface="SimSun"/>
                <a:cs typeface="SimSun"/>
              </a:rPr>
              <a:t>会阻塞进程，等到信号量增加 到</a:t>
            </a:r>
            <a:r>
              <a:rPr sz="2600" spc="-5" dirty="0">
                <a:latin typeface="Calibri"/>
                <a:cs typeface="Calibri"/>
              </a:rPr>
              <a:t>0</a:t>
            </a:r>
            <a:r>
              <a:rPr sz="2600" spc="-5" dirty="0">
                <a:latin typeface="SimSun"/>
                <a:cs typeface="SimSun"/>
              </a:rPr>
              <a:t>，</a:t>
            </a:r>
            <a:r>
              <a:rPr sz="2600" dirty="0">
                <a:latin typeface="SimSun"/>
                <a:cs typeface="SimSun"/>
              </a:rPr>
              <a:t>唤醒等</a:t>
            </a:r>
            <a:r>
              <a:rPr sz="2600" spc="-5" dirty="0">
                <a:latin typeface="Calibri"/>
                <a:cs typeface="Calibri"/>
              </a:rPr>
              <a:t>0</a:t>
            </a:r>
            <a:r>
              <a:rPr sz="2600" dirty="0">
                <a:latin typeface="SimSun"/>
                <a:cs typeface="SimSun"/>
              </a:rPr>
              <a:t>进</a:t>
            </a:r>
            <a:r>
              <a:rPr sz="2600" spc="-5" dirty="0">
                <a:latin typeface="SimSun"/>
                <a:cs typeface="SimSun"/>
              </a:rPr>
              <a:t>程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13758" marR="299922" indent="1478975">
              <a:lnSpc>
                <a:spcPts val="3044"/>
              </a:lnSpc>
              <a:spcBef>
                <a:spcPts val="840"/>
              </a:spcBef>
            </a:pPr>
            <a:r>
              <a:rPr sz="2600" dirty="0">
                <a:latin typeface="SimSun"/>
                <a:cs typeface="SimSun"/>
              </a:rPr>
              <a:t>若信号量小于</a:t>
            </a:r>
            <a:r>
              <a:rPr sz="2600" spc="-5" dirty="0">
                <a:latin typeface="Calibri"/>
                <a:cs typeface="Calibri"/>
              </a:rPr>
              <a:t>0</a:t>
            </a:r>
            <a:r>
              <a:rPr sz="2600" dirty="0">
                <a:latin typeface="SimSun"/>
                <a:cs typeface="SimSun"/>
              </a:rPr>
              <a:t>，且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1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_</a:t>
            </a:r>
            <a:r>
              <a:rPr sz="2600" spc="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5" dirty="0">
                <a:latin typeface="Calibri"/>
                <a:cs typeface="Calibri"/>
              </a:rPr>
              <a:t>IP</a:t>
            </a:r>
            <a:r>
              <a:rPr sz="2600" spc="-11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_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-32" dirty="0">
                <a:latin typeface="Calibri"/>
                <a:cs typeface="Calibri"/>
              </a:rPr>
              <a:t>O</a:t>
            </a:r>
            <a:r>
              <a:rPr sz="2600" spc="-119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AI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&lt;&gt;</a:t>
            </a:r>
            <a:r>
              <a:rPr sz="2600" spc="-5" dirty="0">
                <a:latin typeface="Calibri"/>
                <a:cs typeface="Calibri"/>
              </a:rPr>
              <a:t>0</a:t>
            </a:r>
            <a:r>
              <a:rPr sz="2600" dirty="0">
                <a:latin typeface="SimSun"/>
                <a:cs typeface="SimSun"/>
              </a:rPr>
              <a:t>，进程不阻 塞，出错返回</a:t>
            </a:r>
            <a:r>
              <a:rPr sz="2600" spc="-5" dirty="0">
                <a:latin typeface="Calibri"/>
                <a:cs typeface="Calibri"/>
              </a:rPr>
              <a:t>-1</a:t>
            </a:r>
            <a:r>
              <a:rPr sz="2600" dirty="0">
                <a:latin typeface="SimSun"/>
                <a:cs typeface="SimSun"/>
              </a:rPr>
              <a:t>继续。利用这一点可以实现尝试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dirty="0">
                <a:latin typeface="SimSun"/>
                <a:cs typeface="SimSun"/>
              </a:rPr>
              <a:t>操</a:t>
            </a:r>
            <a:r>
              <a:rPr sz="2600" spc="-5" dirty="0">
                <a:latin typeface="SimSun"/>
                <a:cs typeface="SimSun"/>
              </a:rPr>
              <a:t>作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1492733">
              <a:spcBef>
                <a:spcPts val="585"/>
              </a:spcBef>
            </a:pPr>
            <a:r>
              <a:rPr sz="2600" dirty="0">
                <a:latin typeface="SimSun"/>
                <a:cs typeface="SimSun"/>
              </a:rPr>
              <a:t>特别是若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1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_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=-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且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1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_</a:t>
            </a:r>
            <a:r>
              <a:rPr sz="2600" spc="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&lt;&gt;</a:t>
            </a:r>
            <a:r>
              <a:rPr sz="2600" spc="-5" dirty="0">
                <a:latin typeface="Calibri"/>
                <a:cs typeface="Calibri"/>
              </a:rPr>
              <a:t>IP</a:t>
            </a:r>
            <a:r>
              <a:rPr sz="2600" spc="-11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_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-32" dirty="0">
                <a:latin typeface="Calibri"/>
                <a:cs typeface="Calibri"/>
              </a:rPr>
              <a:t>O</a:t>
            </a:r>
            <a:r>
              <a:rPr sz="2600" spc="-119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AI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dirty="0">
                <a:latin typeface="SimSun"/>
                <a:cs typeface="SimSun"/>
              </a:rPr>
              <a:t>，则实现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dirty="0">
                <a:latin typeface="SimSun"/>
                <a:cs typeface="SimSun"/>
              </a:rPr>
              <a:t>操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27"/>
              </a:spcBef>
            </a:pPr>
            <a:r>
              <a:rPr sz="2600" spc="-5" dirty="0">
                <a:latin typeface="SimSun"/>
                <a:cs typeface="SimSun"/>
              </a:rPr>
              <a:t>作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454011" indent="-440253">
              <a:spcBef>
                <a:spcPts val="547"/>
              </a:spcBef>
              <a:buAutoNum type="arabicParenBoth" startAt="5"/>
              <a:tabLst>
                <a:tab pos="454011" algn="l"/>
              </a:tabLst>
            </a:pPr>
            <a:r>
              <a:rPr sz="2600" spc="-5" dirty="0">
                <a:latin typeface="Calibri"/>
                <a:cs typeface="Calibri"/>
              </a:rPr>
              <a:t>sem_flg=SEM_UNDO</a:t>
            </a:r>
            <a:r>
              <a:rPr sz="2600" dirty="0">
                <a:latin typeface="SimSun"/>
                <a:cs typeface="SimSun"/>
              </a:rPr>
              <a:t>则执行本函数的进程结束后，该进程对信号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27"/>
              </a:spcBef>
            </a:pPr>
            <a:r>
              <a:rPr sz="2600" dirty="0">
                <a:latin typeface="SimSun"/>
                <a:cs typeface="SimSun"/>
              </a:rPr>
              <a:t>量集合的修改全部无</a:t>
            </a:r>
            <a:r>
              <a:rPr sz="2600" spc="-5" dirty="0">
                <a:latin typeface="SimSun"/>
                <a:cs typeface="SimSun"/>
              </a:rPr>
              <a:t>效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454011" indent="-440253">
              <a:spcBef>
                <a:spcPts val="672"/>
              </a:spcBef>
              <a:buAutoNum type="arabicParenBoth" startAt="6"/>
              <a:tabLst>
                <a:tab pos="454011" algn="l"/>
              </a:tabLst>
            </a:pPr>
            <a:r>
              <a:rPr sz="2600" spc="-11" dirty="0">
                <a:latin typeface="Calibri"/>
                <a:cs typeface="Calibri"/>
              </a:rPr>
              <a:t>nsops</a:t>
            </a:r>
            <a:r>
              <a:rPr sz="2600" dirty="0">
                <a:latin typeface="SimSun"/>
                <a:cs typeface="SimSun"/>
              </a:rPr>
              <a:t>访问表示</a:t>
            </a:r>
            <a:r>
              <a:rPr sz="2600" spc="-11" dirty="0">
                <a:latin typeface="Calibri"/>
                <a:cs typeface="Calibri"/>
              </a:rPr>
              <a:t>sops</a:t>
            </a:r>
            <a:r>
              <a:rPr sz="2600" dirty="0">
                <a:latin typeface="SimSun"/>
                <a:cs typeface="SimSun"/>
              </a:rPr>
              <a:t>的结构数</a:t>
            </a:r>
            <a:r>
              <a:rPr sz="2600" spc="-5" dirty="0">
                <a:latin typeface="SimSun"/>
                <a:cs typeface="SimSun"/>
              </a:rPr>
              <a:t>目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454011" indent="-440253">
              <a:spcBef>
                <a:spcPts val="574"/>
              </a:spcBef>
              <a:buFont typeface="Calibri"/>
              <a:buAutoNum type="arabicParenBoth" startAt="6"/>
              <a:tabLst>
                <a:tab pos="454011" algn="l"/>
              </a:tabLst>
            </a:pPr>
            <a:r>
              <a:rPr sz="2600" dirty="0">
                <a:latin typeface="SimSun"/>
                <a:cs typeface="SimSun"/>
              </a:rPr>
              <a:t>返回值：成功返回</a:t>
            </a:r>
            <a:r>
              <a:rPr sz="2600" spc="-5" dirty="0">
                <a:latin typeface="Calibri"/>
                <a:cs typeface="Calibri"/>
              </a:rPr>
              <a:t>0</a:t>
            </a:r>
            <a:r>
              <a:rPr sz="2600" dirty="0">
                <a:latin typeface="SimSun"/>
                <a:cs typeface="SimSun"/>
              </a:rPr>
              <a:t>，失败返回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，错误原因在</a:t>
            </a:r>
            <a:r>
              <a:rPr sz="2600" spc="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rrn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5" dirty="0">
                <a:latin typeface="SimSun"/>
                <a:cs typeface="SimSun"/>
              </a:rPr>
              <a:t>中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490" y="24087"/>
            <a:ext cx="9617075" cy="6108991"/>
          </a:xfrm>
          <a:prstGeom prst="rect">
            <a:avLst/>
          </a:prstGeom>
        </p:spPr>
        <p:txBody>
          <a:bodyPr vert="horz" wrap="square" lIns="0" tIns="85990" rIns="0" bIns="0" rtlCol="0">
            <a:spAutoFit/>
          </a:bodyPr>
          <a:lstStyle/>
          <a:p>
            <a:pPr marL="13758">
              <a:spcBef>
                <a:spcPts val="677"/>
              </a:spcBef>
            </a:pPr>
            <a:r>
              <a:rPr sz="2600" dirty="0">
                <a:latin typeface="SimSun"/>
                <a:cs typeface="SimSun"/>
              </a:rPr>
              <a:t>函数原</a:t>
            </a:r>
            <a:r>
              <a:rPr sz="2600" spc="-5" dirty="0">
                <a:latin typeface="SimSun"/>
                <a:cs typeface="SimSun"/>
              </a:rPr>
              <a:t>型</a:t>
            </a:r>
            <a:r>
              <a:rPr sz="2600" spc="-11" dirty="0">
                <a:latin typeface="SimSun"/>
                <a:cs typeface="SimSun"/>
              </a:rPr>
              <a:t>：</a:t>
            </a:r>
            <a:r>
              <a:rPr sz="2600" spc="-11" dirty="0">
                <a:latin typeface="Calibri"/>
                <a:cs typeface="Calibri"/>
              </a:rPr>
              <a:t>int semctl(int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semid,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int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semnum,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int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cmd, semun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su);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574"/>
              </a:spcBef>
            </a:pPr>
            <a:r>
              <a:rPr sz="2600" dirty="0">
                <a:latin typeface="SimSun"/>
                <a:cs typeface="SimSun"/>
              </a:rPr>
              <a:t>头文</a:t>
            </a:r>
            <a:r>
              <a:rPr sz="2600" spc="-5" dirty="0">
                <a:latin typeface="SimSun"/>
                <a:cs typeface="SimSun"/>
              </a:rPr>
              <a:t>件</a:t>
            </a:r>
            <a:r>
              <a:rPr sz="2600" dirty="0">
                <a:latin typeface="SimSun"/>
                <a:cs typeface="SimSun"/>
              </a:rPr>
              <a:t>：</a:t>
            </a:r>
            <a:endParaRPr sz="2600">
              <a:latin typeface="SimSun"/>
              <a:cs typeface="SimSun"/>
            </a:endParaRPr>
          </a:p>
          <a:p>
            <a:pPr marL="1003640">
              <a:spcBef>
                <a:spcPts val="650"/>
              </a:spcBef>
            </a:pPr>
            <a:r>
              <a:rPr sz="2600" spc="-11" dirty="0">
                <a:latin typeface="Calibri"/>
                <a:cs typeface="Calibri"/>
              </a:rPr>
              <a:t>&lt;sys/types.h&gt;</a:t>
            </a:r>
            <a:endParaRPr sz="2600">
              <a:latin typeface="Calibri"/>
              <a:cs typeface="Calibri"/>
            </a:endParaRPr>
          </a:p>
          <a:p>
            <a:pPr marL="1003640">
              <a:spcBef>
                <a:spcPts val="574"/>
              </a:spcBef>
            </a:pPr>
            <a:r>
              <a:rPr sz="2600" spc="-11" dirty="0">
                <a:latin typeface="Calibri"/>
                <a:cs typeface="Calibri"/>
              </a:rPr>
              <a:t>&lt;sys/ipc.h&gt;</a:t>
            </a:r>
            <a:endParaRPr sz="2600">
              <a:latin typeface="Calibri"/>
              <a:cs typeface="Calibri"/>
            </a:endParaRPr>
          </a:p>
          <a:p>
            <a:pPr marL="1003640">
              <a:spcBef>
                <a:spcPts val="672"/>
              </a:spcBef>
            </a:pPr>
            <a:r>
              <a:rPr sz="2600" spc="-16" dirty="0">
                <a:latin typeface="Calibri"/>
                <a:cs typeface="Calibri"/>
              </a:rPr>
              <a:t>&lt;sys/sem.h&gt;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677"/>
              </a:spcBef>
            </a:pPr>
            <a:r>
              <a:rPr sz="2600" dirty="0">
                <a:latin typeface="SimSun"/>
                <a:cs typeface="SimSun"/>
              </a:rPr>
              <a:t>说</a:t>
            </a:r>
            <a:r>
              <a:rPr sz="2600" spc="-5" dirty="0">
                <a:latin typeface="SimSun"/>
                <a:cs typeface="SimSun"/>
              </a:rPr>
              <a:t>明</a:t>
            </a:r>
            <a:r>
              <a:rPr sz="2600" dirty="0">
                <a:latin typeface="SimSun"/>
                <a:cs typeface="SimSun"/>
              </a:rPr>
              <a:t>：</a:t>
            </a:r>
            <a:endParaRPr sz="2600">
              <a:latin typeface="SimSun"/>
              <a:cs typeface="SimSun"/>
            </a:endParaRPr>
          </a:p>
          <a:p>
            <a:pPr marL="454011" indent="-440253">
              <a:spcBef>
                <a:spcPts val="547"/>
              </a:spcBef>
              <a:buAutoNum type="arabicParenBoth"/>
              <a:tabLst>
                <a:tab pos="454011" algn="l"/>
              </a:tabLst>
            </a:pPr>
            <a:r>
              <a:rPr sz="2600" spc="-5" dirty="0">
                <a:latin typeface="Calibri"/>
                <a:cs typeface="Calibri"/>
              </a:rPr>
              <a:t>semctl</a:t>
            </a:r>
            <a:r>
              <a:rPr sz="2600" spc="-49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()</a:t>
            </a:r>
            <a:r>
              <a:rPr sz="2600" dirty="0">
                <a:latin typeface="SimSun"/>
                <a:cs typeface="SimSun"/>
              </a:rPr>
              <a:t>控制信号量</a:t>
            </a:r>
            <a:endParaRPr sz="2600">
              <a:latin typeface="SimSun"/>
              <a:cs typeface="SimSun"/>
            </a:endParaRPr>
          </a:p>
          <a:p>
            <a:pPr marL="454011" indent="-440253">
              <a:spcBef>
                <a:spcPts val="677"/>
              </a:spcBef>
              <a:buAutoNum type="arabicParenBoth"/>
              <a:tabLst>
                <a:tab pos="454011" algn="l"/>
              </a:tabLst>
            </a:pPr>
            <a:r>
              <a:rPr sz="2600" spc="-5" dirty="0">
                <a:latin typeface="Calibri"/>
                <a:cs typeface="Calibri"/>
              </a:rPr>
              <a:t>semid</a:t>
            </a:r>
            <a:r>
              <a:rPr sz="2600" dirty="0">
                <a:latin typeface="SimSun"/>
                <a:cs typeface="SimSun"/>
              </a:rPr>
              <a:t>是前面的</a:t>
            </a:r>
            <a:r>
              <a:rPr sz="2600" spc="-11" dirty="0">
                <a:latin typeface="Calibri"/>
                <a:cs typeface="Calibri"/>
              </a:rPr>
              <a:t>semget()</a:t>
            </a:r>
            <a:r>
              <a:rPr sz="2600" dirty="0">
                <a:latin typeface="SimSun"/>
                <a:cs typeface="SimSun"/>
              </a:rPr>
              <a:t>返回的信号量集的识别码</a:t>
            </a:r>
            <a:endParaRPr sz="2600">
              <a:latin typeface="SimSun"/>
              <a:cs typeface="SimSun"/>
            </a:endParaRPr>
          </a:p>
          <a:p>
            <a:pPr marL="454011" indent="-440253">
              <a:spcBef>
                <a:spcPts val="569"/>
              </a:spcBef>
              <a:buAutoNum type="arabicParenBoth"/>
              <a:tabLst>
                <a:tab pos="454011" algn="l"/>
              </a:tabLst>
            </a:pPr>
            <a:r>
              <a:rPr sz="2600" spc="-5" dirty="0">
                <a:latin typeface="Calibri"/>
                <a:cs typeface="Calibri"/>
              </a:rPr>
              <a:t>semnum</a:t>
            </a:r>
            <a:endParaRPr sz="2600">
              <a:latin typeface="Calibri"/>
              <a:cs typeface="Calibri"/>
            </a:endParaRPr>
          </a:p>
          <a:p>
            <a:pPr marL="13758" marR="5503" indent="990570" algn="just">
              <a:lnSpc>
                <a:spcPct val="100400"/>
              </a:lnSpc>
              <a:spcBef>
                <a:spcPts val="666"/>
              </a:spcBef>
            </a:pPr>
            <a:r>
              <a:rPr sz="2600" dirty="0">
                <a:latin typeface="SimSun"/>
                <a:cs typeface="SimSun"/>
              </a:rPr>
              <a:t>当参数</a:t>
            </a:r>
            <a:r>
              <a:rPr sz="2600" spc="-5" dirty="0">
                <a:latin typeface="Calibri"/>
                <a:cs typeface="Calibri"/>
              </a:rPr>
              <a:t>cmd</a:t>
            </a:r>
            <a:r>
              <a:rPr sz="2600" dirty="0">
                <a:latin typeface="SimSun"/>
                <a:cs typeface="SimSun"/>
              </a:rPr>
              <a:t>为</a:t>
            </a:r>
            <a:r>
              <a:rPr sz="2600" spc="-16" dirty="0">
                <a:latin typeface="Calibri"/>
                <a:cs typeface="Calibri"/>
              </a:rPr>
              <a:t>GETVAL</a:t>
            </a:r>
            <a:r>
              <a:rPr sz="2600" spc="-16" dirty="0">
                <a:latin typeface="SimSun"/>
                <a:cs typeface="SimSun"/>
              </a:rPr>
              <a:t>，</a:t>
            </a:r>
            <a:r>
              <a:rPr sz="2600" spc="-16" dirty="0">
                <a:latin typeface="Calibri"/>
                <a:cs typeface="Calibri"/>
              </a:rPr>
              <a:t>GETPID</a:t>
            </a:r>
            <a:r>
              <a:rPr sz="2600" spc="-16" dirty="0">
                <a:latin typeface="SimSun"/>
                <a:cs typeface="SimSun"/>
              </a:rPr>
              <a:t>，</a:t>
            </a:r>
            <a:r>
              <a:rPr sz="2600" spc="-16" dirty="0">
                <a:latin typeface="Calibri"/>
                <a:cs typeface="Calibri"/>
              </a:rPr>
              <a:t>SETVAL</a:t>
            </a:r>
            <a:r>
              <a:rPr sz="2600" dirty="0">
                <a:latin typeface="SimSun"/>
                <a:cs typeface="SimSun"/>
              </a:rPr>
              <a:t>时，即对信号量集的 单个信号量操作</a:t>
            </a:r>
            <a:r>
              <a:rPr sz="2600" spc="-5" dirty="0">
                <a:latin typeface="SimSun"/>
                <a:cs typeface="SimSun"/>
              </a:rPr>
              <a:t>时</a:t>
            </a:r>
            <a:r>
              <a:rPr sz="2600" dirty="0">
                <a:latin typeface="SimSun"/>
                <a:cs typeface="SimSun"/>
              </a:rPr>
              <a:t>，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1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num</a:t>
            </a:r>
            <a:r>
              <a:rPr sz="2600" dirty="0">
                <a:latin typeface="SimSun"/>
                <a:cs typeface="SimSun"/>
              </a:rPr>
              <a:t>表示要操作的信号量的序</a:t>
            </a:r>
            <a:r>
              <a:rPr sz="2600" spc="-5" dirty="0">
                <a:latin typeface="SimSun"/>
                <a:cs typeface="SimSun"/>
              </a:rPr>
              <a:t>号</a:t>
            </a:r>
            <a:r>
              <a:rPr sz="2600" dirty="0">
                <a:latin typeface="SimSun"/>
                <a:cs typeface="SimSun"/>
              </a:rPr>
              <a:t>，</a:t>
            </a:r>
            <a:r>
              <a:rPr sz="2600" spc="-5" dirty="0">
                <a:latin typeface="Calibri"/>
                <a:cs typeface="Calibri"/>
              </a:rPr>
              <a:t>0</a:t>
            </a:r>
            <a:r>
              <a:rPr sz="2600" dirty="0">
                <a:latin typeface="SimSun"/>
                <a:cs typeface="SimSun"/>
              </a:rPr>
              <a:t>表示第  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个信号</a:t>
            </a:r>
            <a:r>
              <a:rPr sz="2600" spc="-5" dirty="0">
                <a:latin typeface="SimSun"/>
                <a:cs typeface="SimSun"/>
              </a:rPr>
              <a:t>量，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表示第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个信号</a:t>
            </a:r>
            <a:r>
              <a:rPr sz="2600" spc="-5" dirty="0">
                <a:latin typeface="SimSun"/>
                <a:cs typeface="SimSun"/>
              </a:rPr>
              <a:t>量</a:t>
            </a:r>
            <a:r>
              <a:rPr sz="2600" dirty="0">
                <a:latin typeface="SimSun"/>
                <a:cs typeface="SimSun"/>
              </a:rPr>
              <a:t>，</a:t>
            </a:r>
            <a:r>
              <a:rPr sz="2600" dirty="0">
                <a:latin typeface="Calibri"/>
                <a:cs typeface="Calibri"/>
              </a:rPr>
              <a:t>…</a:t>
            </a:r>
            <a:endParaRPr sz="2600">
              <a:latin typeface="Calibri"/>
              <a:cs typeface="Calibri"/>
            </a:endParaRPr>
          </a:p>
          <a:p>
            <a:pPr marL="1003640">
              <a:spcBef>
                <a:spcPts val="569"/>
              </a:spcBef>
            </a:pPr>
            <a:r>
              <a:rPr sz="2600" dirty="0">
                <a:latin typeface="SimSun"/>
                <a:cs typeface="SimSun"/>
              </a:rPr>
              <a:t>当参数</a:t>
            </a:r>
            <a:r>
              <a:rPr sz="2600" spc="-5" dirty="0">
                <a:latin typeface="Calibri"/>
                <a:cs typeface="Calibri"/>
              </a:rPr>
              <a:t>cm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dirty="0">
                <a:latin typeface="SimSun"/>
                <a:cs typeface="SimSun"/>
              </a:rPr>
              <a:t>为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0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dirty="0">
                <a:latin typeface="SimSun"/>
                <a:cs typeface="SimSun"/>
              </a:rPr>
              <a:t>，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0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5" dirty="0">
                <a:latin typeface="SimSun"/>
                <a:cs typeface="SimSun"/>
              </a:rPr>
              <a:t>时</a:t>
            </a:r>
            <a:r>
              <a:rPr sz="2600" dirty="0">
                <a:latin typeface="SimSun"/>
                <a:cs typeface="SimSun"/>
              </a:rPr>
              <a:t>，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1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num</a:t>
            </a:r>
            <a:r>
              <a:rPr sz="2600" dirty="0">
                <a:latin typeface="SimSun"/>
                <a:cs typeface="SimSun"/>
              </a:rPr>
              <a:t>的取值无意</a:t>
            </a:r>
            <a:r>
              <a:rPr sz="2600" spc="-5" dirty="0">
                <a:latin typeface="SimSun"/>
                <a:cs typeface="SimSun"/>
              </a:rPr>
              <a:t>义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491" y="-180637"/>
            <a:ext cx="9626018" cy="703671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454011" marR="4277333" indent="-454011">
              <a:lnSpc>
                <a:spcPct val="118300"/>
              </a:lnSpc>
              <a:spcBef>
                <a:spcPts val="108"/>
              </a:spcBef>
              <a:buAutoNum type="arabicParenBoth" startAt="4"/>
              <a:tabLst>
                <a:tab pos="454011" algn="l"/>
              </a:tabLst>
            </a:pPr>
            <a:r>
              <a:rPr sz="2600" spc="-5" dirty="0">
                <a:latin typeface="Calibri"/>
                <a:cs typeface="Calibri"/>
              </a:rPr>
              <a:t>cmd</a:t>
            </a:r>
            <a:r>
              <a:rPr sz="2600" dirty="0">
                <a:latin typeface="SimSun"/>
                <a:cs typeface="SimSun"/>
              </a:rPr>
              <a:t>执行的控制功能号，典型值 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ET</a:t>
            </a:r>
            <a:r>
              <a:rPr sz="2600" spc="-123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dirty="0">
                <a:latin typeface="SimSun"/>
                <a:cs typeface="SimSun"/>
              </a:rPr>
              <a:t>取得单个信号量的</a:t>
            </a:r>
            <a:r>
              <a:rPr sz="2600" spc="-5" dirty="0">
                <a:latin typeface="SimSun"/>
                <a:cs typeface="SimSun"/>
              </a:rPr>
              <a:t>值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1003640" marR="2877467">
              <a:lnSpc>
                <a:spcPct val="120800"/>
              </a:lnSpc>
              <a:spcBef>
                <a:spcPts val="27"/>
              </a:spcBef>
            </a:pPr>
            <a:r>
              <a:rPr sz="2600" spc="-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ET</a:t>
            </a:r>
            <a:r>
              <a:rPr sz="2600" spc="-5" dirty="0">
                <a:latin typeface="Calibri"/>
                <a:cs typeface="Calibri"/>
              </a:rPr>
              <a:t>PID</a:t>
            </a:r>
            <a:r>
              <a:rPr sz="2600" dirty="0">
                <a:latin typeface="SimSun"/>
                <a:cs typeface="SimSun"/>
              </a:rPr>
              <a:t>操作此信号量的最后的进程</a:t>
            </a:r>
            <a:r>
              <a:rPr sz="2600" spc="-5" dirty="0">
                <a:latin typeface="Calibri"/>
                <a:cs typeface="Calibri"/>
              </a:rPr>
              <a:t>PID</a:t>
            </a:r>
            <a:r>
              <a:rPr sz="2600" dirty="0">
                <a:latin typeface="SimSun"/>
                <a:cs typeface="SimSun"/>
              </a:rPr>
              <a:t>。  </a:t>
            </a:r>
            <a:r>
              <a:rPr sz="2600" spc="-22" dirty="0">
                <a:latin typeface="Calibri"/>
                <a:cs typeface="Calibri"/>
              </a:rPr>
              <a:t>SETVAL</a:t>
            </a:r>
            <a:r>
              <a:rPr sz="2600" dirty="0">
                <a:latin typeface="SimSun"/>
                <a:cs typeface="SimSun"/>
              </a:rPr>
              <a:t>设置单个信号量的</a:t>
            </a:r>
            <a:r>
              <a:rPr sz="2600" spc="-5" dirty="0">
                <a:latin typeface="SimSun"/>
                <a:cs typeface="SimSun"/>
              </a:rPr>
              <a:t>值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1003640">
              <a:spcBef>
                <a:spcPts val="569"/>
              </a:spcBef>
            </a:pPr>
            <a:r>
              <a:rPr sz="2600" spc="-38" dirty="0">
                <a:latin typeface="Calibri"/>
                <a:cs typeface="Calibri"/>
              </a:rPr>
              <a:t>GETALL</a:t>
            </a:r>
            <a:r>
              <a:rPr sz="2600" dirty="0">
                <a:latin typeface="SimSun"/>
                <a:cs typeface="SimSun"/>
              </a:rPr>
              <a:t>取得信号量集中所有信号量的</a:t>
            </a:r>
            <a:r>
              <a:rPr sz="2600" spc="-5" dirty="0">
                <a:latin typeface="SimSun"/>
                <a:cs typeface="SimSun"/>
              </a:rPr>
              <a:t>值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1003640" marR="2741264">
              <a:lnSpc>
                <a:spcPct val="118300"/>
              </a:lnSpc>
              <a:spcBef>
                <a:spcPts val="108"/>
              </a:spcBef>
            </a:pP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0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dirty="0">
                <a:latin typeface="SimSun"/>
                <a:cs typeface="SimSun"/>
              </a:rPr>
              <a:t>设置信号量集中所有信号量的</a:t>
            </a:r>
            <a:r>
              <a:rPr sz="2600" spc="-5" dirty="0">
                <a:latin typeface="SimSun"/>
                <a:cs typeface="SimSun"/>
              </a:rPr>
              <a:t>值</a:t>
            </a:r>
            <a:r>
              <a:rPr sz="2600" dirty="0">
                <a:latin typeface="SimSun"/>
                <a:cs typeface="SimSun"/>
              </a:rPr>
              <a:t>。  </a:t>
            </a:r>
            <a:r>
              <a:rPr sz="2600" spc="-5" dirty="0">
                <a:latin typeface="Calibri"/>
                <a:cs typeface="Calibri"/>
              </a:rPr>
              <a:t>IPC_RMID</a:t>
            </a:r>
            <a:r>
              <a:rPr sz="2600" dirty="0">
                <a:latin typeface="SimSun"/>
                <a:cs typeface="SimSun"/>
              </a:rPr>
              <a:t>则是删除本信号量集</a:t>
            </a:r>
            <a:r>
              <a:rPr sz="2600" spc="-5" dirty="0">
                <a:latin typeface="SimSun"/>
                <a:cs typeface="SimSun"/>
              </a:rPr>
              <a:t>合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454011" indent="-440253">
              <a:spcBef>
                <a:spcPts val="547"/>
              </a:spcBef>
              <a:buAutoNum type="arabicParenBoth" startAt="5"/>
              <a:tabLst>
                <a:tab pos="454011" algn="l"/>
              </a:tabLst>
            </a:pPr>
            <a:r>
              <a:rPr sz="2600" spc="-5" dirty="0">
                <a:latin typeface="Calibri"/>
                <a:cs typeface="Calibri"/>
              </a:rPr>
              <a:t>semun</a:t>
            </a:r>
            <a:endParaRPr sz="2600">
              <a:latin typeface="Calibri"/>
              <a:cs typeface="Calibri"/>
            </a:endParaRPr>
          </a:p>
          <a:p>
            <a:pPr marL="1003640">
              <a:spcBef>
                <a:spcPts val="672"/>
              </a:spcBef>
            </a:pPr>
            <a:r>
              <a:rPr sz="2600" spc="-5" dirty="0">
                <a:latin typeface="Calibri"/>
                <a:cs typeface="Calibri"/>
              </a:rPr>
              <a:t>union</a:t>
            </a:r>
            <a:r>
              <a:rPr sz="2600" spc="-32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semnun{</a:t>
            </a:r>
            <a:endParaRPr sz="2600">
              <a:latin typeface="Calibri"/>
              <a:cs typeface="Calibri"/>
            </a:endParaRPr>
          </a:p>
          <a:p>
            <a:pPr marL="1994208">
              <a:spcBef>
                <a:spcPts val="677"/>
              </a:spcBef>
            </a:pPr>
            <a:r>
              <a:rPr sz="2600" spc="-11" dirty="0">
                <a:latin typeface="Calibri"/>
                <a:cs typeface="Calibri"/>
              </a:rPr>
              <a:t>int</a:t>
            </a:r>
            <a:r>
              <a:rPr sz="2600" spc="-32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val;//</a:t>
            </a:r>
            <a:r>
              <a:rPr sz="2600" spc="-27" dirty="0">
                <a:latin typeface="Calibri"/>
                <a:cs typeface="Calibri"/>
              </a:rPr>
              <a:t> </a:t>
            </a:r>
            <a:r>
              <a:rPr sz="2600" spc="-22" dirty="0">
                <a:latin typeface="Calibri"/>
                <a:cs typeface="Calibri"/>
              </a:rPr>
              <a:t>GETVAL</a:t>
            </a:r>
            <a:r>
              <a:rPr sz="2600" spc="-22" dirty="0">
                <a:latin typeface="SimSun"/>
                <a:cs typeface="SimSun"/>
              </a:rPr>
              <a:t>，</a:t>
            </a:r>
            <a:r>
              <a:rPr sz="2600" spc="-22" dirty="0">
                <a:latin typeface="Calibri"/>
                <a:cs typeface="Calibri"/>
              </a:rPr>
              <a:t>SETVAL</a:t>
            </a:r>
            <a:r>
              <a:rPr sz="2600" dirty="0">
                <a:latin typeface="SimSun"/>
                <a:cs typeface="SimSun"/>
              </a:rPr>
              <a:t>用的</a:t>
            </a:r>
            <a:r>
              <a:rPr sz="2600" spc="-16" dirty="0">
                <a:latin typeface="Calibri"/>
                <a:cs typeface="Calibri"/>
              </a:rPr>
              <a:t>val</a:t>
            </a:r>
            <a:endParaRPr sz="2600">
              <a:latin typeface="Calibri"/>
              <a:cs typeface="Calibri"/>
            </a:endParaRPr>
          </a:p>
          <a:p>
            <a:pPr marL="1994208">
              <a:spcBef>
                <a:spcPts val="677"/>
              </a:spcBef>
            </a:pPr>
            <a:r>
              <a:rPr sz="2600" spc="-5" dirty="0">
                <a:latin typeface="Calibri"/>
                <a:cs typeface="Calibri"/>
              </a:rPr>
              <a:t>ushort</a:t>
            </a:r>
            <a:r>
              <a:rPr sz="2600" spc="-22" dirty="0">
                <a:latin typeface="Calibri"/>
                <a:cs typeface="Calibri"/>
              </a:rPr>
              <a:t> </a:t>
            </a:r>
            <a:r>
              <a:rPr sz="2600" spc="-16" dirty="0">
                <a:latin typeface="Calibri"/>
                <a:cs typeface="Calibri"/>
              </a:rPr>
              <a:t>*array; </a:t>
            </a:r>
            <a:r>
              <a:rPr sz="2600" spc="-5" dirty="0">
                <a:latin typeface="Calibri"/>
                <a:cs typeface="Calibri"/>
              </a:rPr>
              <a:t>//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38" dirty="0">
                <a:latin typeface="Calibri"/>
                <a:cs typeface="Calibri"/>
              </a:rPr>
              <a:t>GETALL</a:t>
            </a:r>
            <a:r>
              <a:rPr sz="2600" dirty="0">
                <a:latin typeface="SimSun"/>
                <a:cs typeface="SimSun"/>
              </a:rPr>
              <a:t>或</a:t>
            </a:r>
            <a:r>
              <a:rPr sz="2600" spc="-38" dirty="0">
                <a:latin typeface="Calibri"/>
                <a:cs typeface="Calibri"/>
              </a:rPr>
              <a:t>SETALL</a:t>
            </a:r>
            <a:r>
              <a:rPr sz="2600" dirty="0">
                <a:latin typeface="SimSun"/>
                <a:cs typeface="SimSun"/>
              </a:rPr>
              <a:t>用的数组</a:t>
            </a:r>
            <a:endParaRPr sz="2600">
              <a:latin typeface="SimSun"/>
              <a:cs typeface="SimSun"/>
            </a:endParaRPr>
          </a:p>
          <a:p>
            <a:pPr marL="1003640">
              <a:spcBef>
                <a:spcPts val="547"/>
              </a:spcBef>
            </a:pPr>
            <a:r>
              <a:rPr sz="2600" dirty="0"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  <a:p>
            <a:pPr marL="13758" marR="5503">
              <a:lnSpc>
                <a:spcPct val="99200"/>
              </a:lnSpc>
              <a:spcBef>
                <a:spcPts val="699"/>
              </a:spcBef>
            </a:pPr>
            <a:r>
              <a:rPr sz="2600" spc="-5" dirty="0">
                <a:latin typeface="Calibri"/>
                <a:cs typeface="Calibri"/>
              </a:rPr>
              <a:t>semun</a:t>
            </a:r>
            <a:r>
              <a:rPr sz="2600" dirty="0">
                <a:latin typeface="SimSun"/>
                <a:cs typeface="SimSun"/>
              </a:rPr>
              <a:t>需要自己在程序中定义，与</a:t>
            </a:r>
            <a:r>
              <a:rPr sz="2600" spc="-5" dirty="0">
                <a:latin typeface="Calibri"/>
                <a:cs typeface="Calibri"/>
              </a:rPr>
              <a:t>sembuf</a:t>
            </a:r>
            <a:r>
              <a:rPr sz="2600" dirty="0">
                <a:latin typeface="SimSun"/>
                <a:cs typeface="SimSun"/>
              </a:rPr>
              <a:t>不同。注意但参数 </a:t>
            </a:r>
            <a:r>
              <a:rPr sz="2600" spc="-5" dirty="0">
                <a:latin typeface="Calibri"/>
                <a:cs typeface="Calibri"/>
              </a:rPr>
              <a:t>cm</a:t>
            </a:r>
            <a:r>
              <a:rPr sz="2600" dirty="0">
                <a:latin typeface="Calibri"/>
                <a:cs typeface="Calibri"/>
              </a:rPr>
              <a:t>d==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spc="-123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dirty="0">
                <a:latin typeface="SimSun"/>
                <a:cs typeface="SimSun"/>
              </a:rPr>
              <a:t>时，参数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dirty="0">
                <a:latin typeface="SimSun"/>
                <a:cs typeface="SimSun"/>
              </a:rPr>
              <a:t>可以省略，单个信号量的值由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1" dirty="0">
                <a:latin typeface="Calibri"/>
                <a:cs typeface="Calibri"/>
              </a:rPr>
              <a:t>m</a:t>
            </a:r>
            <a:r>
              <a:rPr sz="2600" spc="-5" dirty="0">
                <a:latin typeface="Calibri"/>
                <a:cs typeface="Calibri"/>
              </a:rPr>
              <a:t>ct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()</a:t>
            </a:r>
            <a:r>
              <a:rPr sz="2600" dirty="0">
                <a:latin typeface="SimSun"/>
                <a:cs typeface="SimSun"/>
              </a:rPr>
              <a:t>的返 回值决</a:t>
            </a:r>
            <a:r>
              <a:rPr sz="2600" spc="-5" dirty="0">
                <a:latin typeface="SimSun"/>
                <a:cs typeface="SimSun"/>
              </a:rPr>
              <a:t>定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01" y="-260086"/>
            <a:ext cx="3830319" cy="547436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z="3467" dirty="0">
                <a:latin typeface="Calibri"/>
                <a:cs typeface="Calibri"/>
              </a:rPr>
              <a:t>9.3</a:t>
            </a:r>
            <a:r>
              <a:rPr sz="3467" spc="-87" dirty="0">
                <a:latin typeface="Calibri"/>
                <a:cs typeface="Calibri"/>
              </a:rPr>
              <a:t> </a:t>
            </a:r>
            <a:r>
              <a:rPr sz="3467" dirty="0">
                <a:latin typeface="Calibri"/>
                <a:cs typeface="Calibri"/>
              </a:rPr>
              <a:t>Linux</a:t>
            </a:r>
            <a:r>
              <a:rPr sz="3467" dirty="0"/>
              <a:t>的进程管理</a:t>
            </a:r>
            <a:endParaRPr sz="3467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78" y="258529"/>
            <a:ext cx="9720950" cy="6091294"/>
          </a:xfrm>
          <a:prstGeom prst="rect">
            <a:avLst/>
          </a:prstGeom>
        </p:spPr>
        <p:txBody>
          <a:bodyPr vert="horz" wrap="square" lIns="0" tIns="85990" rIns="0" bIns="0" rtlCol="0">
            <a:spAutoFit/>
          </a:bodyPr>
          <a:lstStyle/>
          <a:p>
            <a:pPr marL="65350">
              <a:spcBef>
                <a:spcPts val="677"/>
              </a:spcBef>
            </a:pPr>
            <a:r>
              <a:rPr sz="2600" spc="-5" dirty="0">
                <a:latin typeface="SimSun"/>
                <a:cs typeface="SimSun"/>
              </a:rPr>
              <a:t>三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spc="-720" dirty="0">
                <a:latin typeface="SimSun"/>
                <a:cs typeface="SimSun"/>
              </a:rPr>
              <a:t> </a:t>
            </a:r>
            <a:r>
              <a:rPr sz="2600" spc="-6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os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dirty="0">
                <a:latin typeface="SimSun"/>
                <a:cs typeface="SimSun"/>
              </a:rPr>
              <a:t>信号量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574"/>
              </a:spcBef>
            </a:pP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spc="-16" dirty="0">
                <a:latin typeface="Calibri"/>
                <a:cs typeface="Calibri"/>
              </a:rPr>
              <a:t>Posix</a:t>
            </a:r>
            <a:r>
              <a:rPr sz="2600" dirty="0">
                <a:latin typeface="SimSun"/>
                <a:cs typeface="SimSun"/>
              </a:rPr>
              <a:t>信号量常用函数（</a:t>
            </a:r>
            <a:r>
              <a:rPr sz="2600" dirty="0">
                <a:solidFill>
                  <a:srgbClr val="FF0000"/>
                </a:solidFill>
                <a:latin typeface="SimSun"/>
                <a:cs typeface="SimSun"/>
              </a:rPr>
              <a:t>举例：见实验！</a:t>
            </a:r>
            <a:r>
              <a:rPr sz="2600" dirty="0">
                <a:latin typeface="SimSun"/>
                <a:cs typeface="SimSun"/>
              </a:rPr>
              <a:t>）</a:t>
            </a:r>
            <a:endParaRPr sz="2600">
              <a:latin typeface="SimSun"/>
              <a:cs typeface="SimSun"/>
            </a:endParaRPr>
          </a:p>
          <a:p>
            <a:pPr marL="605348">
              <a:spcBef>
                <a:spcPts val="547"/>
              </a:spcBef>
            </a:pPr>
            <a:r>
              <a:rPr sz="2600" spc="-16" dirty="0">
                <a:latin typeface="Calibri"/>
                <a:cs typeface="Calibri"/>
              </a:rPr>
              <a:t>Posix</a:t>
            </a:r>
            <a:r>
              <a:rPr sz="2600" dirty="0">
                <a:latin typeface="SimSun"/>
                <a:cs typeface="SimSun"/>
              </a:rPr>
              <a:t>信号量于</a:t>
            </a:r>
            <a:r>
              <a:rPr sz="2600" spc="-5" dirty="0">
                <a:latin typeface="Calibri"/>
                <a:cs typeface="Calibri"/>
              </a:rPr>
              <a:t>1993</a:t>
            </a:r>
            <a:r>
              <a:rPr sz="2600" dirty="0">
                <a:latin typeface="SimSun"/>
                <a:cs typeface="SimSun"/>
              </a:rPr>
              <a:t>年被作为</a:t>
            </a:r>
            <a:r>
              <a:rPr sz="2600" spc="-16" dirty="0">
                <a:latin typeface="Calibri"/>
                <a:cs typeface="Calibri"/>
              </a:rPr>
              <a:t>Posix.1b</a:t>
            </a:r>
            <a:r>
              <a:rPr sz="2600" dirty="0">
                <a:latin typeface="SimSun"/>
                <a:cs typeface="SimSun"/>
              </a:rPr>
              <a:t>标准采用，是最新的信号机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27"/>
              </a:spcBef>
            </a:pPr>
            <a:r>
              <a:rPr sz="2600" dirty="0">
                <a:latin typeface="SimSun"/>
                <a:cs typeface="SimSun"/>
              </a:rPr>
              <a:t>制，现在编程最好使用</a:t>
            </a:r>
            <a:r>
              <a:rPr sz="2600" spc="-6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os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dirty="0">
                <a:latin typeface="SimSun"/>
                <a:cs typeface="SimSun"/>
              </a:rPr>
              <a:t>信号</a:t>
            </a:r>
            <a:r>
              <a:rPr sz="2600" spc="-5" dirty="0">
                <a:latin typeface="SimSun"/>
                <a:cs typeface="SimSun"/>
              </a:rPr>
              <a:t>量</a:t>
            </a:r>
            <a:r>
              <a:rPr sz="2600" dirty="0">
                <a:latin typeface="SimSun"/>
                <a:cs typeface="SimSun"/>
              </a:rPr>
              <a:t>，</a:t>
            </a:r>
            <a:r>
              <a:rPr sz="2600" spc="-38" dirty="0">
                <a:latin typeface="Calibri"/>
                <a:cs typeface="Calibri"/>
              </a:rPr>
              <a:t>S</a:t>
            </a:r>
            <a:r>
              <a:rPr sz="2600" spc="-27" dirty="0">
                <a:latin typeface="Calibri"/>
                <a:cs typeface="Calibri"/>
              </a:rPr>
              <a:t>y</a:t>
            </a:r>
            <a:r>
              <a:rPr sz="2600" spc="-32" dirty="0">
                <a:latin typeface="Calibri"/>
                <a:cs typeface="Calibri"/>
              </a:rPr>
              <a:t>st</a:t>
            </a:r>
            <a:r>
              <a:rPr sz="2600" spc="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V</a:t>
            </a:r>
            <a:r>
              <a:rPr sz="2600" dirty="0">
                <a:latin typeface="SimSun"/>
                <a:cs typeface="SimSun"/>
              </a:rPr>
              <a:t>信号量会逐渐淘</a:t>
            </a:r>
            <a:r>
              <a:rPr sz="2600" spc="-5" dirty="0">
                <a:latin typeface="SimSun"/>
                <a:cs typeface="SimSun"/>
              </a:rPr>
              <a:t>汰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65350">
              <a:spcBef>
                <a:spcPts val="623"/>
              </a:spcBef>
            </a:pPr>
            <a:r>
              <a:rPr sz="2600" spc="-5" dirty="0">
                <a:latin typeface="SimSun"/>
                <a:cs typeface="SimSun"/>
              </a:rPr>
              <a:t>（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spc="-5" dirty="0">
                <a:latin typeface="SimSun"/>
                <a:cs typeface="SimSun"/>
              </a:rPr>
              <a:t>）</a:t>
            </a:r>
            <a:r>
              <a:rPr sz="2600" dirty="0">
                <a:latin typeface="SimSun"/>
                <a:cs typeface="SimSun"/>
              </a:rPr>
              <a:t>创建信号量</a:t>
            </a:r>
            <a:endParaRPr sz="2600">
              <a:latin typeface="SimSun"/>
              <a:cs typeface="SimSun"/>
            </a:endParaRPr>
          </a:p>
          <a:p>
            <a:pPr marL="65350">
              <a:spcBef>
                <a:spcPts val="569"/>
              </a:spcBef>
            </a:pPr>
            <a:r>
              <a:rPr sz="2600" dirty="0">
                <a:latin typeface="SimSun"/>
                <a:cs typeface="SimSun"/>
              </a:rPr>
              <a:t>原</a:t>
            </a:r>
            <a:r>
              <a:rPr sz="2600" spc="-5" dirty="0">
                <a:latin typeface="SimSun"/>
                <a:cs typeface="SimSun"/>
              </a:rPr>
              <a:t>型</a:t>
            </a:r>
            <a:r>
              <a:rPr sz="2600" spc="-11" dirty="0">
                <a:latin typeface="SimSun"/>
                <a:cs typeface="SimSun"/>
              </a:rPr>
              <a:t>：</a:t>
            </a:r>
            <a:r>
              <a:rPr sz="2600" spc="-11" dirty="0">
                <a:latin typeface="Calibri"/>
                <a:cs typeface="Calibri"/>
              </a:rPr>
              <a:t>int</a:t>
            </a:r>
            <a:r>
              <a:rPr sz="2600" spc="-22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sem_init(sem_t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*sem,int</a:t>
            </a:r>
            <a:r>
              <a:rPr sz="2600" spc="-27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shared,unsiged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int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value)</a:t>
            </a:r>
            <a:endParaRPr sz="2600">
              <a:latin typeface="Calibri"/>
              <a:cs typeface="Calibri"/>
            </a:endParaRPr>
          </a:p>
          <a:p>
            <a:pPr marL="65350">
              <a:spcBef>
                <a:spcPts val="677"/>
              </a:spcBef>
            </a:pPr>
            <a:r>
              <a:rPr sz="2600" dirty="0">
                <a:latin typeface="SimSun"/>
                <a:cs typeface="SimSun"/>
              </a:rPr>
              <a:t>头文</a:t>
            </a:r>
            <a:r>
              <a:rPr sz="2600" spc="-5" dirty="0">
                <a:latin typeface="SimSun"/>
                <a:cs typeface="SimSun"/>
              </a:rPr>
              <a:t>件</a:t>
            </a:r>
            <a:r>
              <a:rPr sz="2600" dirty="0">
                <a:latin typeface="SimSun"/>
                <a:cs typeface="SimSun"/>
              </a:rPr>
              <a:t>：</a:t>
            </a:r>
            <a:r>
              <a:rPr sz="2600" dirty="0">
                <a:latin typeface="Calibri"/>
                <a:cs typeface="Calibri"/>
              </a:rPr>
              <a:t>&lt;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1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aph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38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1" dirty="0">
                <a:latin typeface="Calibri"/>
                <a:cs typeface="Calibri"/>
              </a:rPr>
              <a:t>.</a:t>
            </a:r>
            <a:r>
              <a:rPr sz="2600" spc="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&gt;</a:t>
            </a:r>
            <a:endParaRPr sz="2600">
              <a:latin typeface="Calibri"/>
              <a:cs typeface="Calibri"/>
            </a:endParaRPr>
          </a:p>
          <a:p>
            <a:pPr marL="505603" indent="-440940">
              <a:spcBef>
                <a:spcPts val="677"/>
              </a:spcBef>
              <a:buAutoNum type="arabicParenBoth"/>
              <a:tabLst>
                <a:tab pos="506290" algn="l"/>
              </a:tabLst>
            </a:pPr>
            <a:r>
              <a:rPr sz="2600" spc="-5" dirty="0">
                <a:latin typeface="Calibri"/>
                <a:cs typeface="Calibri"/>
              </a:rPr>
              <a:t>sem_t</a:t>
            </a:r>
            <a:r>
              <a:rPr sz="2600" dirty="0">
                <a:latin typeface="SimSun"/>
                <a:cs typeface="SimSun"/>
              </a:rPr>
              <a:t>是</a:t>
            </a:r>
            <a:r>
              <a:rPr sz="2600" spc="-16" dirty="0">
                <a:latin typeface="Calibri"/>
                <a:cs typeface="Calibri"/>
              </a:rPr>
              <a:t>Posix</a:t>
            </a:r>
            <a:r>
              <a:rPr sz="2600" dirty="0">
                <a:latin typeface="SimSun"/>
                <a:cs typeface="SimSun"/>
              </a:rPr>
              <a:t>信号量类型变量</a:t>
            </a:r>
            <a:endParaRPr sz="2600">
              <a:latin typeface="SimSun"/>
              <a:cs typeface="SimSun"/>
            </a:endParaRPr>
          </a:p>
          <a:p>
            <a:pPr marL="505603" indent="-440940">
              <a:spcBef>
                <a:spcPts val="547"/>
              </a:spcBef>
              <a:buAutoNum type="arabicParenBoth"/>
              <a:tabLst>
                <a:tab pos="506290" algn="l"/>
              </a:tabLst>
            </a:pPr>
            <a:r>
              <a:rPr sz="2600" spc="-5" dirty="0">
                <a:latin typeface="Calibri"/>
                <a:cs typeface="Calibri"/>
              </a:rPr>
              <a:t>shared</a:t>
            </a:r>
            <a:r>
              <a:rPr sz="2600" dirty="0">
                <a:latin typeface="SimSun"/>
                <a:cs typeface="SimSun"/>
              </a:rPr>
              <a:t>对信号量的操作权限</a:t>
            </a:r>
            <a:endParaRPr sz="2600">
              <a:latin typeface="SimSun"/>
              <a:cs typeface="SimSun"/>
            </a:endParaRPr>
          </a:p>
          <a:p>
            <a:pPr marL="65350" marR="5503">
              <a:lnSpc>
                <a:spcPct val="100800"/>
              </a:lnSpc>
              <a:spcBef>
                <a:spcPts val="650"/>
              </a:spcBef>
            </a:pPr>
            <a:r>
              <a:rPr sz="2600" dirty="0">
                <a:latin typeface="Calibri"/>
                <a:cs typeface="Calibri"/>
              </a:rPr>
              <a:t>=</a:t>
            </a:r>
            <a:r>
              <a:rPr sz="2600" spc="-5" dirty="0">
                <a:latin typeface="Calibri"/>
                <a:cs typeface="Calibri"/>
              </a:rPr>
              <a:t>0</a:t>
            </a:r>
            <a:r>
              <a:rPr sz="2600" dirty="0">
                <a:latin typeface="SimSun"/>
                <a:cs typeface="SimSun"/>
              </a:rPr>
              <a:t>仅同一进程的各个线程共享；非</a:t>
            </a:r>
            <a:r>
              <a:rPr sz="2600" spc="-5" dirty="0">
                <a:latin typeface="Calibri"/>
                <a:cs typeface="Calibri"/>
              </a:rPr>
              <a:t>0</a:t>
            </a:r>
            <a:r>
              <a:rPr sz="2600" dirty="0">
                <a:latin typeface="SimSun"/>
                <a:cs typeface="SimSun"/>
              </a:rPr>
              <a:t>是进程间共享，但此时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dirty="0">
                <a:latin typeface="SimSun"/>
                <a:cs typeface="SimSun"/>
              </a:rPr>
              <a:t>必须 放在共享内存</a:t>
            </a:r>
            <a:r>
              <a:rPr sz="2600" spc="-5" dirty="0">
                <a:latin typeface="SimSun"/>
                <a:cs typeface="SimSun"/>
              </a:rPr>
              <a:t>区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505603" indent="-440940">
              <a:spcBef>
                <a:spcPts val="569"/>
              </a:spcBef>
              <a:buAutoNum type="arabicParenBoth" startAt="3"/>
              <a:tabLst>
                <a:tab pos="506290" algn="l"/>
              </a:tabLst>
            </a:pPr>
            <a:r>
              <a:rPr sz="2600" spc="-11" dirty="0">
                <a:latin typeface="Calibri"/>
                <a:cs typeface="Calibri"/>
              </a:rPr>
              <a:t>value</a:t>
            </a:r>
            <a:r>
              <a:rPr sz="2600" dirty="0">
                <a:latin typeface="SimSun"/>
                <a:cs typeface="SimSun"/>
              </a:rPr>
              <a:t>初值</a:t>
            </a:r>
            <a:endParaRPr sz="2600">
              <a:latin typeface="SimSun"/>
              <a:cs typeface="SimSun"/>
            </a:endParaRPr>
          </a:p>
          <a:p>
            <a:pPr marL="65350">
              <a:spcBef>
                <a:spcPts val="650"/>
              </a:spcBef>
            </a:pPr>
            <a:r>
              <a:rPr sz="2600" dirty="0">
                <a:latin typeface="SimSun"/>
                <a:cs typeface="SimSun"/>
              </a:rPr>
              <a:t>返回值：成功</a:t>
            </a:r>
            <a:r>
              <a:rPr sz="2600" spc="-5" dirty="0">
                <a:latin typeface="Calibri"/>
                <a:cs typeface="Calibri"/>
              </a:rPr>
              <a:t>0</a:t>
            </a:r>
            <a:r>
              <a:rPr sz="2600" dirty="0">
                <a:latin typeface="SimSun"/>
                <a:cs typeface="SimSun"/>
              </a:rPr>
              <a:t>，出错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965" y="-30648"/>
            <a:ext cx="5482696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87" dirty="0">
                <a:latin typeface="Calibri"/>
                <a:cs typeface="Calibri"/>
              </a:rPr>
              <a:t>/</a:t>
            </a:r>
            <a:r>
              <a:rPr spc="-32" dirty="0">
                <a:latin typeface="Calibri"/>
                <a:cs typeface="Calibri"/>
              </a:rPr>
              <a:t>e</a:t>
            </a:r>
            <a:r>
              <a:rPr spc="-6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c/</a:t>
            </a:r>
            <a:r>
              <a:rPr spc="-5" dirty="0">
                <a:latin typeface="Calibri"/>
                <a:cs typeface="Calibri"/>
              </a:rPr>
              <a:t>p</a:t>
            </a:r>
            <a:r>
              <a:rPr spc="5" dirty="0">
                <a:latin typeface="Calibri"/>
                <a:cs typeface="Calibri"/>
              </a:rPr>
              <a:t>as</a:t>
            </a:r>
            <a:r>
              <a:rPr spc="-22" dirty="0">
                <a:latin typeface="Calibri"/>
                <a:cs typeface="Calibri"/>
              </a:rPr>
              <a:t>s</a:t>
            </a:r>
            <a:r>
              <a:rPr spc="-38" dirty="0">
                <a:latin typeface="Calibri"/>
                <a:cs typeface="Calibri"/>
              </a:rPr>
              <a:t>w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/>
              <a:t>结构说明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065" y="651468"/>
            <a:ext cx="9605380" cy="4494757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608788" indent="-371464">
              <a:spcBef>
                <a:spcPts val="650"/>
              </a:spcBef>
              <a:buFont typeface="Arial MT"/>
              <a:buChar char="•"/>
              <a:tabLst>
                <a:tab pos="608100" algn="l"/>
                <a:tab pos="608788" algn="l"/>
              </a:tabLst>
            </a:pPr>
            <a:r>
              <a:rPr sz="2600" spc="-5" dirty="0">
                <a:latin typeface="Calibri"/>
                <a:cs typeface="Calibri"/>
              </a:rPr>
              <a:t>username</a:t>
            </a:r>
            <a:r>
              <a:rPr sz="2600" spc="-5" dirty="0">
                <a:latin typeface="SimSun"/>
                <a:cs typeface="SimSun"/>
              </a:rPr>
              <a:t>：</a:t>
            </a:r>
            <a:r>
              <a:rPr sz="2600" dirty="0">
                <a:latin typeface="SimSun"/>
                <a:cs typeface="SimSun"/>
              </a:rPr>
              <a:t>用户名，必须以字符开始，只能用小写字母。</a:t>
            </a:r>
            <a:endParaRPr sz="2600">
              <a:latin typeface="SimSun"/>
              <a:cs typeface="SimSun"/>
            </a:endParaRPr>
          </a:p>
          <a:p>
            <a:pPr marL="608788" indent="-371464">
              <a:spcBef>
                <a:spcPts val="547"/>
              </a:spcBef>
              <a:buFont typeface="Arial MT"/>
              <a:buChar char="•"/>
              <a:tabLst>
                <a:tab pos="608100" algn="l"/>
                <a:tab pos="608788" algn="l"/>
              </a:tabLst>
            </a:pPr>
            <a:r>
              <a:rPr sz="2600" spc="-16" dirty="0">
                <a:latin typeface="Calibri"/>
                <a:cs typeface="Calibri"/>
              </a:rPr>
              <a:t>password</a:t>
            </a:r>
            <a:r>
              <a:rPr sz="2600" spc="-16" dirty="0">
                <a:latin typeface="SimSun"/>
                <a:cs typeface="SimSun"/>
              </a:rPr>
              <a:t>：</a:t>
            </a:r>
            <a:r>
              <a:rPr sz="2600" dirty="0">
                <a:latin typeface="SimSun"/>
                <a:cs typeface="SimSun"/>
              </a:rPr>
              <a:t>密码。</a:t>
            </a:r>
            <a:endParaRPr sz="2600">
              <a:latin typeface="SimSun"/>
              <a:cs typeface="SimSun"/>
            </a:endParaRPr>
          </a:p>
          <a:p>
            <a:pPr marL="608788" indent="-371464">
              <a:spcBef>
                <a:spcPts val="677"/>
              </a:spcBef>
              <a:buFont typeface="Arial MT"/>
              <a:buChar char="•"/>
              <a:tabLst>
                <a:tab pos="608100" algn="l"/>
                <a:tab pos="608788" algn="l"/>
              </a:tabLst>
            </a:pPr>
            <a:r>
              <a:rPr sz="2600" spc="-5" dirty="0">
                <a:latin typeface="Calibri"/>
                <a:cs typeface="Calibri"/>
              </a:rPr>
              <a:t>uid</a:t>
            </a:r>
            <a:r>
              <a:rPr sz="2600" spc="-5" dirty="0">
                <a:latin typeface="SimSun"/>
                <a:cs typeface="SimSun"/>
              </a:rPr>
              <a:t>：</a:t>
            </a:r>
            <a:r>
              <a:rPr sz="2600" dirty="0">
                <a:latin typeface="SimSun"/>
                <a:cs typeface="SimSun"/>
              </a:rPr>
              <a:t>用户标识号。取值范围在</a:t>
            </a:r>
            <a:r>
              <a:rPr sz="2600" spc="-16" dirty="0">
                <a:latin typeface="Calibri"/>
                <a:cs typeface="Calibri"/>
              </a:rPr>
              <a:t>/etc/login.defs</a:t>
            </a:r>
            <a:r>
              <a:rPr sz="2600" dirty="0">
                <a:latin typeface="SimSun"/>
                <a:cs typeface="SimSun"/>
              </a:rPr>
              <a:t>文件中定义。一般</a:t>
            </a:r>
            <a:endParaRPr sz="2600">
              <a:latin typeface="SimSun"/>
              <a:cs typeface="SimSun"/>
            </a:endParaRPr>
          </a:p>
          <a:p>
            <a:pPr marL="608788">
              <a:spcBef>
                <a:spcPts val="27"/>
              </a:spcBef>
            </a:pPr>
            <a:r>
              <a:rPr sz="2600" dirty="0">
                <a:latin typeface="SimSun"/>
                <a:cs typeface="SimSun"/>
              </a:rPr>
              <a:t>用户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dirty="0">
                <a:latin typeface="SimSun"/>
                <a:cs typeface="SimSun"/>
              </a:rPr>
              <a:t>满足：</a:t>
            </a:r>
            <a:r>
              <a:rPr sz="2600" spc="-5" dirty="0">
                <a:latin typeface="Calibri"/>
                <a:cs typeface="Calibri"/>
              </a:rPr>
              <a:t>UID</a:t>
            </a:r>
            <a:r>
              <a:rPr sz="2600" dirty="0">
                <a:latin typeface="Calibri"/>
                <a:cs typeface="Calibri"/>
              </a:rPr>
              <a:t>_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-11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N≤uid≤</a:t>
            </a:r>
            <a:r>
              <a:rPr sz="2600" spc="-5" dirty="0">
                <a:latin typeface="Calibri"/>
                <a:cs typeface="Calibri"/>
              </a:rPr>
              <a:t>UID</a:t>
            </a:r>
            <a:r>
              <a:rPr sz="2600" dirty="0">
                <a:latin typeface="Calibri"/>
                <a:cs typeface="Calibri"/>
              </a:rPr>
              <a:t>_</a:t>
            </a:r>
            <a:r>
              <a:rPr sz="2600" spc="-5" dirty="0">
                <a:latin typeface="Calibri"/>
                <a:cs typeface="Calibri"/>
              </a:rPr>
              <a:t>MA</a:t>
            </a:r>
            <a:r>
              <a:rPr sz="2600" spc="11" dirty="0">
                <a:latin typeface="Calibri"/>
                <a:cs typeface="Calibri"/>
              </a:rPr>
              <a:t>X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608788" indent="-371464">
              <a:spcBef>
                <a:spcPts val="569"/>
              </a:spcBef>
              <a:buFont typeface="Arial MT"/>
              <a:buChar char="•"/>
              <a:tabLst>
                <a:tab pos="608100" algn="l"/>
                <a:tab pos="608788" algn="l"/>
              </a:tabLst>
            </a:pPr>
            <a:r>
              <a:rPr sz="2600" spc="-5" dirty="0">
                <a:latin typeface="Calibri"/>
                <a:cs typeface="Calibri"/>
              </a:rPr>
              <a:t>gid</a:t>
            </a:r>
            <a:r>
              <a:rPr sz="2600" spc="-5" dirty="0">
                <a:latin typeface="SimSun"/>
                <a:cs typeface="SimSun"/>
              </a:rPr>
              <a:t>：</a:t>
            </a:r>
            <a:r>
              <a:rPr sz="2600" dirty="0">
                <a:latin typeface="SimSun"/>
                <a:cs typeface="SimSun"/>
              </a:rPr>
              <a:t>组标识号。说明同</a:t>
            </a:r>
            <a:r>
              <a:rPr sz="2600" spc="-5" dirty="0">
                <a:latin typeface="Calibri"/>
                <a:cs typeface="Calibri"/>
              </a:rPr>
              <a:t>uid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608788" indent="-371464">
              <a:spcBef>
                <a:spcPts val="677"/>
              </a:spcBef>
              <a:buFont typeface="Arial MT"/>
              <a:buChar char="•"/>
              <a:tabLst>
                <a:tab pos="608100" algn="l"/>
                <a:tab pos="608788" algn="l"/>
              </a:tabLst>
            </a:pPr>
            <a:r>
              <a:rPr sz="2600" spc="-11" dirty="0">
                <a:latin typeface="Calibri"/>
                <a:cs typeface="Calibri"/>
              </a:rPr>
              <a:t>comment</a:t>
            </a:r>
            <a:r>
              <a:rPr sz="2600" spc="-11" dirty="0">
                <a:latin typeface="SimSun"/>
                <a:cs typeface="SimSun"/>
              </a:rPr>
              <a:t>：</a:t>
            </a:r>
            <a:r>
              <a:rPr sz="2600" dirty="0">
                <a:latin typeface="SimSun"/>
                <a:cs typeface="SimSun"/>
              </a:rPr>
              <a:t>说明域。可以为空，但不能包含冒号。</a:t>
            </a:r>
            <a:endParaRPr sz="2600">
              <a:latin typeface="SimSun"/>
              <a:cs typeface="SimSun"/>
            </a:endParaRPr>
          </a:p>
          <a:p>
            <a:pPr marL="608788" indent="-371464">
              <a:spcBef>
                <a:spcPts val="650"/>
              </a:spcBef>
              <a:buFont typeface="Arial MT"/>
              <a:buChar char="•"/>
              <a:tabLst>
                <a:tab pos="608100" algn="l"/>
                <a:tab pos="608788" algn="l"/>
              </a:tabLst>
            </a:pPr>
            <a:r>
              <a:rPr sz="2600" spc="-5" dirty="0">
                <a:latin typeface="Calibri"/>
                <a:cs typeface="Calibri"/>
              </a:rPr>
              <a:t>dir</a:t>
            </a:r>
            <a:r>
              <a:rPr sz="2600" spc="-5" dirty="0">
                <a:latin typeface="SimSun"/>
                <a:cs typeface="SimSun"/>
              </a:rPr>
              <a:t>：</a:t>
            </a:r>
            <a:r>
              <a:rPr sz="2600" dirty="0">
                <a:latin typeface="SimSun"/>
                <a:cs typeface="SimSun"/>
              </a:rPr>
              <a:t>用户家目录，即用户登录成功后所在的工作目录。</a:t>
            </a:r>
            <a:endParaRPr sz="2600">
              <a:latin typeface="SimSun"/>
              <a:cs typeface="SimSun"/>
            </a:endParaRPr>
          </a:p>
          <a:p>
            <a:pPr marL="608788" indent="-371464">
              <a:spcBef>
                <a:spcPts val="574"/>
              </a:spcBef>
              <a:buFont typeface="Arial MT"/>
              <a:buChar char="•"/>
              <a:tabLst>
                <a:tab pos="608100" algn="l"/>
                <a:tab pos="608788" algn="l"/>
              </a:tabLst>
            </a:pPr>
            <a:r>
              <a:rPr sz="2600" spc="-5" dirty="0">
                <a:latin typeface="Calibri"/>
                <a:cs typeface="Calibri"/>
              </a:rPr>
              <a:t>shell</a:t>
            </a:r>
            <a:r>
              <a:rPr sz="2600" spc="-5" dirty="0">
                <a:latin typeface="SimSun"/>
                <a:cs typeface="SimSun"/>
              </a:rPr>
              <a:t>：</a:t>
            </a:r>
            <a:r>
              <a:rPr sz="2600" dirty="0">
                <a:latin typeface="SimSun"/>
                <a:cs typeface="SimSun"/>
              </a:rPr>
              <a:t>用户登录成功后所使用的</a:t>
            </a:r>
            <a:r>
              <a:rPr sz="2600" spc="-5" dirty="0">
                <a:latin typeface="Calibri"/>
                <a:cs typeface="Calibri"/>
              </a:rPr>
              <a:t>shell</a:t>
            </a:r>
            <a:r>
              <a:rPr sz="2600" dirty="0">
                <a:latin typeface="SimSun"/>
                <a:cs typeface="SimSun"/>
              </a:rPr>
              <a:t>程序。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2037"/>
              </a:spcBef>
            </a:pPr>
            <a:r>
              <a:rPr sz="3033" dirty="0">
                <a:latin typeface="SimSun"/>
                <a:cs typeface="SimSun"/>
              </a:rPr>
              <a:t>例如：某服务器该文件部分内容为</a:t>
            </a:r>
            <a:endParaRPr sz="3033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65" y="5080550"/>
            <a:ext cx="4319429" cy="1088546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 marR="5503">
              <a:lnSpc>
                <a:spcPct val="119300"/>
              </a:lnSpc>
              <a:spcBef>
                <a:spcPts val="108"/>
              </a:spcBef>
              <a:tabLst>
                <a:tab pos="1442517" algn="l"/>
                <a:tab pos="1721115" algn="l"/>
                <a:tab pos="2062998" algn="l"/>
                <a:tab pos="2341596" algn="l"/>
                <a:tab pos="2713060" algn="l"/>
                <a:tab pos="2992345" algn="l"/>
                <a:tab pos="3363809" algn="l"/>
                <a:tab pos="3642407" algn="l"/>
              </a:tabLst>
            </a:pPr>
            <a:r>
              <a:rPr sz="3033" spc="-54" dirty="0">
                <a:latin typeface="Calibri"/>
                <a:cs typeface="Calibri"/>
              </a:rPr>
              <a:t>r</a:t>
            </a:r>
            <a:r>
              <a:rPr sz="3033" dirty="0">
                <a:latin typeface="Calibri"/>
                <a:cs typeface="Calibri"/>
              </a:rPr>
              <a:t>o</a:t>
            </a:r>
            <a:r>
              <a:rPr sz="3033" spc="-5" dirty="0">
                <a:latin typeface="Calibri"/>
                <a:cs typeface="Calibri"/>
              </a:rPr>
              <a:t>o</a:t>
            </a:r>
            <a:r>
              <a:rPr sz="3033" dirty="0">
                <a:latin typeface="Calibri"/>
                <a:cs typeface="Calibri"/>
              </a:rPr>
              <a:t>t	:	x	:	0	:	0	:	</a:t>
            </a:r>
            <a:r>
              <a:rPr sz="3033" spc="-54" dirty="0">
                <a:latin typeface="Calibri"/>
                <a:cs typeface="Calibri"/>
              </a:rPr>
              <a:t>r</a:t>
            </a:r>
            <a:r>
              <a:rPr sz="3033" spc="-5" dirty="0">
                <a:latin typeface="Calibri"/>
                <a:cs typeface="Calibri"/>
              </a:rPr>
              <a:t>oo</a:t>
            </a:r>
            <a:r>
              <a:rPr sz="3033" dirty="0">
                <a:latin typeface="Calibri"/>
                <a:cs typeface="Calibri"/>
              </a:rPr>
              <a:t>t  </a:t>
            </a:r>
            <a:r>
              <a:rPr sz="3033" spc="-5" dirty="0">
                <a:latin typeface="Calibri"/>
                <a:cs typeface="Calibri"/>
              </a:rPr>
              <a:t>bin	</a:t>
            </a:r>
            <a:r>
              <a:rPr sz="3033" dirty="0">
                <a:latin typeface="Calibri"/>
                <a:cs typeface="Calibri"/>
              </a:rPr>
              <a:t>:	x	:	1	:	1	:	</a:t>
            </a:r>
            <a:r>
              <a:rPr sz="3033" spc="-5" dirty="0">
                <a:latin typeface="Calibri"/>
                <a:cs typeface="Calibri"/>
              </a:rPr>
              <a:t>bin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7184" y="5080551"/>
            <a:ext cx="3513878" cy="1126730"/>
          </a:xfrm>
          <a:prstGeom prst="rect">
            <a:avLst/>
          </a:prstGeom>
        </p:spPr>
        <p:txBody>
          <a:bodyPr vert="horz" wrap="square" lIns="0" tIns="102500" rIns="0" bIns="0" rtlCol="0">
            <a:spAutoFit/>
          </a:bodyPr>
          <a:lstStyle/>
          <a:p>
            <a:pPr marL="13758">
              <a:spcBef>
                <a:spcPts val="807"/>
              </a:spcBef>
              <a:tabLst>
                <a:tab pos="1382670" algn="l"/>
              </a:tabLst>
            </a:pPr>
            <a:r>
              <a:rPr sz="3033" dirty="0">
                <a:latin typeface="Calibri"/>
                <a:cs typeface="Calibri"/>
              </a:rPr>
              <a:t>:</a:t>
            </a:r>
            <a:r>
              <a:rPr sz="3033" spc="11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/root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:	/bin/bash</a:t>
            </a:r>
            <a:endParaRPr sz="3033">
              <a:latin typeface="Calibri"/>
              <a:cs typeface="Calibri"/>
            </a:endParaRPr>
          </a:p>
          <a:p>
            <a:pPr marL="19949">
              <a:spcBef>
                <a:spcPts val="704"/>
              </a:spcBef>
              <a:tabLst>
                <a:tab pos="1117142" algn="l"/>
                <a:tab pos="1395740" algn="l"/>
              </a:tabLst>
            </a:pPr>
            <a:r>
              <a:rPr sz="3033" dirty="0">
                <a:latin typeface="Calibri"/>
                <a:cs typeface="Calibri"/>
              </a:rPr>
              <a:t>: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/bin	:	</a:t>
            </a:r>
            <a:r>
              <a:rPr sz="3033" spc="-11" dirty="0">
                <a:latin typeface="Calibri"/>
                <a:cs typeface="Calibri"/>
              </a:rPr>
              <a:t>/sbin/nologin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5" y="6272572"/>
            <a:ext cx="8609964" cy="48062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  <a:tabLst>
                <a:tab pos="1480351" algn="l"/>
                <a:tab pos="1758949" algn="l"/>
                <a:tab pos="2100832" algn="l"/>
                <a:tab pos="2379431" algn="l"/>
                <a:tab pos="2750894" algn="l"/>
                <a:tab pos="3030180" algn="l"/>
                <a:tab pos="3401643" algn="l"/>
                <a:tab pos="3680241" algn="l"/>
                <a:tab pos="5146834" algn="l"/>
                <a:tab pos="6491670" algn="l"/>
              </a:tabLst>
            </a:pPr>
            <a:r>
              <a:rPr sz="3033" spc="-5" dirty="0">
                <a:latin typeface="Calibri"/>
                <a:cs typeface="Calibri"/>
              </a:rPr>
              <a:t>daemon	</a:t>
            </a:r>
            <a:r>
              <a:rPr sz="3033" dirty="0">
                <a:latin typeface="Calibri"/>
                <a:cs typeface="Calibri"/>
              </a:rPr>
              <a:t>:	x	:	2	:	2	:	</a:t>
            </a:r>
            <a:r>
              <a:rPr sz="3033" spc="-5" dirty="0">
                <a:latin typeface="Calibri"/>
                <a:cs typeface="Calibri"/>
              </a:rPr>
              <a:t>daemon	</a:t>
            </a:r>
            <a:r>
              <a:rPr sz="3033" dirty="0">
                <a:latin typeface="Calibri"/>
                <a:cs typeface="Calibri"/>
              </a:rPr>
              <a:t>: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11" dirty="0">
                <a:latin typeface="Calibri"/>
                <a:cs typeface="Calibri"/>
              </a:rPr>
              <a:t>/sbin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:	</a:t>
            </a:r>
            <a:r>
              <a:rPr sz="3033" spc="-11" dirty="0">
                <a:latin typeface="Calibri"/>
                <a:cs typeface="Calibri"/>
              </a:rPr>
              <a:t>/sbin/nologin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65" y="6559846"/>
            <a:ext cx="616373" cy="48062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3033" spc="5" dirty="0">
                <a:latin typeface="Calibri"/>
                <a:cs typeface="Calibri"/>
              </a:rPr>
              <a:t>......</a:t>
            </a:r>
            <a:endParaRPr sz="30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01" y="-260086"/>
            <a:ext cx="3830319" cy="547436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z="3467" dirty="0">
                <a:latin typeface="Calibri"/>
                <a:cs typeface="Calibri"/>
              </a:rPr>
              <a:t>9.3</a:t>
            </a:r>
            <a:r>
              <a:rPr sz="3467" spc="-87" dirty="0">
                <a:latin typeface="Calibri"/>
                <a:cs typeface="Calibri"/>
              </a:rPr>
              <a:t> </a:t>
            </a:r>
            <a:r>
              <a:rPr sz="3467" dirty="0">
                <a:latin typeface="Calibri"/>
                <a:cs typeface="Calibri"/>
              </a:rPr>
              <a:t>Linux</a:t>
            </a:r>
            <a:r>
              <a:rPr sz="3467" dirty="0"/>
              <a:t>的进程管理</a:t>
            </a:r>
            <a:endParaRPr sz="3467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77" y="258529"/>
            <a:ext cx="9702377" cy="6181127"/>
          </a:xfrm>
          <a:prstGeom prst="rect">
            <a:avLst/>
          </a:prstGeom>
        </p:spPr>
        <p:txBody>
          <a:bodyPr vert="horz" wrap="square" lIns="0" tIns="85990" rIns="0" bIns="0" rtlCol="0">
            <a:spAutoFit/>
          </a:bodyPr>
          <a:lstStyle/>
          <a:p>
            <a:pPr marL="65350">
              <a:spcBef>
                <a:spcPts val="677"/>
              </a:spcBef>
            </a:pPr>
            <a:r>
              <a:rPr sz="2600" spc="-5" dirty="0">
                <a:latin typeface="SimSun"/>
                <a:cs typeface="SimSun"/>
              </a:rPr>
              <a:t>三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spc="-720" dirty="0">
                <a:latin typeface="SimSun"/>
                <a:cs typeface="SimSun"/>
              </a:rPr>
              <a:t> </a:t>
            </a:r>
            <a:r>
              <a:rPr sz="2600" spc="-6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os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dirty="0">
                <a:latin typeface="SimSun"/>
                <a:cs typeface="SimSun"/>
              </a:rPr>
              <a:t>信号量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574"/>
              </a:spcBef>
            </a:pP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spc="-16" dirty="0">
                <a:latin typeface="Calibri"/>
                <a:cs typeface="Calibri"/>
              </a:rPr>
              <a:t>Posix</a:t>
            </a:r>
            <a:r>
              <a:rPr sz="2600" dirty="0">
                <a:latin typeface="SimSun"/>
                <a:cs typeface="SimSun"/>
              </a:rPr>
              <a:t>信号量常用函数（</a:t>
            </a:r>
            <a:r>
              <a:rPr sz="2600" dirty="0">
                <a:solidFill>
                  <a:srgbClr val="FF0000"/>
                </a:solidFill>
                <a:latin typeface="SimSun"/>
                <a:cs typeface="SimSun"/>
              </a:rPr>
              <a:t>举例：见实验！</a:t>
            </a:r>
            <a:r>
              <a:rPr sz="2600" dirty="0">
                <a:latin typeface="SimSun"/>
                <a:cs typeface="SimSun"/>
              </a:rPr>
              <a:t>）</a:t>
            </a:r>
            <a:endParaRPr sz="2600">
              <a:latin typeface="SimSun"/>
              <a:cs typeface="SimSun"/>
            </a:endParaRPr>
          </a:p>
          <a:p>
            <a:pPr marL="605348">
              <a:spcBef>
                <a:spcPts val="547"/>
              </a:spcBef>
            </a:pPr>
            <a:r>
              <a:rPr sz="2600" spc="-16" dirty="0">
                <a:latin typeface="Calibri"/>
                <a:cs typeface="Calibri"/>
              </a:rPr>
              <a:t>Posix</a:t>
            </a:r>
            <a:r>
              <a:rPr sz="2600" dirty="0">
                <a:latin typeface="SimSun"/>
                <a:cs typeface="SimSun"/>
              </a:rPr>
              <a:t>信号量于</a:t>
            </a:r>
            <a:r>
              <a:rPr sz="2600" spc="-5" dirty="0">
                <a:latin typeface="Calibri"/>
                <a:cs typeface="Calibri"/>
              </a:rPr>
              <a:t>1993</a:t>
            </a:r>
            <a:r>
              <a:rPr sz="2600" dirty="0">
                <a:latin typeface="SimSun"/>
                <a:cs typeface="SimSun"/>
              </a:rPr>
              <a:t>年被作为</a:t>
            </a:r>
            <a:r>
              <a:rPr sz="2600" spc="-16" dirty="0">
                <a:latin typeface="Calibri"/>
                <a:cs typeface="Calibri"/>
              </a:rPr>
              <a:t>Posix.1b</a:t>
            </a:r>
            <a:r>
              <a:rPr sz="2600" dirty="0">
                <a:latin typeface="SimSun"/>
                <a:cs typeface="SimSun"/>
              </a:rPr>
              <a:t>标准采用，是最新的信号机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27"/>
              </a:spcBef>
            </a:pPr>
            <a:r>
              <a:rPr sz="2600" dirty="0">
                <a:latin typeface="SimSun"/>
                <a:cs typeface="SimSun"/>
              </a:rPr>
              <a:t>制，现在编程最好使用</a:t>
            </a:r>
            <a:r>
              <a:rPr sz="2600" spc="-6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os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dirty="0">
                <a:latin typeface="SimSun"/>
                <a:cs typeface="SimSun"/>
              </a:rPr>
              <a:t>信号</a:t>
            </a:r>
            <a:r>
              <a:rPr sz="2600" spc="-5" dirty="0">
                <a:latin typeface="SimSun"/>
                <a:cs typeface="SimSun"/>
              </a:rPr>
              <a:t>量</a:t>
            </a:r>
            <a:r>
              <a:rPr sz="2600" dirty="0">
                <a:latin typeface="SimSun"/>
                <a:cs typeface="SimSun"/>
              </a:rPr>
              <a:t>，</a:t>
            </a:r>
            <a:r>
              <a:rPr sz="2600" spc="-38" dirty="0">
                <a:latin typeface="Calibri"/>
                <a:cs typeface="Calibri"/>
              </a:rPr>
              <a:t>S</a:t>
            </a:r>
            <a:r>
              <a:rPr sz="2600" spc="-27" dirty="0">
                <a:latin typeface="Calibri"/>
                <a:cs typeface="Calibri"/>
              </a:rPr>
              <a:t>y</a:t>
            </a:r>
            <a:r>
              <a:rPr sz="2600" spc="-32" dirty="0">
                <a:latin typeface="Calibri"/>
                <a:cs typeface="Calibri"/>
              </a:rPr>
              <a:t>st</a:t>
            </a:r>
            <a:r>
              <a:rPr sz="2600" spc="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V</a:t>
            </a:r>
            <a:r>
              <a:rPr sz="2600" dirty="0">
                <a:latin typeface="SimSun"/>
                <a:cs typeface="SimSun"/>
              </a:rPr>
              <a:t>信号量会逐渐淘</a:t>
            </a:r>
            <a:r>
              <a:rPr sz="2600" spc="-5" dirty="0">
                <a:latin typeface="SimSun"/>
                <a:cs typeface="SimSun"/>
              </a:rPr>
              <a:t>汰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65350">
              <a:spcBef>
                <a:spcPts val="493"/>
              </a:spcBef>
            </a:pPr>
            <a:r>
              <a:rPr sz="2600" spc="-5" dirty="0">
                <a:latin typeface="SimSun"/>
                <a:cs typeface="SimSun"/>
              </a:rPr>
              <a:t>（</a:t>
            </a:r>
            <a:r>
              <a:rPr sz="2600" spc="-5" dirty="0">
                <a:latin typeface="Calibri"/>
                <a:cs typeface="Calibri"/>
              </a:rPr>
              <a:t>2</a:t>
            </a:r>
            <a:r>
              <a:rPr sz="2600" spc="-5" dirty="0">
                <a:latin typeface="SimSun"/>
                <a:cs typeface="SimSun"/>
              </a:rPr>
              <a:t>）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dirty="0">
                <a:latin typeface="SimSun"/>
                <a:cs typeface="SimSun"/>
              </a:rPr>
              <a:t>操作</a:t>
            </a:r>
            <a:endParaRPr sz="2600">
              <a:latin typeface="SimSun"/>
              <a:cs typeface="SimSun"/>
            </a:endParaRPr>
          </a:p>
          <a:p>
            <a:pPr marL="436814" indent="-372151">
              <a:spcBef>
                <a:spcPts val="569"/>
              </a:spcBef>
              <a:buFont typeface="Arial MT"/>
              <a:buChar char="•"/>
              <a:tabLst>
                <a:tab pos="436814" algn="l"/>
                <a:tab pos="437502" algn="l"/>
              </a:tabLst>
            </a:pPr>
            <a:r>
              <a:rPr sz="2600" dirty="0">
                <a:latin typeface="SimSun"/>
                <a:cs typeface="SimSun"/>
              </a:rPr>
              <a:t>原</a:t>
            </a:r>
            <a:r>
              <a:rPr sz="2600" spc="-5" dirty="0">
                <a:latin typeface="SimSun"/>
                <a:cs typeface="SimSun"/>
              </a:rPr>
              <a:t>型</a:t>
            </a:r>
            <a:r>
              <a:rPr sz="2600" spc="-11" dirty="0">
                <a:latin typeface="SimSun"/>
                <a:cs typeface="SimSun"/>
              </a:rPr>
              <a:t>：</a:t>
            </a:r>
            <a:r>
              <a:rPr sz="2600" spc="-11" dirty="0">
                <a:latin typeface="Calibri"/>
                <a:cs typeface="Calibri"/>
              </a:rPr>
              <a:t>int</a:t>
            </a:r>
            <a:r>
              <a:rPr sz="2600" spc="-38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sem_wait(sem_t</a:t>
            </a:r>
            <a:r>
              <a:rPr sz="2600" spc="-27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*sem)</a:t>
            </a:r>
            <a:endParaRPr sz="2600">
              <a:latin typeface="Calibri"/>
              <a:cs typeface="Calibri"/>
            </a:endParaRPr>
          </a:p>
          <a:p>
            <a:pPr marL="436814" marR="5503" indent="-371464">
              <a:lnSpc>
                <a:spcPct val="100800"/>
              </a:lnSpc>
              <a:spcBef>
                <a:spcPts val="650"/>
              </a:spcBef>
              <a:buFont typeface="Arial MT"/>
              <a:buChar char="•"/>
              <a:tabLst>
                <a:tab pos="436814" algn="l"/>
                <a:tab pos="437502" algn="l"/>
              </a:tabLst>
            </a:pPr>
            <a:r>
              <a:rPr sz="2600" dirty="0">
                <a:latin typeface="SimSun"/>
                <a:cs typeface="SimSun"/>
              </a:rPr>
              <a:t>若信号量</a:t>
            </a:r>
            <a:r>
              <a:rPr sz="2600" dirty="0">
                <a:latin typeface="Calibri"/>
                <a:cs typeface="Calibri"/>
              </a:rPr>
              <a:t>&gt;</a:t>
            </a:r>
            <a:r>
              <a:rPr sz="2600" spc="-5" dirty="0">
                <a:latin typeface="Calibri"/>
                <a:cs typeface="Calibri"/>
              </a:rPr>
              <a:t>0</a:t>
            </a:r>
            <a:r>
              <a:rPr sz="2600" dirty="0">
                <a:latin typeface="SimSun"/>
                <a:cs typeface="SimSun"/>
              </a:rPr>
              <a:t>，则减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立即返</a:t>
            </a:r>
            <a:r>
              <a:rPr sz="2600" spc="-5" dirty="0">
                <a:latin typeface="SimSun"/>
                <a:cs typeface="SimSun"/>
              </a:rPr>
              <a:t>回</a:t>
            </a:r>
            <a:r>
              <a:rPr sz="2600" dirty="0">
                <a:latin typeface="SimSun"/>
                <a:cs typeface="SimSun"/>
              </a:rPr>
              <a:t>。＝</a:t>
            </a:r>
            <a:r>
              <a:rPr sz="2600" spc="-5" dirty="0">
                <a:latin typeface="Calibri"/>
                <a:cs typeface="Calibri"/>
              </a:rPr>
              <a:t>0</a:t>
            </a:r>
            <a:r>
              <a:rPr sz="2600" dirty="0">
                <a:latin typeface="SimSun"/>
                <a:cs typeface="SimSun"/>
              </a:rPr>
              <a:t>则将调用线程投入睡眠，直到 信号量</a:t>
            </a:r>
            <a:r>
              <a:rPr sz="2600" spc="-5" dirty="0">
                <a:latin typeface="Calibri"/>
                <a:cs typeface="Calibri"/>
              </a:rPr>
              <a:t>&gt;0</a:t>
            </a:r>
            <a:r>
              <a:rPr sz="2600" dirty="0">
                <a:latin typeface="SimSun"/>
                <a:cs typeface="SimSun"/>
              </a:rPr>
              <a:t>再将它减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spc="-5" dirty="0">
                <a:latin typeface="SimSun"/>
                <a:cs typeface="SimSun"/>
              </a:rPr>
              <a:t>，</a:t>
            </a:r>
            <a:r>
              <a:rPr sz="2600" dirty="0">
                <a:latin typeface="SimSun"/>
                <a:cs typeface="SimSun"/>
              </a:rPr>
              <a:t>函数随后返</a:t>
            </a:r>
            <a:r>
              <a:rPr sz="2600" spc="-5" dirty="0">
                <a:latin typeface="SimSun"/>
                <a:cs typeface="SimSun"/>
              </a:rPr>
              <a:t>回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>
              <a:spcBef>
                <a:spcPts val="60"/>
              </a:spcBef>
            </a:pPr>
            <a:endParaRPr sz="2167">
              <a:latin typeface="SimSun"/>
              <a:cs typeface="SimSun"/>
            </a:endParaRPr>
          </a:p>
          <a:p>
            <a:pPr marL="26828"/>
            <a:r>
              <a:rPr sz="2600" spc="-5" dirty="0">
                <a:latin typeface="SimSun"/>
                <a:cs typeface="SimSun"/>
              </a:rPr>
              <a:t>（</a:t>
            </a:r>
            <a:r>
              <a:rPr sz="2600" spc="-5" dirty="0">
                <a:latin typeface="Calibri"/>
                <a:cs typeface="Calibri"/>
              </a:rPr>
              <a:t>3</a:t>
            </a:r>
            <a:r>
              <a:rPr sz="2600" spc="-5" dirty="0">
                <a:latin typeface="SimSun"/>
                <a:cs typeface="SimSun"/>
              </a:rPr>
              <a:t>）</a:t>
            </a:r>
            <a:r>
              <a:rPr sz="2600" dirty="0">
                <a:latin typeface="SimSun"/>
                <a:cs typeface="SimSun"/>
              </a:rPr>
              <a:t>尝试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dirty="0">
                <a:latin typeface="SimSun"/>
                <a:cs typeface="SimSun"/>
              </a:rPr>
              <a:t>操作</a:t>
            </a:r>
            <a:endParaRPr sz="2600">
              <a:latin typeface="SimSun"/>
              <a:cs typeface="SimSun"/>
            </a:endParaRPr>
          </a:p>
          <a:p>
            <a:pPr marL="26828">
              <a:spcBef>
                <a:spcPts val="574"/>
              </a:spcBef>
            </a:pPr>
            <a:r>
              <a:rPr sz="2600" dirty="0">
                <a:latin typeface="SimSun"/>
                <a:cs typeface="SimSun"/>
              </a:rPr>
              <a:t>原</a:t>
            </a:r>
            <a:r>
              <a:rPr sz="2600" spc="-5" dirty="0">
                <a:latin typeface="SimSun"/>
                <a:cs typeface="SimSun"/>
              </a:rPr>
              <a:t>型</a:t>
            </a:r>
            <a:r>
              <a:rPr sz="2600" spc="-11" dirty="0">
                <a:latin typeface="SimSun"/>
                <a:cs typeface="SimSun"/>
              </a:rPr>
              <a:t>：</a:t>
            </a:r>
            <a:r>
              <a:rPr sz="2600" spc="-11" dirty="0">
                <a:latin typeface="Calibri"/>
                <a:cs typeface="Calibri"/>
              </a:rPr>
              <a:t>int</a:t>
            </a:r>
            <a:r>
              <a:rPr sz="2600" spc="-27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sem_trywait(sem_t</a:t>
            </a:r>
            <a:r>
              <a:rPr sz="2600" spc="-22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*sem)</a:t>
            </a:r>
            <a:endParaRPr sz="2600">
              <a:latin typeface="Calibri"/>
              <a:cs typeface="Calibri"/>
            </a:endParaRPr>
          </a:p>
          <a:p>
            <a:pPr marL="26828" marR="17197">
              <a:lnSpc>
                <a:spcPct val="100400"/>
              </a:lnSpc>
              <a:spcBef>
                <a:spcPts val="661"/>
              </a:spcBef>
            </a:pPr>
            <a:r>
              <a:rPr sz="2600" dirty="0">
                <a:latin typeface="SimSun"/>
                <a:cs typeface="SimSun"/>
              </a:rPr>
              <a:t>与</a:t>
            </a:r>
            <a:r>
              <a:rPr sz="2600" spc="-11" dirty="0">
                <a:latin typeface="Calibri"/>
                <a:cs typeface="Calibri"/>
              </a:rPr>
              <a:t>sem_wait</a:t>
            </a:r>
            <a:r>
              <a:rPr sz="2600" dirty="0">
                <a:latin typeface="SimSun"/>
                <a:cs typeface="SimSun"/>
              </a:rPr>
              <a:t>的区别，试图递减值为</a:t>
            </a:r>
            <a:r>
              <a:rPr sz="2600" spc="-5" dirty="0">
                <a:latin typeface="Calibri"/>
                <a:cs typeface="Calibri"/>
              </a:rPr>
              <a:t>0</a:t>
            </a:r>
            <a:r>
              <a:rPr sz="2600" dirty="0">
                <a:latin typeface="SimSun"/>
                <a:cs typeface="SimSun"/>
              </a:rPr>
              <a:t>的信号量</a:t>
            </a:r>
            <a:r>
              <a:rPr sz="2600" spc="-5" dirty="0">
                <a:latin typeface="SimSun"/>
                <a:cs typeface="SimSun"/>
              </a:rPr>
              <a:t>时，</a:t>
            </a:r>
            <a:r>
              <a:rPr sz="2600" spc="-5" dirty="0">
                <a:latin typeface="Calibri"/>
                <a:cs typeface="Calibri"/>
              </a:rPr>
              <a:t>sem_trywait</a:t>
            </a:r>
            <a:r>
              <a:rPr sz="2600" dirty="0">
                <a:latin typeface="SimSun"/>
                <a:cs typeface="SimSun"/>
              </a:rPr>
              <a:t>不是 阻塞线程，而是返回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，并置</a:t>
            </a:r>
            <a:r>
              <a:rPr sz="2600" spc="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rrn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SimSun"/>
                <a:cs typeface="SimSun"/>
              </a:rPr>
              <a:t>为</a:t>
            </a:r>
            <a:r>
              <a:rPr sz="2600" spc="-27" dirty="0">
                <a:latin typeface="Calibri"/>
                <a:cs typeface="Calibri"/>
              </a:rPr>
              <a:t>EA</a:t>
            </a:r>
            <a:r>
              <a:rPr sz="2600" spc="-5" dirty="0">
                <a:latin typeface="Calibri"/>
                <a:cs typeface="Calibri"/>
              </a:rPr>
              <a:t>GA</a:t>
            </a:r>
            <a:r>
              <a:rPr sz="2600" spc="-11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dirty="0">
                <a:latin typeface="SimSun"/>
                <a:cs typeface="SimSun"/>
              </a:rPr>
              <a:t>。若信号量</a:t>
            </a:r>
            <a:r>
              <a:rPr sz="2600" dirty="0">
                <a:latin typeface="Calibri"/>
                <a:cs typeface="Calibri"/>
              </a:rPr>
              <a:t>&gt;</a:t>
            </a:r>
            <a:r>
              <a:rPr sz="2600" spc="-5" dirty="0">
                <a:latin typeface="Calibri"/>
                <a:cs typeface="Calibri"/>
              </a:rPr>
              <a:t>0</a:t>
            </a:r>
            <a:r>
              <a:rPr sz="2600" dirty="0">
                <a:latin typeface="SimSun"/>
                <a:cs typeface="SimSun"/>
              </a:rPr>
              <a:t>时，则与  </a:t>
            </a:r>
            <a:r>
              <a:rPr sz="2600" spc="-11" dirty="0">
                <a:latin typeface="Calibri"/>
                <a:cs typeface="Calibri"/>
              </a:rPr>
              <a:t>sem_wait</a:t>
            </a:r>
            <a:r>
              <a:rPr sz="2600" dirty="0">
                <a:latin typeface="SimSun"/>
                <a:cs typeface="SimSun"/>
              </a:rPr>
              <a:t>相</a:t>
            </a:r>
            <a:r>
              <a:rPr sz="2600" spc="-5" dirty="0">
                <a:latin typeface="SimSun"/>
                <a:cs typeface="SimSun"/>
              </a:rPr>
              <a:t>同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01" y="-260086"/>
            <a:ext cx="3830319" cy="547436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z="3467" dirty="0">
                <a:latin typeface="Calibri"/>
                <a:cs typeface="Calibri"/>
              </a:rPr>
              <a:t>9.3</a:t>
            </a:r>
            <a:r>
              <a:rPr sz="3467" spc="-87" dirty="0">
                <a:latin typeface="Calibri"/>
                <a:cs typeface="Calibri"/>
              </a:rPr>
              <a:t> </a:t>
            </a:r>
            <a:r>
              <a:rPr sz="3467" dirty="0">
                <a:latin typeface="Calibri"/>
                <a:cs typeface="Calibri"/>
              </a:rPr>
              <a:t>Linux</a:t>
            </a:r>
            <a:r>
              <a:rPr sz="3467" dirty="0"/>
              <a:t>的进程管理</a:t>
            </a:r>
            <a:endParaRPr sz="3467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77" y="258529"/>
            <a:ext cx="9683115" cy="4277721"/>
          </a:xfrm>
          <a:prstGeom prst="rect">
            <a:avLst/>
          </a:prstGeom>
        </p:spPr>
        <p:txBody>
          <a:bodyPr vert="horz" wrap="square" lIns="0" tIns="85990" rIns="0" bIns="0" rtlCol="0">
            <a:spAutoFit/>
          </a:bodyPr>
          <a:lstStyle/>
          <a:p>
            <a:pPr marL="65350">
              <a:spcBef>
                <a:spcPts val="677"/>
              </a:spcBef>
            </a:pPr>
            <a:r>
              <a:rPr sz="2600" spc="-5" dirty="0">
                <a:latin typeface="SimSun"/>
                <a:cs typeface="SimSun"/>
              </a:rPr>
              <a:t>三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spc="-720" dirty="0">
                <a:latin typeface="SimSun"/>
                <a:cs typeface="SimSun"/>
              </a:rPr>
              <a:t> </a:t>
            </a:r>
            <a:r>
              <a:rPr sz="2600" spc="-6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os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dirty="0">
                <a:latin typeface="SimSun"/>
                <a:cs typeface="SimSun"/>
              </a:rPr>
              <a:t>信号量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574"/>
              </a:spcBef>
            </a:pP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spc="-16" dirty="0">
                <a:latin typeface="Calibri"/>
                <a:cs typeface="Calibri"/>
              </a:rPr>
              <a:t>Posix</a:t>
            </a:r>
            <a:r>
              <a:rPr sz="2600" dirty="0">
                <a:latin typeface="SimSun"/>
                <a:cs typeface="SimSun"/>
              </a:rPr>
              <a:t>信号量常用函数（</a:t>
            </a:r>
            <a:r>
              <a:rPr sz="2600" dirty="0">
                <a:solidFill>
                  <a:srgbClr val="FF0000"/>
                </a:solidFill>
                <a:latin typeface="SimSun"/>
                <a:cs typeface="SimSun"/>
              </a:rPr>
              <a:t>举例：见实验！</a:t>
            </a:r>
            <a:r>
              <a:rPr sz="2600" dirty="0">
                <a:latin typeface="SimSun"/>
                <a:cs typeface="SimSun"/>
              </a:rPr>
              <a:t>）</a:t>
            </a:r>
            <a:endParaRPr sz="2600">
              <a:latin typeface="SimSun"/>
              <a:cs typeface="SimSun"/>
            </a:endParaRPr>
          </a:p>
          <a:p>
            <a:pPr marL="605348">
              <a:spcBef>
                <a:spcPts val="547"/>
              </a:spcBef>
            </a:pPr>
            <a:r>
              <a:rPr sz="2600" spc="-16" dirty="0">
                <a:latin typeface="Calibri"/>
                <a:cs typeface="Calibri"/>
              </a:rPr>
              <a:t>Posix</a:t>
            </a:r>
            <a:r>
              <a:rPr sz="2600" dirty="0">
                <a:latin typeface="SimSun"/>
                <a:cs typeface="SimSun"/>
              </a:rPr>
              <a:t>信号量于</a:t>
            </a:r>
            <a:r>
              <a:rPr sz="2600" spc="-5" dirty="0">
                <a:latin typeface="Calibri"/>
                <a:cs typeface="Calibri"/>
              </a:rPr>
              <a:t>1993</a:t>
            </a:r>
            <a:r>
              <a:rPr sz="2600" dirty="0">
                <a:latin typeface="SimSun"/>
                <a:cs typeface="SimSun"/>
              </a:rPr>
              <a:t>年被作为</a:t>
            </a:r>
            <a:r>
              <a:rPr sz="2600" spc="-16" dirty="0">
                <a:latin typeface="Calibri"/>
                <a:cs typeface="Calibri"/>
              </a:rPr>
              <a:t>Posix.1b</a:t>
            </a:r>
            <a:r>
              <a:rPr sz="2600" dirty="0">
                <a:latin typeface="SimSun"/>
                <a:cs typeface="SimSun"/>
              </a:rPr>
              <a:t>标准采用，是最新的信号机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27"/>
              </a:spcBef>
            </a:pPr>
            <a:r>
              <a:rPr sz="2600" dirty="0">
                <a:latin typeface="SimSun"/>
                <a:cs typeface="SimSun"/>
              </a:rPr>
              <a:t>制，现在编程最好使用</a:t>
            </a:r>
            <a:r>
              <a:rPr sz="2600" spc="-6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os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dirty="0">
                <a:latin typeface="SimSun"/>
                <a:cs typeface="SimSun"/>
              </a:rPr>
              <a:t>信号</a:t>
            </a:r>
            <a:r>
              <a:rPr sz="2600" spc="-5" dirty="0">
                <a:latin typeface="SimSun"/>
                <a:cs typeface="SimSun"/>
              </a:rPr>
              <a:t>量</a:t>
            </a:r>
            <a:r>
              <a:rPr sz="2600" dirty="0">
                <a:latin typeface="SimSun"/>
                <a:cs typeface="SimSun"/>
              </a:rPr>
              <a:t>，</a:t>
            </a:r>
            <a:r>
              <a:rPr sz="2600" spc="-38" dirty="0">
                <a:latin typeface="Calibri"/>
                <a:cs typeface="Calibri"/>
              </a:rPr>
              <a:t>S</a:t>
            </a:r>
            <a:r>
              <a:rPr sz="2600" spc="-27" dirty="0">
                <a:latin typeface="Calibri"/>
                <a:cs typeface="Calibri"/>
              </a:rPr>
              <a:t>y</a:t>
            </a:r>
            <a:r>
              <a:rPr sz="2600" spc="-32" dirty="0">
                <a:latin typeface="Calibri"/>
                <a:cs typeface="Calibri"/>
              </a:rPr>
              <a:t>st</a:t>
            </a:r>
            <a:r>
              <a:rPr sz="2600" spc="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V</a:t>
            </a:r>
            <a:r>
              <a:rPr sz="2600" dirty="0">
                <a:latin typeface="SimSun"/>
                <a:cs typeface="SimSun"/>
              </a:rPr>
              <a:t>信号量会逐渐淘</a:t>
            </a:r>
            <a:r>
              <a:rPr sz="2600" spc="-5" dirty="0">
                <a:latin typeface="SimSun"/>
                <a:cs typeface="SimSun"/>
              </a:rPr>
              <a:t>汰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65350">
              <a:spcBef>
                <a:spcPts val="493"/>
              </a:spcBef>
            </a:pPr>
            <a:r>
              <a:rPr sz="2600" spc="-5" dirty="0">
                <a:latin typeface="SimSun"/>
                <a:cs typeface="SimSun"/>
              </a:rPr>
              <a:t>（</a:t>
            </a:r>
            <a:r>
              <a:rPr sz="2600" spc="-5" dirty="0">
                <a:latin typeface="Calibri"/>
                <a:cs typeface="Calibri"/>
              </a:rPr>
              <a:t>4</a:t>
            </a:r>
            <a:r>
              <a:rPr sz="2600" spc="-5" dirty="0">
                <a:latin typeface="SimSun"/>
                <a:cs typeface="SimSun"/>
              </a:rPr>
              <a:t>）</a:t>
            </a:r>
            <a:r>
              <a:rPr sz="2600" spc="-5" dirty="0">
                <a:latin typeface="Calibri"/>
                <a:cs typeface="Calibri"/>
              </a:rPr>
              <a:t>V</a:t>
            </a:r>
            <a:r>
              <a:rPr sz="2600" dirty="0">
                <a:latin typeface="SimSun"/>
                <a:cs typeface="SimSun"/>
              </a:rPr>
              <a:t>操作</a:t>
            </a:r>
            <a:endParaRPr sz="2600">
              <a:latin typeface="SimSun"/>
              <a:cs typeface="SimSun"/>
            </a:endParaRPr>
          </a:p>
          <a:p>
            <a:pPr marL="436814" indent="-372151">
              <a:spcBef>
                <a:spcPts val="569"/>
              </a:spcBef>
              <a:buFont typeface="Arial MT"/>
              <a:buChar char="•"/>
              <a:tabLst>
                <a:tab pos="436814" algn="l"/>
                <a:tab pos="437502" algn="l"/>
              </a:tabLst>
            </a:pPr>
            <a:r>
              <a:rPr sz="2600" dirty="0">
                <a:latin typeface="SimSun"/>
                <a:cs typeface="SimSun"/>
              </a:rPr>
              <a:t>原型</a:t>
            </a:r>
            <a:r>
              <a:rPr sz="2600" spc="-11" dirty="0">
                <a:latin typeface="SimSun"/>
                <a:cs typeface="SimSun"/>
              </a:rPr>
              <a:t>：</a:t>
            </a:r>
            <a:r>
              <a:rPr sz="2600" spc="-11" dirty="0">
                <a:latin typeface="Calibri"/>
                <a:cs typeface="Calibri"/>
              </a:rPr>
              <a:t>int</a:t>
            </a:r>
            <a:r>
              <a:rPr sz="2600" spc="-54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sem_post(sem_t</a:t>
            </a:r>
            <a:r>
              <a:rPr sz="2600" spc="-43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*sem)</a:t>
            </a:r>
            <a:endParaRPr sz="2600">
              <a:latin typeface="Calibri"/>
              <a:cs typeface="Calibri"/>
            </a:endParaRPr>
          </a:p>
          <a:p>
            <a:pPr marL="436814" indent="-372151">
              <a:spcBef>
                <a:spcPts val="677"/>
              </a:spcBef>
              <a:buFont typeface="Arial MT"/>
              <a:buChar char="•"/>
              <a:tabLst>
                <a:tab pos="436814" algn="l"/>
                <a:tab pos="437502" algn="l"/>
              </a:tabLst>
            </a:pPr>
            <a:r>
              <a:rPr sz="2600" dirty="0">
                <a:latin typeface="SimSun"/>
                <a:cs typeface="SimSun"/>
              </a:rPr>
              <a:t>信号量加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，并唤醒等它变为正数的任意线</a:t>
            </a:r>
            <a:r>
              <a:rPr sz="2600" spc="-5" dirty="0">
                <a:latin typeface="SimSun"/>
                <a:cs typeface="SimSun"/>
              </a:rPr>
              <a:t>程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65350">
              <a:spcBef>
                <a:spcPts val="1067"/>
              </a:spcBef>
            </a:pPr>
            <a:r>
              <a:rPr sz="2600" spc="-5" dirty="0">
                <a:latin typeface="SimSun"/>
                <a:cs typeface="SimSun"/>
              </a:rPr>
              <a:t>（</a:t>
            </a:r>
            <a:r>
              <a:rPr sz="2600" spc="-5" dirty="0">
                <a:latin typeface="Calibri"/>
                <a:cs typeface="Calibri"/>
              </a:rPr>
              <a:t>5</a:t>
            </a:r>
            <a:r>
              <a:rPr sz="2600" spc="-5" dirty="0">
                <a:latin typeface="SimSun"/>
                <a:cs typeface="SimSun"/>
              </a:rPr>
              <a:t>）</a:t>
            </a:r>
            <a:r>
              <a:rPr sz="2600" dirty="0">
                <a:latin typeface="SimSun"/>
                <a:cs typeface="SimSun"/>
              </a:rPr>
              <a:t>摧毁信号量</a:t>
            </a:r>
            <a:endParaRPr sz="2600">
              <a:latin typeface="SimSun"/>
              <a:cs typeface="SimSun"/>
            </a:endParaRPr>
          </a:p>
          <a:p>
            <a:pPr marL="65350">
              <a:spcBef>
                <a:spcPts val="574"/>
              </a:spcBef>
            </a:pPr>
            <a:r>
              <a:rPr sz="2600" dirty="0">
                <a:latin typeface="SimSun"/>
                <a:cs typeface="SimSun"/>
              </a:rPr>
              <a:t>原</a:t>
            </a:r>
            <a:r>
              <a:rPr sz="2600" spc="-5" dirty="0">
                <a:latin typeface="SimSun"/>
                <a:cs typeface="SimSun"/>
              </a:rPr>
              <a:t>型</a:t>
            </a:r>
            <a:r>
              <a:rPr sz="2600" spc="-11" dirty="0">
                <a:latin typeface="SimSun"/>
                <a:cs typeface="SimSun"/>
              </a:rPr>
              <a:t>：</a:t>
            </a:r>
            <a:r>
              <a:rPr sz="2600" spc="-11" dirty="0">
                <a:latin typeface="Calibri"/>
                <a:cs typeface="Calibri"/>
              </a:rPr>
              <a:t>int</a:t>
            </a:r>
            <a:r>
              <a:rPr sz="2600" spc="-22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sem_destroy(sem_t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*sem)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01" y="-260086"/>
            <a:ext cx="3830319" cy="547436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z="3467" dirty="0">
                <a:latin typeface="Calibri"/>
                <a:cs typeface="Calibri"/>
              </a:rPr>
              <a:t>9.3</a:t>
            </a:r>
            <a:r>
              <a:rPr sz="3467" spc="-87" dirty="0">
                <a:latin typeface="Calibri"/>
                <a:cs typeface="Calibri"/>
              </a:rPr>
              <a:t> </a:t>
            </a:r>
            <a:r>
              <a:rPr sz="3467" dirty="0">
                <a:latin typeface="Calibri"/>
                <a:cs typeface="Calibri"/>
              </a:rPr>
              <a:t>Linux</a:t>
            </a:r>
            <a:r>
              <a:rPr sz="3467" dirty="0"/>
              <a:t>的进程管理</a:t>
            </a:r>
            <a:endParaRPr sz="3467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31323" y="232113"/>
            <a:ext cx="9837208" cy="7011705"/>
          </a:xfrm>
          <a:prstGeom prst="rect">
            <a:avLst/>
          </a:prstGeom>
        </p:spPr>
        <p:txBody>
          <a:bodyPr vert="horz" wrap="square" lIns="0" tIns="112818" rIns="0" bIns="0" rtlCol="0">
            <a:spAutoFit/>
          </a:bodyPr>
          <a:lstStyle/>
          <a:p>
            <a:pPr marL="130011">
              <a:spcBef>
                <a:spcPts val="888"/>
              </a:spcBef>
            </a:pPr>
            <a:r>
              <a:rPr sz="2600" spc="-5" dirty="0">
                <a:latin typeface="SimSun"/>
                <a:cs typeface="SimSun"/>
              </a:rPr>
              <a:t>四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spc="-720" dirty="0">
                <a:latin typeface="SimSun"/>
                <a:cs typeface="SimSun"/>
              </a:rPr>
              <a:t> </a:t>
            </a:r>
            <a:r>
              <a:rPr sz="2600" spc="-6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os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dirty="0">
                <a:latin typeface="SimSun"/>
                <a:cs typeface="SimSun"/>
              </a:rPr>
              <a:t>线程</a:t>
            </a:r>
            <a:endParaRPr sz="2600">
              <a:latin typeface="SimSun"/>
              <a:cs typeface="SimSun"/>
            </a:endParaRPr>
          </a:p>
          <a:p>
            <a:pPr marL="77732" marR="174725">
              <a:lnSpc>
                <a:spcPct val="97200"/>
              </a:lnSpc>
              <a:spcBef>
                <a:spcPts val="867"/>
              </a:spcBef>
            </a:pPr>
            <a:r>
              <a:rPr sz="2600" dirty="0">
                <a:latin typeface="SimSun"/>
                <a:cs typeface="SimSun"/>
              </a:rPr>
              <a:t>线程软件包包括线程创建、删除、互斥和对条件变量的调用。线程 包目前有两种，一个是</a:t>
            </a:r>
            <a:r>
              <a:rPr sz="2600" spc="-5" dirty="0">
                <a:latin typeface="Calibri"/>
                <a:cs typeface="Calibri"/>
              </a:rPr>
              <a:t>Sun</a:t>
            </a:r>
            <a:r>
              <a:rPr sz="2600" spc="-22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Solaris</a:t>
            </a:r>
            <a:r>
              <a:rPr sz="2600" spc="-5" dirty="0">
                <a:latin typeface="SimSun"/>
                <a:cs typeface="SimSun"/>
              </a:rPr>
              <a:t>，</a:t>
            </a:r>
            <a:r>
              <a:rPr sz="2600" dirty="0">
                <a:latin typeface="SimSun"/>
                <a:cs typeface="SimSun"/>
              </a:rPr>
              <a:t>另一个是</a:t>
            </a:r>
            <a:r>
              <a:rPr sz="2600" spc="-16" dirty="0">
                <a:latin typeface="Calibri"/>
                <a:cs typeface="Calibri"/>
              </a:rPr>
              <a:t>Posix.1c</a:t>
            </a:r>
            <a:r>
              <a:rPr sz="2600" spc="-16" dirty="0">
                <a:latin typeface="SimSun"/>
                <a:cs typeface="SimSun"/>
              </a:rPr>
              <a:t>，</a:t>
            </a:r>
            <a:r>
              <a:rPr sz="2600" dirty="0">
                <a:latin typeface="SimSun"/>
                <a:cs typeface="SimSun"/>
              </a:rPr>
              <a:t>两者大同小 异。我们以</a:t>
            </a:r>
            <a:r>
              <a:rPr sz="2600" spc="-16" dirty="0">
                <a:latin typeface="Calibri"/>
                <a:cs typeface="Calibri"/>
              </a:rPr>
              <a:t>Posix</a:t>
            </a:r>
            <a:r>
              <a:rPr sz="2600" dirty="0">
                <a:latin typeface="SimSun"/>
                <a:cs typeface="SimSun"/>
              </a:rPr>
              <a:t>线程为标准，在使用</a:t>
            </a:r>
            <a:r>
              <a:rPr sz="2600" spc="-16" dirty="0">
                <a:latin typeface="Calibri"/>
                <a:cs typeface="Calibri"/>
              </a:rPr>
              <a:t>Posix</a:t>
            </a:r>
            <a:r>
              <a:rPr sz="2600" dirty="0">
                <a:latin typeface="SimSun"/>
                <a:cs typeface="SimSun"/>
              </a:rPr>
              <a:t>线程的函数时，需要 </a:t>
            </a:r>
            <a:r>
              <a:rPr sz="2600" spc="-5" dirty="0">
                <a:latin typeface="Calibri"/>
                <a:cs typeface="Calibri"/>
              </a:rPr>
              <a:t>#include&lt;pthread.h&gt;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13070">
              <a:spcBef>
                <a:spcPts val="470"/>
              </a:spcBef>
            </a:pPr>
            <a:r>
              <a:rPr sz="2492" spc="-5" dirty="0">
                <a:latin typeface="SimSun"/>
                <a:cs typeface="SimSun"/>
              </a:rPr>
              <a:t>（</a:t>
            </a:r>
            <a:r>
              <a:rPr sz="2492" spc="-5" dirty="0">
                <a:latin typeface="Calibri"/>
                <a:cs typeface="Calibri"/>
              </a:rPr>
              <a:t>1</a:t>
            </a:r>
            <a:r>
              <a:rPr sz="2492" spc="-5" dirty="0">
                <a:latin typeface="SimSun"/>
                <a:cs typeface="SimSun"/>
              </a:rPr>
              <a:t>）</a:t>
            </a:r>
            <a:r>
              <a:rPr sz="2492" dirty="0">
                <a:latin typeface="SimSun"/>
                <a:cs typeface="SimSun"/>
              </a:rPr>
              <a:t>线程的创建</a:t>
            </a:r>
            <a:endParaRPr sz="2492">
              <a:latin typeface="SimSun"/>
              <a:cs typeface="SimSun"/>
            </a:endParaRPr>
          </a:p>
          <a:p>
            <a:pPr marL="13070" marR="940352">
              <a:lnSpc>
                <a:spcPts val="3586"/>
              </a:lnSpc>
              <a:spcBef>
                <a:spcPts val="195"/>
              </a:spcBef>
            </a:pPr>
            <a:r>
              <a:rPr sz="2492" dirty="0">
                <a:latin typeface="SimSun"/>
                <a:cs typeface="SimSun"/>
              </a:rPr>
              <a:t>原</a:t>
            </a:r>
            <a:r>
              <a:rPr sz="2492" spc="-5" dirty="0">
                <a:latin typeface="SimSun"/>
                <a:cs typeface="SimSun"/>
              </a:rPr>
              <a:t>型</a:t>
            </a:r>
            <a:r>
              <a:rPr sz="2492" spc="-11" dirty="0">
                <a:latin typeface="SimSun"/>
                <a:cs typeface="SimSun"/>
              </a:rPr>
              <a:t>：</a:t>
            </a:r>
            <a:r>
              <a:rPr sz="2492" spc="-11" dirty="0">
                <a:latin typeface="Calibri"/>
                <a:cs typeface="Calibri"/>
              </a:rPr>
              <a:t>int</a:t>
            </a:r>
            <a:r>
              <a:rPr sz="2492" spc="27" dirty="0">
                <a:latin typeface="Calibri"/>
                <a:cs typeface="Calibri"/>
              </a:rPr>
              <a:t> </a:t>
            </a:r>
            <a:r>
              <a:rPr sz="2492" spc="-11" dirty="0">
                <a:latin typeface="Calibri"/>
                <a:cs typeface="Calibri"/>
              </a:rPr>
              <a:t>pthread_create(pthread_t</a:t>
            </a:r>
            <a:r>
              <a:rPr sz="2492" spc="32" dirty="0">
                <a:latin typeface="Calibri"/>
                <a:cs typeface="Calibri"/>
              </a:rPr>
              <a:t> </a:t>
            </a:r>
            <a:r>
              <a:rPr sz="2492" spc="-11" dirty="0">
                <a:latin typeface="Calibri"/>
                <a:cs typeface="Calibri"/>
              </a:rPr>
              <a:t>*pid,const</a:t>
            </a:r>
            <a:r>
              <a:rPr sz="2492" spc="27" dirty="0">
                <a:latin typeface="Calibri"/>
                <a:cs typeface="Calibri"/>
              </a:rPr>
              <a:t> </a:t>
            </a:r>
            <a:r>
              <a:rPr sz="2492" spc="-11" dirty="0">
                <a:latin typeface="Calibri"/>
                <a:cs typeface="Calibri"/>
              </a:rPr>
              <a:t>pthread_attr_t</a:t>
            </a:r>
            <a:r>
              <a:rPr sz="2492" spc="32" dirty="0">
                <a:latin typeface="Calibri"/>
                <a:cs typeface="Calibri"/>
              </a:rPr>
              <a:t> </a:t>
            </a:r>
            <a:r>
              <a:rPr sz="2492" spc="-49" dirty="0">
                <a:latin typeface="Calibri"/>
                <a:cs typeface="Calibri"/>
              </a:rPr>
              <a:t>*attr, </a:t>
            </a:r>
            <a:r>
              <a:rPr sz="2492" spc="-547" dirty="0">
                <a:latin typeface="Calibri"/>
                <a:cs typeface="Calibri"/>
              </a:rPr>
              <a:t> </a:t>
            </a:r>
            <a:r>
              <a:rPr sz="2492" spc="-11" dirty="0">
                <a:latin typeface="Calibri"/>
                <a:cs typeface="Calibri"/>
              </a:rPr>
              <a:t>void</a:t>
            </a:r>
            <a:r>
              <a:rPr sz="2492" spc="11" dirty="0">
                <a:latin typeface="Calibri"/>
                <a:cs typeface="Calibri"/>
              </a:rPr>
              <a:t> </a:t>
            </a:r>
            <a:r>
              <a:rPr sz="2492" spc="-11" dirty="0">
                <a:latin typeface="Calibri"/>
                <a:cs typeface="Calibri"/>
              </a:rPr>
              <a:t>*(*start_routine)</a:t>
            </a:r>
            <a:r>
              <a:rPr sz="2492" spc="5" dirty="0">
                <a:latin typeface="Calibri"/>
                <a:cs typeface="Calibri"/>
              </a:rPr>
              <a:t> </a:t>
            </a:r>
            <a:r>
              <a:rPr sz="2492" spc="-11" dirty="0">
                <a:latin typeface="Calibri"/>
                <a:cs typeface="Calibri"/>
              </a:rPr>
              <a:t>(void*),void</a:t>
            </a:r>
            <a:r>
              <a:rPr sz="2492" spc="5" dirty="0">
                <a:latin typeface="Calibri"/>
                <a:cs typeface="Calibri"/>
              </a:rPr>
              <a:t> </a:t>
            </a:r>
            <a:r>
              <a:rPr sz="2492" spc="-11" dirty="0">
                <a:latin typeface="Calibri"/>
                <a:cs typeface="Calibri"/>
              </a:rPr>
              <a:t>*arg);</a:t>
            </a:r>
            <a:endParaRPr sz="2492">
              <a:latin typeface="Calibri"/>
              <a:cs typeface="Calibri"/>
            </a:endParaRPr>
          </a:p>
          <a:p>
            <a:pPr marL="13070">
              <a:lnSpc>
                <a:spcPts val="2914"/>
              </a:lnSpc>
              <a:spcBef>
                <a:spcPts val="563"/>
              </a:spcBef>
            </a:pPr>
            <a:r>
              <a:rPr sz="2492" dirty="0">
                <a:latin typeface="SimSun"/>
                <a:cs typeface="SimSun"/>
              </a:rPr>
              <a:t>说明：每个进程开始执行时，至少包括一个由操作系统创建的主控线程</a:t>
            </a:r>
            <a:endParaRPr sz="2492">
              <a:latin typeface="SimSun"/>
              <a:cs typeface="SimSun"/>
            </a:endParaRPr>
          </a:p>
          <a:p>
            <a:pPr marL="13070" marR="232508">
              <a:lnSpc>
                <a:spcPts val="3012"/>
              </a:lnSpc>
              <a:spcBef>
                <a:spcPts val="5"/>
              </a:spcBef>
            </a:pPr>
            <a:r>
              <a:rPr sz="2492" dirty="0">
                <a:latin typeface="SimSun"/>
                <a:cs typeface="SimSun"/>
              </a:rPr>
              <a:t>，主控线程会执行程序的全部代</a:t>
            </a:r>
            <a:r>
              <a:rPr sz="2492" spc="-5" dirty="0">
                <a:latin typeface="SimSun"/>
                <a:cs typeface="SimSun"/>
              </a:rPr>
              <a:t>码</a:t>
            </a:r>
            <a:r>
              <a:rPr sz="2492" dirty="0">
                <a:latin typeface="SimSun"/>
                <a:cs typeface="SimSun"/>
              </a:rPr>
              <a:t>。</a:t>
            </a:r>
            <a:r>
              <a:rPr sz="2492" spc="-11" dirty="0">
                <a:latin typeface="Calibri"/>
                <a:cs typeface="Calibri"/>
              </a:rPr>
              <a:t>p</a:t>
            </a:r>
            <a:r>
              <a:rPr sz="2492" dirty="0">
                <a:latin typeface="Calibri"/>
                <a:cs typeface="Calibri"/>
              </a:rPr>
              <a:t>th</a:t>
            </a:r>
            <a:r>
              <a:rPr sz="2492" spc="-38" dirty="0">
                <a:latin typeface="Calibri"/>
                <a:cs typeface="Calibri"/>
              </a:rPr>
              <a:t>r</a:t>
            </a:r>
            <a:r>
              <a:rPr sz="2492" spc="5" dirty="0">
                <a:latin typeface="Calibri"/>
                <a:cs typeface="Calibri"/>
              </a:rPr>
              <a:t>e</a:t>
            </a:r>
            <a:r>
              <a:rPr sz="2492" spc="-5" dirty="0">
                <a:latin typeface="Calibri"/>
                <a:cs typeface="Calibri"/>
              </a:rPr>
              <a:t>a</a:t>
            </a:r>
            <a:r>
              <a:rPr sz="2492" dirty="0">
                <a:latin typeface="Calibri"/>
                <a:cs typeface="Calibri"/>
              </a:rPr>
              <a:t>d_c</a:t>
            </a:r>
            <a:r>
              <a:rPr sz="2492" spc="-38" dirty="0">
                <a:latin typeface="Calibri"/>
                <a:cs typeface="Calibri"/>
              </a:rPr>
              <a:t>r</a:t>
            </a:r>
            <a:r>
              <a:rPr sz="2492" spc="5" dirty="0">
                <a:latin typeface="Calibri"/>
                <a:cs typeface="Calibri"/>
              </a:rPr>
              <a:t>e</a:t>
            </a:r>
            <a:r>
              <a:rPr sz="2492" spc="-27" dirty="0">
                <a:latin typeface="Calibri"/>
                <a:cs typeface="Calibri"/>
              </a:rPr>
              <a:t>a</a:t>
            </a:r>
            <a:r>
              <a:rPr sz="2492" spc="-22" dirty="0">
                <a:latin typeface="Calibri"/>
                <a:cs typeface="Calibri"/>
              </a:rPr>
              <a:t>t</a:t>
            </a:r>
            <a:r>
              <a:rPr sz="2492" spc="5" dirty="0">
                <a:latin typeface="Calibri"/>
                <a:cs typeface="Calibri"/>
              </a:rPr>
              <a:t>e</a:t>
            </a:r>
            <a:r>
              <a:rPr sz="2492" dirty="0">
                <a:latin typeface="SimSun"/>
                <a:cs typeface="SimSun"/>
              </a:rPr>
              <a:t>向当前进程内加入 一个新的控制线程，这一线程将与进程中其它线程一起执</a:t>
            </a:r>
            <a:r>
              <a:rPr sz="2492" spc="-5" dirty="0">
                <a:latin typeface="SimSun"/>
                <a:cs typeface="SimSun"/>
              </a:rPr>
              <a:t>行</a:t>
            </a:r>
            <a:r>
              <a:rPr sz="2492" dirty="0">
                <a:latin typeface="SimSun"/>
                <a:cs typeface="SimSun"/>
              </a:rPr>
              <a:t>。</a:t>
            </a:r>
            <a:endParaRPr sz="2492">
              <a:latin typeface="SimSun"/>
              <a:cs typeface="SimSun"/>
            </a:endParaRPr>
          </a:p>
          <a:p>
            <a:pPr marL="438189" indent="-425807">
              <a:spcBef>
                <a:spcPts val="497"/>
              </a:spcBef>
              <a:buAutoNum type="arabicParenBoth"/>
              <a:tabLst>
                <a:tab pos="438877" algn="l"/>
              </a:tabLst>
            </a:pPr>
            <a:r>
              <a:rPr sz="2492" spc="-5" dirty="0">
                <a:latin typeface="Calibri"/>
                <a:cs typeface="Calibri"/>
              </a:rPr>
              <a:t>pid</a:t>
            </a:r>
            <a:r>
              <a:rPr sz="2492" dirty="0">
                <a:latin typeface="SimSun"/>
                <a:cs typeface="SimSun"/>
              </a:rPr>
              <a:t>是线程</a:t>
            </a:r>
            <a:r>
              <a:rPr sz="2492" spc="-5" dirty="0">
                <a:latin typeface="Calibri"/>
                <a:cs typeface="Calibri"/>
              </a:rPr>
              <a:t>ID</a:t>
            </a:r>
            <a:r>
              <a:rPr sz="2492" spc="-5" dirty="0">
                <a:latin typeface="SimSun"/>
                <a:cs typeface="SimSun"/>
              </a:rPr>
              <a:t>，</a:t>
            </a:r>
            <a:r>
              <a:rPr sz="2492" dirty="0">
                <a:latin typeface="SimSun"/>
                <a:cs typeface="SimSun"/>
              </a:rPr>
              <a:t>必须是</a:t>
            </a:r>
            <a:r>
              <a:rPr sz="2492" spc="-5" dirty="0">
                <a:latin typeface="Calibri"/>
                <a:cs typeface="Calibri"/>
              </a:rPr>
              <a:t>pthread_t</a:t>
            </a:r>
            <a:r>
              <a:rPr sz="2492" dirty="0">
                <a:latin typeface="SimSun"/>
                <a:cs typeface="SimSun"/>
              </a:rPr>
              <a:t>类</a:t>
            </a:r>
            <a:r>
              <a:rPr sz="2492" spc="-5" dirty="0">
                <a:latin typeface="SimSun"/>
                <a:cs typeface="SimSun"/>
              </a:rPr>
              <a:t>型</a:t>
            </a:r>
            <a:r>
              <a:rPr sz="2492" dirty="0">
                <a:latin typeface="SimSun"/>
                <a:cs typeface="SimSun"/>
              </a:rPr>
              <a:t>。</a:t>
            </a:r>
            <a:endParaRPr sz="2492">
              <a:latin typeface="SimSun"/>
              <a:cs typeface="SimSun"/>
            </a:endParaRPr>
          </a:p>
          <a:p>
            <a:pPr marL="438189" indent="-425807">
              <a:spcBef>
                <a:spcPts val="569"/>
              </a:spcBef>
              <a:buAutoNum type="arabicParenBoth"/>
              <a:tabLst>
                <a:tab pos="438877" algn="l"/>
              </a:tabLst>
            </a:pPr>
            <a:r>
              <a:rPr sz="2492" spc="-16" dirty="0">
                <a:latin typeface="Calibri"/>
                <a:cs typeface="Calibri"/>
              </a:rPr>
              <a:t>attr</a:t>
            </a:r>
            <a:r>
              <a:rPr sz="2492" dirty="0">
                <a:latin typeface="SimSun"/>
                <a:cs typeface="SimSun"/>
              </a:rPr>
              <a:t>表示线程的属性，若</a:t>
            </a:r>
            <a:r>
              <a:rPr sz="2492" spc="-11" dirty="0">
                <a:latin typeface="Calibri"/>
                <a:cs typeface="Calibri"/>
              </a:rPr>
              <a:t>attr=NULL</a:t>
            </a:r>
            <a:r>
              <a:rPr sz="2492" spc="-11" dirty="0">
                <a:latin typeface="SimSun"/>
                <a:cs typeface="SimSun"/>
              </a:rPr>
              <a:t>，</a:t>
            </a:r>
            <a:r>
              <a:rPr sz="2492" dirty="0">
                <a:latin typeface="SimSun"/>
                <a:cs typeface="SimSun"/>
              </a:rPr>
              <a:t>表示缺省属</a:t>
            </a:r>
            <a:r>
              <a:rPr sz="2492" spc="-5" dirty="0">
                <a:latin typeface="SimSun"/>
                <a:cs typeface="SimSun"/>
              </a:rPr>
              <a:t>性</a:t>
            </a:r>
            <a:r>
              <a:rPr sz="2492" dirty="0">
                <a:latin typeface="SimSun"/>
                <a:cs typeface="SimSun"/>
              </a:rPr>
              <a:t>。</a:t>
            </a:r>
            <a:endParaRPr sz="2492">
              <a:latin typeface="SimSun"/>
              <a:cs typeface="SimSun"/>
            </a:endParaRPr>
          </a:p>
          <a:p>
            <a:pPr marL="13070" marR="13758">
              <a:lnSpc>
                <a:spcPts val="2914"/>
              </a:lnSpc>
              <a:spcBef>
                <a:spcPts val="758"/>
              </a:spcBef>
              <a:buAutoNum type="arabicParenBoth"/>
              <a:tabLst>
                <a:tab pos="438877" algn="l"/>
              </a:tabLst>
            </a:pPr>
            <a:r>
              <a:rPr sz="2492" spc="-32" dirty="0">
                <a:latin typeface="Calibri"/>
                <a:cs typeface="Calibri"/>
              </a:rPr>
              <a:t>s</a:t>
            </a:r>
            <a:r>
              <a:rPr sz="2492" spc="-27" dirty="0">
                <a:latin typeface="Calibri"/>
                <a:cs typeface="Calibri"/>
              </a:rPr>
              <a:t>t</a:t>
            </a:r>
            <a:r>
              <a:rPr sz="2492" spc="-5" dirty="0">
                <a:latin typeface="Calibri"/>
                <a:cs typeface="Calibri"/>
              </a:rPr>
              <a:t>ar</a:t>
            </a:r>
            <a:r>
              <a:rPr sz="2492" dirty="0">
                <a:latin typeface="Calibri"/>
                <a:cs typeface="Calibri"/>
              </a:rPr>
              <a:t>t_</a:t>
            </a:r>
            <a:r>
              <a:rPr sz="2492" spc="-43" dirty="0">
                <a:latin typeface="Calibri"/>
                <a:cs typeface="Calibri"/>
              </a:rPr>
              <a:t>r</a:t>
            </a:r>
            <a:r>
              <a:rPr sz="2492" spc="-5" dirty="0">
                <a:latin typeface="Calibri"/>
                <a:cs typeface="Calibri"/>
              </a:rPr>
              <a:t>o</a:t>
            </a:r>
            <a:r>
              <a:rPr sz="2492" dirty="0">
                <a:latin typeface="Calibri"/>
                <a:cs typeface="Calibri"/>
              </a:rPr>
              <a:t>ut</a:t>
            </a:r>
            <a:r>
              <a:rPr sz="2492" spc="-5" dirty="0">
                <a:latin typeface="Calibri"/>
                <a:cs typeface="Calibri"/>
              </a:rPr>
              <a:t>i</a:t>
            </a:r>
            <a:r>
              <a:rPr sz="2492" dirty="0">
                <a:latin typeface="Calibri"/>
                <a:cs typeface="Calibri"/>
              </a:rPr>
              <a:t>n</a:t>
            </a:r>
            <a:r>
              <a:rPr sz="2492" spc="5" dirty="0">
                <a:latin typeface="Calibri"/>
                <a:cs typeface="Calibri"/>
              </a:rPr>
              <a:t>e</a:t>
            </a:r>
            <a:r>
              <a:rPr sz="2492" dirty="0">
                <a:latin typeface="SimSun"/>
                <a:cs typeface="SimSun"/>
              </a:rPr>
              <a:t>线程开始执行时调用的函数名字，</a:t>
            </a:r>
            <a:r>
              <a:rPr sz="2492" spc="-5" dirty="0">
                <a:latin typeface="Calibri"/>
                <a:cs typeface="Calibri"/>
              </a:rPr>
              <a:t>a</a:t>
            </a:r>
            <a:r>
              <a:rPr sz="2492" spc="-38" dirty="0">
                <a:latin typeface="Calibri"/>
                <a:cs typeface="Calibri"/>
              </a:rPr>
              <a:t>r</a:t>
            </a:r>
            <a:r>
              <a:rPr sz="2492" spc="5" dirty="0">
                <a:latin typeface="Calibri"/>
                <a:cs typeface="Calibri"/>
              </a:rPr>
              <a:t>g</a:t>
            </a:r>
            <a:r>
              <a:rPr sz="2492" dirty="0">
                <a:latin typeface="SimSun"/>
                <a:cs typeface="SimSun"/>
              </a:rPr>
              <a:t>为该函数调用时的 参</a:t>
            </a:r>
            <a:r>
              <a:rPr sz="2492" spc="-5" dirty="0">
                <a:latin typeface="SimSun"/>
                <a:cs typeface="SimSun"/>
              </a:rPr>
              <a:t>数</a:t>
            </a:r>
            <a:r>
              <a:rPr sz="2492" dirty="0">
                <a:latin typeface="SimSun"/>
                <a:cs typeface="SimSun"/>
              </a:rPr>
              <a:t>。</a:t>
            </a:r>
            <a:endParaRPr sz="2492">
              <a:latin typeface="SimSun"/>
              <a:cs typeface="SimSun"/>
            </a:endParaRPr>
          </a:p>
          <a:p>
            <a:pPr marL="438189" indent="-425807">
              <a:spcBef>
                <a:spcPts val="617"/>
              </a:spcBef>
              <a:buFont typeface="Calibri"/>
              <a:buAutoNum type="arabicParenBoth"/>
              <a:tabLst>
                <a:tab pos="438877" algn="l"/>
              </a:tabLst>
            </a:pPr>
            <a:r>
              <a:rPr sz="2492" dirty="0">
                <a:latin typeface="SimSun"/>
                <a:cs typeface="SimSun"/>
              </a:rPr>
              <a:t>返回值：成功返回</a:t>
            </a:r>
            <a:r>
              <a:rPr sz="2492" spc="-5" dirty="0">
                <a:latin typeface="Calibri"/>
                <a:cs typeface="Calibri"/>
              </a:rPr>
              <a:t>0</a:t>
            </a:r>
            <a:r>
              <a:rPr sz="2492" dirty="0">
                <a:latin typeface="SimSun"/>
                <a:cs typeface="SimSun"/>
              </a:rPr>
              <a:t>，失败返回错误代</a:t>
            </a:r>
            <a:r>
              <a:rPr sz="2492" spc="-5" dirty="0">
                <a:latin typeface="SimSun"/>
                <a:cs typeface="SimSun"/>
              </a:rPr>
              <a:t>码</a:t>
            </a:r>
            <a:r>
              <a:rPr sz="2492" dirty="0">
                <a:latin typeface="SimSun"/>
                <a:cs typeface="SimSun"/>
              </a:rPr>
              <a:t>。</a:t>
            </a:r>
            <a:endParaRPr sz="2492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01" y="-260086"/>
            <a:ext cx="3830319" cy="547436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z="3467" dirty="0">
                <a:latin typeface="Calibri"/>
                <a:cs typeface="Calibri"/>
              </a:rPr>
              <a:t>9.3</a:t>
            </a:r>
            <a:r>
              <a:rPr sz="3467" spc="-87" dirty="0">
                <a:latin typeface="Calibri"/>
                <a:cs typeface="Calibri"/>
              </a:rPr>
              <a:t> </a:t>
            </a:r>
            <a:r>
              <a:rPr sz="3467" dirty="0">
                <a:latin typeface="Calibri"/>
                <a:cs typeface="Calibri"/>
              </a:rPr>
              <a:t>Linux</a:t>
            </a:r>
            <a:r>
              <a:rPr sz="3467" dirty="0"/>
              <a:t>的进程管理</a:t>
            </a:r>
            <a:endParaRPr sz="3467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01" y="258529"/>
            <a:ext cx="9562730" cy="4290545"/>
          </a:xfrm>
          <a:prstGeom prst="rect">
            <a:avLst/>
          </a:prstGeom>
        </p:spPr>
        <p:txBody>
          <a:bodyPr vert="horz" wrap="square" lIns="0" tIns="85990" rIns="0" bIns="0" rtlCol="0">
            <a:spAutoFit/>
          </a:bodyPr>
          <a:lstStyle/>
          <a:p>
            <a:pPr marL="13758">
              <a:spcBef>
                <a:spcPts val="677"/>
              </a:spcBef>
            </a:pPr>
            <a:r>
              <a:rPr sz="2600" spc="-5" dirty="0">
                <a:latin typeface="SimSun"/>
                <a:cs typeface="SimSun"/>
              </a:rPr>
              <a:t>四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spc="-720" dirty="0">
                <a:latin typeface="SimSun"/>
                <a:cs typeface="SimSun"/>
              </a:rPr>
              <a:t> </a:t>
            </a:r>
            <a:r>
              <a:rPr sz="2600" spc="-6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os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dirty="0">
                <a:latin typeface="SimSun"/>
                <a:cs typeface="SimSun"/>
              </a:rPr>
              <a:t>线程</a:t>
            </a:r>
            <a:endParaRPr sz="2600">
              <a:latin typeface="SimSun"/>
              <a:cs typeface="SimSun"/>
            </a:endParaRPr>
          </a:p>
          <a:p>
            <a:pPr marL="841296" indent="-828226">
              <a:spcBef>
                <a:spcPts val="574"/>
              </a:spcBef>
              <a:buSzPct val="95833"/>
              <a:buAutoNum type="arabicPlain" startAt="2"/>
              <a:tabLst>
                <a:tab pos="841984" algn="l"/>
              </a:tabLst>
            </a:pPr>
            <a:r>
              <a:rPr sz="2600" dirty="0">
                <a:latin typeface="SimSun"/>
                <a:cs typeface="SimSun"/>
              </a:rPr>
              <a:t>线程的终止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547"/>
              </a:spcBef>
            </a:pPr>
            <a:r>
              <a:rPr sz="2600" dirty="0">
                <a:latin typeface="SimSun"/>
                <a:cs typeface="SimSun"/>
              </a:rPr>
              <a:t>函数原</a:t>
            </a:r>
            <a:r>
              <a:rPr sz="2600" spc="-5" dirty="0">
                <a:latin typeface="SimSun"/>
                <a:cs typeface="SimSun"/>
              </a:rPr>
              <a:t>型：</a:t>
            </a:r>
            <a:r>
              <a:rPr sz="2600" spc="-5" dirty="0">
                <a:latin typeface="Calibri"/>
                <a:cs typeface="Calibri"/>
              </a:rPr>
              <a:t>void</a:t>
            </a:r>
            <a:r>
              <a:rPr sz="2600" spc="-38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pthread_exit(void</a:t>
            </a:r>
            <a:r>
              <a:rPr sz="2600" spc="-32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*value_ptr);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677"/>
              </a:spcBef>
            </a:pPr>
            <a:r>
              <a:rPr sz="2600" dirty="0">
                <a:latin typeface="SimSun"/>
                <a:cs typeface="SimSun"/>
              </a:rPr>
              <a:t>结束当前线程，并返回</a:t>
            </a:r>
            <a:r>
              <a:rPr sz="2600" spc="-38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alu</a:t>
            </a:r>
            <a:r>
              <a:rPr sz="2600" spc="5" dirty="0">
                <a:latin typeface="Calibri"/>
                <a:cs typeface="Calibri"/>
              </a:rPr>
              <a:t>e_</a:t>
            </a:r>
            <a:r>
              <a:rPr sz="2600" spc="-11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tr</a:t>
            </a:r>
            <a:r>
              <a:rPr sz="2600" dirty="0">
                <a:latin typeface="SimSun"/>
                <a:cs typeface="SimSun"/>
              </a:rPr>
              <a:t>指向的值，该值可由其它线程通过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22"/>
              </a:spcBef>
            </a:pPr>
            <a:r>
              <a:rPr sz="2600" spc="-5" dirty="0">
                <a:latin typeface="Calibri"/>
                <a:cs typeface="Calibri"/>
              </a:rPr>
              <a:t>pthread_join()</a:t>
            </a:r>
            <a:r>
              <a:rPr sz="2600" dirty="0">
                <a:latin typeface="SimSun"/>
                <a:cs typeface="SimSun"/>
              </a:rPr>
              <a:t>来检索</a:t>
            </a:r>
            <a:r>
              <a:rPr sz="2600" spc="-5" dirty="0">
                <a:latin typeface="SimSun"/>
                <a:cs typeface="SimSun"/>
              </a:rPr>
              <a:t>它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881194" indent="-828226">
              <a:spcBef>
                <a:spcPts val="1614"/>
              </a:spcBef>
              <a:buSzPct val="95833"/>
              <a:buAutoNum type="arabicPlain" startAt="3"/>
              <a:tabLst>
                <a:tab pos="881194" algn="l"/>
              </a:tabLst>
            </a:pPr>
            <a:r>
              <a:rPr sz="2600" dirty="0">
                <a:latin typeface="SimSun"/>
                <a:cs typeface="SimSun"/>
              </a:rPr>
              <a:t>线程的挂起</a:t>
            </a:r>
            <a:endParaRPr sz="2600">
              <a:latin typeface="SimSun"/>
              <a:cs typeface="SimSun"/>
            </a:endParaRPr>
          </a:p>
          <a:p>
            <a:pPr marL="52968">
              <a:spcBef>
                <a:spcPts val="574"/>
              </a:spcBef>
            </a:pPr>
            <a:r>
              <a:rPr sz="2600" dirty="0">
                <a:latin typeface="SimSun"/>
                <a:cs typeface="SimSun"/>
              </a:rPr>
              <a:t>函数原</a:t>
            </a:r>
            <a:r>
              <a:rPr sz="2600" spc="-5" dirty="0">
                <a:latin typeface="SimSun"/>
                <a:cs typeface="SimSun"/>
              </a:rPr>
              <a:t>型</a:t>
            </a:r>
            <a:r>
              <a:rPr sz="2600" spc="-11" dirty="0">
                <a:latin typeface="SimSun"/>
                <a:cs typeface="SimSun"/>
              </a:rPr>
              <a:t>：</a:t>
            </a:r>
            <a:r>
              <a:rPr sz="2600" spc="-11" dirty="0">
                <a:latin typeface="Calibri"/>
                <a:cs typeface="Calibri"/>
              </a:rPr>
              <a:t>int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pthread_join(pthread_t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*thread,void </a:t>
            </a:r>
            <a:r>
              <a:rPr sz="2600" spc="-5" dirty="0">
                <a:latin typeface="Calibri"/>
                <a:cs typeface="Calibri"/>
              </a:rPr>
              <a:t>**value_ptr);</a:t>
            </a:r>
            <a:endParaRPr sz="2600">
              <a:latin typeface="Calibri"/>
              <a:cs typeface="Calibri"/>
            </a:endParaRPr>
          </a:p>
          <a:p>
            <a:pPr marL="52968">
              <a:spcBef>
                <a:spcPts val="672"/>
              </a:spcBef>
            </a:pPr>
            <a:r>
              <a:rPr sz="2600" dirty="0">
                <a:latin typeface="SimSun"/>
                <a:cs typeface="SimSun"/>
              </a:rPr>
              <a:t>使调用进程的主控线程等待，直到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38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ad</a:t>
            </a:r>
            <a:r>
              <a:rPr sz="2600" dirty="0">
                <a:latin typeface="SimSun"/>
                <a:cs typeface="SimSun"/>
              </a:rPr>
              <a:t>指定的线程执行结束不是</a:t>
            </a:r>
            <a:endParaRPr sz="2600">
              <a:latin typeface="SimSun"/>
              <a:cs typeface="SimSun"/>
            </a:endParaRPr>
          </a:p>
          <a:p>
            <a:pPr marL="52968">
              <a:spcBef>
                <a:spcPts val="27"/>
              </a:spcBef>
            </a:pPr>
            <a:r>
              <a:rPr sz="2600" dirty="0">
                <a:latin typeface="SimSun"/>
                <a:cs typeface="SimSun"/>
              </a:rPr>
              <a:t>阻塞为</a:t>
            </a:r>
            <a:r>
              <a:rPr sz="2600" spc="-5" dirty="0">
                <a:latin typeface="SimSun"/>
                <a:cs typeface="SimSun"/>
              </a:rPr>
              <a:t>止</a:t>
            </a:r>
            <a:r>
              <a:rPr sz="2600" dirty="0">
                <a:latin typeface="SimSun"/>
                <a:cs typeface="SimSun"/>
              </a:rPr>
              <a:t>，</a:t>
            </a:r>
            <a:r>
              <a:rPr sz="2600" spc="-38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alu</a:t>
            </a:r>
            <a:r>
              <a:rPr sz="2600" spc="5" dirty="0">
                <a:latin typeface="Calibri"/>
                <a:cs typeface="Calibri"/>
              </a:rPr>
              <a:t>e_</a:t>
            </a:r>
            <a:r>
              <a:rPr sz="2600" spc="-11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tr</a:t>
            </a:r>
            <a:r>
              <a:rPr sz="2600" dirty="0">
                <a:latin typeface="SimSun"/>
                <a:cs typeface="SimSun"/>
              </a:rPr>
              <a:t>是被终止的线程传来的数</a:t>
            </a:r>
            <a:r>
              <a:rPr sz="2600" spc="-5" dirty="0">
                <a:latin typeface="SimSun"/>
                <a:cs typeface="SimSun"/>
              </a:rPr>
              <a:t>据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01" y="-260086"/>
            <a:ext cx="3830319" cy="547436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z="3467" dirty="0">
                <a:latin typeface="Calibri"/>
                <a:cs typeface="Calibri"/>
              </a:rPr>
              <a:t>9.3</a:t>
            </a:r>
            <a:r>
              <a:rPr sz="3467" spc="-87" dirty="0">
                <a:latin typeface="Calibri"/>
                <a:cs typeface="Calibri"/>
              </a:rPr>
              <a:t> </a:t>
            </a:r>
            <a:r>
              <a:rPr sz="3467" dirty="0">
                <a:latin typeface="Calibri"/>
                <a:cs typeface="Calibri"/>
              </a:rPr>
              <a:t>Linux</a:t>
            </a:r>
            <a:r>
              <a:rPr sz="3467" dirty="0"/>
              <a:t>的进程管理</a:t>
            </a:r>
            <a:endParaRPr sz="3467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01" y="258529"/>
            <a:ext cx="9697561" cy="4157816"/>
          </a:xfrm>
          <a:prstGeom prst="rect">
            <a:avLst/>
          </a:prstGeom>
        </p:spPr>
        <p:txBody>
          <a:bodyPr vert="horz" wrap="square" lIns="0" tIns="85990" rIns="0" bIns="0" rtlCol="0">
            <a:spAutoFit/>
          </a:bodyPr>
          <a:lstStyle/>
          <a:p>
            <a:pPr marL="13758" algn="just">
              <a:spcBef>
                <a:spcPts val="677"/>
              </a:spcBef>
            </a:pPr>
            <a:r>
              <a:rPr sz="2600" spc="-5" dirty="0">
                <a:latin typeface="SimSun"/>
                <a:cs typeface="SimSun"/>
              </a:rPr>
              <a:t>五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spc="-720" dirty="0">
                <a:latin typeface="SimSun"/>
                <a:cs typeface="SimSun"/>
              </a:rPr>
              <a:t> </a:t>
            </a:r>
            <a:r>
              <a:rPr sz="2600" dirty="0">
                <a:latin typeface="SimSun"/>
                <a:cs typeface="SimSun"/>
              </a:rPr>
              <a:t>线程的互斥锁操作</a:t>
            </a:r>
            <a:endParaRPr sz="2600">
              <a:latin typeface="SimSun"/>
              <a:cs typeface="SimSun"/>
            </a:endParaRPr>
          </a:p>
          <a:p>
            <a:pPr marL="13758" marR="5503" indent="591590" algn="just">
              <a:lnSpc>
                <a:spcPct val="99400"/>
              </a:lnSpc>
              <a:spcBef>
                <a:spcPts val="590"/>
              </a:spcBef>
            </a:pPr>
            <a:r>
              <a:rPr sz="2600" dirty="0">
                <a:latin typeface="SimSun"/>
                <a:cs typeface="SimSun"/>
              </a:rPr>
              <a:t>互斥锁</a:t>
            </a:r>
            <a:r>
              <a:rPr sz="2600" spc="-11" dirty="0">
                <a:latin typeface="Calibri"/>
                <a:cs typeface="Calibri"/>
              </a:rPr>
              <a:t>(Mutex=Mutual</a:t>
            </a:r>
            <a:r>
              <a:rPr sz="2600" spc="-16" dirty="0">
                <a:latin typeface="Calibri"/>
                <a:cs typeface="Calibri"/>
              </a:rPr>
              <a:t> exclusion</a:t>
            </a:r>
            <a:r>
              <a:rPr sz="2600" spc="-11" dirty="0">
                <a:latin typeface="Calibri"/>
                <a:cs typeface="Calibri"/>
              </a:rPr>
              <a:t> lock)</a:t>
            </a:r>
            <a:r>
              <a:rPr sz="2600" dirty="0">
                <a:latin typeface="SimSun"/>
                <a:cs typeface="SimSun"/>
              </a:rPr>
              <a:t>是互相排斥的锁，是一种信 号量，是</a:t>
            </a:r>
            <a:r>
              <a:rPr sz="2600" spc="-11" dirty="0">
                <a:latin typeface="Calibri"/>
                <a:cs typeface="Calibri"/>
              </a:rPr>
              <a:t>pthread_mutex_t</a:t>
            </a:r>
            <a:r>
              <a:rPr sz="2600" dirty="0">
                <a:latin typeface="SimSun"/>
                <a:cs typeface="SimSun"/>
              </a:rPr>
              <a:t>类型的对象。对于一个互斥锁，在同一时 刻，只能有一个线程能给它上锁，它用于防止两个线程在一时刻访 问相同的互斥共享资</a:t>
            </a:r>
            <a:r>
              <a:rPr sz="2600" spc="-5" dirty="0">
                <a:latin typeface="SimSun"/>
                <a:cs typeface="SimSun"/>
              </a:rPr>
              <a:t>源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29580">
              <a:spcBef>
                <a:spcPts val="1067"/>
              </a:spcBef>
            </a:pP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、互斥锁变量的静态初始化</a:t>
            </a:r>
            <a:endParaRPr sz="2600">
              <a:latin typeface="SimSun"/>
              <a:cs typeface="SimSun"/>
            </a:endParaRPr>
          </a:p>
          <a:p>
            <a:pPr marL="29580">
              <a:spcBef>
                <a:spcPts val="574"/>
              </a:spcBef>
            </a:pPr>
            <a:r>
              <a:rPr sz="2600" spc="-11" dirty="0">
                <a:latin typeface="Calibri"/>
                <a:cs typeface="Calibri"/>
              </a:rPr>
              <a:t>pthread_mutex_t</a:t>
            </a:r>
            <a:r>
              <a:rPr sz="2600" spc="-22" dirty="0">
                <a:latin typeface="Calibri"/>
                <a:cs typeface="Calibri"/>
              </a:rPr>
              <a:t> </a:t>
            </a:r>
            <a:r>
              <a:rPr sz="2600" spc="-16" dirty="0">
                <a:latin typeface="Calibri"/>
                <a:cs typeface="Calibri"/>
              </a:rPr>
              <a:t>mutex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PTHREAD_MUTEX_INITIALIZER;</a:t>
            </a:r>
            <a:endParaRPr sz="2600">
              <a:latin typeface="Calibri"/>
              <a:cs typeface="Calibri"/>
            </a:endParaRPr>
          </a:p>
          <a:p>
            <a:pPr marL="13758" marR="2715811">
              <a:lnSpc>
                <a:spcPct val="118300"/>
              </a:lnSpc>
              <a:spcBef>
                <a:spcPts val="596"/>
              </a:spcBef>
            </a:pPr>
            <a:r>
              <a:rPr sz="2600" spc="-5" dirty="0">
                <a:latin typeface="Calibri"/>
                <a:cs typeface="Calibri"/>
              </a:rPr>
              <a:t>2</a:t>
            </a:r>
            <a:r>
              <a:rPr sz="2600" dirty="0">
                <a:latin typeface="SimSun"/>
                <a:cs typeface="SimSun"/>
              </a:rPr>
              <a:t>、互斥锁的构造函数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dirty="0">
                <a:latin typeface="SimSun"/>
                <a:cs typeface="SimSun"/>
              </a:rPr>
              <a:t>动态初始化</a:t>
            </a:r>
            <a:r>
              <a:rPr sz="2600" dirty="0">
                <a:latin typeface="Calibri"/>
                <a:cs typeface="Calibri"/>
              </a:rPr>
              <a:t>)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pthread_mutex_init(pthread_mutex_t</a:t>
            </a:r>
            <a:r>
              <a:rPr sz="2600" spc="16" dirty="0">
                <a:latin typeface="Calibri"/>
                <a:cs typeface="Calibri"/>
              </a:rPr>
              <a:t> </a:t>
            </a:r>
            <a:r>
              <a:rPr sz="2600" spc="-16" dirty="0">
                <a:latin typeface="Calibri"/>
                <a:cs typeface="Calibri"/>
              </a:rPr>
              <a:t>mutext,const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46" y="4333198"/>
            <a:ext cx="4080034" cy="907599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 marR="5503" indent="39210">
              <a:lnSpc>
                <a:spcPct val="115799"/>
              </a:lnSpc>
              <a:spcBef>
                <a:spcPts val="108"/>
              </a:spcBef>
            </a:pPr>
            <a:r>
              <a:rPr sz="2600" spc="-11" dirty="0">
                <a:latin typeface="Calibri"/>
                <a:cs typeface="Calibri"/>
              </a:rPr>
              <a:t>pthread_mutexaddr_t </a:t>
            </a:r>
            <a:r>
              <a:rPr sz="2600" spc="-5" dirty="0">
                <a:latin typeface="Calibri"/>
                <a:cs typeface="Calibri"/>
              </a:rPr>
              <a:t>*addr);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3</a:t>
            </a:r>
            <a:r>
              <a:rPr sz="2600" dirty="0">
                <a:latin typeface="SimSun"/>
                <a:cs typeface="SimSun"/>
              </a:rPr>
              <a:t>、互斥锁的析构函数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6527" y="4544526"/>
            <a:ext cx="2506080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spc="-5" dirty="0">
                <a:latin typeface="Calibri"/>
                <a:cs typeface="Calibri"/>
              </a:rPr>
              <a:t>5</a:t>
            </a:r>
            <a:r>
              <a:rPr sz="2600" dirty="0">
                <a:latin typeface="SimSun"/>
                <a:cs typeface="SimSun"/>
              </a:rPr>
              <a:t>、互斥锁的解锁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6527" y="5010107"/>
            <a:ext cx="2690442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spc="-11" dirty="0">
                <a:latin typeface="Calibri"/>
                <a:cs typeface="Calibri"/>
              </a:rPr>
              <a:t>pthread_mutex_unl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29" y="5323798"/>
            <a:ext cx="9740900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41274">
              <a:spcBef>
                <a:spcPts val="108"/>
              </a:spcBef>
            </a:pPr>
            <a:r>
              <a:rPr sz="2600" spc="-11" dirty="0">
                <a:latin typeface="Calibri"/>
                <a:cs typeface="Calibri"/>
              </a:rPr>
              <a:t>pthread_mutex_destroy(pthread_mutex_t</a:t>
            </a:r>
            <a:r>
              <a:rPr sz="2600" spc="-16" dirty="0">
                <a:latin typeface="Calibri"/>
                <a:cs typeface="Calibri"/>
              </a:rPr>
              <a:t> mutext);</a:t>
            </a:r>
            <a:r>
              <a:rPr sz="2600" spc="238" dirty="0">
                <a:latin typeface="Calibri"/>
                <a:cs typeface="Calibri"/>
              </a:rPr>
              <a:t> </a:t>
            </a:r>
            <a:r>
              <a:rPr sz="3900" spc="-16" baseline="-13888" dirty="0">
                <a:latin typeface="Calibri"/>
                <a:cs typeface="Calibri"/>
              </a:rPr>
              <a:t>ock(pthread_mutex</a:t>
            </a:r>
            <a:endParaRPr sz="3900" baseline="-13888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6526" y="5809192"/>
            <a:ext cx="1925478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dirty="0">
                <a:latin typeface="Calibri"/>
                <a:cs typeface="Calibri"/>
              </a:rPr>
              <a:t>_t</a:t>
            </a:r>
            <a:r>
              <a:rPr sz="2600" spc="-43" dirty="0">
                <a:latin typeface="Calibri"/>
                <a:cs typeface="Calibri"/>
              </a:rPr>
              <a:t> </a:t>
            </a:r>
            <a:r>
              <a:rPr sz="2600" spc="-16" dirty="0">
                <a:latin typeface="Calibri"/>
                <a:cs typeface="Calibri"/>
              </a:rPr>
              <a:t>mutext);</a:t>
            </a:r>
            <a:r>
              <a:rPr sz="2600" spc="-49" dirty="0">
                <a:latin typeface="Calibri"/>
                <a:cs typeface="Calibri"/>
              </a:rPr>
              <a:t> 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855" y="5723340"/>
            <a:ext cx="8235738" cy="1435179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 marR="1765140">
              <a:lnSpc>
                <a:spcPct val="117500"/>
              </a:lnSpc>
              <a:spcBef>
                <a:spcPts val="108"/>
              </a:spcBef>
            </a:pPr>
            <a:r>
              <a:rPr sz="2600" spc="-5" dirty="0">
                <a:latin typeface="Calibri"/>
                <a:cs typeface="Calibri"/>
              </a:rPr>
              <a:t>4</a:t>
            </a:r>
            <a:r>
              <a:rPr sz="2600" dirty="0">
                <a:latin typeface="SimSun"/>
                <a:cs typeface="SimSun"/>
              </a:rPr>
              <a:t>、互斥锁的上锁 </a:t>
            </a:r>
            <a:r>
              <a:rPr sz="2600" spc="-11" dirty="0">
                <a:latin typeface="Calibri"/>
                <a:cs typeface="Calibri"/>
              </a:rPr>
              <a:t>pthread_mutex_lock(pthread_mutex_t </a:t>
            </a:r>
            <a:r>
              <a:rPr sz="2600" spc="-16" dirty="0">
                <a:latin typeface="Calibri"/>
                <a:cs typeface="Calibri"/>
              </a:rPr>
              <a:t>mutext);</a:t>
            </a:r>
            <a:endParaRPr sz="2600">
              <a:latin typeface="Calibri"/>
              <a:cs typeface="Calibri"/>
            </a:endParaRPr>
          </a:p>
          <a:p>
            <a:pPr marL="1119894">
              <a:spcBef>
                <a:spcPts val="569"/>
              </a:spcBef>
            </a:pPr>
            <a:r>
              <a:rPr sz="2600" dirty="0">
                <a:solidFill>
                  <a:srgbClr val="FF0000"/>
                </a:solidFill>
                <a:latin typeface="SimSun"/>
                <a:cs typeface="SimSun"/>
              </a:rPr>
              <a:t>上述函数都是在成功返回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600" dirty="0">
                <a:solidFill>
                  <a:srgbClr val="FF0000"/>
                </a:solidFill>
                <a:latin typeface="SimSun"/>
                <a:cs typeface="SimSun"/>
              </a:rPr>
              <a:t>，失败返回错误代</a:t>
            </a:r>
            <a:r>
              <a:rPr sz="2600" spc="-5" dirty="0">
                <a:solidFill>
                  <a:srgbClr val="FF0000"/>
                </a:solidFill>
                <a:latin typeface="SimSun"/>
                <a:cs typeface="SimSun"/>
              </a:rPr>
              <a:t>码</a:t>
            </a:r>
            <a:r>
              <a:rPr sz="2600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29" y="-264287"/>
            <a:ext cx="8994510" cy="1335643"/>
          </a:xfrm>
          <a:prstGeom prst="rect">
            <a:avLst/>
          </a:prstGeom>
        </p:spPr>
        <p:txBody>
          <a:bodyPr vert="horz" wrap="square" lIns="0" tIns="138959" rIns="0" bIns="0" rtlCol="0">
            <a:spAutoFit/>
          </a:bodyPr>
          <a:lstStyle/>
          <a:p>
            <a:pPr marL="13758">
              <a:spcBef>
                <a:spcPts val="1094"/>
              </a:spcBef>
            </a:pPr>
            <a:r>
              <a:rPr sz="3467" spc="-5" dirty="0">
                <a:latin typeface="SimSun"/>
                <a:cs typeface="SimSun"/>
              </a:rPr>
              <a:t>六</a:t>
            </a:r>
            <a:r>
              <a:rPr sz="3467" dirty="0">
                <a:latin typeface="SimSun"/>
                <a:cs typeface="SimSun"/>
              </a:rPr>
              <a:t>、</a:t>
            </a:r>
            <a:r>
              <a:rPr sz="3467" spc="-948" dirty="0">
                <a:latin typeface="SimSun"/>
                <a:cs typeface="SimSun"/>
              </a:rPr>
              <a:t> </a:t>
            </a:r>
            <a:r>
              <a:rPr sz="3467" dirty="0">
                <a:latin typeface="SimSun"/>
                <a:cs typeface="SimSun"/>
              </a:rPr>
              <a:t>用</a:t>
            </a:r>
            <a:r>
              <a:rPr sz="3467" dirty="0">
                <a:latin typeface="Calibri"/>
                <a:cs typeface="Calibri"/>
              </a:rPr>
              <a:t>Linux</a:t>
            </a:r>
            <a:r>
              <a:rPr sz="3467" dirty="0">
                <a:latin typeface="SimSun"/>
                <a:cs typeface="SimSun"/>
              </a:rPr>
              <a:t>进程管理解决生产者与消费者问题</a:t>
            </a:r>
            <a:endParaRPr sz="3467">
              <a:latin typeface="SimSun"/>
              <a:cs typeface="SimSun"/>
            </a:endParaRPr>
          </a:p>
          <a:p>
            <a:pPr marL="652125" algn="ctr">
              <a:spcBef>
                <a:spcPts val="986"/>
              </a:spcBef>
            </a:pPr>
            <a:r>
              <a:rPr sz="3467" dirty="0">
                <a:latin typeface="SimSun"/>
                <a:cs typeface="SimSun"/>
              </a:rPr>
              <a:t>（</a:t>
            </a:r>
            <a:r>
              <a:rPr sz="3467" dirty="0">
                <a:solidFill>
                  <a:srgbClr val="FF0000"/>
                </a:solidFill>
                <a:latin typeface="SimSun"/>
                <a:cs typeface="SimSun"/>
              </a:rPr>
              <a:t>代码：见实验！</a:t>
            </a:r>
            <a:r>
              <a:rPr sz="3467" dirty="0">
                <a:latin typeface="SimSun"/>
                <a:cs typeface="SimSun"/>
              </a:rPr>
              <a:t>）</a:t>
            </a:r>
            <a:endParaRPr sz="3467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8294" y="322666"/>
            <a:ext cx="4189413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dirty="0"/>
              <a:t>关于</a:t>
            </a:r>
            <a:r>
              <a:rPr dirty="0">
                <a:latin typeface="Calibri"/>
                <a:cs typeface="Calibri"/>
              </a:rPr>
              <a:t>sh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ll</a:t>
            </a:r>
            <a:r>
              <a:rPr dirty="0"/>
              <a:t>的说明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0" y="1468163"/>
            <a:ext cx="9644592" cy="4040893"/>
          </a:xfrm>
          <a:prstGeom prst="rect">
            <a:avLst/>
          </a:prstGeom>
        </p:spPr>
        <p:txBody>
          <a:bodyPr vert="horz" wrap="square" lIns="0" tIns="34396" rIns="0" bIns="0" rtlCol="0">
            <a:spAutoFit/>
          </a:bodyPr>
          <a:lstStyle/>
          <a:p>
            <a:pPr marL="385221" marR="105248" indent="-371464">
              <a:lnSpc>
                <a:spcPts val="3586"/>
              </a:lnSpc>
              <a:spcBef>
                <a:spcPts val="271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5" dirty="0">
                <a:latin typeface="Calibri"/>
                <a:cs typeface="Calibri"/>
              </a:rPr>
              <a:t>sh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spc="-5" dirty="0">
                <a:latin typeface="Calibri"/>
                <a:cs typeface="Calibri"/>
              </a:rPr>
              <a:t>l</a:t>
            </a:r>
            <a:r>
              <a:rPr sz="3033" spc="-11" dirty="0">
                <a:latin typeface="Calibri"/>
                <a:cs typeface="Calibri"/>
              </a:rPr>
              <a:t>l</a:t>
            </a:r>
            <a:r>
              <a:rPr sz="3033" dirty="0">
                <a:latin typeface="SimSun"/>
                <a:cs typeface="SimSun"/>
              </a:rPr>
              <a:t>为用户登录成功后所使用的</a:t>
            </a:r>
            <a:r>
              <a:rPr sz="3033" spc="5" dirty="0">
                <a:latin typeface="Calibri"/>
                <a:cs typeface="Calibri"/>
              </a:rPr>
              <a:t>sh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spc="-5" dirty="0">
                <a:latin typeface="Calibri"/>
                <a:cs typeface="Calibri"/>
              </a:rPr>
              <a:t>l</a:t>
            </a:r>
            <a:r>
              <a:rPr sz="3033" spc="-11" dirty="0">
                <a:latin typeface="Calibri"/>
                <a:cs typeface="Calibri"/>
              </a:rPr>
              <a:t>l</a:t>
            </a:r>
            <a:r>
              <a:rPr sz="3033" dirty="0">
                <a:latin typeface="SimSun"/>
                <a:cs typeface="SimSun"/>
              </a:rPr>
              <a:t>程序，也可是用户 实用程序，当为空时，系统默认</a:t>
            </a:r>
            <a:r>
              <a:rPr sz="3033" spc="-11" dirty="0">
                <a:latin typeface="Calibri"/>
                <a:cs typeface="Calibri"/>
              </a:rPr>
              <a:t>/bin/sh</a:t>
            </a:r>
            <a:r>
              <a:rPr sz="3033" dirty="0">
                <a:latin typeface="SimSun"/>
                <a:cs typeface="SimSun"/>
              </a:rPr>
              <a:t>。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699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一般说，</a:t>
            </a:r>
            <a:r>
              <a:rPr sz="3033" spc="5" dirty="0">
                <a:latin typeface="Calibri"/>
                <a:cs typeface="Calibri"/>
              </a:rPr>
              <a:t>sh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spc="-5" dirty="0">
                <a:latin typeface="Calibri"/>
                <a:cs typeface="Calibri"/>
              </a:rPr>
              <a:t>l</a:t>
            </a:r>
            <a:r>
              <a:rPr sz="3033" spc="-11" dirty="0">
                <a:latin typeface="Calibri"/>
                <a:cs typeface="Calibri"/>
              </a:rPr>
              <a:t>l</a:t>
            </a:r>
            <a:r>
              <a:rPr sz="3033" dirty="0">
                <a:latin typeface="SimSun"/>
                <a:cs typeface="SimSun"/>
              </a:rPr>
              <a:t>的值应该在</a:t>
            </a:r>
            <a:r>
              <a:rPr sz="3033" spc="-49" dirty="0">
                <a:latin typeface="Calibri"/>
                <a:cs typeface="Calibri"/>
              </a:rPr>
              <a:t>/</a:t>
            </a:r>
            <a:r>
              <a:rPr sz="3033" spc="-27" dirty="0">
                <a:latin typeface="Calibri"/>
                <a:cs typeface="Calibri"/>
              </a:rPr>
              <a:t>e</a:t>
            </a:r>
            <a:r>
              <a:rPr sz="3033" spc="-38" dirty="0">
                <a:latin typeface="Calibri"/>
                <a:cs typeface="Calibri"/>
              </a:rPr>
              <a:t>t</a:t>
            </a:r>
            <a:r>
              <a:rPr sz="3033" dirty="0">
                <a:latin typeface="Calibri"/>
                <a:cs typeface="Calibri"/>
              </a:rPr>
              <a:t>c</a:t>
            </a:r>
            <a:r>
              <a:rPr sz="3033" spc="-54" dirty="0">
                <a:latin typeface="Calibri"/>
                <a:cs typeface="Calibri"/>
              </a:rPr>
              <a:t>/</a:t>
            </a:r>
            <a:r>
              <a:rPr sz="3033" spc="5" dirty="0">
                <a:latin typeface="Calibri"/>
                <a:cs typeface="Calibri"/>
              </a:rPr>
              <a:t>sh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spc="-5" dirty="0">
                <a:latin typeface="Calibri"/>
                <a:cs typeface="Calibri"/>
              </a:rPr>
              <a:t>ll</a:t>
            </a:r>
            <a:r>
              <a:rPr sz="3033" dirty="0">
                <a:latin typeface="Calibri"/>
                <a:cs typeface="Calibri"/>
              </a:rPr>
              <a:t>s</a:t>
            </a:r>
            <a:r>
              <a:rPr sz="3033" dirty="0">
                <a:latin typeface="SimSun"/>
                <a:cs typeface="SimSun"/>
              </a:rPr>
              <a:t>存在。</a:t>
            </a:r>
            <a:endParaRPr sz="3033">
              <a:latin typeface="SimSun"/>
              <a:cs typeface="SimSun"/>
            </a:endParaRPr>
          </a:p>
          <a:p>
            <a:pPr marL="385221" indent="-371464">
              <a:lnSpc>
                <a:spcPts val="3548"/>
              </a:lnSpc>
              <a:spcBef>
                <a:spcPts val="910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如果想让用户登录后直接执行某个程序，如</a:t>
            </a:r>
            <a:endParaRPr sz="3033">
              <a:latin typeface="SimSun"/>
              <a:cs typeface="SimSun"/>
            </a:endParaRPr>
          </a:p>
          <a:p>
            <a:pPr marL="385221">
              <a:lnSpc>
                <a:spcPts val="3521"/>
              </a:lnSpc>
            </a:pPr>
            <a:r>
              <a:rPr sz="3033" spc="-5" dirty="0">
                <a:latin typeface="Calibri"/>
                <a:cs typeface="Calibri"/>
              </a:rPr>
              <a:t>/usr/bin/my_shell</a:t>
            </a:r>
            <a:r>
              <a:rPr sz="3033" spc="-5" dirty="0">
                <a:latin typeface="SimSun"/>
                <a:cs typeface="SimSun"/>
              </a:rPr>
              <a:t>，</a:t>
            </a:r>
            <a:r>
              <a:rPr sz="3033" dirty="0">
                <a:latin typeface="SimSun"/>
                <a:cs typeface="SimSun"/>
              </a:rPr>
              <a:t>则可修改此项内容为</a:t>
            </a:r>
            <a:endParaRPr sz="3033">
              <a:latin typeface="SimSun"/>
              <a:cs typeface="SimSun"/>
            </a:endParaRPr>
          </a:p>
          <a:p>
            <a:pPr marL="385221">
              <a:lnSpc>
                <a:spcPts val="3613"/>
              </a:lnSpc>
            </a:pPr>
            <a:r>
              <a:rPr sz="3033" spc="-5" dirty="0">
                <a:latin typeface="Calibri"/>
                <a:cs typeface="Calibri"/>
              </a:rPr>
              <a:t>/usr/bin/my_shell</a:t>
            </a:r>
            <a:r>
              <a:rPr sz="3033" dirty="0">
                <a:latin typeface="SimSun"/>
                <a:cs typeface="SimSun"/>
              </a:rPr>
              <a:t>。</a:t>
            </a:r>
            <a:endParaRPr sz="3033">
              <a:latin typeface="SimSun"/>
              <a:cs typeface="SimSun"/>
            </a:endParaRPr>
          </a:p>
          <a:p>
            <a:pPr marL="385221" marR="5503" indent="-371464">
              <a:lnSpc>
                <a:spcPts val="3358"/>
              </a:lnSpc>
              <a:spcBef>
                <a:spcPts val="1360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若此项设置为一个不存在或不可执行的文件，则用户不 能成功登录。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42" y="-188378"/>
            <a:ext cx="6957589" cy="747426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398979" indent="-371464">
              <a:lnSpc>
                <a:spcPct val="100000"/>
              </a:lnSpc>
              <a:spcBef>
                <a:spcPts val="108"/>
              </a:spcBef>
              <a:buFont typeface="Arial MT"/>
              <a:buChar char="•"/>
              <a:tabLst>
                <a:tab pos="398291" algn="l"/>
                <a:tab pos="398979" algn="l"/>
                <a:tab pos="1421192" algn="l"/>
                <a:tab pos="4333742" algn="l"/>
              </a:tabLst>
            </a:pPr>
            <a:r>
              <a:rPr sz="2492" spc="-5" dirty="0">
                <a:latin typeface="Calibri"/>
                <a:cs typeface="Calibri"/>
              </a:rPr>
              <a:t>5.4.1.1	DHCP</a:t>
            </a:r>
            <a:r>
              <a:rPr sz="2492" dirty="0"/>
              <a:t>协</a:t>
            </a:r>
            <a:r>
              <a:rPr sz="2492" spc="439" dirty="0"/>
              <a:t>议</a:t>
            </a:r>
            <a:r>
              <a:rPr sz="7150" spc="-8" baseline="12626" dirty="0">
                <a:latin typeface="Calibri"/>
                <a:cs typeface="Calibri"/>
              </a:rPr>
              <a:t>5.4.1	DHCP</a:t>
            </a:r>
            <a:r>
              <a:rPr sz="7150" baseline="12626" dirty="0"/>
              <a:t>介绍</a:t>
            </a:r>
            <a:endParaRPr sz="7150" baseline="12626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01" y="552957"/>
            <a:ext cx="9723014" cy="6698843"/>
          </a:xfrm>
          <a:prstGeom prst="rect">
            <a:avLst/>
          </a:prstGeom>
        </p:spPr>
        <p:txBody>
          <a:bodyPr vert="horz" wrap="square" lIns="0" tIns="15134" rIns="0" bIns="0" rtlCol="0">
            <a:spAutoFit/>
          </a:bodyPr>
          <a:lstStyle/>
          <a:p>
            <a:pPr marL="385221" marR="59159" indent="-371464">
              <a:lnSpc>
                <a:spcPct val="99600"/>
              </a:lnSpc>
              <a:spcBef>
                <a:spcPts val="119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2492" spc="-5" dirty="0">
                <a:latin typeface="Calibri"/>
                <a:cs typeface="Calibri"/>
              </a:rPr>
              <a:t>DHCP</a:t>
            </a:r>
            <a:r>
              <a:rPr sz="2492" dirty="0">
                <a:latin typeface="SimSun"/>
                <a:cs typeface="SimSun"/>
              </a:rPr>
              <a:t>是</a:t>
            </a:r>
            <a:r>
              <a:rPr sz="2492" spc="-5" dirty="0">
                <a:latin typeface="Calibri"/>
                <a:cs typeface="Calibri"/>
              </a:rPr>
              <a:t>Dynamic </a:t>
            </a:r>
            <a:r>
              <a:rPr sz="2492" spc="-11" dirty="0">
                <a:latin typeface="Calibri"/>
                <a:cs typeface="Calibri"/>
              </a:rPr>
              <a:t>Host</a:t>
            </a:r>
            <a:r>
              <a:rPr sz="2492" spc="-5" dirty="0">
                <a:latin typeface="Calibri"/>
                <a:cs typeface="Calibri"/>
              </a:rPr>
              <a:t> </a:t>
            </a:r>
            <a:r>
              <a:rPr sz="2492" spc="-11" dirty="0">
                <a:latin typeface="Calibri"/>
                <a:cs typeface="Calibri"/>
              </a:rPr>
              <a:t>Configuration</a:t>
            </a:r>
            <a:r>
              <a:rPr sz="2492" dirty="0">
                <a:latin typeface="Calibri"/>
                <a:cs typeface="Calibri"/>
              </a:rPr>
              <a:t> </a:t>
            </a:r>
            <a:r>
              <a:rPr sz="2492" spc="-16" dirty="0">
                <a:latin typeface="Calibri"/>
                <a:cs typeface="Calibri"/>
              </a:rPr>
              <a:t>Protocol</a:t>
            </a:r>
            <a:r>
              <a:rPr sz="2492" spc="-16" dirty="0">
                <a:latin typeface="SimSun"/>
                <a:cs typeface="SimSun"/>
              </a:rPr>
              <a:t>（</a:t>
            </a:r>
            <a:r>
              <a:rPr sz="2492" dirty="0">
                <a:latin typeface="SimSun"/>
                <a:cs typeface="SimSun"/>
              </a:rPr>
              <a:t>动态主机分配协议）的 缩写，它的前身是</a:t>
            </a:r>
            <a:r>
              <a:rPr sz="2492" spc="-16" dirty="0">
                <a:latin typeface="Calibri"/>
                <a:cs typeface="Calibri"/>
              </a:rPr>
              <a:t>BOOTP</a:t>
            </a:r>
            <a:r>
              <a:rPr sz="2492" dirty="0">
                <a:latin typeface="SimSun"/>
                <a:cs typeface="SimSun"/>
              </a:rPr>
              <a:t>。</a:t>
            </a:r>
            <a:r>
              <a:rPr sz="2492" spc="-16" dirty="0">
                <a:latin typeface="Calibri"/>
                <a:cs typeface="Calibri"/>
              </a:rPr>
              <a:t>BOOTP</a:t>
            </a:r>
            <a:r>
              <a:rPr sz="2492" dirty="0">
                <a:latin typeface="SimSun"/>
                <a:cs typeface="SimSun"/>
              </a:rPr>
              <a:t>原本是用于无磁盘主机连接的网 络环境中，网络主机使用</a:t>
            </a:r>
            <a:r>
              <a:rPr sz="2492" spc="-22" dirty="0">
                <a:latin typeface="Calibri"/>
                <a:cs typeface="Calibri"/>
              </a:rPr>
              <a:t>BOOT</a:t>
            </a:r>
            <a:r>
              <a:rPr sz="2492" spc="-11" dirty="0">
                <a:latin typeface="Calibri"/>
                <a:cs typeface="Calibri"/>
              </a:rPr>
              <a:t> </a:t>
            </a:r>
            <a:r>
              <a:rPr sz="2492" spc="-16" dirty="0">
                <a:latin typeface="Calibri"/>
                <a:cs typeface="Calibri"/>
              </a:rPr>
              <a:t>ROM</a:t>
            </a:r>
            <a:r>
              <a:rPr sz="2492" dirty="0">
                <a:latin typeface="SimSun"/>
                <a:cs typeface="SimSun"/>
              </a:rPr>
              <a:t>而不是磁盘启动并连接上网络</a:t>
            </a:r>
            <a:endParaRPr sz="2492">
              <a:latin typeface="SimSun"/>
              <a:cs typeface="SimSun"/>
            </a:endParaRPr>
          </a:p>
          <a:p>
            <a:pPr marL="385221">
              <a:lnSpc>
                <a:spcPts val="2963"/>
              </a:lnSpc>
              <a:spcBef>
                <a:spcPts val="27"/>
              </a:spcBef>
            </a:pPr>
            <a:r>
              <a:rPr sz="2492" dirty="0">
                <a:latin typeface="SimSun"/>
                <a:cs typeface="SimSun"/>
              </a:rPr>
              <a:t>，通过</a:t>
            </a:r>
            <a:r>
              <a:rPr sz="2492" spc="-16" dirty="0">
                <a:latin typeface="Calibri"/>
                <a:cs typeface="Calibri"/>
              </a:rPr>
              <a:t>BOOTP</a:t>
            </a:r>
            <a:r>
              <a:rPr sz="2492" dirty="0">
                <a:latin typeface="SimSun"/>
                <a:cs typeface="SimSun"/>
              </a:rPr>
              <a:t>自动为那些主机设定</a:t>
            </a:r>
            <a:r>
              <a:rPr sz="2492" spc="-38" dirty="0">
                <a:latin typeface="Calibri"/>
                <a:cs typeface="Calibri"/>
              </a:rPr>
              <a:t>TCP/IP</a:t>
            </a:r>
            <a:r>
              <a:rPr sz="2492" dirty="0">
                <a:latin typeface="SimSun"/>
                <a:cs typeface="SimSun"/>
              </a:rPr>
              <a:t>环境。但</a:t>
            </a:r>
            <a:r>
              <a:rPr sz="2492" spc="-16" dirty="0">
                <a:latin typeface="Calibri"/>
                <a:cs typeface="Calibri"/>
              </a:rPr>
              <a:t>BOOTP</a:t>
            </a:r>
            <a:r>
              <a:rPr sz="2492" dirty="0">
                <a:latin typeface="SimSun"/>
                <a:cs typeface="SimSun"/>
              </a:rPr>
              <a:t>有一个缺点</a:t>
            </a:r>
            <a:endParaRPr sz="2492">
              <a:latin typeface="SimSun"/>
              <a:cs typeface="SimSun"/>
            </a:endParaRPr>
          </a:p>
          <a:p>
            <a:pPr marL="385221">
              <a:lnSpc>
                <a:spcPts val="2963"/>
              </a:lnSpc>
            </a:pPr>
            <a:r>
              <a:rPr sz="2492" dirty="0">
                <a:latin typeface="SimSun"/>
                <a:cs typeface="SimSun"/>
              </a:rPr>
              <a:t>，是在设定前需事先获得客户端的硬件地址，而且</a:t>
            </a:r>
            <a:r>
              <a:rPr sz="2492" spc="-5" dirty="0">
                <a:latin typeface="Calibri"/>
                <a:cs typeface="Calibri"/>
              </a:rPr>
              <a:t>IP</a:t>
            </a:r>
            <a:r>
              <a:rPr sz="2492" dirty="0">
                <a:latin typeface="SimSun"/>
                <a:cs typeface="SimSun"/>
              </a:rPr>
              <a:t>是静态的。换</a:t>
            </a:r>
            <a:endParaRPr sz="2492">
              <a:latin typeface="SimSun"/>
              <a:cs typeface="SimSun"/>
            </a:endParaRPr>
          </a:p>
          <a:p>
            <a:pPr marL="385221" marR="5503">
              <a:lnSpc>
                <a:spcPct val="100899"/>
              </a:lnSpc>
              <a:spcBef>
                <a:spcPts val="22"/>
              </a:spcBef>
            </a:pPr>
            <a:r>
              <a:rPr sz="2492" dirty="0">
                <a:latin typeface="SimSun"/>
                <a:cs typeface="SimSun"/>
              </a:rPr>
              <a:t>而言之，</a:t>
            </a:r>
            <a:r>
              <a:rPr sz="2492" spc="-5" dirty="0">
                <a:latin typeface="Calibri"/>
                <a:cs typeface="Calibri"/>
              </a:rPr>
              <a:t>B</a:t>
            </a:r>
            <a:r>
              <a:rPr sz="2492" dirty="0">
                <a:latin typeface="Calibri"/>
                <a:cs typeface="Calibri"/>
              </a:rPr>
              <a:t>O</a:t>
            </a:r>
            <a:r>
              <a:rPr sz="2492" spc="-65" dirty="0">
                <a:latin typeface="Calibri"/>
                <a:cs typeface="Calibri"/>
              </a:rPr>
              <a:t>O</a:t>
            </a:r>
            <a:r>
              <a:rPr sz="2492" spc="5" dirty="0">
                <a:latin typeface="Calibri"/>
                <a:cs typeface="Calibri"/>
              </a:rPr>
              <a:t>T</a:t>
            </a:r>
            <a:r>
              <a:rPr sz="2492" spc="-5" dirty="0">
                <a:latin typeface="Calibri"/>
                <a:cs typeface="Calibri"/>
              </a:rPr>
              <a:t>P</a:t>
            </a:r>
            <a:r>
              <a:rPr sz="2492" dirty="0">
                <a:latin typeface="SimSun"/>
                <a:cs typeface="SimSun"/>
              </a:rPr>
              <a:t>缺乏“动态性”，若在有限的</a:t>
            </a:r>
            <a:r>
              <a:rPr sz="2492" spc="-5" dirty="0">
                <a:latin typeface="Calibri"/>
                <a:cs typeface="Calibri"/>
              </a:rPr>
              <a:t>IP</a:t>
            </a:r>
            <a:r>
              <a:rPr sz="2492" dirty="0">
                <a:latin typeface="SimSun"/>
                <a:cs typeface="SimSun"/>
              </a:rPr>
              <a:t>资源环境中，</a:t>
            </a:r>
            <a:r>
              <a:rPr sz="2492" spc="-5" dirty="0">
                <a:latin typeface="Calibri"/>
                <a:cs typeface="Calibri"/>
              </a:rPr>
              <a:t>B</a:t>
            </a:r>
            <a:r>
              <a:rPr sz="2492" dirty="0">
                <a:latin typeface="Calibri"/>
                <a:cs typeface="Calibri"/>
              </a:rPr>
              <a:t>O</a:t>
            </a:r>
            <a:r>
              <a:rPr sz="2492" spc="-65" dirty="0">
                <a:latin typeface="Calibri"/>
                <a:cs typeface="Calibri"/>
              </a:rPr>
              <a:t>O</a:t>
            </a:r>
            <a:r>
              <a:rPr sz="2492" spc="5" dirty="0">
                <a:latin typeface="Calibri"/>
                <a:cs typeface="Calibri"/>
              </a:rPr>
              <a:t>T</a:t>
            </a:r>
            <a:r>
              <a:rPr sz="2492" dirty="0">
                <a:latin typeface="Calibri"/>
                <a:cs typeface="Calibri"/>
              </a:rPr>
              <a:t>P </a:t>
            </a:r>
            <a:r>
              <a:rPr sz="2492" dirty="0">
                <a:latin typeface="SimSun"/>
                <a:cs typeface="SimSun"/>
              </a:rPr>
              <a:t>的一对一会造成非常严重的资源浪费。</a:t>
            </a:r>
            <a:endParaRPr sz="2492">
              <a:latin typeface="SimSun"/>
              <a:cs typeface="SimSun"/>
            </a:endParaRPr>
          </a:p>
          <a:p>
            <a:pPr marL="385221" marR="60535" indent="-371464">
              <a:lnSpc>
                <a:spcPct val="100099"/>
              </a:lnSpc>
              <a:spcBef>
                <a:spcPts val="596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2492" spc="-5" dirty="0">
                <a:latin typeface="Calibri"/>
                <a:cs typeface="Calibri"/>
              </a:rPr>
              <a:t>DHCP</a:t>
            </a:r>
            <a:r>
              <a:rPr sz="2492" dirty="0">
                <a:latin typeface="SimSun"/>
                <a:cs typeface="SimSun"/>
              </a:rPr>
              <a:t>是</a:t>
            </a:r>
            <a:r>
              <a:rPr sz="2492" spc="-16" dirty="0">
                <a:latin typeface="Calibri"/>
                <a:cs typeface="Calibri"/>
              </a:rPr>
              <a:t>BOOTP</a:t>
            </a:r>
            <a:r>
              <a:rPr sz="2492" dirty="0">
                <a:latin typeface="SimSun"/>
                <a:cs typeface="SimSun"/>
              </a:rPr>
              <a:t>的增强版本</a:t>
            </a:r>
            <a:r>
              <a:rPr sz="2492" dirty="0">
                <a:latin typeface="Microsoft YaHei"/>
                <a:cs typeface="Microsoft YaHei"/>
              </a:rPr>
              <a:t>﹐</a:t>
            </a:r>
            <a:r>
              <a:rPr sz="2492" dirty="0">
                <a:latin typeface="SimSun"/>
                <a:cs typeface="SimSun"/>
              </a:rPr>
              <a:t>它分为两部分：一个是服务器端</a:t>
            </a:r>
            <a:r>
              <a:rPr sz="2492" dirty="0">
                <a:latin typeface="Microsoft YaHei"/>
                <a:cs typeface="Microsoft YaHei"/>
              </a:rPr>
              <a:t>﹐</a:t>
            </a:r>
            <a:r>
              <a:rPr sz="2492" dirty="0">
                <a:latin typeface="SimSun"/>
                <a:cs typeface="SimSun"/>
              </a:rPr>
              <a:t>而另 一个是客户端。在此机制下</a:t>
            </a:r>
            <a:r>
              <a:rPr sz="2492" spc="-5" dirty="0">
                <a:latin typeface="SimSun"/>
                <a:cs typeface="SimSun"/>
              </a:rPr>
              <a:t>，</a:t>
            </a:r>
            <a:r>
              <a:rPr sz="2492" spc="-5" dirty="0">
                <a:latin typeface="Calibri"/>
                <a:cs typeface="Calibri"/>
              </a:rPr>
              <a:t>DHCP</a:t>
            </a:r>
            <a:r>
              <a:rPr sz="2492" dirty="0">
                <a:latin typeface="SimSun"/>
                <a:cs typeface="SimSun"/>
              </a:rPr>
              <a:t>服务器集中管理所有的</a:t>
            </a:r>
            <a:r>
              <a:rPr sz="2492" spc="-5" dirty="0">
                <a:latin typeface="Calibri"/>
                <a:cs typeface="Calibri"/>
              </a:rPr>
              <a:t>IP</a:t>
            </a:r>
            <a:r>
              <a:rPr sz="2492" dirty="0">
                <a:latin typeface="SimSun"/>
                <a:cs typeface="SimSun"/>
              </a:rPr>
              <a:t>网络设 定数据，并负责处理客户端的</a:t>
            </a:r>
            <a:r>
              <a:rPr sz="2492" spc="-5" dirty="0">
                <a:latin typeface="Calibri"/>
                <a:cs typeface="Calibri"/>
              </a:rPr>
              <a:t>D</a:t>
            </a:r>
            <a:r>
              <a:rPr sz="2492" dirty="0">
                <a:latin typeface="Calibri"/>
                <a:cs typeface="Calibri"/>
              </a:rPr>
              <a:t>H</a:t>
            </a:r>
            <a:r>
              <a:rPr sz="2492" spc="-5" dirty="0">
                <a:latin typeface="Calibri"/>
                <a:cs typeface="Calibri"/>
              </a:rPr>
              <a:t>CP</a:t>
            </a:r>
            <a:r>
              <a:rPr sz="2492" dirty="0">
                <a:latin typeface="SimSun"/>
                <a:cs typeface="SimSun"/>
              </a:rPr>
              <a:t>要求；而客户端则会使用从服务 器分配下来的</a:t>
            </a:r>
            <a:r>
              <a:rPr sz="2492" spc="-5" dirty="0">
                <a:latin typeface="Calibri"/>
                <a:cs typeface="Calibri"/>
              </a:rPr>
              <a:t>IP</a:t>
            </a:r>
            <a:r>
              <a:rPr sz="2492" dirty="0">
                <a:latin typeface="SimSun"/>
                <a:cs typeface="SimSun"/>
              </a:rPr>
              <a:t>环境数据，配置自己的网络参数。每个</a:t>
            </a:r>
            <a:r>
              <a:rPr sz="2492" spc="-5" dirty="0">
                <a:latin typeface="Calibri"/>
                <a:cs typeface="Calibri"/>
              </a:rPr>
              <a:t>DHCP</a:t>
            </a:r>
            <a:r>
              <a:rPr sz="2492" dirty="0">
                <a:latin typeface="SimSun"/>
                <a:cs typeface="SimSun"/>
              </a:rPr>
              <a:t>客户连 接到</a:t>
            </a:r>
            <a:r>
              <a:rPr sz="2492" spc="-5" dirty="0">
                <a:latin typeface="Calibri"/>
                <a:cs typeface="Calibri"/>
              </a:rPr>
              <a:t>DHCP</a:t>
            </a:r>
            <a:r>
              <a:rPr sz="2492" dirty="0">
                <a:latin typeface="SimSun"/>
                <a:cs typeface="SimSun"/>
              </a:rPr>
              <a:t>服务器上时，服务器就会返回</a:t>
            </a:r>
            <a:r>
              <a:rPr sz="2492" spc="-5" dirty="0">
                <a:latin typeface="Calibri"/>
                <a:cs typeface="Calibri"/>
              </a:rPr>
              <a:t>IP</a:t>
            </a:r>
            <a:r>
              <a:rPr sz="2492" dirty="0">
                <a:latin typeface="SimSun"/>
                <a:cs typeface="SimSun"/>
              </a:rPr>
              <a:t>地址、网关和</a:t>
            </a:r>
            <a:r>
              <a:rPr sz="2492" dirty="0">
                <a:latin typeface="Calibri"/>
                <a:cs typeface="Calibri"/>
              </a:rPr>
              <a:t>DNS</a:t>
            </a:r>
            <a:r>
              <a:rPr sz="2492" dirty="0">
                <a:latin typeface="SimSun"/>
                <a:cs typeface="SimSun"/>
              </a:rPr>
              <a:t>服务器 等信息给客户端。让其以此配置自己的网络参数。相对</a:t>
            </a:r>
            <a:r>
              <a:rPr sz="2492" spc="-16" dirty="0">
                <a:latin typeface="Calibri"/>
                <a:cs typeface="Calibri"/>
              </a:rPr>
              <a:t>BOOTP</a:t>
            </a:r>
            <a:r>
              <a:rPr sz="2492" spc="-16" dirty="0">
                <a:latin typeface="SimSun"/>
                <a:cs typeface="SimSun"/>
              </a:rPr>
              <a:t>， </a:t>
            </a:r>
            <a:r>
              <a:rPr sz="2492" spc="-11" dirty="0">
                <a:latin typeface="SimSun"/>
                <a:cs typeface="SimSun"/>
              </a:rPr>
              <a:t> </a:t>
            </a:r>
            <a:r>
              <a:rPr sz="2492" spc="-5" dirty="0">
                <a:latin typeface="Calibri"/>
                <a:cs typeface="Calibri"/>
              </a:rPr>
              <a:t>DHCP</a:t>
            </a:r>
            <a:r>
              <a:rPr sz="2492" dirty="0">
                <a:latin typeface="SimSun"/>
                <a:cs typeface="SimSun"/>
              </a:rPr>
              <a:t>通过“租约”的概念，有效且动态地分配客户端的</a:t>
            </a:r>
            <a:r>
              <a:rPr sz="2492" spc="-38" dirty="0">
                <a:latin typeface="Calibri"/>
                <a:cs typeface="Calibri"/>
              </a:rPr>
              <a:t>TCP/IP</a:t>
            </a:r>
            <a:r>
              <a:rPr sz="2492" dirty="0">
                <a:latin typeface="SimSun"/>
                <a:cs typeface="SimSun"/>
              </a:rPr>
              <a:t>相关 属性的设定，而且作为兼容考虑</a:t>
            </a:r>
            <a:r>
              <a:rPr sz="2492" spc="-5" dirty="0">
                <a:latin typeface="SimSun"/>
                <a:cs typeface="SimSun"/>
              </a:rPr>
              <a:t>，</a:t>
            </a:r>
            <a:r>
              <a:rPr sz="2492" spc="-5" dirty="0">
                <a:latin typeface="Calibri"/>
                <a:cs typeface="Calibri"/>
              </a:rPr>
              <a:t>DHCP</a:t>
            </a:r>
            <a:r>
              <a:rPr sz="2492" dirty="0">
                <a:latin typeface="SimSun"/>
                <a:cs typeface="SimSun"/>
              </a:rPr>
              <a:t>也完全照顾了</a:t>
            </a:r>
            <a:r>
              <a:rPr sz="2492" spc="-16" dirty="0">
                <a:latin typeface="Calibri"/>
                <a:cs typeface="Calibri"/>
              </a:rPr>
              <a:t>BOOTP </a:t>
            </a:r>
            <a:r>
              <a:rPr sz="2492" spc="-5" dirty="0">
                <a:latin typeface="Calibri"/>
                <a:cs typeface="Calibri"/>
              </a:rPr>
              <a:t>Client </a:t>
            </a:r>
            <a:r>
              <a:rPr sz="2492" dirty="0">
                <a:latin typeface="Calibri"/>
                <a:cs typeface="Calibri"/>
              </a:rPr>
              <a:t> </a:t>
            </a:r>
            <a:r>
              <a:rPr sz="2492" dirty="0">
                <a:latin typeface="SimSun"/>
                <a:cs typeface="SimSun"/>
              </a:rPr>
              <a:t>的需求。</a:t>
            </a:r>
            <a:endParaRPr sz="2492">
              <a:latin typeface="SimSun"/>
              <a:cs typeface="SimSun"/>
            </a:endParaRPr>
          </a:p>
          <a:p>
            <a:pPr marL="385221" indent="-371464">
              <a:spcBef>
                <a:spcPts val="574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2492" spc="-5" dirty="0">
                <a:latin typeface="Calibri"/>
                <a:cs typeface="Calibri"/>
              </a:rPr>
              <a:t>DHCP</a:t>
            </a:r>
            <a:r>
              <a:rPr sz="2492" dirty="0">
                <a:latin typeface="SimSun"/>
                <a:cs typeface="SimSun"/>
              </a:rPr>
              <a:t>详尽的协议内容在</a:t>
            </a:r>
            <a:r>
              <a:rPr sz="2492" spc="-11" dirty="0">
                <a:latin typeface="Calibri"/>
                <a:cs typeface="Calibri"/>
              </a:rPr>
              <a:t>RFC</a:t>
            </a:r>
            <a:r>
              <a:rPr sz="2492" dirty="0">
                <a:latin typeface="SimSun"/>
                <a:cs typeface="SimSun"/>
              </a:rPr>
              <a:t>文档的</a:t>
            </a:r>
            <a:r>
              <a:rPr sz="2492" spc="-11" dirty="0">
                <a:latin typeface="Calibri"/>
                <a:cs typeface="Calibri"/>
              </a:rPr>
              <a:t>RFC2131</a:t>
            </a:r>
            <a:r>
              <a:rPr sz="2492" dirty="0">
                <a:latin typeface="SimSun"/>
                <a:cs typeface="SimSun"/>
              </a:rPr>
              <a:t>和</a:t>
            </a:r>
            <a:r>
              <a:rPr sz="2492" spc="-11" dirty="0">
                <a:latin typeface="Calibri"/>
                <a:cs typeface="Calibri"/>
              </a:rPr>
              <a:t>RFC1541</a:t>
            </a:r>
            <a:r>
              <a:rPr sz="2492" dirty="0">
                <a:latin typeface="SimSun"/>
                <a:cs typeface="SimSun"/>
              </a:rPr>
              <a:t>中有描述。</a:t>
            </a:r>
            <a:endParaRPr sz="2492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1192" y="322666"/>
            <a:ext cx="1843617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dirty="0"/>
              <a:t>伪用户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1" y="1468162"/>
            <a:ext cx="9650095" cy="3450411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385221" marR="5503" indent="-371464" algn="just">
              <a:spcBef>
                <a:spcPts val="108"/>
              </a:spcBef>
              <a:buFont typeface="Arial MT"/>
              <a:buChar char="•"/>
              <a:tabLst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在</a:t>
            </a:r>
            <a:r>
              <a:rPr sz="3033" spc="-49" dirty="0">
                <a:latin typeface="Calibri"/>
                <a:cs typeface="Calibri"/>
              </a:rPr>
              <a:t>/</a:t>
            </a:r>
            <a:r>
              <a:rPr sz="3033" spc="-27" dirty="0">
                <a:latin typeface="Calibri"/>
                <a:cs typeface="Calibri"/>
              </a:rPr>
              <a:t>e</a:t>
            </a:r>
            <a:r>
              <a:rPr sz="3033" spc="-38" dirty="0">
                <a:latin typeface="Calibri"/>
                <a:cs typeface="Calibri"/>
              </a:rPr>
              <a:t>t</a:t>
            </a:r>
            <a:r>
              <a:rPr sz="3033" dirty="0">
                <a:latin typeface="Calibri"/>
                <a:cs typeface="Calibri"/>
              </a:rPr>
              <a:t>c</a:t>
            </a:r>
            <a:r>
              <a:rPr sz="3033" spc="5" dirty="0">
                <a:latin typeface="Calibri"/>
                <a:cs typeface="Calibri"/>
              </a:rPr>
              <a:t>/p</a:t>
            </a:r>
            <a:r>
              <a:rPr sz="3033" spc="-5" dirty="0">
                <a:latin typeface="Calibri"/>
                <a:cs typeface="Calibri"/>
              </a:rPr>
              <a:t>a</a:t>
            </a:r>
            <a:r>
              <a:rPr sz="3033" spc="5" dirty="0">
                <a:latin typeface="Calibri"/>
                <a:cs typeface="Calibri"/>
              </a:rPr>
              <a:t>s</a:t>
            </a:r>
            <a:r>
              <a:rPr sz="3033" spc="-11" dirty="0">
                <a:latin typeface="Calibri"/>
                <a:cs typeface="Calibri"/>
              </a:rPr>
              <a:t>s</a:t>
            </a:r>
            <a:r>
              <a:rPr sz="3033" spc="-32" dirty="0">
                <a:latin typeface="Calibri"/>
                <a:cs typeface="Calibri"/>
              </a:rPr>
              <a:t>w</a:t>
            </a:r>
            <a:r>
              <a:rPr sz="3033" dirty="0">
                <a:latin typeface="Calibri"/>
                <a:cs typeface="Calibri"/>
              </a:rPr>
              <a:t>d</a:t>
            </a:r>
            <a:r>
              <a:rPr sz="3033" dirty="0">
                <a:latin typeface="SimSun"/>
                <a:cs typeface="SimSun"/>
              </a:rPr>
              <a:t>内有很多用户，事实上它包含了系统内的 所有用户。有的是真实用户，可以用来登录系统，而有 的则不能，但可以它的身份完成指定任务。</a:t>
            </a:r>
            <a:endParaRPr sz="3033">
              <a:latin typeface="SimSun"/>
              <a:cs typeface="SimSun"/>
            </a:endParaRPr>
          </a:p>
          <a:p>
            <a:pPr marL="385221" indent="-371464" algn="just">
              <a:lnSpc>
                <a:spcPts val="3548"/>
              </a:lnSpc>
              <a:spcBef>
                <a:spcPts val="910"/>
              </a:spcBef>
              <a:buFont typeface="Arial MT"/>
              <a:buChar char="•"/>
              <a:tabLst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这种不能用于登录的用户被称为伪用户，伪用户的登录</a:t>
            </a:r>
            <a:endParaRPr sz="3033">
              <a:latin typeface="SimSun"/>
              <a:cs typeface="SimSun"/>
            </a:endParaRPr>
          </a:p>
          <a:p>
            <a:pPr marL="385221">
              <a:lnSpc>
                <a:spcPts val="3548"/>
              </a:lnSpc>
            </a:pPr>
            <a:r>
              <a:rPr sz="3033" spc="-5" dirty="0">
                <a:latin typeface="Calibri"/>
                <a:cs typeface="Calibri"/>
              </a:rPr>
              <a:t>shell</a:t>
            </a:r>
            <a:r>
              <a:rPr sz="3033" dirty="0">
                <a:latin typeface="SimSun"/>
                <a:cs typeface="SimSun"/>
              </a:rPr>
              <a:t>一般为</a:t>
            </a:r>
            <a:r>
              <a:rPr sz="3033" spc="-5" dirty="0">
                <a:latin typeface="Calibri"/>
                <a:cs typeface="Calibri"/>
              </a:rPr>
              <a:t>nolgin</a:t>
            </a:r>
            <a:r>
              <a:rPr sz="3033" dirty="0">
                <a:latin typeface="SimSun"/>
                <a:cs typeface="SimSun"/>
              </a:rPr>
              <a:t>或</a:t>
            </a:r>
            <a:r>
              <a:rPr sz="3033" spc="-16" dirty="0">
                <a:latin typeface="Calibri"/>
                <a:cs typeface="Calibri"/>
              </a:rPr>
              <a:t>false</a:t>
            </a:r>
            <a:r>
              <a:rPr sz="3033" dirty="0">
                <a:latin typeface="SimSun"/>
                <a:cs typeface="SimSun"/>
              </a:rPr>
              <a:t>。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699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例如，</a:t>
            </a:r>
            <a:r>
              <a:rPr sz="3033" dirty="0">
                <a:latin typeface="Calibri"/>
                <a:cs typeface="Calibri"/>
              </a:rPr>
              <a:t>b</a:t>
            </a:r>
            <a:r>
              <a:rPr sz="3033" spc="-5" dirty="0">
                <a:latin typeface="Calibri"/>
                <a:cs typeface="Calibri"/>
              </a:rPr>
              <a:t>i</a:t>
            </a:r>
            <a:r>
              <a:rPr sz="3033" dirty="0">
                <a:latin typeface="Calibri"/>
                <a:cs typeface="Calibri"/>
              </a:rPr>
              <a:t>n</a:t>
            </a:r>
            <a:r>
              <a:rPr sz="3033" dirty="0">
                <a:latin typeface="SimSun"/>
                <a:cs typeface="SimSun"/>
              </a:rPr>
              <a:t>用户拥有可执行的命令文件；</a:t>
            </a:r>
            <a:r>
              <a:rPr sz="3033" dirty="0">
                <a:latin typeface="Calibri"/>
                <a:cs typeface="Calibri"/>
              </a:rPr>
              <a:t>d</a:t>
            </a:r>
            <a:r>
              <a:rPr sz="3033" spc="-5" dirty="0">
                <a:latin typeface="Calibri"/>
                <a:cs typeface="Calibri"/>
              </a:rPr>
              <a:t>aemo</a:t>
            </a:r>
            <a:r>
              <a:rPr sz="3033" dirty="0">
                <a:latin typeface="Calibri"/>
                <a:cs typeface="Calibri"/>
              </a:rPr>
              <a:t>n</a:t>
            </a:r>
            <a:r>
              <a:rPr sz="3033" dirty="0">
                <a:latin typeface="SimSun"/>
                <a:cs typeface="SimSun"/>
              </a:rPr>
              <a:t>用户拥</a:t>
            </a:r>
            <a:endParaRPr sz="3033">
              <a:latin typeface="SimSun"/>
              <a:cs typeface="SimSun"/>
            </a:endParaRPr>
          </a:p>
          <a:p>
            <a:pPr marL="385221">
              <a:spcBef>
                <a:spcPts val="27"/>
              </a:spcBef>
            </a:pPr>
            <a:r>
              <a:rPr sz="3033" dirty="0">
                <a:latin typeface="SimSun"/>
                <a:cs typeface="SimSun"/>
              </a:rPr>
              <a:t>有系统服务进程；</a:t>
            </a:r>
            <a:r>
              <a:rPr sz="3033" spc="-5" dirty="0">
                <a:latin typeface="Calibri"/>
                <a:cs typeface="Calibri"/>
              </a:rPr>
              <a:t>l</a:t>
            </a:r>
            <a:r>
              <a:rPr sz="3033" dirty="0">
                <a:latin typeface="Calibri"/>
                <a:cs typeface="Calibri"/>
              </a:rPr>
              <a:t>p</a:t>
            </a:r>
            <a:r>
              <a:rPr sz="3033" dirty="0">
                <a:latin typeface="SimSun"/>
                <a:cs typeface="SimSun"/>
              </a:rPr>
              <a:t>用户被打印机子系统使用。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6822" y="8976"/>
            <a:ext cx="5096087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972196" algn="l"/>
              </a:tabLst>
            </a:pPr>
            <a:r>
              <a:rPr spc="-5" dirty="0">
                <a:latin typeface="Calibri"/>
                <a:cs typeface="Calibri"/>
              </a:rPr>
              <a:t>5.5.2.2	</a:t>
            </a:r>
            <a:r>
              <a:rPr spc="-32" dirty="0">
                <a:latin typeface="Calibri"/>
                <a:cs typeface="Calibri"/>
              </a:rPr>
              <a:t>/etc/shadow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58" y="682287"/>
            <a:ext cx="9661102" cy="3199508"/>
          </a:xfrm>
          <a:prstGeom prst="rect">
            <a:avLst/>
          </a:prstGeom>
        </p:spPr>
        <p:txBody>
          <a:bodyPr vert="horz" wrap="square" lIns="0" tIns="129328" rIns="0" bIns="0" rtlCol="0">
            <a:spAutoFit/>
          </a:bodyPr>
          <a:lstStyle/>
          <a:p>
            <a:pPr marL="385221" indent="-371464">
              <a:spcBef>
                <a:spcPts val="1018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-22" dirty="0">
                <a:latin typeface="Calibri"/>
                <a:cs typeface="Calibri"/>
              </a:rPr>
              <a:t>/etc/shadow</a:t>
            </a:r>
            <a:r>
              <a:rPr sz="3033" dirty="0">
                <a:latin typeface="SimSun"/>
                <a:cs typeface="SimSun"/>
              </a:rPr>
              <a:t>是影子密码文件。</a:t>
            </a:r>
            <a:endParaRPr sz="3033">
              <a:latin typeface="SimSun"/>
              <a:cs typeface="SimSun"/>
            </a:endParaRPr>
          </a:p>
          <a:p>
            <a:pPr marL="385221" marR="21325" indent="-371464">
              <a:lnSpc>
                <a:spcPts val="3488"/>
              </a:lnSpc>
              <a:spcBef>
                <a:spcPts val="1148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当系统启用影子密码时，用于存放系统内用户加密后的 密码和用户登录控制信息。其结构为：</a:t>
            </a:r>
            <a:endParaRPr sz="3033">
              <a:latin typeface="SimSun"/>
              <a:cs typeface="SimSun"/>
            </a:endParaRPr>
          </a:p>
          <a:p>
            <a:pPr marL="385221" marR="5503" indent="-371464">
              <a:lnSpc>
                <a:spcPct val="101400"/>
              </a:lnSpc>
              <a:spcBef>
                <a:spcPts val="428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-11" dirty="0">
                <a:latin typeface="Calibri"/>
                <a:cs typeface="Calibri"/>
              </a:rPr>
              <a:t>username:password:lastchanged:min:max:warn:inactive:ex </a:t>
            </a:r>
            <a:r>
              <a:rPr sz="3033" spc="-672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pired:resv</a:t>
            </a:r>
            <a:endParaRPr sz="3033">
              <a:latin typeface="Calibri"/>
              <a:cs typeface="Calibri"/>
            </a:endParaRPr>
          </a:p>
          <a:p>
            <a:pPr marL="385221" indent="-371464">
              <a:spcBef>
                <a:spcPts val="80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用户一般情况下不需要直接操作</a:t>
            </a:r>
            <a:r>
              <a:rPr sz="3033" spc="-49" dirty="0">
                <a:latin typeface="Calibri"/>
                <a:cs typeface="Calibri"/>
              </a:rPr>
              <a:t>/</a:t>
            </a:r>
            <a:r>
              <a:rPr sz="3033" spc="-27" dirty="0">
                <a:latin typeface="Calibri"/>
                <a:cs typeface="Calibri"/>
              </a:rPr>
              <a:t>e</a:t>
            </a:r>
            <a:r>
              <a:rPr sz="3033" spc="-38" dirty="0">
                <a:latin typeface="Calibri"/>
                <a:cs typeface="Calibri"/>
              </a:rPr>
              <a:t>t</a:t>
            </a:r>
            <a:r>
              <a:rPr sz="3033" dirty="0">
                <a:latin typeface="Calibri"/>
                <a:cs typeface="Calibri"/>
              </a:rPr>
              <a:t>c</a:t>
            </a:r>
            <a:r>
              <a:rPr sz="3033" spc="-54" dirty="0">
                <a:latin typeface="Calibri"/>
                <a:cs typeface="Calibri"/>
              </a:rPr>
              <a:t>/</a:t>
            </a:r>
            <a:r>
              <a:rPr sz="3033" spc="5" dirty="0">
                <a:latin typeface="Calibri"/>
                <a:cs typeface="Calibri"/>
              </a:rPr>
              <a:t>sh</a:t>
            </a:r>
            <a:r>
              <a:rPr sz="3033" spc="-5" dirty="0">
                <a:latin typeface="Calibri"/>
                <a:cs typeface="Calibri"/>
              </a:rPr>
              <a:t>a</a:t>
            </a:r>
            <a:r>
              <a:rPr sz="3033" spc="5" dirty="0">
                <a:latin typeface="Calibri"/>
                <a:cs typeface="Calibri"/>
              </a:rPr>
              <a:t>d</a:t>
            </a:r>
            <a:r>
              <a:rPr sz="3033" spc="-16" dirty="0">
                <a:latin typeface="Calibri"/>
                <a:cs typeface="Calibri"/>
              </a:rPr>
              <a:t>o</a:t>
            </a:r>
            <a:r>
              <a:rPr sz="3033" spc="-11" dirty="0">
                <a:latin typeface="Calibri"/>
                <a:cs typeface="Calibri"/>
              </a:rPr>
              <a:t>w</a:t>
            </a:r>
            <a:r>
              <a:rPr sz="3033" dirty="0">
                <a:latin typeface="SimSun"/>
                <a:cs typeface="SimSun"/>
              </a:rPr>
              <a:t>文件。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2829" y="-190794"/>
            <a:ext cx="6164421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dirty="0"/>
              <a:t>关于</a:t>
            </a:r>
            <a:r>
              <a:rPr spc="-87" dirty="0">
                <a:latin typeface="Calibri"/>
                <a:cs typeface="Calibri"/>
              </a:rPr>
              <a:t>/</a:t>
            </a:r>
            <a:r>
              <a:rPr spc="-32" dirty="0">
                <a:latin typeface="Calibri"/>
                <a:cs typeface="Calibri"/>
              </a:rPr>
              <a:t>e</a:t>
            </a:r>
            <a:r>
              <a:rPr spc="-6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c</a:t>
            </a:r>
            <a:r>
              <a:rPr spc="-97" dirty="0">
                <a:latin typeface="Calibri"/>
                <a:cs typeface="Calibri"/>
              </a:rPr>
              <a:t>/</a:t>
            </a:r>
            <a:r>
              <a:rPr dirty="0">
                <a:latin typeface="Calibri"/>
                <a:cs typeface="Calibri"/>
              </a:rPr>
              <a:t>shad</a:t>
            </a:r>
            <a:r>
              <a:rPr spc="-16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w</a:t>
            </a:r>
            <a:r>
              <a:rPr dirty="0"/>
              <a:t>的说明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065" y="408219"/>
            <a:ext cx="9789054" cy="590499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577144" indent="-136203">
              <a:lnSpc>
                <a:spcPts val="3613"/>
              </a:lnSpc>
              <a:spcBef>
                <a:spcPts val="108"/>
              </a:spcBef>
              <a:buSzPct val="96428"/>
              <a:buFont typeface="Arial MT"/>
              <a:buChar char="•"/>
              <a:tabLst>
                <a:tab pos="577832" algn="l"/>
              </a:tabLst>
            </a:pPr>
            <a:r>
              <a:rPr sz="3033" spc="-11" dirty="0">
                <a:latin typeface="Calibri"/>
                <a:cs typeface="Calibri"/>
              </a:rPr>
              <a:t>username</a:t>
            </a:r>
            <a:r>
              <a:rPr sz="3033" spc="-11" dirty="0">
                <a:latin typeface="SimSun"/>
                <a:cs typeface="SimSun"/>
              </a:rPr>
              <a:t>：</a:t>
            </a:r>
            <a:r>
              <a:rPr sz="3033" spc="-11" dirty="0">
                <a:latin typeface="Calibri"/>
                <a:cs typeface="Calibri"/>
              </a:rPr>
              <a:t>/etc/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passwd</a:t>
            </a:r>
            <a:r>
              <a:rPr sz="3033" dirty="0">
                <a:latin typeface="SimSun"/>
                <a:cs typeface="SimSun"/>
              </a:rPr>
              <a:t>内对应的用户名。</a:t>
            </a:r>
            <a:endParaRPr sz="3033">
              <a:latin typeface="SimSun"/>
              <a:cs typeface="SimSun"/>
            </a:endParaRPr>
          </a:p>
          <a:p>
            <a:pPr marL="441629" marR="5503">
              <a:lnSpc>
                <a:spcPts val="3660"/>
              </a:lnSpc>
              <a:spcBef>
                <a:spcPts val="76"/>
              </a:spcBef>
              <a:buSzPct val="96428"/>
              <a:buFont typeface="Arial MT"/>
              <a:buChar char="•"/>
              <a:tabLst>
                <a:tab pos="577832" algn="l"/>
              </a:tabLst>
            </a:pPr>
            <a:r>
              <a:rPr sz="3033" dirty="0">
                <a:latin typeface="Calibri"/>
                <a:cs typeface="Calibri"/>
              </a:rPr>
              <a:t>p</a:t>
            </a:r>
            <a:r>
              <a:rPr sz="3033" spc="-5" dirty="0">
                <a:latin typeface="Calibri"/>
                <a:cs typeface="Calibri"/>
              </a:rPr>
              <a:t>a</a:t>
            </a:r>
            <a:r>
              <a:rPr sz="3033" dirty="0">
                <a:latin typeface="Calibri"/>
                <a:cs typeface="Calibri"/>
              </a:rPr>
              <a:t>s</a:t>
            </a:r>
            <a:r>
              <a:rPr sz="3033" spc="-11" dirty="0">
                <a:latin typeface="Calibri"/>
                <a:cs typeface="Calibri"/>
              </a:rPr>
              <a:t>s</a:t>
            </a:r>
            <a:r>
              <a:rPr sz="3033" spc="-32" dirty="0">
                <a:latin typeface="Calibri"/>
                <a:cs typeface="Calibri"/>
              </a:rPr>
              <a:t>w</a:t>
            </a:r>
            <a:r>
              <a:rPr sz="3033" spc="-5" dirty="0">
                <a:latin typeface="Calibri"/>
                <a:cs typeface="Calibri"/>
              </a:rPr>
              <a:t>o</a:t>
            </a:r>
            <a:r>
              <a:rPr sz="3033" spc="-43" dirty="0">
                <a:latin typeface="Calibri"/>
                <a:cs typeface="Calibri"/>
              </a:rPr>
              <a:t>r</a:t>
            </a:r>
            <a:r>
              <a:rPr sz="3033" spc="5" dirty="0">
                <a:latin typeface="Calibri"/>
                <a:cs typeface="Calibri"/>
              </a:rPr>
              <a:t>d</a:t>
            </a:r>
            <a:r>
              <a:rPr sz="3033" dirty="0">
                <a:latin typeface="SimSun"/>
                <a:cs typeface="SimSun"/>
              </a:rPr>
              <a:t>：加密后的密码。若为空表示无密码，开头为  “</a:t>
            </a:r>
            <a:r>
              <a:rPr sz="3033" dirty="0">
                <a:latin typeface="Calibri"/>
                <a:cs typeface="Calibri"/>
              </a:rPr>
              <a:t>!!</a:t>
            </a:r>
            <a:r>
              <a:rPr sz="3033" dirty="0">
                <a:latin typeface="SimSun"/>
                <a:cs typeface="SimSun"/>
              </a:rPr>
              <a:t>”时表示用户被上锁。</a:t>
            </a:r>
            <a:endParaRPr sz="3033">
              <a:latin typeface="SimSun"/>
              <a:cs typeface="SimSun"/>
            </a:endParaRPr>
          </a:p>
          <a:p>
            <a:pPr marL="577144" indent="-136203">
              <a:lnSpc>
                <a:spcPts val="3532"/>
              </a:lnSpc>
              <a:buSzPct val="96428"/>
              <a:buFont typeface="Arial MT"/>
              <a:buChar char="•"/>
              <a:tabLst>
                <a:tab pos="577832" algn="l"/>
              </a:tabLst>
            </a:pPr>
            <a:r>
              <a:rPr sz="3033" spc="-11" dirty="0">
                <a:latin typeface="Calibri"/>
                <a:cs typeface="Calibri"/>
              </a:rPr>
              <a:t>lastchanged</a:t>
            </a:r>
            <a:r>
              <a:rPr sz="3033" spc="-11" dirty="0">
                <a:latin typeface="SimSun"/>
                <a:cs typeface="SimSun"/>
              </a:rPr>
              <a:t>：</a:t>
            </a:r>
            <a:r>
              <a:rPr sz="3033" dirty="0">
                <a:latin typeface="SimSun"/>
                <a:cs typeface="SimSun"/>
              </a:rPr>
              <a:t>最后修改日期。从</a:t>
            </a:r>
            <a:r>
              <a:rPr sz="3033" spc="5" dirty="0">
                <a:latin typeface="Calibri"/>
                <a:cs typeface="Calibri"/>
              </a:rPr>
              <a:t>19700101</a:t>
            </a:r>
            <a:r>
              <a:rPr sz="3033" dirty="0">
                <a:latin typeface="SimSun"/>
                <a:cs typeface="SimSun"/>
              </a:rPr>
              <a:t>到上次修改</a:t>
            </a:r>
            <a:endParaRPr sz="3033">
              <a:latin typeface="SimSun"/>
              <a:cs typeface="SimSun"/>
            </a:endParaRPr>
          </a:p>
          <a:p>
            <a:pPr marL="441629">
              <a:lnSpc>
                <a:spcPts val="3602"/>
              </a:lnSpc>
            </a:pPr>
            <a:r>
              <a:rPr sz="3033" dirty="0">
                <a:latin typeface="SimSun"/>
                <a:cs typeface="SimSun"/>
              </a:rPr>
              <a:t>密码的天数间隔。</a:t>
            </a:r>
            <a:endParaRPr sz="3033">
              <a:latin typeface="SimSun"/>
              <a:cs typeface="SimSun"/>
            </a:endParaRPr>
          </a:p>
          <a:p>
            <a:pPr marL="577144" indent="-136203">
              <a:lnSpc>
                <a:spcPts val="3613"/>
              </a:lnSpc>
              <a:spcBef>
                <a:spcPts val="54"/>
              </a:spcBef>
              <a:buSzPct val="96428"/>
              <a:buFont typeface="Arial MT"/>
              <a:buChar char="•"/>
              <a:tabLst>
                <a:tab pos="577832" algn="l"/>
              </a:tabLst>
            </a:pPr>
            <a:r>
              <a:rPr sz="3033" spc="-5" dirty="0">
                <a:latin typeface="Calibri"/>
                <a:cs typeface="Calibri"/>
              </a:rPr>
              <a:t>min</a:t>
            </a:r>
            <a:r>
              <a:rPr sz="3033" spc="-5" dirty="0">
                <a:latin typeface="SimSun"/>
                <a:cs typeface="SimSun"/>
              </a:rPr>
              <a:t>：</a:t>
            </a:r>
            <a:r>
              <a:rPr sz="3033" dirty="0">
                <a:latin typeface="SimSun"/>
                <a:cs typeface="SimSun"/>
              </a:rPr>
              <a:t>必须修改密码的剩余天数。</a:t>
            </a:r>
            <a:endParaRPr sz="3033">
              <a:latin typeface="SimSun"/>
              <a:cs typeface="SimSun"/>
            </a:endParaRPr>
          </a:p>
          <a:p>
            <a:pPr marL="577144" indent="-136203">
              <a:lnSpc>
                <a:spcPts val="3613"/>
              </a:lnSpc>
              <a:buSzPct val="96428"/>
              <a:buFont typeface="Arial MT"/>
              <a:buChar char="•"/>
              <a:tabLst>
                <a:tab pos="577832" algn="l"/>
              </a:tabLst>
            </a:pPr>
            <a:r>
              <a:rPr sz="3033" spc="-11" dirty="0">
                <a:latin typeface="Calibri"/>
                <a:cs typeface="Calibri"/>
              </a:rPr>
              <a:t>max</a:t>
            </a:r>
            <a:r>
              <a:rPr sz="3033" spc="-11" dirty="0">
                <a:latin typeface="SimSun"/>
                <a:cs typeface="SimSun"/>
              </a:rPr>
              <a:t>：</a:t>
            </a:r>
            <a:r>
              <a:rPr sz="3033" dirty="0">
                <a:latin typeface="SimSun"/>
                <a:cs typeface="SimSun"/>
              </a:rPr>
              <a:t>密码的最长有效天数。</a:t>
            </a:r>
            <a:r>
              <a:rPr sz="3033" spc="-11" dirty="0">
                <a:latin typeface="Calibri"/>
                <a:cs typeface="Calibri"/>
              </a:rPr>
              <a:t>warn</a:t>
            </a:r>
            <a:r>
              <a:rPr sz="3033" spc="-11" dirty="0">
                <a:latin typeface="SimSun"/>
                <a:cs typeface="SimSun"/>
              </a:rPr>
              <a:t>：</a:t>
            </a:r>
            <a:r>
              <a:rPr sz="3033" dirty="0">
                <a:latin typeface="SimSun"/>
                <a:cs typeface="SimSun"/>
              </a:rPr>
              <a:t>更换前警告的天数</a:t>
            </a:r>
            <a:endParaRPr sz="3033">
              <a:latin typeface="SimSun"/>
              <a:cs typeface="SimSun"/>
            </a:endParaRPr>
          </a:p>
          <a:p>
            <a:pPr marL="577144" indent="-136203">
              <a:spcBef>
                <a:spcPts val="27"/>
              </a:spcBef>
              <a:buSzPct val="96428"/>
              <a:buFont typeface="Arial MT"/>
              <a:buChar char="•"/>
              <a:tabLst>
                <a:tab pos="577832" algn="l"/>
              </a:tabLst>
            </a:pPr>
            <a:r>
              <a:rPr sz="3033" spc="-11" dirty="0">
                <a:latin typeface="Calibri"/>
                <a:cs typeface="Calibri"/>
              </a:rPr>
              <a:t>inactive</a:t>
            </a:r>
            <a:r>
              <a:rPr sz="3033" spc="-11" dirty="0">
                <a:latin typeface="SimSun"/>
                <a:cs typeface="SimSun"/>
              </a:rPr>
              <a:t>：</a:t>
            </a:r>
            <a:r>
              <a:rPr sz="3033" dirty="0">
                <a:latin typeface="SimSun"/>
                <a:cs typeface="SimSun"/>
              </a:rPr>
              <a:t>账号被取消激活前的天数。</a:t>
            </a:r>
            <a:endParaRPr sz="3033">
              <a:latin typeface="SimSun"/>
              <a:cs typeface="SimSun"/>
            </a:endParaRPr>
          </a:p>
          <a:p>
            <a:pPr marL="577144" indent="-136203">
              <a:spcBef>
                <a:spcPts val="49"/>
              </a:spcBef>
              <a:buSzPct val="96428"/>
              <a:buFont typeface="Arial MT"/>
              <a:buChar char="•"/>
              <a:tabLst>
                <a:tab pos="577832" algn="l"/>
              </a:tabLst>
            </a:pPr>
            <a:r>
              <a:rPr sz="3033" spc="-16" dirty="0">
                <a:latin typeface="Calibri"/>
                <a:cs typeface="Calibri"/>
              </a:rPr>
              <a:t>expired</a:t>
            </a:r>
            <a:r>
              <a:rPr sz="3033" spc="-16" dirty="0">
                <a:latin typeface="SimSun"/>
                <a:cs typeface="SimSun"/>
              </a:rPr>
              <a:t>：</a:t>
            </a:r>
            <a:r>
              <a:rPr sz="3033" dirty="0">
                <a:latin typeface="SimSun"/>
                <a:cs typeface="SimSun"/>
              </a:rPr>
              <a:t>账号不活跃的天数。</a:t>
            </a:r>
            <a:r>
              <a:rPr sz="3033" spc="-22" dirty="0">
                <a:latin typeface="Calibri"/>
                <a:cs typeface="Calibri"/>
              </a:rPr>
              <a:t>resv</a:t>
            </a:r>
            <a:r>
              <a:rPr sz="3033" spc="-22" dirty="0">
                <a:latin typeface="SimSun"/>
                <a:cs typeface="SimSun"/>
              </a:rPr>
              <a:t>：</a:t>
            </a:r>
            <a:r>
              <a:rPr sz="3033" dirty="0">
                <a:latin typeface="SimSun"/>
                <a:cs typeface="SimSun"/>
              </a:rPr>
              <a:t>保留。</a:t>
            </a:r>
            <a:endParaRPr sz="3033">
              <a:latin typeface="SimSun"/>
              <a:cs typeface="SimSun"/>
            </a:endParaRPr>
          </a:p>
          <a:p>
            <a:pPr marL="13758" marR="140330">
              <a:lnSpc>
                <a:spcPct val="118900"/>
              </a:lnSpc>
              <a:spcBef>
                <a:spcPts val="926"/>
              </a:spcBef>
            </a:pPr>
            <a:r>
              <a:rPr sz="2925" dirty="0">
                <a:latin typeface="SimSun"/>
                <a:cs typeface="SimSun"/>
              </a:rPr>
              <a:t>例如：某服务器该文件部分内容为 </a:t>
            </a:r>
            <a:r>
              <a:rPr sz="2925" spc="-16" dirty="0">
                <a:latin typeface="Calibri"/>
                <a:cs typeface="Calibri"/>
              </a:rPr>
              <a:t>root:$1$2vp1jOZb$DC04YGlGIP0Gfl99.TLbS0:12432:0:99999:7::: </a:t>
            </a:r>
            <a:r>
              <a:rPr sz="2925" spc="-650" dirty="0">
                <a:latin typeface="Calibri"/>
                <a:cs typeface="Calibri"/>
              </a:rPr>
              <a:t> </a:t>
            </a:r>
            <a:r>
              <a:rPr sz="2925" spc="-11" dirty="0">
                <a:latin typeface="Calibri"/>
                <a:cs typeface="Calibri"/>
              </a:rPr>
              <a:t>bin:*:12432:0:99999:7:::</a:t>
            </a:r>
            <a:endParaRPr sz="292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65" y="6368880"/>
            <a:ext cx="4500351" cy="464016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925" spc="-11" dirty="0">
                <a:latin typeface="Calibri"/>
                <a:cs typeface="Calibri"/>
              </a:rPr>
              <a:t>daemon:*:12432:0:99999:7:::</a:t>
            </a:r>
            <a:endParaRPr sz="2925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65" y="6659456"/>
            <a:ext cx="595048" cy="464016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925" spc="5" dirty="0">
                <a:latin typeface="Calibri"/>
                <a:cs typeface="Calibri"/>
              </a:rPr>
              <a:t>......</a:t>
            </a:r>
            <a:endParaRPr sz="2925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2090" y="-190794"/>
            <a:ext cx="4625552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972196" algn="l"/>
              </a:tabLst>
            </a:pPr>
            <a:r>
              <a:rPr spc="-5" dirty="0">
                <a:latin typeface="Calibri"/>
                <a:cs typeface="Calibri"/>
              </a:rPr>
              <a:t>5.5.2.3	</a:t>
            </a:r>
            <a:r>
              <a:rPr spc="-38" dirty="0">
                <a:latin typeface="Calibri"/>
                <a:cs typeface="Calibri"/>
              </a:rPr>
              <a:t>/etc/group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065" y="408220"/>
            <a:ext cx="9427210" cy="6758752"/>
          </a:xfrm>
          <a:prstGeom prst="rect">
            <a:avLst/>
          </a:prstGeom>
        </p:spPr>
        <p:txBody>
          <a:bodyPr vert="horz" wrap="square" lIns="0" tIns="34396" rIns="0" bIns="0" rtlCol="0">
            <a:spAutoFit/>
          </a:bodyPr>
          <a:lstStyle/>
          <a:p>
            <a:pPr marL="414113" marR="5503" indent="-371464">
              <a:lnSpc>
                <a:spcPts val="3586"/>
              </a:lnSpc>
              <a:spcBef>
                <a:spcPts val="271"/>
              </a:spcBef>
              <a:buFont typeface="Arial MT"/>
              <a:buChar char="•"/>
              <a:tabLst>
                <a:tab pos="414113" algn="l"/>
                <a:tab pos="414801" algn="l"/>
              </a:tabLst>
            </a:pPr>
            <a:r>
              <a:rPr sz="3033" spc="-49" dirty="0">
                <a:latin typeface="Calibri"/>
                <a:cs typeface="Calibri"/>
              </a:rPr>
              <a:t>/</a:t>
            </a:r>
            <a:r>
              <a:rPr sz="3033" spc="-27" dirty="0">
                <a:latin typeface="Calibri"/>
                <a:cs typeface="Calibri"/>
              </a:rPr>
              <a:t>e</a:t>
            </a:r>
            <a:r>
              <a:rPr sz="3033" spc="-43" dirty="0">
                <a:latin typeface="Calibri"/>
                <a:cs typeface="Calibri"/>
              </a:rPr>
              <a:t>t</a:t>
            </a:r>
            <a:r>
              <a:rPr sz="3033" dirty="0">
                <a:latin typeface="Calibri"/>
                <a:cs typeface="Calibri"/>
              </a:rPr>
              <a:t>c</a:t>
            </a:r>
            <a:r>
              <a:rPr sz="3033" spc="-49" dirty="0">
                <a:latin typeface="Calibri"/>
                <a:cs typeface="Calibri"/>
              </a:rPr>
              <a:t>/</a:t>
            </a:r>
            <a:r>
              <a:rPr sz="3033" spc="-11" dirty="0">
                <a:latin typeface="Calibri"/>
                <a:cs typeface="Calibri"/>
              </a:rPr>
              <a:t>g</a:t>
            </a:r>
            <a:r>
              <a:rPr sz="3033" spc="-54" dirty="0">
                <a:latin typeface="Calibri"/>
                <a:cs typeface="Calibri"/>
              </a:rPr>
              <a:t>r</a:t>
            </a:r>
            <a:r>
              <a:rPr sz="3033" spc="-5" dirty="0">
                <a:latin typeface="Calibri"/>
                <a:cs typeface="Calibri"/>
              </a:rPr>
              <a:t>o</a:t>
            </a:r>
            <a:r>
              <a:rPr sz="3033" dirty="0">
                <a:latin typeface="Calibri"/>
                <a:cs typeface="Calibri"/>
              </a:rPr>
              <a:t>u</a:t>
            </a:r>
            <a:r>
              <a:rPr sz="3033" spc="5" dirty="0">
                <a:latin typeface="Calibri"/>
                <a:cs typeface="Calibri"/>
              </a:rPr>
              <a:t>p</a:t>
            </a:r>
            <a:r>
              <a:rPr sz="3033" dirty="0">
                <a:latin typeface="SimSun"/>
                <a:cs typeface="SimSun"/>
              </a:rPr>
              <a:t>是组定义文件。它是一个文本文件，每行描 述一个组。结构为：</a:t>
            </a:r>
            <a:endParaRPr sz="3033">
              <a:latin typeface="SimSun"/>
              <a:cs typeface="SimSun"/>
            </a:endParaRPr>
          </a:p>
          <a:p>
            <a:pPr marL="589526" indent="-547564">
              <a:spcBef>
                <a:spcPts val="569"/>
              </a:spcBef>
              <a:buFont typeface="Arial MT"/>
              <a:buChar char="•"/>
              <a:tabLst>
                <a:tab pos="589526" algn="l"/>
                <a:tab pos="590214" algn="l"/>
              </a:tabLst>
            </a:pPr>
            <a:r>
              <a:rPr sz="3033" spc="-11" dirty="0">
                <a:latin typeface="Calibri"/>
                <a:cs typeface="Calibri"/>
              </a:rPr>
              <a:t>groupname:password:gid:userlist</a:t>
            </a:r>
            <a:endParaRPr sz="3033">
              <a:latin typeface="Calibri"/>
              <a:cs typeface="Calibri"/>
            </a:endParaRPr>
          </a:p>
          <a:p>
            <a:pPr marL="414113" indent="-372151">
              <a:spcBef>
                <a:spcPts val="807"/>
              </a:spcBef>
              <a:buFont typeface="Arial MT"/>
              <a:buChar char="•"/>
              <a:tabLst>
                <a:tab pos="414113" algn="l"/>
                <a:tab pos="414801" algn="l"/>
              </a:tabLst>
            </a:pPr>
            <a:r>
              <a:rPr sz="3033" spc="-11" dirty="0">
                <a:latin typeface="Calibri"/>
                <a:cs typeface="Calibri"/>
              </a:rPr>
              <a:t>groupname</a:t>
            </a:r>
            <a:r>
              <a:rPr sz="3033" spc="-11" dirty="0">
                <a:latin typeface="SimSun"/>
                <a:cs typeface="SimSun"/>
              </a:rPr>
              <a:t>：</a:t>
            </a:r>
            <a:r>
              <a:rPr sz="3033" dirty="0">
                <a:latin typeface="SimSun"/>
                <a:cs typeface="SimSun"/>
              </a:rPr>
              <a:t>组名。</a:t>
            </a:r>
            <a:endParaRPr sz="3033">
              <a:latin typeface="SimSun"/>
              <a:cs typeface="SimSun"/>
            </a:endParaRPr>
          </a:p>
          <a:p>
            <a:pPr marL="414113" marR="388661" indent="-371464">
              <a:lnSpc>
                <a:spcPct val="100699"/>
              </a:lnSpc>
              <a:spcBef>
                <a:spcPts val="677"/>
              </a:spcBef>
              <a:buFont typeface="Arial MT"/>
              <a:buChar char="•"/>
              <a:tabLst>
                <a:tab pos="414113" algn="l"/>
                <a:tab pos="414801" algn="l"/>
              </a:tabLst>
            </a:pPr>
            <a:r>
              <a:rPr sz="3033" dirty="0">
                <a:latin typeface="Calibri"/>
                <a:cs typeface="Calibri"/>
              </a:rPr>
              <a:t>p</a:t>
            </a:r>
            <a:r>
              <a:rPr sz="3033" spc="-5" dirty="0">
                <a:latin typeface="Calibri"/>
                <a:cs typeface="Calibri"/>
              </a:rPr>
              <a:t>a</a:t>
            </a:r>
            <a:r>
              <a:rPr sz="3033" dirty="0">
                <a:latin typeface="Calibri"/>
                <a:cs typeface="Calibri"/>
              </a:rPr>
              <a:t>s</a:t>
            </a:r>
            <a:r>
              <a:rPr sz="3033" spc="-11" dirty="0">
                <a:latin typeface="Calibri"/>
                <a:cs typeface="Calibri"/>
              </a:rPr>
              <a:t>s</a:t>
            </a:r>
            <a:r>
              <a:rPr sz="3033" spc="-32" dirty="0">
                <a:latin typeface="Calibri"/>
                <a:cs typeface="Calibri"/>
              </a:rPr>
              <a:t>w</a:t>
            </a:r>
            <a:r>
              <a:rPr sz="3033" spc="-5" dirty="0">
                <a:latin typeface="Calibri"/>
                <a:cs typeface="Calibri"/>
              </a:rPr>
              <a:t>o</a:t>
            </a:r>
            <a:r>
              <a:rPr sz="3033" spc="-43" dirty="0">
                <a:latin typeface="Calibri"/>
                <a:cs typeface="Calibri"/>
              </a:rPr>
              <a:t>r</a:t>
            </a:r>
            <a:r>
              <a:rPr sz="3033" spc="5" dirty="0">
                <a:latin typeface="Calibri"/>
                <a:cs typeface="Calibri"/>
              </a:rPr>
              <a:t>d</a:t>
            </a:r>
            <a:r>
              <a:rPr sz="3033" dirty="0">
                <a:latin typeface="SimSun"/>
                <a:cs typeface="SimSun"/>
              </a:rPr>
              <a:t>：组密码。可用</a:t>
            </a:r>
            <a:r>
              <a:rPr sz="3033" spc="-11" dirty="0">
                <a:latin typeface="Calibri"/>
                <a:cs typeface="Calibri"/>
              </a:rPr>
              <a:t>g</a:t>
            </a:r>
            <a:r>
              <a:rPr sz="3033" spc="5" dirty="0">
                <a:latin typeface="Calibri"/>
                <a:cs typeface="Calibri"/>
              </a:rPr>
              <a:t>p</a:t>
            </a:r>
            <a:r>
              <a:rPr sz="3033" spc="-5" dirty="0">
                <a:latin typeface="Calibri"/>
                <a:cs typeface="Calibri"/>
              </a:rPr>
              <a:t>a</a:t>
            </a:r>
            <a:r>
              <a:rPr sz="3033" dirty="0">
                <a:latin typeface="Calibri"/>
                <a:cs typeface="Calibri"/>
              </a:rPr>
              <a:t>s</a:t>
            </a:r>
            <a:r>
              <a:rPr sz="3033" spc="-11" dirty="0">
                <a:latin typeface="Calibri"/>
                <a:cs typeface="Calibri"/>
              </a:rPr>
              <a:t>s</a:t>
            </a:r>
            <a:r>
              <a:rPr sz="3033" spc="-32" dirty="0">
                <a:latin typeface="Calibri"/>
                <a:cs typeface="Calibri"/>
              </a:rPr>
              <a:t>w</a:t>
            </a:r>
            <a:r>
              <a:rPr sz="3033" dirty="0">
                <a:latin typeface="Calibri"/>
                <a:cs typeface="Calibri"/>
              </a:rPr>
              <a:t>d</a:t>
            </a:r>
            <a:r>
              <a:rPr sz="3033" dirty="0">
                <a:latin typeface="SimSun"/>
                <a:cs typeface="SimSun"/>
              </a:rPr>
              <a:t>设置此密码，并由  </a:t>
            </a:r>
            <a:r>
              <a:rPr sz="3033" spc="-16" dirty="0">
                <a:latin typeface="Calibri"/>
                <a:cs typeface="Calibri"/>
              </a:rPr>
              <a:t>newgrp</a:t>
            </a:r>
            <a:r>
              <a:rPr sz="3033" dirty="0">
                <a:latin typeface="SimSun"/>
                <a:cs typeface="SimSun"/>
              </a:rPr>
              <a:t>等命令使用。</a:t>
            </a:r>
            <a:endParaRPr sz="3033">
              <a:latin typeface="SimSun"/>
              <a:cs typeface="SimSun"/>
            </a:endParaRPr>
          </a:p>
          <a:p>
            <a:pPr marL="414113" indent="-372151">
              <a:spcBef>
                <a:spcPts val="699"/>
              </a:spcBef>
              <a:buFont typeface="Arial MT"/>
              <a:buChar char="•"/>
              <a:tabLst>
                <a:tab pos="414113" algn="l"/>
                <a:tab pos="414801" algn="l"/>
              </a:tabLst>
            </a:pPr>
            <a:r>
              <a:rPr sz="3033" spc="-5" dirty="0">
                <a:latin typeface="Calibri"/>
                <a:cs typeface="Calibri"/>
              </a:rPr>
              <a:t>gid</a:t>
            </a:r>
            <a:r>
              <a:rPr sz="3033" spc="-5" dirty="0">
                <a:latin typeface="SimSun"/>
                <a:cs typeface="SimSun"/>
              </a:rPr>
              <a:t>：</a:t>
            </a:r>
            <a:r>
              <a:rPr sz="3033" dirty="0">
                <a:latin typeface="SimSun"/>
                <a:cs typeface="SimSun"/>
              </a:rPr>
              <a:t>组标识号。</a:t>
            </a:r>
            <a:endParaRPr sz="3033">
              <a:latin typeface="SimSun"/>
              <a:cs typeface="SimSun"/>
            </a:endParaRPr>
          </a:p>
          <a:p>
            <a:pPr marL="414113" indent="-372151">
              <a:spcBef>
                <a:spcPts val="807"/>
              </a:spcBef>
              <a:buFont typeface="Arial MT"/>
              <a:buChar char="•"/>
              <a:tabLst>
                <a:tab pos="414113" algn="l"/>
                <a:tab pos="414801" algn="l"/>
              </a:tabLst>
            </a:pPr>
            <a:r>
              <a:rPr sz="3033" spc="-11" dirty="0">
                <a:latin typeface="Calibri"/>
                <a:cs typeface="Calibri"/>
              </a:rPr>
              <a:t>userlist</a:t>
            </a:r>
            <a:r>
              <a:rPr sz="3033" spc="-11" dirty="0">
                <a:latin typeface="SimSun"/>
                <a:cs typeface="SimSun"/>
              </a:rPr>
              <a:t>：</a:t>
            </a:r>
            <a:r>
              <a:rPr sz="3033" dirty="0">
                <a:latin typeface="SimSun"/>
                <a:cs typeface="SimSun"/>
              </a:rPr>
              <a:t>组成员，为以逗号分隔的用户名。</a:t>
            </a:r>
            <a:endParaRPr sz="3033">
              <a:latin typeface="SimSun"/>
              <a:cs typeface="SimSun"/>
            </a:endParaRPr>
          </a:p>
          <a:p>
            <a:pPr marL="13758">
              <a:spcBef>
                <a:spcPts val="1603"/>
              </a:spcBef>
            </a:pPr>
            <a:r>
              <a:rPr sz="2600" dirty="0">
                <a:latin typeface="SimSun"/>
                <a:cs typeface="SimSun"/>
              </a:rPr>
              <a:t>例如：某服务器该文件部分内容为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574"/>
              </a:spcBef>
              <a:tabLst>
                <a:tab pos="1098568" algn="l"/>
              </a:tabLst>
            </a:pPr>
            <a:r>
              <a:rPr sz="2600" spc="-16" dirty="0">
                <a:latin typeface="Calibri"/>
                <a:cs typeface="Calibri"/>
              </a:rPr>
              <a:t>root	</a:t>
            </a:r>
            <a:r>
              <a:rPr sz="2600" dirty="0">
                <a:latin typeface="Calibri"/>
                <a:cs typeface="Calibri"/>
              </a:rPr>
              <a:t>:</a:t>
            </a:r>
            <a:r>
              <a:rPr sz="2600" spc="-27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x</a:t>
            </a:r>
            <a:r>
              <a:rPr sz="2600" spc="-27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:</a:t>
            </a:r>
            <a:r>
              <a:rPr sz="2600" spc="-27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0</a:t>
            </a:r>
            <a:r>
              <a:rPr sz="2600" spc="-27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:</a:t>
            </a:r>
            <a:r>
              <a:rPr sz="2600" spc="-22" dirty="0">
                <a:latin typeface="Calibri"/>
                <a:cs typeface="Calibri"/>
              </a:rPr>
              <a:t> </a:t>
            </a:r>
            <a:r>
              <a:rPr sz="2600" spc="-16" dirty="0">
                <a:latin typeface="Calibri"/>
                <a:cs typeface="Calibri"/>
              </a:rPr>
              <a:t>root</a:t>
            </a:r>
            <a:endParaRPr sz="2600">
              <a:latin typeface="Calibri"/>
              <a:cs typeface="Calibri"/>
            </a:endParaRPr>
          </a:p>
          <a:p>
            <a:pPr marL="13758" marR="4943905">
              <a:lnSpc>
                <a:spcPct val="118300"/>
              </a:lnSpc>
              <a:spcBef>
                <a:spcPts val="76"/>
              </a:spcBef>
              <a:tabLst>
                <a:tab pos="1102008" algn="l"/>
              </a:tabLst>
            </a:pPr>
            <a:r>
              <a:rPr sz="2600" spc="-5" dirty="0">
                <a:latin typeface="Calibri"/>
                <a:cs typeface="Calibri"/>
              </a:rPr>
              <a:t>bin	</a:t>
            </a:r>
            <a:r>
              <a:rPr sz="2600" dirty="0">
                <a:latin typeface="Calibri"/>
                <a:cs typeface="Calibri"/>
              </a:rPr>
              <a:t>: x : 1 : </a:t>
            </a:r>
            <a:r>
              <a:rPr sz="2600" spc="-16" dirty="0">
                <a:latin typeface="Calibri"/>
                <a:cs typeface="Calibri"/>
              </a:rPr>
              <a:t>root, </a:t>
            </a:r>
            <a:r>
              <a:rPr sz="2600" spc="-5" dirty="0">
                <a:latin typeface="Calibri"/>
                <a:cs typeface="Calibri"/>
              </a:rPr>
              <a:t>bin, daemon </a:t>
            </a:r>
            <a:r>
              <a:rPr sz="2600" spc="-574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daemon: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x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: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: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16" dirty="0">
                <a:latin typeface="Calibri"/>
                <a:cs typeface="Calibri"/>
              </a:rPr>
              <a:t>root,</a:t>
            </a:r>
            <a:r>
              <a:rPr sz="2600" spc="-5" dirty="0">
                <a:latin typeface="Calibri"/>
                <a:cs typeface="Calibri"/>
              </a:rPr>
              <a:t> bin, daemon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677"/>
              </a:spcBef>
            </a:pPr>
            <a:r>
              <a:rPr sz="2600" spc="-11" dirty="0">
                <a:latin typeface="Calibri"/>
                <a:cs typeface="Calibri"/>
              </a:rPr>
              <a:t>......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7463" y="-190794"/>
            <a:ext cx="5576940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972196" algn="l"/>
              </a:tabLst>
            </a:pPr>
            <a:r>
              <a:rPr spc="-5" dirty="0">
                <a:latin typeface="Calibri"/>
                <a:cs typeface="Calibri"/>
              </a:rPr>
              <a:t>5.5.2.4	</a:t>
            </a:r>
            <a:r>
              <a:rPr spc="-22" dirty="0">
                <a:latin typeface="Calibri"/>
                <a:cs typeface="Calibri"/>
              </a:rPr>
              <a:t>/etc/login.defs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0" y="486366"/>
            <a:ext cx="7044267" cy="1820734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dirty="0">
                <a:latin typeface="SimSun"/>
                <a:cs typeface="SimSun"/>
              </a:rPr>
              <a:t>定义了与用户创建和密码管理相关的常量值。</a:t>
            </a:r>
            <a:endParaRPr sz="2600">
              <a:latin typeface="SimSun"/>
              <a:cs typeface="SimSun"/>
            </a:endParaRPr>
          </a:p>
          <a:p>
            <a:pPr>
              <a:spcBef>
                <a:spcPts val="38"/>
              </a:spcBef>
            </a:pPr>
            <a:endParaRPr sz="3358">
              <a:latin typeface="SimSun"/>
              <a:cs typeface="SimSun"/>
            </a:endParaRPr>
          </a:p>
          <a:p>
            <a:pPr marL="385221" indent="-371464">
              <a:buFont typeface="Arial MT"/>
              <a:buChar char="•"/>
              <a:tabLst>
                <a:tab pos="384534" algn="l"/>
                <a:tab pos="385221" algn="l"/>
                <a:tab pos="1994208" algn="l"/>
                <a:tab pos="4965918" algn="l"/>
              </a:tabLst>
            </a:pPr>
            <a:r>
              <a:rPr sz="2600" spc="-5" dirty="0">
                <a:latin typeface="Calibri"/>
                <a:cs typeface="Calibri"/>
              </a:rPr>
              <a:t>MAIL_DIR	</a:t>
            </a:r>
            <a:r>
              <a:rPr sz="2600" spc="-11" dirty="0">
                <a:latin typeface="Calibri"/>
                <a:cs typeface="Calibri"/>
              </a:rPr>
              <a:t>/var/spool/mail	</a:t>
            </a:r>
            <a:r>
              <a:rPr sz="2600" spc="-5" dirty="0">
                <a:latin typeface="Calibri"/>
                <a:cs typeface="Calibri"/>
              </a:rPr>
              <a:t>#mail</a:t>
            </a:r>
            <a:r>
              <a:rPr sz="2600" dirty="0">
                <a:latin typeface="SimSun"/>
                <a:cs typeface="SimSun"/>
              </a:rPr>
              <a:t>目录</a:t>
            </a:r>
            <a:endParaRPr sz="2600">
              <a:latin typeface="SimSun"/>
              <a:cs typeface="SimSun"/>
            </a:endParaRPr>
          </a:p>
          <a:p>
            <a:pPr marL="458826" indent="-445756">
              <a:spcBef>
                <a:spcPts val="677"/>
              </a:spcBef>
              <a:buFont typeface="Arial MT"/>
              <a:buChar char="•"/>
              <a:tabLst>
                <a:tab pos="458826" algn="l"/>
                <a:tab pos="459514" algn="l"/>
                <a:tab pos="2984779" algn="l"/>
              </a:tabLst>
            </a:pPr>
            <a:r>
              <a:rPr sz="2600" spc="-38" dirty="0">
                <a:latin typeface="Calibri"/>
                <a:cs typeface="Calibri"/>
              </a:rPr>
              <a:t>PASS_MAX_DAYS	</a:t>
            </a:r>
            <a:r>
              <a:rPr sz="2600" spc="-5" dirty="0">
                <a:latin typeface="Calibri"/>
                <a:cs typeface="Calibri"/>
              </a:rPr>
              <a:t>99999</a:t>
            </a:r>
            <a:r>
              <a:rPr sz="2600" spc="-97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#</a:t>
            </a:r>
            <a:r>
              <a:rPr sz="2600" dirty="0">
                <a:latin typeface="SimSun"/>
                <a:cs typeface="SimSun"/>
              </a:rPr>
              <a:t>密码可用的最大天数</a:t>
            </a:r>
            <a:endParaRPr sz="2600">
              <a:latin typeface="SimSun"/>
              <a:cs typeface="SimSu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663" y="2414577"/>
          <a:ext cx="9809003" cy="3731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7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584">
                <a:tc>
                  <a:txBody>
                    <a:bodyPr/>
                    <a:lstStyle/>
                    <a:p>
                      <a:pPr marL="442595" indent="-411480">
                        <a:lnSpc>
                          <a:spcPts val="2765"/>
                        </a:lnSpc>
                        <a:buFont typeface="Arial MT"/>
                        <a:buChar char="•"/>
                        <a:tabLst>
                          <a:tab pos="442595" algn="l"/>
                          <a:tab pos="443230" algn="l"/>
                        </a:tabLst>
                      </a:pPr>
                      <a:r>
                        <a:rPr sz="2600" spc="-35" dirty="0">
                          <a:latin typeface="Calibri"/>
                          <a:cs typeface="Calibri"/>
                        </a:rPr>
                        <a:t>PASS_MIN_DAYS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76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0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276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#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两次修改密码之间的最小天数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837">
                <a:tc>
                  <a:txBody>
                    <a:bodyPr/>
                    <a:lstStyle/>
                    <a:p>
                      <a:pPr marL="442595" indent="-411480">
                        <a:lnSpc>
                          <a:spcPct val="100000"/>
                        </a:lnSpc>
                        <a:spcBef>
                          <a:spcPts val="170"/>
                        </a:spcBef>
                        <a:buFont typeface="Arial MT"/>
                        <a:buChar char="•"/>
                        <a:tabLst>
                          <a:tab pos="442595" algn="l"/>
                          <a:tab pos="443230" algn="l"/>
                        </a:tabLst>
                      </a:pPr>
                      <a:r>
                        <a:rPr sz="2600" spc="-20" dirty="0">
                          <a:latin typeface="Calibri"/>
                          <a:cs typeface="Calibri"/>
                        </a:rPr>
                        <a:t>PASS_MIN_LEN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3389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5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3389" marB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#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密码最小长度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2338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837">
                <a:tc>
                  <a:txBody>
                    <a:bodyPr/>
                    <a:lstStyle/>
                    <a:p>
                      <a:pPr marL="442595" indent="-411480">
                        <a:lnSpc>
                          <a:spcPct val="100000"/>
                        </a:lnSpc>
                        <a:spcBef>
                          <a:spcPts val="110"/>
                        </a:spcBef>
                        <a:buFont typeface="Arial MT"/>
                        <a:buChar char="•"/>
                        <a:tabLst>
                          <a:tab pos="442595" algn="l"/>
                          <a:tab pos="443230" algn="l"/>
                        </a:tabLst>
                      </a:pPr>
                      <a:r>
                        <a:rPr sz="2600" spc="-30" dirty="0">
                          <a:latin typeface="Calibri"/>
                          <a:cs typeface="Calibri"/>
                        </a:rPr>
                        <a:t>PASS_WARN_AGE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15134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7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15134" marB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#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密码到期前给出警告的天数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1513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marL="442595" indent="-411480">
                        <a:lnSpc>
                          <a:spcPct val="100000"/>
                        </a:lnSpc>
                        <a:spcBef>
                          <a:spcPts val="170"/>
                        </a:spcBef>
                        <a:buFont typeface="Arial MT"/>
                        <a:buChar char="•"/>
                        <a:tabLst>
                          <a:tab pos="442595" algn="l"/>
                          <a:tab pos="443230" algn="l"/>
                          <a:tab pos="1859914" algn="l"/>
                        </a:tabLst>
                      </a:pPr>
                      <a:r>
                        <a:rPr sz="2600" spc="-5" dirty="0">
                          <a:latin typeface="Calibri"/>
                          <a:cs typeface="Calibri"/>
                        </a:rPr>
                        <a:t>UID_MIN	1000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338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600" spc="-5" dirty="0">
                          <a:latin typeface="Calibri"/>
                          <a:cs typeface="Calibri"/>
                        </a:rPr>
                        <a:t>#UID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的最小值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2338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marL="442595" indent="-411480">
                        <a:lnSpc>
                          <a:spcPct val="100000"/>
                        </a:lnSpc>
                        <a:spcBef>
                          <a:spcPts val="125"/>
                        </a:spcBef>
                        <a:buFont typeface="Arial MT"/>
                        <a:buChar char="•"/>
                        <a:tabLst>
                          <a:tab pos="442595" algn="l"/>
                          <a:tab pos="443230" algn="l"/>
                          <a:tab pos="1859914" algn="l"/>
                        </a:tabLst>
                      </a:pPr>
                      <a:r>
                        <a:rPr sz="2600" spc="-5" dirty="0">
                          <a:latin typeface="Calibri"/>
                          <a:cs typeface="Calibri"/>
                        </a:rPr>
                        <a:t>UID_MAX	60000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17198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spc="-5" dirty="0">
                          <a:latin typeface="Calibri"/>
                          <a:cs typeface="Calibri"/>
                        </a:rPr>
                        <a:t>#UID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的最大值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1719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91">
                <a:tc>
                  <a:txBody>
                    <a:bodyPr/>
                    <a:lstStyle/>
                    <a:p>
                      <a:pPr marL="442595" indent="-411480">
                        <a:lnSpc>
                          <a:spcPct val="100000"/>
                        </a:lnSpc>
                        <a:spcBef>
                          <a:spcPts val="170"/>
                        </a:spcBef>
                        <a:buFont typeface="Arial MT"/>
                        <a:buChar char="•"/>
                        <a:tabLst>
                          <a:tab pos="442595" algn="l"/>
                          <a:tab pos="443230" algn="l"/>
                          <a:tab pos="1928495" algn="l"/>
                        </a:tabLst>
                      </a:pPr>
                      <a:r>
                        <a:rPr sz="2600" spc="-5" dirty="0">
                          <a:latin typeface="Calibri"/>
                          <a:cs typeface="Calibri"/>
                        </a:rPr>
                        <a:t>GID_MIN	1000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338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600" spc="-5" dirty="0">
                          <a:latin typeface="Calibri"/>
                          <a:cs typeface="Calibri"/>
                        </a:rPr>
                        <a:t>#GID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的最小值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23389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8166">
                <a:tc>
                  <a:txBody>
                    <a:bodyPr/>
                    <a:lstStyle/>
                    <a:p>
                      <a:pPr marL="442595" indent="-411480">
                        <a:lnSpc>
                          <a:spcPct val="100000"/>
                        </a:lnSpc>
                        <a:spcBef>
                          <a:spcPts val="170"/>
                        </a:spcBef>
                        <a:buFont typeface="Arial MT"/>
                        <a:buChar char="•"/>
                        <a:tabLst>
                          <a:tab pos="442595" algn="l"/>
                          <a:tab pos="443230" algn="l"/>
                          <a:tab pos="1859914" algn="l"/>
                        </a:tabLst>
                      </a:pPr>
                      <a:r>
                        <a:rPr sz="2600" spc="-5" dirty="0">
                          <a:latin typeface="Calibri"/>
                          <a:cs typeface="Calibri"/>
                        </a:rPr>
                        <a:t>GID_MAX	60000</a:t>
                      </a:r>
                      <a:endParaRPr sz="2600">
                        <a:latin typeface="Calibri"/>
                        <a:cs typeface="Calibri"/>
                      </a:endParaRPr>
                    </a:p>
                    <a:p>
                      <a:pPr marL="442595" indent="-411480">
                        <a:lnSpc>
                          <a:spcPct val="100000"/>
                        </a:lnSpc>
                        <a:spcBef>
                          <a:spcPts val="505"/>
                        </a:spcBef>
                        <a:buFont typeface="Arial MT"/>
                        <a:buChar char="•"/>
                        <a:tabLst>
                          <a:tab pos="442595" algn="l"/>
                          <a:tab pos="443230" algn="l"/>
                        </a:tabLst>
                      </a:pPr>
                      <a:r>
                        <a:rPr sz="2600" spc="-25" dirty="0">
                          <a:latin typeface="Calibri"/>
                          <a:cs typeface="Calibri"/>
                        </a:rPr>
                        <a:t>CREATE_HOME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338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10" dirty="0">
                          <a:latin typeface="Calibri"/>
                          <a:cs typeface="Calibri"/>
                        </a:rPr>
                        <a:t>yes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6191" marB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600" spc="-5" dirty="0">
                          <a:latin typeface="Calibri"/>
                          <a:cs typeface="Calibri"/>
                        </a:rPr>
                        <a:t>#GID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的最大值</a:t>
                      </a:r>
                      <a:endParaRPr sz="2600">
                        <a:latin typeface="SimSun"/>
                        <a:cs typeface="SimSun"/>
                      </a:endParaRPr>
                    </a:p>
                    <a:p>
                      <a:pPr marL="2540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#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说明在创建用户时默认将创建家目录。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23389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6777" y="6112976"/>
            <a:ext cx="7804415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dirty="0">
                <a:latin typeface="Calibri"/>
                <a:cs typeface="Calibri"/>
              </a:rPr>
              <a:t>#</a:t>
            </a:r>
            <a:r>
              <a:rPr sz="2600" dirty="0">
                <a:latin typeface="SimSun"/>
                <a:cs typeface="SimSun"/>
              </a:rPr>
              <a:t>若其值为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SimSun"/>
                <a:cs typeface="SimSun"/>
              </a:rPr>
              <a:t>则默认不创建，尽管已经指定了家目录。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087" y="322666"/>
            <a:ext cx="440816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972196" algn="l"/>
              </a:tabLst>
            </a:pP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</a:t>
            </a:r>
            <a:r>
              <a:rPr spc="-11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.5	</a:t>
            </a:r>
            <a:r>
              <a:rPr dirty="0"/>
              <a:t>其他文件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36" y="1468163"/>
            <a:ext cx="9659726" cy="3865332"/>
          </a:xfrm>
          <a:prstGeom prst="rect">
            <a:avLst/>
          </a:prstGeom>
        </p:spPr>
        <p:txBody>
          <a:bodyPr vert="horz" wrap="square" lIns="0" tIns="34396" rIns="0" bIns="0" rtlCol="0">
            <a:spAutoFit/>
          </a:bodyPr>
          <a:lstStyle/>
          <a:p>
            <a:pPr marL="385221" marR="181604" indent="-371464">
              <a:lnSpc>
                <a:spcPts val="3586"/>
              </a:lnSpc>
              <a:spcBef>
                <a:spcPts val="271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在不同</a:t>
            </a:r>
            <a:r>
              <a:rPr sz="3033" dirty="0">
                <a:latin typeface="Calibri"/>
                <a:cs typeface="Calibri"/>
              </a:rPr>
              <a:t>UN</a:t>
            </a:r>
            <a:r>
              <a:rPr sz="3033" spc="-5" dirty="0">
                <a:latin typeface="Calibri"/>
                <a:cs typeface="Calibri"/>
              </a:rPr>
              <a:t>IX</a:t>
            </a:r>
            <a:r>
              <a:rPr sz="3033" spc="5" dirty="0">
                <a:latin typeface="Calibri"/>
                <a:cs typeface="Calibri"/>
              </a:rPr>
              <a:t>/</a:t>
            </a:r>
            <a:r>
              <a:rPr sz="3033" spc="-5" dirty="0">
                <a:latin typeface="Calibri"/>
                <a:cs typeface="Calibri"/>
              </a:rPr>
              <a:t>Li</a:t>
            </a:r>
            <a:r>
              <a:rPr sz="3033" dirty="0">
                <a:latin typeface="Calibri"/>
                <a:cs typeface="Calibri"/>
              </a:rPr>
              <a:t>nu</a:t>
            </a:r>
            <a:r>
              <a:rPr sz="3033" spc="-5" dirty="0">
                <a:latin typeface="Calibri"/>
                <a:cs typeface="Calibri"/>
              </a:rPr>
              <a:t>x</a:t>
            </a:r>
            <a:r>
              <a:rPr sz="3033" dirty="0">
                <a:latin typeface="SimSun"/>
                <a:cs typeface="SimSun"/>
              </a:rPr>
              <a:t>系统的实现中，所使用配置与管理文 件可能是不同的。</a:t>
            </a:r>
            <a:r>
              <a:rPr sz="3033" spc="-5" dirty="0">
                <a:latin typeface="Calibri"/>
                <a:cs typeface="Calibri"/>
              </a:rPr>
              <a:t>Linux</a:t>
            </a:r>
            <a:r>
              <a:rPr sz="3033" dirty="0">
                <a:latin typeface="SimSun"/>
                <a:cs typeface="SimSun"/>
              </a:rPr>
              <a:t>中创建用户相关的文件有，</a:t>
            </a:r>
            <a:endParaRPr sz="3033">
              <a:latin typeface="SimSun"/>
              <a:cs typeface="SimSun"/>
            </a:endParaRPr>
          </a:p>
          <a:p>
            <a:pPr marL="385221">
              <a:lnSpc>
                <a:spcPts val="3586"/>
              </a:lnSpc>
            </a:pPr>
            <a:r>
              <a:rPr sz="3033" spc="-16" dirty="0">
                <a:latin typeface="Calibri"/>
                <a:cs typeface="Calibri"/>
              </a:rPr>
              <a:t>/etc/default/useradd</a:t>
            </a:r>
            <a:r>
              <a:rPr sz="3033" dirty="0">
                <a:latin typeface="SimSun"/>
                <a:cs typeface="SimSun"/>
              </a:rPr>
              <a:t>、</a:t>
            </a:r>
            <a:r>
              <a:rPr sz="3033" spc="-32" dirty="0">
                <a:latin typeface="Calibri"/>
                <a:cs typeface="Calibri"/>
              </a:rPr>
              <a:t>/etc/skel</a:t>
            </a:r>
            <a:r>
              <a:rPr sz="3033" dirty="0">
                <a:latin typeface="SimSun"/>
                <a:cs typeface="SimSun"/>
              </a:rPr>
              <a:t>和其他相关的配置文件。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67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-16" dirty="0">
                <a:latin typeface="Calibri"/>
                <a:cs typeface="Calibri"/>
              </a:rPr>
              <a:t>/etc/default/useradd</a:t>
            </a:r>
            <a:r>
              <a:rPr sz="3033" dirty="0">
                <a:latin typeface="SimSun"/>
                <a:cs typeface="SimSun"/>
              </a:rPr>
              <a:t>是创建用户的默认属性参考值，而</a:t>
            </a:r>
            <a:endParaRPr sz="3033">
              <a:latin typeface="SimSun"/>
              <a:cs typeface="SimSun"/>
            </a:endParaRPr>
          </a:p>
          <a:p>
            <a:pPr marL="385221">
              <a:spcBef>
                <a:spcPts val="54"/>
              </a:spcBef>
            </a:pPr>
            <a:r>
              <a:rPr sz="3033" spc="-32" dirty="0">
                <a:latin typeface="Calibri"/>
                <a:cs typeface="Calibri"/>
              </a:rPr>
              <a:t>/etc/skel</a:t>
            </a:r>
            <a:r>
              <a:rPr sz="3033" dirty="0">
                <a:latin typeface="SimSun"/>
                <a:cs typeface="SimSun"/>
              </a:rPr>
              <a:t>是一个框架目录，其中的内容都是隐藏的，当</a:t>
            </a:r>
            <a:endParaRPr sz="3033">
              <a:latin typeface="SimSun"/>
              <a:cs typeface="SimSun"/>
            </a:endParaRPr>
          </a:p>
          <a:p>
            <a:pPr marL="385221" marR="19949" algn="just">
              <a:lnSpc>
                <a:spcPct val="96800"/>
              </a:lnSpc>
              <a:spcBef>
                <a:spcPts val="374"/>
              </a:spcBef>
            </a:pPr>
            <a:r>
              <a:rPr sz="3033" dirty="0">
                <a:latin typeface="SimSun"/>
                <a:cs typeface="SimSun"/>
              </a:rPr>
              <a:t>新用户创建后要将其内的文件和目录复制到新用户的家 目录，并重新设置用户主、用户组和权限，以作为新用 户从不同界面登录的默认配置。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142" y="-136312"/>
            <a:ext cx="3255222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27" dirty="0">
                <a:latin typeface="Calibri"/>
                <a:cs typeface="Calibri"/>
              </a:rPr>
              <a:t>p</a:t>
            </a:r>
            <a:r>
              <a:rPr spc="-49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ck</a:t>
            </a:r>
            <a:r>
              <a:rPr dirty="0"/>
              <a:t>和</a:t>
            </a:r>
            <a:r>
              <a:rPr dirty="0">
                <a:latin typeface="Calibri"/>
                <a:cs typeface="Calibri"/>
              </a:rPr>
              <a:t>grpck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1" y="566716"/>
            <a:ext cx="9548283" cy="93722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385221" indent="-371464">
              <a:lnSpc>
                <a:spcPts val="3602"/>
              </a:lnSpc>
              <a:spcBef>
                <a:spcPts val="108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-11" dirty="0">
                <a:latin typeface="Calibri"/>
                <a:cs typeface="Calibri"/>
              </a:rPr>
              <a:t>pwck</a:t>
            </a:r>
            <a:r>
              <a:rPr sz="3033" dirty="0">
                <a:latin typeface="SimSun"/>
                <a:cs typeface="SimSun"/>
              </a:rPr>
              <a:t>和</a:t>
            </a:r>
            <a:r>
              <a:rPr sz="3033" spc="-5" dirty="0">
                <a:latin typeface="Calibri"/>
                <a:cs typeface="Calibri"/>
              </a:rPr>
              <a:t>grpck</a:t>
            </a:r>
            <a:r>
              <a:rPr sz="3033" dirty="0">
                <a:latin typeface="SimSun"/>
                <a:cs typeface="SimSun"/>
              </a:rPr>
              <a:t>用于对</a:t>
            </a:r>
            <a:r>
              <a:rPr sz="3033" spc="-16" dirty="0">
                <a:latin typeface="Calibri"/>
                <a:cs typeface="Calibri"/>
              </a:rPr>
              <a:t>password</a:t>
            </a:r>
            <a:r>
              <a:rPr sz="3033" dirty="0">
                <a:latin typeface="SimSun"/>
                <a:cs typeface="SimSun"/>
              </a:rPr>
              <a:t>、</a:t>
            </a:r>
            <a:r>
              <a:rPr sz="3033" spc="-16" dirty="0">
                <a:latin typeface="Calibri"/>
                <a:cs typeface="Calibri"/>
              </a:rPr>
              <a:t>group</a:t>
            </a:r>
            <a:r>
              <a:rPr sz="3033" dirty="0">
                <a:latin typeface="SimSun"/>
                <a:cs typeface="SimSun"/>
              </a:rPr>
              <a:t>和</a:t>
            </a:r>
            <a:r>
              <a:rPr sz="3033" spc="-5" dirty="0">
                <a:latin typeface="Calibri"/>
                <a:cs typeface="Calibri"/>
              </a:rPr>
              <a:t>shadow</a:t>
            </a:r>
            <a:r>
              <a:rPr sz="3033" dirty="0">
                <a:latin typeface="SimSun"/>
                <a:cs typeface="SimSun"/>
              </a:rPr>
              <a:t>文件间关</a:t>
            </a:r>
            <a:endParaRPr sz="3033">
              <a:latin typeface="SimSun"/>
              <a:cs typeface="SimSun"/>
            </a:endParaRPr>
          </a:p>
          <a:p>
            <a:pPr marL="385221">
              <a:lnSpc>
                <a:spcPts val="3602"/>
              </a:lnSpc>
            </a:pPr>
            <a:r>
              <a:rPr sz="3033" dirty="0">
                <a:latin typeface="SimSun"/>
                <a:cs typeface="SimSun"/>
              </a:rPr>
              <a:t>系正确性有检查。</a:t>
            </a:r>
            <a:endParaRPr sz="3033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946" y="1556147"/>
            <a:ext cx="9706504" cy="19502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287176"/>
            <a:ext cx="7986713" cy="101467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3313" y="322666"/>
            <a:ext cx="5159375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512682" algn="l"/>
              </a:tabLst>
            </a:pP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.3	</a:t>
            </a:r>
            <a:r>
              <a:rPr dirty="0"/>
              <a:t>用户管理命令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602" y="1469264"/>
            <a:ext cx="8717280" cy="1603420"/>
          </a:xfrm>
          <a:prstGeom prst="rect">
            <a:avLst/>
          </a:prstGeom>
        </p:spPr>
        <p:txBody>
          <a:bodyPr vert="horz" wrap="square" lIns="0" tIns="18574" rIns="0" bIns="0" rtlCol="0">
            <a:spAutoFit/>
          </a:bodyPr>
          <a:lstStyle/>
          <a:p>
            <a:pPr marL="385221" marR="5503" indent="-371464">
              <a:lnSpc>
                <a:spcPct val="99100"/>
              </a:lnSpc>
              <a:spcBef>
                <a:spcPts val="146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467" dirty="0">
                <a:latin typeface="SimSun"/>
                <a:cs typeface="SimSun"/>
              </a:rPr>
              <a:t>用于用户管理的命令有</a:t>
            </a:r>
            <a:r>
              <a:rPr sz="3467" spc="5" dirty="0">
                <a:latin typeface="Calibri"/>
                <a:cs typeface="Calibri"/>
              </a:rPr>
              <a:t>u</a:t>
            </a:r>
            <a:r>
              <a:rPr sz="3467" spc="-5" dirty="0">
                <a:latin typeface="Calibri"/>
                <a:cs typeface="Calibri"/>
              </a:rPr>
              <a:t>se</a:t>
            </a:r>
            <a:r>
              <a:rPr sz="3467" spc="-76" dirty="0">
                <a:latin typeface="Calibri"/>
                <a:cs typeface="Calibri"/>
              </a:rPr>
              <a:t>r</a:t>
            </a:r>
            <a:r>
              <a:rPr sz="3467" dirty="0">
                <a:latin typeface="Calibri"/>
                <a:cs typeface="Calibri"/>
              </a:rPr>
              <a:t>a</a:t>
            </a:r>
            <a:r>
              <a:rPr sz="3467" spc="5" dirty="0">
                <a:latin typeface="Calibri"/>
                <a:cs typeface="Calibri"/>
              </a:rPr>
              <a:t>dd</a:t>
            </a:r>
            <a:r>
              <a:rPr sz="3467" dirty="0">
                <a:latin typeface="SimSun"/>
                <a:cs typeface="SimSun"/>
              </a:rPr>
              <a:t>、</a:t>
            </a:r>
            <a:r>
              <a:rPr sz="3467" spc="5" dirty="0">
                <a:latin typeface="Calibri"/>
                <a:cs typeface="Calibri"/>
              </a:rPr>
              <a:t>u</a:t>
            </a:r>
            <a:r>
              <a:rPr sz="3467" spc="-5" dirty="0">
                <a:latin typeface="Calibri"/>
                <a:cs typeface="Calibri"/>
              </a:rPr>
              <a:t>ser</a:t>
            </a:r>
            <a:r>
              <a:rPr sz="3467" spc="5" dirty="0">
                <a:latin typeface="Calibri"/>
                <a:cs typeface="Calibri"/>
              </a:rPr>
              <a:t>m</a:t>
            </a:r>
            <a:r>
              <a:rPr sz="3467" dirty="0">
                <a:latin typeface="Calibri"/>
                <a:cs typeface="Calibri"/>
              </a:rPr>
              <a:t>o</a:t>
            </a:r>
            <a:r>
              <a:rPr sz="3467" spc="5" dirty="0">
                <a:latin typeface="Calibri"/>
                <a:cs typeface="Calibri"/>
              </a:rPr>
              <a:t>d</a:t>
            </a:r>
            <a:r>
              <a:rPr sz="3467" dirty="0">
                <a:latin typeface="SimSun"/>
                <a:cs typeface="SimSun"/>
              </a:rPr>
              <a:t>和  </a:t>
            </a:r>
            <a:r>
              <a:rPr sz="3467" spc="-11" dirty="0">
                <a:latin typeface="Calibri"/>
                <a:cs typeface="Calibri"/>
              </a:rPr>
              <a:t>userdel</a:t>
            </a:r>
            <a:r>
              <a:rPr sz="3467" spc="-11" dirty="0">
                <a:latin typeface="SimSun"/>
                <a:cs typeface="SimSun"/>
              </a:rPr>
              <a:t>，</a:t>
            </a:r>
            <a:r>
              <a:rPr sz="3467" dirty="0">
                <a:latin typeface="SimSun"/>
                <a:cs typeface="SimSun"/>
              </a:rPr>
              <a:t>它们分别用于用户创建、用户属 性修改和用户删除。</a:t>
            </a:r>
            <a:endParaRPr sz="3467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2432" y="322666"/>
            <a:ext cx="760147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972196" algn="l"/>
              </a:tabLst>
            </a:pP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</a:t>
            </a:r>
            <a:r>
              <a:rPr spc="-11" dirty="0">
                <a:latin typeface="Calibri"/>
                <a:cs typeface="Calibri"/>
              </a:rPr>
              <a:t>3</a:t>
            </a:r>
            <a:r>
              <a:rPr dirty="0">
                <a:latin typeface="Calibri"/>
                <a:cs typeface="Calibri"/>
              </a:rPr>
              <a:t>.1	</a:t>
            </a:r>
            <a:r>
              <a:rPr dirty="0"/>
              <a:t>增加用户（</a:t>
            </a:r>
            <a:r>
              <a:rPr dirty="0">
                <a:latin typeface="Calibri"/>
                <a:cs typeface="Calibri"/>
              </a:rPr>
              <a:t>us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97" dirty="0">
                <a:latin typeface="Calibri"/>
                <a:cs typeface="Calibri"/>
              </a:rPr>
              <a:t>r</a:t>
            </a:r>
            <a:r>
              <a:rPr spc="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dd</a:t>
            </a:r>
            <a:r>
              <a:rPr dirty="0"/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140" y="1363599"/>
            <a:ext cx="8885820" cy="1289851"/>
          </a:xfrm>
          <a:prstGeom prst="rect">
            <a:avLst/>
          </a:prstGeom>
        </p:spPr>
        <p:txBody>
          <a:bodyPr vert="horz" wrap="square" lIns="0" tIns="119010" rIns="0" bIns="0" rtlCol="0">
            <a:spAutoFit/>
          </a:bodyPr>
          <a:lstStyle/>
          <a:p>
            <a:pPr marL="385221" indent="-371464">
              <a:spcBef>
                <a:spcPts val="93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467" dirty="0">
                <a:latin typeface="Calibri"/>
                <a:cs typeface="Calibri"/>
              </a:rPr>
              <a:t>1</a:t>
            </a:r>
            <a:r>
              <a:rPr sz="3467" dirty="0">
                <a:latin typeface="SimSun"/>
                <a:cs typeface="SimSun"/>
              </a:rPr>
              <a:t>．功能与用法</a:t>
            </a:r>
            <a:endParaRPr sz="3467">
              <a:latin typeface="SimSun"/>
              <a:cs typeface="SimSun"/>
            </a:endParaRPr>
          </a:p>
          <a:p>
            <a:pPr marL="385221" indent="-371464">
              <a:spcBef>
                <a:spcPts val="834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467" dirty="0">
                <a:latin typeface="SimSun"/>
                <a:cs typeface="SimSun"/>
              </a:rPr>
              <a:t>命令</a:t>
            </a:r>
            <a:r>
              <a:rPr sz="3467" spc="5" dirty="0">
                <a:latin typeface="Calibri"/>
                <a:cs typeface="Calibri"/>
              </a:rPr>
              <a:t>u</a:t>
            </a:r>
            <a:r>
              <a:rPr sz="3467" spc="-5" dirty="0">
                <a:latin typeface="Calibri"/>
                <a:cs typeface="Calibri"/>
              </a:rPr>
              <a:t>se</a:t>
            </a:r>
            <a:r>
              <a:rPr sz="3467" spc="-76" dirty="0">
                <a:latin typeface="Calibri"/>
                <a:cs typeface="Calibri"/>
              </a:rPr>
              <a:t>r</a:t>
            </a:r>
            <a:r>
              <a:rPr sz="3467" dirty="0">
                <a:latin typeface="Calibri"/>
                <a:cs typeface="Calibri"/>
              </a:rPr>
              <a:t>a</a:t>
            </a:r>
            <a:r>
              <a:rPr sz="3467" spc="5" dirty="0">
                <a:latin typeface="Calibri"/>
                <a:cs typeface="Calibri"/>
              </a:rPr>
              <a:t>dd</a:t>
            </a:r>
            <a:r>
              <a:rPr sz="3467" dirty="0">
                <a:latin typeface="SimSun"/>
                <a:cs typeface="SimSun"/>
              </a:rPr>
              <a:t>的功能是创建新用户。用法为：</a:t>
            </a:r>
            <a:endParaRPr sz="3467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140" y="2628265"/>
            <a:ext cx="4435686" cy="1925988"/>
          </a:xfrm>
          <a:prstGeom prst="rect">
            <a:avLst/>
          </a:prstGeom>
        </p:spPr>
        <p:txBody>
          <a:bodyPr vert="horz" wrap="square" lIns="0" tIns="119010" rIns="0" bIns="0" rtlCol="0">
            <a:spAutoFit/>
          </a:bodyPr>
          <a:lstStyle/>
          <a:p>
            <a:pPr marL="385221" indent="-371464">
              <a:spcBef>
                <a:spcPts val="93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467" spc="-16" dirty="0">
                <a:latin typeface="Calibri"/>
                <a:cs typeface="Calibri"/>
              </a:rPr>
              <a:t>useradd</a:t>
            </a:r>
            <a:r>
              <a:rPr sz="3467" spc="-11" dirty="0">
                <a:latin typeface="Calibri"/>
                <a:cs typeface="Calibri"/>
              </a:rPr>
              <a:t> </a:t>
            </a:r>
            <a:r>
              <a:rPr sz="3467" spc="-5" dirty="0">
                <a:latin typeface="Calibri"/>
                <a:cs typeface="Calibri"/>
              </a:rPr>
              <a:t>[options] user</a:t>
            </a:r>
            <a:endParaRPr sz="3467">
              <a:latin typeface="Calibri"/>
              <a:cs typeface="Calibri"/>
            </a:endParaRPr>
          </a:p>
          <a:p>
            <a:pPr marL="385221" indent="-371464">
              <a:spcBef>
                <a:spcPts val="834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467" spc="-16" dirty="0">
                <a:latin typeface="Calibri"/>
                <a:cs typeface="Calibri"/>
              </a:rPr>
              <a:t>useradd</a:t>
            </a:r>
            <a:r>
              <a:rPr sz="3467" spc="-22" dirty="0">
                <a:latin typeface="Calibri"/>
                <a:cs typeface="Calibri"/>
              </a:rPr>
              <a:t> </a:t>
            </a:r>
            <a:r>
              <a:rPr sz="3467" spc="-5" dirty="0">
                <a:latin typeface="Calibri"/>
                <a:cs typeface="Calibri"/>
              </a:rPr>
              <a:t>-D</a:t>
            </a:r>
            <a:endParaRPr sz="3467">
              <a:latin typeface="Calibri"/>
              <a:cs typeface="Calibri"/>
            </a:endParaRPr>
          </a:p>
          <a:p>
            <a:pPr marL="385221" indent="-371464">
              <a:spcBef>
                <a:spcPts val="829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467" spc="-16" dirty="0">
                <a:latin typeface="Calibri"/>
                <a:cs typeface="Calibri"/>
              </a:rPr>
              <a:t>useradd</a:t>
            </a:r>
            <a:r>
              <a:rPr sz="3467" spc="-5" dirty="0">
                <a:latin typeface="Calibri"/>
                <a:cs typeface="Calibri"/>
              </a:rPr>
              <a:t> -D [options]</a:t>
            </a:r>
            <a:endParaRPr sz="3467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9139" y="2628265"/>
            <a:ext cx="2448983" cy="1882899"/>
          </a:xfrm>
          <a:prstGeom prst="rect">
            <a:avLst/>
          </a:prstGeom>
        </p:spPr>
        <p:txBody>
          <a:bodyPr vert="horz" wrap="square" lIns="0" tIns="119010" rIns="0" bIns="0" rtlCol="0">
            <a:spAutoFit/>
          </a:bodyPr>
          <a:lstStyle/>
          <a:p>
            <a:pPr marL="13758">
              <a:spcBef>
                <a:spcPts val="937"/>
              </a:spcBef>
            </a:pPr>
            <a:r>
              <a:rPr sz="3467" spc="5" dirty="0">
                <a:latin typeface="Calibri"/>
                <a:cs typeface="Calibri"/>
              </a:rPr>
              <a:t>#</a:t>
            </a:r>
            <a:r>
              <a:rPr sz="3467" dirty="0">
                <a:latin typeface="SimSun"/>
                <a:cs typeface="SimSun"/>
              </a:rPr>
              <a:t>添加用户</a:t>
            </a:r>
            <a:endParaRPr sz="3467">
              <a:latin typeface="SimSun"/>
              <a:cs typeface="SimSun"/>
            </a:endParaRPr>
          </a:p>
          <a:p>
            <a:pPr marL="13758" marR="5503">
              <a:lnSpc>
                <a:spcPct val="120000"/>
              </a:lnSpc>
            </a:pPr>
            <a:r>
              <a:rPr sz="3467" spc="5" dirty="0">
                <a:latin typeface="Calibri"/>
                <a:cs typeface="Calibri"/>
              </a:rPr>
              <a:t>#</a:t>
            </a:r>
            <a:r>
              <a:rPr sz="3467" dirty="0">
                <a:latin typeface="SimSun"/>
                <a:cs typeface="SimSun"/>
              </a:rPr>
              <a:t>显示默认值  </a:t>
            </a:r>
            <a:r>
              <a:rPr sz="3467" spc="5" dirty="0">
                <a:latin typeface="Calibri"/>
                <a:cs typeface="Calibri"/>
              </a:rPr>
              <a:t>#</a:t>
            </a:r>
            <a:r>
              <a:rPr sz="3467" dirty="0">
                <a:latin typeface="SimSun"/>
                <a:cs typeface="SimSun"/>
              </a:rPr>
              <a:t>设置默认值</a:t>
            </a:r>
            <a:endParaRPr sz="3467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764" y="322666"/>
            <a:ext cx="3360473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11" dirty="0">
                <a:latin typeface="Calibri"/>
                <a:cs typeface="Calibri"/>
              </a:rPr>
              <a:t>2</a:t>
            </a:r>
            <a:r>
              <a:rPr dirty="0"/>
              <a:t>．参数说明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879" y="1004094"/>
          <a:ext cx="9906688" cy="6053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3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8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  <a:tabLst>
                          <a:tab pos="456565" algn="l"/>
                        </a:tabLst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选	项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50218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  <a:tabLst>
                          <a:tab pos="456565" algn="l"/>
                          <a:tab pos="913765" algn="l"/>
                          <a:tab pos="1370965" algn="l"/>
                        </a:tabLst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功	能	描	述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50218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-c</a:t>
                      </a:r>
                      <a:r>
                        <a:rPr sz="2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comment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84362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85"/>
                        </a:lnSpc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用户注释信息。不含“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”和回车的长度小于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512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的字</a:t>
                      </a:r>
                      <a:endParaRPr sz="26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ts val="2855"/>
                        </a:lnSpc>
                        <a:spcBef>
                          <a:spcPts val="2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符串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-d</a:t>
                      </a:r>
                      <a:r>
                        <a:rPr sz="2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home_dir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84362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85"/>
                        </a:lnSpc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新用户家目录。默认时，以新用户为名在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ho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me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下创</a:t>
                      </a:r>
                      <a:endParaRPr sz="26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ts val="2855"/>
                        </a:lnSpc>
                        <a:spcBef>
                          <a:spcPts val="2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建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8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-D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48842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显示新创建用户时的参数默认值（参见</a:t>
                      </a:r>
                      <a:r>
                        <a:rPr sz="2600" spc="-5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600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c/lo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6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6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600" spc="-3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s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48842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8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-e</a:t>
                      </a:r>
                      <a:r>
                        <a:rPr sz="2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expire_date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48154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以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MM/DD/YYYY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格式设置账号到期日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48154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-f</a:t>
                      </a:r>
                      <a:r>
                        <a:rPr sz="2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inactive_days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85738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>
                        <a:lnSpc>
                          <a:spcPts val="2690"/>
                        </a:lnSpc>
                        <a:spcBef>
                          <a:spcPts val="280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密码到期后，直到账号永久停止使用时所经过的天数 默认为-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，表示不启用该选项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38523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8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-g</a:t>
                      </a:r>
                      <a:r>
                        <a:rPr sz="2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group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50218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设置新用户所属的基本组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50218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2481">
                <a:tc>
                  <a:txBody>
                    <a:bodyPr/>
                    <a:lstStyle/>
                    <a:p>
                      <a:pPr marL="228600">
                        <a:lnSpc>
                          <a:spcPts val="278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-G</a:t>
                      </a:r>
                      <a:r>
                        <a:rPr sz="2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group1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，</a:t>
                      </a:r>
                      <a:endParaRPr sz="2600">
                        <a:latin typeface="SimSun"/>
                        <a:cs typeface="SimSun"/>
                      </a:endParaRPr>
                    </a:p>
                    <a:p>
                      <a:pPr marL="274955">
                        <a:lnSpc>
                          <a:spcPts val="2855"/>
                        </a:lnSpc>
                        <a:spcBef>
                          <a:spcPts val="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group2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，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>
                        <a:lnSpc>
                          <a:spcPts val="2710"/>
                        </a:lnSpc>
                        <a:spcBef>
                          <a:spcPts val="240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将新用户添加到由逗号分隔的组列表中，一个用户可 同时归属多个组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92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-k</a:t>
                      </a:r>
                      <a:r>
                        <a:rPr sz="2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skel_dir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84362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95"/>
                        </a:lnSpc>
                        <a:spcBef>
                          <a:spcPts val="9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设置包含初始配置框架文件的目录，默认框架目录为</a:t>
                      </a:r>
                      <a:endParaRPr sz="26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ts val="2770"/>
                        </a:lnSpc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/etc/skel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。该选项只能与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-m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一起使用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13070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970" y="322667"/>
            <a:ext cx="4124060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514058" algn="l"/>
              </a:tabLst>
            </a:pP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" dirty="0">
                <a:latin typeface="Calibri"/>
                <a:cs typeface="Calibri"/>
              </a:rPr>
              <a:t>4</a:t>
            </a:r>
            <a:r>
              <a:rPr dirty="0">
                <a:latin typeface="Calibri"/>
                <a:cs typeface="Calibri"/>
              </a:rPr>
              <a:t>.1	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P</a:t>
            </a:r>
            <a:r>
              <a:rPr dirty="0"/>
              <a:t>介绍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1" y="1192996"/>
            <a:ext cx="9818635" cy="5503184"/>
          </a:xfrm>
          <a:prstGeom prst="rect">
            <a:avLst/>
          </a:prstGeom>
        </p:spPr>
        <p:txBody>
          <a:bodyPr vert="horz" wrap="square" lIns="0" tIns="85990" rIns="0" bIns="0" rtlCol="0">
            <a:spAutoFit/>
          </a:bodyPr>
          <a:lstStyle/>
          <a:p>
            <a:pPr marL="13758">
              <a:spcBef>
                <a:spcPts val="677"/>
              </a:spcBef>
            </a:pPr>
            <a:r>
              <a:rPr sz="2600" spc="-5" dirty="0">
                <a:latin typeface="Calibri"/>
                <a:cs typeface="Calibri"/>
              </a:rPr>
              <a:t>1</a:t>
            </a:r>
            <a:r>
              <a:rPr sz="2600" spc="-5" dirty="0">
                <a:latin typeface="SimSun"/>
                <a:cs typeface="SimSun"/>
              </a:rPr>
              <a:t>．</a:t>
            </a:r>
            <a:r>
              <a:rPr sz="2600" spc="-5" dirty="0">
                <a:latin typeface="Calibri"/>
                <a:cs typeface="Calibri"/>
              </a:rPr>
              <a:t>DHCP</a:t>
            </a:r>
            <a:r>
              <a:rPr sz="2600" dirty="0">
                <a:latin typeface="SimSun"/>
                <a:cs typeface="SimSun"/>
              </a:rPr>
              <a:t>管理的两种基本数据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574"/>
              </a:spcBef>
            </a:pPr>
            <a:r>
              <a:rPr sz="2600" spc="-5" dirty="0">
                <a:latin typeface="Calibri"/>
                <a:cs typeface="Calibri"/>
              </a:rPr>
              <a:t>DHCP</a:t>
            </a:r>
            <a:r>
              <a:rPr sz="2600" dirty="0">
                <a:latin typeface="SimSun"/>
                <a:cs typeface="SimSun"/>
              </a:rPr>
              <a:t>管理的两种基本数据如下所述。</a:t>
            </a:r>
            <a:endParaRPr sz="2600">
              <a:latin typeface="SimSun"/>
              <a:cs typeface="SimSun"/>
            </a:endParaRPr>
          </a:p>
          <a:p>
            <a:pPr marL="841296" indent="-828226">
              <a:spcBef>
                <a:spcPts val="677"/>
              </a:spcBef>
              <a:buSzPct val="95833"/>
              <a:buAutoNum type="arabicPlain"/>
              <a:tabLst>
                <a:tab pos="841984" algn="l"/>
              </a:tabLst>
            </a:pPr>
            <a:r>
              <a:rPr sz="2600" dirty="0">
                <a:latin typeface="SimSun"/>
                <a:cs typeface="SimSun"/>
              </a:rPr>
              <a:t>地址池中的地址：是可以由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CP</a:t>
            </a:r>
            <a:r>
              <a:rPr sz="2600" dirty="0">
                <a:latin typeface="SimSun"/>
                <a:cs typeface="SimSun"/>
              </a:rPr>
              <a:t>动态分配的可用</a:t>
            </a:r>
            <a:r>
              <a:rPr sz="2600" spc="-5" dirty="0">
                <a:latin typeface="Calibri"/>
                <a:cs typeface="Calibri"/>
              </a:rPr>
              <a:t>IP</a:t>
            </a:r>
            <a:r>
              <a:rPr sz="2600" dirty="0">
                <a:latin typeface="SimSun"/>
                <a:cs typeface="SimSun"/>
              </a:rPr>
              <a:t>地址。</a:t>
            </a:r>
            <a:endParaRPr sz="2600">
              <a:latin typeface="SimSun"/>
              <a:cs typeface="SimSun"/>
            </a:endParaRPr>
          </a:p>
          <a:p>
            <a:pPr marL="13758" marR="1939865">
              <a:lnSpc>
                <a:spcPct val="117500"/>
              </a:lnSpc>
              <a:spcBef>
                <a:spcPts val="130"/>
              </a:spcBef>
              <a:buSzPct val="95833"/>
              <a:buAutoNum type="arabicPlain"/>
              <a:tabLst>
                <a:tab pos="841984" algn="l"/>
              </a:tabLst>
            </a:pPr>
            <a:r>
              <a:rPr sz="2600" dirty="0">
                <a:latin typeface="SimSun"/>
                <a:cs typeface="SimSun"/>
              </a:rPr>
              <a:t>租用地址：是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CP</a:t>
            </a:r>
            <a:r>
              <a:rPr sz="2600" dirty="0">
                <a:latin typeface="SimSun"/>
                <a:cs typeface="SimSun"/>
              </a:rPr>
              <a:t>已经从地址中分配出的地址。 下面是几个与此相关的基本概念。</a:t>
            </a:r>
            <a:endParaRPr sz="2600">
              <a:latin typeface="SimSun"/>
              <a:cs typeface="SimSun"/>
            </a:endParaRPr>
          </a:p>
          <a:p>
            <a:pPr marL="841296" indent="-828226">
              <a:spcBef>
                <a:spcPts val="672"/>
              </a:spcBef>
              <a:buSzPct val="95833"/>
              <a:buFont typeface="SimSun"/>
              <a:buAutoNum type="arabicPlain"/>
              <a:tabLst>
                <a:tab pos="841984" algn="l"/>
              </a:tabLst>
            </a:pP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CP</a:t>
            </a:r>
            <a:r>
              <a:rPr sz="2600" dirty="0">
                <a:latin typeface="SimSun"/>
                <a:cs typeface="SimSun"/>
              </a:rPr>
              <a:t>客户：是指通过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CP</a:t>
            </a:r>
            <a:r>
              <a:rPr sz="2600" dirty="0">
                <a:latin typeface="SimSun"/>
                <a:cs typeface="SimSun"/>
              </a:rPr>
              <a:t>服务器来获得网络配置参数的主机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27"/>
              </a:spcBef>
            </a:pP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841296" indent="-828226">
              <a:spcBef>
                <a:spcPts val="574"/>
              </a:spcBef>
              <a:buSzPct val="95833"/>
              <a:buFont typeface="SimSun"/>
              <a:buAutoNum type="arabicPlain" startAt="2"/>
              <a:tabLst>
                <a:tab pos="841984" algn="l"/>
              </a:tabLst>
            </a:pP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CP</a:t>
            </a:r>
            <a:r>
              <a:rPr sz="2600" dirty="0">
                <a:latin typeface="SimSun"/>
                <a:cs typeface="SimSun"/>
              </a:rPr>
              <a:t>服务器：是指提供网络配置参数给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CP</a:t>
            </a:r>
            <a:r>
              <a:rPr sz="2600" dirty="0">
                <a:latin typeface="SimSun"/>
                <a:cs typeface="SimSun"/>
              </a:rPr>
              <a:t>客户机的主机。</a:t>
            </a:r>
            <a:endParaRPr sz="2600">
              <a:latin typeface="SimSun"/>
              <a:cs typeface="SimSun"/>
            </a:endParaRPr>
          </a:p>
          <a:p>
            <a:pPr marL="13758" marR="5503">
              <a:lnSpc>
                <a:spcPts val="3012"/>
              </a:lnSpc>
              <a:spcBef>
                <a:spcPts val="867"/>
              </a:spcBef>
              <a:buSzPct val="95833"/>
              <a:buFont typeface="SimSun"/>
              <a:buAutoNum type="arabicPlain" startAt="2"/>
              <a:tabLst>
                <a:tab pos="841984" algn="l"/>
              </a:tabLst>
            </a:pP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CP</a:t>
            </a:r>
            <a:r>
              <a:rPr sz="2600" dirty="0">
                <a:latin typeface="SimSun"/>
                <a:cs typeface="SimSun"/>
              </a:rPr>
              <a:t>中继代理：是指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CP</a:t>
            </a:r>
            <a:r>
              <a:rPr sz="2600" dirty="0">
                <a:latin typeface="SimSun"/>
                <a:cs typeface="SimSun"/>
              </a:rPr>
              <a:t>服务器和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CP</a:t>
            </a:r>
            <a:r>
              <a:rPr sz="2600" dirty="0">
                <a:latin typeface="SimSun"/>
                <a:cs typeface="SimSun"/>
              </a:rPr>
              <a:t>客户之间转发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CP</a:t>
            </a:r>
            <a:r>
              <a:rPr sz="2600" dirty="0">
                <a:latin typeface="SimSun"/>
                <a:cs typeface="SimSun"/>
              </a:rPr>
              <a:t>消 息的主机或路由器。</a:t>
            </a:r>
            <a:endParaRPr sz="2600">
              <a:latin typeface="SimSun"/>
              <a:cs typeface="SimSun"/>
            </a:endParaRPr>
          </a:p>
          <a:p>
            <a:pPr marL="13758" marR="271719">
              <a:lnSpc>
                <a:spcPct val="100800"/>
              </a:lnSpc>
              <a:spcBef>
                <a:spcPts val="574"/>
              </a:spcBef>
              <a:buSzPct val="95833"/>
              <a:buAutoNum type="arabicPlain" startAt="2"/>
              <a:tabLst>
                <a:tab pos="841984" algn="l"/>
              </a:tabLst>
            </a:pPr>
            <a:r>
              <a:rPr sz="2600" dirty="0">
                <a:latin typeface="SimSun"/>
                <a:cs typeface="SimSun"/>
              </a:rPr>
              <a:t>租用：是指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CP</a:t>
            </a:r>
            <a:r>
              <a:rPr sz="2600" dirty="0">
                <a:latin typeface="SimSun"/>
                <a:cs typeface="SimSun"/>
              </a:rPr>
              <a:t>客户从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CP</a:t>
            </a:r>
            <a:r>
              <a:rPr sz="2600" dirty="0">
                <a:latin typeface="SimSun"/>
                <a:cs typeface="SimSun"/>
              </a:rPr>
              <a:t>服务器上获得并临时占用该</a:t>
            </a:r>
            <a:r>
              <a:rPr sz="2600" spc="-5" dirty="0">
                <a:latin typeface="Calibri"/>
                <a:cs typeface="Calibri"/>
              </a:rPr>
              <a:t>IP</a:t>
            </a:r>
            <a:r>
              <a:rPr sz="2600" dirty="0">
                <a:latin typeface="SimSun"/>
                <a:cs typeface="SimSun"/>
              </a:rPr>
              <a:t>地 址的过程。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714" y="322666"/>
            <a:ext cx="5176573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11" dirty="0">
                <a:latin typeface="Calibri"/>
                <a:cs typeface="Calibri"/>
              </a:rPr>
              <a:t>2</a:t>
            </a:r>
            <a:r>
              <a:rPr dirty="0"/>
              <a:t>．参数说明（续）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879" y="1237985"/>
          <a:ext cx="9906000" cy="5146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9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-m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82986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5890">
                        <a:lnSpc>
                          <a:spcPts val="2690"/>
                        </a:lnSpc>
                        <a:spcBef>
                          <a:spcPts val="280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创建用户家目录，并将框架目录的默认配置文件复制到该目 录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38523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-M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06627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创建新用户，但不创建用户家目录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106627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7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-n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34144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关闭创建新用户时，创建同名组的特性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134144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1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-o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5368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65"/>
                        </a:lnSpc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允许使用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-u</a:t>
                      </a:r>
                      <a:r>
                        <a:rPr sz="2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uid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指定一个与已经存在用户相同的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uid</a:t>
                      </a:r>
                      <a:r>
                        <a:rPr sz="2600" spc="-5" dirty="0">
                          <a:latin typeface="SimSun"/>
                          <a:cs typeface="SimSun"/>
                        </a:rPr>
                        <a:t>，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即允许</a:t>
                      </a:r>
                      <a:endParaRPr sz="26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不同名的用户具有相同的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7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-r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36208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此为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Redhat</a:t>
                      </a:r>
                      <a:r>
                        <a:rPr sz="2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Linux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新增选项，用于创建系统用户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136208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0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-s</a:t>
                      </a:r>
                      <a:r>
                        <a:rPr sz="2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shell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34832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指定用户登录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sh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ell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，若不指定则采用系统默认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sh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ell:/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sh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34832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69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-u</a:t>
                      </a:r>
                      <a:r>
                        <a:rPr sz="2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uid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4680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860"/>
                        </a:lnSpc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为用户指定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。若不指定系统将自动分配一个。若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已经</a:t>
                      </a:r>
                      <a:endParaRPr sz="26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被使用，则必须与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-o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配合使用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386" y="-126405"/>
            <a:ext cx="6387306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11" dirty="0">
                <a:latin typeface="Calibri"/>
                <a:cs typeface="Calibri"/>
              </a:rPr>
              <a:t>3</a:t>
            </a:r>
            <a:r>
              <a:rPr dirty="0"/>
              <a:t>．关于创建用户的说明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1" y="718607"/>
            <a:ext cx="9676236" cy="6171850"/>
          </a:xfrm>
          <a:prstGeom prst="rect">
            <a:avLst/>
          </a:prstGeom>
        </p:spPr>
        <p:txBody>
          <a:bodyPr vert="horz" wrap="square" lIns="0" tIns="14446" rIns="0" bIns="0" rtlCol="0">
            <a:spAutoFit/>
          </a:bodyPr>
          <a:lstStyle/>
          <a:p>
            <a:pPr marL="385221" marR="121070" indent="-371464" algn="just">
              <a:lnSpc>
                <a:spcPct val="99800"/>
              </a:lnSpc>
              <a:spcBef>
                <a:spcPts val="114"/>
              </a:spcBef>
              <a:buFont typeface="Arial MT"/>
              <a:buChar char="•"/>
              <a:tabLst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dirty="0">
                <a:latin typeface="Calibri"/>
                <a:cs typeface="Calibri"/>
              </a:rPr>
              <a:t>1</a:t>
            </a:r>
            <a:r>
              <a:rPr sz="3033" dirty="0">
                <a:latin typeface="SimSun"/>
                <a:cs typeface="SimSun"/>
              </a:rPr>
              <a:t>）若不带选项运行</a:t>
            </a:r>
            <a:r>
              <a:rPr sz="3033" spc="-11" dirty="0">
                <a:latin typeface="Calibri"/>
                <a:cs typeface="Calibri"/>
              </a:rPr>
              <a:t>useradd</a:t>
            </a:r>
            <a:r>
              <a:rPr sz="3033" spc="-11" dirty="0">
                <a:latin typeface="SimSun"/>
                <a:cs typeface="SimSun"/>
              </a:rPr>
              <a:t>，</a:t>
            </a:r>
            <a:r>
              <a:rPr sz="3033" dirty="0">
                <a:latin typeface="SimSun"/>
                <a:cs typeface="SimSun"/>
              </a:rPr>
              <a:t>如</a:t>
            </a:r>
            <a:r>
              <a:rPr sz="3033" spc="-16" dirty="0">
                <a:latin typeface="Calibri"/>
                <a:cs typeface="Calibri"/>
              </a:rPr>
              <a:t>useradd</a:t>
            </a:r>
            <a:r>
              <a:rPr sz="3033" spc="-43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newuser</a:t>
            </a:r>
            <a:r>
              <a:rPr sz="3033" spc="-5" dirty="0">
                <a:latin typeface="SimSun"/>
                <a:cs typeface="SimSun"/>
              </a:rPr>
              <a:t>，</a:t>
            </a:r>
            <a:r>
              <a:rPr sz="3033" dirty="0">
                <a:latin typeface="SimSun"/>
                <a:cs typeface="SimSun"/>
              </a:rPr>
              <a:t>则 使用默认方式创建</a:t>
            </a:r>
            <a:r>
              <a:rPr sz="3033" spc="-11" dirty="0">
                <a:latin typeface="Calibri"/>
                <a:cs typeface="Calibri"/>
              </a:rPr>
              <a:t>newuser</a:t>
            </a:r>
            <a:r>
              <a:rPr sz="3033" dirty="0">
                <a:latin typeface="SimSun"/>
                <a:cs typeface="SimSun"/>
              </a:rPr>
              <a:t>。若在创建用户时没有创建 家目录，则为保证</a:t>
            </a:r>
            <a:r>
              <a:rPr sz="3033" spc="-11" dirty="0">
                <a:latin typeface="Calibri"/>
                <a:cs typeface="Calibri"/>
              </a:rPr>
              <a:t>newuser</a:t>
            </a:r>
            <a:r>
              <a:rPr sz="3033" dirty="0">
                <a:latin typeface="SimSun"/>
                <a:cs typeface="SimSun"/>
              </a:rPr>
              <a:t>创建后可以登录还必须手工 创建</a:t>
            </a:r>
            <a:r>
              <a:rPr sz="3033" spc="-11" dirty="0">
                <a:latin typeface="Calibri"/>
                <a:cs typeface="Calibri"/>
              </a:rPr>
              <a:t>newuser</a:t>
            </a:r>
            <a:r>
              <a:rPr sz="3033" dirty="0">
                <a:latin typeface="SimSun"/>
                <a:cs typeface="SimSun"/>
              </a:rPr>
              <a:t>的家目录，并修改家目录归属关系和存取 权限。</a:t>
            </a:r>
            <a:endParaRPr sz="3033">
              <a:latin typeface="SimSun"/>
              <a:cs typeface="SimSun"/>
            </a:endParaRPr>
          </a:p>
          <a:p>
            <a:pPr marL="385221" marR="5503" indent="-371464">
              <a:lnSpc>
                <a:spcPct val="100400"/>
              </a:lnSpc>
              <a:spcBef>
                <a:spcPts val="661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dirty="0">
                <a:latin typeface="Calibri"/>
                <a:cs typeface="Calibri"/>
              </a:rPr>
              <a:t>2</a:t>
            </a:r>
            <a:r>
              <a:rPr sz="3033" dirty="0">
                <a:latin typeface="SimSun"/>
                <a:cs typeface="SimSun"/>
              </a:rPr>
              <a:t>）创建用户时，是否创建用户家目录，默认情况下 取决于</a:t>
            </a:r>
            <a:r>
              <a:rPr sz="3033" spc="-49" dirty="0">
                <a:latin typeface="Calibri"/>
                <a:cs typeface="Calibri"/>
              </a:rPr>
              <a:t>/</a:t>
            </a:r>
            <a:r>
              <a:rPr sz="3033" spc="-27" dirty="0">
                <a:latin typeface="Calibri"/>
                <a:cs typeface="Calibri"/>
              </a:rPr>
              <a:t>e</a:t>
            </a:r>
            <a:r>
              <a:rPr sz="3033" spc="-43" dirty="0">
                <a:latin typeface="Calibri"/>
                <a:cs typeface="Calibri"/>
              </a:rPr>
              <a:t>t</a:t>
            </a:r>
            <a:r>
              <a:rPr sz="3033" dirty="0">
                <a:latin typeface="Calibri"/>
                <a:cs typeface="Calibri"/>
              </a:rPr>
              <a:t>c</a:t>
            </a:r>
            <a:r>
              <a:rPr sz="3033" spc="5" dirty="0">
                <a:latin typeface="Calibri"/>
                <a:cs typeface="Calibri"/>
              </a:rPr>
              <a:t>/</a:t>
            </a:r>
            <a:r>
              <a:rPr sz="3033" spc="-11" dirty="0">
                <a:latin typeface="Calibri"/>
                <a:cs typeface="Calibri"/>
              </a:rPr>
              <a:t>l</a:t>
            </a:r>
            <a:r>
              <a:rPr sz="3033" spc="-5" dirty="0">
                <a:latin typeface="Calibri"/>
                <a:cs typeface="Calibri"/>
              </a:rPr>
              <a:t>o</a:t>
            </a:r>
            <a:r>
              <a:rPr sz="3033" spc="-11" dirty="0">
                <a:latin typeface="Calibri"/>
                <a:cs typeface="Calibri"/>
              </a:rPr>
              <a:t>gi</a:t>
            </a:r>
            <a:r>
              <a:rPr sz="3033" dirty="0">
                <a:latin typeface="Calibri"/>
                <a:cs typeface="Calibri"/>
              </a:rPr>
              <a:t>n</a:t>
            </a:r>
            <a:r>
              <a:rPr sz="3033" spc="5" dirty="0">
                <a:latin typeface="Calibri"/>
                <a:cs typeface="Calibri"/>
              </a:rPr>
              <a:t>.</a:t>
            </a:r>
            <a:r>
              <a:rPr sz="3033" dirty="0">
                <a:latin typeface="Calibri"/>
                <a:cs typeface="Calibri"/>
              </a:rPr>
              <a:t>d</a:t>
            </a:r>
            <a:r>
              <a:rPr sz="3033" spc="-38" dirty="0">
                <a:latin typeface="Calibri"/>
                <a:cs typeface="Calibri"/>
              </a:rPr>
              <a:t>e</a:t>
            </a:r>
            <a:r>
              <a:rPr sz="3033" spc="-49" dirty="0">
                <a:latin typeface="Calibri"/>
                <a:cs typeface="Calibri"/>
              </a:rPr>
              <a:t>f</a:t>
            </a:r>
            <a:r>
              <a:rPr sz="3033" spc="11" dirty="0">
                <a:latin typeface="Calibri"/>
                <a:cs typeface="Calibri"/>
              </a:rPr>
              <a:t>s</a:t>
            </a:r>
            <a:r>
              <a:rPr sz="3033" dirty="0">
                <a:latin typeface="SimSun"/>
                <a:cs typeface="SimSun"/>
              </a:rPr>
              <a:t>中变量</a:t>
            </a:r>
            <a:r>
              <a:rPr sz="3033" spc="-11" dirty="0">
                <a:latin typeface="Calibri"/>
                <a:cs typeface="Calibri"/>
              </a:rPr>
              <a:t>C</a:t>
            </a:r>
            <a:r>
              <a:rPr sz="3033" dirty="0">
                <a:latin typeface="Calibri"/>
                <a:cs typeface="Calibri"/>
              </a:rPr>
              <a:t>R</a:t>
            </a:r>
            <a:r>
              <a:rPr sz="3033" spc="-38" dirty="0">
                <a:latin typeface="Calibri"/>
                <a:cs typeface="Calibri"/>
              </a:rPr>
              <a:t>E</a:t>
            </a:r>
            <a:r>
              <a:rPr sz="3033" spc="-233" dirty="0">
                <a:latin typeface="Calibri"/>
                <a:cs typeface="Calibri"/>
              </a:rPr>
              <a:t>A</a:t>
            </a:r>
            <a:r>
              <a:rPr sz="3033" spc="-5" dirty="0">
                <a:latin typeface="Calibri"/>
                <a:cs typeface="Calibri"/>
              </a:rPr>
              <a:t>T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spc="5" dirty="0">
                <a:latin typeface="Calibri"/>
                <a:cs typeface="Calibri"/>
              </a:rPr>
              <a:t>_H</a:t>
            </a:r>
            <a:r>
              <a:rPr sz="3033" spc="-5" dirty="0">
                <a:latin typeface="Calibri"/>
                <a:cs typeface="Calibri"/>
              </a:rPr>
              <a:t>O</a:t>
            </a:r>
            <a:r>
              <a:rPr sz="3033" spc="5" dirty="0">
                <a:latin typeface="Calibri"/>
                <a:cs typeface="Calibri"/>
              </a:rPr>
              <a:t>M</a:t>
            </a:r>
            <a:r>
              <a:rPr sz="3033" spc="-5" dirty="0">
                <a:latin typeface="Calibri"/>
                <a:cs typeface="Calibri"/>
              </a:rPr>
              <a:t>E</a:t>
            </a:r>
            <a:r>
              <a:rPr sz="3033" dirty="0">
                <a:latin typeface="SimSun"/>
                <a:cs typeface="SimSun"/>
              </a:rPr>
              <a:t>的值，但可以 使用</a:t>
            </a:r>
            <a:r>
              <a:rPr sz="3033" dirty="0">
                <a:latin typeface="Calibri"/>
                <a:cs typeface="Calibri"/>
              </a:rPr>
              <a:t>-m</a:t>
            </a:r>
            <a:r>
              <a:rPr sz="3033" dirty="0">
                <a:latin typeface="SimSun"/>
                <a:cs typeface="SimSun"/>
              </a:rPr>
              <a:t>强制创建，或</a:t>
            </a:r>
            <a:r>
              <a:rPr sz="3033" spc="5" dirty="0">
                <a:latin typeface="Calibri"/>
                <a:cs typeface="Calibri"/>
              </a:rPr>
              <a:t>-M</a:t>
            </a:r>
            <a:r>
              <a:rPr sz="3033" dirty="0">
                <a:latin typeface="SimSun"/>
                <a:cs typeface="SimSun"/>
              </a:rPr>
              <a:t>强制不创建。不创建用户家目 录也是常见的，当多个用户共用一个家目录时，只要第 一个用户创建时创建了家目录就可以，而以后用户直接 使用已经存在的目录。这时应该注意目录的存取权限问 题，必要时可将这类用户放在一个组中，但要求目录及 内容能被同组人按特定权限访问。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297" y="322666"/>
            <a:ext cx="8203406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11" dirty="0">
                <a:latin typeface="Calibri"/>
                <a:cs typeface="Calibri"/>
              </a:rPr>
              <a:t>3</a:t>
            </a:r>
            <a:r>
              <a:rPr dirty="0"/>
              <a:t>．关于创建用户的说明（续）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0" y="1468163"/>
            <a:ext cx="9644592" cy="4332575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385221" marR="5503" indent="-371464">
              <a:spcBef>
                <a:spcPts val="108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dirty="0">
                <a:latin typeface="Calibri"/>
                <a:cs typeface="Calibri"/>
              </a:rPr>
              <a:t>3</a:t>
            </a:r>
            <a:r>
              <a:rPr sz="3033" dirty="0">
                <a:latin typeface="SimSun"/>
                <a:cs typeface="SimSun"/>
              </a:rPr>
              <a:t>）若未指定密码，则在一切准备好后，还必须经超 级用户为新建用户设置或修改密码后才能正常登录和使 用。</a:t>
            </a:r>
            <a:endParaRPr sz="3033">
              <a:latin typeface="SimSun"/>
              <a:cs typeface="SimSun"/>
            </a:endParaRPr>
          </a:p>
          <a:p>
            <a:pPr marL="385221" marR="5503" indent="-371464">
              <a:lnSpc>
                <a:spcPct val="99600"/>
              </a:lnSpc>
              <a:spcBef>
                <a:spcPts val="688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-5" dirty="0">
                <a:latin typeface="SimSun"/>
                <a:cs typeface="SimSun"/>
              </a:rPr>
              <a:t>（</a:t>
            </a:r>
            <a:r>
              <a:rPr sz="3033" spc="-5" dirty="0">
                <a:latin typeface="Calibri"/>
                <a:cs typeface="Calibri"/>
              </a:rPr>
              <a:t>4</a:t>
            </a:r>
            <a:r>
              <a:rPr sz="3033" spc="-5" dirty="0">
                <a:latin typeface="SimSun"/>
                <a:cs typeface="SimSun"/>
              </a:rPr>
              <a:t>）</a:t>
            </a:r>
            <a:r>
              <a:rPr sz="3033" spc="-5" dirty="0">
                <a:latin typeface="Calibri"/>
                <a:cs typeface="Calibri"/>
              </a:rPr>
              <a:t>Linux</a:t>
            </a:r>
            <a:r>
              <a:rPr sz="3033" dirty="0">
                <a:latin typeface="SimSun"/>
                <a:cs typeface="SimSun"/>
              </a:rPr>
              <a:t>默认，在创建新用户时，按新用户名创建一 个新组，该组为新用户的归属组，或称为基本组。如果 想让新建用户使用一个已经存在的组，则可使用</a:t>
            </a:r>
            <a:r>
              <a:rPr sz="3033" spc="-5" dirty="0">
                <a:latin typeface="Calibri"/>
                <a:cs typeface="Calibri"/>
              </a:rPr>
              <a:t>-g</a:t>
            </a:r>
            <a:r>
              <a:rPr sz="3033" dirty="0">
                <a:latin typeface="SimSun"/>
                <a:cs typeface="SimSun"/>
              </a:rPr>
              <a:t>参数</a:t>
            </a:r>
            <a:endParaRPr sz="3033">
              <a:latin typeface="SimSun"/>
              <a:cs typeface="SimSun"/>
            </a:endParaRPr>
          </a:p>
          <a:p>
            <a:pPr marL="385221" marR="5503">
              <a:lnSpc>
                <a:spcPts val="3488"/>
              </a:lnSpc>
              <a:spcBef>
                <a:spcPts val="504"/>
              </a:spcBef>
            </a:pPr>
            <a:r>
              <a:rPr sz="3033" dirty="0">
                <a:latin typeface="SimSun"/>
                <a:cs typeface="SimSun"/>
              </a:rPr>
              <a:t>；如果同时还想让新建用户也归属到其他组，则可以使 用</a:t>
            </a:r>
            <a:r>
              <a:rPr sz="3033" dirty="0">
                <a:latin typeface="Calibri"/>
                <a:cs typeface="Calibri"/>
              </a:rPr>
              <a:t>-G</a:t>
            </a:r>
            <a:r>
              <a:rPr sz="3033" dirty="0">
                <a:latin typeface="SimSun"/>
                <a:cs typeface="SimSun"/>
              </a:rPr>
              <a:t>参数。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397" y="322666"/>
            <a:ext cx="4571206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11" dirty="0">
                <a:latin typeface="Calibri"/>
                <a:cs typeface="Calibri"/>
              </a:rPr>
              <a:t>4</a:t>
            </a:r>
            <a:r>
              <a:rPr dirty="0"/>
              <a:t>．创建用户示例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777" y="1111546"/>
            <a:ext cx="8780568" cy="3289084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49273" indent="-136203">
              <a:lnSpc>
                <a:spcPts val="3602"/>
              </a:lnSpc>
              <a:spcBef>
                <a:spcPts val="108"/>
              </a:spcBef>
              <a:buSzPct val="96428"/>
              <a:buFont typeface="Arial MT"/>
              <a:buChar char="•"/>
              <a:tabLst>
                <a:tab pos="14996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dirty="0">
                <a:latin typeface="Calibri"/>
                <a:cs typeface="Calibri"/>
              </a:rPr>
              <a:t>1</a:t>
            </a:r>
            <a:r>
              <a:rPr sz="3033" dirty="0">
                <a:latin typeface="SimSun"/>
                <a:cs typeface="SimSun"/>
              </a:rPr>
              <a:t>）以默认方式创建用户</a:t>
            </a:r>
            <a:endParaRPr sz="3033">
              <a:latin typeface="SimSun"/>
              <a:cs typeface="SimSun"/>
            </a:endParaRPr>
          </a:p>
          <a:p>
            <a:pPr marL="149273" indent="-136203">
              <a:lnSpc>
                <a:spcPts val="3575"/>
              </a:lnSpc>
              <a:buSzPct val="96428"/>
              <a:buFont typeface="Arial MT"/>
              <a:buChar char="•"/>
              <a:tabLst>
                <a:tab pos="149961" algn="l"/>
                <a:tab pos="3603885" algn="l"/>
              </a:tabLst>
            </a:pPr>
            <a:r>
              <a:rPr sz="3033" spc="-11" dirty="0">
                <a:latin typeface="Calibri"/>
                <a:cs typeface="Calibri"/>
              </a:rPr>
              <a:t>#useradd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test1	</a:t>
            </a:r>
            <a:r>
              <a:rPr sz="3033" spc="5" dirty="0">
                <a:latin typeface="Calibri"/>
                <a:cs typeface="Calibri"/>
              </a:rPr>
              <a:t>#</a:t>
            </a:r>
            <a:r>
              <a:rPr sz="3033" dirty="0">
                <a:latin typeface="SimSun"/>
                <a:cs typeface="SimSun"/>
              </a:rPr>
              <a:t>以默认方式创建用户</a:t>
            </a:r>
            <a:r>
              <a:rPr sz="3033" spc="-16" dirty="0">
                <a:latin typeface="Calibri"/>
                <a:cs typeface="Calibri"/>
              </a:rPr>
              <a:t>test1</a:t>
            </a:r>
            <a:r>
              <a:rPr sz="3033" dirty="0">
                <a:latin typeface="SimSun"/>
                <a:cs typeface="SimSun"/>
              </a:rPr>
              <a:t>。</a:t>
            </a:r>
            <a:endParaRPr sz="3033">
              <a:latin typeface="SimSun"/>
              <a:cs typeface="SimSun"/>
            </a:endParaRPr>
          </a:p>
          <a:p>
            <a:pPr marL="149273" indent="-136203">
              <a:lnSpc>
                <a:spcPts val="3613"/>
              </a:lnSpc>
              <a:buSzPct val="96428"/>
              <a:buFont typeface="Arial MT"/>
              <a:buChar char="•"/>
              <a:tabLst>
                <a:tab pos="149961" algn="l"/>
              </a:tabLst>
            </a:pPr>
            <a:r>
              <a:rPr sz="3033" spc="-16" dirty="0">
                <a:latin typeface="Calibri"/>
                <a:cs typeface="Calibri"/>
              </a:rPr>
              <a:t>#grep</a:t>
            </a:r>
            <a:r>
              <a:rPr sz="3033" spc="11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test1</a:t>
            </a:r>
            <a:r>
              <a:rPr sz="3033" spc="16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/etc/passwd</a:t>
            </a:r>
            <a:r>
              <a:rPr sz="3033" spc="11" dirty="0">
                <a:latin typeface="Calibri"/>
                <a:cs typeface="Calibri"/>
              </a:rPr>
              <a:t> </a:t>
            </a:r>
            <a:r>
              <a:rPr sz="3033" spc="-27" dirty="0">
                <a:latin typeface="Calibri"/>
                <a:cs typeface="Calibri"/>
              </a:rPr>
              <a:t>/etc/group</a:t>
            </a:r>
            <a:r>
              <a:rPr sz="3033" spc="11" dirty="0">
                <a:latin typeface="Calibri"/>
                <a:cs typeface="Calibri"/>
              </a:rPr>
              <a:t> </a:t>
            </a:r>
            <a:r>
              <a:rPr sz="3033" spc="-22" dirty="0">
                <a:latin typeface="Calibri"/>
                <a:cs typeface="Calibri"/>
              </a:rPr>
              <a:t>/etc/shadow</a:t>
            </a:r>
            <a:endParaRPr sz="3033">
              <a:latin typeface="Calibri"/>
              <a:cs typeface="Calibri"/>
            </a:endParaRPr>
          </a:p>
          <a:p>
            <a:pPr marL="13758" marR="5503">
              <a:lnSpc>
                <a:spcPts val="3586"/>
              </a:lnSpc>
              <a:spcBef>
                <a:spcPts val="292"/>
              </a:spcBef>
              <a:tabLst>
                <a:tab pos="3603885" algn="l"/>
              </a:tabLst>
            </a:pPr>
            <a:r>
              <a:rPr sz="3033" spc="-49" dirty="0">
                <a:latin typeface="Calibri"/>
                <a:cs typeface="Calibri"/>
              </a:rPr>
              <a:t>/</a:t>
            </a:r>
            <a:r>
              <a:rPr sz="3033" spc="-27" dirty="0">
                <a:latin typeface="Calibri"/>
                <a:cs typeface="Calibri"/>
              </a:rPr>
              <a:t>e</a:t>
            </a:r>
            <a:r>
              <a:rPr sz="3033" spc="-43" dirty="0">
                <a:latin typeface="Calibri"/>
                <a:cs typeface="Calibri"/>
              </a:rPr>
              <a:t>t</a:t>
            </a:r>
            <a:r>
              <a:rPr sz="3033" dirty="0">
                <a:latin typeface="Calibri"/>
                <a:cs typeface="Calibri"/>
              </a:rPr>
              <a:t>c</a:t>
            </a:r>
            <a:r>
              <a:rPr sz="3033" spc="-49" dirty="0">
                <a:latin typeface="Calibri"/>
                <a:cs typeface="Calibri"/>
              </a:rPr>
              <a:t>/</a:t>
            </a:r>
            <a:r>
              <a:rPr sz="3033" spc="-11" dirty="0">
                <a:latin typeface="Calibri"/>
                <a:cs typeface="Calibri"/>
              </a:rPr>
              <a:t>g</a:t>
            </a:r>
            <a:r>
              <a:rPr sz="3033" spc="5" dirty="0">
                <a:latin typeface="Calibri"/>
                <a:cs typeface="Calibri"/>
              </a:rPr>
              <a:t>s</a:t>
            </a:r>
            <a:r>
              <a:rPr sz="3033" dirty="0">
                <a:latin typeface="Calibri"/>
                <a:cs typeface="Calibri"/>
              </a:rPr>
              <a:t>h</a:t>
            </a:r>
            <a:r>
              <a:rPr sz="3033" spc="-5" dirty="0">
                <a:latin typeface="Calibri"/>
                <a:cs typeface="Calibri"/>
              </a:rPr>
              <a:t>a</a:t>
            </a:r>
            <a:r>
              <a:rPr sz="3033" dirty="0">
                <a:latin typeface="Calibri"/>
                <a:cs typeface="Calibri"/>
              </a:rPr>
              <a:t>d</a:t>
            </a:r>
            <a:r>
              <a:rPr sz="3033" spc="-16" dirty="0">
                <a:latin typeface="Calibri"/>
                <a:cs typeface="Calibri"/>
              </a:rPr>
              <a:t>o</a:t>
            </a:r>
            <a:r>
              <a:rPr sz="3033" dirty="0">
                <a:latin typeface="Calibri"/>
                <a:cs typeface="Calibri"/>
              </a:rPr>
              <a:t>w	</a:t>
            </a:r>
            <a:r>
              <a:rPr sz="3033" spc="5" dirty="0">
                <a:latin typeface="Calibri"/>
                <a:cs typeface="Calibri"/>
              </a:rPr>
              <a:t>##</a:t>
            </a:r>
            <a:r>
              <a:rPr sz="3033" dirty="0">
                <a:latin typeface="SimSun"/>
                <a:cs typeface="SimSun"/>
              </a:rPr>
              <a:t>发现在文件</a:t>
            </a:r>
            <a:r>
              <a:rPr sz="3033" dirty="0">
                <a:latin typeface="Calibri"/>
                <a:cs typeface="Calibri"/>
              </a:rPr>
              <a:t>p</a:t>
            </a:r>
            <a:r>
              <a:rPr sz="3033" spc="-5" dirty="0">
                <a:latin typeface="Calibri"/>
                <a:cs typeface="Calibri"/>
              </a:rPr>
              <a:t>a</a:t>
            </a:r>
            <a:r>
              <a:rPr sz="3033" dirty="0">
                <a:latin typeface="Calibri"/>
                <a:cs typeface="Calibri"/>
              </a:rPr>
              <a:t>s</a:t>
            </a:r>
            <a:r>
              <a:rPr sz="3033" spc="-11" dirty="0">
                <a:latin typeface="Calibri"/>
                <a:cs typeface="Calibri"/>
              </a:rPr>
              <a:t>s</a:t>
            </a:r>
            <a:r>
              <a:rPr sz="3033" spc="-32" dirty="0">
                <a:latin typeface="Calibri"/>
                <a:cs typeface="Calibri"/>
              </a:rPr>
              <a:t>w</a:t>
            </a:r>
            <a:r>
              <a:rPr sz="3033" dirty="0">
                <a:latin typeface="Calibri"/>
                <a:cs typeface="Calibri"/>
              </a:rPr>
              <a:t>d</a:t>
            </a:r>
            <a:r>
              <a:rPr sz="3033" dirty="0">
                <a:latin typeface="SimSun"/>
                <a:cs typeface="SimSun"/>
              </a:rPr>
              <a:t>、</a:t>
            </a:r>
            <a:r>
              <a:rPr sz="3033" spc="-11" dirty="0">
                <a:latin typeface="Calibri"/>
                <a:cs typeface="Calibri"/>
              </a:rPr>
              <a:t>g</a:t>
            </a:r>
            <a:r>
              <a:rPr sz="3033" spc="-54" dirty="0">
                <a:latin typeface="Calibri"/>
                <a:cs typeface="Calibri"/>
              </a:rPr>
              <a:t>r</a:t>
            </a:r>
            <a:r>
              <a:rPr sz="3033" spc="-5" dirty="0">
                <a:latin typeface="Calibri"/>
                <a:cs typeface="Calibri"/>
              </a:rPr>
              <a:t>o</a:t>
            </a:r>
            <a:r>
              <a:rPr sz="3033" dirty="0">
                <a:latin typeface="Calibri"/>
                <a:cs typeface="Calibri"/>
              </a:rPr>
              <a:t>u</a:t>
            </a:r>
            <a:r>
              <a:rPr sz="3033" spc="5" dirty="0">
                <a:latin typeface="Calibri"/>
                <a:cs typeface="Calibri"/>
              </a:rPr>
              <a:t>p</a:t>
            </a:r>
            <a:r>
              <a:rPr sz="3033" dirty="0">
                <a:latin typeface="SimSun"/>
                <a:cs typeface="SimSun"/>
              </a:rPr>
              <a:t>、  </a:t>
            </a:r>
            <a:r>
              <a:rPr sz="3033" spc="-5" dirty="0">
                <a:latin typeface="Calibri"/>
                <a:cs typeface="Calibri"/>
              </a:rPr>
              <a:t>shadow</a:t>
            </a:r>
            <a:r>
              <a:rPr sz="3033" dirty="0">
                <a:latin typeface="SimSun"/>
                <a:cs typeface="SimSun"/>
              </a:rPr>
              <a:t>中分别添加了相应行：</a:t>
            </a:r>
            <a:endParaRPr sz="3033">
              <a:latin typeface="SimSun"/>
              <a:cs typeface="SimSun"/>
            </a:endParaRPr>
          </a:p>
          <a:p>
            <a:pPr marL="632864">
              <a:lnSpc>
                <a:spcPts val="3456"/>
              </a:lnSpc>
            </a:pPr>
            <a:r>
              <a:rPr sz="3033" spc="-16" dirty="0">
                <a:latin typeface="Calibri"/>
                <a:cs typeface="Calibri"/>
              </a:rPr>
              <a:t>/etc/passwd: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54"/>
              </a:spcBef>
            </a:pPr>
            <a:r>
              <a:rPr sz="3033" spc="-5" dirty="0">
                <a:latin typeface="Calibri"/>
                <a:cs typeface="Calibri"/>
              </a:rPr>
              <a:t>test1:x:1000:1000::/home/test1:/bin/bash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7817" y="4330996"/>
            <a:ext cx="6405880" cy="959003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13758" marR="5503" indent="51592">
              <a:lnSpc>
                <a:spcPts val="3769"/>
              </a:lnSpc>
              <a:spcBef>
                <a:spcPts val="87"/>
              </a:spcBef>
              <a:tabLst>
                <a:tab pos="4409410" algn="l"/>
              </a:tabLst>
            </a:pPr>
            <a:r>
              <a:rPr sz="3033" spc="-5" dirty="0">
                <a:latin typeface="Calibri"/>
                <a:cs typeface="Calibri"/>
              </a:rPr>
              <a:t>test1:x:1000: </a:t>
            </a:r>
            <a:r>
              <a:rPr sz="3033" spc="16" dirty="0">
                <a:latin typeface="Calibri"/>
                <a:cs typeface="Calibri"/>
              </a:rPr>
              <a:t> </a:t>
            </a:r>
            <a:r>
              <a:rPr sz="3033" spc="-32" dirty="0">
                <a:latin typeface="Calibri"/>
                <a:cs typeface="Calibri"/>
              </a:rPr>
              <a:t>t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spc="-32" dirty="0">
                <a:latin typeface="Calibri"/>
                <a:cs typeface="Calibri"/>
              </a:rPr>
              <a:t>s</a:t>
            </a:r>
            <a:r>
              <a:rPr sz="3033" spc="-5" dirty="0">
                <a:latin typeface="Calibri"/>
                <a:cs typeface="Calibri"/>
              </a:rPr>
              <a:t>t</a:t>
            </a:r>
            <a:r>
              <a:rPr sz="3033" spc="5" dirty="0">
                <a:latin typeface="Calibri"/>
                <a:cs typeface="Calibri"/>
              </a:rPr>
              <a:t>1</a:t>
            </a:r>
            <a:r>
              <a:rPr sz="3033" dirty="0">
                <a:latin typeface="Calibri"/>
                <a:cs typeface="Calibri"/>
              </a:rPr>
              <a:t>:!!:</a:t>
            </a:r>
            <a:r>
              <a:rPr sz="3033" spc="5" dirty="0">
                <a:latin typeface="Calibri"/>
                <a:cs typeface="Calibri"/>
              </a:rPr>
              <a:t>13563</a:t>
            </a:r>
            <a:r>
              <a:rPr sz="3033" dirty="0">
                <a:latin typeface="Calibri"/>
                <a:cs typeface="Calibri"/>
              </a:rPr>
              <a:t>:</a:t>
            </a:r>
            <a:r>
              <a:rPr sz="3033" spc="5" dirty="0">
                <a:latin typeface="Calibri"/>
                <a:cs typeface="Calibri"/>
              </a:rPr>
              <a:t>0</a:t>
            </a:r>
            <a:r>
              <a:rPr sz="3033" dirty="0">
                <a:latin typeface="Calibri"/>
                <a:cs typeface="Calibri"/>
              </a:rPr>
              <a:t>:</a:t>
            </a:r>
            <a:r>
              <a:rPr sz="3033" spc="5" dirty="0">
                <a:latin typeface="Calibri"/>
                <a:cs typeface="Calibri"/>
              </a:rPr>
              <a:t>99999</a:t>
            </a:r>
            <a:r>
              <a:rPr sz="3033" dirty="0">
                <a:latin typeface="Calibri"/>
                <a:cs typeface="Calibri"/>
              </a:rPr>
              <a:t>:</a:t>
            </a:r>
            <a:r>
              <a:rPr sz="3033" spc="5" dirty="0">
                <a:latin typeface="Calibri"/>
                <a:cs typeface="Calibri"/>
              </a:rPr>
              <a:t>7</a:t>
            </a:r>
            <a:r>
              <a:rPr sz="3033" dirty="0">
                <a:latin typeface="Calibri"/>
                <a:cs typeface="Calibri"/>
              </a:rPr>
              <a:t>:::	</a:t>
            </a:r>
            <a:r>
              <a:rPr sz="3033" spc="5" dirty="0">
                <a:latin typeface="Calibri"/>
                <a:cs typeface="Calibri"/>
              </a:rPr>
              <a:t>#</a:t>
            </a:r>
            <a:r>
              <a:rPr sz="3033" dirty="0">
                <a:latin typeface="Calibri"/>
                <a:cs typeface="Calibri"/>
              </a:rPr>
              <a:t>!</a:t>
            </a:r>
            <a:r>
              <a:rPr sz="3033" spc="-32" dirty="0">
                <a:latin typeface="Calibri"/>
                <a:cs typeface="Calibri"/>
              </a:rPr>
              <a:t>!</a:t>
            </a:r>
            <a:r>
              <a:rPr sz="3033" dirty="0">
                <a:latin typeface="SimSun"/>
                <a:cs typeface="SimSun"/>
              </a:rPr>
              <a:t>表示上锁</a:t>
            </a:r>
            <a:endParaRPr sz="3033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777" y="4330996"/>
            <a:ext cx="2291450" cy="1416777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01121">
              <a:spcBef>
                <a:spcPts val="108"/>
              </a:spcBef>
            </a:pPr>
            <a:r>
              <a:rPr sz="3033" spc="-22" dirty="0">
                <a:latin typeface="Calibri"/>
                <a:cs typeface="Calibri"/>
              </a:rPr>
              <a:t>/etc/group: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613"/>
              </a:lnSpc>
              <a:spcBef>
                <a:spcPts val="130"/>
              </a:spcBef>
            </a:pPr>
            <a:r>
              <a:rPr sz="3033" spc="-16" dirty="0">
                <a:latin typeface="Calibri"/>
                <a:cs typeface="Calibri"/>
              </a:rPr>
              <a:t>/etc/shadow: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613"/>
              </a:lnSpc>
            </a:pPr>
            <a:r>
              <a:rPr sz="3033" spc="-16" dirty="0">
                <a:latin typeface="Calibri"/>
                <a:cs typeface="Calibri"/>
              </a:rPr>
              <a:t>/etc/gshadow: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0229" y="5265462"/>
            <a:ext cx="5145617" cy="48062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  <a:tabLst>
                <a:tab pos="1731433" algn="l"/>
              </a:tabLst>
            </a:pPr>
            <a:r>
              <a:rPr sz="3033" spc="-38" dirty="0">
                <a:latin typeface="Calibri"/>
                <a:cs typeface="Calibri"/>
              </a:rPr>
              <a:t>t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spc="-32" dirty="0">
                <a:latin typeface="Calibri"/>
                <a:cs typeface="Calibri"/>
              </a:rPr>
              <a:t>s</a:t>
            </a:r>
            <a:r>
              <a:rPr sz="3033" dirty="0">
                <a:latin typeface="Calibri"/>
                <a:cs typeface="Calibri"/>
              </a:rPr>
              <a:t>t</a:t>
            </a:r>
            <a:r>
              <a:rPr sz="3033" spc="5" dirty="0">
                <a:latin typeface="Calibri"/>
                <a:cs typeface="Calibri"/>
              </a:rPr>
              <a:t>1</a:t>
            </a:r>
            <a:r>
              <a:rPr sz="3033" dirty="0">
                <a:latin typeface="Calibri"/>
                <a:cs typeface="Calibri"/>
              </a:rPr>
              <a:t>:!::	</a:t>
            </a:r>
            <a:r>
              <a:rPr sz="3033" spc="5" dirty="0">
                <a:latin typeface="Calibri"/>
                <a:cs typeface="Calibri"/>
              </a:rPr>
              <a:t>#</a:t>
            </a:r>
            <a:r>
              <a:rPr sz="3033" dirty="0">
                <a:latin typeface="Calibri"/>
                <a:cs typeface="Calibri"/>
              </a:rPr>
              <a:t>!</a:t>
            </a:r>
            <a:r>
              <a:rPr sz="3033" dirty="0">
                <a:latin typeface="SimSun"/>
                <a:cs typeface="SimSun"/>
              </a:rPr>
              <a:t>表示未启用组密码</a:t>
            </a:r>
            <a:endParaRPr sz="3033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777" y="5734345"/>
            <a:ext cx="9273117" cy="960146"/>
          </a:xfrm>
          <a:prstGeom prst="rect">
            <a:avLst/>
          </a:prstGeom>
        </p:spPr>
        <p:txBody>
          <a:bodyPr vert="horz" wrap="square" lIns="0" tIns="36460" rIns="0" bIns="0" rtlCol="0">
            <a:spAutoFit/>
          </a:bodyPr>
          <a:lstStyle/>
          <a:p>
            <a:pPr marL="13758" marR="5503">
              <a:lnSpc>
                <a:spcPts val="3564"/>
              </a:lnSpc>
              <a:spcBef>
                <a:spcPts val="287"/>
              </a:spcBef>
              <a:buSzPct val="96428"/>
              <a:buFont typeface="Arial MT"/>
              <a:buChar char="•"/>
              <a:tabLst>
                <a:tab pos="149961" algn="l"/>
              </a:tabLst>
            </a:pPr>
            <a:r>
              <a:rPr sz="3033" spc="5" dirty="0">
                <a:latin typeface="Calibri"/>
                <a:cs typeface="Calibri"/>
              </a:rPr>
              <a:t>##</a:t>
            </a:r>
            <a:r>
              <a:rPr sz="3033" dirty="0">
                <a:latin typeface="SimSun"/>
                <a:cs typeface="SimSun"/>
              </a:rPr>
              <a:t>“</a:t>
            </a:r>
            <a:r>
              <a:rPr sz="3033" dirty="0">
                <a:latin typeface="Calibri"/>
                <a:cs typeface="Calibri"/>
              </a:rPr>
              <a:t>!!</a:t>
            </a:r>
            <a:r>
              <a:rPr sz="3033" dirty="0">
                <a:latin typeface="SimSun"/>
                <a:cs typeface="SimSun"/>
              </a:rPr>
              <a:t>”表示上锁状态，说明此用户还没有被启用，只 有在超级用户为它修改密码或解锁后才能被启用。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7130" y="22184"/>
            <a:ext cx="5475817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dirty="0"/>
              <a:t>创建用户示例（续）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00" y="629455"/>
            <a:ext cx="9686555" cy="6426001"/>
          </a:xfrm>
          <a:prstGeom prst="rect">
            <a:avLst/>
          </a:prstGeom>
        </p:spPr>
        <p:txBody>
          <a:bodyPr vert="horz" wrap="square" lIns="0" tIns="102500" rIns="0" bIns="0" rtlCol="0">
            <a:spAutoFit/>
          </a:bodyPr>
          <a:lstStyle/>
          <a:p>
            <a:pPr marL="385221" indent="-371464">
              <a:spcBef>
                <a:spcPts val="80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dirty="0">
                <a:latin typeface="Calibri"/>
                <a:cs typeface="Calibri"/>
              </a:rPr>
              <a:t>2</a:t>
            </a:r>
            <a:r>
              <a:rPr sz="3033" dirty="0">
                <a:latin typeface="SimSun"/>
                <a:cs typeface="SimSun"/>
              </a:rPr>
              <a:t>）以非默认方式创建用户。</a:t>
            </a:r>
            <a:endParaRPr sz="3033">
              <a:latin typeface="SimSun"/>
              <a:cs typeface="SimSun"/>
            </a:endParaRPr>
          </a:p>
          <a:p>
            <a:pPr marL="385221" marR="398291" indent="-371464">
              <a:lnSpc>
                <a:spcPct val="101400"/>
              </a:lnSpc>
              <a:spcBef>
                <a:spcPts val="650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5" dirty="0">
                <a:latin typeface="Calibri"/>
                <a:cs typeface="Calibri"/>
              </a:rPr>
              <a:t>##</a:t>
            </a:r>
            <a:r>
              <a:rPr sz="3033" dirty="0">
                <a:latin typeface="SimSun"/>
                <a:cs typeface="SimSun"/>
              </a:rPr>
              <a:t>创建一个名为</a:t>
            </a:r>
            <a:r>
              <a:rPr sz="3033" spc="-38" dirty="0">
                <a:latin typeface="Calibri"/>
                <a:cs typeface="Calibri"/>
              </a:rPr>
              <a:t>t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spc="-32" dirty="0">
                <a:latin typeface="Calibri"/>
                <a:cs typeface="Calibri"/>
              </a:rPr>
              <a:t>s</a:t>
            </a:r>
            <a:r>
              <a:rPr sz="3033" dirty="0">
                <a:latin typeface="Calibri"/>
                <a:cs typeface="Calibri"/>
              </a:rPr>
              <a:t>t</a:t>
            </a:r>
            <a:r>
              <a:rPr sz="3033" spc="5" dirty="0">
                <a:latin typeface="Calibri"/>
                <a:cs typeface="Calibri"/>
              </a:rPr>
              <a:t>2</a:t>
            </a:r>
            <a:r>
              <a:rPr sz="3033" dirty="0">
                <a:latin typeface="SimSun"/>
                <a:cs typeface="SimSun"/>
              </a:rPr>
              <a:t>的用户，且为其创建家目录</a:t>
            </a:r>
            <a:r>
              <a:rPr sz="3033" spc="5" dirty="0">
                <a:latin typeface="Calibri"/>
                <a:cs typeface="Calibri"/>
              </a:rPr>
              <a:t>/</a:t>
            </a:r>
            <a:r>
              <a:rPr sz="3033" dirty="0">
                <a:latin typeface="Calibri"/>
                <a:cs typeface="Calibri"/>
              </a:rPr>
              <a:t>us</a:t>
            </a:r>
            <a:r>
              <a:rPr sz="3033" spc="-5" dirty="0">
                <a:latin typeface="Calibri"/>
                <a:cs typeface="Calibri"/>
              </a:rPr>
              <a:t>r</a:t>
            </a:r>
            <a:r>
              <a:rPr sz="3033" dirty="0">
                <a:latin typeface="Calibri"/>
                <a:cs typeface="Calibri"/>
              </a:rPr>
              <a:t>/  </a:t>
            </a:r>
            <a:r>
              <a:rPr sz="3033" spc="-16" dirty="0">
                <a:latin typeface="Calibri"/>
                <a:cs typeface="Calibri"/>
              </a:rPr>
              <a:t>test2</a:t>
            </a:r>
            <a:r>
              <a:rPr sz="3033" spc="-16" dirty="0">
                <a:latin typeface="SimSun"/>
                <a:cs typeface="SimSun"/>
              </a:rPr>
              <a:t>，</a:t>
            </a:r>
            <a:r>
              <a:rPr sz="3033" dirty="0">
                <a:latin typeface="SimSun"/>
                <a:cs typeface="SimSun"/>
              </a:rPr>
              <a:t>而非默认的</a:t>
            </a:r>
            <a:r>
              <a:rPr sz="3033" spc="-11" dirty="0">
                <a:latin typeface="Calibri"/>
                <a:cs typeface="Calibri"/>
              </a:rPr>
              <a:t>/home/test2</a:t>
            </a:r>
            <a:endParaRPr sz="3033">
              <a:latin typeface="Calibri"/>
              <a:cs typeface="Calibri"/>
            </a:endParaRPr>
          </a:p>
          <a:p>
            <a:pPr marL="1153601">
              <a:spcBef>
                <a:spcPts val="574"/>
              </a:spcBef>
            </a:pPr>
            <a:r>
              <a:rPr sz="3033" spc="-11" dirty="0">
                <a:latin typeface="Calibri"/>
                <a:cs typeface="Calibri"/>
              </a:rPr>
              <a:t>#useradd</a:t>
            </a:r>
            <a:r>
              <a:rPr sz="3033" spc="-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-d </a:t>
            </a:r>
            <a:r>
              <a:rPr sz="3033" spc="-11" dirty="0">
                <a:latin typeface="Calibri"/>
                <a:cs typeface="Calibri"/>
              </a:rPr>
              <a:t>/usr/test2</a:t>
            </a:r>
            <a:r>
              <a:rPr sz="3033" dirty="0">
                <a:latin typeface="Calibri"/>
                <a:cs typeface="Calibri"/>
              </a:rPr>
              <a:t> -m </a:t>
            </a:r>
            <a:r>
              <a:rPr sz="3033" spc="-16" dirty="0">
                <a:latin typeface="Calibri"/>
                <a:cs typeface="Calibri"/>
              </a:rPr>
              <a:t>test2</a:t>
            </a:r>
            <a:endParaRPr sz="3033">
              <a:latin typeface="Calibri"/>
              <a:cs typeface="Calibri"/>
            </a:endParaRPr>
          </a:p>
          <a:p>
            <a:pPr>
              <a:spcBef>
                <a:spcPts val="27"/>
              </a:spcBef>
            </a:pPr>
            <a:endParaRPr sz="4279">
              <a:latin typeface="Calibri"/>
              <a:cs typeface="Calibri"/>
            </a:endParaRPr>
          </a:p>
          <a:p>
            <a:pPr marL="385221" indent="-371464">
              <a:lnSpc>
                <a:spcPts val="3602"/>
              </a:lnSpc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dirty="0">
                <a:latin typeface="Calibri"/>
                <a:cs typeface="Calibri"/>
              </a:rPr>
              <a:t>3</a:t>
            </a:r>
            <a:r>
              <a:rPr sz="3033" dirty="0">
                <a:latin typeface="SimSun"/>
                <a:cs typeface="SimSun"/>
              </a:rPr>
              <a:t>）创建用户</a:t>
            </a:r>
            <a:r>
              <a:rPr sz="3033" spc="-16" dirty="0">
                <a:latin typeface="Calibri"/>
                <a:cs typeface="Calibri"/>
              </a:rPr>
              <a:t>test3</a:t>
            </a:r>
            <a:r>
              <a:rPr sz="3033" spc="-16" dirty="0">
                <a:latin typeface="SimSun"/>
                <a:cs typeface="SimSun"/>
              </a:rPr>
              <a:t>，</a:t>
            </a:r>
            <a:r>
              <a:rPr sz="3033" dirty="0">
                <a:latin typeface="SimSun"/>
                <a:cs typeface="SimSun"/>
              </a:rPr>
              <a:t>让其与</a:t>
            </a:r>
            <a:r>
              <a:rPr sz="3033" spc="-16" dirty="0">
                <a:latin typeface="Calibri"/>
                <a:cs typeface="Calibri"/>
              </a:rPr>
              <a:t>test1</a:t>
            </a:r>
            <a:r>
              <a:rPr sz="3033" dirty="0">
                <a:latin typeface="SimSun"/>
                <a:cs typeface="SimSun"/>
              </a:rPr>
              <a:t>使用相同的家目录和</a:t>
            </a:r>
            <a:endParaRPr sz="3033">
              <a:latin typeface="SimSun"/>
              <a:cs typeface="SimSun"/>
            </a:endParaRPr>
          </a:p>
          <a:p>
            <a:pPr marL="385221">
              <a:lnSpc>
                <a:spcPts val="3602"/>
              </a:lnSpc>
            </a:pPr>
            <a:r>
              <a:rPr sz="3033" dirty="0">
                <a:latin typeface="SimSun"/>
                <a:cs typeface="SimSun"/>
              </a:rPr>
              <a:t>相同的组（不用再创建家目录）。</a:t>
            </a:r>
            <a:endParaRPr sz="3033">
              <a:latin typeface="SimSun"/>
              <a:cs typeface="SimSun"/>
            </a:endParaRPr>
          </a:p>
          <a:p>
            <a:pPr marL="1240963">
              <a:spcBef>
                <a:spcPts val="704"/>
              </a:spcBef>
            </a:pPr>
            <a:r>
              <a:rPr sz="3033" spc="-11" dirty="0">
                <a:latin typeface="Calibri"/>
                <a:cs typeface="Calibri"/>
              </a:rPr>
              <a:t>#useradd</a:t>
            </a:r>
            <a:r>
              <a:rPr sz="3033" dirty="0">
                <a:latin typeface="Calibri"/>
                <a:cs typeface="Calibri"/>
              </a:rPr>
              <a:t> -d </a:t>
            </a:r>
            <a:r>
              <a:rPr sz="3033" spc="-11" dirty="0">
                <a:latin typeface="Calibri"/>
                <a:cs typeface="Calibri"/>
              </a:rPr>
              <a:t>/home/test1</a:t>
            </a:r>
            <a:r>
              <a:rPr sz="3033" dirty="0">
                <a:latin typeface="Calibri"/>
                <a:cs typeface="Calibri"/>
              </a:rPr>
              <a:t> -g</a:t>
            </a:r>
            <a:r>
              <a:rPr sz="3033" spc="-11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test1</a:t>
            </a:r>
            <a:r>
              <a:rPr sz="3033" dirty="0">
                <a:latin typeface="Calibri"/>
                <a:cs typeface="Calibri"/>
              </a:rPr>
              <a:t> -M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test3</a:t>
            </a:r>
            <a:endParaRPr sz="3033">
              <a:latin typeface="Calibri"/>
              <a:cs typeface="Calibri"/>
            </a:endParaRPr>
          </a:p>
          <a:p>
            <a:pPr>
              <a:spcBef>
                <a:spcPts val="32"/>
              </a:spcBef>
            </a:pPr>
            <a:endParaRPr sz="4171">
              <a:latin typeface="Calibri"/>
              <a:cs typeface="Calibri"/>
            </a:endParaRPr>
          </a:p>
          <a:p>
            <a:pPr marL="385221" marR="5503" indent="-371464">
              <a:lnSpc>
                <a:spcPct val="100699"/>
              </a:lnSpc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spc="5" dirty="0">
                <a:latin typeface="Calibri"/>
                <a:cs typeface="Calibri"/>
              </a:rPr>
              <a:t>4</a:t>
            </a:r>
            <a:r>
              <a:rPr sz="3033" dirty="0">
                <a:latin typeface="SimSun"/>
                <a:cs typeface="SimSun"/>
              </a:rPr>
              <a:t>）创建用户</a:t>
            </a:r>
            <a:r>
              <a:rPr sz="3033" spc="-38" dirty="0">
                <a:latin typeface="Calibri"/>
                <a:cs typeface="Calibri"/>
              </a:rPr>
              <a:t>t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spc="-32" dirty="0">
                <a:latin typeface="Calibri"/>
                <a:cs typeface="Calibri"/>
              </a:rPr>
              <a:t>s</a:t>
            </a:r>
            <a:r>
              <a:rPr sz="3033" dirty="0">
                <a:latin typeface="Calibri"/>
                <a:cs typeface="Calibri"/>
              </a:rPr>
              <a:t>t</a:t>
            </a:r>
            <a:r>
              <a:rPr sz="3033" spc="5" dirty="0">
                <a:latin typeface="Calibri"/>
                <a:cs typeface="Calibri"/>
              </a:rPr>
              <a:t>4</a:t>
            </a:r>
            <a:r>
              <a:rPr sz="3033" dirty="0">
                <a:latin typeface="SimSun"/>
                <a:cs typeface="SimSun"/>
              </a:rPr>
              <a:t>，让其与</a:t>
            </a:r>
            <a:r>
              <a:rPr sz="3033" spc="-38" dirty="0">
                <a:latin typeface="Calibri"/>
                <a:cs typeface="Calibri"/>
              </a:rPr>
              <a:t>t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spc="-32" dirty="0">
                <a:latin typeface="Calibri"/>
                <a:cs typeface="Calibri"/>
              </a:rPr>
              <a:t>s</a:t>
            </a:r>
            <a:r>
              <a:rPr sz="3033" dirty="0">
                <a:latin typeface="Calibri"/>
                <a:cs typeface="Calibri"/>
              </a:rPr>
              <a:t>t</a:t>
            </a:r>
            <a:r>
              <a:rPr sz="3033" spc="5" dirty="0">
                <a:latin typeface="Calibri"/>
                <a:cs typeface="Calibri"/>
              </a:rPr>
              <a:t>1</a:t>
            </a:r>
            <a:r>
              <a:rPr sz="3033" dirty="0">
                <a:latin typeface="SimSun"/>
                <a:cs typeface="SimSun"/>
              </a:rPr>
              <a:t>具有相同的</a:t>
            </a:r>
            <a:r>
              <a:rPr sz="3033" dirty="0">
                <a:latin typeface="Calibri"/>
                <a:cs typeface="Calibri"/>
              </a:rPr>
              <a:t>U</a:t>
            </a:r>
            <a:r>
              <a:rPr sz="3033" spc="-5" dirty="0">
                <a:latin typeface="Calibri"/>
                <a:cs typeface="Calibri"/>
              </a:rPr>
              <a:t>I</a:t>
            </a:r>
            <a:r>
              <a:rPr sz="3033" dirty="0">
                <a:latin typeface="Calibri"/>
                <a:cs typeface="Calibri"/>
              </a:rPr>
              <a:t>D</a:t>
            </a:r>
            <a:r>
              <a:rPr sz="3033" dirty="0">
                <a:latin typeface="SimSun"/>
                <a:cs typeface="SimSun"/>
              </a:rPr>
              <a:t>、家目 录和组。</a:t>
            </a:r>
            <a:endParaRPr sz="3033">
              <a:latin typeface="SimSun"/>
              <a:cs typeface="SimSun"/>
            </a:endParaRPr>
          </a:p>
          <a:p>
            <a:pPr marL="802774">
              <a:spcBef>
                <a:spcPts val="699"/>
              </a:spcBef>
            </a:pPr>
            <a:r>
              <a:rPr sz="3033" spc="-11" dirty="0">
                <a:latin typeface="Calibri"/>
                <a:cs typeface="Calibri"/>
              </a:rPr>
              <a:t>#useradd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-u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`id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-u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test1`</a:t>
            </a:r>
            <a:r>
              <a:rPr sz="3033" dirty="0">
                <a:latin typeface="Calibri"/>
                <a:cs typeface="Calibri"/>
              </a:rPr>
              <a:t> -o</a:t>
            </a:r>
            <a:r>
              <a:rPr sz="3033" spc="-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-g</a:t>
            </a:r>
            <a:r>
              <a:rPr sz="3033" spc="-5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test1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-d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11" dirty="0">
                <a:latin typeface="Calibri"/>
                <a:cs typeface="Calibri"/>
              </a:rPr>
              <a:t>/home/test1</a:t>
            </a:r>
            <a:r>
              <a:rPr sz="3033" spc="11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test4</a:t>
            </a:r>
            <a:endParaRPr sz="30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4536" y="322666"/>
            <a:ext cx="5036926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dirty="0"/>
              <a:t>关于</a:t>
            </a:r>
            <a:r>
              <a:rPr dirty="0">
                <a:latin typeface="Calibri"/>
                <a:cs typeface="Calibri"/>
              </a:rPr>
              <a:t>us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97" dirty="0">
                <a:latin typeface="Calibri"/>
                <a:cs typeface="Calibri"/>
              </a:rPr>
              <a:t>r</a:t>
            </a:r>
            <a:r>
              <a:rPr spc="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dd</a:t>
            </a:r>
            <a:r>
              <a:rPr dirty="0"/>
              <a:t>的说明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601" y="1495680"/>
            <a:ext cx="8448993" cy="3278462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85221" marR="130011" indent="-371464" algn="just">
              <a:lnSpc>
                <a:spcPts val="3900"/>
              </a:lnSpc>
              <a:spcBef>
                <a:spcPts val="455"/>
              </a:spcBef>
              <a:buFont typeface="Arial MT"/>
              <a:buChar char="•"/>
              <a:tabLst>
                <a:tab pos="385221" algn="l"/>
              </a:tabLst>
            </a:pPr>
            <a:r>
              <a:rPr sz="3467" dirty="0">
                <a:latin typeface="SimSun"/>
                <a:cs typeface="SimSun"/>
              </a:rPr>
              <a:t>使用非默认模式创建用户时，在创建或建 后使用时可能会遇到一些问题。</a:t>
            </a:r>
            <a:endParaRPr sz="3467">
              <a:latin typeface="SimSun"/>
              <a:cs typeface="SimSun"/>
            </a:endParaRPr>
          </a:p>
          <a:p>
            <a:pPr marL="385221" marR="5503" indent="-371464" algn="just">
              <a:lnSpc>
                <a:spcPct val="98100"/>
              </a:lnSpc>
              <a:spcBef>
                <a:spcPts val="1029"/>
              </a:spcBef>
              <a:buFont typeface="Arial MT"/>
              <a:buChar char="•"/>
              <a:tabLst>
                <a:tab pos="385221" algn="l"/>
              </a:tabLst>
            </a:pPr>
            <a:r>
              <a:rPr sz="3467" dirty="0">
                <a:latin typeface="SimSun"/>
                <a:cs typeface="SimSun"/>
              </a:rPr>
              <a:t>例如，若指定的目录新用户不可访问或没 有创建，则创建后不能登录；若指定的</a:t>
            </a:r>
            <a:r>
              <a:rPr sz="3467" spc="5" dirty="0">
                <a:latin typeface="Calibri"/>
                <a:cs typeface="Calibri"/>
              </a:rPr>
              <a:t>u</a:t>
            </a:r>
            <a:r>
              <a:rPr sz="3467" dirty="0">
                <a:latin typeface="Calibri"/>
                <a:cs typeface="Calibri"/>
              </a:rPr>
              <a:t>id </a:t>
            </a:r>
            <a:r>
              <a:rPr sz="3467" dirty="0">
                <a:latin typeface="SimSun"/>
                <a:cs typeface="SimSun"/>
              </a:rPr>
              <a:t>不合适，则可能会创建失败。若指定的组 不合适，也会导致创建失败。</a:t>
            </a:r>
            <a:endParaRPr sz="3467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637" y="322666"/>
            <a:ext cx="7437066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972196" algn="l"/>
              </a:tabLst>
            </a:pPr>
            <a:r>
              <a:rPr spc="-5" dirty="0">
                <a:latin typeface="Calibri"/>
                <a:cs typeface="Calibri"/>
              </a:rPr>
              <a:t>5.5.3.2	</a:t>
            </a:r>
            <a:r>
              <a:rPr dirty="0"/>
              <a:t>用户删除</a:t>
            </a:r>
            <a:r>
              <a:rPr spc="-11" dirty="0"/>
              <a:t>（</a:t>
            </a:r>
            <a:r>
              <a:rPr spc="-11" dirty="0">
                <a:latin typeface="Calibri"/>
                <a:cs typeface="Calibri"/>
              </a:rPr>
              <a:t>userdel</a:t>
            </a:r>
            <a:r>
              <a:rPr spc="-11" dirty="0"/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36" y="1495679"/>
            <a:ext cx="9644592" cy="3394370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385221" indent="-371464">
              <a:lnSpc>
                <a:spcPts val="4148"/>
              </a:lnSpc>
              <a:spcBef>
                <a:spcPts val="108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467" dirty="0">
                <a:latin typeface="SimSun"/>
                <a:cs typeface="SimSun"/>
              </a:rPr>
              <a:t>对于系统中不再使用的用户账号，应尽早删除它</a:t>
            </a:r>
            <a:endParaRPr sz="3467">
              <a:latin typeface="SimSun"/>
              <a:cs typeface="SimSun"/>
            </a:endParaRPr>
          </a:p>
          <a:p>
            <a:pPr marL="385221" marR="5503">
              <a:lnSpc>
                <a:spcPts val="3900"/>
              </a:lnSpc>
              <a:spcBef>
                <a:spcPts val="330"/>
              </a:spcBef>
            </a:pPr>
            <a:r>
              <a:rPr sz="3467" dirty="0">
                <a:latin typeface="SimSun"/>
                <a:cs typeface="SimSun"/>
              </a:rPr>
              <a:t>，因为多余用户的存在可能是安全隐患。删除用 户的命令是</a:t>
            </a:r>
            <a:r>
              <a:rPr sz="3467" spc="-11" dirty="0">
                <a:latin typeface="Calibri"/>
                <a:cs typeface="Calibri"/>
              </a:rPr>
              <a:t>userdel</a:t>
            </a:r>
            <a:r>
              <a:rPr sz="3467" dirty="0">
                <a:latin typeface="SimSun"/>
                <a:cs typeface="SimSun"/>
              </a:rPr>
              <a:t>。用法为：</a:t>
            </a:r>
            <a:endParaRPr sz="3467">
              <a:latin typeface="SimSun"/>
              <a:cs typeface="SimSun"/>
            </a:endParaRPr>
          </a:p>
          <a:p>
            <a:pPr marL="584711" indent="-570953">
              <a:spcBef>
                <a:spcPts val="720"/>
              </a:spcBef>
              <a:buFont typeface="Arial MT"/>
              <a:buChar char="•"/>
              <a:tabLst>
                <a:tab pos="584023" algn="l"/>
                <a:tab pos="584711" algn="l"/>
              </a:tabLst>
            </a:pPr>
            <a:r>
              <a:rPr sz="3467" spc="-11" dirty="0">
                <a:latin typeface="Calibri"/>
                <a:cs typeface="Calibri"/>
              </a:rPr>
              <a:t>userdel</a:t>
            </a:r>
            <a:r>
              <a:rPr sz="3467" spc="-22" dirty="0">
                <a:latin typeface="Calibri"/>
                <a:cs typeface="Calibri"/>
              </a:rPr>
              <a:t> </a:t>
            </a:r>
            <a:r>
              <a:rPr sz="3467" spc="-5" dirty="0">
                <a:latin typeface="Calibri"/>
                <a:cs typeface="Calibri"/>
              </a:rPr>
              <a:t>[-r]</a:t>
            </a:r>
            <a:r>
              <a:rPr sz="3467" spc="-16" dirty="0">
                <a:latin typeface="Calibri"/>
                <a:cs typeface="Calibri"/>
              </a:rPr>
              <a:t> </a:t>
            </a:r>
            <a:r>
              <a:rPr sz="3467" spc="-5" dirty="0">
                <a:latin typeface="Calibri"/>
                <a:cs typeface="Calibri"/>
              </a:rPr>
              <a:t>user</a:t>
            </a:r>
            <a:endParaRPr sz="3467">
              <a:latin typeface="Calibri"/>
              <a:cs typeface="Calibri"/>
            </a:endParaRPr>
          </a:p>
          <a:p>
            <a:pPr marL="385221" marR="158216" indent="-371464">
              <a:lnSpc>
                <a:spcPts val="4138"/>
              </a:lnSpc>
              <a:spcBef>
                <a:spcPts val="1062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467" dirty="0">
                <a:latin typeface="SimSun"/>
                <a:cs typeface="SimSun"/>
              </a:rPr>
              <a:t>选项</a:t>
            </a:r>
            <a:r>
              <a:rPr sz="3467" spc="-5" dirty="0">
                <a:latin typeface="Calibri"/>
                <a:cs typeface="Calibri"/>
              </a:rPr>
              <a:t>-r</a:t>
            </a:r>
            <a:r>
              <a:rPr sz="3467" dirty="0">
                <a:latin typeface="SimSun"/>
                <a:cs typeface="SimSun"/>
              </a:rPr>
              <a:t>用于在删除用户的同时，删除用户的家目 录。</a:t>
            </a:r>
            <a:endParaRPr sz="3467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092" y="322666"/>
            <a:ext cx="5475817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dirty="0"/>
              <a:t>关于用户删除的说明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1" y="1078526"/>
            <a:ext cx="9708568" cy="6383628"/>
          </a:xfrm>
          <a:prstGeom prst="rect">
            <a:avLst/>
          </a:prstGeom>
        </p:spPr>
        <p:txBody>
          <a:bodyPr vert="horz" wrap="square" lIns="0" tIns="15134" rIns="0" bIns="0" rtlCol="0">
            <a:spAutoFit/>
          </a:bodyPr>
          <a:lstStyle/>
          <a:p>
            <a:pPr marL="385221" marR="68790" indent="-371464">
              <a:lnSpc>
                <a:spcPct val="99600"/>
              </a:lnSpc>
              <a:spcBef>
                <a:spcPts val="119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dirty="0">
                <a:latin typeface="Calibri"/>
                <a:cs typeface="Calibri"/>
              </a:rPr>
              <a:t>1</a:t>
            </a:r>
            <a:r>
              <a:rPr sz="3033" dirty="0">
                <a:latin typeface="SimSun"/>
                <a:cs typeface="SimSun"/>
              </a:rPr>
              <a:t>）在某些高安全级别的</a:t>
            </a:r>
            <a:r>
              <a:rPr sz="3033" spc="-5" dirty="0">
                <a:latin typeface="Calibri"/>
                <a:cs typeface="Calibri"/>
              </a:rPr>
              <a:t>UNIX</a:t>
            </a:r>
            <a:r>
              <a:rPr sz="3033" dirty="0">
                <a:latin typeface="SimSun"/>
                <a:cs typeface="SimSun"/>
              </a:rPr>
              <a:t>里，用户一旦被创建， </a:t>
            </a:r>
            <a:r>
              <a:rPr sz="3033" spc="-1500" dirty="0">
                <a:latin typeface="SimSun"/>
                <a:cs typeface="SimSun"/>
              </a:rPr>
              <a:t> </a:t>
            </a:r>
            <a:r>
              <a:rPr sz="3033" dirty="0">
                <a:latin typeface="SimSun"/>
                <a:cs typeface="SimSun"/>
              </a:rPr>
              <a:t>是不能随便从系统中删除的，用户的</a:t>
            </a:r>
            <a:r>
              <a:rPr sz="3033" spc="-5" dirty="0">
                <a:latin typeface="Calibri"/>
                <a:cs typeface="Calibri"/>
              </a:rPr>
              <a:t>uid</a:t>
            </a:r>
            <a:r>
              <a:rPr sz="3033" dirty="0">
                <a:latin typeface="SimSun"/>
                <a:cs typeface="SimSun"/>
              </a:rPr>
              <a:t>也不能被再重 新使用，但可以通过过期或上锁的办法将它闲置起来。</a:t>
            </a:r>
            <a:endParaRPr sz="3033">
              <a:latin typeface="SimSun"/>
              <a:cs typeface="SimSun"/>
            </a:endParaRPr>
          </a:p>
          <a:p>
            <a:pPr marL="385221" marR="257961" indent="-371464">
              <a:lnSpc>
                <a:spcPct val="101400"/>
              </a:lnSpc>
              <a:spcBef>
                <a:spcPts val="655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spc="5" dirty="0">
                <a:latin typeface="Calibri"/>
                <a:cs typeface="Calibri"/>
              </a:rPr>
              <a:t>2</a:t>
            </a:r>
            <a:r>
              <a:rPr sz="3033" dirty="0">
                <a:latin typeface="SimSun"/>
                <a:cs typeface="SimSun"/>
              </a:rPr>
              <a:t>）对于已经登录的用户或有属于该用户程序在运行 的用户来说，删除可能失败。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672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spc="5" dirty="0">
                <a:latin typeface="Calibri"/>
                <a:cs typeface="Calibri"/>
              </a:rPr>
              <a:t>3</a:t>
            </a:r>
            <a:r>
              <a:rPr sz="3033" dirty="0">
                <a:latin typeface="SimSun"/>
                <a:cs typeface="SimSun"/>
              </a:rPr>
              <a:t>）一般情况下，删除用户时只删除</a:t>
            </a:r>
            <a:r>
              <a:rPr sz="3033" spc="-49" dirty="0">
                <a:latin typeface="Calibri"/>
                <a:cs typeface="Calibri"/>
              </a:rPr>
              <a:t>/</a:t>
            </a:r>
            <a:r>
              <a:rPr sz="3033" spc="-27" dirty="0">
                <a:latin typeface="Calibri"/>
                <a:cs typeface="Calibri"/>
              </a:rPr>
              <a:t>e</a:t>
            </a:r>
            <a:r>
              <a:rPr sz="3033" spc="-43" dirty="0">
                <a:latin typeface="Calibri"/>
                <a:cs typeface="Calibri"/>
              </a:rPr>
              <a:t>t</a:t>
            </a:r>
            <a:r>
              <a:rPr sz="3033" dirty="0">
                <a:latin typeface="Calibri"/>
                <a:cs typeface="Calibri"/>
              </a:rPr>
              <a:t>c</a:t>
            </a:r>
            <a:r>
              <a:rPr sz="3033" spc="5" dirty="0">
                <a:latin typeface="Calibri"/>
                <a:cs typeface="Calibri"/>
              </a:rPr>
              <a:t>/</a:t>
            </a:r>
            <a:r>
              <a:rPr sz="3033" dirty="0">
                <a:latin typeface="Calibri"/>
                <a:cs typeface="Calibri"/>
              </a:rPr>
              <a:t>p</a:t>
            </a:r>
            <a:r>
              <a:rPr sz="3033" spc="-5" dirty="0">
                <a:latin typeface="Calibri"/>
                <a:cs typeface="Calibri"/>
              </a:rPr>
              <a:t>a</a:t>
            </a:r>
            <a:r>
              <a:rPr sz="3033" spc="5" dirty="0">
                <a:latin typeface="Calibri"/>
                <a:cs typeface="Calibri"/>
              </a:rPr>
              <a:t>s</a:t>
            </a:r>
            <a:r>
              <a:rPr sz="3033" spc="-11" dirty="0">
                <a:latin typeface="Calibri"/>
                <a:cs typeface="Calibri"/>
              </a:rPr>
              <a:t>s</a:t>
            </a:r>
            <a:r>
              <a:rPr sz="3033" spc="-32" dirty="0">
                <a:latin typeface="Calibri"/>
                <a:cs typeface="Calibri"/>
              </a:rPr>
              <a:t>w</a:t>
            </a:r>
            <a:r>
              <a:rPr sz="3033" dirty="0">
                <a:latin typeface="Calibri"/>
                <a:cs typeface="Calibri"/>
              </a:rPr>
              <a:t>d</a:t>
            </a:r>
            <a:r>
              <a:rPr sz="3033" dirty="0">
                <a:latin typeface="SimSun"/>
                <a:cs typeface="SimSun"/>
              </a:rPr>
              <a:t>，</a:t>
            </a:r>
            <a:endParaRPr sz="3033">
              <a:latin typeface="SimSun"/>
              <a:cs typeface="SimSun"/>
            </a:endParaRPr>
          </a:p>
          <a:p>
            <a:pPr marL="385221">
              <a:spcBef>
                <a:spcPts val="54"/>
              </a:spcBef>
            </a:pPr>
            <a:r>
              <a:rPr sz="3033" spc="-49" dirty="0">
                <a:latin typeface="Calibri"/>
                <a:cs typeface="Calibri"/>
              </a:rPr>
              <a:t>/</a:t>
            </a:r>
            <a:r>
              <a:rPr sz="3033" spc="-27" dirty="0">
                <a:latin typeface="Calibri"/>
                <a:cs typeface="Calibri"/>
              </a:rPr>
              <a:t>e</a:t>
            </a:r>
            <a:r>
              <a:rPr sz="3033" spc="-43" dirty="0">
                <a:latin typeface="Calibri"/>
                <a:cs typeface="Calibri"/>
              </a:rPr>
              <a:t>t</a:t>
            </a:r>
            <a:r>
              <a:rPr sz="3033" dirty="0">
                <a:latin typeface="Calibri"/>
                <a:cs typeface="Calibri"/>
              </a:rPr>
              <a:t>c</a:t>
            </a:r>
            <a:r>
              <a:rPr sz="3033" spc="-54" dirty="0">
                <a:latin typeface="Calibri"/>
                <a:cs typeface="Calibri"/>
              </a:rPr>
              <a:t>/</a:t>
            </a:r>
            <a:r>
              <a:rPr sz="3033" spc="5" dirty="0">
                <a:latin typeface="Calibri"/>
                <a:cs typeface="Calibri"/>
              </a:rPr>
              <a:t>s</a:t>
            </a:r>
            <a:r>
              <a:rPr sz="3033" dirty="0">
                <a:latin typeface="Calibri"/>
                <a:cs typeface="Calibri"/>
              </a:rPr>
              <a:t>h</a:t>
            </a:r>
            <a:r>
              <a:rPr sz="3033" spc="-5" dirty="0">
                <a:latin typeface="Calibri"/>
                <a:cs typeface="Calibri"/>
              </a:rPr>
              <a:t>a</a:t>
            </a:r>
            <a:r>
              <a:rPr sz="3033" dirty="0">
                <a:latin typeface="Calibri"/>
                <a:cs typeface="Calibri"/>
              </a:rPr>
              <a:t>d</a:t>
            </a:r>
            <a:r>
              <a:rPr sz="3033" spc="-16" dirty="0">
                <a:latin typeface="Calibri"/>
                <a:cs typeface="Calibri"/>
              </a:rPr>
              <a:t>o</a:t>
            </a:r>
            <a:r>
              <a:rPr sz="3033" spc="-5" dirty="0">
                <a:latin typeface="Calibri"/>
                <a:cs typeface="Calibri"/>
              </a:rPr>
              <a:t>w</a:t>
            </a:r>
            <a:r>
              <a:rPr sz="3033" dirty="0">
                <a:latin typeface="SimSun"/>
                <a:cs typeface="SimSun"/>
              </a:rPr>
              <a:t>，</a:t>
            </a:r>
            <a:r>
              <a:rPr sz="3033" spc="-49" dirty="0">
                <a:latin typeface="Calibri"/>
                <a:cs typeface="Calibri"/>
              </a:rPr>
              <a:t>/</a:t>
            </a:r>
            <a:r>
              <a:rPr sz="3033" spc="-27" dirty="0">
                <a:latin typeface="Calibri"/>
                <a:cs typeface="Calibri"/>
              </a:rPr>
              <a:t>e</a:t>
            </a:r>
            <a:r>
              <a:rPr sz="3033" spc="-43" dirty="0">
                <a:latin typeface="Calibri"/>
                <a:cs typeface="Calibri"/>
              </a:rPr>
              <a:t>t</a:t>
            </a:r>
            <a:r>
              <a:rPr sz="3033" dirty="0">
                <a:latin typeface="Calibri"/>
                <a:cs typeface="Calibri"/>
              </a:rPr>
              <a:t>c</a:t>
            </a:r>
            <a:r>
              <a:rPr sz="3033" spc="-49" dirty="0">
                <a:latin typeface="Calibri"/>
                <a:cs typeface="Calibri"/>
              </a:rPr>
              <a:t>/</a:t>
            </a:r>
            <a:r>
              <a:rPr sz="3033" spc="-11" dirty="0">
                <a:latin typeface="Calibri"/>
                <a:cs typeface="Calibri"/>
              </a:rPr>
              <a:t>g</a:t>
            </a:r>
            <a:r>
              <a:rPr sz="3033" spc="-54" dirty="0">
                <a:latin typeface="Calibri"/>
                <a:cs typeface="Calibri"/>
              </a:rPr>
              <a:t>r</a:t>
            </a:r>
            <a:r>
              <a:rPr sz="3033" spc="-5" dirty="0">
                <a:latin typeface="Calibri"/>
                <a:cs typeface="Calibri"/>
              </a:rPr>
              <a:t>o</a:t>
            </a:r>
            <a:r>
              <a:rPr sz="3033" dirty="0">
                <a:latin typeface="Calibri"/>
                <a:cs typeface="Calibri"/>
              </a:rPr>
              <a:t>u</a:t>
            </a:r>
            <a:r>
              <a:rPr sz="3033" spc="5" dirty="0">
                <a:latin typeface="Calibri"/>
                <a:cs typeface="Calibri"/>
              </a:rPr>
              <a:t>p</a:t>
            </a:r>
            <a:r>
              <a:rPr sz="3033" dirty="0">
                <a:latin typeface="SimSun"/>
                <a:cs typeface="SimSun"/>
              </a:rPr>
              <a:t>及相关文件中与该用户相关的</a:t>
            </a:r>
            <a:endParaRPr sz="3033">
              <a:latin typeface="SimSun"/>
              <a:cs typeface="SimSun"/>
            </a:endParaRPr>
          </a:p>
          <a:p>
            <a:pPr marL="385221" marR="68790" algn="just">
              <a:lnSpc>
                <a:spcPct val="96800"/>
              </a:lnSpc>
              <a:spcBef>
                <a:spcPts val="374"/>
              </a:spcBef>
            </a:pPr>
            <a:r>
              <a:rPr sz="3033" dirty="0">
                <a:latin typeface="SimSun"/>
                <a:cs typeface="SimSun"/>
              </a:rPr>
              <a:t>内容，而不删除用户的家目录。因为用户家目录中可能 存放重要数据，对用户家目录的删除应由用户或经用户 确认后由管理员来进行。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704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spc="5" dirty="0">
                <a:latin typeface="Calibri"/>
                <a:cs typeface="Calibri"/>
              </a:rPr>
              <a:t>4</a:t>
            </a:r>
            <a:r>
              <a:rPr sz="3033" dirty="0">
                <a:latin typeface="SimSun"/>
                <a:cs typeface="SimSun"/>
              </a:rPr>
              <a:t>）若要在删除用户的同时删除用户家目录，可使用</a:t>
            </a:r>
            <a:r>
              <a:rPr sz="3033" spc="5" dirty="0">
                <a:latin typeface="Calibri"/>
                <a:cs typeface="Calibri"/>
              </a:rPr>
              <a:t>-</a:t>
            </a:r>
            <a:r>
              <a:rPr sz="3033" dirty="0">
                <a:latin typeface="Calibri"/>
                <a:cs typeface="Calibri"/>
              </a:rPr>
              <a:t>r</a:t>
            </a:r>
            <a:endParaRPr sz="3033">
              <a:latin typeface="Calibri"/>
              <a:cs typeface="Calibri"/>
            </a:endParaRPr>
          </a:p>
          <a:p>
            <a:pPr marL="385221">
              <a:spcBef>
                <a:spcPts val="27"/>
              </a:spcBef>
            </a:pPr>
            <a:r>
              <a:rPr sz="3033" dirty="0">
                <a:latin typeface="SimSun"/>
                <a:cs typeface="SimSun"/>
              </a:rPr>
              <a:t>选项。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073" y="322666"/>
            <a:ext cx="7807854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972196" algn="l"/>
              </a:tabLst>
            </a:pPr>
            <a:r>
              <a:rPr spc="-5" dirty="0">
                <a:latin typeface="Calibri"/>
                <a:cs typeface="Calibri"/>
              </a:rPr>
              <a:t>5.5.3.3	</a:t>
            </a:r>
            <a:r>
              <a:rPr dirty="0"/>
              <a:t>用户修改</a:t>
            </a:r>
            <a:r>
              <a:rPr spc="-5" dirty="0"/>
              <a:t>（</a:t>
            </a:r>
            <a:r>
              <a:rPr spc="-5" dirty="0">
                <a:latin typeface="Calibri"/>
                <a:cs typeface="Calibri"/>
              </a:rPr>
              <a:t>usermod</a:t>
            </a:r>
            <a:r>
              <a:rPr spc="-5" dirty="0"/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530" y="1468163"/>
            <a:ext cx="8832162" cy="3937980"/>
          </a:xfrm>
          <a:prstGeom prst="rect">
            <a:avLst/>
          </a:prstGeom>
        </p:spPr>
        <p:txBody>
          <a:bodyPr vert="horz" wrap="square" lIns="0" tIns="34396" rIns="0" bIns="0" rtlCol="0">
            <a:spAutoFit/>
          </a:bodyPr>
          <a:lstStyle/>
          <a:p>
            <a:pPr marL="385221" marR="112127" indent="-371464">
              <a:lnSpc>
                <a:spcPts val="3586"/>
              </a:lnSpc>
              <a:spcBef>
                <a:spcPts val="271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当用户被创建之后，它的属性可通过命令</a:t>
            </a:r>
            <a:r>
              <a:rPr sz="3033" dirty="0">
                <a:latin typeface="Calibri"/>
                <a:cs typeface="Calibri"/>
              </a:rPr>
              <a:t>us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spc="-5" dirty="0">
                <a:latin typeface="Calibri"/>
                <a:cs typeface="Calibri"/>
              </a:rPr>
              <a:t>rmo</a:t>
            </a:r>
            <a:r>
              <a:rPr sz="3033" dirty="0">
                <a:latin typeface="Calibri"/>
                <a:cs typeface="Calibri"/>
              </a:rPr>
              <a:t>d </a:t>
            </a:r>
            <a:r>
              <a:rPr sz="3033" dirty="0">
                <a:latin typeface="SimSun"/>
                <a:cs typeface="SimSun"/>
              </a:rPr>
              <a:t>来修改。用法为：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596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-5" dirty="0">
                <a:latin typeface="Calibri"/>
                <a:cs typeface="Calibri"/>
              </a:rPr>
              <a:t>usermod [options]</a:t>
            </a:r>
            <a:r>
              <a:rPr sz="3033" dirty="0">
                <a:latin typeface="Calibri"/>
                <a:cs typeface="Calibri"/>
              </a:rPr>
              <a:t> </a:t>
            </a:r>
            <a:r>
              <a:rPr sz="3033" spc="5" dirty="0">
                <a:latin typeface="Calibri"/>
                <a:cs typeface="Calibri"/>
              </a:rPr>
              <a:t>[-l</a:t>
            </a:r>
            <a:r>
              <a:rPr sz="3033" spc="-11" dirty="0">
                <a:latin typeface="Calibri"/>
                <a:cs typeface="Calibri"/>
              </a:rPr>
              <a:t> newname]</a:t>
            </a:r>
            <a:r>
              <a:rPr sz="3033" dirty="0">
                <a:latin typeface="Calibri"/>
                <a:cs typeface="Calibri"/>
              </a:rPr>
              <a:t> [-L|-U]</a:t>
            </a:r>
            <a:r>
              <a:rPr sz="3033" spc="-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user</a:t>
            </a:r>
            <a:endParaRPr sz="3033">
              <a:latin typeface="Calibri"/>
              <a:cs typeface="Calibri"/>
            </a:endParaRPr>
          </a:p>
          <a:p>
            <a:pPr marL="385221" marR="5503" indent="-371464">
              <a:lnSpc>
                <a:spcPct val="99800"/>
              </a:lnSpc>
              <a:spcBef>
                <a:spcPts val="785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Calibri"/>
                <a:cs typeface="Calibri"/>
              </a:rPr>
              <a:t>us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spc="-5" dirty="0">
                <a:latin typeface="Calibri"/>
                <a:cs typeface="Calibri"/>
              </a:rPr>
              <a:t>rmo</a:t>
            </a:r>
            <a:r>
              <a:rPr sz="3033" spc="5" dirty="0">
                <a:latin typeface="Calibri"/>
                <a:cs typeface="Calibri"/>
              </a:rPr>
              <a:t>d</a:t>
            </a:r>
            <a:r>
              <a:rPr sz="3033" dirty="0">
                <a:latin typeface="SimSun"/>
                <a:cs typeface="SimSun"/>
              </a:rPr>
              <a:t>的多数选项与</a:t>
            </a:r>
            <a:r>
              <a:rPr sz="3033" dirty="0">
                <a:latin typeface="Calibri"/>
                <a:cs typeface="Calibri"/>
              </a:rPr>
              <a:t>us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spc="-65" dirty="0">
                <a:latin typeface="Calibri"/>
                <a:cs typeface="Calibri"/>
              </a:rPr>
              <a:t>r</a:t>
            </a:r>
            <a:r>
              <a:rPr sz="3033" spc="-5" dirty="0">
                <a:latin typeface="Calibri"/>
                <a:cs typeface="Calibri"/>
              </a:rPr>
              <a:t>a</a:t>
            </a:r>
            <a:r>
              <a:rPr sz="3033" dirty="0">
                <a:latin typeface="Calibri"/>
                <a:cs typeface="Calibri"/>
              </a:rPr>
              <a:t>d</a:t>
            </a:r>
            <a:r>
              <a:rPr sz="3033" spc="5" dirty="0">
                <a:latin typeface="Calibri"/>
                <a:cs typeface="Calibri"/>
              </a:rPr>
              <a:t>d</a:t>
            </a:r>
            <a:r>
              <a:rPr sz="3033" dirty="0">
                <a:latin typeface="SimSun"/>
                <a:cs typeface="SimSun"/>
              </a:rPr>
              <a:t>的选项相同且意义相 同（参前表）。增加的选项有：</a:t>
            </a:r>
            <a:r>
              <a:rPr sz="3033" dirty="0">
                <a:latin typeface="Calibri"/>
                <a:cs typeface="Calibri"/>
              </a:rPr>
              <a:t>-l</a:t>
            </a:r>
            <a:r>
              <a:rPr sz="3033" spc="-76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newname</a:t>
            </a:r>
            <a:r>
              <a:rPr sz="3033" spc="-5" dirty="0">
                <a:latin typeface="SimSun"/>
                <a:cs typeface="SimSun"/>
              </a:rPr>
              <a:t>：</a:t>
            </a:r>
            <a:r>
              <a:rPr sz="3033" dirty="0">
                <a:latin typeface="SimSun"/>
                <a:cs typeface="SimSun"/>
              </a:rPr>
              <a:t>设置 用户新名字，将用户名由原来的</a:t>
            </a:r>
            <a:r>
              <a:rPr sz="3033" spc="-5" dirty="0">
                <a:latin typeface="Calibri"/>
                <a:cs typeface="Calibri"/>
              </a:rPr>
              <a:t>name</a:t>
            </a:r>
            <a:r>
              <a:rPr sz="3033" dirty="0">
                <a:latin typeface="SimSun"/>
                <a:cs typeface="SimSun"/>
              </a:rPr>
              <a:t>变为 </a:t>
            </a:r>
            <a:r>
              <a:rPr sz="3033" spc="-11" dirty="0">
                <a:latin typeface="Calibri"/>
                <a:cs typeface="Calibri"/>
              </a:rPr>
              <a:t>newname</a:t>
            </a:r>
            <a:r>
              <a:rPr sz="3033" dirty="0">
                <a:latin typeface="SimSun"/>
                <a:cs typeface="SimSun"/>
              </a:rPr>
              <a:t>。</a:t>
            </a:r>
            <a:r>
              <a:rPr sz="3033" dirty="0">
                <a:latin typeface="Calibri"/>
                <a:cs typeface="Calibri"/>
              </a:rPr>
              <a:t>-L</a:t>
            </a:r>
            <a:r>
              <a:rPr sz="3033" dirty="0">
                <a:latin typeface="SimSun"/>
                <a:cs typeface="SimSun"/>
              </a:rPr>
              <a:t>：将用户密码上锁。</a:t>
            </a:r>
            <a:r>
              <a:rPr sz="3033" dirty="0">
                <a:latin typeface="Calibri"/>
                <a:cs typeface="Calibri"/>
              </a:rPr>
              <a:t>-U</a:t>
            </a:r>
            <a:r>
              <a:rPr sz="3033" dirty="0">
                <a:latin typeface="SimSun"/>
                <a:cs typeface="SimSun"/>
              </a:rPr>
              <a:t>：将用户密码 解锁。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01" y="617977"/>
            <a:ext cx="9491874" cy="5258491"/>
          </a:xfrm>
          <a:prstGeom prst="rect">
            <a:avLst/>
          </a:prstGeom>
        </p:spPr>
        <p:txBody>
          <a:bodyPr vert="horz" wrap="square" lIns="0" tIns="218757" rIns="0" bIns="0" rtlCol="0">
            <a:spAutoFit/>
          </a:bodyPr>
          <a:lstStyle/>
          <a:p>
            <a:pPr marL="1859382">
              <a:spcBef>
                <a:spcPts val="1722"/>
              </a:spcBef>
              <a:tabLst>
                <a:tab pos="3463554" algn="l"/>
              </a:tabLst>
            </a:pPr>
            <a:r>
              <a:rPr sz="3900" dirty="0">
                <a:latin typeface="Calibri"/>
                <a:cs typeface="Calibri"/>
              </a:rPr>
              <a:t>5.5.4.1	</a:t>
            </a:r>
            <a:r>
              <a:rPr sz="3900" dirty="0">
                <a:latin typeface="SimSun"/>
                <a:cs typeface="SimSun"/>
              </a:rPr>
              <a:t>组创建</a:t>
            </a:r>
            <a:r>
              <a:rPr sz="3900" spc="-11" dirty="0">
                <a:latin typeface="SimSun"/>
                <a:cs typeface="SimSun"/>
              </a:rPr>
              <a:t>（</a:t>
            </a:r>
            <a:r>
              <a:rPr sz="3900" spc="-11" dirty="0">
                <a:latin typeface="Calibri"/>
                <a:cs typeface="Calibri"/>
              </a:rPr>
              <a:t>groupadd</a:t>
            </a:r>
            <a:r>
              <a:rPr sz="3900" spc="-11" dirty="0">
                <a:latin typeface="SimSun"/>
                <a:cs typeface="SimSun"/>
              </a:rPr>
              <a:t>）</a:t>
            </a:r>
            <a:endParaRPr sz="3900">
              <a:latin typeface="SimSun"/>
              <a:cs typeface="SimSun"/>
            </a:endParaRPr>
          </a:p>
          <a:p>
            <a:pPr marL="385221" indent="-371464">
              <a:lnSpc>
                <a:spcPts val="3613"/>
              </a:lnSpc>
              <a:spcBef>
                <a:spcPts val="125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Calibri"/>
                <a:cs typeface="Calibri"/>
              </a:rPr>
              <a:t>1</a:t>
            </a:r>
            <a:r>
              <a:rPr sz="3033" dirty="0">
                <a:latin typeface="SimSun"/>
                <a:cs typeface="SimSun"/>
              </a:rPr>
              <a:t>．功能及用法</a:t>
            </a:r>
            <a:r>
              <a:rPr sz="3033" spc="-195" dirty="0">
                <a:latin typeface="SimSun"/>
                <a:cs typeface="SimSun"/>
              </a:rPr>
              <a:t> </a:t>
            </a:r>
            <a:r>
              <a:rPr sz="3033" dirty="0">
                <a:latin typeface="SimSun"/>
                <a:cs typeface="SimSun"/>
              </a:rPr>
              <a:t>功能是创建新组，其用法为：</a:t>
            </a:r>
            <a:endParaRPr sz="3033">
              <a:latin typeface="SimSun"/>
              <a:cs typeface="SimSun"/>
            </a:endParaRPr>
          </a:p>
          <a:p>
            <a:pPr marL="998823">
              <a:lnSpc>
                <a:spcPts val="3613"/>
              </a:lnSpc>
            </a:pPr>
            <a:r>
              <a:rPr sz="3033" spc="-11" dirty="0">
                <a:latin typeface="Calibri"/>
                <a:cs typeface="Calibri"/>
              </a:rPr>
              <a:t>groupadd</a:t>
            </a:r>
            <a:r>
              <a:rPr sz="3033" spc="-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[-g</a:t>
            </a:r>
            <a:r>
              <a:rPr sz="3033" spc="-11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gid</a:t>
            </a:r>
            <a:r>
              <a:rPr sz="3033" dirty="0">
                <a:latin typeface="Calibri"/>
                <a:cs typeface="Calibri"/>
              </a:rPr>
              <a:t> [-o]] [-r] </a:t>
            </a:r>
            <a:r>
              <a:rPr sz="3033" spc="-11" dirty="0">
                <a:latin typeface="Calibri"/>
                <a:cs typeface="Calibri"/>
              </a:rPr>
              <a:t>[-f]</a:t>
            </a:r>
            <a:r>
              <a:rPr sz="3033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group</a:t>
            </a:r>
            <a:endParaRPr sz="3033">
              <a:latin typeface="Calibri"/>
              <a:cs typeface="Calibri"/>
            </a:endParaRPr>
          </a:p>
          <a:p>
            <a:pPr>
              <a:spcBef>
                <a:spcPts val="27"/>
              </a:spcBef>
            </a:pPr>
            <a:endParaRPr sz="4171">
              <a:latin typeface="Calibri"/>
              <a:cs typeface="Calibri"/>
            </a:endParaRPr>
          </a:p>
          <a:p>
            <a:pPr marL="385221" indent="-371464">
              <a:spcBef>
                <a:spcPts val="5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Calibri"/>
                <a:cs typeface="Calibri"/>
              </a:rPr>
              <a:t>2</a:t>
            </a:r>
            <a:r>
              <a:rPr sz="3033" dirty="0">
                <a:latin typeface="SimSun"/>
                <a:cs typeface="SimSun"/>
              </a:rPr>
              <a:t>．参数与说明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699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-22" dirty="0">
                <a:latin typeface="Calibri"/>
                <a:cs typeface="Calibri"/>
              </a:rPr>
              <a:t>-</a:t>
            </a:r>
            <a:r>
              <a:rPr sz="3033" spc="-5" dirty="0">
                <a:latin typeface="Calibri"/>
                <a:cs typeface="Calibri"/>
              </a:rPr>
              <a:t>f</a:t>
            </a:r>
            <a:r>
              <a:rPr sz="3033" dirty="0">
                <a:latin typeface="SimSun"/>
                <a:cs typeface="SimSun"/>
              </a:rPr>
              <a:t>：当指定组已经存在时，不报告错误而直接成功返回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807"/>
              </a:spcBef>
              <a:buFont typeface="Arial MT"/>
              <a:buChar char="•"/>
              <a:tabLst>
                <a:tab pos="384534" algn="l"/>
                <a:tab pos="385221" algn="l"/>
                <a:tab pos="1994208" algn="l"/>
              </a:tabLst>
            </a:pPr>
            <a:r>
              <a:rPr sz="3033" dirty="0">
                <a:latin typeface="Calibri"/>
                <a:cs typeface="Calibri"/>
              </a:rPr>
              <a:t>-g</a:t>
            </a:r>
            <a:r>
              <a:rPr sz="3033" spc="-5" dirty="0">
                <a:latin typeface="Calibri"/>
                <a:cs typeface="Calibri"/>
              </a:rPr>
              <a:t> gid</a:t>
            </a:r>
            <a:r>
              <a:rPr sz="3033" spc="-5" dirty="0">
                <a:latin typeface="SimSun"/>
                <a:cs typeface="SimSun"/>
              </a:rPr>
              <a:t>：	</a:t>
            </a:r>
            <a:r>
              <a:rPr sz="3033" dirty="0">
                <a:latin typeface="SimSun"/>
                <a:cs typeface="SimSun"/>
              </a:rPr>
              <a:t>指定新创建组</a:t>
            </a:r>
            <a:r>
              <a:rPr sz="3033" spc="-5" dirty="0">
                <a:latin typeface="Calibri"/>
                <a:cs typeface="Calibri"/>
              </a:rPr>
              <a:t>gid(GID_MIN≤gid≤GID_MAX)</a:t>
            </a:r>
            <a:endParaRPr sz="3033">
              <a:latin typeface="Calibri"/>
              <a:cs typeface="Calibri"/>
            </a:endParaRPr>
          </a:p>
          <a:p>
            <a:pPr marL="385221" indent="-371464">
              <a:spcBef>
                <a:spcPts val="67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Calibri"/>
                <a:cs typeface="Calibri"/>
              </a:rPr>
              <a:t>-o</a:t>
            </a:r>
            <a:r>
              <a:rPr sz="3033" dirty="0">
                <a:latin typeface="SimSun"/>
                <a:cs typeface="SimSun"/>
              </a:rPr>
              <a:t>：允许使用</a:t>
            </a:r>
            <a:r>
              <a:rPr sz="3033" dirty="0">
                <a:latin typeface="Calibri"/>
                <a:cs typeface="Calibri"/>
              </a:rPr>
              <a:t>-g</a:t>
            </a:r>
            <a:r>
              <a:rPr sz="3033" spc="-49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gid</a:t>
            </a:r>
            <a:r>
              <a:rPr sz="3033" dirty="0">
                <a:latin typeface="SimSun"/>
                <a:cs typeface="SimSun"/>
              </a:rPr>
              <a:t>指定一个与已经存在组相同的</a:t>
            </a:r>
            <a:r>
              <a:rPr sz="3033" spc="-5" dirty="0">
                <a:latin typeface="Calibri"/>
                <a:cs typeface="Calibri"/>
              </a:rPr>
              <a:t>gid</a:t>
            </a:r>
            <a:endParaRPr sz="3033">
              <a:latin typeface="Calibri"/>
              <a:cs typeface="Calibri"/>
            </a:endParaRPr>
          </a:p>
          <a:p>
            <a:pPr marL="385221" indent="-371464">
              <a:spcBef>
                <a:spcPts val="699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Calibri"/>
                <a:cs typeface="Calibri"/>
              </a:rPr>
              <a:t>-r</a:t>
            </a:r>
            <a:r>
              <a:rPr sz="3033" dirty="0">
                <a:latin typeface="SimSun"/>
                <a:cs typeface="SimSun"/>
              </a:rPr>
              <a:t>：创建系统组</a:t>
            </a:r>
            <a:r>
              <a:rPr sz="3033" spc="-5" dirty="0">
                <a:latin typeface="SimSun"/>
                <a:cs typeface="SimSun"/>
              </a:rPr>
              <a:t>（</a:t>
            </a:r>
            <a:r>
              <a:rPr sz="3033" spc="-5" dirty="0">
                <a:latin typeface="Calibri"/>
                <a:cs typeface="Calibri"/>
              </a:rPr>
              <a:t>0≤gid&lt;GID_MIN</a:t>
            </a:r>
            <a:r>
              <a:rPr sz="3033" spc="-5" dirty="0">
                <a:latin typeface="SimSun"/>
                <a:cs typeface="SimSun"/>
              </a:rPr>
              <a:t>）</a:t>
            </a:r>
            <a:endParaRPr sz="3033">
              <a:latin typeface="SimSun"/>
              <a:cs typeface="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5996" y="-40554"/>
            <a:ext cx="4554008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512682" algn="l"/>
              </a:tabLst>
            </a:pP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.4	</a:t>
            </a:r>
            <a:r>
              <a:rPr dirty="0"/>
              <a:t>组管理命令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970" y="322666"/>
            <a:ext cx="4124060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514058" algn="l"/>
              </a:tabLst>
            </a:pP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" dirty="0">
                <a:latin typeface="Calibri"/>
                <a:cs typeface="Calibri"/>
              </a:rPr>
              <a:t>4</a:t>
            </a:r>
            <a:r>
              <a:rPr dirty="0">
                <a:latin typeface="Calibri"/>
                <a:cs typeface="Calibri"/>
              </a:rPr>
              <a:t>.1	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P</a:t>
            </a:r>
            <a:r>
              <a:rPr dirty="0"/>
              <a:t>介绍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1" y="1104943"/>
            <a:ext cx="9681051" cy="598734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3758">
              <a:spcBef>
                <a:spcPts val="780"/>
              </a:spcBef>
            </a:pPr>
            <a:r>
              <a:rPr sz="3033" dirty="0">
                <a:latin typeface="Calibri"/>
                <a:cs typeface="Calibri"/>
              </a:rPr>
              <a:t>2</a:t>
            </a:r>
            <a:r>
              <a:rPr sz="3033" dirty="0">
                <a:latin typeface="SimSun"/>
                <a:cs typeface="SimSun"/>
              </a:rPr>
              <a:t>．</a:t>
            </a:r>
            <a:r>
              <a:rPr sz="3033" dirty="0">
                <a:latin typeface="Calibri"/>
                <a:cs typeface="Calibri"/>
              </a:rPr>
              <a:t>DHCP</a:t>
            </a:r>
            <a:r>
              <a:rPr sz="3033" dirty="0">
                <a:latin typeface="SimSun"/>
                <a:cs typeface="SimSun"/>
              </a:rPr>
              <a:t>提供两种</a:t>
            </a:r>
            <a:r>
              <a:rPr sz="3033" spc="-5" dirty="0">
                <a:latin typeface="Calibri"/>
                <a:cs typeface="Calibri"/>
              </a:rPr>
              <a:t>IP</a:t>
            </a:r>
            <a:r>
              <a:rPr sz="3033" dirty="0">
                <a:latin typeface="SimSun"/>
                <a:cs typeface="SimSun"/>
              </a:rPr>
              <a:t>分配方式</a:t>
            </a:r>
            <a:endParaRPr sz="3033">
              <a:latin typeface="SimSun"/>
              <a:cs typeface="SimSun"/>
            </a:endParaRPr>
          </a:p>
          <a:p>
            <a:pPr marL="13758" marR="5503">
              <a:lnSpc>
                <a:spcPct val="99600"/>
              </a:lnSpc>
              <a:spcBef>
                <a:spcPts val="693"/>
              </a:spcBef>
              <a:buSzPct val="96428"/>
              <a:buAutoNum type="arabicPlain"/>
              <a:tabLst>
                <a:tab pos="980939" algn="l"/>
              </a:tabLst>
            </a:pPr>
            <a:r>
              <a:rPr sz="3033" dirty="0">
                <a:latin typeface="SimSun"/>
                <a:cs typeface="SimSun"/>
              </a:rPr>
              <a:t>自动分配</a:t>
            </a:r>
            <a:r>
              <a:rPr sz="3033" spc="-11" dirty="0">
                <a:latin typeface="SimSun"/>
                <a:cs typeface="SimSun"/>
              </a:rPr>
              <a:t>（</a:t>
            </a:r>
            <a:r>
              <a:rPr sz="3033" spc="-11" dirty="0">
                <a:latin typeface="Calibri"/>
                <a:cs typeface="Calibri"/>
              </a:rPr>
              <a:t>Automatic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11" dirty="0">
                <a:latin typeface="Calibri"/>
                <a:cs typeface="Calibri"/>
              </a:rPr>
              <a:t>Allocation</a:t>
            </a:r>
            <a:r>
              <a:rPr sz="3033" spc="-11" dirty="0">
                <a:latin typeface="SimSun"/>
                <a:cs typeface="SimSun"/>
              </a:rPr>
              <a:t>）：</a:t>
            </a:r>
            <a:r>
              <a:rPr sz="3033" spc="-11" dirty="0">
                <a:latin typeface="Calibri"/>
                <a:cs typeface="Calibri"/>
              </a:rPr>
              <a:t>DHCP</a:t>
            </a:r>
            <a:r>
              <a:rPr sz="3033" dirty="0">
                <a:latin typeface="SimSun"/>
                <a:cs typeface="SimSun"/>
              </a:rPr>
              <a:t>客户端第 一次成功地从</a:t>
            </a:r>
            <a:r>
              <a:rPr sz="3033" dirty="0">
                <a:latin typeface="Calibri"/>
                <a:cs typeface="Calibri"/>
              </a:rPr>
              <a:t>D</a:t>
            </a:r>
            <a:r>
              <a:rPr sz="3033" spc="5" dirty="0">
                <a:latin typeface="Calibri"/>
                <a:cs typeface="Calibri"/>
              </a:rPr>
              <a:t>H</a:t>
            </a:r>
            <a:r>
              <a:rPr sz="3033" spc="-11" dirty="0">
                <a:latin typeface="Calibri"/>
                <a:cs typeface="Calibri"/>
              </a:rPr>
              <a:t>C</a:t>
            </a:r>
            <a:r>
              <a:rPr sz="3033" dirty="0">
                <a:latin typeface="Calibri"/>
                <a:cs typeface="Calibri"/>
              </a:rPr>
              <a:t>P</a:t>
            </a:r>
            <a:r>
              <a:rPr sz="3033" dirty="0">
                <a:latin typeface="SimSun"/>
                <a:cs typeface="SimSun"/>
              </a:rPr>
              <a:t>服务器端租用到</a:t>
            </a:r>
            <a:r>
              <a:rPr sz="3033" spc="-11" dirty="0">
                <a:latin typeface="Calibri"/>
                <a:cs typeface="Calibri"/>
              </a:rPr>
              <a:t>I</a:t>
            </a:r>
            <a:r>
              <a:rPr sz="3033" dirty="0">
                <a:latin typeface="Calibri"/>
                <a:cs typeface="Calibri"/>
              </a:rPr>
              <a:t>P</a:t>
            </a:r>
            <a:r>
              <a:rPr sz="3033" dirty="0">
                <a:latin typeface="SimSun"/>
                <a:cs typeface="SimSun"/>
              </a:rPr>
              <a:t>地址之后就永远使用 这个地址。</a:t>
            </a:r>
            <a:endParaRPr sz="3033">
              <a:latin typeface="SimSun"/>
              <a:cs typeface="SimSun"/>
            </a:endParaRPr>
          </a:p>
          <a:p>
            <a:pPr marL="13758" marR="5503">
              <a:lnSpc>
                <a:spcPts val="3586"/>
              </a:lnSpc>
              <a:spcBef>
                <a:spcPts val="968"/>
              </a:spcBef>
              <a:buSzPct val="96428"/>
              <a:buAutoNum type="arabicPlain"/>
              <a:tabLst>
                <a:tab pos="980939" algn="l"/>
              </a:tabLst>
            </a:pPr>
            <a:r>
              <a:rPr sz="3033" dirty="0">
                <a:latin typeface="SimSun"/>
                <a:cs typeface="SimSun"/>
              </a:rPr>
              <a:t>动态分配</a:t>
            </a:r>
            <a:r>
              <a:rPr sz="3033" spc="-5" dirty="0">
                <a:latin typeface="SimSun"/>
                <a:cs typeface="SimSun"/>
              </a:rPr>
              <a:t>（</a:t>
            </a:r>
            <a:r>
              <a:rPr sz="3033" spc="-5" dirty="0">
                <a:latin typeface="Calibri"/>
                <a:cs typeface="Calibri"/>
              </a:rPr>
              <a:t>Dynamic</a:t>
            </a:r>
            <a:r>
              <a:rPr sz="3033" spc="-11" dirty="0">
                <a:latin typeface="Calibri"/>
                <a:cs typeface="Calibri"/>
              </a:rPr>
              <a:t> Allocation</a:t>
            </a:r>
            <a:r>
              <a:rPr sz="3033" spc="-11" dirty="0">
                <a:latin typeface="SimSun"/>
                <a:cs typeface="SimSun"/>
              </a:rPr>
              <a:t>）：</a:t>
            </a:r>
            <a:r>
              <a:rPr sz="3033" dirty="0">
                <a:latin typeface="SimSun"/>
                <a:cs typeface="SimSun"/>
              </a:rPr>
              <a:t>当</a:t>
            </a:r>
            <a:r>
              <a:rPr sz="3033" spc="-5" dirty="0">
                <a:latin typeface="Calibri"/>
                <a:cs typeface="Calibri"/>
              </a:rPr>
              <a:t>DHCP</a:t>
            </a:r>
            <a:r>
              <a:rPr sz="3033" dirty="0">
                <a:latin typeface="SimSun"/>
                <a:cs typeface="SimSun"/>
              </a:rPr>
              <a:t>客户第一 次从</a:t>
            </a:r>
            <a:r>
              <a:rPr sz="3033" spc="5" dirty="0">
                <a:latin typeface="Calibri"/>
                <a:cs typeface="Calibri"/>
              </a:rPr>
              <a:t>H</a:t>
            </a:r>
            <a:r>
              <a:rPr sz="3033" dirty="0">
                <a:latin typeface="Calibri"/>
                <a:cs typeface="Calibri"/>
              </a:rPr>
              <a:t>D</a:t>
            </a:r>
            <a:r>
              <a:rPr sz="3033" spc="-11" dirty="0">
                <a:latin typeface="Calibri"/>
                <a:cs typeface="Calibri"/>
              </a:rPr>
              <a:t>C</a:t>
            </a:r>
            <a:r>
              <a:rPr sz="3033" dirty="0">
                <a:latin typeface="Calibri"/>
                <a:cs typeface="Calibri"/>
              </a:rPr>
              <a:t>P</a:t>
            </a:r>
            <a:r>
              <a:rPr sz="3033" dirty="0">
                <a:latin typeface="SimSun"/>
                <a:cs typeface="SimSun"/>
              </a:rPr>
              <a:t>服务器端租用到</a:t>
            </a:r>
            <a:r>
              <a:rPr sz="3033" spc="-11" dirty="0">
                <a:latin typeface="Calibri"/>
                <a:cs typeface="Calibri"/>
              </a:rPr>
              <a:t>I</a:t>
            </a:r>
            <a:r>
              <a:rPr sz="3033" dirty="0">
                <a:latin typeface="Calibri"/>
                <a:cs typeface="Calibri"/>
              </a:rPr>
              <a:t>P</a:t>
            </a:r>
            <a:r>
              <a:rPr sz="3033" dirty="0">
                <a:latin typeface="SimSun"/>
                <a:cs typeface="SimSun"/>
              </a:rPr>
              <a:t>地址之后并非永久使用该地址</a:t>
            </a:r>
            <a:endParaRPr sz="3033">
              <a:latin typeface="SimSun"/>
              <a:cs typeface="SimSun"/>
            </a:endParaRPr>
          </a:p>
          <a:p>
            <a:pPr marL="13758">
              <a:lnSpc>
                <a:spcPts val="3559"/>
              </a:lnSpc>
            </a:pPr>
            <a:r>
              <a:rPr sz="3033" dirty="0">
                <a:latin typeface="SimSun"/>
                <a:cs typeface="SimSun"/>
              </a:rPr>
              <a:t>，只要租约到期客户端就得释放这个</a:t>
            </a:r>
            <a:r>
              <a:rPr sz="3033" spc="-5" dirty="0">
                <a:latin typeface="Calibri"/>
                <a:cs typeface="Calibri"/>
              </a:rPr>
              <a:t>IP</a:t>
            </a:r>
            <a:r>
              <a:rPr sz="3033" dirty="0">
                <a:latin typeface="SimSun"/>
                <a:cs typeface="SimSun"/>
              </a:rPr>
              <a:t>地址，以便给其他</a:t>
            </a:r>
            <a:endParaRPr sz="3033">
              <a:latin typeface="SimSun"/>
              <a:cs typeface="SimSun"/>
            </a:endParaRPr>
          </a:p>
          <a:p>
            <a:pPr marL="13758" marR="27516">
              <a:lnSpc>
                <a:spcPts val="3380"/>
              </a:lnSpc>
              <a:spcBef>
                <a:spcPts val="590"/>
              </a:spcBef>
            </a:pPr>
            <a:r>
              <a:rPr sz="3033" dirty="0">
                <a:latin typeface="SimSun"/>
                <a:cs typeface="SimSun"/>
              </a:rPr>
              <a:t>工作站使用。当然，客户端也可以延续租约或是租用其他 的</a:t>
            </a:r>
            <a:r>
              <a:rPr sz="3033" spc="-5" dirty="0">
                <a:latin typeface="Calibri"/>
                <a:cs typeface="Calibri"/>
              </a:rPr>
              <a:t>IP</a:t>
            </a:r>
            <a:r>
              <a:rPr sz="3033" dirty="0">
                <a:latin typeface="SimSun"/>
                <a:cs typeface="SimSun"/>
              </a:rPr>
              <a:t>地址。</a:t>
            </a:r>
            <a:endParaRPr sz="3033">
              <a:latin typeface="SimSun"/>
              <a:cs typeface="SimSun"/>
            </a:endParaRPr>
          </a:p>
          <a:p>
            <a:pPr marL="13758" marR="42650" algn="just">
              <a:lnSpc>
                <a:spcPct val="101400"/>
              </a:lnSpc>
              <a:spcBef>
                <a:spcPts val="558"/>
              </a:spcBef>
            </a:pPr>
            <a:r>
              <a:rPr sz="3033" spc="-5" dirty="0">
                <a:latin typeface="Calibri"/>
                <a:cs typeface="Calibri"/>
              </a:rPr>
              <a:t>DHCP</a:t>
            </a:r>
            <a:r>
              <a:rPr sz="3033" dirty="0">
                <a:latin typeface="SimSun"/>
                <a:cs typeface="SimSun"/>
              </a:rPr>
              <a:t>除了能动态地设定</a:t>
            </a:r>
            <a:r>
              <a:rPr sz="3033" spc="-5" dirty="0">
                <a:latin typeface="Calibri"/>
                <a:cs typeface="Calibri"/>
              </a:rPr>
              <a:t>IP</a:t>
            </a:r>
            <a:r>
              <a:rPr sz="3033" dirty="0">
                <a:latin typeface="SimSun"/>
                <a:cs typeface="SimSun"/>
              </a:rPr>
              <a:t>地址之外，还可以将一些</a:t>
            </a:r>
            <a:r>
              <a:rPr sz="3033" spc="-5" dirty="0">
                <a:latin typeface="Calibri"/>
                <a:cs typeface="Calibri"/>
              </a:rPr>
              <a:t>IP</a:t>
            </a:r>
            <a:r>
              <a:rPr sz="3033" dirty="0">
                <a:latin typeface="SimSun"/>
                <a:cs typeface="SimSun"/>
              </a:rPr>
              <a:t>保留 下来给一些特殊用途的机器使用，也可以按照</a:t>
            </a:r>
            <a:r>
              <a:rPr sz="3033" spc="5" dirty="0">
                <a:latin typeface="Calibri"/>
                <a:cs typeface="Calibri"/>
              </a:rPr>
              <a:t>M</a:t>
            </a:r>
            <a:r>
              <a:rPr sz="3033" spc="-22" dirty="0">
                <a:latin typeface="Calibri"/>
                <a:cs typeface="Calibri"/>
              </a:rPr>
              <a:t>A</a:t>
            </a:r>
            <a:r>
              <a:rPr sz="3033" spc="-5" dirty="0">
                <a:latin typeface="Calibri"/>
                <a:cs typeface="Calibri"/>
              </a:rPr>
              <a:t>C</a:t>
            </a:r>
            <a:r>
              <a:rPr sz="3033" dirty="0">
                <a:latin typeface="SimSun"/>
                <a:cs typeface="SimSun"/>
              </a:rPr>
              <a:t>地址来 分配固定的</a:t>
            </a:r>
            <a:r>
              <a:rPr sz="3033" spc="-5" dirty="0">
                <a:latin typeface="Calibri"/>
                <a:cs typeface="Calibri"/>
              </a:rPr>
              <a:t>IP</a:t>
            </a:r>
            <a:r>
              <a:rPr sz="3033" dirty="0">
                <a:latin typeface="SimSun"/>
                <a:cs typeface="SimSun"/>
              </a:rPr>
              <a:t>地址，这样可以带来更大的设计空间。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775" y="322666"/>
            <a:ext cx="4870450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dirty="0"/>
              <a:t>关于组创建的说明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37" y="1266739"/>
            <a:ext cx="9696185" cy="3867234"/>
          </a:xfrm>
          <a:prstGeom prst="rect">
            <a:avLst/>
          </a:prstGeom>
        </p:spPr>
        <p:txBody>
          <a:bodyPr vert="horz" wrap="square" lIns="0" tIns="15134" rIns="0" bIns="0" rtlCol="0">
            <a:spAutoFit/>
          </a:bodyPr>
          <a:lstStyle/>
          <a:p>
            <a:pPr marL="385221" marR="5503" indent="-371464">
              <a:lnSpc>
                <a:spcPct val="99600"/>
              </a:lnSpc>
              <a:spcBef>
                <a:spcPts val="119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-5" dirty="0">
                <a:latin typeface="Calibri"/>
                <a:cs typeface="Calibri"/>
              </a:rPr>
              <a:t>L</a:t>
            </a:r>
            <a:r>
              <a:rPr sz="3033" spc="-11" dirty="0">
                <a:latin typeface="Calibri"/>
                <a:cs typeface="Calibri"/>
              </a:rPr>
              <a:t>i</a:t>
            </a:r>
            <a:r>
              <a:rPr sz="3033" dirty="0">
                <a:latin typeface="Calibri"/>
                <a:cs typeface="Calibri"/>
              </a:rPr>
              <a:t>nux</a:t>
            </a:r>
            <a:r>
              <a:rPr sz="3033" dirty="0">
                <a:latin typeface="SimSun"/>
                <a:cs typeface="SimSun"/>
              </a:rPr>
              <a:t>默认，在创建用户时创建一个与用户名同名的组， 如果想改变这种默认，使新用户所在的组为某个已经存 在的组，则可以在创建用户时使用</a:t>
            </a:r>
            <a:r>
              <a:rPr sz="3033" dirty="0">
                <a:latin typeface="Calibri"/>
                <a:cs typeface="Calibri"/>
              </a:rPr>
              <a:t>-g</a:t>
            </a:r>
            <a:r>
              <a:rPr sz="3033" spc="-27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group</a:t>
            </a:r>
            <a:r>
              <a:rPr sz="3033" dirty="0">
                <a:latin typeface="SimSun"/>
                <a:cs typeface="SimSun"/>
              </a:rPr>
              <a:t>指定一个已 经存在的组。一个已经存在的组可能是由</a:t>
            </a:r>
            <a:r>
              <a:rPr sz="3033" spc="-11" dirty="0">
                <a:latin typeface="Calibri"/>
                <a:cs typeface="Calibri"/>
              </a:rPr>
              <a:t>useradd</a:t>
            </a:r>
            <a:r>
              <a:rPr sz="3033" dirty="0">
                <a:latin typeface="SimSun"/>
                <a:cs typeface="SimSun"/>
              </a:rPr>
              <a:t>在创 建用户时自动创建的，也可能是使用</a:t>
            </a:r>
            <a:r>
              <a:rPr sz="3033" spc="-11" dirty="0">
                <a:latin typeface="Calibri"/>
                <a:cs typeface="Calibri"/>
              </a:rPr>
              <a:t>groupadd</a:t>
            </a:r>
            <a:r>
              <a:rPr sz="3033" dirty="0">
                <a:latin typeface="SimSun"/>
                <a:cs typeface="SimSun"/>
              </a:rPr>
              <a:t>创建的。</a:t>
            </a:r>
            <a:endParaRPr sz="3033">
              <a:latin typeface="SimSun"/>
              <a:cs typeface="SimSun"/>
            </a:endParaRPr>
          </a:p>
          <a:p>
            <a:pPr marL="385221" marR="57783" indent="-371464">
              <a:lnSpc>
                <a:spcPts val="3358"/>
              </a:lnSpc>
              <a:spcBef>
                <a:spcPts val="138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当一个用户需要一个还不存在的指定组时，可在创建用 户前使用</a:t>
            </a:r>
            <a:r>
              <a:rPr sz="3033" spc="-11" dirty="0">
                <a:latin typeface="Calibri"/>
                <a:cs typeface="Calibri"/>
              </a:rPr>
              <a:t>groupadd</a:t>
            </a:r>
            <a:r>
              <a:rPr sz="3033" dirty="0">
                <a:latin typeface="SimSun"/>
                <a:cs typeface="SimSun"/>
              </a:rPr>
              <a:t>创建之。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5462" y="322666"/>
            <a:ext cx="7215558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972196" algn="l"/>
              </a:tabLst>
            </a:pPr>
            <a:r>
              <a:rPr spc="-5" dirty="0">
                <a:latin typeface="Calibri"/>
                <a:cs typeface="Calibri"/>
              </a:rPr>
              <a:t>5.5.4.2	</a:t>
            </a:r>
            <a:r>
              <a:rPr dirty="0"/>
              <a:t>组删除</a:t>
            </a:r>
            <a:r>
              <a:rPr spc="-11" dirty="0"/>
              <a:t>（</a:t>
            </a:r>
            <a:r>
              <a:rPr spc="-11" dirty="0">
                <a:latin typeface="Calibri"/>
                <a:cs typeface="Calibri"/>
              </a:rPr>
              <a:t>groupdel</a:t>
            </a:r>
            <a:r>
              <a:rPr spc="-11" dirty="0"/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602" y="1497879"/>
            <a:ext cx="8732414" cy="3986198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385221" indent="-371464">
              <a:lnSpc>
                <a:spcPts val="3498"/>
              </a:lnSpc>
              <a:spcBef>
                <a:spcPts val="108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用于删除系统中已经存在的组，其用法为：</a:t>
            </a:r>
            <a:endParaRPr sz="3033">
              <a:latin typeface="SimSun"/>
              <a:cs typeface="SimSun"/>
            </a:endParaRPr>
          </a:p>
          <a:p>
            <a:pPr marL="385221" algn="just">
              <a:lnSpc>
                <a:spcPts val="3498"/>
              </a:lnSpc>
            </a:pPr>
            <a:r>
              <a:rPr sz="3033" spc="-11" dirty="0">
                <a:latin typeface="Calibri"/>
                <a:cs typeface="Calibri"/>
              </a:rPr>
              <a:t>groupdel</a:t>
            </a:r>
            <a:r>
              <a:rPr sz="3033" spc="-38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group</a:t>
            </a:r>
            <a:endParaRPr sz="3033">
              <a:latin typeface="Calibri"/>
              <a:cs typeface="Calibri"/>
            </a:endParaRPr>
          </a:p>
          <a:p>
            <a:pPr>
              <a:spcBef>
                <a:spcPts val="27"/>
              </a:spcBef>
            </a:pPr>
            <a:endParaRPr sz="4171">
              <a:latin typeface="Calibri"/>
              <a:cs typeface="Calibri"/>
            </a:endParaRPr>
          </a:p>
          <a:p>
            <a:pPr marL="385221" indent="-371464"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说明：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704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-11" dirty="0">
                <a:latin typeface="Calibri"/>
                <a:cs typeface="Calibri"/>
              </a:rPr>
              <a:t>g</a:t>
            </a:r>
            <a:r>
              <a:rPr sz="3033" spc="-54" dirty="0">
                <a:latin typeface="Calibri"/>
                <a:cs typeface="Calibri"/>
              </a:rPr>
              <a:t>r</a:t>
            </a:r>
            <a:r>
              <a:rPr sz="3033" spc="-5" dirty="0">
                <a:latin typeface="Calibri"/>
                <a:cs typeface="Calibri"/>
              </a:rPr>
              <a:t>o</a:t>
            </a:r>
            <a:r>
              <a:rPr sz="3033" dirty="0">
                <a:latin typeface="Calibri"/>
                <a:cs typeface="Calibri"/>
              </a:rPr>
              <a:t>upd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spc="-5" dirty="0">
                <a:latin typeface="Calibri"/>
                <a:cs typeface="Calibri"/>
              </a:rPr>
              <a:t>l</a:t>
            </a:r>
            <a:r>
              <a:rPr sz="3033" dirty="0">
                <a:latin typeface="SimSun"/>
                <a:cs typeface="SimSun"/>
              </a:rPr>
              <a:t>不能删除系统中仍然存在的用户的基本组</a:t>
            </a:r>
            <a:endParaRPr sz="3033">
              <a:latin typeface="SimSun"/>
              <a:cs typeface="SimSun"/>
            </a:endParaRPr>
          </a:p>
          <a:p>
            <a:pPr marL="385221" marR="248330" algn="just">
              <a:lnSpc>
                <a:spcPct val="96800"/>
              </a:lnSpc>
              <a:spcBef>
                <a:spcPts val="374"/>
              </a:spcBef>
            </a:pPr>
            <a:r>
              <a:rPr sz="3033" dirty="0">
                <a:latin typeface="SimSun"/>
                <a:cs typeface="SimSun"/>
              </a:rPr>
              <a:t>，也就是说只有先删除用户，才能删除它所拥有 的基本组。在有的系统中，如果组内成员不空， 也不能被删除。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4023" y="322666"/>
            <a:ext cx="757808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972196" algn="l"/>
              </a:tabLst>
            </a:pPr>
            <a:r>
              <a:rPr spc="-5" dirty="0">
                <a:latin typeface="Calibri"/>
                <a:cs typeface="Calibri"/>
              </a:rPr>
              <a:t>5.5.4.3	</a:t>
            </a:r>
            <a:r>
              <a:rPr dirty="0"/>
              <a:t>组修改</a:t>
            </a:r>
            <a:r>
              <a:rPr spc="-11" dirty="0"/>
              <a:t>（</a:t>
            </a:r>
            <a:r>
              <a:rPr spc="-11" dirty="0">
                <a:latin typeface="Calibri"/>
                <a:cs typeface="Calibri"/>
              </a:rPr>
              <a:t>groupmod</a:t>
            </a:r>
            <a:r>
              <a:rPr spc="-11" dirty="0"/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602" y="1468163"/>
            <a:ext cx="8702833" cy="3376416"/>
          </a:xfrm>
          <a:prstGeom prst="rect">
            <a:avLst/>
          </a:prstGeom>
        </p:spPr>
        <p:txBody>
          <a:bodyPr vert="horz" wrap="square" lIns="0" tIns="34396" rIns="0" bIns="0" rtlCol="0">
            <a:spAutoFit/>
          </a:bodyPr>
          <a:lstStyle/>
          <a:p>
            <a:pPr marL="385221" marR="128636" indent="-371464">
              <a:lnSpc>
                <a:spcPts val="3586"/>
              </a:lnSpc>
              <a:spcBef>
                <a:spcPts val="271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-11" dirty="0">
                <a:latin typeface="Calibri"/>
                <a:cs typeface="Calibri"/>
              </a:rPr>
              <a:t>g</a:t>
            </a:r>
            <a:r>
              <a:rPr sz="3033" spc="-54" dirty="0">
                <a:latin typeface="Calibri"/>
                <a:cs typeface="Calibri"/>
              </a:rPr>
              <a:t>r</a:t>
            </a:r>
            <a:r>
              <a:rPr sz="3033" spc="-5" dirty="0">
                <a:latin typeface="Calibri"/>
                <a:cs typeface="Calibri"/>
              </a:rPr>
              <a:t>o</a:t>
            </a:r>
            <a:r>
              <a:rPr sz="3033" dirty="0">
                <a:latin typeface="Calibri"/>
                <a:cs typeface="Calibri"/>
              </a:rPr>
              <a:t>up</a:t>
            </a:r>
            <a:r>
              <a:rPr sz="3033" spc="-5" dirty="0">
                <a:latin typeface="Calibri"/>
                <a:cs typeface="Calibri"/>
              </a:rPr>
              <a:t>mo</a:t>
            </a:r>
            <a:r>
              <a:rPr sz="3033" spc="5" dirty="0">
                <a:latin typeface="Calibri"/>
                <a:cs typeface="Calibri"/>
              </a:rPr>
              <a:t>d</a:t>
            </a:r>
            <a:r>
              <a:rPr sz="3033" dirty="0">
                <a:latin typeface="SimSun"/>
                <a:cs typeface="SimSun"/>
              </a:rPr>
              <a:t>用于修改系统中已经存在组的属性。用 法为：</a:t>
            </a:r>
            <a:endParaRPr sz="3033">
              <a:latin typeface="SimSun"/>
              <a:cs typeface="SimSun"/>
            </a:endParaRPr>
          </a:p>
          <a:p>
            <a:pPr marL="777322" algn="ctr">
              <a:lnSpc>
                <a:spcPts val="3456"/>
              </a:lnSpc>
            </a:pPr>
            <a:r>
              <a:rPr sz="3033" spc="-11" dirty="0">
                <a:latin typeface="Calibri"/>
                <a:cs typeface="Calibri"/>
              </a:rPr>
              <a:t>groupmod</a:t>
            </a:r>
            <a:r>
              <a:rPr sz="3033" spc="-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[-g</a:t>
            </a:r>
            <a:r>
              <a:rPr sz="3033" spc="-11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gid</a:t>
            </a:r>
            <a:r>
              <a:rPr sz="3033" dirty="0">
                <a:latin typeface="Calibri"/>
                <a:cs typeface="Calibri"/>
              </a:rPr>
              <a:t> [-o]]</a:t>
            </a:r>
            <a:r>
              <a:rPr sz="3033" spc="-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[-n </a:t>
            </a:r>
            <a:r>
              <a:rPr sz="3033" spc="-16" dirty="0">
                <a:latin typeface="Calibri"/>
                <a:cs typeface="Calibri"/>
              </a:rPr>
              <a:t>newgroup]</a:t>
            </a:r>
            <a:r>
              <a:rPr sz="3033" spc="-5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group</a:t>
            </a:r>
            <a:endParaRPr sz="3033">
              <a:latin typeface="Calibri"/>
              <a:cs typeface="Calibri"/>
            </a:endParaRPr>
          </a:p>
          <a:p>
            <a:pPr marL="385221" marR="5503" indent="-371464">
              <a:lnSpc>
                <a:spcPct val="100200"/>
              </a:lnSpc>
              <a:spcBef>
                <a:spcPts val="802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Calibri"/>
                <a:cs typeface="Calibri"/>
              </a:rPr>
              <a:t>-n</a:t>
            </a:r>
            <a:r>
              <a:rPr sz="3033" spc="-5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newgroup</a:t>
            </a:r>
            <a:r>
              <a:rPr sz="3033" spc="-16" dirty="0">
                <a:latin typeface="SimSun"/>
                <a:cs typeface="SimSun"/>
              </a:rPr>
              <a:t>：</a:t>
            </a:r>
            <a:r>
              <a:rPr sz="3033" dirty="0">
                <a:latin typeface="SimSun"/>
                <a:cs typeface="SimSun"/>
              </a:rPr>
              <a:t>用于组更名，将组</a:t>
            </a:r>
            <a:r>
              <a:rPr sz="3033" spc="-16" dirty="0">
                <a:latin typeface="Calibri"/>
                <a:cs typeface="Calibri"/>
              </a:rPr>
              <a:t>group</a:t>
            </a:r>
            <a:r>
              <a:rPr sz="3033" dirty="0">
                <a:latin typeface="SimSun"/>
                <a:cs typeface="SimSun"/>
              </a:rPr>
              <a:t>更名为 </a:t>
            </a:r>
            <a:r>
              <a:rPr sz="3033" spc="-16" dirty="0">
                <a:latin typeface="Calibri"/>
                <a:cs typeface="Calibri"/>
              </a:rPr>
              <a:t>newgroup</a:t>
            </a:r>
            <a:r>
              <a:rPr sz="3033" dirty="0">
                <a:latin typeface="SimSun"/>
                <a:cs typeface="SimSun"/>
              </a:rPr>
              <a:t>。当使用</a:t>
            </a:r>
            <a:r>
              <a:rPr sz="3033" dirty="0">
                <a:latin typeface="Calibri"/>
                <a:cs typeface="Calibri"/>
              </a:rPr>
              <a:t>-g</a:t>
            </a:r>
            <a:r>
              <a:rPr sz="3033" spc="-92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gid</a:t>
            </a:r>
            <a:r>
              <a:rPr sz="3033" dirty="0">
                <a:latin typeface="SimSun"/>
                <a:cs typeface="SimSun"/>
              </a:rPr>
              <a:t>时，用于更改组的</a:t>
            </a:r>
            <a:r>
              <a:rPr sz="3033" spc="-5" dirty="0">
                <a:latin typeface="Calibri"/>
                <a:cs typeface="Calibri"/>
              </a:rPr>
              <a:t>gid</a:t>
            </a:r>
            <a:r>
              <a:rPr sz="3033" spc="-5" dirty="0">
                <a:latin typeface="SimSun"/>
                <a:cs typeface="SimSun"/>
              </a:rPr>
              <a:t>，</a:t>
            </a:r>
            <a:r>
              <a:rPr sz="3033" dirty="0">
                <a:latin typeface="SimSun"/>
                <a:cs typeface="SimSun"/>
              </a:rPr>
              <a:t>若 指定的</a:t>
            </a:r>
            <a:r>
              <a:rPr sz="3033" spc="-5" dirty="0">
                <a:latin typeface="Calibri"/>
                <a:cs typeface="Calibri"/>
              </a:rPr>
              <a:t>gid</a:t>
            </a:r>
            <a:r>
              <a:rPr sz="3033" dirty="0">
                <a:latin typeface="SimSun"/>
                <a:cs typeface="SimSun"/>
              </a:rPr>
              <a:t>已经被使用，则必须使用</a:t>
            </a:r>
            <a:r>
              <a:rPr sz="3033" dirty="0">
                <a:latin typeface="Calibri"/>
                <a:cs typeface="Calibri"/>
              </a:rPr>
              <a:t>-o</a:t>
            </a:r>
            <a:r>
              <a:rPr sz="3033" dirty="0">
                <a:latin typeface="SimSun"/>
                <a:cs typeface="SimSun"/>
              </a:rPr>
              <a:t>告诉 </a:t>
            </a:r>
            <a:r>
              <a:rPr sz="3033" spc="-11" dirty="0">
                <a:latin typeface="Calibri"/>
                <a:cs typeface="Calibri"/>
              </a:rPr>
              <a:t>groupmod</a:t>
            </a:r>
            <a:r>
              <a:rPr sz="3033" dirty="0">
                <a:latin typeface="SimSun"/>
                <a:cs typeface="SimSun"/>
              </a:rPr>
              <a:t>这是一个旧组号，或一个已存在的组。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00" y="496273"/>
            <a:ext cx="9644592" cy="5804708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2543150">
              <a:spcBef>
                <a:spcPts val="108"/>
              </a:spcBef>
              <a:tabLst>
                <a:tab pos="4147322" algn="l"/>
              </a:tabLst>
            </a:pPr>
            <a:r>
              <a:rPr sz="3900" dirty="0">
                <a:latin typeface="Calibri"/>
                <a:cs typeface="Calibri"/>
              </a:rPr>
              <a:t>5.5.5.1	</a:t>
            </a:r>
            <a:r>
              <a:rPr sz="3900" dirty="0">
                <a:latin typeface="SimSun"/>
                <a:cs typeface="SimSun"/>
              </a:rPr>
              <a:t>密码管理综述</a:t>
            </a:r>
            <a:endParaRPr sz="3900">
              <a:latin typeface="SimSun"/>
              <a:cs typeface="SimSun"/>
            </a:endParaRPr>
          </a:p>
          <a:p>
            <a:pPr marL="385221" marR="5503" indent="-371464">
              <a:spcBef>
                <a:spcPts val="2605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-5" dirty="0">
                <a:latin typeface="Calibri"/>
                <a:cs typeface="Calibri"/>
              </a:rPr>
              <a:t>UNIX/Linux</a:t>
            </a:r>
            <a:r>
              <a:rPr sz="3033" dirty="0">
                <a:latin typeface="SimSun"/>
                <a:cs typeface="SimSun"/>
              </a:rPr>
              <a:t>系统的标准安全级别为</a:t>
            </a:r>
            <a:r>
              <a:rPr sz="3033" spc="-5" dirty="0">
                <a:latin typeface="Calibri"/>
                <a:cs typeface="Calibri"/>
              </a:rPr>
              <a:t>C2</a:t>
            </a:r>
            <a:r>
              <a:rPr sz="3033" dirty="0">
                <a:latin typeface="SimSun"/>
                <a:cs typeface="SimSun"/>
              </a:rPr>
              <a:t>级，具有用户身份 认证、访问控制和操作的可靠性等特点。密码管理是实 现身份认证的基础。</a:t>
            </a:r>
            <a:endParaRPr sz="3033">
              <a:latin typeface="SimSun"/>
              <a:cs typeface="SimSun"/>
            </a:endParaRPr>
          </a:p>
          <a:p>
            <a:pPr marL="385221" marR="5503" indent="-371464" algn="just">
              <a:lnSpc>
                <a:spcPct val="98100"/>
              </a:lnSpc>
              <a:spcBef>
                <a:spcPts val="980"/>
              </a:spcBef>
              <a:buFont typeface="Arial MT"/>
              <a:buChar char="•"/>
              <a:tabLst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可用于密码的字符是广泛的，视不同系统而定。一般来 说，可以使用大小写字母、数字、标点符号等，有的系 统甚至可以使用光标键和功能键等。密码的长度也视具 体系统或安全级而定。</a:t>
            </a:r>
            <a:endParaRPr sz="3033">
              <a:latin typeface="SimSun"/>
              <a:cs typeface="SimSun"/>
            </a:endParaRPr>
          </a:p>
          <a:p>
            <a:pPr marL="385221" marR="5503" indent="-371464" algn="just">
              <a:lnSpc>
                <a:spcPct val="96800"/>
              </a:lnSpc>
              <a:spcBef>
                <a:spcPts val="1132"/>
              </a:spcBef>
              <a:buFont typeface="Arial MT"/>
              <a:buChar char="•"/>
              <a:tabLst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系统的安全与方便是矛盾的，不能因方便而忽略安全问 题，也不能因过于强调安全而影响正常使用，应该在安 全和方便之间找到平衡点或进行取舍。</a:t>
            </a:r>
            <a:endParaRPr sz="3033">
              <a:latin typeface="SimSun"/>
              <a:cs typeface="SimSu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2563" y="-190794"/>
            <a:ext cx="3948642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512682" algn="l"/>
              </a:tabLst>
            </a:pP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.5	</a:t>
            </a:r>
            <a:r>
              <a:rPr dirty="0"/>
              <a:t>密码管理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142" y="322666"/>
            <a:ext cx="3659717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dirty="0"/>
              <a:t>几个注意事项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602" y="1379009"/>
            <a:ext cx="8684948" cy="4736949"/>
          </a:xfrm>
          <a:prstGeom prst="rect">
            <a:avLst/>
          </a:prstGeom>
        </p:spPr>
        <p:txBody>
          <a:bodyPr vert="horz" wrap="square" lIns="0" tIns="102500" rIns="0" bIns="0" rtlCol="0">
            <a:spAutoFit/>
          </a:bodyPr>
          <a:lstStyle/>
          <a:p>
            <a:pPr marL="385221" indent="-371464">
              <a:spcBef>
                <a:spcPts val="80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dirty="0">
                <a:latin typeface="Calibri"/>
                <a:cs typeface="Calibri"/>
              </a:rPr>
              <a:t>1</a:t>
            </a:r>
            <a:r>
              <a:rPr sz="3033" dirty="0">
                <a:latin typeface="SimSun"/>
                <a:cs typeface="SimSun"/>
              </a:rPr>
              <a:t>）密码应该按规定定期或不定期修改。</a:t>
            </a:r>
            <a:endParaRPr sz="3033">
              <a:latin typeface="SimSun"/>
              <a:cs typeface="SimSun"/>
            </a:endParaRPr>
          </a:p>
          <a:p>
            <a:pPr marL="385221" marR="5503" indent="-371464">
              <a:lnSpc>
                <a:spcPct val="101400"/>
              </a:lnSpc>
              <a:spcBef>
                <a:spcPts val="650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spc="5" dirty="0">
                <a:latin typeface="Calibri"/>
                <a:cs typeface="Calibri"/>
              </a:rPr>
              <a:t>2</a:t>
            </a:r>
            <a:r>
              <a:rPr sz="3033" dirty="0">
                <a:latin typeface="SimSun"/>
                <a:cs typeface="SimSun"/>
              </a:rPr>
              <a:t>）密码内不应包含完整的单词、生日、电话号 码、姓名、用户名、组名、宠物和地址等信息。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67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dirty="0">
                <a:latin typeface="Calibri"/>
                <a:cs typeface="Calibri"/>
              </a:rPr>
              <a:t>3</a:t>
            </a:r>
            <a:r>
              <a:rPr sz="3033" dirty="0">
                <a:latin typeface="SimSun"/>
                <a:cs typeface="SimSun"/>
              </a:rPr>
              <a:t>）不同系统和用户应该有不同的密码。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704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dirty="0">
                <a:latin typeface="Calibri"/>
                <a:cs typeface="Calibri"/>
              </a:rPr>
              <a:t>4</a:t>
            </a:r>
            <a:r>
              <a:rPr sz="3033" dirty="0">
                <a:latin typeface="SimSun"/>
                <a:cs typeface="SimSun"/>
              </a:rPr>
              <a:t>）密码应易记且不要写在纸上。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80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dirty="0">
                <a:latin typeface="Calibri"/>
                <a:cs typeface="Calibri"/>
              </a:rPr>
              <a:t>5</a:t>
            </a:r>
            <a:r>
              <a:rPr sz="3033" dirty="0">
                <a:latin typeface="SimSun"/>
                <a:cs typeface="SimSun"/>
              </a:rPr>
              <a:t>）要保密，不要共用密码。</a:t>
            </a:r>
            <a:endParaRPr sz="3033">
              <a:latin typeface="SimSun"/>
              <a:cs typeface="SimSun"/>
            </a:endParaRPr>
          </a:p>
          <a:p>
            <a:pPr marL="385221" marR="5503" indent="-371464">
              <a:lnSpc>
                <a:spcPct val="100699"/>
              </a:lnSpc>
              <a:spcBef>
                <a:spcPts val="67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spc="5" dirty="0">
                <a:latin typeface="Calibri"/>
                <a:cs typeface="Calibri"/>
              </a:rPr>
              <a:t>6</a:t>
            </a:r>
            <a:r>
              <a:rPr sz="3033" dirty="0">
                <a:latin typeface="SimSun"/>
                <a:cs typeface="SimSun"/>
              </a:rPr>
              <a:t>）输入密码时不要让别人看见，也不要窥视他 人密码。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73" y="322666"/>
            <a:ext cx="8656055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972196" algn="l"/>
              </a:tabLst>
            </a:pPr>
            <a:r>
              <a:rPr spc="-5" dirty="0">
                <a:latin typeface="Calibri"/>
                <a:cs typeface="Calibri"/>
              </a:rPr>
              <a:t>5.5.5.2	</a:t>
            </a:r>
            <a:r>
              <a:rPr dirty="0"/>
              <a:t>密码管理命令</a:t>
            </a:r>
            <a:r>
              <a:rPr spc="-11" dirty="0"/>
              <a:t>（</a:t>
            </a:r>
            <a:r>
              <a:rPr spc="-11" dirty="0">
                <a:latin typeface="Calibri"/>
                <a:cs typeface="Calibri"/>
              </a:rPr>
              <a:t>passwd</a:t>
            </a:r>
            <a:r>
              <a:rPr spc="-11" dirty="0"/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602" y="1379008"/>
            <a:ext cx="8635418" cy="3077585"/>
          </a:xfrm>
          <a:prstGeom prst="rect">
            <a:avLst/>
          </a:prstGeom>
        </p:spPr>
        <p:txBody>
          <a:bodyPr vert="horz" wrap="square" lIns="0" tIns="102500" rIns="0" bIns="0" rtlCol="0">
            <a:spAutoFit/>
          </a:bodyPr>
          <a:lstStyle/>
          <a:p>
            <a:pPr marL="385221" indent="-371464" algn="just">
              <a:spcBef>
                <a:spcPts val="807"/>
              </a:spcBef>
              <a:buFont typeface="Arial MT"/>
              <a:buChar char="•"/>
              <a:tabLst>
                <a:tab pos="385221" algn="l"/>
              </a:tabLst>
            </a:pPr>
            <a:r>
              <a:rPr sz="3033" dirty="0">
                <a:latin typeface="Calibri"/>
                <a:cs typeface="Calibri"/>
              </a:rPr>
              <a:t>1</a:t>
            </a:r>
            <a:r>
              <a:rPr sz="3033" dirty="0">
                <a:latin typeface="SimSun"/>
                <a:cs typeface="SimSun"/>
              </a:rPr>
              <a:t>．功能与用法</a:t>
            </a:r>
            <a:endParaRPr sz="3033">
              <a:latin typeface="SimSun"/>
              <a:cs typeface="SimSun"/>
            </a:endParaRPr>
          </a:p>
          <a:p>
            <a:pPr marL="385221" marR="144458" indent="-371464" algn="just">
              <a:lnSpc>
                <a:spcPct val="99600"/>
              </a:lnSpc>
              <a:spcBef>
                <a:spcPts val="720"/>
              </a:spcBef>
              <a:buFont typeface="Arial MT"/>
              <a:buChar char="•"/>
              <a:tabLst>
                <a:tab pos="385221" algn="l"/>
              </a:tabLst>
            </a:pPr>
            <a:r>
              <a:rPr sz="3033" dirty="0">
                <a:latin typeface="Calibri"/>
                <a:cs typeface="Calibri"/>
              </a:rPr>
              <a:t>p</a:t>
            </a:r>
            <a:r>
              <a:rPr sz="3033" spc="-5" dirty="0">
                <a:latin typeface="Calibri"/>
                <a:cs typeface="Calibri"/>
              </a:rPr>
              <a:t>a</a:t>
            </a:r>
            <a:r>
              <a:rPr sz="3033" dirty="0">
                <a:latin typeface="Calibri"/>
                <a:cs typeface="Calibri"/>
              </a:rPr>
              <a:t>s</a:t>
            </a:r>
            <a:r>
              <a:rPr sz="3033" spc="-11" dirty="0">
                <a:latin typeface="Calibri"/>
                <a:cs typeface="Calibri"/>
              </a:rPr>
              <a:t>s</a:t>
            </a:r>
            <a:r>
              <a:rPr sz="3033" spc="-32" dirty="0">
                <a:latin typeface="Calibri"/>
                <a:cs typeface="Calibri"/>
              </a:rPr>
              <a:t>w</a:t>
            </a:r>
            <a:r>
              <a:rPr sz="3033" dirty="0">
                <a:latin typeface="Calibri"/>
                <a:cs typeface="Calibri"/>
              </a:rPr>
              <a:t>d</a:t>
            </a:r>
            <a:r>
              <a:rPr sz="3033" dirty="0">
                <a:latin typeface="SimSun"/>
                <a:cs typeface="SimSun"/>
              </a:rPr>
              <a:t>的功能是密码管理，包括改变或删除用户 密码，为用户上锁或解锁，改变或显示用户的密 码属性等。其用法为：</a:t>
            </a:r>
            <a:endParaRPr sz="3033">
              <a:latin typeface="SimSun"/>
              <a:cs typeface="SimSun"/>
            </a:endParaRPr>
          </a:p>
          <a:p>
            <a:pPr marL="385221" marR="5503" indent="-371464" algn="just">
              <a:lnSpc>
                <a:spcPct val="101400"/>
              </a:lnSpc>
              <a:spcBef>
                <a:spcPts val="650"/>
              </a:spcBef>
              <a:buFont typeface="Arial MT"/>
              <a:buChar char="•"/>
              <a:tabLst>
                <a:tab pos="385221" algn="l"/>
              </a:tabLst>
            </a:pPr>
            <a:r>
              <a:rPr sz="3033" spc="-11" dirty="0">
                <a:latin typeface="Calibri"/>
                <a:cs typeface="Calibri"/>
              </a:rPr>
              <a:t>passwd </a:t>
            </a:r>
            <a:r>
              <a:rPr sz="3033" dirty="0">
                <a:latin typeface="Calibri"/>
                <a:cs typeface="Calibri"/>
              </a:rPr>
              <a:t>[-k] [-l] [-u </a:t>
            </a:r>
            <a:r>
              <a:rPr sz="3033" spc="-5" dirty="0">
                <a:latin typeface="Calibri"/>
                <a:cs typeface="Calibri"/>
              </a:rPr>
              <a:t>[-f]] </a:t>
            </a:r>
            <a:r>
              <a:rPr sz="3033" dirty="0">
                <a:latin typeface="Calibri"/>
                <a:cs typeface="Calibri"/>
              </a:rPr>
              <a:t>[-d] [-n </a:t>
            </a:r>
            <a:r>
              <a:rPr sz="3033" spc="-16" dirty="0">
                <a:latin typeface="Calibri"/>
                <a:cs typeface="Calibri"/>
              </a:rPr>
              <a:t>mindays] [-x </a:t>
            </a:r>
            <a:r>
              <a:rPr sz="3033" spc="-27" dirty="0">
                <a:latin typeface="Calibri"/>
                <a:cs typeface="Calibri"/>
              </a:rPr>
              <a:t>maxdays] </a:t>
            </a:r>
            <a:r>
              <a:rPr sz="3033" spc="-672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[-w </a:t>
            </a:r>
            <a:r>
              <a:rPr sz="3033" spc="-16" dirty="0">
                <a:latin typeface="Calibri"/>
                <a:cs typeface="Calibri"/>
              </a:rPr>
              <a:t>warndays][-i</a:t>
            </a:r>
            <a:r>
              <a:rPr sz="3033" spc="-5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inactivedays]</a:t>
            </a:r>
            <a:r>
              <a:rPr sz="3033" spc="11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[-S] </a:t>
            </a:r>
            <a:r>
              <a:rPr sz="3033" spc="-5" dirty="0">
                <a:latin typeface="Calibri"/>
                <a:cs typeface="Calibri"/>
              </a:rPr>
              <a:t>[username]</a:t>
            </a:r>
            <a:endParaRPr sz="30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764" y="322666"/>
            <a:ext cx="3360473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11" dirty="0">
                <a:latin typeface="Calibri"/>
                <a:cs typeface="Calibri"/>
              </a:rPr>
              <a:t>2</a:t>
            </a:r>
            <a:r>
              <a:rPr dirty="0"/>
              <a:t>．参数说明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879" y="1237986"/>
          <a:ext cx="9906000" cy="5773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7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4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  <a:tabLst>
                          <a:tab pos="456565" algn="l"/>
                        </a:tabLst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选	项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60537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  <a:tabLst>
                          <a:tab pos="456565" algn="l"/>
                          <a:tab pos="913765" algn="l"/>
                          <a:tab pos="1370965" algn="l"/>
                        </a:tabLst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功	能	描	述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60537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4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-d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59161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删除指定用户密码。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59161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4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-i</a:t>
                      </a:r>
                      <a:r>
                        <a:rPr sz="2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inactivedays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60536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设置用户密码不活动的天数，只有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roo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可以使用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60536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4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-k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58473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告诉系统用户更改密码应在密码到期前进行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58473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4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-l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59848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对指定用户上锁，只有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roo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可以使用此选项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59848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64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-n</a:t>
                      </a:r>
                      <a:r>
                        <a:rPr sz="2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mindays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29075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>
                        <a:lnSpc>
                          <a:spcPts val="2710"/>
                        </a:lnSpc>
                        <a:spcBef>
                          <a:spcPts val="650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设置用户密码的最短有效期，即允许更改前的天数， 只有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root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可使用此选项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89429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4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-S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60537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报告指定用户的密码状态信息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60537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4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-u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58473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解锁一个被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上锁的用户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58473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34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-w</a:t>
                      </a:r>
                      <a:r>
                        <a:rPr sz="2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warndays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59848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设置用户密码到期前提前警告的天数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59848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34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-x</a:t>
                      </a:r>
                      <a:r>
                        <a:rPr sz="2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maxdays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61225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设置用户密码的最长有效期，即需要更改的天数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61225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2443" y="322666"/>
            <a:ext cx="4881457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dirty="0"/>
              <a:t>关于</a:t>
            </a:r>
            <a:r>
              <a:rPr dirty="0">
                <a:latin typeface="Calibri"/>
                <a:cs typeface="Calibri"/>
              </a:rPr>
              <a:t>p</a:t>
            </a:r>
            <a:r>
              <a:rPr spc="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s</a:t>
            </a:r>
            <a:r>
              <a:rPr spc="-22" dirty="0">
                <a:latin typeface="Calibri"/>
                <a:cs typeface="Calibri"/>
              </a:rPr>
              <a:t>s</a:t>
            </a:r>
            <a:r>
              <a:rPr spc="-38" dirty="0">
                <a:latin typeface="Calibri"/>
                <a:cs typeface="Calibri"/>
              </a:rPr>
              <a:t>w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/>
              <a:t>的说明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602" y="1468162"/>
            <a:ext cx="8488892" cy="3281700"/>
          </a:xfrm>
          <a:prstGeom prst="rect">
            <a:avLst/>
          </a:prstGeom>
        </p:spPr>
        <p:txBody>
          <a:bodyPr vert="horz" wrap="square" lIns="0" tIns="14446" rIns="0" bIns="0" rtlCol="0">
            <a:spAutoFit/>
          </a:bodyPr>
          <a:lstStyle/>
          <a:p>
            <a:pPr marL="385221" marR="5503" indent="-371464" algn="just">
              <a:lnSpc>
                <a:spcPct val="99800"/>
              </a:lnSpc>
              <a:spcBef>
                <a:spcPts val="114"/>
              </a:spcBef>
              <a:buFont typeface="Arial MT"/>
              <a:buChar char="•"/>
              <a:tabLst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除</a:t>
            </a:r>
            <a:r>
              <a:rPr sz="3033" spc="-16" dirty="0">
                <a:latin typeface="Calibri"/>
                <a:cs typeface="Calibri"/>
              </a:rPr>
              <a:t>root</a:t>
            </a:r>
            <a:r>
              <a:rPr sz="3033" dirty="0">
                <a:latin typeface="SimSun"/>
                <a:cs typeface="SimSun"/>
              </a:rPr>
              <a:t>外，修改密码时，系统将提示用户先输入 旧密码；密码在到期前是有效的，若在有限时间 内没有设置或修改密码，则到期后的下一次必须 修改密码；一个用户可被上锁，上锁后的用户一 经退出将不能再登录；只有</a:t>
            </a:r>
            <a:r>
              <a:rPr sz="3033" spc="-16" dirty="0">
                <a:latin typeface="Calibri"/>
                <a:cs typeface="Calibri"/>
              </a:rPr>
              <a:t>root</a:t>
            </a:r>
            <a:r>
              <a:rPr sz="3033" dirty="0">
                <a:latin typeface="SimSun"/>
                <a:cs typeface="SimSun"/>
              </a:rPr>
              <a:t>能够上锁或解锁 一个用户；尽管密码可以被删除或置空，但不推 荐这样做。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20" y="230943"/>
            <a:ext cx="5618903" cy="747491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972196" algn="l"/>
              </a:tabLst>
            </a:pP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</a:t>
            </a:r>
            <a:r>
              <a:rPr spc="-11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.3	</a:t>
            </a:r>
            <a:r>
              <a:rPr dirty="0"/>
              <a:t>密码管理示例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92410" y="1379008"/>
            <a:ext cx="3551829" cy="4970924"/>
          </a:xfrm>
          <a:prstGeom prst="rect">
            <a:avLst/>
          </a:prstGeom>
        </p:spPr>
        <p:txBody>
          <a:bodyPr vert="horz" wrap="square" lIns="0" tIns="102500" rIns="0" bIns="0" rtlCol="0">
            <a:spAutoFit/>
          </a:bodyPr>
          <a:lstStyle/>
          <a:p>
            <a:pPr marL="385221" indent="-371464">
              <a:lnSpc>
                <a:spcPct val="100000"/>
              </a:lnSpc>
              <a:spcBef>
                <a:spcPts val="80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dirty="0"/>
              <a:t>$</a:t>
            </a:r>
            <a:r>
              <a:rPr spc="-27" dirty="0"/>
              <a:t> </a:t>
            </a:r>
            <a:r>
              <a:rPr spc="-11" dirty="0"/>
              <a:t>passwd</a:t>
            </a:r>
          </a:p>
          <a:p>
            <a:pPr marL="385221" indent="-371464">
              <a:lnSpc>
                <a:spcPct val="100000"/>
              </a:lnSpc>
              <a:spcBef>
                <a:spcPts val="704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pc="-5" dirty="0"/>
              <a:t>#passwd</a:t>
            </a:r>
            <a:r>
              <a:rPr spc="-38" dirty="0"/>
              <a:t> </a:t>
            </a:r>
            <a:r>
              <a:rPr spc="-16" dirty="0"/>
              <a:t>test1</a:t>
            </a:r>
          </a:p>
          <a:p>
            <a:pPr marL="385221" indent="-371464">
              <a:lnSpc>
                <a:spcPct val="100000"/>
              </a:lnSpc>
              <a:spcBef>
                <a:spcPts val="699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pc="-5" dirty="0"/>
              <a:t>#passwd</a:t>
            </a:r>
            <a:r>
              <a:rPr spc="-27" dirty="0"/>
              <a:t> </a:t>
            </a:r>
            <a:r>
              <a:rPr dirty="0"/>
              <a:t>-d</a:t>
            </a:r>
            <a:r>
              <a:rPr spc="-22" dirty="0"/>
              <a:t> </a:t>
            </a:r>
            <a:r>
              <a:rPr spc="-16" dirty="0"/>
              <a:t>test1</a:t>
            </a:r>
          </a:p>
          <a:p>
            <a:pPr marL="385221" indent="-371464">
              <a:lnSpc>
                <a:spcPct val="100000"/>
              </a:lnSpc>
              <a:spcBef>
                <a:spcPts val="80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pc="-5" dirty="0"/>
              <a:t>#passwd</a:t>
            </a:r>
            <a:r>
              <a:rPr spc="-22" dirty="0"/>
              <a:t> </a:t>
            </a:r>
            <a:r>
              <a:rPr dirty="0"/>
              <a:t>-l</a:t>
            </a:r>
            <a:r>
              <a:rPr spc="-32" dirty="0"/>
              <a:t> </a:t>
            </a:r>
            <a:r>
              <a:rPr spc="-5" dirty="0"/>
              <a:t>user</a:t>
            </a:r>
          </a:p>
          <a:p>
            <a:pPr marL="385221" indent="-371464">
              <a:lnSpc>
                <a:spcPct val="100000"/>
              </a:lnSpc>
              <a:spcBef>
                <a:spcPts val="67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pc="-5" dirty="0"/>
              <a:t>#usermod</a:t>
            </a:r>
            <a:r>
              <a:rPr spc="-27" dirty="0"/>
              <a:t> </a:t>
            </a:r>
            <a:r>
              <a:rPr dirty="0"/>
              <a:t>-L</a:t>
            </a:r>
            <a:r>
              <a:rPr spc="-22" dirty="0"/>
              <a:t> </a:t>
            </a:r>
            <a:r>
              <a:rPr spc="-5" dirty="0"/>
              <a:t>user</a:t>
            </a:r>
          </a:p>
          <a:p>
            <a:pPr marL="385221" indent="-371464">
              <a:lnSpc>
                <a:spcPct val="100000"/>
              </a:lnSpc>
              <a:spcBef>
                <a:spcPts val="704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pc="-5" dirty="0"/>
              <a:t>#passwd</a:t>
            </a:r>
            <a:r>
              <a:rPr spc="-38" dirty="0"/>
              <a:t> </a:t>
            </a:r>
            <a:r>
              <a:rPr dirty="0"/>
              <a:t>-u</a:t>
            </a:r>
            <a:r>
              <a:rPr spc="-38" dirty="0"/>
              <a:t> </a:t>
            </a:r>
            <a:r>
              <a:rPr spc="-5" dirty="0"/>
              <a:t>user</a:t>
            </a:r>
          </a:p>
          <a:p>
            <a:pPr marL="385221" indent="-371464">
              <a:lnSpc>
                <a:spcPct val="100000"/>
              </a:lnSpc>
              <a:spcBef>
                <a:spcPts val="802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pc="-5" dirty="0"/>
              <a:t>#usermod</a:t>
            </a:r>
            <a:r>
              <a:rPr spc="-27" dirty="0"/>
              <a:t> </a:t>
            </a:r>
            <a:r>
              <a:rPr dirty="0"/>
              <a:t>-U</a:t>
            </a:r>
            <a:r>
              <a:rPr spc="-27" dirty="0"/>
              <a:t> </a:t>
            </a:r>
            <a:r>
              <a:rPr dirty="0"/>
              <a:t>user</a:t>
            </a:r>
          </a:p>
          <a:p>
            <a:pPr marL="385221" indent="-371464">
              <a:lnSpc>
                <a:spcPct val="100000"/>
              </a:lnSpc>
              <a:spcBef>
                <a:spcPts val="67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pc="-5" dirty="0"/>
              <a:t>#passwd</a:t>
            </a:r>
            <a:r>
              <a:rPr spc="-22" dirty="0"/>
              <a:t> </a:t>
            </a:r>
            <a:r>
              <a:rPr spc="-27" dirty="0"/>
              <a:t>-x </a:t>
            </a:r>
            <a:r>
              <a:rPr dirty="0"/>
              <a:t>2</a:t>
            </a:r>
            <a:r>
              <a:rPr spc="-16" dirty="0"/>
              <a:t> </a:t>
            </a:r>
            <a:r>
              <a:rPr spc="-22" dirty="0"/>
              <a:t>test2</a:t>
            </a:r>
          </a:p>
          <a:p>
            <a:pPr marL="385221">
              <a:lnSpc>
                <a:spcPct val="100000"/>
              </a:lnSpc>
              <a:spcBef>
                <a:spcPts val="54"/>
              </a:spcBef>
            </a:pPr>
            <a:r>
              <a:rPr dirty="0">
                <a:latin typeface="SimSun"/>
                <a:cs typeface="SimSun"/>
              </a:rPr>
              <a:t>期为</a:t>
            </a:r>
            <a:r>
              <a:rPr spc="5" dirty="0"/>
              <a:t>2</a:t>
            </a:r>
            <a:r>
              <a:rPr dirty="0">
                <a:latin typeface="SimSun"/>
                <a:cs typeface="SimSun"/>
              </a:rPr>
              <a:t>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38302" y="1379008"/>
            <a:ext cx="4475586" cy="4478769"/>
          </a:xfrm>
          <a:prstGeom prst="rect">
            <a:avLst/>
          </a:prstGeom>
        </p:spPr>
        <p:txBody>
          <a:bodyPr vert="horz" wrap="square" lIns="0" tIns="9631" rIns="0" bIns="0" rtlCol="0">
            <a:spAutoFit/>
          </a:bodyPr>
          <a:lstStyle/>
          <a:p>
            <a:pPr marL="13758" marR="775946" algn="just">
              <a:lnSpc>
                <a:spcPct val="120200"/>
              </a:lnSpc>
              <a:spcBef>
                <a:spcPts val="76"/>
              </a:spcBef>
            </a:pPr>
            <a:r>
              <a:rPr sz="3033" spc="5" dirty="0">
                <a:latin typeface="Calibri"/>
                <a:cs typeface="Calibri"/>
              </a:rPr>
              <a:t>#</a:t>
            </a:r>
            <a:r>
              <a:rPr sz="3033" dirty="0">
                <a:latin typeface="SimSun"/>
                <a:cs typeface="SimSun"/>
              </a:rPr>
              <a:t>为用户自己修改密码  </a:t>
            </a:r>
            <a:r>
              <a:rPr sz="3033" spc="5" dirty="0">
                <a:latin typeface="Calibri"/>
                <a:cs typeface="Calibri"/>
              </a:rPr>
              <a:t>#</a:t>
            </a:r>
            <a:r>
              <a:rPr sz="3033" dirty="0">
                <a:latin typeface="SimSun"/>
                <a:cs typeface="SimSun"/>
              </a:rPr>
              <a:t>为用户</a:t>
            </a:r>
            <a:r>
              <a:rPr sz="3033" spc="-38" dirty="0">
                <a:latin typeface="Calibri"/>
                <a:cs typeface="Calibri"/>
              </a:rPr>
              <a:t>t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spc="-32" dirty="0">
                <a:latin typeface="Calibri"/>
                <a:cs typeface="Calibri"/>
              </a:rPr>
              <a:t>s</a:t>
            </a:r>
            <a:r>
              <a:rPr sz="3033" dirty="0">
                <a:latin typeface="Calibri"/>
                <a:cs typeface="Calibri"/>
              </a:rPr>
              <a:t>t</a:t>
            </a:r>
            <a:r>
              <a:rPr sz="3033" spc="5" dirty="0">
                <a:latin typeface="Calibri"/>
                <a:cs typeface="Calibri"/>
              </a:rPr>
              <a:t>1</a:t>
            </a:r>
            <a:r>
              <a:rPr sz="3033" dirty="0">
                <a:latin typeface="SimSun"/>
                <a:cs typeface="SimSun"/>
              </a:rPr>
              <a:t>修改密码  </a:t>
            </a:r>
            <a:r>
              <a:rPr sz="3033" spc="5" dirty="0">
                <a:latin typeface="Calibri"/>
                <a:cs typeface="Calibri"/>
              </a:rPr>
              <a:t>#</a:t>
            </a:r>
            <a:r>
              <a:rPr sz="3033" dirty="0">
                <a:latin typeface="SimSun"/>
                <a:cs typeface="SimSun"/>
              </a:rPr>
              <a:t>为用户</a:t>
            </a:r>
            <a:r>
              <a:rPr sz="3033" spc="-38" dirty="0">
                <a:latin typeface="Calibri"/>
                <a:cs typeface="Calibri"/>
              </a:rPr>
              <a:t>t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spc="-32" dirty="0">
                <a:latin typeface="Calibri"/>
                <a:cs typeface="Calibri"/>
              </a:rPr>
              <a:t>s</a:t>
            </a:r>
            <a:r>
              <a:rPr sz="3033" dirty="0">
                <a:latin typeface="Calibri"/>
                <a:cs typeface="Calibri"/>
              </a:rPr>
              <a:t>t</a:t>
            </a:r>
            <a:r>
              <a:rPr sz="3033" spc="5" dirty="0">
                <a:latin typeface="Calibri"/>
                <a:cs typeface="Calibri"/>
              </a:rPr>
              <a:t>1</a:t>
            </a:r>
            <a:r>
              <a:rPr sz="3033" dirty="0">
                <a:latin typeface="SimSun"/>
                <a:cs typeface="SimSun"/>
              </a:rPr>
              <a:t>删除密码  </a:t>
            </a:r>
            <a:r>
              <a:rPr sz="3033" spc="5" dirty="0">
                <a:latin typeface="Calibri"/>
                <a:cs typeface="Calibri"/>
              </a:rPr>
              <a:t>#</a:t>
            </a:r>
            <a:r>
              <a:rPr sz="3033" dirty="0">
                <a:latin typeface="SimSun"/>
                <a:cs typeface="SimSun"/>
              </a:rPr>
              <a:t>对用户</a:t>
            </a:r>
            <a:r>
              <a:rPr sz="3033" spc="-5" dirty="0">
                <a:latin typeface="Calibri"/>
                <a:cs typeface="Calibri"/>
              </a:rPr>
              <a:t>user</a:t>
            </a:r>
            <a:r>
              <a:rPr sz="3033" dirty="0">
                <a:latin typeface="SimSun"/>
                <a:cs typeface="SimSun"/>
              </a:rPr>
              <a:t>上锁</a:t>
            </a:r>
            <a:endParaRPr sz="3033">
              <a:latin typeface="SimSun"/>
              <a:cs typeface="SimSun"/>
            </a:endParaRPr>
          </a:p>
          <a:p>
            <a:pPr marL="13758">
              <a:spcBef>
                <a:spcPts val="672"/>
              </a:spcBef>
            </a:pPr>
            <a:r>
              <a:rPr sz="3033" spc="5" dirty="0">
                <a:latin typeface="Calibri"/>
                <a:cs typeface="Calibri"/>
              </a:rPr>
              <a:t>#</a:t>
            </a:r>
            <a:r>
              <a:rPr sz="3033" dirty="0">
                <a:latin typeface="SimSun"/>
                <a:cs typeface="SimSun"/>
              </a:rPr>
              <a:t>同上</a:t>
            </a:r>
            <a:endParaRPr sz="3033">
              <a:latin typeface="SimSun"/>
              <a:cs typeface="SimSun"/>
            </a:endParaRPr>
          </a:p>
          <a:p>
            <a:pPr marL="13758" marR="1654389">
              <a:lnSpc>
                <a:spcPts val="4442"/>
              </a:lnSpc>
              <a:spcBef>
                <a:spcPts val="184"/>
              </a:spcBef>
            </a:pPr>
            <a:r>
              <a:rPr sz="3033" spc="5" dirty="0">
                <a:latin typeface="Calibri"/>
                <a:cs typeface="Calibri"/>
              </a:rPr>
              <a:t>#</a:t>
            </a:r>
            <a:r>
              <a:rPr sz="3033" dirty="0">
                <a:latin typeface="SimSun"/>
                <a:cs typeface="SimSun"/>
              </a:rPr>
              <a:t>对用户</a:t>
            </a:r>
            <a:r>
              <a:rPr sz="3033" dirty="0">
                <a:latin typeface="Calibri"/>
                <a:cs typeface="Calibri"/>
              </a:rPr>
              <a:t>us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dirty="0">
                <a:latin typeface="Calibri"/>
                <a:cs typeface="Calibri"/>
              </a:rPr>
              <a:t>r</a:t>
            </a:r>
            <a:r>
              <a:rPr sz="3033" dirty="0">
                <a:latin typeface="SimSun"/>
                <a:cs typeface="SimSun"/>
              </a:rPr>
              <a:t>解锁  </a:t>
            </a:r>
            <a:r>
              <a:rPr sz="3033" spc="5" dirty="0">
                <a:latin typeface="Calibri"/>
                <a:cs typeface="Calibri"/>
              </a:rPr>
              <a:t>#</a:t>
            </a:r>
            <a:r>
              <a:rPr sz="3033" dirty="0">
                <a:latin typeface="SimSun"/>
                <a:cs typeface="SimSun"/>
              </a:rPr>
              <a:t>同上</a:t>
            </a:r>
            <a:endParaRPr sz="3033">
              <a:latin typeface="SimSun"/>
              <a:cs typeface="SimSun"/>
            </a:endParaRPr>
          </a:p>
          <a:p>
            <a:pPr marL="13758">
              <a:spcBef>
                <a:spcPts val="401"/>
              </a:spcBef>
            </a:pPr>
            <a:r>
              <a:rPr sz="3033" spc="5" dirty="0">
                <a:latin typeface="Calibri"/>
                <a:cs typeface="Calibri"/>
              </a:rPr>
              <a:t>#</a:t>
            </a:r>
            <a:r>
              <a:rPr sz="3033" dirty="0">
                <a:latin typeface="SimSun"/>
                <a:cs typeface="SimSun"/>
              </a:rPr>
              <a:t>设置</a:t>
            </a:r>
            <a:r>
              <a:rPr sz="3033" spc="-38" dirty="0">
                <a:latin typeface="Calibri"/>
                <a:cs typeface="Calibri"/>
              </a:rPr>
              <a:t>t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spc="-32" dirty="0">
                <a:latin typeface="Calibri"/>
                <a:cs typeface="Calibri"/>
              </a:rPr>
              <a:t>s</a:t>
            </a:r>
            <a:r>
              <a:rPr sz="3033" dirty="0">
                <a:latin typeface="Calibri"/>
                <a:cs typeface="Calibri"/>
              </a:rPr>
              <a:t>t</a:t>
            </a:r>
            <a:r>
              <a:rPr sz="3033" spc="5" dirty="0">
                <a:latin typeface="Calibri"/>
                <a:cs typeface="Calibri"/>
              </a:rPr>
              <a:t>2</a:t>
            </a:r>
            <a:r>
              <a:rPr sz="3033" dirty="0">
                <a:latin typeface="SimSun"/>
                <a:cs typeface="SimSun"/>
              </a:rPr>
              <a:t>的密码最长有效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529" y="-190794"/>
            <a:ext cx="9396942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512682" algn="l"/>
              </a:tabLst>
            </a:pP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.6	</a:t>
            </a:r>
            <a:r>
              <a:rPr dirty="0"/>
              <a:t>用户、组和密码管理图形界面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1" y="487468"/>
            <a:ext cx="9704440" cy="6026917"/>
          </a:xfrm>
          <a:prstGeom prst="rect">
            <a:avLst/>
          </a:prstGeom>
        </p:spPr>
        <p:txBody>
          <a:bodyPr vert="horz" wrap="square" lIns="0" tIns="36460" rIns="0" bIns="0" rtlCol="0">
            <a:spAutoFit/>
          </a:bodyPr>
          <a:lstStyle/>
          <a:p>
            <a:pPr marL="385221" marR="5503" indent="-371464">
              <a:lnSpc>
                <a:spcPts val="3564"/>
              </a:lnSpc>
              <a:spcBef>
                <a:spcPts val="28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这里只介绍“设置中心（</a:t>
            </a:r>
            <a:r>
              <a:rPr sz="3033" spc="5" dirty="0">
                <a:latin typeface="Calibri"/>
                <a:cs typeface="Calibri"/>
              </a:rPr>
              <a:t>s</a:t>
            </a:r>
            <a:r>
              <a:rPr sz="3033" spc="-27" dirty="0">
                <a:latin typeface="Calibri"/>
                <a:cs typeface="Calibri"/>
              </a:rPr>
              <a:t>e</a:t>
            </a:r>
            <a:r>
              <a:rPr sz="3033" spc="-43" dirty="0">
                <a:latin typeface="Calibri"/>
                <a:cs typeface="Calibri"/>
              </a:rPr>
              <a:t>t</a:t>
            </a:r>
            <a:r>
              <a:rPr sz="3033" spc="-5" dirty="0">
                <a:latin typeface="Calibri"/>
                <a:cs typeface="Calibri"/>
              </a:rPr>
              <a:t>ti</a:t>
            </a:r>
            <a:r>
              <a:rPr sz="3033" dirty="0">
                <a:latin typeface="Calibri"/>
                <a:cs typeface="Calibri"/>
              </a:rPr>
              <a:t>n</a:t>
            </a:r>
            <a:r>
              <a:rPr sz="3033" spc="-11" dirty="0">
                <a:latin typeface="Calibri"/>
                <a:cs typeface="Calibri"/>
              </a:rPr>
              <a:t>g</a:t>
            </a:r>
            <a:r>
              <a:rPr sz="3033" spc="5" dirty="0">
                <a:latin typeface="Calibri"/>
                <a:cs typeface="Calibri"/>
              </a:rPr>
              <a:t>s</a:t>
            </a:r>
            <a:r>
              <a:rPr sz="3033" dirty="0">
                <a:latin typeface="SimSun"/>
                <a:cs typeface="SimSun"/>
              </a:rPr>
              <a:t>）”中的用户设置，启 动方法是：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699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“设置中心</a:t>
            </a:r>
            <a:r>
              <a:rPr sz="3033" spc="-11" dirty="0">
                <a:latin typeface="SimSun"/>
                <a:cs typeface="SimSun"/>
              </a:rPr>
              <a:t>（</a:t>
            </a:r>
            <a:r>
              <a:rPr sz="3033" spc="-11" dirty="0">
                <a:latin typeface="Calibri"/>
                <a:cs typeface="Calibri"/>
              </a:rPr>
              <a:t>setting</a:t>
            </a:r>
            <a:r>
              <a:rPr sz="3033" spc="-11" dirty="0">
                <a:latin typeface="SimSun"/>
                <a:cs typeface="SimSun"/>
              </a:rPr>
              <a:t>）”</a:t>
            </a:r>
            <a:r>
              <a:rPr sz="3033" spc="-11" dirty="0">
                <a:latin typeface="Calibri"/>
                <a:cs typeface="Calibri"/>
              </a:rPr>
              <a:t>→</a:t>
            </a:r>
            <a:r>
              <a:rPr sz="3033" spc="-11" dirty="0">
                <a:latin typeface="SimSun"/>
                <a:cs typeface="SimSun"/>
              </a:rPr>
              <a:t>“</a:t>
            </a:r>
            <a:r>
              <a:rPr sz="3033" dirty="0">
                <a:latin typeface="SimSun"/>
                <a:cs typeface="SimSun"/>
              </a:rPr>
              <a:t>用户</a:t>
            </a:r>
            <a:r>
              <a:rPr sz="3033" spc="-11" dirty="0">
                <a:latin typeface="SimSun"/>
                <a:cs typeface="SimSun"/>
              </a:rPr>
              <a:t>（</a:t>
            </a:r>
            <a:r>
              <a:rPr sz="3033" spc="-11" dirty="0">
                <a:latin typeface="Calibri"/>
                <a:cs typeface="Calibri"/>
              </a:rPr>
              <a:t>Users</a:t>
            </a:r>
            <a:r>
              <a:rPr sz="3033" spc="-11" dirty="0">
                <a:latin typeface="SimSun"/>
                <a:cs typeface="SimSun"/>
              </a:rPr>
              <a:t>）”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704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Calibri"/>
                <a:cs typeface="Calibri"/>
              </a:rPr>
              <a:t>##</a:t>
            </a:r>
            <a:r>
              <a:rPr sz="3033" spc="-27" dirty="0">
                <a:latin typeface="Calibri"/>
                <a:cs typeface="Calibri"/>
              </a:rPr>
              <a:t> </a:t>
            </a:r>
            <a:r>
              <a:rPr sz="3033" dirty="0">
                <a:latin typeface="SimSun"/>
                <a:cs typeface="SimSun"/>
              </a:rPr>
              <a:t>或在</a:t>
            </a:r>
            <a:r>
              <a:rPr sz="3033" spc="-11" dirty="0">
                <a:latin typeface="Calibri"/>
                <a:cs typeface="Calibri"/>
              </a:rPr>
              <a:t>CLI</a:t>
            </a:r>
            <a:r>
              <a:rPr sz="3033" dirty="0">
                <a:latin typeface="SimSun"/>
                <a:cs typeface="SimSun"/>
              </a:rPr>
              <a:t>界面执行以下命令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677"/>
              </a:spcBef>
              <a:buFont typeface="Arial MT"/>
              <a:buChar char="•"/>
              <a:tabLst>
                <a:tab pos="384534" algn="l"/>
                <a:tab pos="385221" algn="l"/>
                <a:tab pos="4275958" algn="l"/>
              </a:tabLst>
            </a:pPr>
            <a:r>
              <a:rPr sz="3033" dirty="0">
                <a:latin typeface="Calibri"/>
                <a:cs typeface="Calibri"/>
              </a:rPr>
              <a:t>#</a:t>
            </a:r>
            <a:r>
              <a:rPr sz="3033" spc="43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gnome-control-center	</a:t>
            </a:r>
            <a:r>
              <a:rPr sz="3033" dirty="0">
                <a:latin typeface="Calibri"/>
                <a:cs typeface="Calibri"/>
              </a:rPr>
              <a:t>#</a:t>
            </a:r>
            <a:r>
              <a:rPr sz="3033" spc="-32" dirty="0">
                <a:latin typeface="Calibri"/>
                <a:cs typeface="Calibri"/>
              </a:rPr>
              <a:t> </a:t>
            </a:r>
            <a:r>
              <a:rPr sz="3033" dirty="0">
                <a:latin typeface="SimSun"/>
                <a:cs typeface="SimSun"/>
              </a:rPr>
              <a:t>红帽</a:t>
            </a:r>
            <a:r>
              <a:rPr sz="3033" spc="-5" dirty="0">
                <a:latin typeface="SimSun"/>
                <a:cs typeface="SimSun"/>
              </a:rPr>
              <a:t>：</a:t>
            </a:r>
            <a:r>
              <a:rPr sz="3033" spc="-5" dirty="0">
                <a:latin typeface="Calibri"/>
                <a:cs typeface="Calibri"/>
              </a:rPr>
              <a:t>CLI</a:t>
            </a:r>
            <a:r>
              <a:rPr sz="3033" dirty="0">
                <a:latin typeface="SimSun"/>
                <a:cs typeface="SimSun"/>
              </a:rPr>
              <a:t>界面</a:t>
            </a:r>
            <a:endParaRPr sz="3033">
              <a:latin typeface="SimSun"/>
              <a:cs typeface="SimSun"/>
            </a:endParaRPr>
          </a:p>
          <a:p>
            <a:pPr marL="385221" marR="64662" indent="-371464" algn="just">
              <a:lnSpc>
                <a:spcPct val="96800"/>
              </a:lnSpc>
              <a:spcBef>
                <a:spcPts val="1127"/>
              </a:spcBef>
              <a:buFont typeface="Arial MT"/>
              <a:buChar char="•"/>
              <a:tabLst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可以进入如图所示的用户管理图形界面，操作者可以进 行的操作有用户添加（“</a:t>
            </a:r>
            <a:r>
              <a:rPr sz="3033" dirty="0">
                <a:latin typeface="Calibri"/>
                <a:cs typeface="Calibri"/>
              </a:rPr>
              <a:t>+</a:t>
            </a:r>
            <a:r>
              <a:rPr sz="3033" dirty="0">
                <a:latin typeface="SimSun"/>
                <a:cs typeface="SimSun"/>
              </a:rPr>
              <a:t>”）、用户删除（“</a:t>
            </a:r>
            <a:r>
              <a:rPr sz="3033" dirty="0">
                <a:latin typeface="Calibri"/>
                <a:cs typeface="Calibri"/>
              </a:rPr>
              <a:t>-</a:t>
            </a:r>
            <a:r>
              <a:rPr sz="3033" dirty="0">
                <a:latin typeface="SimSun"/>
                <a:cs typeface="SimSun"/>
              </a:rPr>
              <a:t>”）和 用户属性修改。需要说明</a:t>
            </a:r>
            <a:endParaRPr sz="3033">
              <a:latin typeface="SimSun"/>
              <a:cs typeface="SimSun"/>
            </a:endParaRPr>
          </a:p>
          <a:p>
            <a:pPr marL="385221" marR="4302098">
              <a:lnSpc>
                <a:spcPts val="3660"/>
              </a:lnSpc>
              <a:spcBef>
                <a:spcPts val="54"/>
              </a:spcBef>
            </a:pPr>
            <a:r>
              <a:rPr sz="3033" dirty="0">
                <a:latin typeface="SimSun"/>
                <a:cs typeface="SimSun"/>
              </a:rPr>
              <a:t>的是，当操作者权限不够时， 需要单击</a:t>
            </a:r>
            <a:r>
              <a:rPr sz="3033" spc="-5" dirty="0">
                <a:latin typeface="SimSun"/>
                <a:cs typeface="SimSun"/>
              </a:rPr>
              <a:t>“</a:t>
            </a:r>
            <a:r>
              <a:rPr sz="3033" spc="-5" dirty="0">
                <a:latin typeface="Calibri"/>
                <a:cs typeface="Calibri"/>
              </a:rPr>
              <a:t>unlock</a:t>
            </a:r>
            <a:r>
              <a:rPr sz="3033" spc="-5" dirty="0">
                <a:latin typeface="SimSun"/>
                <a:cs typeface="SimSun"/>
              </a:rPr>
              <a:t>”</a:t>
            </a:r>
            <a:r>
              <a:rPr sz="3033" dirty="0">
                <a:latin typeface="SimSun"/>
                <a:cs typeface="SimSun"/>
              </a:rPr>
              <a:t>输入操</a:t>
            </a:r>
            <a:endParaRPr sz="3033">
              <a:latin typeface="SimSun"/>
              <a:cs typeface="SimSun"/>
            </a:endParaRPr>
          </a:p>
          <a:p>
            <a:pPr marL="385221" marR="4687320">
              <a:lnSpc>
                <a:spcPts val="3586"/>
              </a:lnSpc>
              <a:spcBef>
                <a:spcPts val="92"/>
              </a:spcBef>
            </a:pPr>
            <a:r>
              <a:rPr sz="3033" dirty="0">
                <a:latin typeface="SimSun"/>
                <a:cs typeface="SimSun"/>
              </a:rPr>
              <a:t>作者密码获得操作权之后才 可进行相关操作。</a:t>
            </a:r>
            <a:endParaRPr sz="3033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8990" y="4130676"/>
            <a:ext cx="4867010" cy="30130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970" y="-116499"/>
            <a:ext cx="4124060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514058" algn="l"/>
              </a:tabLst>
            </a:pP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" dirty="0">
                <a:latin typeface="Calibri"/>
                <a:cs typeface="Calibri"/>
              </a:rPr>
              <a:t>4</a:t>
            </a:r>
            <a:r>
              <a:rPr dirty="0">
                <a:latin typeface="Calibri"/>
                <a:cs typeface="Calibri"/>
              </a:rPr>
              <a:t>.1	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P</a:t>
            </a:r>
            <a:r>
              <a:rPr dirty="0"/>
              <a:t>介绍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46" y="803360"/>
            <a:ext cx="9797309" cy="6329051"/>
          </a:xfrm>
          <a:prstGeom prst="rect">
            <a:avLst/>
          </a:prstGeom>
        </p:spPr>
        <p:txBody>
          <a:bodyPr vert="horz" wrap="square" lIns="0" tIns="85990" rIns="0" bIns="0" rtlCol="0">
            <a:spAutoFit/>
          </a:bodyPr>
          <a:lstStyle/>
          <a:p>
            <a:pPr marL="13758">
              <a:spcBef>
                <a:spcPts val="677"/>
              </a:spcBef>
              <a:tabLst>
                <a:tab pos="1077244" algn="l"/>
              </a:tabLst>
            </a:pPr>
            <a:r>
              <a:rPr sz="2600" spc="-5" dirty="0">
                <a:latin typeface="Calibri"/>
                <a:cs typeface="Calibri"/>
              </a:rPr>
              <a:t>5.4.1.2	DHCP</a:t>
            </a:r>
            <a:r>
              <a:rPr sz="2600" dirty="0">
                <a:latin typeface="SimSun"/>
                <a:cs typeface="SimSun"/>
              </a:rPr>
              <a:t>的工作过程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574"/>
              </a:spcBef>
            </a:pPr>
            <a:r>
              <a:rPr sz="2600" dirty="0">
                <a:latin typeface="SimSun"/>
                <a:cs typeface="SimSun"/>
              </a:rPr>
              <a:t>根据客户端是否是第一次登录网络，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CP</a:t>
            </a:r>
            <a:r>
              <a:rPr sz="2600" dirty="0">
                <a:latin typeface="SimSun"/>
                <a:cs typeface="SimSun"/>
              </a:rPr>
              <a:t>的工作形式会有所不同。</a:t>
            </a:r>
            <a:endParaRPr sz="2600">
              <a:latin typeface="SimSun"/>
              <a:cs typeface="SimSun"/>
            </a:endParaRPr>
          </a:p>
          <a:p>
            <a:pPr marL="13758" marR="5503">
              <a:lnSpc>
                <a:spcPct val="99400"/>
              </a:lnSpc>
              <a:spcBef>
                <a:spcPts val="693"/>
              </a:spcBef>
            </a:pPr>
            <a:r>
              <a:rPr sz="2600" dirty="0">
                <a:latin typeface="SimSun"/>
                <a:cs typeface="SimSun"/>
              </a:rPr>
              <a:t>第一次登录时：当</a:t>
            </a:r>
            <a:r>
              <a:rPr sz="2600" spc="-5" dirty="0">
                <a:latin typeface="Calibri"/>
                <a:cs typeface="Calibri"/>
              </a:rPr>
              <a:t>DHCP</a:t>
            </a:r>
            <a:r>
              <a:rPr sz="2600" dirty="0">
                <a:latin typeface="SimSun"/>
                <a:cs typeface="SimSun"/>
              </a:rPr>
              <a:t>客户端第一次登录网络的时候，也就是客户 发现本机上没有任何</a:t>
            </a:r>
            <a:r>
              <a:rPr sz="2600" spc="-5" dirty="0">
                <a:latin typeface="Calibri"/>
                <a:cs typeface="Calibri"/>
              </a:rPr>
              <a:t>IP</a:t>
            </a:r>
            <a:r>
              <a:rPr sz="2600" dirty="0">
                <a:latin typeface="SimSun"/>
                <a:cs typeface="SimSun"/>
              </a:rPr>
              <a:t>数据设定，它会向网络发出一个 </a:t>
            </a:r>
            <a:r>
              <a:rPr sz="2600" spc="-11" dirty="0">
                <a:latin typeface="Calibri"/>
                <a:cs typeface="Calibri"/>
              </a:rPr>
              <a:t>DHCPDISCOVER</a:t>
            </a:r>
            <a:r>
              <a:rPr sz="2600" dirty="0">
                <a:latin typeface="SimSun"/>
                <a:cs typeface="SimSun"/>
              </a:rPr>
              <a:t>数据包。因为客户端还不知道自己属于哪一个网络， </a:t>
            </a:r>
            <a:r>
              <a:rPr sz="2600" spc="-1284" dirty="0">
                <a:latin typeface="SimSun"/>
                <a:cs typeface="SimSun"/>
              </a:rPr>
              <a:t> </a:t>
            </a:r>
            <a:r>
              <a:rPr sz="2600" dirty="0">
                <a:latin typeface="SimSun"/>
                <a:cs typeface="SimSun"/>
              </a:rPr>
              <a:t>所以数据包的源地址标记为</a:t>
            </a:r>
            <a:r>
              <a:rPr sz="2600" spc="-5" dirty="0">
                <a:latin typeface="Calibri"/>
                <a:cs typeface="Calibri"/>
              </a:rPr>
              <a:t>0.0.0.</a:t>
            </a:r>
            <a:r>
              <a:rPr sz="2600" spc="-11" dirty="0">
                <a:latin typeface="Calibri"/>
                <a:cs typeface="Calibri"/>
              </a:rPr>
              <a:t>0</a:t>
            </a:r>
            <a:r>
              <a:rPr sz="2600" dirty="0">
                <a:latin typeface="SimSun"/>
                <a:cs typeface="SimSun"/>
              </a:rPr>
              <a:t>，而目的地址则为</a:t>
            </a:r>
            <a:r>
              <a:rPr sz="2600" spc="-5" dirty="0">
                <a:latin typeface="Calibri"/>
                <a:cs typeface="Calibri"/>
              </a:rPr>
              <a:t>255.255.255.255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27"/>
              </a:spcBef>
            </a:pPr>
            <a:r>
              <a:rPr sz="2600" dirty="0">
                <a:latin typeface="SimSun"/>
                <a:cs typeface="SimSun"/>
              </a:rPr>
              <a:t>，然后再附上</a:t>
            </a:r>
            <a:r>
              <a:rPr sz="2600" spc="-11" dirty="0">
                <a:latin typeface="Calibri"/>
                <a:cs typeface="Calibri"/>
              </a:rPr>
              <a:t>DHCPDISCOVER</a:t>
            </a:r>
            <a:r>
              <a:rPr sz="2600" dirty="0">
                <a:latin typeface="SimSun"/>
                <a:cs typeface="SimSun"/>
              </a:rPr>
              <a:t>的信息，向网络进行广播。</a:t>
            </a:r>
            <a:endParaRPr sz="2600">
              <a:latin typeface="SimSun"/>
              <a:cs typeface="SimSun"/>
            </a:endParaRPr>
          </a:p>
          <a:p>
            <a:pPr marL="13758" marR="72917">
              <a:lnSpc>
                <a:spcPct val="99600"/>
              </a:lnSpc>
              <a:spcBef>
                <a:spcPts val="688"/>
              </a:spcBef>
            </a:pPr>
            <a:r>
              <a:rPr sz="2600" dirty="0">
                <a:latin typeface="SimSun"/>
                <a:cs typeface="SimSun"/>
              </a:rPr>
              <a:t>预设的</a:t>
            </a:r>
            <a:r>
              <a:rPr sz="2600" spc="-11" dirty="0">
                <a:latin typeface="Calibri"/>
                <a:cs typeface="Calibri"/>
              </a:rPr>
              <a:t>DHCPDISCOVER</a:t>
            </a:r>
            <a:r>
              <a:rPr sz="2600" dirty="0">
                <a:latin typeface="SimSun"/>
                <a:cs typeface="SimSun"/>
              </a:rPr>
              <a:t>等待时间为</a:t>
            </a:r>
            <a:r>
              <a:rPr sz="2600" spc="-5" dirty="0">
                <a:latin typeface="Calibri"/>
                <a:cs typeface="Calibri"/>
              </a:rPr>
              <a:t>1s</a:t>
            </a:r>
            <a:r>
              <a:rPr sz="2600" spc="-5" dirty="0">
                <a:latin typeface="SimSun"/>
                <a:cs typeface="SimSun"/>
              </a:rPr>
              <a:t>，</a:t>
            </a:r>
            <a:r>
              <a:rPr sz="2600" dirty="0">
                <a:latin typeface="SimSun"/>
                <a:cs typeface="SimSun"/>
              </a:rPr>
              <a:t>也就是当客户端将第一个 </a:t>
            </a:r>
            <a:r>
              <a:rPr sz="2600" spc="-11" dirty="0">
                <a:latin typeface="Calibri"/>
                <a:cs typeface="Calibri"/>
              </a:rPr>
              <a:t>DHCPDISCOVER</a:t>
            </a:r>
            <a:r>
              <a:rPr sz="2600" dirty="0">
                <a:latin typeface="SimSun"/>
                <a:cs typeface="SimSun"/>
              </a:rPr>
              <a:t>数据包送出去之后，在</a:t>
            </a:r>
            <a:r>
              <a:rPr sz="2600" spc="-5" dirty="0">
                <a:latin typeface="Calibri"/>
                <a:cs typeface="Calibri"/>
              </a:rPr>
              <a:t>1s</a:t>
            </a:r>
            <a:r>
              <a:rPr sz="2600" dirty="0">
                <a:latin typeface="SimSun"/>
                <a:cs typeface="SimSun"/>
              </a:rPr>
              <a:t>之内没有得到响应的话，就 会进行第二次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CPD</a:t>
            </a:r>
            <a:r>
              <a:rPr sz="2600" spc="-11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32" dirty="0">
                <a:latin typeface="Calibri"/>
                <a:cs typeface="Calibri"/>
              </a:rPr>
              <a:t>CO</a:t>
            </a:r>
            <a:r>
              <a:rPr sz="2600" dirty="0">
                <a:latin typeface="Calibri"/>
                <a:cs typeface="Calibri"/>
              </a:rPr>
              <a:t>VE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dirty="0">
                <a:latin typeface="SimSun"/>
                <a:cs typeface="SimSun"/>
              </a:rPr>
              <a:t>广播。若一直得不到响应</a:t>
            </a:r>
            <a:r>
              <a:rPr sz="2600" dirty="0">
                <a:latin typeface="Microsoft YaHei"/>
                <a:cs typeface="Microsoft YaHei"/>
              </a:rPr>
              <a:t>﹐</a:t>
            </a:r>
            <a:r>
              <a:rPr sz="2600" dirty="0">
                <a:latin typeface="SimSun"/>
                <a:cs typeface="SimSun"/>
              </a:rPr>
              <a:t>客户端会有 四次</a:t>
            </a:r>
            <a:r>
              <a:rPr sz="2600" spc="-11" dirty="0">
                <a:latin typeface="Calibri"/>
                <a:cs typeface="Calibri"/>
              </a:rPr>
              <a:t>DHCPDISCOVER</a:t>
            </a:r>
            <a:r>
              <a:rPr sz="2600" dirty="0">
                <a:latin typeface="SimSun"/>
                <a:cs typeface="SimSun"/>
              </a:rPr>
              <a:t>广播（包括第一次在内），除了第一次会等待</a:t>
            </a:r>
            <a:r>
              <a:rPr sz="2600" spc="-5" dirty="0">
                <a:latin typeface="Calibri"/>
                <a:cs typeface="Calibri"/>
              </a:rPr>
              <a:t>1s </a:t>
            </a:r>
            <a:r>
              <a:rPr sz="2600" spc="-574" dirty="0">
                <a:latin typeface="Calibri"/>
                <a:cs typeface="Calibri"/>
              </a:rPr>
              <a:t> </a:t>
            </a:r>
            <a:r>
              <a:rPr sz="2600" dirty="0">
                <a:latin typeface="SimSun"/>
                <a:cs typeface="SimSun"/>
              </a:rPr>
              <a:t>之外，其余三次的等待时间分别是</a:t>
            </a:r>
            <a:r>
              <a:rPr sz="2600" spc="-5" dirty="0">
                <a:latin typeface="Calibri"/>
                <a:cs typeface="Calibri"/>
              </a:rPr>
              <a:t>9s</a:t>
            </a:r>
            <a:r>
              <a:rPr sz="2600" spc="-5" dirty="0">
                <a:latin typeface="Microsoft YaHei"/>
                <a:cs typeface="Microsoft YaHei"/>
              </a:rPr>
              <a:t>﹑</a:t>
            </a:r>
            <a:r>
              <a:rPr sz="2600" spc="-5" dirty="0">
                <a:latin typeface="Calibri"/>
                <a:cs typeface="Calibri"/>
              </a:rPr>
              <a:t>13s</a:t>
            </a:r>
            <a:r>
              <a:rPr sz="2600" spc="-5" dirty="0">
                <a:latin typeface="Microsoft YaHei"/>
                <a:cs typeface="Microsoft YaHei"/>
              </a:rPr>
              <a:t>﹑</a:t>
            </a:r>
            <a:r>
              <a:rPr sz="2600" spc="-5" dirty="0">
                <a:latin typeface="Calibri"/>
                <a:cs typeface="Calibri"/>
              </a:rPr>
              <a:t>16s</a:t>
            </a:r>
            <a:r>
              <a:rPr sz="2600" dirty="0">
                <a:latin typeface="SimSun"/>
                <a:cs typeface="SimSun"/>
              </a:rPr>
              <a:t>。如果都没有得到 </a:t>
            </a:r>
            <a:r>
              <a:rPr sz="2600" spc="-5" dirty="0">
                <a:latin typeface="Calibri"/>
                <a:cs typeface="Calibri"/>
              </a:rPr>
              <a:t>DHCP</a:t>
            </a:r>
            <a:r>
              <a:rPr sz="2600" dirty="0">
                <a:latin typeface="SimSun"/>
                <a:cs typeface="SimSun"/>
              </a:rPr>
              <a:t>服务器的响应，客户端则会显示错误信息，宣告 </a:t>
            </a:r>
            <a:r>
              <a:rPr sz="2600" spc="-11" dirty="0">
                <a:latin typeface="Calibri"/>
                <a:cs typeface="Calibri"/>
              </a:rPr>
              <a:t>DHCPDISCOVER</a:t>
            </a:r>
            <a:r>
              <a:rPr sz="2600" dirty="0">
                <a:latin typeface="SimSun"/>
                <a:cs typeface="SimSun"/>
              </a:rPr>
              <a:t>的失败。之后，基于使用者的选择，系统会继续在 </a:t>
            </a:r>
            <a:r>
              <a:rPr sz="2600" spc="-5" dirty="0">
                <a:latin typeface="Calibri"/>
                <a:cs typeface="Calibri"/>
              </a:rPr>
              <a:t>5min</a:t>
            </a:r>
            <a:r>
              <a:rPr sz="2600" dirty="0">
                <a:latin typeface="SimSun"/>
                <a:cs typeface="SimSun"/>
              </a:rPr>
              <a:t>之后再重复一次</a:t>
            </a:r>
            <a:r>
              <a:rPr sz="2600" spc="-11" dirty="0">
                <a:latin typeface="Calibri"/>
                <a:cs typeface="Calibri"/>
              </a:rPr>
              <a:t>DHCPDISCOVER</a:t>
            </a:r>
            <a:r>
              <a:rPr sz="2600" dirty="0">
                <a:latin typeface="SimSun"/>
                <a:cs typeface="SimSun"/>
              </a:rPr>
              <a:t>的过程。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813" y="-166030"/>
            <a:ext cx="4870450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dirty="0"/>
              <a:t>用户属性修改说明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1" y="401616"/>
            <a:ext cx="9690682" cy="6736449"/>
          </a:xfrm>
          <a:prstGeom prst="rect">
            <a:avLst/>
          </a:prstGeom>
        </p:spPr>
        <p:txBody>
          <a:bodyPr vert="horz" wrap="square" lIns="0" tIns="99748" rIns="0" bIns="0" rtlCol="0">
            <a:spAutoFit/>
          </a:bodyPr>
          <a:lstStyle/>
          <a:p>
            <a:pPr marL="385221" indent="-371464">
              <a:spcBef>
                <a:spcPts val="785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可修改的内容如下。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672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dirty="0">
                <a:latin typeface="Calibri"/>
                <a:cs typeface="Calibri"/>
              </a:rPr>
              <a:t>1</a:t>
            </a:r>
            <a:r>
              <a:rPr sz="3033" dirty="0">
                <a:latin typeface="SimSun"/>
                <a:cs typeface="SimSun"/>
              </a:rPr>
              <a:t>）图标。一个标识用户特征的图片。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704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dirty="0">
                <a:latin typeface="Calibri"/>
                <a:cs typeface="Calibri"/>
              </a:rPr>
              <a:t>2</a:t>
            </a:r>
            <a:r>
              <a:rPr sz="3033" dirty="0">
                <a:latin typeface="SimSun"/>
                <a:cs typeface="SimSun"/>
              </a:rPr>
              <a:t>）用户</a:t>
            </a:r>
            <a:r>
              <a:rPr sz="3033" spc="-5" dirty="0">
                <a:latin typeface="SimSun"/>
                <a:cs typeface="SimSun"/>
              </a:rPr>
              <a:t>（</a:t>
            </a:r>
            <a:r>
              <a:rPr sz="3033" spc="-5" dirty="0">
                <a:latin typeface="Calibri"/>
                <a:cs typeface="Calibri"/>
              </a:rPr>
              <a:t>User</a:t>
            </a:r>
            <a:r>
              <a:rPr sz="3033" spc="-5" dirty="0">
                <a:latin typeface="SimSun"/>
                <a:cs typeface="SimSun"/>
              </a:rPr>
              <a:t>）</a:t>
            </a:r>
            <a:r>
              <a:rPr sz="3033" dirty="0">
                <a:latin typeface="SimSun"/>
                <a:cs typeface="SimSun"/>
              </a:rPr>
              <a:t>。符合规定的用户名。</a:t>
            </a:r>
            <a:endParaRPr sz="3033">
              <a:latin typeface="SimSun"/>
              <a:cs typeface="SimSun"/>
            </a:endParaRPr>
          </a:p>
          <a:p>
            <a:pPr marL="385221" marR="275158" indent="-371464">
              <a:lnSpc>
                <a:spcPct val="100200"/>
              </a:lnSpc>
              <a:spcBef>
                <a:spcPts val="796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dirty="0">
                <a:latin typeface="Calibri"/>
                <a:cs typeface="Calibri"/>
              </a:rPr>
              <a:t>3</a:t>
            </a:r>
            <a:r>
              <a:rPr sz="3033" dirty="0">
                <a:latin typeface="SimSun"/>
                <a:cs typeface="SimSun"/>
              </a:rPr>
              <a:t>）用户类型</a:t>
            </a:r>
            <a:r>
              <a:rPr sz="3033" spc="-11" dirty="0">
                <a:latin typeface="SimSun"/>
                <a:cs typeface="SimSun"/>
              </a:rPr>
              <a:t>（</a:t>
            </a:r>
            <a:r>
              <a:rPr sz="3033" spc="-11" dirty="0">
                <a:latin typeface="Calibri"/>
                <a:cs typeface="Calibri"/>
              </a:rPr>
              <a:t>Account</a:t>
            </a:r>
            <a:r>
              <a:rPr sz="3033" spc="-5" dirty="0">
                <a:latin typeface="Calibri"/>
                <a:cs typeface="Calibri"/>
              </a:rPr>
              <a:t> </a:t>
            </a:r>
            <a:r>
              <a:rPr sz="3033" spc="-32" dirty="0">
                <a:latin typeface="Calibri"/>
                <a:cs typeface="Calibri"/>
              </a:rPr>
              <a:t>Type</a:t>
            </a:r>
            <a:r>
              <a:rPr sz="3033" spc="-32" dirty="0">
                <a:latin typeface="SimSun"/>
                <a:cs typeface="SimSun"/>
              </a:rPr>
              <a:t>）</a:t>
            </a:r>
            <a:r>
              <a:rPr sz="3033" dirty="0">
                <a:latin typeface="SimSun"/>
                <a:cs typeface="SimSun"/>
              </a:rPr>
              <a:t>。可以是标准（ </a:t>
            </a:r>
            <a:r>
              <a:rPr sz="3033" spc="5" dirty="0">
                <a:latin typeface="SimSun"/>
                <a:cs typeface="SimSun"/>
              </a:rPr>
              <a:t> </a:t>
            </a:r>
            <a:r>
              <a:rPr sz="3033" spc="-11" dirty="0">
                <a:latin typeface="Calibri"/>
                <a:cs typeface="Calibri"/>
              </a:rPr>
              <a:t>Standard</a:t>
            </a:r>
            <a:r>
              <a:rPr sz="3033" spc="-11" dirty="0">
                <a:latin typeface="SimSun"/>
                <a:cs typeface="SimSun"/>
              </a:rPr>
              <a:t>）</a:t>
            </a:r>
            <a:r>
              <a:rPr sz="3033" dirty="0">
                <a:latin typeface="SimSun"/>
                <a:cs typeface="SimSun"/>
              </a:rPr>
              <a:t>的或管理员</a:t>
            </a:r>
            <a:r>
              <a:rPr sz="3033" spc="-16" dirty="0">
                <a:latin typeface="SimSun"/>
                <a:cs typeface="SimSun"/>
              </a:rPr>
              <a:t>（</a:t>
            </a:r>
            <a:r>
              <a:rPr sz="3033" spc="-16" dirty="0">
                <a:latin typeface="Calibri"/>
                <a:cs typeface="Calibri"/>
              </a:rPr>
              <a:t>Administrator</a:t>
            </a:r>
            <a:r>
              <a:rPr sz="3033" spc="-16" dirty="0">
                <a:latin typeface="SimSun"/>
                <a:cs typeface="SimSun"/>
              </a:rPr>
              <a:t>）</a:t>
            </a:r>
            <a:r>
              <a:rPr sz="3033" dirty="0">
                <a:latin typeface="SimSun"/>
                <a:cs typeface="SimSun"/>
              </a:rPr>
              <a:t>。若设为管理 员，则系统将该用户名加入</a:t>
            </a:r>
            <a:r>
              <a:rPr sz="3033" spc="-5" dirty="0">
                <a:latin typeface="Calibri"/>
                <a:cs typeface="Calibri"/>
              </a:rPr>
              <a:t>w</a:t>
            </a:r>
            <a:r>
              <a:rPr sz="3033" spc="5" dirty="0">
                <a:latin typeface="Calibri"/>
                <a:cs typeface="Calibri"/>
              </a:rPr>
              <a:t>h</a:t>
            </a:r>
            <a:r>
              <a:rPr sz="3033" spc="-11" dirty="0">
                <a:latin typeface="Calibri"/>
                <a:cs typeface="Calibri"/>
              </a:rPr>
              <a:t>eel</a:t>
            </a:r>
            <a:r>
              <a:rPr sz="3033" dirty="0">
                <a:latin typeface="SimSun"/>
                <a:cs typeface="SimSun"/>
              </a:rPr>
              <a:t>组，在</a:t>
            </a:r>
            <a:r>
              <a:rPr sz="3033" dirty="0">
                <a:latin typeface="Calibri"/>
                <a:cs typeface="Calibri"/>
              </a:rPr>
              <a:t>ubu</a:t>
            </a:r>
            <a:r>
              <a:rPr sz="3033" spc="-27" dirty="0">
                <a:latin typeface="Calibri"/>
                <a:cs typeface="Calibri"/>
              </a:rPr>
              <a:t>n</a:t>
            </a:r>
            <a:r>
              <a:rPr sz="3033" spc="-5" dirty="0">
                <a:latin typeface="Calibri"/>
                <a:cs typeface="Calibri"/>
              </a:rPr>
              <a:t>t</a:t>
            </a:r>
            <a:r>
              <a:rPr sz="3033" dirty="0">
                <a:latin typeface="Calibri"/>
                <a:cs typeface="Calibri"/>
              </a:rPr>
              <a:t>u</a:t>
            </a:r>
            <a:r>
              <a:rPr sz="3033" dirty="0">
                <a:latin typeface="SimSun"/>
                <a:cs typeface="SimSun"/>
              </a:rPr>
              <a:t>中将其 加入</a:t>
            </a:r>
            <a:r>
              <a:rPr sz="3033" spc="-5" dirty="0">
                <a:latin typeface="Calibri"/>
                <a:cs typeface="Calibri"/>
              </a:rPr>
              <a:t>adm</a:t>
            </a:r>
            <a:r>
              <a:rPr sz="3033" dirty="0">
                <a:latin typeface="SimSun"/>
                <a:cs typeface="SimSun"/>
              </a:rPr>
              <a:t>和</a:t>
            </a:r>
            <a:r>
              <a:rPr sz="3033" dirty="0">
                <a:latin typeface="Calibri"/>
                <a:cs typeface="Calibri"/>
              </a:rPr>
              <a:t>sudo</a:t>
            </a:r>
            <a:r>
              <a:rPr sz="3033" dirty="0">
                <a:latin typeface="SimSun"/>
                <a:cs typeface="SimSun"/>
              </a:rPr>
              <a:t>组。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67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dirty="0">
                <a:latin typeface="Calibri"/>
                <a:cs typeface="Calibri"/>
              </a:rPr>
              <a:t>4</a:t>
            </a:r>
            <a:r>
              <a:rPr sz="3033" dirty="0">
                <a:latin typeface="SimSun"/>
                <a:cs typeface="SimSun"/>
              </a:rPr>
              <a:t>）语言</a:t>
            </a:r>
            <a:r>
              <a:rPr sz="3033" spc="-11" dirty="0">
                <a:latin typeface="SimSun"/>
                <a:cs typeface="SimSun"/>
              </a:rPr>
              <a:t>（</a:t>
            </a:r>
            <a:r>
              <a:rPr sz="3033" spc="-11" dirty="0">
                <a:latin typeface="Calibri"/>
                <a:cs typeface="Calibri"/>
              </a:rPr>
              <a:t>Language</a:t>
            </a:r>
            <a:r>
              <a:rPr sz="3033" spc="-11" dirty="0">
                <a:latin typeface="SimSun"/>
                <a:cs typeface="SimSun"/>
              </a:rPr>
              <a:t>）</a:t>
            </a:r>
            <a:r>
              <a:rPr sz="3033" dirty="0">
                <a:latin typeface="SimSun"/>
                <a:cs typeface="SimSun"/>
              </a:rPr>
              <a:t>。可以根据需要设置。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704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dirty="0">
                <a:latin typeface="Calibri"/>
                <a:cs typeface="Calibri"/>
              </a:rPr>
              <a:t>5</a:t>
            </a:r>
            <a:r>
              <a:rPr sz="3033" dirty="0">
                <a:latin typeface="SimSun"/>
                <a:cs typeface="SimSun"/>
              </a:rPr>
              <a:t>）密码</a:t>
            </a:r>
            <a:r>
              <a:rPr sz="3033" spc="-16" dirty="0">
                <a:latin typeface="SimSun"/>
                <a:cs typeface="SimSun"/>
              </a:rPr>
              <a:t>（</a:t>
            </a:r>
            <a:r>
              <a:rPr sz="3033" spc="-16" dirty="0">
                <a:latin typeface="Calibri"/>
                <a:cs typeface="Calibri"/>
              </a:rPr>
              <a:t>Password</a:t>
            </a:r>
            <a:r>
              <a:rPr sz="3033" spc="-16" dirty="0">
                <a:latin typeface="SimSun"/>
                <a:cs typeface="SimSun"/>
              </a:rPr>
              <a:t>）</a:t>
            </a:r>
            <a:r>
              <a:rPr sz="3033" dirty="0">
                <a:latin typeface="SimSun"/>
                <a:cs typeface="SimSun"/>
              </a:rPr>
              <a:t>。见关于密码的设置部分。</a:t>
            </a:r>
            <a:endParaRPr sz="3033">
              <a:latin typeface="SimSun"/>
              <a:cs typeface="SimSun"/>
            </a:endParaRPr>
          </a:p>
          <a:p>
            <a:pPr marL="385221" marR="5503" indent="-371464">
              <a:lnSpc>
                <a:spcPct val="107100"/>
              </a:lnSpc>
              <a:spcBef>
                <a:spcPts val="443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dirty="0">
                <a:latin typeface="Calibri"/>
                <a:cs typeface="Calibri"/>
              </a:rPr>
              <a:t>6</a:t>
            </a:r>
            <a:r>
              <a:rPr sz="3033" dirty="0">
                <a:latin typeface="SimSun"/>
                <a:cs typeface="SimSun"/>
              </a:rPr>
              <a:t>）自动登录</a:t>
            </a:r>
            <a:r>
              <a:rPr sz="3033" spc="-11" dirty="0">
                <a:latin typeface="SimSun"/>
                <a:cs typeface="SimSun"/>
              </a:rPr>
              <a:t>（</a:t>
            </a:r>
            <a:r>
              <a:rPr sz="3033" spc="-11" dirty="0">
                <a:latin typeface="Calibri"/>
                <a:cs typeface="Calibri"/>
              </a:rPr>
              <a:t>Automatic</a:t>
            </a:r>
            <a:r>
              <a:rPr sz="3033" spc="-60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Login</a:t>
            </a:r>
            <a:r>
              <a:rPr sz="3033" spc="-5" dirty="0">
                <a:latin typeface="SimSun"/>
                <a:cs typeface="SimSun"/>
              </a:rPr>
              <a:t>）</a:t>
            </a:r>
            <a:r>
              <a:rPr sz="3033" dirty="0">
                <a:latin typeface="SimSun"/>
                <a:cs typeface="SimSun"/>
              </a:rPr>
              <a:t>。是一个开关，可打 开，也可关闭，但系统中只能有一个用户是自动登录的</a:t>
            </a:r>
            <a:endParaRPr sz="3033">
              <a:latin typeface="SimSun"/>
              <a:cs typeface="SimSun"/>
            </a:endParaRPr>
          </a:p>
          <a:p>
            <a:pPr marL="385221" marR="50904">
              <a:lnSpc>
                <a:spcPts val="3358"/>
              </a:lnSpc>
              <a:spcBef>
                <a:spcPts val="368"/>
              </a:spcBef>
            </a:pPr>
            <a:r>
              <a:rPr sz="3033" dirty="0">
                <a:latin typeface="SimSun"/>
                <a:cs typeface="SimSun"/>
              </a:rPr>
              <a:t>。当一个用户设有此属性时，在下次开机时，将自动登 录到该用户。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092" y="322666"/>
            <a:ext cx="5475817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dirty="0"/>
              <a:t>关于密码的设置说明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1" y="1379008"/>
            <a:ext cx="9652159" cy="4017906"/>
          </a:xfrm>
          <a:prstGeom prst="rect">
            <a:avLst/>
          </a:prstGeom>
        </p:spPr>
        <p:txBody>
          <a:bodyPr vert="horz" wrap="square" lIns="0" tIns="102500" rIns="0" bIns="0" rtlCol="0">
            <a:spAutoFit/>
          </a:bodyPr>
          <a:lstStyle/>
          <a:p>
            <a:pPr marL="385221" indent="-371464">
              <a:spcBef>
                <a:spcPts val="80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当选择修改密码时，给用户两个选择：</a:t>
            </a:r>
            <a:endParaRPr sz="3033">
              <a:latin typeface="SimSun"/>
              <a:cs typeface="SimSun"/>
            </a:endParaRPr>
          </a:p>
          <a:p>
            <a:pPr marL="385221" marR="295795" indent="-371464">
              <a:lnSpc>
                <a:spcPct val="101400"/>
              </a:lnSpc>
              <a:spcBef>
                <a:spcPts val="650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一是允许用户在下次登录时自己设置密码</a:t>
            </a:r>
            <a:r>
              <a:rPr sz="3033" spc="-5" dirty="0">
                <a:latin typeface="SimSun"/>
                <a:cs typeface="SimSun"/>
              </a:rPr>
              <a:t>（</a:t>
            </a:r>
            <a:r>
              <a:rPr sz="3033" spc="-5" dirty="0">
                <a:latin typeface="Calibri"/>
                <a:cs typeface="Calibri"/>
              </a:rPr>
              <a:t>Allow</a:t>
            </a:r>
            <a:r>
              <a:rPr sz="3033" spc="-87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user </a:t>
            </a:r>
            <a:r>
              <a:rPr sz="3033" spc="-666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to</a:t>
            </a:r>
            <a:r>
              <a:rPr sz="3033" dirty="0">
                <a:latin typeface="Calibri"/>
                <a:cs typeface="Calibri"/>
              </a:rPr>
              <a:t> </a:t>
            </a:r>
            <a:r>
              <a:rPr sz="3033" spc="-11" dirty="0">
                <a:latin typeface="Calibri"/>
                <a:cs typeface="Calibri"/>
              </a:rPr>
              <a:t>set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a </a:t>
            </a:r>
            <a:r>
              <a:rPr sz="3033" spc="-16" dirty="0">
                <a:latin typeface="Calibri"/>
                <a:cs typeface="Calibri"/>
              </a:rPr>
              <a:t>password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when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11" dirty="0">
                <a:latin typeface="Calibri"/>
                <a:cs typeface="Calibri"/>
              </a:rPr>
              <a:t>they</a:t>
            </a:r>
            <a:r>
              <a:rPr sz="3033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next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login</a:t>
            </a:r>
            <a:r>
              <a:rPr sz="3033" spc="-5" dirty="0">
                <a:latin typeface="SimSun"/>
                <a:cs typeface="SimSun"/>
              </a:rPr>
              <a:t>）；</a:t>
            </a:r>
            <a:endParaRPr sz="3033">
              <a:latin typeface="SimSun"/>
              <a:cs typeface="SimSun"/>
            </a:endParaRPr>
          </a:p>
          <a:p>
            <a:pPr marL="385221" marR="5503" indent="-371464" algn="just">
              <a:lnSpc>
                <a:spcPct val="98200"/>
              </a:lnSpc>
              <a:spcBef>
                <a:spcPts val="980"/>
              </a:spcBef>
              <a:buFont typeface="Arial MT"/>
              <a:buChar char="•"/>
              <a:tabLst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二是现在就要设置密码。当选择一时，用户在下次登录 时，要自行设置密码。当选择二时，要输入两次相同的 符合安全要求的密码，当“修改（</a:t>
            </a:r>
            <a:r>
              <a:rPr sz="3033" spc="-11" dirty="0">
                <a:latin typeface="Calibri"/>
                <a:cs typeface="Calibri"/>
              </a:rPr>
              <a:t>C</a:t>
            </a:r>
            <a:r>
              <a:rPr sz="3033" spc="5" dirty="0">
                <a:latin typeface="Calibri"/>
                <a:cs typeface="Calibri"/>
              </a:rPr>
              <a:t>h</a:t>
            </a:r>
            <a:r>
              <a:rPr sz="3033" spc="-5" dirty="0">
                <a:latin typeface="Calibri"/>
                <a:cs typeface="Calibri"/>
              </a:rPr>
              <a:t>a</a:t>
            </a:r>
            <a:r>
              <a:rPr sz="3033" spc="5" dirty="0">
                <a:latin typeface="Calibri"/>
                <a:cs typeface="Calibri"/>
              </a:rPr>
              <a:t>n</a:t>
            </a:r>
            <a:r>
              <a:rPr sz="3033" spc="-32" dirty="0">
                <a:latin typeface="Calibri"/>
                <a:cs typeface="Calibri"/>
              </a:rPr>
              <a:t>g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dirty="0">
                <a:latin typeface="SimSun"/>
                <a:cs typeface="SimSun"/>
              </a:rPr>
              <a:t>）”按钮变得 可用时，单击之修改密码。在修改密码时，也可以生成 一个随机密码。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565" y="4883"/>
            <a:ext cx="8684948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240963" algn="l"/>
              </a:tabLst>
            </a:pPr>
            <a:r>
              <a:rPr sz="3900" dirty="0">
                <a:latin typeface="Calibri"/>
                <a:cs typeface="Calibri"/>
              </a:rPr>
              <a:t>5</a:t>
            </a:r>
            <a:r>
              <a:rPr sz="3900" spc="5" dirty="0">
                <a:latin typeface="Calibri"/>
                <a:cs typeface="Calibri"/>
              </a:rPr>
              <a:t>.</a:t>
            </a:r>
            <a:r>
              <a:rPr sz="3900" dirty="0">
                <a:latin typeface="Calibri"/>
                <a:cs typeface="Calibri"/>
              </a:rPr>
              <a:t>5</a:t>
            </a:r>
            <a:r>
              <a:rPr sz="3900" spc="5" dirty="0">
                <a:latin typeface="Calibri"/>
                <a:cs typeface="Calibri"/>
              </a:rPr>
              <a:t>.</a:t>
            </a:r>
            <a:r>
              <a:rPr sz="3900" dirty="0">
                <a:latin typeface="Calibri"/>
                <a:cs typeface="Calibri"/>
              </a:rPr>
              <a:t>7	</a:t>
            </a:r>
            <a:r>
              <a:rPr sz="3900" dirty="0"/>
              <a:t>与用户身份和位置相关的其他命令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01" y="870501"/>
            <a:ext cx="8058944" cy="448789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85221" indent="-371464">
              <a:spcBef>
                <a:spcPts val="780"/>
              </a:spcBef>
              <a:buFont typeface="Arial MT"/>
              <a:buChar char="•"/>
              <a:tabLst>
                <a:tab pos="384534" algn="l"/>
                <a:tab pos="385221" algn="l"/>
                <a:tab pos="755997" algn="l"/>
              </a:tabLst>
            </a:pPr>
            <a:r>
              <a:rPr sz="3033" dirty="0">
                <a:latin typeface="Calibri"/>
                <a:cs typeface="Calibri"/>
              </a:rPr>
              <a:t>1	</a:t>
            </a:r>
            <a:r>
              <a:rPr sz="3033" dirty="0">
                <a:latin typeface="SimSun"/>
                <a:cs typeface="SimSun"/>
              </a:rPr>
              <a:t>显示与用户和组相关的身份信息</a:t>
            </a:r>
            <a:r>
              <a:rPr sz="3033" spc="-5" dirty="0">
                <a:latin typeface="SimSun"/>
                <a:cs typeface="SimSun"/>
              </a:rPr>
              <a:t>（</a:t>
            </a:r>
            <a:r>
              <a:rPr sz="3033" spc="-5" dirty="0">
                <a:latin typeface="Calibri"/>
                <a:cs typeface="Calibri"/>
              </a:rPr>
              <a:t>id</a:t>
            </a:r>
            <a:r>
              <a:rPr sz="3033" spc="-5" dirty="0">
                <a:latin typeface="SimSun"/>
                <a:cs typeface="SimSun"/>
              </a:rPr>
              <a:t>）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677"/>
              </a:spcBef>
              <a:buFont typeface="Arial MT"/>
              <a:buChar char="•"/>
              <a:tabLst>
                <a:tab pos="384534" algn="l"/>
                <a:tab pos="385221" algn="l"/>
                <a:tab pos="755997" algn="l"/>
              </a:tabLst>
            </a:pPr>
            <a:r>
              <a:rPr sz="3033" dirty="0">
                <a:latin typeface="Calibri"/>
                <a:cs typeface="Calibri"/>
              </a:rPr>
              <a:t>2	</a:t>
            </a:r>
            <a:r>
              <a:rPr sz="3033" dirty="0">
                <a:latin typeface="SimSun"/>
                <a:cs typeface="SimSun"/>
              </a:rPr>
              <a:t>显示已登录用户的信息</a:t>
            </a:r>
            <a:r>
              <a:rPr sz="3033" spc="-5" dirty="0">
                <a:latin typeface="SimSun"/>
                <a:cs typeface="SimSun"/>
              </a:rPr>
              <a:t>（</a:t>
            </a:r>
            <a:r>
              <a:rPr sz="3033" spc="-5" dirty="0">
                <a:latin typeface="Calibri"/>
                <a:cs typeface="Calibri"/>
              </a:rPr>
              <a:t>who</a:t>
            </a:r>
            <a:r>
              <a:rPr sz="3033" spc="-5" dirty="0">
                <a:latin typeface="SimSun"/>
                <a:cs typeface="SimSun"/>
              </a:rPr>
              <a:t>）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704"/>
              </a:spcBef>
              <a:buFont typeface="Arial MT"/>
              <a:buChar char="•"/>
              <a:tabLst>
                <a:tab pos="384534" algn="l"/>
                <a:tab pos="385221" algn="l"/>
                <a:tab pos="755997" algn="l"/>
              </a:tabLst>
            </a:pPr>
            <a:r>
              <a:rPr sz="3033" dirty="0">
                <a:latin typeface="Calibri"/>
                <a:cs typeface="Calibri"/>
              </a:rPr>
              <a:t>3	</a:t>
            </a:r>
            <a:r>
              <a:rPr sz="3033" dirty="0">
                <a:latin typeface="SimSun"/>
                <a:cs typeface="SimSun"/>
              </a:rPr>
              <a:t>显示使用者的用户名</a:t>
            </a:r>
            <a:r>
              <a:rPr sz="3033" spc="-5" dirty="0">
                <a:latin typeface="SimSun"/>
                <a:cs typeface="SimSun"/>
              </a:rPr>
              <a:t>（</a:t>
            </a:r>
            <a:r>
              <a:rPr sz="3033" spc="-5" dirty="0">
                <a:latin typeface="Calibri"/>
                <a:cs typeface="Calibri"/>
              </a:rPr>
              <a:t>whoami</a:t>
            </a:r>
            <a:r>
              <a:rPr sz="3033" spc="-5" dirty="0">
                <a:latin typeface="SimSun"/>
                <a:cs typeface="SimSun"/>
              </a:rPr>
              <a:t>）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807"/>
              </a:spcBef>
              <a:buFont typeface="Arial MT"/>
              <a:buChar char="•"/>
              <a:tabLst>
                <a:tab pos="384534" algn="l"/>
                <a:tab pos="385221" algn="l"/>
                <a:tab pos="755997" algn="l"/>
              </a:tabLst>
            </a:pPr>
            <a:r>
              <a:rPr sz="3033" dirty="0">
                <a:latin typeface="Calibri"/>
                <a:cs typeface="Calibri"/>
              </a:rPr>
              <a:t>4	</a:t>
            </a:r>
            <a:r>
              <a:rPr sz="3033" dirty="0">
                <a:latin typeface="SimSun"/>
                <a:cs typeface="SimSun"/>
              </a:rPr>
              <a:t>向系统中的指定用户发信息</a:t>
            </a:r>
            <a:r>
              <a:rPr sz="3033" spc="-11" dirty="0">
                <a:latin typeface="SimSun"/>
                <a:cs typeface="SimSun"/>
              </a:rPr>
              <a:t>（</a:t>
            </a:r>
            <a:r>
              <a:rPr sz="3033" spc="-11" dirty="0">
                <a:latin typeface="Calibri"/>
                <a:cs typeface="Calibri"/>
              </a:rPr>
              <a:t>write</a:t>
            </a:r>
            <a:r>
              <a:rPr sz="3033" spc="-11" dirty="0">
                <a:latin typeface="SimSun"/>
                <a:cs typeface="SimSun"/>
              </a:rPr>
              <a:t>）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699"/>
              </a:spcBef>
              <a:buFont typeface="Arial MT"/>
              <a:buChar char="•"/>
              <a:tabLst>
                <a:tab pos="384534" algn="l"/>
                <a:tab pos="385221" algn="l"/>
                <a:tab pos="755997" algn="l"/>
              </a:tabLst>
            </a:pPr>
            <a:r>
              <a:rPr sz="3033" dirty="0">
                <a:latin typeface="Calibri"/>
                <a:cs typeface="Calibri"/>
              </a:rPr>
              <a:t>5	</a:t>
            </a:r>
            <a:r>
              <a:rPr sz="3033" dirty="0">
                <a:latin typeface="SimSun"/>
                <a:cs typeface="SimSun"/>
              </a:rPr>
              <a:t>向系统中已登录的所有用户发信息</a:t>
            </a:r>
            <a:r>
              <a:rPr sz="3033" spc="-11" dirty="0">
                <a:latin typeface="SimSun"/>
                <a:cs typeface="SimSun"/>
              </a:rPr>
              <a:t>（</a:t>
            </a:r>
            <a:r>
              <a:rPr sz="3033" spc="-11" dirty="0">
                <a:latin typeface="Calibri"/>
                <a:cs typeface="Calibri"/>
              </a:rPr>
              <a:t>wall</a:t>
            </a:r>
            <a:r>
              <a:rPr sz="3033" spc="-11" dirty="0">
                <a:latin typeface="SimSun"/>
                <a:cs typeface="SimSun"/>
              </a:rPr>
              <a:t>）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677"/>
              </a:spcBef>
              <a:buFont typeface="Arial MT"/>
              <a:buChar char="•"/>
              <a:tabLst>
                <a:tab pos="384534" algn="l"/>
                <a:tab pos="385221" algn="l"/>
                <a:tab pos="755997" algn="l"/>
              </a:tabLst>
            </a:pPr>
            <a:r>
              <a:rPr sz="3033" dirty="0">
                <a:latin typeface="Calibri"/>
                <a:cs typeface="Calibri"/>
              </a:rPr>
              <a:t>6	</a:t>
            </a:r>
            <a:r>
              <a:rPr sz="3033" dirty="0">
                <a:latin typeface="SimSun"/>
                <a:cs typeface="SimSun"/>
              </a:rPr>
              <a:t>确定用户所使用的终端设备</a:t>
            </a:r>
            <a:r>
              <a:rPr sz="3033" spc="-11" dirty="0">
                <a:latin typeface="SimSun"/>
                <a:cs typeface="SimSun"/>
              </a:rPr>
              <a:t>（</a:t>
            </a:r>
            <a:r>
              <a:rPr sz="3033" spc="-11" dirty="0">
                <a:latin typeface="Calibri"/>
                <a:cs typeface="Calibri"/>
              </a:rPr>
              <a:t>tty</a:t>
            </a:r>
            <a:r>
              <a:rPr sz="3033" spc="-11" dirty="0">
                <a:latin typeface="SimSun"/>
                <a:cs typeface="SimSun"/>
              </a:rPr>
              <a:t>）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807"/>
              </a:spcBef>
              <a:buFont typeface="Arial MT"/>
              <a:buChar char="•"/>
              <a:tabLst>
                <a:tab pos="384534" algn="l"/>
                <a:tab pos="385221" algn="l"/>
                <a:tab pos="755997" algn="l"/>
              </a:tabLst>
            </a:pPr>
            <a:r>
              <a:rPr sz="3033" dirty="0">
                <a:latin typeface="Calibri"/>
                <a:cs typeface="Calibri"/>
              </a:rPr>
              <a:t>7	</a:t>
            </a:r>
            <a:r>
              <a:rPr sz="3033" dirty="0">
                <a:latin typeface="SimSun"/>
                <a:cs typeface="SimSun"/>
              </a:rPr>
              <a:t>不退出系统而将自己切换成其他用户（</a:t>
            </a:r>
            <a:r>
              <a:rPr sz="3033" spc="5" dirty="0">
                <a:latin typeface="Calibri"/>
                <a:cs typeface="Calibri"/>
              </a:rPr>
              <a:t>s</a:t>
            </a:r>
            <a:r>
              <a:rPr sz="3033" dirty="0">
                <a:latin typeface="Calibri"/>
                <a:cs typeface="Calibri"/>
              </a:rPr>
              <a:t>u</a:t>
            </a:r>
            <a:r>
              <a:rPr sz="3033" dirty="0">
                <a:latin typeface="SimSun"/>
                <a:cs typeface="SimSun"/>
              </a:rPr>
              <a:t>）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699"/>
              </a:spcBef>
              <a:buFont typeface="Arial MT"/>
              <a:buChar char="•"/>
              <a:tabLst>
                <a:tab pos="384534" algn="l"/>
                <a:tab pos="385221" algn="l"/>
                <a:tab pos="755997" algn="l"/>
              </a:tabLst>
            </a:pPr>
            <a:r>
              <a:rPr sz="3033" dirty="0">
                <a:latin typeface="Calibri"/>
                <a:cs typeface="Calibri"/>
              </a:rPr>
              <a:t>8	</a:t>
            </a:r>
            <a:r>
              <a:rPr sz="3033" dirty="0">
                <a:latin typeface="SimSun"/>
                <a:cs typeface="SimSun"/>
              </a:rPr>
              <a:t>以其他用户身份执行程序（</a:t>
            </a:r>
            <a:r>
              <a:rPr sz="3033" dirty="0">
                <a:latin typeface="Calibri"/>
                <a:cs typeface="Calibri"/>
              </a:rPr>
              <a:t>sudo</a:t>
            </a:r>
            <a:r>
              <a:rPr sz="3033" dirty="0">
                <a:latin typeface="SimSun"/>
                <a:cs typeface="SimSun"/>
              </a:rPr>
              <a:t>）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350" y="-190794"/>
            <a:ext cx="9541404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594342" algn="l"/>
              </a:tabLst>
            </a:pPr>
            <a:r>
              <a:rPr dirty="0">
                <a:latin typeface="Calibri"/>
                <a:cs typeface="Calibri"/>
              </a:rPr>
              <a:t>1	</a:t>
            </a:r>
            <a:r>
              <a:rPr dirty="0"/>
              <a:t>显示与用户和组相关的信息（</a:t>
            </a:r>
            <a:r>
              <a:rPr dirty="0">
                <a:latin typeface="Calibri"/>
                <a:cs typeface="Calibri"/>
              </a:rPr>
              <a:t>id</a:t>
            </a:r>
            <a:r>
              <a:rPr dirty="0"/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1" y="718607"/>
            <a:ext cx="9744340" cy="1981034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385221" indent="-371464">
              <a:lnSpc>
                <a:spcPts val="3613"/>
              </a:lnSpc>
              <a:spcBef>
                <a:spcPts val="108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Calibri"/>
                <a:cs typeface="Calibri"/>
              </a:rPr>
              <a:t>1</a:t>
            </a:r>
            <a:r>
              <a:rPr sz="3033" dirty="0">
                <a:latin typeface="SimSun"/>
                <a:cs typeface="SimSun"/>
              </a:rPr>
              <a:t>．功能与用法</a:t>
            </a:r>
            <a:endParaRPr sz="3033">
              <a:latin typeface="SimSun"/>
              <a:cs typeface="SimSun"/>
            </a:endParaRPr>
          </a:p>
          <a:p>
            <a:pPr marL="2402131" marR="5503" indent="-2017598">
              <a:lnSpc>
                <a:spcPts val="3564"/>
              </a:lnSpc>
              <a:spcBef>
                <a:spcPts val="157"/>
              </a:spcBef>
            </a:pPr>
            <a:r>
              <a:rPr sz="3033" spc="-5" dirty="0">
                <a:latin typeface="Calibri"/>
                <a:cs typeface="Calibri"/>
              </a:rPr>
              <a:t>i</a:t>
            </a:r>
            <a:r>
              <a:rPr sz="3033" dirty="0">
                <a:latin typeface="Calibri"/>
                <a:cs typeface="Calibri"/>
              </a:rPr>
              <a:t>d</a:t>
            </a:r>
            <a:r>
              <a:rPr sz="3033" dirty="0">
                <a:latin typeface="SimSun"/>
                <a:cs typeface="SimSun"/>
              </a:rPr>
              <a:t>命令用于显示用户的</a:t>
            </a:r>
            <a:r>
              <a:rPr sz="3033" dirty="0">
                <a:latin typeface="Calibri"/>
                <a:cs typeface="Calibri"/>
              </a:rPr>
              <a:t>u</a:t>
            </a:r>
            <a:r>
              <a:rPr sz="3033" spc="-5" dirty="0">
                <a:latin typeface="Calibri"/>
                <a:cs typeface="Calibri"/>
              </a:rPr>
              <a:t>i</a:t>
            </a:r>
            <a:r>
              <a:rPr sz="3033" dirty="0">
                <a:latin typeface="Calibri"/>
                <a:cs typeface="Calibri"/>
              </a:rPr>
              <a:t>d</a:t>
            </a:r>
            <a:r>
              <a:rPr sz="3033" dirty="0">
                <a:latin typeface="SimSun"/>
                <a:cs typeface="SimSun"/>
              </a:rPr>
              <a:t>、</a:t>
            </a:r>
            <a:r>
              <a:rPr sz="3033" spc="-11" dirty="0">
                <a:latin typeface="Calibri"/>
                <a:cs typeface="Calibri"/>
              </a:rPr>
              <a:t>g</a:t>
            </a:r>
            <a:r>
              <a:rPr sz="3033" spc="-5" dirty="0">
                <a:latin typeface="Calibri"/>
                <a:cs typeface="Calibri"/>
              </a:rPr>
              <a:t>i</a:t>
            </a:r>
            <a:r>
              <a:rPr sz="3033" dirty="0">
                <a:latin typeface="Calibri"/>
                <a:cs typeface="Calibri"/>
              </a:rPr>
              <a:t>d</a:t>
            </a:r>
            <a:r>
              <a:rPr sz="3033" dirty="0">
                <a:latin typeface="SimSun"/>
                <a:cs typeface="SimSun"/>
              </a:rPr>
              <a:t>及相关信息。其用法为：  </a:t>
            </a:r>
            <a:r>
              <a:rPr sz="3033" spc="-5" dirty="0">
                <a:latin typeface="Calibri"/>
                <a:cs typeface="Calibri"/>
              </a:rPr>
              <a:t>id</a:t>
            </a:r>
            <a:r>
              <a:rPr sz="3033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[options]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[username]</a:t>
            </a:r>
            <a:endParaRPr sz="3033">
              <a:latin typeface="Calibri"/>
              <a:cs typeface="Calibri"/>
            </a:endParaRPr>
          </a:p>
          <a:p>
            <a:pPr marL="385221" indent="-371464">
              <a:spcBef>
                <a:spcPts val="693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Calibri"/>
                <a:cs typeface="Calibri"/>
              </a:rPr>
              <a:t>2</a:t>
            </a:r>
            <a:r>
              <a:rPr sz="3033" dirty="0">
                <a:latin typeface="SimSun"/>
                <a:cs typeface="SimSun"/>
              </a:rPr>
              <a:t>．参数说明</a:t>
            </a:r>
            <a:endParaRPr sz="3033">
              <a:latin typeface="SimSun"/>
              <a:cs typeface="SimSu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957" y="3267339"/>
          <a:ext cx="9830328" cy="3587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7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9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44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dirty="0">
                          <a:latin typeface="SimSun"/>
                          <a:cs typeface="SimSun"/>
                        </a:rPr>
                        <a:t>选</a:t>
                      </a:r>
                      <a:r>
                        <a:rPr sz="2200" spc="-6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200" dirty="0">
                          <a:latin typeface="SimSun"/>
                          <a:cs typeface="SimSun"/>
                        </a:rPr>
                        <a:t>项</a:t>
                      </a:r>
                      <a:endParaRPr sz="2200">
                        <a:latin typeface="SimSun"/>
                        <a:cs typeface="SimSun"/>
                      </a:endParaRPr>
                    </a:p>
                  </a:txBody>
                  <a:tcPr marL="0" marR="0" marT="2752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dirty="0">
                          <a:latin typeface="SimSun"/>
                          <a:cs typeface="SimSun"/>
                        </a:rPr>
                        <a:t>功</a:t>
                      </a:r>
                      <a:r>
                        <a:rPr sz="2200" spc="-3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200" dirty="0">
                          <a:latin typeface="SimSun"/>
                          <a:cs typeface="SimSun"/>
                        </a:rPr>
                        <a:t>能</a:t>
                      </a:r>
                      <a:r>
                        <a:rPr sz="2200" spc="-2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200" dirty="0">
                          <a:latin typeface="SimSun"/>
                          <a:cs typeface="SimSun"/>
                        </a:rPr>
                        <a:t>描</a:t>
                      </a:r>
                      <a:r>
                        <a:rPr sz="2200" spc="-3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200" dirty="0">
                          <a:latin typeface="SimSun"/>
                          <a:cs typeface="SimSun"/>
                        </a:rPr>
                        <a:t>述</a:t>
                      </a:r>
                      <a:endParaRPr sz="2200">
                        <a:latin typeface="SimSun"/>
                        <a:cs typeface="SimSun"/>
                      </a:endParaRPr>
                    </a:p>
                  </a:txBody>
                  <a:tcPr marL="0" marR="0" marT="2752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dirty="0">
                          <a:latin typeface="SimSun"/>
                          <a:cs typeface="SimSun"/>
                        </a:rPr>
                        <a:t>选</a:t>
                      </a:r>
                      <a:r>
                        <a:rPr sz="2200" spc="-50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200" dirty="0">
                          <a:latin typeface="SimSun"/>
                          <a:cs typeface="SimSun"/>
                        </a:rPr>
                        <a:t>项</a:t>
                      </a:r>
                      <a:endParaRPr sz="2200">
                        <a:latin typeface="SimSun"/>
                        <a:cs typeface="SimSun"/>
                      </a:endParaRPr>
                    </a:p>
                  </a:txBody>
                  <a:tcPr marL="0" marR="0" marT="2752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9525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dirty="0">
                          <a:latin typeface="SimSun"/>
                          <a:cs typeface="SimSun"/>
                        </a:rPr>
                        <a:t>功</a:t>
                      </a:r>
                      <a:r>
                        <a:rPr sz="2200" spc="-3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200" dirty="0">
                          <a:latin typeface="SimSun"/>
                          <a:cs typeface="SimSun"/>
                        </a:rPr>
                        <a:t>能</a:t>
                      </a:r>
                      <a:r>
                        <a:rPr sz="2200" spc="-2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200" dirty="0">
                          <a:latin typeface="SimSun"/>
                          <a:cs typeface="SimSun"/>
                        </a:rPr>
                        <a:t>描</a:t>
                      </a:r>
                      <a:r>
                        <a:rPr sz="2200" spc="-3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200" dirty="0">
                          <a:latin typeface="SimSun"/>
                          <a:cs typeface="SimSun"/>
                        </a:rPr>
                        <a:t>述</a:t>
                      </a:r>
                      <a:endParaRPr sz="2200">
                        <a:latin typeface="SimSun"/>
                        <a:cs typeface="SimSun"/>
                      </a:endParaRPr>
                    </a:p>
                  </a:txBody>
                  <a:tcPr marL="0" marR="0" marT="2752" marB="0">
                    <a:lnL w="9525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-a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440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dirty="0">
                          <a:latin typeface="SimSun"/>
                          <a:cs typeface="SimSun"/>
                        </a:rPr>
                        <a:t>显示相关的所有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200" dirty="0">
                          <a:latin typeface="SimSun"/>
                          <a:cs typeface="SimSun"/>
                        </a:rPr>
                        <a:t>信息</a:t>
                      </a:r>
                      <a:endParaRPr sz="2200">
                        <a:latin typeface="SimSun"/>
                        <a:cs typeface="SimSun"/>
                      </a:endParaRPr>
                    </a:p>
                  </a:txBody>
                  <a:tcPr marL="0" marR="0" marT="688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-n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440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9525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3680" marR="8890" indent="-148844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200" dirty="0">
                          <a:latin typeface="SimSun"/>
                          <a:cs typeface="SimSun"/>
                        </a:rPr>
                        <a:t>以名字方式显示信息，与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200" dirty="0">
                          <a:latin typeface="SimSun"/>
                          <a:cs typeface="SimSun"/>
                        </a:rPr>
                        <a:t>，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200" dirty="0">
                          <a:latin typeface="SimSun"/>
                          <a:cs typeface="SimSun"/>
                        </a:rPr>
                        <a:t>，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G </a:t>
                      </a:r>
                      <a:r>
                        <a:rPr sz="2200" dirty="0">
                          <a:latin typeface="SimSun"/>
                          <a:cs typeface="SimSun"/>
                        </a:rPr>
                        <a:t>配合使用</a:t>
                      </a:r>
                      <a:endParaRPr sz="2200">
                        <a:latin typeface="SimSun"/>
                        <a:cs typeface="SimSun"/>
                      </a:endParaRPr>
                    </a:p>
                  </a:txBody>
                  <a:tcPr marL="0" marR="0" marT="144463" marB="0">
                    <a:lnL w="9525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-g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064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dirty="0">
                          <a:latin typeface="SimSun"/>
                          <a:cs typeface="SimSun"/>
                        </a:rPr>
                        <a:t>显示用户有效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879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-r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064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9525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4680" marR="1905" indent="-1875789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200" dirty="0">
                          <a:latin typeface="SimSun"/>
                          <a:cs typeface="SimSun"/>
                        </a:rPr>
                        <a:t>显示真实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200" dirty="0">
                          <a:latin typeface="SimSun"/>
                          <a:cs typeface="SimSun"/>
                        </a:rPr>
                        <a:t>或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200" dirty="0">
                          <a:latin typeface="SimSun"/>
                          <a:cs typeface="SimSun"/>
                        </a:rPr>
                        <a:t>，与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u,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g,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200" dirty="0">
                          <a:latin typeface="SimSun"/>
                          <a:cs typeface="SimSun"/>
                        </a:rPr>
                        <a:t>配合使 用</a:t>
                      </a:r>
                      <a:endParaRPr sz="2200">
                        <a:latin typeface="SimSun"/>
                        <a:cs typeface="SimSun"/>
                      </a:endParaRPr>
                    </a:p>
                  </a:txBody>
                  <a:tcPr marL="0" marR="0" marT="143087" marB="0">
                    <a:lnL w="9525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4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-G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43522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dirty="0">
                          <a:latin typeface="SimSun"/>
                          <a:cs typeface="SimSun"/>
                        </a:rPr>
                        <a:t>显示用户所归属的其他组</a:t>
                      </a:r>
                      <a:endParaRPr sz="2200">
                        <a:latin typeface="SimSun"/>
                        <a:cs typeface="SimSun"/>
                      </a:endParaRPr>
                    </a:p>
                  </a:txBody>
                  <a:tcPr marL="0" marR="0" marT="3440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-u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43522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9525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64"/>
                        </a:spcBef>
                      </a:pPr>
                      <a:r>
                        <a:rPr sz="2200" dirty="0">
                          <a:latin typeface="SimSun"/>
                          <a:cs typeface="SimSun"/>
                        </a:rPr>
                        <a:t>显示有效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200" dirty="0">
                          <a:latin typeface="SimSun"/>
                          <a:cs typeface="SimSun"/>
                        </a:rPr>
                        <a:t>，而非真实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56592" marB="0">
                    <a:lnL w="9525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4031" y="322666"/>
            <a:ext cx="3817938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11" dirty="0">
                <a:latin typeface="Calibri"/>
                <a:cs typeface="Calibri"/>
              </a:rPr>
              <a:t>3</a:t>
            </a:r>
            <a:r>
              <a:rPr dirty="0"/>
              <a:t>．</a:t>
            </a:r>
            <a:r>
              <a:rPr dirty="0">
                <a:latin typeface="Calibri"/>
                <a:cs typeface="Calibri"/>
              </a:rPr>
              <a:t>id</a:t>
            </a:r>
            <a:r>
              <a:rPr dirty="0"/>
              <a:t>使用示例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1" y="1003680"/>
            <a:ext cx="8298339" cy="1289851"/>
          </a:xfrm>
          <a:prstGeom prst="rect">
            <a:avLst/>
          </a:prstGeom>
        </p:spPr>
        <p:txBody>
          <a:bodyPr vert="horz" wrap="square" lIns="0" tIns="119010" rIns="0" bIns="0" rtlCol="0">
            <a:spAutoFit/>
          </a:bodyPr>
          <a:lstStyle/>
          <a:p>
            <a:pPr marL="385221" indent="-371464">
              <a:spcBef>
                <a:spcPts val="93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467" dirty="0">
                <a:latin typeface="Calibri"/>
                <a:cs typeface="Calibri"/>
              </a:rPr>
              <a:t>#id</a:t>
            </a:r>
            <a:r>
              <a:rPr sz="3467" spc="-16" dirty="0">
                <a:latin typeface="Calibri"/>
                <a:cs typeface="Calibri"/>
              </a:rPr>
              <a:t> </a:t>
            </a:r>
            <a:r>
              <a:rPr sz="3467" spc="-5" dirty="0">
                <a:latin typeface="Calibri"/>
                <a:cs typeface="Calibri"/>
              </a:rPr>
              <a:t>-G</a:t>
            </a:r>
            <a:r>
              <a:rPr sz="3467" spc="-16" dirty="0">
                <a:latin typeface="Calibri"/>
                <a:cs typeface="Calibri"/>
              </a:rPr>
              <a:t> </a:t>
            </a:r>
            <a:r>
              <a:rPr sz="3467" spc="-5" dirty="0">
                <a:latin typeface="Calibri"/>
                <a:cs typeface="Calibri"/>
              </a:rPr>
              <a:t>-n</a:t>
            </a:r>
            <a:r>
              <a:rPr sz="3467" spc="-179" dirty="0">
                <a:latin typeface="Calibri"/>
                <a:cs typeface="Calibri"/>
              </a:rPr>
              <a:t> </a:t>
            </a:r>
            <a:r>
              <a:rPr sz="3467" spc="5" dirty="0">
                <a:latin typeface="Calibri"/>
                <a:cs typeface="Calibri"/>
              </a:rPr>
              <a:t>#</a:t>
            </a:r>
            <a:r>
              <a:rPr sz="3467" dirty="0">
                <a:latin typeface="SimSun"/>
                <a:cs typeface="SimSun"/>
              </a:rPr>
              <a:t>以组名方式显示自己的</a:t>
            </a:r>
            <a:r>
              <a:rPr sz="3467" dirty="0">
                <a:latin typeface="Calibri"/>
                <a:cs typeface="Calibri"/>
              </a:rPr>
              <a:t>gid</a:t>
            </a:r>
            <a:r>
              <a:rPr sz="3467" dirty="0">
                <a:latin typeface="SimSun"/>
                <a:cs typeface="SimSun"/>
              </a:rPr>
              <a:t>信息</a:t>
            </a:r>
            <a:endParaRPr sz="3467">
              <a:latin typeface="SimSun"/>
              <a:cs typeface="SimSun"/>
            </a:endParaRPr>
          </a:p>
          <a:p>
            <a:pPr marL="385221" indent="-371464">
              <a:spcBef>
                <a:spcPts val="834"/>
              </a:spcBef>
              <a:buFont typeface="Arial MT"/>
              <a:buChar char="•"/>
              <a:tabLst>
                <a:tab pos="384534" algn="l"/>
                <a:tab pos="385221" algn="l"/>
                <a:tab pos="2984779" algn="l"/>
              </a:tabLst>
            </a:pPr>
            <a:r>
              <a:rPr sz="3467" spc="5" dirty="0">
                <a:latin typeface="Calibri"/>
                <a:cs typeface="Calibri"/>
              </a:rPr>
              <a:t>#</a:t>
            </a:r>
            <a:r>
              <a:rPr sz="3467" dirty="0">
                <a:latin typeface="Calibri"/>
                <a:cs typeface="Calibri"/>
              </a:rPr>
              <a:t>id</a:t>
            </a:r>
            <a:r>
              <a:rPr sz="3467" spc="5" dirty="0">
                <a:latin typeface="Calibri"/>
                <a:cs typeface="Calibri"/>
              </a:rPr>
              <a:t> </a:t>
            </a:r>
            <a:r>
              <a:rPr sz="3467" spc="-5" dirty="0">
                <a:latin typeface="Calibri"/>
                <a:cs typeface="Calibri"/>
              </a:rPr>
              <a:t>f</a:t>
            </a:r>
            <a:r>
              <a:rPr sz="3467" dirty="0">
                <a:latin typeface="Calibri"/>
                <a:cs typeface="Calibri"/>
              </a:rPr>
              <a:t>tp	</a:t>
            </a:r>
            <a:r>
              <a:rPr sz="3467" spc="5" dirty="0">
                <a:latin typeface="Calibri"/>
                <a:cs typeface="Calibri"/>
              </a:rPr>
              <a:t>#</a:t>
            </a:r>
            <a:r>
              <a:rPr sz="3467" dirty="0">
                <a:latin typeface="SimSun"/>
                <a:cs typeface="SimSun"/>
              </a:rPr>
              <a:t>显示指定用户</a:t>
            </a:r>
            <a:r>
              <a:rPr sz="3467" dirty="0">
                <a:latin typeface="Calibri"/>
                <a:cs typeface="Calibri"/>
              </a:rPr>
              <a:t>(</a:t>
            </a:r>
            <a:r>
              <a:rPr sz="3467" spc="-5" dirty="0">
                <a:latin typeface="Calibri"/>
                <a:cs typeface="Calibri"/>
              </a:rPr>
              <a:t>f</a:t>
            </a:r>
            <a:r>
              <a:rPr sz="3467" dirty="0">
                <a:latin typeface="Calibri"/>
                <a:cs typeface="Calibri"/>
              </a:rPr>
              <a:t>t</a:t>
            </a:r>
            <a:r>
              <a:rPr sz="3467" spc="5" dirty="0">
                <a:latin typeface="Calibri"/>
                <a:cs typeface="Calibri"/>
              </a:rPr>
              <a:t>p</a:t>
            </a:r>
            <a:r>
              <a:rPr sz="3467" dirty="0">
                <a:latin typeface="Calibri"/>
                <a:cs typeface="Calibri"/>
              </a:rPr>
              <a:t>)</a:t>
            </a:r>
            <a:r>
              <a:rPr sz="3467" dirty="0">
                <a:latin typeface="SimSun"/>
                <a:cs typeface="SimSun"/>
              </a:rPr>
              <a:t>的</a:t>
            </a:r>
            <a:r>
              <a:rPr sz="3467" dirty="0">
                <a:latin typeface="Calibri"/>
                <a:cs typeface="Calibri"/>
              </a:rPr>
              <a:t>i</a:t>
            </a:r>
            <a:r>
              <a:rPr sz="3467" spc="5" dirty="0">
                <a:latin typeface="Calibri"/>
                <a:cs typeface="Calibri"/>
              </a:rPr>
              <a:t>d</a:t>
            </a:r>
            <a:r>
              <a:rPr sz="3467" dirty="0">
                <a:latin typeface="SimSun"/>
                <a:cs typeface="SimSun"/>
              </a:rPr>
              <a:t>信息</a:t>
            </a:r>
            <a:endParaRPr sz="3467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82107"/>
            <a:ext cx="9880203" cy="710273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472" y="295459"/>
            <a:ext cx="8451056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617930" algn="l"/>
              </a:tabLst>
            </a:pPr>
            <a:r>
              <a:rPr sz="3900" dirty="0">
                <a:latin typeface="Calibri"/>
                <a:cs typeface="Calibri"/>
              </a:rPr>
              <a:t>5</a:t>
            </a:r>
            <a:r>
              <a:rPr sz="3900" spc="5" dirty="0">
                <a:latin typeface="Calibri"/>
                <a:cs typeface="Calibri"/>
              </a:rPr>
              <a:t>.</a:t>
            </a:r>
            <a:r>
              <a:rPr sz="3900" dirty="0">
                <a:latin typeface="Calibri"/>
                <a:cs typeface="Calibri"/>
              </a:rPr>
              <a:t>5</a:t>
            </a:r>
            <a:r>
              <a:rPr sz="3900" spc="5" dirty="0">
                <a:latin typeface="Calibri"/>
                <a:cs typeface="Calibri"/>
              </a:rPr>
              <a:t>.</a:t>
            </a:r>
            <a:r>
              <a:rPr sz="3900" spc="-11" dirty="0">
                <a:latin typeface="Calibri"/>
                <a:cs typeface="Calibri"/>
              </a:rPr>
              <a:t>7</a:t>
            </a:r>
            <a:r>
              <a:rPr sz="3900" dirty="0">
                <a:latin typeface="Calibri"/>
                <a:cs typeface="Calibri"/>
              </a:rPr>
              <a:t>.2	</a:t>
            </a:r>
            <a:r>
              <a:rPr sz="3900" dirty="0"/>
              <a:t>显示已登录用户的信息（</a:t>
            </a:r>
            <a:r>
              <a:rPr sz="3900" dirty="0">
                <a:latin typeface="Calibri"/>
                <a:cs typeface="Calibri"/>
              </a:rPr>
              <a:t>w</a:t>
            </a:r>
            <a:r>
              <a:rPr sz="3900" spc="-5" dirty="0">
                <a:latin typeface="Calibri"/>
                <a:cs typeface="Calibri"/>
              </a:rPr>
              <a:t>ho</a:t>
            </a:r>
            <a:r>
              <a:rPr sz="3900" dirty="0"/>
              <a:t>）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01" y="1104943"/>
            <a:ext cx="9940396" cy="3841629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85221" indent="-371464">
              <a:spcBef>
                <a:spcPts val="780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Calibri"/>
                <a:cs typeface="Calibri"/>
              </a:rPr>
              <a:t>1</a:t>
            </a:r>
            <a:r>
              <a:rPr sz="3033" dirty="0">
                <a:latin typeface="SimSun"/>
                <a:cs typeface="SimSun"/>
              </a:rPr>
              <a:t>．功能与用法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67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-5" dirty="0">
                <a:latin typeface="Calibri"/>
                <a:cs typeface="Calibri"/>
              </a:rPr>
              <a:t>w</a:t>
            </a:r>
            <a:r>
              <a:rPr sz="3033" spc="5" dirty="0">
                <a:latin typeface="Calibri"/>
                <a:cs typeface="Calibri"/>
              </a:rPr>
              <a:t>h</a:t>
            </a:r>
            <a:r>
              <a:rPr sz="3033" spc="-5" dirty="0">
                <a:latin typeface="Calibri"/>
                <a:cs typeface="Calibri"/>
              </a:rPr>
              <a:t>o</a:t>
            </a:r>
            <a:r>
              <a:rPr sz="3033" dirty="0">
                <a:latin typeface="SimSun"/>
                <a:cs typeface="SimSun"/>
              </a:rPr>
              <a:t>命令用于显示系统中已登录用户的信息。其用法为：</a:t>
            </a:r>
            <a:endParaRPr sz="3033">
              <a:latin typeface="SimSun"/>
              <a:cs typeface="SimSun"/>
            </a:endParaRPr>
          </a:p>
          <a:p>
            <a:pPr marL="560635" indent="-546877">
              <a:spcBef>
                <a:spcPts val="704"/>
              </a:spcBef>
              <a:buFont typeface="Arial MT"/>
              <a:buChar char="•"/>
              <a:tabLst>
                <a:tab pos="559947" algn="l"/>
                <a:tab pos="560635" algn="l"/>
              </a:tabLst>
            </a:pPr>
            <a:r>
              <a:rPr sz="3033" dirty="0">
                <a:latin typeface="Calibri"/>
                <a:cs typeface="Calibri"/>
              </a:rPr>
              <a:t>who</a:t>
            </a:r>
            <a:r>
              <a:rPr sz="3033" spc="-38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arg1</a:t>
            </a:r>
            <a:r>
              <a:rPr sz="3033" spc="-22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arg2</a:t>
            </a:r>
            <a:endParaRPr sz="3033">
              <a:latin typeface="Calibri"/>
              <a:cs typeface="Calibri"/>
            </a:endParaRPr>
          </a:p>
          <a:p>
            <a:pPr marL="560635" indent="-546877">
              <a:spcBef>
                <a:spcPts val="699"/>
              </a:spcBef>
              <a:buFont typeface="Arial MT"/>
              <a:buChar char="•"/>
              <a:tabLst>
                <a:tab pos="559947" algn="l"/>
                <a:tab pos="560635" algn="l"/>
              </a:tabLst>
            </a:pPr>
            <a:r>
              <a:rPr sz="3033" dirty="0">
                <a:latin typeface="Calibri"/>
                <a:cs typeface="Calibri"/>
              </a:rPr>
              <a:t>who</a:t>
            </a:r>
            <a:r>
              <a:rPr sz="3033" spc="-27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[options]</a:t>
            </a:r>
            <a:r>
              <a:rPr sz="3033" spc="-16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[FILE]</a:t>
            </a:r>
            <a:endParaRPr sz="3033">
              <a:latin typeface="Calibri"/>
              <a:cs typeface="Calibri"/>
            </a:endParaRPr>
          </a:p>
          <a:p>
            <a:pPr marL="385221" indent="-371464">
              <a:spcBef>
                <a:spcPts val="780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当以第</a:t>
            </a:r>
            <a:r>
              <a:rPr sz="3033" spc="5" dirty="0">
                <a:latin typeface="Calibri"/>
                <a:cs typeface="Calibri"/>
              </a:rPr>
              <a:t>1</a:t>
            </a:r>
            <a:r>
              <a:rPr sz="3033" dirty="0">
                <a:latin typeface="SimSun"/>
                <a:cs typeface="SimSun"/>
              </a:rPr>
              <a:t>种格式使用</a:t>
            </a:r>
            <a:r>
              <a:rPr sz="3033" spc="-5" dirty="0">
                <a:latin typeface="Calibri"/>
                <a:cs typeface="Calibri"/>
              </a:rPr>
              <a:t>who</a:t>
            </a:r>
            <a:r>
              <a:rPr sz="3033" dirty="0">
                <a:latin typeface="SimSun"/>
                <a:cs typeface="SimSun"/>
              </a:rPr>
              <a:t>命令时，相当于</a:t>
            </a:r>
            <a:r>
              <a:rPr sz="3033" dirty="0">
                <a:latin typeface="Calibri"/>
                <a:cs typeface="Calibri"/>
              </a:rPr>
              <a:t>who</a:t>
            </a:r>
            <a:r>
              <a:rPr sz="3033" spc="-49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am</a:t>
            </a:r>
            <a:r>
              <a:rPr sz="3033" spc="-43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i</a:t>
            </a:r>
            <a:r>
              <a:rPr sz="3033" spc="-5" dirty="0">
                <a:latin typeface="SimSun"/>
                <a:cs typeface="SimSun"/>
              </a:rPr>
              <a:t>，</a:t>
            </a:r>
            <a:r>
              <a:rPr sz="3033" dirty="0">
                <a:latin typeface="SimSun"/>
                <a:cs typeface="SimSun"/>
              </a:rPr>
              <a:t>总是</a:t>
            </a:r>
            <a:endParaRPr sz="3033">
              <a:latin typeface="SimSun"/>
              <a:cs typeface="SimSun"/>
            </a:endParaRPr>
          </a:p>
          <a:p>
            <a:pPr marL="385221">
              <a:spcBef>
                <a:spcPts val="54"/>
              </a:spcBef>
            </a:pPr>
            <a:r>
              <a:rPr sz="3033" dirty="0">
                <a:latin typeface="SimSun"/>
                <a:cs typeface="SimSun"/>
              </a:rPr>
              <a:t>显示使用者的信息。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704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对于第</a:t>
            </a:r>
            <a:r>
              <a:rPr sz="3033" spc="5" dirty="0">
                <a:latin typeface="Calibri"/>
                <a:cs typeface="Calibri"/>
              </a:rPr>
              <a:t>2</a:t>
            </a:r>
            <a:r>
              <a:rPr sz="3033" dirty="0">
                <a:latin typeface="SimSun"/>
                <a:cs typeface="SimSun"/>
              </a:rPr>
              <a:t>格式，一般不指定</a:t>
            </a:r>
            <a:r>
              <a:rPr sz="3033" dirty="0">
                <a:latin typeface="Calibri"/>
                <a:cs typeface="Calibri"/>
              </a:rPr>
              <a:t>F</a:t>
            </a:r>
            <a:r>
              <a:rPr sz="3033" spc="-11" dirty="0">
                <a:latin typeface="Calibri"/>
                <a:cs typeface="Calibri"/>
              </a:rPr>
              <a:t>I</a:t>
            </a:r>
            <a:r>
              <a:rPr sz="3033" spc="-5" dirty="0">
                <a:latin typeface="Calibri"/>
                <a:cs typeface="Calibri"/>
              </a:rPr>
              <a:t>LE</a:t>
            </a:r>
            <a:r>
              <a:rPr sz="3033" dirty="0">
                <a:latin typeface="SimSun"/>
                <a:cs typeface="SimSun"/>
              </a:rPr>
              <a:t>文件，让</a:t>
            </a:r>
            <a:r>
              <a:rPr sz="3033" spc="-5" dirty="0">
                <a:latin typeface="Calibri"/>
                <a:cs typeface="Calibri"/>
              </a:rPr>
              <a:t>w</a:t>
            </a:r>
            <a:r>
              <a:rPr sz="3033" spc="5" dirty="0">
                <a:latin typeface="Calibri"/>
                <a:cs typeface="Calibri"/>
              </a:rPr>
              <a:t>h</a:t>
            </a:r>
            <a:r>
              <a:rPr sz="3033" spc="-5" dirty="0">
                <a:latin typeface="Calibri"/>
                <a:cs typeface="Calibri"/>
              </a:rPr>
              <a:t>o</a:t>
            </a:r>
            <a:r>
              <a:rPr sz="3033" dirty="0">
                <a:latin typeface="SimSun"/>
                <a:cs typeface="SimSun"/>
              </a:rPr>
              <a:t>使用默认。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764" y="322666"/>
            <a:ext cx="3360473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11" dirty="0">
                <a:latin typeface="Calibri"/>
                <a:cs typeface="Calibri"/>
              </a:rPr>
              <a:t>2</a:t>
            </a:r>
            <a:r>
              <a:rPr dirty="0"/>
              <a:t>．参数说明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879" y="1160594"/>
          <a:ext cx="9927322" cy="5764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5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4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6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8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选</a:t>
                      </a:r>
                      <a:r>
                        <a:rPr sz="2600" spc="-60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项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160973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70"/>
                        </a:spcBef>
                        <a:tabLst>
                          <a:tab pos="456565" algn="l"/>
                          <a:tab pos="913765" algn="l"/>
                          <a:tab pos="1370965" algn="l"/>
                        </a:tabLst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功	能	描	述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160973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  <a:tabLst>
                          <a:tab pos="456565" algn="l"/>
                        </a:tabLst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选	项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160973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9525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8210" marR="12065">
                        <a:lnSpc>
                          <a:spcPct val="100000"/>
                        </a:lnSpc>
                        <a:spcBef>
                          <a:spcPts val="1170"/>
                        </a:spcBef>
                        <a:tabLst>
                          <a:tab pos="1375410" algn="l"/>
                          <a:tab pos="1832610" algn="l"/>
                          <a:tab pos="2289810" algn="l"/>
                        </a:tabLst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功	能	描	述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160973" marB="0">
                    <a:lnL w="9525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0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-a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13942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显示所有信息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213942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-p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13942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9525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显示由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派生的活动进程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213942" marB="0">
                    <a:lnL w="9525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0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-b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16006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6375">
                        <a:lnSpc>
                          <a:spcPts val="2690"/>
                        </a:lnSpc>
                        <a:spcBef>
                          <a:spcPts val="570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显示系统最后一次启动 时间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78423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-q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16006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9525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0815">
                        <a:lnSpc>
                          <a:spcPts val="2690"/>
                        </a:lnSpc>
                        <a:spcBef>
                          <a:spcPts val="570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显示已登录的所有用户名 和用户数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78423" marB="0">
                    <a:lnL w="9525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0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-d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14630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显示僵尸进程信息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214630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-r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14630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9525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显示系统的当前运行级别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214630" marB="0">
                    <a:lnL w="9525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8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-H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64412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显示标题头信息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164412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-s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64412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9525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以默认格式显示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164412" marB="0">
                    <a:lnL w="9525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0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-t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13254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85"/>
                        </a:lnSpc>
                        <a:spcBef>
                          <a:spcPts val="330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显示系统时钟最后一次</a:t>
                      </a:r>
                      <a:endParaRPr sz="26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ts val="2785"/>
                        </a:lnSpc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修改时间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45403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2600" spc="-65" dirty="0">
                          <a:latin typeface="Times New Roman"/>
                          <a:cs typeface="Times New Roman"/>
                        </a:rPr>
                        <a:t>-T,</a:t>
                      </a:r>
                      <a:r>
                        <a:rPr sz="2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-w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13254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9525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显示用户的状态信息：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，</a:t>
                      </a:r>
                      <a:endParaRPr sz="2600">
                        <a:latin typeface="SimSun"/>
                        <a:cs typeface="SimSu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或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?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134" marB="0">
                    <a:lnL w="9525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30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-m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16006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6375">
                        <a:lnSpc>
                          <a:spcPts val="2690"/>
                        </a:lnSpc>
                        <a:spcBef>
                          <a:spcPts val="570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只显示与所使用终端相 关的信息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78423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-u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16006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9525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显示用户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216006" marB="0">
                    <a:lnL w="9525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8129" y="322666"/>
            <a:ext cx="2149740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11" dirty="0">
                <a:latin typeface="Calibri"/>
                <a:cs typeface="Calibri"/>
              </a:rPr>
              <a:t>3</a:t>
            </a:r>
            <a:r>
              <a:rPr dirty="0"/>
              <a:t>．示例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1" y="1190794"/>
            <a:ext cx="9259358" cy="1998892"/>
          </a:xfrm>
          <a:prstGeom prst="rect">
            <a:avLst/>
          </a:prstGeom>
        </p:spPr>
        <p:txBody>
          <a:bodyPr vert="horz" wrap="square" lIns="0" tIns="36460" rIns="0" bIns="0" rtlCol="0">
            <a:spAutoFit/>
          </a:bodyPr>
          <a:lstStyle/>
          <a:p>
            <a:pPr marL="384534" marR="2316832" indent="-384534">
              <a:lnSpc>
                <a:spcPts val="3564"/>
              </a:lnSpc>
              <a:spcBef>
                <a:spcPts val="28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5" dirty="0">
                <a:latin typeface="Calibri"/>
                <a:cs typeface="Calibri"/>
              </a:rPr>
              <a:t>##</a:t>
            </a:r>
            <a:r>
              <a:rPr sz="3033" dirty="0">
                <a:latin typeface="SimSun"/>
                <a:cs typeface="SimSun"/>
              </a:rPr>
              <a:t>显示所有正在系统中工作的用户信息  </a:t>
            </a:r>
            <a:r>
              <a:rPr sz="3033" dirty="0">
                <a:latin typeface="Calibri"/>
                <a:cs typeface="Calibri"/>
              </a:rPr>
              <a:t>#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who</a:t>
            </a:r>
            <a:endParaRPr sz="3033">
              <a:latin typeface="Calibri"/>
              <a:cs typeface="Calibri"/>
            </a:endParaRPr>
          </a:p>
          <a:p>
            <a:pPr marL="384534" marR="5503" indent="-384534">
              <a:lnSpc>
                <a:spcPts val="3564"/>
              </a:lnSpc>
              <a:spcBef>
                <a:spcPts val="883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5" dirty="0">
                <a:latin typeface="Calibri"/>
                <a:cs typeface="Calibri"/>
              </a:rPr>
              <a:t>##</a:t>
            </a:r>
            <a:r>
              <a:rPr sz="3033" dirty="0">
                <a:latin typeface="SimSun"/>
                <a:cs typeface="SimSun"/>
              </a:rPr>
              <a:t>显示所有正在系统中工作的用户信息，并显示标题  </a:t>
            </a:r>
            <a:r>
              <a:rPr sz="3033" dirty="0">
                <a:latin typeface="Calibri"/>
                <a:cs typeface="Calibri"/>
              </a:rPr>
              <a:t>#who</a:t>
            </a:r>
            <a:r>
              <a:rPr sz="3033" spc="-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–H</a:t>
            </a:r>
            <a:endParaRPr sz="3033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394" y="3195109"/>
            <a:ext cx="5694229" cy="10043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7784" y="4931960"/>
            <a:ext cx="2028665" cy="48062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385221" indent="-371464">
              <a:spcBef>
                <a:spcPts val="108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Calibri"/>
                <a:cs typeface="Calibri"/>
              </a:rPr>
              <a:t>#who</a:t>
            </a:r>
            <a:r>
              <a:rPr sz="3033" spc="-49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am</a:t>
            </a:r>
            <a:r>
              <a:rPr sz="3033" spc="-43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i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29584" y="4931960"/>
            <a:ext cx="4072467" cy="48062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3033" spc="5" dirty="0">
                <a:latin typeface="Calibri"/>
                <a:cs typeface="Calibri"/>
              </a:rPr>
              <a:t>#</a:t>
            </a:r>
            <a:r>
              <a:rPr sz="3033" dirty="0">
                <a:latin typeface="SimSun"/>
                <a:cs typeface="SimSun"/>
              </a:rPr>
              <a:t>显示操作者自己的信息</a:t>
            </a:r>
            <a:endParaRPr sz="3033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84" y="6034828"/>
            <a:ext cx="1613853" cy="48062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385221" indent="-371464">
              <a:spcBef>
                <a:spcPts val="108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Calibri"/>
                <a:cs typeface="Calibri"/>
              </a:rPr>
              <a:t>#who</a:t>
            </a:r>
            <a:r>
              <a:rPr sz="3033" spc="-92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-r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9584" y="6034828"/>
            <a:ext cx="4457700" cy="48062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3033" spc="5" dirty="0">
                <a:latin typeface="Calibri"/>
                <a:cs typeface="Calibri"/>
              </a:rPr>
              <a:t>#</a:t>
            </a:r>
            <a:r>
              <a:rPr sz="3033" dirty="0">
                <a:latin typeface="SimSun"/>
                <a:cs typeface="SimSun"/>
              </a:rPr>
              <a:t>显示系统当前的运行级别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927" y="295459"/>
            <a:ext cx="8702146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617930" algn="l"/>
              </a:tabLst>
            </a:pPr>
            <a:r>
              <a:rPr sz="3900" dirty="0">
                <a:latin typeface="Calibri"/>
                <a:cs typeface="Calibri"/>
              </a:rPr>
              <a:t>5.5.7.3	</a:t>
            </a:r>
            <a:r>
              <a:rPr sz="3900" dirty="0"/>
              <a:t>显示使用者的用户名</a:t>
            </a:r>
            <a:r>
              <a:rPr sz="3900" spc="-5" dirty="0"/>
              <a:t>（</a:t>
            </a:r>
            <a:r>
              <a:rPr sz="3900" spc="-5" dirty="0">
                <a:latin typeface="Calibri"/>
                <a:cs typeface="Calibri"/>
              </a:rPr>
              <a:t>whoami</a:t>
            </a:r>
            <a:r>
              <a:rPr sz="3900" spc="-5" dirty="0"/>
              <a:t>）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0602" y="1469263"/>
            <a:ext cx="8340990" cy="1589859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385221" marR="5503" indent="-371464">
              <a:lnSpc>
                <a:spcPts val="4344"/>
              </a:lnSpc>
              <a:spcBef>
                <a:spcPts val="9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467" spc="-5" dirty="0">
                <a:latin typeface="Calibri"/>
                <a:cs typeface="Calibri"/>
              </a:rPr>
              <a:t>w</a:t>
            </a:r>
            <a:r>
              <a:rPr sz="3467" spc="5" dirty="0">
                <a:latin typeface="Calibri"/>
                <a:cs typeface="Calibri"/>
              </a:rPr>
              <a:t>h</a:t>
            </a:r>
            <a:r>
              <a:rPr sz="3467" dirty="0">
                <a:latin typeface="Calibri"/>
                <a:cs typeface="Calibri"/>
              </a:rPr>
              <a:t>o</a:t>
            </a:r>
            <a:r>
              <a:rPr sz="3467" spc="5" dirty="0">
                <a:latin typeface="Calibri"/>
                <a:cs typeface="Calibri"/>
              </a:rPr>
              <a:t>am</a:t>
            </a:r>
            <a:r>
              <a:rPr sz="3467" spc="-5" dirty="0">
                <a:latin typeface="Calibri"/>
                <a:cs typeface="Calibri"/>
              </a:rPr>
              <a:t>i</a:t>
            </a:r>
            <a:r>
              <a:rPr sz="3467" dirty="0">
                <a:latin typeface="SimSun"/>
                <a:cs typeface="SimSun"/>
              </a:rPr>
              <a:t>命令用于显示与当前有效</a:t>
            </a:r>
            <a:r>
              <a:rPr sz="3467" dirty="0">
                <a:latin typeface="Calibri"/>
                <a:cs typeface="Calibri"/>
              </a:rPr>
              <a:t>i</a:t>
            </a:r>
            <a:r>
              <a:rPr sz="3467" spc="5" dirty="0">
                <a:latin typeface="Calibri"/>
                <a:cs typeface="Calibri"/>
              </a:rPr>
              <a:t>d</a:t>
            </a:r>
            <a:r>
              <a:rPr sz="3467" dirty="0">
                <a:latin typeface="SimSun"/>
                <a:cs typeface="SimSun"/>
              </a:rPr>
              <a:t>相关的 用户名，也就是显示使用者自己的用户名</a:t>
            </a:r>
            <a:endParaRPr sz="3467">
              <a:latin typeface="SimSun"/>
              <a:cs typeface="SimSun"/>
            </a:endParaRPr>
          </a:p>
          <a:p>
            <a:pPr marL="385221">
              <a:lnSpc>
                <a:spcPts val="3721"/>
              </a:lnSpc>
            </a:pPr>
            <a:r>
              <a:rPr sz="3467" dirty="0">
                <a:latin typeface="SimSun"/>
                <a:cs typeface="SimSun"/>
              </a:rPr>
              <a:t>，功能相当于</a:t>
            </a:r>
            <a:r>
              <a:rPr sz="3467" dirty="0">
                <a:latin typeface="Calibri"/>
                <a:cs typeface="Calibri"/>
              </a:rPr>
              <a:t>id</a:t>
            </a:r>
            <a:r>
              <a:rPr sz="3467" spc="-38" dirty="0">
                <a:latin typeface="Calibri"/>
                <a:cs typeface="Calibri"/>
              </a:rPr>
              <a:t> </a:t>
            </a:r>
            <a:r>
              <a:rPr sz="3467" dirty="0">
                <a:latin typeface="Calibri"/>
                <a:cs typeface="Calibri"/>
              </a:rPr>
              <a:t>-un</a:t>
            </a:r>
            <a:r>
              <a:rPr sz="3467" dirty="0">
                <a:latin typeface="SimSun"/>
                <a:cs typeface="SimSun"/>
              </a:rPr>
              <a:t>。</a:t>
            </a:r>
            <a:endParaRPr sz="3467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90" y="-61967"/>
            <a:ext cx="8551491" cy="547436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442517" algn="l"/>
              </a:tabLst>
            </a:pPr>
            <a:r>
              <a:rPr sz="3467" dirty="0">
                <a:latin typeface="Calibri"/>
                <a:cs typeface="Calibri"/>
              </a:rPr>
              <a:t>5</a:t>
            </a:r>
            <a:r>
              <a:rPr sz="3467" spc="5" dirty="0">
                <a:latin typeface="Calibri"/>
                <a:cs typeface="Calibri"/>
              </a:rPr>
              <a:t>.</a:t>
            </a:r>
            <a:r>
              <a:rPr sz="3467" dirty="0">
                <a:latin typeface="Calibri"/>
                <a:cs typeface="Calibri"/>
              </a:rPr>
              <a:t>5</a:t>
            </a:r>
            <a:r>
              <a:rPr sz="3467" spc="5" dirty="0">
                <a:latin typeface="Calibri"/>
                <a:cs typeface="Calibri"/>
              </a:rPr>
              <a:t>.</a:t>
            </a:r>
            <a:r>
              <a:rPr sz="3467" dirty="0">
                <a:latin typeface="Calibri"/>
                <a:cs typeface="Calibri"/>
              </a:rPr>
              <a:t>7.4	</a:t>
            </a:r>
            <a:r>
              <a:rPr sz="3467" dirty="0"/>
              <a:t>向系统中的指定用户发信息（</a:t>
            </a:r>
            <a:r>
              <a:rPr sz="3467" spc="-5" dirty="0">
                <a:latin typeface="Calibri"/>
                <a:cs typeface="Calibri"/>
              </a:rPr>
              <a:t>wr</a:t>
            </a:r>
            <a:r>
              <a:rPr sz="3467" dirty="0">
                <a:latin typeface="Calibri"/>
                <a:cs typeface="Calibri"/>
              </a:rPr>
              <a:t>i</a:t>
            </a:r>
            <a:r>
              <a:rPr sz="3467" spc="-38" dirty="0">
                <a:latin typeface="Calibri"/>
                <a:cs typeface="Calibri"/>
              </a:rPr>
              <a:t>t</a:t>
            </a:r>
            <a:r>
              <a:rPr sz="3467" spc="-5" dirty="0">
                <a:latin typeface="Calibri"/>
                <a:cs typeface="Calibri"/>
              </a:rPr>
              <a:t>e</a:t>
            </a:r>
            <a:r>
              <a:rPr sz="3467" dirty="0"/>
              <a:t>）</a:t>
            </a:r>
            <a:endParaRPr sz="3467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01" y="470958"/>
            <a:ext cx="9709944" cy="4948577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385221" indent="-371464">
              <a:lnSpc>
                <a:spcPts val="3613"/>
              </a:lnSpc>
              <a:spcBef>
                <a:spcPts val="108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-16" dirty="0">
                <a:latin typeface="Calibri"/>
                <a:cs typeface="Calibri"/>
              </a:rPr>
              <a:t>write</a:t>
            </a:r>
            <a:r>
              <a:rPr sz="3033" dirty="0">
                <a:latin typeface="SimSun"/>
                <a:cs typeface="SimSun"/>
              </a:rPr>
              <a:t>用于向系统中的指定用户发送指定信息。其用法为</a:t>
            </a:r>
            <a:endParaRPr sz="3033">
              <a:latin typeface="SimSun"/>
              <a:cs typeface="SimSun"/>
            </a:endParaRPr>
          </a:p>
          <a:p>
            <a:pPr marL="385221">
              <a:lnSpc>
                <a:spcPts val="3613"/>
              </a:lnSpc>
            </a:pPr>
            <a:r>
              <a:rPr sz="3033" dirty="0">
                <a:latin typeface="SimSun"/>
                <a:cs typeface="SimSun"/>
              </a:rPr>
              <a:t>：</a:t>
            </a:r>
            <a:endParaRPr sz="3033">
              <a:latin typeface="SimSun"/>
              <a:cs typeface="SimSun"/>
            </a:endParaRPr>
          </a:p>
          <a:p>
            <a:pPr marL="560635" indent="-546877">
              <a:spcBef>
                <a:spcPts val="699"/>
              </a:spcBef>
              <a:buFont typeface="Arial MT"/>
              <a:buChar char="•"/>
              <a:tabLst>
                <a:tab pos="559947" algn="l"/>
                <a:tab pos="560635" algn="l"/>
              </a:tabLst>
            </a:pPr>
            <a:r>
              <a:rPr sz="3033" spc="-11" dirty="0">
                <a:latin typeface="Calibri"/>
                <a:cs typeface="Calibri"/>
              </a:rPr>
              <a:t>write</a:t>
            </a:r>
            <a:r>
              <a:rPr sz="3033" spc="-27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user</a:t>
            </a:r>
            <a:r>
              <a:rPr sz="3033" spc="-27" dirty="0">
                <a:latin typeface="Calibri"/>
                <a:cs typeface="Calibri"/>
              </a:rPr>
              <a:t> </a:t>
            </a:r>
            <a:r>
              <a:rPr sz="3033" spc="-11" dirty="0">
                <a:latin typeface="Calibri"/>
                <a:cs typeface="Calibri"/>
              </a:rPr>
              <a:t>[ttyname]</a:t>
            </a:r>
            <a:endParaRPr sz="3033">
              <a:latin typeface="Calibri"/>
              <a:cs typeface="Calibri"/>
            </a:endParaRPr>
          </a:p>
          <a:p>
            <a:pPr marL="385221" marR="5503" indent="-371464" algn="just">
              <a:spcBef>
                <a:spcPts val="780"/>
              </a:spcBef>
              <a:buFont typeface="Arial MT"/>
              <a:buChar char="•"/>
              <a:tabLst>
                <a:tab pos="385221" algn="l"/>
              </a:tabLst>
            </a:pPr>
            <a:r>
              <a:rPr sz="3033" dirty="0">
                <a:latin typeface="Calibri"/>
                <a:cs typeface="Calibri"/>
              </a:rPr>
              <a:t>us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dirty="0">
                <a:latin typeface="Calibri"/>
                <a:cs typeface="Calibri"/>
              </a:rPr>
              <a:t>r</a:t>
            </a:r>
            <a:r>
              <a:rPr sz="3033" dirty="0">
                <a:latin typeface="SimSun"/>
                <a:cs typeface="SimSun"/>
              </a:rPr>
              <a:t>为系统中的用户名，</a:t>
            </a:r>
            <a:r>
              <a:rPr sz="3033" spc="-43" dirty="0">
                <a:latin typeface="Calibri"/>
                <a:cs typeface="Calibri"/>
              </a:rPr>
              <a:t>t</a:t>
            </a:r>
            <a:r>
              <a:rPr sz="3033" spc="-5" dirty="0">
                <a:latin typeface="Calibri"/>
                <a:cs typeface="Calibri"/>
              </a:rPr>
              <a:t>t</a:t>
            </a:r>
            <a:r>
              <a:rPr sz="3033" spc="-11" dirty="0">
                <a:latin typeface="Calibri"/>
                <a:cs typeface="Calibri"/>
              </a:rPr>
              <a:t>y</a:t>
            </a:r>
            <a:r>
              <a:rPr sz="3033" dirty="0">
                <a:latin typeface="Calibri"/>
                <a:cs typeface="Calibri"/>
              </a:rPr>
              <a:t>n</a:t>
            </a:r>
            <a:r>
              <a:rPr sz="3033" spc="-5" dirty="0">
                <a:latin typeface="Calibri"/>
                <a:cs typeface="Calibri"/>
              </a:rPr>
              <a:t>ame</a:t>
            </a:r>
            <a:r>
              <a:rPr sz="3033" dirty="0">
                <a:latin typeface="SimSun"/>
                <a:cs typeface="SimSun"/>
              </a:rPr>
              <a:t>为用户所使用的终端设 备名。当向系统中同名（多处同时登录）用户之一发信 息时，需要指定终端名。</a:t>
            </a:r>
            <a:endParaRPr sz="3033">
              <a:latin typeface="SimSun"/>
              <a:cs typeface="SimSun"/>
            </a:endParaRPr>
          </a:p>
          <a:p>
            <a:pPr marL="385221" marR="24764" indent="-371464" algn="just">
              <a:lnSpc>
                <a:spcPct val="97100"/>
              </a:lnSpc>
              <a:spcBef>
                <a:spcPts val="1121"/>
              </a:spcBef>
              <a:buFont typeface="Arial MT"/>
              <a:buChar char="•"/>
              <a:tabLst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若使用输入重定向，则从输入文件中读取信息，发送完 毕后结束；否则从终端键盘逐行读取，直到用户输入</a:t>
            </a:r>
            <a:r>
              <a:rPr sz="3033" spc="5" dirty="0">
                <a:latin typeface="Calibri"/>
                <a:cs typeface="Calibri"/>
              </a:rPr>
              <a:t>^D </a:t>
            </a:r>
            <a:r>
              <a:rPr sz="3033" dirty="0">
                <a:latin typeface="SimSun"/>
                <a:cs typeface="SimSun"/>
              </a:rPr>
              <a:t>结束工作。如果对方也使用</a:t>
            </a:r>
            <a:r>
              <a:rPr sz="3033" spc="-5" dirty="0">
                <a:latin typeface="Calibri"/>
                <a:cs typeface="Calibri"/>
              </a:rPr>
              <a:t>wri</a:t>
            </a:r>
            <a:r>
              <a:rPr sz="3033" spc="-32" dirty="0">
                <a:latin typeface="Calibri"/>
                <a:cs typeface="Calibri"/>
              </a:rPr>
              <a:t>t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dirty="0">
                <a:latin typeface="SimSun"/>
                <a:cs typeface="SimSun"/>
              </a:rPr>
              <a:t>向自己发信息，则两者 可以“聊天”。</a:t>
            </a:r>
            <a:endParaRPr sz="3033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76" y="5379244"/>
            <a:ext cx="9479491" cy="1687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3009" y="-152822"/>
            <a:ext cx="4124060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514058" algn="l"/>
              </a:tabLst>
            </a:pP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" dirty="0">
                <a:latin typeface="Calibri"/>
                <a:cs typeface="Calibri"/>
              </a:rPr>
              <a:t>4</a:t>
            </a:r>
            <a:r>
              <a:rPr dirty="0">
                <a:latin typeface="Calibri"/>
                <a:cs typeface="Calibri"/>
              </a:rPr>
              <a:t>.1	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P</a:t>
            </a:r>
            <a:r>
              <a:rPr dirty="0"/>
              <a:t>介绍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0" y="565616"/>
            <a:ext cx="9685867" cy="6479070"/>
          </a:xfrm>
          <a:prstGeom prst="rect">
            <a:avLst/>
          </a:prstGeom>
        </p:spPr>
        <p:txBody>
          <a:bodyPr vert="horz" wrap="square" lIns="0" tIns="13070" rIns="0" bIns="0" rtlCol="0">
            <a:spAutoFit/>
          </a:bodyPr>
          <a:lstStyle/>
          <a:p>
            <a:pPr marL="385221" marR="46089" indent="-371464">
              <a:lnSpc>
                <a:spcPct val="100200"/>
              </a:lnSpc>
              <a:spcBef>
                <a:spcPts val="103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2600" dirty="0">
                <a:latin typeface="SimSun"/>
                <a:cs typeface="SimSun"/>
              </a:rPr>
              <a:t>提供</a:t>
            </a:r>
            <a:r>
              <a:rPr sz="2600" spc="-5" dirty="0">
                <a:latin typeface="Calibri"/>
                <a:cs typeface="Calibri"/>
              </a:rPr>
              <a:t>IP</a:t>
            </a:r>
            <a:r>
              <a:rPr sz="2600" dirty="0">
                <a:latin typeface="SimSun"/>
                <a:cs typeface="SimSun"/>
              </a:rPr>
              <a:t>租用地址：当</a:t>
            </a:r>
            <a:r>
              <a:rPr sz="2600" spc="-5" dirty="0">
                <a:latin typeface="Calibri"/>
                <a:cs typeface="Calibri"/>
              </a:rPr>
              <a:t>DHCP</a:t>
            </a:r>
            <a:r>
              <a:rPr sz="2600" dirty="0">
                <a:latin typeface="SimSun"/>
                <a:cs typeface="SimSun"/>
              </a:rPr>
              <a:t>服务器监听到客户端发出的 </a:t>
            </a:r>
            <a:r>
              <a:rPr sz="2600" spc="-11" dirty="0">
                <a:latin typeface="Calibri"/>
                <a:cs typeface="Calibri"/>
              </a:rPr>
              <a:t>DHCPDISCOVER</a:t>
            </a:r>
            <a:r>
              <a:rPr sz="2600" dirty="0">
                <a:latin typeface="SimSun"/>
                <a:cs typeface="SimSun"/>
              </a:rPr>
              <a:t>广播后，它会从那些还没有租出的地址范围内选 择最前面的空闲</a:t>
            </a:r>
            <a:r>
              <a:rPr sz="2600" spc="-5" dirty="0">
                <a:latin typeface="Calibri"/>
                <a:cs typeface="Calibri"/>
              </a:rPr>
              <a:t>IP</a:t>
            </a:r>
            <a:r>
              <a:rPr sz="2600" dirty="0">
                <a:latin typeface="SimSun"/>
                <a:cs typeface="SimSun"/>
              </a:rPr>
              <a:t>地址，连同其他</a:t>
            </a:r>
            <a:r>
              <a:rPr sz="2600" spc="-38" dirty="0">
                <a:latin typeface="Calibri"/>
                <a:cs typeface="Calibri"/>
              </a:rPr>
              <a:t>TCP/IP</a:t>
            </a:r>
            <a:r>
              <a:rPr sz="2600" dirty="0">
                <a:latin typeface="SimSun"/>
                <a:cs typeface="SimSun"/>
              </a:rPr>
              <a:t>设定，回应给客户端一 个</a:t>
            </a:r>
            <a:r>
              <a:rPr sz="2600" spc="-5" dirty="0">
                <a:latin typeface="Calibri"/>
                <a:cs typeface="Calibri"/>
              </a:rPr>
              <a:t>DHCPOFFER</a:t>
            </a:r>
            <a:r>
              <a:rPr sz="2600" dirty="0">
                <a:latin typeface="SimSun"/>
                <a:cs typeface="SimSun"/>
              </a:rPr>
              <a:t>数据包。由于客户端在开始的时候还没有</a:t>
            </a:r>
            <a:r>
              <a:rPr sz="2600" spc="-5" dirty="0">
                <a:latin typeface="Calibri"/>
                <a:cs typeface="Calibri"/>
              </a:rPr>
              <a:t>IP</a:t>
            </a:r>
            <a:r>
              <a:rPr sz="2600" dirty="0">
                <a:latin typeface="SimSun"/>
                <a:cs typeface="SimSun"/>
              </a:rPr>
              <a:t>地址， </a:t>
            </a:r>
            <a:r>
              <a:rPr sz="2600" spc="-1284" dirty="0">
                <a:latin typeface="SimSun"/>
                <a:cs typeface="SimSun"/>
              </a:rPr>
              <a:t> </a:t>
            </a:r>
            <a:r>
              <a:rPr sz="2600" dirty="0">
                <a:latin typeface="SimSun"/>
                <a:cs typeface="SimSun"/>
              </a:rPr>
              <a:t>所以在其</a:t>
            </a:r>
            <a:r>
              <a:rPr sz="2600" spc="-11" dirty="0">
                <a:latin typeface="Calibri"/>
                <a:cs typeface="Calibri"/>
              </a:rPr>
              <a:t>DHCPDISCOVER</a:t>
            </a:r>
            <a:r>
              <a:rPr sz="2600" dirty="0">
                <a:latin typeface="SimSun"/>
                <a:cs typeface="SimSun"/>
              </a:rPr>
              <a:t>数据包内还会带有</a:t>
            </a:r>
            <a:r>
              <a:rPr sz="2600" spc="-11" dirty="0">
                <a:latin typeface="Calibri"/>
                <a:cs typeface="Calibri"/>
              </a:rPr>
              <a:t>MAC</a:t>
            </a:r>
            <a:r>
              <a:rPr sz="2600" dirty="0">
                <a:latin typeface="SimSun"/>
                <a:cs typeface="SimSun"/>
              </a:rPr>
              <a:t>地址信息，并且 有一个</a:t>
            </a:r>
            <a:r>
              <a:rPr sz="2600" spc="-5" dirty="0">
                <a:latin typeface="Calibri"/>
                <a:cs typeface="Calibri"/>
              </a:rPr>
              <a:t>XID</a:t>
            </a:r>
            <a:r>
              <a:rPr sz="2600" dirty="0">
                <a:latin typeface="SimSun"/>
                <a:cs typeface="SimSun"/>
              </a:rPr>
              <a:t>编号来辨别该数据包</a:t>
            </a:r>
            <a:r>
              <a:rPr sz="2600" spc="-5" dirty="0">
                <a:latin typeface="SimSun"/>
                <a:cs typeface="SimSun"/>
              </a:rPr>
              <a:t>，</a:t>
            </a:r>
            <a:r>
              <a:rPr sz="2600" spc="-5" dirty="0">
                <a:latin typeface="Calibri"/>
                <a:cs typeface="Calibri"/>
              </a:rPr>
              <a:t>DHCP</a:t>
            </a:r>
            <a:r>
              <a:rPr sz="2600" dirty="0">
                <a:latin typeface="SimSun"/>
                <a:cs typeface="SimSun"/>
              </a:rPr>
              <a:t>服务器响应的</a:t>
            </a:r>
            <a:r>
              <a:rPr sz="2600" spc="-5" dirty="0">
                <a:latin typeface="Calibri"/>
                <a:cs typeface="Calibri"/>
              </a:rPr>
              <a:t>DHCPOFFER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dirty="0">
                <a:latin typeface="SimSun"/>
                <a:cs typeface="SimSun"/>
              </a:rPr>
              <a:t>数据包则会根据这些资料传递给要求租约的客户。根据服务器端 的设定</a:t>
            </a:r>
            <a:r>
              <a:rPr sz="2600" spc="-5" dirty="0">
                <a:latin typeface="SimSun"/>
                <a:cs typeface="SimSun"/>
              </a:rPr>
              <a:t>，</a:t>
            </a:r>
            <a:r>
              <a:rPr sz="2600" spc="-5" dirty="0">
                <a:latin typeface="Calibri"/>
                <a:cs typeface="Calibri"/>
              </a:rPr>
              <a:t>DHCPOFFER</a:t>
            </a:r>
            <a:r>
              <a:rPr sz="2600" dirty="0">
                <a:latin typeface="SimSun"/>
                <a:cs typeface="SimSun"/>
              </a:rPr>
              <a:t>数据包会包含一个租约期限的信息。</a:t>
            </a:r>
            <a:endParaRPr sz="2600">
              <a:latin typeface="SimSun"/>
              <a:cs typeface="SimSun"/>
            </a:endParaRPr>
          </a:p>
          <a:p>
            <a:pPr marL="385221" marR="5503" indent="-371464">
              <a:lnSpc>
                <a:spcPct val="100200"/>
              </a:lnSpc>
              <a:spcBef>
                <a:spcPts val="536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2600" dirty="0">
                <a:latin typeface="SimSun"/>
                <a:cs typeface="SimSun"/>
              </a:rPr>
              <a:t>接受</a:t>
            </a:r>
            <a:r>
              <a:rPr sz="2600" spc="-5" dirty="0">
                <a:latin typeface="Calibri"/>
                <a:cs typeface="Calibri"/>
              </a:rPr>
              <a:t>IP</a:t>
            </a:r>
            <a:r>
              <a:rPr sz="2600" dirty="0">
                <a:latin typeface="SimSun"/>
                <a:cs typeface="SimSun"/>
              </a:rPr>
              <a:t>租约：如果客户端收到网络上多台</a:t>
            </a:r>
            <a:r>
              <a:rPr sz="2600" spc="-5" dirty="0">
                <a:latin typeface="Calibri"/>
                <a:cs typeface="Calibri"/>
              </a:rPr>
              <a:t>DHCP</a:t>
            </a:r>
            <a:r>
              <a:rPr sz="2600" dirty="0">
                <a:latin typeface="SimSun"/>
                <a:cs typeface="SimSun"/>
              </a:rPr>
              <a:t>服务器的响应，只 会挑选其中一个</a:t>
            </a:r>
            <a:r>
              <a:rPr sz="2600" spc="-5" dirty="0">
                <a:latin typeface="Calibri"/>
                <a:cs typeface="Calibri"/>
              </a:rPr>
              <a:t>DHCPOFFER</a:t>
            </a:r>
            <a:r>
              <a:rPr sz="2600" spc="-5" dirty="0">
                <a:latin typeface="SimSun"/>
                <a:cs typeface="SimSun"/>
              </a:rPr>
              <a:t>（</a:t>
            </a:r>
            <a:r>
              <a:rPr sz="2600" dirty="0">
                <a:latin typeface="SimSun"/>
                <a:cs typeface="SimSun"/>
              </a:rPr>
              <a:t>通常是最先抵达的那个），并且会 向网络发送一个</a:t>
            </a:r>
            <a:r>
              <a:rPr sz="2600" spc="-11" dirty="0">
                <a:latin typeface="Calibri"/>
                <a:cs typeface="Calibri"/>
              </a:rPr>
              <a:t>DHCPREQUEST</a:t>
            </a:r>
            <a:r>
              <a:rPr sz="2600" dirty="0">
                <a:latin typeface="SimSun"/>
                <a:cs typeface="SimSun"/>
              </a:rPr>
              <a:t>广播数据包，告诉所有</a:t>
            </a:r>
            <a:r>
              <a:rPr sz="2600" spc="-5" dirty="0">
                <a:latin typeface="Calibri"/>
                <a:cs typeface="Calibri"/>
              </a:rPr>
              <a:t>DHCP</a:t>
            </a:r>
            <a:r>
              <a:rPr sz="2600" dirty="0">
                <a:latin typeface="SimSun"/>
                <a:cs typeface="SimSun"/>
              </a:rPr>
              <a:t>服务 器它将指定接收哪一台服务器提供的</a:t>
            </a:r>
            <a:r>
              <a:rPr sz="2600" spc="-5" dirty="0">
                <a:latin typeface="Calibri"/>
                <a:cs typeface="Calibri"/>
              </a:rPr>
              <a:t>IP</a:t>
            </a:r>
            <a:r>
              <a:rPr sz="2600" dirty="0">
                <a:latin typeface="SimSun"/>
                <a:cs typeface="SimSun"/>
              </a:rPr>
              <a:t>地址。同时客户端还会向 网络发送一个</a:t>
            </a:r>
            <a:r>
              <a:rPr sz="2600" spc="-5" dirty="0">
                <a:latin typeface="Calibri"/>
                <a:cs typeface="Calibri"/>
              </a:rPr>
              <a:t>ARP</a:t>
            </a:r>
            <a:r>
              <a:rPr sz="2600" dirty="0">
                <a:latin typeface="SimSun"/>
                <a:cs typeface="SimSun"/>
              </a:rPr>
              <a:t>封包，查询网络上面有没有其他机器使用该</a:t>
            </a:r>
            <a:r>
              <a:rPr sz="2600" spc="-5" dirty="0">
                <a:latin typeface="Calibri"/>
                <a:cs typeface="Calibri"/>
              </a:rPr>
              <a:t>IP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dirty="0">
                <a:latin typeface="SimSun"/>
                <a:cs typeface="SimSun"/>
              </a:rPr>
              <a:t>地址；如果发现该</a:t>
            </a:r>
            <a:r>
              <a:rPr sz="2600" spc="-5" dirty="0">
                <a:latin typeface="Calibri"/>
                <a:cs typeface="Calibri"/>
              </a:rPr>
              <a:t>IP</a:t>
            </a:r>
            <a:r>
              <a:rPr sz="2600" dirty="0">
                <a:latin typeface="SimSun"/>
                <a:cs typeface="SimSun"/>
              </a:rPr>
              <a:t>已经被占用，客户端则会送出一个 </a:t>
            </a:r>
            <a:r>
              <a:rPr sz="2600" spc="-11" dirty="0">
                <a:latin typeface="Calibri"/>
                <a:cs typeface="Calibri"/>
              </a:rPr>
              <a:t>DHCPDECLINE</a:t>
            </a:r>
            <a:r>
              <a:rPr sz="2600" dirty="0">
                <a:latin typeface="SimSun"/>
                <a:cs typeface="SimSun"/>
              </a:rPr>
              <a:t>数据包给</a:t>
            </a:r>
            <a:r>
              <a:rPr sz="2600" spc="-5" dirty="0">
                <a:latin typeface="Calibri"/>
                <a:cs typeface="Calibri"/>
              </a:rPr>
              <a:t>DHCP</a:t>
            </a:r>
            <a:r>
              <a:rPr sz="2600" dirty="0">
                <a:latin typeface="SimSun"/>
                <a:cs typeface="SimSun"/>
              </a:rPr>
              <a:t>服务器，拒绝接收其</a:t>
            </a:r>
            <a:r>
              <a:rPr sz="2600" spc="-5" dirty="0">
                <a:latin typeface="Calibri"/>
                <a:cs typeface="Calibri"/>
              </a:rPr>
              <a:t>DHCP</a:t>
            </a:r>
            <a:r>
              <a:rPr sz="2600" spc="-43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OFFER</a:t>
            </a:r>
            <a:r>
              <a:rPr sz="2600" spc="-5" dirty="0">
                <a:latin typeface="SimSun"/>
                <a:cs typeface="SimSun"/>
              </a:rPr>
              <a:t>，</a:t>
            </a:r>
            <a:r>
              <a:rPr sz="2600" dirty="0">
                <a:latin typeface="SimSun"/>
                <a:cs typeface="SimSun"/>
              </a:rPr>
              <a:t>并 重新发送</a:t>
            </a:r>
            <a:r>
              <a:rPr sz="2600" spc="-11" dirty="0">
                <a:latin typeface="Calibri"/>
                <a:cs typeface="Calibri"/>
              </a:rPr>
              <a:t>DHCPDISCOVER</a:t>
            </a:r>
            <a:r>
              <a:rPr sz="2600" dirty="0">
                <a:latin typeface="SimSun"/>
                <a:cs typeface="SimSun"/>
              </a:rPr>
              <a:t>信息。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282" y="-141215"/>
            <a:ext cx="9665917" cy="547436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442517" algn="l"/>
              </a:tabLst>
            </a:pPr>
            <a:r>
              <a:rPr sz="3467" dirty="0">
                <a:latin typeface="Calibri"/>
                <a:cs typeface="Calibri"/>
              </a:rPr>
              <a:t>5.5.7.5	</a:t>
            </a:r>
            <a:r>
              <a:rPr sz="3467" dirty="0"/>
              <a:t>向系统中已登录的所有用户发信息</a:t>
            </a:r>
            <a:r>
              <a:rPr sz="3467" spc="-11" dirty="0"/>
              <a:t>（</a:t>
            </a:r>
            <a:r>
              <a:rPr sz="3467" spc="-11" dirty="0">
                <a:latin typeface="Calibri"/>
                <a:cs typeface="Calibri"/>
              </a:rPr>
              <a:t>wall</a:t>
            </a:r>
            <a:r>
              <a:rPr sz="3467" spc="-11" dirty="0"/>
              <a:t>）</a:t>
            </a:r>
            <a:endParaRPr sz="3467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01" y="642661"/>
            <a:ext cx="9651471" cy="4513501"/>
          </a:xfrm>
          <a:prstGeom prst="rect">
            <a:avLst/>
          </a:prstGeom>
        </p:spPr>
        <p:txBody>
          <a:bodyPr vert="horz" wrap="square" lIns="0" tIns="15134" rIns="0" bIns="0" rtlCol="0">
            <a:spAutoFit/>
          </a:bodyPr>
          <a:lstStyle/>
          <a:p>
            <a:pPr marL="385221" marR="13070" indent="-371464" algn="just">
              <a:lnSpc>
                <a:spcPct val="99600"/>
              </a:lnSpc>
              <a:spcBef>
                <a:spcPts val="119"/>
              </a:spcBef>
              <a:buFont typeface="Arial MT"/>
              <a:buChar char="•"/>
              <a:tabLst>
                <a:tab pos="385221" algn="l"/>
              </a:tabLst>
            </a:pPr>
            <a:r>
              <a:rPr sz="3033" spc="-11" dirty="0">
                <a:latin typeface="Calibri"/>
                <a:cs typeface="Calibri"/>
              </a:rPr>
              <a:t>wall</a:t>
            </a:r>
            <a:r>
              <a:rPr sz="3033" spc="-11" dirty="0">
                <a:latin typeface="SimSun"/>
                <a:cs typeface="SimSun"/>
              </a:rPr>
              <a:t>（</a:t>
            </a:r>
            <a:r>
              <a:rPr sz="3033" spc="-11" dirty="0">
                <a:latin typeface="Calibri"/>
                <a:cs typeface="Calibri"/>
              </a:rPr>
              <a:t>write</a:t>
            </a:r>
            <a:r>
              <a:rPr sz="3033" spc="-54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to</a:t>
            </a:r>
            <a:r>
              <a:rPr sz="3033" spc="-54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all</a:t>
            </a:r>
            <a:r>
              <a:rPr sz="3033" spc="-5" dirty="0">
                <a:latin typeface="SimSun"/>
                <a:cs typeface="SimSun"/>
              </a:rPr>
              <a:t>）</a:t>
            </a:r>
            <a:r>
              <a:rPr sz="3033" dirty="0">
                <a:latin typeface="SimSun"/>
                <a:cs typeface="SimSun"/>
              </a:rPr>
              <a:t>功能是向登录到系统中工作的所有用 户发送广播信息，所发信息将被显示在每个用户的终端 上。用法为：</a:t>
            </a:r>
            <a:endParaRPr sz="3033">
              <a:latin typeface="SimSun"/>
              <a:cs typeface="SimSun"/>
            </a:endParaRPr>
          </a:p>
          <a:p>
            <a:pPr marL="560635" indent="-546877">
              <a:spcBef>
                <a:spcPts val="704"/>
              </a:spcBef>
              <a:buFont typeface="Arial MT"/>
              <a:buChar char="•"/>
              <a:tabLst>
                <a:tab pos="559947" algn="l"/>
                <a:tab pos="560635" algn="l"/>
              </a:tabLst>
            </a:pPr>
            <a:r>
              <a:rPr sz="3033" spc="-16" dirty="0">
                <a:latin typeface="Calibri"/>
                <a:cs typeface="Calibri"/>
              </a:rPr>
              <a:t>wall</a:t>
            </a:r>
            <a:r>
              <a:rPr sz="3033" spc="-38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[file]</a:t>
            </a:r>
            <a:endParaRPr sz="3033">
              <a:latin typeface="Calibri"/>
              <a:cs typeface="Calibri"/>
            </a:endParaRPr>
          </a:p>
          <a:p>
            <a:pPr marL="385221" marR="54344" indent="-371464" algn="just">
              <a:lnSpc>
                <a:spcPts val="3564"/>
              </a:lnSpc>
              <a:spcBef>
                <a:spcPts val="986"/>
              </a:spcBef>
              <a:buFont typeface="Arial MT"/>
              <a:buChar char="•"/>
              <a:tabLst>
                <a:tab pos="385221" algn="l"/>
              </a:tabLst>
            </a:pPr>
            <a:r>
              <a:rPr sz="3033" spc="-5" dirty="0">
                <a:latin typeface="Calibri"/>
                <a:cs typeface="Calibri"/>
              </a:rPr>
              <a:t>fil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dirty="0">
                <a:latin typeface="SimSun"/>
                <a:cs typeface="SimSun"/>
              </a:rPr>
              <a:t>为事先准备好的文件。当不带参数运行时，</a:t>
            </a:r>
            <a:r>
              <a:rPr sz="3033" spc="-38" dirty="0">
                <a:latin typeface="Calibri"/>
                <a:cs typeface="Calibri"/>
              </a:rPr>
              <a:t>w</a:t>
            </a:r>
            <a:r>
              <a:rPr sz="3033" spc="-5" dirty="0">
                <a:latin typeface="Calibri"/>
                <a:cs typeface="Calibri"/>
              </a:rPr>
              <a:t>al</a:t>
            </a:r>
            <a:r>
              <a:rPr sz="3033" spc="-11" dirty="0">
                <a:latin typeface="Calibri"/>
                <a:cs typeface="Calibri"/>
              </a:rPr>
              <a:t>l</a:t>
            </a:r>
            <a:r>
              <a:rPr sz="3033" dirty="0">
                <a:latin typeface="SimSun"/>
                <a:cs typeface="SimSun"/>
              </a:rPr>
              <a:t>将使 用标准输入，用户在输入完毕时应按</a:t>
            </a:r>
            <a:r>
              <a:rPr sz="3033" dirty="0">
                <a:latin typeface="Calibri"/>
                <a:cs typeface="Calibri"/>
              </a:rPr>
              <a:t>^D</a:t>
            </a:r>
            <a:r>
              <a:rPr sz="3033" dirty="0">
                <a:latin typeface="SimSun"/>
                <a:cs typeface="SimSun"/>
              </a:rPr>
              <a:t>结束。</a:t>
            </a:r>
            <a:endParaRPr sz="3033">
              <a:latin typeface="SimSun"/>
              <a:cs typeface="SimSun"/>
            </a:endParaRPr>
          </a:p>
          <a:p>
            <a:pPr marL="385221" marR="5503" indent="-371464" algn="just">
              <a:lnSpc>
                <a:spcPct val="99600"/>
              </a:lnSpc>
              <a:spcBef>
                <a:spcPts val="715"/>
              </a:spcBef>
              <a:buFont typeface="Arial MT"/>
              <a:buChar char="•"/>
              <a:tabLst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系统允许发送的信息最多为</a:t>
            </a:r>
            <a:r>
              <a:rPr sz="3033" spc="5" dirty="0">
                <a:latin typeface="Calibri"/>
                <a:cs typeface="Calibri"/>
              </a:rPr>
              <a:t>20</a:t>
            </a:r>
            <a:r>
              <a:rPr sz="3033" dirty="0">
                <a:latin typeface="SimSun"/>
                <a:cs typeface="SimSun"/>
              </a:rPr>
              <a:t>行，长行或将被截断。当 用户使用已经准备好的文件内容作为信息发送时，可以 使用输入重定向。</a:t>
            </a:r>
            <a:endParaRPr sz="3033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35" y="5379244"/>
            <a:ext cx="9768417" cy="1594246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7911" y="322666"/>
            <a:ext cx="4050452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dirty="0"/>
              <a:t>关于</a:t>
            </a:r>
            <a:r>
              <a:rPr spc="-49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al</a:t>
            </a:r>
            <a:r>
              <a:rPr spc="5" dirty="0">
                <a:latin typeface="Calibri"/>
                <a:cs typeface="Calibri"/>
              </a:rPr>
              <a:t>l</a:t>
            </a:r>
            <a:r>
              <a:rPr dirty="0"/>
              <a:t>的说明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1" y="1111545"/>
            <a:ext cx="9705128" cy="5255178"/>
          </a:xfrm>
          <a:prstGeom prst="rect">
            <a:avLst/>
          </a:prstGeom>
        </p:spPr>
        <p:txBody>
          <a:bodyPr vert="horz" wrap="square" lIns="0" tIns="15134" rIns="0" bIns="0" rtlCol="0">
            <a:spAutoFit/>
          </a:bodyPr>
          <a:lstStyle/>
          <a:p>
            <a:pPr marL="385221" marR="5503" indent="-371464">
              <a:lnSpc>
                <a:spcPct val="99600"/>
              </a:lnSpc>
              <a:spcBef>
                <a:spcPts val="119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-16" dirty="0">
                <a:latin typeface="Calibri"/>
                <a:cs typeface="Calibri"/>
              </a:rPr>
              <a:t>wall</a:t>
            </a:r>
            <a:r>
              <a:rPr sz="3033" dirty="0">
                <a:latin typeface="SimSun"/>
                <a:cs typeface="SimSun"/>
              </a:rPr>
              <a:t>的工作可能会受终端接收信息状态的影响（参见 </a:t>
            </a:r>
            <a:r>
              <a:rPr sz="3033" dirty="0">
                <a:latin typeface="Calibri"/>
                <a:cs typeface="Calibri"/>
              </a:rPr>
              <a:t>m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spc="5" dirty="0">
                <a:latin typeface="Calibri"/>
                <a:cs typeface="Calibri"/>
              </a:rPr>
              <a:t>s</a:t>
            </a:r>
            <a:r>
              <a:rPr sz="3033" spc="-5" dirty="0">
                <a:latin typeface="Calibri"/>
                <a:cs typeface="Calibri"/>
              </a:rPr>
              <a:t>g</a:t>
            </a:r>
            <a:r>
              <a:rPr sz="3033" dirty="0">
                <a:latin typeface="SimSun"/>
                <a:cs typeface="SimSun"/>
              </a:rPr>
              <a:t>命令），接收信息被禁止的用户终端将不能收到广 播信息。但是不论如何，当超级用户或管理员用户使用 </a:t>
            </a:r>
            <a:r>
              <a:rPr sz="3033" spc="-16" dirty="0">
                <a:latin typeface="Calibri"/>
                <a:cs typeface="Calibri"/>
              </a:rPr>
              <a:t>wall</a:t>
            </a:r>
            <a:r>
              <a:rPr sz="3033" dirty="0">
                <a:latin typeface="SimSun"/>
                <a:cs typeface="SimSun"/>
              </a:rPr>
              <a:t>时，每个终端都将收到广播信息，同名用户也可以 收到同名用户发送的信息。</a:t>
            </a:r>
            <a:endParaRPr sz="3033">
              <a:latin typeface="SimSun"/>
              <a:cs typeface="SimSun"/>
            </a:endParaRPr>
          </a:p>
          <a:p>
            <a:pPr marL="385221" marR="65350" indent="-371464">
              <a:lnSpc>
                <a:spcPct val="102099"/>
              </a:lnSpc>
              <a:spcBef>
                <a:spcPts val="628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-16" dirty="0">
                <a:latin typeface="Calibri"/>
                <a:cs typeface="Calibri"/>
              </a:rPr>
              <a:t>wall</a:t>
            </a:r>
            <a:r>
              <a:rPr sz="3033" dirty="0">
                <a:latin typeface="SimSun"/>
                <a:cs typeface="SimSun"/>
              </a:rPr>
              <a:t>的广播信息可能会扰乱接收者的工作屏幕。当接收 的终端正处在透明打印时，收到广播信息将会送到终端 打印机而造成真正的干扰。其他类型的广播或向指定终 端的重定向输出信息也会造成类似干扰，请使用时小心</a:t>
            </a:r>
            <a:endParaRPr sz="3033">
              <a:latin typeface="SimSun"/>
              <a:cs typeface="SimSun"/>
            </a:endParaRPr>
          </a:p>
          <a:p>
            <a:pPr marL="385221">
              <a:lnSpc>
                <a:spcPts val="3456"/>
              </a:lnSpc>
            </a:pPr>
            <a:r>
              <a:rPr sz="3033" dirty="0">
                <a:latin typeface="SimSun"/>
                <a:cs typeface="SimSun"/>
              </a:rPr>
              <a:t>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00" y="371898"/>
            <a:ext cx="9644592" cy="4678824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596405">
              <a:spcBef>
                <a:spcPts val="108"/>
              </a:spcBef>
              <a:tabLst>
                <a:tab pos="1849750" algn="l"/>
              </a:tabLst>
            </a:pPr>
            <a:r>
              <a:rPr sz="3033" dirty="0">
                <a:latin typeface="Calibri"/>
                <a:cs typeface="Calibri"/>
              </a:rPr>
              <a:t>5.5.7.6	</a:t>
            </a:r>
            <a:r>
              <a:rPr sz="3033" dirty="0">
                <a:latin typeface="SimSun"/>
                <a:cs typeface="SimSun"/>
              </a:rPr>
              <a:t>不退出系统而将自己切换成其他用户（</a:t>
            </a:r>
            <a:r>
              <a:rPr sz="3033" dirty="0">
                <a:latin typeface="Calibri"/>
                <a:cs typeface="Calibri"/>
              </a:rPr>
              <a:t>su</a:t>
            </a:r>
            <a:r>
              <a:rPr sz="3033" dirty="0">
                <a:latin typeface="SimSun"/>
                <a:cs typeface="SimSun"/>
              </a:rPr>
              <a:t>）</a:t>
            </a:r>
            <a:endParaRPr sz="3033">
              <a:latin typeface="SimSun"/>
              <a:cs typeface="SimSun"/>
            </a:endParaRPr>
          </a:p>
          <a:p>
            <a:pPr marL="385221" indent="-371464" algn="just">
              <a:spcBef>
                <a:spcPts val="2182"/>
              </a:spcBef>
              <a:buFont typeface="Arial MT"/>
              <a:buChar char="•"/>
              <a:tabLst>
                <a:tab pos="385221" algn="l"/>
              </a:tabLst>
            </a:pPr>
            <a:r>
              <a:rPr sz="3033" dirty="0">
                <a:latin typeface="Calibri"/>
                <a:cs typeface="Calibri"/>
              </a:rPr>
              <a:t>1</a:t>
            </a:r>
            <a:r>
              <a:rPr sz="3033" dirty="0">
                <a:latin typeface="SimSun"/>
                <a:cs typeface="SimSun"/>
              </a:rPr>
              <a:t>．功能与用法</a:t>
            </a:r>
            <a:endParaRPr sz="3033">
              <a:latin typeface="SimSun"/>
              <a:cs typeface="SimSun"/>
            </a:endParaRPr>
          </a:p>
          <a:p>
            <a:pPr marL="385221" marR="5503" indent="-371464" algn="just">
              <a:lnSpc>
                <a:spcPct val="99600"/>
              </a:lnSpc>
              <a:spcBef>
                <a:spcPts val="688"/>
              </a:spcBef>
              <a:buFont typeface="Arial MT"/>
              <a:buChar char="•"/>
              <a:tabLst>
                <a:tab pos="385221" algn="l"/>
              </a:tabLst>
            </a:pPr>
            <a:r>
              <a:rPr sz="3033" dirty="0">
                <a:latin typeface="Calibri"/>
                <a:cs typeface="Calibri"/>
              </a:rPr>
              <a:t>su</a:t>
            </a:r>
            <a:r>
              <a:rPr sz="3033" dirty="0">
                <a:latin typeface="SimSun"/>
                <a:cs typeface="SimSun"/>
              </a:rPr>
              <a:t>的功能是在使用者不退出系统的情况下以其他新用户 的身份工作。当不指定任务时，将以新用户的身份启动 一个</a:t>
            </a:r>
            <a:r>
              <a:rPr sz="3033" spc="-5" dirty="0">
                <a:latin typeface="Calibri"/>
                <a:cs typeface="Calibri"/>
              </a:rPr>
              <a:t>shell</a:t>
            </a:r>
            <a:r>
              <a:rPr sz="3033" spc="-5" dirty="0">
                <a:latin typeface="SimSun"/>
                <a:cs typeface="SimSun"/>
              </a:rPr>
              <a:t>；</a:t>
            </a:r>
            <a:r>
              <a:rPr sz="3033" dirty="0">
                <a:latin typeface="SimSun"/>
                <a:cs typeface="SimSun"/>
              </a:rPr>
              <a:t>当指定任务时，则以新用户的身份执行任务</a:t>
            </a:r>
            <a:endParaRPr sz="3033">
              <a:latin typeface="SimSun"/>
              <a:cs typeface="SimSun"/>
            </a:endParaRPr>
          </a:p>
          <a:p>
            <a:pPr marL="385221" marR="196050">
              <a:lnSpc>
                <a:spcPts val="3586"/>
              </a:lnSpc>
              <a:spcBef>
                <a:spcPts val="217"/>
              </a:spcBef>
            </a:pPr>
            <a:r>
              <a:rPr sz="3033" dirty="0">
                <a:latin typeface="SimSun"/>
                <a:cs typeface="SimSun"/>
              </a:rPr>
              <a:t>。在以新用户工作的过程中，有效</a:t>
            </a:r>
            <a:r>
              <a:rPr sz="3033" dirty="0">
                <a:latin typeface="Calibri"/>
                <a:cs typeface="Calibri"/>
              </a:rPr>
              <a:t>u</a:t>
            </a:r>
            <a:r>
              <a:rPr sz="3033" spc="-5" dirty="0">
                <a:latin typeface="Calibri"/>
                <a:cs typeface="Calibri"/>
              </a:rPr>
              <a:t>i</a:t>
            </a:r>
            <a:r>
              <a:rPr sz="3033" dirty="0">
                <a:latin typeface="Calibri"/>
                <a:cs typeface="Calibri"/>
              </a:rPr>
              <a:t>d</a:t>
            </a:r>
            <a:r>
              <a:rPr sz="3033" dirty="0">
                <a:latin typeface="SimSun"/>
                <a:cs typeface="SimSun"/>
              </a:rPr>
              <a:t>和有效</a:t>
            </a:r>
            <a:r>
              <a:rPr sz="3033" spc="-11" dirty="0">
                <a:latin typeface="Calibri"/>
                <a:cs typeface="Calibri"/>
              </a:rPr>
              <a:t>g</a:t>
            </a:r>
            <a:r>
              <a:rPr sz="3033" spc="-5" dirty="0">
                <a:latin typeface="Calibri"/>
                <a:cs typeface="Calibri"/>
              </a:rPr>
              <a:t>i</a:t>
            </a:r>
            <a:r>
              <a:rPr sz="3033" dirty="0">
                <a:latin typeface="Calibri"/>
                <a:cs typeface="Calibri"/>
              </a:rPr>
              <a:t>d</a:t>
            </a:r>
            <a:r>
              <a:rPr sz="3033" dirty="0">
                <a:latin typeface="SimSun"/>
                <a:cs typeface="SimSun"/>
              </a:rPr>
              <a:t>变为新 用户的</a:t>
            </a:r>
            <a:r>
              <a:rPr sz="3033" spc="-5" dirty="0">
                <a:latin typeface="Calibri"/>
                <a:cs typeface="Calibri"/>
              </a:rPr>
              <a:t>uid</a:t>
            </a:r>
            <a:r>
              <a:rPr sz="3033" dirty="0">
                <a:latin typeface="SimSun"/>
                <a:cs typeface="SimSun"/>
              </a:rPr>
              <a:t>和</a:t>
            </a:r>
            <a:r>
              <a:rPr sz="3033" spc="-5" dirty="0">
                <a:latin typeface="Calibri"/>
                <a:cs typeface="Calibri"/>
              </a:rPr>
              <a:t>gid</a:t>
            </a:r>
            <a:r>
              <a:rPr sz="3033" dirty="0">
                <a:latin typeface="SimSun"/>
                <a:cs typeface="SimSun"/>
              </a:rPr>
              <a:t>。用法为：</a:t>
            </a:r>
            <a:endParaRPr sz="3033">
              <a:latin typeface="SimSun"/>
              <a:cs typeface="SimSun"/>
            </a:endParaRPr>
          </a:p>
          <a:p>
            <a:pPr marL="560635" indent="-546877" algn="just">
              <a:spcBef>
                <a:spcPts val="569"/>
              </a:spcBef>
              <a:buFont typeface="Arial MT"/>
              <a:buChar char="•"/>
              <a:tabLst>
                <a:tab pos="560635" algn="l"/>
              </a:tabLst>
            </a:pPr>
            <a:r>
              <a:rPr sz="3033" dirty="0">
                <a:latin typeface="Calibri"/>
                <a:cs typeface="Calibri"/>
              </a:rPr>
              <a:t>su</a:t>
            </a:r>
            <a:r>
              <a:rPr sz="3033" spc="677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[options]</a:t>
            </a:r>
            <a:r>
              <a:rPr sz="3033" dirty="0">
                <a:latin typeface="Calibri"/>
                <a:cs typeface="Calibri"/>
              </a:rPr>
              <a:t> [-]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[newuser</a:t>
            </a:r>
            <a:r>
              <a:rPr sz="3033" spc="-11" dirty="0">
                <a:latin typeface="Calibri"/>
                <a:cs typeface="Calibri"/>
              </a:rPr>
              <a:t> [args]]</a:t>
            </a:r>
            <a:endParaRPr sz="30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764" y="322666"/>
            <a:ext cx="3360473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11" dirty="0">
                <a:latin typeface="Calibri"/>
                <a:cs typeface="Calibri"/>
              </a:rPr>
              <a:t>2</a:t>
            </a:r>
            <a:r>
              <a:rPr dirty="0"/>
              <a:t>．参数说明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957" y="1471877"/>
          <a:ext cx="9868852" cy="5150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4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3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01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64"/>
                        </a:spcBef>
                        <a:tabLst>
                          <a:tab pos="1066165" algn="l"/>
                        </a:tabLst>
                      </a:pPr>
                      <a:r>
                        <a:rPr sz="3000" dirty="0">
                          <a:latin typeface="SimSun"/>
                          <a:cs typeface="SimSun"/>
                        </a:rPr>
                        <a:t>选	项</a:t>
                      </a:r>
                      <a:endParaRPr sz="3000">
                        <a:latin typeface="SimSun"/>
                        <a:cs typeface="SimSun"/>
                      </a:endParaRPr>
                    </a:p>
                  </a:txBody>
                  <a:tcPr marL="0" marR="0" marT="270350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64"/>
                        </a:spcBef>
                        <a:tabLst>
                          <a:tab pos="532765" algn="l"/>
                          <a:tab pos="1066165" algn="l"/>
                          <a:tab pos="1599565" algn="l"/>
                        </a:tabLst>
                      </a:pPr>
                      <a:r>
                        <a:rPr sz="3000" dirty="0">
                          <a:latin typeface="SimSun"/>
                          <a:cs typeface="SimSun"/>
                        </a:rPr>
                        <a:t>功	能	描	述</a:t>
                      </a:r>
                      <a:endParaRPr sz="3000">
                        <a:latin typeface="SimSun"/>
                        <a:cs typeface="SimSun"/>
                      </a:endParaRPr>
                    </a:p>
                  </a:txBody>
                  <a:tcPr marL="0" marR="0" marT="270350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1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64"/>
                        </a:spcBef>
                      </a:pPr>
                      <a:r>
                        <a:rPr sz="3000" spc="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3000" dirty="0">
                          <a:latin typeface="SimSun"/>
                          <a:cs typeface="SimSun"/>
                        </a:rPr>
                        <a:t>或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-l</a:t>
                      </a:r>
                      <a:r>
                        <a:rPr sz="3000" dirty="0">
                          <a:latin typeface="SimSun"/>
                          <a:cs typeface="SimSun"/>
                        </a:rPr>
                        <a:t>或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--login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270350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>
                        <a:lnSpc>
                          <a:spcPct val="101400"/>
                        </a:lnSpc>
                        <a:spcBef>
                          <a:spcPts val="240"/>
                        </a:spcBef>
                      </a:pPr>
                      <a:r>
                        <a:rPr sz="3000" dirty="0">
                          <a:latin typeface="SimSun"/>
                          <a:cs typeface="SimSun"/>
                        </a:rPr>
                        <a:t>以新用户身份启动一个</a:t>
                      </a:r>
                      <a:r>
                        <a:rPr sz="3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0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000" spc="-5" dirty="0">
                          <a:latin typeface="Times New Roman"/>
                          <a:cs typeface="Times New Roman"/>
                        </a:rPr>
                        <a:t>ll</a:t>
                      </a:r>
                      <a:r>
                        <a:rPr sz="3000" dirty="0">
                          <a:latin typeface="SimSun"/>
                          <a:cs typeface="SimSun"/>
                        </a:rPr>
                        <a:t>，并以新用 户环境进行工作</a:t>
                      </a:r>
                      <a:endParaRPr sz="3000">
                        <a:latin typeface="SimSun"/>
                        <a:cs typeface="SimSu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1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-c</a:t>
                      </a:r>
                      <a:r>
                        <a:rPr sz="3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-5" dirty="0">
                          <a:latin typeface="Times New Roman"/>
                          <a:cs typeface="Times New Roman"/>
                        </a:rPr>
                        <a:t>CMD</a:t>
                      </a:r>
                      <a:r>
                        <a:rPr sz="3000" dirty="0">
                          <a:latin typeface="SimSun"/>
                          <a:cs typeface="SimSun"/>
                        </a:rPr>
                        <a:t>或</a:t>
                      </a:r>
                      <a:r>
                        <a:rPr sz="3000" spc="5" dirty="0">
                          <a:latin typeface="Times New Roman"/>
                          <a:cs typeface="Times New Roman"/>
                        </a:rPr>
                        <a:t>--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3000" spc="-5" dirty="0">
                          <a:latin typeface="Times New Roman"/>
                          <a:cs typeface="Times New Roman"/>
                        </a:rPr>
                        <a:t>command=CMD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39211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64"/>
                        </a:spcBef>
                      </a:pPr>
                      <a:r>
                        <a:rPr sz="3000" dirty="0">
                          <a:latin typeface="SimSun"/>
                          <a:cs typeface="SimSun"/>
                        </a:rPr>
                        <a:t>以新用户身份和环境执行命令</a:t>
                      </a:r>
                      <a:r>
                        <a:rPr sz="3000" spc="-5" dirty="0">
                          <a:latin typeface="Times New Roman"/>
                          <a:cs typeface="Times New Roman"/>
                        </a:rPr>
                        <a:t>CM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D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270350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01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64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-m</a:t>
                      </a:r>
                      <a:r>
                        <a:rPr sz="3000" dirty="0">
                          <a:latin typeface="SimSun"/>
                          <a:cs typeface="SimSun"/>
                        </a:rPr>
                        <a:t>，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-p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270350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64"/>
                        </a:spcBef>
                      </a:pPr>
                      <a:r>
                        <a:rPr sz="3000" dirty="0">
                          <a:latin typeface="SimSun"/>
                          <a:cs typeface="SimSun"/>
                        </a:rPr>
                        <a:t>用户切换时，不重新设置环境变量</a:t>
                      </a:r>
                      <a:endParaRPr sz="3000">
                        <a:latin typeface="SimSun"/>
                        <a:cs typeface="SimSun"/>
                      </a:endParaRPr>
                    </a:p>
                  </a:txBody>
                  <a:tcPr marL="0" marR="0" marT="270350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01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64"/>
                        </a:spcBef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-s</a:t>
                      </a:r>
                      <a:r>
                        <a:rPr sz="3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-5" dirty="0">
                          <a:latin typeface="Times New Roman"/>
                          <a:cs typeface="Times New Roman"/>
                        </a:rPr>
                        <a:t>shell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270350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000" dirty="0">
                          <a:latin typeface="SimSun"/>
                          <a:cs typeface="SimSun"/>
                        </a:rPr>
                        <a:t>切换时指定</a:t>
                      </a:r>
                      <a:r>
                        <a:rPr sz="3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0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000" spc="-5" dirty="0">
                          <a:latin typeface="Times New Roman"/>
                          <a:cs typeface="Times New Roman"/>
                        </a:rPr>
                        <a:t>ll</a:t>
                      </a:r>
                      <a:r>
                        <a:rPr sz="3000" dirty="0">
                          <a:latin typeface="SimSun"/>
                          <a:cs typeface="SimSun"/>
                        </a:rPr>
                        <a:t>。指定的</a:t>
                      </a:r>
                      <a:r>
                        <a:rPr sz="30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0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000" spc="-5" dirty="0">
                          <a:latin typeface="Times New Roman"/>
                          <a:cs typeface="Times New Roman"/>
                        </a:rPr>
                        <a:t>ll</a:t>
                      </a:r>
                      <a:r>
                        <a:rPr sz="3000" dirty="0">
                          <a:latin typeface="SimSun"/>
                          <a:cs typeface="SimSun"/>
                        </a:rPr>
                        <a:t>要在文件</a:t>
                      </a:r>
                      <a:endParaRPr sz="30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3000" spc="-10" dirty="0">
                          <a:latin typeface="Times New Roman"/>
                          <a:cs typeface="Times New Roman"/>
                        </a:rPr>
                        <a:t>/etc/shells</a:t>
                      </a:r>
                      <a:r>
                        <a:rPr sz="3000" dirty="0">
                          <a:latin typeface="SimSun"/>
                          <a:cs typeface="SimSun"/>
                        </a:rPr>
                        <a:t>中有定义</a:t>
                      </a:r>
                      <a:endParaRPr sz="3000">
                        <a:latin typeface="SimSun"/>
                        <a:cs typeface="SimSun"/>
                      </a:endParaRPr>
                    </a:p>
                  </a:txBody>
                  <a:tcPr marL="0" marR="0" marT="39211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5913" y="-190794"/>
            <a:ext cx="1238250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dirty="0"/>
              <a:t>说明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777" y="487468"/>
            <a:ext cx="9299945" cy="5985827"/>
          </a:xfrm>
          <a:prstGeom prst="rect">
            <a:avLst/>
          </a:prstGeom>
        </p:spPr>
        <p:txBody>
          <a:bodyPr vert="horz" wrap="square" lIns="0" tIns="15134" rIns="0" bIns="0" rtlCol="0">
            <a:spAutoFit/>
          </a:bodyPr>
          <a:lstStyle/>
          <a:p>
            <a:pPr marL="13758" marR="5503">
              <a:lnSpc>
                <a:spcPct val="99600"/>
              </a:lnSpc>
              <a:spcBef>
                <a:spcPts val="119"/>
              </a:spcBef>
              <a:buSzPct val="96428"/>
              <a:buFont typeface="Arial MT"/>
              <a:buChar char="•"/>
              <a:tabLst>
                <a:tab pos="149961" algn="l"/>
              </a:tabLst>
            </a:pPr>
            <a:r>
              <a:rPr sz="3033" dirty="0">
                <a:latin typeface="SimSun"/>
                <a:cs typeface="SimSun"/>
              </a:rPr>
              <a:t>若不指定用户名，则默认为</a:t>
            </a:r>
            <a:r>
              <a:rPr sz="3033" spc="-54" dirty="0">
                <a:latin typeface="Calibri"/>
                <a:cs typeface="Calibri"/>
              </a:rPr>
              <a:t>r</a:t>
            </a:r>
            <a:r>
              <a:rPr sz="3033" dirty="0">
                <a:latin typeface="Calibri"/>
                <a:cs typeface="Calibri"/>
              </a:rPr>
              <a:t>o</a:t>
            </a:r>
            <a:r>
              <a:rPr sz="3033" spc="-5" dirty="0">
                <a:latin typeface="Calibri"/>
                <a:cs typeface="Calibri"/>
              </a:rPr>
              <a:t>ot</a:t>
            </a:r>
            <a:r>
              <a:rPr sz="3033" dirty="0">
                <a:latin typeface="SimSun"/>
                <a:cs typeface="SimSun"/>
              </a:rPr>
              <a:t>。当以新用户身份工作 完毕后，（以注销方式）变回到原来的自己。除非由 </a:t>
            </a:r>
            <a:r>
              <a:rPr sz="3033" spc="-16" dirty="0">
                <a:latin typeface="Calibri"/>
                <a:cs typeface="Calibri"/>
              </a:rPr>
              <a:t>root</a:t>
            </a:r>
            <a:r>
              <a:rPr sz="3033" dirty="0">
                <a:latin typeface="SimSun"/>
                <a:cs typeface="SimSun"/>
              </a:rPr>
              <a:t>向其他用户切换，都要进行密码验证。</a:t>
            </a:r>
            <a:endParaRPr sz="3033">
              <a:latin typeface="SimSun"/>
              <a:cs typeface="SimSun"/>
            </a:endParaRPr>
          </a:p>
          <a:p>
            <a:pPr>
              <a:spcBef>
                <a:spcPts val="5"/>
              </a:spcBef>
              <a:buFont typeface="Arial MT"/>
              <a:buChar char="•"/>
            </a:pPr>
            <a:endParaRPr sz="2817">
              <a:latin typeface="SimSun"/>
              <a:cs typeface="SimSun"/>
            </a:endParaRPr>
          </a:p>
          <a:p>
            <a:pPr marL="149273" indent="-136203">
              <a:buSzPct val="96428"/>
              <a:buFont typeface="Arial MT"/>
              <a:buChar char="•"/>
              <a:tabLst>
                <a:tab pos="149961" algn="l"/>
              </a:tabLst>
            </a:pPr>
            <a:r>
              <a:rPr sz="3033" dirty="0">
                <a:latin typeface="SimSun"/>
                <a:cs typeface="SimSun"/>
              </a:rPr>
              <a:t>以</a:t>
            </a:r>
            <a:r>
              <a:rPr sz="3033" dirty="0">
                <a:latin typeface="Calibri"/>
                <a:cs typeface="Calibri"/>
              </a:rPr>
              <a:t>su</a:t>
            </a:r>
            <a:r>
              <a:rPr sz="3033" spc="-38" dirty="0">
                <a:latin typeface="Calibri"/>
                <a:cs typeface="Calibri"/>
              </a:rPr>
              <a:t> </a:t>
            </a:r>
            <a:r>
              <a:rPr sz="3033" spc="-11" dirty="0">
                <a:latin typeface="Calibri"/>
                <a:cs typeface="Calibri"/>
              </a:rPr>
              <a:t>newuser</a:t>
            </a:r>
            <a:r>
              <a:rPr sz="3033" dirty="0">
                <a:latin typeface="SimSun"/>
                <a:cs typeface="SimSun"/>
              </a:rPr>
              <a:t>方式切换用户，将使用原的环境，而以</a:t>
            </a:r>
            <a:r>
              <a:rPr sz="3033" dirty="0">
                <a:latin typeface="Calibri"/>
                <a:cs typeface="Calibri"/>
              </a:rPr>
              <a:t>su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54"/>
              </a:spcBef>
            </a:pPr>
            <a:r>
              <a:rPr sz="3033" dirty="0">
                <a:latin typeface="Calibri"/>
                <a:cs typeface="Calibri"/>
              </a:rPr>
              <a:t>-</a:t>
            </a:r>
            <a:r>
              <a:rPr sz="3033" spc="-27" dirty="0">
                <a:latin typeface="Calibri"/>
                <a:cs typeface="Calibri"/>
              </a:rPr>
              <a:t> </a:t>
            </a:r>
            <a:r>
              <a:rPr sz="3033" spc="-11" dirty="0">
                <a:latin typeface="Calibri"/>
                <a:cs typeface="Calibri"/>
              </a:rPr>
              <a:t>newuser</a:t>
            </a:r>
            <a:r>
              <a:rPr sz="3033" dirty="0">
                <a:latin typeface="SimSun"/>
                <a:cs typeface="SimSun"/>
              </a:rPr>
              <a:t>方式切换，将使用新用户环境。</a:t>
            </a:r>
            <a:endParaRPr sz="3033">
              <a:latin typeface="SimSun"/>
              <a:cs typeface="SimSun"/>
            </a:endParaRPr>
          </a:p>
          <a:p>
            <a:pPr>
              <a:spcBef>
                <a:spcPts val="5"/>
              </a:spcBef>
            </a:pPr>
            <a:endParaRPr sz="2817">
              <a:latin typeface="SimSun"/>
              <a:cs typeface="SimSun"/>
            </a:endParaRPr>
          </a:p>
          <a:p>
            <a:pPr marL="149273" indent="-136203">
              <a:buSzPct val="96428"/>
              <a:buFont typeface="Arial MT"/>
              <a:buChar char="•"/>
              <a:tabLst>
                <a:tab pos="149961" algn="l"/>
              </a:tabLst>
            </a:pPr>
            <a:r>
              <a:rPr sz="3033" dirty="0">
                <a:latin typeface="SimSun"/>
                <a:cs typeface="SimSun"/>
              </a:rPr>
              <a:t>如果要在批处理程序内以另一个新用户</a:t>
            </a:r>
            <a:r>
              <a:rPr sz="3033" dirty="0">
                <a:latin typeface="Calibri"/>
                <a:cs typeface="Calibri"/>
              </a:rPr>
              <a:t>n</a:t>
            </a:r>
            <a:r>
              <a:rPr sz="3033" spc="-27" dirty="0">
                <a:latin typeface="Calibri"/>
                <a:cs typeface="Calibri"/>
              </a:rPr>
              <a:t>e</a:t>
            </a:r>
            <a:r>
              <a:rPr sz="3033" spc="-5" dirty="0">
                <a:latin typeface="Calibri"/>
                <a:cs typeface="Calibri"/>
              </a:rPr>
              <a:t>w</a:t>
            </a:r>
            <a:r>
              <a:rPr sz="3033" dirty="0">
                <a:latin typeface="Calibri"/>
                <a:cs typeface="Calibri"/>
              </a:rPr>
              <a:t>us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dirty="0">
                <a:latin typeface="Calibri"/>
                <a:cs typeface="Calibri"/>
              </a:rPr>
              <a:t>r</a:t>
            </a:r>
            <a:r>
              <a:rPr sz="3033" dirty="0">
                <a:latin typeface="SimSun"/>
                <a:cs typeface="SimSun"/>
              </a:rPr>
              <a:t>直接执</a:t>
            </a:r>
            <a:endParaRPr sz="3033">
              <a:latin typeface="SimSun"/>
              <a:cs typeface="SimSun"/>
            </a:endParaRPr>
          </a:p>
          <a:p>
            <a:pPr marL="13758">
              <a:lnSpc>
                <a:spcPts val="3613"/>
              </a:lnSpc>
              <a:spcBef>
                <a:spcPts val="27"/>
              </a:spcBef>
            </a:pPr>
            <a:r>
              <a:rPr sz="3033" dirty="0">
                <a:latin typeface="SimSun"/>
                <a:cs typeface="SimSun"/>
              </a:rPr>
              <a:t>行某程序</a:t>
            </a:r>
            <a:r>
              <a:rPr sz="3033" dirty="0">
                <a:latin typeface="Calibri"/>
                <a:cs typeface="Calibri"/>
              </a:rPr>
              <a:t>cmd</a:t>
            </a:r>
            <a:r>
              <a:rPr sz="3033" dirty="0">
                <a:latin typeface="SimSun"/>
                <a:cs typeface="SimSun"/>
              </a:rPr>
              <a:t>，则可使用下列形式：</a:t>
            </a:r>
            <a:endParaRPr sz="3033">
              <a:latin typeface="SimSun"/>
              <a:cs typeface="SimSun"/>
            </a:endParaRPr>
          </a:p>
          <a:p>
            <a:pPr marL="447132">
              <a:lnSpc>
                <a:spcPts val="3613"/>
              </a:lnSpc>
              <a:tabLst>
                <a:tab pos="2832066" algn="l"/>
                <a:tab pos="5585024" algn="l"/>
              </a:tabLst>
            </a:pPr>
            <a:r>
              <a:rPr sz="3033" dirty="0">
                <a:latin typeface="Arial MT"/>
                <a:cs typeface="Arial MT"/>
              </a:rPr>
              <a:t>–</a:t>
            </a:r>
            <a:r>
              <a:rPr sz="3033" dirty="0">
                <a:latin typeface="Calibri"/>
                <a:cs typeface="Calibri"/>
              </a:rPr>
              <a:t>su</a:t>
            </a:r>
            <a:r>
              <a:rPr sz="3033" spc="11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-</a:t>
            </a:r>
            <a:r>
              <a:rPr sz="3033" spc="16" dirty="0">
                <a:latin typeface="Calibri"/>
                <a:cs typeface="Calibri"/>
              </a:rPr>
              <a:t> </a:t>
            </a:r>
            <a:r>
              <a:rPr sz="3033" spc="-11" dirty="0">
                <a:latin typeface="Calibri"/>
                <a:cs typeface="Calibri"/>
              </a:rPr>
              <a:t>newuser	</a:t>
            </a:r>
            <a:r>
              <a:rPr sz="3033" dirty="0">
                <a:latin typeface="Calibri"/>
                <a:cs typeface="Calibri"/>
              </a:rPr>
              <a:t>-c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"cmd</a:t>
            </a:r>
            <a:r>
              <a:rPr sz="3033" spc="11" dirty="0">
                <a:latin typeface="Calibri"/>
                <a:cs typeface="Calibri"/>
              </a:rPr>
              <a:t> </a:t>
            </a:r>
            <a:r>
              <a:rPr sz="3033" spc="-11" dirty="0">
                <a:latin typeface="Calibri"/>
                <a:cs typeface="Calibri"/>
              </a:rPr>
              <a:t>args"	</a:t>
            </a:r>
            <a:r>
              <a:rPr sz="3033" spc="5" dirty="0">
                <a:latin typeface="Calibri"/>
                <a:cs typeface="Calibri"/>
              </a:rPr>
              <a:t>#</a:t>
            </a:r>
            <a:r>
              <a:rPr sz="3033" dirty="0">
                <a:latin typeface="SimSun"/>
                <a:cs typeface="SimSun"/>
              </a:rPr>
              <a:t>或</a:t>
            </a:r>
            <a:endParaRPr sz="3033">
              <a:latin typeface="SimSun"/>
              <a:cs typeface="SimSun"/>
            </a:endParaRPr>
          </a:p>
          <a:p>
            <a:pPr marL="447132">
              <a:spcBef>
                <a:spcPts val="49"/>
              </a:spcBef>
              <a:tabLst>
                <a:tab pos="2832066" algn="l"/>
              </a:tabLst>
            </a:pPr>
            <a:r>
              <a:rPr sz="3033" dirty="0">
                <a:latin typeface="Arial MT"/>
                <a:cs typeface="Arial MT"/>
              </a:rPr>
              <a:t>–</a:t>
            </a:r>
            <a:r>
              <a:rPr sz="3033" dirty="0">
                <a:latin typeface="Calibri"/>
                <a:cs typeface="Calibri"/>
              </a:rPr>
              <a:t>su</a:t>
            </a:r>
            <a:r>
              <a:rPr sz="3033" spc="11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-</a:t>
            </a:r>
            <a:r>
              <a:rPr sz="3033" spc="16" dirty="0">
                <a:latin typeface="Calibri"/>
                <a:cs typeface="Calibri"/>
              </a:rPr>
              <a:t> </a:t>
            </a:r>
            <a:r>
              <a:rPr sz="3033" spc="-11" dirty="0">
                <a:latin typeface="Calibri"/>
                <a:cs typeface="Calibri"/>
              </a:rPr>
              <a:t>newuser	</a:t>
            </a:r>
            <a:r>
              <a:rPr sz="3033" spc="-5" dirty="0">
                <a:latin typeface="Calibri"/>
                <a:cs typeface="Calibri"/>
              </a:rPr>
              <a:t>--command="cmd</a:t>
            </a:r>
            <a:r>
              <a:rPr sz="3033" spc="-11" dirty="0">
                <a:latin typeface="Calibri"/>
                <a:cs typeface="Calibri"/>
              </a:rPr>
              <a:t> args</a:t>
            </a:r>
            <a:r>
              <a:rPr sz="3033" spc="-11" dirty="0">
                <a:latin typeface="SimSun"/>
                <a:cs typeface="SimSun"/>
              </a:rPr>
              <a:t>“</a:t>
            </a:r>
            <a:endParaRPr sz="3033">
              <a:latin typeface="SimSun"/>
              <a:cs typeface="SimSun"/>
            </a:endParaRPr>
          </a:p>
          <a:p>
            <a:pPr>
              <a:spcBef>
                <a:spcPts val="5"/>
              </a:spcBef>
            </a:pPr>
            <a:endParaRPr sz="2817">
              <a:latin typeface="SimSun"/>
              <a:cs typeface="SimSun"/>
            </a:endParaRPr>
          </a:p>
          <a:p>
            <a:pPr marL="149273" indent="-136203">
              <a:buSzPct val="96428"/>
              <a:buFont typeface="Arial MT"/>
              <a:buChar char="•"/>
              <a:tabLst>
                <a:tab pos="149961" algn="l"/>
              </a:tabLst>
            </a:pPr>
            <a:r>
              <a:rPr sz="3033" dirty="0">
                <a:latin typeface="SimSun"/>
                <a:cs typeface="SimSun"/>
              </a:rPr>
              <a:t>在系统启动期间，常以这种方法启动某服务程序。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4803" y="-190794"/>
            <a:ext cx="3360473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11" dirty="0">
                <a:latin typeface="Calibri"/>
                <a:cs typeface="Calibri"/>
              </a:rPr>
              <a:t>3</a:t>
            </a:r>
            <a:r>
              <a:rPr dirty="0"/>
              <a:t>．应用示例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1" y="408220"/>
            <a:ext cx="9610196" cy="4493965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385221" indent="-371464">
              <a:lnSpc>
                <a:spcPts val="3613"/>
              </a:lnSpc>
              <a:spcBef>
                <a:spcPts val="108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dirty="0">
                <a:latin typeface="Calibri"/>
                <a:cs typeface="Calibri"/>
              </a:rPr>
              <a:t>1</a:t>
            </a:r>
            <a:r>
              <a:rPr sz="3033" dirty="0">
                <a:latin typeface="SimSun"/>
                <a:cs typeface="SimSun"/>
              </a:rPr>
              <a:t>）切换到</a:t>
            </a:r>
            <a:r>
              <a:rPr sz="3033" spc="-11" dirty="0">
                <a:latin typeface="Calibri"/>
                <a:cs typeface="Calibri"/>
              </a:rPr>
              <a:t>newuser</a:t>
            </a:r>
            <a:r>
              <a:rPr sz="3033" dirty="0">
                <a:latin typeface="SimSun"/>
                <a:cs typeface="SimSun"/>
              </a:rPr>
              <a:t>后使用原环境工作</a:t>
            </a:r>
            <a:endParaRPr sz="3033">
              <a:latin typeface="SimSun"/>
              <a:cs typeface="SimSun"/>
            </a:endParaRPr>
          </a:p>
          <a:p>
            <a:pPr marL="1525064">
              <a:lnSpc>
                <a:spcPts val="3613"/>
              </a:lnSpc>
            </a:pPr>
            <a:r>
              <a:rPr sz="3033" dirty="0">
                <a:latin typeface="Calibri"/>
                <a:cs typeface="Calibri"/>
              </a:rPr>
              <a:t>#su</a:t>
            </a:r>
            <a:r>
              <a:rPr sz="3033" spc="-16" dirty="0">
                <a:latin typeface="Calibri"/>
                <a:cs typeface="Calibri"/>
              </a:rPr>
              <a:t> </a:t>
            </a:r>
            <a:r>
              <a:rPr sz="3033" spc="-11" dirty="0">
                <a:latin typeface="Calibri"/>
                <a:cs typeface="Calibri"/>
              </a:rPr>
              <a:t>newuser</a:t>
            </a:r>
            <a:endParaRPr sz="3033">
              <a:latin typeface="Calibri"/>
              <a:cs typeface="Calibri"/>
            </a:endParaRPr>
          </a:p>
          <a:p>
            <a:pPr marL="385221" marR="5503" indent="-371464">
              <a:lnSpc>
                <a:spcPts val="3586"/>
              </a:lnSpc>
              <a:spcBef>
                <a:spcPts val="941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dirty="0">
                <a:latin typeface="Calibri"/>
                <a:cs typeface="Calibri"/>
              </a:rPr>
              <a:t>2</a:t>
            </a:r>
            <a:r>
              <a:rPr sz="3033" dirty="0">
                <a:latin typeface="SimSun"/>
                <a:cs typeface="SimSun"/>
              </a:rPr>
              <a:t>）</a:t>
            </a:r>
            <a:r>
              <a:rPr sz="3033" dirty="0">
                <a:latin typeface="Calibri"/>
                <a:cs typeface="Calibri"/>
              </a:rPr>
              <a:t>su</a:t>
            </a:r>
            <a:r>
              <a:rPr sz="3033" spc="-11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-</a:t>
            </a:r>
            <a:r>
              <a:rPr sz="3033" spc="-5" dirty="0">
                <a:latin typeface="Calibri"/>
                <a:cs typeface="Calibri"/>
              </a:rPr>
              <a:t> </a:t>
            </a:r>
            <a:r>
              <a:rPr sz="3033" spc="-11" dirty="0">
                <a:latin typeface="Calibri"/>
                <a:cs typeface="Calibri"/>
              </a:rPr>
              <a:t>newuser </a:t>
            </a:r>
            <a:r>
              <a:rPr sz="3033" spc="11" dirty="0">
                <a:latin typeface="Calibri"/>
                <a:cs typeface="Calibri"/>
              </a:rPr>
              <a:t>#</a:t>
            </a:r>
            <a:r>
              <a:rPr sz="3033" dirty="0">
                <a:latin typeface="SimSun"/>
                <a:cs typeface="SimSun"/>
              </a:rPr>
              <a:t>切换到用户</a:t>
            </a:r>
            <a:r>
              <a:rPr sz="3033" spc="-11" dirty="0">
                <a:latin typeface="Calibri"/>
                <a:cs typeface="Calibri"/>
              </a:rPr>
              <a:t>newuser</a:t>
            </a:r>
            <a:r>
              <a:rPr sz="3033" dirty="0">
                <a:latin typeface="SimSun"/>
                <a:cs typeface="SimSun"/>
              </a:rPr>
              <a:t>后使用新用户环 境工作</a:t>
            </a:r>
            <a:endParaRPr sz="3033">
              <a:latin typeface="SimSun"/>
              <a:cs typeface="SimSun"/>
            </a:endParaRPr>
          </a:p>
          <a:p>
            <a:pPr marL="1437702" marR="3246867" indent="-1052480">
              <a:lnSpc>
                <a:spcPts val="3564"/>
              </a:lnSpc>
              <a:spcBef>
                <a:spcPts val="123"/>
              </a:spcBef>
            </a:pPr>
            <a:r>
              <a:rPr sz="3033" spc="5" dirty="0">
                <a:latin typeface="Calibri"/>
                <a:cs typeface="Calibri"/>
              </a:rPr>
              <a:t>##</a:t>
            </a:r>
            <a:r>
              <a:rPr sz="3033" dirty="0">
                <a:latin typeface="SimSun"/>
                <a:cs typeface="SimSun"/>
              </a:rPr>
              <a:t>切换到</a:t>
            </a:r>
            <a:r>
              <a:rPr sz="3033" dirty="0">
                <a:latin typeface="Calibri"/>
                <a:cs typeface="Calibri"/>
              </a:rPr>
              <a:t>n</a:t>
            </a:r>
            <a:r>
              <a:rPr sz="3033" spc="-27" dirty="0">
                <a:latin typeface="Calibri"/>
                <a:cs typeface="Calibri"/>
              </a:rPr>
              <a:t>e</a:t>
            </a:r>
            <a:r>
              <a:rPr sz="3033" spc="-5" dirty="0">
                <a:latin typeface="Calibri"/>
                <a:cs typeface="Calibri"/>
              </a:rPr>
              <a:t>w</a:t>
            </a:r>
            <a:r>
              <a:rPr sz="3033" dirty="0">
                <a:latin typeface="Calibri"/>
                <a:cs typeface="Calibri"/>
              </a:rPr>
              <a:t>us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dirty="0">
                <a:latin typeface="Calibri"/>
                <a:cs typeface="Calibri"/>
              </a:rPr>
              <a:t>r</a:t>
            </a:r>
            <a:r>
              <a:rPr sz="3033" dirty="0">
                <a:latin typeface="SimSun"/>
                <a:cs typeface="SimSun"/>
              </a:rPr>
              <a:t>后使用新环境工作  </a:t>
            </a:r>
            <a:r>
              <a:rPr sz="3033" dirty="0">
                <a:latin typeface="Calibri"/>
                <a:cs typeface="Calibri"/>
              </a:rPr>
              <a:t>#su -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11" dirty="0">
                <a:latin typeface="Calibri"/>
                <a:cs typeface="Calibri"/>
              </a:rPr>
              <a:t>newuser</a:t>
            </a:r>
            <a:endParaRPr sz="3033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279">
              <a:latin typeface="Calibri"/>
              <a:cs typeface="Calibri"/>
            </a:endParaRPr>
          </a:p>
          <a:p>
            <a:pPr marL="384534" marR="2717187" indent="-384534">
              <a:lnSpc>
                <a:spcPts val="3564"/>
              </a:lnSpc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5" dirty="0">
                <a:latin typeface="Calibri"/>
                <a:cs typeface="Calibri"/>
              </a:rPr>
              <a:t>##</a:t>
            </a:r>
            <a:r>
              <a:rPr sz="3033" dirty="0">
                <a:latin typeface="SimSun"/>
                <a:cs typeface="SimSun"/>
              </a:rPr>
              <a:t>以</a:t>
            </a:r>
            <a:r>
              <a:rPr sz="3033" spc="-11" dirty="0">
                <a:latin typeface="Calibri"/>
                <a:cs typeface="Calibri"/>
              </a:rPr>
              <a:t>newuser</a:t>
            </a:r>
            <a:r>
              <a:rPr sz="3033" dirty="0">
                <a:latin typeface="SimSun"/>
                <a:cs typeface="SimSun"/>
              </a:rPr>
              <a:t>身份执行</a:t>
            </a:r>
            <a:r>
              <a:rPr sz="3033" spc="-5" dirty="0">
                <a:latin typeface="Calibri"/>
                <a:cs typeface="Calibri"/>
              </a:rPr>
              <a:t>"command </a:t>
            </a:r>
            <a:r>
              <a:rPr sz="3033" spc="-16" dirty="0">
                <a:latin typeface="Calibri"/>
                <a:cs typeface="Calibri"/>
              </a:rPr>
              <a:t>args</a:t>
            </a:r>
            <a:r>
              <a:rPr sz="3033" spc="-16" dirty="0">
                <a:latin typeface="SimSun"/>
                <a:cs typeface="SimSun"/>
              </a:rPr>
              <a:t>“ </a:t>
            </a:r>
            <a:r>
              <a:rPr sz="3033" spc="-1500" dirty="0">
                <a:latin typeface="SimSun"/>
                <a:cs typeface="SimSun"/>
              </a:rPr>
              <a:t> </a:t>
            </a:r>
            <a:r>
              <a:rPr sz="3033" dirty="0">
                <a:latin typeface="Calibri"/>
                <a:cs typeface="Calibri"/>
              </a:rPr>
              <a:t>#su</a:t>
            </a:r>
            <a:r>
              <a:rPr sz="3033" spc="-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- </a:t>
            </a:r>
            <a:r>
              <a:rPr sz="3033" spc="-11" dirty="0">
                <a:latin typeface="Calibri"/>
                <a:cs typeface="Calibri"/>
              </a:rPr>
              <a:t>newuser</a:t>
            </a:r>
            <a:r>
              <a:rPr sz="3033" spc="-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-c </a:t>
            </a:r>
            <a:r>
              <a:rPr sz="3033" spc="-5" dirty="0">
                <a:latin typeface="Calibri"/>
                <a:cs typeface="Calibri"/>
              </a:rPr>
              <a:t>"command</a:t>
            </a:r>
            <a:r>
              <a:rPr sz="3033" dirty="0">
                <a:latin typeface="Calibri"/>
                <a:cs typeface="Calibri"/>
              </a:rPr>
              <a:t> </a:t>
            </a:r>
            <a:r>
              <a:rPr sz="3033" spc="-11" dirty="0">
                <a:latin typeface="Calibri"/>
                <a:cs typeface="Calibri"/>
              </a:rPr>
              <a:t>args"</a:t>
            </a:r>
            <a:endParaRPr sz="3033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18" y="5222743"/>
            <a:ext cx="5635757" cy="98372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714" y="150963"/>
            <a:ext cx="5176573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11" dirty="0">
                <a:latin typeface="Calibri"/>
                <a:cs typeface="Calibri"/>
              </a:rPr>
              <a:t>4</a:t>
            </a:r>
            <a:r>
              <a:rPr dirty="0"/>
              <a:t>．安全控制及说明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1" y="877104"/>
            <a:ext cx="9841336" cy="5996022"/>
          </a:xfrm>
          <a:prstGeom prst="rect">
            <a:avLst/>
          </a:prstGeom>
        </p:spPr>
        <p:txBody>
          <a:bodyPr vert="horz" wrap="square" lIns="0" tIns="15134" rIns="0" bIns="0" rtlCol="0">
            <a:spAutoFit/>
          </a:bodyPr>
          <a:lstStyle/>
          <a:p>
            <a:pPr marL="385221" marR="94930" indent="-371464">
              <a:lnSpc>
                <a:spcPct val="99600"/>
              </a:lnSpc>
              <a:spcBef>
                <a:spcPts val="119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Calibri"/>
                <a:cs typeface="Calibri"/>
              </a:rPr>
              <a:t>su</a:t>
            </a:r>
            <a:r>
              <a:rPr sz="3033" dirty="0">
                <a:latin typeface="SimSun"/>
                <a:cs typeface="SimSun"/>
              </a:rPr>
              <a:t>的使用都受</a:t>
            </a:r>
            <a:r>
              <a:rPr sz="3033" spc="-76" dirty="0">
                <a:latin typeface="Calibri"/>
                <a:cs typeface="Calibri"/>
              </a:rPr>
              <a:t>PAM</a:t>
            </a:r>
            <a:r>
              <a:rPr sz="3033" dirty="0">
                <a:latin typeface="SimSun"/>
                <a:cs typeface="SimSun"/>
              </a:rPr>
              <a:t>的控制。在红帽系统中</a:t>
            </a:r>
            <a:r>
              <a:rPr sz="3033" spc="-54" dirty="0">
                <a:latin typeface="SimSun"/>
                <a:cs typeface="SimSun"/>
              </a:rPr>
              <a:t>，</a:t>
            </a:r>
            <a:r>
              <a:rPr sz="3033" spc="-54" dirty="0">
                <a:latin typeface="Calibri"/>
                <a:cs typeface="Calibri"/>
              </a:rPr>
              <a:t>PAM</a:t>
            </a:r>
            <a:r>
              <a:rPr sz="3033" dirty="0">
                <a:latin typeface="SimSun"/>
                <a:cs typeface="SimSun"/>
              </a:rPr>
              <a:t>的控制 文件为</a:t>
            </a:r>
            <a:r>
              <a:rPr sz="3033" spc="-16" dirty="0">
                <a:latin typeface="Calibri"/>
                <a:cs typeface="Calibri"/>
              </a:rPr>
              <a:t>/etc/pam.d/su</a:t>
            </a:r>
            <a:r>
              <a:rPr sz="3033" spc="-16" dirty="0">
                <a:latin typeface="SimSun"/>
                <a:cs typeface="SimSun"/>
              </a:rPr>
              <a:t>，</a:t>
            </a:r>
            <a:r>
              <a:rPr sz="3033" dirty="0">
                <a:latin typeface="SimSun"/>
                <a:cs typeface="SimSun"/>
              </a:rPr>
              <a:t>在有的系统中还有</a:t>
            </a:r>
            <a:r>
              <a:rPr sz="3033" spc="-11" dirty="0">
                <a:latin typeface="Calibri"/>
                <a:cs typeface="Calibri"/>
              </a:rPr>
              <a:t>/etc/pam.d/su-l </a:t>
            </a:r>
            <a:r>
              <a:rPr sz="3033" spc="-672" dirty="0">
                <a:latin typeface="Calibri"/>
                <a:cs typeface="Calibri"/>
              </a:rPr>
              <a:t> </a:t>
            </a:r>
            <a:r>
              <a:rPr sz="3033" dirty="0">
                <a:latin typeface="SimSun"/>
                <a:cs typeface="SimSun"/>
              </a:rPr>
              <a:t>文件专用于对</a:t>
            </a:r>
            <a:r>
              <a:rPr sz="3033" dirty="0">
                <a:latin typeface="Calibri"/>
                <a:cs typeface="Calibri"/>
              </a:rPr>
              <a:t>su</a:t>
            </a:r>
            <a:r>
              <a:rPr sz="3033" spc="-49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-l</a:t>
            </a:r>
            <a:r>
              <a:rPr sz="3033" dirty="0">
                <a:latin typeface="SimSun"/>
                <a:cs typeface="SimSun"/>
              </a:rPr>
              <a:t>的控制，不过</a:t>
            </a:r>
            <a:r>
              <a:rPr sz="3033" spc="-11" dirty="0">
                <a:latin typeface="Calibri"/>
                <a:cs typeface="Calibri"/>
              </a:rPr>
              <a:t>/etc/pam.d/su-l</a:t>
            </a:r>
            <a:r>
              <a:rPr sz="3033" dirty="0">
                <a:latin typeface="SimSun"/>
                <a:cs typeface="SimSun"/>
              </a:rPr>
              <a:t>又包含了</a:t>
            </a:r>
            <a:endParaRPr sz="3033">
              <a:latin typeface="SimSun"/>
              <a:cs typeface="SimSun"/>
            </a:endParaRPr>
          </a:p>
          <a:p>
            <a:pPr marL="385221">
              <a:lnSpc>
                <a:spcPts val="3602"/>
              </a:lnSpc>
              <a:spcBef>
                <a:spcPts val="54"/>
              </a:spcBef>
            </a:pPr>
            <a:r>
              <a:rPr sz="3033" spc="-16" dirty="0">
                <a:latin typeface="Calibri"/>
                <a:cs typeface="Calibri"/>
              </a:rPr>
              <a:t>/etc/pam.d/su</a:t>
            </a:r>
            <a:r>
              <a:rPr sz="3033" spc="-16" dirty="0">
                <a:latin typeface="SimSun"/>
                <a:cs typeface="SimSun"/>
              </a:rPr>
              <a:t>，</a:t>
            </a:r>
            <a:r>
              <a:rPr sz="3033" dirty="0">
                <a:latin typeface="SimSun"/>
                <a:cs typeface="SimSun"/>
              </a:rPr>
              <a:t>关键控制部分仍在</a:t>
            </a:r>
            <a:r>
              <a:rPr sz="3033" spc="-16" dirty="0">
                <a:latin typeface="Calibri"/>
                <a:cs typeface="Calibri"/>
              </a:rPr>
              <a:t>/etc/pam.d/su</a:t>
            </a:r>
            <a:r>
              <a:rPr sz="3033" dirty="0">
                <a:latin typeface="SimSun"/>
                <a:cs typeface="SimSun"/>
              </a:rPr>
              <a:t>中。在</a:t>
            </a:r>
            <a:endParaRPr sz="3033">
              <a:latin typeface="SimSun"/>
              <a:cs typeface="SimSun"/>
            </a:endParaRPr>
          </a:p>
          <a:p>
            <a:pPr marL="385221">
              <a:lnSpc>
                <a:spcPts val="3602"/>
              </a:lnSpc>
            </a:pPr>
            <a:r>
              <a:rPr sz="3033" spc="-16" dirty="0">
                <a:latin typeface="Calibri"/>
                <a:cs typeface="Calibri"/>
              </a:rPr>
              <a:t>/etc/pam.d/su</a:t>
            </a:r>
            <a:r>
              <a:rPr sz="3033" dirty="0">
                <a:latin typeface="SimSun"/>
                <a:cs typeface="SimSun"/>
              </a:rPr>
              <a:t>中，用于使用</a:t>
            </a:r>
            <a:r>
              <a:rPr sz="3033" dirty="0">
                <a:latin typeface="Calibri"/>
                <a:cs typeface="Calibri"/>
              </a:rPr>
              <a:t>su</a:t>
            </a:r>
            <a:r>
              <a:rPr sz="3033" dirty="0">
                <a:latin typeface="SimSun"/>
                <a:cs typeface="SimSun"/>
              </a:rPr>
              <a:t>向</a:t>
            </a:r>
            <a:r>
              <a:rPr sz="3033" spc="-16" dirty="0">
                <a:latin typeface="Calibri"/>
                <a:cs typeface="Calibri"/>
              </a:rPr>
              <a:t>root</a:t>
            </a:r>
            <a:r>
              <a:rPr sz="3033" dirty="0">
                <a:latin typeface="SimSun"/>
                <a:cs typeface="SimSun"/>
              </a:rPr>
              <a:t>切换的控制部分如下</a:t>
            </a:r>
            <a:endParaRPr sz="3033">
              <a:latin typeface="SimSun"/>
              <a:cs typeface="SimSun"/>
            </a:endParaRPr>
          </a:p>
          <a:p>
            <a:pPr marL="385221">
              <a:spcBef>
                <a:spcPts val="54"/>
              </a:spcBef>
            </a:pPr>
            <a:r>
              <a:rPr sz="3033" dirty="0">
                <a:latin typeface="SimSun"/>
                <a:cs typeface="SimSun"/>
              </a:rPr>
              <a:t>：</a:t>
            </a:r>
            <a:endParaRPr sz="3033">
              <a:latin typeface="SimSun"/>
              <a:cs typeface="SimSun"/>
            </a:endParaRPr>
          </a:p>
          <a:p>
            <a:pPr marL="385221" marR="476712" indent="-371464">
              <a:lnSpc>
                <a:spcPts val="3586"/>
              </a:lnSpc>
              <a:spcBef>
                <a:spcPts val="840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-11" dirty="0">
                <a:latin typeface="Calibri"/>
                <a:cs typeface="Calibri"/>
              </a:rPr>
              <a:t>#Uncomment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the </a:t>
            </a:r>
            <a:r>
              <a:rPr sz="3033" spc="-16" dirty="0">
                <a:latin typeface="Calibri"/>
                <a:cs typeface="Calibri"/>
              </a:rPr>
              <a:t>following</a:t>
            </a:r>
            <a:r>
              <a:rPr sz="3033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line</a:t>
            </a:r>
            <a:r>
              <a:rPr sz="3033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to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implicitly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11" dirty="0">
                <a:latin typeface="Calibri"/>
                <a:cs typeface="Calibri"/>
              </a:rPr>
              <a:t>trust</a:t>
            </a:r>
            <a:r>
              <a:rPr sz="3033" spc="11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users</a:t>
            </a:r>
            <a:r>
              <a:rPr sz="3033" spc="16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in </a:t>
            </a:r>
            <a:r>
              <a:rPr sz="3033" spc="-666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the</a:t>
            </a:r>
            <a:r>
              <a:rPr sz="3033" spc="-11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"wheel"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group.</a:t>
            </a:r>
            <a:endParaRPr sz="3033">
              <a:latin typeface="Calibri"/>
              <a:cs typeface="Calibri"/>
            </a:endParaRPr>
          </a:p>
          <a:p>
            <a:pPr marL="385221" indent="-371464">
              <a:spcBef>
                <a:spcPts val="590"/>
              </a:spcBef>
              <a:buFont typeface="Arial MT"/>
              <a:buChar char="•"/>
              <a:tabLst>
                <a:tab pos="384534" algn="l"/>
                <a:tab pos="385221" algn="l"/>
                <a:tab pos="1994208" algn="l"/>
                <a:tab pos="3975348" algn="l"/>
              </a:tabLst>
            </a:pPr>
            <a:r>
              <a:rPr sz="3033" spc="-5" dirty="0">
                <a:latin typeface="Calibri"/>
                <a:cs typeface="Calibri"/>
              </a:rPr>
              <a:t>#auth	</a:t>
            </a:r>
            <a:r>
              <a:rPr sz="3033" spc="-11" dirty="0">
                <a:latin typeface="Calibri"/>
                <a:cs typeface="Calibri"/>
              </a:rPr>
              <a:t>sufficient	</a:t>
            </a:r>
            <a:r>
              <a:rPr sz="3033" spc="-5" dirty="0">
                <a:latin typeface="Calibri"/>
                <a:cs typeface="Calibri"/>
              </a:rPr>
              <a:t>pam_wheel.so</a:t>
            </a:r>
            <a:r>
              <a:rPr sz="3033" spc="-16" dirty="0">
                <a:latin typeface="Calibri"/>
                <a:cs typeface="Calibri"/>
              </a:rPr>
              <a:t> </a:t>
            </a:r>
            <a:r>
              <a:rPr sz="3033" spc="-11" dirty="0">
                <a:latin typeface="Calibri"/>
                <a:cs typeface="Calibri"/>
              </a:rPr>
              <a:t>trust </a:t>
            </a:r>
            <a:r>
              <a:rPr sz="3033" spc="-5" dirty="0">
                <a:latin typeface="Calibri"/>
                <a:cs typeface="Calibri"/>
              </a:rPr>
              <a:t>use_uid</a:t>
            </a:r>
            <a:endParaRPr sz="3033">
              <a:latin typeface="Calibri"/>
              <a:cs typeface="Calibri"/>
            </a:endParaRPr>
          </a:p>
          <a:p>
            <a:pPr marL="385221" marR="564761" indent="-371464">
              <a:lnSpc>
                <a:spcPts val="3586"/>
              </a:lnSpc>
              <a:spcBef>
                <a:spcPts val="948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-11" dirty="0">
                <a:latin typeface="Calibri"/>
                <a:cs typeface="Calibri"/>
              </a:rPr>
              <a:t>#Uncomment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the</a:t>
            </a:r>
            <a:r>
              <a:rPr sz="3033" spc="-5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following</a:t>
            </a:r>
            <a:r>
              <a:rPr sz="3033" spc="-5" dirty="0">
                <a:latin typeface="Calibri"/>
                <a:cs typeface="Calibri"/>
              </a:rPr>
              <a:t> line </a:t>
            </a:r>
            <a:r>
              <a:rPr sz="3033" spc="-16" dirty="0">
                <a:latin typeface="Calibri"/>
                <a:cs typeface="Calibri"/>
              </a:rPr>
              <a:t>to</a:t>
            </a:r>
            <a:r>
              <a:rPr sz="3033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require</a:t>
            </a:r>
            <a:r>
              <a:rPr sz="3033" spc="-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a </a:t>
            </a:r>
            <a:r>
              <a:rPr sz="3033" spc="-5" dirty="0">
                <a:latin typeface="Calibri"/>
                <a:cs typeface="Calibri"/>
              </a:rPr>
              <a:t>user</a:t>
            </a:r>
            <a:r>
              <a:rPr sz="3033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to</a:t>
            </a:r>
            <a:r>
              <a:rPr sz="3033" dirty="0">
                <a:latin typeface="Calibri"/>
                <a:cs typeface="Calibri"/>
              </a:rPr>
              <a:t> be</a:t>
            </a:r>
            <a:r>
              <a:rPr sz="3033" spc="-5" dirty="0">
                <a:latin typeface="Calibri"/>
                <a:cs typeface="Calibri"/>
              </a:rPr>
              <a:t> in </a:t>
            </a:r>
            <a:r>
              <a:rPr sz="3033" spc="-666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the</a:t>
            </a:r>
            <a:r>
              <a:rPr sz="3033" spc="-11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"wheel"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group.</a:t>
            </a:r>
            <a:endParaRPr sz="3033">
              <a:latin typeface="Calibri"/>
              <a:cs typeface="Calibri"/>
            </a:endParaRPr>
          </a:p>
          <a:p>
            <a:pPr marL="385221" indent="-371464">
              <a:spcBef>
                <a:spcPts val="699"/>
              </a:spcBef>
              <a:buFont typeface="Arial MT"/>
              <a:buChar char="•"/>
              <a:tabLst>
                <a:tab pos="384534" algn="l"/>
                <a:tab pos="385221" algn="l"/>
                <a:tab pos="1994208" algn="l"/>
                <a:tab pos="3975348" algn="l"/>
              </a:tabLst>
            </a:pPr>
            <a:r>
              <a:rPr sz="3033" spc="-5" dirty="0">
                <a:latin typeface="Calibri"/>
                <a:cs typeface="Calibri"/>
              </a:rPr>
              <a:t>#auth	</a:t>
            </a:r>
            <a:r>
              <a:rPr sz="3033" spc="-16" dirty="0">
                <a:latin typeface="Calibri"/>
                <a:cs typeface="Calibri"/>
              </a:rPr>
              <a:t>required	</a:t>
            </a:r>
            <a:r>
              <a:rPr sz="3033" spc="-5" dirty="0">
                <a:latin typeface="Calibri"/>
                <a:cs typeface="Calibri"/>
              </a:rPr>
              <a:t>pam_wheel.so</a:t>
            </a:r>
            <a:r>
              <a:rPr sz="3033" spc="-27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use_uid</a:t>
            </a:r>
            <a:endParaRPr sz="30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6664" y="322666"/>
            <a:ext cx="6992673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11" dirty="0">
                <a:latin typeface="Calibri"/>
                <a:cs typeface="Calibri"/>
              </a:rPr>
              <a:t>4</a:t>
            </a:r>
            <a:r>
              <a:rPr dirty="0"/>
              <a:t>．安全控制及说明（续）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1" y="1032297"/>
            <a:ext cx="9696873" cy="5612862"/>
          </a:xfrm>
          <a:prstGeom prst="rect">
            <a:avLst/>
          </a:prstGeom>
        </p:spPr>
        <p:txBody>
          <a:bodyPr vert="horz" wrap="square" lIns="0" tIns="34396" rIns="0" bIns="0" rtlCol="0">
            <a:spAutoFit/>
          </a:bodyPr>
          <a:lstStyle/>
          <a:p>
            <a:pPr marL="13758" marR="150649">
              <a:lnSpc>
                <a:spcPts val="3586"/>
              </a:lnSpc>
              <a:spcBef>
                <a:spcPts val="271"/>
              </a:spcBef>
            </a:pPr>
            <a:r>
              <a:rPr sz="3033" dirty="0">
                <a:latin typeface="SimSun"/>
                <a:cs typeface="SimSun"/>
              </a:rPr>
              <a:t>都是被注释掉的没有发挥作用，所有用户均可切换到</a:t>
            </a:r>
            <a:r>
              <a:rPr sz="3033" spc="-54" dirty="0">
                <a:latin typeface="Calibri"/>
                <a:cs typeface="Calibri"/>
              </a:rPr>
              <a:t>r</a:t>
            </a:r>
            <a:r>
              <a:rPr sz="3033" dirty="0">
                <a:latin typeface="Calibri"/>
                <a:cs typeface="Calibri"/>
              </a:rPr>
              <a:t>o</a:t>
            </a:r>
            <a:r>
              <a:rPr sz="3033" spc="-5" dirty="0">
                <a:latin typeface="Calibri"/>
                <a:cs typeface="Calibri"/>
              </a:rPr>
              <a:t>o</a:t>
            </a:r>
            <a:r>
              <a:rPr sz="3033" dirty="0">
                <a:latin typeface="Calibri"/>
                <a:cs typeface="Calibri"/>
              </a:rPr>
              <a:t>t </a:t>
            </a:r>
            <a:r>
              <a:rPr sz="3033" dirty="0">
                <a:latin typeface="SimSun"/>
                <a:cs typeface="SimSun"/>
              </a:rPr>
              <a:t>用户，但需要</a:t>
            </a:r>
            <a:r>
              <a:rPr sz="3033" spc="-16" dirty="0">
                <a:latin typeface="Calibri"/>
                <a:cs typeface="Calibri"/>
              </a:rPr>
              <a:t>root</a:t>
            </a:r>
            <a:r>
              <a:rPr sz="3033" dirty="0">
                <a:latin typeface="SimSun"/>
                <a:cs typeface="SimSun"/>
              </a:rPr>
              <a:t>用户的密码认证。</a:t>
            </a:r>
            <a:endParaRPr sz="3033">
              <a:latin typeface="SimSun"/>
              <a:cs typeface="SimSun"/>
            </a:endParaRPr>
          </a:p>
          <a:p>
            <a:pPr marL="13758">
              <a:spcBef>
                <a:spcPts val="699"/>
              </a:spcBef>
            </a:pPr>
            <a:r>
              <a:rPr sz="3033" dirty="0">
                <a:latin typeface="SimSun"/>
                <a:cs typeface="SimSun"/>
              </a:rPr>
              <a:t>如果（第</a:t>
            </a:r>
            <a:r>
              <a:rPr sz="3033" spc="5" dirty="0">
                <a:latin typeface="Calibri"/>
                <a:cs typeface="Calibri"/>
              </a:rPr>
              <a:t>2</a:t>
            </a:r>
            <a:r>
              <a:rPr sz="3033" dirty="0">
                <a:latin typeface="SimSun"/>
                <a:cs typeface="SimSun"/>
              </a:rPr>
              <a:t>行）</a:t>
            </a:r>
            <a:endParaRPr sz="3033">
              <a:latin typeface="SimSun"/>
              <a:cs typeface="SimSun"/>
            </a:endParaRPr>
          </a:p>
          <a:p>
            <a:pPr marL="509043">
              <a:spcBef>
                <a:spcPts val="574"/>
              </a:spcBef>
              <a:tabLst>
                <a:tab pos="1994208" algn="l"/>
                <a:tab pos="3975348" algn="l"/>
              </a:tabLst>
            </a:pP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auth	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sufficient	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pam_wheel.so</a:t>
            </a: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trust 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use_uid</a:t>
            </a:r>
            <a:endParaRPr sz="3033">
              <a:latin typeface="Calibri"/>
              <a:cs typeface="Calibri"/>
            </a:endParaRPr>
          </a:p>
          <a:p>
            <a:pPr marL="509043" marR="280660">
              <a:lnSpc>
                <a:spcPct val="99600"/>
              </a:lnSpc>
              <a:spcBef>
                <a:spcPts val="168"/>
              </a:spcBef>
            </a:pPr>
            <a:r>
              <a:rPr sz="3033" dirty="0">
                <a:latin typeface="SimSun"/>
                <a:cs typeface="SimSun"/>
              </a:rPr>
              <a:t>起作用，则</a:t>
            </a:r>
            <a:r>
              <a:rPr sz="3033" spc="-5" dirty="0">
                <a:latin typeface="Calibri"/>
                <a:cs typeface="Calibri"/>
              </a:rPr>
              <a:t>w</a:t>
            </a:r>
            <a:r>
              <a:rPr sz="3033" spc="5" dirty="0">
                <a:latin typeface="Calibri"/>
                <a:cs typeface="Calibri"/>
              </a:rPr>
              <a:t>h</a:t>
            </a:r>
            <a:r>
              <a:rPr sz="3033" spc="-11" dirty="0">
                <a:latin typeface="Calibri"/>
                <a:cs typeface="Calibri"/>
              </a:rPr>
              <a:t>eel</a:t>
            </a:r>
            <a:r>
              <a:rPr sz="3033" dirty="0">
                <a:latin typeface="SimSun"/>
                <a:cs typeface="SimSun"/>
              </a:rPr>
              <a:t>组内的用户使用</a:t>
            </a:r>
            <a:r>
              <a:rPr sz="3033" spc="5" dirty="0">
                <a:latin typeface="Calibri"/>
                <a:cs typeface="Calibri"/>
              </a:rPr>
              <a:t>s</a:t>
            </a:r>
            <a:r>
              <a:rPr sz="3033" dirty="0">
                <a:latin typeface="Calibri"/>
                <a:cs typeface="Calibri"/>
              </a:rPr>
              <a:t>u</a:t>
            </a:r>
            <a:r>
              <a:rPr sz="3033" dirty="0">
                <a:latin typeface="SimSun"/>
                <a:cs typeface="SimSun"/>
              </a:rPr>
              <a:t>向</a:t>
            </a:r>
            <a:r>
              <a:rPr sz="3033" spc="-54" dirty="0">
                <a:latin typeface="Calibri"/>
                <a:cs typeface="Calibri"/>
              </a:rPr>
              <a:t>r</a:t>
            </a:r>
            <a:r>
              <a:rPr sz="3033" dirty="0">
                <a:latin typeface="Calibri"/>
                <a:cs typeface="Calibri"/>
              </a:rPr>
              <a:t>o</a:t>
            </a:r>
            <a:r>
              <a:rPr sz="3033" spc="-5" dirty="0">
                <a:latin typeface="Calibri"/>
                <a:cs typeface="Calibri"/>
              </a:rPr>
              <a:t>ot</a:t>
            </a:r>
            <a:r>
              <a:rPr sz="3033" dirty="0">
                <a:latin typeface="SimSun"/>
                <a:cs typeface="SimSun"/>
              </a:rPr>
              <a:t>切换时不需 要密码，而其他用户也可以向</a:t>
            </a:r>
            <a:r>
              <a:rPr sz="3033" spc="-16" dirty="0">
                <a:latin typeface="Calibri"/>
                <a:cs typeface="Calibri"/>
              </a:rPr>
              <a:t>root</a:t>
            </a:r>
            <a:r>
              <a:rPr sz="3033" dirty="0">
                <a:latin typeface="SimSun"/>
                <a:cs typeface="SimSun"/>
              </a:rPr>
              <a:t>用户切换，但需要 </a:t>
            </a:r>
            <a:r>
              <a:rPr sz="3033" spc="-16" dirty="0">
                <a:latin typeface="Calibri"/>
                <a:cs typeface="Calibri"/>
              </a:rPr>
              <a:t>root</a:t>
            </a:r>
            <a:r>
              <a:rPr sz="3033" dirty="0">
                <a:latin typeface="SimSun"/>
                <a:cs typeface="SimSun"/>
              </a:rPr>
              <a:t>的密码。</a:t>
            </a:r>
            <a:endParaRPr sz="3033">
              <a:latin typeface="SimSun"/>
              <a:cs typeface="SimSun"/>
            </a:endParaRPr>
          </a:p>
          <a:p>
            <a:pPr marL="13758">
              <a:spcBef>
                <a:spcPts val="812"/>
              </a:spcBef>
            </a:pPr>
            <a:r>
              <a:rPr sz="3467" dirty="0">
                <a:latin typeface="SimSun"/>
                <a:cs typeface="SimSun"/>
              </a:rPr>
              <a:t>如果（第</a:t>
            </a:r>
            <a:r>
              <a:rPr sz="3467" dirty="0">
                <a:latin typeface="Calibri"/>
                <a:cs typeface="Calibri"/>
              </a:rPr>
              <a:t>4</a:t>
            </a:r>
            <a:r>
              <a:rPr sz="3467" dirty="0">
                <a:latin typeface="SimSun"/>
                <a:cs typeface="SimSun"/>
              </a:rPr>
              <a:t>行）</a:t>
            </a:r>
            <a:endParaRPr sz="3467">
              <a:latin typeface="SimSun"/>
              <a:cs typeface="SimSun"/>
            </a:endParaRPr>
          </a:p>
          <a:p>
            <a:pPr marL="13758">
              <a:spcBef>
                <a:spcPts val="693"/>
              </a:spcBef>
              <a:tabLst>
                <a:tab pos="1003640" algn="l"/>
                <a:tab pos="2984779" algn="l"/>
              </a:tabLst>
            </a:pP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auth	</a:t>
            </a: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required	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pam_wheel.so</a:t>
            </a:r>
            <a:r>
              <a:rPr sz="3033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use_uid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613"/>
              </a:lnSpc>
              <a:spcBef>
                <a:spcPts val="54"/>
              </a:spcBef>
            </a:pPr>
            <a:r>
              <a:rPr sz="3033" dirty="0">
                <a:latin typeface="SimSun"/>
                <a:cs typeface="SimSun"/>
              </a:rPr>
              <a:t>起了作用，则只有</a:t>
            </a:r>
            <a:r>
              <a:rPr sz="3033" spc="-5" dirty="0">
                <a:latin typeface="Calibri"/>
                <a:cs typeface="Calibri"/>
              </a:rPr>
              <a:t>w</a:t>
            </a:r>
            <a:r>
              <a:rPr sz="3033" spc="5" dirty="0">
                <a:latin typeface="Calibri"/>
                <a:cs typeface="Calibri"/>
              </a:rPr>
              <a:t>h</a:t>
            </a:r>
            <a:r>
              <a:rPr sz="3033" spc="-11" dirty="0">
                <a:latin typeface="Calibri"/>
                <a:cs typeface="Calibri"/>
              </a:rPr>
              <a:t>eel</a:t>
            </a:r>
            <a:r>
              <a:rPr sz="3033" dirty="0">
                <a:latin typeface="SimSun"/>
                <a:cs typeface="SimSun"/>
              </a:rPr>
              <a:t>组内的用户才能使用</a:t>
            </a:r>
            <a:r>
              <a:rPr sz="3033" spc="5" dirty="0">
                <a:latin typeface="Calibri"/>
                <a:cs typeface="Calibri"/>
              </a:rPr>
              <a:t>s</a:t>
            </a:r>
            <a:r>
              <a:rPr sz="3033" dirty="0">
                <a:latin typeface="Calibri"/>
                <a:cs typeface="Calibri"/>
              </a:rPr>
              <a:t>u</a:t>
            </a:r>
            <a:r>
              <a:rPr sz="3033" dirty="0">
                <a:latin typeface="SimSun"/>
                <a:cs typeface="SimSun"/>
              </a:rPr>
              <a:t>向</a:t>
            </a:r>
            <a:r>
              <a:rPr sz="3033" spc="-54" dirty="0">
                <a:latin typeface="Calibri"/>
                <a:cs typeface="Calibri"/>
              </a:rPr>
              <a:t>r</a:t>
            </a:r>
            <a:r>
              <a:rPr sz="3033" dirty="0">
                <a:latin typeface="Calibri"/>
                <a:cs typeface="Calibri"/>
              </a:rPr>
              <a:t>o</a:t>
            </a:r>
            <a:r>
              <a:rPr sz="3033" spc="-5" dirty="0">
                <a:latin typeface="Calibri"/>
                <a:cs typeface="Calibri"/>
              </a:rPr>
              <a:t>ot</a:t>
            </a:r>
            <a:r>
              <a:rPr sz="3033" dirty="0">
                <a:latin typeface="SimSun"/>
                <a:cs typeface="SimSun"/>
              </a:rPr>
              <a:t>切换</a:t>
            </a:r>
            <a:endParaRPr sz="3033">
              <a:latin typeface="SimSun"/>
              <a:cs typeface="SimSun"/>
            </a:endParaRPr>
          </a:p>
          <a:p>
            <a:pPr marL="13758">
              <a:lnSpc>
                <a:spcPts val="3613"/>
              </a:lnSpc>
            </a:pPr>
            <a:r>
              <a:rPr sz="3033" dirty="0">
                <a:latin typeface="SimSun"/>
                <a:cs typeface="SimSun"/>
              </a:rPr>
              <a:t>，且需要</a:t>
            </a:r>
            <a:r>
              <a:rPr sz="3033" spc="-16" dirty="0">
                <a:latin typeface="Calibri"/>
                <a:cs typeface="Calibri"/>
              </a:rPr>
              <a:t>root</a:t>
            </a:r>
            <a:r>
              <a:rPr sz="3033" dirty="0">
                <a:latin typeface="SimSun"/>
                <a:cs typeface="SimSun"/>
              </a:rPr>
              <a:t>密码，其他用户则不能向</a:t>
            </a:r>
            <a:r>
              <a:rPr sz="3033" spc="-16" dirty="0">
                <a:latin typeface="Calibri"/>
                <a:cs typeface="Calibri"/>
              </a:rPr>
              <a:t>root</a:t>
            </a:r>
            <a:r>
              <a:rPr sz="3033" dirty="0">
                <a:latin typeface="SimSun"/>
                <a:cs typeface="SimSun"/>
              </a:rPr>
              <a:t>用户切换。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688" y="344179"/>
            <a:ext cx="8048625" cy="547436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442517" algn="l"/>
              </a:tabLst>
            </a:pPr>
            <a:r>
              <a:rPr sz="3467" dirty="0">
                <a:latin typeface="Calibri"/>
                <a:cs typeface="Calibri"/>
              </a:rPr>
              <a:t>5</a:t>
            </a:r>
            <a:r>
              <a:rPr sz="3467" spc="5" dirty="0">
                <a:latin typeface="Calibri"/>
                <a:cs typeface="Calibri"/>
              </a:rPr>
              <a:t>.</a:t>
            </a:r>
            <a:r>
              <a:rPr sz="3467" dirty="0">
                <a:latin typeface="Calibri"/>
                <a:cs typeface="Calibri"/>
              </a:rPr>
              <a:t>5</a:t>
            </a:r>
            <a:r>
              <a:rPr sz="3467" spc="5" dirty="0">
                <a:latin typeface="Calibri"/>
                <a:cs typeface="Calibri"/>
              </a:rPr>
              <a:t>.</a:t>
            </a:r>
            <a:r>
              <a:rPr sz="3467" dirty="0">
                <a:latin typeface="Calibri"/>
                <a:cs typeface="Calibri"/>
              </a:rPr>
              <a:t>7.8	</a:t>
            </a:r>
            <a:r>
              <a:rPr sz="3467" dirty="0"/>
              <a:t>以其他用户身份执行程序（</a:t>
            </a:r>
            <a:r>
              <a:rPr sz="3467" spc="-5" dirty="0">
                <a:latin typeface="Calibri"/>
                <a:cs typeface="Calibri"/>
              </a:rPr>
              <a:t>s</a:t>
            </a:r>
            <a:r>
              <a:rPr sz="3467" spc="5" dirty="0">
                <a:latin typeface="Calibri"/>
                <a:cs typeface="Calibri"/>
              </a:rPr>
              <a:t>ud</a:t>
            </a:r>
            <a:r>
              <a:rPr sz="3467" spc="-5" dirty="0">
                <a:latin typeface="Calibri"/>
                <a:cs typeface="Calibri"/>
              </a:rPr>
              <a:t>o</a:t>
            </a:r>
            <a:r>
              <a:rPr sz="3467" dirty="0"/>
              <a:t>）</a:t>
            </a:r>
            <a:endParaRPr sz="3467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01" y="1177586"/>
            <a:ext cx="9634273" cy="2706458"/>
          </a:xfrm>
          <a:prstGeom prst="rect">
            <a:avLst/>
          </a:prstGeom>
        </p:spPr>
        <p:txBody>
          <a:bodyPr vert="horz" wrap="square" lIns="0" tIns="102500" rIns="0" bIns="0" rtlCol="0">
            <a:spAutoFit/>
          </a:bodyPr>
          <a:lstStyle/>
          <a:p>
            <a:pPr marL="385221" indent="-371464">
              <a:spcBef>
                <a:spcPts val="80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Calibri"/>
                <a:cs typeface="Calibri"/>
              </a:rPr>
              <a:t>1</a:t>
            </a:r>
            <a:r>
              <a:rPr sz="3033" dirty="0">
                <a:latin typeface="SimSun"/>
                <a:cs typeface="SimSun"/>
              </a:rPr>
              <a:t>．功能及用法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704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5" dirty="0">
                <a:latin typeface="Calibri"/>
                <a:cs typeface="Calibri"/>
              </a:rPr>
              <a:t>sud</a:t>
            </a:r>
            <a:r>
              <a:rPr sz="3033" spc="-5" dirty="0">
                <a:latin typeface="Calibri"/>
                <a:cs typeface="Calibri"/>
              </a:rPr>
              <a:t>o</a:t>
            </a:r>
            <a:r>
              <a:rPr sz="3033" dirty="0">
                <a:latin typeface="SimSun"/>
                <a:cs typeface="SimSun"/>
              </a:rPr>
              <a:t>也允许用户以超级用户或其他用户的身份执行命令</a:t>
            </a:r>
            <a:endParaRPr sz="3033">
              <a:latin typeface="SimSun"/>
              <a:cs typeface="SimSun"/>
            </a:endParaRPr>
          </a:p>
          <a:p>
            <a:pPr marL="385221">
              <a:spcBef>
                <a:spcPts val="27"/>
              </a:spcBef>
            </a:pPr>
            <a:r>
              <a:rPr sz="3033" dirty="0">
                <a:latin typeface="SimSun"/>
                <a:cs typeface="SimSun"/>
              </a:rPr>
              <a:t>。其用法为：</a:t>
            </a:r>
            <a:endParaRPr sz="3033">
              <a:latin typeface="SimSun"/>
              <a:cs typeface="SimSun"/>
            </a:endParaRPr>
          </a:p>
          <a:p>
            <a:pPr marL="560635" indent="-546877">
              <a:spcBef>
                <a:spcPts val="596"/>
              </a:spcBef>
              <a:buFont typeface="Arial MT"/>
              <a:buChar char="•"/>
              <a:tabLst>
                <a:tab pos="559947" algn="l"/>
                <a:tab pos="560635" algn="l"/>
              </a:tabLst>
            </a:pPr>
            <a:r>
              <a:rPr sz="3033" dirty="0">
                <a:latin typeface="Calibri"/>
                <a:cs typeface="Calibri"/>
              </a:rPr>
              <a:t>sudo</a:t>
            </a:r>
            <a:r>
              <a:rPr sz="3033" spc="-22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-h|-k|-l|-v|-V</a:t>
            </a:r>
            <a:endParaRPr sz="3033">
              <a:latin typeface="Calibri"/>
              <a:cs typeface="Calibri"/>
            </a:endParaRPr>
          </a:p>
          <a:p>
            <a:pPr marL="560635" indent="-546877">
              <a:spcBef>
                <a:spcPts val="807"/>
              </a:spcBef>
              <a:buFont typeface="Arial MT"/>
              <a:buChar char="•"/>
              <a:tabLst>
                <a:tab pos="559947" algn="l"/>
                <a:tab pos="560635" algn="l"/>
              </a:tabLst>
            </a:pPr>
            <a:r>
              <a:rPr sz="3033" dirty="0">
                <a:latin typeface="Calibri"/>
                <a:cs typeface="Calibri"/>
              </a:rPr>
              <a:t>sudo</a:t>
            </a:r>
            <a:r>
              <a:rPr sz="3033" spc="-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[-bH]|[-p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11" dirty="0">
                <a:latin typeface="Calibri"/>
                <a:cs typeface="Calibri"/>
              </a:rPr>
              <a:t>str]</a:t>
            </a:r>
            <a:r>
              <a:rPr sz="3033" dirty="0">
                <a:latin typeface="Calibri"/>
                <a:cs typeface="Calibri"/>
              </a:rPr>
              <a:t> [-u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user]</a:t>
            </a:r>
            <a:r>
              <a:rPr sz="3033" dirty="0">
                <a:latin typeface="Calibri"/>
                <a:cs typeface="Calibri"/>
              </a:rPr>
              <a:t> [-g</a:t>
            </a:r>
            <a:r>
              <a:rPr sz="3033" spc="-5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group]</a:t>
            </a:r>
            <a:r>
              <a:rPr sz="3033" dirty="0">
                <a:latin typeface="Calibri"/>
                <a:cs typeface="Calibri"/>
              </a:rPr>
              <a:t> {-s|cmd}</a:t>
            </a:r>
            <a:endParaRPr sz="30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0079" y="322666"/>
            <a:ext cx="3965840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11" dirty="0">
                <a:latin typeface="Calibri"/>
                <a:cs typeface="Calibri"/>
              </a:rPr>
              <a:t>2</a:t>
            </a:r>
            <a:r>
              <a:rPr dirty="0"/>
              <a:t>．参数及说明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879" y="1315376"/>
          <a:ext cx="9907373" cy="5224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0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62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-b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85050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后台执行命令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185050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-h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85050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9525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帮助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185050" marB="0">
                    <a:lnL w="9525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-l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40083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1305">
                        <a:lnSpc>
                          <a:spcPct val="100800"/>
                        </a:lnSpc>
                        <a:spcBef>
                          <a:spcPts val="28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列出自己使用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sudo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可以 执行的命令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39211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-U</a:t>
                      </a:r>
                      <a:r>
                        <a:rPr sz="2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user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40083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9525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与-l配合，列-U所指定</a:t>
                      </a:r>
                      <a:endParaRPr sz="26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user可以执行的命令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72231" marB="0">
                    <a:lnL w="9525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-H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40083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重置环境变量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HOME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（默认不修改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HOME</a:t>
                      </a:r>
                      <a:r>
                        <a:rPr sz="2600" spc="-5" dirty="0">
                          <a:latin typeface="SimSun"/>
                          <a:cs typeface="SimSun"/>
                        </a:rPr>
                        <a:t>）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41963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-p</a:t>
                      </a:r>
                      <a:r>
                        <a:rPr sz="2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str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40083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9525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9855">
                        <a:lnSpc>
                          <a:spcPct val="100800"/>
                        </a:lnSpc>
                        <a:spcBef>
                          <a:spcPts val="28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更改密码提示符。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%u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为用 户名，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%h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为主机名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39211" marB="0">
                    <a:lnL w="9525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-u</a:t>
                      </a:r>
                      <a:r>
                        <a:rPr sz="2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user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40083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3830">
                        <a:lnSpc>
                          <a:spcPct val="100800"/>
                        </a:lnSpc>
                        <a:spcBef>
                          <a:spcPts val="28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指定用户名或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，默认 为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root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9211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-g</a:t>
                      </a:r>
                      <a:r>
                        <a:rPr sz="2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group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40083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9525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指定组名或g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id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40083" marB="0">
                    <a:lnL w="9525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-k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40083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1305">
                        <a:lnSpc>
                          <a:spcPct val="100800"/>
                        </a:lnSpc>
                        <a:spcBef>
                          <a:spcPts val="28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强迫下次执行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sudo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时输 入密码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39211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-v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40083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9525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延长密码有效期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分钟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240083" marB="0">
                    <a:lnL w="9525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62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cmd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87801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指定将要执行的命令</a:t>
                      </a:r>
                      <a:endParaRPr sz="2600">
                        <a:latin typeface="SimSun"/>
                        <a:cs typeface="SimSun"/>
                      </a:endParaRPr>
                    </a:p>
                  </a:txBody>
                  <a:tcPr marL="0" marR="0" marT="187801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-s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87801" marB="0">
                    <a:lnL w="19050">
                      <a:solidFill>
                        <a:srgbClr val="080000"/>
                      </a:solidFill>
                      <a:prstDash val="solid"/>
                    </a:lnL>
                    <a:lnR w="9525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2600" dirty="0">
                          <a:latin typeface="SimSun"/>
                          <a:cs typeface="SimSun"/>
                        </a:rPr>
                        <a:t>执行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6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ELL</a:t>
                      </a:r>
                      <a:r>
                        <a:rPr sz="2600" dirty="0">
                          <a:latin typeface="SimSun"/>
                          <a:cs typeface="SimSun"/>
                        </a:rPr>
                        <a:t>指定的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sh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l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87801" marB="0">
                    <a:lnL w="9525">
                      <a:solidFill>
                        <a:srgbClr val="080000"/>
                      </a:solidFill>
                      <a:prstDash val="solid"/>
                    </a:lnL>
                    <a:lnR w="19050">
                      <a:solidFill>
                        <a:srgbClr val="080000"/>
                      </a:solidFill>
                      <a:prstDash val="solid"/>
                    </a:lnR>
                    <a:lnT w="19050">
                      <a:solidFill>
                        <a:srgbClr val="080000"/>
                      </a:solidFill>
                      <a:prstDash val="solid"/>
                    </a:lnT>
                    <a:lnB w="19050">
                      <a:solidFill>
                        <a:srgbClr val="08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970" y="71714"/>
            <a:ext cx="4124060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514058" algn="l"/>
              </a:tabLst>
            </a:pP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" dirty="0">
                <a:latin typeface="Calibri"/>
                <a:cs typeface="Calibri"/>
              </a:rPr>
              <a:t>4</a:t>
            </a:r>
            <a:r>
              <a:rPr dirty="0">
                <a:latin typeface="Calibri"/>
                <a:cs typeface="Calibri"/>
              </a:rPr>
              <a:t>.1	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P</a:t>
            </a:r>
            <a:r>
              <a:rPr dirty="0"/>
              <a:t>介绍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542" y="1032297"/>
            <a:ext cx="9772544" cy="1879425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385221" marR="5503" indent="-371464">
              <a:lnSpc>
                <a:spcPct val="100200"/>
              </a:lnSpc>
              <a:spcBef>
                <a:spcPts val="9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租约确认：当</a:t>
            </a:r>
            <a:r>
              <a:rPr sz="3033" dirty="0">
                <a:latin typeface="Calibri"/>
                <a:cs typeface="Calibri"/>
              </a:rPr>
              <a:t>D</a:t>
            </a:r>
            <a:r>
              <a:rPr sz="3033" spc="5" dirty="0">
                <a:latin typeface="Calibri"/>
                <a:cs typeface="Calibri"/>
              </a:rPr>
              <a:t>H</a:t>
            </a:r>
            <a:r>
              <a:rPr sz="3033" spc="-11" dirty="0">
                <a:latin typeface="Calibri"/>
                <a:cs typeface="Calibri"/>
              </a:rPr>
              <a:t>C</a:t>
            </a:r>
            <a:r>
              <a:rPr sz="3033" dirty="0">
                <a:latin typeface="Calibri"/>
                <a:cs typeface="Calibri"/>
              </a:rPr>
              <a:t>P</a:t>
            </a:r>
            <a:r>
              <a:rPr sz="3033" dirty="0">
                <a:latin typeface="SimSun"/>
                <a:cs typeface="SimSun"/>
              </a:rPr>
              <a:t>服务器接收到客户端的</a:t>
            </a:r>
            <a:r>
              <a:rPr sz="3033" dirty="0">
                <a:latin typeface="Calibri"/>
                <a:cs typeface="Calibri"/>
              </a:rPr>
              <a:t>D</a:t>
            </a:r>
            <a:r>
              <a:rPr sz="3033" spc="5" dirty="0">
                <a:latin typeface="Calibri"/>
                <a:cs typeface="Calibri"/>
              </a:rPr>
              <a:t>H</a:t>
            </a:r>
            <a:r>
              <a:rPr sz="3033" spc="-11" dirty="0">
                <a:latin typeface="Calibri"/>
                <a:cs typeface="Calibri"/>
              </a:rPr>
              <a:t>C</a:t>
            </a:r>
            <a:r>
              <a:rPr sz="3033" dirty="0">
                <a:latin typeface="Calibri"/>
                <a:cs typeface="Calibri"/>
              </a:rPr>
              <a:t>P</a:t>
            </a:r>
            <a:r>
              <a:rPr sz="3033" spc="5" dirty="0">
                <a:latin typeface="Calibri"/>
                <a:cs typeface="Calibri"/>
              </a:rPr>
              <a:t>R</a:t>
            </a:r>
            <a:r>
              <a:rPr sz="3033" spc="-54" dirty="0">
                <a:latin typeface="Calibri"/>
                <a:cs typeface="Calibri"/>
              </a:rPr>
              <a:t>E</a:t>
            </a:r>
            <a:r>
              <a:rPr sz="3033" dirty="0">
                <a:latin typeface="Calibri"/>
                <a:cs typeface="Calibri"/>
              </a:rPr>
              <a:t>QU</a:t>
            </a:r>
            <a:r>
              <a:rPr sz="3033" spc="-38" dirty="0">
                <a:latin typeface="Calibri"/>
                <a:cs typeface="Calibri"/>
              </a:rPr>
              <a:t>E</a:t>
            </a:r>
            <a:r>
              <a:rPr sz="3033" spc="-22" dirty="0">
                <a:latin typeface="Calibri"/>
                <a:cs typeface="Calibri"/>
              </a:rPr>
              <a:t>S</a:t>
            </a:r>
            <a:r>
              <a:rPr sz="3033" dirty="0">
                <a:latin typeface="Calibri"/>
                <a:cs typeface="Calibri"/>
              </a:rPr>
              <a:t>T </a:t>
            </a:r>
            <a:r>
              <a:rPr sz="3033" dirty="0">
                <a:latin typeface="SimSun"/>
                <a:cs typeface="SimSun"/>
              </a:rPr>
              <a:t>之后，会向客户端发出一个</a:t>
            </a:r>
            <a:r>
              <a:rPr sz="3033" spc="-38" dirty="0">
                <a:latin typeface="Calibri"/>
                <a:cs typeface="Calibri"/>
              </a:rPr>
              <a:t>DHCPACK</a:t>
            </a:r>
            <a:r>
              <a:rPr sz="3033" dirty="0">
                <a:latin typeface="SimSun"/>
                <a:cs typeface="SimSun"/>
              </a:rPr>
              <a:t>响应，以确认</a:t>
            </a:r>
            <a:r>
              <a:rPr sz="3033" spc="-5" dirty="0">
                <a:latin typeface="Calibri"/>
                <a:cs typeface="Calibri"/>
              </a:rPr>
              <a:t>IP</a:t>
            </a:r>
            <a:r>
              <a:rPr sz="3033" dirty="0">
                <a:latin typeface="SimSun"/>
                <a:cs typeface="SimSun"/>
              </a:rPr>
              <a:t>租 约的正式生效，也就结束了一个完整的</a:t>
            </a:r>
            <a:r>
              <a:rPr sz="3033" spc="-5" dirty="0">
                <a:latin typeface="Calibri"/>
                <a:cs typeface="Calibri"/>
              </a:rPr>
              <a:t>DHCP</a:t>
            </a:r>
            <a:r>
              <a:rPr sz="3033" dirty="0">
                <a:latin typeface="SimSun"/>
                <a:cs typeface="SimSun"/>
              </a:rPr>
              <a:t>工作过程。 具体的工作流程如图</a:t>
            </a:r>
            <a:r>
              <a:rPr sz="3033" spc="5" dirty="0">
                <a:latin typeface="Calibri"/>
                <a:cs typeface="Calibri"/>
              </a:rPr>
              <a:t>5-1</a:t>
            </a:r>
            <a:r>
              <a:rPr sz="3033" dirty="0">
                <a:latin typeface="SimSun"/>
                <a:cs typeface="SimSun"/>
              </a:rPr>
              <a:t>所示。</a:t>
            </a:r>
            <a:endParaRPr sz="3033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946" y="3076444"/>
            <a:ext cx="9739180" cy="34722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19301" y="6657805"/>
            <a:ext cx="2627842" cy="313975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1950" dirty="0">
                <a:latin typeface="SimSun"/>
                <a:cs typeface="SimSun"/>
              </a:rPr>
              <a:t>图</a:t>
            </a:r>
            <a:r>
              <a:rPr sz="1950" dirty="0">
                <a:latin typeface="Times New Roman"/>
                <a:cs typeface="Times New Roman"/>
              </a:rPr>
              <a:t>5-1</a:t>
            </a:r>
            <a:r>
              <a:rPr sz="1950" spc="401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DHCP</a:t>
            </a:r>
            <a:r>
              <a:rPr sz="1950" dirty="0">
                <a:latin typeface="SimSun"/>
                <a:cs typeface="SimSun"/>
              </a:rPr>
              <a:t>的工作流程</a:t>
            </a:r>
            <a:endParaRPr sz="19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6241" y="322666"/>
            <a:ext cx="5293519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5" dirty="0">
                <a:latin typeface="Calibri"/>
                <a:cs typeface="Calibri"/>
              </a:rPr>
              <a:t>3</a:t>
            </a:r>
            <a:r>
              <a:rPr spc="-5" dirty="0"/>
              <a:t>．</a:t>
            </a:r>
            <a:r>
              <a:rPr dirty="0"/>
              <a:t>配置文件</a:t>
            </a:r>
            <a:r>
              <a:rPr spc="-16" dirty="0">
                <a:latin typeface="Calibri"/>
                <a:cs typeface="Calibri"/>
              </a:rPr>
              <a:t>sudoers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602" y="1468163"/>
            <a:ext cx="8948420" cy="3371468"/>
          </a:xfrm>
          <a:prstGeom prst="rect">
            <a:avLst/>
          </a:prstGeom>
        </p:spPr>
        <p:txBody>
          <a:bodyPr vert="horz" wrap="square" lIns="0" tIns="14446" rIns="0" bIns="0" rtlCol="0">
            <a:spAutoFit/>
          </a:bodyPr>
          <a:lstStyle/>
          <a:p>
            <a:pPr marL="385221" marR="5503" indent="-371464">
              <a:lnSpc>
                <a:spcPct val="99800"/>
              </a:lnSpc>
              <a:spcBef>
                <a:spcPts val="114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-22" dirty="0">
                <a:latin typeface="Calibri"/>
                <a:cs typeface="Calibri"/>
              </a:rPr>
              <a:t>/etc/sudoers</a:t>
            </a:r>
            <a:r>
              <a:rPr sz="3033" dirty="0">
                <a:latin typeface="SimSun"/>
                <a:cs typeface="SimSun"/>
              </a:rPr>
              <a:t>是</a:t>
            </a:r>
            <a:r>
              <a:rPr sz="3033" dirty="0">
                <a:latin typeface="Calibri"/>
                <a:cs typeface="Calibri"/>
              </a:rPr>
              <a:t>sudo</a:t>
            </a:r>
            <a:r>
              <a:rPr sz="3033" dirty="0">
                <a:latin typeface="SimSun"/>
                <a:cs typeface="SimSun"/>
              </a:rPr>
              <a:t>的配置文件，能使用</a:t>
            </a:r>
            <a:r>
              <a:rPr sz="3033" dirty="0">
                <a:latin typeface="Calibri"/>
                <a:cs typeface="Calibri"/>
              </a:rPr>
              <a:t>sudo</a:t>
            </a:r>
            <a:r>
              <a:rPr sz="3033" dirty="0">
                <a:latin typeface="SimSun"/>
                <a:cs typeface="SimSun"/>
              </a:rPr>
              <a:t>命令的 用户必须在此文件中定义。系统还为此配置文件提 供了一个专用的编辑命令</a:t>
            </a:r>
            <a:r>
              <a:rPr sz="3033" spc="-5" dirty="0">
                <a:latin typeface="Calibri"/>
                <a:cs typeface="Calibri"/>
              </a:rPr>
              <a:t>visudo</a:t>
            </a:r>
            <a:r>
              <a:rPr sz="3033" spc="-5" dirty="0">
                <a:latin typeface="SimSun"/>
                <a:cs typeface="SimSun"/>
              </a:rPr>
              <a:t>，</a:t>
            </a:r>
            <a:r>
              <a:rPr sz="3033" dirty="0">
                <a:latin typeface="SimSun"/>
                <a:cs typeface="SimSun"/>
              </a:rPr>
              <a:t>除了编辑修改 </a:t>
            </a:r>
            <a:r>
              <a:rPr sz="3033" spc="5" dirty="0">
                <a:latin typeface="Calibri"/>
                <a:cs typeface="Calibri"/>
              </a:rPr>
              <a:t>sud</a:t>
            </a:r>
            <a:r>
              <a:rPr sz="3033" spc="-5" dirty="0">
                <a:latin typeface="Calibri"/>
                <a:cs typeface="Calibri"/>
              </a:rPr>
              <a:t>oe</a:t>
            </a:r>
            <a:r>
              <a:rPr sz="3033" spc="-54" dirty="0">
                <a:latin typeface="Calibri"/>
                <a:cs typeface="Calibri"/>
              </a:rPr>
              <a:t>r</a:t>
            </a:r>
            <a:r>
              <a:rPr sz="3033" dirty="0">
                <a:latin typeface="Calibri"/>
                <a:cs typeface="Calibri"/>
              </a:rPr>
              <a:t>s</a:t>
            </a:r>
            <a:r>
              <a:rPr sz="3033" dirty="0">
                <a:latin typeface="SimSun"/>
                <a:cs typeface="SimSun"/>
              </a:rPr>
              <a:t>文件外，还可帮助使用者检查配置文件内容 的正确性。修改</a:t>
            </a:r>
            <a:r>
              <a:rPr sz="3033" spc="-11" dirty="0">
                <a:latin typeface="Calibri"/>
                <a:cs typeface="Calibri"/>
              </a:rPr>
              <a:t>sudoers</a:t>
            </a:r>
            <a:r>
              <a:rPr sz="3033" dirty="0">
                <a:latin typeface="SimSun"/>
                <a:cs typeface="SimSun"/>
              </a:rPr>
              <a:t>文件时请使用</a:t>
            </a:r>
            <a:r>
              <a:rPr sz="3033" spc="-5" dirty="0">
                <a:latin typeface="Calibri"/>
                <a:cs typeface="Calibri"/>
              </a:rPr>
              <a:t>visudo</a:t>
            </a:r>
            <a:r>
              <a:rPr sz="3033" dirty="0">
                <a:latin typeface="SimSun"/>
                <a:cs typeface="SimSun"/>
              </a:rPr>
              <a:t>。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67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有关配置文件</a:t>
            </a:r>
            <a:r>
              <a:rPr sz="3033" spc="-49" dirty="0">
                <a:latin typeface="Calibri"/>
                <a:cs typeface="Calibri"/>
              </a:rPr>
              <a:t>/</a:t>
            </a:r>
            <a:r>
              <a:rPr sz="3033" spc="-27" dirty="0">
                <a:latin typeface="Calibri"/>
                <a:cs typeface="Calibri"/>
              </a:rPr>
              <a:t>e</a:t>
            </a:r>
            <a:r>
              <a:rPr sz="3033" spc="-43" dirty="0">
                <a:latin typeface="Calibri"/>
                <a:cs typeface="Calibri"/>
              </a:rPr>
              <a:t>t</a:t>
            </a:r>
            <a:r>
              <a:rPr sz="3033" dirty="0">
                <a:latin typeface="Calibri"/>
                <a:cs typeface="Calibri"/>
              </a:rPr>
              <a:t>c</a:t>
            </a:r>
            <a:r>
              <a:rPr sz="3033" spc="-54" dirty="0">
                <a:latin typeface="Calibri"/>
                <a:cs typeface="Calibri"/>
              </a:rPr>
              <a:t>/</a:t>
            </a:r>
            <a:r>
              <a:rPr sz="3033" spc="5" dirty="0">
                <a:latin typeface="Calibri"/>
                <a:cs typeface="Calibri"/>
              </a:rPr>
              <a:t>s</a:t>
            </a:r>
            <a:r>
              <a:rPr sz="3033" dirty="0">
                <a:latin typeface="Calibri"/>
                <a:cs typeface="Calibri"/>
              </a:rPr>
              <a:t>ud</a:t>
            </a:r>
            <a:r>
              <a:rPr sz="3033" spc="-5" dirty="0">
                <a:latin typeface="Calibri"/>
                <a:cs typeface="Calibri"/>
              </a:rPr>
              <a:t>o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spc="-54" dirty="0">
                <a:latin typeface="Calibri"/>
                <a:cs typeface="Calibri"/>
              </a:rPr>
              <a:t>r</a:t>
            </a:r>
            <a:r>
              <a:rPr sz="3033" spc="5" dirty="0">
                <a:latin typeface="Calibri"/>
                <a:cs typeface="Calibri"/>
              </a:rPr>
              <a:t>s</a:t>
            </a:r>
            <a:r>
              <a:rPr sz="3033" dirty="0">
                <a:latin typeface="SimSun"/>
                <a:cs typeface="SimSun"/>
              </a:rPr>
              <a:t>的更多说明请参阅在线文</a:t>
            </a:r>
            <a:endParaRPr sz="3033">
              <a:latin typeface="SimSun"/>
              <a:cs typeface="SimSun"/>
            </a:endParaRPr>
          </a:p>
          <a:p>
            <a:pPr marL="385221">
              <a:spcBef>
                <a:spcPts val="49"/>
              </a:spcBef>
            </a:pPr>
            <a:r>
              <a:rPr sz="3033" dirty="0">
                <a:latin typeface="SimSun"/>
                <a:cs typeface="SimSun"/>
              </a:rPr>
              <a:t>档或其他文献。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7352" y="322666"/>
            <a:ext cx="3171296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16" dirty="0">
                <a:latin typeface="Calibri"/>
                <a:cs typeface="Calibri"/>
              </a:rPr>
              <a:t>sudoers</a:t>
            </a:r>
            <a:r>
              <a:rPr dirty="0"/>
              <a:t>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47702" y="2616158"/>
            <a:ext cx="5713148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dirty="0">
                <a:latin typeface="Calibri"/>
                <a:cs typeface="Calibri"/>
              </a:rPr>
              <a:t>#</a:t>
            </a:r>
            <a:r>
              <a:rPr sz="2600" spc="-43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oot</a:t>
            </a:r>
            <a:r>
              <a:rPr sz="2600" dirty="0">
                <a:latin typeface="SimSun"/>
                <a:cs typeface="SimSun"/>
              </a:rPr>
              <a:t>可在任何位置以任何人的身份做任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7702" y="3481281"/>
            <a:ext cx="5465498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dirty="0">
                <a:latin typeface="Calibri"/>
                <a:cs typeface="Calibri"/>
              </a:rPr>
              <a:t>#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ud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SimSun"/>
                <a:cs typeface="SimSun"/>
              </a:rPr>
              <a:t>组中的用户可在任何位置以任何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7702" y="4362916"/>
            <a:ext cx="5630598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2600" dirty="0">
                <a:latin typeface="Calibri"/>
                <a:cs typeface="Calibri"/>
              </a:rPr>
              <a:t>#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5" dirty="0">
                <a:latin typeface="Calibri"/>
                <a:cs typeface="Calibri"/>
              </a:rPr>
              <a:t>ee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dirty="0">
                <a:latin typeface="SimSun"/>
                <a:cs typeface="SimSun"/>
              </a:rPr>
              <a:t>组中的用户可在任何位置以任何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00" y="1252431"/>
            <a:ext cx="6912187" cy="394317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385221" indent="-371464">
              <a:spcBef>
                <a:spcPts val="108"/>
              </a:spcBef>
              <a:buFont typeface="Arial MT"/>
              <a:buChar char="•"/>
              <a:tabLst>
                <a:tab pos="384534" algn="l"/>
                <a:tab pos="385221" algn="l"/>
                <a:tab pos="1365473" algn="l"/>
                <a:tab pos="3790992" algn="l"/>
              </a:tabLst>
            </a:pPr>
            <a:r>
              <a:rPr sz="2600" spc="-5" dirty="0">
                <a:latin typeface="Calibri"/>
                <a:cs typeface="Calibri"/>
              </a:rPr>
              <a:t>USERs	</a:t>
            </a:r>
            <a:r>
              <a:rPr sz="2600" spc="-22" dirty="0">
                <a:latin typeface="Calibri"/>
                <a:cs typeface="Calibri"/>
              </a:rPr>
              <a:t>HOSTs=(RUNASs)	</a:t>
            </a:r>
            <a:r>
              <a:rPr sz="2600" spc="-11" dirty="0">
                <a:latin typeface="Calibri"/>
                <a:cs typeface="Calibri"/>
              </a:rPr>
              <a:t>COMMANDs</a:t>
            </a:r>
            <a:endParaRPr sz="2600">
              <a:latin typeface="Calibri"/>
              <a:cs typeface="Calibri"/>
            </a:endParaRPr>
          </a:p>
          <a:p>
            <a:pPr marL="458826">
              <a:spcBef>
                <a:spcPts val="130"/>
              </a:spcBef>
              <a:tabLst>
                <a:tab pos="5906959" algn="l"/>
              </a:tabLst>
            </a:pPr>
            <a:r>
              <a:rPr sz="2600" dirty="0">
                <a:latin typeface="Calibri"/>
                <a:cs typeface="Calibri"/>
              </a:rPr>
              <a:t>#</a:t>
            </a:r>
            <a:r>
              <a:rPr sz="2600" dirty="0">
                <a:latin typeface="SimSun"/>
                <a:cs typeface="SimSun"/>
              </a:rPr>
              <a:t>意为：哪些人</a:t>
            </a:r>
            <a:r>
              <a:rPr sz="2600" spc="-135" dirty="0">
                <a:latin typeface="SimSun"/>
                <a:cs typeface="SimSun"/>
              </a:rPr>
              <a:t> </a:t>
            </a:r>
            <a:r>
              <a:rPr sz="2600" dirty="0">
                <a:latin typeface="SimSun"/>
                <a:cs typeface="SimSun"/>
              </a:rPr>
              <a:t>在哪里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dirty="0">
                <a:latin typeface="SimSun"/>
                <a:cs typeface="SimSun"/>
              </a:rPr>
              <a:t>以什么身份</a:t>
            </a:r>
            <a:r>
              <a:rPr sz="2600" dirty="0">
                <a:latin typeface="Calibri"/>
                <a:cs typeface="Calibri"/>
              </a:rPr>
              <a:t>)	</a:t>
            </a:r>
            <a:r>
              <a:rPr sz="2600" dirty="0">
                <a:latin typeface="SimSun"/>
                <a:cs typeface="SimSun"/>
              </a:rPr>
              <a:t>干什么</a:t>
            </a:r>
            <a:endParaRPr sz="2600">
              <a:latin typeface="SimSun"/>
              <a:cs typeface="SimSun"/>
            </a:endParaRPr>
          </a:p>
          <a:p>
            <a:pPr marL="385221" indent="-371464">
              <a:spcBef>
                <a:spcPts val="569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2600" dirty="0">
                <a:latin typeface="SimSun"/>
                <a:cs typeface="SimSun"/>
              </a:rPr>
              <a:t>简单示例：</a:t>
            </a:r>
            <a:endParaRPr sz="2600">
              <a:latin typeface="SimSun"/>
              <a:cs typeface="SimSun"/>
            </a:endParaRPr>
          </a:p>
          <a:p>
            <a:pPr marL="385221" indent="-371464">
              <a:spcBef>
                <a:spcPts val="677"/>
              </a:spcBef>
              <a:buFont typeface="Arial MT"/>
              <a:buChar char="•"/>
              <a:tabLst>
                <a:tab pos="384534" algn="l"/>
                <a:tab pos="385221" algn="l"/>
                <a:tab pos="1099945" algn="l"/>
                <a:tab pos="2551404" algn="l"/>
              </a:tabLst>
            </a:pPr>
            <a:r>
              <a:rPr sz="2600" spc="-16" dirty="0">
                <a:latin typeface="Calibri"/>
                <a:cs typeface="Calibri"/>
              </a:rPr>
              <a:t>root	</a:t>
            </a:r>
            <a:r>
              <a:rPr sz="2600" spc="-5" dirty="0">
                <a:latin typeface="Calibri"/>
                <a:cs typeface="Calibri"/>
              </a:rPr>
              <a:t>ALL=(ALL)	ALL</a:t>
            </a:r>
            <a:endParaRPr sz="2600">
              <a:latin typeface="Calibri"/>
              <a:cs typeface="Calibri"/>
            </a:endParaRPr>
          </a:p>
          <a:p>
            <a:pPr marL="385221">
              <a:spcBef>
                <a:spcPts val="27"/>
              </a:spcBef>
            </a:pPr>
            <a:r>
              <a:rPr sz="2600" dirty="0">
                <a:latin typeface="SimSun"/>
                <a:cs typeface="SimSun"/>
              </a:rPr>
              <a:t>何事</a:t>
            </a:r>
            <a:endParaRPr sz="2600">
              <a:latin typeface="SimSun"/>
              <a:cs typeface="SimSun"/>
            </a:endParaRPr>
          </a:p>
          <a:p>
            <a:pPr marL="385221" indent="-371464">
              <a:spcBef>
                <a:spcPts val="547"/>
              </a:spcBef>
              <a:buFont typeface="Arial MT"/>
              <a:buChar char="•"/>
              <a:tabLst>
                <a:tab pos="384534" algn="l"/>
                <a:tab pos="385221" algn="l"/>
                <a:tab pos="1418441" algn="l"/>
                <a:tab pos="2869900" algn="l"/>
              </a:tabLst>
            </a:pPr>
            <a:r>
              <a:rPr sz="2600" spc="-5" dirty="0">
                <a:latin typeface="Calibri"/>
                <a:cs typeface="Calibri"/>
              </a:rPr>
              <a:t>%sudo	ALL=(ALL)	ALL</a:t>
            </a:r>
            <a:endParaRPr sz="2600">
              <a:latin typeface="Calibri"/>
              <a:cs typeface="Calibri"/>
            </a:endParaRPr>
          </a:p>
          <a:p>
            <a:pPr marL="385221">
              <a:spcBef>
                <a:spcPts val="27"/>
              </a:spcBef>
            </a:pPr>
            <a:r>
              <a:rPr sz="2600" dirty="0">
                <a:latin typeface="SimSun"/>
                <a:cs typeface="SimSun"/>
              </a:rPr>
              <a:t>人的身份做任何事</a:t>
            </a:r>
            <a:endParaRPr sz="2600">
              <a:latin typeface="SimSun"/>
              <a:cs typeface="SimSun"/>
            </a:endParaRPr>
          </a:p>
          <a:p>
            <a:pPr marL="385221" indent="-371464">
              <a:lnSpc>
                <a:spcPts val="3082"/>
              </a:lnSpc>
              <a:spcBef>
                <a:spcPts val="672"/>
              </a:spcBef>
              <a:buFont typeface="Arial MT"/>
              <a:buChar char="•"/>
              <a:tabLst>
                <a:tab pos="384534" algn="l"/>
                <a:tab pos="385221" algn="l"/>
                <a:tab pos="1584223" algn="l"/>
                <a:tab pos="3034995" algn="l"/>
              </a:tabLst>
            </a:pPr>
            <a:r>
              <a:rPr sz="2600" dirty="0">
                <a:latin typeface="Calibri"/>
                <a:cs typeface="Calibri"/>
              </a:rPr>
              <a:t>%wheel	</a:t>
            </a:r>
            <a:r>
              <a:rPr sz="2600" spc="-5" dirty="0">
                <a:latin typeface="Calibri"/>
                <a:cs typeface="Calibri"/>
              </a:rPr>
              <a:t>ALL=(ALL)	ALL</a:t>
            </a:r>
            <a:endParaRPr sz="2600">
              <a:latin typeface="Calibri"/>
              <a:cs typeface="Calibri"/>
            </a:endParaRPr>
          </a:p>
          <a:p>
            <a:pPr marL="385221">
              <a:lnSpc>
                <a:spcPts val="3082"/>
              </a:lnSpc>
            </a:pPr>
            <a:r>
              <a:rPr sz="2600" dirty="0">
                <a:latin typeface="SimSun"/>
                <a:cs typeface="SimSun"/>
              </a:rPr>
              <a:t>人的身份做任何事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01" y="5228040"/>
            <a:ext cx="9579240" cy="814111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385221" indent="-371464">
              <a:spcBef>
                <a:spcPts val="108"/>
              </a:spcBef>
              <a:buFont typeface="Arial MT"/>
              <a:buChar char="•"/>
              <a:tabLst>
                <a:tab pos="384534" algn="l"/>
                <a:tab pos="385221" algn="l"/>
                <a:tab pos="1003640" algn="l"/>
                <a:tab pos="2454411" algn="l"/>
                <a:tab pos="5956487" algn="l"/>
              </a:tabLst>
            </a:pPr>
            <a:r>
              <a:rPr sz="2600" dirty="0">
                <a:latin typeface="Calibri"/>
                <a:cs typeface="Calibri"/>
              </a:rPr>
              <a:t>zh3	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LL=</a:t>
            </a:r>
            <a:r>
              <a:rPr sz="2600" spc="-5" dirty="0">
                <a:latin typeface="Calibri"/>
                <a:cs typeface="Calibri"/>
              </a:rPr>
              <a:t>(A</a:t>
            </a:r>
            <a:r>
              <a:rPr sz="2600" dirty="0">
                <a:latin typeface="Calibri"/>
                <a:cs typeface="Calibri"/>
              </a:rPr>
              <a:t>LL)	</a:t>
            </a:r>
            <a:r>
              <a:rPr sz="2600" spc="-54" dirty="0">
                <a:latin typeface="Calibri"/>
                <a:cs typeface="Calibri"/>
              </a:rPr>
              <a:t>/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4" dirty="0">
                <a:latin typeface="Calibri"/>
                <a:cs typeface="Calibri"/>
              </a:rPr>
              <a:t>/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hu</a:t>
            </a:r>
            <a:r>
              <a:rPr sz="2600" spc="-38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16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n	#zh</a:t>
            </a:r>
            <a:r>
              <a:rPr sz="2600" spc="-5" dirty="0">
                <a:latin typeface="Calibri"/>
                <a:cs typeface="Calibri"/>
              </a:rPr>
              <a:t>3</a:t>
            </a:r>
            <a:r>
              <a:rPr sz="2600" dirty="0">
                <a:latin typeface="SimSun"/>
                <a:cs typeface="SimSun"/>
              </a:rPr>
              <a:t>可在任何位置以任何</a:t>
            </a:r>
            <a:endParaRPr sz="2600">
              <a:latin typeface="SimSun"/>
              <a:cs typeface="SimSun"/>
            </a:endParaRPr>
          </a:p>
          <a:p>
            <a:pPr marL="385221">
              <a:spcBef>
                <a:spcPts val="27"/>
              </a:spcBef>
            </a:pPr>
            <a:r>
              <a:rPr sz="2600" dirty="0">
                <a:latin typeface="SimSun"/>
                <a:cs typeface="SimSun"/>
              </a:rPr>
              <a:t>人的身份执行</a:t>
            </a:r>
            <a:r>
              <a:rPr sz="2600" spc="-54" dirty="0">
                <a:latin typeface="Calibri"/>
                <a:cs typeface="Calibri"/>
              </a:rPr>
              <a:t>/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bin</a:t>
            </a:r>
            <a:r>
              <a:rPr sz="2600" spc="-54" dirty="0">
                <a:latin typeface="Calibri"/>
                <a:cs typeface="Calibri"/>
              </a:rPr>
              <a:t>/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hu</a:t>
            </a:r>
            <a:r>
              <a:rPr sz="2600" spc="-32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16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169" y="-190794"/>
            <a:ext cx="2149740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11" dirty="0">
                <a:latin typeface="Calibri"/>
                <a:cs typeface="Calibri"/>
              </a:rPr>
              <a:t>4</a:t>
            </a:r>
            <a:r>
              <a:rPr dirty="0"/>
              <a:t>．示例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0" y="492972"/>
            <a:ext cx="9718887" cy="5996140"/>
          </a:xfrm>
          <a:prstGeom prst="rect">
            <a:avLst/>
          </a:prstGeom>
        </p:spPr>
        <p:txBody>
          <a:bodyPr vert="horz" wrap="square" lIns="0" tIns="85990" rIns="0" bIns="0" rtlCol="0">
            <a:spAutoFit/>
          </a:bodyPr>
          <a:lstStyle/>
          <a:p>
            <a:pPr marL="385221" indent="-371464">
              <a:spcBef>
                <a:spcPts val="67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2600" spc="-5" dirty="0">
                <a:latin typeface="SimSun"/>
                <a:cs typeface="SimSun"/>
              </a:rPr>
              <a:t>（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spc="-5" dirty="0">
                <a:latin typeface="SimSun"/>
                <a:cs typeface="SimSun"/>
              </a:rPr>
              <a:t>）</a:t>
            </a:r>
            <a:r>
              <a:rPr sz="2600" dirty="0">
                <a:latin typeface="SimSun"/>
                <a:cs typeface="SimSun"/>
              </a:rPr>
              <a:t>检查用户是否可以使用</a:t>
            </a:r>
            <a:r>
              <a:rPr sz="2600" spc="-5" dirty="0">
                <a:latin typeface="Calibri"/>
                <a:cs typeface="Calibri"/>
              </a:rPr>
              <a:t>sudo</a:t>
            </a:r>
            <a:r>
              <a:rPr sz="2600" dirty="0">
                <a:latin typeface="SimSun"/>
                <a:cs typeface="SimSun"/>
              </a:rPr>
              <a:t>执行的命令</a:t>
            </a:r>
            <a:endParaRPr sz="2600">
              <a:latin typeface="SimSun"/>
              <a:cs typeface="SimSun"/>
            </a:endParaRPr>
          </a:p>
          <a:p>
            <a:pPr marL="385221" indent="-371464">
              <a:spcBef>
                <a:spcPts val="574"/>
              </a:spcBef>
              <a:buFont typeface="Arial MT"/>
              <a:buChar char="•"/>
              <a:tabLst>
                <a:tab pos="384534" algn="l"/>
                <a:tab pos="385221" algn="l"/>
                <a:tab pos="1994208" algn="l"/>
              </a:tabLst>
            </a:pPr>
            <a:r>
              <a:rPr sz="2600" dirty="0">
                <a:latin typeface="Calibri"/>
                <a:cs typeface="Calibri"/>
              </a:rPr>
              <a:t>$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sudo </a:t>
            </a:r>
            <a:r>
              <a:rPr sz="2600" dirty="0">
                <a:latin typeface="Calibri"/>
                <a:cs typeface="Calibri"/>
              </a:rPr>
              <a:t>-l	#</a:t>
            </a:r>
            <a:r>
              <a:rPr sz="2600" dirty="0">
                <a:latin typeface="SimSun"/>
                <a:cs typeface="SimSun"/>
              </a:rPr>
              <a:t>首次执行时</a:t>
            </a:r>
            <a:endParaRPr sz="2600">
              <a:latin typeface="SimSun"/>
              <a:cs typeface="SimSun"/>
            </a:endParaRPr>
          </a:p>
          <a:p>
            <a:pPr marL="385221" marR="91490" indent="-371464">
              <a:lnSpc>
                <a:spcPts val="3044"/>
              </a:lnSpc>
              <a:spcBef>
                <a:spcPts val="812"/>
              </a:spcBef>
              <a:buFont typeface="Arial MT"/>
              <a:buChar char="•"/>
              <a:tabLst>
                <a:tab pos="680329" algn="l"/>
                <a:tab pos="681017" algn="l"/>
              </a:tabLst>
            </a:pPr>
            <a:r>
              <a:rPr sz="1950" dirty="0"/>
              <a:t>	</a:t>
            </a:r>
            <a:r>
              <a:rPr sz="2600" spc="-49" dirty="0">
                <a:latin typeface="Calibri"/>
                <a:cs typeface="Calibri"/>
              </a:rPr>
              <a:t>We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trust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6" dirty="0">
                <a:latin typeface="Calibri"/>
                <a:cs typeface="Calibri"/>
              </a:rPr>
              <a:t>you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2" dirty="0">
                <a:latin typeface="Calibri"/>
                <a:cs typeface="Calibri"/>
              </a:rPr>
              <a:t>have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received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usual </a:t>
            </a:r>
            <a:r>
              <a:rPr sz="2600" spc="-11" dirty="0">
                <a:latin typeface="Calibri"/>
                <a:cs typeface="Calibri"/>
              </a:rPr>
              <a:t>lecture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from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local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2" dirty="0">
                <a:latin typeface="Calibri"/>
                <a:cs typeface="Calibri"/>
              </a:rPr>
              <a:t>System </a:t>
            </a:r>
            <a:r>
              <a:rPr sz="2600" spc="-569" dirty="0">
                <a:latin typeface="Calibri"/>
                <a:cs typeface="Calibri"/>
              </a:rPr>
              <a:t> </a:t>
            </a:r>
            <a:r>
              <a:rPr sz="2600" spc="-32" dirty="0">
                <a:latin typeface="Calibri"/>
                <a:cs typeface="Calibri"/>
              </a:rPr>
              <a:t>Administrator.</a:t>
            </a:r>
            <a:r>
              <a:rPr sz="2600" spc="-22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It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usually boils down </a:t>
            </a:r>
            <a:r>
              <a:rPr sz="2600" spc="-16" dirty="0">
                <a:latin typeface="Calibri"/>
                <a:cs typeface="Calibri"/>
              </a:rPr>
              <a:t>to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these </a:t>
            </a:r>
            <a:r>
              <a:rPr sz="2600" spc="-11" dirty="0">
                <a:latin typeface="Calibri"/>
                <a:cs typeface="Calibri"/>
              </a:rPr>
              <a:t>three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things:</a:t>
            </a:r>
            <a:endParaRPr sz="2600">
              <a:latin typeface="Calibri"/>
              <a:cs typeface="Calibri"/>
            </a:endParaRPr>
          </a:p>
          <a:p>
            <a:pPr marL="385221">
              <a:lnSpc>
                <a:spcPts val="3028"/>
              </a:lnSpc>
              <a:spcBef>
                <a:spcPts val="146"/>
              </a:spcBef>
            </a:pPr>
            <a:r>
              <a:rPr sz="2600" dirty="0">
                <a:latin typeface="SimSun"/>
                <a:cs typeface="SimSun"/>
              </a:rPr>
              <a:t>我们信任您已经从系统管理员那里了解了日常注意事项。总结起</a:t>
            </a:r>
            <a:endParaRPr sz="2600">
              <a:latin typeface="SimSun"/>
              <a:cs typeface="SimSun"/>
            </a:endParaRPr>
          </a:p>
          <a:p>
            <a:pPr marL="385221">
              <a:lnSpc>
                <a:spcPts val="3028"/>
              </a:lnSpc>
            </a:pPr>
            <a:r>
              <a:rPr sz="2600" dirty="0">
                <a:latin typeface="SimSun"/>
                <a:cs typeface="SimSun"/>
              </a:rPr>
              <a:t>来无外乎这三点：</a:t>
            </a:r>
            <a:endParaRPr sz="2600">
              <a:latin typeface="SimSun"/>
              <a:cs typeface="SimSun"/>
            </a:endParaRPr>
          </a:p>
          <a:p>
            <a:pPr marL="976812" indent="-963054">
              <a:spcBef>
                <a:spcPts val="672"/>
              </a:spcBef>
              <a:buFont typeface="Arial MT"/>
              <a:buChar char="•"/>
              <a:tabLst>
                <a:tab pos="976124" algn="l"/>
                <a:tab pos="976812" algn="l"/>
              </a:tabLst>
            </a:pPr>
            <a:r>
              <a:rPr sz="2600" spc="-5" dirty="0">
                <a:latin typeface="Calibri"/>
                <a:cs typeface="Calibri"/>
              </a:rPr>
              <a:t>#1)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Respect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1" dirty="0">
                <a:latin typeface="Calibri"/>
                <a:cs typeface="Calibri"/>
              </a:rPr>
              <a:t>privacy</a:t>
            </a:r>
            <a:r>
              <a:rPr sz="2600" spc="-5" dirty="0">
                <a:latin typeface="Calibri"/>
                <a:cs typeface="Calibri"/>
              </a:rPr>
              <a:t> of </a:t>
            </a:r>
            <a:r>
              <a:rPr sz="2600" spc="-11" dirty="0">
                <a:latin typeface="Calibri"/>
                <a:cs typeface="Calibri"/>
              </a:rPr>
              <a:t>others.</a:t>
            </a:r>
            <a:r>
              <a:rPr sz="2600" dirty="0">
                <a:latin typeface="SimSun"/>
                <a:cs typeface="SimSun"/>
              </a:rPr>
              <a:t>尊重别人的隐私。</a:t>
            </a:r>
            <a:endParaRPr sz="2600">
              <a:latin typeface="SimSun"/>
              <a:cs typeface="SimSun"/>
            </a:endParaRPr>
          </a:p>
          <a:p>
            <a:pPr marL="976812" indent="-963054">
              <a:spcBef>
                <a:spcPts val="650"/>
              </a:spcBef>
              <a:buFont typeface="Arial MT"/>
              <a:buChar char="•"/>
              <a:tabLst>
                <a:tab pos="976124" algn="l"/>
                <a:tab pos="976812" algn="l"/>
              </a:tabLst>
            </a:pPr>
            <a:r>
              <a:rPr sz="2600" spc="-5" dirty="0">
                <a:latin typeface="Calibri"/>
                <a:cs typeface="Calibri"/>
              </a:rPr>
              <a:t>#2)</a:t>
            </a:r>
            <a:r>
              <a:rPr sz="2600" spc="-22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Think</a:t>
            </a:r>
            <a:r>
              <a:rPr sz="2600" spc="-22" dirty="0">
                <a:latin typeface="Calibri"/>
                <a:cs typeface="Calibri"/>
              </a:rPr>
              <a:t> before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16" dirty="0">
                <a:latin typeface="Calibri"/>
                <a:cs typeface="Calibri"/>
              </a:rPr>
              <a:t>you </a:t>
            </a:r>
            <a:r>
              <a:rPr sz="2600" spc="-5" dirty="0">
                <a:latin typeface="Calibri"/>
                <a:cs typeface="Calibri"/>
              </a:rPr>
              <a:t>type.</a:t>
            </a:r>
            <a:r>
              <a:rPr sz="2600" dirty="0">
                <a:latin typeface="SimSun"/>
                <a:cs typeface="SimSun"/>
              </a:rPr>
              <a:t>输入前要先考虑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dirty="0">
                <a:latin typeface="SimSun"/>
                <a:cs typeface="SimSun"/>
              </a:rPr>
              <a:t>后果和风险</a:t>
            </a:r>
            <a:r>
              <a:rPr sz="2600" spc="-5" dirty="0">
                <a:latin typeface="Calibri"/>
                <a:cs typeface="Calibri"/>
              </a:rPr>
              <a:t>)</a:t>
            </a:r>
            <a:r>
              <a:rPr sz="2600" dirty="0">
                <a:latin typeface="SimSun"/>
                <a:cs typeface="SimSun"/>
              </a:rPr>
              <a:t>。</a:t>
            </a:r>
            <a:endParaRPr sz="2600">
              <a:latin typeface="SimSun"/>
              <a:cs typeface="SimSun"/>
            </a:endParaRPr>
          </a:p>
          <a:p>
            <a:pPr marL="976812" indent="-963054">
              <a:spcBef>
                <a:spcPts val="574"/>
              </a:spcBef>
              <a:buFont typeface="Arial MT"/>
              <a:buChar char="•"/>
              <a:tabLst>
                <a:tab pos="976124" algn="l"/>
                <a:tab pos="976812" algn="l"/>
              </a:tabLst>
            </a:pPr>
            <a:r>
              <a:rPr sz="2600" spc="-5" dirty="0">
                <a:latin typeface="Calibri"/>
                <a:cs typeface="Calibri"/>
              </a:rPr>
              <a:t>#3) With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6" dirty="0">
                <a:latin typeface="Calibri"/>
                <a:cs typeface="Calibri"/>
              </a:rPr>
              <a:t>great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power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comes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6" dirty="0">
                <a:latin typeface="Calibri"/>
                <a:cs typeface="Calibri"/>
              </a:rPr>
              <a:t>great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2" dirty="0">
                <a:latin typeface="Calibri"/>
                <a:cs typeface="Calibri"/>
              </a:rPr>
              <a:t>responsibility.</a:t>
            </a:r>
            <a:r>
              <a:rPr sz="1950" dirty="0">
                <a:latin typeface="SimSun"/>
                <a:cs typeface="SimSun"/>
              </a:rPr>
              <a:t>权力越大，责任越大</a:t>
            </a:r>
            <a:endParaRPr sz="1950">
              <a:latin typeface="SimSun"/>
              <a:cs typeface="SimSun"/>
            </a:endParaRPr>
          </a:p>
          <a:p>
            <a:pPr marL="681017" indent="-667259">
              <a:spcBef>
                <a:spcPts val="677"/>
              </a:spcBef>
              <a:buFont typeface="Arial MT"/>
              <a:buChar char="•"/>
              <a:tabLst>
                <a:tab pos="680329" algn="l"/>
                <a:tab pos="681017" algn="l"/>
              </a:tabLst>
            </a:pPr>
            <a:r>
              <a:rPr sz="2600" spc="-5" dirty="0">
                <a:latin typeface="Calibri"/>
                <a:cs typeface="Calibri"/>
              </a:rPr>
              <a:t>[sudo]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password</a:t>
            </a:r>
            <a:r>
              <a:rPr sz="2600" spc="-11" dirty="0">
                <a:latin typeface="SimSun"/>
                <a:cs typeface="SimSun"/>
              </a:rPr>
              <a:t>：</a:t>
            </a:r>
            <a:r>
              <a:rPr sz="2600" spc="-11" dirty="0">
                <a:latin typeface="Calibri"/>
                <a:cs typeface="Calibri"/>
              </a:rPr>
              <a:t>******</a:t>
            </a:r>
            <a:endParaRPr sz="2600">
              <a:latin typeface="Calibri"/>
              <a:cs typeface="Calibri"/>
            </a:endParaRPr>
          </a:p>
          <a:p>
            <a:pPr marL="681017" indent="-667259">
              <a:spcBef>
                <a:spcPts val="569"/>
              </a:spcBef>
              <a:buFont typeface="Arial MT"/>
              <a:buChar char="•"/>
              <a:tabLst>
                <a:tab pos="680329" algn="l"/>
                <a:tab pos="681017" algn="l"/>
              </a:tabLst>
            </a:pPr>
            <a:r>
              <a:rPr sz="2600" spc="-22" dirty="0">
                <a:latin typeface="Calibri"/>
                <a:cs typeface="Calibri"/>
              </a:rPr>
              <a:t>Sory,user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16" dirty="0">
                <a:latin typeface="Calibri"/>
                <a:cs typeface="Calibri"/>
              </a:rPr>
              <a:t>test </a:t>
            </a:r>
            <a:r>
              <a:rPr sz="2600" spc="-22" dirty="0">
                <a:latin typeface="Calibri"/>
                <a:cs typeface="Calibri"/>
              </a:rPr>
              <a:t>may</a:t>
            </a:r>
            <a:r>
              <a:rPr sz="2600" spc="-5" dirty="0">
                <a:latin typeface="Calibri"/>
                <a:cs typeface="Calibri"/>
              </a:rPr>
              <a:t> not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run</a:t>
            </a:r>
            <a:r>
              <a:rPr sz="2600" spc="-5" dirty="0">
                <a:latin typeface="Calibri"/>
                <a:cs typeface="Calibri"/>
              </a:rPr>
              <a:t> sudo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spc="-11" dirty="0">
                <a:latin typeface="Calibri"/>
                <a:cs typeface="Calibri"/>
              </a:rPr>
              <a:t>localhost.</a:t>
            </a:r>
            <a:r>
              <a:rPr sz="2600" spc="-22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#</a:t>
            </a:r>
            <a:r>
              <a:rPr sz="2600" dirty="0">
                <a:latin typeface="SimSun"/>
                <a:cs typeface="SimSun"/>
              </a:rPr>
              <a:t>或</a:t>
            </a:r>
            <a:endParaRPr sz="2600">
              <a:latin typeface="SimSun"/>
              <a:cs typeface="SimSun"/>
            </a:endParaRPr>
          </a:p>
          <a:p>
            <a:pPr marL="681017" indent="-667259">
              <a:spcBef>
                <a:spcPts val="547"/>
              </a:spcBef>
              <a:buFont typeface="Arial MT"/>
              <a:buChar char="•"/>
              <a:tabLst>
                <a:tab pos="680329" algn="l"/>
                <a:tab pos="681017" algn="l"/>
              </a:tabLst>
            </a:pPr>
            <a:r>
              <a:rPr sz="2600" spc="-16" dirty="0">
                <a:latin typeface="Calibri"/>
                <a:cs typeface="Calibri"/>
              </a:rPr>
              <a:t>test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 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1" dirty="0">
                <a:latin typeface="Calibri"/>
                <a:cs typeface="Calibri"/>
              </a:rPr>
              <a:t>sudoers </a:t>
            </a:r>
            <a:r>
              <a:rPr sz="2600" dirty="0">
                <a:latin typeface="Calibri"/>
                <a:cs typeface="Calibri"/>
              </a:rPr>
              <a:t>file.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incident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will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 </a:t>
            </a:r>
            <a:r>
              <a:rPr sz="2600" spc="-11" dirty="0">
                <a:latin typeface="Calibri"/>
                <a:cs typeface="Calibri"/>
              </a:rPr>
              <a:t>reported.</a:t>
            </a:r>
            <a:endParaRPr sz="2600">
              <a:latin typeface="Calibri"/>
              <a:cs typeface="Calibri"/>
            </a:endParaRPr>
          </a:p>
          <a:p>
            <a:pPr marL="385221" indent="-371464">
              <a:spcBef>
                <a:spcPts val="67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2600" dirty="0">
                <a:latin typeface="SimSun"/>
                <a:cs typeface="SimSun"/>
              </a:rPr>
              <a:t>再次运行</a:t>
            </a:r>
            <a:r>
              <a:rPr sz="2600" dirty="0">
                <a:latin typeface="Calibri"/>
                <a:cs typeface="Calibri"/>
              </a:rPr>
              <a:t>$</a:t>
            </a:r>
            <a:r>
              <a:rPr sz="2600" spc="-54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sudo</a:t>
            </a:r>
            <a:r>
              <a:rPr sz="2600" spc="-49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-l</a:t>
            </a:r>
            <a:r>
              <a:rPr sz="2600" spc="-5" dirty="0">
                <a:latin typeface="SimSun"/>
                <a:cs typeface="SimSun"/>
              </a:rPr>
              <a:t>，</a:t>
            </a:r>
            <a:r>
              <a:rPr sz="2600" dirty="0">
                <a:latin typeface="SimSun"/>
                <a:cs typeface="SimSun"/>
              </a:rPr>
              <a:t>则直接报错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0079" y="322666"/>
            <a:ext cx="3965840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11" dirty="0">
                <a:latin typeface="Calibri"/>
                <a:cs typeface="Calibri"/>
              </a:rPr>
              <a:t>4</a:t>
            </a:r>
            <a:r>
              <a:rPr dirty="0"/>
              <a:t>．示例（续）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1" y="870500"/>
            <a:ext cx="9807628" cy="326217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85221" indent="-371464">
              <a:spcBef>
                <a:spcPts val="780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dirty="0">
                <a:latin typeface="Calibri"/>
                <a:cs typeface="Calibri"/>
              </a:rPr>
              <a:t>2</a:t>
            </a:r>
            <a:r>
              <a:rPr sz="3033" dirty="0">
                <a:latin typeface="SimSun"/>
                <a:cs typeface="SimSun"/>
              </a:rPr>
              <a:t>）以</a:t>
            </a:r>
            <a:r>
              <a:rPr sz="3033" spc="-16" dirty="0">
                <a:latin typeface="Calibri"/>
                <a:cs typeface="Calibri"/>
              </a:rPr>
              <a:t>root</a:t>
            </a:r>
            <a:r>
              <a:rPr sz="3033" dirty="0">
                <a:latin typeface="SimSun"/>
                <a:cs typeface="SimSun"/>
              </a:rPr>
              <a:t>或管理员身份修改</a:t>
            </a:r>
            <a:r>
              <a:rPr sz="3033" spc="-11" dirty="0">
                <a:latin typeface="Calibri"/>
                <a:cs typeface="Calibri"/>
              </a:rPr>
              <a:t>sudoers</a:t>
            </a:r>
            <a:r>
              <a:rPr sz="3033" spc="-11" dirty="0">
                <a:latin typeface="SimSun"/>
                <a:cs typeface="SimSun"/>
              </a:rPr>
              <a:t>，</a:t>
            </a:r>
            <a:r>
              <a:rPr sz="3033" dirty="0">
                <a:latin typeface="SimSun"/>
                <a:cs typeface="SimSun"/>
              </a:rPr>
              <a:t>使其能做任何事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677"/>
              </a:spcBef>
              <a:buFont typeface="Arial MT"/>
              <a:buChar char="•"/>
              <a:tabLst>
                <a:tab pos="384534" algn="l"/>
                <a:tab pos="385221" algn="l"/>
                <a:tab pos="2984779" algn="l"/>
              </a:tabLst>
            </a:pPr>
            <a:r>
              <a:rPr sz="3033" dirty="0">
                <a:latin typeface="Calibri"/>
                <a:cs typeface="Calibri"/>
              </a:rPr>
              <a:t>#visudo	</a:t>
            </a:r>
            <a:r>
              <a:rPr sz="3033" spc="5" dirty="0">
                <a:latin typeface="Calibri"/>
                <a:cs typeface="Calibri"/>
              </a:rPr>
              <a:t>#</a:t>
            </a:r>
            <a:r>
              <a:rPr sz="3033" dirty="0">
                <a:latin typeface="SimSun"/>
                <a:cs typeface="SimSun"/>
              </a:rPr>
              <a:t>在</a:t>
            </a:r>
            <a:r>
              <a:rPr sz="3033" spc="-11" dirty="0">
                <a:latin typeface="Calibri"/>
                <a:cs typeface="Calibri"/>
              </a:rPr>
              <a:t>sudoers</a:t>
            </a:r>
            <a:r>
              <a:rPr sz="3033" dirty="0">
                <a:latin typeface="SimSun"/>
                <a:cs typeface="SimSun"/>
              </a:rPr>
              <a:t>最后增加如下行</a:t>
            </a:r>
            <a:endParaRPr sz="3033">
              <a:latin typeface="SimSun"/>
              <a:cs typeface="SimSun"/>
            </a:endParaRPr>
          </a:p>
          <a:p>
            <a:pPr marL="560635" indent="-546877">
              <a:spcBef>
                <a:spcPts val="704"/>
              </a:spcBef>
              <a:buFont typeface="Arial MT"/>
              <a:buChar char="•"/>
              <a:tabLst>
                <a:tab pos="559947" algn="l"/>
                <a:tab pos="560635" algn="l"/>
                <a:tab pos="1327638" algn="l"/>
              </a:tabLst>
            </a:pPr>
            <a:r>
              <a:rPr sz="3033" spc="-22" dirty="0">
                <a:latin typeface="Calibri"/>
                <a:cs typeface="Calibri"/>
              </a:rPr>
              <a:t>test	</a:t>
            </a:r>
            <a:r>
              <a:rPr sz="3033" spc="-5" dirty="0">
                <a:latin typeface="Calibri"/>
                <a:cs typeface="Calibri"/>
              </a:rPr>
              <a:t>ALL=(ALL)</a:t>
            </a:r>
            <a:r>
              <a:rPr sz="3033" spc="-22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ALL</a:t>
            </a:r>
            <a:endParaRPr sz="3033">
              <a:latin typeface="Calibri"/>
              <a:cs typeface="Calibri"/>
            </a:endParaRPr>
          </a:p>
          <a:p>
            <a:pPr marL="385221" indent="-371464">
              <a:lnSpc>
                <a:spcPts val="3602"/>
              </a:lnSpc>
              <a:spcBef>
                <a:spcPts val="80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spc="5" dirty="0">
                <a:latin typeface="Calibri"/>
                <a:cs typeface="Calibri"/>
              </a:rPr>
              <a:t>#</a:t>
            </a:r>
            <a:r>
              <a:rPr sz="3033" dirty="0">
                <a:latin typeface="SimSun"/>
                <a:cs typeface="SimSun"/>
              </a:rPr>
              <a:t>注意：这样</a:t>
            </a:r>
            <a:r>
              <a:rPr sz="3033" spc="-16" dirty="0">
                <a:latin typeface="SimSun"/>
                <a:cs typeface="SimSun"/>
              </a:rPr>
              <a:t>，</a:t>
            </a:r>
            <a:r>
              <a:rPr sz="3033" spc="-16" dirty="0">
                <a:latin typeface="Calibri"/>
                <a:cs typeface="Calibri"/>
              </a:rPr>
              <a:t>test</a:t>
            </a:r>
            <a:r>
              <a:rPr sz="3033" dirty="0">
                <a:latin typeface="SimSun"/>
                <a:cs typeface="SimSun"/>
              </a:rPr>
              <a:t>的权限就太大了，也可以按以下方式</a:t>
            </a:r>
            <a:endParaRPr sz="3033">
              <a:latin typeface="SimSun"/>
              <a:cs typeface="SimSun"/>
            </a:endParaRPr>
          </a:p>
          <a:p>
            <a:pPr marL="385221">
              <a:lnSpc>
                <a:spcPts val="3602"/>
              </a:lnSpc>
            </a:pPr>
            <a:r>
              <a:rPr sz="3033" dirty="0">
                <a:latin typeface="SimSun"/>
                <a:cs typeface="SimSun"/>
              </a:rPr>
              <a:t>处理。将</a:t>
            </a:r>
            <a:r>
              <a:rPr sz="3033" spc="-38" dirty="0">
                <a:latin typeface="Calibri"/>
                <a:cs typeface="Calibri"/>
              </a:rPr>
              <a:t>t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spc="-32" dirty="0">
                <a:latin typeface="Calibri"/>
                <a:cs typeface="Calibri"/>
              </a:rPr>
              <a:t>s</a:t>
            </a:r>
            <a:r>
              <a:rPr sz="3033" dirty="0">
                <a:latin typeface="Calibri"/>
                <a:cs typeface="Calibri"/>
              </a:rPr>
              <a:t>t</a:t>
            </a:r>
            <a:r>
              <a:rPr sz="3033" dirty="0">
                <a:latin typeface="SimSun"/>
                <a:cs typeface="SimSun"/>
              </a:rPr>
              <a:t>添加到相关组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699"/>
              </a:spcBef>
              <a:buFont typeface="Arial MT"/>
              <a:buChar char="•"/>
              <a:tabLst>
                <a:tab pos="384534" algn="l"/>
                <a:tab pos="385221" algn="l"/>
                <a:tab pos="2145545" algn="l"/>
              </a:tabLst>
            </a:pPr>
            <a:r>
              <a:rPr sz="3033" spc="-5" dirty="0">
                <a:latin typeface="Calibri"/>
                <a:cs typeface="Calibri"/>
              </a:rPr>
              <a:t>#usermod	</a:t>
            </a:r>
            <a:r>
              <a:rPr sz="3033" dirty="0">
                <a:latin typeface="Calibri"/>
                <a:cs typeface="Calibri"/>
              </a:rPr>
              <a:t>-G</a:t>
            </a:r>
            <a:r>
              <a:rPr sz="3033" spc="-27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wheel</a:t>
            </a:r>
            <a:r>
              <a:rPr sz="3033" spc="-32" dirty="0">
                <a:latin typeface="Calibri"/>
                <a:cs typeface="Calibri"/>
              </a:rPr>
              <a:t> </a:t>
            </a:r>
            <a:r>
              <a:rPr sz="3033" spc="-22" dirty="0">
                <a:latin typeface="Calibri"/>
                <a:cs typeface="Calibri"/>
              </a:rPr>
              <a:t>test</a:t>
            </a:r>
            <a:endParaRPr sz="30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0079" y="322666"/>
            <a:ext cx="3965840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pc="-11" dirty="0">
                <a:latin typeface="Calibri"/>
                <a:cs typeface="Calibri"/>
              </a:rPr>
              <a:t>4</a:t>
            </a:r>
            <a:r>
              <a:rPr dirty="0"/>
              <a:t>．示例（续）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1" y="1177585"/>
            <a:ext cx="9310264" cy="2809050"/>
          </a:xfrm>
          <a:prstGeom prst="rect">
            <a:avLst/>
          </a:prstGeom>
        </p:spPr>
        <p:txBody>
          <a:bodyPr vert="horz" wrap="square" lIns="0" tIns="102500" rIns="0" bIns="0" rtlCol="0">
            <a:spAutoFit/>
          </a:bodyPr>
          <a:lstStyle/>
          <a:p>
            <a:pPr marL="385221" indent="-371464">
              <a:spcBef>
                <a:spcPts val="807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（</a:t>
            </a:r>
            <a:r>
              <a:rPr sz="3033" dirty="0">
                <a:latin typeface="Calibri"/>
                <a:cs typeface="Calibri"/>
              </a:rPr>
              <a:t>3</a:t>
            </a:r>
            <a:r>
              <a:rPr sz="3033" dirty="0">
                <a:latin typeface="SimSun"/>
                <a:cs typeface="SimSun"/>
              </a:rPr>
              <a:t>）再次检查用户可以使用</a:t>
            </a:r>
            <a:r>
              <a:rPr sz="3033" dirty="0">
                <a:latin typeface="Calibri"/>
                <a:cs typeface="Calibri"/>
              </a:rPr>
              <a:t>sudo</a:t>
            </a:r>
            <a:r>
              <a:rPr sz="3033" dirty="0">
                <a:latin typeface="SimSun"/>
                <a:cs typeface="SimSun"/>
              </a:rPr>
              <a:t>执行的命令。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704"/>
              </a:spcBef>
              <a:buFont typeface="Arial MT"/>
              <a:buChar char="•"/>
              <a:tabLst>
                <a:tab pos="384534" algn="l"/>
                <a:tab pos="385221" algn="l"/>
                <a:tab pos="1994208" algn="l"/>
              </a:tabLst>
            </a:pPr>
            <a:r>
              <a:rPr sz="3033" dirty="0">
                <a:latin typeface="Calibri"/>
                <a:cs typeface="Calibri"/>
              </a:rPr>
              <a:t>$</a:t>
            </a:r>
            <a:r>
              <a:rPr sz="3033" spc="11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sudo -l	</a:t>
            </a:r>
            <a:r>
              <a:rPr sz="3033" spc="5" dirty="0">
                <a:latin typeface="Calibri"/>
                <a:cs typeface="Calibri"/>
              </a:rPr>
              <a:t>#</a:t>
            </a:r>
            <a:r>
              <a:rPr sz="3033" dirty="0">
                <a:latin typeface="SimSun"/>
                <a:cs typeface="SimSun"/>
              </a:rPr>
              <a:t>第</a:t>
            </a:r>
            <a:r>
              <a:rPr sz="3033" spc="5" dirty="0">
                <a:latin typeface="Calibri"/>
                <a:cs typeface="Calibri"/>
              </a:rPr>
              <a:t>3</a:t>
            </a:r>
            <a:r>
              <a:rPr sz="3033" dirty="0">
                <a:latin typeface="SimSun"/>
                <a:cs typeface="SimSun"/>
              </a:rPr>
              <a:t>次执行时</a:t>
            </a:r>
            <a:endParaRPr sz="3033">
              <a:latin typeface="SimSun"/>
              <a:cs typeface="SimSun"/>
            </a:endParaRPr>
          </a:p>
          <a:p>
            <a:pPr marL="736048" indent="-722290">
              <a:spcBef>
                <a:spcPts val="677"/>
              </a:spcBef>
              <a:buFont typeface="Arial MT"/>
              <a:buChar char="•"/>
              <a:tabLst>
                <a:tab pos="735360" algn="l"/>
                <a:tab pos="736048" algn="l"/>
              </a:tabLst>
            </a:pPr>
            <a:r>
              <a:rPr sz="3033" dirty="0">
                <a:latin typeface="Calibri"/>
                <a:cs typeface="Calibri"/>
              </a:rPr>
              <a:t>User </a:t>
            </a:r>
            <a:r>
              <a:rPr sz="3033" spc="-22" dirty="0">
                <a:latin typeface="Calibri"/>
                <a:cs typeface="Calibri"/>
              </a:rPr>
              <a:t>test</a:t>
            </a:r>
            <a:r>
              <a:rPr sz="3033" dirty="0">
                <a:latin typeface="Calibri"/>
                <a:cs typeface="Calibri"/>
              </a:rPr>
              <a:t> </a:t>
            </a:r>
            <a:r>
              <a:rPr sz="3033" spc="-22" dirty="0">
                <a:latin typeface="Calibri"/>
                <a:cs typeface="Calibri"/>
              </a:rPr>
              <a:t>may</a:t>
            </a:r>
            <a:r>
              <a:rPr sz="3033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run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the</a:t>
            </a:r>
            <a:r>
              <a:rPr sz="3033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following</a:t>
            </a:r>
            <a:r>
              <a:rPr sz="3033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commands</a:t>
            </a:r>
            <a:r>
              <a:rPr sz="3033" spc="11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on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******:</a:t>
            </a:r>
            <a:endParaRPr sz="3033">
              <a:latin typeface="Calibri"/>
              <a:cs typeface="Calibri"/>
            </a:endParaRPr>
          </a:p>
          <a:p>
            <a:pPr marL="823411" indent="-810341">
              <a:spcBef>
                <a:spcPts val="807"/>
              </a:spcBef>
              <a:buFont typeface="Arial MT"/>
              <a:buChar char="•"/>
              <a:tabLst>
                <a:tab pos="823411" algn="l"/>
                <a:tab pos="824099" algn="l"/>
              </a:tabLst>
            </a:pPr>
            <a:r>
              <a:rPr sz="3033" spc="-5" dirty="0">
                <a:latin typeface="Calibri"/>
                <a:cs typeface="Calibri"/>
              </a:rPr>
              <a:t>(ALL)</a:t>
            </a:r>
            <a:r>
              <a:rPr sz="3033" spc="-27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ALL</a:t>
            </a:r>
            <a:r>
              <a:rPr sz="3033" spc="-27" dirty="0">
                <a:latin typeface="Calibri"/>
                <a:cs typeface="Calibri"/>
              </a:rPr>
              <a:t> </a:t>
            </a:r>
            <a:r>
              <a:rPr sz="3033" spc="5" dirty="0">
                <a:latin typeface="Calibri"/>
                <a:cs typeface="Calibri"/>
              </a:rPr>
              <a:t>#</a:t>
            </a:r>
            <a:r>
              <a:rPr sz="3033" dirty="0">
                <a:latin typeface="SimSun"/>
                <a:cs typeface="SimSun"/>
              </a:rPr>
              <a:t>说明</a:t>
            </a:r>
            <a:r>
              <a:rPr sz="3033" spc="-22" dirty="0">
                <a:latin typeface="Calibri"/>
                <a:cs typeface="Calibri"/>
              </a:rPr>
              <a:t>test</a:t>
            </a:r>
            <a:r>
              <a:rPr sz="3033" dirty="0">
                <a:latin typeface="SimSun"/>
                <a:cs typeface="SimSun"/>
              </a:rPr>
              <a:t>用户可以以任何身份做任何事</a:t>
            </a:r>
            <a:endParaRPr sz="3033">
              <a:latin typeface="SimSun"/>
              <a:cs typeface="SimSun"/>
            </a:endParaRPr>
          </a:p>
          <a:p>
            <a:pPr marL="385221" indent="-371464">
              <a:spcBef>
                <a:spcPts val="699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3033" dirty="0">
                <a:latin typeface="SimSun"/>
                <a:cs typeface="SimSun"/>
              </a:rPr>
              <a:t>之后，</a:t>
            </a:r>
            <a:r>
              <a:rPr sz="3033" spc="-38" dirty="0">
                <a:latin typeface="Calibri"/>
                <a:cs typeface="Calibri"/>
              </a:rPr>
              <a:t>t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spc="-32" dirty="0">
                <a:latin typeface="Calibri"/>
                <a:cs typeface="Calibri"/>
              </a:rPr>
              <a:t>s</a:t>
            </a:r>
            <a:r>
              <a:rPr sz="3033" dirty="0">
                <a:latin typeface="Calibri"/>
                <a:cs typeface="Calibri"/>
              </a:rPr>
              <a:t>t</a:t>
            </a:r>
            <a:r>
              <a:rPr sz="3033" dirty="0">
                <a:latin typeface="SimSun"/>
                <a:cs typeface="SimSun"/>
              </a:rPr>
              <a:t>用户就可以使用</a:t>
            </a:r>
            <a:r>
              <a:rPr sz="3033" spc="5" dirty="0">
                <a:latin typeface="Calibri"/>
                <a:cs typeface="Calibri"/>
              </a:rPr>
              <a:t>sud</a:t>
            </a:r>
            <a:r>
              <a:rPr sz="3033" spc="-5" dirty="0">
                <a:latin typeface="Calibri"/>
                <a:cs typeface="Calibri"/>
              </a:rPr>
              <a:t>o</a:t>
            </a:r>
            <a:r>
              <a:rPr sz="3033" dirty="0">
                <a:latin typeface="SimSun"/>
                <a:cs typeface="SimSun"/>
              </a:rPr>
              <a:t>干任何事了。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42" y="-147009"/>
            <a:ext cx="6232525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5.6</a:t>
            </a:r>
            <a:r>
              <a:rPr sz="39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spc="-70" dirty="0">
                <a:solidFill>
                  <a:srgbClr val="FF0000"/>
                </a:solidFill>
                <a:latin typeface="Calibri"/>
                <a:cs typeface="Calibri"/>
              </a:rPr>
              <a:t>Telnet</a:t>
            </a:r>
            <a:r>
              <a:rPr sz="3900" dirty="0">
                <a:solidFill>
                  <a:srgbClr val="FF0000"/>
                </a:solidFill>
              </a:rPr>
              <a:t>远程登录</a:t>
            </a:r>
            <a:r>
              <a:rPr sz="3900" spc="-5" dirty="0">
                <a:solidFill>
                  <a:srgbClr val="FF0000"/>
                </a:solidFill>
                <a:latin typeface="Calibri"/>
                <a:cs typeface="Calibri"/>
              </a:rPr>
              <a:t>----RHEL6.5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543" y="566716"/>
            <a:ext cx="9659038" cy="6139962"/>
          </a:xfrm>
          <a:prstGeom prst="rect">
            <a:avLst/>
          </a:prstGeom>
        </p:spPr>
        <p:txBody>
          <a:bodyPr vert="horz" wrap="square" lIns="0" tIns="36460" rIns="0" bIns="0" rtlCol="0">
            <a:spAutoFit/>
          </a:bodyPr>
          <a:lstStyle/>
          <a:p>
            <a:pPr marL="64662" marR="157528">
              <a:lnSpc>
                <a:spcPts val="3564"/>
              </a:lnSpc>
              <a:spcBef>
                <a:spcPts val="287"/>
              </a:spcBef>
            </a:pPr>
            <a:r>
              <a:rPr sz="3033" spc="-27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33" spc="-22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是进行远程登录的标准协议和主要方式，它为用户 提供了在本地计算机上完成远程主机工作的能力。</a:t>
            </a:r>
            <a:endParaRPr sz="3033">
              <a:latin typeface="SimSun"/>
              <a:cs typeface="SimSun"/>
            </a:endParaRPr>
          </a:p>
          <a:p>
            <a:pPr marL="64662" marR="1225142" indent="-13758">
              <a:lnSpc>
                <a:spcPts val="5330"/>
              </a:lnSpc>
              <a:spcBef>
                <a:spcPts val="43"/>
              </a:spcBef>
            </a:pP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5.6.1</a:t>
            </a:r>
            <a:r>
              <a:rPr sz="3033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服务器端开通</a:t>
            </a:r>
            <a:r>
              <a:rPr sz="3033" spc="-49" dirty="0">
                <a:solidFill>
                  <a:srgbClr val="FF0000"/>
                </a:solidFill>
                <a:latin typeface="Calibri"/>
                <a:cs typeface="Calibri"/>
              </a:rPr>
              <a:t>Telnet</a:t>
            </a:r>
            <a:r>
              <a:rPr sz="3033" spc="-49" dirty="0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远程登录）服务的方法 </a:t>
            </a:r>
            <a:r>
              <a:rPr sz="3033" spc="5" dirty="0">
                <a:latin typeface="Calibri"/>
                <a:cs typeface="Calibri"/>
              </a:rPr>
              <a:t>1</a:t>
            </a:r>
            <a:r>
              <a:rPr sz="3033" dirty="0">
                <a:latin typeface="SimSun"/>
                <a:cs typeface="SimSun"/>
              </a:rPr>
              <a:t>、开通</a:t>
            </a:r>
            <a:r>
              <a:rPr sz="3033" spc="-54" dirty="0">
                <a:latin typeface="Calibri"/>
                <a:cs typeface="Calibri"/>
              </a:rPr>
              <a:t>Telnet</a:t>
            </a:r>
            <a:r>
              <a:rPr sz="3033" dirty="0">
                <a:latin typeface="SimSun"/>
                <a:cs typeface="SimSun"/>
              </a:rPr>
              <a:t>服务（方法一）</a:t>
            </a:r>
            <a:endParaRPr sz="3033">
              <a:latin typeface="SimSun"/>
              <a:cs typeface="SimSun"/>
            </a:endParaRPr>
          </a:p>
          <a:p>
            <a:pPr marL="64662">
              <a:lnSpc>
                <a:spcPts val="3104"/>
              </a:lnSpc>
              <a:tabLst>
                <a:tab pos="4182405" algn="l"/>
                <a:tab pos="4950784" algn="l"/>
              </a:tabLst>
            </a:pPr>
            <a:r>
              <a:rPr sz="3033" spc="-11" dirty="0">
                <a:latin typeface="Calibri"/>
                <a:cs typeface="Calibri"/>
              </a:rPr>
              <a:t>[root@localhost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~]#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rpm	-qa	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telnet-server</a:t>
            </a:r>
            <a:endParaRPr sz="3033">
              <a:latin typeface="Calibri"/>
              <a:cs typeface="Calibri"/>
            </a:endParaRPr>
          </a:p>
          <a:p>
            <a:pPr marL="50904" marR="5503">
              <a:lnSpc>
                <a:spcPct val="101400"/>
              </a:lnSpc>
              <a:spcBef>
                <a:spcPts val="1246"/>
              </a:spcBef>
              <a:tabLst>
                <a:tab pos="4080596" algn="l"/>
                <a:tab pos="4912262" algn="l"/>
              </a:tabLst>
            </a:pPr>
            <a:r>
              <a:rPr sz="3033" spc="-11" dirty="0">
                <a:latin typeface="Calibri"/>
                <a:cs typeface="Calibri"/>
              </a:rPr>
              <a:t>[root@localhost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~]#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rpm	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–ivh	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telnet-server-0.17-47.el6.x86_ </a:t>
            </a:r>
            <a:r>
              <a:rPr sz="3033" spc="-672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64.rpm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613"/>
              </a:lnSpc>
              <a:spcBef>
                <a:spcPts val="287"/>
              </a:spcBef>
            </a:pPr>
            <a:r>
              <a:rPr sz="3033" dirty="0">
                <a:latin typeface="SimSun"/>
                <a:cs typeface="SimSun"/>
              </a:rPr>
              <a:t>方法二</a:t>
            </a:r>
            <a:endParaRPr sz="3033">
              <a:latin typeface="SimSun"/>
              <a:cs typeface="SimSun"/>
            </a:endParaRPr>
          </a:p>
          <a:p>
            <a:pPr marL="13758" marR="2639455">
              <a:lnSpc>
                <a:spcPts val="3564"/>
              </a:lnSpc>
              <a:spcBef>
                <a:spcPts val="157"/>
              </a:spcBef>
              <a:tabLst>
                <a:tab pos="4130812" algn="l"/>
                <a:tab pos="4899192" algn="l"/>
              </a:tabLst>
            </a:pPr>
            <a:r>
              <a:rPr sz="3033" spc="-11" dirty="0">
                <a:latin typeface="Calibri"/>
                <a:cs typeface="Calibri"/>
              </a:rPr>
              <a:t>[root@localhost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~]#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rpm	-qa	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telnet-server 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 [root@localhost 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~]# 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yum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install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telnet-server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3163"/>
              </a:spcBef>
              <a:tabLst>
                <a:tab pos="4273207" algn="l"/>
              </a:tabLst>
            </a:pPr>
            <a:r>
              <a:rPr sz="3033" spc="-11" dirty="0">
                <a:latin typeface="Calibri"/>
                <a:cs typeface="Calibri"/>
              </a:rPr>
              <a:t>[root@localhost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~]#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gedit	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/etc/xinetd.d/telnet</a:t>
            </a:r>
            <a:endParaRPr sz="30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78" y="-73872"/>
            <a:ext cx="9709256" cy="1893638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 algn="just">
              <a:spcBef>
                <a:spcPts val="108"/>
              </a:spcBef>
            </a:pPr>
            <a:r>
              <a:rPr sz="3033" spc="-16" dirty="0">
                <a:latin typeface="Calibri"/>
                <a:cs typeface="Calibri"/>
              </a:rPr>
              <a:t>#default:</a:t>
            </a:r>
            <a:r>
              <a:rPr sz="3033" spc="-22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on</a:t>
            </a:r>
            <a:endParaRPr sz="3033">
              <a:latin typeface="Calibri"/>
              <a:cs typeface="Calibri"/>
            </a:endParaRPr>
          </a:p>
          <a:p>
            <a:pPr marL="13758" marR="5503" algn="just">
              <a:lnSpc>
                <a:spcPct val="99600"/>
              </a:lnSpc>
              <a:spcBef>
                <a:spcPts val="65"/>
              </a:spcBef>
            </a:pPr>
            <a:r>
              <a:rPr sz="3033" spc="-5" dirty="0">
                <a:latin typeface="Calibri"/>
                <a:cs typeface="Calibri"/>
              </a:rPr>
              <a:t>#description: The </a:t>
            </a:r>
            <a:r>
              <a:rPr sz="3033" spc="-16" dirty="0">
                <a:latin typeface="Calibri"/>
                <a:cs typeface="Calibri"/>
              </a:rPr>
              <a:t>telnet </a:t>
            </a:r>
            <a:r>
              <a:rPr sz="3033" spc="-5" dirty="0">
                <a:latin typeface="Calibri"/>
                <a:cs typeface="Calibri"/>
              </a:rPr>
              <a:t>server serves </a:t>
            </a:r>
            <a:r>
              <a:rPr sz="3033" spc="-16" dirty="0">
                <a:latin typeface="Calibri"/>
                <a:cs typeface="Calibri"/>
              </a:rPr>
              <a:t>telnet </a:t>
            </a:r>
            <a:r>
              <a:rPr sz="3033" spc="-5" dirty="0">
                <a:latin typeface="Calibri"/>
                <a:cs typeface="Calibri"/>
              </a:rPr>
              <a:t>sessions; it </a:t>
            </a:r>
            <a:r>
              <a:rPr sz="3033" dirty="0">
                <a:latin typeface="Calibri"/>
                <a:cs typeface="Calibri"/>
              </a:rPr>
              <a:t>uses\ 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#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11" dirty="0">
                <a:latin typeface="Calibri"/>
                <a:cs typeface="Calibri"/>
              </a:rPr>
              <a:t>unencrypted username/password </a:t>
            </a:r>
            <a:r>
              <a:rPr sz="3033" spc="-16" dirty="0">
                <a:latin typeface="Calibri"/>
                <a:cs typeface="Calibri"/>
              </a:rPr>
              <a:t>pairs </a:t>
            </a:r>
            <a:r>
              <a:rPr sz="3033" spc="-27" dirty="0">
                <a:latin typeface="Calibri"/>
                <a:cs typeface="Calibri"/>
              </a:rPr>
              <a:t>for </a:t>
            </a:r>
            <a:r>
              <a:rPr sz="3033" spc="-11" dirty="0">
                <a:latin typeface="Calibri"/>
                <a:cs typeface="Calibri"/>
              </a:rPr>
              <a:t>authentication. </a:t>
            </a:r>
            <a:r>
              <a:rPr sz="3033" spc="-672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service</a:t>
            </a:r>
            <a:r>
              <a:rPr sz="3033" spc="-5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telnet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378" y="1785154"/>
            <a:ext cx="1136438" cy="1429601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3033" dirty="0">
                <a:latin typeface="Calibri"/>
                <a:cs typeface="Calibri"/>
              </a:rPr>
              <a:t>{</a:t>
            </a:r>
            <a:endParaRPr sz="3033">
              <a:latin typeface="Calibri"/>
              <a:cs typeface="Calibri"/>
            </a:endParaRPr>
          </a:p>
          <a:p>
            <a:pPr marL="13758" marR="5503">
              <a:lnSpc>
                <a:spcPts val="3586"/>
              </a:lnSpc>
              <a:spcBef>
                <a:spcPts val="190"/>
              </a:spcBef>
            </a:pPr>
            <a:r>
              <a:rPr sz="3033" dirty="0">
                <a:latin typeface="Calibri"/>
                <a:cs typeface="Calibri"/>
              </a:rPr>
              <a:t>d</a:t>
            </a:r>
            <a:r>
              <a:rPr sz="3033" spc="-5" dirty="0">
                <a:latin typeface="Calibri"/>
                <a:cs typeface="Calibri"/>
              </a:rPr>
              <a:t>i</a:t>
            </a:r>
            <a:r>
              <a:rPr sz="3033" dirty="0">
                <a:latin typeface="Calibri"/>
                <a:cs typeface="Calibri"/>
              </a:rPr>
              <a:t>s</a:t>
            </a:r>
            <a:r>
              <a:rPr sz="3033" spc="-5" dirty="0">
                <a:latin typeface="Calibri"/>
                <a:cs typeface="Calibri"/>
              </a:rPr>
              <a:t>a</a:t>
            </a:r>
            <a:r>
              <a:rPr sz="3033" dirty="0">
                <a:latin typeface="Calibri"/>
                <a:cs typeface="Calibri"/>
              </a:rPr>
              <a:t>b</a:t>
            </a:r>
            <a:r>
              <a:rPr sz="3033" spc="-5" dirty="0">
                <a:latin typeface="Calibri"/>
                <a:cs typeface="Calibri"/>
              </a:rPr>
              <a:t>l</a:t>
            </a:r>
            <a:r>
              <a:rPr sz="3033" dirty="0">
                <a:latin typeface="Calibri"/>
                <a:cs typeface="Calibri"/>
              </a:rPr>
              <a:t>e  </a:t>
            </a:r>
            <a:r>
              <a:rPr sz="3033" spc="-5" dirty="0">
                <a:latin typeface="Calibri"/>
                <a:cs typeface="Calibri"/>
              </a:rPr>
              <a:t>flags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0578" y="2250736"/>
            <a:ext cx="1318736" cy="93722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lnSpc>
                <a:spcPts val="3613"/>
              </a:lnSpc>
              <a:spcBef>
                <a:spcPts val="108"/>
              </a:spcBef>
            </a:pPr>
            <a:r>
              <a:rPr sz="3033" dirty="0">
                <a:latin typeface="Calibri"/>
                <a:cs typeface="Calibri"/>
              </a:rPr>
              <a:t>=</a:t>
            </a:r>
            <a:r>
              <a:rPr sz="3033" spc="-38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no</a:t>
            </a:r>
            <a:endParaRPr sz="3033">
              <a:latin typeface="Calibri"/>
              <a:cs typeface="Calibri"/>
            </a:endParaRPr>
          </a:p>
          <a:p>
            <a:pPr marL="13758">
              <a:lnSpc>
                <a:spcPts val="3613"/>
              </a:lnSpc>
            </a:pPr>
            <a:r>
              <a:rPr sz="3033" dirty="0">
                <a:latin typeface="Calibri"/>
                <a:cs typeface="Calibri"/>
              </a:rPr>
              <a:t>=</a:t>
            </a:r>
            <a:r>
              <a:rPr sz="3033" spc="-87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REUSE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1779" y="2250735"/>
            <a:ext cx="3687233" cy="958062"/>
          </a:xfrm>
          <a:prstGeom prst="rect">
            <a:avLst/>
          </a:prstGeom>
        </p:spPr>
        <p:txBody>
          <a:bodyPr vert="horz" wrap="square" lIns="0" tIns="34396" rIns="0" bIns="0" rtlCol="0">
            <a:spAutoFit/>
          </a:bodyPr>
          <a:lstStyle/>
          <a:p>
            <a:pPr marL="13758" marR="5503">
              <a:lnSpc>
                <a:spcPts val="3586"/>
              </a:lnSpc>
              <a:spcBef>
                <a:spcPts val="271"/>
              </a:spcBef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表示启用这个服务。  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包处理标志</a:t>
            </a:r>
            <a:endParaRPr sz="3033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378" y="3175296"/>
            <a:ext cx="9709944" cy="48062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  <a:tabLst>
                <a:tab pos="3792367" algn="l"/>
              </a:tabLst>
            </a:pPr>
            <a:r>
              <a:rPr sz="3033" spc="5" dirty="0">
                <a:latin typeface="Calibri"/>
                <a:cs typeface="Calibri"/>
              </a:rPr>
              <a:t>s</a:t>
            </a:r>
            <a:r>
              <a:rPr sz="3033" spc="-5" dirty="0">
                <a:latin typeface="Calibri"/>
                <a:cs typeface="Calibri"/>
              </a:rPr>
              <a:t>o</a:t>
            </a:r>
            <a:r>
              <a:rPr sz="3033" dirty="0">
                <a:latin typeface="Calibri"/>
                <a:cs typeface="Calibri"/>
              </a:rPr>
              <a:t>c</a:t>
            </a:r>
            <a:r>
              <a:rPr sz="3033" spc="-97" dirty="0">
                <a:latin typeface="Calibri"/>
                <a:cs typeface="Calibri"/>
              </a:rPr>
              <a:t>k</a:t>
            </a:r>
            <a:r>
              <a:rPr sz="3033" spc="-27" dirty="0">
                <a:latin typeface="Calibri"/>
                <a:cs typeface="Calibri"/>
              </a:rPr>
              <a:t>e</a:t>
            </a:r>
            <a:r>
              <a:rPr sz="3033" spc="-5" dirty="0">
                <a:latin typeface="Calibri"/>
                <a:cs typeface="Calibri"/>
              </a:rPr>
              <a:t>t</a:t>
            </a:r>
            <a:r>
              <a:rPr sz="3033" spc="5" dirty="0">
                <a:latin typeface="Calibri"/>
                <a:cs typeface="Calibri"/>
              </a:rPr>
              <a:t>_</a:t>
            </a:r>
            <a:r>
              <a:rPr sz="3033" spc="-5" dirty="0">
                <a:latin typeface="Calibri"/>
                <a:cs typeface="Calibri"/>
              </a:rPr>
              <a:t>ty</a:t>
            </a:r>
            <a:r>
              <a:rPr sz="3033" dirty="0">
                <a:latin typeface="Calibri"/>
                <a:cs typeface="Calibri"/>
              </a:rPr>
              <a:t>pe</a:t>
            </a:r>
            <a:r>
              <a:rPr sz="3033" spc="43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=</a:t>
            </a:r>
            <a:r>
              <a:rPr sz="3033" spc="11" dirty="0">
                <a:latin typeface="Calibri"/>
                <a:cs typeface="Calibri"/>
              </a:rPr>
              <a:t> </a:t>
            </a:r>
            <a:r>
              <a:rPr sz="3033" spc="-32" dirty="0">
                <a:latin typeface="Calibri"/>
                <a:cs typeface="Calibri"/>
              </a:rPr>
              <a:t>s</a:t>
            </a:r>
            <a:r>
              <a:rPr sz="3033" dirty="0">
                <a:latin typeface="Calibri"/>
                <a:cs typeface="Calibri"/>
              </a:rPr>
              <a:t>t</a:t>
            </a:r>
            <a:r>
              <a:rPr sz="3033" spc="-43" dirty="0">
                <a:latin typeface="Calibri"/>
                <a:cs typeface="Calibri"/>
              </a:rPr>
              <a:t>r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spc="-5" dirty="0">
                <a:latin typeface="Calibri"/>
                <a:cs typeface="Calibri"/>
              </a:rPr>
              <a:t>a</a:t>
            </a:r>
            <a:r>
              <a:rPr sz="3033" dirty="0">
                <a:latin typeface="Calibri"/>
                <a:cs typeface="Calibri"/>
              </a:rPr>
              <a:t>m	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表示服务的数据包类型为</a:t>
            </a:r>
            <a:r>
              <a:rPr sz="3033" spc="-32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33" spc="-4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033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378" y="3640878"/>
            <a:ext cx="707178" cy="958062"/>
          </a:xfrm>
          <a:prstGeom prst="rect">
            <a:avLst/>
          </a:prstGeom>
        </p:spPr>
        <p:txBody>
          <a:bodyPr vert="horz" wrap="square" lIns="0" tIns="34396" rIns="0" bIns="0" rtlCol="0">
            <a:spAutoFit/>
          </a:bodyPr>
          <a:lstStyle/>
          <a:p>
            <a:pPr marL="13758" marR="5503">
              <a:lnSpc>
                <a:spcPts val="3586"/>
              </a:lnSpc>
              <a:spcBef>
                <a:spcPts val="271"/>
              </a:spcBef>
            </a:pPr>
            <a:r>
              <a:rPr sz="3033" spc="-38" dirty="0">
                <a:latin typeface="Calibri"/>
                <a:cs typeface="Calibri"/>
              </a:rPr>
              <a:t>w</a:t>
            </a:r>
            <a:r>
              <a:rPr sz="3033" spc="-5" dirty="0">
                <a:latin typeface="Calibri"/>
                <a:cs typeface="Calibri"/>
              </a:rPr>
              <a:t>ai</a:t>
            </a:r>
            <a:r>
              <a:rPr sz="3033" dirty="0">
                <a:latin typeface="Calibri"/>
                <a:cs typeface="Calibri"/>
              </a:rPr>
              <a:t>t  us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dirty="0">
                <a:latin typeface="Calibri"/>
                <a:cs typeface="Calibri"/>
              </a:rPr>
              <a:t>r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0578" y="3640878"/>
            <a:ext cx="7833307" cy="93722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lnSpc>
                <a:spcPts val="3613"/>
              </a:lnSpc>
              <a:spcBef>
                <a:spcPts val="108"/>
              </a:spcBef>
              <a:tabLst>
                <a:tab pos="972684" algn="l"/>
              </a:tabLst>
            </a:pPr>
            <a:r>
              <a:rPr sz="3033" dirty="0">
                <a:latin typeface="Calibri"/>
                <a:cs typeface="Calibri"/>
              </a:rPr>
              <a:t>=</a:t>
            </a:r>
            <a:r>
              <a:rPr sz="3033" spc="11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no	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不需等待，服务将以多线程方式运行。</a:t>
            </a:r>
            <a:endParaRPr sz="3033">
              <a:latin typeface="SimSun"/>
              <a:cs typeface="SimSun"/>
            </a:endParaRPr>
          </a:p>
          <a:p>
            <a:pPr marL="13758">
              <a:lnSpc>
                <a:spcPts val="3613"/>
              </a:lnSpc>
              <a:tabLst>
                <a:tab pos="1570465" algn="l"/>
              </a:tabLst>
            </a:pPr>
            <a:r>
              <a:rPr sz="3033" dirty="0">
                <a:latin typeface="Calibri"/>
                <a:cs typeface="Calibri"/>
              </a:rPr>
              <a:t>=</a:t>
            </a:r>
            <a:r>
              <a:rPr sz="3033" spc="11" dirty="0">
                <a:latin typeface="Calibri"/>
                <a:cs typeface="Calibri"/>
              </a:rPr>
              <a:t> </a:t>
            </a:r>
            <a:r>
              <a:rPr sz="3033" spc="-54" dirty="0">
                <a:latin typeface="Calibri"/>
                <a:cs typeface="Calibri"/>
              </a:rPr>
              <a:t>r</a:t>
            </a:r>
            <a:r>
              <a:rPr sz="3033" spc="-5" dirty="0">
                <a:latin typeface="Calibri"/>
                <a:cs typeface="Calibri"/>
              </a:rPr>
              <a:t>oo</a:t>
            </a:r>
            <a:r>
              <a:rPr sz="3033" dirty="0">
                <a:latin typeface="Calibri"/>
                <a:cs typeface="Calibri"/>
              </a:rPr>
              <a:t>t	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表示执行此服务进程的用户是</a:t>
            </a:r>
            <a:r>
              <a:rPr sz="3033" spc="-5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ot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033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78" y="4562135"/>
            <a:ext cx="9709944" cy="2341090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13758" marR="5503">
              <a:lnSpc>
                <a:spcPct val="100200"/>
              </a:lnSpc>
              <a:spcBef>
                <a:spcPts val="97"/>
              </a:spcBef>
              <a:tabLst>
                <a:tab pos="1994208" algn="l"/>
                <a:tab pos="4965918" algn="l"/>
                <a:tab pos="6420817" algn="l"/>
              </a:tabLst>
            </a:pPr>
            <a:r>
              <a:rPr sz="3033" spc="5" dirty="0">
                <a:latin typeface="Calibri"/>
                <a:cs typeface="Calibri"/>
              </a:rPr>
              <a:t>s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spc="27" dirty="0">
                <a:latin typeface="Calibri"/>
                <a:cs typeface="Calibri"/>
              </a:rPr>
              <a:t>r</a:t>
            </a:r>
            <a:r>
              <a:rPr sz="3033" spc="-38" dirty="0">
                <a:latin typeface="Calibri"/>
                <a:cs typeface="Calibri"/>
              </a:rPr>
              <a:t>v</a:t>
            </a:r>
            <a:r>
              <a:rPr sz="3033" spc="-5" dirty="0">
                <a:latin typeface="Calibri"/>
                <a:cs typeface="Calibri"/>
              </a:rPr>
              <a:t>e</a:t>
            </a:r>
            <a:r>
              <a:rPr sz="3033" dirty="0">
                <a:latin typeface="Calibri"/>
                <a:cs typeface="Calibri"/>
              </a:rPr>
              <a:t>r	=</a:t>
            </a:r>
            <a:r>
              <a:rPr sz="3033" spc="11" dirty="0">
                <a:latin typeface="Calibri"/>
                <a:cs typeface="Calibri"/>
              </a:rPr>
              <a:t> </a:t>
            </a:r>
            <a:r>
              <a:rPr sz="3033" spc="5" dirty="0">
                <a:latin typeface="Calibri"/>
                <a:cs typeface="Calibri"/>
              </a:rPr>
              <a:t>/us</a:t>
            </a:r>
            <a:r>
              <a:rPr sz="3033" spc="-5" dirty="0">
                <a:latin typeface="Calibri"/>
                <a:cs typeface="Calibri"/>
              </a:rPr>
              <a:t>r</a:t>
            </a:r>
            <a:r>
              <a:rPr sz="3033" spc="-54" dirty="0">
                <a:latin typeface="Calibri"/>
                <a:cs typeface="Calibri"/>
              </a:rPr>
              <a:t>/</a:t>
            </a:r>
            <a:r>
              <a:rPr sz="3033" spc="5" dirty="0">
                <a:latin typeface="Calibri"/>
                <a:cs typeface="Calibri"/>
              </a:rPr>
              <a:t>sb</a:t>
            </a:r>
            <a:r>
              <a:rPr sz="3033" spc="-5" dirty="0">
                <a:latin typeface="Calibri"/>
                <a:cs typeface="Calibri"/>
              </a:rPr>
              <a:t>i</a:t>
            </a:r>
            <a:r>
              <a:rPr sz="3033" dirty="0">
                <a:latin typeface="Calibri"/>
                <a:cs typeface="Calibri"/>
              </a:rPr>
              <a:t>n/</a:t>
            </a:r>
            <a:r>
              <a:rPr sz="3033" spc="-5" dirty="0">
                <a:latin typeface="Calibri"/>
                <a:cs typeface="Calibri"/>
              </a:rPr>
              <a:t>i</a:t>
            </a:r>
            <a:r>
              <a:rPr sz="3033" dirty="0">
                <a:latin typeface="Calibri"/>
                <a:cs typeface="Calibri"/>
              </a:rPr>
              <a:t>n</a:t>
            </a:r>
            <a:r>
              <a:rPr sz="3033" spc="-60" dirty="0">
                <a:latin typeface="Calibri"/>
                <a:cs typeface="Calibri"/>
              </a:rPr>
              <a:t>.</a:t>
            </a:r>
            <a:r>
              <a:rPr sz="3033" spc="-38" dirty="0">
                <a:latin typeface="Calibri"/>
                <a:cs typeface="Calibri"/>
              </a:rPr>
              <a:t>t</a:t>
            </a:r>
            <a:r>
              <a:rPr sz="3033" spc="-11" dirty="0">
                <a:latin typeface="Calibri"/>
                <a:cs typeface="Calibri"/>
              </a:rPr>
              <a:t>e</a:t>
            </a:r>
            <a:r>
              <a:rPr sz="3033" spc="-5" dirty="0">
                <a:latin typeface="Calibri"/>
                <a:cs typeface="Calibri"/>
              </a:rPr>
              <a:t>l</a:t>
            </a:r>
            <a:r>
              <a:rPr sz="3033" dirty="0">
                <a:latin typeface="Calibri"/>
                <a:cs typeface="Calibri"/>
              </a:rPr>
              <a:t>n</a:t>
            </a:r>
            <a:r>
              <a:rPr sz="3033" spc="-27" dirty="0">
                <a:latin typeface="Calibri"/>
                <a:cs typeface="Calibri"/>
              </a:rPr>
              <a:t>e</a:t>
            </a:r>
            <a:r>
              <a:rPr sz="3033" spc="-38" dirty="0">
                <a:latin typeface="Calibri"/>
                <a:cs typeface="Calibri"/>
              </a:rPr>
              <a:t>t</a:t>
            </a:r>
            <a:r>
              <a:rPr sz="3033" dirty="0">
                <a:latin typeface="Calibri"/>
                <a:cs typeface="Calibri"/>
              </a:rPr>
              <a:t>d	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启动程序的位置。  </a:t>
            </a:r>
            <a:r>
              <a:rPr sz="3033" spc="-16" dirty="0">
                <a:latin typeface="Calibri"/>
                <a:cs typeface="Calibri"/>
              </a:rPr>
              <a:t>log_on_failure</a:t>
            </a:r>
            <a:r>
              <a:rPr sz="3033" spc="11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+=</a:t>
            </a:r>
            <a:r>
              <a:rPr sz="3033" spc="22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USERID	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表示设置失败时，在</a:t>
            </a:r>
            <a:r>
              <a:rPr sz="3033" spc="-27" dirty="0">
                <a:solidFill>
                  <a:srgbClr val="FF0000"/>
                </a:solidFill>
                <a:latin typeface="Calibri"/>
                <a:cs typeface="Calibri"/>
              </a:rPr>
              <a:t>/etc/ </a:t>
            </a:r>
            <a:r>
              <a:rPr sz="3033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xinetd.conf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中设置的</a:t>
            </a: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default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值基础之上还把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UID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添加到系统 登记表</a:t>
            </a:r>
            <a:endParaRPr sz="3033">
              <a:latin typeface="SimSun"/>
              <a:cs typeface="SimSun"/>
            </a:endParaRPr>
          </a:p>
          <a:p>
            <a:pPr marL="13758">
              <a:lnSpc>
                <a:spcPts val="3586"/>
              </a:lnSpc>
            </a:pPr>
            <a:r>
              <a:rPr sz="3033" dirty="0">
                <a:latin typeface="Calibri"/>
                <a:cs typeface="Calibri"/>
              </a:rPr>
              <a:t>}</a:t>
            </a:r>
            <a:endParaRPr sz="30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01" y="-272485"/>
            <a:ext cx="3972719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3.4</a:t>
            </a:r>
            <a:r>
              <a:rPr sz="3900" spc="-8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spc="-70" dirty="0">
                <a:solidFill>
                  <a:srgbClr val="FF0000"/>
                </a:solidFill>
                <a:latin typeface="Calibri"/>
                <a:cs typeface="Calibri"/>
              </a:rPr>
              <a:t>Telnet</a:t>
            </a:r>
            <a:r>
              <a:rPr sz="3900" dirty="0">
                <a:solidFill>
                  <a:srgbClr val="FF0000"/>
                </a:solidFill>
              </a:rPr>
              <a:t>远程登录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543" y="408219"/>
            <a:ext cx="9427898" cy="5941541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27516">
              <a:spcBef>
                <a:spcPts val="108"/>
              </a:spcBef>
            </a:pP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3.4.1</a:t>
            </a:r>
            <a:r>
              <a:rPr sz="3033" spc="-2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服务器端开通</a:t>
            </a:r>
            <a:r>
              <a:rPr sz="3033" spc="-49" dirty="0">
                <a:solidFill>
                  <a:srgbClr val="FF0000"/>
                </a:solidFill>
                <a:latin typeface="Calibri"/>
                <a:cs typeface="Calibri"/>
              </a:rPr>
              <a:t>Telnet</a:t>
            </a:r>
            <a:r>
              <a:rPr sz="3033" spc="-49" dirty="0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远程登录）服务的方法</a:t>
            </a:r>
            <a:endParaRPr sz="3033">
              <a:latin typeface="SimSun"/>
              <a:cs typeface="SimSun"/>
            </a:endParaRPr>
          </a:p>
          <a:p>
            <a:pPr>
              <a:spcBef>
                <a:spcPts val="27"/>
              </a:spcBef>
            </a:pPr>
            <a:endParaRPr sz="3629">
              <a:latin typeface="SimSun"/>
              <a:cs typeface="SimSun"/>
            </a:endParaRPr>
          </a:p>
          <a:p>
            <a:pPr marL="50904">
              <a:tabLst>
                <a:tab pos="4311041" algn="l"/>
              </a:tabLst>
            </a:pPr>
            <a:r>
              <a:rPr sz="3033" spc="-11" dirty="0">
                <a:latin typeface="Calibri"/>
                <a:cs typeface="Calibri"/>
              </a:rPr>
              <a:t>[root@localhost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~]#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gedit	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/etc/sysconfig/iptables</a:t>
            </a:r>
            <a:endParaRPr sz="3033">
              <a:latin typeface="Calibri"/>
              <a:cs typeface="Calibri"/>
            </a:endParaRPr>
          </a:p>
          <a:p>
            <a:pPr marL="64662">
              <a:spcBef>
                <a:spcPts val="661"/>
              </a:spcBef>
            </a:pPr>
            <a:r>
              <a:rPr sz="2817" dirty="0">
                <a:latin typeface="Calibri"/>
                <a:cs typeface="Calibri"/>
              </a:rPr>
              <a:t>-A</a:t>
            </a:r>
            <a:r>
              <a:rPr sz="2817" spc="-16" dirty="0">
                <a:latin typeface="Calibri"/>
                <a:cs typeface="Calibri"/>
              </a:rPr>
              <a:t> </a:t>
            </a:r>
            <a:r>
              <a:rPr sz="2817" spc="-11" dirty="0">
                <a:latin typeface="Calibri"/>
                <a:cs typeface="Calibri"/>
              </a:rPr>
              <a:t>INPUT</a:t>
            </a:r>
            <a:r>
              <a:rPr sz="2817" spc="-16" dirty="0">
                <a:latin typeface="Calibri"/>
                <a:cs typeface="Calibri"/>
              </a:rPr>
              <a:t> </a:t>
            </a:r>
            <a:r>
              <a:rPr sz="2817" dirty="0">
                <a:latin typeface="Calibri"/>
                <a:cs typeface="Calibri"/>
              </a:rPr>
              <a:t>-i</a:t>
            </a:r>
            <a:r>
              <a:rPr sz="2817" spc="-11" dirty="0">
                <a:latin typeface="Calibri"/>
                <a:cs typeface="Calibri"/>
              </a:rPr>
              <a:t> </a:t>
            </a:r>
            <a:r>
              <a:rPr sz="2817" dirty="0">
                <a:latin typeface="Calibri"/>
                <a:cs typeface="Calibri"/>
              </a:rPr>
              <a:t>lo</a:t>
            </a:r>
            <a:r>
              <a:rPr sz="2817" spc="-16" dirty="0">
                <a:latin typeface="Calibri"/>
                <a:cs typeface="Calibri"/>
              </a:rPr>
              <a:t> </a:t>
            </a:r>
            <a:r>
              <a:rPr sz="2817" dirty="0">
                <a:latin typeface="Calibri"/>
                <a:cs typeface="Calibri"/>
              </a:rPr>
              <a:t>-j</a:t>
            </a:r>
            <a:r>
              <a:rPr sz="2817" spc="-11" dirty="0">
                <a:latin typeface="Calibri"/>
                <a:cs typeface="Calibri"/>
              </a:rPr>
              <a:t> ACCEPT</a:t>
            </a:r>
            <a:endParaRPr sz="2817">
              <a:latin typeface="Calibri"/>
              <a:cs typeface="Calibri"/>
            </a:endParaRPr>
          </a:p>
          <a:p>
            <a:pPr marL="64662">
              <a:lnSpc>
                <a:spcPts val="3369"/>
              </a:lnSpc>
              <a:spcBef>
                <a:spcPts val="103"/>
              </a:spcBef>
            </a:pPr>
            <a:r>
              <a:rPr sz="2817" dirty="0">
                <a:solidFill>
                  <a:srgbClr val="FF0000"/>
                </a:solidFill>
                <a:latin typeface="Calibri"/>
                <a:cs typeface="Calibri"/>
              </a:rPr>
              <a:t>-A</a:t>
            </a:r>
            <a:r>
              <a:rPr sz="2817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spc="-11" dirty="0">
                <a:solidFill>
                  <a:srgbClr val="FF0000"/>
                </a:solidFill>
                <a:latin typeface="Calibri"/>
                <a:cs typeface="Calibri"/>
              </a:rPr>
              <a:t>INPUT</a:t>
            </a:r>
            <a:r>
              <a:rPr sz="2817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dirty="0">
                <a:solidFill>
                  <a:srgbClr val="FF0000"/>
                </a:solidFill>
                <a:latin typeface="Calibri"/>
                <a:cs typeface="Calibri"/>
              </a:rPr>
              <a:t>-m</a:t>
            </a:r>
            <a:r>
              <a:rPr sz="2817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spc="-27" dirty="0">
                <a:solidFill>
                  <a:srgbClr val="FF0000"/>
                </a:solidFill>
                <a:latin typeface="Calibri"/>
                <a:cs typeface="Calibri"/>
              </a:rPr>
              <a:t>state</a:t>
            </a:r>
            <a:r>
              <a:rPr sz="2817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spc="-22" dirty="0">
                <a:solidFill>
                  <a:srgbClr val="FF0000"/>
                </a:solidFill>
                <a:latin typeface="Calibri"/>
                <a:cs typeface="Calibri"/>
              </a:rPr>
              <a:t>--state</a:t>
            </a:r>
            <a:r>
              <a:rPr sz="2817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dirty="0">
                <a:solidFill>
                  <a:srgbClr val="FF0000"/>
                </a:solidFill>
                <a:latin typeface="Calibri"/>
                <a:cs typeface="Calibri"/>
              </a:rPr>
              <a:t>NEW -m</a:t>
            </a:r>
            <a:r>
              <a:rPr sz="2817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spc="-11" dirty="0">
                <a:solidFill>
                  <a:srgbClr val="FF0000"/>
                </a:solidFill>
                <a:latin typeface="Calibri"/>
                <a:cs typeface="Calibri"/>
              </a:rPr>
              <a:t>tcp</a:t>
            </a:r>
            <a:r>
              <a:rPr sz="2817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dirty="0">
                <a:solidFill>
                  <a:srgbClr val="FF0000"/>
                </a:solidFill>
                <a:latin typeface="Calibri"/>
                <a:cs typeface="Calibri"/>
              </a:rPr>
              <a:t>-p</a:t>
            </a:r>
            <a:r>
              <a:rPr sz="2817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spc="-11" dirty="0">
                <a:solidFill>
                  <a:srgbClr val="FF0000"/>
                </a:solidFill>
                <a:latin typeface="Calibri"/>
                <a:cs typeface="Calibri"/>
              </a:rPr>
              <a:t>tcp</a:t>
            </a:r>
            <a:r>
              <a:rPr sz="2817" spc="-5" dirty="0">
                <a:solidFill>
                  <a:srgbClr val="FF0000"/>
                </a:solidFill>
                <a:latin typeface="Calibri"/>
                <a:cs typeface="Calibri"/>
              </a:rPr>
              <a:t> --dport</a:t>
            </a:r>
            <a:r>
              <a:rPr sz="28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spc="-5" dirty="0">
                <a:solidFill>
                  <a:srgbClr val="FF0000"/>
                </a:solidFill>
                <a:latin typeface="Calibri"/>
                <a:cs typeface="Calibri"/>
              </a:rPr>
              <a:t>22 </a:t>
            </a:r>
            <a:r>
              <a:rPr sz="2817" dirty="0">
                <a:solidFill>
                  <a:srgbClr val="FF0000"/>
                </a:solidFill>
                <a:latin typeface="Calibri"/>
                <a:cs typeface="Calibri"/>
              </a:rPr>
              <a:t>-j </a:t>
            </a:r>
            <a:r>
              <a:rPr sz="2817" spc="-11" dirty="0">
                <a:solidFill>
                  <a:srgbClr val="FF0000"/>
                </a:solidFill>
                <a:latin typeface="Calibri"/>
                <a:cs typeface="Calibri"/>
              </a:rPr>
              <a:t>ACCEPT</a:t>
            </a:r>
            <a:endParaRPr sz="2817">
              <a:latin typeface="Calibri"/>
              <a:cs typeface="Calibri"/>
            </a:endParaRPr>
          </a:p>
          <a:p>
            <a:pPr marL="64662">
              <a:lnSpc>
                <a:spcPts val="3369"/>
              </a:lnSpc>
            </a:pPr>
            <a:r>
              <a:rPr sz="2817" dirty="0">
                <a:solidFill>
                  <a:srgbClr val="FF0000"/>
                </a:solidFill>
                <a:latin typeface="Calibri"/>
                <a:cs typeface="Calibri"/>
              </a:rPr>
              <a:t>-A</a:t>
            </a:r>
            <a:r>
              <a:rPr sz="2817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spc="-11" dirty="0">
                <a:solidFill>
                  <a:srgbClr val="FF0000"/>
                </a:solidFill>
                <a:latin typeface="Calibri"/>
                <a:cs typeface="Calibri"/>
              </a:rPr>
              <a:t>INPUT</a:t>
            </a:r>
            <a:r>
              <a:rPr sz="2817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dirty="0">
                <a:solidFill>
                  <a:srgbClr val="FF0000"/>
                </a:solidFill>
                <a:latin typeface="Calibri"/>
                <a:cs typeface="Calibri"/>
              </a:rPr>
              <a:t>-m</a:t>
            </a:r>
            <a:r>
              <a:rPr sz="2817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spc="-27" dirty="0">
                <a:solidFill>
                  <a:srgbClr val="FF0000"/>
                </a:solidFill>
                <a:latin typeface="Calibri"/>
                <a:cs typeface="Calibri"/>
              </a:rPr>
              <a:t>state</a:t>
            </a:r>
            <a:r>
              <a:rPr sz="2817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spc="-22" dirty="0">
                <a:solidFill>
                  <a:srgbClr val="FF0000"/>
                </a:solidFill>
                <a:latin typeface="Calibri"/>
                <a:cs typeface="Calibri"/>
              </a:rPr>
              <a:t>--state</a:t>
            </a:r>
            <a:r>
              <a:rPr sz="2817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dirty="0">
                <a:solidFill>
                  <a:srgbClr val="FF0000"/>
                </a:solidFill>
                <a:latin typeface="Calibri"/>
                <a:cs typeface="Calibri"/>
              </a:rPr>
              <a:t>NEW -m</a:t>
            </a:r>
            <a:r>
              <a:rPr sz="2817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spc="-11" dirty="0">
                <a:solidFill>
                  <a:srgbClr val="FF0000"/>
                </a:solidFill>
                <a:latin typeface="Calibri"/>
                <a:cs typeface="Calibri"/>
              </a:rPr>
              <a:t>tcp</a:t>
            </a:r>
            <a:r>
              <a:rPr sz="2817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dirty="0">
                <a:solidFill>
                  <a:srgbClr val="FF0000"/>
                </a:solidFill>
                <a:latin typeface="Calibri"/>
                <a:cs typeface="Calibri"/>
              </a:rPr>
              <a:t>-p</a:t>
            </a:r>
            <a:r>
              <a:rPr sz="2817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spc="-11" dirty="0">
                <a:solidFill>
                  <a:srgbClr val="FF0000"/>
                </a:solidFill>
                <a:latin typeface="Calibri"/>
                <a:cs typeface="Calibri"/>
              </a:rPr>
              <a:t>tcp</a:t>
            </a:r>
            <a:r>
              <a:rPr sz="2817" spc="-5" dirty="0">
                <a:solidFill>
                  <a:srgbClr val="FF0000"/>
                </a:solidFill>
                <a:latin typeface="Calibri"/>
                <a:cs typeface="Calibri"/>
              </a:rPr>
              <a:t> --dport</a:t>
            </a:r>
            <a:r>
              <a:rPr sz="281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spc="-5" dirty="0">
                <a:solidFill>
                  <a:srgbClr val="FF0000"/>
                </a:solidFill>
                <a:latin typeface="Calibri"/>
                <a:cs typeface="Calibri"/>
              </a:rPr>
              <a:t>23 </a:t>
            </a:r>
            <a:r>
              <a:rPr sz="2817" dirty="0">
                <a:solidFill>
                  <a:srgbClr val="FF0000"/>
                </a:solidFill>
                <a:latin typeface="Calibri"/>
                <a:cs typeface="Calibri"/>
              </a:rPr>
              <a:t>-j </a:t>
            </a:r>
            <a:r>
              <a:rPr sz="2817" spc="-11" dirty="0">
                <a:solidFill>
                  <a:srgbClr val="FF0000"/>
                </a:solidFill>
                <a:latin typeface="Calibri"/>
                <a:cs typeface="Calibri"/>
              </a:rPr>
              <a:t>ACCEPT</a:t>
            </a:r>
            <a:endParaRPr sz="2817">
              <a:latin typeface="Calibri"/>
              <a:cs typeface="Calibri"/>
            </a:endParaRPr>
          </a:p>
          <a:p>
            <a:pPr marL="64662" marR="2252858">
              <a:lnSpc>
                <a:spcPct val="159600"/>
              </a:lnSpc>
              <a:spcBef>
                <a:spcPts val="682"/>
              </a:spcBef>
              <a:tabLst>
                <a:tab pos="4632976" algn="l"/>
                <a:tab pos="5869812" algn="l"/>
                <a:tab pos="6127085" algn="l"/>
              </a:tabLst>
            </a:pPr>
            <a:r>
              <a:rPr sz="3033" dirty="0">
                <a:latin typeface="Calibri"/>
                <a:cs typeface="Calibri"/>
              </a:rPr>
              <a:t>[</a:t>
            </a:r>
            <a:r>
              <a:rPr sz="3033" spc="-54" dirty="0">
                <a:latin typeface="Calibri"/>
                <a:cs typeface="Calibri"/>
              </a:rPr>
              <a:t>r</a:t>
            </a:r>
            <a:r>
              <a:rPr sz="3033" spc="-5" dirty="0">
                <a:latin typeface="Calibri"/>
                <a:cs typeface="Calibri"/>
              </a:rPr>
              <a:t>oo</a:t>
            </a:r>
            <a:r>
              <a:rPr sz="3033" dirty="0">
                <a:latin typeface="Calibri"/>
                <a:cs typeface="Calibri"/>
              </a:rPr>
              <a:t>t</a:t>
            </a:r>
            <a:r>
              <a:rPr sz="3033" spc="-5" dirty="0">
                <a:latin typeface="Calibri"/>
                <a:cs typeface="Calibri"/>
              </a:rPr>
              <a:t>@lo</a:t>
            </a:r>
            <a:r>
              <a:rPr sz="3033" spc="-22" dirty="0">
                <a:latin typeface="Calibri"/>
                <a:cs typeface="Calibri"/>
              </a:rPr>
              <a:t>c</a:t>
            </a:r>
            <a:r>
              <a:rPr sz="3033" spc="-5" dirty="0">
                <a:latin typeface="Calibri"/>
                <a:cs typeface="Calibri"/>
              </a:rPr>
              <a:t>al</a:t>
            </a:r>
            <a:r>
              <a:rPr sz="3033" dirty="0">
                <a:latin typeface="Calibri"/>
                <a:cs typeface="Calibri"/>
              </a:rPr>
              <a:t>h</a:t>
            </a:r>
            <a:r>
              <a:rPr sz="3033" spc="-5" dirty="0">
                <a:latin typeface="Calibri"/>
                <a:cs typeface="Calibri"/>
              </a:rPr>
              <a:t>o</a:t>
            </a:r>
            <a:r>
              <a:rPr sz="3033" spc="-32" dirty="0">
                <a:latin typeface="Calibri"/>
                <a:cs typeface="Calibri"/>
              </a:rPr>
              <a:t>s</a:t>
            </a:r>
            <a:r>
              <a:rPr sz="3033" dirty="0">
                <a:latin typeface="Calibri"/>
                <a:cs typeface="Calibri"/>
              </a:rPr>
              <a:t>t</a:t>
            </a:r>
            <a:r>
              <a:rPr sz="3033" spc="5" dirty="0">
                <a:latin typeface="Calibri"/>
                <a:cs typeface="Calibri"/>
              </a:rPr>
              <a:t> ~</a:t>
            </a:r>
            <a:r>
              <a:rPr sz="3033" dirty="0">
                <a:latin typeface="Calibri"/>
                <a:cs typeface="Calibri"/>
              </a:rPr>
              <a:t>]# </a:t>
            </a:r>
            <a:r>
              <a:rPr sz="3033" spc="5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3033" spc="27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vi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ce	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p</a:t>
            </a:r>
            <a:r>
              <a:rPr sz="3033" spc="-38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b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le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s		</a:t>
            </a:r>
            <a:r>
              <a:rPr sz="3033" spc="-43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3033" spc="-32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3033" spc="-38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ar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t  </a:t>
            </a:r>
            <a:r>
              <a:rPr sz="3033" spc="-11" dirty="0">
                <a:latin typeface="Calibri"/>
                <a:cs typeface="Calibri"/>
              </a:rPr>
              <a:t>[root@localhost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~]#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service	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xinetd	</a:t>
            </a:r>
            <a:r>
              <a:rPr sz="3033" spc="-22" dirty="0">
                <a:solidFill>
                  <a:srgbClr val="00B050"/>
                </a:solidFill>
                <a:latin typeface="Calibri"/>
                <a:cs typeface="Calibri"/>
              </a:rPr>
              <a:t>restart 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5" dirty="0">
                <a:latin typeface="Calibri"/>
                <a:cs typeface="Calibri"/>
              </a:rPr>
              <a:t>2</a:t>
            </a:r>
            <a:r>
              <a:rPr sz="3033" dirty="0">
                <a:latin typeface="SimSun"/>
                <a:cs typeface="SimSun"/>
              </a:rPr>
              <a:t>、使用</a:t>
            </a:r>
            <a:r>
              <a:rPr sz="3033" spc="-54" dirty="0">
                <a:latin typeface="Calibri"/>
                <a:cs typeface="Calibri"/>
              </a:rPr>
              <a:t>Telnet</a:t>
            </a:r>
            <a:r>
              <a:rPr sz="3033" dirty="0">
                <a:latin typeface="SimSun"/>
                <a:cs typeface="SimSun"/>
              </a:rPr>
              <a:t>服务</a:t>
            </a:r>
            <a:endParaRPr sz="3033">
              <a:latin typeface="SimSun"/>
              <a:cs typeface="SimSun"/>
            </a:endParaRPr>
          </a:p>
          <a:p>
            <a:pPr marL="13758">
              <a:spcBef>
                <a:spcPts val="1793"/>
              </a:spcBef>
              <a:tabLst>
                <a:tab pos="4410098" algn="l"/>
              </a:tabLst>
            </a:pPr>
            <a:r>
              <a:rPr sz="3033" spc="-11" dirty="0">
                <a:latin typeface="Calibri"/>
                <a:cs typeface="Calibri"/>
              </a:rPr>
              <a:t>[root@localhost</a:t>
            </a:r>
            <a:r>
              <a:rPr sz="3033" spc="11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~]#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telnet	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172.25.182.???</a:t>
            </a:r>
            <a:endParaRPr sz="30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43" y="-147009"/>
            <a:ext cx="5856235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5.6</a:t>
            </a:r>
            <a:r>
              <a:rPr sz="3900" spc="-70" dirty="0">
                <a:solidFill>
                  <a:srgbClr val="FF0000"/>
                </a:solidFill>
                <a:latin typeface="Calibri"/>
                <a:cs typeface="Calibri"/>
              </a:rPr>
              <a:t> Telnet</a:t>
            </a:r>
            <a:r>
              <a:rPr sz="3900" dirty="0">
                <a:solidFill>
                  <a:srgbClr val="FF0000"/>
                </a:solidFill>
              </a:rPr>
              <a:t>远程登录</a:t>
            </a:r>
            <a:r>
              <a:rPr sz="3900" spc="-5" dirty="0">
                <a:solidFill>
                  <a:srgbClr val="FF0000"/>
                </a:solidFill>
                <a:latin typeface="Calibri"/>
                <a:cs typeface="Calibri"/>
              </a:rPr>
              <a:t>----RHEL7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818" y="309160"/>
            <a:ext cx="7784464" cy="4608227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24076" marR="3682993">
              <a:lnSpc>
                <a:spcPct val="152100"/>
              </a:lnSpc>
              <a:spcBef>
                <a:spcPts val="108"/>
              </a:spcBef>
            </a:pP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# 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yum </a:t>
            </a: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install telnet-server </a:t>
            </a:r>
            <a:r>
              <a:rPr sz="3033" spc="-67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yum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install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xinetd</a:t>
            </a:r>
            <a:endParaRPr sz="3033">
              <a:latin typeface="Calibri"/>
              <a:cs typeface="Calibri"/>
            </a:endParaRPr>
          </a:p>
          <a:p>
            <a:pPr marL="24076">
              <a:spcBef>
                <a:spcPts val="1874"/>
              </a:spcBef>
            </a:pP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spc="-22" dirty="0">
                <a:solidFill>
                  <a:srgbClr val="FF0000"/>
                </a:solidFill>
                <a:latin typeface="Calibri"/>
                <a:cs typeface="Calibri"/>
              </a:rPr>
              <a:t>systemctl 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enable</a:t>
            </a:r>
            <a:r>
              <a:rPr sz="3033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xinetd.service</a:t>
            </a:r>
            <a:endParaRPr sz="3033">
              <a:latin typeface="Calibri"/>
              <a:cs typeface="Calibri"/>
            </a:endParaRPr>
          </a:p>
          <a:p>
            <a:pPr marL="37834" marR="2759837" indent="-24076">
              <a:lnSpc>
                <a:spcPct val="165700"/>
              </a:lnSpc>
              <a:spcBef>
                <a:spcPts val="856"/>
              </a:spcBef>
            </a:pP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# </a:t>
            </a:r>
            <a:r>
              <a:rPr sz="3033" spc="-22" dirty="0">
                <a:solidFill>
                  <a:srgbClr val="FF0000"/>
                </a:solidFill>
                <a:latin typeface="Calibri"/>
                <a:cs typeface="Calibri"/>
              </a:rPr>
              <a:t>systemctl 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enable </a:t>
            </a: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telnet.socket </a:t>
            </a:r>
            <a:r>
              <a:rPr sz="3033" spc="-67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# </a:t>
            </a:r>
            <a:r>
              <a:rPr sz="3033" spc="-22" dirty="0">
                <a:solidFill>
                  <a:srgbClr val="FF0000"/>
                </a:solidFill>
                <a:latin typeface="Calibri"/>
                <a:cs typeface="Calibri"/>
              </a:rPr>
              <a:t>systemctl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start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telnet.socket</a:t>
            </a:r>
            <a:endParaRPr sz="3033">
              <a:latin typeface="Calibri"/>
              <a:cs typeface="Calibri"/>
            </a:endParaRPr>
          </a:p>
          <a:p>
            <a:pPr marL="37834">
              <a:spcBef>
                <a:spcPts val="2600"/>
              </a:spcBef>
            </a:pP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# </a:t>
            </a:r>
            <a:r>
              <a:rPr sz="3033" spc="-22" dirty="0">
                <a:solidFill>
                  <a:srgbClr val="FF0000"/>
                </a:solidFill>
                <a:latin typeface="Calibri"/>
                <a:cs typeface="Calibri"/>
              </a:rPr>
              <a:t>systemctl</a:t>
            </a: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 start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 xinetd</a:t>
            </a:r>
            <a:r>
              <a:rPr sz="3033" spc="-11" dirty="0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或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service</a:t>
            </a: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 xinetd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start</a:t>
            </a:r>
            <a:r>
              <a:rPr sz="3033" spc="-16" dirty="0">
                <a:solidFill>
                  <a:srgbClr val="FF0000"/>
                </a:solidFill>
                <a:latin typeface="SimSun"/>
                <a:cs typeface="SimSun"/>
              </a:rPr>
              <a:t>）</a:t>
            </a:r>
            <a:endParaRPr sz="3033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16" y="5067961"/>
            <a:ext cx="7709826" cy="2075788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01" y="-272485"/>
            <a:ext cx="4950248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977500" algn="l"/>
              </a:tabLst>
            </a:pP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5.7	</a:t>
            </a:r>
            <a:r>
              <a:rPr sz="3900" spc="-5" dirty="0">
                <a:solidFill>
                  <a:srgbClr val="FF0000"/>
                </a:solidFill>
                <a:latin typeface="Calibri"/>
                <a:cs typeface="Calibri"/>
              </a:rPr>
              <a:t>VNC</a:t>
            </a:r>
            <a:r>
              <a:rPr sz="3900" dirty="0">
                <a:solidFill>
                  <a:srgbClr val="FF0000"/>
                </a:solidFill>
              </a:rPr>
              <a:t>配置</a:t>
            </a:r>
            <a:r>
              <a:rPr sz="3900" spc="-5" dirty="0">
                <a:solidFill>
                  <a:srgbClr val="FF0000"/>
                </a:solidFill>
                <a:latin typeface="Calibri"/>
                <a:cs typeface="Calibri"/>
              </a:rPr>
              <a:t>—RHEL6.5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31643" y="408220"/>
            <a:ext cx="9848903" cy="6520086"/>
          </a:xfrm>
          <a:prstGeom prst="rect">
            <a:avLst/>
          </a:prstGeom>
        </p:spPr>
        <p:txBody>
          <a:bodyPr vert="horz" wrap="square" lIns="0" tIns="14446" rIns="0" bIns="0" rtlCol="0">
            <a:spAutoFit/>
          </a:bodyPr>
          <a:lstStyle/>
          <a:p>
            <a:pPr marL="13070" marR="5503">
              <a:lnSpc>
                <a:spcPct val="99800"/>
              </a:lnSpc>
              <a:spcBef>
                <a:spcPts val="114"/>
              </a:spcBef>
            </a:pPr>
            <a:r>
              <a:rPr sz="3033" spc="-5" dirty="0">
                <a:latin typeface="Calibri"/>
                <a:cs typeface="Calibri"/>
              </a:rPr>
              <a:t>VNC(Virtual</a:t>
            </a:r>
            <a:r>
              <a:rPr sz="3033" spc="-38" dirty="0">
                <a:latin typeface="Calibri"/>
                <a:cs typeface="Calibri"/>
              </a:rPr>
              <a:t> </a:t>
            </a:r>
            <a:r>
              <a:rPr sz="3033" spc="-11" dirty="0">
                <a:latin typeface="Calibri"/>
                <a:cs typeface="Calibri"/>
              </a:rPr>
              <a:t>Network</a:t>
            </a:r>
            <a:r>
              <a:rPr sz="3033" spc="-32" dirty="0">
                <a:latin typeface="Calibri"/>
                <a:cs typeface="Calibri"/>
              </a:rPr>
              <a:t> </a:t>
            </a:r>
            <a:r>
              <a:rPr sz="3033" spc="-5" dirty="0">
                <a:latin typeface="Calibri"/>
                <a:cs typeface="Calibri"/>
              </a:rPr>
              <a:t>Computing)</a:t>
            </a:r>
            <a:r>
              <a:rPr sz="3033" dirty="0">
                <a:latin typeface="SimSun"/>
                <a:cs typeface="SimSun"/>
              </a:rPr>
              <a:t>虚拟网络计算工具，本质上 来说是一个远程显示系统，管理员通过它不仅仅可以在运 行程序的本地机上察看桌面环境，而且可以从</a:t>
            </a:r>
            <a:r>
              <a:rPr sz="3033" spc="-16" dirty="0">
                <a:latin typeface="Calibri"/>
                <a:cs typeface="Calibri"/>
              </a:rPr>
              <a:t>Internet</a:t>
            </a:r>
            <a:r>
              <a:rPr sz="3033" dirty="0">
                <a:latin typeface="SimSun"/>
                <a:cs typeface="SimSun"/>
              </a:rPr>
              <a:t>上的 任何地方察看远程机器的运行情况，而且它具有跨平台的 特性。</a:t>
            </a:r>
            <a:r>
              <a:rPr sz="3033" spc="-5" dirty="0">
                <a:latin typeface="Calibri"/>
                <a:cs typeface="Calibri"/>
              </a:rPr>
              <a:t>Linux</a:t>
            </a:r>
            <a:r>
              <a:rPr sz="3033" dirty="0">
                <a:latin typeface="SimSun"/>
                <a:cs typeface="SimSun"/>
              </a:rPr>
              <a:t>要使用远程桌面需要安装</a:t>
            </a:r>
            <a:r>
              <a:rPr sz="3033" spc="-5" dirty="0">
                <a:latin typeface="Calibri"/>
                <a:cs typeface="Calibri"/>
              </a:rPr>
              <a:t>VNC(</a:t>
            </a:r>
            <a:r>
              <a:rPr sz="3033" dirty="0">
                <a:latin typeface="SimSun"/>
                <a:cs typeface="SimSun"/>
              </a:rPr>
              <a:t>服务端</a:t>
            </a:r>
            <a:r>
              <a:rPr sz="3033" spc="-5" dirty="0">
                <a:latin typeface="Calibri"/>
                <a:cs typeface="Calibri"/>
              </a:rPr>
              <a:t>:vncserver </a:t>
            </a:r>
            <a:r>
              <a:rPr sz="3033" spc="-672" dirty="0">
                <a:latin typeface="Calibri"/>
                <a:cs typeface="Calibri"/>
              </a:rPr>
              <a:t> </a:t>
            </a:r>
            <a:r>
              <a:rPr sz="3033" dirty="0">
                <a:latin typeface="SimSun"/>
                <a:cs typeface="SimSun"/>
              </a:rPr>
              <a:t>客户端</a:t>
            </a:r>
            <a:r>
              <a:rPr sz="3033" spc="-11" dirty="0">
                <a:latin typeface="Calibri"/>
                <a:cs typeface="Calibri"/>
              </a:rPr>
              <a:t>:vncviewer)</a:t>
            </a:r>
            <a:r>
              <a:rPr sz="3033" spc="-38" dirty="0">
                <a:latin typeface="Calibri"/>
                <a:cs typeface="Calibri"/>
              </a:rPr>
              <a:t> </a:t>
            </a:r>
            <a:r>
              <a:rPr sz="3033" dirty="0">
                <a:latin typeface="SimSun"/>
                <a:cs typeface="SimSun"/>
              </a:rPr>
              <a:t>。而</a:t>
            </a:r>
            <a:r>
              <a:rPr sz="3033" spc="-11" dirty="0">
                <a:latin typeface="Calibri"/>
                <a:cs typeface="Calibri"/>
              </a:rPr>
              <a:t>Windows</a:t>
            </a:r>
            <a:r>
              <a:rPr sz="3033" dirty="0">
                <a:latin typeface="SimSun"/>
                <a:cs typeface="SimSun"/>
              </a:rPr>
              <a:t>客户端上需要安装</a:t>
            </a:r>
            <a:r>
              <a:rPr sz="3033" spc="-5" dirty="0">
                <a:latin typeface="Calibri"/>
                <a:cs typeface="Calibri"/>
              </a:rPr>
              <a:t>VNC</a:t>
            </a:r>
            <a:r>
              <a:rPr sz="3033" dirty="0">
                <a:latin typeface="SimSun"/>
                <a:cs typeface="SimSun"/>
              </a:rPr>
              <a:t>的客 户端程序</a:t>
            </a:r>
            <a:r>
              <a:rPr sz="3033" spc="-5" dirty="0">
                <a:latin typeface="Calibri"/>
                <a:cs typeface="Calibri"/>
              </a:rPr>
              <a:t>VNC</a:t>
            </a:r>
            <a:r>
              <a:rPr sz="3033" spc="-11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Viewer</a:t>
            </a:r>
            <a:r>
              <a:rPr sz="3033" dirty="0">
                <a:latin typeface="SimSun"/>
                <a:cs typeface="SimSun"/>
              </a:rPr>
              <a:t>。</a:t>
            </a:r>
            <a:endParaRPr sz="3033">
              <a:latin typeface="SimSun"/>
              <a:cs typeface="SimSun"/>
            </a:endParaRPr>
          </a:p>
          <a:p>
            <a:pPr marL="130700">
              <a:spcBef>
                <a:spcPts val="363"/>
              </a:spcBef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、安装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VNCserver</a:t>
            </a:r>
            <a:endParaRPr sz="3033">
              <a:latin typeface="Calibri"/>
              <a:cs typeface="Calibri"/>
            </a:endParaRPr>
          </a:p>
          <a:p>
            <a:pPr marL="149273">
              <a:spcBef>
                <a:spcPts val="428"/>
              </a:spcBef>
            </a:pPr>
            <a:r>
              <a:rPr sz="2817" spc="-5" dirty="0">
                <a:solidFill>
                  <a:srgbClr val="00B050"/>
                </a:solidFill>
                <a:latin typeface="Calibri"/>
                <a:cs typeface="Calibri"/>
              </a:rPr>
              <a:t>yum</a:t>
            </a:r>
            <a:r>
              <a:rPr sz="2817" spc="-22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17" spc="-11" dirty="0">
                <a:solidFill>
                  <a:srgbClr val="00B050"/>
                </a:solidFill>
                <a:latin typeface="Calibri"/>
                <a:cs typeface="Calibri"/>
              </a:rPr>
              <a:t>search</a:t>
            </a:r>
            <a:r>
              <a:rPr sz="2817" spc="-16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17" spc="-5" dirty="0">
                <a:solidFill>
                  <a:srgbClr val="00B050"/>
                </a:solidFill>
                <a:latin typeface="Calibri"/>
                <a:cs typeface="Calibri"/>
              </a:rPr>
              <a:t>tigervnc-server</a:t>
            </a:r>
            <a:endParaRPr sz="2817">
              <a:latin typeface="Calibri"/>
              <a:cs typeface="Calibri"/>
            </a:endParaRPr>
          </a:p>
          <a:p>
            <a:pPr marL="149273">
              <a:spcBef>
                <a:spcPts val="103"/>
              </a:spcBef>
            </a:pPr>
            <a:r>
              <a:rPr sz="2817" spc="-5" dirty="0">
                <a:solidFill>
                  <a:srgbClr val="00B050"/>
                </a:solidFill>
                <a:latin typeface="Calibri"/>
                <a:cs typeface="Calibri"/>
              </a:rPr>
              <a:t>yum</a:t>
            </a:r>
            <a:r>
              <a:rPr sz="2817" spc="-32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17" spc="-11" dirty="0">
                <a:solidFill>
                  <a:srgbClr val="00B050"/>
                </a:solidFill>
                <a:latin typeface="Calibri"/>
                <a:cs typeface="Calibri"/>
              </a:rPr>
              <a:t>install</a:t>
            </a:r>
            <a:r>
              <a:rPr sz="2817" spc="-27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17" spc="-16" dirty="0">
                <a:solidFill>
                  <a:srgbClr val="00B050"/>
                </a:solidFill>
                <a:latin typeface="Calibri"/>
                <a:cs typeface="Calibri"/>
              </a:rPr>
              <a:t>tigervnc-server.x86_64</a:t>
            </a:r>
            <a:endParaRPr sz="2817">
              <a:latin typeface="Calibri"/>
              <a:cs typeface="Calibri"/>
            </a:endParaRPr>
          </a:p>
          <a:p>
            <a:pPr marL="103184" marR="4117742">
              <a:lnSpc>
                <a:spcPct val="118900"/>
              </a:lnSpc>
              <a:spcBef>
                <a:spcPts val="1278"/>
              </a:spcBef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、修改</a:t>
            </a: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/root/.vnc/xstartup</a:t>
            </a:r>
            <a:r>
              <a:rPr sz="3033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文件， </a:t>
            </a:r>
            <a:r>
              <a:rPr sz="3033" spc="-150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把最后的</a:t>
            </a:r>
            <a:r>
              <a:rPr sz="3033" spc="-5" dirty="0">
                <a:solidFill>
                  <a:srgbClr val="FF0000"/>
                </a:solidFill>
                <a:latin typeface="SimSun"/>
                <a:cs typeface="SimSun"/>
              </a:rPr>
              <a:t>“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twm</a:t>
            </a:r>
            <a:r>
              <a:rPr sz="3033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&amp;</a:t>
            </a: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”注释删掉， </a:t>
            </a:r>
            <a:r>
              <a:rPr sz="3033" spc="5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加上</a:t>
            </a:r>
            <a:r>
              <a:rPr sz="3033" spc="-5" dirty="0">
                <a:solidFill>
                  <a:srgbClr val="FF0000"/>
                </a:solidFill>
                <a:latin typeface="SimSun"/>
                <a:cs typeface="SimSun"/>
              </a:rPr>
              <a:t>“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gnome-session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 &amp; 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”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3009" y="-166030"/>
            <a:ext cx="4124060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514058" algn="l"/>
              </a:tabLst>
            </a:pP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" dirty="0">
                <a:latin typeface="Calibri"/>
                <a:cs typeface="Calibri"/>
              </a:rPr>
              <a:t>4</a:t>
            </a:r>
            <a:r>
              <a:rPr dirty="0">
                <a:latin typeface="Calibri"/>
                <a:cs typeface="Calibri"/>
              </a:rPr>
              <a:t>.1	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P</a:t>
            </a:r>
            <a:r>
              <a:rPr dirty="0"/>
              <a:t>介绍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01" y="535897"/>
            <a:ext cx="9489810" cy="6599606"/>
          </a:xfrm>
          <a:prstGeom prst="rect">
            <a:avLst/>
          </a:prstGeom>
        </p:spPr>
        <p:txBody>
          <a:bodyPr vert="horz" wrap="square" lIns="0" tIns="42651" rIns="0" bIns="0" rtlCol="0">
            <a:spAutoFit/>
          </a:bodyPr>
          <a:lstStyle/>
          <a:p>
            <a:pPr marL="385221" marR="5503" indent="-371464">
              <a:lnSpc>
                <a:spcPct val="100200"/>
              </a:lnSpc>
              <a:spcBef>
                <a:spcPts val="336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2600" dirty="0">
                <a:latin typeface="SimSun"/>
                <a:cs typeface="SimSun"/>
              </a:rPr>
              <a:t>客户机取得</a:t>
            </a:r>
            <a:r>
              <a:rPr sz="2600" spc="-5" dirty="0">
                <a:latin typeface="Calibri"/>
                <a:cs typeface="Calibri"/>
              </a:rPr>
              <a:t>IP</a:t>
            </a:r>
            <a:r>
              <a:rPr sz="2600" dirty="0">
                <a:latin typeface="SimSun"/>
                <a:cs typeface="SimSun"/>
              </a:rPr>
              <a:t>租约后，即可使用该</a:t>
            </a:r>
            <a:r>
              <a:rPr sz="2600" spc="-5" dirty="0">
                <a:latin typeface="Calibri"/>
                <a:cs typeface="Calibri"/>
              </a:rPr>
              <a:t>IP</a:t>
            </a:r>
            <a:r>
              <a:rPr sz="2600" dirty="0">
                <a:latin typeface="SimSun"/>
                <a:cs typeface="SimSun"/>
              </a:rPr>
              <a:t>地址实现网络服务。若采用  “动态分配”的方式，每次登录网络时都需要通过以上的步骤 获取；而如果采用“自动分配”的方式</a:t>
            </a:r>
            <a:r>
              <a:rPr sz="2600" spc="-5" dirty="0">
                <a:latin typeface="SimSun"/>
                <a:cs typeface="SimSun"/>
              </a:rPr>
              <a:t>，</a:t>
            </a:r>
            <a:r>
              <a:rPr sz="2600" spc="-5" dirty="0">
                <a:latin typeface="Calibri"/>
                <a:cs typeface="Calibri"/>
              </a:rPr>
              <a:t>DHCP</a:t>
            </a:r>
            <a:r>
              <a:rPr sz="2600" dirty="0">
                <a:latin typeface="SimSun"/>
                <a:cs typeface="SimSun"/>
              </a:rPr>
              <a:t>客户机必须定期 更新租约，否则当租期到期时，就不能再使用此</a:t>
            </a:r>
            <a:r>
              <a:rPr sz="2600" spc="-5" dirty="0">
                <a:latin typeface="Calibri"/>
                <a:cs typeface="Calibri"/>
              </a:rPr>
              <a:t>IP</a:t>
            </a:r>
            <a:r>
              <a:rPr sz="2600" dirty="0">
                <a:latin typeface="SimSun"/>
                <a:cs typeface="SimSun"/>
              </a:rPr>
              <a:t>地址。按照 </a:t>
            </a:r>
            <a:r>
              <a:rPr sz="2600" spc="-16" dirty="0">
                <a:latin typeface="Calibri"/>
                <a:cs typeface="Calibri"/>
              </a:rPr>
              <a:t>RFC</a:t>
            </a:r>
            <a:r>
              <a:rPr sz="2600" dirty="0">
                <a:latin typeface="SimSun"/>
                <a:cs typeface="SimSun"/>
              </a:rPr>
              <a:t>的默认规定，每当租用时间超过租约的</a:t>
            </a:r>
            <a:r>
              <a:rPr sz="2600" spc="-5" dirty="0">
                <a:latin typeface="Calibri"/>
                <a:cs typeface="Calibri"/>
              </a:rPr>
              <a:t>50%</a:t>
            </a:r>
            <a:r>
              <a:rPr sz="2600" dirty="0">
                <a:latin typeface="SimSun"/>
                <a:cs typeface="SimSun"/>
              </a:rPr>
              <a:t>或</a:t>
            </a:r>
            <a:r>
              <a:rPr sz="2600" spc="-5" dirty="0">
                <a:latin typeface="Calibri"/>
                <a:cs typeface="Calibri"/>
              </a:rPr>
              <a:t>87.5%</a:t>
            </a:r>
            <a:r>
              <a:rPr sz="2600" dirty="0">
                <a:latin typeface="SimSun"/>
                <a:cs typeface="SimSun"/>
              </a:rPr>
              <a:t>时，客 户机就必须发出</a:t>
            </a:r>
            <a:r>
              <a:rPr sz="2600" spc="-11" dirty="0">
                <a:latin typeface="Calibri"/>
                <a:cs typeface="Calibri"/>
              </a:rPr>
              <a:t>DHCPREQUEST</a:t>
            </a:r>
            <a:r>
              <a:rPr sz="2600" dirty="0">
                <a:latin typeface="SimSun"/>
                <a:cs typeface="SimSun"/>
              </a:rPr>
              <a:t>信息包，向</a:t>
            </a:r>
            <a:r>
              <a:rPr sz="2600" spc="-5" dirty="0">
                <a:latin typeface="Calibri"/>
                <a:cs typeface="Calibri"/>
              </a:rPr>
              <a:t>DHCP</a:t>
            </a:r>
            <a:r>
              <a:rPr sz="2600" dirty="0">
                <a:latin typeface="SimSun"/>
                <a:cs typeface="SimSun"/>
              </a:rPr>
              <a:t>服务器请求更新 租约。在更新租约时</a:t>
            </a:r>
            <a:r>
              <a:rPr sz="2600" spc="-5" dirty="0">
                <a:latin typeface="SimSun"/>
                <a:cs typeface="SimSun"/>
              </a:rPr>
              <a:t>，</a:t>
            </a:r>
            <a:r>
              <a:rPr sz="2600" spc="-5" dirty="0">
                <a:latin typeface="Calibri"/>
                <a:cs typeface="Calibri"/>
              </a:rPr>
              <a:t>DHCP</a:t>
            </a:r>
            <a:r>
              <a:rPr sz="2600" dirty="0">
                <a:latin typeface="SimSun"/>
                <a:cs typeface="SimSun"/>
              </a:rPr>
              <a:t>客户机是以单点传送方式发出 </a:t>
            </a:r>
            <a:r>
              <a:rPr sz="2600" spc="-11" dirty="0">
                <a:latin typeface="Calibri"/>
                <a:cs typeface="Calibri"/>
              </a:rPr>
              <a:t>DHCPREQUEST</a:t>
            </a:r>
            <a:r>
              <a:rPr sz="2600" dirty="0">
                <a:latin typeface="SimSun"/>
                <a:cs typeface="SimSun"/>
              </a:rPr>
              <a:t>信息包，不再进行广播。具体过程如下：</a:t>
            </a:r>
            <a:endParaRPr sz="2600">
              <a:latin typeface="SimSun"/>
              <a:cs typeface="SimSun"/>
            </a:endParaRPr>
          </a:p>
          <a:p>
            <a:pPr marL="385221" marR="13758" indent="-371464">
              <a:lnSpc>
                <a:spcPct val="99800"/>
              </a:lnSpc>
              <a:spcBef>
                <a:spcPts val="551"/>
              </a:spcBef>
              <a:buFont typeface="Arial MT"/>
              <a:buChar char="•"/>
              <a:tabLst>
                <a:tab pos="384534" algn="l"/>
                <a:tab pos="385221" algn="l"/>
              </a:tabLst>
            </a:pPr>
            <a:r>
              <a:rPr sz="2600" dirty="0">
                <a:latin typeface="SimSun"/>
                <a:cs typeface="SimSun"/>
              </a:rPr>
              <a:t>（</a:t>
            </a: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）在租期超过</a:t>
            </a:r>
            <a:r>
              <a:rPr sz="2600" spc="-720" dirty="0">
                <a:latin typeface="SimSun"/>
                <a:cs typeface="SimSun"/>
              </a:rPr>
              <a:t> </a:t>
            </a:r>
            <a:r>
              <a:rPr sz="2600" spc="-5" dirty="0">
                <a:latin typeface="Calibri"/>
                <a:cs typeface="Calibri"/>
              </a:rPr>
              <a:t>50%</a:t>
            </a:r>
            <a:r>
              <a:rPr sz="2600" dirty="0">
                <a:latin typeface="SimSun"/>
                <a:cs typeface="SimSun"/>
              </a:rPr>
              <a:t>时，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CP</a:t>
            </a:r>
            <a:r>
              <a:rPr sz="2600" dirty="0">
                <a:latin typeface="SimSun"/>
                <a:cs typeface="SimSun"/>
              </a:rPr>
              <a:t>客户机直接向为其提供</a:t>
            </a:r>
            <a:r>
              <a:rPr sz="2600" spc="-5" dirty="0">
                <a:latin typeface="Calibri"/>
                <a:cs typeface="Calibri"/>
              </a:rPr>
              <a:t>IP</a:t>
            </a:r>
            <a:r>
              <a:rPr sz="2600" dirty="0">
                <a:latin typeface="SimSun"/>
                <a:cs typeface="SimSun"/>
              </a:rPr>
              <a:t>地址的  </a:t>
            </a:r>
            <a:r>
              <a:rPr sz="2600" spc="-5" dirty="0">
                <a:latin typeface="Calibri"/>
                <a:cs typeface="Calibri"/>
              </a:rPr>
              <a:t>DHCP</a:t>
            </a:r>
            <a:r>
              <a:rPr sz="2600" dirty="0">
                <a:latin typeface="SimSun"/>
                <a:cs typeface="SimSun"/>
              </a:rPr>
              <a:t>服务器发送</a:t>
            </a:r>
            <a:r>
              <a:rPr sz="2600" spc="-11" dirty="0">
                <a:latin typeface="Calibri"/>
                <a:cs typeface="Calibri"/>
              </a:rPr>
              <a:t>DHCPREQUEST</a:t>
            </a:r>
            <a:r>
              <a:rPr sz="2600" dirty="0">
                <a:latin typeface="SimSun"/>
                <a:cs typeface="SimSun"/>
              </a:rPr>
              <a:t>消息包，如果接到服务器的 </a:t>
            </a:r>
            <a:r>
              <a:rPr sz="2600" spc="-38" dirty="0">
                <a:latin typeface="Calibri"/>
                <a:cs typeface="Calibri"/>
              </a:rPr>
              <a:t>DHCPACK</a:t>
            </a:r>
            <a:r>
              <a:rPr sz="2600" dirty="0">
                <a:latin typeface="SimSun"/>
                <a:cs typeface="SimSun"/>
              </a:rPr>
              <a:t>数据包则租期更新完成，如没有收到服务器端发送的 </a:t>
            </a:r>
            <a:r>
              <a:rPr sz="2600" spc="-38" dirty="0">
                <a:latin typeface="Calibri"/>
                <a:cs typeface="Calibri"/>
              </a:rPr>
              <a:t>DHCPACK</a:t>
            </a:r>
            <a:r>
              <a:rPr sz="2600" dirty="0">
                <a:latin typeface="SimSun"/>
                <a:cs typeface="SimSun"/>
              </a:rPr>
              <a:t>数据包，仍可继续使用，但要在</a:t>
            </a:r>
            <a:r>
              <a:rPr sz="2600" spc="-5" dirty="0">
                <a:latin typeface="Calibri"/>
                <a:cs typeface="Calibri"/>
              </a:rPr>
              <a:t>87.5%</a:t>
            </a:r>
            <a:r>
              <a:rPr sz="2600" dirty="0">
                <a:latin typeface="SimSun"/>
                <a:cs typeface="SimSun"/>
              </a:rPr>
              <a:t>时再次申请更新 租约。</a:t>
            </a:r>
            <a:endParaRPr sz="2600">
              <a:latin typeface="SimSun"/>
              <a:cs typeface="SimSun"/>
            </a:endParaRPr>
          </a:p>
          <a:p>
            <a:pPr marL="385221" marR="5503" indent="-371464" algn="just">
              <a:lnSpc>
                <a:spcPct val="99200"/>
              </a:lnSpc>
              <a:spcBef>
                <a:spcPts val="699"/>
              </a:spcBef>
              <a:buFont typeface="Arial MT"/>
              <a:buChar char="•"/>
              <a:tabLst>
                <a:tab pos="385221" algn="l"/>
              </a:tabLst>
            </a:pPr>
            <a:r>
              <a:rPr sz="2600" spc="-5" dirty="0">
                <a:latin typeface="SimSun"/>
                <a:cs typeface="SimSun"/>
              </a:rPr>
              <a:t>（</a:t>
            </a:r>
            <a:r>
              <a:rPr sz="2600" spc="-5" dirty="0">
                <a:latin typeface="Calibri"/>
                <a:cs typeface="Calibri"/>
              </a:rPr>
              <a:t>2</a:t>
            </a:r>
            <a:r>
              <a:rPr sz="2600" spc="-5" dirty="0">
                <a:latin typeface="SimSun"/>
                <a:cs typeface="SimSun"/>
              </a:rPr>
              <a:t>）</a:t>
            </a:r>
            <a:r>
              <a:rPr sz="2600" dirty="0">
                <a:latin typeface="SimSun"/>
                <a:cs typeface="SimSun"/>
              </a:rPr>
              <a:t>在租期超过</a:t>
            </a:r>
            <a:r>
              <a:rPr sz="2600" spc="-5" dirty="0">
                <a:latin typeface="Calibri"/>
                <a:cs typeface="Calibri"/>
              </a:rPr>
              <a:t>87.5%</a:t>
            </a:r>
            <a:r>
              <a:rPr sz="2600" spc="-5" dirty="0">
                <a:latin typeface="SimSun"/>
                <a:cs typeface="SimSun"/>
              </a:rPr>
              <a:t>，</a:t>
            </a:r>
            <a:r>
              <a:rPr sz="2600" dirty="0">
                <a:latin typeface="SimSun"/>
                <a:cs typeface="SimSun"/>
              </a:rPr>
              <a:t>再次向</a:t>
            </a:r>
            <a:r>
              <a:rPr sz="2600" spc="-5" dirty="0">
                <a:latin typeface="Calibri"/>
                <a:cs typeface="Calibri"/>
              </a:rPr>
              <a:t>DHCP</a:t>
            </a:r>
            <a:r>
              <a:rPr sz="2600" dirty="0">
                <a:latin typeface="SimSun"/>
                <a:cs typeface="SimSun"/>
              </a:rPr>
              <a:t>服务器发送</a:t>
            </a:r>
            <a:r>
              <a:rPr sz="2600" spc="-16" dirty="0">
                <a:latin typeface="Calibri"/>
                <a:cs typeface="Calibri"/>
              </a:rPr>
              <a:t>DHCPREQUEST </a:t>
            </a:r>
            <a:r>
              <a:rPr sz="2600" spc="-11" dirty="0">
                <a:latin typeface="Calibri"/>
                <a:cs typeface="Calibri"/>
              </a:rPr>
              <a:t> </a:t>
            </a:r>
            <a:r>
              <a:rPr sz="2600" dirty="0">
                <a:latin typeface="SimSun"/>
                <a:cs typeface="SimSun"/>
              </a:rPr>
              <a:t>数据包，若仍未完成，则当</a:t>
            </a:r>
            <a:r>
              <a:rPr sz="2600" spc="-5" dirty="0">
                <a:latin typeface="Calibri"/>
                <a:cs typeface="Calibri"/>
              </a:rPr>
              <a:t>IP</a:t>
            </a:r>
            <a:r>
              <a:rPr sz="2600" dirty="0">
                <a:latin typeface="SimSun"/>
                <a:cs typeface="SimSun"/>
              </a:rPr>
              <a:t>地址租期到达时应放弃该</a:t>
            </a:r>
            <a:r>
              <a:rPr sz="2600" spc="-5" dirty="0">
                <a:latin typeface="Calibri"/>
                <a:cs typeface="Calibri"/>
              </a:rPr>
              <a:t>IP</a:t>
            </a:r>
            <a:r>
              <a:rPr sz="2600" dirty="0">
                <a:latin typeface="SimSun"/>
                <a:cs typeface="SimSun"/>
              </a:rPr>
              <a:t>地址， 重新开始</a:t>
            </a:r>
            <a:r>
              <a:rPr sz="2600" spc="-5" dirty="0">
                <a:latin typeface="Calibri"/>
                <a:cs typeface="Calibri"/>
              </a:rPr>
              <a:t>IP</a:t>
            </a:r>
            <a:r>
              <a:rPr sz="2600" dirty="0">
                <a:latin typeface="SimSun"/>
                <a:cs typeface="SimSun"/>
              </a:rPr>
              <a:t>租用过程</a:t>
            </a:r>
            <a:endParaRPr sz="26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01" y="-272485"/>
            <a:ext cx="4803722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977500" algn="l"/>
              </a:tabLst>
            </a:pP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5.7	</a:t>
            </a:r>
            <a:r>
              <a:rPr sz="3900" spc="-5" dirty="0">
                <a:solidFill>
                  <a:srgbClr val="FF0000"/>
                </a:solidFill>
                <a:latin typeface="Calibri"/>
                <a:cs typeface="Calibri"/>
              </a:rPr>
              <a:t>VNC</a:t>
            </a:r>
            <a:r>
              <a:rPr sz="3900" dirty="0">
                <a:solidFill>
                  <a:srgbClr val="FF0000"/>
                </a:solidFill>
              </a:rPr>
              <a:t>配置</a:t>
            </a:r>
            <a:r>
              <a:rPr sz="3900" spc="-5" dirty="0">
                <a:solidFill>
                  <a:srgbClr val="FF0000"/>
                </a:solidFill>
                <a:latin typeface="Calibri"/>
                <a:cs typeface="Calibri"/>
              </a:rPr>
              <a:t>--RHEL6.5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22" y="196891"/>
            <a:ext cx="9241473" cy="640532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5134" marR="1169422">
              <a:lnSpc>
                <a:spcPct val="118600"/>
              </a:lnSpc>
              <a:spcBef>
                <a:spcPts val="108"/>
              </a:spcBef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、修改</a:t>
            </a: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/etc/sysconfig/vncservers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文件，最后加上 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VNCSERVERS="1:root"</a:t>
            </a:r>
            <a:endParaRPr sz="3033">
              <a:latin typeface="Calibri"/>
              <a:cs typeface="Calibri"/>
            </a:endParaRPr>
          </a:p>
          <a:p>
            <a:pPr marL="15134">
              <a:spcBef>
                <a:spcPts val="699"/>
              </a:spcBef>
            </a:pP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VNCSERVERARGS[1]="-geometry</a:t>
            </a:r>
            <a:r>
              <a:rPr sz="3033" spc="-4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1024x768</a:t>
            </a:r>
            <a:endParaRPr sz="3033">
              <a:latin typeface="Calibri"/>
              <a:cs typeface="Calibri"/>
            </a:endParaRPr>
          </a:p>
          <a:p>
            <a:pPr marL="15134">
              <a:spcBef>
                <a:spcPts val="991"/>
              </a:spcBef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、修改</a:t>
            </a: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/etc/sysconfig/iptables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文件，加上</a:t>
            </a:r>
            <a:endParaRPr sz="3033">
              <a:latin typeface="SimSun"/>
              <a:cs typeface="SimSun"/>
            </a:endParaRPr>
          </a:p>
          <a:p>
            <a:pPr marL="13758" marR="5503" indent="1376">
              <a:lnSpc>
                <a:spcPts val="4550"/>
              </a:lnSpc>
              <a:spcBef>
                <a:spcPts val="65"/>
              </a:spcBef>
            </a:pP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-A</a:t>
            </a:r>
            <a:r>
              <a:rPr sz="3033" spc="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RH-Firewall-l-INPUT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-p</a:t>
            </a:r>
            <a:r>
              <a:rPr sz="3033" spc="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tcp</a:t>
            </a:r>
            <a:r>
              <a:rPr sz="3033" spc="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-m</a:t>
            </a:r>
            <a:r>
              <a:rPr sz="3033" spc="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tcp</a:t>
            </a:r>
            <a:r>
              <a:rPr sz="3033" spc="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–dport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5901</a:t>
            </a:r>
            <a:r>
              <a:rPr sz="3033" spc="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-j</a:t>
            </a:r>
            <a:r>
              <a:rPr sz="3033" spc="1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ACCEPT </a:t>
            </a:r>
            <a:r>
              <a:rPr sz="3033" spc="-66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、启动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VNC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374"/>
              </a:spcBef>
            </a:pP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service</a:t>
            </a:r>
            <a:r>
              <a:rPr sz="3033" spc="-22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iptables </a:t>
            </a:r>
            <a:r>
              <a:rPr sz="3033" spc="-22" dirty="0">
                <a:solidFill>
                  <a:srgbClr val="00B050"/>
                </a:solidFill>
                <a:latin typeface="Calibri"/>
                <a:cs typeface="Calibri"/>
              </a:rPr>
              <a:t>restart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704"/>
              </a:spcBef>
            </a:pP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/etc/init.d/vncserver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22" dirty="0">
                <a:solidFill>
                  <a:srgbClr val="00B050"/>
                </a:solidFill>
                <a:latin typeface="Calibri"/>
                <a:cs typeface="Calibri"/>
              </a:rPr>
              <a:t>stop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699"/>
              </a:spcBef>
            </a:pP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/etc/init.d/vncserver </a:t>
            </a:r>
            <a:r>
              <a:rPr sz="3033" spc="-22" dirty="0">
                <a:solidFill>
                  <a:srgbClr val="00B050"/>
                </a:solidFill>
                <a:latin typeface="Calibri"/>
                <a:cs typeface="Calibri"/>
              </a:rPr>
              <a:t>start</a:t>
            </a:r>
            <a:endParaRPr sz="3033">
              <a:latin typeface="Calibri"/>
              <a:cs typeface="Calibri"/>
            </a:endParaRPr>
          </a:p>
          <a:p>
            <a:pPr marL="44713" marR="6294932">
              <a:lnSpc>
                <a:spcPct val="118600"/>
              </a:lnSpc>
              <a:spcBef>
                <a:spcPts val="1793"/>
              </a:spcBef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、在客户端运行  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vncviewer</a:t>
            </a:r>
            <a:endParaRPr sz="30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01" y="-272485"/>
            <a:ext cx="4573270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977500" algn="l"/>
              </a:tabLst>
            </a:pP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5.7	</a:t>
            </a:r>
            <a:r>
              <a:rPr sz="3900" spc="-5" dirty="0">
                <a:solidFill>
                  <a:srgbClr val="FF0000"/>
                </a:solidFill>
                <a:latin typeface="Calibri"/>
                <a:cs typeface="Calibri"/>
              </a:rPr>
              <a:t>VNC</a:t>
            </a:r>
            <a:r>
              <a:rPr sz="3900" dirty="0">
                <a:solidFill>
                  <a:srgbClr val="FF0000"/>
                </a:solidFill>
              </a:rPr>
              <a:t>配置</a:t>
            </a:r>
            <a:r>
              <a:rPr sz="3900" spc="-5" dirty="0">
                <a:solidFill>
                  <a:srgbClr val="FF0000"/>
                </a:solidFill>
                <a:latin typeface="Calibri"/>
                <a:cs typeface="Calibri"/>
              </a:rPr>
              <a:t>—RHEL7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47" y="332273"/>
            <a:ext cx="9629458" cy="6406925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34395">
              <a:spcBef>
                <a:spcPts val="108"/>
              </a:spcBef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、安装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VNCserver</a:t>
            </a:r>
            <a:endParaRPr sz="3033">
              <a:latin typeface="Calibri"/>
              <a:cs typeface="Calibri"/>
            </a:endParaRPr>
          </a:p>
          <a:p>
            <a:pPr marL="34395">
              <a:spcBef>
                <a:spcPts val="32"/>
              </a:spcBef>
            </a:pPr>
            <a:r>
              <a:rPr sz="2817" spc="-5" dirty="0">
                <a:solidFill>
                  <a:srgbClr val="00B050"/>
                </a:solidFill>
                <a:latin typeface="Calibri"/>
                <a:cs typeface="Calibri"/>
              </a:rPr>
              <a:t>yum</a:t>
            </a:r>
            <a:r>
              <a:rPr sz="2817" spc="-22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17" spc="-16" dirty="0">
                <a:solidFill>
                  <a:srgbClr val="00B050"/>
                </a:solidFill>
                <a:latin typeface="Calibri"/>
                <a:cs typeface="Calibri"/>
              </a:rPr>
              <a:t>-y </a:t>
            </a:r>
            <a:r>
              <a:rPr sz="2817" spc="-11" dirty="0">
                <a:solidFill>
                  <a:srgbClr val="00B050"/>
                </a:solidFill>
                <a:latin typeface="Calibri"/>
                <a:cs typeface="Calibri"/>
              </a:rPr>
              <a:t>install</a:t>
            </a:r>
            <a:r>
              <a:rPr sz="2817" spc="-16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17" spc="-5" dirty="0">
                <a:solidFill>
                  <a:srgbClr val="00B050"/>
                </a:solidFill>
                <a:latin typeface="Calibri"/>
                <a:cs typeface="Calibri"/>
              </a:rPr>
              <a:t>tigervnc-server</a:t>
            </a:r>
            <a:endParaRPr sz="2817">
              <a:latin typeface="Calibri"/>
              <a:cs typeface="Calibri"/>
            </a:endParaRPr>
          </a:p>
          <a:p>
            <a:pPr marL="13758" marR="5503">
              <a:lnSpc>
                <a:spcPct val="100200"/>
              </a:lnSpc>
              <a:spcBef>
                <a:spcPts val="894"/>
              </a:spcBef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、创建一个新的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VNC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配置文件</a:t>
            </a:r>
            <a:r>
              <a:rPr sz="3033" spc="-27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3033" spc="-27" dirty="0">
                <a:solidFill>
                  <a:srgbClr val="FF0000"/>
                </a:solidFill>
                <a:latin typeface="Calibri"/>
                <a:cs typeface="Calibri"/>
              </a:rPr>
              <a:t>/lib/systemd/system/ </a:t>
            </a:r>
            <a:r>
              <a:rPr sz="3033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vncserver@.service</a:t>
            </a:r>
            <a:r>
              <a:rPr sz="3033" spc="-5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这是一个配置文件模版，可以拷贝一 份出来进行相关修改，比如我这里是开启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号窗口作为远 程桌面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3033">
              <a:latin typeface="Calibri"/>
              <a:cs typeface="Calibri"/>
            </a:endParaRPr>
          </a:p>
          <a:p>
            <a:pPr marL="61911">
              <a:lnSpc>
                <a:spcPts val="2844"/>
              </a:lnSpc>
            </a:pPr>
            <a:r>
              <a:rPr sz="2817" dirty="0">
                <a:solidFill>
                  <a:srgbClr val="00B050"/>
                </a:solidFill>
                <a:latin typeface="Calibri"/>
                <a:cs typeface="Calibri"/>
              </a:rPr>
              <a:t>#</a:t>
            </a:r>
            <a:r>
              <a:rPr sz="2817" spc="-22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17" dirty="0">
                <a:solidFill>
                  <a:srgbClr val="00B050"/>
                </a:solidFill>
                <a:latin typeface="Calibri"/>
                <a:cs typeface="Calibri"/>
              </a:rPr>
              <a:t>cd</a:t>
            </a:r>
            <a:r>
              <a:rPr sz="2817" spc="-27" dirty="0">
                <a:solidFill>
                  <a:srgbClr val="00B050"/>
                </a:solidFill>
                <a:latin typeface="Calibri"/>
                <a:cs typeface="Calibri"/>
              </a:rPr>
              <a:t> /lib/systemd/system</a:t>
            </a:r>
            <a:endParaRPr sz="2817">
              <a:latin typeface="Calibri"/>
              <a:cs typeface="Calibri"/>
            </a:endParaRPr>
          </a:p>
          <a:p>
            <a:pPr marL="61911">
              <a:spcBef>
                <a:spcPts val="81"/>
              </a:spcBef>
            </a:pPr>
            <a:r>
              <a:rPr sz="2817" dirty="0">
                <a:solidFill>
                  <a:srgbClr val="00B050"/>
                </a:solidFill>
                <a:latin typeface="Calibri"/>
                <a:cs typeface="Calibri"/>
              </a:rPr>
              <a:t>#</a:t>
            </a:r>
            <a:r>
              <a:rPr sz="2817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17" dirty="0">
                <a:solidFill>
                  <a:srgbClr val="00B050"/>
                </a:solidFill>
                <a:latin typeface="Calibri"/>
                <a:cs typeface="Calibri"/>
              </a:rPr>
              <a:t>cp</a:t>
            </a:r>
            <a:r>
              <a:rPr sz="2817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17" dirty="0">
                <a:solidFill>
                  <a:srgbClr val="00B050"/>
                </a:solidFill>
                <a:latin typeface="Calibri"/>
                <a:cs typeface="Calibri"/>
              </a:rPr>
              <a:t>vncserver@.service</a:t>
            </a:r>
            <a:r>
              <a:rPr sz="2817" spc="-16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17" spc="-5" dirty="0">
                <a:solidFill>
                  <a:srgbClr val="00B050"/>
                </a:solidFill>
                <a:latin typeface="Calibri"/>
                <a:cs typeface="Calibri"/>
              </a:rPr>
              <a:t>vncserver@:3.service</a:t>
            </a:r>
            <a:endParaRPr sz="2817">
              <a:latin typeface="Calibri"/>
              <a:cs typeface="Calibri"/>
            </a:endParaRPr>
          </a:p>
          <a:p>
            <a:pPr marL="85299">
              <a:lnSpc>
                <a:spcPts val="3613"/>
              </a:lnSpc>
              <a:spcBef>
                <a:spcPts val="16"/>
              </a:spcBef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、使用编辑器修改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vncserver@:3.service,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把其中的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&lt;USER&gt;</a:t>
            </a:r>
            <a:endParaRPr sz="3033">
              <a:latin typeface="Calibri"/>
              <a:cs typeface="Calibri"/>
            </a:endParaRPr>
          </a:p>
          <a:p>
            <a:pPr marL="85299">
              <a:lnSpc>
                <a:spcPts val="3613"/>
              </a:lnSpc>
            </a:pP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替换为你需要的用户名，如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033" spc="-32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33" spc="-32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033">
              <a:latin typeface="SimSun"/>
              <a:cs typeface="SimSun"/>
            </a:endParaRPr>
          </a:p>
          <a:p>
            <a:pPr marL="85299">
              <a:lnSpc>
                <a:spcPts val="3618"/>
              </a:lnSpc>
              <a:spcBef>
                <a:spcPts val="130"/>
              </a:spcBef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、更新</a:t>
            </a:r>
            <a:r>
              <a:rPr sz="3033" spc="-22" dirty="0">
                <a:solidFill>
                  <a:srgbClr val="FF0000"/>
                </a:solidFill>
                <a:latin typeface="Calibri"/>
                <a:cs typeface="Calibri"/>
              </a:rPr>
              <a:t>systemctl</a:t>
            </a:r>
            <a:r>
              <a:rPr sz="3033" spc="-22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使刚才的修改生效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3033">
              <a:latin typeface="Calibri"/>
              <a:cs typeface="Calibri"/>
            </a:endParaRPr>
          </a:p>
          <a:p>
            <a:pPr marL="66725" marR="5595342" indent="18573" algn="just">
              <a:lnSpc>
                <a:spcPts val="3380"/>
              </a:lnSpc>
              <a:spcBef>
                <a:spcPts val="87"/>
              </a:spcBef>
            </a:pPr>
            <a:r>
              <a:rPr sz="2817" dirty="0">
                <a:solidFill>
                  <a:srgbClr val="00B050"/>
                </a:solidFill>
                <a:latin typeface="Calibri"/>
                <a:cs typeface="Calibri"/>
              </a:rPr>
              <a:t># </a:t>
            </a:r>
            <a:r>
              <a:rPr sz="2817" spc="-22" dirty="0">
                <a:solidFill>
                  <a:srgbClr val="00B050"/>
                </a:solidFill>
                <a:latin typeface="Calibri"/>
                <a:cs typeface="Calibri"/>
              </a:rPr>
              <a:t>systemctl </a:t>
            </a:r>
            <a:r>
              <a:rPr sz="2817" spc="-5" dirty="0">
                <a:solidFill>
                  <a:srgbClr val="00B050"/>
                </a:solidFill>
                <a:latin typeface="Calibri"/>
                <a:cs typeface="Calibri"/>
              </a:rPr>
              <a:t>daemon-reload </a:t>
            </a:r>
            <a:r>
              <a:rPr sz="2817" spc="-623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、设置用户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vnc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的密码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3033" spc="-677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17" dirty="0">
                <a:solidFill>
                  <a:srgbClr val="00B050"/>
                </a:solidFill>
                <a:latin typeface="Calibri"/>
                <a:cs typeface="Calibri"/>
              </a:rPr>
              <a:t>#</a:t>
            </a:r>
            <a:r>
              <a:rPr sz="2817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17" spc="-11" dirty="0">
                <a:solidFill>
                  <a:srgbClr val="00B050"/>
                </a:solidFill>
                <a:latin typeface="Calibri"/>
                <a:cs typeface="Calibri"/>
              </a:rPr>
              <a:t>vncpasswd</a:t>
            </a:r>
            <a:endParaRPr sz="281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01" y="-272485"/>
            <a:ext cx="4573270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977500" algn="l"/>
              </a:tabLst>
            </a:pP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5.7	</a:t>
            </a:r>
            <a:r>
              <a:rPr sz="3900" spc="-5" dirty="0">
                <a:solidFill>
                  <a:srgbClr val="FF0000"/>
                </a:solidFill>
                <a:latin typeface="Calibri"/>
                <a:cs typeface="Calibri"/>
              </a:rPr>
              <a:t>VNC</a:t>
            </a:r>
            <a:r>
              <a:rPr sz="3900" dirty="0">
                <a:solidFill>
                  <a:srgbClr val="FF0000"/>
                </a:solidFill>
              </a:rPr>
              <a:t>配置</a:t>
            </a:r>
            <a:r>
              <a:rPr sz="3900" spc="-5" dirty="0">
                <a:solidFill>
                  <a:srgbClr val="FF0000"/>
                </a:solidFill>
                <a:latin typeface="Calibri"/>
                <a:cs typeface="Calibri"/>
              </a:rPr>
              <a:t>—RHEL7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48" y="702097"/>
            <a:ext cx="9770480" cy="5848728"/>
          </a:xfrm>
          <a:prstGeom prst="rect">
            <a:avLst/>
          </a:prstGeom>
        </p:spPr>
        <p:txBody>
          <a:bodyPr vert="horz" wrap="square" lIns="0" tIns="36460" rIns="0" bIns="0" rtlCol="0">
            <a:spAutoFit/>
          </a:bodyPr>
          <a:lstStyle/>
          <a:p>
            <a:pPr marL="99057" marR="5503">
              <a:lnSpc>
                <a:spcPts val="3564"/>
              </a:lnSpc>
              <a:spcBef>
                <a:spcPts val="287"/>
              </a:spcBef>
              <a:tabLst>
                <a:tab pos="7829627" algn="l"/>
              </a:tabLst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、修改默认分辨率。编辑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us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ncs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33" spc="22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33" spc="-32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r	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查找到默认 的分辨率：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1024X768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，然后进行修改，重启生效。</a:t>
            </a:r>
            <a:endParaRPr sz="3033">
              <a:latin typeface="SimSun"/>
              <a:cs typeface="SimSun"/>
            </a:endParaRPr>
          </a:p>
          <a:p>
            <a:pPr marL="13758">
              <a:spcBef>
                <a:spcPts val="2676"/>
              </a:spcBef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、开放防火墙的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vnc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服务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551"/>
              </a:spcBef>
            </a:pPr>
            <a:r>
              <a:rPr sz="2817" dirty="0">
                <a:solidFill>
                  <a:srgbClr val="00B050"/>
                </a:solidFill>
                <a:latin typeface="Calibri"/>
                <a:cs typeface="Calibri"/>
              </a:rPr>
              <a:t># </a:t>
            </a:r>
            <a:r>
              <a:rPr sz="2817" spc="-11" dirty="0">
                <a:solidFill>
                  <a:srgbClr val="00B050"/>
                </a:solidFill>
                <a:latin typeface="Calibri"/>
                <a:cs typeface="Calibri"/>
              </a:rPr>
              <a:t>firewall-cmd</a:t>
            </a:r>
            <a:r>
              <a:rPr sz="2817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17" spc="-5" dirty="0">
                <a:solidFill>
                  <a:srgbClr val="00B050"/>
                </a:solidFill>
                <a:latin typeface="Calibri"/>
                <a:cs typeface="Calibri"/>
              </a:rPr>
              <a:t>--permanent</a:t>
            </a:r>
            <a:r>
              <a:rPr sz="2817" spc="1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17" spc="-5" dirty="0">
                <a:solidFill>
                  <a:srgbClr val="00B050"/>
                </a:solidFill>
                <a:latin typeface="Calibri"/>
                <a:cs typeface="Calibri"/>
              </a:rPr>
              <a:t>--add-service=vnc-server</a:t>
            </a:r>
            <a:endParaRPr sz="2817">
              <a:latin typeface="Calibri"/>
              <a:cs typeface="Calibri"/>
            </a:endParaRPr>
          </a:p>
          <a:p>
            <a:pPr marL="13758">
              <a:spcBef>
                <a:spcPts val="108"/>
              </a:spcBef>
              <a:tabLst>
                <a:tab pos="3556420" algn="l"/>
              </a:tabLst>
            </a:pPr>
            <a:r>
              <a:rPr sz="2817" dirty="0">
                <a:solidFill>
                  <a:srgbClr val="00B050"/>
                </a:solidFill>
                <a:latin typeface="Calibri"/>
                <a:cs typeface="Calibri"/>
              </a:rPr>
              <a:t># </a:t>
            </a:r>
            <a:r>
              <a:rPr sz="2817" spc="-11" dirty="0">
                <a:solidFill>
                  <a:srgbClr val="00B050"/>
                </a:solidFill>
                <a:latin typeface="Calibri"/>
                <a:cs typeface="Calibri"/>
              </a:rPr>
              <a:t>firewall-cmd</a:t>
            </a:r>
            <a:r>
              <a:rPr sz="2817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17" spc="-5" dirty="0">
                <a:solidFill>
                  <a:srgbClr val="00B050"/>
                </a:solidFill>
                <a:latin typeface="Calibri"/>
                <a:cs typeface="Calibri"/>
              </a:rPr>
              <a:t>--reload	</a:t>
            </a:r>
            <a:r>
              <a:rPr sz="2817" dirty="0">
                <a:solidFill>
                  <a:srgbClr val="00B050"/>
                </a:solidFill>
                <a:latin typeface="SimSun"/>
                <a:cs typeface="SimSun"/>
              </a:rPr>
              <a:t>或</a:t>
            </a:r>
            <a:r>
              <a:rPr sz="2817" spc="-22" dirty="0">
                <a:solidFill>
                  <a:srgbClr val="00B050"/>
                </a:solidFill>
                <a:latin typeface="SimSun"/>
                <a:cs typeface="SimSun"/>
              </a:rPr>
              <a:t>：</a:t>
            </a:r>
            <a:r>
              <a:rPr sz="2817" spc="-22" dirty="0">
                <a:solidFill>
                  <a:srgbClr val="00B050"/>
                </a:solidFill>
                <a:latin typeface="Calibri"/>
                <a:cs typeface="Calibri"/>
              </a:rPr>
              <a:t>systemctl</a:t>
            </a:r>
            <a:r>
              <a:rPr sz="2817" spc="-1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17" spc="-16" dirty="0">
                <a:solidFill>
                  <a:srgbClr val="00B050"/>
                </a:solidFill>
                <a:latin typeface="Calibri"/>
                <a:cs typeface="Calibri"/>
              </a:rPr>
              <a:t>restart </a:t>
            </a:r>
            <a:r>
              <a:rPr sz="2817" spc="-5" dirty="0">
                <a:solidFill>
                  <a:srgbClr val="00B050"/>
                </a:solidFill>
                <a:latin typeface="Calibri"/>
                <a:cs typeface="Calibri"/>
              </a:rPr>
              <a:t>firewalld.service</a:t>
            </a:r>
            <a:endParaRPr sz="2817">
              <a:latin typeface="Calibri"/>
              <a:cs typeface="Calibri"/>
            </a:endParaRPr>
          </a:p>
          <a:p>
            <a:pPr>
              <a:spcBef>
                <a:spcPts val="43"/>
              </a:spcBef>
            </a:pPr>
            <a:endParaRPr sz="3467">
              <a:latin typeface="Calibri"/>
              <a:cs typeface="Calibri"/>
            </a:endParaRPr>
          </a:p>
          <a:p>
            <a:pPr marL="13758">
              <a:spcBef>
                <a:spcPts val="5"/>
              </a:spcBef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、使用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号窗口启动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VNC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服务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32"/>
              </a:spcBef>
            </a:pPr>
            <a:r>
              <a:rPr sz="2817" dirty="0">
                <a:solidFill>
                  <a:srgbClr val="00B050"/>
                </a:solidFill>
                <a:latin typeface="Calibri"/>
                <a:cs typeface="Calibri"/>
              </a:rPr>
              <a:t>#</a:t>
            </a:r>
            <a:r>
              <a:rPr sz="2817" spc="-27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17" spc="-5" dirty="0">
                <a:solidFill>
                  <a:srgbClr val="00B050"/>
                </a:solidFill>
                <a:latin typeface="Calibri"/>
                <a:cs typeface="Calibri"/>
              </a:rPr>
              <a:t>vncserver</a:t>
            </a:r>
            <a:r>
              <a:rPr sz="2817" spc="-22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17" dirty="0">
                <a:solidFill>
                  <a:srgbClr val="00B050"/>
                </a:solidFill>
                <a:latin typeface="Calibri"/>
                <a:cs typeface="Calibri"/>
              </a:rPr>
              <a:t>:3</a:t>
            </a:r>
            <a:endParaRPr sz="2817">
              <a:latin typeface="Calibri"/>
              <a:cs typeface="Calibri"/>
            </a:endParaRPr>
          </a:p>
          <a:p>
            <a:pPr marL="58471" marR="90114">
              <a:lnSpc>
                <a:spcPts val="3564"/>
              </a:lnSpc>
              <a:spcBef>
                <a:spcPts val="1733"/>
              </a:spcBef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、在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Windows</a:t>
            </a:r>
            <a:r>
              <a:rPr sz="3033" spc="-2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spc="688" dirty="0">
                <a:solidFill>
                  <a:srgbClr val="FF0000"/>
                </a:solidFill>
                <a:latin typeface="SimSun"/>
                <a:cs typeface="SimSun"/>
              </a:rPr>
              <a:t>或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MAC</a:t>
            </a:r>
            <a:r>
              <a:rPr sz="3033" spc="-3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OS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下安装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VNC-Viewer</a:t>
            </a:r>
            <a:r>
              <a:rPr sz="3033" spc="-11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进行远程访 问。访问格式</a:t>
            </a:r>
            <a:r>
              <a:rPr sz="3033" spc="-5" dirty="0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r>
              <a:rPr sz="3033" spc="-5" dirty="0">
                <a:solidFill>
                  <a:srgbClr val="0505FB"/>
                </a:solidFill>
                <a:latin typeface="Calibri"/>
                <a:cs typeface="Calibri"/>
              </a:rPr>
              <a:t>RHEL7</a:t>
            </a:r>
            <a:r>
              <a:rPr sz="3033" dirty="0">
                <a:solidFill>
                  <a:srgbClr val="0505FB"/>
                </a:solidFill>
                <a:latin typeface="SimSun"/>
                <a:cs typeface="SimSun"/>
              </a:rPr>
              <a:t>的</a:t>
            </a:r>
            <a:r>
              <a:rPr sz="3033" spc="-5" dirty="0">
                <a:solidFill>
                  <a:srgbClr val="0505FB"/>
                </a:solidFill>
                <a:latin typeface="Calibri"/>
                <a:cs typeface="Calibri"/>
              </a:rPr>
              <a:t>ip</a:t>
            </a:r>
            <a:r>
              <a:rPr sz="3033" dirty="0">
                <a:solidFill>
                  <a:srgbClr val="0505FB"/>
                </a:solidFill>
                <a:latin typeface="SimSun"/>
                <a:cs typeface="SimSun"/>
              </a:rPr>
              <a:t>地址</a:t>
            </a:r>
            <a:r>
              <a:rPr sz="3033" dirty="0">
                <a:solidFill>
                  <a:srgbClr val="0505FB"/>
                </a:solidFill>
                <a:latin typeface="Calibri"/>
                <a:cs typeface="Calibri"/>
              </a:rPr>
              <a:t>:5903</a:t>
            </a:r>
            <a:endParaRPr sz="3033">
              <a:latin typeface="Calibri"/>
              <a:cs typeface="Calibri"/>
            </a:endParaRPr>
          </a:p>
          <a:p>
            <a:pPr marL="58471">
              <a:spcBef>
                <a:spcPts val="596"/>
              </a:spcBef>
            </a:pPr>
            <a:r>
              <a:rPr sz="3033" dirty="0">
                <a:solidFill>
                  <a:srgbClr val="0505FB"/>
                </a:solidFill>
                <a:latin typeface="Calibri"/>
                <a:cs typeface="Calibri"/>
              </a:rPr>
              <a:t>192.168.82.132:5903</a:t>
            </a:r>
            <a:endParaRPr sz="30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60" y="-249635"/>
            <a:ext cx="9629458" cy="7393728"/>
            <a:chOff x="4763" y="33337"/>
            <a:chExt cx="8888730" cy="6824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" y="33337"/>
              <a:ext cx="3319461" cy="18113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4437" y="1844675"/>
              <a:ext cx="6408736" cy="50133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01" y="-272485"/>
            <a:ext cx="2482003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5.8</a:t>
            </a:r>
            <a:r>
              <a:rPr sz="3900" spc="-8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spc="-11" dirty="0">
                <a:solidFill>
                  <a:srgbClr val="FF0000"/>
                </a:solidFill>
                <a:latin typeface="Calibri"/>
                <a:cs typeface="Calibri"/>
              </a:rPr>
              <a:t>FTP</a:t>
            </a:r>
            <a:r>
              <a:rPr sz="3900" dirty="0">
                <a:solidFill>
                  <a:srgbClr val="FF0000"/>
                </a:solidFill>
              </a:rPr>
              <a:t>服务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22" y="200193"/>
            <a:ext cx="9658350" cy="5948850"/>
          </a:xfrm>
          <a:prstGeom prst="rect">
            <a:avLst/>
          </a:prstGeom>
        </p:spPr>
        <p:txBody>
          <a:bodyPr vert="horz" wrap="square" lIns="0" tIns="96308" rIns="0" bIns="0" rtlCol="0">
            <a:spAutoFit/>
          </a:bodyPr>
          <a:lstStyle/>
          <a:p>
            <a:pPr marL="15134">
              <a:spcBef>
                <a:spcPts val="758"/>
              </a:spcBef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FTP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服务的发展史</a:t>
            </a:r>
            <a:r>
              <a:rPr sz="3033" spc="-16" dirty="0">
                <a:solidFill>
                  <a:srgbClr val="FF0000"/>
                </a:solidFill>
                <a:latin typeface="SimSun"/>
                <a:cs typeface="SimSun"/>
              </a:rPr>
              <a:t>：</a:t>
            </a: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Wu-ftpd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Proftpd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和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vsftpd</a:t>
            </a:r>
            <a:endParaRPr sz="3033">
              <a:latin typeface="Calibri"/>
              <a:cs typeface="Calibri"/>
            </a:endParaRPr>
          </a:p>
          <a:p>
            <a:pPr marL="532431" indent="-517985">
              <a:spcBef>
                <a:spcPts val="650"/>
              </a:spcBef>
              <a:buAutoNum type="arabicParenBoth"/>
              <a:tabLst>
                <a:tab pos="533119" algn="l"/>
              </a:tabLst>
            </a:pPr>
            <a:r>
              <a:rPr sz="3033" spc="-22" dirty="0">
                <a:solidFill>
                  <a:srgbClr val="FF0000"/>
                </a:solidFill>
                <a:latin typeface="Calibri"/>
                <a:cs typeface="Calibri"/>
              </a:rPr>
              <a:t>Wu-ftpd</a:t>
            </a:r>
            <a:endParaRPr sz="3033">
              <a:latin typeface="Calibri"/>
              <a:cs typeface="Calibri"/>
            </a:endParaRPr>
          </a:p>
          <a:p>
            <a:pPr marL="1005702">
              <a:spcBef>
                <a:spcPts val="807"/>
              </a:spcBef>
            </a:pP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历史悠久，功能十分强大，稳定性好。但安全性较</a:t>
            </a:r>
            <a:endParaRPr sz="3033">
              <a:latin typeface="SimSun"/>
              <a:cs typeface="SimSun"/>
            </a:endParaRPr>
          </a:p>
          <a:p>
            <a:pPr marL="15134">
              <a:spcBef>
                <a:spcPts val="49"/>
              </a:spcBef>
            </a:pP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Proftpd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和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vsftpd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差。</a:t>
            </a:r>
            <a:endParaRPr sz="3033">
              <a:latin typeface="SimSun"/>
              <a:cs typeface="SimSun"/>
            </a:endParaRPr>
          </a:p>
          <a:p>
            <a:pPr marL="530366" indent="-517297">
              <a:spcBef>
                <a:spcPts val="780"/>
              </a:spcBef>
              <a:buAutoNum type="arabicParenBoth" startAt="2"/>
              <a:tabLst>
                <a:tab pos="531055" algn="l"/>
              </a:tabLst>
            </a:pP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Proftpd</a:t>
            </a:r>
            <a:endParaRPr sz="3033">
              <a:latin typeface="Calibri"/>
              <a:cs typeface="Calibri"/>
            </a:endParaRPr>
          </a:p>
          <a:p>
            <a:pPr marL="13758" marR="5503" indent="990570" algn="just">
              <a:lnSpc>
                <a:spcPct val="99600"/>
              </a:lnSpc>
              <a:spcBef>
                <a:spcPts val="823"/>
              </a:spcBef>
            </a:pP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开发者开始试图在</a:t>
            </a:r>
            <a:r>
              <a:rPr sz="3033" spc="-22" dirty="0">
                <a:solidFill>
                  <a:srgbClr val="FF0000"/>
                </a:solidFill>
                <a:latin typeface="Calibri"/>
                <a:cs typeface="Calibri"/>
              </a:rPr>
              <a:t>Wu-ftpd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的基础上加强安全性，并 增加功能，结果失败。后来经过完全重新改写，形成追求 安全且易于设置的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Proftpd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033">
              <a:latin typeface="SimSun"/>
              <a:cs typeface="SimSun"/>
            </a:endParaRPr>
          </a:p>
          <a:p>
            <a:pPr marL="570265" indent="-517985">
              <a:spcBef>
                <a:spcPts val="1842"/>
              </a:spcBef>
              <a:buAutoNum type="arabicParenBoth" startAt="3"/>
              <a:tabLst>
                <a:tab pos="570953" algn="l"/>
              </a:tabLst>
            </a:pP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vsftpd</a:t>
            </a:r>
            <a:endParaRPr sz="3033">
              <a:latin typeface="Calibri"/>
              <a:cs typeface="Calibri"/>
            </a:endParaRPr>
          </a:p>
          <a:p>
            <a:pPr marL="52968" marR="447132" indent="990570">
              <a:lnSpc>
                <a:spcPct val="101400"/>
              </a:lnSpc>
              <a:spcBef>
                <a:spcPts val="758"/>
              </a:spcBef>
            </a:pP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安全性、高速、稳定是</a:t>
            </a: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033" spc="-27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ft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的特点。</a:t>
            </a: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是“</a:t>
            </a:r>
            <a:r>
              <a:rPr sz="3033" spc="-157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33" spc="1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y  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Secure”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的缩写。现在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FTP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服务器基本上只使用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vsftpd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。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01" y="-272485"/>
            <a:ext cx="4439125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5.8</a:t>
            </a:r>
            <a:r>
              <a:rPr sz="39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spc="-11" dirty="0">
                <a:solidFill>
                  <a:srgbClr val="FF0000"/>
                </a:solidFill>
                <a:latin typeface="Calibri"/>
                <a:cs typeface="Calibri"/>
              </a:rPr>
              <a:t>FTP</a:t>
            </a:r>
            <a:r>
              <a:rPr sz="3900" dirty="0">
                <a:solidFill>
                  <a:srgbClr val="FF0000"/>
                </a:solidFill>
              </a:rPr>
              <a:t>服务</a:t>
            </a:r>
            <a:r>
              <a:rPr sz="3900" spc="-5" dirty="0">
                <a:solidFill>
                  <a:srgbClr val="FF0000"/>
                </a:solidFill>
                <a:latin typeface="Calibri"/>
                <a:cs typeface="Calibri"/>
              </a:rPr>
              <a:t>--RHEL6.5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543" y="111039"/>
            <a:ext cx="4018121" cy="4697900"/>
          </a:xfrm>
          <a:prstGeom prst="rect">
            <a:avLst/>
          </a:prstGeom>
        </p:spPr>
        <p:txBody>
          <a:bodyPr vert="horz" wrap="square" lIns="0" tIns="185050" rIns="0" bIns="0" rtlCol="0">
            <a:spAutoFit/>
          </a:bodyPr>
          <a:lstStyle/>
          <a:p>
            <a:pPr marL="13758">
              <a:spcBef>
                <a:spcPts val="1457"/>
              </a:spcBef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vsftpd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启动方法</a:t>
            </a:r>
            <a:endParaRPr sz="3033">
              <a:latin typeface="SimSun"/>
              <a:cs typeface="SimSun"/>
            </a:endParaRPr>
          </a:p>
          <a:p>
            <a:pPr marL="531055" indent="-517985">
              <a:spcBef>
                <a:spcPts val="1354"/>
              </a:spcBef>
              <a:buFont typeface="Calibri"/>
              <a:buAutoNum type="arabicParenBoth"/>
              <a:tabLst>
                <a:tab pos="531743" algn="l"/>
              </a:tabLst>
            </a:pP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查看状态</a:t>
            </a:r>
            <a:endParaRPr sz="3033">
              <a:latin typeface="SimSun"/>
              <a:cs typeface="SimSun"/>
            </a:endParaRPr>
          </a:p>
          <a:p>
            <a:pPr marR="75669" algn="r">
              <a:spcBef>
                <a:spcPts val="704"/>
              </a:spcBef>
            </a:pP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pstree|grep</a:t>
            </a:r>
            <a:r>
              <a:rPr sz="3033" spc="-27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vsftpd</a:t>
            </a:r>
            <a:endParaRPr sz="3033">
              <a:latin typeface="Calibri"/>
              <a:cs typeface="Calibri"/>
            </a:endParaRPr>
          </a:p>
          <a:p>
            <a:pPr marL="551692" indent="-517985">
              <a:spcBef>
                <a:spcPts val="3093"/>
              </a:spcBef>
              <a:buFont typeface="Calibri"/>
              <a:buAutoNum type="arabicParenBoth" startAt="2"/>
              <a:tabLst>
                <a:tab pos="552380" algn="l"/>
              </a:tabLst>
            </a:pP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关闭放火墙</a:t>
            </a:r>
            <a:endParaRPr sz="3033">
              <a:latin typeface="SimSun"/>
              <a:cs typeface="SimSun"/>
            </a:endParaRPr>
          </a:p>
          <a:p>
            <a:pPr marR="92866" algn="r">
              <a:spcBef>
                <a:spcPts val="699"/>
              </a:spcBef>
              <a:tabLst>
                <a:tab pos="1271231" algn="l"/>
                <a:tab pos="2677289" algn="l"/>
              </a:tabLst>
            </a:pP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service	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iptables	</a:t>
            </a:r>
            <a:r>
              <a:rPr sz="3033" spc="-22" dirty="0">
                <a:solidFill>
                  <a:srgbClr val="00B050"/>
                </a:solidFill>
                <a:latin typeface="Calibri"/>
                <a:cs typeface="Calibri"/>
              </a:rPr>
              <a:t>stop</a:t>
            </a:r>
            <a:endParaRPr sz="3033">
              <a:latin typeface="Calibri"/>
              <a:cs typeface="Calibri"/>
            </a:endParaRPr>
          </a:p>
          <a:p>
            <a:pPr marL="568890" indent="-518673">
              <a:spcBef>
                <a:spcPts val="3071"/>
              </a:spcBef>
              <a:buFont typeface="Calibri"/>
              <a:buAutoNum type="arabicParenBoth" startAt="3"/>
              <a:tabLst>
                <a:tab pos="569577" algn="l"/>
              </a:tabLst>
            </a:pP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启动方法</a:t>
            </a:r>
            <a:endParaRPr sz="3033">
              <a:latin typeface="SimSun"/>
              <a:cs typeface="SimSun"/>
            </a:endParaRPr>
          </a:p>
          <a:p>
            <a:pPr marR="5503" algn="r">
              <a:spcBef>
                <a:spcPts val="699"/>
              </a:spcBef>
            </a:pP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service</a:t>
            </a:r>
            <a:r>
              <a:rPr sz="3033" spc="-27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vsftpd</a:t>
            </a:r>
            <a:r>
              <a:rPr sz="3033" spc="-22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start</a:t>
            </a:r>
            <a:endParaRPr sz="30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01" y="-272485"/>
            <a:ext cx="4439125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5.8</a:t>
            </a:r>
            <a:r>
              <a:rPr sz="39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spc="-11" dirty="0">
                <a:solidFill>
                  <a:srgbClr val="FF0000"/>
                </a:solidFill>
                <a:latin typeface="Calibri"/>
                <a:cs typeface="Calibri"/>
              </a:rPr>
              <a:t>FTP</a:t>
            </a:r>
            <a:r>
              <a:rPr sz="3900" dirty="0">
                <a:solidFill>
                  <a:srgbClr val="FF0000"/>
                </a:solidFill>
              </a:rPr>
              <a:t>服务</a:t>
            </a:r>
            <a:r>
              <a:rPr sz="3900" spc="-5" dirty="0">
                <a:solidFill>
                  <a:srgbClr val="FF0000"/>
                </a:solidFill>
                <a:latin typeface="Calibri"/>
                <a:cs typeface="Calibri"/>
              </a:rPr>
              <a:t>--RHEL6.5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543" y="111039"/>
            <a:ext cx="9714071" cy="6403911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 marR="6597606">
              <a:lnSpc>
                <a:spcPct val="137100"/>
              </a:lnSpc>
              <a:spcBef>
                <a:spcPts val="108"/>
              </a:spcBef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033" spc="-27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ft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启动方法  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033" spc="-27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ft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配置文件</a:t>
            </a:r>
            <a:endParaRPr sz="3033">
              <a:latin typeface="SimSun"/>
              <a:cs typeface="SimSun"/>
            </a:endParaRPr>
          </a:p>
          <a:p>
            <a:pPr marL="13758" marR="52968" indent="990570">
              <a:lnSpc>
                <a:spcPct val="100200"/>
              </a:lnSpc>
              <a:spcBef>
                <a:spcPts val="693"/>
              </a:spcBef>
            </a:pP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/etc/vsftpd/vsftpd.conf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主配置文件。配置参数这里略 去不提，大多数是访问权限设置。但必须了解供下载的公 共文件存放目录通常选择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/var/ftp/pub/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。例如要提供 </a:t>
            </a:r>
            <a:r>
              <a:rPr sz="3033" spc="-49" dirty="0">
                <a:solidFill>
                  <a:srgbClr val="FF0000"/>
                </a:solidFill>
                <a:latin typeface="Calibri"/>
                <a:cs typeface="Calibri"/>
              </a:rPr>
              <a:t>putty.exe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供用户下载，则必须将</a:t>
            </a:r>
            <a:r>
              <a:rPr sz="3033" spc="-49" dirty="0">
                <a:solidFill>
                  <a:srgbClr val="FF0000"/>
                </a:solidFill>
                <a:latin typeface="Calibri"/>
                <a:cs typeface="Calibri"/>
              </a:rPr>
              <a:t>putty.exe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复制到</a:t>
            </a:r>
            <a:endParaRPr sz="3033">
              <a:latin typeface="SimSun"/>
              <a:cs typeface="SimSun"/>
            </a:endParaRPr>
          </a:p>
          <a:p>
            <a:pPr marL="13758">
              <a:lnSpc>
                <a:spcPts val="3564"/>
              </a:lnSpc>
            </a:pP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/var/ftp/pub/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目录下。</a:t>
            </a:r>
            <a:endParaRPr sz="3033">
              <a:latin typeface="SimSun"/>
              <a:cs typeface="SimSun"/>
            </a:endParaRPr>
          </a:p>
          <a:p>
            <a:pPr marL="34395">
              <a:spcBef>
                <a:spcPts val="1484"/>
              </a:spcBef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ftp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客户端</a:t>
            </a:r>
            <a:endParaRPr sz="3033">
              <a:latin typeface="SimSun"/>
              <a:cs typeface="SimSun"/>
            </a:endParaRPr>
          </a:p>
          <a:p>
            <a:pPr marL="27516">
              <a:spcBef>
                <a:spcPts val="233"/>
              </a:spcBef>
            </a:pPr>
            <a:r>
              <a:rPr sz="3033" spc="-27" dirty="0">
                <a:solidFill>
                  <a:srgbClr val="00B050"/>
                </a:solidFill>
                <a:latin typeface="Calibri"/>
                <a:cs typeface="Calibri"/>
              </a:rPr>
              <a:t>wget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  <a:hlinkClick r:id="rId2"/>
              </a:rPr>
              <a:t>http://mirrors.163.com/centos/6.5/os/x86_64/Packages</a:t>
            </a:r>
            <a:endParaRPr sz="3033">
              <a:latin typeface="Calibri"/>
              <a:cs typeface="Calibri"/>
            </a:endParaRPr>
          </a:p>
          <a:p>
            <a:pPr marL="27516">
              <a:spcBef>
                <a:spcPts val="27"/>
              </a:spcBef>
            </a:pP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/ftp-0.17-54.el6.x86_64.rpm</a:t>
            </a:r>
            <a:endParaRPr sz="3033">
              <a:latin typeface="Calibri"/>
              <a:cs typeface="Calibri"/>
            </a:endParaRPr>
          </a:p>
          <a:p>
            <a:pPr marL="27516" marR="3777234">
              <a:lnSpc>
                <a:spcPct val="119300"/>
              </a:lnSpc>
              <a:tabLst>
                <a:tab pos="847487" algn="l"/>
                <a:tab pos="1605548" algn="l"/>
              </a:tabLst>
            </a:pP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3033" spc="5" dirty="0">
                <a:solidFill>
                  <a:srgbClr val="00B050"/>
                </a:solidFill>
                <a:latin typeface="Calibri"/>
                <a:cs typeface="Calibri"/>
              </a:rPr>
              <a:t>p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m	</a:t>
            </a:r>
            <a:r>
              <a:rPr sz="3033" spc="5" dirty="0">
                <a:solidFill>
                  <a:srgbClr val="00B050"/>
                </a:solidFill>
                <a:latin typeface="Calibri"/>
                <a:cs typeface="Calibri"/>
              </a:rPr>
              <a:t>-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iv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h	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ft</a:t>
            </a:r>
            <a:r>
              <a:rPr sz="3033" spc="5" dirty="0">
                <a:solidFill>
                  <a:srgbClr val="00B050"/>
                </a:solidFill>
                <a:latin typeface="Calibri"/>
                <a:cs typeface="Calibri"/>
              </a:rPr>
              <a:t>p-0.1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7</a:t>
            </a:r>
            <a:r>
              <a:rPr sz="3033" spc="5" dirty="0">
                <a:solidFill>
                  <a:srgbClr val="00B050"/>
                </a:solidFill>
                <a:latin typeface="Calibri"/>
                <a:cs typeface="Calibri"/>
              </a:rPr>
              <a:t>-54.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l</a:t>
            </a:r>
            <a:r>
              <a:rPr sz="3033" spc="5" dirty="0">
                <a:solidFill>
                  <a:srgbClr val="00B050"/>
                </a:solidFill>
                <a:latin typeface="Calibri"/>
                <a:cs typeface="Calibri"/>
              </a:rPr>
              <a:t>6.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x</a:t>
            </a:r>
            <a:r>
              <a:rPr sz="3033" spc="5" dirty="0">
                <a:solidFill>
                  <a:srgbClr val="00B050"/>
                </a:solidFill>
                <a:latin typeface="Calibri"/>
                <a:cs typeface="Calibri"/>
              </a:rPr>
              <a:t>86_64.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pm  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ftp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 172.25.182.???</a:t>
            </a:r>
            <a:endParaRPr sz="30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01" y="-272485"/>
            <a:ext cx="4062836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5.8</a:t>
            </a:r>
            <a:r>
              <a:rPr sz="39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spc="-11" dirty="0">
                <a:solidFill>
                  <a:srgbClr val="FF0000"/>
                </a:solidFill>
                <a:latin typeface="Calibri"/>
                <a:cs typeface="Calibri"/>
              </a:rPr>
              <a:t>FTP</a:t>
            </a:r>
            <a:r>
              <a:rPr sz="3900" dirty="0">
                <a:solidFill>
                  <a:srgbClr val="FF0000"/>
                </a:solidFill>
              </a:rPr>
              <a:t>服务</a:t>
            </a:r>
            <a:r>
              <a:rPr sz="3900" spc="-5" dirty="0">
                <a:solidFill>
                  <a:srgbClr val="FF0000"/>
                </a:solidFill>
                <a:latin typeface="Calibri"/>
                <a:cs typeface="Calibri"/>
              </a:rPr>
              <a:t>--RHEL7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180" y="266234"/>
            <a:ext cx="9172681" cy="3870751"/>
          </a:xfrm>
          <a:prstGeom prst="rect">
            <a:avLst/>
          </a:prstGeom>
        </p:spPr>
        <p:txBody>
          <a:bodyPr vert="horz" wrap="square" lIns="0" tIns="102500" rIns="0" bIns="0" rtlCol="0">
            <a:spAutoFit/>
          </a:bodyPr>
          <a:lstStyle/>
          <a:p>
            <a:pPr marL="588151" indent="-557882">
              <a:spcBef>
                <a:spcPts val="807"/>
              </a:spcBef>
              <a:buFont typeface="Calibri"/>
              <a:buAutoNum type="arabicParenBoth"/>
              <a:tabLst>
                <a:tab pos="588151" algn="l"/>
              </a:tabLst>
            </a:pP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安装</a:t>
            </a:r>
            <a:endParaRPr sz="3033">
              <a:latin typeface="SimSun"/>
              <a:cs typeface="SimSun"/>
            </a:endParaRPr>
          </a:p>
          <a:p>
            <a:pPr marL="30267">
              <a:spcBef>
                <a:spcPts val="704"/>
              </a:spcBef>
            </a:pP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yum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 install</a:t>
            </a:r>
            <a:r>
              <a:rPr sz="3033" spc="-32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vsftpd</a:t>
            </a:r>
            <a:endParaRPr sz="3033">
              <a:latin typeface="Calibri"/>
              <a:cs typeface="Calibri"/>
            </a:endParaRPr>
          </a:p>
          <a:p>
            <a:pPr marL="443693" indent="-430623">
              <a:spcBef>
                <a:spcPts val="1116"/>
              </a:spcBef>
              <a:buFont typeface="Calibri"/>
              <a:buAutoNum type="arabicParenBoth" startAt="2"/>
              <a:tabLst>
                <a:tab pos="444379" algn="l"/>
              </a:tabLst>
            </a:pP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修改防火墙规则</a:t>
            </a:r>
            <a:endParaRPr sz="3033">
              <a:latin typeface="SimSun"/>
              <a:cs typeface="SimSun"/>
            </a:endParaRPr>
          </a:p>
          <a:p>
            <a:pPr marL="13758">
              <a:spcBef>
                <a:spcPts val="704"/>
              </a:spcBef>
            </a:pP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firewall-cmd</a:t>
            </a:r>
            <a:r>
              <a:rPr sz="3033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--zone=public</a:t>
            </a:r>
            <a:r>
              <a:rPr sz="3033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--add-port=21/tcp</a:t>
            </a:r>
            <a:r>
              <a:rPr sz="3033" spc="1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--permanent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27"/>
              </a:spcBef>
            </a:pPr>
            <a:r>
              <a:rPr sz="3033" dirty="0">
                <a:solidFill>
                  <a:srgbClr val="0505FB"/>
                </a:solidFill>
                <a:latin typeface="Calibri"/>
                <a:cs typeface="Calibri"/>
              </a:rPr>
              <a:t>***</a:t>
            </a:r>
            <a:r>
              <a:rPr sz="3033" dirty="0">
                <a:solidFill>
                  <a:srgbClr val="0505FB"/>
                </a:solidFill>
                <a:latin typeface="SimSun"/>
                <a:cs typeface="SimSun"/>
              </a:rPr>
              <a:t>（永久添加</a:t>
            </a:r>
            <a:r>
              <a:rPr sz="3033" spc="-16" dirty="0">
                <a:solidFill>
                  <a:srgbClr val="0505FB"/>
                </a:solidFill>
                <a:latin typeface="Calibri"/>
                <a:cs typeface="Calibri"/>
              </a:rPr>
              <a:t>tcp</a:t>
            </a:r>
            <a:r>
              <a:rPr sz="3033" spc="-32" dirty="0">
                <a:solidFill>
                  <a:srgbClr val="0505FB"/>
                </a:solidFill>
                <a:latin typeface="Calibri"/>
                <a:cs typeface="Calibri"/>
              </a:rPr>
              <a:t> </a:t>
            </a:r>
            <a:r>
              <a:rPr sz="3033" spc="5" dirty="0">
                <a:solidFill>
                  <a:srgbClr val="0505FB"/>
                </a:solidFill>
                <a:latin typeface="Calibri"/>
                <a:cs typeface="Calibri"/>
              </a:rPr>
              <a:t>21</a:t>
            </a:r>
            <a:r>
              <a:rPr sz="3033" dirty="0">
                <a:solidFill>
                  <a:srgbClr val="0505FB"/>
                </a:solidFill>
                <a:latin typeface="SimSun"/>
                <a:cs typeface="SimSun"/>
              </a:rPr>
              <a:t>端口）</a:t>
            </a:r>
            <a:endParaRPr sz="3033">
              <a:latin typeface="SimSun"/>
              <a:cs typeface="SimSun"/>
            </a:endParaRPr>
          </a:p>
          <a:p>
            <a:pPr marL="101121">
              <a:spcBef>
                <a:spcPts val="596"/>
              </a:spcBef>
            </a:pP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firewall-cmd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 --permanent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--zone=public 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--add-service=ftp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807"/>
              </a:spcBef>
            </a:pPr>
            <a:r>
              <a:rPr sz="3033" dirty="0">
                <a:solidFill>
                  <a:srgbClr val="0505FB"/>
                </a:solidFill>
                <a:latin typeface="Calibri"/>
                <a:cs typeface="Calibri"/>
              </a:rPr>
              <a:t>***</a:t>
            </a:r>
            <a:r>
              <a:rPr sz="3033" dirty="0">
                <a:solidFill>
                  <a:srgbClr val="0505FB"/>
                </a:solidFill>
                <a:latin typeface="SimSun"/>
                <a:cs typeface="SimSun"/>
              </a:rPr>
              <a:t>（添加</a:t>
            </a:r>
            <a:r>
              <a:rPr sz="3033" spc="-5" dirty="0">
                <a:solidFill>
                  <a:srgbClr val="0505FB"/>
                </a:solidFill>
                <a:latin typeface="Calibri"/>
                <a:cs typeface="Calibri"/>
              </a:rPr>
              <a:t>ftp</a:t>
            </a:r>
            <a:r>
              <a:rPr sz="3033" dirty="0">
                <a:solidFill>
                  <a:srgbClr val="0505FB"/>
                </a:solidFill>
                <a:latin typeface="SimSun"/>
                <a:cs typeface="SimSun"/>
              </a:rPr>
              <a:t>服务）</a:t>
            </a:r>
            <a:endParaRPr sz="3033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5181" y="4192312"/>
            <a:ext cx="2916767" cy="48062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3033" spc="5" dirty="0">
                <a:solidFill>
                  <a:srgbClr val="0505FB"/>
                </a:solidFill>
                <a:latin typeface="Calibri"/>
                <a:cs typeface="Calibri"/>
              </a:rPr>
              <a:t>#</a:t>
            </a:r>
            <a:r>
              <a:rPr sz="3033" dirty="0">
                <a:solidFill>
                  <a:srgbClr val="0505FB"/>
                </a:solidFill>
                <a:latin typeface="SimSun"/>
                <a:cs typeface="SimSun"/>
              </a:rPr>
              <a:t>（重启防火墙）</a:t>
            </a:r>
            <a:endParaRPr sz="3033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378" y="4192311"/>
            <a:ext cx="4553320" cy="188857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83923">
              <a:spcBef>
                <a:spcPts val="108"/>
              </a:spcBef>
            </a:pP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firewall-cmd</a:t>
            </a:r>
            <a:r>
              <a:rPr sz="3033" spc="-27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--reload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3017"/>
              </a:spcBef>
            </a:pP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(3)</a:t>
            </a:r>
            <a:r>
              <a:rPr sz="3033" spc="-4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启动方法</a:t>
            </a:r>
            <a:endParaRPr sz="3033">
              <a:latin typeface="SimSun"/>
              <a:cs typeface="SimSun"/>
            </a:endParaRPr>
          </a:p>
          <a:p>
            <a:pPr marL="13758">
              <a:spcBef>
                <a:spcPts val="699"/>
              </a:spcBef>
            </a:pPr>
            <a:r>
              <a:rPr sz="3033" spc="-22" dirty="0">
                <a:solidFill>
                  <a:srgbClr val="00B050"/>
                </a:solidFill>
                <a:latin typeface="Calibri"/>
                <a:cs typeface="Calibri"/>
              </a:rPr>
              <a:t>systemctl</a:t>
            </a:r>
            <a:r>
              <a:rPr sz="3033" spc="-27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start</a:t>
            </a:r>
            <a:r>
              <a:rPr sz="3033" spc="-22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vsftpd.service</a:t>
            </a:r>
            <a:endParaRPr sz="30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77" y="487468"/>
            <a:ext cx="4065588" cy="48062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  <a:tabLst>
                <a:tab pos="2446844" algn="l"/>
              </a:tabLst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Wi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nd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33" spc="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P	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ft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客户端</a:t>
            </a:r>
            <a:endParaRPr sz="3033">
              <a:latin typeface="SimSun"/>
              <a:cs typeface="SimSu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76" y="1024732"/>
            <a:ext cx="9861285" cy="25607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301" y="-276395"/>
            <a:ext cx="2482003" cy="614057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</a:pP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5.8</a:t>
            </a:r>
            <a:r>
              <a:rPr sz="3900" spc="-8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spc="-11" dirty="0">
                <a:solidFill>
                  <a:srgbClr val="FF0000"/>
                </a:solidFill>
                <a:latin typeface="Calibri"/>
                <a:cs typeface="Calibri"/>
              </a:rPr>
              <a:t>FTP</a:t>
            </a:r>
            <a:r>
              <a:rPr sz="3900" dirty="0">
                <a:solidFill>
                  <a:srgbClr val="FF0000"/>
                </a:solidFill>
                <a:latin typeface="SimSun"/>
                <a:cs typeface="SimSun"/>
              </a:rPr>
              <a:t>服务</a:t>
            </a:r>
            <a:endParaRPr sz="39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00" y="-272485"/>
            <a:ext cx="4767263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5.9</a:t>
            </a:r>
            <a:r>
              <a:rPr sz="39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spc="5" dirty="0">
                <a:solidFill>
                  <a:srgbClr val="FF0000"/>
                </a:solidFill>
                <a:latin typeface="Calibri"/>
                <a:cs typeface="Calibri"/>
              </a:rPr>
              <a:t>HTTP</a:t>
            </a:r>
            <a:r>
              <a:rPr sz="3900" dirty="0">
                <a:solidFill>
                  <a:srgbClr val="FF0000"/>
                </a:solidFill>
              </a:rPr>
              <a:t>服务</a:t>
            </a:r>
            <a:r>
              <a:rPr sz="3900" spc="-5" dirty="0">
                <a:solidFill>
                  <a:srgbClr val="FF0000"/>
                </a:solidFill>
                <a:latin typeface="Calibri"/>
                <a:cs typeface="Calibri"/>
              </a:rPr>
              <a:t>--RHEL6.5</a:t>
            </a:r>
            <a:endParaRPr sz="3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8775" y="2882106"/>
            <a:ext cx="5737225" cy="42134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542" y="282744"/>
            <a:ext cx="9288251" cy="4493837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 marR="5503">
              <a:lnSpc>
                <a:spcPts val="3792"/>
              </a:lnSpc>
              <a:spcBef>
                <a:spcPts val="108"/>
              </a:spcBef>
            </a:pPr>
            <a:r>
              <a:rPr sz="3033" dirty="0">
                <a:latin typeface="Calibri"/>
                <a:cs typeface="Calibri"/>
              </a:rPr>
              <a:t>Apache</a:t>
            </a:r>
            <a:r>
              <a:rPr sz="3033" spc="-16" dirty="0">
                <a:latin typeface="Calibri"/>
                <a:cs typeface="Calibri"/>
              </a:rPr>
              <a:t> Http</a:t>
            </a:r>
            <a:r>
              <a:rPr sz="3033" dirty="0">
                <a:latin typeface="SimSun"/>
                <a:cs typeface="SimSun"/>
              </a:rPr>
              <a:t>服务是</a:t>
            </a:r>
            <a:r>
              <a:rPr sz="3033" spc="-27" dirty="0">
                <a:latin typeface="Calibri"/>
                <a:cs typeface="Calibri"/>
              </a:rPr>
              <a:t>Unix-like</a:t>
            </a:r>
            <a:r>
              <a:rPr sz="3033" dirty="0">
                <a:latin typeface="SimSun"/>
                <a:cs typeface="SimSun"/>
              </a:rPr>
              <a:t>操作系统下的</a:t>
            </a:r>
            <a:r>
              <a:rPr sz="3033" spc="-5" dirty="0">
                <a:latin typeface="Calibri"/>
                <a:cs typeface="Calibri"/>
              </a:rPr>
              <a:t>WWW </a:t>
            </a:r>
            <a:r>
              <a:rPr sz="3033" spc="-11" dirty="0">
                <a:latin typeface="Calibri"/>
                <a:cs typeface="Calibri"/>
              </a:rPr>
              <a:t>Server</a:t>
            </a:r>
            <a:r>
              <a:rPr sz="3033" spc="-11" dirty="0">
                <a:latin typeface="SimSun"/>
                <a:cs typeface="SimSun"/>
              </a:rPr>
              <a:t>， </a:t>
            </a:r>
            <a:r>
              <a:rPr sz="3033" spc="-1500" dirty="0">
                <a:latin typeface="SimSun"/>
                <a:cs typeface="SimSun"/>
              </a:rPr>
              <a:t> 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、启动方法</a:t>
            </a:r>
            <a:endParaRPr sz="3033">
              <a:latin typeface="SimSun"/>
              <a:cs typeface="SimSun"/>
            </a:endParaRPr>
          </a:p>
          <a:p>
            <a:pPr marL="50904" marR="5426808" indent="952735">
              <a:lnSpc>
                <a:spcPts val="3304"/>
              </a:lnSpc>
              <a:spcBef>
                <a:spcPts val="941"/>
              </a:spcBef>
            </a:pP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service</a:t>
            </a:r>
            <a:r>
              <a:rPr sz="3033" spc="-49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httpd</a:t>
            </a:r>
            <a:r>
              <a:rPr sz="3033" spc="-38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start </a:t>
            </a:r>
            <a:r>
              <a:rPr sz="3033" spc="-666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、查看状态</a:t>
            </a:r>
            <a:endParaRPr sz="3033">
              <a:latin typeface="SimSun"/>
              <a:cs typeface="SimSun"/>
            </a:endParaRPr>
          </a:p>
          <a:p>
            <a:pPr marL="1042162">
              <a:spcBef>
                <a:spcPts val="623"/>
              </a:spcBef>
            </a:pP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pstree|grep</a:t>
            </a:r>
            <a:r>
              <a:rPr sz="3033" spc="-27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httpd</a:t>
            </a:r>
            <a:endParaRPr sz="3033">
              <a:latin typeface="Calibri"/>
              <a:cs typeface="Calibri"/>
            </a:endParaRPr>
          </a:p>
          <a:p>
            <a:pPr marL="27516">
              <a:spcBef>
                <a:spcPts val="22"/>
              </a:spcBef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、配置文件</a:t>
            </a:r>
            <a:r>
              <a:rPr sz="3033" spc="487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033" spc="-16" dirty="0">
                <a:solidFill>
                  <a:srgbClr val="FF0000"/>
                </a:solidFill>
                <a:latin typeface="Calibri"/>
                <a:cs typeface="Calibri"/>
              </a:rPr>
              <a:t>/etc/httpd/conf/httpd.conf</a:t>
            </a:r>
            <a:endParaRPr sz="3033">
              <a:latin typeface="Calibri"/>
              <a:cs typeface="Calibri"/>
            </a:endParaRPr>
          </a:p>
          <a:p>
            <a:pPr>
              <a:spcBef>
                <a:spcPts val="27"/>
              </a:spcBef>
            </a:pPr>
            <a:endParaRPr sz="2979">
              <a:latin typeface="Calibri"/>
              <a:cs typeface="Calibri"/>
            </a:endParaRPr>
          </a:p>
          <a:p>
            <a:pPr marL="34395" marR="5196363">
              <a:lnSpc>
                <a:spcPct val="118600"/>
              </a:lnSpc>
              <a:spcBef>
                <a:spcPts val="5"/>
              </a:spcBef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、客户端浏览器中输入  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  <a:hlinkClick r:id="rId3"/>
              </a:rPr>
              <a:t>http://172.25.182.???</a:t>
            </a:r>
            <a:endParaRPr sz="30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6494" y="123755"/>
            <a:ext cx="7837435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  <a:tabLst>
                <a:tab pos="1242339" algn="l"/>
              </a:tabLst>
            </a:pPr>
            <a:r>
              <a:rPr sz="3900" dirty="0">
                <a:latin typeface="Calibri"/>
                <a:cs typeface="Calibri"/>
              </a:rPr>
              <a:t>5</a:t>
            </a:r>
            <a:r>
              <a:rPr sz="3900" spc="5" dirty="0">
                <a:latin typeface="Calibri"/>
                <a:cs typeface="Calibri"/>
              </a:rPr>
              <a:t>.</a:t>
            </a:r>
            <a:r>
              <a:rPr sz="3900" dirty="0">
                <a:latin typeface="Calibri"/>
                <a:cs typeface="Calibri"/>
              </a:rPr>
              <a:t>4</a:t>
            </a:r>
            <a:r>
              <a:rPr sz="3900" spc="5" dirty="0">
                <a:latin typeface="Calibri"/>
                <a:cs typeface="Calibri"/>
              </a:rPr>
              <a:t>.</a:t>
            </a:r>
            <a:r>
              <a:rPr sz="3900" dirty="0">
                <a:latin typeface="Calibri"/>
                <a:cs typeface="Calibri"/>
              </a:rPr>
              <a:t>2	</a:t>
            </a:r>
            <a:r>
              <a:rPr sz="3900" spc="-5" dirty="0">
                <a:latin typeface="Calibri"/>
                <a:cs typeface="Calibri"/>
              </a:rPr>
              <a:t>DH</a:t>
            </a:r>
            <a:r>
              <a:rPr sz="3900" spc="5" dirty="0">
                <a:latin typeface="Calibri"/>
                <a:cs typeface="Calibri"/>
              </a:rPr>
              <a:t>C</a:t>
            </a:r>
            <a:r>
              <a:rPr sz="3900" spc="-11" dirty="0">
                <a:latin typeface="Calibri"/>
                <a:cs typeface="Calibri"/>
              </a:rPr>
              <a:t>P</a:t>
            </a:r>
            <a:r>
              <a:rPr sz="3900" dirty="0"/>
              <a:t>服务器的安装与启动管理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23" y="791251"/>
            <a:ext cx="9866101" cy="4104009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31821">
              <a:spcBef>
                <a:spcPts val="780"/>
              </a:spcBef>
              <a:tabLst>
                <a:tab pos="1486542" algn="l"/>
              </a:tabLst>
            </a:pPr>
            <a:r>
              <a:rPr sz="3033" dirty="0">
                <a:latin typeface="Calibri"/>
                <a:cs typeface="Calibri"/>
              </a:rPr>
              <a:t>5.4.2.1	</a:t>
            </a:r>
            <a:r>
              <a:rPr sz="3033" spc="-5" dirty="0">
                <a:latin typeface="Calibri"/>
                <a:cs typeface="Calibri"/>
              </a:rPr>
              <a:t>DHCP</a:t>
            </a:r>
            <a:r>
              <a:rPr sz="3033" dirty="0">
                <a:latin typeface="SimSun"/>
                <a:cs typeface="SimSun"/>
              </a:rPr>
              <a:t>服务器软件安装</a:t>
            </a:r>
            <a:endParaRPr sz="3033">
              <a:latin typeface="SimSun"/>
              <a:cs typeface="SimSun"/>
            </a:endParaRPr>
          </a:p>
          <a:p>
            <a:pPr marL="231821" marR="651437">
              <a:lnSpc>
                <a:spcPct val="101400"/>
              </a:lnSpc>
              <a:spcBef>
                <a:spcPts val="628"/>
              </a:spcBef>
            </a:pPr>
            <a:r>
              <a:rPr sz="3033" dirty="0">
                <a:latin typeface="SimSun"/>
                <a:cs typeface="SimSun"/>
              </a:rPr>
              <a:t>红帽系统提供的</a:t>
            </a:r>
            <a:r>
              <a:rPr sz="3033" dirty="0">
                <a:latin typeface="Calibri"/>
                <a:cs typeface="Calibri"/>
              </a:rPr>
              <a:t>D</a:t>
            </a:r>
            <a:r>
              <a:rPr sz="3033" spc="5" dirty="0">
                <a:latin typeface="Calibri"/>
                <a:cs typeface="Calibri"/>
              </a:rPr>
              <a:t>H</a:t>
            </a:r>
            <a:r>
              <a:rPr sz="3033" spc="-11" dirty="0">
                <a:latin typeface="Calibri"/>
                <a:cs typeface="Calibri"/>
              </a:rPr>
              <a:t>C</a:t>
            </a:r>
            <a:r>
              <a:rPr sz="3033" dirty="0">
                <a:latin typeface="Calibri"/>
                <a:cs typeface="Calibri"/>
              </a:rPr>
              <a:t>P</a:t>
            </a:r>
            <a:r>
              <a:rPr sz="3033" dirty="0">
                <a:latin typeface="SimSun"/>
                <a:cs typeface="SimSun"/>
              </a:rPr>
              <a:t>服务器软件包为</a:t>
            </a:r>
            <a:r>
              <a:rPr sz="3033" dirty="0">
                <a:latin typeface="Calibri"/>
                <a:cs typeface="Calibri"/>
              </a:rPr>
              <a:t>dhc</a:t>
            </a:r>
            <a:r>
              <a:rPr sz="3033" spc="5" dirty="0">
                <a:latin typeface="Calibri"/>
                <a:cs typeface="Calibri"/>
              </a:rPr>
              <a:t>p</a:t>
            </a:r>
            <a:r>
              <a:rPr sz="3033" dirty="0">
                <a:latin typeface="SimSun"/>
                <a:cs typeface="SimSun"/>
              </a:rPr>
              <a:t>，使用前要 先安装它，安装方法如下：</a:t>
            </a:r>
            <a:endParaRPr sz="3033">
              <a:latin typeface="SimSun"/>
              <a:cs typeface="SimSun"/>
            </a:endParaRPr>
          </a:p>
          <a:p>
            <a:pPr marL="231821">
              <a:spcBef>
                <a:spcPts val="596"/>
              </a:spcBef>
            </a:pPr>
            <a:r>
              <a:rPr sz="3033" spc="-5" dirty="0">
                <a:latin typeface="Calibri"/>
                <a:cs typeface="Calibri"/>
              </a:rPr>
              <a:t>#yum</a:t>
            </a:r>
            <a:r>
              <a:rPr sz="3033" spc="-22" dirty="0">
                <a:latin typeface="Calibri"/>
                <a:cs typeface="Calibri"/>
              </a:rPr>
              <a:t> </a:t>
            </a:r>
            <a:r>
              <a:rPr sz="3033" spc="-16" dirty="0">
                <a:latin typeface="Calibri"/>
                <a:cs typeface="Calibri"/>
              </a:rPr>
              <a:t>install </a:t>
            </a:r>
            <a:r>
              <a:rPr sz="3033" dirty="0">
                <a:latin typeface="Calibri"/>
                <a:cs typeface="Calibri"/>
              </a:rPr>
              <a:t>dhcp</a:t>
            </a:r>
            <a:endParaRPr sz="3033">
              <a:latin typeface="Calibri"/>
              <a:cs typeface="Calibri"/>
            </a:endParaRPr>
          </a:p>
          <a:p>
            <a:pPr marL="13758" marR="5503">
              <a:lnSpc>
                <a:spcPct val="101400"/>
              </a:lnSpc>
              <a:spcBef>
                <a:spcPts val="1771"/>
              </a:spcBef>
              <a:tabLst>
                <a:tab pos="1507179" algn="l"/>
                <a:tab pos="3766228" algn="l"/>
              </a:tabLst>
            </a:pPr>
            <a:r>
              <a:rPr sz="3033" spc="-11" dirty="0">
                <a:latin typeface="Calibri"/>
                <a:cs typeface="Calibri"/>
              </a:rPr>
              <a:t>[root@localhost</a:t>
            </a:r>
            <a:r>
              <a:rPr sz="3033" spc="5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~]#</a:t>
            </a:r>
            <a:r>
              <a:rPr sz="3033" spc="16" dirty="0">
                <a:latin typeface="Calibri"/>
                <a:cs typeface="Calibri"/>
              </a:rPr>
              <a:t> </a:t>
            </a:r>
            <a:r>
              <a:rPr sz="3033" dirty="0">
                <a:latin typeface="Calibri"/>
                <a:cs typeface="Calibri"/>
              </a:rPr>
              <a:t>cp	</a:t>
            </a:r>
            <a:r>
              <a:rPr sz="3033" spc="-5" dirty="0">
                <a:latin typeface="Calibri"/>
                <a:cs typeface="Calibri"/>
              </a:rPr>
              <a:t>/usr/share/doc/dhcp-4.2.5/dhcpd.conf </a:t>
            </a:r>
            <a:r>
              <a:rPr sz="3033" spc="-672" dirty="0">
                <a:latin typeface="Calibri"/>
                <a:cs typeface="Calibri"/>
              </a:rPr>
              <a:t> </a:t>
            </a:r>
            <a:r>
              <a:rPr sz="3033" spc="-22" dirty="0">
                <a:latin typeface="Calibri"/>
                <a:cs typeface="Calibri"/>
              </a:rPr>
              <a:t>example	</a:t>
            </a:r>
            <a:r>
              <a:rPr sz="3033" spc="-11" dirty="0">
                <a:latin typeface="Calibri"/>
                <a:cs typeface="Calibri"/>
              </a:rPr>
              <a:t>/etc/dhcp/dhcpd.conf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2600"/>
              </a:spcBef>
            </a:pPr>
            <a:r>
              <a:rPr sz="3033" dirty="0">
                <a:latin typeface="SimSun"/>
                <a:cs typeface="SimSun"/>
              </a:rPr>
              <a:t>用“</a:t>
            </a:r>
            <a:r>
              <a:rPr sz="3033" spc="-5" dirty="0">
                <a:latin typeface="Calibri"/>
                <a:cs typeface="Calibri"/>
              </a:rPr>
              <a:t>i</a:t>
            </a:r>
            <a:r>
              <a:rPr sz="3033" spc="-76" dirty="0">
                <a:latin typeface="Calibri"/>
                <a:cs typeface="Calibri"/>
              </a:rPr>
              <a:t>f</a:t>
            </a:r>
            <a:r>
              <a:rPr sz="3033" spc="-22" dirty="0">
                <a:latin typeface="Calibri"/>
                <a:cs typeface="Calibri"/>
              </a:rPr>
              <a:t>c</a:t>
            </a:r>
            <a:r>
              <a:rPr sz="3033" spc="-5" dirty="0">
                <a:latin typeface="Calibri"/>
                <a:cs typeface="Calibri"/>
              </a:rPr>
              <a:t>o</a:t>
            </a:r>
            <a:r>
              <a:rPr sz="3033" spc="-16" dirty="0">
                <a:latin typeface="Calibri"/>
                <a:cs typeface="Calibri"/>
              </a:rPr>
              <a:t>n</a:t>
            </a:r>
            <a:r>
              <a:rPr sz="3033" spc="-5" dirty="0">
                <a:latin typeface="Calibri"/>
                <a:cs typeface="Calibri"/>
              </a:rPr>
              <a:t>fig</a:t>
            </a:r>
            <a:r>
              <a:rPr sz="3033" dirty="0">
                <a:latin typeface="SimSun"/>
                <a:cs typeface="SimSun"/>
              </a:rPr>
              <a:t>”获得本机的</a:t>
            </a:r>
            <a:r>
              <a:rPr sz="3033" spc="-11" dirty="0">
                <a:latin typeface="Calibri"/>
                <a:cs typeface="Calibri"/>
              </a:rPr>
              <a:t>I</a:t>
            </a:r>
            <a:r>
              <a:rPr sz="3033" dirty="0">
                <a:latin typeface="Calibri"/>
                <a:cs typeface="Calibri"/>
              </a:rPr>
              <a:t>P</a:t>
            </a:r>
            <a:r>
              <a:rPr sz="3033" dirty="0">
                <a:latin typeface="SimSun"/>
                <a:cs typeface="SimSun"/>
              </a:rPr>
              <a:t>地址是：</a:t>
            </a:r>
            <a:r>
              <a:rPr sz="3033" spc="5" dirty="0">
                <a:latin typeface="Calibri"/>
                <a:cs typeface="Calibri"/>
              </a:rPr>
              <a:t>192.168.82.132</a:t>
            </a:r>
            <a:endParaRPr sz="30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01" y="-272485"/>
            <a:ext cx="4390971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5.9</a:t>
            </a:r>
            <a:r>
              <a:rPr sz="3900" spc="-7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spc="5" dirty="0">
                <a:solidFill>
                  <a:srgbClr val="FF0000"/>
                </a:solidFill>
                <a:latin typeface="Calibri"/>
                <a:cs typeface="Calibri"/>
              </a:rPr>
              <a:t>HTTP</a:t>
            </a:r>
            <a:r>
              <a:rPr sz="3900" dirty="0">
                <a:solidFill>
                  <a:srgbClr val="FF0000"/>
                </a:solidFill>
              </a:rPr>
              <a:t>服务</a:t>
            </a:r>
            <a:r>
              <a:rPr sz="3900" spc="-5" dirty="0">
                <a:solidFill>
                  <a:srgbClr val="FF0000"/>
                </a:solidFill>
                <a:latin typeface="Calibri"/>
                <a:cs typeface="Calibri"/>
              </a:rPr>
              <a:t>--RHEL7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542" y="282744"/>
            <a:ext cx="9288251" cy="6376981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 marR="5503">
              <a:lnSpc>
                <a:spcPts val="3792"/>
              </a:lnSpc>
              <a:spcBef>
                <a:spcPts val="108"/>
              </a:spcBef>
            </a:pPr>
            <a:r>
              <a:rPr sz="3033" dirty="0">
                <a:latin typeface="Calibri"/>
                <a:cs typeface="Calibri"/>
              </a:rPr>
              <a:t>Apache</a:t>
            </a:r>
            <a:r>
              <a:rPr sz="3033" spc="-16" dirty="0">
                <a:latin typeface="Calibri"/>
                <a:cs typeface="Calibri"/>
              </a:rPr>
              <a:t> Http</a:t>
            </a:r>
            <a:r>
              <a:rPr sz="3033" dirty="0">
                <a:latin typeface="SimSun"/>
                <a:cs typeface="SimSun"/>
              </a:rPr>
              <a:t>服务是</a:t>
            </a:r>
            <a:r>
              <a:rPr sz="3033" spc="-27" dirty="0">
                <a:latin typeface="Calibri"/>
                <a:cs typeface="Calibri"/>
              </a:rPr>
              <a:t>Unix-like</a:t>
            </a:r>
            <a:r>
              <a:rPr sz="3033" dirty="0">
                <a:latin typeface="SimSun"/>
                <a:cs typeface="SimSun"/>
              </a:rPr>
              <a:t>操作系统下的</a:t>
            </a:r>
            <a:r>
              <a:rPr sz="3033" spc="-5" dirty="0">
                <a:latin typeface="Calibri"/>
                <a:cs typeface="Calibri"/>
              </a:rPr>
              <a:t>WWW </a:t>
            </a:r>
            <a:r>
              <a:rPr sz="3033" spc="-11" dirty="0">
                <a:latin typeface="Calibri"/>
                <a:cs typeface="Calibri"/>
              </a:rPr>
              <a:t>Server</a:t>
            </a:r>
            <a:r>
              <a:rPr sz="3033" spc="-11" dirty="0">
                <a:latin typeface="SimSun"/>
                <a:cs typeface="SimSun"/>
              </a:rPr>
              <a:t>， </a:t>
            </a:r>
            <a:r>
              <a:rPr sz="3033" spc="-1500" dirty="0">
                <a:latin typeface="SimSun"/>
                <a:cs typeface="SimSun"/>
              </a:rPr>
              <a:t> 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、安装</a:t>
            </a:r>
            <a:endParaRPr sz="3033">
              <a:latin typeface="SimSun"/>
              <a:cs typeface="SimSun"/>
            </a:endParaRPr>
          </a:p>
          <a:p>
            <a:pPr marL="50904" marR="5635240" indent="952735">
              <a:lnSpc>
                <a:spcPts val="3456"/>
              </a:lnSpc>
              <a:spcBef>
                <a:spcPts val="43"/>
              </a:spcBef>
            </a:pP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yum</a:t>
            </a:r>
            <a:r>
              <a:rPr sz="3033" spc="-32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install</a:t>
            </a:r>
            <a:r>
              <a:rPr sz="3033" spc="-38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httpd </a:t>
            </a:r>
            <a:r>
              <a:rPr sz="3033" spc="-672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、开放防火墙</a:t>
            </a:r>
            <a:endParaRPr sz="3033">
              <a:latin typeface="SimSun"/>
              <a:cs typeface="SimSun"/>
            </a:endParaRPr>
          </a:p>
          <a:p>
            <a:pPr marL="1042162" marR="1247842">
              <a:lnSpc>
                <a:spcPts val="3564"/>
              </a:lnSpc>
              <a:spcBef>
                <a:spcPts val="49"/>
              </a:spcBef>
            </a:pP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firewall-cmd 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--permanent --add-service=http </a:t>
            </a:r>
            <a:r>
              <a:rPr sz="3033" spc="-672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firewall-cmd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--reload</a:t>
            </a:r>
            <a:endParaRPr sz="3033">
              <a:latin typeface="Calibri"/>
              <a:cs typeface="Calibri"/>
            </a:endParaRPr>
          </a:p>
          <a:p>
            <a:pPr marL="27516">
              <a:lnSpc>
                <a:spcPts val="3152"/>
              </a:lnSpc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、修改配置文件</a:t>
            </a:r>
            <a:endParaRPr sz="3033">
              <a:latin typeface="SimSun"/>
              <a:cs typeface="SimSun"/>
            </a:endParaRPr>
          </a:p>
          <a:p>
            <a:pPr marL="991944">
              <a:lnSpc>
                <a:spcPts val="3602"/>
              </a:lnSpc>
            </a:pP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gedit</a:t>
            </a:r>
            <a:r>
              <a:rPr sz="3033" spc="-38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/etc/httpd/conf/httpd.conf</a:t>
            </a:r>
            <a:endParaRPr sz="3033">
              <a:latin typeface="Calibri"/>
              <a:cs typeface="Calibri"/>
            </a:endParaRPr>
          </a:p>
          <a:p>
            <a:pPr marL="50904">
              <a:lnSpc>
                <a:spcPts val="3602"/>
              </a:lnSpc>
              <a:spcBef>
                <a:spcPts val="569"/>
              </a:spcBef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、启动</a:t>
            </a:r>
            <a:endParaRPr sz="3033">
              <a:latin typeface="SimSun"/>
              <a:cs typeface="SimSun"/>
            </a:endParaRPr>
          </a:p>
          <a:p>
            <a:pPr marL="1042162">
              <a:lnSpc>
                <a:spcPts val="3602"/>
              </a:lnSpc>
            </a:pPr>
            <a:r>
              <a:rPr sz="3033" spc="-22" dirty="0">
                <a:solidFill>
                  <a:srgbClr val="00B050"/>
                </a:solidFill>
                <a:latin typeface="Calibri"/>
                <a:cs typeface="Calibri"/>
              </a:rPr>
              <a:t>systemctl</a:t>
            </a:r>
            <a:r>
              <a:rPr sz="3033" spc="-27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start</a:t>
            </a:r>
            <a:r>
              <a:rPr sz="3033" spc="-27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httpd</a:t>
            </a:r>
            <a:endParaRPr sz="3033">
              <a:latin typeface="Calibri"/>
              <a:cs typeface="Calibri"/>
            </a:endParaRPr>
          </a:p>
          <a:p>
            <a:pPr marL="50904">
              <a:spcBef>
                <a:spcPts val="937"/>
              </a:spcBef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、将你的</a:t>
            </a:r>
            <a:r>
              <a:rPr sz="3033" spc="-19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index.html</a:t>
            </a:r>
            <a:endParaRPr sz="3033">
              <a:latin typeface="Calibri"/>
              <a:cs typeface="Calibri"/>
            </a:endParaRPr>
          </a:p>
          <a:p>
            <a:pPr marL="50904">
              <a:spcBef>
                <a:spcPts val="677"/>
              </a:spcBef>
            </a:pP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文件保存到</a:t>
            </a:r>
            <a:endParaRPr sz="3033">
              <a:latin typeface="SimSun"/>
              <a:cs typeface="SimSun"/>
            </a:endParaRPr>
          </a:p>
          <a:p>
            <a:pPr marL="50904">
              <a:spcBef>
                <a:spcPts val="699"/>
              </a:spcBef>
            </a:pP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/var/www/html/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下</a:t>
            </a:r>
            <a:endParaRPr sz="3033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4371" y="4882224"/>
            <a:ext cx="6003792" cy="2261524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01" y="-272485"/>
            <a:ext cx="3365976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5.10</a:t>
            </a:r>
            <a:r>
              <a:rPr sz="3900" spc="-7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spc="-11" dirty="0">
                <a:solidFill>
                  <a:srgbClr val="FF0000"/>
                </a:solidFill>
                <a:latin typeface="Calibri"/>
                <a:cs typeface="Calibri"/>
              </a:rPr>
              <a:t>Samba</a:t>
            </a:r>
            <a:r>
              <a:rPr sz="3900" dirty="0">
                <a:solidFill>
                  <a:srgbClr val="FF0000"/>
                </a:solidFill>
              </a:rPr>
              <a:t>服务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542" y="559011"/>
            <a:ext cx="9603317" cy="5174718"/>
          </a:xfrm>
          <a:prstGeom prst="rect">
            <a:avLst/>
          </a:prstGeom>
        </p:spPr>
        <p:txBody>
          <a:bodyPr vert="horz" wrap="square" lIns="0" tIns="14446" rIns="0" bIns="0" rtlCol="0">
            <a:spAutoFit/>
          </a:bodyPr>
          <a:lstStyle/>
          <a:p>
            <a:pPr marL="13758" marR="5503">
              <a:lnSpc>
                <a:spcPct val="99800"/>
              </a:lnSpc>
              <a:spcBef>
                <a:spcPts val="114"/>
              </a:spcBef>
            </a:pPr>
            <a:r>
              <a:rPr sz="2600" spc="-5" dirty="0">
                <a:latin typeface="Calibri"/>
                <a:cs typeface="Calibri"/>
              </a:rPr>
              <a:t>Samba</a:t>
            </a:r>
            <a:r>
              <a:rPr sz="2600" dirty="0">
                <a:latin typeface="SimSun"/>
                <a:cs typeface="SimSun"/>
              </a:rPr>
              <a:t>主要用于让</a:t>
            </a:r>
            <a:r>
              <a:rPr sz="2600" spc="-11" dirty="0">
                <a:latin typeface="Calibri"/>
                <a:cs typeface="Calibri"/>
              </a:rPr>
              <a:t>Windows</a:t>
            </a:r>
            <a:r>
              <a:rPr sz="2600" dirty="0">
                <a:latin typeface="SimSun"/>
                <a:cs typeface="SimSun"/>
              </a:rPr>
              <a:t>主机能通过网上邻居方式访问</a:t>
            </a:r>
            <a:r>
              <a:rPr sz="2600" spc="-5" dirty="0">
                <a:latin typeface="Calibri"/>
                <a:cs typeface="Calibri"/>
              </a:rPr>
              <a:t>Linux</a:t>
            </a:r>
            <a:r>
              <a:rPr sz="2600" dirty="0">
                <a:latin typeface="SimSun"/>
                <a:cs typeface="SimSun"/>
              </a:rPr>
              <a:t>主机 上的资源。为什么有了</a:t>
            </a:r>
            <a:r>
              <a:rPr sz="2600" spc="-5" dirty="0">
                <a:latin typeface="Calibri"/>
                <a:cs typeface="Calibri"/>
              </a:rPr>
              <a:t>FTP</a:t>
            </a:r>
            <a:r>
              <a:rPr sz="2600" dirty="0">
                <a:latin typeface="SimSun"/>
                <a:cs typeface="SimSun"/>
              </a:rPr>
              <a:t>和</a:t>
            </a:r>
            <a:r>
              <a:rPr sz="2600" spc="5" dirty="0">
                <a:latin typeface="Calibri"/>
                <a:cs typeface="Calibri"/>
              </a:rPr>
              <a:t>HTTP</a:t>
            </a:r>
            <a:r>
              <a:rPr sz="2600" dirty="0">
                <a:latin typeface="SimSun"/>
                <a:cs typeface="SimSun"/>
              </a:rPr>
              <a:t>还要配置</a:t>
            </a:r>
            <a:r>
              <a:rPr sz="2600" spc="-5" dirty="0">
                <a:latin typeface="Calibri"/>
                <a:cs typeface="Calibri"/>
              </a:rPr>
              <a:t>Samba</a:t>
            </a:r>
            <a:r>
              <a:rPr sz="2600" dirty="0">
                <a:latin typeface="SimSun"/>
                <a:cs typeface="SimSun"/>
              </a:rPr>
              <a:t>呢？因为方便和 安全。</a:t>
            </a:r>
            <a:r>
              <a:rPr sz="2600" spc="-5" dirty="0">
                <a:latin typeface="Calibri"/>
                <a:cs typeface="Calibri"/>
              </a:rPr>
              <a:t>FTP</a:t>
            </a:r>
            <a:r>
              <a:rPr sz="2600" dirty="0">
                <a:latin typeface="SimSun"/>
                <a:cs typeface="SimSun"/>
              </a:rPr>
              <a:t>需要登录才能下载和上传，还有文件名乱码。</a:t>
            </a:r>
            <a:r>
              <a:rPr sz="2600" spc="5" dirty="0">
                <a:latin typeface="Calibri"/>
                <a:cs typeface="Calibri"/>
              </a:rPr>
              <a:t>HTTP</a:t>
            </a:r>
            <a:r>
              <a:rPr sz="2600" dirty="0">
                <a:latin typeface="SimSun"/>
                <a:cs typeface="SimSun"/>
              </a:rPr>
              <a:t>一般 只提供下载，也可以上传，但是上传到自己的用户主目录不方便， 上传到公共目录又不安全。</a:t>
            </a:r>
            <a:endParaRPr sz="2600">
              <a:latin typeface="SimSun"/>
              <a:cs typeface="SimSun"/>
            </a:endParaRPr>
          </a:p>
          <a:p>
            <a:pPr marL="37834">
              <a:spcBef>
                <a:spcPts val="785"/>
              </a:spcBef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、安装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samba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软件包</a:t>
            </a:r>
            <a:endParaRPr sz="3033">
              <a:latin typeface="SimSun"/>
              <a:cs typeface="SimSun"/>
            </a:endParaRPr>
          </a:p>
          <a:p>
            <a:pPr marL="37834">
              <a:spcBef>
                <a:spcPts val="704"/>
              </a:spcBef>
            </a:pP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yum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install -y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samba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 samba-common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samba-client</a:t>
            </a:r>
            <a:endParaRPr sz="3033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683">
              <a:latin typeface="Calibri"/>
              <a:cs typeface="Calibri"/>
            </a:endParaRPr>
          </a:p>
          <a:p>
            <a:pPr marL="37834" marR="828226">
              <a:lnSpc>
                <a:spcPts val="3564"/>
              </a:lnSpc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**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如果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yum</a:t>
            </a:r>
            <a:r>
              <a:rPr sz="3033" spc="-5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更换没成功，则可下载</a:t>
            </a:r>
            <a:r>
              <a:rPr sz="3033" spc="-5" dirty="0">
                <a:solidFill>
                  <a:srgbClr val="FF0000"/>
                </a:solidFill>
                <a:latin typeface="SimSun"/>
                <a:cs typeface="SimSun"/>
              </a:rPr>
              <a:t>（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samba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samba- </a:t>
            </a:r>
            <a:r>
              <a:rPr sz="3033" spc="-67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common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samba-client</a:t>
            </a:r>
            <a:r>
              <a:rPr sz="3033" spc="-5" dirty="0">
                <a:solidFill>
                  <a:srgbClr val="FF0000"/>
                </a:solidFill>
                <a:latin typeface="SimSun"/>
                <a:cs typeface="SimSun"/>
              </a:rPr>
              <a:t>）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三个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rpm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文件，再安装</a:t>
            </a:r>
            <a:endParaRPr sz="3033">
              <a:latin typeface="SimSun"/>
              <a:cs typeface="SimSun"/>
            </a:endParaRPr>
          </a:p>
          <a:p>
            <a:pPr marL="1028404">
              <a:spcBef>
                <a:spcPts val="596"/>
              </a:spcBef>
            </a:pP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rpm</a:t>
            </a:r>
            <a:r>
              <a:rPr sz="3033" spc="-27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-ivh</a:t>
            </a:r>
            <a:r>
              <a:rPr sz="3033" spc="-22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samba-*.rpm</a:t>
            </a:r>
            <a:endParaRPr sz="30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46" y="6661"/>
            <a:ext cx="2548731" cy="48062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5.10.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033" dirty="0">
                <a:solidFill>
                  <a:srgbClr val="FF0000"/>
                </a:solidFill>
              </a:rPr>
              <a:t>配置步骤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62" y="629454"/>
            <a:ext cx="3906679" cy="1088546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627361" marR="5503" indent="-614291">
              <a:lnSpc>
                <a:spcPct val="119300"/>
              </a:lnSpc>
              <a:spcBef>
                <a:spcPts val="108"/>
              </a:spcBef>
              <a:tabLst>
                <a:tab pos="2627073" algn="l"/>
                <a:tab pos="3105160" algn="l"/>
              </a:tabLst>
            </a:pP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、创建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Samba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用户 </a:t>
            </a:r>
            <a:r>
              <a:rPr sz="3033" spc="5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m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bp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3033" spc="5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3033" spc="-27" dirty="0">
                <a:solidFill>
                  <a:srgbClr val="00B050"/>
                </a:solidFill>
                <a:latin typeface="Calibri"/>
                <a:cs typeface="Calibri"/>
              </a:rPr>
              <a:t>w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d	</a:t>
            </a:r>
            <a:r>
              <a:rPr sz="3033" spc="5" dirty="0">
                <a:solidFill>
                  <a:srgbClr val="00B050"/>
                </a:solidFill>
                <a:latin typeface="Calibri"/>
                <a:cs typeface="Calibri"/>
              </a:rPr>
              <a:t>-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a	</a:t>
            </a:r>
            <a:r>
              <a:rPr sz="3033" spc="-38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3033" spc="-32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1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9437" y="1270042"/>
            <a:ext cx="3754648" cy="48062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  <a:tabLst>
                <a:tab pos="398291" algn="l"/>
              </a:tabLst>
            </a:pP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#	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增加一个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mb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用户</a:t>
            </a:r>
            <a:endParaRPr sz="3033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62" y="2266880"/>
            <a:ext cx="9752595" cy="2534721"/>
          </a:xfrm>
          <a:prstGeom prst="rect">
            <a:avLst/>
          </a:prstGeom>
        </p:spPr>
        <p:txBody>
          <a:bodyPr vert="horz" wrap="square" lIns="0" tIns="116257" rIns="0" bIns="0" rtlCol="0">
            <a:spAutoFit/>
          </a:bodyPr>
          <a:lstStyle/>
          <a:p>
            <a:pPr marL="539998">
              <a:spcBef>
                <a:spcPts val="914"/>
              </a:spcBef>
            </a:pP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smbpasswd</a:t>
            </a:r>
            <a:r>
              <a:rPr sz="3033" spc="-38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test1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693"/>
              </a:spcBef>
            </a:pP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2600" dirty="0">
                <a:solidFill>
                  <a:srgbClr val="FF0000"/>
                </a:solidFill>
                <a:latin typeface="SimSun"/>
                <a:cs typeface="SimSun"/>
              </a:rPr>
              <a:t>仅修改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Samba</a:t>
            </a:r>
            <a:r>
              <a:rPr sz="2600" dirty="0">
                <a:solidFill>
                  <a:srgbClr val="FF0000"/>
                </a:solidFill>
                <a:latin typeface="SimSun"/>
                <a:cs typeface="SimSun"/>
              </a:rPr>
              <a:t>用户的密</a:t>
            </a:r>
            <a:r>
              <a:rPr sz="2600" spc="-5" dirty="0">
                <a:solidFill>
                  <a:srgbClr val="FF0000"/>
                </a:solidFill>
                <a:latin typeface="SimSun"/>
                <a:cs typeface="SimSun"/>
              </a:rPr>
              <a:t>码</a:t>
            </a:r>
            <a:r>
              <a:rPr sz="2600" spc="-38" dirty="0">
                <a:solidFill>
                  <a:srgbClr val="FF0000"/>
                </a:solidFill>
                <a:latin typeface="SimSun"/>
                <a:cs typeface="SimSun"/>
              </a:rPr>
              <a:t>，</a:t>
            </a:r>
            <a:r>
              <a:rPr sz="2600" spc="-38" dirty="0">
                <a:solidFill>
                  <a:srgbClr val="FF0000"/>
                </a:solidFill>
                <a:latin typeface="Calibri"/>
                <a:cs typeface="Calibri"/>
              </a:rPr>
              <a:t>Telnet</a:t>
            </a:r>
            <a:r>
              <a:rPr sz="2600" dirty="0">
                <a:solidFill>
                  <a:srgbClr val="FF0000"/>
                </a:solidFill>
                <a:latin typeface="SimSun"/>
                <a:cs typeface="SimSun"/>
              </a:rPr>
              <a:t>登录时的密码不变。</a:t>
            </a:r>
            <a:endParaRPr sz="2600">
              <a:latin typeface="SimSun"/>
              <a:cs typeface="SimSun"/>
            </a:endParaRPr>
          </a:p>
          <a:p>
            <a:pPr>
              <a:spcBef>
                <a:spcPts val="38"/>
              </a:spcBef>
            </a:pPr>
            <a:endParaRPr sz="3467">
              <a:latin typeface="SimSun"/>
              <a:cs typeface="SimSun"/>
            </a:endParaRPr>
          </a:p>
          <a:p>
            <a:pPr marL="539998"/>
            <a:r>
              <a:rPr sz="3033" spc="-22" dirty="0">
                <a:solidFill>
                  <a:srgbClr val="00B050"/>
                </a:solidFill>
                <a:latin typeface="Calibri"/>
                <a:cs typeface="Calibri"/>
              </a:rPr>
              <a:t>cat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/etc/passwd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 |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grep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stu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 |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mksmbpasswd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569"/>
              </a:spcBef>
            </a:pPr>
            <a:r>
              <a:rPr sz="2492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2492" dirty="0">
                <a:solidFill>
                  <a:srgbClr val="FF0000"/>
                </a:solidFill>
                <a:latin typeface="SimSun"/>
                <a:cs typeface="SimSun"/>
              </a:rPr>
              <a:t>对所有学生用户生成与</a:t>
            </a:r>
            <a:r>
              <a:rPr sz="2492" spc="-43" dirty="0">
                <a:solidFill>
                  <a:srgbClr val="FF0000"/>
                </a:solidFill>
                <a:latin typeface="Calibri"/>
                <a:cs typeface="Calibri"/>
              </a:rPr>
              <a:t>Telnet</a:t>
            </a:r>
            <a:r>
              <a:rPr sz="2492" dirty="0">
                <a:solidFill>
                  <a:srgbClr val="FF0000"/>
                </a:solidFill>
                <a:latin typeface="SimSun"/>
                <a:cs typeface="SimSun"/>
              </a:rPr>
              <a:t>登录时的同名</a:t>
            </a:r>
            <a:r>
              <a:rPr sz="2492" dirty="0">
                <a:solidFill>
                  <a:srgbClr val="FF0000"/>
                </a:solidFill>
                <a:latin typeface="Calibri"/>
                <a:cs typeface="Calibri"/>
              </a:rPr>
              <a:t>Samba</a:t>
            </a:r>
            <a:r>
              <a:rPr sz="2492" dirty="0">
                <a:solidFill>
                  <a:srgbClr val="FF0000"/>
                </a:solidFill>
                <a:latin typeface="SimSun"/>
                <a:cs typeface="SimSun"/>
              </a:rPr>
              <a:t>用户及相同的密码。</a:t>
            </a:r>
            <a:endParaRPr sz="2492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00" y="-272485"/>
            <a:ext cx="4732867" cy="614057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5.10.2</a:t>
            </a:r>
            <a:r>
              <a:rPr sz="3900" spc="-9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dirty="0">
                <a:solidFill>
                  <a:srgbClr val="FF0000"/>
                </a:solidFill>
              </a:rPr>
              <a:t>启动</a:t>
            </a:r>
            <a:r>
              <a:rPr sz="3900" spc="-5" dirty="0">
                <a:solidFill>
                  <a:srgbClr val="FF0000"/>
                </a:solidFill>
                <a:latin typeface="Calibri"/>
                <a:cs typeface="Calibri"/>
              </a:rPr>
              <a:t>Samba</a:t>
            </a:r>
            <a:r>
              <a:rPr sz="3900" dirty="0">
                <a:solidFill>
                  <a:srgbClr val="FF0000"/>
                </a:solidFill>
              </a:rPr>
              <a:t>服务</a:t>
            </a:r>
            <a:endParaRPr sz="3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62" y="5628682"/>
            <a:ext cx="3175423" cy="1088546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 marR="5503">
              <a:lnSpc>
                <a:spcPct val="119300"/>
              </a:lnSpc>
              <a:spcBef>
                <a:spcPts val="108"/>
              </a:spcBef>
              <a:tabLst>
                <a:tab pos="1284989" algn="l"/>
                <a:tab pos="2122158" algn="l"/>
              </a:tabLst>
            </a:pP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service	smb	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start 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5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3033" spc="27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vi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ce	</a:t>
            </a:r>
            <a:r>
              <a:rPr sz="3033" spc="5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m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b	</a:t>
            </a:r>
            <a:r>
              <a:rPr sz="3033" spc="-43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3033" spc="-32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3033" spc="-38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ar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9659" y="5628683"/>
            <a:ext cx="2165562" cy="1080979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 marR="5503" indent="30267">
              <a:lnSpc>
                <a:spcPct val="119300"/>
              </a:lnSpc>
              <a:spcBef>
                <a:spcPts val="108"/>
              </a:spcBef>
            </a:pP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spc="-8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启动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Samba </a:t>
            </a:r>
            <a:r>
              <a:rPr sz="3033" spc="-66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033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重启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Samba</a:t>
            </a:r>
            <a:endParaRPr sz="303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62" y="573319"/>
            <a:ext cx="7624180" cy="5114456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49528" marR="4834530">
              <a:lnSpc>
                <a:spcPct val="118600"/>
              </a:lnSpc>
              <a:spcBef>
                <a:spcPts val="108"/>
              </a:spcBef>
            </a:pP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临时关闭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nux  </a:t>
            </a:r>
            <a:r>
              <a:rPr sz="3033" spc="-22" dirty="0">
                <a:solidFill>
                  <a:srgbClr val="00B050"/>
                </a:solidFill>
                <a:latin typeface="Calibri"/>
                <a:cs typeface="Calibri"/>
              </a:rPr>
              <a:t>setenforce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0</a:t>
            </a:r>
            <a:endParaRPr sz="3033">
              <a:latin typeface="Calibri"/>
              <a:cs typeface="Calibri"/>
            </a:endParaRPr>
          </a:p>
          <a:p>
            <a:pPr marL="49528">
              <a:spcBef>
                <a:spcPts val="699"/>
              </a:spcBef>
            </a:pP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或把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nux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am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服务端口打开</a:t>
            </a:r>
            <a:endParaRPr sz="3033">
              <a:latin typeface="SimSun"/>
              <a:cs typeface="SimSun"/>
            </a:endParaRPr>
          </a:p>
          <a:p>
            <a:pPr marL="49528">
              <a:spcBef>
                <a:spcPts val="704"/>
              </a:spcBef>
            </a:pP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setsebool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-P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samba_export_all_rw</a:t>
            </a:r>
            <a:r>
              <a:rPr sz="3033" spc="-16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on</a:t>
            </a:r>
            <a:endParaRPr sz="3033">
              <a:latin typeface="Calibri"/>
              <a:cs typeface="Calibri"/>
            </a:endParaRPr>
          </a:p>
          <a:p>
            <a:pPr marL="13758" marR="5503">
              <a:lnSpc>
                <a:spcPct val="118900"/>
              </a:lnSpc>
              <a:spcBef>
                <a:spcPts val="2822"/>
              </a:spcBef>
            </a:pP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配置防火墙，使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服务流量可以通过防火墙  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firewall-cmd </a:t>
            </a:r>
            <a:r>
              <a:rPr sz="3033" spc="-5" dirty="0">
                <a:solidFill>
                  <a:srgbClr val="00B050"/>
                </a:solidFill>
                <a:latin typeface="Calibri"/>
                <a:cs typeface="Calibri"/>
              </a:rPr>
              <a:t>--permanent 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--add-service=samba </a:t>
            </a:r>
            <a:r>
              <a:rPr sz="3033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firewall-cmd</a:t>
            </a:r>
            <a:r>
              <a:rPr sz="3033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33" spc="-11" dirty="0">
                <a:solidFill>
                  <a:srgbClr val="00B050"/>
                </a:solidFill>
                <a:latin typeface="Calibri"/>
                <a:cs typeface="Calibri"/>
              </a:rPr>
              <a:t>--reload</a:t>
            </a:r>
            <a:endParaRPr sz="3033">
              <a:latin typeface="Calibri"/>
              <a:cs typeface="Calibri"/>
            </a:endParaRPr>
          </a:p>
          <a:p>
            <a:pPr marL="13758">
              <a:spcBef>
                <a:spcPts val="3039"/>
              </a:spcBef>
            </a:pP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重启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mb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服务</a:t>
            </a:r>
            <a:endParaRPr sz="3033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01" y="-284111"/>
            <a:ext cx="3365976" cy="1287254"/>
          </a:xfrm>
          <a:prstGeom prst="rect">
            <a:avLst/>
          </a:prstGeom>
        </p:spPr>
        <p:txBody>
          <a:bodyPr vert="horz" wrap="square" lIns="0" tIns="12932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18"/>
              </a:spcBef>
            </a:pP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5.10</a:t>
            </a:r>
            <a:r>
              <a:rPr sz="3900" spc="-7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spc="-11" dirty="0">
                <a:solidFill>
                  <a:srgbClr val="FF0000"/>
                </a:solidFill>
                <a:latin typeface="Calibri"/>
                <a:cs typeface="Calibri"/>
              </a:rPr>
              <a:t>Samba</a:t>
            </a:r>
            <a:r>
              <a:rPr sz="3900" dirty="0">
                <a:solidFill>
                  <a:srgbClr val="FF0000"/>
                </a:solidFill>
              </a:rPr>
              <a:t>服务</a:t>
            </a:r>
            <a:endParaRPr sz="3900">
              <a:latin typeface="Calibri"/>
              <a:cs typeface="Calibri"/>
            </a:endParaRPr>
          </a:p>
          <a:p>
            <a:pPr marL="49528">
              <a:lnSpc>
                <a:spcPct val="100000"/>
              </a:lnSpc>
              <a:spcBef>
                <a:spcPts val="715"/>
              </a:spcBef>
            </a:pPr>
            <a:r>
              <a:rPr sz="3033" dirty="0">
                <a:solidFill>
                  <a:srgbClr val="FF0000"/>
                </a:solidFill>
              </a:rPr>
              <a:t>用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WIN7</a:t>
            </a:r>
            <a:r>
              <a:rPr sz="3033" dirty="0">
                <a:solidFill>
                  <a:srgbClr val="FF0000"/>
                </a:solidFill>
              </a:rPr>
              <a:t>测试</a:t>
            </a:r>
            <a:endParaRPr sz="3033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15" y="1893226"/>
            <a:ext cx="9845806" cy="52195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1081" y="546633"/>
            <a:ext cx="5413904" cy="108318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5507" y="-57063"/>
            <a:ext cx="5395330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dirty="0"/>
              <a:t>第</a:t>
            </a:r>
            <a:r>
              <a:rPr spc="-11" dirty="0">
                <a:latin typeface="Calibri"/>
                <a:cs typeface="Calibri"/>
              </a:rPr>
              <a:t>6</a:t>
            </a:r>
            <a:r>
              <a:rPr spc="1083" dirty="0"/>
              <a:t>章</a:t>
            </a:r>
            <a:r>
              <a:rPr dirty="0">
                <a:latin typeface="Calibri"/>
                <a:cs typeface="Calibri"/>
              </a:rPr>
              <a:t>Linu</a:t>
            </a:r>
            <a:r>
              <a:rPr spc="-11" dirty="0">
                <a:latin typeface="Calibri"/>
                <a:cs typeface="Calibri"/>
              </a:rPr>
              <a:t>x</a:t>
            </a:r>
            <a:r>
              <a:rPr dirty="0"/>
              <a:t>编程工具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543" y="566088"/>
            <a:ext cx="9427898" cy="5430685"/>
          </a:xfrm>
          <a:prstGeom prst="rect">
            <a:avLst/>
          </a:prstGeom>
        </p:spPr>
        <p:txBody>
          <a:bodyPr vert="horz" wrap="square" lIns="0" tIns="154781" rIns="0" bIns="0" rtlCol="0">
            <a:spAutoFit/>
          </a:bodyPr>
          <a:lstStyle/>
          <a:p>
            <a:pPr marL="59846">
              <a:spcBef>
                <a:spcPts val="1219"/>
              </a:spcBef>
            </a:pP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6.1</a:t>
            </a:r>
            <a:r>
              <a:rPr sz="3900" spc="-4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dirty="0">
                <a:solidFill>
                  <a:srgbClr val="FF0000"/>
                </a:solidFill>
                <a:latin typeface="SimSun"/>
                <a:cs typeface="SimSun"/>
              </a:rPr>
              <a:t>全屏幕编辑工具</a:t>
            </a:r>
            <a:r>
              <a:rPr sz="3900" spc="-5" dirty="0">
                <a:solidFill>
                  <a:srgbClr val="FF0000"/>
                </a:solidFill>
                <a:latin typeface="Calibri"/>
                <a:cs typeface="Calibri"/>
              </a:rPr>
              <a:t>vi</a:t>
            </a:r>
            <a:endParaRPr sz="3900">
              <a:latin typeface="Calibri"/>
              <a:cs typeface="Calibri"/>
            </a:endParaRPr>
          </a:p>
          <a:p>
            <a:pPr marL="13758" marR="5503">
              <a:lnSpc>
                <a:spcPts val="3586"/>
              </a:lnSpc>
              <a:spcBef>
                <a:spcPts val="1035"/>
              </a:spcBef>
            </a:pP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033" spc="-1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是“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vi</a:t>
            </a:r>
            <a:r>
              <a:rPr sz="3033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33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3033" spc="-5" dirty="0">
                <a:solidFill>
                  <a:srgbClr val="FF0000"/>
                </a:solidFill>
                <a:latin typeface="Calibri"/>
                <a:cs typeface="Calibri"/>
              </a:rPr>
              <a:t>al”</a:t>
            </a:r>
            <a:r>
              <a:rPr sz="3033" dirty="0">
                <a:solidFill>
                  <a:srgbClr val="FF0000"/>
                </a:solidFill>
                <a:latin typeface="SimSun"/>
                <a:cs typeface="SimSun"/>
              </a:rPr>
              <a:t>的缩写，意思是立即反映的编辑程序，它有 两种模式：输入模式和命令模式。</a:t>
            </a:r>
            <a:endParaRPr sz="3033">
              <a:latin typeface="SimSun"/>
              <a:cs typeface="SimSun"/>
            </a:endParaRPr>
          </a:p>
          <a:p>
            <a:pPr marL="50904">
              <a:spcBef>
                <a:spcPts val="2324"/>
              </a:spcBef>
            </a:pPr>
            <a:r>
              <a:rPr sz="2600" b="1" spc="-5" dirty="0">
                <a:latin typeface="Calibri"/>
                <a:cs typeface="Calibri"/>
              </a:rPr>
              <a:t>1</a:t>
            </a:r>
            <a:r>
              <a:rPr sz="3819" spc="96" baseline="1182" dirty="0">
                <a:latin typeface="SimSun"/>
                <a:cs typeface="SimSun"/>
              </a:rPr>
              <a:t>、在</a:t>
            </a:r>
            <a:r>
              <a:rPr sz="2600" b="1" spc="-5" dirty="0">
                <a:latin typeface="Calibri"/>
                <a:cs typeface="Calibri"/>
              </a:rPr>
              <a:t>PC</a:t>
            </a:r>
            <a:r>
              <a:rPr sz="3819" spc="96" baseline="1182" dirty="0">
                <a:latin typeface="SimSun"/>
                <a:cs typeface="SimSun"/>
              </a:rPr>
              <a:t>机上使用</a:t>
            </a:r>
            <a:r>
              <a:rPr sz="2600" b="1" dirty="0">
                <a:latin typeface="Calibri"/>
                <a:cs typeface="Calibri"/>
              </a:rPr>
              <a:t>vi</a:t>
            </a:r>
            <a:r>
              <a:rPr sz="2600" b="1" spc="-54" dirty="0">
                <a:latin typeface="Calibri"/>
                <a:cs typeface="Calibri"/>
              </a:rPr>
              <a:t> </a:t>
            </a:r>
            <a:r>
              <a:rPr sz="3819" spc="96" baseline="1182" dirty="0">
                <a:latin typeface="SimSun"/>
                <a:cs typeface="SimSun"/>
              </a:rPr>
              <a:t>文件名，就进入了全屏幕文本编辑环境</a:t>
            </a:r>
            <a:r>
              <a:rPr sz="3819" spc="81" baseline="1182" dirty="0">
                <a:latin typeface="SimSun"/>
                <a:cs typeface="SimSun"/>
              </a:rPr>
              <a:t>。</a:t>
            </a:r>
            <a:endParaRPr sz="3819" baseline="1182">
              <a:latin typeface="SimSun"/>
              <a:cs typeface="SimSun"/>
            </a:endParaRPr>
          </a:p>
          <a:p>
            <a:pPr marL="13758" marR="1030467">
              <a:lnSpc>
                <a:spcPct val="118300"/>
              </a:lnSpc>
              <a:spcBef>
                <a:spcPts val="1744"/>
              </a:spcBef>
            </a:pPr>
            <a:r>
              <a:rPr sz="2600" b="1" spc="-5" dirty="0">
                <a:latin typeface="Calibri"/>
                <a:cs typeface="Calibri"/>
              </a:rPr>
              <a:t>2</a:t>
            </a:r>
            <a:r>
              <a:rPr sz="3819" spc="96" baseline="1182" dirty="0">
                <a:latin typeface="SimSun"/>
                <a:cs typeface="SimSun"/>
              </a:rPr>
              <a:t>、刚进入时处于命令模式，一般输入</a:t>
            </a:r>
            <a:r>
              <a:rPr sz="2600" b="1" spc="-5" dirty="0">
                <a:latin typeface="Calibri"/>
                <a:cs typeface="Calibri"/>
              </a:rPr>
              <a:t>i</a:t>
            </a:r>
            <a:r>
              <a:rPr sz="3819" spc="96" baseline="1182" dirty="0">
                <a:latin typeface="SimSun"/>
                <a:cs typeface="SimSun"/>
              </a:rPr>
              <a:t>或</a:t>
            </a:r>
            <a:r>
              <a:rPr sz="2600" b="1" dirty="0">
                <a:latin typeface="Calibri"/>
                <a:cs typeface="Calibri"/>
              </a:rPr>
              <a:t>a</a:t>
            </a:r>
            <a:r>
              <a:rPr sz="3819" spc="96" baseline="1182" dirty="0">
                <a:latin typeface="SimSun"/>
                <a:cs typeface="SimSun"/>
              </a:rPr>
              <a:t>进入了输入模</a:t>
            </a:r>
            <a:r>
              <a:rPr sz="3819" spc="48" baseline="1182" dirty="0">
                <a:latin typeface="SimSun"/>
                <a:cs typeface="SimSun"/>
              </a:rPr>
              <a:t>式  </a:t>
            </a:r>
            <a:r>
              <a:rPr sz="2600" b="1" spc="-5" dirty="0">
                <a:latin typeface="Calibri"/>
                <a:cs typeface="Calibri"/>
              </a:rPr>
              <a:t>i</a:t>
            </a:r>
            <a:r>
              <a:rPr sz="3819" spc="96" baseline="1182" dirty="0">
                <a:latin typeface="SimSun"/>
                <a:cs typeface="SimSun"/>
              </a:rPr>
              <a:t>表示在光标前插入</a:t>
            </a:r>
            <a:r>
              <a:rPr sz="3819" spc="48" baseline="1182" dirty="0">
                <a:latin typeface="SimSun"/>
                <a:cs typeface="SimSun"/>
              </a:rPr>
              <a:t>，</a:t>
            </a:r>
            <a:r>
              <a:rPr sz="2600" b="1" spc="32" dirty="0">
                <a:latin typeface="Calibri"/>
                <a:cs typeface="Calibri"/>
              </a:rPr>
              <a:t>a</a:t>
            </a:r>
            <a:r>
              <a:rPr sz="3819" spc="96" baseline="1182" dirty="0">
                <a:latin typeface="SimSun"/>
                <a:cs typeface="SimSun"/>
              </a:rPr>
              <a:t>表示在光标后插入</a:t>
            </a:r>
            <a:r>
              <a:rPr sz="3819" spc="81" baseline="1182" dirty="0">
                <a:latin typeface="SimSun"/>
                <a:cs typeface="SimSun"/>
              </a:rPr>
              <a:t>。</a:t>
            </a:r>
            <a:endParaRPr sz="3819" baseline="1182">
              <a:latin typeface="SimSun"/>
              <a:cs typeface="SimSun"/>
            </a:endParaRPr>
          </a:p>
          <a:p>
            <a:pPr>
              <a:spcBef>
                <a:spcPts val="65"/>
              </a:spcBef>
            </a:pPr>
            <a:endParaRPr sz="2708">
              <a:latin typeface="SimSun"/>
              <a:cs typeface="SimSun"/>
            </a:endParaRPr>
          </a:p>
          <a:p>
            <a:pPr marL="27516"/>
            <a:r>
              <a:rPr sz="2600" b="1" spc="-5" dirty="0">
                <a:latin typeface="Calibri"/>
                <a:cs typeface="Calibri"/>
              </a:rPr>
              <a:t>3</a:t>
            </a:r>
            <a:r>
              <a:rPr sz="3819" spc="96" baseline="1182" dirty="0">
                <a:latin typeface="SimSun"/>
                <a:cs typeface="SimSun"/>
              </a:rPr>
              <a:t>、在编辑过程中，</a:t>
            </a:r>
            <a:endParaRPr sz="3819" baseline="1182">
              <a:latin typeface="SimSun"/>
              <a:cs typeface="SimSun"/>
            </a:endParaRPr>
          </a:p>
          <a:p>
            <a:pPr marL="27516" marR="301298">
              <a:lnSpc>
                <a:spcPts val="3792"/>
              </a:lnSpc>
            </a:pPr>
            <a:r>
              <a:rPr sz="3819" spc="96" baseline="1182" dirty="0">
                <a:latin typeface="SimSun"/>
                <a:cs typeface="SimSun"/>
              </a:rPr>
              <a:t>输入</a:t>
            </a:r>
            <a:r>
              <a:rPr sz="2600" b="1" dirty="0">
                <a:latin typeface="Calibri"/>
                <a:cs typeface="Calibri"/>
              </a:rPr>
              <a:t>&lt;</a:t>
            </a:r>
            <a:r>
              <a:rPr sz="2600" b="1" spc="-5" dirty="0">
                <a:latin typeface="Calibri"/>
                <a:cs typeface="Calibri"/>
              </a:rPr>
              <a:t>In</a:t>
            </a:r>
            <a:r>
              <a:rPr sz="2600" b="1" spc="5" dirty="0">
                <a:latin typeface="Calibri"/>
                <a:cs typeface="Calibri"/>
              </a:rPr>
              <a:t>se</a:t>
            </a:r>
            <a:r>
              <a:rPr sz="2600" b="1" spc="-5" dirty="0">
                <a:latin typeface="Calibri"/>
                <a:cs typeface="Calibri"/>
              </a:rPr>
              <a:t>r</a:t>
            </a:r>
            <a:r>
              <a:rPr sz="2600" b="1" spc="5" dirty="0">
                <a:latin typeface="Calibri"/>
                <a:cs typeface="Calibri"/>
              </a:rPr>
              <a:t>t</a:t>
            </a:r>
            <a:r>
              <a:rPr sz="2600" b="1" dirty="0">
                <a:latin typeface="Calibri"/>
                <a:cs typeface="Calibri"/>
              </a:rPr>
              <a:t>&gt;</a:t>
            </a:r>
            <a:r>
              <a:rPr sz="3819" spc="96" baseline="1182" dirty="0">
                <a:latin typeface="SimSun"/>
                <a:cs typeface="SimSun"/>
              </a:rPr>
              <a:t>键，可以使文本编辑在插入和改写状态之间切换</a:t>
            </a:r>
            <a:r>
              <a:rPr sz="3819" spc="56" baseline="1182" dirty="0">
                <a:latin typeface="SimSun"/>
                <a:cs typeface="SimSun"/>
              </a:rPr>
              <a:t>。 </a:t>
            </a:r>
            <a:r>
              <a:rPr sz="3819" spc="96" baseline="1182" dirty="0">
                <a:latin typeface="SimSun"/>
                <a:cs typeface="SimSun"/>
              </a:rPr>
              <a:t>输入</a:t>
            </a:r>
            <a:r>
              <a:rPr sz="2600" b="1" spc="-5" dirty="0">
                <a:latin typeface="Calibri"/>
                <a:cs typeface="Calibri"/>
              </a:rPr>
              <a:t>&lt;Esc&gt;</a:t>
            </a:r>
            <a:r>
              <a:rPr sz="3819" spc="96" baseline="1182" dirty="0">
                <a:latin typeface="SimSun"/>
                <a:cs typeface="SimSun"/>
              </a:rPr>
              <a:t>键，可以由输入模式转换到命令模式状态。</a:t>
            </a:r>
            <a:endParaRPr sz="3819" baseline="1182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5507" y="-57063"/>
            <a:ext cx="5395330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dirty="0"/>
              <a:t>第</a:t>
            </a:r>
            <a:r>
              <a:rPr spc="-11" dirty="0">
                <a:latin typeface="Calibri"/>
                <a:cs typeface="Calibri"/>
              </a:rPr>
              <a:t>6</a:t>
            </a:r>
            <a:r>
              <a:rPr spc="1083" dirty="0"/>
              <a:t>章</a:t>
            </a:r>
            <a:r>
              <a:rPr dirty="0">
                <a:latin typeface="Calibri"/>
                <a:cs typeface="Calibri"/>
              </a:rPr>
              <a:t>Linu</a:t>
            </a:r>
            <a:r>
              <a:rPr spc="-11" dirty="0">
                <a:latin typeface="Calibri"/>
                <a:cs typeface="Calibri"/>
              </a:rPr>
              <a:t>x</a:t>
            </a:r>
            <a:r>
              <a:rPr dirty="0"/>
              <a:t>编程工具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262" y="549105"/>
            <a:ext cx="9806252" cy="6236943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58471">
              <a:spcBef>
                <a:spcPts val="108"/>
              </a:spcBef>
            </a:pP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6.1</a:t>
            </a:r>
            <a:r>
              <a:rPr sz="3900" spc="-4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dirty="0">
                <a:solidFill>
                  <a:srgbClr val="FF0000"/>
                </a:solidFill>
                <a:latin typeface="SimSun"/>
                <a:cs typeface="SimSun"/>
              </a:rPr>
              <a:t>全屏幕编辑工具</a:t>
            </a:r>
            <a:r>
              <a:rPr sz="3900" spc="-5" dirty="0">
                <a:solidFill>
                  <a:srgbClr val="FF0000"/>
                </a:solidFill>
                <a:latin typeface="Calibri"/>
                <a:cs typeface="Calibri"/>
              </a:rPr>
              <a:t>vi</a:t>
            </a:r>
            <a:endParaRPr sz="3900">
              <a:latin typeface="Calibri"/>
              <a:cs typeface="Calibri"/>
            </a:endParaRPr>
          </a:p>
          <a:p>
            <a:pPr marL="13758">
              <a:spcBef>
                <a:spcPts val="2340"/>
              </a:spcBef>
            </a:pPr>
            <a:r>
              <a:rPr sz="2600" b="1" spc="-5" dirty="0">
                <a:latin typeface="Calibri"/>
                <a:cs typeface="Calibri"/>
              </a:rPr>
              <a:t>4</a:t>
            </a:r>
            <a:r>
              <a:rPr sz="3819" spc="96" baseline="1182" dirty="0">
                <a:latin typeface="SimSun"/>
                <a:cs typeface="SimSun"/>
              </a:rPr>
              <a:t>、接下来输入自己的程序，在输入程序过程中常用的命令字符</a:t>
            </a:r>
            <a:r>
              <a:rPr sz="3819" spc="81" baseline="1182" dirty="0">
                <a:latin typeface="SimSun"/>
                <a:cs typeface="SimSun"/>
              </a:rPr>
              <a:t>有</a:t>
            </a:r>
            <a:endParaRPr sz="3819" baseline="1182">
              <a:latin typeface="SimSun"/>
              <a:cs typeface="SimSun"/>
            </a:endParaRPr>
          </a:p>
          <a:p>
            <a:pPr marL="460890" indent="-447132">
              <a:spcBef>
                <a:spcPts val="569"/>
              </a:spcBef>
              <a:buSzPct val="102127"/>
              <a:buFont typeface="Calibri"/>
              <a:buAutoNum type="arabicParenBoth"/>
              <a:tabLst>
                <a:tab pos="460890" algn="l"/>
              </a:tabLst>
            </a:pPr>
            <a:r>
              <a:rPr sz="3819" spc="96" baseline="1182" dirty="0">
                <a:latin typeface="SimSun"/>
                <a:cs typeface="SimSun"/>
              </a:rPr>
              <a:t>光标移动键，向左</a:t>
            </a:r>
            <a:r>
              <a:rPr sz="2600" b="1" spc="-5" dirty="0">
                <a:latin typeface="Calibri"/>
                <a:cs typeface="Calibri"/>
              </a:rPr>
              <a:t>h</a:t>
            </a:r>
            <a:r>
              <a:rPr sz="3819" spc="96" baseline="1182" dirty="0">
                <a:latin typeface="SimSun"/>
                <a:cs typeface="SimSun"/>
              </a:rPr>
              <a:t>或</a:t>
            </a:r>
            <a:r>
              <a:rPr sz="2600" b="1" spc="32" dirty="0">
                <a:latin typeface="Calibri"/>
                <a:cs typeface="Calibri"/>
              </a:rPr>
              <a:t>←</a:t>
            </a:r>
            <a:r>
              <a:rPr sz="3819" spc="48" baseline="1182" dirty="0">
                <a:latin typeface="SimSun"/>
                <a:cs typeface="SimSun"/>
              </a:rPr>
              <a:t>，</a:t>
            </a:r>
            <a:r>
              <a:rPr sz="3819" spc="96" baseline="1182" dirty="0">
                <a:latin typeface="SimSun"/>
                <a:cs typeface="SimSun"/>
              </a:rPr>
              <a:t>向右</a:t>
            </a:r>
            <a:r>
              <a:rPr sz="2600" b="1" spc="-5" dirty="0">
                <a:latin typeface="Calibri"/>
                <a:cs typeface="Calibri"/>
              </a:rPr>
              <a:t>l</a:t>
            </a:r>
            <a:r>
              <a:rPr sz="3819" spc="96" baseline="1182" dirty="0">
                <a:latin typeface="SimSun"/>
                <a:cs typeface="SimSun"/>
              </a:rPr>
              <a:t>或</a:t>
            </a:r>
            <a:r>
              <a:rPr sz="2600" b="1" dirty="0">
                <a:latin typeface="Calibri"/>
                <a:cs typeface="Calibri"/>
              </a:rPr>
              <a:t>-&gt;,</a:t>
            </a:r>
            <a:r>
              <a:rPr sz="2600" b="1" spc="-32" dirty="0">
                <a:latin typeface="Calibri"/>
                <a:cs typeface="Calibri"/>
              </a:rPr>
              <a:t> </a:t>
            </a:r>
            <a:r>
              <a:rPr sz="3819" spc="96" baseline="1182" dirty="0">
                <a:latin typeface="SimSun"/>
                <a:cs typeface="SimSun"/>
              </a:rPr>
              <a:t>向上</a:t>
            </a:r>
            <a:r>
              <a:rPr sz="2600" b="1" spc="-5" dirty="0">
                <a:latin typeface="Calibri"/>
                <a:cs typeface="Calibri"/>
              </a:rPr>
              <a:t>k</a:t>
            </a:r>
            <a:r>
              <a:rPr sz="3819" spc="96" baseline="1182" dirty="0">
                <a:latin typeface="SimSun"/>
                <a:cs typeface="SimSun"/>
              </a:rPr>
              <a:t>或</a:t>
            </a:r>
            <a:r>
              <a:rPr sz="2600" b="1" dirty="0">
                <a:latin typeface="Calibri"/>
                <a:cs typeface="Calibri"/>
              </a:rPr>
              <a:t>↑,</a:t>
            </a:r>
            <a:r>
              <a:rPr sz="2600" b="1" spc="-32" dirty="0">
                <a:latin typeface="Calibri"/>
                <a:cs typeface="Calibri"/>
              </a:rPr>
              <a:t> </a:t>
            </a:r>
            <a:r>
              <a:rPr sz="3819" spc="96" baseline="1182" dirty="0">
                <a:latin typeface="SimSun"/>
                <a:cs typeface="SimSun"/>
              </a:rPr>
              <a:t>向下</a:t>
            </a:r>
            <a:r>
              <a:rPr sz="2600" b="1" spc="-5" dirty="0">
                <a:latin typeface="Calibri"/>
                <a:cs typeface="Calibri"/>
              </a:rPr>
              <a:t>j</a:t>
            </a:r>
            <a:r>
              <a:rPr sz="3819" spc="96" baseline="1182" dirty="0">
                <a:latin typeface="SimSun"/>
                <a:cs typeface="SimSun"/>
              </a:rPr>
              <a:t>或</a:t>
            </a:r>
            <a:r>
              <a:rPr sz="2600" b="1" dirty="0">
                <a:latin typeface="Calibri"/>
                <a:cs typeface="Calibri"/>
              </a:rPr>
              <a:t>↓</a:t>
            </a:r>
            <a:r>
              <a:rPr sz="3819" spc="81" baseline="1182" dirty="0">
                <a:latin typeface="SimSun"/>
                <a:cs typeface="SimSun"/>
              </a:rPr>
              <a:t>。</a:t>
            </a:r>
            <a:endParaRPr sz="3819" baseline="1182">
              <a:latin typeface="SimSun"/>
              <a:cs typeface="SimSun"/>
            </a:endParaRPr>
          </a:p>
          <a:p>
            <a:pPr marL="460890" indent="-447132">
              <a:spcBef>
                <a:spcPts val="677"/>
              </a:spcBef>
              <a:buSzPct val="102127"/>
              <a:buFont typeface="Calibri"/>
              <a:buAutoNum type="arabicParenBoth"/>
              <a:tabLst>
                <a:tab pos="460890" algn="l"/>
              </a:tabLst>
            </a:pPr>
            <a:r>
              <a:rPr sz="3819" spc="96" baseline="1182" dirty="0">
                <a:latin typeface="SimSun"/>
                <a:cs typeface="SimSun"/>
              </a:rPr>
              <a:t>删除光标所在字符：先输入</a:t>
            </a:r>
            <a:r>
              <a:rPr sz="2600" b="1" spc="-5" dirty="0">
                <a:latin typeface="Calibri"/>
                <a:cs typeface="Calibri"/>
              </a:rPr>
              <a:t>&lt;Esc&gt;</a:t>
            </a:r>
            <a:r>
              <a:rPr sz="3819" spc="96" baseline="1182" dirty="0">
                <a:latin typeface="SimSun"/>
                <a:cs typeface="SimSun"/>
              </a:rPr>
              <a:t>键，然后输入</a:t>
            </a:r>
            <a:r>
              <a:rPr sz="2600" b="1" spc="-5" dirty="0">
                <a:latin typeface="Calibri"/>
                <a:cs typeface="Calibri"/>
              </a:rPr>
              <a:t>x</a:t>
            </a:r>
            <a:r>
              <a:rPr sz="3819" spc="96" baseline="1182" dirty="0">
                <a:latin typeface="SimSun"/>
                <a:cs typeface="SimSun"/>
              </a:rPr>
              <a:t>或者直接</a:t>
            </a:r>
            <a:r>
              <a:rPr sz="2600" b="1" spc="-5" dirty="0">
                <a:latin typeface="Calibri"/>
                <a:cs typeface="Calibri"/>
              </a:rPr>
              <a:t>&lt;Del&gt;</a:t>
            </a:r>
            <a:r>
              <a:rPr sz="3819" spc="81" baseline="1182" dirty="0">
                <a:latin typeface="SimSun"/>
                <a:cs typeface="SimSun"/>
              </a:rPr>
              <a:t>键</a:t>
            </a:r>
            <a:endParaRPr sz="3819" baseline="1182">
              <a:latin typeface="SimSun"/>
              <a:cs typeface="SimSun"/>
            </a:endParaRPr>
          </a:p>
          <a:p>
            <a:pPr marL="460890" indent="-447132">
              <a:spcBef>
                <a:spcPts val="677"/>
              </a:spcBef>
              <a:buSzPct val="102127"/>
              <a:buFont typeface="Calibri"/>
              <a:buAutoNum type="arabicParenBoth"/>
              <a:tabLst>
                <a:tab pos="460890" algn="l"/>
              </a:tabLst>
            </a:pPr>
            <a:r>
              <a:rPr sz="3819" spc="96" baseline="1182" dirty="0">
                <a:latin typeface="SimSun"/>
                <a:cs typeface="SimSun"/>
              </a:rPr>
              <a:t>修改光标所在字符</a:t>
            </a:r>
            <a:r>
              <a:rPr sz="2600" b="1" dirty="0">
                <a:latin typeface="Calibri"/>
                <a:cs typeface="Calibri"/>
              </a:rPr>
              <a:t>:</a:t>
            </a:r>
            <a:r>
              <a:rPr sz="3819" spc="96" baseline="1182" dirty="0">
                <a:latin typeface="SimSun"/>
                <a:cs typeface="SimSun"/>
              </a:rPr>
              <a:t>先输入</a:t>
            </a:r>
            <a:r>
              <a:rPr sz="2600" b="1" dirty="0">
                <a:latin typeface="Calibri"/>
                <a:cs typeface="Calibri"/>
              </a:rPr>
              <a:t>&lt;Es</a:t>
            </a:r>
            <a:r>
              <a:rPr sz="2600" b="1" spc="-5" dirty="0">
                <a:latin typeface="Calibri"/>
                <a:cs typeface="Calibri"/>
              </a:rPr>
              <a:t>c</a:t>
            </a:r>
            <a:r>
              <a:rPr sz="2600" b="1" dirty="0">
                <a:latin typeface="Calibri"/>
                <a:cs typeface="Calibri"/>
              </a:rPr>
              <a:t>&gt;</a:t>
            </a:r>
            <a:r>
              <a:rPr sz="3819" spc="96" baseline="1182" dirty="0">
                <a:latin typeface="SimSun"/>
                <a:cs typeface="SimSun"/>
              </a:rPr>
              <a:t>键，再输入</a:t>
            </a:r>
            <a:r>
              <a:rPr sz="2600" b="1" spc="-5" dirty="0">
                <a:latin typeface="Calibri"/>
                <a:cs typeface="Calibri"/>
              </a:rPr>
              <a:t>r</a:t>
            </a:r>
            <a:r>
              <a:rPr sz="3819" spc="81" baseline="1182" dirty="0">
                <a:latin typeface="SimSun"/>
                <a:cs typeface="SimSun"/>
              </a:rPr>
              <a:t>。</a:t>
            </a:r>
            <a:endParaRPr sz="3819" baseline="1182">
              <a:latin typeface="SimSun"/>
              <a:cs typeface="SimSun"/>
            </a:endParaRPr>
          </a:p>
          <a:p>
            <a:pPr marL="460890" indent="-447132">
              <a:spcBef>
                <a:spcPts val="547"/>
              </a:spcBef>
              <a:buSzPct val="102127"/>
              <a:buFont typeface="Calibri"/>
              <a:buAutoNum type="arabicParenBoth"/>
              <a:tabLst>
                <a:tab pos="460890" algn="l"/>
              </a:tabLst>
            </a:pPr>
            <a:r>
              <a:rPr sz="3819" spc="96" baseline="1182" dirty="0">
                <a:latin typeface="SimSun"/>
                <a:cs typeface="SimSun"/>
              </a:rPr>
              <a:t>删除光标所在行，先输入</a:t>
            </a:r>
            <a:r>
              <a:rPr sz="2600" b="1" spc="-5" dirty="0">
                <a:latin typeface="Calibri"/>
                <a:cs typeface="Calibri"/>
              </a:rPr>
              <a:t>&lt;Esc&gt;</a:t>
            </a:r>
            <a:r>
              <a:rPr sz="3819" spc="96" baseline="1182" dirty="0">
                <a:latin typeface="SimSun"/>
                <a:cs typeface="SimSun"/>
              </a:rPr>
              <a:t>键，再输入</a:t>
            </a:r>
            <a:r>
              <a:rPr sz="2600" b="1" spc="-5" dirty="0">
                <a:latin typeface="Calibri"/>
                <a:cs typeface="Calibri"/>
              </a:rPr>
              <a:t>dd</a:t>
            </a:r>
            <a:r>
              <a:rPr sz="3819" spc="81" baseline="1182" dirty="0">
                <a:latin typeface="SimSun"/>
                <a:cs typeface="SimSun"/>
              </a:rPr>
              <a:t>。</a:t>
            </a:r>
            <a:endParaRPr sz="3819" baseline="1182">
              <a:latin typeface="SimSun"/>
              <a:cs typeface="SimSun"/>
            </a:endParaRPr>
          </a:p>
          <a:p>
            <a:pPr marL="13758" marR="101809">
              <a:lnSpc>
                <a:spcPct val="101499"/>
              </a:lnSpc>
              <a:spcBef>
                <a:spcPts val="628"/>
              </a:spcBef>
              <a:buSzPct val="102127"/>
              <a:buFont typeface="Calibri"/>
              <a:buAutoNum type="arabicParenBoth"/>
              <a:tabLst>
                <a:tab pos="460890" algn="l"/>
              </a:tabLst>
            </a:pPr>
            <a:r>
              <a:rPr sz="3819" spc="96" baseline="1182" dirty="0">
                <a:latin typeface="SimSun"/>
                <a:cs typeface="SimSun"/>
              </a:rPr>
              <a:t>恢复刚才被删除的内容，先按</a:t>
            </a:r>
            <a:r>
              <a:rPr sz="2600" b="1" dirty="0">
                <a:latin typeface="Calibri"/>
                <a:cs typeface="Calibri"/>
              </a:rPr>
              <a:t>&lt;Es</a:t>
            </a:r>
            <a:r>
              <a:rPr sz="2600" b="1" spc="-5" dirty="0">
                <a:latin typeface="Calibri"/>
                <a:cs typeface="Calibri"/>
              </a:rPr>
              <a:t>c</a:t>
            </a:r>
            <a:r>
              <a:rPr sz="2600" b="1" dirty="0">
                <a:latin typeface="Calibri"/>
                <a:cs typeface="Calibri"/>
              </a:rPr>
              <a:t>&gt;</a:t>
            </a:r>
            <a:r>
              <a:rPr sz="3819" spc="96" baseline="1182" dirty="0">
                <a:latin typeface="SimSun"/>
                <a:cs typeface="SimSun"/>
              </a:rPr>
              <a:t>键，再输入</a:t>
            </a:r>
            <a:r>
              <a:rPr sz="2600" b="1" spc="-5" dirty="0">
                <a:latin typeface="Calibri"/>
                <a:cs typeface="Calibri"/>
              </a:rPr>
              <a:t>u</a:t>
            </a:r>
            <a:r>
              <a:rPr sz="3819" spc="96" baseline="1182" dirty="0">
                <a:latin typeface="SimSun"/>
                <a:cs typeface="SimSun"/>
              </a:rPr>
              <a:t>恢复刚才被删</a:t>
            </a:r>
            <a:r>
              <a:rPr sz="3819" spc="56" baseline="1182" dirty="0">
                <a:latin typeface="SimSun"/>
                <a:cs typeface="SimSun"/>
              </a:rPr>
              <a:t>除 </a:t>
            </a:r>
            <a:r>
              <a:rPr sz="2546" spc="65" dirty="0">
                <a:latin typeface="SimSun"/>
                <a:cs typeface="SimSun"/>
              </a:rPr>
              <a:t>的内容</a:t>
            </a:r>
            <a:r>
              <a:rPr sz="2546" spc="54" dirty="0">
                <a:latin typeface="SimSun"/>
                <a:cs typeface="SimSun"/>
              </a:rPr>
              <a:t>。</a:t>
            </a:r>
            <a:endParaRPr sz="2546">
              <a:latin typeface="SimSun"/>
              <a:cs typeface="SimSun"/>
            </a:endParaRPr>
          </a:p>
          <a:p>
            <a:pPr marL="460890" indent="-447132">
              <a:spcBef>
                <a:spcPts val="612"/>
              </a:spcBef>
              <a:buSzPct val="102127"/>
              <a:buFont typeface="Calibri"/>
              <a:buAutoNum type="arabicParenBoth"/>
              <a:tabLst>
                <a:tab pos="460890" algn="l"/>
              </a:tabLst>
            </a:pPr>
            <a:r>
              <a:rPr sz="3819" spc="96" baseline="1182" dirty="0">
                <a:latin typeface="SimSun"/>
                <a:cs typeface="SimSun"/>
              </a:rPr>
              <a:t>使用鼠标进行复制和粘贴最方便</a:t>
            </a:r>
            <a:r>
              <a:rPr sz="3819" spc="81" baseline="1182" dirty="0">
                <a:latin typeface="SimSun"/>
                <a:cs typeface="SimSun"/>
              </a:rPr>
              <a:t>。</a:t>
            </a:r>
            <a:endParaRPr sz="3819" baseline="1182">
              <a:latin typeface="SimSun"/>
              <a:cs typeface="SimSun"/>
            </a:endParaRPr>
          </a:p>
          <a:p>
            <a:pPr marL="460890" indent="-447132">
              <a:lnSpc>
                <a:spcPts val="3077"/>
              </a:lnSpc>
              <a:spcBef>
                <a:spcPts val="677"/>
              </a:spcBef>
              <a:buSzPct val="102127"/>
              <a:buFont typeface="Calibri"/>
              <a:buAutoNum type="arabicParenBoth"/>
              <a:tabLst>
                <a:tab pos="460890" algn="l"/>
              </a:tabLst>
            </a:pPr>
            <a:r>
              <a:rPr sz="3819" spc="96" baseline="1182" dirty="0">
                <a:latin typeface="SimSun"/>
                <a:cs typeface="SimSun"/>
              </a:rPr>
              <a:t>输入</a:t>
            </a:r>
            <a:r>
              <a:rPr sz="2600" b="1" dirty="0">
                <a:latin typeface="Calibri"/>
                <a:cs typeface="Calibri"/>
              </a:rPr>
              <a:t>&lt;Es</a:t>
            </a:r>
            <a:r>
              <a:rPr sz="2600" b="1" spc="-5" dirty="0">
                <a:latin typeface="Calibri"/>
                <a:cs typeface="Calibri"/>
              </a:rPr>
              <a:t>c</a:t>
            </a:r>
            <a:r>
              <a:rPr sz="2600" b="1" dirty="0">
                <a:latin typeface="Calibri"/>
                <a:cs typeface="Calibri"/>
              </a:rPr>
              <a:t>&gt;</a:t>
            </a:r>
            <a:r>
              <a:rPr sz="3819" spc="96" baseline="1182" dirty="0">
                <a:latin typeface="SimSun"/>
                <a:cs typeface="SimSun"/>
              </a:rPr>
              <a:t>键，再输入</a:t>
            </a:r>
            <a:r>
              <a:rPr sz="2600" b="1" dirty="0">
                <a:latin typeface="Calibri"/>
                <a:cs typeface="Calibri"/>
              </a:rPr>
              <a:t>:</a:t>
            </a:r>
            <a:r>
              <a:rPr sz="2600" b="1" spc="5" dirty="0">
                <a:latin typeface="Calibri"/>
                <a:cs typeface="Calibri"/>
              </a:rPr>
              <a:t>/</a:t>
            </a:r>
            <a:r>
              <a:rPr sz="3819" spc="96" baseline="1182" dirty="0">
                <a:latin typeface="SimSun"/>
                <a:cs typeface="SimSun"/>
              </a:rPr>
              <a:t>匹配字符串，最后输入</a:t>
            </a:r>
            <a:r>
              <a:rPr sz="2600" b="1" dirty="0">
                <a:latin typeface="Calibri"/>
                <a:cs typeface="Calibri"/>
              </a:rPr>
              <a:t>&lt;E</a:t>
            </a:r>
            <a:r>
              <a:rPr sz="2600" b="1" spc="-11" dirty="0">
                <a:latin typeface="Calibri"/>
                <a:cs typeface="Calibri"/>
              </a:rPr>
              <a:t>N</a:t>
            </a:r>
            <a:r>
              <a:rPr sz="2600" b="1" spc="-5" dirty="0">
                <a:latin typeface="Calibri"/>
                <a:cs typeface="Calibri"/>
              </a:rPr>
              <a:t>T</a:t>
            </a:r>
            <a:r>
              <a:rPr sz="2600" b="1" spc="5" dirty="0">
                <a:latin typeface="Calibri"/>
                <a:cs typeface="Calibri"/>
              </a:rPr>
              <a:t>E</a:t>
            </a:r>
            <a:r>
              <a:rPr sz="2600" b="1" spc="-5" dirty="0">
                <a:latin typeface="Calibri"/>
                <a:cs typeface="Calibri"/>
              </a:rPr>
              <a:t>R</a:t>
            </a:r>
            <a:r>
              <a:rPr sz="2600" b="1" spc="5" dirty="0">
                <a:latin typeface="Calibri"/>
                <a:cs typeface="Calibri"/>
              </a:rPr>
              <a:t>&gt;</a:t>
            </a:r>
            <a:r>
              <a:rPr sz="3819" spc="96" baseline="1182" dirty="0">
                <a:latin typeface="SimSun"/>
                <a:cs typeface="SimSun"/>
              </a:rPr>
              <a:t>，则会</a:t>
            </a:r>
            <a:r>
              <a:rPr sz="3819" spc="81" baseline="1182" dirty="0">
                <a:latin typeface="SimSun"/>
                <a:cs typeface="SimSun"/>
              </a:rPr>
              <a:t>反</a:t>
            </a:r>
            <a:endParaRPr sz="3819" baseline="1182">
              <a:latin typeface="SimSun"/>
              <a:cs typeface="SimSun"/>
            </a:endParaRPr>
          </a:p>
          <a:p>
            <a:pPr marL="13758">
              <a:lnSpc>
                <a:spcPts val="3012"/>
              </a:lnSpc>
            </a:pPr>
            <a:r>
              <a:rPr sz="2546" spc="65" dirty="0">
                <a:latin typeface="SimSun"/>
                <a:cs typeface="SimSun"/>
              </a:rPr>
              <a:t>向显示所有匹配字符串</a:t>
            </a:r>
            <a:r>
              <a:rPr sz="2546" spc="54" dirty="0">
                <a:latin typeface="SimSun"/>
                <a:cs typeface="SimSun"/>
              </a:rPr>
              <a:t>。</a:t>
            </a:r>
            <a:endParaRPr sz="2546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5507" y="-57063"/>
            <a:ext cx="5395330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dirty="0"/>
              <a:t>第</a:t>
            </a:r>
            <a:r>
              <a:rPr spc="-11" dirty="0">
                <a:latin typeface="Calibri"/>
                <a:cs typeface="Calibri"/>
              </a:rPr>
              <a:t>6</a:t>
            </a:r>
            <a:r>
              <a:rPr spc="1083" dirty="0"/>
              <a:t>章</a:t>
            </a:r>
            <a:r>
              <a:rPr dirty="0">
                <a:latin typeface="Calibri"/>
                <a:cs typeface="Calibri"/>
              </a:rPr>
              <a:t>Linu</a:t>
            </a:r>
            <a:r>
              <a:rPr spc="-11" dirty="0">
                <a:latin typeface="Calibri"/>
                <a:cs typeface="Calibri"/>
              </a:rPr>
              <a:t>x</a:t>
            </a:r>
            <a:r>
              <a:rPr dirty="0"/>
              <a:t>编程工具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262" y="549104"/>
            <a:ext cx="6599185" cy="548276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58471">
              <a:spcBef>
                <a:spcPts val="108"/>
              </a:spcBef>
            </a:pP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6.1</a:t>
            </a:r>
            <a:r>
              <a:rPr sz="3900" spc="-4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dirty="0">
                <a:solidFill>
                  <a:srgbClr val="FF0000"/>
                </a:solidFill>
                <a:latin typeface="SimSun"/>
                <a:cs typeface="SimSun"/>
              </a:rPr>
              <a:t>全屏幕编辑工具</a:t>
            </a:r>
            <a:r>
              <a:rPr sz="3900" spc="-5" dirty="0">
                <a:solidFill>
                  <a:srgbClr val="FF0000"/>
                </a:solidFill>
                <a:latin typeface="Calibri"/>
                <a:cs typeface="Calibri"/>
              </a:rPr>
              <a:t>vi</a:t>
            </a:r>
            <a:endParaRPr sz="3900">
              <a:latin typeface="Calibri"/>
              <a:cs typeface="Calibri"/>
            </a:endParaRPr>
          </a:p>
          <a:p>
            <a:pPr marL="13758">
              <a:spcBef>
                <a:spcPts val="2340"/>
              </a:spcBef>
            </a:pPr>
            <a:r>
              <a:rPr sz="2600" b="1" spc="-5" dirty="0">
                <a:latin typeface="Calibri"/>
                <a:cs typeface="Calibri"/>
              </a:rPr>
              <a:t>5</a:t>
            </a:r>
            <a:r>
              <a:rPr sz="3819" spc="96" baseline="1182" dirty="0">
                <a:latin typeface="SimSun"/>
                <a:cs typeface="SimSun"/>
              </a:rPr>
              <a:t>、程序输入完毕后，先按</a:t>
            </a:r>
            <a:r>
              <a:rPr sz="2600" b="1" spc="-5" dirty="0">
                <a:latin typeface="Calibri"/>
                <a:cs typeface="Calibri"/>
              </a:rPr>
              <a:t>&lt;Esc&gt;</a:t>
            </a:r>
            <a:r>
              <a:rPr sz="3819" spc="96" baseline="1182" dirty="0">
                <a:latin typeface="SimSun"/>
                <a:cs typeface="SimSun"/>
              </a:rPr>
              <a:t>键，然后输入</a:t>
            </a:r>
            <a:endParaRPr sz="3819" baseline="1182">
              <a:latin typeface="SimSun"/>
              <a:cs typeface="SimSun"/>
            </a:endParaRPr>
          </a:p>
          <a:p>
            <a:pPr marL="1004327">
              <a:spcBef>
                <a:spcPts val="569"/>
              </a:spcBef>
            </a:pPr>
            <a:r>
              <a:rPr sz="2600" b="1" spc="-11" dirty="0">
                <a:latin typeface="Calibri"/>
                <a:cs typeface="Calibri"/>
              </a:rPr>
              <a:t>:wq</a:t>
            </a:r>
            <a:r>
              <a:rPr sz="3819" spc="96" baseline="1182" dirty="0">
                <a:latin typeface="SimSun"/>
                <a:cs typeface="SimSun"/>
              </a:rPr>
              <a:t>存盘退出</a:t>
            </a:r>
            <a:r>
              <a:rPr sz="2600" b="1" spc="16" dirty="0">
                <a:latin typeface="Calibri"/>
                <a:cs typeface="Calibri"/>
              </a:rPr>
              <a:t>vi</a:t>
            </a:r>
            <a:r>
              <a:rPr sz="3819" spc="24" baseline="1182" dirty="0">
                <a:latin typeface="SimSun"/>
                <a:cs typeface="SimSun"/>
              </a:rPr>
              <a:t>，</a:t>
            </a:r>
            <a:endParaRPr sz="3819" baseline="1182">
              <a:latin typeface="SimSun"/>
              <a:cs typeface="SimSun"/>
            </a:endParaRPr>
          </a:p>
          <a:p>
            <a:pPr marL="1004327">
              <a:spcBef>
                <a:spcPts val="677"/>
              </a:spcBef>
            </a:pPr>
            <a:r>
              <a:rPr sz="2600" b="1" dirty="0">
                <a:latin typeface="Calibri"/>
                <a:cs typeface="Calibri"/>
              </a:rPr>
              <a:t>:</a:t>
            </a:r>
            <a:r>
              <a:rPr sz="2600" b="1" spc="-5" dirty="0">
                <a:latin typeface="Calibri"/>
                <a:cs typeface="Calibri"/>
              </a:rPr>
              <a:t>q</a:t>
            </a:r>
            <a:r>
              <a:rPr sz="3819" spc="96" baseline="1182" dirty="0">
                <a:latin typeface="SimSun"/>
                <a:cs typeface="SimSun"/>
              </a:rPr>
              <a:t>则无改动不存盘退出，</a:t>
            </a:r>
            <a:endParaRPr sz="3819" baseline="1182">
              <a:latin typeface="SimSun"/>
              <a:cs typeface="SimSun"/>
            </a:endParaRPr>
          </a:p>
          <a:p>
            <a:pPr marL="1004327">
              <a:spcBef>
                <a:spcPts val="677"/>
              </a:spcBef>
            </a:pPr>
            <a:r>
              <a:rPr sz="2600" b="1" dirty="0">
                <a:latin typeface="Calibri"/>
                <a:cs typeface="Calibri"/>
              </a:rPr>
              <a:t>:</a:t>
            </a:r>
            <a:r>
              <a:rPr sz="2600" b="1" spc="-5" dirty="0">
                <a:latin typeface="Calibri"/>
                <a:cs typeface="Calibri"/>
              </a:rPr>
              <a:t>q</a:t>
            </a:r>
            <a:r>
              <a:rPr sz="2600" b="1" spc="5" dirty="0">
                <a:latin typeface="Calibri"/>
                <a:cs typeface="Calibri"/>
              </a:rPr>
              <a:t>!</a:t>
            </a:r>
            <a:r>
              <a:rPr sz="3819" spc="96" baseline="1182" dirty="0">
                <a:latin typeface="SimSun"/>
                <a:cs typeface="SimSun"/>
              </a:rPr>
              <a:t>改动过而不存盘退出，</a:t>
            </a:r>
            <a:endParaRPr sz="3819" baseline="1182">
              <a:latin typeface="SimSun"/>
              <a:cs typeface="SimSun"/>
            </a:endParaRPr>
          </a:p>
          <a:p>
            <a:pPr marL="1004327">
              <a:spcBef>
                <a:spcPts val="547"/>
              </a:spcBef>
            </a:pPr>
            <a:r>
              <a:rPr sz="2600" b="1" spc="-5" dirty="0">
                <a:latin typeface="Calibri"/>
                <a:cs typeface="Calibri"/>
              </a:rPr>
              <a:t>:w</a:t>
            </a:r>
            <a:r>
              <a:rPr sz="3819" spc="96" baseline="1182" dirty="0">
                <a:latin typeface="SimSun"/>
                <a:cs typeface="SimSun"/>
              </a:rPr>
              <a:t>存盘后再返回编辑状态。</a:t>
            </a:r>
            <a:endParaRPr sz="3819" baseline="1182">
              <a:latin typeface="SimSun"/>
              <a:cs typeface="SimSun"/>
            </a:endParaRPr>
          </a:p>
          <a:p>
            <a:pPr marL="1004327">
              <a:spcBef>
                <a:spcPts val="677"/>
              </a:spcBef>
            </a:pPr>
            <a:r>
              <a:rPr sz="2600" b="1" dirty="0">
                <a:latin typeface="Calibri"/>
                <a:cs typeface="Calibri"/>
              </a:rPr>
              <a:t>:</a:t>
            </a:r>
            <a:r>
              <a:rPr sz="2600" b="1" spc="-5" dirty="0">
                <a:latin typeface="Calibri"/>
                <a:cs typeface="Calibri"/>
              </a:rPr>
              <a:t>w</a:t>
            </a:r>
            <a:r>
              <a:rPr sz="2600" b="1" spc="5" dirty="0">
                <a:latin typeface="Calibri"/>
                <a:cs typeface="Calibri"/>
              </a:rPr>
              <a:t>!</a:t>
            </a:r>
            <a:r>
              <a:rPr sz="3819" spc="96" baseline="1182" dirty="0">
                <a:latin typeface="SimSun"/>
                <a:cs typeface="SimSun"/>
              </a:rPr>
              <a:t>修改只读文件</a:t>
            </a:r>
            <a:endParaRPr sz="3819" baseline="1182">
              <a:latin typeface="SimSun"/>
              <a:cs typeface="SimSun"/>
            </a:endParaRPr>
          </a:p>
          <a:p>
            <a:pPr>
              <a:spcBef>
                <a:spcPts val="11"/>
              </a:spcBef>
            </a:pPr>
            <a:endParaRPr sz="2383">
              <a:latin typeface="SimSun"/>
              <a:cs typeface="SimSun"/>
            </a:endParaRPr>
          </a:p>
          <a:p>
            <a:pPr marL="42650" marR="2524576">
              <a:lnSpc>
                <a:spcPct val="120600"/>
              </a:lnSpc>
              <a:tabLst>
                <a:tab pos="1529880" algn="l"/>
              </a:tabLst>
            </a:pPr>
            <a:r>
              <a:rPr sz="3792" spc="119" dirty="0">
                <a:solidFill>
                  <a:srgbClr val="FF0000"/>
                </a:solidFill>
                <a:latin typeface="SimSun"/>
                <a:cs typeface="SimSun"/>
              </a:rPr>
              <a:t>老师建议用：</a:t>
            </a:r>
            <a:r>
              <a:rPr sz="3900" b="1" spc="-38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9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900" b="1" spc="5" dirty="0">
                <a:solidFill>
                  <a:srgbClr val="FF0000"/>
                </a:solidFill>
                <a:latin typeface="Calibri"/>
                <a:cs typeface="Calibri"/>
              </a:rPr>
              <a:t>di</a:t>
            </a:r>
            <a:r>
              <a:rPr sz="3900" b="1" dirty="0">
                <a:solidFill>
                  <a:srgbClr val="FF0000"/>
                </a:solidFill>
                <a:latin typeface="Calibri"/>
                <a:cs typeface="Calibri"/>
              </a:rPr>
              <a:t>t  </a:t>
            </a:r>
            <a:r>
              <a:rPr sz="3900" b="1" spc="-5" dirty="0">
                <a:solidFill>
                  <a:srgbClr val="00B050"/>
                </a:solidFill>
                <a:latin typeface="Calibri"/>
                <a:cs typeface="Calibri"/>
              </a:rPr>
              <a:t>gedit	</a:t>
            </a:r>
            <a:r>
              <a:rPr sz="3792" spc="70" dirty="0">
                <a:solidFill>
                  <a:srgbClr val="00B050"/>
                </a:solidFill>
                <a:latin typeface="SimSun"/>
                <a:cs typeface="SimSun"/>
              </a:rPr>
              <a:t>？？？</a:t>
            </a:r>
            <a:r>
              <a:rPr sz="3900" b="1" spc="70" dirty="0">
                <a:solidFill>
                  <a:srgbClr val="00B050"/>
                </a:solidFill>
                <a:latin typeface="Calibri"/>
                <a:cs typeface="Calibri"/>
              </a:rPr>
              <a:t>.c</a:t>
            </a:r>
            <a:endParaRPr sz="3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5507" y="-57063"/>
            <a:ext cx="5395330" cy="564043"/>
          </a:xfrm>
          <a:prstGeom prst="rect">
            <a:avLst/>
          </a:prstGeom>
        </p:spPr>
        <p:txBody>
          <a:bodyPr vert="horz" wrap="square" lIns="0" tIns="13758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108"/>
              </a:spcBef>
            </a:pPr>
            <a:r>
              <a:rPr dirty="0"/>
              <a:t>第</a:t>
            </a:r>
            <a:r>
              <a:rPr spc="-11" dirty="0">
                <a:latin typeface="Calibri"/>
                <a:cs typeface="Calibri"/>
              </a:rPr>
              <a:t>6</a:t>
            </a:r>
            <a:r>
              <a:rPr spc="1083" dirty="0"/>
              <a:t>章</a:t>
            </a:r>
            <a:r>
              <a:rPr dirty="0">
                <a:latin typeface="Calibri"/>
                <a:cs typeface="Calibri"/>
              </a:rPr>
              <a:t>Linu</a:t>
            </a:r>
            <a:r>
              <a:rPr spc="-11" dirty="0">
                <a:latin typeface="Calibri"/>
                <a:cs typeface="Calibri"/>
              </a:rPr>
              <a:t>x</a:t>
            </a:r>
            <a:r>
              <a:rPr dirty="0"/>
              <a:t>编程工具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262" y="489669"/>
            <a:ext cx="4659260" cy="1653551"/>
          </a:xfrm>
          <a:prstGeom prst="rect">
            <a:avLst/>
          </a:prstGeom>
        </p:spPr>
        <p:txBody>
          <a:bodyPr vert="horz" wrap="square" lIns="0" tIns="72919" rIns="0" bIns="0" rtlCol="0">
            <a:spAutoFit/>
          </a:bodyPr>
          <a:lstStyle/>
          <a:p>
            <a:pPr marL="58471">
              <a:spcBef>
                <a:spcPts val="574"/>
              </a:spcBef>
            </a:pPr>
            <a:r>
              <a:rPr sz="3900" dirty="0">
                <a:solidFill>
                  <a:srgbClr val="FF0000"/>
                </a:solidFill>
                <a:latin typeface="Calibri"/>
                <a:cs typeface="Calibri"/>
              </a:rPr>
              <a:t>6.2</a:t>
            </a:r>
            <a:r>
              <a:rPr sz="3900" spc="-7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00" spc="-5" dirty="0">
                <a:solidFill>
                  <a:srgbClr val="FF0000"/>
                </a:solidFill>
                <a:latin typeface="Calibri"/>
                <a:cs typeface="Calibri"/>
              </a:rPr>
              <a:t>GNU</a:t>
            </a:r>
            <a:r>
              <a:rPr sz="3900" dirty="0">
                <a:solidFill>
                  <a:srgbClr val="FF0000"/>
                </a:solidFill>
                <a:latin typeface="SimSun"/>
                <a:cs typeface="SimSun"/>
              </a:rPr>
              <a:t>的</a:t>
            </a:r>
            <a:r>
              <a:rPr sz="3900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900" dirty="0">
                <a:solidFill>
                  <a:srgbClr val="FF0000"/>
                </a:solidFill>
                <a:latin typeface="SimSun"/>
                <a:cs typeface="SimSun"/>
              </a:rPr>
              <a:t>编译器</a:t>
            </a:r>
            <a:r>
              <a:rPr sz="3900" spc="-11" dirty="0">
                <a:solidFill>
                  <a:srgbClr val="FF0000"/>
                </a:solidFill>
                <a:latin typeface="Calibri"/>
                <a:cs typeface="Calibri"/>
              </a:rPr>
              <a:t>gcc</a:t>
            </a:r>
            <a:endParaRPr sz="3900">
              <a:latin typeface="Calibri"/>
              <a:cs typeface="Calibri"/>
            </a:endParaRPr>
          </a:p>
          <a:p>
            <a:pPr marL="13758">
              <a:spcBef>
                <a:spcPts val="314"/>
              </a:spcBef>
            </a:pPr>
            <a:r>
              <a:rPr sz="2600" b="1" spc="-16" dirty="0">
                <a:latin typeface="Calibri"/>
                <a:cs typeface="Calibri"/>
              </a:rPr>
              <a:t>gcc</a:t>
            </a:r>
            <a:r>
              <a:rPr sz="3819" spc="96" baseline="1182" dirty="0">
                <a:latin typeface="SimSun"/>
                <a:cs typeface="SimSun"/>
              </a:rPr>
              <a:t>的使用</a:t>
            </a:r>
            <a:endParaRPr sz="3819" baseline="1182">
              <a:latin typeface="SimSun"/>
              <a:cs typeface="SimSun"/>
            </a:endParaRPr>
          </a:p>
          <a:p>
            <a:pPr marL="92866">
              <a:spcBef>
                <a:spcPts val="1067"/>
              </a:spcBef>
              <a:tabLst>
                <a:tab pos="1710796" algn="l"/>
              </a:tabLst>
            </a:pPr>
            <a:r>
              <a:rPr sz="2600" spc="-5" dirty="0">
                <a:latin typeface="Calibri"/>
                <a:cs typeface="Calibri"/>
              </a:rPr>
              <a:t>1</a:t>
            </a:r>
            <a:r>
              <a:rPr sz="2600" dirty="0">
                <a:latin typeface="SimSun"/>
                <a:cs typeface="SimSun"/>
              </a:rPr>
              <a:t>、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gedit	hello.c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374" y="2216616"/>
            <a:ext cx="4205234" cy="4650664"/>
          </a:xfrm>
          <a:prstGeom prst="rect">
            <a:avLst/>
          </a:prstGeom>
        </p:spPr>
        <p:txBody>
          <a:bodyPr vert="horz" wrap="square" lIns="0" tIns="18574" rIns="0" bIns="0" rtlCol="0">
            <a:spAutoFit/>
          </a:bodyPr>
          <a:lstStyle/>
          <a:p>
            <a:pPr marL="13758" marR="1652325">
              <a:lnSpc>
                <a:spcPct val="98800"/>
              </a:lnSpc>
              <a:spcBef>
                <a:spcPts val="146"/>
              </a:spcBef>
              <a:tabLst>
                <a:tab pos="1303562" algn="l"/>
              </a:tabLst>
            </a:pPr>
            <a:r>
              <a:rPr sz="2600" spc="-5" dirty="0">
                <a:latin typeface="Calibri"/>
                <a:cs typeface="Calibri"/>
              </a:rPr>
              <a:t>2</a:t>
            </a:r>
            <a:r>
              <a:rPr sz="2600" dirty="0">
                <a:latin typeface="SimSun"/>
                <a:cs typeface="SimSun"/>
              </a:rPr>
              <a:t>、输入： </a:t>
            </a:r>
            <a:r>
              <a:rPr sz="2600" spc="5" dirty="0">
                <a:latin typeface="SimSun"/>
                <a:cs typeface="SimSun"/>
              </a:rPr>
              <a:t> </a:t>
            </a:r>
            <a:r>
              <a:rPr sz="2600" dirty="0">
                <a:latin typeface="Calibri"/>
                <a:cs typeface="Calibri"/>
              </a:rPr>
              <a:t>#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cl</a:t>
            </a:r>
            <a:r>
              <a:rPr sz="2600" dirty="0">
                <a:latin typeface="Calibri"/>
                <a:cs typeface="Calibri"/>
              </a:rPr>
              <a:t>ude	&lt;</a:t>
            </a:r>
            <a:r>
              <a:rPr sz="2600" spc="-32" dirty="0">
                <a:latin typeface="Calibri"/>
                <a:cs typeface="Calibri"/>
              </a:rPr>
              <a:t>s</a:t>
            </a:r>
            <a:r>
              <a:rPr sz="2600" spc="-38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5" dirty="0">
                <a:latin typeface="Calibri"/>
                <a:cs typeface="Calibri"/>
              </a:rPr>
              <a:t>io</a:t>
            </a:r>
            <a:r>
              <a:rPr sz="2600" spc="-11" dirty="0">
                <a:latin typeface="Calibri"/>
                <a:cs typeface="Calibri"/>
              </a:rPr>
              <a:t>.</a:t>
            </a:r>
            <a:r>
              <a:rPr sz="2600" dirty="0">
                <a:latin typeface="Calibri"/>
                <a:cs typeface="Calibri"/>
              </a:rPr>
              <a:t>h&gt;  </a:t>
            </a:r>
            <a:r>
              <a:rPr sz="2600" spc="-5" dirty="0">
                <a:latin typeface="Calibri"/>
                <a:cs typeface="Calibri"/>
              </a:rPr>
              <a:t>main()</a:t>
            </a:r>
            <a:r>
              <a:rPr sz="2600" spc="-16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{</a:t>
            </a:r>
            <a:endParaRPr sz="2600">
              <a:latin typeface="Calibri"/>
              <a:cs typeface="Calibri"/>
            </a:endParaRPr>
          </a:p>
          <a:p>
            <a:pPr marL="1003640">
              <a:spcBef>
                <a:spcPts val="22"/>
              </a:spcBef>
            </a:pPr>
            <a:r>
              <a:rPr sz="2600" spc="-5" dirty="0">
                <a:latin typeface="Calibri"/>
                <a:cs typeface="Calibri"/>
              </a:rPr>
              <a:t>printf("Hello,Linux!\n");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27"/>
              </a:spcBef>
            </a:pPr>
            <a:r>
              <a:rPr sz="2600" dirty="0"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  <a:p>
            <a:pPr marL="13758">
              <a:spcBef>
                <a:spcPts val="991"/>
              </a:spcBef>
            </a:pPr>
            <a:r>
              <a:rPr sz="2600" spc="-5" dirty="0">
                <a:latin typeface="Calibri"/>
                <a:cs typeface="Calibri"/>
              </a:rPr>
              <a:t>3</a:t>
            </a:r>
            <a:r>
              <a:rPr sz="2600" dirty="0">
                <a:latin typeface="SimSun"/>
                <a:cs typeface="SimSun"/>
              </a:rPr>
              <a:t>、保存退出</a:t>
            </a:r>
            <a:endParaRPr sz="2600">
              <a:latin typeface="SimSun"/>
              <a:cs typeface="SimSun"/>
            </a:endParaRPr>
          </a:p>
          <a:p>
            <a:pPr marL="13758" marR="675513">
              <a:lnSpc>
                <a:spcPct val="118300"/>
              </a:lnSpc>
              <a:spcBef>
                <a:spcPts val="1739"/>
              </a:spcBef>
              <a:tabLst>
                <a:tab pos="666571" algn="l"/>
              </a:tabLst>
            </a:pPr>
            <a:r>
              <a:rPr sz="2600" spc="-5" dirty="0">
                <a:latin typeface="Calibri"/>
                <a:cs typeface="Calibri"/>
              </a:rPr>
              <a:t>4</a:t>
            </a:r>
            <a:r>
              <a:rPr sz="2600" dirty="0">
                <a:latin typeface="SimSun"/>
                <a:cs typeface="SimSun"/>
              </a:rPr>
              <a:t>、生成可执行文件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.o</a:t>
            </a:r>
            <a:r>
              <a:rPr sz="2600" dirty="0">
                <a:latin typeface="Calibri"/>
                <a:cs typeface="Calibri"/>
              </a:rPr>
              <a:t>ut  </a:t>
            </a:r>
            <a:r>
              <a:rPr sz="2600" spc="-11" dirty="0">
                <a:solidFill>
                  <a:srgbClr val="00B050"/>
                </a:solidFill>
                <a:latin typeface="Calibri"/>
                <a:cs typeface="Calibri"/>
              </a:rPr>
              <a:t>gcc	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hello.c</a:t>
            </a:r>
            <a:endParaRPr sz="2600">
              <a:latin typeface="Calibri"/>
              <a:cs typeface="Calibri"/>
            </a:endParaRPr>
          </a:p>
          <a:p>
            <a:pPr marL="13758" marR="710596">
              <a:lnSpc>
                <a:spcPct val="118300"/>
              </a:lnSpc>
              <a:spcBef>
                <a:spcPts val="341"/>
              </a:spcBef>
              <a:tabLst>
                <a:tab pos="740863" algn="l"/>
                <a:tab pos="1774081" algn="l"/>
                <a:tab pos="2197137" algn="l"/>
              </a:tabLst>
            </a:pPr>
            <a:r>
              <a:rPr sz="2600" spc="-5" dirty="0">
                <a:latin typeface="Calibri"/>
                <a:cs typeface="Calibri"/>
              </a:rPr>
              <a:t>5</a:t>
            </a:r>
            <a:r>
              <a:rPr sz="2600" dirty="0">
                <a:latin typeface="SimSun"/>
                <a:cs typeface="SimSun"/>
              </a:rPr>
              <a:t>、生成可执行文件</a:t>
            </a:r>
            <a:r>
              <a:rPr sz="2600" dirty="0">
                <a:latin typeface="Calibri"/>
                <a:cs typeface="Calibri"/>
              </a:rPr>
              <a:t>he</a:t>
            </a:r>
            <a:r>
              <a:rPr sz="2600" spc="-5" dirty="0">
                <a:latin typeface="Calibri"/>
                <a:cs typeface="Calibri"/>
              </a:rPr>
              <a:t>ll</a:t>
            </a:r>
            <a:r>
              <a:rPr sz="2600" dirty="0">
                <a:latin typeface="Calibri"/>
                <a:cs typeface="Calibri"/>
              </a:rPr>
              <a:t>o  </a:t>
            </a:r>
            <a:r>
              <a:rPr sz="2600" spc="-11" dirty="0">
                <a:solidFill>
                  <a:srgbClr val="00B050"/>
                </a:solidFill>
                <a:latin typeface="Calibri"/>
                <a:cs typeface="Calibri"/>
              </a:rPr>
              <a:t>gcc	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hello.c	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-o	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hello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8695" y="5918158"/>
            <a:ext cx="1185280" cy="963993"/>
          </a:xfrm>
          <a:prstGeom prst="rect">
            <a:avLst/>
          </a:prstGeom>
        </p:spPr>
        <p:txBody>
          <a:bodyPr vert="horz" wrap="square" lIns="0" tIns="85990" rIns="0" bIns="0" rtlCol="0">
            <a:spAutoFit/>
          </a:bodyPr>
          <a:lstStyle/>
          <a:p>
            <a:pPr marL="13758">
              <a:spcBef>
                <a:spcPts val="677"/>
              </a:spcBef>
            </a:pPr>
            <a:r>
              <a:rPr sz="2600" spc="-5" dirty="0">
                <a:latin typeface="Calibri"/>
                <a:cs typeface="Calibri"/>
              </a:rPr>
              <a:t>6</a:t>
            </a:r>
            <a:r>
              <a:rPr sz="2600" dirty="0">
                <a:latin typeface="SimSun"/>
                <a:cs typeface="SimSun"/>
              </a:rPr>
              <a:t>、执行</a:t>
            </a:r>
            <a:endParaRPr sz="2600">
              <a:latin typeface="SimSun"/>
              <a:cs typeface="SimSun"/>
            </a:endParaRPr>
          </a:p>
          <a:p>
            <a:pPr marL="13758">
              <a:spcBef>
                <a:spcPts val="574"/>
              </a:spcBef>
            </a:pPr>
            <a:r>
              <a:rPr sz="2600" spc="-16" dirty="0">
                <a:solidFill>
                  <a:srgbClr val="00B050"/>
                </a:solidFill>
                <a:latin typeface="Calibri"/>
                <a:cs typeface="Calibri"/>
              </a:rPr>
              <a:t>./a.out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6319" y="6459685"/>
            <a:ext cx="1823667" cy="414002"/>
          </a:xfrm>
          <a:prstGeom prst="rect">
            <a:avLst/>
          </a:prstGeom>
        </p:spPr>
        <p:txBody>
          <a:bodyPr vert="horz" wrap="square" lIns="0" tIns="13758" rIns="0" bIns="0" rtlCol="0">
            <a:spAutoFit/>
          </a:bodyPr>
          <a:lstStyle/>
          <a:p>
            <a:pPr marL="13758">
              <a:spcBef>
                <a:spcPts val="108"/>
              </a:spcBef>
              <a:tabLst>
                <a:tab pos="934850" algn="l"/>
              </a:tabLst>
            </a:pPr>
            <a:r>
              <a:rPr sz="2600" dirty="0">
                <a:solidFill>
                  <a:srgbClr val="FF0000"/>
                </a:solidFill>
                <a:latin typeface="SimSun"/>
                <a:cs typeface="SimSun"/>
              </a:rPr>
              <a:t>或	</a:t>
            </a:r>
            <a:r>
              <a:rPr sz="2600" spc="-11" dirty="0">
                <a:solidFill>
                  <a:srgbClr val="00B050"/>
                </a:solidFill>
                <a:latin typeface="Calibri"/>
                <a:cs typeface="Calibri"/>
              </a:rPr>
              <a:t>.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/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h</a:t>
            </a:r>
            <a:r>
              <a:rPr sz="2600" spc="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ll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01" y="-284488"/>
            <a:ext cx="9667293" cy="2163039"/>
          </a:xfrm>
          <a:prstGeom prst="rect">
            <a:avLst/>
          </a:prstGeom>
        </p:spPr>
        <p:txBody>
          <a:bodyPr vert="horz" wrap="square" lIns="0" tIns="90117" rIns="0" bIns="0" rtlCol="0" anchor="ctr">
            <a:spAutoFit/>
          </a:bodyPr>
          <a:lstStyle/>
          <a:p>
            <a:pPr marL="13758">
              <a:lnSpc>
                <a:spcPct val="100000"/>
              </a:lnSpc>
              <a:spcBef>
                <a:spcPts val="710"/>
              </a:spcBef>
            </a:pPr>
            <a:r>
              <a:rPr sz="2546" spc="65" dirty="0"/>
              <a:t>改变文件的访问权</a:t>
            </a:r>
            <a:r>
              <a:rPr sz="2546" spc="54" dirty="0"/>
              <a:t>限</a:t>
            </a:r>
            <a:endParaRPr sz="2546"/>
          </a:p>
          <a:p>
            <a:pPr marL="13758" marR="5503" indent="990570" algn="just">
              <a:lnSpc>
                <a:spcPct val="100800"/>
              </a:lnSpc>
              <a:spcBef>
                <a:spcPts val="590"/>
              </a:spcBef>
            </a:pPr>
            <a:r>
              <a:rPr sz="3819" spc="96" baseline="1182" dirty="0"/>
              <a:t>改变某文件的访问权限，使用命令</a:t>
            </a: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chmod</a:t>
            </a:r>
            <a:r>
              <a:rPr sz="3819" spc="96" baseline="1182" dirty="0"/>
              <a:t>。文件的拥有者用 户</a:t>
            </a:r>
            <a:r>
              <a:rPr sz="2600" b="1" spc="-5" dirty="0">
                <a:latin typeface="Calibri"/>
                <a:cs typeface="Calibri"/>
              </a:rPr>
              <a:t>u</a:t>
            </a:r>
            <a:r>
              <a:rPr sz="3819" spc="96" baseline="1182" dirty="0"/>
              <a:t>、同组用户</a:t>
            </a:r>
            <a:r>
              <a:rPr sz="2600" b="1" spc="-5" dirty="0">
                <a:latin typeface="Calibri"/>
                <a:cs typeface="Calibri"/>
              </a:rPr>
              <a:t>g</a:t>
            </a:r>
            <a:r>
              <a:rPr sz="3819" spc="96" baseline="1182" dirty="0"/>
              <a:t>和其它用户</a:t>
            </a:r>
            <a:r>
              <a:rPr sz="2600" b="1" spc="-5" dirty="0">
                <a:latin typeface="Calibri"/>
                <a:cs typeface="Calibri"/>
              </a:rPr>
              <a:t>o</a:t>
            </a:r>
            <a:r>
              <a:rPr sz="3819" spc="96" baseline="1182" dirty="0"/>
              <a:t>，而所有用户用</a:t>
            </a:r>
            <a:r>
              <a:rPr sz="2600" b="1" dirty="0">
                <a:latin typeface="Calibri"/>
                <a:cs typeface="Calibri"/>
              </a:rPr>
              <a:t>a</a:t>
            </a:r>
            <a:r>
              <a:rPr sz="3819" spc="89" baseline="1182" dirty="0"/>
              <a:t>表示，对文件的访问 主要包括可读</a:t>
            </a:r>
            <a:r>
              <a:rPr sz="2600" b="1" spc="-5" dirty="0">
                <a:latin typeface="Calibri"/>
                <a:cs typeface="Calibri"/>
              </a:rPr>
              <a:t>r</a:t>
            </a:r>
            <a:r>
              <a:rPr sz="3819" spc="96" baseline="1182" dirty="0"/>
              <a:t>、可写</a:t>
            </a:r>
            <a:r>
              <a:rPr sz="2600" b="1" spc="-5" dirty="0">
                <a:latin typeface="Calibri"/>
                <a:cs typeface="Calibri"/>
              </a:rPr>
              <a:t>w</a:t>
            </a:r>
            <a:r>
              <a:rPr sz="3819" spc="96" baseline="1182" dirty="0"/>
              <a:t>、可执行</a:t>
            </a:r>
            <a:r>
              <a:rPr sz="2600" b="1" spc="-5" dirty="0">
                <a:latin typeface="Calibri"/>
                <a:cs typeface="Calibri"/>
              </a:rPr>
              <a:t>x</a:t>
            </a:r>
            <a:r>
              <a:rPr sz="3819" spc="96" baseline="1182" dirty="0"/>
              <a:t>。权限的修改形式有增加权限</a:t>
            </a:r>
            <a:r>
              <a:rPr sz="2600" b="1" dirty="0">
                <a:latin typeface="Calibri"/>
                <a:cs typeface="Calibri"/>
              </a:rPr>
              <a:t>+</a:t>
            </a:r>
            <a:r>
              <a:rPr sz="3819" spc="56" baseline="1182" dirty="0"/>
              <a:t>、 </a:t>
            </a:r>
            <a:r>
              <a:rPr sz="3819" spc="96" baseline="1182" dirty="0"/>
              <a:t>去掉权限</a:t>
            </a:r>
            <a:r>
              <a:rPr sz="2600" b="1" dirty="0">
                <a:latin typeface="Calibri"/>
                <a:cs typeface="Calibri"/>
              </a:rPr>
              <a:t>-</a:t>
            </a:r>
            <a:r>
              <a:rPr sz="3819" spc="96" baseline="1182" dirty="0"/>
              <a:t>和设置为某种权限</a:t>
            </a:r>
            <a:r>
              <a:rPr sz="2600" b="1" dirty="0">
                <a:latin typeface="Calibri"/>
                <a:cs typeface="Calibri"/>
              </a:rPr>
              <a:t>=</a:t>
            </a:r>
            <a:r>
              <a:rPr sz="3819" spc="81" baseline="1182" dirty="0"/>
              <a:t>。</a:t>
            </a:r>
            <a:endParaRPr sz="3819" baseline="1182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01" y="1919435"/>
            <a:ext cx="9708568" cy="4819599"/>
          </a:xfrm>
          <a:prstGeom prst="rect">
            <a:avLst/>
          </a:prstGeom>
        </p:spPr>
        <p:txBody>
          <a:bodyPr vert="horz" wrap="square" lIns="0" tIns="7567" rIns="0" bIns="0" rtlCol="0">
            <a:spAutoFit/>
          </a:bodyPr>
          <a:lstStyle/>
          <a:p>
            <a:pPr marL="13758" marR="147898">
              <a:lnSpc>
                <a:spcPct val="101499"/>
              </a:lnSpc>
              <a:spcBef>
                <a:spcPts val="60"/>
              </a:spcBef>
            </a:pPr>
            <a:r>
              <a:rPr sz="3819" spc="96" baseline="1182" dirty="0">
                <a:latin typeface="SimSun"/>
                <a:cs typeface="SimSun"/>
              </a:rPr>
              <a:t>例如将文件</a:t>
            </a:r>
            <a:r>
              <a:rPr sz="2600" b="1" spc="-5" dirty="0">
                <a:latin typeface="Calibri"/>
                <a:cs typeface="Calibri"/>
              </a:rPr>
              <a:t>h</a:t>
            </a:r>
            <a:r>
              <a:rPr sz="2600" b="1" spc="5" dirty="0">
                <a:latin typeface="Calibri"/>
                <a:cs typeface="Calibri"/>
              </a:rPr>
              <a:t>e</a:t>
            </a:r>
            <a:r>
              <a:rPr sz="2600" b="1" spc="-5" dirty="0">
                <a:latin typeface="Calibri"/>
                <a:cs typeface="Calibri"/>
              </a:rPr>
              <a:t>llo.</a:t>
            </a:r>
            <a:r>
              <a:rPr sz="2600" b="1" spc="-11" dirty="0">
                <a:latin typeface="Calibri"/>
                <a:cs typeface="Calibri"/>
              </a:rPr>
              <a:t>c</a:t>
            </a:r>
            <a:r>
              <a:rPr sz="3819" spc="89" baseline="1182" dirty="0">
                <a:latin typeface="SimSun"/>
                <a:cs typeface="SimSun"/>
              </a:rPr>
              <a:t>的访问权限改为文件用户可读、可写、可执行， </a:t>
            </a:r>
            <a:r>
              <a:rPr sz="2546" spc="65" dirty="0">
                <a:latin typeface="SimSun"/>
                <a:cs typeface="SimSun"/>
              </a:rPr>
              <a:t>同组用户可读、可写，其它用户可执行，则使用以下命令</a:t>
            </a:r>
            <a:r>
              <a:rPr sz="2546" spc="54" dirty="0">
                <a:latin typeface="SimSun"/>
                <a:cs typeface="SimSun"/>
              </a:rPr>
              <a:t>：</a:t>
            </a:r>
            <a:endParaRPr sz="2546">
              <a:latin typeface="SimSun"/>
              <a:cs typeface="SimSun"/>
            </a:endParaRPr>
          </a:p>
          <a:p>
            <a:pPr marL="13758" marR="6833554">
              <a:lnSpc>
                <a:spcPct val="119600"/>
              </a:lnSpc>
              <a:spcBef>
                <a:spcPts val="5"/>
              </a:spcBef>
            </a:pP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chmod</a:t>
            </a:r>
            <a:r>
              <a:rPr sz="2600" b="1" spc="-54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B050"/>
                </a:solidFill>
                <a:latin typeface="Calibri"/>
                <a:cs typeface="Calibri"/>
              </a:rPr>
              <a:t>u=rwx</a:t>
            </a:r>
            <a:r>
              <a:rPr sz="2600" b="1" spc="-49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hello.c </a:t>
            </a:r>
            <a:r>
              <a:rPr sz="2600" b="1" spc="-569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chmod </a:t>
            </a:r>
            <a:r>
              <a:rPr sz="2600" b="1" dirty="0">
                <a:solidFill>
                  <a:srgbClr val="00B050"/>
                </a:solidFill>
                <a:latin typeface="Calibri"/>
                <a:cs typeface="Calibri"/>
              </a:rPr>
              <a:t>g=rw </a:t>
            </a: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hello.c </a:t>
            </a:r>
            <a:r>
              <a:rPr sz="2600" b="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chmod</a:t>
            </a:r>
            <a:r>
              <a:rPr sz="2600" b="1" spc="-27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B050"/>
                </a:solidFill>
                <a:latin typeface="Calibri"/>
                <a:cs typeface="Calibri"/>
              </a:rPr>
              <a:t>o=x</a:t>
            </a:r>
            <a:r>
              <a:rPr sz="2600" b="1" spc="-22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hello.c</a:t>
            </a:r>
            <a:endParaRPr sz="2600">
              <a:latin typeface="Calibri"/>
              <a:cs typeface="Calibri"/>
            </a:endParaRPr>
          </a:p>
          <a:p>
            <a:pPr marL="13758" marR="5503">
              <a:lnSpc>
                <a:spcPct val="101200"/>
              </a:lnSpc>
              <a:spcBef>
                <a:spcPts val="639"/>
              </a:spcBef>
            </a:pP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注意可读、可写并不意味着可执行，例如执行</a:t>
            </a: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chmod</a:t>
            </a:r>
            <a:r>
              <a:rPr sz="2600" b="1" spc="-22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b="1" spc="-16" dirty="0">
                <a:solidFill>
                  <a:srgbClr val="00B050"/>
                </a:solidFill>
                <a:latin typeface="Calibri"/>
                <a:cs typeface="Calibri"/>
              </a:rPr>
              <a:t>a-x</a:t>
            </a:r>
            <a:r>
              <a:rPr sz="2600" b="1" spc="-22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a.out</a:t>
            </a:r>
            <a:r>
              <a:rPr sz="3819" spc="81" baseline="1182" dirty="0">
                <a:solidFill>
                  <a:srgbClr val="FF0000"/>
                </a:solidFill>
                <a:latin typeface="SimSun"/>
                <a:cs typeface="SimSun"/>
              </a:rPr>
              <a:t>后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.o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ut</a:t>
            </a:r>
            <a:r>
              <a:rPr sz="3819" spc="96" baseline="1182" dirty="0">
                <a:solidFill>
                  <a:srgbClr val="FF0000"/>
                </a:solidFill>
                <a:latin typeface="SimSun"/>
                <a:cs typeface="SimSun"/>
              </a:rPr>
              <a:t>则不可执行。</a:t>
            </a:r>
            <a:r>
              <a:rPr sz="3819" spc="96" baseline="1182" dirty="0">
                <a:latin typeface="SimSun"/>
                <a:cs typeface="SimSun"/>
              </a:rPr>
              <a:t>而且同组用户和其它用户的权限，对于文件的</a:t>
            </a:r>
            <a:r>
              <a:rPr sz="3819" spc="56" baseline="1182" dirty="0">
                <a:latin typeface="SimSun"/>
                <a:cs typeface="SimSun"/>
              </a:rPr>
              <a:t>拥 </a:t>
            </a:r>
            <a:r>
              <a:rPr sz="2546" spc="65" dirty="0">
                <a:latin typeface="SimSun"/>
                <a:cs typeface="SimSun"/>
              </a:rPr>
              <a:t>有者即用户必然拥有。</a:t>
            </a:r>
            <a:endParaRPr sz="2546">
              <a:latin typeface="SimSun"/>
              <a:cs typeface="SimSun"/>
            </a:endParaRPr>
          </a:p>
          <a:p>
            <a:pPr marL="13758" marR="207744" algn="just">
              <a:lnSpc>
                <a:spcPct val="98700"/>
              </a:lnSpc>
              <a:spcBef>
                <a:spcPts val="758"/>
              </a:spcBef>
            </a:pPr>
            <a:r>
              <a:rPr sz="3819" spc="96" baseline="1182" dirty="0">
                <a:latin typeface="SimSun"/>
                <a:cs typeface="SimSun"/>
              </a:rPr>
              <a:t>还可以直接赋予权限</a:t>
            </a:r>
            <a:r>
              <a:rPr sz="2600" b="1" spc="-5" dirty="0">
                <a:latin typeface="Calibri"/>
                <a:cs typeface="Calibri"/>
              </a:rPr>
              <a:t>8</a:t>
            </a:r>
            <a:r>
              <a:rPr sz="3819" spc="96" baseline="1182" dirty="0">
                <a:latin typeface="SimSun"/>
                <a:cs typeface="SimSun"/>
              </a:rPr>
              <a:t>进制的值权限，按</a:t>
            </a:r>
            <a:r>
              <a:rPr sz="2600" b="1" spc="11" dirty="0">
                <a:latin typeface="Calibri"/>
                <a:cs typeface="Calibri"/>
              </a:rPr>
              <a:t>r</a:t>
            </a:r>
            <a:r>
              <a:rPr sz="2600" b="1" spc="-5" dirty="0">
                <a:latin typeface="Calibri"/>
                <a:cs typeface="Calibri"/>
              </a:rPr>
              <a:t>wx</a:t>
            </a:r>
            <a:r>
              <a:rPr sz="3819" spc="96" baseline="1182" dirty="0">
                <a:latin typeface="SimSun"/>
                <a:cs typeface="SimSun"/>
              </a:rPr>
              <a:t>次序，为</a:t>
            </a:r>
            <a:r>
              <a:rPr sz="2600" b="1" spc="-5" dirty="0">
                <a:latin typeface="Calibri"/>
                <a:cs typeface="Calibri"/>
              </a:rPr>
              <a:t>1</a:t>
            </a:r>
            <a:r>
              <a:rPr sz="3819" spc="96" baseline="1182" dirty="0">
                <a:latin typeface="SimSun"/>
                <a:cs typeface="SimSun"/>
              </a:rPr>
              <a:t>表示有此</a:t>
            </a:r>
            <a:r>
              <a:rPr sz="3819" spc="56" baseline="1182" dirty="0">
                <a:latin typeface="SimSun"/>
                <a:cs typeface="SimSun"/>
              </a:rPr>
              <a:t>权 </a:t>
            </a:r>
            <a:r>
              <a:rPr sz="3819" spc="96" baseline="1182" dirty="0">
                <a:latin typeface="SimSun"/>
                <a:cs typeface="SimSun"/>
              </a:rPr>
              <a:t>限，例如</a:t>
            </a:r>
            <a:r>
              <a:rPr sz="2600" b="1" spc="-5" dirty="0">
                <a:latin typeface="Calibri"/>
                <a:cs typeface="Calibri"/>
              </a:rPr>
              <a:t>user</a:t>
            </a:r>
            <a:r>
              <a:rPr sz="3819" spc="96" baseline="1182" dirty="0">
                <a:latin typeface="SimSun"/>
                <a:cs typeface="SimSun"/>
              </a:rPr>
              <a:t>可</a:t>
            </a:r>
            <a:r>
              <a:rPr sz="2600" b="1" dirty="0">
                <a:latin typeface="Calibri"/>
                <a:cs typeface="Calibri"/>
              </a:rPr>
              <a:t>rwx</a:t>
            </a:r>
            <a:r>
              <a:rPr sz="3819" baseline="1182" dirty="0">
                <a:latin typeface="SimSun"/>
                <a:cs typeface="SimSun"/>
              </a:rPr>
              <a:t>，</a:t>
            </a:r>
            <a:r>
              <a:rPr sz="2600" b="1" dirty="0">
                <a:latin typeface="Calibri"/>
                <a:cs typeface="Calibri"/>
              </a:rPr>
              <a:t>group</a:t>
            </a:r>
            <a:r>
              <a:rPr sz="3819" spc="96" baseline="1182" dirty="0">
                <a:latin typeface="SimSun"/>
                <a:cs typeface="SimSun"/>
              </a:rPr>
              <a:t>可</a:t>
            </a:r>
            <a:r>
              <a:rPr sz="2600" b="1" dirty="0">
                <a:latin typeface="Calibri"/>
                <a:cs typeface="Calibri"/>
              </a:rPr>
              <a:t>rx</a:t>
            </a:r>
            <a:r>
              <a:rPr sz="3819" baseline="1182" dirty="0">
                <a:latin typeface="SimSun"/>
                <a:cs typeface="SimSun"/>
              </a:rPr>
              <a:t>，</a:t>
            </a:r>
            <a:r>
              <a:rPr sz="2600" b="1" dirty="0">
                <a:latin typeface="Calibri"/>
                <a:cs typeface="Calibri"/>
              </a:rPr>
              <a:t>others</a:t>
            </a:r>
            <a:r>
              <a:rPr sz="3819" spc="96" baseline="1182" dirty="0">
                <a:latin typeface="SimSun"/>
                <a:cs typeface="SimSun"/>
              </a:rPr>
              <a:t>仅能</a:t>
            </a:r>
            <a:r>
              <a:rPr sz="2600" b="1" spc="27" dirty="0">
                <a:latin typeface="Calibri"/>
                <a:cs typeface="Calibri"/>
              </a:rPr>
              <a:t>x</a:t>
            </a:r>
            <a:r>
              <a:rPr sz="3819" spc="40" baseline="1182" dirty="0">
                <a:latin typeface="SimSun"/>
                <a:cs typeface="SimSun"/>
              </a:rPr>
              <a:t>，</a:t>
            </a:r>
            <a:r>
              <a:rPr sz="3819" spc="96" baseline="1182" dirty="0">
                <a:latin typeface="SimSun"/>
                <a:cs typeface="SimSun"/>
              </a:rPr>
              <a:t>则使用命令</a:t>
            </a:r>
            <a:r>
              <a:rPr sz="2600" b="1" spc="-5" dirty="0">
                <a:latin typeface="Calibri"/>
                <a:cs typeface="Calibri"/>
              </a:rPr>
              <a:t>chmod </a:t>
            </a:r>
            <a:r>
              <a:rPr sz="2600" b="1" spc="-58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751</a:t>
            </a:r>
            <a:r>
              <a:rPr sz="2600" b="1" spc="-16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hello.c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11503</TotalTime>
  <Words>13831</Words>
  <Application>Microsoft Office PowerPoint</Application>
  <PresentationFormat>A4 纸张(210x297 毫米)</PresentationFormat>
  <Paragraphs>1839</Paragraphs>
  <Slides>185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185</vt:i4>
      </vt:variant>
    </vt:vector>
  </HeadingPairs>
  <TitlesOfParts>
    <vt:vector size="195" baseType="lpstr">
      <vt:lpstr>Arial MT</vt:lpstr>
      <vt:lpstr>等线</vt:lpstr>
      <vt:lpstr>SimSun</vt:lpstr>
      <vt:lpstr>Microsoft YaHei</vt:lpstr>
      <vt:lpstr>Arial</vt:lpstr>
      <vt:lpstr>Calibri</vt:lpstr>
      <vt:lpstr>Calibri Light</vt:lpstr>
      <vt:lpstr>Times New Roman</vt:lpstr>
      <vt:lpstr>Verdana</vt:lpstr>
      <vt:lpstr>Office 主题​​</vt:lpstr>
      <vt:lpstr>5.4 DHCP服务器</vt:lpstr>
      <vt:lpstr>5.4.1.1 DHCP协议5.4.1 DHCP介绍</vt:lpstr>
      <vt:lpstr>5.4.1 DHCP介绍</vt:lpstr>
      <vt:lpstr>5.4.1 DHCP介绍</vt:lpstr>
      <vt:lpstr>5.4.1 DHCP介绍</vt:lpstr>
      <vt:lpstr>5.4.1 DHCP介绍</vt:lpstr>
      <vt:lpstr>5.4.1 DHCP介绍</vt:lpstr>
      <vt:lpstr>5.4.1 DHCP介绍</vt:lpstr>
      <vt:lpstr>5.4.2 DHCP服务器的安装与启动管理</vt:lpstr>
      <vt:lpstr>5.4.2 DHCP服务器的安装与启动管理</vt:lpstr>
      <vt:lpstr>5.4.2 DHCP服务器的安装与启动管理</vt:lpstr>
      <vt:lpstr>5.4.2 DHCP服务器的安装与启动管理</vt:lpstr>
      <vt:lpstr>5.5 用户、组和密码管理</vt:lpstr>
      <vt:lpstr>5.5.1.1 用户与uid</vt:lpstr>
      <vt:lpstr>5.5.1.2 组与gid</vt:lpstr>
      <vt:lpstr>5.5.2 与用户和组管理相关的文件</vt:lpstr>
      <vt:lpstr>5.5.2.1 /etc/passwd</vt:lpstr>
      <vt:lpstr>/etc/passwd结构说明</vt:lpstr>
      <vt:lpstr>关于shell的说明</vt:lpstr>
      <vt:lpstr>伪用户</vt:lpstr>
      <vt:lpstr>5.5.2.2 /etc/shadow</vt:lpstr>
      <vt:lpstr>关于/etc/shadow的说明</vt:lpstr>
      <vt:lpstr>5.5.2.3 /etc/group</vt:lpstr>
      <vt:lpstr>5.5.2.4 /etc/login.defs</vt:lpstr>
      <vt:lpstr>5.5.2.5 其他文件</vt:lpstr>
      <vt:lpstr>pwck和grpck</vt:lpstr>
      <vt:lpstr>5.5.3 用户管理命令</vt:lpstr>
      <vt:lpstr>5.5.3.1 增加用户（useradd）</vt:lpstr>
      <vt:lpstr>2．参数说明</vt:lpstr>
      <vt:lpstr>2．参数说明（续）</vt:lpstr>
      <vt:lpstr>3．关于创建用户的说明</vt:lpstr>
      <vt:lpstr>3．关于创建用户的说明（续）</vt:lpstr>
      <vt:lpstr>4．创建用户示例</vt:lpstr>
      <vt:lpstr>创建用户示例（续）</vt:lpstr>
      <vt:lpstr>关于useradd的说明</vt:lpstr>
      <vt:lpstr>5.5.3.2 用户删除（userdel）</vt:lpstr>
      <vt:lpstr>关于用户删除的说明</vt:lpstr>
      <vt:lpstr>5.5.3.3 用户修改（usermod）</vt:lpstr>
      <vt:lpstr>5.5.4 组管理命令</vt:lpstr>
      <vt:lpstr>关于组创建的说明</vt:lpstr>
      <vt:lpstr>5.5.4.2 组删除（groupdel）</vt:lpstr>
      <vt:lpstr>5.5.4.3 组修改（groupmod）</vt:lpstr>
      <vt:lpstr>5.5.5 密码管理</vt:lpstr>
      <vt:lpstr>几个注意事项</vt:lpstr>
      <vt:lpstr>5.5.5.2 密码管理命令（passwd）</vt:lpstr>
      <vt:lpstr>2．参数说明</vt:lpstr>
      <vt:lpstr>关于passwd的说明</vt:lpstr>
      <vt:lpstr>5.5.5.3 密码管理示例</vt:lpstr>
      <vt:lpstr>5.5.6 用户、组和密码管理图形界面</vt:lpstr>
      <vt:lpstr>用户属性修改说明</vt:lpstr>
      <vt:lpstr>关于密码的设置说明</vt:lpstr>
      <vt:lpstr>5.5.7 与用户身份和位置相关的其他命令</vt:lpstr>
      <vt:lpstr>1 显示与用户和组相关的信息（id）</vt:lpstr>
      <vt:lpstr>3．id使用示例</vt:lpstr>
      <vt:lpstr>5.5.7.2 显示已登录用户的信息（who）</vt:lpstr>
      <vt:lpstr>2．参数说明</vt:lpstr>
      <vt:lpstr>3．示例</vt:lpstr>
      <vt:lpstr>5.5.7.3 显示使用者的用户名（whoami）</vt:lpstr>
      <vt:lpstr>5.5.7.4 向系统中的指定用户发信息（write）</vt:lpstr>
      <vt:lpstr>5.5.7.5 向系统中已登录的所有用户发信息（wall）</vt:lpstr>
      <vt:lpstr>关于wall的说明</vt:lpstr>
      <vt:lpstr>PowerPoint 演示文稿</vt:lpstr>
      <vt:lpstr>2．参数说明</vt:lpstr>
      <vt:lpstr>说明</vt:lpstr>
      <vt:lpstr>3．应用示例</vt:lpstr>
      <vt:lpstr>4．安全控制及说明</vt:lpstr>
      <vt:lpstr>4．安全控制及说明（续）</vt:lpstr>
      <vt:lpstr>5.5.7.8 以其他用户身份执行程序（sudo）</vt:lpstr>
      <vt:lpstr>2．参数及说明</vt:lpstr>
      <vt:lpstr>3．配置文件sudoers</vt:lpstr>
      <vt:lpstr>sudoers结构</vt:lpstr>
      <vt:lpstr>4．示例</vt:lpstr>
      <vt:lpstr>4．示例（续）</vt:lpstr>
      <vt:lpstr>4．示例（续）</vt:lpstr>
      <vt:lpstr>5.6 Telnet远程登录----RHEL6.5</vt:lpstr>
      <vt:lpstr>PowerPoint 演示文稿</vt:lpstr>
      <vt:lpstr>3.4 Telnet远程登录</vt:lpstr>
      <vt:lpstr>5.6 Telnet远程登录----RHEL7</vt:lpstr>
      <vt:lpstr>5.7 VNC配置—RHEL6.5</vt:lpstr>
      <vt:lpstr>5.7 VNC配置--RHEL6.5</vt:lpstr>
      <vt:lpstr>5.7 VNC配置—RHEL7</vt:lpstr>
      <vt:lpstr>5.7 VNC配置—RHEL7</vt:lpstr>
      <vt:lpstr>PowerPoint 演示文稿</vt:lpstr>
      <vt:lpstr>5.8 FTP服务</vt:lpstr>
      <vt:lpstr>5.8 FTP服务--RHEL6.5</vt:lpstr>
      <vt:lpstr>5.8 FTP服务--RHEL6.5</vt:lpstr>
      <vt:lpstr>5.8 FTP服务--RHEL7</vt:lpstr>
      <vt:lpstr>PowerPoint 演示文稿</vt:lpstr>
      <vt:lpstr>5.9 HTTP服务--RHEL6.5</vt:lpstr>
      <vt:lpstr>5.9 HTTP服务--RHEL7</vt:lpstr>
      <vt:lpstr>5.10 Samba服务</vt:lpstr>
      <vt:lpstr>5.10.1配置步骤</vt:lpstr>
      <vt:lpstr>5.10.2 启动Samba服务</vt:lpstr>
      <vt:lpstr>5.10 Samba服务 用WIN7测试</vt:lpstr>
      <vt:lpstr>第6章Linux编程工具</vt:lpstr>
      <vt:lpstr>第6章Linux编程工具</vt:lpstr>
      <vt:lpstr>第6章Linux编程工具</vt:lpstr>
      <vt:lpstr>第6章Linux编程工具</vt:lpstr>
      <vt:lpstr>改变文件的访问权限 改变某文件的访问权限，使用命令chmod。文件的拥有者用 户u、同组用户g和其它用户o，而所有用户用a表示，对文件的访问 主要包括可读r、可写w、可执行x。权限的修改形式有增加权限+、 去掉权限-和设置为某种权限=。</vt:lpstr>
      <vt:lpstr>第6章Linux编程工具</vt:lpstr>
      <vt:lpstr>第6章Linux编程工具</vt:lpstr>
      <vt:lpstr>第6章Linux编程工具</vt:lpstr>
      <vt:lpstr>第7章 make编程</vt:lpstr>
      <vt:lpstr>第7章 make编程</vt:lpstr>
      <vt:lpstr>7.2 gmake编程基础</vt:lpstr>
      <vt:lpstr>7.2 gmake编程基础</vt:lpstr>
      <vt:lpstr>7.2 gmake编程基础</vt:lpstr>
      <vt:lpstr>7.2 gmake编程基础</vt:lpstr>
      <vt:lpstr>7.2 gmake编程基础</vt:lpstr>
      <vt:lpstr>7.2 gmake编程基础</vt:lpstr>
      <vt:lpstr>7.3 make高级编程</vt:lpstr>
      <vt:lpstr>7.3 make高级编程</vt:lpstr>
      <vt:lpstr>7.3 make高级编程</vt:lpstr>
      <vt:lpstr>7.3 make高级编程</vt:lpstr>
      <vt:lpstr>7.3 make高级编程</vt:lpstr>
      <vt:lpstr>7.3 make高级编程</vt:lpstr>
      <vt:lpstr>7.3 make高级编程</vt:lpstr>
      <vt:lpstr>7.4 隐含规则</vt:lpstr>
      <vt:lpstr>7.4 隐含规则</vt:lpstr>
      <vt:lpstr>7.5 函数</vt:lpstr>
      <vt:lpstr>7.5 函数 在前面的Makefile6基础上添加fun目标：</vt:lpstr>
      <vt:lpstr>第8章 Bash程序设计</vt:lpstr>
      <vt:lpstr>8.1 shell简介</vt:lpstr>
      <vt:lpstr>8.1 shell简介</vt:lpstr>
      <vt:lpstr>8.1 shell简介</vt:lpstr>
      <vt:lpstr>8.1 shell简介</vt:lpstr>
      <vt:lpstr>8.2 特殊符号与正规式</vt:lpstr>
      <vt:lpstr>8.2 特殊符号与正规式</vt:lpstr>
      <vt:lpstr>8.2 特殊符号与正规式</vt:lpstr>
      <vt:lpstr>8.2 特殊符号与正规式</vt:lpstr>
      <vt:lpstr>8.2 特殊符号与正规式</vt:lpstr>
      <vt:lpstr>8.2 特殊符号与正规式</vt:lpstr>
      <vt:lpstr>8.2 特殊符号与正规式</vt:lpstr>
      <vt:lpstr>8.2 特殊符号与正规式</vt:lpstr>
      <vt:lpstr>8.2 特殊符号与正规式</vt:lpstr>
      <vt:lpstr>8.2 特殊符号与正规式</vt:lpstr>
      <vt:lpstr>8.2 特殊符号与正规式</vt:lpstr>
      <vt:lpstr>8.2 特殊符号与正规式</vt:lpstr>
      <vt:lpstr>8.2 特殊符号与正规式</vt:lpstr>
      <vt:lpstr>8.2 特殊符号与正规式</vt:lpstr>
      <vt:lpstr>8.2 特殊符号与正规式</vt:lpstr>
      <vt:lpstr>8.2 特殊符号与正规式</vt:lpstr>
      <vt:lpstr>8.2 特殊符号与正规式</vt:lpstr>
      <vt:lpstr>8.2 特殊符号与正规式</vt:lpstr>
      <vt:lpstr>8.2 特殊符号与正规式</vt:lpstr>
      <vt:lpstr>8.3 Shell中常用命令简介</vt:lpstr>
      <vt:lpstr>8.3 Shell中常用命令简介</vt:lpstr>
      <vt:lpstr>8.3 Shell中常用命令简介</vt:lpstr>
      <vt:lpstr>8.3 Shell中常用命令简介</vt:lpstr>
      <vt:lpstr>8.3 Shell中常用命令简介</vt:lpstr>
      <vt:lpstr>8.4 gawk开发</vt:lpstr>
      <vt:lpstr>8.4 gawk开发</vt:lpstr>
      <vt:lpstr>8.4 gawk开发</vt:lpstr>
      <vt:lpstr>8.4 gawk开发</vt:lpstr>
      <vt:lpstr>8.4 gawk开发</vt:lpstr>
      <vt:lpstr>8.5 Bash实例分析</vt:lpstr>
      <vt:lpstr>8.5 Bash实例分析</vt:lpstr>
      <vt:lpstr>8.5 Bash实例分析</vt:lpstr>
      <vt:lpstr>8.5 Bash实例分析</vt:lpstr>
      <vt:lpstr>第9章 Linux的进程与线程管理</vt:lpstr>
      <vt:lpstr>PowerPoint 演示文稿</vt:lpstr>
      <vt:lpstr>第9章 Linux的进程与线程管理</vt:lpstr>
      <vt:lpstr>第9章 Linux的进程与线程管理</vt:lpstr>
      <vt:lpstr>第9章 Linux的进程与线程管理</vt:lpstr>
      <vt:lpstr>第9章 Linux的进程与线程管理</vt:lpstr>
      <vt:lpstr>PowerPoint 演示文稿</vt:lpstr>
      <vt:lpstr>PowerPoint 演示文稿</vt:lpstr>
      <vt:lpstr>PowerPoint 演示文稿</vt:lpstr>
      <vt:lpstr>PowerPoint 演示文稿</vt:lpstr>
      <vt:lpstr>9.3、execl()、wait()、waitpid()函数的用法 （举例 ：见实验！）</vt:lpstr>
      <vt:lpstr>PowerPoint 演示文稿</vt:lpstr>
      <vt:lpstr>9.3 Linux的进程管理</vt:lpstr>
      <vt:lpstr>9.3 Linux的进程管理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9.3 Linux的进程管理</vt:lpstr>
      <vt:lpstr>9.3 Linux的进程管理</vt:lpstr>
      <vt:lpstr>9.3 Linux的进程管理</vt:lpstr>
      <vt:lpstr>9.3 Linux的进程管理</vt:lpstr>
      <vt:lpstr>9.3 Linux的进程管理</vt:lpstr>
      <vt:lpstr>9.3 Linux的进程管理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5.4 DHCP服务器</dc:title>
  <dc:creator>郑周畅</dc:creator>
  <cp:lastModifiedBy>M19121</cp:lastModifiedBy>
  <cp:revision>4</cp:revision>
  <dcterms:created xsi:type="dcterms:W3CDTF">2023-02-24T11:39:54Z</dcterms:created>
  <dcterms:modified xsi:type="dcterms:W3CDTF">2023-03-27T10:20:21Z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2023-02-23T00:00:00Z</vt:filetime>
  </property>
  <property fmtid="{D5CDD505-2E9C-101B-9397-08002B2CF9AE}" pid="3" name="LastSaved">
    <vt:filetime>2023-02-24T00:00:00Z</vt:filetime>
  </property>
</Properties>
</file>