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48" r:id="rId3"/>
    <p:sldId id="329" r:id="rId5"/>
    <p:sldId id="263" r:id="rId6"/>
    <p:sldId id="296" r:id="rId7"/>
    <p:sldId id="264" r:id="rId8"/>
    <p:sldId id="349" r:id="rId9"/>
    <p:sldId id="265" r:id="rId10"/>
    <p:sldId id="266" r:id="rId11"/>
    <p:sldId id="267" r:id="rId12"/>
    <p:sldId id="268" r:id="rId13"/>
    <p:sldId id="350" r:id="rId14"/>
    <p:sldId id="269" r:id="rId15"/>
    <p:sldId id="351" r:id="rId16"/>
    <p:sldId id="301" r:id="rId17"/>
    <p:sldId id="302" r:id="rId18"/>
    <p:sldId id="352" r:id="rId19"/>
    <p:sldId id="353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09" r:id="rId31"/>
    <p:sldId id="310" r:id="rId32"/>
    <p:sldId id="311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57" r:id="rId44"/>
    <p:sldId id="312" r:id="rId45"/>
    <p:sldId id="341" r:id="rId46"/>
    <p:sldId id="342" r:id="rId47"/>
    <p:sldId id="343" r:id="rId48"/>
    <p:sldId id="344" r:id="rId49"/>
    <p:sldId id="347" r:id="rId50"/>
    <p:sldId id="345" r:id="rId51"/>
    <p:sldId id="346" r:id="rId52"/>
    <p:sldId id="313" r:id="rId53"/>
    <p:sldId id="314" r:id="rId54"/>
    <p:sldId id="315" r:id="rId55"/>
    <p:sldId id="316" r:id="rId56"/>
    <p:sldId id="317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</p:sldIdLst>
  <p:sldSz cx="9144000" cy="6858000" type="screen4x3"/>
  <p:notesSz cx="6858000" cy="9144000"/>
  <p:custDataLst>
    <p:tags r:id="rId7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1" i="0" u="none" kern="1200" baseline="0">
        <a:solidFill>
          <a:schemeClr val="tx1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FF"/>
    <a:srgbClr val="FF6600"/>
    <a:srgbClr val="0000FF"/>
    <a:srgbClr val="FFFF00"/>
    <a:srgbClr val="FF3300"/>
    <a:srgbClr val="FF9966"/>
    <a:srgbClr val="FF9933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832"/>
    <p:restoredTop sz="94604"/>
  </p:normalViewPr>
  <p:slideViewPr>
    <p:cSldViewPr showGuides="1">
      <p:cViewPr>
        <p:scale>
          <a:sx n="68" d="100"/>
          <a:sy n="68" d="100"/>
        </p:scale>
        <p:origin x="-600" y="-78"/>
      </p:cViewPr>
      <p:guideLst>
        <p:guide orient="horz" pos="2160"/>
        <p:guide orient="horz" pos="2024"/>
        <p:guide orient="horz" pos="2523"/>
        <p:guide orient="horz" pos="799"/>
        <p:guide orient="horz" pos="572"/>
        <p:guide pos="2880"/>
        <p:guide pos="431"/>
        <p:guide pos="7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7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gs" Target="tags/tag18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88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98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08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19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29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39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49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60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70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80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06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890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01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11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21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作者：牛耳教育		郑重声明：版权所有，未经授权，不得使用。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31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42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52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62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72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83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168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993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03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13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445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649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27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095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059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26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36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46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57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77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87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373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198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083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12185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475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577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680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782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湖南师大数计学院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rgbClr val="90A4F1">
                <a:alpha val="100000"/>
              </a:srgbClr>
            </a:gs>
            <a:gs pos="50000">
              <a:srgbClr val="BCC7F5">
                <a:alpha val="100000"/>
              </a:srgbClr>
            </a:gs>
            <a:gs pos="100000">
              <a:srgbClr val="DFE3F9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/>
          <p:nvPr/>
        </p:nvSpPr>
        <p:spPr>
          <a:xfrm>
            <a:off x="4032250" y="6491288"/>
            <a:ext cx="51117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r" eaLnBrk="1" hangingPunct="1">
              <a:spcBef>
                <a:spcPct val="50000"/>
              </a:spcBef>
              <a:buNone/>
            </a:pPr>
            <a:r>
              <a:rPr lang="en-US" altLang="zh-CN" sz="1800" b="0" dirty="0">
                <a:solidFill>
                  <a:schemeClr val="bg1"/>
                </a:solidFill>
                <a:latin typeface="Tahoma" panose="020B0604030504040204" pitchFamily="34" charset="0"/>
              </a:rPr>
              <a:t>http://www.newer.com.cn</a:t>
            </a:r>
            <a:endParaRPr lang="en-US" altLang="zh-CN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Line 3"/>
          <p:cNvSpPr/>
          <p:nvPr/>
        </p:nvSpPr>
        <p:spPr>
          <a:xfrm>
            <a:off x="0" y="1341438"/>
            <a:ext cx="47879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88913"/>
            <a:ext cx="209073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88913"/>
            <a:ext cx="6119813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03860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hyperlink" Target="http://www.nordridesign.com/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90A4F1">
                <a:alpha val="100000"/>
              </a:srgbClr>
            </a:gs>
            <a:gs pos="50000">
              <a:srgbClr val="BCC7F5">
                <a:alpha val="100000"/>
              </a:srgbClr>
            </a:gs>
            <a:gs pos="100000">
              <a:srgbClr val="DFE3F9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5051425" cy="5619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>
            <a:hlinkClick r:id="rId12"/>
          </p:cNvPr>
          <p:cNvSpPr/>
          <p:nvPr/>
        </p:nvSpPr>
        <p:spPr>
          <a:xfrm>
            <a:off x="395288" y="6364288"/>
            <a:ext cx="8353425" cy="320675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lvl="0"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1000" dirty="0">
                <a:solidFill>
                  <a:schemeClr val="folHlink"/>
                </a:solidFill>
                <a:latin typeface="Arial" panose="020B0604020202020204" pitchFamily="34" charset="0"/>
              </a:rPr>
              <a:t>http://www.hunnu.edu.cn</a:t>
            </a:r>
            <a:endParaRPr lang="en-US" altLang="zh-CN" sz="1000" b="0" dirty="0">
              <a:solidFill>
                <a:schemeClr val="folHlink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Text Box 5"/>
          <p:cNvSpPr txBox="1"/>
          <p:nvPr/>
        </p:nvSpPr>
        <p:spPr>
          <a:xfrm>
            <a:off x="395288" y="6394450"/>
            <a:ext cx="3600450" cy="274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  <a:buNone/>
            </a:pPr>
            <a:r>
              <a:rPr lang="zh-CN" altLang="en-US" sz="1200" b="0" dirty="0">
                <a:solidFill>
                  <a:schemeClr val="folHlin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湖南师范大学</a:t>
            </a:r>
            <a:endParaRPr lang="zh-CN" altLang="en-US" sz="1200" b="0" dirty="0">
              <a:solidFill>
                <a:schemeClr val="folHlin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81000" indent="-3810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Blip>
          <a:blip r:embed="rId13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62000" indent="-304800" algn="l" rtl="0" eaLnBrk="0" fontAlgn="base" hangingPunct="0">
        <a:spcBef>
          <a:spcPct val="20000"/>
        </a:spcBef>
        <a:spcAft>
          <a:spcPct val="0"/>
        </a:spcAft>
        <a:buAutoNum type="arabicPeriod"/>
        <a:defRPr sz="1600">
          <a:solidFill>
            <a:schemeClr val="tx1"/>
          </a:solidFill>
          <a:latin typeface="+mn-lt"/>
          <a:ea typeface="+mn-ea"/>
        </a:defRPr>
      </a:lvl2pPr>
      <a:lvl3pPr marL="1219200" indent="-304800" algn="l" rtl="0" eaLnBrk="0" fontAlgn="base" hangingPunct="0">
        <a:spcBef>
          <a:spcPct val="20000"/>
        </a:spcBef>
        <a:spcAft>
          <a:spcPct val="0"/>
        </a:spcAft>
        <a:buAutoNum type="circleNumDbPlain"/>
        <a:defRPr sz="1600">
          <a:solidFill>
            <a:schemeClr val="tx1"/>
          </a:solidFill>
          <a:latin typeface="+mn-lt"/>
          <a:ea typeface="+mn-ea"/>
        </a:defRPr>
      </a:lvl3pPr>
      <a:lvl4pPr marL="1676400" indent="-3048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4pPr>
      <a:lvl5pPr marL="2133600" indent="-3048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90800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48000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505200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62400" indent="-3048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image" Target="../media/image6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9"/>
          <p:cNvSpPr/>
          <p:nvPr/>
        </p:nvSpPr>
        <p:spPr>
          <a:xfrm>
            <a:off x="3000375" y="2000250"/>
            <a:ext cx="3236913" cy="9366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sz="6000" b="1" dirty="0">
                <a:solidFill>
                  <a:srgbClr val="FF6600"/>
                </a:solidFill>
                <a:latin typeface="Courier New" panose="02070309020205020404" pitchFamily="49" charset="0"/>
              </a:rPr>
              <a:t>第</a:t>
            </a:r>
            <a:r>
              <a:rPr lang="en-US" altLang="zh-CN" sz="6000" b="1" dirty="0">
                <a:solidFill>
                  <a:srgbClr val="FF6600"/>
                </a:solidFill>
                <a:latin typeface="Courier New" panose="02070309020205020404" pitchFamily="49" charset="0"/>
              </a:rPr>
              <a:t>11</a:t>
            </a:r>
            <a:r>
              <a:rPr lang="zh-CN" altLang="en-US" sz="6000" b="1" dirty="0">
                <a:solidFill>
                  <a:srgbClr val="FF6600"/>
                </a:solidFill>
                <a:latin typeface="Courier New" panose="02070309020205020404" pitchFamily="49" charset="0"/>
              </a:rPr>
              <a:t>章</a:t>
            </a:r>
            <a:endParaRPr lang="zh-CN" altLang="en-US" sz="6000" b="1" dirty="0">
              <a:latin typeface="Courier New" panose="02070309020205020404" pitchFamily="49" charset="0"/>
            </a:endParaRPr>
          </a:p>
        </p:txBody>
      </p:sp>
      <p:sp>
        <p:nvSpPr>
          <p:cNvPr id="3075" name="Rectangle 4"/>
          <p:cNvSpPr/>
          <p:nvPr/>
        </p:nvSpPr>
        <p:spPr>
          <a:xfrm>
            <a:off x="2786063" y="3357563"/>
            <a:ext cx="4000500" cy="576262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Swing</a:t>
            </a:r>
            <a:r>
              <a:rPr lang="zh-CN" altLang="en-US" sz="4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基本组件</a:t>
            </a:r>
            <a:endParaRPr lang="zh-CN" altLang="en-US" sz="40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简介以及</a:t>
            </a:r>
            <a:r>
              <a:rPr lang="en-US" altLang="zh-CN" dirty="0"/>
              <a:t>javax.swing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组件是在</a:t>
            </a:r>
            <a:r>
              <a:rPr lang="en-US" altLang="zh-CN" dirty="0"/>
              <a:t>AWT</a:t>
            </a:r>
            <a:r>
              <a:rPr lang="zh-CN" altLang="en-US" dirty="0"/>
              <a:t>组件基础上发展而来的轻量级组件，与</a:t>
            </a:r>
            <a:r>
              <a:rPr lang="en-US" altLang="zh-CN" dirty="0"/>
              <a:t>AWT</a:t>
            </a:r>
            <a:r>
              <a:rPr lang="zh-CN" altLang="en-US" dirty="0"/>
              <a:t>相比不但改进了用户界面，而且所需的系统资源更少；</a:t>
            </a:r>
            <a:endParaRPr lang="zh-CN" altLang="en-US" dirty="0"/>
          </a:p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是纯</a:t>
            </a:r>
            <a:r>
              <a:rPr lang="en-US" altLang="zh-CN" dirty="0"/>
              <a:t>Java</a:t>
            </a:r>
            <a:r>
              <a:rPr lang="zh-CN" altLang="en-US" dirty="0"/>
              <a:t>组件，使得应用程序在不同的平台上运行时具有相同外观和相同的行为。</a:t>
            </a:r>
            <a:endParaRPr lang="zh-CN" altLang="en-US" dirty="0"/>
          </a:p>
          <a:p>
            <a:pPr eaLnBrk="1" hangingPunct="1"/>
            <a:r>
              <a:rPr lang="en-US" altLang="zh-CN" dirty="0"/>
              <a:t>javax.swing</a:t>
            </a:r>
            <a:r>
              <a:rPr lang="zh-CN" altLang="en-US" dirty="0"/>
              <a:t>包中包含了一系列</a:t>
            </a:r>
            <a:r>
              <a:rPr lang="en-US" altLang="zh-CN" dirty="0"/>
              <a:t>Swing</a:t>
            </a:r>
            <a:r>
              <a:rPr lang="zh-CN" altLang="en-US" dirty="0"/>
              <a:t>组件，如果要使用该包中的类，则必须显式地声明如下语句：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dirty="0">
                <a:latin typeface="Courier New" panose="02070309020205020404" pitchFamily="49" charset="0"/>
              </a:rPr>
              <a:t> javax.swing.*;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Swing 2-1</a:t>
            </a:r>
            <a:endParaRPr lang="en-US" altLang="zh-CN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09604" name="Line 4"/>
          <p:cNvSpPr/>
          <p:nvPr/>
        </p:nvSpPr>
        <p:spPr>
          <a:xfrm>
            <a:off x="4068763" y="1700213"/>
            <a:ext cx="22320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605" name="Rectangle 5"/>
          <p:cNvSpPr/>
          <p:nvPr/>
        </p:nvSpPr>
        <p:spPr>
          <a:xfrm>
            <a:off x="6300788" y="1412875"/>
            <a:ext cx="25193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创建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GUI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409606" name="Text Box 6"/>
          <p:cNvSpPr txBox="1"/>
          <p:nvPr/>
        </p:nvSpPr>
        <p:spPr>
          <a:xfrm>
            <a:off x="4140200" y="1341438"/>
            <a:ext cx="20875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通过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409607" name="Text Box 7"/>
          <p:cNvSpPr txBox="1"/>
          <p:nvPr/>
        </p:nvSpPr>
        <p:spPr>
          <a:xfrm>
            <a:off x="4140200" y="1700213"/>
            <a:ext cx="20891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Javax.swing </a:t>
            </a:r>
            <a:r>
              <a:rPr lang="zh-CN" altLang="en-US" b="1" dirty="0">
                <a:latin typeface="Courier New" panose="02070309020205020404" pitchFamily="49" charset="0"/>
              </a:rPr>
              <a:t>包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409619" name="Line 19"/>
          <p:cNvSpPr/>
          <p:nvPr/>
        </p:nvSpPr>
        <p:spPr>
          <a:xfrm>
            <a:off x="3635375" y="5229225"/>
            <a:ext cx="71913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623" name="AutoShape 23"/>
          <p:cNvSpPr>
            <a:spLocks noChangeArrowheads="1"/>
          </p:cNvSpPr>
          <p:nvPr/>
        </p:nvSpPr>
        <p:spPr bwMode="auto">
          <a:xfrm>
            <a:off x="468313" y="2349500"/>
            <a:ext cx="719138" cy="3887788"/>
          </a:xfrm>
          <a:prstGeom prst="upDownArrow">
            <a:avLst>
              <a:gd name="adj1" fmla="val 50000"/>
              <a:gd name="adj2" fmla="val 108124"/>
            </a:avLst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Swing 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包含内容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13322" name="AutoShape 24"/>
          <p:cNvCxnSpPr>
            <a:stCxn id="409603" idx="1"/>
            <a:endCxn id="409623" idx="0"/>
          </p:cNvCxnSpPr>
          <p:nvPr/>
        </p:nvCxnSpPr>
        <p:spPr>
          <a:xfrm rot="-10800000" flipV="1">
            <a:off x="828675" y="1773238"/>
            <a:ext cx="95250" cy="576262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grpSp>
        <p:nvGrpSpPr>
          <p:cNvPr id="13323" name="Group 30"/>
          <p:cNvGrpSpPr/>
          <p:nvPr/>
        </p:nvGrpSpPr>
        <p:grpSpPr>
          <a:xfrm>
            <a:off x="1331913" y="2997200"/>
            <a:ext cx="7489825" cy="2519363"/>
            <a:chOff x="884" y="1616"/>
            <a:chExt cx="4718" cy="1587"/>
          </a:xfrm>
        </p:grpSpPr>
        <p:grpSp>
          <p:nvGrpSpPr>
            <p:cNvPr id="13325" name="Group 29"/>
            <p:cNvGrpSpPr/>
            <p:nvPr/>
          </p:nvGrpSpPr>
          <p:grpSpPr>
            <a:xfrm>
              <a:off x="884" y="1616"/>
              <a:ext cx="4718" cy="1587"/>
              <a:chOff x="884" y="1616"/>
              <a:chExt cx="4718" cy="1587"/>
            </a:xfrm>
          </p:grpSpPr>
          <p:sp>
            <p:nvSpPr>
              <p:cNvPr id="13327" name="Rectangle 8"/>
              <p:cNvSpPr/>
              <p:nvPr/>
            </p:nvSpPr>
            <p:spPr>
              <a:xfrm>
                <a:off x="884" y="1616"/>
                <a:ext cx="1452" cy="363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容器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28" name="Rectangle 9"/>
              <p:cNvSpPr/>
              <p:nvPr/>
            </p:nvSpPr>
            <p:spPr>
              <a:xfrm>
                <a:off x="884" y="2024"/>
                <a:ext cx="1452" cy="363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组件 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29" name="Rectangle 10"/>
              <p:cNvSpPr/>
              <p:nvPr/>
            </p:nvSpPr>
            <p:spPr>
              <a:xfrm>
                <a:off x="884" y="2432"/>
                <a:ext cx="1452" cy="363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可改变的外观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0" name="Rectangle 13"/>
              <p:cNvSpPr/>
              <p:nvPr/>
            </p:nvSpPr>
            <p:spPr>
              <a:xfrm>
                <a:off x="884" y="2840"/>
                <a:ext cx="1452" cy="363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en-US" altLang="zh-CN" b="1" dirty="0">
                    <a:latin typeface="Courier New" panose="02070309020205020404" pitchFamily="49" charset="0"/>
                  </a:rPr>
                  <a:t>Java2D</a:t>
                </a:r>
                <a:r>
                  <a:rPr lang="zh-CN" altLang="en-US" b="1" dirty="0">
                    <a:latin typeface="Courier New" panose="02070309020205020404" pitchFamily="49" charset="0"/>
                  </a:rPr>
                  <a:t>图形绘制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1" name="Line 14"/>
              <p:cNvSpPr/>
              <p:nvPr/>
            </p:nvSpPr>
            <p:spPr>
              <a:xfrm>
                <a:off x="2336" y="1797"/>
                <a:ext cx="45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32" name="Line 15"/>
              <p:cNvSpPr/>
              <p:nvPr/>
            </p:nvSpPr>
            <p:spPr>
              <a:xfrm>
                <a:off x="2336" y="2205"/>
                <a:ext cx="45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33" name="Rectangle 16"/>
              <p:cNvSpPr/>
              <p:nvPr/>
            </p:nvSpPr>
            <p:spPr>
              <a:xfrm>
                <a:off x="2789" y="1661"/>
                <a:ext cx="2813" cy="272"/>
              </a:xfrm>
              <a:prstGeom prst="rect">
                <a:avLst/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包含 </a:t>
                </a:r>
                <a:r>
                  <a:rPr lang="en-US" altLang="zh-CN" b="1" dirty="0">
                    <a:latin typeface="Courier New" panose="02070309020205020404" pitchFamily="49" charset="0"/>
                  </a:rPr>
                  <a:t>Swing </a:t>
                </a:r>
                <a:r>
                  <a:rPr lang="zh-CN" altLang="en-US" b="1" dirty="0">
                    <a:latin typeface="Courier New" panose="02070309020205020404" pitchFamily="49" charset="0"/>
                  </a:rPr>
                  <a:t>组件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4" name="Rectangle 17"/>
              <p:cNvSpPr/>
              <p:nvPr/>
            </p:nvSpPr>
            <p:spPr>
              <a:xfrm>
                <a:off x="2789" y="2024"/>
                <a:ext cx="2813" cy="363"/>
              </a:xfrm>
              <a:prstGeom prst="rect">
                <a:avLst/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以图形表示的对象允许用户交互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  <p:sp>
            <p:nvSpPr>
              <p:cNvPr id="13335" name="Line 18"/>
              <p:cNvSpPr/>
              <p:nvPr/>
            </p:nvSpPr>
            <p:spPr>
              <a:xfrm>
                <a:off x="2336" y="2614"/>
                <a:ext cx="45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3336" name="Rectangle 25"/>
              <p:cNvSpPr/>
              <p:nvPr/>
            </p:nvSpPr>
            <p:spPr>
              <a:xfrm>
                <a:off x="2789" y="2885"/>
                <a:ext cx="2813" cy="318"/>
              </a:xfrm>
              <a:prstGeom prst="rect">
                <a:avLst/>
              </a:prstGeom>
              <a:gradFill rotWithShape="1">
                <a:gsLst>
                  <a:gs pos="0">
                    <a:srgbClr val="CCECFF"/>
                  </a:gs>
                  <a:gs pos="100000">
                    <a:srgbClr val="FFFFFF"/>
                  </a:gs>
                </a:gsLst>
                <a:lin ang="540000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81000" indent="-3810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Blip>
                    <a:blip r:embed="rId1"/>
                  </a:buBlip>
                  <a:defRPr sz="20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620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arabicPeriod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2192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AutoNum type="circleNumDbPlain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764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133600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lnSpc>
                    <a:spcPct val="80000"/>
                  </a:lnSpc>
                  <a:buClr>
                    <a:srgbClr val="339966"/>
                  </a:buClr>
                  <a:buNone/>
                </a:pPr>
                <a:r>
                  <a:rPr lang="zh-CN" altLang="en-US" b="1" dirty="0">
                    <a:latin typeface="Courier New" panose="02070309020205020404" pitchFamily="49" charset="0"/>
                  </a:rPr>
                  <a:t>使用</a:t>
                </a:r>
                <a:r>
                  <a:rPr lang="en-US" altLang="zh-CN" b="1" dirty="0">
                    <a:latin typeface="Courier New" panose="02070309020205020404" pitchFamily="49" charset="0"/>
                  </a:rPr>
                  <a:t>Java2D</a:t>
                </a:r>
                <a:r>
                  <a:rPr lang="zh-CN" altLang="en-US" b="1" dirty="0">
                    <a:latin typeface="Courier New" panose="02070309020205020404" pitchFamily="49" charset="0"/>
                  </a:rPr>
                  <a:t>绘制图形 </a:t>
                </a:r>
                <a:endParaRPr lang="zh-CN" altLang="en-US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13326" name="Rectangle 27"/>
            <p:cNvSpPr/>
            <p:nvPr/>
          </p:nvSpPr>
          <p:spPr>
            <a:xfrm>
              <a:off x="2789" y="2478"/>
              <a:ext cx="2790" cy="318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80000"/>
                </a:lnSpc>
                <a:buClr>
                  <a:srgbClr val="339966"/>
                </a:buClr>
                <a:buNone/>
              </a:pPr>
              <a:r>
                <a:rPr lang="zh-CN" altLang="en-US" b="1" dirty="0">
                  <a:latin typeface="Courier New" panose="02070309020205020404" pitchFamily="49" charset="0"/>
                </a:rPr>
                <a:t>可更换图形界面的风格</a:t>
              </a:r>
              <a:endParaRPr lang="zh-CN" altLang="en-US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409603" name="Rectangle 3"/>
          <p:cNvSpPr/>
          <p:nvPr/>
        </p:nvSpPr>
        <p:spPr>
          <a:xfrm>
            <a:off x="923925" y="1412875"/>
            <a:ext cx="3287713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Swing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（轻量级组件，纯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Java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组件）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75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4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5" grpId="0" animBg="1"/>
      <p:bldP spid="409606" grpId="0"/>
      <p:bldP spid="409607" grpId="0"/>
      <p:bldP spid="409623" grpId="0" animBg="1"/>
      <p:bldP spid="40960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组件的类体系结构</a:t>
            </a:r>
            <a:endParaRPr lang="zh-CN" altLang="en-US" dirty="0"/>
          </a:p>
        </p:txBody>
      </p:sp>
      <p:grpSp>
        <p:nvGrpSpPr>
          <p:cNvPr id="14339" name="Group 4"/>
          <p:cNvGrpSpPr/>
          <p:nvPr/>
        </p:nvGrpSpPr>
        <p:grpSpPr>
          <a:xfrm>
            <a:off x="250825" y="1268413"/>
            <a:ext cx="8642350" cy="5083175"/>
            <a:chOff x="158" y="799"/>
            <a:chExt cx="5444" cy="3202"/>
          </a:xfrm>
        </p:grpSpPr>
        <p:sp>
          <p:nvSpPr>
            <p:cNvPr id="14340" name="Text Box 5"/>
            <p:cNvSpPr txBox="1"/>
            <p:nvPr/>
          </p:nvSpPr>
          <p:spPr>
            <a:xfrm>
              <a:off x="158" y="3085"/>
              <a:ext cx="635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JFrame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1" name="Text Box 6"/>
            <p:cNvSpPr txBox="1"/>
            <p:nvPr/>
          </p:nvSpPr>
          <p:spPr>
            <a:xfrm>
              <a:off x="158" y="2632"/>
              <a:ext cx="635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2" name="Text Box 7"/>
            <p:cNvSpPr txBox="1"/>
            <p:nvPr/>
          </p:nvSpPr>
          <p:spPr>
            <a:xfrm>
              <a:off x="884" y="3085"/>
              <a:ext cx="635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JDialog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3" name="Text Box 8"/>
            <p:cNvSpPr txBox="1"/>
            <p:nvPr/>
          </p:nvSpPr>
          <p:spPr>
            <a:xfrm>
              <a:off x="884" y="2632"/>
              <a:ext cx="635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Dialog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4" name="Text Box 9"/>
            <p:cNvSpPr txBox="1"/>
            <p:nvPr/>
          </p:nvSpPr>
          <p:spPr>
            <a:xfrm>
              <a:off x="476" y="2159"/>
              <a:ext cx="726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Window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45" name="Line 10"/>
            <p:cNvSpPr/>
            <p:nvPr/>
          </p:nvSpPr>
          <p:spPr>
            <a:xfrm>
              <a:off x="476" y="2840"/>
              <a:ext cx="0" cy="22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6" name="Line 11"/>
            <p:cNvSpPr/>
            <p:nvPr/>
          </p:nvSpPr>
          <p:spPr>
            <a:xfrm>
              <a:off x="1202" y="2840"/>
              <a:ext cx="0" cy="22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7" name="Line 12"/>
            <p:cNvSpPr/>
            <p:nvPr/>
          </p:nvSpPr>
          <p:spPr>
            <a:xfrm flipH="1">
              <a:off x="476" y="2386"/>
              <a:ext cx="363" cy="27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8" name="Line 13"/>
            <p:cNvSpPr/>
            <p:nvPr/>
          </p:nvSpPr>
          <p:spPr>
            <a:xfrm>
              <a:off x="839" y="2386"/>
              <a:ext cx="363" cy="27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9" name="Text Box 14"/>
            <p:cNvSpPr txBox="1"/>
            <p:nvPr/>
          </p:nvSpPr>
          <p:spPr>
            <a:xfrm>
              <a:off x="1474" y="2159"/>
              <a:ext cx="952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JComponent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0" name="Text Box 15"/>
            <p:cNvSpPr txBox="1"/>
            <p:nvPr/>
          </p:nvSpPr>
          <p:spPr>
            <a:xfrm>
              <a:off x="884" y="1706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Container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1" name="Text Box 16"/>
            <p:cNvSpPr txBox="1"/>
            <p:nvPr/>
          </p:nvSpPr>
          <p:spPr>
            <a:xfrm>
              <a:off x="884" y="1253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Component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2" name="Line 17"/>
            <p:cNvSpPr/>
            <p:nvPr/>
          </p:nvSpPr>
          <p:spPr>
            <a:xfrm>
              <a:off x="1338" y="1933"/>
              <a:ext cx="635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3" name="Line 18"/>
            <p:cNvSpPr/>
            <p:nvPr/>
          </p:nvSpPr>
          <p:spPr>
            <a:xfrm flipH="1">
              <a:off x="839" y="1933"/>
              <a:ext cx="499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4" name="Line 19"/>
            <p:cNvSpPr/>
            <p:nvPr/>
          </p:nvSpPr>
          <p:spPr>
            <a:xfrm>
              <a:off x="1338" y="1480"/>
              <a:ext cx="0" cy="22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5" name="Text Box 20"/>
            <p:cNvSpPr txBox="1"/>
            <p:nvPr/>
          </p:nvSpPr>
          <p:spPr>
            <a:xfrm>
              <a:off x="884" y="799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Object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6" name="Line 21"/>
            <p:cNvSpPr/>
            <p:nvPr/>
          </p:nvSpPr>
          <p:spPr>
            <a:xfrm>
              <a:off x="1338" y="1026"/>
              <a:ext cx="0" cy="22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7" name="Text Box 22"/>
            <p:cNvSpPr txBox="1"/>
            <p:nvPr/>
          </p:nvSpPr>
          <p:spPr>
            <a:xfrm>
              <a:off x="2880" y="2160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JOptionPane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8" name="Text Box 23"/>
            <p:cNvSpPr txBox="1"/>
            <p:nvPr/>
          </p:nvSpPr>
          <p:spPr>
            <a:xfrm>
              <a:off x="2880" y="1888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JMenuBar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59" name="Text Box 24"/>
            <p:cNvSpPr txBox="1"/>
            <p:nvPr/>
          </p:nvSpPr>
          <p:spPr>
            <a:xfrm>
              <a:off x="2880" y="1616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JList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0" name="Text Box 25"/>
            <p:cNvSpPr txBox="1"/>
            <p:nvPr/>
          </p:nvSpPr>
          <p:spPr>
            <a:xfrm>
              <a:off x="2880" y="1344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JLabel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1" name="Text Box 26"/>
            <p:cNvSpPr txBox="1"/>
            <p:nvPr/>
          </p:nvSpPr>
          <p:spPr>
            <a:xfrm>
              <a:off x="2880" y="1071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JComboBox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2" name="Text Box 27"/>
            <p:cNvSpPr txBox="1"/>
            <p:nvPr/>
          </p:nvSpPr>
          <p:spPr>
            <a:xfrm>
              <a:off x="2880" y="799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JText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63" name="Line 28"/>
            <p:cNvSpPr/>
            <p:nvPr/>
          </p:nvSpPr>
          <p:spPr>
            <a:xfrm flipV="1">
              <a:off x="2426" y="890"/>
              <a:ext cx="454" cy="127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4" name="Line 29"/>
            <p:cNvSpPr/>
            <p:nvPr/>
          </p:nvSpPr>
          <p:spPr>
            <a:xfrm flipV="1">
              <a:off x="2426" y="1207"/>
              <a:ext cx="454" cy="9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5" name="Line 30"/>
            <p:cNvSpPr/>
            <p:nvPr/>
          </p:nvSpPr>
          <p:spPr>
            <a:xfrm flipV="1">
              <a:off x="2426" y="1480"/>
              <a:ext cx="454" cy="725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6" name="Line 31"/>
            <p:cNvSpPr/>
            <p:nvPr/>
          </p:nvSpPr>
          <p:spPr>
            <a:xfrm flipV="1">
              <a:off x="2426" y="1706"/>
              <a:ext cx="454" cy="499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7" name="Line 32"/>
            <p:cNvSpPr/>
            <p:nvPr/>
          </p:nvSpPr>
          <p:spPr>
            <a:xfrm flipV="1">
              <a:off x="2426" y="1979"/>
              <a:ext cx="454" cy="226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8" name="Line 33"/>
            <p:cNvSpPr/>
            <p:nvPr/>
          </p:nvSpPr>
          <p:spPr>
            <a:xfrm>
              <a:off x="2426" y="2251"/>
              <a:ext cx="454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9" name="Text Box 34"/>
            <p:cNvSpPr txBox="1"/>
            <p:nvPr/>
          </p:nvSpPr>
          <p:spPr>
            <a:xfrm>
              <a:off x="2880" y="2432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JPanel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0" name="Text Box 35"/>
            <p:cNvSpPr txBox="1"/>
            <p:nvPr/>
          </p:nvSpPr>
          <p:spPr>
            <a:xfrm>
              <a:off x="2880" y="2704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JScrollBar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1" name="Text Box 36"/>
            <p:cNvSpPr txBox="1"/>
            <p:nvPr/>
          </p:nvSpPr>
          <p:spPr>
            <a:xfrm>
              <a:off x="2880" y="2950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AbstractButton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2" name="Line 37"/>
            <p:cNvSpPr/>
            <p:nvPr/>
          </p:nvSpPr>
          <p:spPr>
            <a:xfrm>
              <a:off x="2426" y="2341"/>
              <a:ext cx="454" cy="77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3" name="Line 38"/>
            <p:cNvSpPr/>
            <p:nvPr/>
          </p:nvSpPr>
          <p:spPr>
            <a:xfrm>
              <a:off x="2426" y="2341"/>
              <a:ext cx="454" cy="45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4" name="Line 39"/>
            <p:cNvSpPr/>
            <p:nvPr/>
          </p:nvSpPr>
          <p:spPr>
            <a:xfrm>
              <a:off x="2426" y="2341"/>
              <a:ext cx="454" cy="18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5" name="Text Box 40"/>
            <p:cNvSpPr txBox="1"/>
            <p:nvPr/>
          </p:nvSpPr>
          <p:spPr>
            <a:xfrm>
              <a:off x="2880" y="3385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JMenuItem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6" name="Text Box 41"/>
            <p:cNvSpPr txBox="1"/>
            <p:nvPr/>
          </p:nvSpPr>
          <p:spPr>
            <a:xfrm>
              <a:off x="4105" y="3385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JButton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7" name="Text Box 42"/>
            <p:cNvSpPr txBox="1"/>
            <p:nvPr/>
          </p:nvSpPr>
          <p:spPr>
            <a:xfrm>
              <a:off x="1655" y="3385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JToggleButton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78" name="Line 43"/>
            <p:cNvSpPr/>
            <p:nvPr/>
          </p:nvSpPr>
          <p:spPr>
            <a:xfrm>
              <a:off x="3424" y="3158"/>
              <a:ext cx="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9" name="Line 44"/>
            <p:cNvSpPr/>
            <p:nvPr/>
          </p:nvSpPr>
          <p:spPr>
            <a:xfrm flipH="1">
              <a:off x="2200" y="3158"/>
              <a:ext cx="1224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0" name="Line 45"/>
            <p:cNvSpPr/>
            <p:nvPr/>
          </p:nvSpPr>
          <p:spPr>
            <a:xfrm>
              <a:off x="3424" y="3158"/>
              <a:ext cx="127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1" name="Text Box 46"/>
            <p:cNvSpPr txBox="1"/>
            <p:nvPr/>
          </p:nvSpPr>
          <p:spPr>
            <a:xfrm>
              <a:off x="2880" y="3793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JMenu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2" name="Line 47"/>
            <p:cNvSpPr/>
            <p:nvPr/>
          </p:nvSpPr>
          <p:spPr>
            <a:xfrm>
              <a:off x="3424" y="3566"/>
              <a:ext cx="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3" name="Text Box 48"/>
            <p:cNvSpPr txBox="1"/>
            <p:nvPr/>
          </p:nvSpPr>
          <p:spPr>
            <a:xfrm>
              <a:off x="1655" y="3793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JRadioButton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4" name="Text Box 49"/>
            <p:cNvSpPr txBox="1"/>
            <p:nvPr/>
          </p:nvSpPr>
          <p:spPr>
            <a:xfrm>
              <a:off x="385" y="3793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JCheckBox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5" name="Line 50"/>
            <p:cNvSpPr/>
            <p:nvPr/>
          </p:nvSpPr>
          <p:spPr>
            <a:xfrm flipH="1">
              <a:off x="884" y="3566"/>
              <a:ext cx="136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6" name="Line 51"/>
            <p:cNvSpPr/>
            <p:nvPr/>
          </p:nvSpPr>
          <p:spPr>
            <a:xfrm flipH="1">
              <a:off x="2245" y="3566"/>
              <a:ext cx="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7" name="Text Box 52"/>
            <p:cNvSpPr txBox="1"/>
            <p:nvPr/>
          </p:nvSpPr>
          <p:spPr>
            <a:xfrm>
              <a:off x="4468" y="799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JTextField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8" name="Text Box 53"/>
            <p:cNvSpPr txBox="1"/>
            <p:nvPr/>
          </p:nvSpPr>
          <p:spPr>
            <a:xfrm>
              <a:off x="4468" y="1253"/>
              <a:ext cx="1134" cy="208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JTextArea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89" name="Line 54"/>
            <p:cNvSpPr/>
            <p:nvPr/>
          </p:nvSpPr>
          <p:spPr>
            <a:xfrm>
              <a:off x="4014" y="890"/>
              <a:ext cx="454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90" name="Line 55"/>
            <p:cNvSpPr/>
            <p:nvPr/>
          </p:nvSpPr>
          <p:spPr>
            <a:xfrm>
              <a:off x="4014" y="890"/>
              <a:ext cx="454" cy="45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33"/>
          <p:cNvSpPr>
            <a:spLocks noGrp="1"/>
          </p:cNvSpPr>
          <p:nvPr>
            <p:ph type="title"/>
          </p:nvPr>
        </p:nvSpPr>
        <p:spPr>
          <a:xfrm>
            <a:off x="684213" y="188913"/>
            <a:ext cx="8229600" cy="79216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Swing 2-2</a:t>
            </a:r>
            <a:endParaRPr lang="en-US" altLang="zh-CN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46805" name="Rectangle 21"/>
          <p:cNvSpPr/>
          <p:nvPr/>
        </p:nvSpPr>
        <p:spPr>
          <a:xfrm>
            <a:off x="4284663" y="5545138"/>
            <a:ext cx="3382962" cy="360362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6804" name="Rectangle 20"/>
          <p:cNvSpPr/>
          <p:nvPr/>
        </p:nvSpPr>
        <p:spPr>
          <a:xfrm>
            <a:off x="4356100" y="4121150"/>
            <a:ext cx="3382963" cy="357188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6801" name="Rectangle 17"/>
          <p:cNvSpPr/>
          <p:nvPr/>
        </p:nvSpPr>
        <p:spPr>
          <a:xfrm>
            <a:off x="4284663" y="2536825"/>
            <a:ext cx="3382962" cy="358775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zh-CN" b="1" dirty="0">
              <a:latin typeface="Courier New" panose="02070309020205020404" pitchFamily="49" charset="0"/>
            </a:endParaRPr>
          </a:p>
        </p:txBody>
      </p:sp>
      <p:sp>
        <p:nvSpPr>
          <p:cNvPr id="246800" name="Rectangle 16"/>
          <p:cNvSpPr/>
          <p:nvPr/>
        </p:nvSpPr>
        <p:spPr>
          <a:xfrm>
            <a:off x="4256088" y="1123950"/>
            <a:ext cx="3382962" cy="36036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zh-CN" b="1" dirty="0">
              <a:latin typeface="Courier New" panose="02070309020205020404" pitchFamily="49" charset="0"/>
            </a:endParaRPr>
          </a:p>
        </p:txBody>
      </p:sp>
      <p:sp>
        <p:nvSpPr>
          <p:cNvPr id="246795" name="AutoShape 11"/>
          <p:cNvSpPr/>
          <p:nvPr/>
        </p:nvSpPr>
        <p:spPr>
          <a:xfrm>
            <a:off x="3429000" y="1000125"/>
            <a:ext cx="5143500" cy="5214938"/>
          </a:xfrm>
          <a:prstGeom prst="flowChartAlternateProcess">
            <a:avLst/>
          </a:prstGeom>
          <a:solidFill>
            <a:srgbClr val="CCFFCC">
              <a:alpha val="21960"/>
            </a:srgbClr>
          </a:solidFill>
          <a:ln w="19050" cap="flat" cmpd="sng">
            <a:solidFill>
              <a:srgbClr val="FF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轻量级组件 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en-GB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en-GB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可改变的外观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en-GB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MVC </a:t>
            </a:r>
            <a:r>
              <a:rPr lang="zh-CN" altLang="en-US" b="1" dirty="0">
                <a:latin typeface="黑体" panose="02010609060101010101" pitchFamily="49" charset="-122"/>
              </a:rPr>
              <a:t>结构</a:t>
            </a:r>
            <a:r>
              <a:rPr lang="en-US" altLang="zh-CN" b="1" dirty="0">
                <a:latin typeface="黑体" panose="02010609060101010101" pitchFamily="49" charset="-122"/>
              </a:rPr>
              <a:t> </a:t>
            </a:r>
            <a:endParaRPr lang="en-US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en-US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5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黑体" panose="02010609060101010101" pitchFamily="49" charset="-122"/>
              </a:rPr>
              <a:t>性能更稳定</a:t>
            </a:r>
            <a:endParaRPr lang="zh-CN" altLang="en-US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95000"/>
              </a:lnSpc>
              <a:spcBef>
                <a:spcPct val="5000"/>
              </a:spcBef>
              <a:buClr>
                <a:srgbClr val="339966"/>
              </a:buClr>
              <a:buNone/>
            </a:pPr>
            <a:endParaRPr lang="en-US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b="1" dirty="0">
              <a:latin typeface="黑体" panose="02010609060101010101" pitchFamily="49" charset="-122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sz="1600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246813" name="AutoShape 29"/>
          <p:cNvSpPr/>
          <p:nvPr/>
        </p:nvSpPr>
        <p:spPr>
          <a:xfrm>
            <a:off x="2268538" y="981075"/>
            <a:ext cx="1944687" cy="5256213"/>
          </a:xfrm>
          <a:prstGeom prst="leftBrace">
            <a:avLst>
              <a:gd name="adj1" fmla="val 2252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6814" name="Text Box 30"/>
          <p:cNvSpPr txBox="1"/>
          <p:nvPr/>
        </p:nvSpPr>
        <p:spPr>
          <a:xfrm>
            <a:off x="1690688" y="2868613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优点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6788" name="Oval 4"/>
          <p:cNvSpPr/>
          <p:nvPr/>
        </p:nvSpPr>
        <p:spPr>
          <a:xfrm>
            <a:off x="539750" y="3068638"/>
            <a:ext cx="1757363" cy="1223962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15875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Swing 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（与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AWT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相比）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4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468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2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2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20"/>
                            </p:stCondLst>
                            <p:childTnLst>
                              <p:par>
                                <p:cTn id="3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1000"/>
                                        <p:tgtEl>
                                          <p:spTgt spid="24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5" grpId="0" animBg="1"/>
      <p:bldP spid="246804" grpId="0" animBg="1"/>
      <p:bldP spid="246801" grpId="0" animBg="1"/>
      <p:bldP spid="246800" grpId="0" animBg="1"/>
      <p:bldP spid="246795" grpId="0" animBg="1"/>
      <p:bldP spid="246813" grpId="0" animBg="1"/>
      <p:bldP spid="246814" grpId="0"/>
      <p:bldP spid="2467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常用</a:t>
            </a:r>
            <a:r>
              <a:rPr lang="en-US" altLang="zh-CN" dirty="0"/>
              <a:t>Swing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我们将常用的</a:t>
            </a:r>
            <a:r>
              <a:rPr lang="en-US" altLang="zh-CN" dirty="0"/>
              <a:t>Swing</a:t>
            </a:r>
            <a:r>
              <a:rPr lang="zh-CN" altLang="en-US" dirty="0"/>
              <a:t>组件根据其性质不同，分类进行介绍，其中包括：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容器组件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文本组件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表单组件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中常用的容器组件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容器组件是指可以容纳其它组件的组件，常用的</a:t>
            </a:r>
            <a:r>
              <a:rPr lang="en-US" altLang="zh-CN" dirty="0"/>
              <a:t>Swing</a:t>
            </a:r>
            <a:r>
              <a:rPr lang="zh-CN" altLang="en-US" dirty="0"/>
              <a:t>容器包括：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JFrame</a:t>
            </a:r>
            <a:r>
              <a:rPr lang="zh-CN" altLang="en-US" dirty="0"/>
              <a:t>（框架）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Container</a:t>
            </a:r>
            <a:r>
              <a:rPr lang="zh-CN" altLang="en-US" dirty="0"/>
              <a:t>（容器）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JDialog</a:t>
            </a:r>
            <a:r>
              <a:rPr lang="zh-CN" altLang="en-US" dirty="0"/>
              <a:t>（对话框）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JPanel</a:t>
            </a:r>
            <a:r>
              <a:rPr lang="zh-CN" altLang="en-US" dirty="0"/>
              <a:t>（面板）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JScrollPane</a:t>
            </a:r>
            <a:r>
              <a:rPr lang="zh-CN" altLang="en-US" dirty="0"/>
              <a:t>（滚动面板）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31800" y="188913"/>
            <a:ext cx="8532813" cy="79216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Swing </a:t>
            </a:r>
            <a:r>
              <a:rPr lang="zh-CN" altLang="en-US" dirty="0"/>
              <a:t>容器组件 </a:t>
            </a:r>
            <a:r>
              <a:rPr lang="en-US" altLang="zh-CN" dirty="0"/>
              <a:t>3-1 </a:t>
            </a:r>
            <a:endParaRPr lang="en-US" altLang="zh-CN" dirty="0"/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47827" name="AutoShape 19"/>
          <p:cNvSpPr/>
          <p:nvPr/>
        </p:nvSpPr>
        <p:spPr>
          <a:xfrm>
            <a:off x="1012825" y="1412875"/>
            <a:ext cx="3889375" cy="4537075"/>
          </a:xfrm>
          <a:prstGeom prst="flowChartAlternateProcess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主窗口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47828" name="Text Box 20"/>
          <p:cNvSpPr txBox="1"/>
          <p:nvPr/>
        </p:nvSpPr>
        <p:spPr>
          <a:xfrm>
            <a:off x="1979613" y="1016000"/>
            <a:ext cx="259238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Swing </a:t>
            </a:r>
            <a:r>
              <a:rPr lang="zh-CN" altLang="en-US" b="1" dirty="0">
                <a:latin typeface="Courier New" panose="02070309020205020404" pitchFamily="49" charset="0"/>
              </a:rPr>
              <a:t>应用程序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29" name="AutoShape 21"/>
          <p:cNvSpPr/>
          <p:nvPr/>
        </p:nvSpPr>
        <p:spPr>
          <a:xfrm>
            <a:off x="5724525" y="3644900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FFCC00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7830" name="Rectangle 22"/>
          <p:cNvSpPr/>
          <p:nvPr/>
        </p:nvSpPr>
        <p:spPr>
          <a:xfrm>
            <a:off x="6445250" y="3571875"/>
            <a:ext cx="2519363" cy="576263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创建容器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32" name="Rectangle 24"/>
          <p:cNvSpPr/>
          <p:nvPr/>
        </p:nvSpPr>
        <p:spPr>
          <a:xfrm>
            <a:off x="6443663" y="4365625"/>
            <a:ext cx="2519362" cy="636588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设置容器大小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（对框架及面板而言）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33" name="Rectangle 25"/>
          <p:cNvSpPr/>
          <p:nvPr/>
        </p:nvSpPr>
        <p:spPr>
          <a:xfrm>
            <a:off x="6445250" y="5240338"/>
            <a:ext cx="2519363" cy="622300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设置容器可见度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（对框架及面板而言）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35" name="Text Box 27"/>
          <p:cNvSpPr txBox="1"/>
          <p:nvPr/>
        </p:nvSpPr>
        <p:spPr>
          <a:xfrm>
            <a:off x="5795963" y="3140075"/>
            <a:ext cx="374491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创建顶层容器</a:t>
            </a:r>
            <a:endParaRPr lang="zh-CN" altLang="en-US" b="1" dirty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  <p:sp>
        <p:nvSpPr>
          <p:cNvPr id="247836" name="Rectangle 28"/>
          <p:cNvSpPr/>
          <p:nvPr/>
        </p:nvSpPr>
        <p:spPr>
          <a:xfrm>
            <a:off x="1404938" y="1989138"/>
            <a:ext cx="3095625" cy="33115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9999FF">
                  <a:alpha val="73000"/>
                </a:srgbClr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b="1" dirty="0">
              <a:latin typeface="Courier New" panose="02070309020205020404" pitchFamily="49" charset="0"/>
            </a:endParaRPr>
          </a:p>
        </p:txBody>
      </p:sp>
      <p:cxnSp>
        <p:nvCxnSpPr>
          <p:cNvPr id="247838" name="AutoShape 30"/>
          <p:cNvCxnSpPr/>
          <p:nvPr/>
        </p:nvCxnSpPr>
        <p:spPr>
          <a:xfrm flipV="1">
            <a:off x="4643438" y="1449388"/>
            <a:ext cx="1512887" cy="976312"/>
          </a:xfrm>
          <a:prstGeom prst="bentConnector3">
            <a:avLst>
              <a:gd name="adj1" fmla="val 49949"/>
            </a:avLst>
          </a:prstGeom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47840" name="Oval 32"/>
          <p:cNvSpPr/>
          <p:nvPr/>
        </p:nvSpPr>
        <p:spPr>
          <a:xfrm>
            <a:off x="6156325" y="1052513"/>
            <a:ext cx="2987675" cy="8715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顶层容器（每个应用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程序中至少有一个）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41" name="Rectangle 33"/>
          <p:cNvSpPr/>
          <p:nvPr/>
        </p:nvSpPr>
        <p:spPr>
          <a:xfrm>
            <a:off x="1662113" y="2205038"/>
            <a:ext cx="2592387" cy="28797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内容面板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44" name="Line 36"/>
          <p:cNvSpPr/>
          <p:nvPr/>
        </p:nvSpPr>
        <p:spPr>
          <a:xfrm>
            <a:off x="3924300" y="2997200"/>
            <a:ext cx="438150" cy="1746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18448" name="AutoShape 38"/>
          <p:cNvCxnSpPr>
            <a:endCxn id="247847" idx="2"/>
          </p:cNvCxnSpPr>
          <p:nvPr/>
        </p:nvCxnSpPr>
        <p:spPr>
          <a:xfrm rot="-5400000">
            <a:off x="4919663" y="1866900"/>
            <a:ext cx="742950" cy="1871663"/>
          </a:xfrm>
          <a:prstGeom prst="bentConnector2">
            <a:avLst/>
          </a:prstGeom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47847" name="Oval 39"/>
          <p:cNvSpPr/>
          <p:nvPr/>
        </p:nvSpPr>
        <p:spPr>
          <a:xfrm>
            <a:off x="6227763" y="1989138"/>
            <a:ext cx="2916237" cy="884237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主要显示区域包含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GUI </a:t>
            </a:r>
            <a:r>
              <a:rPr lang="zh-CN" altLang="en-US" b="1" dirty="0">
                <a:latin typeface="Courier New" panose="02070309020205020404" pitchFamily="49" charset="0"/>
              </a:rPr>
              <a:t>中的可视组件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7849" name="AutoShape 41"/>
          <p:cNvSpPr/>
          <p:nvPr/>
        </p:nvSpPr>
        <p:spPr>
          <a:xfrm>
            <a:off x="5724525" y="4510088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FFCC00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7850" name="AutoShape 42"/>
          <p:cNvSpPr/>
          <p:nvPr/>
        </p:nvSpPr>
        <p:spPr>
          <a:xfrm>
            <a:off x="5724525" y="5300663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50000">
                <a:srgbClr val="FFFFFF">
                  <a:alpha val="100000"/>
                </a:srgbClr>
              </a:gs>
              <a:gs pos="100000">
                <a:srgbClr val="FFCC00">
                  <a:alpha val="100000"/>
                </a:srgbClr>
              </a:gs>
            </a:gsLst>
            <a:lin ang="0" scaled="1"/>
            <a:tileRect/>
          </a:gradFill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78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78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7828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39"/>
                            </p:stCondLst>
                            <p:childTnLst>
                              <p:par>
                                <p:cTn id="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10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439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24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10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247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247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47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1000"/>
                                        <p:tgtEl>
                                          <p:spTgt spid="2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8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8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8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8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8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8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7" grpId="0" animBg="1"/>
      <p:bldP spid="247830" grpId="0" animBg="1"/>
      <p:bldP spid="247832" grpId="0" animBg="1"/>
      <p:bldP spid="247833" grpId="0" animBg="1"/>
      <p:bldP spid="247835" grpId="0"/>
      <p:bldP spid="247836" grpId="0" animBg="1"/>
      <p:bldP spid="247840" grpId="0" animBg="1"/>
      <p:bldP spid="247840" grpId="1" animBg="1"/>
      <p:bldP spid="247841" grpId="0" animBg="1"/>
      <p:bldP spid="2478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40"/>
          <p:cNvSpPr>
            <a:spLocks noGrp="1"/>
          </p:cNvSpPr>
          <p:nvPr>
            <p:ph type="title"/>
          </p:nvPr>
        </p:nvSpPr>
        <p:spPr>
          <a:xfrm>
            <a:off x="431800" y="188913"/>
            <a:ext cx="8532813" cy="792162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Swing </a:t>
            </a:r>
            <a:r>
              <a:rPr lang="zh-CN" altLang="en-US" dirty="0"/>
              <a:t>容器组件 </a:t>
            </a:r>
            <a:r>
              <a:rPr lang="en-US" altLang="zh-CN" dirty="0"/>
              <a:t>3-2 </a:t>
            </a:r>
            <a:endParaRPr lang="en-US" altLang="zh-CN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48853" name="AutoShape 21"/>
          <p:cNvSpPr/>
          <p:nvPr/>
        </p:nvSpPr>
        <p:spPr>
          <a:xfrm>
            <a:off x="2843213" y="1268413"/>
            <a:ext cx="3384550" cy="576262"/>
          </a:xfrm>
          <a:prstGeom prst="flowChartAlternateProcess">
            <a:avLst/>
          </a:prstGeom>
          <a:gradFill rotWithShape="1">
            <a:gsLst>
              <a:gs pos="0">
                <a:srgbClr val="3399FF"/>
              </a:gs>
              <a:gs pos="100000">
                <a:schemeClr val="accent2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                </a:t>
            </a: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javax.swing </a:t>
            </a:r>
            <a:r>
              <a:rPr lang="zh-CN" altLang="en-US" sz="24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包 </a:t>
            </a:r>
            <a:endParaRPr lang="zh-CN" altLang="en-US" sz="24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248855" name="Line 23"/>
          <p:cNvSpPr/>
          <p:nvPr/>
        </p:nvSpPr>
        <p:spPr>
          <a:xfrm>
            <a:off x="4500563" y="1844675"/>
            <a:ext cx="0" cy="863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8856" name="Text Box 24"/>
          <p:cNvSpPr txBox="1"/>
          <p:nvPr/>
        </p:nvSpPr>
        <p:spPr>
          <a:xfrm>
            <a:off x="3924300" y="1989138"/>
            <a:ext cx="2519363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常见容器</a:t>
            </a:r>
            <a:endParaRPr lang="zh-CN" altLang="en-US" b="1" dirty="0">
              <a:solidFill>
                <a:srgbClr val="009900"/>
              </a:solidFill>
              <a:latin typeface="Courier New" panose="02070309020205020404" pitchFamily="49" charset="0"/>
            </a:endParaRPr>
          </a:p>
        </p:txBody>
      </p:sp>
      <p:sp>
        <p:nvSpPr>
          <p:cNvPr id="248857" name="Rectangle 25"/>
          <p:cNvSpPr>
            <a:spLocks noChangeArrowheads="1"/>
          </p:cNvSpPr>
          <p:nvPr/>
        </p:nvSpPr>
        <p:spPr bwMode="auto">
          <a:xfrm>
            <a:off x="1187450" y="3357563"/>
            <a:ext cx="2016125" cy="574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accent2"/>
              </a:gs>
              <a:gs pos="100000">
                <a:srgbClr val="CCCC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JFrame 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5867400" y="3357563"/>
            <a:ext cx="2016125" cy="574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accent2"/>
              </a:gs>
              <a:gs pos="100000">
                <a:srgbClr val="CCCCFF"/>
              </a:gs>
            </a:gsLst>
            <a:lin ang="189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JScrollPane 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3489325" y="3359150"/>
            <a:ext cx="2162175" cy="574675"/>
          </a:xfrm>
          <a:prstGeom prst="rect">
            <a:avLst/>
          </a:prstGeom>
          <a:gradFill rotWithShape="1">
            <a:gsLst>
              <a:gs pos="0">
                <a:srgbClr val="CCCCFF"/>
              </a:gs>
              <a:gs pos="50000">
                <a:schemeClr val="accent2"/>
              </a:gs>
              <a:gs pos="100000">
                <a:srgbClr val="CCCCFF"/>
              </a:gs>
            </a:gsLst>
            <a:lin ang="18900000" scaled="1"/>
          </a:gradFill>
          <a:ln w="9525" algn="ctr">
            <a:solidFill>
              <a:schemeClr val="tx1"/>
            </a:solidFill>
            <a:miter lim="800000"/>
          </a:ln>
          <a:effectLst>
            <a:outerShdw dist="63500" dir="3187806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JPanel 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48861" name="Line 29"/>
          <p:cNvSpPr/>
          <p:nvPr/>
        </p:nvSpPr>
        <p:spPr>
          <a:xfrm>
            <a:off x="4500563" y="2565400"/>
            <a:ext cx="0" cy="7921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862" name="Line 30"/>
          <p:cNvSpPr/>
          <p:nvPr/>
        </p:nvSpPr>
        <p:spPr>
          <a:xfrm flipH="1">
            <a:off x="2843213" y="2708275"/>
            <a:ext cx="1657350" cy="6492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863" name="Line 31"/>
          <p:cNvSpPr/>
          <p:nvPr/>
        </p:nvSpPr>
        <p:spPr>
          <a:xfrm>
            <a:off x="4500563" y="2708275"/>
            <a:ext cx="1943100" cy="6492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8864" name="AutoShape 32"/>
          <p:cNvSpPr/>
          <p:nvPr/>
        </p:nvSpPr>
        <p:spPr>
          <a:xfrm rot="5400000">
            <a:off x="1223963" y="4113213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8865" name="AutoShape 33"/>
          <p:cNvSpPr/>
          <p:nvPr/>
        </p:nvSpPr>
        <p:spPr>
          <a:xfrm rot="5400000">
            <a:off x="3671888" y="4113213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8866" name="AutoShape 34"/>
          <p:cNvSpPr/>
          <p:nvPr/>
        </p:nvSpPr>
        <p:spPr>
          <a:xfrm rot="5400000">
            <a:off x="5903913" y="4113213"/>
            <a:ext cx="647700" cy="431800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FFCC00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63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8867" name="Rectangle 35"/>
          <p:cNvSpPr/>
          <p:nvPr/>
        </p:nvSpPr>
        <p:spPr>
          <a:xfrm>
            <a:off x="539750" y="4652963"/>
            <a:ext cx="3168650" cy="1584325"/>
          </a:xfrm>
          <a:prstGeom prst="rect">
            <a:avLst/>
          </a:prstGeom>
          <a:gradFill rotWithShape="1">
            <a:gsLst>
              <a:gs pos="0">
                <a:schemeClr val="accent1">
                  <a:alpha val="43999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1. </a:t>
            </a:r>
            <a:r>
              <a:rPr lang="zh-CN" altLang="en-US" b="1" dirty="0">
                <a:latin typeface="Courier New" panose="02070309020205020404" pitchFamily="49" charset="0"/>
              </a:rPr>
              <a:t>扩展 </a:t>
            </a:r>
            <a:r>
              <a:rPr lang="en-US" altLang="zh-CN" b="1" dirty="0">
                <a:latin typeface="Courier New" panose="02070309020205020404" pitchFamily="49" charset="0"/>
              </a:rPr>
              <a:t>java.awt.Frame </a:t>
            </a:r>
            <a:r>
              <a:rPr lang="zh-CN" altLang="en-US" b="1" dirty="0">
                <a:latin typeface="Courier New" panose="02070309020205020404" pitchFamily="49" charset="0"/>
              </a:rPr>
              <a:t>类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2. </a:t>
            </a:r>
            <a:r>
              <a:rPr lang="zh-CN" altLang="en-US" b="1" dirty="0">
                <a:latin typeface="Courier New" panose="02070309020205020404" pitchFamily="49" charset="0"/>
              </a:rPr>
              <a:t>用于在 </a:t>
            </a:r>
            <a:r>
              <a:rPr lang="en-US" altLang="zh-CN" b="1" dirty="0">
                <a:latin typeface="Courier New" panose="02070309020205020404" pitchFamily="49" charset="0"/>
              </a:rPr>
              <a:t>Swing </a:t>
            </a:r>
            <a:r>
              <a:rPr lang="zh-CN" altLang="en-US" b="1" dirty="0">
                <a:latin typeface="Courier New" panose="02070309020205020404" pitchFamily="49" charset="0"/>
              </a:rPr>
              <a:t>程序中创建窗口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3. </a:t>
            </a:r>
            <a:r>
              <a:rPr lang="zh-CN" altLang="en-US" b="1" dirty="0">
                <a:latin typeface="Courier New" panose="02070309020205020404" pitchFamily="49" charset="0"/>
              </a:rPr>
              <a:t>包含边框、标题和用于关闭和图标化窗口的按钮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8868" name="Rectangle 36"/>
          <p:cNvSpPr/>
          <p:nvPr/>
        </p:nvSpPr>
        <p:spPr>
          <a:xfrm>
            <a:off x="2771775" y="4652963"/>
            <a:ext cx="3168650" cy="1584325"/>
          </a:xfrm>
          <a:prstGeom prst="rect">
            <a:avLst/>
          </a:prstGeom>
          <a:gradFill rotWithShape="1">
            <a:gsLst>
              <a:gs pos="0">
                <a:schemeClr val="accent1">
                  <a:alpha val="43999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1. </a:t>
            </a:r>
            <a:r>
              <a:rPr lang="zh-CN" altLang="en-US" b="1" dirty="0">
                <a:latin typeface="Courier New" panose="02070309020205020404" pitchFamily="49" charset="0"/>
              </a:rPr>
              <a:t>中间容器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2. </a:t>
            </a:r>
            <a:r>
              <a:rPr lang="zh-CN" altLang="en-US" b="1" dirty="0">
                <a:latin typeface="Courier New" panose="02070309020205020404" pitchFamily="49" charset="0"/>
              </a:rPr>
              <a:t>用于将较小的轻量级组件组合在一起</a:t>
            </a:r>
            <a:endParaRPr lang="zh-CN" altLang="en-US" b="1" dirty="0">
              <a:latin typeface="Courier New" panose="02070309020205020404" pitchFamily="49" charset="0"/>
            </a:endParaRPr>
          </a:p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3. </a:t>
            </a:r>
            <a:r>
              <a:rPr lang="zh-CN" altLang="en-US" b="1" dirty="0">
                <a:latin typeface="Courier New" panose="02070309020205020404" pitchFamily="49" charset="0"/>
              </a:rPr>
              <a:t>与内容窗格相似，面板在默认情况下不透明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8869" name="Rectangle 37"/>
          <p:cNvSpPr/>
          <p:nvPr/>
        </p:nvSpPr>
        <p:spPr>
          <a:xfrm>
            <a:off x="5435600" y="4652963"/>
            <a:ext cx="2881313" cy="1584325"/>
          </a:xfrm>
          <a:prstGeom prst="rect">
            <a:avLst/>
          </a:prstGeom>
          <a:gradFill rotWithShape="1">
            <a:gsLst>
              <a:gs pos="0">
                <a:schemeClr val="accent1">
                  <a:alpha val="43999"/>
                </a:schemeClr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ctr" eaLnBrk="1" hangingPunct="1">
              <a:lnSpc>
                <a:spcPct val="80000"/>
              </a:lnSpc>
              <a:buClr>
                <a:srgbClr val="339966"/>
              </a:buClr>
              <a:buFontTx/>
              <a:buAutoNum type="arabicPeriod"/>
            </a:pPr>
            <a:r>
              <a:rPr lang="zh-CN" altLang="en-US" b="1" dirty="0">
                <a:latin typeface="Courier New" panose="02070309020205020404" pitchFamily="49" charset="0"/>
              </a:rPr>
              <a:t>管理视区、滚动条及可选的行和列的标题视区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4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100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9b979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100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00"/>
                                        <p:tgtEl>
                                          <p:spTgt spid="2488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4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5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24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4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1000"/>
                                        <p:tgtEl>
                                          <p:spTgt spid="2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1000"/>
                                        <p:tgtEl>
                                          <p:spTgt spid="24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1000"/>
                                        <p:tgtEl>
                                          <p:spTgt spid="248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4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7" dur="1000"/>
                                        <p:tgtEl>
                                          <p:spTgt spid="2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1000"/>
                                        <p:tgtEl>
                                          <p:spTgt spid="248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3" grpId="0" animBg="1"/>
      <p:bldP spid="248856" grpId="0"/>
      <p:bldP spid="248857" grpId="0" animBg="1"/>
      <p:bldP spid="248859" grpId="0" animBg="1"/>
      <p:bldP spid="248860" grpId="0" animBg="1"/>
      <p:bldP spid="248867" grpId="0" animBg="1"/>
      <p:bldP spid="248867" grpId="1" animBg="1"/>
      <p:bldP spid="248868" grpId="0" animBg="1"/>
      <p:bldP spid="248868" grpId="1" animBg="1"/>
      <p:bldP spid="2488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javax.swing.JFrame</a:t>
            </a:r>
            <a:endParaRPr lang="en-US" altLang="zh-CN" dirty="0"/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JFrame</a:t>
            </a:r>
            <a:r>
              <a:rPr lang="zh-CN" altLang="en-US" dirty="0"/>
              <a:t>组件用于在</a:t>
            </a:r>
            <a:r>
              <a:rPr lang="en-US" altLang="zh-CN" dirty="0"/>
              <a:t>Swing</a:t>
            </a:r>
            <a:r>
              <a:rPr lang="zh-CN" altLang="en-US" dirty="0"/>
              <a:t>程序中创建窗体；</a:t>
            </a:r>
            <a:endParaRPr lang="zh-CN" altLang="en-US" dirty="0"/>
          </a:p>
          <a:p>
            <a:pPr eaLnBrk="1" hangingPunct="1"/>
            <a:r>
              <a:rPr lang="en-US" altLang="zh-CN" dirty="0"/>
              <a:t>JFrame</a:t>
            </a:r>
            <a:r>
              <a:rPr lang="zh-CN" altLang="en-US" dirty="0"/>
              <a:t>类的构造方法有</a:t>
            </a:r>
            <a:r>
              <a:rPr lang="en-US" altLang="zh-CN" dirty="0"/>
              <a:t>4</a:t>
            </a:r>
            <a:r>
              <a:rPr lang="zh-CN" altLang="en-US" dirty="0"/>
              <a:t>种重载方式，以下是常用的几种：</a:t>
            </a:r>
            <a:endParaRPr lang="zh-CN" altLang="en-US" dirty="0"/>
          </a:p>
        </p:txBody>
      </p:sp>
      <p:graphicFrame>
        <p:nvGraphicFramePr>
          <p:cNvPr id="176161" name="Group 33"/>
          <p:cNvGraphicFramePr>
            <a:graphicFrameLocks noGrp="1"/>
          </p:cNvGraphicFramePr>
          <p:nvPr/>
        </p:nvGraphicFramePr>
        <p:xfrm>
          <a:off x="611188" y="2708275"/>
          <a:ext cx="8281988" cy="2879725"/>
        </p:xfrm>
        <a:graphic>
          <a:graphicData uri="http://schemas.openxmlformats.org/drawingml/2006/table">
            <a:tbl>
              <a:tblPr/>
              <a:tblGrid>
                <a:gridCol w="2952750"/>
                <a:gridCol w="5329237"/>
              </a:tblGrid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JFrame()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创建新窗体，该窗体初始为不可见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JFrame(String title)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创建新窗体，使用参数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title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指定标题，该窗体初始为不可见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JFrame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177232" name="Group 8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1052513"/>
          <a:ext cx="8642350" cy="5135883"/>
        </p:xfrm>
        <a:graphic>
          <a:graphicData uri="http://schemas.openxmlformats.org/drawingml/2006/table">
            <a:tbl>
              <a:tblPr/>
              <a:tblGrid>
                <a:gridCol w="4608513"/>
                <a:gridCol w="4033837"/>
              </a:tblGrid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setTitle(String title)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设置窗体的标题，标题内容由参数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title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setSize(int width, int height)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设置窗体的大小，参数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width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指定宽度，参数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height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指定高度，单位是像素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setResizable(boolean resizable)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设置窗体能否调整大小，由参数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resizable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决定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setVisible(boolean b)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设置窗体是否为可见，由参数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决定，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为可见，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为不可见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Container getContentPane()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获得当前窗体的内容面板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setDefaultCloseOperation(int operation)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设置窗体在关闭时默认执行的操作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dispose()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释放当前窗体及其所有子组件所占用的资源，即卸载窗体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92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repaint()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重新绘制当前窗体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本章相关词汇</a:t>
            </a:r>
            <a:endParaRPr lang="zh-CN" altLang="en-US" dirty="0"/>
          </a:p>
        </p:txBody>
      </p:sp>
      <p:graphicFrame>
        <p:nvGraphicFramePr>
          <p:cNvPr id="171114" name="Group 106"/>
          <p:cNvGraphicFramePr>
            <a:graphicFrameLocks noGrp="1"/>
          </p:cNvGraphicFramePr>
          <p:nvPr/>
        </p:nvGraphicFramePr>
        <p:xfrm>
          <a:off x="468313" y="1125538"/>
          <a:ext cx="8207375" cy="5029200"/>
        </p:xfrm>
        <a:graphic>
          <a:graphicData uri="http://schemas.openxmlformats.org/drawingml/2006/table">
            <a:tbl>
              <a:tblPr/>
              <a:tblGrid>
                <a:gridCol w="3167062"/>
                <a:gridCol w="504031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单    词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dialog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会话，对话框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scroll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卷轴，滚动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password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密码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area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区域，面积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checkBox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复选框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radio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单选按钮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comboBox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组合框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group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团体，组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font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字体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wrap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包装，缠绕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创建窗体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对于类似于窗体这样的容器组件，我们一般自定义一个类，继承于</a:t>
            </a:r>
            <a:r>
              <a:rPr lang="en-US" altLang="zh-CN" dirty="0"/>
              <a:t>JFrame</a:t>
            </a:r>
            <a:r>
              <a:rPr lang="zh-CN" altLang="en-US" dirty="0"/>
              <a:t>类，然后将窗体中的子组件作为类中成员进行声明，以方便操作，如：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dirty="0">
                <a:latin typeface="Courier New" panose="02070309020205020404" pitchFamily="49" charset="0"/>
              </a:rPr>
              <a:t> MyFrame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zh-CN" dirty="0">
                <a:latin typeface="Courier New" panose="02070309020205020404" pitchFamily="49" charset="0"/>
              </a:rPr>
              <a:t> JFrame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{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……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}</a:t>
            </a:r>
            <a:endParaRPr lang="en-US" altLang="zh-CN" dirty="0">
              <a:latin typeface="Courier New" panose="02070309020205020404" pitchFamily="49" charset="0"/>
            </a:endParaRPr>
          </a:p>
          <a:p>
            <a:pPr eaLnBrk="1" hangingPunct="1"/>
            <a:r>
              <a:rPr lang="zh-CN" altLang="en-US" dirty="0"/>
              <a:t>容器组件是指可以容纳其它组件的组件。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创建窗体示例</a:t>
            </a:r>
            <a:endParaRPr lang="zh-CN" altLang="en-US" dirty="0"/>
          </a:p>
        </p:txBody>
      </p:sp>
      <p:sp>
        <p:nvSpPr>
          <p:cNvPr id="23555" name="Text Box 4"/>
          <p:cNvSpPr txBox="1"/>
          <p:nvPr/>
        </p:nvSpPr>
        <p:spPr>
          <a:xfrm>
            <a:off x="611188" y="1268413"/>
            <a:ext cx="8281987" cy="504031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import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javax.swing.*;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导入必要的包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endParaRPr lang="zh-CN" altLang="en-US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/**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自定义窗体类，继承于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JFrame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类*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class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MyFrame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extends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JFrame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/**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构造方法*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MyFrame()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//super("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这是我的第一个窗体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");       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利用父类的构造方法设置标题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this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.setTitle(</a:t>
            </a:r>
            <a:r>
              <a:rPr lang="en-US" altLang="zh-CN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这是我的第一个窗体</a:t>
            </a:r>
            <a:r>
              <a:rPr lang="en-US" altLang="zh-CN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);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设置窗体的标题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this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.setSize(300, 200);   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设置窗体的大小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this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.setVisible(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true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);    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设置窗体为可见，即显示窗体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/**main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方法，程序入口*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lang="en-US" altLang="zh-CN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static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void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main(String[] args)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MyFrame mf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MyFrame();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创建窗体实例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79206" name="Line 6"/>
          <p:cNvSpPr/>
          <p:nvPr/>
        </p:nvSpPr>
        <p:spPr>
          <a:xfrm>
            <a:off x="755650" y="2276475"/>
            <a:ext cx="42481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79205" name="Picture 5" descr="未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3" y="-2619692"/>
            <a:ext cx="3871912" cy="25765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窗体的内容面板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1800" dirty="0">
                <a:solidFill>
                  <a:srgbClr val="FFFFFF"/>
                </a:solidFill>
              </a:rPr>
              <a:t>事实上，一个完整的</a:t>
            </a:r>
            <a:r>
              <a:rPr lang="zh-CN" altLang="en-US" sz="1800" dirty="0"/>
              <a:t>窗体是由外部框架和内容面板两部分组成的；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外部框架是指由标题栏和四边所组成空心边框，它主要用来控制窗体的大小和外观；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我们实际操作的是内容面板，如设置窗体的背景色，设置窗体的布局，往窗体中添加其它组件等等；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使用</a:t>
            </a:r>
            <a:r>
              <a:rPr lang="en-US" altLang="zh-CN" sz="1800" dirty="0"/>
              <a:t>getContentPane</a:t>
            </a:r>
            <a:r>
              <a:rPr lang="zh-CN" altLang="en-US" sz="1800" dirty="0"/>
              <a:t>方法获得当前窗体的内容面板，该方法的返回值是</a:t>
            </a:r>
            <a:r>
              <a:rPr lang="en-US" altLang="zh-CN" sz="1800" dirty="0"/>
              <a:t>Container</a:t>
            </a:r>
            <a:r>
              <a:rPr lang="zh-CN" altLang="en-US" sz="1800" dirty="0"/>
              <a:t>（容器）类对象，如：</a:t>
            </a:r>
            <a:endParaRPr lang="zh-CN" altLang="en-US" sz="1800" dirty="0"/>
          </a:p>
          <a:p>
            <a:pPr eaLnBrk="1" hangingPunct="1">
              <a:buNone/>
            </a:pPr>
            <a:r>
              <a:rPr lang="zh-CN" altLang="en-US" sz="1800" dirty="0">
                <a:latin typeface="Courier New" panose="02070309020205020404" pitchFamily="49" charset="0"/>
              </a:rPr>
              <a:t>	</a:t>
            </a:r>
            <a:r>
              <a:rPr lang="en-US" altLang="zh-CN" sz="1800" dirty="0">
                <a:latin typeface="Courier New" panose="02070309020205020404" pitchFamily="49" charset="0"/>
              </a:rPr>
              <a:t>Container contentPane = getContentPane();</a:t>
            </a:r>
            <a:endParaRPr lang="en-US" altLang="zh-CN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1800" dirty="0"/>
              <a:t>Container</a:t>
            </a:r>
            <a:r>
              <a:rPr lang="zh-CN" altLang="en-US" sz="1800" dirty="0"/>
              <a:t>类在</a:t>
            </a:r>
            <a:r>
              <a:rPr lang="en-US" altLang="zh-CN" sz="1800" dirty="0"/>
              <a:t>java.awt</a:t>
            </a:r>
            <a:r>
              <a:rPr lang="zh-CN" altLang="en-US" sz="1800" dirty="0"/>
              <a:t>包中。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java.awt.Container</a:t>
            </a:r>
            <a:endParaRPr lang="en-US" altLang="zh-CN" dirty="0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800" dirty="0"/>
              <a:t>Container</a:t>
            </a:r>
            <a:r>
              <a:rPr lang="zh-CN" altLang="en-US" sz="1800" dirty="0"/>
              <a:t>类通常用于操作</a:t>
            </a:r>
            <a:r>
              <a:rPr lang="en-US" altLang="zh-CN" sz="1800" dirty="0"/>
              <a:t>JFrame</a:t>
            </a:r>
            <a:r>
              <a:rPr lang="zh-CN" altLang="en-US" sz="1800" dirty="0"/>
              <a:t>的内容面板，其常用的方法有：</a:t>
            </a:r>
            <a:endParaRPr lang="zh-CN" altLang="en-US" sz="1800" dirty="0"/>
          </a:p>
        </p:txBody>
      </p:sp>
      <p:graphicFrame>
        <p:nvGraphicFramePr>
          <p:cNvPr id="181314" name="Group 6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1989138"/>
          <a:ext cx="8642350" cy="4287839"/>
        </p:xfrm>
        <a:graphic>
          <a:graphicData uri="http://schemas.openxmlformats.org/drawingml/2006/table">
            <a:tbl>
              <a:tblPr/>
              <a:tblGrid>
                <a:gridCol w="4681538"/>
                <a:gridCol w="396081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setBackground(Color bg)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设置容器的背景色，由参数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bg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指定颜色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setLayout(LayoutManager mgr)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设置容器的布局，参数是布局管理器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Component add(Component comp)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往容器中添加一个组件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Component add(Component comp, int index)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将指定组件添加到容器中的指定位置上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remove(Component comp)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从容器中移除指定的组件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removeAll()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从容器中移除所有组件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repaint()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重新绘制当前容器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内容面板示例</a:t>
            </a:r>
            <a:endParaRPr lang="zh-CN" altLang="en-US" dirty="0"/>
          </a:p>
        </p:txBody>
      </p:sp>
      <p:sp>
        <p:nvSpPr>
          <p:cNvPr id="26627" name="Text Box 4"/>
          <p:cNvSpPr txBox="1"/>
          <p:nvPr/>
        </p:nvSpPr>
        <p:spPr>
          <a:xfrm>
            <a:off x="611188" y="1125538"/>
            <a:ext cx="7561262" cy="5256212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import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java.awt.*;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//Container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类和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Color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类在此包中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import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javax.swing.*;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class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ContentPaneDemo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extends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JFrame 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ContentPaneDemo() 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super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(</a:t>
            </a:r>
            <a:r>
              <a:rPr lang="en-US" altLang="zh-CN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内容面板示例</a:t>
            </a:r>
            <a:r>
              <a:rPr lang="en-US" altLang="zh-CN" sz="16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获得当前窗体的内容面板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Container contentPane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this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.getContentPane();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设置内容面板的背景色为红色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contentPane.setBackground(Color.RED);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设置窗体关闭时即退出程序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setDefaultCloseOperation(JFrame.EXIT_ON_CLOSE);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setSize(300, 200);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setResizable(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false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);  </a:t>
            </a:r>
            <a:r>
              <a:rPr lang="en-US" altLang="zh-CN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设置窗体不可调整大小</a:t>
            </a:r>
            <a:endParaRPr lang="zh-CN" altLang="en-US" sz="16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6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setVisible(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true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static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void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main(String[] args) {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    ContentPaneDemo cpd = 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ContentPaneDemo();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    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6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600" b="1" dirty="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83301" name="Line 5"/>
          <p:cNvSpPr/>
          <p:nvPr/>
        </p:nvSpPr>
        <p:spPr>
          <a:xfrm>
            <a:off x="684213" y="1412875"/>
            <a:ext cx="58324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2" name="Line 6"/>
          <p:cNvSpPr/>
          <p:nvPr/>
        </p:nvSpPr>
        <p:spPr>
          <a:xfrm>
            <a:off x="1692275" y="3141663"/>
            <a:ext cx="56165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3" name="Line 7"/>
          <p:cNvSpPr/>
          <p:nvPr/>
        </p:nvSpPr>
        <p:spPr>
          <a:xfrm>
            <a:off x="1692275" y="3644900"/>
            <a:ext cx="44640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4" name="Line 8"/>
          <p:cNvSpPr/>
          <p:nvPr/>
        </p:nvSpPr>
        <p:spPr>
          <a:xfrm>
            <a:off x="1692275" y="4149725"/>
            <a:ext cx="56165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305" name="Line 9"/>
          <p:cNvSpPr/>
          <p:nvPr/>
        </p:nvSpPr>
        <p:spPr>
          <a:xfrm>
            <a:off x="1692275" y="4581525"/>
            <a:ext cx="4895850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83306" name="Picture 10" descr="未命名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760" y="-2043430"/>
            <a:ext cx="3586163" cy="239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8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8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java.awt.Color</a:t>
            </a:r>
            <a:endParaRPr lang="en-US" altLang="zh-CN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600" dirty="0"/>
              <a:t>Color</a:t>
            </a:r>
            <a:r>
              <a:rPr lang="zh-CN" altLang="en-US" sz="1600" dirty="0"/>
              <a:t>类用于创建颜色对象，其构造方法共有</a:t>
            </a:r>
            <a:r>
              <a:rPr lang="en-US" altLang="zh-CN" sz="1600" dirty="0"/>
              <a:t>7</a:t>
            </a:r>
            <a:r>
              <a:rPr lang="zh-CN" altLang="en-US" sz="1600" dirty="0"/>
              <a:t>种重载方式，以下是常用的几种：</a:t>
            </a:r>
            <a:endParaRPr lang="zh-CN" altLang="en-US" sz="1600" dirty="0"/>
          </a:p>
          <a:p>
            <a:pPr eaLnBrk="1" hangingPunct="1"/>
            <a:endParaRPr lang="zh-CN" altLang="en-US" sz="1600" dirty="0"/>
          </a:p>
          <a:p>
            <a:pPr eaLnBrk="1" hangingPunct="1"/>
            <a:endParaRPr lang="zh-CN" altLang="en-US" sz="1600" dirty="0"/>
          </a:p>
          <a:p>
            <a:pPr eaLnBrk="1" hangingPunct="1"/>
            <a:endParaRPr lang="zh-CN" altLang="en-US" sz="1600" dirty="0"/>
          </a:p>
          <a:p>
            <a:pPr eaLnBrk="1" hangingPunct="1"/>
            <a:endParaRPr lang="zh-CN" altLang="en-US" sz="1600" dirty="0"/>
          </a:p>
          <a:p>
            <a:pPr eaLnBrk="1" hangingPunct="1"/>
            <a:r>
              <a:rPr lang="en-US" altLang="zh-CN" sz="1600" dirty="0"/>
              <a:t>Color</a:t>
            </a:r>
            <a:r>
              <a:rPr lang="zh-CN" altLang="en-US" sz="1600" dirty="0"/>
              <a:t>类中还提供一系列静态的颜色常量：</a:t>
            </a:r>
            <a:endParaRPr lang="zh-CN" altLang="en-US" sz="1600" dirty="0"/>
          </a:p>
        </p:txBody>
      </p:sp>
      <p:graphicFrame>
        <p:nvGraphicFramePr>
          <p:cNvPr id="184339" name="Group 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1916113"/>
          <a:ext cx="8281988" cy="1296988"/>
        </p:xfrm>
        <a:graphic>
          <a:graphicData uri="http://schemas.openxmlformats.org/drawingml/2006/table">
            <a:tbl>
              <a:tblPr/>
              <a:tblGrid>
                <a:gridCol w="2808287"/>
                <a:gridCol w="5473700"/>
              </a:tblGrid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77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Color(int r, int b, int g)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使用指定的红、蓝、绿的色值创建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sRGB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颜色对象，这些值都在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0~255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的范围之内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540" name="Group 22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71550" y="3716338"/>
          <a:ext cx="7200900" cy="2238376"/>
        </p:xfrm>
        <a:graphic>
          <a:graphicData uri="http://schemas.openxmlformats.org/drawingml/2006/table">
            <a:tbl>
              <a:tblPr/>
              <a:tblGrid>
                <a:gridCol w="2160588"/>
                <a:gridCol w="1439862"/>
                <a:gridCol w="2160588"/>
                <a:gridCol w="1439862"/>
              </a:tblGrid>
              <a:tr h="274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常    量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颜    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常    量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颜    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Color.BLACK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黑色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Color.BLUE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蓝色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Color.CYAN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青色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Color.DARK_GRAY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深灰色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92929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Color.GRAY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灰色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F5F5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Color.GREEN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绿色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  <a:tr h="317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Color.LIGHT_GRAY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浅灰色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Color.MAGENTA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洋红色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Color.ORANGE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桔黄色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Color.PINK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粉红色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Color.RED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红色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Color.WHITE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白色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Color.YELLOW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黄色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javax.swing.JPanel</a:t>
            </a:r>
            <a:endParaRPr lang="en-US" altLang="zh-CN" dirty="0"/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JPanel</a:t>
            </a:r>
            <a:r>
              <a:rPr lang="zh-CN" altLang="en-US" dirty="0"/>
              <a:t>提供面板组件，它是轻量级的容器组件；</a:t>
            </a:r>
            <a:endParaRPr lang="zh-CN" altLang="en-US" dirty="0"/>
          </a:p>
          <a:p>
            <a:pPr eaLnBrk="1" hangingPunct="1"/>
            <a:r>
              <a:rPr lang="zh-CN" altLang="en-US" dirty="0"/>
              <a:t>面板中可以添加其它组件，也可以设置布局，我们一般使用面板来实现布局嵌套；</a:t>
            </a:r>
            <a:endParaRPr lang="zh-CN" altLang="en-US" dirty="0"/>
          </a:p>
          <a:p>
            <a:pPr eaLnBrk="1" hangingPunct="1"/>
            <a:r>
              <a:rPr lang="en-US" altLang="zh-CN" dirty="0"/>
              <a:t>JPanel</a:t>
            </a:r>
            <a:r>
              <a:rPr lang="zh-CN" altLang="en-US" dirty="0"/>
              <a:t>类的构造方法有</a:t>
            </a:r>
            <a:r>
              <a:rPr lang="en-US" altLang="zh-CN" dirty="0"/>
              <a:t>4</a:t>
            </a:r>
            <a:r>
              <a:rPr lang="zh-CN" altLang="en-US" dirty="0"/>
              <a:t>种重载方式，以下是常用的几种：</a:t>
            </a:r>
            <a:endParaRPr lang="zh-CN" altLang="en-US" dirty="0"/>
          </a:p>
        </p:txBody>
      </p:sp>
      <p:graphicFrame>
        <p:nvGraphicFramePr>
          <p:cNvPr id="229399" name="Group 23"/>
          <p:cNvGraphicFramePr>
            <a:graphicFrameLocks noGrp="1"/>
          </p:cNvGraphicFramePr>
          <p:nvPr/>
        </p:nvGraphicFramePr>
        <p:xfrm>
          <a:off x="611188" y="3573463"/>
          <a:ext cx="8281988" cy="2733675"/>
        </p:xfrm>
        <a:graphic>
          <a:graphicData uri="http://schemas.openxmlformats.org/drawingml/2006/table">
            <a:tbl>
              <a:tblPr/>
              <a:tblGrid>
                <a:gridCol w="4392612"/>
                <a:gridCol w="3889375"/>
              </a:tblGrid>
              <a:tr h="911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JPanel()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创建一个空面板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11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JPanel(LayoutManaer layout)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创建带有指定布局的面板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JPanel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800" dirty="0"/>
              <a:t>JPanel</a:t>
            </a:r>
            <a:r>
              <a:rPr lang="zh-CN" altLang="en-US" sz="1800" dirty="0"/>
              <a:t>（面板）的操作方式与</a:t>
            </a:r>
            <a:r>
              <a:rPr lang="en-US" altLang="zh-CN" sz="1800" dirty="0"/>
              <a:t>Container</a:t>
            </a:r>
            <a:r>
              <a:rPr lang="zh-CN" altLang="en-US" sz="1800" dirty="0"/>
              <a:t>（内容面板）很相似，以下是一些常用方法：</a:t>
            </a:r>
            <a:endParaRPr lang="zh-CN" altLang="en-US" sz="1800" dirty="0"/>
          </a:p>
        </p:txBody>
      </p:sp>
      <p:graphicFrame>
        <p:nvGraphicFramePr>
          <p:cNvPr id="231460" name="Group 36"/>
          <p:cNvGraphicFramePr>
            <a:graphicFrameLocks noGrp="1"/>
          </p:cNvGraphicFramePr>
          <p:nvPr/>
        </p:nvGraphicFramePr>
        <p:xfrm>
          <a:off x="250825" y="1989138"/>
          <a:ext cx="8642350" cy="4287839"/>
        </p:xfrm>
        <a:graphic>
          <a:graphicData uri="http://schemas.openxmlformats.org/drawingml/2006/table">
            <a:tbl>
              <a:tblPr/>
              <a:tblGrid>
                <a:gridCol w="4681538"/>
                <a:gridCol w="3960812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setBackground(Color bg)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设置面板的背景色，由参数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bg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指定颜色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setLayout(LayoutManager mgr)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设置面板的布局，参数是布局管理器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Component add(Component comp)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往面板中添加一个组件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Component add(Component comp, int index)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将指定组件添加到面板中的指定位置上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remove(Component comp)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从面板中移除指定的组件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removeAll()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从面板中移除所有组件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repaint()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重新绘制当前面板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javax.swing.JScrollPane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JScrollPane</a:t>
            </a:r>
            <a:r>
              <a:rPr lang="zh-CN" altLang="en-US" dirty="0"/>
              <a:t>是滚动面板组件，当某些组件的可视区域不足以显示其全部内容时，可以将该组件添加到滚动面板中，为其增加滚动条。</a:t>
            </a:r>
            <a:endParaRPr lang="zh-CN" altLang="en-US" dirty="0"/>
          </a:p>
        </p:txBody>
      </p:sp>
      <p:pic>
        <p:nvPicPr>
          <p:cNvPr id="30724" name="Picture 4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463" y="3062288"/>
            <a:ext cx="3797300" cy="252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JScrollPane</a:t>
            </a:r>
            <a:r>
              <a:rPr lang="zh-CN" altLang="en-US" dirty="0"/>
              <a:t>的构造方法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JScrollPane</a:t>
            </a:r>
            <a:r>
              <a:rPr lang="zh-CN" altLang="en-US" dirty="0"/>
              <a:t>的构造方法共有</a:t>
            </a:r>
            <a:r>
              <a:rPr lang="en-US" altLang="zh-CN" dirty="0"/>
              <a:t>4</a:t>
            </a:r>
            <a:r>
              <a:rPr lang="zh-CN" altLang="en-US" dirty="0"/>
              <a:t>种重载：</a:t>
            </a:r>
            <a:endParaRPr lang="zh-CN" altLang="en-US" dirty="0"/>
          </a:p>
        </p:txBody>
      </p:sp>
      <p:graphicFrame>
        <p:nvGraphicFramePr>
          <p:cNvPr id="206913" name="Group 65"/>
          <p:cNvGraphicFramePr>
            <a:graphicFrameLocks noGrp="1"/>
          </p:cNvGraphicFramePr>
          <p:nvPr/>
        </p:nvGraphicFramePr>
        <p:xfrm>
          <a:off x="250825" y="1701800"/>
          <a:ext cx="8642350" cy="4675190"/>
        </p:xfrm>
        <a:graphic>
          <a:graphicData uri="http://schemas.openxmlformats.org/drawingml/2006/table">
            <a:tbl>
              <a:tblPr/>
              <a:tblGrid>
                <a:gridCol w="4176713"/>
                <a:gridCol w="4465637"/>
              </a:tblGrid>
              <a:tr h="935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，需要时水平和垂直滚动条都可显示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JScrollPane(Component view)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创建一个显示指定组件内容的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，只要组件的内容超过视图大小就会显示水平和垂直滚动条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JScrollPane(Component view,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vsbPolicy, int hsbPolicy)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创建一个显示指定组件内容的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，并指定滚动条的显示策略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JScrollPane(int vsbPolicy, int hsbPolicy)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JScrollPane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，并指定滚动条的显示策略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AWT</a:t>
            </a:r>
            <a:r>
              <a:rPr lang="zh-CN" altLang="en-US" dirty="0"/>
              <a:t>以及</a:t>
            </a:r>
            <a:r>
              <a:rPr lang="en-US" altLang="zh-CN" dirty="0"/>
              <a:t>java.awt</a:t>
            </a:r>
            <a:r>
              <a:rPr lang="zh-CN" altLang="en-US" dirty="0"/>
              <a:t>包</a:t>
            </a:r>
            <a:endParaRPr lang="zh-CN" altLang="en-US" dirty="0"/>
          </a:p>
          <a:p>
            <a:pPr eaLnBrk="1" hangingPunct="1"/>
            <a:r>
              <a:rPr lang="zh-CN" altLang="en-US" dirty="0"/>
              <a:t>了解</a:t>
            </a:r>
            <a:r>
              <a:rPr lang="en-US" altLang="zh-CN" dirty="0"/>
              <a:t>Swing</a:t>
            </a:r>
            <a:r>
              <a:rPr lang="zh-CN" altLang="en-US" dirty="0"/>
              <a:t>组件和</a:t>
            </a:r>
            <a:r>
              <a:rPr lang="en-US" altLang="zh-CN" dirty="0"/>
              <a:t>javax.swing</a:t>
            </a:r>
            <a:r>
              <a:rPr lang="zh-CN" altLang="en-US" dirty="0"/>
              <a:t>包</a:t>
            </a:r>
            <a:endParaRPr lang="en-US" altLang="zh-CN" dirty="0"/>
          </a:p>
          <a:p>
            <a:pPr eaLnBrk="1" hangingPunct="1"/>
            <a:r>
              <a:rPr lang="en-US" altLang="zh-CN" dirty="0"/>
              <a:t>javax.swing</a:t>
            </a:r>
            <a:r>
              <a:rPr lang="zh-CN" altLang="en-US" dirty="0"/>
              <a:t>包中的常用组件：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容器组件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JFrame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JPanel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文本组件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JButton</a:t>
            </a:r>
            <a:r>
              <a:rPr lang="zh-CN" altLang="en-US" dirty="0"/>
              <a:t>、</a:t>
            </a:r>
            <a:r>
              <a:rPr lang="en-US" altLang="zh-CN" dirty="0"/>
              <a:t>JLabel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表单组件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JTextField</a:t>
            </a:r>
            <a:r>
              <a:rPr lang="zh-CN" altLang="en-US" dirty="0"/>
              <a:t>、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JScrollPane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09979" name="Group 59"/>
          <p:cNvGraphicFramePr>
            <a:graphicFrameLocks noGrp="1"/>
          </p:cNvGraphicFramePr>
          <p:nvPr/>
        </p:nvGraphicFramePr>
        <p:xfrm>
          <a:off x="250825" y="1284288"/>
          <a:ext cx="8642350" cy="5022852"/>
        </p:xfrm>
        <a:graphic>
          <a:graphicData uri="http://schemas.openxmlformats.org/drawingml/2006/table">
            <a:tbl>
              <a:tblPr/>
              <a:tblGrid>
                <a:gridCol w="4321175"/>
                <a:gridCol w="4321175"/>
              </a:tblGrid>
              <a:tr h="1255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JScrollBar getHorizontalScrollBar()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返回当前滚动面板的水平滚动条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JScrollBar getVerticalScrollBar()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返回当前滚动面板的垂直滚动条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55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JViewport getViewport()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返回当前滚动面板的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JViewport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布局管理器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MyEclipse</a:t>
            </a:r>
            <a:r>
              <a:rPr lang="zh-CN" altLang="en-US" dirty="0"/>
              <a:t>中，组件的定位是靠坐标来完成的，而在手工编码中，坐标定位将是非常麻烦的工作；</a:t>
            </a:r>
            <a:endParaRPr lang="zh-CN" altLang="en-US" dirty="0"/>
          </a:p>
          <a:p>
            <a:pPr eaLnBrk="1" hangingPunct="1"/>
            <a:r>
              <a:rPr lang="zh-CN" altLang="en-US" dirty="0"/>
              <a:t>用户界面上的组件可以按照不同的方式进行排列，例如：可以依序水平排列，或者按网格方式进行排列；</a:t>
            </a:r>
            <a:endParaRPr lang="zh-CN" altLang="en-US" dirty="0"/>
          </a:p>
          <a:p>
            <a:pPr eaLnBrk="1" hangingPunct="1"/>
            <a:r>
              <a:rPr lang="zh-CN" altLang="en-US" dirty="0"/>
              <a:t>每种方案都是指组件的一种</a:t>
            </a:r>
            <a:r>
              <a:rPr lang="zh-CN" altLang="en-US" dirty="0">
                <a:solidFill>
                  <a:srgbClr val="FF3300"/>
                </a:solidFill>
              </a:rPr>
              <a:t>布局</a:t>
            </a:r>
            <a:r>
              <a:rPr lang="zh-CN" altLang="en-US" dirty="0"/>
              <a:t>，要管理这些布局，就需要使用布局管理器；</a:t>
            </a:r>
            <a:endParaRPr lang="zh-CN" altLang="en-US" dirty="0"/>
          </a:p>
          <a:p>
            <a:pPr eaLnBrk="1" hangingPunct="1"/>
            <a:r>
              <a:rPr lang="zh-CN" altLang="en-US" dirty="0"/>
              <a:t>布局管理器是一组实现了</a:t>
            </a:r>
            <a:r>
              <a:rPr lang="en-US" altLang="zh-CN" dirty="0"/>
              <a:t>java.awt.LayoutManager</a:t>
            </a:r>
            <a:r>
              <a:rPr lang="zh-CN" altLang="en-US" dirty="0"/>
              <a:t>接口的类，由这些类自动定位组件；</a:t>
            </a:r>
            <a:endParaRPr lang="zh-CN" altLang="en-US" dirty="0"/>
          </a:p>
          <a:p>
            <a:pPr eaLnBrk="1" hangingPunct="1"/>
            <a:r>
              <a:rPr lang="zh-CN" altLang="en-US" dirty="0"/>
              <a:t>布局管理器类在</a:t>
            </a:r>
            <a:r>
              <a:rPr lang="en-US" altLang="zh-CN" dirty="0"/>
              <a:t>java.awt</a:t>
            </a:r>
            <a:r>
              <a:rPr lang="zh-CN" altLang="en-US" dirty="0"/>
              <a:t>包中。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布局管理器</a:t>
            </a:r>
            <a:endParaRPr lang="zh-CN" altLang="zh-CN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>
                <a:latin typeface="楷体_GB2312" pitchFamily="49" charset="-122"/>
              </a:rPr>
              <a:t>布局管理器用来：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决定组件在容器上如何摆放；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决定组件的大小；</a:t>
            </a:r>
            <a:endParaRPr lang="zh-CN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Frame的默认布局管理器是FlowLayout;</a:t>
            </a:r>
            <a:endParaRPr lang="zh-CN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zh-CN" dirty="0">
                <a:latin typeface="楷体_GB2312" pitchFamily="49" charset="-122"/>
              </a:rPr>
              <a:t>JAVA中常用的布局：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FlowLayout（流式布局）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BorderLayout（边框布局）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GridLayout（网格布局）</a:t>
            </a:r>
            <a:endParaRPr lang="zh-CN" altLang="zh-CN" dirty="0">
              <a:latin typeface="楷体_GB2312" pitchFamily="49" charset="-122"/>
            </a:endParaRPr>
          </a:p>
          <a:p>
            <a:pPr lvl="1" eaLnBrk="1" hangingPunct="1"/>
            <a:r>
              <a:rPr lang="zh-CN" altLang="zh-CN" dirty="0">
                <a:latin typeface="楷体_GB2312" pitchFamily="49" charset="-122"/>
              </a:rPr>
              <a:t>CardLayout （卡片布局）</a:t>
            </a:r>
            <a:endParaRPr lang="zh-CN" altLang="zh-CN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几种常用布局</a:t>
            </a:r>
            <a:endParaRPr lang="zh-CN" altLang="en-US" dirty="0"/>
          </a:p>
        </p:txBody>
      </p:sp>
      <p:grpSp>
        <p:nvGrpSpPr>
          <p:cNvPr id="35843" name="Group 6"/>
          <p:cNvGrpSpPr/>
          <p:nvPr/>
        </p:nvGrpSpPr>
        <p:grpSpPr>
          <a:xfrm>
            <a:off x="250825" y="981075"/>
            <a:ext cx="2847975" cy="2678113"/>
            <a:chOff x="158" y="618"/>
            <a:chExt cx="1794" cy="1687"/>
          </a:xfrm>
        </p:grpSpPr>
        <p:pic>
          <p:nvPicPr>
            <p:cNvPr id="35850" name="Picture 4" descr="未命名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8" y="618"/>
              <a:ext cx="1794" cy="11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51" name="Text Box 5"/>
            <p:cNvSpPr txBox="1"/>
            <p:nvPr/>
          </p:nvSpPr>
          <p:spPr>
            <a:xfrm>
              <a:off x="158" y="1843"/>
              <a:ext cx="1769" cy="46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流式布局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java.awt.FlowLayout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154363" y="2205038"/>
            <a:ext cx="2857500" cy="2678112"/>
            <a:chOff x="1987" y="1389"/>
            <a:chExt cx="1800" cy="1687"/>
          </a:xfrm>
        </p:grpSpPr>
        <p:pic>
          <p:nvPicPr>
            <p:cNvPr id="35848" name="Picture 7" descr="未命名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" y="1389"/>
              <a:ext cx="1794" cy="11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9" name="Text Box 8"/>
            <p:cNvSpPr txBox="1"/>
            <p:nvPr/>
          </p:nvSpPr>
          <p:spPr>
            <a:xfrm>
              <a:off x="1987" y="2614"/>
              <a:ext cx="1769" cy="46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边界布局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java.awt.BorderLayout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6084888" y="3644900"/>
            <a:ext cx="2847975" cy="2678113"/>
            <a:chOff x="3833" y="2296"/>
            <a:chExt cx="1794" cy="1687"/>
          </a:xfrm>
        </p:grpSpPr>
        <p:pic>
          <p:nvPicPr>
            <p:cNvPr id="35846" name="Picture 10" descr="未命名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3" y="2296"/>
              <a:ext cx="1794" cy="119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7" name="Text Box 11"/>
            <p:cNvSpPr txBox="1"/>
            <p:nvPr/>
          </p:nvSpPr>
          <p:spPr>
            <a:xfrm>
              <a:off x="3833" y="3521"/>
              <a:ext cx="1769" cy="46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2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网格布局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java.awt.GridLayout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为容器设置布局</a:t>
            </a:r>
            <a:endParaRPr lang="zh-CN" altLang="zh-CN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布局管理器(LayoutManager)指的是FlowLayout,BorderLayout等类的对象；</a:t>
            </a:r>
            <a:endParaRPr lang="zh-CN" altLang="zh-CN" dirty="0"/>
          </a:p>
          <a:p>
            <a:pPr eaLnBrk="1" hangingPunct="1"/>
            <a:r>
              <a:rPr lang="zh-CN" altLang="zh-CN" dirty="0"/>
              <a:t>调用容器对象的setLayout(LayoutManager lm)方法，即可为容器设置不同的布局；</a:t>
            </a:r>
            <a:endParaRPr lang="zh-CN" altLang="zh-CN" dirty="0"/>
          </a:p>
          <a:p>
            <a:pPr eaLnBrk="1" hangingPunct="1"/>
            <a:r>
              <a:rPr lang="zh-CN" altLang="zh-CN" dirty="0"/>
              <a:t>利用多种复杂布局的组合，总可以达到你想要的效果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FlowLayout</a:t>
            </a:r>
            <a:endParaRPr lang="zh-CN" altLang="zh-CN" dirty="0"/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539750" y="1052513"/>
            <a:ext cx="8374063" cy="554513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zh-CN" altLang="zh-CN" dirty="0"/>
          </a:p>
        </p:txBody>
      </p:sp>
      <p:sp>
        <p:nvSpPr>
          <p:cNvPr id="30724" name="Rectangle 4"/>
          <p:cNvSpPr/>
          <p:nvPr/>
        </p:nvSpPr>
        <p:spPr>
          <a:xfrm>
            <a:off x="1258888" y="2060575"/>
            <a:ext cx="6119812" cy="3313113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5" name="Rectangle 5"/>
          <p:cNvSpPr/>
          <p:nvPr/>
        </p:nvSpPr>
        <p:spPr>
          <a:xfrm>
            <a:off x="1403350" y="2085975"/>
            <a:ext cx="2376488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6" name="Rectangle 6"/>
          <p:cNvSpPr/>
          <p:nvPr/>
        </p:nvSpPr>
        <p:spPr>
          <a:xfrm>
            <a:off x="1403350" y="3094038"/>
            <a:ext cx="4032250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7" name="Rectangle 7"/>
          <p:cNvSpPr/>
          <p:nvPr/>
        </p:nvSpPr>
        <p:spPr>
          <a:xfrm>
            <a:off x="1403350" y="2590800"/>
            <a:ext cx="2952750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8" name="Rectangle 8"/>
          <p:cNvSpPr/>
          <p:nvPr/>
        </p:nvSpPr>
        <p:spPr>
          <a:xfrm>
            <a:off x="1403350" y="3598863"/>
            <a:ext cx="3816350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29" name="Rectangle 9"/>
          <p:cNvSpPr/>
          <p:nvPr/>
        </p:nvSpPr>
        <p:spPr>
          <a:xfrm>
            <a:off x="1403350" y="4102100"/>
            <a:ext cx="4752975" cy="43338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0" name="Rectangle 10"/>
          <p:cNvSpPr/>
          <p:nvPr/>
        </p:nvSpPr>
        <p:spPr>
          <a:xfrm>
            <a:off x="3851275" y="2085975"/>
            <a:ext cx="3529013" cy="43338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1" name="Rectangle 11"/>
          <p:cNvSpPr/>
          <p:nvPr/>
        </p:nvSpPr>
        <p:spPr>
          <a:xfrm>
            <a:off x="4427538" y="2590800"/>
            <a:ext cx="2952750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2" name="Rectangle 12"/>
          <p:cNvSpPr/>
          <p:nvPr/>
        </p:nvSpPr>
        <p:spPr>
          <a:xfrm>
            <a:off x="5507038" y="3094038"/>
            <a:ext cx="1873250" cy="433387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3" name="Rectangle 13"/>
          <p:cNvSpPr/>
          <p:nvPr/>
        </p:nvSpPr>
        <p:spPr>
          <a:xfrm>
            <a:off x="5291138" y="3598863"/>
            <a:ext cx="1368425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4" name="Rectangle 14"/>
          <p:cNvSpPr/>
          <p:nvPr/>
        </p:nvSpPr>
        <p:spPr>
          <a:xfrm>
            <a:off x="6732588" y="3598863"/>
            <a:ext cx="647700" cy="431800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5" name="Rectangle 15"/>
          <p:cNvSpPr/>
          <p:nvPr/>
        </p:nvSpPr>
        <p:spPr>
          <a:xfrm>
            <a:off x="6227763" y="4102100"/>
            <a:ext cx="1152525" cy="43338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6" name="Rectangle 16"/>
          <p:cNvSpPr/>
          <p:nvPr/>
        </p:nvSpPr>
        <p:spPr>
          <a:xfrm>
            <a:off x="1403350" y="4606925"/>
            <a:ext cx="2160588" cy="50323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7" name="Rectangle 17"/>
          <p:cNvSpPr/>
          <p:nvPr/>
        </p:nvSpPr>
        <p:spPr>
          <a:xfrm>
            <a:off x="3635375" y="4606925"/>
            <a:ext cx="2736850" cy="50323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8" name="Rectangle 18"/>
          <p:cNvSpPr/>
          <p:nvPr/>
        </p:nvSpPr>
        <p:spPr>
          <a:xfrm>
            <a:off x="6443663" y="4606925"/>
            <a:ext cx="936625" cy="503238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3419475" y="6092825"/>
            <a:ext cx="1439863" cy="406400"/>
          </a:xfrm>
          <a:prstGeom prst="rect">
            <a:avLst/>
          </a:prstGeom>
          <a:solidFill>
            <a:srgbClr val="FF6600"/>
          </a:solidFill>
          <a:ln w="952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R="0" algn="ctr" defTabSz="914400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容器</a:t>
            </a:r>
            <a:endParaRPr kumimoji="0" lang="zh-CN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0740" name="AutoShape 20"/>
          <p:cNvSpPr/>
          <p:nvPr/>
        </p:nvSpPr>
        <p:spPr>
          <a:xfrm>
            <a:off x="3995738" y="5373688"/>
            <a:ext cx="287337" cy="719137"/>
          </a:xfrm>
          <a:prstGeom prst="upArrow">
            <a:avLst>
              <a:gd name="adj1" fmla="val 50000"/>
              <a:gd name="adj2" fmla="val 62569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41" name="Rectangle 21"/>
          <p:cNvSpPr/>
          <p:nvPr/>
        </p:nvSpPr>
        <p:spPr>
          <a:xfrm>
            <a:off x="2843213" y="1628775"/>
            <a:ext cx="3816350" cy="433388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流布局是面板的默认布局管理器</a:t>
            </a:r>
            <a:endParaRPr lang="zh-CN" altLang="zh-CN" dirty="0"/>
          </a:p>
        </p:txBody>
      </p:sp>
      <p:sp>
        <p:nvSpPr>
          <p:cNvPr id="30742" name="AutoShape 22"/>
          <p:cNvSpPr/>
          <p:nvPr/>
        </p:nvSpPr>
        <p:spPr>
          <a:xfrm rot="2597773">
            <a:off x="1042988" y="1844675"/>
            <a:ext cx="431800" cy="287338"/>
          </a:xfrm>
          <a:prstGeom prst="notchedRightArrow">
            <a:avLst>
              <a:gd name="adj1" fmla="val 50000"/>
              <a:gd name="adj2" fmla="val 37568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0743" name="Oval 23"/>
          <p:cNvSpPr/>
          <p:nvPr/>
        </p:nvSpPr>
        <p:spPr>
          <a:xfrm>
            <a:off x="468313" y="1268413"/>
            <a:ext cx="1547812" cy="647700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左上角</a:t>
            </a:r>
            <a:endParaRPr lang="zh-CN" altLang="zh-CN" dirty="0"/>
          </a:p>
        </p:txBody>
      </p:sp>
      <p:sp>
        <p:nvSpPr>
          <p:cNvPr id="30744" name="Oval 24"/>
          <p:cNvSpPr/>
          <p:nvPr/>
        </p:nvSpPr>
        <p:spPr>
          <a:xfrm>
            <a:off x="7596188" y="5086350"/>
            <a:ext cx="1439862" cy="647700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8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右下角</a:t>
            </a:r>
            <a:endParaRPr lang="zh-CN" altLang="zh-CN" dirty="0"/>
          </a:p>
        </p:txBody>
      </p:sp>
      <p:sp>
        <p:nvSpPr>
          <p:cNvPr id="30745" name="Rectangle 25"/>
          <p:cNvSpPr/>
          <p:nvPr/>
        </p:nvSpPr>
        <p:spPr>
          <a:xfrm>
            <a:off x="4572000" y="2563813"/>
            <a:ext cx="3095625" cy="504825"/>
          </a:xfrm>
          <a:prstGeom prst="rect">
            <a:avLst/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依次排序的组件</a:t>
            </a:r>
            <a:endParaRPr lang="zh-CN" altLang="zh-CN" dirty="0"/>
          </a:p>
        </p:txBody>
      </p:sp>
      <p:sp>
        <p:nvSpPr>
          <p:cNvPr id="30746" name="Rectangle 26"/>
          <p:cNvSpPr/>
          <p:nvPr/>
        </p:nvSpPr>
        <p:spPr>
          <a:xfrm>
            <a:off x="900113" y="5516563"/>
            <a:ext cx="2376487" cy="503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垂直或水平间距</a:t>
            </a:r>
            <a:endParaRPr lang="zh-CN" altLang="zh-CN" dirty="0"/>
          </a:p>
        </p:txBody>
      </p:sp>
      <p:sp>
        <p:nvSpPr>
          <p:cNvPr id="30747" name="Line 27"/>
          <p:cNvSpPr/>
          <p:nvPr/>
        </p:nvSpPr>
        <p:spPr>
          <a:xfrm flipH="1">
            <a:off x="1835150" y="5157788"/>
            <a:ext cx="21590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30748" name="Line 28"/>
          <p:cNvSpPr/>
          <p:nvPr/>
        </p:nvSpPr>
        <p:spPr>
          <a:xfrm flipH="1" flipV="1">
            <a:off x="1331913" y="4941888"/>
            <a:ext cx="503237" cy="5746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0"/>
                            </p:stCondLst>
                            <p:childTnLst>
                              <p:par>
                                <p:cTn id="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24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100"/>
                            </p:stCondLst>
                            <p:childTnLst>
                              <p:par>
                                <p:cTn id="9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4.81481E-6 L 0.66945 0.46227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0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00" y="23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100"/>
                            </p:stCondLst>
                            <p:childTnLst>
                              <p:par>
                                <p:cTn id="9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199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10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10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 animBg="1"/>
      <p:bldP spid="30733" grpId="0" animBg="1"/>
      <p:bldP spid="30734" grpId="0" animBg="1"/>
      <p:bldP spid="30735" grpId="0" animBg="1"/>
      <p:bldP spid="30736" grpId="0" animBg="1"/>
      <p:bldP spid="30737" grpId="0" animBg="1"/>
      <p:bldP spid="30738" grpId="0" animBg="1"/>
      <p:bldP spid="30739" grpId="0" animBg="1"/>
      <p:bldP spid="30740" grpId="0" animBg="1"/>
      <p:bldP spid="30741" grpId="0" animBg="1"/>
      <p:bldP spid="30742" grpId="0" animBg="1"/>
      <p:bldP spid="30742" grpId="1" animBg="1"/>
      <p:bldP spid="30743" grpId="0" animBg="1"/>
      <p:bldP spid="30744" grpId="0" animBg="1"/>
      <p:bldP spid="30745" grpId="0" animBg="1"/>
      <p:bldP spid="307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流式布局示例</a:t>
            </a:r>
            <a:endParaRPr lang="zh-CN" altLang="en-US" dirty="0"/>
          </a:p>
        </p:txBody>
      </p:sp>
      <p:sp>
        <p:nvSpPr>
          <p:cNvPr id="38915" name="Text Box 4"/>
          <p:cNvSpPr txBox="1"/>
          <p:nvPr/>
        </p:nvSpPr>
        <p:spPr>
          <a:xfrm>
            <a:off x="611188" y="981075"/>
            <a:ext cx="8281987" cy="540067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import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java.awt.*;   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布局管理器在此包中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import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javax.swing.*;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class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FlowLayoutDemo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extends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JFrame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private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JTextField txt1, txt2, txt3, txt4;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声明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个文本框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FlowLayoutDemo()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super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流式布局示例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使用父类的构造方法设置窗体标题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txt1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JTextField(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文本框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1"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分别实例化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个文本框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txt2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JTextField(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文本框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2"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txt3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JTextField(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文本框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3"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txt4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JTextField(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文本框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4"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Container me = getContentPane();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获取当前窗体的内容面板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me.setLayout(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FlowLayout());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设置内容面板的布局为流式布局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me.add(txt1);  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分别将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4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个文本框添加到内容面板中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me.add(txt2);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me.add(txt3);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me.add(txt4);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setDefaultCloseOperation(JFrame.EXIT_ON_CLOSE);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setSize(300, 200);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setVisible(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true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static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void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main(String[] args)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FlowLayoutDemo();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实例化窗体，匿名对象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221189" name="Line 5"/>
          <p:cNvSpPr/>
          <p:nvPr/>
        </p:nvSpPr>
        <p:spPr>
          <a:xfrm>
            <a:off x="1547813" y="3789363"/>
            <a:ext cx="6264275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BorderLayout</a:t>
            </a:r>
            <a:endParaRPr lang="zh-CN" altLang="zh-CN" dirty="0"/>
          </a:p>
        </p:txBody>
      </p:sp>
      <p:grpSp>
        <p:nvGrpSpPr>
          <p:cNvPr id="39939" name="Group 3"/>
          <p:cNvGrpSpPr/>
          <p:nvPr/>
        </p:nvGrpSpPr>
        <p:grpSpPr>
          <a:xfrm>
            <a:off x="611188" y="981075"/>
            <a:ext cx="8353425" cy="5688013"/>
            <a:chOff x="0" y="0"/>
            <a:chExt cx="2677" cy="3175"/>
          </a:xfrm>
        </p:grpSpPr>
        <p:sp>
          <p:nvSpPr>
            <p:cNvPr id="39953" name="AutoShape 4"/>
            <p:cNvSpPr/>
            <p:nvPr/>
          </p:nvSpPr>
          <p:spPr>
            <a:xfrm>
              <a:off x="0" y="272"/>
              <a:ext cx="2677" cy="2903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 cap="flat" cmpd="sng">
              <a:solidFill>
                <a:srgbClr val="FF9933"/>
              </a:solidFill>
              <a:prstDash val="solid"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 anchorCtr="0"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endParaRPr lang="zh-CN" altLang="en-US" dirty="0">
                <a:latin typeface="Courier New" panose="02070309020205020404" pitchFamily="49" charset="0"/>
                <a:ea typeface="黑体" panose="02010609060101010101" pitchFamily="49" charset="-122"/>
              </a:endParaRPr>
            </a:p>
          </p:txBody>
        </p:sp>
        <p:sp>
          <p:nvSpPr>
            <p:cNvPr id="39954" name="Text Box 5"/>
            <p:cNvSpPr txBox="1"/>
            <p:nvPr/>
          </p:nvSpPr>
          <p:spPr>
            <a:xfrm>
              <a:off x="0" y="272"/>
              <a:ext cx="2677" cy="290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80000"/>
                </a:lnSpc>
                <a:spcBef>
                  <a:spcPct val="30000"/>
                </a:spcBef>
                <a:buClr>
                  <a:srgbClr val="339966"/>
                </a:buClr>
                <a:buNone/>
              </a:pPr>
              <a:endParaRPr lang="zh-CN" altLang="zh-CN" sz="1600" b="1" dirty="0">
                <a:latin typeface="Courier New" panose="02070309020205020404" pitchFamily="49" charset="0"/>
                <a:ea typeface="楷体_GB2312" pitchFamily="49" charset="-122"/>
              </a:endParaRPr>
            </a:p>
          </p:txBody>
        </p:sp>
        <p:sp>
          <p:nvSpPr>
            <p:cNvPr id="39955" name="Text Box 6"/>
            <p:cNvSpPr txBox="1"/>
            <p:nvPr/>
          </p:nvSpPr>
          <p:spPr>
            <a:xfrm>
              <a:off x="0" y="0"/>
              <a:ext cx="2677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endParaRPr lang="zh-CN" altLang="zh-CN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31751" name="Rectangle 7"/>
          <p:cNvSpPr/>
          <p:nvPr/>
        </p:nvSpPr>
        <p:spPr>
          <a:xfrm>
            <a:off x="1979613" y="1557338"/>
            <a:ext cx="5545137" cy="439261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1752" name="Rectangle 8"/>
          <p:cNvSpPr/>
          <p:nvPr/>
        </p:nvSpPr>
        <p:spPr>
          <a:xfrm>
            <a:off x="1979613" y="1557338"/>
            <a:ext cx="5399087" cy="576262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endParaRPr lang="en-US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上边的组件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en-US" altLang="zh-CN" dirty="0"/>
          </a:p>
        </p:txBody>
      </p:sp>
      <p:sp>
        <p:nvSpPr>
          <p:cNvPr id="31753" name="Rectangle 9"/>
          <p:cNvSpPr/>
          <p:nvPr/>
        </p:nvSpPr>
        <p:spPr>
          <a:xfrm>
            <a:off x="2052638" y="2276475"/>
            <a:ext cx="504825" cy="30241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en-US" altLang="zh-CN" dirty="0"/>
              <a:t> </a:t>
            </a:r>
            <a:r>
              <a:rPr lang="zh-CN" altLang="zh-CN" dirty="0"/>
              <a:t>左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边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的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组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件</a:t>
            </a:r>
            <a:endParaRPr lang="en-US" altLang="zh-CN" dirty="0"/>
          </a:p>
        </p:txBody>
      </p:sp>
      <p:sp>
        <p:nvSpPr>
          <p:cNvPr id="31754" name="Rectangle 10"/>
          <p:cNvSpPr/>
          <p:nvPr/>
        </p:nvSpPr>
        <p:spPr>
          <a:xfrm>
            <a:off x="6948488" y="2276475"/>
            <a:ext cx="503237" cy="3024188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右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边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的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组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件</a:t>
            </a:r>
            <a:endParaRPr lang="zh-CN" altLang="zh-CN" dirty="0"/>
          </a:p>
        </p:txBody>
      </p:sp>
      <p:sp>
        <p:nvSpPr>
          <p:cNvPr id="31755" name="Rectangle 11"/>
          <p:cNvSpPr/>
          <p:nvPr/>
        </p:nvSpPr>
        <p:spPr>
          <a:xfrm>
            <a:off x="2052638" y="5373688"/>
            <a:ext cx="5399087" cy="503237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endParaRPr lang="en-US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zh-CN" dirty="0"/>
              <a:t>下边的组件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endParaRPr lang="en-US" altLang="zh-CN" dirty="0"/>
          </a:p>
        </p:txBody>
      </p:sp>
      <p:sp>
        <p:nvSpPr>
          <p:cNvPr id="31756" name="Rectangle 12"/>
          <p:cNvSpPr/>
          <p:nvPr/>
        </p:nvSpPr>
        <p:spPr>
          <a:xfrm>
            <a:off x="2628900" y="2276475"/>
            <a:ext cx="4248150" cy="302418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539750" y="4606925"/>
            <a:ext cx="1223963" cy="360363"/>
          </a:xfrm>
          <a:prstGeom prst="rect">
            <a:avLst/>
          </a:prstGeom>
          <a:solidFill>
            <a:srgbClr val="FF6600"/>
          </a:solidFill>
          <a:ln w="9525" cmpd="sng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pPr marR="0" algn="ctr" defTabSz="914400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容器</a:t>
            </a:r>
            <a:endParaRPr kumimoji="0" lang="zh-CN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1758" name="AutoShape 14"/>
          <p:cNvSpPr/>
          <p:nvPr/>
        </p:nvSpPr>
        <p:spPr>
          <a:xfrm>
            <a:off x="1763713" y="4652963"/>
            <a:ext cx="217487" cy="2889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B9FDF3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1759" name="Rectangle 15"/>
          <p:cNvSpPr/>
          <p:nvPr/>
        </p:nvSpPr>
        <p:spPr>
          <a:xfrm>
            <a:off x="3924300" y="981075"/>
            <a:ext cx="1296988" cy="4318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North</a:t>
            </a:r>
            <a:endParaRPr lang="zh-CN" altLang="zh-CN" b="1" dirty="0">
              <a:ea typeface="宋体" panose="02010600030101010101" pitchFamily="2" charset="-122"/>
            </a:endParaRPr>
          </a:p>
        </p:txBody>
      </p:sp>
      <p:sp>
        <p:nvSpPr>
          <p:cNvPr id="31760" name="Rectangle 16"/>
          <p:cNvSpPr/>
          <p:nvPr/>
        </p:nvSpPr>
        <p:spPr>
          <a:xfrm>
            <a:off x="3924300" y="6021388"/>
            <a:ext cx="1296988" cy="3587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South</a:t>
            </a:r>
            <a:endParaRPr lang="zh-CN" altLang="zh-CN" b="1" dirty="0">
              <a:ea typeface="宋体" panose="02010600030101010101" pitchFamily="2" charset="-122"/>
            </a:endParaRPr>
          </a:p>
        </p:txBody>
      </p:sp>
      <p:sp>
        <p:nvSpPr>
          <p:cNvPr id="31761" name="Rectangle 17"/>
          <p:cNvSpPr/>
          <p:nvPr/>
        </p:nvSpPr>
        <p:spPr>
          <a:xfrm>
            <a:off x="7524750" y="3357563"/>
            <a:ext cx="1296988" cy="503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East</a:t>
            </a:r>
            <a:endParaRPr lang="zh-CN" altLang="zh-CN" b="1" dirty="0">
              <a:ea typeface="宋体" panose="02010600030101010101" pitchFamily="2" charset="-122"/>
            </a:endParaRPr>
          </a:p>
        </p:txBody>
      </p:sp>
      <p:sp>
        <p:nvSpPr>
          <p:cNvPr id="31762" name="Rectangle 18"/>
          <p:cNvSpPr/>
          <p:nvPr/>
        </p:nvSpPr>
        <p:spPr>
          <a:xfrm>
            <a:off x="684213" y="3357563"/>
            <a:ext cx="1296987" cy="5032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ea typeface="宋体" panose="02010600030101010101" pitchFamily="2" charset="-122"/>
              </a:rPr>
              <a:t>West</a:t>
            </a:r>
            <a:endParaRPr lang="zh-CN" altLang="zh-CN" b="1" dirty="0">
              <a:ea typeface="宋体" panose="02010600030101010101" pitchFamily="2" charset="-122"/>
            </a:endParaRPr>
          </a:p>
        </p:txBody>
      </p:sp>
      <p:sp>
        <p:nvSpPr>
          <p:cNvPr id="31763" name="Rectangle 19"/>
          <p:cNvSpPr/>
          <p:nvPr/>
        </p:nvSpPr>
        <p:spPr>
          <a:xfrm>
            <a:off x="4067175" y="3284538"/>
            <a:ext cx="1296988" cy="6477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5000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b="1" dirty="0">
                <a:ea typeface="宋体" panose="02010600030101010101" pitchFamily="2" charset="-122"/>
              </a:rPr>
              <a:t>CENTER</a:t>
            </a:r>
            <a:endParaRPr lang="zh-CN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4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550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699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699"/>
                            </p:stCondLst>
                            <p:childTnLst>
                              <p:par>
                                <p:cTn id="6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949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  <p:bldP spid="31762" grpId="0" animBg="1"/>
      <p:bldP spid="3176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边界布局示例</a:t>
            </a:r>
            <a:endParaRPr lang="zh-CN" altLang="en-US" dirty="0"/>
          </a:p>
        </p:txBody>
      </p:sp>
      <p:sp>
        <p:nvSpPr>
          <p:cNvPr id="40963" name="Text Box 4"/>
          <p:cNvSpPr txBox="1"/>
          <p:nvPr/>
        </p:nvSpPr>
        <p:spPr>
          <a:xfrm>
            <a:off x="611188" y="981075"/>
            <a:ext cx="8281987" cy="540067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class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BorderLayoutDemo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extends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JFrame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private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 btn1, btn2, btn3, btn4, btn5;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声明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个按钮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BorderLayoutDemo()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btn1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北边按钮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分别实例化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5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个按钮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btn2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南边按钮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btn3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西边按钮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btn4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东边按钮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btn5 =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JButton(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中间按钮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Container me = getContentPane();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me.setLayout(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BorderLayout());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设置内容面板的布局为边界布局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me.add(btn1, BorderLayout.NORTH);  </a:t>
            </a:r>
            <a:r>
              <a:rPr lang="en-US" altLang="zh-CN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//</a:t>
            </a:r>
            <a:r>
              <a:rPr lang="zh-CN" alt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楷体_GB2312" pitchFamily="49" charset="-122"/>
              </a:rPr>
              <a:t>分别将按钮添加到内容面板的各个方位</a:t>
            </a:r>
            <a:endParaRPr lang="zh-CN" altLang="en-US" sz="1400" b="1" dirty="0">
              <a:solidFill>
                <a:srgbClr val="008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zh-CN" altLang="en-US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me.add(btn2, BorderLayout.SOUTH);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me.add(btn3, BorderLayout.WEST);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me.add(btn4, BorderLayout.EAST);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me.add(btn5, BorderLayout.CENTER);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setTitle(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zh-CN" altLang="en-US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边界布局示例</a:t>
            </a:r>
            <a:r>
              <a:rPr lang="en-US" altLang="zh-CN" sz="1400" b="1" dirty="0">
                <a:solidFill>
                  <a:srgbClr val="CC0066"/>
                </a:solidFill>
                <a:latin typeface="Courier New" panose="02070309020205020404" pitchFamily="49" charset="0"/>
                <a:ea typeface="楷体_GB2312" pitchFamily="49" charset="-122"/>
              </a:rPr>
              <a:t>"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setDefaultCloseOperation(JFrame.EXIT_ON_CLOSE);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setSize(300, 200);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setVisible(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true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public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static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void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main(String[] args) {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   </a:t>
            </a:r>
            <a:r>
              <a:rPr lang="en-US" altLang="zh-CN" sz="1400" b="1" dirty="0">
                <a:solidFill>
                  <a:srgbClr val="0000FF"/>
                </a:solidFill>
                <a:latin typeface="Courier New" panose="02070309020205020404" pitchFamily="49" charset="0"/>
                <a:ea typeface="楷体_GB2312" pitchFamily="49" charset="-122"/>
              </a:rPr>
              <a:t>new</a:t>
            </a: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BorderLayoutDemo();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     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  <a:p>
            <a:pPr marL="342900" lvl="0" indent="-342900" eaLnBrk="1" hangingPunct="1">
              <a:spcBef>
                <a:spcPct val="0"/>
              </a:spcBef>
              <a:buClr>
                <a:srgbClr val="339966"/>
              </a:buClr>
              <a:buNone/>
            </a:pPr>
            <a:r>
              <a:rPr lang="en-US" altLang="zh-CN" sz="1400" b="1" dirty="0">
                <a:latin typeface="Courier New" panose="02070309020205020404" pitchFamily="49" charset="0"/>
                <a:ea typeface="楷体_GB2312" pitchFamily="49" charset="-122"/>
              </a:rPr>
              <a:t>}</a:t>
            </a:r>
            <a:endParaRPr lang="en-US" altLang="zh-CN" sz="1400" b="1" dirty="0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223237" name="Line 5"/>
          <p:cNvSpPr/>
          <p:nvPr/>
        </p:nvSpPr>
        <p:spPr>
          <a:xfrm>
            <a:off x="1547813" y="3141663"/>
            <a:ext cx="6408737" cy="0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GridLayout</a:t>
            </a:r>
            <a:endParaRPr lang="zh-CN" altLang="zh-CN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buNone/>
            </a:pPr>
            <a:endParaRPr lang="zh-CN" altLang="zh-CN" dirty="0"/>
          </a:p>
        </p:txBody>
      </p:sp>
      <p:sp>
        <p:nvSpPr>
          <p:cNvPr id="32772" name="Rectangle 4"/>
          <p:cNvSpPr/>
          <p:nvPr/>
        </p:nvSpPr>
        <p:spPr>
          <a:xfrm>
            <a:off x="1981200" y="2708275"/>
            <a:ext cx="3744913" cy="3457575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3" name="Rectangle 5"/>
          <p:cNvSpPr/>
          <p:nvPr/>
        </p:nvSpPr>
        <p:spPr>
          <a:xfrm>
            <a:off x="1981200" y="270827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4" name="Rectangle 6"/>
          <p:cNvSpPr/>
          <p:nvPr/>
        </p:nvSpPr>
        <p:spPr>
          <a:xfrm>
            <a:off x="2341563" y="2708275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5" name="Rectangle 7"/>
          <p:cNvSpPr/>
          <p:nvPr/>
        </p:nvSpPr>
        <p:spPr>
          <a:xfrm>
            <a:off x="2773363" y="2708275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6" name="Rectangle 8"/>
          <p:cNvSpPr/>
          <p:nvPr/>
        </p:nvSpPr>
        <p:spPr>
          <a:xfrm>
            <a:off x="3205163" y="2708275"/>
            <a:ext cx="360362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7" name="Rectangle 9"/>
          <p:cNvSpPr/>
          <p:nvPr/>
        </p:nvSpPr>
        <p:spPr>
          <a:xfrm>
            <a:off x="3565525" y="270827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8" name="Rectangle 10"/>
          <p:cNvSpPr/>
          <p:nvPr/>
        </p:nvSpPr>
        <p:spPr>
          <a:xfrm>
            <a:off x="3925888" y="2708275"/>
            <a:ext cx="360362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79" name="Rectangle 11"/>
          <p:cNvSpPr/>
          <p:nvPr/>
        </p:nvSpPr>
        <p:spPr>
          <a:xfrm>
            <a:off x="4286250" y="270827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0" name="Rectangle 12"/>
          <p:cNvSpPr/>
          <p:nvPr/>
        </p:nvSpPr>
        <p:spPr>
          <a:xfrm>
            <a:off x="4645025" y="270827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1" name="Rectangle 13"/>
          <p:cNvSpPr/>
          <p:nvPr/>
        </p:nvSpPr>
        <p:spPr>
          <a:xfrm>
            <a:off x="5005388" y="2708275"/>
            <a:ext cx="360362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2" name="Rectangle 14"/>
          <p:cNvSpPr/>
          <p:nvPr/>
        </p:nvSpPr>
        <p:spPr>
          <a:xfrm>
            <a:off x="5365750" y="270827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3" name="Rectangle 15"/>
          <p:cNvSpPr/>
          <p:nvPr/>
        </p:nvSpPr>
        <p:spPr>
          <a:xfrm>
            <a:off x="1981200" y="328453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4" name="Rectangle 16"/>
          <p:cNvSpPr/>
          <p:nvPr/>
        </p:nvSpPr>
        <p:spPr>
          <a:xfrm>
            <a:off x="1981200" y="3860800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5" name="Rectangle 17"/>
          <p:cNvSpPr/>
          <p:nvPr/>
        </p:nvSpPr>
        <p:spPr>
          <a:xfrm>
            <a:off x="1981200" y="4437063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6" name="Rectangle 18"/>
          <p:cNvSpPr/>
          <p:nvPr/>
        </p:nvSpPr>
        <p:spPr>
          <a:xfrm>
            <a:off x="1981200" y="5013325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7" name="Rectangle 19"/>
          <p:cNvSpPr/>
          <p:nvPr/>
        </p:nvSpPr>
        <p:spPr>
          <a:xfrm>
            <a:off x="1981200" y="558958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8" name="Rectangle 20"/>
          <p:cNvSpPr/>
          <p:nvPr/>
        </p:nvSpPr>
        <p:spPr>
          <a:xfrm>
            <a:off x="2341563" y="3284538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89" name="Rectangle 21"/>
          <p:cNvSpPr/>
          <p:nvPr/>
        </p:nvSpPr>
        <p:spPr>
          <a:xfrm>
            <a:off x="5005388" y="3284538"/>
            <a:ext cx="360362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0" name="Rectangle 22"/>
          <p:cNvSpPr/>
          <p:nvPr/>
        </p:nvSpPr>
        <p:spPr>
          <a:xfrm>
            <a:off x="5365750" y="328453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1" name="Rectangle 23"/>
          <p:cNvSpPr/>
          <p:nvPr/>
        </p:nvSpPr>
        <p:spPr>
          <a:xfrm>
            <a:off x="2773363" y="3284538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2" name="Rectangle 24"/>
          <p:cNvSpPr/>
          <p:nvPr/>
        </p:nvSpPr>
        <p:spPr>
          <a:xfrm>
            <a:off x="3925888" y="3284538"/>
            <a:ext cx="360362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3" name="Rectangle 25"/>
          <p:cNvSpPr/>
          <p:nvPr/>
        </p:nvSpPr>
        <p:spPr>
          <a:xfrm>
            <a:off x="4286250" y="328453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4" name="Rectangle 26"/>
          <p:cNvSpPr/>
          <p:nvPr/>
        </p:nvSpPr>
        <p:spPr>
          <a:xfrm>
            <a:off x="4645025" y="328453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5" name="Rectangle 27"/>
          <p:cNvSpPr/>
          <p:nvPr/>
        </p:nvSpPr>
        <p:spPr>
          <a:xfrm>
            <a:off x="3565525" y="3284538"/>
            <a:ext cx="360363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6" name="Rectangle 28"/>
          <p:cNvSpPr/>
          <p:nvPr/>
        </p:nvSpPr>
        <p:spPr>
          <a:xfrm>
            <a:off x="3205163" y="3284538"/>
            <a:ext cx="360362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7" name="AutoShape 29"/>
          <p:cNvSpPr/>
          <p:nvPr/>
        </p:nvSpPr>
        <p:spPr>
          <a:xfrm>
            <a:off x="4425950" y="2206625"/>
            <a:ext cx="1296988" cy="287338"/>
          </a:xfrm>
          <a:prstGeom prst="rightArrow">
            <a:avLst>
              <a:gd name="adj1" fmla="val 50000"/>
              <a:gd name="adj2" fmla="val 112845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8" name="Rectangle 30"/>
          <p:cNvSpPr/>
          <p:nvPr/>
        </p:nvSpPr>
        <p:spPr>
          <a:xfrm>
            <a:off x="2341563" y="3860800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799" name="Rectangle 31"/>
          <p:cNvSpPr/>
          <p:nvPr/>
        </p:nvSpPr>
        <p:spPr>
          <a:xfrm>
            <a:off x="2341563" y="4437063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0" name="Rectangle 32"/>
          <p:cNvSpPr/>
          <p:nvPr/>
        </p:nvSpPr>
        <p:spPr>
          <a:xfrm>
            <a:off x="2341563" y="5013325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1" name="Rectangle 33"/>
          <p:cNvSpPr/>
          <p:nvPr/>
        </p:nvSpPr>
        <p:spPr>
          <a:xfrm>
            <a:off x="2341563" y="5589588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2" name="Rectangle 34"/>
          <p:cNvSpPr/>
          <p:nvPr/>
        </p:nvSpPr>
        <p:spPr>
          <a:xfrm>
            <a:off x="2773363" y="3860800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3" name="Rectangle 35"/>
          <p:cNvSpPr/>
          <p:nvPr/>
        </p:nvSpPr>
        <p:spPr>
          <a:xfrm>
            <a:off x="2773363" y="4437063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4" name="Rectangle 36"/>
          <p:cNvSpPr/>
          <p:nvPr/>
        </p:nvSpPr>
        <p:spPr>
          <a:xfrm>
            <a:off x="2773363" y="5013325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5" name="Rectangle 37"/>
          <p:cNvSpPr/>
          <p:nvPr/>
        </p:nvSpPr>
        <p:spPr>
          <a:xfrm>
            <a:off x="2773363" y="5589588"/>
            <a:ext cx="431800" cy="576262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6" name="Rectangle 38"/>
          <p:cNvSpPr/>
          <p:nvPr/>
        </p:nvSpPr>
        <p:spPr>
          <a:xfrm>
            <a:off x="3205163" y="3860800"/>
            <a:ext cx="431800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7" name="Rectangle 39"/>
          <p:cNvSpPr/>
          <p:nvPr/>
        </p:nvSpPr>
        <p:spPr>
          <a:xfrm>
            <a:off x="3565525" y="3860800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8" name="Rectangle 40"/>
          <p:cNvSpPr/>
          <p:nvPr/>
        </p:nvSpPr>
        <p:spPr>
          <a:xfrm>
            <a:off x="3925888" y="3860800"/>
            <a:ext cx="360362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09" name="Rectangle 41"/>
          <p:cNvSpPr/>
          <p:nvPr/>
        </p:nvSpPr>
        <p:spPr>
          <a:xfrm>
            <a:off x="4286250" y="3860800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10" name="Rectangle 42"/>
          <p:cNvSpPr/>
          <p:nvPr/>
        </p:nvSpPr>
        <p:spPr>
          <a:xfrm>
            <a:off x="4645025" y="3860800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11" name="Rectangle 43"/>
          <p:cNvSpPr/>
          <p:nvPr/>
        </p:nvSpPr>
        <p:spPr>
          <a:xfrm>
            <a:off x="5005388" y="3860800"/>
            <a:ext cx="360362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12" name="Rectangle 44"/>
          <p:cNvSpPr/>
          <p:nvPr/>
        </p:nvSpPr>
        <p:spPr>
          <a:xfrm>
            <a:off x="5365750" y="3860800"/>
            <a:ext cx="360363" cy="576263"/>
          </a:xfrm>
          <a:prstGeom prst="rect">
            <a:avLst/>
          </a:prstGeom>
          <a:gradFill rotWithShape="1">
            <a:gsLst>
              <a:gs pos="0">
                <a:srgbClr val="CCFF66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13" name="Rectangle 45"/>
          <p:cNvSpPr/>
          <p:nvPr/>
        </p:nvSpPr>
        <p:spPr>
          <a:xfrm>
            <a:off x="612775" y="3862388"/>
            <a:ext cx="1296988" cy="503237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行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814" name="Rectangle 46"/>
          <p:cNvSpPr/>
          <p:nvPr/>
        </p:nvSpPr>
        <p:spPr>
          <a:xfrm>
            <a:off x="2916238" y="2062163"/>
            <a:ext cx="1296987" cy="503237"/>
          </a:xfrm>
          <a:prstGeom prst="rect">
            <a:avLst/>
          </a:prstGeom>
          <a:gradFill rotWithShape="1">
            <a:gsLst>
              <a:gs pos="0">
                <a:srgbClr val="CCFFCC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  <a:effectLst>
            <a:outerShdw dist="5388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</a:rPr>
              <a:t>列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2815" name="Rectangle 47"/>
          <p:cNvSpPr/>
          <p:nvPr/>
        </p:nvSpPr>
        <p:spPr>
          <a:xfrm>
            <a:off x="6300788" y="2925763"/>
            <a:ext cx="2447925" cy="5032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组件大小相同</a:t>
            </a:r>
            <a:endParaRPr lang="zh-CN" altLang="zh-CN" dirty="0"/>
          </a:p>
        </p:txBody>
      </p:sp>
      <p:sp>
        <p:nvSpPr>
          <p:cNvPr id="32816" name="Line 48"/>
          <p:cNvSpPr/>
          <p:nvPr/>
        </p:nvSpPr>
        <p:spPr>
          <a:xfrm>
            <a:off x="5724525" y="2997200"/>
            <a:ext cx="576263" cy="2159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17" name="Line 49"/>
          <p:cNvSpPr/>
          <p:nvPr/>
        </p:nvSpPr>
        <p:spPr>
          <a:xfrm flipV="1">
            <a:off x="5724525" y="3213100"/>
            <a:ext cx="576263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18" name="AutoShape 50"/>
          <p:cNvSpPr/>
          <p:nvPr/>
        </p:nvSpPr>
        <p:spPr>
          <a:xfrm>
            <a:off x="1258888" y="4581525"/>
            <a:ext cx="288925" cy="1081088"/>
          </a:xfrm>
          <a:prstGeom prst="downArrow">
            <a:avLst>
              <a:gd name="adj1" fmla="val 50000"/>
              <a:gd name="adj2" fmla="val 93543"/>
            </a:avLst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32819" name="Rectangle 51"/>
          <p:cNvSpPr/>
          <p:nvPr/>
        </p:nvSpPr>
        <p:spPr>
          <a:xfrm>
            <a:off x="6300788" y="3573463"/>
            <a:ext cx="2447925" cy="719137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重新调整组件大小</a:t>
            </a:r>
            <a:endParaRPr lang="zh-CN" altLang="zh-CN" dirty="0"/>
          </a:p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以适合各自的单元</a:t>
            </a:r>
            <a:endParaRPr lang="zh-CN" altLang="zh-CN" dirty="0"/>
          </a:p>
        </p:txBody>
      </p:sp>
      <p:sp>
        <p:nvSpPr>
          <p:cNvPr id="32820" name="Line 52"/>
          <p:cNvSpPr/>
          <p:nvPr/>
        </p:nvSpPr>
        <p:spPr>
          <a:xfrm>
            <a:off x="5724525" y="3644900"/>
            <a:ext cx="576263" cy="2159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1" name="Line 53"/>
          <p:cNvSpPr/>
          <p:nvPr/>
        </p:nvSpPr>
        <p:spPr>
          <a:xfrm flipV="1">
            <a:off x="5724525" y="3860800"/>
            <a:ext cx="576263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822" name="Rectangle 54"/>
          <p:cNvSpPr/>
          <p:nvPr/>
        </p:nvSpPr>
        <p:spPr>
          <a:xfrm>
            <a:off x="1692275" y="1557338"/>
            <a:ext cx="5472113" cy="43180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zh-CN" dirty="0"/>
              <a:t>指定网格中的行数和列数，创建网格布局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1000"/>
                                        <p:tgtEl>
                                          <p:spTgt spid="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10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10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animBg="1"/>
      <p:bldP spid="32774" grpId="0" animBg="1"/>
      <p:bldP spid="32775" grpId="0" animBg="1"/>
      <p:bldP spid="32776" grpId="0" animBg="1"/>
      <p:bldP spid="32777" grpId="0" animBg="1"/>
      <p:bldP spid="32778" grpId="0" animBg="1"/>
      <p:bldP spid="32779" grpId="0" animBg="1"/>
      <p:bldP spid="32780" grpId="0" animBg="1"/>
      <p:bldP spid="32781" grpId="0" animBg="1"/>
      <p:bldP spid="32782" grpId="0" animBg="1"/>
      <p:bldP spid="32783" grpId="0" animBg="1"/>
      <p:bldP spid="32784" grpId="0" animBg="1"/>
      <p:bldP spid="32785" grpId="0" animBg="1"/>
      <p:bldP spid="32786" grpId="0" animBg="1"/>
      <p:bldP spid="32787" grpId="0" animBg="1"/>
      <p:bldP spid="32788" grpId="0" animBg="1"/>
      <p:bldP spid="32789" grpId="0" animBg="1"/>
      <p:bldP spid="32790" grpId="0" animBg="1"/>
      <p:bldP spid="32791" grpId="0" animBg="1"/>
      <p:bldP spid="32792" grpId="0" animBg="1"/>
      <p:bldP spid="32793" grpId="0" animBg="1"/>
      <p:bldP spid="32794" grpId="0" animBg="1"/>
      <p:bldP spid="32795" grpId="0" animBg="1"/>
      <p:bldP spid="32796" grpId="0" animBg="1"/>
      <p:bldP spid="32797" grpId="0" animBg="1"/>
      <p:bldP spid="32798" grpId="0" animBg="1"/>
      <p:bldP spid="32799" grpId="0" animBg="1"/>
      <p:bldP spid="32800" grpId="0" animBg="1"/>
      <p:bldP spid="32801" grpId="0" animBg="1"/>
      <p:bldP spid="32802" grpId="0" animBg="1"/>
      <p:bldP spid="32803" grpId="0" animBg="1"/>
      <p:bldP spid="32804" grpId="0" animBg="1"/>
      <p:bldP spid="32805" grpId="0" animBg="1"/>
      <p:bldP spid="32806" grpId="0" animBg="1"/>
      <p:bldP spid="32807" grpId="0" animBg="1"/>
      <p:bldP spid="32808" grpId="0" animBg="1"/>
      <p:bldP spid="32809" grpId="0" animBg="1"/>
      <p:bldP spid="32810" grpId="0" animBg="1"/>
      <p:bldP spid="32811" grpId="0" animBg="1"/>
      <p:bldP spid="32812" grpId="0" animBg="1"/>
      <p:bldP spid="32813" grpId="0" animBg="1"/>
      <p:bldP spid="32814" grpId="0" animBg="1"/>
      <p:bldP spid="32815" grpId="0" animBg="1"/>
      <p:bldP spid="32818" grpId="0" animBg="1"/>
      <p:bldP spid="32819" grpId="0" animBg="1"/>
      <p:bldP spid="328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GUI</a:t>
            </a:r>
            <a:r>
              <a:rPr lang="zh-CN" altLang="en-US" dirty="0"/>
              <a:t>的概念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dirty="0"/>
              <a:t>到目前为止，我们在</a:t>
            </a:r>
            <a:r>
              <a:rPr lang="en-US" altLang="zh-CN" sz="2400" dirty="0"/>
              <a:t>C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中编写的都是基于控制台的程序；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GUI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3300"/>
                </a:solidFill>
              </a:rPr>
              <a:t>G</a:t>
            </a:r>
            <a:r>
              <a:rPr lang="en-US" altLang="zh-CN" sz="2400" dirty="0"/>
              <a:t>raphical </a:t>
            </a:r>
            <a:r>
              <a:rPr lang="en-US" altLang="zh-CN" sz="2400" dirty="0">
                <a:solidFill>
                  <a:srgbClr val="FF3300"/>
                </a:solidFill>
              </a:rPr>
              <a:t>U</a:t>
            </a:r>
            <a:r>
              <a:rPr lang="en-US" altLang="zh-CN" sz="2400" dirty="0"/>
              <a:t>ser </a:t>
            </a:r>
            <a:r>
              <a:rPr lang="en-US" altLang="zh-CN" sz="2400" dirty="0">
                <a:solidFill>
                  <a:srgbClr val="FF3300"/>
                </a:solidFill>
              </a:rPr>
              <a:t>I</a:t>
            </a:r>
            <a:r>
              <a:rPr lang="en-US" altLang="zh-CN" sz="2400" dirty="0"/>
              <a:t>nterface</a:t>
            </a:r>
            <a:r>
              <a:rPr lang="zh-CN" altLang="en-US" sz="2400" dirty="0"/>
              <a:t>）即图形用户界面，它能够使应用程序看上去更加友好；</a:t>
            </a:r>
            <a:endParaRPr lang="zh-CN" altLang="en-US" sz="2400" dirty="0"/>
          </a:p>
          <a:p>
            <a:pPr eaLnBrk="1" hangingPunct="1"/>
            <a:r>
              <a:rPr lang="en-US" altLang="zh-CN" sz="2400" dirty="0"/>
              <a:t>Java</a:t>
            </a:r>
            <a:r>
              <a:rPr lang="zh-CN" altLang="en-US" sz="2400" dirty="0"/>
              <a:t>语言之所以如此流行的一个主要原因，就是因为它支持</a:t>
            </a:r>
            <a:r>
              <a:rPr lang="en-US" altLang="zh-CN" sz="2400" dirty="0"/>
              <a:t>GUI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pPr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dirty="0"/>
              <a:t>CardLayout</a:t>
            </a:r>
            <a:endParaRPr lang="zh-CN" altLang="zh-CN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可存储几个不同的布局。</a:t>
            </a:r>
            <a:endParaRPr lang="zh-CN" altLang="zh-CN" dirty="0"/>
          </a:p>
          <a:p>
            <a:pPr eaLnBrk="1" hangingPunct="1"/>
            <a:r>
              <a:rPr lang="zh-CN" altLang="zh-CN" dirty="0"/>
              <a:t>每个布局就像是一个卡片组中的一张卡片。</a:t>
            </a:r>
            <a:endParaRPr lang="zh-CN" altLang="zh-CN" dirty="0"/>
          </a:p>
          <a:p>
            <a:pPr eaLnBrk="1" hangingPunct="1"/>
            <a:r>
              <a:rPr lang="zh-CN" altLang="zh-CN" dirty="0"/>
              <a:t>在一个给定的时间总会有一张卡片在顶层。</a:t>
            </a:r>
            <a:endParaRPr lang="zh-CN" altLang="zh-CN" dirty="0"/>
          </a:p>
          <a:p>
            <a:pPr eaLnBrk="1" hangingPunct="1"/>
            <a:r>
              <a:rPr lang="zh-CN" altLang="zh-CN" dirty="0"/>
              <a:t>卡片通常为一个 Panel 对象。 </a:t>
            </a:r>
            <a:endParaRPr lang="zh-CN" altLang="zh-CN" dirty="0"/>
          </a:p>
          <a:p>
            <a:pPr eaLnBrk="1" hangingPunct="1"/>
            <a:r>
              <a:rPr lang="zh-CN" altLang="zh-CN" dirty="0"/>
              <a:t>每当需要许多面板切换，而每个面板需要显示为不同布局时，可以使用卡片布局</a:t>
            </a:r>
            <a:endParaRPr lang="zh-CN" altLang="zh-CN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806450" y="260350"/>
            <a:ext cx="8229600" cy="792163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Swing GUI </a:t>
            </a:r>
            <a:r>
              <a:rPr lang="zh-CN" altLang="en-US" dirty="0"/>
              <a:t>组件</a:t>
            </a:r>
            <a:endParaRPr lang="zh-CN" altLang="en-US" dirty="0"/>
          </a:p>
        </p:txBody>
      </p:sp>
      <p:pic>
        <p:nvPicPr>
          <p:cNvPr id="44035" name="Picture 27" descr="图 10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692275" y="1628775"/>
            <a:ext cx="5832475" cy="4068763"/>
          </a:xfrm>
        </p:spPr>
      </p:pic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37" name="Line 28"/>
          <p:cNvSpPr/>
          <p:nvPr/>
        </p:nvSpPr>
        <p:spPr>
          <a:xfrm flipV="1">
            <a:off x="3276600" y="1412875"/>
            <a:ext cx="3175" cy="80010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38" name="Rectangle 29"/>
          <p:cNvSpPr/>
          <p:nvPr/>
        </p:nvSpPr>
        <p:spPr>
          <a:xfrm>
            <a:off x="2700338" y="1052513"/>
            <a:ext cx="1585912" cy="3429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JTexField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39" name="Rectangle 31"/>
          <p:cNvSpPr/>
          <p:nvPr/>
        </p:nvSpPr>
        <p:spPr>
          <a:xfrm>
            <a:off x="7524750" y="2133600"/>
            <a:ext cx="1619250" cy="43338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JComboBox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40" name="Line 32"/>
          <p:cNvSpPr/>
          <p:nvPr/>
        </p:nvSpPr>
        <p:spPr>
          <a:xfrm>
            <a:off x="6659563" y="2349500"/>
            <a:ext cx="8001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1" name="Rectangle 33"/>
          <p:cNvSpPr/>
          <p:nvPr/>
        </p:nvSpPr>
        <p:spPr>
          <a:xfrm>
            <a:off x="7524750" y="3068638"/>
            <a:ext cx="1619250" cy="431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JCheckBox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42" name="Line 34"/>
          <p:cNvSpPr/>
          <p:nvPr/>
        </p:nvSpPr>
        <p:spPr>
          <a:xfrm flipV="1">
            <a:off x="6300788" y="3284538"/>
            <a:ext cx="1366837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3" name="Line 36"/>
          <p:cNvSpPr/>
          <p:nvPr/>
        </p:nvSpPr>
        <p:spPr>
          <a:xfrm>
            <a:off x="4211638" y="3500438"/>
            <a:ext cx="3529012" cy="1296987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4" name="Rectangle 37"/>
          <p:cNvSpPr/>
          <p:nvPr/>
        </p:nvSpPr>
        <p:spPr>
          <a:xfrm>
            <a:off x="4140200" y="6092825"/>
            <a:ext cx="1295400" cy="4159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JButton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45" name="Line 38"/>
          <p:cNvSpPr/>
          <p:nvPr/>
        </p:nvSpPr>
        <p:spPr>
          <a:xfrm>
            <a:off x="3995738" y="5373688"/>
            <a:ext cx="576262" cy="792162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6" name="Line 39"/>
          <p:cNvSpPr/>
          <p:nvPr/>
        </p:nvSpPr>
        <p:spPr>
          <a:xfrm flipH="1">
            <a:off x="4716463" y="5373688"/>
            <a:ext cx="600075" cy="7191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7" name="Rectangle 40"/>
          <p:cNvSpPr/>
          <p:nvPr/>
        </p:nvSpPr>
        <p:spPr>
          <a:xfrm>
            <a:off x="1187450" y="6165850"/>
            <a:ext cx="2233613" cy="360363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JRadioButton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48" name="Line 41"/>
          <p:cNvSpPr/>
          <p:nvPr/>
        </p:nvSpPr>
        <p:spPr>
          <a:xfrm flipH="1">
            <a:off x="2195513" y="4149725"/>
            <a:ext cx="728662" cy="2087563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9" name="Rectangle 42"/>
          <p:cNvSpPr/>
          <p:nvPr/>
        </p:nvSpPr>
        <p:spPr>
          <a:xfrm>
            <a:off x="285750" y="2708275"/>
            <a:ext cx="1190625" cy="4127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JLabel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44050" name="Line 43"/>
          <p:cNvSpPr/>
          <p:nvPr/>
        </p:nvSpPr>
        <p:spPr>
          <a:xfrm flipH="1">
            <a:off x="1258888" y="2349500"/>
            <a:ext cx="720725" cy="49847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1" name="Line 44"/>
          <p:cNvSpPr/>
          <p:nvPr/>
        </p:nvSpPr>
        <p:spPr>
          <a:xfrm flipH="1">
            <a:off x="1403350" y="2924175"/>
            <a:ext cx="576263" cy="49213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2" name="Line 45"/>
          <p:cNvSpPr/>
          <p:nvPr/>
        </p:nvSpPr>
        <p:spPr>
          <a:xfrm flipH="1" flipV="1">
            <a:off x="1403350" y="3068638"/>
            <a:ext cx="576263" cy="720725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53" name="Rectangle 46"/>
          <p:cNvSpPr/>
          <p:nvPr/>
        </p:nvSpPr>
        <p:spPr>
          <a:xfrm>
            <a:off x="7740650" y="4627563"/>
            <a:ext cx="12715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2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JTexArea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中常用的文本组件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所谓文本组件是指专门用来存放文字的组件，包括：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Jbutton</a:t>
            </a:r>
            <a:r>
              <a:rPr lang="zh-CN" altLang="en-US" dirty="0"/>
              <a:t>（按钮）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JLabel</a:t>
            </a:r>
            <a:r>
              <a:rPr lang="zh-CN" altLang="en-US" dirty="0"/>
              <a:t>（标签）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javax.swing.JButton</a:t>
            </a:r>
            <a:endParaRPr lang="en-US" altLang="zh-CN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Swing</a:t>
            </a:r>
            <a:r>
              <a:rPr lang="zh-CN" altLang="en-US" dirty="0"/>
              <a:t>程序中，按钮可能是使用量最大的组件之一，</a:t>
            </a:r>
            <a:r>
              <a:rPr lang="en-US" altLang="zh-CN" dirty="0"/>
              <a:t>JButton</a:t>
            </a:r>
            <a:r>
              <a:rPr lang="zh-CN" altLang="en-US" dirty="0"/>
              <a:t>则是用来创建按钮的；</a:t>
            </a:r>
            <a:endParaRPr lang="zh-CN" altLang="en-US" dirty="0"/>
          </a:p>
          <a:p>
            <a:pPr eaLnBrk="1" hangingPunct="1"/>
            <a:r>
              <a:rPr lang="en-US" altLang="zh-CN" dirty="0"/>
              <a:t>JButton</a:t>
            </a:r>
            <a:r>
              <a:rPr lang="zh-CN" altLang="en-US" dirty="0"/>
              <a:t>类的构造方法有</a:t>
            </a:r>
            <a:r>
              <a:rPr lang="en-US" altLang="zh-CN" dirty="0"/>
              <a:t>5</a:t>
            </a:r>
            <a:r>
              <a:rPr lang="zh-CN" altLang="en-US" dirty="0"/>
              <a:t>种重载方式，以下是常用的几种：</a:t>
            </a:r>
            <a:endParaRPr lang="zh-CN" altLang="en-US" dirty="0"/>
          </a:p>
        </p:txBody>
      </p:sp>
      <p:graphicFrame>
        <p:nvGraphicFramePr>
          <p:cNvPr id="204834" name="Group 34"/>
          <p:cNvGraphicFramePr>
            <a:graphicFrameLocks noGrp="1"/>
          </p:cNvGraphicFramePr>
          <p:nvPr/>
        </p:nvGraphicFramePr>
        <p:xfrm>
          <a:off x="611188" y="3068638"/>
          <a:ext cx="8281988" cy="3309938"/>
        </p:xfrm>
        <a:graphic>
          <a:graphicData uri="http://schemas.openxmlformats.org/drawingml/2006/table">
            <a:tbl>
              <a:tblPr/>
              <a:tblGrid>
                <a:gridCol w="3529012"/>
                <a:gridCol w="4752975"/>
              </a:tblGrid>
              <a:tr h="661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JButton()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创建一个空按钮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JButton(String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创建一个带文本的按钮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JButton(Icon icon)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创建一个带图标的按钮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JButton(String text, Icon icon)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创建一个带文本和图标的按钮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JButton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05869" name="Group 45"/>
          <p:cNvGraphicFramePr>
            <a:graphicFrameLocks noGrp="1"/>
          </p:cNvGraphicFramePr>
          <p:nvPr/>
        </p:nvGraphicFramePr>
        <p:xfrm>
          <a:off x="611188" y="1268413"/>
          <a:ext cx="8281988" cy="5029200"/>
        </p:xfrm>
        <a:graphic>
          <a:graphicData uri="http://schemas.openxmlformats.org/drawingml/2006/table">
            <a:tbl>
              <a:tblPr/>
              <a:tblGrid>
                <a:gridCol w="3673475"/>
                <a:gridCol w="4608512"/>
              </a:tblGrid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设置按钮上的文本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获得按钮上的文本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setBackground(Color bg)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设置按钮的背景色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Color getBackground()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获得按钮的背景色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setEnabled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b)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设置启用（或禁用）按钮，由参数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决定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setVisible(boolean b)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设置按钮是否为可见，由参数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决定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setToolTipText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(String text)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设置按钮的悬停提示信息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setMnemonic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 mnemonic)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设置按钮的快捷键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javax.swing.JLabel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800" dirty="0"/>
              <a:t>JLabel</a:t>
            </a:r>
            <a:r>
              <a:rPr lang="zh-CN" altLang="en-US" sz="1800" dirty="0"/>
              <a:t>是最简单的</a:t>
            </a:r>
            <a:r>
              <a:rPr lang="en-US" altLang="zh-CN" sz="1800" dirty="0"/>
              <a:t>Swing</a:t>
            </a:r>
            <a:r>
              <a:rPr lang="zh-CN" altLang="en-US" sz="1800" dirty="0"/>
              <a:t>组件之一，用于在窗体上显示标签， </a:t>
            </a:r>
            <a:r>
              <a:rPr lang="en-US" altLang="zh-CN" sz="1800" dirty="0"/>
              <a:t>JLabel</a:t>
            </a:r>
            <a:r>
              <a:rPr lang="zh-CN" altLang="en-US" sz="1800" dirty="0"/>
              <a:t>既可以显示文本，也可以显示图像；</a:t>
            </a:r>
            <a:endParaRPr lang="zh-CN" altLang="en-US" sz="1800" dirty="0"/>
          </a:p>
          <a:p>
            <a:pPr eaLnBrk="1" hangingPunct="1"/>
            <a:r>
              <a:rPr lang="en-US" altLang="zh-CN" sz="1800" dirty="0"/>
              <a:t>JLabel</a:t>
            </a:r>
            <a:r>
              <a:rPr lang="zh-CN" altLang="en-US" sz="1800" dirty="0"/>
              <a:t>类的构造方法有</a:t>
            </a:r>
            <a:r>
              <a:rPr lang="en-US" altLang="zh-CN" sz="1800" dirty="0"/>
              <a:t>6</a:t>
            </a:r>
            <a:r>
              <a:rPr lang="zh-CN" altLang="en-US" sz="1800" dirty="0"/>
              <a:t>种重载方式：</a:t>
            </a:r>
            <a:endParaRPr lang="zh-CN" altLang="en-US" sz="1800" dirty="0"/>
          </a:p>
        </p:txBody>
      </p:sp>
      <p:graphicFrame>
        <p:nvGraphicFramePr>
          <p:cNvPr id="206906" name="Group 58"/>
          <p:cNvGraphicFramePr>
            <a:graphicFrameLocks noGrp="1"/>
          </p:cNvGraphicFramePr>
          <p:nvPr/>
        </p:nvGraphicFramePr>
        <p:xfrm>
          <a:off x="250825" y="2492375"/>
          <a:ext cx="8642350" cy="3889375"/>
        </p:xfrm>
        <a:graphic>
          <a:graphicData uri="http://schemas.openxmlformats.org/drawingml/2006/table">
            <a:tbl>
              <a:tblPr/>
              <a:tblGrid>
                <a:gridCol w="4033838"/>
                <a:gridCol w="4608512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创建一个空的标签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创建一个带文本的标签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JLabel(String text, int ha)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创建一个带文本的标签，并指定其对齐方式，可以是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JLabel.LEFT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JLabel.CENTER</a:t>
                      </a: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JLabel.RIGHT</a:t>
                      </a:r>
                      <a:endParaRPr kumimoji="0" lang="en-US" altLang="zh-CN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JLabel(Icon image)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创建一个带图像的标签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JLabel(Icon image, int ha)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创建一个带图像的标签，并指定其对齐方式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JLabel(String text, Icon image, int ha)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创建一个带文本和图像的标签，并指定其对齐方式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JLabel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10990" name="Group 46"/>
          <p:cNvGraphicFramePr>
            <a:graphicFrameLocks noGrp="1"/>
          </p:cNvGraphicFramePr>
          <p:nvPr/>
        </p:nvGraphicFramePr>
        <p:xfrm>
          <a:off x="611188" y="1268413"/>
          <a:ext cx="8281988" cy="5033963"/>
        </p:xfrm>
        <a:graphic>
          <a:graphicData uri="http://schemas.openxmlformats.org/drawingml/2006/table">
            <a:tbl>
              <a:tblPr/>
              <a:tblGrid>
                <a:gridCol w="4537075"/>
                <a:gridCol w="3744912"/>
              </a:tblGrid>
              <a:tr h="7191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设置标签上的文本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获得标签上的文本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setIcon(Icon icon)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设置标签中的图像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Icon getIcon()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获得标签中的图像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setHorizontalAlignment(int alignment)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设置标签中文本的对齐方式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setVisible(boolean b)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设置标签是否为可见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Swing</a:t>
            </a:r>
            <a:r>
              <a:rPr lang="zh-CN" altLang="en-US" dirty="0"/>
              <a:t>中常用的表单组件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这里套用了</a:t>
            </a:r>
            <a:r>
              <a:rPr lang="en-US" altLang="zh-CN" dirty="0"/>
              <a:t>HTML</a:t>
            </a:r>
            <a:r>
              <a:rPr lang="zh-CN" altLang="en-US" dirty="0"/>
              <a:t>中的“表单”一词，常用的</a:t>
            </a:r>
            <a:r>
              <a:rPr lang="zh-CN" altLang="en-US" dirty="0">
                <a:highlight>
                  <a:srgbClr val="FFFF00"/>
                </a:highlight>
              </a:rPr>
              <a:t>表单组件</a:t>
            </a:r>
            <a:r>
              <a:rPr lang="zh-CN" altLang="en-US" dirty="0"/>
              <a:t>包括：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JTextField</a:t>
            </a:r>
            <a:r>
              <a:rPr lang="zh-CN" altLang="en-US" dirty="0"/>
              <a:t>（文本框）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JPasswordField</a:t>
            </a:r>
            <a:r>
              <a:rPr lang="zh-CN" altLang="en-US" dirty="0"/>
              <a:t>（密码框）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JTextArea</a:t>
            </a:r>
            <a:r>
              <a:rPr lang="zh-CN" altLang="en-US" dirty="0"/>
              <a:t>（文本域）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JCheckBox</a:t>
            </a:r>
            <a:r>
              <a:rPr lang="zh-CN" altLang="en-US" dirty="0"/>
              <a:t>（复选框）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JRadioButton</a:t>
            </a:r>
            <a:r>
              <a:rPr lang="zh-CN" altLang="en-US" dirty="0"/>
              <a:t>（单选按钮）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JComboBox</a:t>
            </a:r>
            <a:r>
              <a:rPr lang="zh-CN" altLang="en-US" dirty="0"/>
              <a:t>（组合框，又名：下拉列表）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javax.swing.JTextField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JTextField</a:t>
            </a:r>
            <a:r>
              <a:rPr lang="zh-CN" altLang="en-US" dirty="0"/>
              <a:t>是</a:t>
            </a:r>
            <a:r>
              <a:rPr lang="zh-CN" altLang="en-US" dirty="0">
                <a:highlight>
                  <a:srgbClr val="FFFF00"/>
                </a:highlight>
              </a:rPr>
              <a:t>文本框组件</a:t>
            </a:r>
            <a:r>
              <a:rPr lang="zh-CN" altLang="en-US" dirty="0"/>
              <a:t>，主要用来</a:t>
            </a:r>
            <a:r>
              <a:rPr lang="zh-CN" altLang="en-US" dirty="0">
                <a:highlight>
                  <a:srgbClr val="FFFF00"/>
                </a:highlight>
              </a:rPr>
              <a:t>接受用户的输入</a:t>
            </a:r>
            <a:r>
              <a:rPr lang="zh-CN" altLang="en-US" dirty="0"/>
              <a:t>；</a:t>
            </a:r>
            <a:endParaRPr lang="zh-CN" altLang="en-US" dirty="0"/>
          </a:p>
          <a:p>
            <a:pPr eaLnBrk="1" hangingPunct="1"/>
            <a:r>
              <a:rPr lang="en-US" altLang="zh-CN" dirty="0"/>
              <a:t>JTextField</a:t>
            </a:r>
            <a:r>
              <a:rPr lang="zh-CN" altLang="en-US" dirty="0"/>
              <a:t>类的构造方法有</a:t>
            </a:r>
            <a:r>
              <a:rPr lang="en-US" altLang="zh-CN" dirty="0"/>
              <a:t>5</a:t>
            </a:r>
            <a:r>
              <a:rPr lang="zh-CN" altLang="en-US" dirty="0"/>
              <a:t>种重载方式，以下是常用的几种：</a:t>
            </a:r>
            <a:endParaRPr lang="zh-CN" altLang="en-US" dirty="0"/>
          </a:p>
        </p:txBody>
      </p:sp>
      <p:graphicFrame>
        <p:nvGraphicFramePr>
          <p:cNvPr id="213018" name="Group 2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3068638"/>
          <a:ext cx="8281988" cy="3309938"/>
        </p:xfrm>
        <a:graphic>
          <a:graphicData uri="http://schemas.openxmlformats.org/drawingml/2006/table">
            <a:tbl>
              <a:tblPr/>
              <a:tblGrid>
                <a:gridCol w="4105275"/>
                <a:gridCol w="4176712"/>
              </a:tblGrid>
              <a:tr h="6619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创建一个空的文本框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创建一个带文本的文本框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JTextField(int columns)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创建一个指定列数的空文本框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19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JTextField(String text, int columns)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创建一个带文本，并指定列数的文本框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JTextField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15081" name="Group 4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1268413"/>
          <a:ext cx="8642350" cy="4951414"/>
        </p:xfrm>
        <a:graphic>
          <a:graphicData uri="http://schemas.openxmlformats.org/drawingml/2006/table">
            <a:tbl>
              <a:tblPr/>
              <a:tblGrid>
                <a:gridCol w="4465638"/>
                <a:gridCol w="4176712"/>
              </a:tblGrid>
              <a:tr h="704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设置文本框中的文本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获得文本框中的文本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9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setHorizontalAlignment(int alignment)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设置文本框中文本的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对齐方式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，可以是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JTextField.LEFT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JTextField.CENTER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JTextField.RIGHT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setEditable(boolean b)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设置文本框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是否可以编辑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，由参数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决定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setEnabled(boolean enabled)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启用（或禁用）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文本框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04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setVisible(boolean b)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设置文本框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是否为可见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简介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实现</a:t>
            </a:r>
            <a:r>
              <a:rPr lang="en-US" altLang="zh-CN" dirty="0"/>
              <a:t>GUI</a:t>
            </a:r>
            <a:r>
              <a:rPr lang="zh-CN" altLang="en-US" dirty="0"/>
              <a:t>编程是由一系列图形化组件来完成的（即一系列定义好的类），这些组件也被称为控件；</a:t>
            </a:r>
            <a:endParaRPr lang="zh-CN" altLang="en-US" dirty="0"/>
          </a:p>
          <a:p>
            <a:pPr eaLnBrk="1" hangingPunct="1"/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的早期版本中，</a:t>
            </a:r>
            <a:r>
              <a:rPr lang="en-US" altLang="zh-CN" dirty="0"/>
              <a:t>GUI</a:t>
            </a:r>
            <a:r>
              <a:rPr lang="zh-CN" altLang="en-US" dirty="0"/>
              <a:t>组件由名为</a:t>
            </a:r>
            <a:r>
              <a:rPr lang="en-US" altLang="zh-CN" dirty="0"/>
              <a:t>AWT</a:t>
            </a:r>
            <a:r>
              <a:rPr lang="zh-CN" altLang="en-US" dirty="0"/>
              <a:t>（</a:t>
            </a:r>
            <a:r>
              <a:rPr lang="en-US" altLang="zh-CN" dirty="0">
                <a:solidFill>
                  <a:srgbClr val="FF3300"/>
                </a:solidFill>
              </a:rPr>
              <a:t>A</a:t>
            </a:r>
            <a:r>
              <a:rPr lang="en-US" altLang="zh-CN" dirty="0"/>
              <a:t>bstract </a:t>
            </a:r>
            <a:r>
              <a:rPr lang="en-US" altLang="zh-CN" dirty="0">
                <a:solidFill>
                  <a:srgbClr val="FF3300"/>
                </a:solidFill>
              </a:rPr>
              <a:t>W</a:t>
            </a:r>
            <a:r>
              <a:rPr lang="en-US" altLang="zh-CN" dirty="0"/>
              <a:t>indow </a:t>
            </a:r>
            <a:r>
              <a:rPr lang="en-US" altLang="zh-CN" dirty="0">
                <a:solidFill>
                  <a:srgbClr val="FF3300"/>
                </a:solidFill>
              </a:rPr>
              <a:t>T</a:t>
            </a:r>
            <a:r>
              <a:rPr lang="en-US" altLang="zh-CN" dirty="0"/>
              <a:t>oolkit</a:t>
            </a:r>
            <a:r>
              <a:rPr lang="zh-CN" altLang="en-US" dirty="0"/>
              <a:t>，抽象窗口工具包）的标准库来提供；</a:t>
            </a:r>
            <a:endParaRPr lang="zh-CN" altLang="en-US" dirty="0"/>
          </a:p>
          <a:p>
            <a:pPr eaLnBrk="1" hangingPunct="1"/>
            <a:r>
              <a:rPr lang="zh-CN" altLang="en-US" dirty="0"/>
              <a:t>除了</a:t>
            </a:r>
            <a:r>
              <a:rPr lang="en-US" altLang="zh-CN" dirty="0"/>
              <a:t>GUI</a:t>
            </a:r>
            <a:r>
              <a:rPr lang="zh-CN" altLang="en-US" dirty="0"/>
              <a:t>组件外，</a:t>
            </a:r>
            <a:r>
              <a:rPr lang="en-US" altLang="zh-CN" dirty="0"/>
              <a:t>AWT</a:t>
            </a:r>
            <a:r>
              <a:rPr lang="zh-CN" altLang="en-US" dirty="0"/>
              <a:t>还包括其它功能来支持图像绘画、处理剪切</a:t>
            </a:r>
            <a:r>
              <a:rPr lang="en-US" altLang="zh-CN" dirty="0"/>
              <a:t>/</a:t>
            </a:r>
            <a:r>
              <a:rPr lang="zh-CN" altLang="en-US" dirty="0"/>
              <a:t>复制类型的数据传送，以及其它相关操作。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javax.swing.JPasswordField</a:t>
            </a:r>
            <a:endParaRPr lang="en-US" altLang="zh-CN" dirty="0"/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57200" y="1340803"/>
            <a:ext cx="8229600" cy="47847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JPasswordField</a:t>
            </a:r>
            <a:r>
              <a:rPr lang="zh-CN" altLang="en-US" dirty="0"/>
              <a:t>用来提供</a:t>
            </a:r>
            <a:r>
              <a:rPr lang="zh-CN" altLang="en-US" dirty="0">
                <a:highlight>
                  <a:srgbClr val="FFFF00"/>
                </a:highlight>
              </a:rPr>
              <a:t>密码框组件</a:t>
            </a:r>
            <a:r>
              <a:rPr lang="zh-CN" altLang="en-US" dirty="0"/>
              <a:t>，它的构造方法共有</a:t>
            </a:r>
            <a:r>
              <a:rPr lang="en-US" altLang="zh-CN" dirty="0"/>
              <a:t>5</a:t>
            </a:r>
            <a:r>
              <a:rPr lang="zh-CN" altLang="en-US" dirty="0"/>
              <a:t>种重载，以下是常用的几种：</a:t>
            </a:r>
            <a:endParaRPr lang="zh-CN" altLang="en-US" dirty="0"/>
          </a:p>
        </p:txBody>
      </p:sp>
      <p:graphicFrame>
        <p:nvGraphicFramePr>
          <p:cNvPr id="215085" name="Group 4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2133600"/>
          <a:ext cx="8281988" cy="4175125"/>
        </p:xfrm>
        <a:graphic>
          <a:graphicData uri="http://schemas.openxmlformats.org/drawingml/2006/table">
            <a:tbl>
              <a:tblPr/>
              <a:tblGrid>
                <a:gridCol w="4176712"/>
                <a:gridCol w="4105275"/>
              </a:tblGrid>
              <a:tr h="83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JPasswordField()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创建一个空的密码框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JPasswordField(String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用指定文本初始化密码框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JPasswordField(int columns)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创建一个指定列数的空密码框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JPasswordField(String text, int columns)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创建一个带文本，并指定列数的密码框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JPasswrodField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18172" name="Group 6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1268413"/>
          <a:ext cx="8642350" cy="5040313"/>
        </p:xfrm>
        <a:graphic>
          <a:graphicData uri="http://schemas.openxmlformats.org/drawingml/2006/table">
            <a:tbl>
              <a:tblPr/>
              <a:tblGrid>
                <a:gridCol w="3600450"/>
                <a:gridCol w="5041900"/>
              </a:tblGrid>
              <a:tr h="1008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设置密码框中的文本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获得密码框中的文本，出于安全考虑，此方法已过时，由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getPasswrod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方法替代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char[] getPassword()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获得密码框中的文本，只不过是以字符数组的方式返回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setEchoChar(char c)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设置密码框的密文字符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javax.swing.JTextArea</a:t>
            </a:r>
            <a:endParaRPr lang="en-US" altLang="zh-CN" dirty="0"/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当用户</a:t>
            </a:r>
            <a:r>
              <a:rPr lang="zh-CN" altLang="en-US" dirty="0">
                <a:highlight>
                  <a:srgbClr val="FFFF00"/>
                </a:highlight>
              </a:rPr>
              <a:t>有大量文本需要输入的时候</a:t>
            </a:r>
            <a:r>
              <a:rPr lang="zh-CN" altLang="en-US" dirty="0"/>
              <a:t>，就可以使用到</a:t>
            </a:r>
            <a:r>
              <a:rPr lang="zh-CN" altLang="en-US" dirty="0">
                <a:highlight>
                  <a:srgbClr val="FFFF00"/>
                </a:highlight>
              </a:rPr>
              <a:t>文本域组件</a:t>
            </a:r>
            <a:r>
              <a:rPr lang="zh-CN" altLang="en-US" dirty="0"/>
              <a:t>，</a:t>
            </a:r>
            <a:r>
              <a:rPr lang="en-US" altLang="zh-CN" dirty="0"/>
              <a:t>JTextArea</a:t>
            </a:r>
            <a:r>
              <a:rPr lang="zh-CN" altLang="en-US" dirty="0"/>
              <a:t>的构造方法共有</a:t>
            </a:r>
            <a:r>
              <a:rPr lang="en-US" altLang="zh-CN" dirty="0"/>
              <a:t>6</a:t>
            </a:r>
            <a:r>
              <a:rPr lang="zh-CN" altLang="en-US" dirty="0"/>
              <a:t>种重载，以下是常用的几种：</a:t>
            </a:r>
            <a:endParaRPr lang="zh-CN" altLang="en-US" dirty="0"/>
          </a:p>
        </p:txBody>
      </p:sp>
      <p:graphicFrame>
        <p:nvGraphicFramePr>
          <p:cNvPr id="221230" name="Group 46"/>
          <p:cNvGraphicFramePr>
            <a:graphicFrameLocks noGrp="1"/>
          </p:cNvGraphicFramePr>
          <p:nvPr/>
        </p:nvGraphicFramePr>
        <p:xfrm>
          <a:off x="611188" y="2636838"/>
          <a:ext cx="8281988" cy="3671889"/>
        </p:xfrm>
        <a:graphic>
          <a:graphicData uri="http://schemas.openxmlformats.org/drawingml/2006/table">
            <a:tbl>
              <a:tblPr/>
              <a:tblGrid>
                <a:gridCol w="3600450"/>
                <a:gridCol w="4681537"/>
              </a:tblGrid>
              <a:tr h="73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JTextArea()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创建一个空的文本域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JTextArea(String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用指定文本初始化文本域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JTextArea(int rows, int columns)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创建一个指定行数和列数的空文本域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3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JTextArea(String text,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rows, int columns)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创建一个带文本，并指行数和列数的文本域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JTextArea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24309" name="Group 5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1268413"/>
          <a:ext cx="8642350" cy="5038728"/>
        </p:xfrm>
        <a:graphic>
          <a:graphicData uri="http://schemas.openxmlformats.org/drawingml/2006/table">
            <a:tbl>
              <a:tblPr/>
              <a:tblGrid>
                <a:gridCol w="3960813"/>
                <a:gridCol w="4681537"/>
              </a:tblGrid>
              <a:tr h="839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设置文本域中的文本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获得文本域中的文本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setFont(Font font)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设置文本域中文本的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字体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setLineWrap(boolean wrap)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设置文本域中文本的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自动换行策略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setTabSize(int size)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制表符‘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\t’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所占的字符宽度，默认为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个字符宽度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java.awt.Font</a:t>
            </a:r>
            <a:endParaRPr lang="en-US" altLang="zh-CN" dirty="0"/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395605" y="2060893"/>
            <a:ext cx="8229600" cy="4784725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Font</a:t>
            </a:r>
            <a:r>
              <a:rPr lang="zh-CN" altLang="en-US" dirty="0"/>
              <a:t>类用来表示字体，常用的构造方法如下：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>
                <a:sym typeface="+mn-ea"/>
              </a:rPr>
              <a:t>Font</a:t>
            </a:r>
            <a:r>
              <a:rPr lang="zh-CN" altLang="en-US" dirty="0">
                <a:sym typeface="+mn-ea"/>
              </a:rPr>
              <a:t>类用来表示字体，常用的构造方法如下：</a:t>
            </a:r>
            <a:endParaRPr lang="zh-CN" altLang="en-US" dirty="0"/>
          </a:p>
          <a:p>
            <a:pPr eaLnBrk="1" hangingPunct="1"/>
            <a:r>
              <a:rPr lang="zh-CN" altLang="en-US" dirty="0"/>
              <a:t>常量</a:t>
            </a:r>
            <a:r>
              <a:rPr lang="en-US" altLang="zh-CN" dirty="0"/>
              <a:t>Font.BOLD</a:t>
            </a:r>
            <a:r>
              <a:rPr lang="zh-CN" altLang="en-US" dirty="0"/>
              <a:t>表示粗体，</a:t>
            </a:r>
            <a:r>
              <a:rPr lang="en-US" altLang="zh-CN" dirty="0"/>
              <a:t>Font.ITALIC</a:t>
            </a:r>
            <a:r>
              <a:rPr lang="zh-CN" altLang="en-US" dirty="0"/>
              <a:t>表示斜体，粗体加斜体可以用</a:t>
            </a:r>
            <a:r>
              <a:rPr lang="en-US" altLang="zh-CN" dirty="0"/>
              <a:t>Font.BOLD + Font.ITALIC</a:t>
            </a:r>
            <a:r>
              <a:rPr lang="zh-CN" altLang="en-US" dirty="0"/>
              <a:t>表示，</a:t>
            </a:r>
            <a:r>
              <a:rPr lang="en-US" altLang="zh-CN" dirty="0"/>
              <a:t>Font.PLAIN</a:t>
            </a:r>
            <a:r>
              <a:rPr lang="zh-CN" altLang="en-US" dirty="0"/>
              <a:t>表示普通样式；</a:t>
            </a:r>
            <a:endParaRPr lang="zh-CN" altLang="en-US" dirty="0"/>
          </a:p>
          <a:p>
            <a:pPr eaLnBrk="1" hangingPunct="1"/>
            <a:r>
              <a:rPr lang="zh-CN" altLang="en-US" dirty="0"/>
              <a:t>任何包含有文字的组件，都可以使用</a:t>
            </a:r>
            <a:r>
              <a:rPr lang="en-US" altLang="zh-CN" dirty="0"/>
              <a:t>setFont</a:t>
            </a:r>
            <a:r>
              <a:rPr lang="zh-CN" altLang="en-US" dirty="0"/>
              <a:t>方法来设置字体。</a:t>
            </a:r>
            <a:endParaRPr lang="zh-CN" altLang="en-US" dirty="0"/>
          </a:p>
        </p:txBody>
      </p:sp>
      <p:graphicFrame>
        <p:nvGraphicFramePr>
          <p:cNvPr id="226354" name="Group 5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9253" y="1196975"/>
          <a:ext cx="8281670" cy="1946910"/>
        </p:xfrm>
        <a:graphic>
          <a:graphicData uri="http://schemas.openxmlformats.org/drawingml/2006/table">
            <a:tbl>
              <a:tblPr/>
              <a:tblGrid>
                <a:gridCol w="3960812"/>
                <a:gridCol w="4321175"/>
              </a:tblGrid>
              <a:tr h="651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Font(String name, int style, int size)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构造一个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Font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对象，参数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name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指定字体名称，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style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指定字体样式（可以是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Font.BOLD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、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Font.ITALIC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Font.PLAIN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），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size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指定字体的大小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javax.swing.JCheckBox</a:t>
            </a:r>
            <a:endParaRPr lang="en-US" altLang="zh-CN" dirty="0"/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1800" dirty="0"/>
              <a:t>JCheckBox</a:t>
            </a:r>
            <a:r>
              <a:rPr lang="zh-CN" altLang="en-US" sz="1800" dirty="0"/>
              <a:t>用来提供复选框组件，一般用来提供多个选项，并且可选项不限定的情况下，可以使用到复选框；</a:t>
            </a:r>
            <a:endParaRPr lang="zh-CN" altLang="en-US" sz="1800" dirty="0"/>
          </a:p>
          <a:p>
            <a:pPr eaLnBrk="1" hangingPunct="1"/>
            <a:r>
              <a:rPr lang="zh-CN" altLang="en-US" sz="1800" dirty="0"/>
              <a:t>其构造方法共有</a:t>
            </a:r>
            <a:r>
              <a:rPr lang="en-US" altLang="zh-CN" sz="1800" dirty="0"/>
              <a:t>8</a:t>
            </a:r>
            <a:r>
              <a:rPr lang="zh-CN" altLang="en-US" sz="1800" dirty="0"/>
              <a:t>种重载，常用的如下：</a:t>
            </a:r>
            <a:endParaRPr lang="zh-CN" altLang="en-US" sz="1800" dirty="0"/>
          </a:p>
        </p:txBody>
      </p:sp>
      <p:graphicFrame>
        <p:nvGraphicFramePr>
          <p:cNvPr id="232517" name="Group 6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2420938"/>
          <a:ext cx="8642350" cy="3952878"/>
        </p:xfrm>
        <a:graphic>
          <a:graphicData uri="http://schemas.openxmlformats.org/drawingml/2006/table">
            <a:tbl>
              <a:tblPr/>
              <a:tblGrid>
                <a:gridCol w="4321175"/>
                <a:gridCol w="4321175"/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JCheckBox()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没有文本、没有图标并且最初未被选定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的复选框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JCheckBox(String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带指定文本的、最初未被选定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的复选框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JCheckBox(String text, boolean selected)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带指定文本的复选框，并可以指定其最初是否被选择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JCheckBox(String text, Icon icon)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创建带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有指定文本和图标的、最初未选定的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复选框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8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JCheckBox(String text, Icon icon,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selected)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带有指定文本和图标的、最初未选定的复选框，并可以指定其最初是否被选择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JCheckBox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35578" name="Group 5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1268413"/>
          <a:ext cx="8281988" cy="5040314"/>
        </p:xfrm>
        <a:graphic>
          <a:graphicData uri="http://schemas.openxmlformats.org/drawingml/2006/table">
            <a:tbl>
              <a:tblPr/>
              <a:tblGrid>
                <a:gridCol w="3449637"/>
                <a:gridCol w="4832350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setSelected(boolean b)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设定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复选框的选择状态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为被选择，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为不被选择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isSelected()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返回复选框的选择状态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设置复选框的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返回复选框的文本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setIcon(Icon icon)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设置复选框的图标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javax.swing.JRadioButton</a:t>
            </a:r>
            <a:endParaRPr lang="en-US" altLang="zh-CN" dirty="0"/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JRadioButton</a:t>
            </a:r>
            <a:r>
              <a:rPr lang="zh-CN" altLang="en-US" dirty="0"/>
              <a:t>提供单选按钮组件，其构造方法共有</a:t>
            </a:r>
            <a:r>
              <a:rPr lang="en-US" altLang="zh-CN" dirty="0"/>
              <a:t>8</a:t>
            </a:r>
            <a:r>
              <a:rPr lang="zh-CN" altLang="en-US" dirty="0"/>
              <a:t>种重载，以下是常用的几种：</a:t>
            </a:r>
            <a:endParaRPr lang="zh-CN" altLang="en-US" dirty="0"/>
          </a:p>
        </p:txBody>
      </p:sp>
      <p:graphicFrame>
        <p:nvGraphicFramePr>
          <p:cNvPr id="238650" name="Group 5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0825" y="2133600"/>
          <a:ext cx="8642350" cy="4277360"/>
        </p:xfrm>
        <a:graphic>
          <a:graphicData uri="http://schemas.openxmlformats.org/drawingml/2006/table">
            <a:tbl>
              <a:tblPr/>
              <a:tblGrid>
                <a:gridCol w="4321175"/>
                <a:gridCol w="4321175"/>
              </a:tblGrid>
              <a:tr h="712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JRadionButton()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创建一个没有文本、没有图标并且最初未被选定的单选按钮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JRadionButton (String text)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创建一个带指定文本的、最初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未被选定</a:t>
                      </a: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的单选按钮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JRadionButton (String text,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selected)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创建一个带指定文本的单选按钮，并可以指定其最初是否被选择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JRadionButton (String text, Icon icon)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创建带有指定文本和图标的、最初未选定的单选按钮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12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JRadionButton (String text, Icon icon,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selected)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创建带有指定文本和图标的、最初未选定的单选按钮，并可以指定其最初是否被选择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JRadioButton</a:t>
            </a:r>
            <a:r>
              <a:rPr lang="zh-CN" altLang="en-US" dirty="0"/>
              <a:t>常用方法</a:t>
            </a:r>
            <a:endParaRPr lang="zh-CN" altLang="en-US" dirty="0"/>
          </a:p>
        </p:txBody>
      </p:sp>
      <p:graphicFrame>
        <p:nvGraphicFramePr>
          <p:cNvPr id="241692" name="Group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1268413"/>
          <a:ext cx="8281988" cy="5040314"/>
        </p:xfrm>
        <a:graphic>
          <a:graphicData uri="http://schemas.openxmlformats.org/drawingml/2006/table">
            <a:tbl>
              <a:tblPr/>
              <a:tblGrid>
                <a:gridCol w="3449637"/>
                <a:gridCol w="4832350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setSelected(boolean b)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设定单选按钮的选择状态，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true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为被选择，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false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为不被选择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41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boolean isSelected()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返回单选按钮的选择状态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setText(String text)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设置单选按钮的文本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String getText()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返回单选按钮的文本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setIcon(Icon icon)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单选按钮的图标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javax.swing.ButtonGroup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事实上，单选按钮本身并不具备单选效果，它必须依靠按钮组才能达到单选的目的；</a:t>
            </a:r>
            <a:endParaRPr lang="zh-CN" altLang="en-US" dirty="0"/>
          </a:p>
          <a:p>
            <a:pPr eaLnBrk="1" hangingPunct="1"/>
            <a:r>
              <a:rPr lang="en-US" altLang="zh-CN" dirty="0">
                <a:highlight>
                  <a:srgbClr val="FFFF00"/>
                </a:highlight>
              </a:rPr>
              <a:t>ButtonGroup</a:t>
            </a:r>
            <a:r>
              <a:rPr lang="zh-CN" altLang="en-US" dirty="0">
                <a:highlight>
                  <a:srgbClr val="FFFF00"/>
                </a:highlight>
              </a:rPr>
              <a:t>用来提供按钮组，将一系列按钮加入到同一个按钮组中，那么同一按钮组中的按钮只能有一个被选择；</a:t>
            </a:r>
            <a:endParaRPr lang="zh-CN" altLang="en-US" dirty="0">
              <a:highlight>
                <a:srgbClr val="FFFF00"/>
              </a:highlight>
            </a:endParaRPr>
          </a:p>
          <a:p>
            <a:pPr eaLnBrk="1" hangingPunct="1"/>
            <a:r>
              <a:rPr lang="en-US" altLang="zh-CN" dirty="0"/>
              <a:t>ButtonGroup</a:t>
            </a:r>
            <a:r>
              <a:rPr lang="zh-CN" altLang="en-US" dirty="0"/>
              <a:t>的构造方法如下：</a:t>
            </a:r>
            <a:endParaRPr lang="zh-CN" altLang="en-US" dirty="0"/>
          </a:p>
        </p:txBody>
      </p:sp>
      <p:graphicFrame>
        <p:nvGraphicFramePr>
          <p:cNvPr id="244790" name="Group 5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433" y="3284855"/>
          <a:ext cx="8281988" cy="2143126"/>
        </p:xfrm>
        <a:graphic>
          <a:graphicData uri="http://schemas.openxmlformats.org/drawingml/2006/table">
            <a:tbl>
              <a:tblPr/>
              <a:tblGrid>
                <a:gridCol w="3240087"/>
                <a:gridCol w="5041900"/>
              </a:tblGrid>
              <a:tr h="1071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071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ButtonGroup()</a:t>
                      </a:r>
                      <a:endParaRPr kumimoji="0" lang="en-US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创建一个新的按钮组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AWT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8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0" y="6381750"/>
            <a:ext cx="2133600" cy="2159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fld id="{9A0DB2DC-4C9A-4742-B13C-FB6460FD3503}" type="slidenum">
              <a:rPr lang="en-US" altLang="zh-CN" b="1" dirty="0">
                <a:latin typeface="Courier New" panose="02070309020205020404" pitchFamily="49" charset="0"/>
              </a:rPr>
            </a:fld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242693" name="Line 5"/>
          <p:cNvSpPr/>
          <p:nvPr/>
        </p:nvSpPr>
        <p:spPr>
          <a:xfrm>
            <a:off x="4068763" y="1700213"/>
            <a:ext cx="22320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694" name="Rectangle 6"/>
          <p:cNvSpPr/>
          <p:nvPr/>
        </p:nvSpPr>
        <p:spPr>
          <a:xfrm>
            <a:off x="6300788" y="1412875"/>
            <a:ext cx="25193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创建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GUI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242696" name="Text Box 8"/>
          <p:cNvSpPr txBox="1"/>
          <p:nvPr/>
        </p:nvSpPr>
        <p:spPr>
          <a:xfrm>
            <a:off x="4140200" y="1268413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通过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697" name="Text Box 9"/>
          <p:cNvSpPr txBox="1"/>
          <p:nvPr/>
        </p:nvSpPr>
        <p:spPr>
          <a:xfrm>
            <a:off x="4140200" y="1700213"/>
            <a:ext cx="20891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spcBef>
                <a:spcPct val="50000"/>
              </a:spcBef>
              <a:buClr>
                <a:srgbClr val="339966"/>
              </a:buClr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java.awt </a:t>
            </a:r>
            <a:r>
              <a:rPr lang="zh-CN" altLang="en-US" b="1" dirty="0">
                <a:latin typeface="Courier New" panose="02070309020205020404" pitchFamily="49" charset="0"/>
              </a:rPr>
              <a:t>包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0" name="Rectangle 12"/>
          <p:cNvSpPr/>
          <p:nvPr/>
        </p:nvSpPr>
        <p:spPr>
          <a:xfrm>
            <a:off x="1403350" y="25654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容器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1" name="Rectangle 13"/>
          <p:cNvSpPr/>
          <p:nvPr/>
        </p:nvSpPr>
        <p:spPr>
          <a:xfrm>
            <a:off x="1403350" y="32131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组件 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2" name="Rectangle 14"/>
          <p:cNvSpPr/>
          <p:nvPr/>
        </p:nvSpPr>
        <p:spPr>
          <a:xfrm>
            <a:off x="1403350" y="38608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布局管理器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3" name="Rectangle 15"/>
          <p:cNvSpPr/>
          <p:nvPr/>
        </p:nvSpPr>
        <p:spPr>
          <a:xfrm>
            <a:off x="1403350" y="5157788"/>
            <a:ext cx="2305050" cy="576262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字体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4" name="Rectangle 16"/>
          <p:cNvSpPr/>
          <p:nvPr/>
        </p:nvSpPr>
        <p:spPr>
          <a:xfrm>
            <a:off x="1403350" y="5876925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事件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5" name="Rectangle 17"/>
          <p:cNvSpPr/>
          <p:nvPr/>
        </p:nvSpPr>
        <p:spPr>
          <a:xfrm>
            <a:off x="1403350" y="4508500"/>
            <a:ext cx="2305050" cy="576263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图形和绘制方法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06" name="Line 18"/>
          <p:cNvSpPr/>
          <p:nvPr/>
        </p:nvSpPr>
        <p:spPr>
          <a:xfrm>
            <a:off x="3708400" y="2852738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07" name="Line 19"/>
          <p:cNvSpPr/>
          <p:nvPr/>
        </p:nvSpPr>
        <p:spPr>
          <a:xfrm>
            <a:off x="3708400" y="3500438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10" name="Rectangle 22"/>
          <p:cNvSpPr/>
          <p:nvPr/>
        </p:nvSpPr>
        <p:spPr>
          <a:xfrm>
            <a:off x="4427538" y="2636838"/>
            <a:ext cx="4465637" cy="431800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包含 </a:t>
            </a:r>
            <a:r>
              <a:rPr lang="en-US" altLang="zh-CN" b="1" dirty="0">
                <a:latin typeface="Courier New" panose="02070309020205020404" pitchFamily="49" charset="0"/>
              </a:rPr>
              <a:t>AWT </a:t>
            </a:r>
            <a:r>
              <a:rPr lang="zh-CN" altLang="en-US" b="1" dirty="0">
                <a:latin typeface="Courier New" panose="02070309020205020404" pitchFamily="49" charset="0"/>
              </a:rPr>
              <a:t>容器组件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11" name="Rectangle 23"/>
          <p:cNvSpPr/>
          <p:nvPr/>
        </p:nvSpPr>
        <p:spPr>
          <a:xfrm>
            <a:off x="4427538" y="3213100"/>
            <a:ext cx="4465637" cy="576263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以图形表示的对象允许用户交互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12" name="Line 24"/>
          <p:cNvSpPr/>
          <p:nvPr/>
        </p:nvSpPr>
        <p:spPr>
          <a:xfrm>
            <a:off x="3708400" y="4149725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14" name="Line 26"/>
          <p:cNvSpPr/>
          <p:nvPr/>
        </p:nvSpPr>
        <p:spPr>
          <a:xfrm>
            <a:off x="3708400" y="4797425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15" name="Line 27"/>
          <p:cNvSpPr/>
          <p:nvPr/>
        </p:nvSpPr>
        <p:spPr>
          <a:xfrm flipV="1">
            <a:off x="3708400" y="5445125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16" name="Rectangle 28"/>
          <p:cNvSpPr/>
          <p:nvPr/>
        </p:nvSpPr>
        <p:spPr>
          <a:xfrm>
            <a:off x="4427538" y="5229225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创建并构造用于选择新字体的对象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17" name="Rectangle 29"/>
          <p:cNvSpPr/>
          <p:nvPr/>
        </p:nvSpPr>
        <p:spPr>
          <a:xfrm>
            <a:off x="4427538" y="5949950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用于用户和系统交互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19" name="AutoShape 31"/>
          <p:cNvSpPr>
            <a:spLocks noChangeArrowheads="1"/>
          </p:cNvSpPr>
          <p:nvPr/>
        </p:nvSpPr>
        <p:spPr bwMode="auto">
          <a:xfrm>
            <a:off x="468313" y="2349500"/>
            <a:ext cx="719138" cy="3887788"/>
          </a:xfrm>
          <a:prstGeom prst="upDownArrow">
            <a:avLst>
              <a:gd name="adj1" fmla="val 50000"/>
              <a:gd name="adj2" fmla="val 108124"/>
            </a:avLst>
          </a:prstGeom>
          <a:gradFill rotWithShape="1">
            <a:gsLst>
              <a:gs pos="0">
                <a:schemeClr val="folHlink"/>
              </a:gs>
              <a:gs pos="50000">
                <a:srgbClr val="FFFFFF"/>
              </a:gs>
              <a:gs pos="100000">
                <a:schemeClr val="fol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AWT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pitchFamily="49" charset="-122"/>
                <a:cs typeface="+mn-cs"/>
              </a:rPr>
              <a:t>包含内容 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+mn-cs"/>
            </a:endParaRPr>
          </a:p>
        </p:txBody>
      </p:sp>
      <p:cxnSp>
        <p:nvCxnSpPr>
          <p:cNvPr id="8216" name="AutoShape 32"/>
          <p:cNvCxnSpPr>
            <a:stCxn id="242692" idx="1"/>
            <a:endCxn id="242719" idx="0"/>
          </p:cNvCxnSpPr>
          <p:nvPr/>
        </p:nvCxnSpPr>
        <p:spPr>
          <a:xfrm rot="-10800000" flipV="1">
            <a:off x="828675" y="1773238"/>
            <a:ext cx="144463" cy="576262"/>
          </a:xfrm>
          <a:prstGeom prst="bentConnector2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cxnSp>
      <p:sp>
        <p:nvSpPr>
          <p:cNvPr id="242721" name="Rectangle 33"/>
          <p:cNvSpPr/>
          <p:nvPr/>
        </p:nvSpPr>
        <p:spPr>
          <a:xfrm>
            <a:off x="4427538" y="4579938"/>
            <a:ext cx="4465637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使用 </a:t>
            </a:r>
            <a:r>
              <a:rPr lang="en-US" altLang="zh-CN" b="1" dirty="0">
                <a:latin typeface="Courier New" panose="02070309020205020404" pitchFamily="49" charset="0"/>
              </a:rPr>
              <a:t>AWT </a:t>
            </a:r>
            <a:r>
              <a:rPr lang="zh-CN" altLang="en-US" b="1" dirty="0">
                <a:latin typeface="Courier New" panose="02070309020205020404" pitchFamily="49" charset="0"/>
              </a:rPr>
              <a:t>图形方法相对于窗口绘制图形 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722" name="Line 34"/>
          <p:cNvSpPr/>
          <p:nvPr/>
        </p:nvSpPr>
        <p:spPr>
          <a:xfrm flipV="1">
            <a:off x="3708400" y="6165850"/>
            <a:ext cx="719138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2724" name="Rectangle 36"/>
          <p:cNvSpPr/>
          <p:nvPr/>
        </p:nvSpPr>
        <p:spPr>
          <a:xfrm>
            <a:off x="4427538" y="3933825"/>
            <a:ext cx="4429125" cy="5048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81000" indent="-3810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1"/>
              </a:buBlip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620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arabicPeriod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2192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AutoNum type="circleNumDbPlain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764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133600" indent="-3048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80000"/>
              </a:lnSpc>
              <a:buClr>
                <a:srgbClr val="339966"/>
              </a:buClr>
              <a:buNone/>
            </a:pPr>
            <a:r>
              <a:rPr lang="zh-CN" altLang="en-US" b="1" dirty="0">
                <a:latin typeface="Courier New" panose="02070309020205020404" pitchFamily="49" charset="0"/>
              </a:rPr>
              <a:t>定义 </a:t>
            </a:r>
            <a:r>
              <a:rPr lang="en-US" altLang="zh-CN" b="1" dirty="0">
                <a:latin typeface="Courier New" panose="02070309020205020404" pitchFamily="49" charset="0"/>
              </a:rPr>
              <a:t>GUI </a:t>
            </a:r>
            <a:r>
              <a:rPr lang="zh-CN" altLang="en-US" b="1" dirty="0">
                <a:latin typeface="Courier New" panose="02070309020205020404" pitchFamily="49" charset="0"/>
              </a:rPr>
              <a:t>组件的位置</a:t>
            </a:r>
            <a:endParaRPr lang="zh-CN" altLang="en-US" b="1" dirty="0">
              <a:latin typeface="Courier New" panose="02070309020205020404" pitchFamily="49" charset="0"/>
            </a:endParaRPr>
          </a:p>
        </p:txBody>
      </p:sp>
      <p:sp>
        <p:nvSpPr>
          <p:cNvPr id="242692" name="Rectangle 4"/>
          <p:cNvSpPr/>
          <p:nvPr/>
        </p:nvSpPr>
        <p:spPr>
          <a:xfrm>
            <a:off x="973138" y="1412875"/>
            <a:ext cx="3167062" cy="72072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  <a:effectLst>
            <a:outerShdw dist="71842" dir="2699999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0"/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</a:rPr>
              <a:t>AWT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rgbClr val="339966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</a:rPr>
              <a:t>（ 重量级组件）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6" grpId="0"/>
      <p:bldP spid="242697" grpId="0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5" grpId="0" animBg="1"/>
      <p:bldP spid="242710" grpId="0" animBg="1"/>
      <p:bldP spid="242711" grpId="0" animBg="1"/>
      <p:bldP spid="242716" grpId="0" animBg="1"/>
      <p:bldP spid="242717" grpId="0" animBg="1"/>
      <p:bldP spid="242719" grpId="0" animBg="1"/>
      <p:bldP spid="242721" grpId="0" animBg="1"/>
      <p:bldP spid="242724" grpId="0" animBg="1"/>
      <p:bldP spid="24269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ButtonGroup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47861" name="Group 5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1268413"/>
          <a:ext cx="8281988" cy="5040313"/>
        </p:xfrm>
        <a:graphic>
          <a:graphicData uri="http://schemas.openxmlformats.org/drawingml/2006/table">
            <a:tbl>
              <a:tblPr/>
              <a:tblGrid>
                <a:gridCol w="3960812"/>
                <a:gridCol w="4321175"/>
              </a:tblGrid>
              <a:tr h="1008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add(AbstractButton button)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将指定按钮添加到按钮组中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getButtonCount()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返回按钮组中按钮的数量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remove(AbstractButton button)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将指定按钮从按钮组中删除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080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Enumeration getElements() 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返回按钮组中所有的按钮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javax.swing.JComboBox</a:t>
            </a:r>
            <a:endParaRPr lang="en-US" altLang="zh-CN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JComboBox</a:t>
            </a:r>
            <a:r>
              <a:rPr lang="zh-CN" altLang="en-US" dirty="0"/>
              <a:t>可以创建</a:t>
            </a:r>
            <a:r>
              <a:rPr lang="zh-CN" altLang="en-US" dirty="0">
                <a:highlight>
                  <a:srgbClr val="FFFF00"/>
                </a:highlight>
              </a:rPr>
              <a:t>组合框组件</a:t>
            </a:r>
            <a:r>
              <a:rPr lang="zh-CN" altLang="en-US" dirty="0"/>
              <a:t>，也就是俗称的下拉列表，以下是它的</a:t>
            </a:r>
            <a:r>
              <a:rPr lang="en-US" altLang="zh-CN" dirty="0"/>
              <a:t>4</a:t>
            </a:r>
            <a:r>
              <a:rPr lang="zh-CN" altLang="en-US" dirty="0"/>
              <a:t>种构造方法重载：</a:t>
            </a:r>
            <a:endParaRPr lang="zh-CN" altLang="en-US" dirty="0"/>
          </a:p>
        </p:txBody>
      </p:sp>
      <p:graphicFrame>
        <p:nvGraphicFramePr>
          <p:cNvPr id="250932" name="Group 5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11188" y="2133600"/>
          <a:ext cx="8281988" cy="4175125"/>
        </p:xfrm>
        <a:graphic>
          <a:graphicData uri="http://schemas.openxmlformats.org/drawingml/2006/table">
            <a:tbl>
              <a:tblPr/>
              <a:tblGrid>
                <a:gridCol w="4141787"/>
                <a:gridCol w="4140200"/>
              </a:tblGrid>
              <a:tr h="835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构 造 方 法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说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JComboBox()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创建一个空的组合框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JComboBox(Object[] items)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使用数组中的元素作为选项的组合框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JComboBox(Vector items)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使用集合中的元素作为选项的组合框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5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JComboBox(ComboBoxModel model)</a:t>
                      </a:r>
                      <a:endParaRPr kumimoji="0" lang="en-US" altLang="zh-CN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创建具有指定数据模型的组合框</a:t>
                      </a: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JComboBox</a:t>
            </a:r>
            <a:r>
              <a:rPr lang="zh-CN" altLang="en-US" dirty="0"/>
              <a:t>的常用方法</a:t>
            </a:r>
            <a:endParaRPr lang="zh-CN" altLang="en-US" dirty="0"/>
          </a:p>
        </p:txBody>
      </p:sp>
      <p:graphicFrame>
        <p:nvGraphicFramePr>
          <p:cNvPr id="253001" name="Group 73"/>
          <p:cNvGraphicFramePr>
            <a:graphicFrameLocks noGrp="1"/>
          </p:cNvGraphicFramePr>
          <p:nvPr/>
        </p:nvGraphicFramePr>
        <p:xfrm>
          <a:off x="611188" y="1052513"/>
          <a:ext cx="8281988" cy="5329239"/>
        </p:xfrm>
        <a:graphic>
          <a:graphicData uri="http://schemas.openxmlformats.org/drawingml/2006/table">
            <a:tbl>
              <a:tblPr/>
              <a:tblGrid>
                <a:gridCol w="3960812"/>
                <a:gridCol w="4321175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方 法 原 型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说      明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addItem(Object item)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为列表添加选项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insertItemAt(Object item, int index)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在指定索引位置添加指定的选项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getSelectedIndex()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返回被选择的选项的索引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Object getSelectedItem()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返回被选择的选项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setSelectedIndex(int anIndex)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设置指定索引位置的选项被选择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setSelectedItem(Object anItem)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设置指定的选项被选择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removeItem(Object anItem)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删除指定的选项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void removeItemAt(int anIndex)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删除指定索引位置的选项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int getItemCount()</a:t>
                      </a:r>
                      <a:endParaRPr kumimoji="0" lang="en-US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返回列表中所有选项的数量</a:t>
                      </a: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9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表单组件示例</a:t>
            </a:r>
            <a:endParaRPr lang="zh-CN" altLang="en-US" dirty="0"/>
          </a:p>
        </p:txBody>
      </p:sp>
      <p:pic>
        <p:nvPicPr>
          <p:cNvPr id="66563" name="Picture 4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0" y="1268413"/>
            <a:ext cx="4195763" cy="504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可以使用</a:t>
            </a:r>
            <a:r>
              <a:rPr lang="en-US" altLang="zh-CN" dirty="0"/>
              <a:t>JDialog</a:t>
            </a:r>
            <a:r>
              <a:rPr lang="zh-CN" altLang="en-US" dirty="0"/>
              <a:t>来创建对话框，编写多窗口程序；</a:t>
            </a:r>
            <a:endParaRPr lang="zh-CN" altLang="en-US" dirty="0"/>
          </a:p>
          <a:p>
            <a:pPr eaLnBrk="1" hangingPunct="1"/>
            <a:r>
              <a:rPr lang="zh-CN" altLang="en-US" dirty="0"/>
              <a:t>使用</a:t>
            </a:r>
            <a:r>
              <a:rPr lang="en-US" altLang="zh-CN" dirty="0"/>
              <a:t>JScrollPane</a:t>
            </a:r>
            <a:r>
              <a:rPr lang="zh-CN" altLang="en-US" dirty="0"/>
              <a:t>来为某些大视图的组件提供滚动面板；</a:t>
            </a:r>
            <a:endParaRPr lang="zh-CN" altLang="en-US" dirty="0"/>
          </a:p>
          <a:p>
            <a:pPr eaLnBrk="1" hangingPunct="1"/>
            <a:r>
              <a:rPr lang="zh-CN" altLang="en-US" dirty="0"/>
              <a:t>文本组件是指专门用来操作文字的组件；</a:t>
            </a:r>
            <a:endParaRPr lang="zh-CN" altLang="en-US" dirty="0"/>
          </a:p>
          <a:p>
            <a:pPr eaLnBrk="1" hangingPunct="1"/>
            <a:r>
              <a:rPr lang="zh-CN" altLang="en-US" dirty="0"/>
              <a:t>适当的使用表单组件可以使用户界面更加人性化，最大限度地方便用户操作。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java.awt</a:t>
            </a:r>
            <a:r>
              <a:rPr lang="zh-CN" altLang="en-US" dirty="0"/>
              <a:t>包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java.awt</a:t>
            </a:r>
            <a:r>
              <a:rPr lang="zh-CN" altLang="en-US" dirty="0"/>
              <a:t>包是</a:t>
            </a:r>
            <a:r>
              <a:rPr lang="en-US" altLang="zh-CN" dirty="0"/>
              <a:t>Java</a:t>
            </a:r>
            <a:r>
              <a:rPr lang="zh-CN" altLang="en-US" dirty="0"/>
              <a:t>内置的包，属于</a:t>
            </a:r>
            <a:r>
              <a:rPr lang="en-US" altLang="zh-CN" dirty="0"/>
              <a:t>Java</a:t>
            </a:r>
            <a:r>
              <a:rPr lang="zh-CN" altLang="en-US" dirty="0"/>
              <a:t>基础类库（</a:t>
            </a:r>
            <a:r>
              <a:rPr lang="en-US" altLang="zh-CN" dirty="0"/>
              <a:t>JFC</a:t>
            </a:r>
            <a:r>
              <a:rPr lang="zh-CN" altLang="en-US" dirty="0"/>
              <a:t>）的一部分，其中包括以下内容：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便于用户输入的一组丰富的界面组件；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将组件放置在适当位置的几种布局管理器；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事件处理模型；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图形和图像工具等等。</a:t>
            </a:r>
            <a:endParaRPr lang="zh-CN" altLang="en-US" dirty="0"/>
          </a:p>
          <a:p>
            <a:pPr eaLnBrk="1" hangingPunct="1"/>
            <a:r>
              <a:rPr lang="zh-CN" altLang="en-US" dirty="0"/>
              <a:t>要使用到该包中的类，则必须显式地声明如下语句：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import</a:t>
            </a:r>
            <a:r>
              <a:rPr lang="en-US" altLang="zh-CN" dirty="0">
                <a:latin typeface="Courier New" panose="02070309020205020404" pitchFamily="49" charset="0"/>
              </a:rPr>
              <a:t> java.awt.*;</a:t>
            </a:r>
            <a:endParaRPr lang="en-US" altLang="zh-CN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组件的类体系结构</a:t>
            </a:r>
            <a:endParaRPr lang="zh-CN" altLang="en-US" dirty="0"/>
          </a:p>
        </p:txBody>
      </p:sp>
      <p:grpSp>
        <p:nvGrpSpPr>
          <p:cNvPr id="10243" name="Group 4"/>
          <p:cNvGrpSpPr/>
          <p:nvPr/>
        </p:nvGrpSpPr>
        <p:grpSpPr>
          <a:xfrm>
            <a:off x="250825" y="1616075"/>
            <a:ext cx="8713788" cy="4260850"/>
            <a:chOff x="158" y="1018"/>
            <a:chExt cx="5489" cy="2684"/>
          </a:xfrm>
        </p:grpSpPr>
        <p:sp>
          <p:nvSpPr>
            <p:cNvPr id="10244" name="Text Box 5"/>
            <p:cNvSpPr txBox="1"/>
            <p:nvPr/>
          </p:nvSpPr>
          <p:spPr>
            <a:xfrm>
              <a:off x="2154" y="1018"/>
              <a:ext cx="14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Component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5" name="Text Box 6"/>
            <p:cNvSpPr txBox="1"/>
            <p:nvPr/>
          </p:nvSpPr>
          <p:spPr>
            <a:xfrm>
              <a:off x="158" y="1906"/>
              <a:ext cx="590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Button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6" name="Text Box 7"/>
            <p:cNvSpPr txBox="1"/>
            <p:nvPr/>
          </p:nvSpPr>
          <p:spPr>
            <a:xfrm>
              <a:off x="839" y="1906"/>
              <a:ext cx="771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Checkbox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7" name="Text Box 8"/>
            <p:cNvSpPr txBox="1"/>
            <p:nvPr/>
          </p:nvSpPr>
          <p:spPr>
            <a:xfrm>
              <a:off x="1701" y="1906"/>
              <a:ext cx="771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Container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8" name="Text Box 9"/>
            <p:cNvSpPr txBox="1"/>
            <p:nvPr/>
          </p:nvSpPr>
          <p:spPr>
            <a:xfrm>
              <a:off x="2563" y="1906"/>
              <a:ext cx="589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Choice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49" name="Line 10"/>
            <p:cNvSpPr/>
            <p:nvPr/>
          </p:nvSpPr>
          <p:spPr>
            <a:xfrm>
              <a:off x="2880" y="1226"/>
              <a:ext cx="0" cy="68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0" name="Line 11"/>
            <p:cNvSpPr/>
            <p:nvPr/>
          </p:nvSpPr>
          <p:spPr>
            <a:xfrm>
              <a:off x="431" y="1453"/>
              <a:ext cx="4989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1" name="Line 12"/>
            <p:cNvSpPr/>
            <p:nvPr/>
          </p:nvSpPr>
          <p:spPr>
            <a:xfrm>
              <a:off x="431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2" name="Line 13"/>
            <p:cNvSpPr/>
            <p:nvPr/>
          </p:nvSpPr>
          <p:spPr>
            <a:xfrm>
              <a:off x="1247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3" name="Line 14"/>
            <p:cNvSpPr/>
            <p:nvPr/>
          </p:nvSpPr>
          <p:spPr>
            <a:xfrm>
              <a:off x="2109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4" name="Text Box 15"/>
            <p:cNvSpPr txBox="1"/>
            <p:nvPr/>
          </p:nvSpPr>
          <p:spPr>
            <a:xfrm>
              <a:off x="3244" y="1906"/>
              <a:ext cx="589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Canvas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5" name="Text Box 16"/>
            <p:cNvSpPr txBox="1"/>
            <p:nvPr/>
          </p:nvSpPr>
          <p:spPr>
            <a:xfrm>
              <a:off x="3924" y="1906"/>
              <a:ext cx="1133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TextComponent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6" name="Text Box 17"/>
            <p:cNvSpPr txBox="1"/>
            <p:nvPr/>
          </p:nvSpPr>
          <p:spPr>
            <a:xfrm>
              <a:off x="5148" y="1906"/>
              <a:ext cx="499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Label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7" name="Line 18"/>
            <p:cNvSpPr/>
            <p:nvPr/>
          </p:nvSpPr>
          <p:spPr>
            <a:xfrm>
              <a:off x="3560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8" name="Line 19"/>
            <p:cNvSpPr/>
            <p:nvPr/>
          </p:nvSpPr>
          <p:spPr>
            <a:xfrm>
              <a:off x="4513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9" name="Line 20"/>
            <p:cNvSpPr/>
            <p:nvPr/>
          </p:nvSpPr>
          <p:spPr>
            <a:xfrm>
              <a:off x="5420" y="1453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0" name="Line 21"/>
            <p:cNvSpPr/>
            <p:nvPr/>
          </p:nvSpPr>
          <p:spPr>
            <a:xfrm>
              <a:off x="2109" y="2133"/>
              <a:ext cx="0" cy="227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1" name="Text Box 22"/>
            <p:cNvSpPr txBox="1"/>
            <p:nvPr/>
          </p:nvSpPr>
          <p:spPr>
            <a:xfrm>
              <a:off x="1066" y="281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Panel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2" name="Text Box 23"/>
            <p:cNvSpPr txBox="1"/>
            <p:nvPr/>
          </p:nvSpPr>
          <p:spPr>
            <a:xfrm>
              <a:off x="1066" y="349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Applet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3" name="Line 24"/>
            <p:cNvSpPr/>
            <p:nvPr/>
          </p:nvSpPr>
          <p:spPr>
            <a:xfrm>
              <a:off x="1519" y="2360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4" name="Line 25"/>
            <p:cNvSpPr/>
            <p:nvPr/>
          </p:nvSpPr>
          <p:spPr>
            <a:xfrm>
              <a:off x="1519" y="2360"/>
              <a:ext cx="1497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5" name="Line 26"/>
            <p:cNvSpPr/>
            <p:nvPr/>
          </p:nvSpPr>
          <p:spPr>
            <a:xfrm>
              <a:off x="1519" y="3040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6" name="Text Box 27"/>
            <p:cNvSpPr txBox="1"/>
            <p:nvPr/>
          </p:nvSpPr>
          <p:spPr>
            <a:xfrm>
              <a:off x="2064" y="349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Frame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7" name="Text Box 28"/>
            <p:cNvSpPr txBox="1"/>
            <p:nvPr/>
          </p:nvSpPr>
          <p:spPr>
            <a:xfrm>
              <a:off x="3062" y="349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Dialog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8" name="Text Box 29"/>
            <p:cNvSpPr txBox="1"/>
            <p:nvPr/>
          </p:nvSpPr>
          <p:spPr>
            <a:xfrm>
              <a:off x="2563" y="281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Window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9" name="Line 30"/>
            <p:cNvSpPr/>
            <p:nvPr/>
          </p:nvSpPr>
          <p:spPr>
            <a:xfrm flipH="1">
              <a:off x="2517" y="3040"/>
              <a:ext cx="499" cy="45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0" name="Line 31"/>
            <p:cNvSpPr/>
            <p:nvPr/>
          </p:nvSpPr>
          <p:spPr>
            <a:xfrm>
              <a:off x="3016" y="3040"/>
              <a:ext cx="499" cy="45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1" name="Line 32"/>
            <p:cNvSpPr/>
            <p:nvPr/>
          </p:nvSpPr>
          <p:spPr>
            <a:xfrm>
              <a:off x="3016" y="2360"/>
              <a:ext cx="0" cy="45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2" name="Text Box 33"/>
            <p:cNvSpPr txBox="1"/>
            <p:nvPr/>
          </p:nvSpPr>
          <p:spPr>
            <a:xfrm>
              <a:off x="3696" y="281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TextArea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73" name="Text Box 34"/>
            <p:cNvSpPr txBox="1"/>
            <p:nvPr/>
          </p:nvSpPr>
          <p:spPr>
            <a:xfrm>
              <a:off x="4694" y="2814"/>
              <a:ext cx="907" cy="208"/>
            </a:xfrm>
            <a:prstGeom prst="rect">
              <a:avLst/>
            </a:prstGeom>
            <a:gradFill rotWithShape="1">
              <a:gsLst>
                <a:gs pos="0">
                  <a:srgbClr val="3399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  <a:tileRect/>
            </a:gra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81000" indent="-3810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Blip>
                  <a:blip r:embed="rId1"/>
                </a:buBlip>
                <a:defRPr sz="2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620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arabicPeriod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2192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AutoNum type="circleNumDbPlai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764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l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133600" indent="-304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algn="ctr" eaLnBrk="1" hangingPunct="1">
                <a:lnSpc>
                  <a:spcPct val="80000"/>
                </a:lnSpc>
                <a:spcBef>
                  <a:spcPct val="50000"/>
                </a:spcBef>
                <a:buClr>
                  <a:srgbClr val="339966"/>
                </a:buClr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楷体_GB2312" pitchFamily="49" charset="-122"/>
                </a:rPr>
                <a:t>TextField</a:t>
              </a:r>
              <a:endParaRPr lang="en-US" altLang="zh-CN" sz="1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74" name="Line 35"/>
            <p:cNvSpPr/>
            <p:nvPr/>
          </p:nvSpPr>
          <p:spPr>
            <a:xfrm flipH="1">
              <a:off x="4150" y="2133"/>
              <a:ext cx="363" cy="681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75" name="Line 36"/>
            <p:cNvSpPr/>
            <p:nvPr/>
          </p:nvSpPr>
          <p:spPr>
            <a:xfrm>
              <a:off x="4513" y="2133"/>
              <a:ext cx="635" cy="681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编程示例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AWT</a:t>
            </a:r>
            <a:r>
              <a:rPr lang="zh-CN" altLang="en-US" dirty="0"/>
              <a:t>组件最大的缺陷是它依赖于操作系统，也就是说，</a:t>
            </a:r>
            <a:r>
              <a:rPr lang="en-US" altLang="zh-CN" dirty="0"/>
              <a:t>AWT</a:t>
            </a:r>
            <a:r>
              <a:rPr lang="zh-CN" altLang="en-US" dirty="0"/>
              <a:t>程序运行在不同的操作上会有不同的外观和行为，这一点对于</a:t>
            </a:r>
            <a:r>
              <a:rPr lang="en-US" altLang="zh-CN" dirty="0"/>
              <a:t>Java</a:t>
            </a:r>
            <a:r>
              <a:rPr lang="zh-CN" altLang="en-US" dirty="0"/>
              <a:t>的平台无关性来讲，是无法容忍的。</a:t>
            </a:r>
            <a:endParaRPr lang="zh-CN" altLang="en-US" dirty="0"/>
          </a:p>
        </p:txBody>
      </p:sp>
      <p:pic>
        <p:nvPicPr>
          <p:cNvPr id="11268" name="Picture 4" descr="未命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413" y="3322638"/>
            <a:ext cx="5040312" cy="2986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TABLE_BEAUTIFY" val="smartTable{c09bc0a3-c9d5-465a-b0a0-d303f2b8a013}"/>
</p:tagLst>
</file>

<file path=ppt/tags/tag10.xml><?xml version="1.0" encoding="utf-8"?>
<p:tagLst xmlns:p="http://schemas.openxmlformats.org/presentationml/2006/main">
  <p:tag name="KSO_WM_UNIT_TABLE_BEAUTIFY" val="smartTable{86851720-d9c8-434a-8be5-0234053ca4ca}"/>
</p:tagLst>
</file>

<file path=ppt/tags/tag11.xml><?xml version="1.0" encoding="utf-8"?>
<p:tagLst xmlns:p="http://schemas.openxmlformats.org/presentationml/2006/main">
  <p:tag name="KSO_WM_UNIT_TABLE_BEAUTIFY" val="smartTable{00b05068-8a33-47bb-9b75-35f4f35b8942}"/>
</p:tagLst>
</file>

<file path=ppt/tags/tag12.xml><?xml version="1.0" encoding="utf-8"?>
<p:tagLst xmlns:p="http://schemas.openxmlformats.org/presentationml/2006/main">
  <p:tag name="KSO_WM_UNIT_TABLE_BEAUTIFY" val="smartTable{b6f0b463-86e6-496d-a554-fb74fed09e83}"/>
</p:tagLst>
</file>

<file path=ppt/tags/tag13.xml><?xml version="1.0" encoding="utf-8"?>
<p:tagLst xmlns:p="http://schemas.openxmlformats.org/presentationml/2006/main">
  <p:tag name="KSO_WM_UNIT_TABLE_BEAUTIFY" val="smartTable{b6e7f8c4-67b3-4eac-a286-d2e5d0d264e6}"/>
</p:tagLst>
</file>

<file path=ppt/tags/tag14.xml><?xml version="1.0" encoding="utf-8"?>
<p:tagLst xmlns:p="http://schemas.openxmlformats.org/presentationml/2006/main">
  <p:tag name="KSO_WM_UNIT_TABLE_BEAUTIFY" val="smartTable{7e14f66f-4a81-4d49-9d84-b32aedddcc1e}"/>
</p:tagLst>
</file>

<file path=ppt/tags/tag15.xml><?xml version="1.0" encoding="utf-8"?>
<p:tagLst xmlns:p="http://schemas.openxmlformats.org/presentationml/2006/main">
  <p:tag name="KSO_WM_UNIT_TABLE_BEAUTIFY" val="smartTable{a78d246c-dfb4-4403-882f-9ddf4a4164ac}"/>
</p:tagLst>
</file>

<file path=ppt/tags/tag16.xml><?xml version="1.0" encoding="utf-8"?>
<p:tagLst xmlns:p="http://schemas.openxmlformats.org/presentationml/2006/main">
  <p:tag name="KSO_WM_UNIT_TABLE_BEAUTIFY" val="smartTable{f7c25eae-8530-492c-9be5-4c455e369516}"/>
</p:tagLst>
</file>

<file path=ppt/tags/tag17.xml><?xml version="1.0" encoding="utf-8"?>
<p:tagLst xmlns:p="http://schemas.openxmlformats.org/presentationml/2006/main">
  <p:tag name="KSO_WM_UNIT_TABLE_BEAUTIFY" val="smartTable{45ba851d-0f5c-43c2-8592-5b74806e2d0d}"/>
</p:tagLst>
</file>

<file path=ppt/tags/tag18.xml><?xml version="1.0" encoding="utf-8"?>
<p:tagLst xmlns:p="http://schemas.openxmlformats.org/presentationml/2006/main">
  <p:tag name="COMMONDATA" val="eyJoZGlkIjoiYzZmNDRkMmIyZjQzNTIxY2QwODQ5MmQyOWNmMzdkMzAifQ=="/>
</p:tagLst>
</file>

<file path=ppt/tags/tag2.xml><?xml version="1.0" encoding="utf-8"?>
<p:tagLst xmlns:p="http://schemas.openxmlformats.org/presentationml/2006/main">
  <p:tag name="KSO_WM_UNIT_TABLE_BEAUTIFY" val="smartTable{5819c18d-64f2-4e34-a39f-0769807f9b03}"/>
</p:tagLst>
</file>

<file path=ppt/tags/tag3.xml><?xml version="1.0" encoding="utf-8"?>
<p:tagLst xmlns:p="http://schemas.openxmlformats.org/presentationml/2006/main">
  <p:tag name="KSO_WM_UNIT_TABLE_BEAUTIFY" val="smartTable{903359ff-9ee6-4324-89ee-58b026bbd2ca}"/>
</p:tagLst>
</file>

<file path=ppt/tags/tag4.xml><?xml version="1.0" encoding="utf-8"?>
<p:tagLst xmlns:p="http://schemas.openxmlformats.org/presentationml/2006/main">
  <p:tag name="KSO_WM_UNIT_TABLE_BEAUTIFY" val="smartTable{180a50a9-1076-474f-8645-4cec41c797aa}"/>
</p:tagLst>
</file>

<file path=ppt/tags/tag5.xml><?xml version="1.0" encoding="utf-8"?>
<p:tagLst xmlns:p="http://schemas.openxmlformats.org/presentationml/2006/main">
  <p:tag name="KSO_WM_UNIT_TABLE_BEAUTIFY" val="smartTable{cd5adc31-6b3a-41b2-bf80-b945cabf9f73}"/>
</p:tagLst>
</file>

<file path=ppt/tags/tag6.xml><?xml version="1.0" encoding="utf-8"?>
<p:tagLst xmlns:p="http://schemas.openxmlformats.org/presentationml/2006/main">
  <p:tag name="KSO_WM_UNIT_TABLE_BEAUTIFY" val="smartTable{87cdc2f3-f573-4486-bccd-9911d71f0e5e}"/>
</p:tagLst>
</file>

<file path=ppt/tags/tag7.xml><?xml version="1.0" encoding="utf-8"?>
<p:tagLst xmlns:p="http://schemas.openxmlformats.org/presentationml/2006/main">
  <p:tag name="KSO_WM_UNIT_TABLE_BEAUTIFY" val="smartTable{5e5cb98d-d5b8-49d7-97ae-2eca4e96968a}"/>
</p:tagLst>
</file>

<file path=ppt/tags/tag8.xml><?xml version="1.0" encoding="utf-8"?>
<p:tagLst xmlns:p="http://schemas.openxmlformats.org/presentationml/2006/main">
  <p:tag name="KSO_WM_UNIT_TABLE_BEAUTIFY" val="smartTable{bfc898d6-fe92-4858-992b-a1616fc9fe72}"/>
</p:tagLst>
</file>

<file path=ppt/tags/tag9.xml><?xml version="1.0" encoding="utf-8"?>
<p:tagLst xmlns:p="http://schemas.openxmlformats.org/presentationml/2006/main">
  <p:tag name="KSO_WM_UNIT_TABLE_BEAUTIFY" val="smartTable{19337bcc-7a4f-445d-ab6a-b436caa83003}"/>
</p:tagLst>
</file>

<file path=ppt/theme/theme1.xml><?xml version="1.0" encoding="utf-8"?>
<a:theme xmlns:a="http://schemas.openxmlformats.org/drawingml/2006/main" name="NordriDesign ">
  <a:themeElements>
    <a:clrScheme name="NordriDesign 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CC"/>
      </a:accent1>
      <a:accent2>
        <a:srgbClr val="003366"/>
      </a:accent2>
      <a:accent3>
        <a:srgbClr val="FFFFFF"/>
      </a:accent3>
      <a:accent4>
        <a:srgbClr val="000000"/>
      </a:accent4>
      <a:accent5>
        <a:srgbClr val="ADB8E2"/>
      </a:accent5>
      <a:accent6>
        <a:srgbClr val="002D5C"/>
      </a:accent6>
      <a:hlink>
        <a:srgbClr val="003366"/>
      </a:hlink>
      <a:folHlink>
        <a:srgbClr val="0066CC"/>
      </a:folHlink>
    </a:clrScheme>
    <a:fontScheme name="NordriDesign 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342900" marR="0" indent="-342900" algn="ctr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rgbClr val="339966"/>
          </a:buClr>
          <a:buSzTx/>
          <a:buFont typeface="Wingdings" panose="05000000000000000000" pitchFamily="2" charset="2"/>
          <a:buNone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anose="02070309020205020404" pitchFamily="49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NordriDesign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66CC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ADB8E2"/>
        </a:accent5>
        <a:accent6>
          <a:srgbClr val="002D5C"/>
        </a:accent6>
        <a:hlink>
          <a:srgbClr val="003366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13910</Words>
  <Application>WPS 演示</Application>
  <PresentationFormat>全屏显示(4:3)</PresentationFormat>
  <Paragraphs>1399</Paragraphs>
  <Slides>64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Arial</vt:lpstr>
      <vt:lpstr>宋体</vt:lpstr>
      <vt:lpstr>Wingdings</vt:lpstr>
      <vt:lpstr>Courier New</vt:lpstr>
      <vt:lpstr>黑体</vt:lpstr>
      <vt:lpstr>微软雅黑</vt:lpstr>
      <vt:lpstr>Tahoma</vt:lpstr>
      <vt:lpstr>Times New Roman</vt:lpstr>
      <vt:lpstr>楷体_GB2312</vt:lpstr>
      <vt:lpstr>新宋体</vt:lpstr>
      <vt:lpstr>Arial Unicode MS</vt:lpstr>
      <vt:lpstr>NordriDesign </vt:lpstr>
      <vt:lpstr>PowerPoint 演示文稿</vt:lpstr>
      <vt:lpstr>本章相关词汇</vt:lpstr>
      <vt:lpstr>本章目标</vt:lpstr>
      <vt:lpstr>GUI的概念</vt:lpstr>
      <vt:lpstr>AWT简介</vt:lpstr>
      <vt:lpstr>AWT 概述</vt:lpstr>
      <vt:lpstr>java.awt包</vt:lpstr>
      <vt:lpstr>AWT组件的类体系结构</vt:lpstr>
      <vt:lpstr>AWT编程示例</vt:lpstr>
      <vt:lpstr>Swing简介以及javax.swing包</vt:lpstr>
      <vt:lpstr>Swing 2-1</vt:lpstr>
      <vt:lpstr>Swing组件的类体系结构</vt:lpstr>
      <vt:lpstr>Swing 2-2</vt:lpstr>
      <vt:lpstr>常用Swing组件</vt:lpstr>
      <vt:lpstr>Swing中常用的容器组件</vt:lpstr>
      <vt:lpstr>Swing 容器组件 3-1 </vt:lpstr>
      <vt:lpstr>Swing 容器组件 3-2 </vt:lpstr>
      <vt:lpstr>javax.swing.JFrame</vt:lpstr>
      <vt:lpstr>JFrame的常用方法</vt:lpstr>
      <vt:lpstr>创建窗体</vt:lpstr>
      <vt:lpstr>创建窗体示例</vt:lpstr>
      <vt:lpstr>窗体的内容面板</vt:lpstr>
      <vt:lpstr>java.awt.Container</vt:lpstr>
      <vt:lpstr>内容面板示例</vt:lpstr>
      <vt:lpstr>java.awt.Color</vt:lpstr>
      <vt:lpstr>javax.swing.JPanel</vt:lpstr>
      <vt:lpstr>JPanel的常用方法</vt:lpstr>
      <vt:lpstr>javax.swing.JScrollPane</vt:lpstr>
      <vt:lpstr>JScrollPane的构造方法</vt:lpstr>
      <vt:lpstr>JScrollPane的常用方法</vt:lpstr>
      <vt:lpstr>布局管理器</vt:lpstr>
      <vt:lpstr>布局管理器</vt:lpstr>
      <vt:lpstr>几种常用布局</vt:lpstr>
      <vt:lpstr>为容器设置布局</vt:lpstr>
      <vt:lpstr>FlowLayout</vt:lpstr>
      <vt:lpstr>流式布局示例</vt:lpstr>
      <vt:lpstr>BorderLayout</vt:lpstr>
      <vt:lpstr>边界布局示例</vt:lpstr>
      <vt:lpstr>GridLayout</vt:lpstr>
      <vt:lpstr>CardLayout</vt:lpstr>
      <vt:lpstr>Swing GUI 组件</vt:lpstr>
      <vt:lpstr>Swing中常用的文本组件</vt:lpstr>
      <vt:lpstr>javax.swing.JButton</vt:lpstr>
      <vt:lpstr>JButton的常用方法</vt:lpstr>
      <vt:lpstr>javax.swing.JLabel</vt:lpstr>
      <vt:lpstr>JLabel的常用方法</vt:lpstr>
      <vt:lpstr>Swing中常用的表单组件</vt:lpstr>
      <vt:lpstr>javax.swing.JTextField</vt:lpstr>
      <vt:lpstr>JTextField的常用方法</vt:lpstr>
      <vt:lpstr>javax.swing.JPasswordField</vt:lpstr>
      <vt:lpstr>JPasswrodField的常用方法</vt:lpstr>
      <vt:lpstr>javax.swing.JTextArea</vt:lpstr>
      <vt:lpstr>JTextArea的常用方法</vt:lpstr>
      <vt:lpstr>java.awt.Font</vt:lpstr>
      <vt:lpstr>javax.swing.JCheckBox</vt:lpstr>
      <vt:lpstr>JCheckBox的常用方法</vt:lpstr>
      <vt:lpstr>javax.swing.JRadioButton</vt:lpstr>
      <vt:lpstr>JRadioButton常用方法</vt:lpstr>
      <vt:lpstr>javax.swing.ButtonGroup</vt:lpstr>
      <vt:lpstr>ButtonGroup的常用方法</vt:lpstr>
      <vt:lpstr>javax.swing.JComboBox</vt:lpstr>
      <vt:lpstr>JComboBox的常用方法</vt:lpstr>
      <vt:lpstr>表单组件示例</vt:lpstr>
      <vt:lpstr>总结</vt:lpstr>
    </vt:vector>
  </TitlesOfParts>
  <Company>长沙牛耳计算机技术中心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CCAT S1 Java</dc:title>
  <dc:creator>崔剑</dc:creator>
  <cp:lastModifiedBy>sugar</cp:lastModifiedBy>
  <cp:revision>1019</cp:revision>
  <dcterms:created xsi:type="dcterms:W3CDTF">2005-06-22T06:00:00Z</dcterms:created>
  <dcterms:modified xsi:type="dcterms:W3CDTF">2022-05-19T00:55:39Z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A813A3D726CA43339C6BE778E8BB103C</vt:lpwstr>
  </property>
  <property fmtid="{D5CDD505-2E9C-101B-9397-08002B2CF9AE}" pid="3" name="KSOProductBuildVer">
    <vt:lpwstr>2052-11.1.0.11636</vt:lpwstr>
  </property>
</Properties>
</file>