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63"/>
  </p:notesMasterIdLst>
  <p:sldIdLst>
    <p:sldId id="258" r:id="rId3"/>
    <p:sldId id="259" r:id="rId4"/>
    <p:sldId id="260" r:id="rId5"/>
    <p:sldId id="490" r:id="rId6"/>
    <p:sldId id="294" r:id="rId7"/>
    <p:sldId id="297" r:id="rId8"/>
    <p:sldId id="298" r:id="rId9"/>
    <p:sldId id="299" r:id="rId10"/>
    <p:sldId id="300" r:id="rId11"/>
    <p:sldId id="301" r:id="rId12"/>
    <p:sldId id="302" r:id="rId13"/>
    <p:sldId id="303" r:id="rId14"/>
    <p:sldId id="483" r:id="rId15"/>
    <p:sldId id="453" r:id="rId16"/>
    <p:sldId id="488" r:id="rId17"/>
    <p:sldId id="489" r:id="rId18"/>
    <p:sldId id="491" r:id="rId19"/>
    <p:sldId id="497" r:id="rId20"/>
    <p:sldId id="304" r:id="rId21"/>
    <p:sldId id="305" r:id="rId22"/>
    <p:sldId id="306" r:id="rId23"/>
    <p:sldId id="308" r:id="rId24"/>
    <p:sldId id="307" r:id="rId25"/>
    <p:sldId id="309" r:id="rId26"/>
    <p:sldId id="310" r:id="rId27"/>
    <p:sldId id="311" r:id="rId28"/>
    <p:sldId id="312" r:id="rId29"/>
    <p:sldId id="313" r:id="rId30"/>
    <p:sldId id="499" r:id="rId31"/>
    <p:sldId id="452" r:id="rId32"/>
    <p:sldId id="498" r:id="rId33"/>
    <p:sldId id="430" r:id="rId34"/>
    <p:sldId id="464" r:id="rId35"/>
    <p:sldId id="434" r:id="rId36"/>
    <p:sldId id="435" r:id="rId37"/>
    <p:sldId id="465" r:id="rId38"/>
    <p:sldId id="466" r:id="rId39"/>
    <p:sldId id="500" r:id="rId40"/>
    <p:sldId id="494" r:id="rId41"/>
    <p:sldId id="492" r:id="rId42"/>
    <p:sldId id="493" r:id="rId43"/>
    <p:sldId id="467" r:id="rId44"/>
    <p:sldId id="468" r:id="rId45"/>
    <p:sldId id="469" r:id="rId46"/>
    <p:sldId id="470" r:id="rId47"/>
    <p:sldId id="471" r:id="rId48"/>
    <p:sldId id="472" r:id="rId49"/>
    <p:sldId id="495" r:id="rId50"/>
    <p:sldId id="496" r:id="rId51"/>
    <p:sldId id="474" r:id="rId52"/>
    <p:sldId id="441" r:id="rId53"/>
    <p:sldId id="449" r:id="rId54"/>
    <p:sldId id="454" r:id="rId55"/>
    <p:sldId id="475" r:id="rId56"/>
    <p:sldId id="478" r:id="rId57"/>
    <p:sldId id="477" r:id="rId58"/>
    <p:sldId id="479" r:id="rId59"/>
    <p:sldId id="480" r:id="rId60"/>
    <p:sldId id="447" r:id="rId61"/>
    <p:sldId id="485"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315FE9A-35FD-4A96-8CEA-31A351E78B01}">
          <p14:sldIdLst>
            <p14:sldId id="258"/>
            <p14:sldId id="259"/>
            <p14:sldId id="260"/>
            <p14:sldId id="490"/>
            <p14:sldId id="294"/>
            <p14:sldId id="297"/>
            <p14:sldId id="298"/>
            <p14:sldId id="299"/>
            <p14:sldId id="300"/>
            <p14:sldId id="301"/>
            <p14:sldId id="302"/>
            <p14:sldId id="303"/>
            <p14:sldId id="483"/>
            <p14:sldId id="453"/>
            <p14:sldId id="488"/>
            <p14:sldId id="489"/>
            <p14:sldId id="491"/>
            <p14:sldId id="497"/>
            <p14:sldId id="304"/>
            <p14:sldId id="305"/>
            <p14:sldId id="306"/>
            <p14:sldId id="308"/>
            <p14:sldId id="307"/>
            <p14:sldId id="309"/>
            <p14:sldId id="310"/>
            <p14:sldId id="311"/>
            <p14:sldId id="312"/>
            <p14:sldId id="313"/>
            <p14:sldId id="499"/>
            <p14:sldId id="452"/>
            <p14:sldId id="498"/>
            <p14:sldId id="430"/>
            <p14:sldId id="464"/>
            <p14:sldId id="434"/>
            <p14:sldId id="435"/>
            <p14:sldId id="465"/>
            <p14:sldId id="466"/>
            <p14:sldId id="500"/>
            <p14:sldId id="494"/>
            <p14:sldId id="492"/>
            <p14:sldId id="493"/>
            <p14:sldId id="467"/>
            <p14:sldId id="468"/>
            <p14:sldId id="469"/>
            <p14:sldId id="470"/>
            <p14:sldId id="471"/>
            <p14:sldId id="472"/>
            <p14:sldId id="495"/>
            <p14:sldId id="496"/>
            <p14:sldId id="474"/>
            <p14:sldId id="441"/>
            <p14:sldId id="449"/>
            <p14:sldId id="454"/>
            <p14:sldId id="475"/>
            <p14:sldId id="478"/>
            <p14:sldId id="477"/>
            <p14:sldId id="479"/>
            <p14:sldId id="480"/>
            <p14:sldId id="447"/>
            <p14:sldId id="4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蔡 美玲" initials="蔡" lastIdx="1" clrIdx="0">
    <p:extLst>
      <p:ext uri="{19B8F6BF-5375-455C-9EA6-DF929625EA0E}">
        <p15:presenceInfo xmlns:p15="http://schemas.microsoft.com/office/powerpoint/2012/main" userId="1f0cf32301acfb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3300"/>
    <a:srgbClr val="C0504D"/>
    <a:srgbClr val="FF66CC"/>
    <a:srgbClr val="67B790"/>
    <a:srgbClr val="B8CCF0"/>
    <a:srgbClr val="EBF0F0"/>
    <a:srgbClr val="9F2D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68830" autoAdjust="0"/>
  </p:normalViewPr>
  <p:slideViewPr>
    <p:cSldViewPr snapToGrid="0">
      <p:cViewPr varScale="1">
        <p:scale>
          <a:sx n="76" d="100"/>
          <a:sy n="76" d="100"/>
        </p:scale>
        <p:origin x="18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BEAE4-A422-4D6C-94E6-953C44277C72}"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A4E7C-93F3-47F3-8146-0F6AB151ADBA}" type="slidenum">
              <a:rPr lang="zh-CN" altLang="en-US" smtClean="0"/>
              <a:t>‹#›</a:t>
            </a:fld>
            <a:endParaRPr lang="zh-CN" altLang="en-US"/>
          </a:p>
        </p:txBody>
      </p:sp>
    </p:spTree>
    <p:extLst>
      <p:ext uri="{BB962C8B-B14F-4D97-AF65-F5344CB8AC3E}">
        <p14:creationId xmlns:p14="http://schemas.microsoft.com/office/powerpoint/2010/main" val="416765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log.csdn.net/qingtiantianqing/article/details/72783952"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EEECE1">
                    <a:lumMod val="25000"/>
                  </a:srgbClr>
                </a:solidFill>
                <a:effectLst/>
                <a:uLnTx/>
                <a:uFillTx/>
                <a:latin typeface="Calibri"/>
                <a:ea typeface="微软雅黑" pitchFamily="34" charset="-122"/>
                <a:cs typeface="+mj-cs"/>
              </a:rPr>
              <a:t>这个知识点讲解 </a:t>
            </a:r>
            <a:r>
              <a:rPr kumimoji="0" lang="en-US" altLang="zh-CN" sz="1200" b="0" i="0" u="none" strike="noStrike" kern="1200" cap="none" spc="0" normalizeH="0" baseline="0" noProof="0" dirty="0">
                <a:ln>
                  <a:noFill/>
                </a:ln>
                <a:solidFill>
                  <a:srgbClr val="EEECE1">
                    <a:lumMod val="25000"/>
                  </a:srgbClr>
                </a:solidFill>
                <a:effectLst/>
                <a:uLnTx/>
                <a:uFillTx/>
                <a:latin typeface="Calibri"/>
                <a:ea typeface="微软雅黑" pitchFamily="34" charset="-122"/>
                <a:cs typeface="+mj-cs"/>
              </a:rPr>
              <a:t>Service </a:t>
            </a:r>
            <a:r>
              <a:rPr kumimoji="0" lang="zh-CN" altLang="en-US" sz="1200" b="0" i="0" u="none" strike="noStrike" kern="1200" cap="none" spc="0" normalizeH="0" baseline="0" noProof="0" dirty="0">
                <a:ln>
                  <a:noFill/>
                </a:ln>
                <a:solidFill>
                  <a:srgbClr val="EEECE1">
                    <a:lumMod val="25000"/>
                  </a:srgbClr>
                </a:solidFill>
                <a:effectLst/>
                <a:uLnTx/>
                <a:uFillTx/>
                <a:latin typeface="Calibri"/>
                <a:ea typeface="微软雅黑" pitchFamily="34" charset="-122"/>
                <a:cs typeface="+mj-cs"/>
              </a:rPr>
              <a:t>的基本用法。</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1</a:t>
            </a:fld>
            <a:endParaRPr lang="zh-CN" altLang="en-US"/>
          </a:p>
        </p:txBody>
      </p:sp>
    </p:spTree>
    <p:extLst>
      <p:ext uri="{BB962C8B-B14F-4D97-AF65-F5344CB8AC3E}">
        <p14:creationId xmlns:p14="http://schemas.microsoft.com/office/powerpoint/2010/main" val="419273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RelativeLayout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LinearLayout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ll_btn</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:layout_alignParentTop</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:layout_centerHorizontal</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:gravity</a:t>
            </a:r>
            <a:r>
              <a:rPr lang="en-US" altLang="zh-CN" b="1" dirty="0">
                <a:solidFill>
                  <a:srgbClr val="0000FF"/>
                </a:solidFill>
                <a:effectLst/>
              </a:rPr>
              <a:t>=</a:t>
            </a:r>
            <a:r>
              <a:rPr lang="en-US" altLang="zh-CN" b="1" dirty="0">
                <a:solidFill>
                  <a:srgbClr val="008000"/>
                </a:solidFill>
                <a:effectLst/>
              </a:rPr>
              <a:t>"center"</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btn_post_msg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:enabled</a:t>
            </a:r>
            <a:r>
              <a:rPr lang="en-US" altLang="zh-CN" b="1" dirty="0">
                <a:solidFill>
                  <a:srgbClr val="0000FF"/>
                </a:solidFill>
                <a:effectLst/>
              </a:rPr>
              <a:t>=</a:t>
            </a:r>
            <a:r>
              <a:rPr lang="en-US" altLang="zh-CN" b="1" dirty="0">
                <a:solidFill>
                  <a:srgbClr val="008000"/>
                </a:solidFill>
                <a:effectLst/>
              </a:rPr>
              <a:t>"false"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停止闪烁</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btn_post_change</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霓虹灯效果</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LinearLayout</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FrameLayout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ll_btn</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:layout_centerVertical</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:layout_centerHorizontal</a:t>
            </a:r>
            <a:r>
              <a:rPr lang="en-US" altLang="zh-CN" b="1" dirty="0">
                <a:solidFill>
                  <a:srgbClr val="0000FF"/>
                </a:solidFill>
                <a:effectLst/>
              </a:rPr>
              <a:t>=</a:t>
            </a:r>
            <a:r>
              <a:rPr lang="en-US" altLang="zh-CN" b="1" dirty="0">
                <a:solidFill>
                  <a:srgbClr val="008000"/>
                </a:solidFill>
                <a:effectLst/>
              </a:rPr>
              <a:t>"true" </a:t>
            </a:r>
            <a:r>
              <a:rPr lang="en-US" altLang="zh-CN" dirty="0"/>
              <a:t>&gt;</a:t>
            </a:r>
            <a:br>
              <a:rPr lang="en-US" altLang="zh-CN" dirty="0"/>
            </a:br>
            <a:r>
              <a:rPr lang="en-US" altLang="zh-CN" dirty="0"/>
              <a:t>        </a:t>
            </a: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"@+id/textView1"</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"320dp"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"320dp"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"@color/color1"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"260dp"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"260dp"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"@color/color2"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"200dp"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"200dp"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"@color/color3"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"140dp"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"140dp"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"@color/color4" </a:t>
            </a:r>
            <a:r>
              <a:rPr lang="en-US" altLang="zh-CN" dirty="0"/>
              <a:t>/&gt;</a:t>
            </a:r>
            <a:br>
              <a:rPr lang="en-US" altLang="zh-CN" dirty="0"/>
            </a:br>
            <a:r>
              <a:rPr lang="en-US" altLang="zh-CN" dirty="0"/>
              <a:t>       </a:t>
            </a: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"80dp"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"80dp"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"@color/color5" </a:t>
            </a:r>
            <a:r>
              <a:rPr lang="en-US" altLang="zh-CN" dirty="0"/>
              <a:t>/&gt;</a:t>
            </a:r>
            <a:br>
              <a:rPr lang="en-US" altLang="zh-CN" dirty="0"/>
            </a:br>
            <a:r>
              <a:rPr lang="en-US" altLang="zh-CN" dirty="0"/>
              <a:t>        </a:t>
            </a:r>
            <a:br>
              <a:rPr lang="en-US" altLang="zh-CN" dirty="0"/>
            </a:br>
            <a:r>
              <a:rPr lang="en-US" altLang="zh-CN" dirty="0"/>
              <a:t>    &lt;/</a:t>
            </a:r>
            <a:r>
              <a:rPr lang="en-US" altLang="zh-CN" b="1" dirty="0" err="1">
                <a:solidFill>
                  <a:srgbClr val="000080"/>
                </a:solidFill>
                <a:effectLst/>
              </a:rPr>
              <a:t>FrameLayout</a:t>
            </a:r>
            <a:r>
              <a:rPr lang="en-US" altLang="zh-CN" dirty="0"/>
              <a:t>&gt;</a:t>
            </a:r>
            <a:br>
              <a:rPr lang="en-US" altLang="zh-CN" dirty="0"/>
            </a:br>
            <a:br>
              <a:rPr lang="en-US" altLang="zh-CN" dirty="0"/>
            </a:br>
            <a:r>
              <a:rPr lang="en-US" altLang="zh-CN" dirty="0"/>
              <a:t>&lt;/</a:t>
            </a:r>
            <a:r>
              <a:rPr lang="en-US" altLang="zh-CN" b="1" dirty="0" err="1">
                <a:solidFill>
                  <a:srgbClr val="000080"/>
                </a:solidFill>
                <a:effectLst/>
              </a:rPr>
              <a:t>RelativeLayout</a:t>
            </a:r>
            <a:r>
              <a:rPr lang="en-US" altLang="zh-CN" dirty="0"/>
              <a:t>&gt;</a:t>
            </a:r>
            <a:br>
              <a:rPr lang="en-US" altLang="zh-CN" dirty="0"/>
            </a:br>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29</a:t>
            </a:fld>
            <a:endParaRPr lang="zh-CN" altLang="en-US"/>
          </a:p>
        </p:txBody>
      </p:sp>
    </p:spTree>
    <p:extLst>
      <p:ext uri="{BB962C8B-B14F-4D97-AF65-F5344CB8AC3E}">
        <p14:creationId xmlns:p14="http://schemas.microsoft.com/office/powerpoint/2010/main" val="275903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360000"/>
            <a:r>
              <a:rPr lang="en-US" altLang="zh-CN" dirty="0" err="1"/>
              <a:t>btnCount.setOnClickListener</a:t>
            </a:r>
            <a:r>
              <a:rPr lang="en-US" altLang="zh-CN" dirty="0"/>
              <a:t>(new </a:t>
            </a:r>
            <a:r>
              <a:rPr lang="en-US" altLang="zh-CN" dirty="0" err="1"/>
              <a:t>OnClickListener</a:t>
            </a:r>
            <a:r>
              <a:rPr lang="en-US" altLang="zh-CN" dirty="0"/>
              <a:t>() {</a:t>
            </a:r>
          </a:p>
          <a:p>
            <a:pPr defTabSz="360000"/>
            <a:r>
              <a:rPr lang="en-US" altLang="zh-CN" dirty="0"/>
              <a:t>	@Override</a:t>
            </a:r>
          </a:p>
          <a:p>
            <a:pPr defTabSz="360000"/>
            <a:r>
              <a:rPr lang="en-US" altLang="zh-CN" dirty="0"/>
              <a:t>	public void </a:t>
            </a:r>
            <a:r>
              <a:rPr lang="en-US" altLang="zh-CN" dirty="0" err="1"/>
              <a:t>onClick</a:t>
            </a:r>
            <a:r>
              <a:rPr lang="en-US" altLang="zh-CN" dirty="0"/>
              <a:t>(View v) {</a:t>
            </a:r>
          </a:p>
          <a:p>
            <a:pPr defTabSz="360000"/>
            <a:r>
              <a:rPr lang="en-US" altLang="zh-CN" dirty="0"/>
              <a:t>		//2</a:t>
            </a:r>
            <a:r>
              <a:rPr lang="zh-CN" altLang="en-US" dirty="0"/>
              <a:t>、非</a:t>
            </a:r>
            <a:r>
              <a:rPr lang="en-US" altLang="zh-CN" dirty="0"/>
              <a:t>UI</a:t>
            </a:r>
            <a:r>
              <a:rPr lang="zh-CN" altLang="en-US" dirty="0"/>
              <a:t>线程中更新</a:t>
            </a:r>
            <a:r>
              <a:rPr lang="en-US" altLang="zh-CN" dirty="0"/>
              <a:t>UI</a:t>
            </a:r>
          </a:p>
          <a:p>
            <a:pPr defTabSz="360000"/>
            <a:r>
              <a:rPr lang="en-US" altLang="zh-CN" dirty="0"/>
              <a:t>		new Thread(){</a:t>
            </a:r>
          </a:p>
          <a:p>
            <a:pPr defTabSz="360000"/>
            <a:r>
              <a:rPr lang="en-US" altLang="zh-CN" dirty="0"/>
              <a:t>			@Override</a:t>
            </a:r>
          </a:p>
          <a:p>
            <a:pPr defTabSz="360000"/>
            <a:r>
              <a:rPr lang="en-US" altLang="zh-CN" dirty="0"/>
              <a:t>			public void run() {</a:t>
            </a:r>
          </a:p>
          <a:p>
            <a:pPr defTabSz="360000"/>
            <a:r>
              <a:rPr lang="en-US" altLang="zh-CN" dirty="0"/>
              <a:t>				while (count &gt; 0) {</a:t>
            </a:r>
          </a:p>
          <a:p>
            <a:pPr defTabSz="360000"/>
            <a:r>
              <a:rPr lang="en-US" altLang="zh-CN" dirty="0"/>
              <a:t>					count --;</a:t>
            </a:r>
          </a:p>
          <a:p>
            <a:pPr defTabSz="360000"/>
            <a:r>
              <a:rPr lang="en-US" altLang="zh-CN" dirty="0"/>
              <a:t>					//</a:t>
            </a:r>
            <a:r>
              <a:rPr lang="zh-CN" altLang="en-US" dirty="0"/>
              <a:t>在新线程中直接更新</a:t>
            </a:r>
            <a:r>
              <a:rPr lang="en-US" altLang="zh-CN" dirty="0"/>
              <a:t>UI</a:t>
            </a:r>
          </a:p>
          <a:p>
            <a:pPr defTabSz="360000"/>
            <a:r>
              <a:rPr lang="en-US" altLang="zh-CN" dirty="0"/>
              <a:t>					</a:t>
            </a:r>
            <a:r>
              <a:rPr lang="en-US" altLang="zh-CN" dirty="0" err="1"/>
              <a:t>tvCount.setText</a:t>
            </a:r>
            <a:r>
              <a:rPr lang="en-US" altLang="zh-CN" dirty="0"/>
              <a:t>("</a:t>
            </a:r>
            <a:r>
              <a:rPr lang="zh-CN" altLang="en-US" dirty="0"/>
              <a:t>剩余时间：</a:t>
            </a:r>
            <a:r>
              <a:rPr lang="en-US" altLang="zh-CN" dirty="0"/>
              <a:t>"+count);</a:t>
            </a:r>
          </a:p>
          <a:p>
            <a:pPr defTabSz="360000"/>
            <a:r>
              <a:rPr lang="en-US" altLang="zh-CN" dirty="0"/>
              <a:t>					try {</a:t>
            </a:r>
          </a:p>
          <a:p>
            <a:pPr defTabSz="360000"/>
            <a:r>
              <a:rPr lang="en-US" altLang="zh-CN" dirty="0"/>
              <a:t>						</a:t>
            </a:r>
            <a:r>
              <a:rPr lang="en-US" altLang="zh-CN" dirty="0" err="1"/>
              <a:t>Thread.sleep</a:t>
            </a:r>
            <a:r>
              <a:rPr lang="en-US" altLang="zh-CN" dirty="0"/>
              <a:t>(1000);</a:t>
            </a:r>
          </a:p>
          <a:p>
            <a:pPr defTabSz="360000"/>
            <a:r>
              <a:rPr lang="en-US" altLang="zh-CN" dirty="0"/>
              <a:t>					} catch (Exception e) {</a:t>
            </a:r>
          </a:p>
          <a:p>
            <a:pPr defTabSz="360000"/>
            <a:r>
              <a:rPr lang="en-US" altLang="zh-CN" dirty="0"/>
              <a:t>						</a:t>
            </a:r>
            <a:r>
              <a:rPr lang="en-US" altLang="zh-CN" dirty="0" err="1"/>
              <a:t>e.printStackTrace</a:t>
            </a:r>
            <a:r>
              <a:rPr lang="en-US" altLang="zh-CN" dirty="0"/>
              <a:t>();</a:t>
            </a:r>
          </a:p>
          <a:p>
            <a:pPr defTabSz="360000"/>
            <a:r>
              <a:rPr lang="en-US" altLang="zh-CN" dirty="0"/>
              <a:t>					}</a:t>
            </a:r>
          </a:p>
          <a:p>
            <a:pPr defTabSz="360000"/>
            <a:r>
              <a:rPr lang="en-US" altLang="zh-CN" dirty="0"/>
              <a:t>				}</a:t>
            </a:r>
          </a:p>
          <a:p>
            <a:pPr defTabSz="360000"/>
            <a:r>
              <a:rPr lang="en-US" altLang="zh-CN" dirty="0"/>
              <a:t>			}</a:t>
            </a:r>
          </a:p>
          <a:p>
            <a:pPr defTabSz="360000"/>
            <a:r>
              <a:rPr lang="en-US" altLang="zh-CN" dirty="0"/>
              <a:t>		}.start();//</a:t>
            </a:r>
            <a:r>
              <a:rPr lang="zh-CN" altLang="en-US" dirty="0"/>
              <a:t>启动线程</a:t>
            </a:r>
          </a:p>
          <a:p>
            <a:pPr defTabSz="360000"/>
            <a:r>
              <a:rPr lang="zh-CN" altLang="en-US" dirty="0"/>
              <a:t>	</a:t>
            </a:r>
            <a:r>
              <a:rPr lang="en-US" altLang="zh-CN" dirty="0"/>
              <a:t>}</a:t>
            </a:r>
          </a:p>
          <a:p>
            <a:pPr defTabSz="360000"/>
            <a:r>
              <a:rPr lang="en-US" altLang="zh-CN" dirty="0"/>
              <a:t>});</a:t>
            </a:r>
          </a:p>
          <a:p>
            <a:pPr defTabSz="360000"/>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31</a:t>
            </a:fld>
            <a:endParaRPr lang="zh-CN" altLang="en-US"/>
          </a:p>
        </p:txBody>
      </p:sp>
    </p:spTree>
    <p:extLst>
      <p:ext uri="{BB962C8B-B14F-4D97-AF65-F5344CB8AC3E}">
        <p14:creationId xmlns:p14="http://schemas.microsoft.com/office/powerpoint/2010/main" val="2639214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32</a:t>
            </a:fld>
            <a:endParaRPr lang="zh-CN" altLang="en-US"/>
          </a:p>
        </p:txBody>
      </p:sp>
    </p:spTree>
    <p:extLst>
      <p:ext uri="{BB962C8B-B14F-4D97-AF65-F5344CB8AC3E}">
        <p14:creationId xmlns:p14="http://schemas.microsoft.com/office/powerpoint/2010/main" val="247373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注意，这里没有开子线程，使用的是 </a:t>
            </a:r>
            <a:r>
              <a:rPr lang="en-US" altLang="zh-CN" sz="900" b="0" dirty="0" err="1">
                <a:solidFill>
                  <a:srgbClr val="FF0066"/>
                </a:solidFill>
              </a:rPr>
              <a:t>handler.postDelayed</a:t>
            </a:r>
            <a:r>
              <a:rPr lang="en-US" altLang="zh-CN" sz="900" b="0" dirty="0">
                <a:solidFill>
                  <a:srgbClr val="FF0066"/>
                </a:solidFill>
              </a:rPr>
              <a:t>()  </a:t>
            </a:r>
            <a:r>
              <a:rPr lang="zh-CN" altLang="en-US" sz="900" b="0" dirty="0">
                <a:solidFill>
                  <a:srgbClr val="FF0066"/>
                </a:solidFill>
              </a:rPr>
              <a:t>方法发送 </a:t>
            </a:r>
            <a:r>
              <a:rPr lang="en-US" altLang="zh-CN" sz="900" b="1" dirty="0">
                <a:solidFill>
                  <a:srgbClr val="FF0066"/>
                </a:solidFill>
              </a:rPr>
              <a:t>Runnable </a:t>
            </a:r>
            <a:r>
              <a:rPr lang="zh-CN" altLang="en-US" sz="900" b="0" dirty="0">
                <a:solidFill>
                  <a:srgbClr val="FF0066"/>
                </a:solidFill>
              </a:rPr>
              <a:t>消息。</a:t>
            </a:r>
            <a:endParaRPr lang="en-US" altLang="zh-CN" sz="900" b="0" dirty="0">
              <a:solidFill>
                <a:srgbClr val="FF0066"/>
              </a:solidFill>
            </a:endParaRPr>
          </a:p>
          <a:p>
            <a:r>
              <a:rPr lang="zh-CN" altLang="en-US" sz="900" b="0" dirty="0">
                <a:solidFill>
                  <a:srgbClr val="FF0066"/>
                </a:solidFill>
              </a:rPr>
              <a:t>由于</a:t>
            </a:r>
            <a:r>
              <a:rPr lang="en-US" altLang="zh-CN" sz="900" b="1" dirty="0">
                <a:solidFill>
                  <a:srgbClr val="FF0066"/>
                </a:solidFill>
              </a:rPr>
              <a:t>Runnable </a:t>
            </a:r>
            <a:r>
              <a:rPr lang="zh-CN" altLang="en-US" sz="900" b="0" dirty="0">
                <a:solidFill>
                  <a:srgbClr val="FF0066"/>
                </a:solidFill>
              </a:rPr>
              <a:t>里面并无耗时操作，</a:t>
            </a:r>
            <a:r>
              <a:rPr lang="en-US" altLang="zh-CN" sz="900" b="1" dirty="0" err="1">
                <a:solidFill>
                  <a:srgbClr val="FF0066"/>
                </a:solidFill>
              </a:rPr>
              <a:t>postDelayed</a:t>
            </a:r>
            <a:r>
              <a:rPr lang="en-US" altLang="zh-CN" sz="900" b="1" dirty="0">
                <a:solidFill>
                  <a:srgbClr val="FF0066"/>
                </a:solidFill>
              </a:rPr>
              <a:t>(runnable, 500); </a:t>
            </a:r>
            <a:r>
              <a:rPr lang="zh-CN" altLang="en-US" sz="900" b="0" dirty="0">
                <a:solidFill>
                  <a:srgbClr val="FF0066"/>
                </a:solidFill>
              </a:rPr>
              <a:t>会将</a:t>
            </a:r>
            <a:r>
              <a:rPr lang="en-US" altLang="zh-CN" sz="900" b="0" dirty="0">
                <a:solidFill>
                  <a:srgbClr val="FF0066"/>
                </a:solidFill>
              </a:rPr>
              <a:t>Runnable </a:t>
            </a:r>
            <a:r>
              <a:rPr lang="zh-CN" altLang="en-US" sz="900" b="0" dirty="0">
                <a:solidFill>
                  <a:srgbClr val="FF0066"/>
                </a:solidFill>
              </a:rPr>
              <a:t>消息发送到 </a:t>
            </a:r>
            <a:r>
              <a:rPr lang="en-US" altLang="zh-CN" sz="900" b="0" dirty="0">
                <a:solidFill>
                  <a:srgbClr val="FF0066"/>
                </a:solidFill>
              </a:rPr>
              <a:t>MessageQueue</a:t>
            </a:r>
            <a:r>
              <a:rPr lang="zh-CN" altLang="en-US" sz="900" b="0" dirty="0">
                <a:solidFill>
                  <a:srgbClr val="FF0066"/>
                </a:solidFill>
              </a:rPr>
              <a:t>，主线程处理延迟</a:t>
            </a:r>
            <a:r>
              <a:rPr lang="en-US" altLang="zh-CN" sz="900" b="0" dirty="0">
                <a:solidFill>
                  <a:srgbClr val="FF0066"/>
                </a:solidFill>
              </a:rPr>
              <a:t>500 </a:t>
            </a:r>
            <a:r>
              <a:rPr lang="en-US" altLang="zh-CN" sz="900" b="0" dirty="0" err="1">
                <a:solidFill>
                  <a:srgbClr val="FF0066"/>
                </a:solidFill>
              </a:rPr>
              <a:t>ms</a:t>
            </a:r>
            <a:r>
              <a:rPr lang="zh-CN" altLang="en-US" sz="900" b="0" dirty="0">
                <a:solidFill>
                  <a:srgbClr val="FF0066"/>
                </a:solidFill>
              </a:rPr>
              <a:t>（定时器维护），</a:t>
            </a:r>
            <a:r>
              <a:rPr lang="en-US" altLang="zh-CN" sz="900" b="0" dirty="0">
                <a:solidFill>
                  <a:srgbClr val="FF0066"/>
                </a:solidFill>
              </a:rPr>
              <a:t>Handler</a:t>
            </a:r>
            <a:r>
              <a:rPr lang="zh-CN" altLang="en-US" sz="900" b="0" dirty="0">
                <a:solidFill>
                  <a:srgbClr val="FF0066"/>
                </a:solidFill>
              </a:rPr>
              <a:t>不自己处理</a:t>
            </a:r>
            <a:r>
              <a:rPr lang="en-US" altLang="zh-CN" sz="900" b="0" dirty="0">
                <a:solidFill>
                  <a:srgbClr val="FF0066"/>
                </a:solidFill>
              </a:rPr>
              <a:t>Delay</a:t>
            </a:r>
            <a:r>
              <a:rPr lang="zh-CN" altLang="en-US" sz="900" b="0" dirty="0">
                <a:solidFill>
                  <a:srgbClr val="FF0066"/>
                </a:solidFill>
              </a:rPr>
              <a:t>。</a:t>
            </a:r>
            <a:endParaRPr lang="en-US" altLang="zh-CN" sz="900" b="0" dirty="0">
              <a:solidFill>
                <a:srgbClr val="FF0066"/>
              </a:solidFill>
            </a:endParaRPr>
          </a:p>
          <a:p>
            <a:r>
              <a:rPr lang="zh-CN" altLang="en-US" sz="900" b="0" dirty="0">
                <a:solidFill>
                  <a:srgbClr val="FF0066"/>
                </a:solidFill>
              </a:rPr>
              <a:t>注意不要在</a:t>
            </a:r>
            <a:r>
              <a:rPr lang="en-US" altLang="zh-CN" sz="900" b="1" dirty="0">
                <a:solidFill>
                  <a:srgbClr val="FF0066"/>
                </a:solidFill>
              </a:rPr>
              <a:t>post</a:t>
            </a:r>
            <a:r>
              <a:rPr lang="en-US" altLang="zh-CN" sz="900" b="0" dirty="0">
                <a:solidFill>
                  <a:srgbClr val="FF0066"/>
                </a:solidFill>
              </a:rPr>
              <a:t> </a:t>
            </a:r>
            <a:r>
              <a:rPr lang="zh-CN" altLang="en-US" sz="900" b="0" dirty="0">
                <a:solidFill>
                  <a:srgbClr val="FF0066"/>
                </a:solidFill>
              </a:rPr>
              <a:t>或 </a:t>
            </a:r>
            <a:r>
              <a:rPr lang="en-US" altLang="zh-CN" sz="900" b="1" dirty="0" err="1">
                <a:solidFill>
                  <a:srgbClr val="FF0066"/>
                </a:solidFill>
              </a:rPr>
              <a:t>postDelayed</a:t>
            </a:r>
            <a:r>
              <a:rPr lang="zh-CN" altLang="en-US" sz="900" b="0" dirty="0">
                <a:solidFill>
                  <a:srgbClr val="FF0066"/>
                </a:solidFill>
              </a:rPr>
              <a:t>里面写耗时的操作，因为它的</a:t>
            </a:r>
            <a:r>
              <a:rPr lang="en-US" altLang="zh-CN" sz="900" b="0" dirty="0">
                <a:solidFill>
                  <a:srgbClr val="FF0066"/>
                </a:solidFill>
              </a:rPr>
              <a:t>run() </a:t>
            </a:r>
            <a:r>
              <a:rPr lang="zh-CN" altLang="en-US" sz="900" b="0" dirty="0">
                <a:solidFill>
                  <a:srgbClr val="FF0066"/>
                </a:solidFill>
              </a:rPr>
              <a:t>方法工作在主线程，类似于 </a:t>
            </a:r>
            <a:r>
              <a:rPr lang="en-US" altLang="zh-CN" sz="900" b="0" dirty="0">
                <a:solidFill>
                  <a:srgbClr val="FF0066"/>
                </a:solidFill>
              </a:rPr>
              <a:t>Message </a:t>
            </a:r>
            <a:r>
              <a:rPr lang="zh-CN" altLang="en-US" sz="900" b="0" dirty="0">
                <a:solidFill>
                  <a:srgbClr val="FF0066"/>
                </a:solidFill>
              </a:rPr>
              <a:t>机制中的 </a:t>
            </a:r>
            <a:r>
              <a:rPr lang="en-US" altLang="zh-CN" sz="900" b="0" dirty="0" err="1">
                <a:solidFill>
                  <a:srgbClr val="FF0066"/>
                </a:solidFill>
              </a:rPr>
              <a:t>handleMessage</a:t>
            </a:r>
            <a:r>
              <a:rPr lang="en-US" altLang="zh-CN" sz="900" b="0" dirty="0">
                <a:solidFill>
                  <a:srgbClr val="FF0066"/>
                </a:solidFill>
              </a:rPr>
              <a:t>()</a:t>
            </a:r>
            <a:r>
              <a:rPr lang="zh-CN" altLang="en-US" sz="900" b="0" dirty="0">
                <a:solidFill>
                  <a:srgbClr val="FF0066"/>
                </a:solidFill>
              </a:rPr>
              <a:t>方法。</a:t>
            </a:r>
            <a:endParaRPr lang="en-US" altLang="zh-CN" sz="900" b="0" dirty="0">
              <a:solidFill>
                <a:srgbClr val="FF0066"/>
              </a:solidFill>
            </a:endParaRPr>
          </a:p>
          <a:p>
            <a:r>
              <a:rPr lang="zh-CN" altLang="en-US" sz="900" b="0" dirty="0">
                <a:solidFill>
                  <a:srgbClr val="FF0066"/>
                </a:solidFill>
              </a:rPr>
              <a:t>如果需要执行耗时操作，需要开启线程，在线程中执行耗时操作，并将需要更新 </a:t>
            </a:r>
            <a:r>
              <a:rPr lang="en-US" altLang="zh-CN" sz="900" b="0" dirty="0">
                <a:solidFill>
                  <a:srgbClr val="FF0066"/>
                </a:solidFill>
              </a:rPr>
              <a:t>UI </a:t>
            </a:r>
            <a:r>
              <a:rPr lang="zh-CN" altLang="en-US" sz="900" b="0" dirty="0">
                <a:solidFill>
                  <a:srgbClr val="FF0066"/>
                </a:solidFill>
              </a:rPr>
              <a:t>的信号通过</a:t>
            </a:r>
            <a:r>
              <a:rPr lang="en-US" altLang="zh-CN" sz="900" b="0" dirty="0">
                <a:solidFill>
                  <a:srgbClr val="FF0066"/>
                </a:solidFill>
              </a:rPr>
              <a:t>post </a:t>
            </a:r>
            <a:r>
              <a:rPr lang="zh-CN" altLang="en-US" sz="900" b="0" dirty="0">
                <a:solidFill>
                  <a:srgbClr val="FF0066"/>
                </a:solidFill>
              </a:rPr>
              <a:t>传出去，可以这样写：</a:t>
            </a:r>
            <a:endParaRPr lang="en-US" altLang="zh-CN" sz="900" b="0" dirty="0">
              <a:solidFill>
                <a:srgbClr val="FF0066"/>
              </a:solidFill>
            </a:endParaRPr>
          </a:p>
          <a:p>
            <a:r>
              <a:rPr lang="zh-CN" altLang="en-US" sz="900" dirty="0"/>
              <a:t> </a:t>
            </a:r>
            <a:endParaRPr lang="en-US" altLang="zh-CN" sz="900" dirty="0"/>
          </a:p>
          <a:p>
            <a:r>
              <a:rPr lang="en-US" altLang="zh-CN" sz="900" dirty="0"/>
              <a:t>btnMes1.setOnClickListener(new </a:t>
            </a:r>
            <a:r>
              <a:rPr lang="en-US" altLang="zh-CN" sz="900" dirty="0" err="1"/>
              <a:t>View.OnClickListener</a:t>
            </a:r>
            <a:r>
              <a:rPr lang="en-US" altLang="zh-CN" sz="900" dirty="0"/>
              <a:t>() {</a:t>
            </a:r>
            <a:endParaRPr lang="zh-CN" altLang="en-US" sz="900" dirty="0"/>
          </a:p>
          <a:p>
            <a:r>
              <a:rPr lang="en-US" altLang="zh-CN" sz="900" dirty="0"/>
              <a:t>     public void </a:t>
            </a:r>
            <a:r>
              <a:rPr lang="en-US" altLang="zh-CN" sz="900" dirty="0" err="1"/>
              <a:t>onClick</a:t>
            </a:r>
            <a:r>
              <a:rPr lang="en-US" altLang="zh-CN" sz="900" dirty="0"/>
              <a:t>(View v) {</a:t>
            </a:r>
            <a:endParaRPr lang="zh-CN" altLang="en-US" sz="900" dirty="0"/>
          </a:p>
          <a:p>
            <a:r>
              <a:rPr lang="en-US" altLang="zh-CN" sz="900" dirty="0"/>
              <a:t>         new Thread(new Runnable() {                    </a:t>
            </a:r>
            <a:endParaRPr lang="zh-CN" altLang="en-US" sz="900" dirty="0"/>
          </a:p>
          <a:p>
            <a:r>
              <a:rPr lang="en-US" altLang="zh-CN" sz="900" dirty="0"/>
              <a:t>              public void run() {</a:t>
            </a:r>
            <a:endParaRPr lang="zh-CN" altLang="en-US" sz="900" dirty="0"/>
          </a:p>
          <a:p>
            <a:r>
              <a:rPr lang="en-US" altLang="zh-CN" sz="900" dirty="0"/>
              <a:t>	</a:t>
            </a:r>
            <a:r>
              <a:rPr lang="en-US" altLang="zh-CN" sz="900" b="1" dirty="0"/>
              <a:t>    </a:t>
            </a:r>
            <a:r>
              <a:rPr lang="en-US" altLang="zh-CN" sz="900" b="1" dirty="0" err="1"/>
              <a:t>handler.post</a:t>
            </a:r>
            <a:r>
              <a:rPr lang="en-US" altLang="zh-CN" sz="900" b="1" dirty="0"/>
              <a:t>(new Runnable() {                    </a:t>
            </a:r>
            <a:endParaRPr lang="zh-CN" altLang="en-US" sz="900" b="1" dirty="0"/>
          </a:p>
          <a:p>
            <a:r>
              <a:rPr lang="en-US" altLang="zh-CN" sz="900" b="1" dirty="0"/>
              <a:t>		public void run() {</a:t>
            </a:r>
            <a:endParaRPr lang="zh-CN" altLang="en-US" sz="900" b="1" dirty="0"/>
          </a:p>
          <a:p>
            <a:r>
              <a:rPr lang="zh-CN" altLang="en-US" sz="900" b="1" dirty="0"/>
              <a:t>                                   </a:t>
            </a:r>
            <a:r>
              <a:rPr lang="en-US" altLang="zh-CN" sz="900" b="1" dirty="0" err="1"/>
              <a:t>tvMessage.setText</a:t>
            </a:r>
            <a:r>
              <a:rPr lang="en-US" altLang="zh-CN" sz="900" b="1" dirty="0"/>
              <a:t>(“run in the main");                        </a:t>
            </a:r>
            <a:endParaRPr lang="zh-CN" altLang="en-US" sz="900" b="1" dirty="0"/>
          </a:p>
          <a:p>
            <a:r>
              <a:rPr lang="zh-CN" altLang="en-US" sz="900" b="1" dirty="0"/>
              <a:t>                      </a:t>
            </a:r>
            <a:r>
              <a:rPr lang="en-US" altLang="zh-CN" sz="900" b="1" dirty="0"/>
              <a:t>}}); </a:t>
            </a:r>
          </a:p>
          <a:p>
            <a:r>
              <a:rPr lang="en-US" altLang="zh-CN" sz="900" b="1" dirty="0"/>
              <a:t>	     </a:t>
            </a:r>
            <a:r>
              <a:rPr lang="en-US" altLang="zh-CN" sz="900" b="1" kern="100" dirty="0" err="1">
                <a:latin typeface="Times New Roman" panose="02020603050405020304" pitchFamily="18" charset="0"/>
              </a:rPr>
              <a:t>Thread</a:t>
            </a:r>
            <a:r>
              <a:rPr lang="en-US" altLang="zh-CN" sz="900" kern="100" dirty="0" err="1">
                <a:latin typeface="Times New Roman" panose="02020603050405020304" pitchFamily="18" charset="0"/>
              </a:rPr>
              <a:t>.</a:t>
            </a:r>
            <a:r>
              <a:rPr lang="en-US" altLang="zh-CN" sz="900" b="1" dirty="0" err="1"/>
              <a:t>sleep</a:t>
            </a:r>
            <a:r>
              <a:rPr lang="en-US" altLang="zh-CN" sz="900" b="1" dirty="0"/>
              <a:t>(500);</a:t>
            </a:r>
          </a:p>
          <a:p>
            <a:r>
              <a:rPr lang="en-US" altLang="zh-CN" sz="900" b="1" dirty="0"/>
              <a:t>	      //</a:t>
            </a:r>
            <a:r>
              <a:rPr lang="zh-CN" altLang="en-US" sz="900" b="1" dirty="0"/>
              <a:t>其它耗时操作</a:t>
            </a:r>
            <a:r>
              <a:rPr lang="en-US" altLang="zh-CN" sz="900" b="1" dirty="0"/>
              <a:t>	                               </a:t>
            </a:r>
            <a:endParaRPr lang="zh-CN" altLang="en-US" sz="900" b="1" dirty="0"/>
          </a:p>
          <a:p>
            <a:r>
              <a:rPr lang="zh-CN" altLang="en-US" sz="900" dirty="0">
                <a:solidFill>
                  <a:srgbClr val="FF0066"/>
                </a:solidFill>
              </a:rPr>
              <a:t>              </a:t>
            </a:r>
            <a:r>
              <a:rPr lang="en-US" altLang="zh-CN" sz="900" dirty="0"/>
              <a:t>}</a:t>
            </a:r>
          </a:p>
          <a:p>
            <a:r>
              <a:rPr lang="en-US" altLang="zh-CN" sz="900" dirty="0"/>
              <a:t>        }).</a:t>
            </a:r>
            <a:r>
              <a:rPr lang="en-US" altLang="zh-CN" sz="900" b="1" dirty="0">
                <a:solidFill>
                  <a:srgbClr val="FF0066"/>
                </a:solidFill>
              </a:rPr>
              <a:t>start();</a:t>
            </a:r>
          </a:p>
          <a:p>
            <a:r>
              <a:rPr lang="en-US" altLang="zh-CN" sz="900" dirty="0"/>
              <a:t>    }}); </a:t>
            </a:r>
            <a:endParaRPr lang="zh-CN" altLang="en-US" sz="900" dirty="0"/>
          </a:p>
          <a:p>
            <a:endParaRPr lang="en-US" altLang="zh-CN" sz="900" b="0" dirty="0">
              <a:solidFill>
                <a:srgbClr val="FF0066"/>
              </a:solidFill>
            </a:endParaRPr>
          </a:p>
          <a:p>
            <a:endParaRPr lang="en-US" altLang="zh-CN" sz="900" b="0" dirty="0">
              <a:solidFill>
                <a:srgbClr val="FF0066"/>
              </a:solidFill>
            </a:endParaRPr>
          </a:p>
          <a:p>
            <a:r>
              <a:rPr lang="zh-CN" altLang="en-US" sz="900" b="0" dirty="0">
                <a:solidFill>
                  <a:srgbClr val="FF0066"/>
                </a:solidFill>
              </a:rPr>
              <a:t>参考：</a:t>
            </a:r>
            <a:r>
              <a:rPr lang="en-US" altLang="zh-CN" dirty="0">
                <a:hlinkClick r:id="rId3"/>
              </a:rPr>
              <a:t>https://blog.csdn.net/qingtiantianqing/article/details/72783952</a:t>
            </a:r>
            <a:endParaRPr lang="en-US" altLang="zh-CN" sz="900" b="0" dirty="0">
              <a:solidFill>
                <a:srgbClr val="FF0066"/>
              </a:solidFill>
            </a:endParaRPr>
          </a:p>
          <a:p>
            <a:endParaRPr lang="zh-CN" altLang="en-US" b="0" dirty="0"/>
          </a:p>
        </p:txBody>
      </p:sp>
      <p:sp>
        <p:nvSpPr>
          <p:cNvPr id="4" name="灯片编号占位符 3"/>
          <p:cNvSpPr>
            <a:spLocks noGrp="1"/>
          </p:cNvSpPr>
          <p:nvPr>
            <p:ph type="sldNum" sz="quarter" idx="5"/>
          </p:nvPr>
        </p:nvSpPr>
        <p:spPr/>
        <p:txBody>
          <a:bodyPr/>
          <a:lstStyle/>
          <a:p>
            <a:fld id="{893B0CF2-7F87-4E02-A248-870047730F99}" type="slidenum">
              <a:rPr lang="en-US" smtClean="0"/>
              <a:t>35</a:t>
            </a:fld>
            <a:endParaRPr lang="en-US"/>
          </a:p>
        </p:txBody>
      </p:sp>
    </p:spTree>
    <p:extLst>
      <p:ext uri="{BB962C8B-B14F-4D97-AF65-F5344CB8AC3E}">
        <p14:creationId xmlns:p14="http://schemas.microsoft.com/office/powerpoint/2010/main" val="133238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前提是要求</a:t>
            </a:r>
            <a:r>
              <a:rPr lang="en-US" altLang="zh-CN" dirty="0"/>
              <a:t>Service</a:t>
            </a:r>
            <a:r>
              <a:rPr lang="zh-CN" altLang="en-US" dirty="0"/>
              <a:t>组件提供</a:t>
            </a:r>
            <a:r>
              <a:rPr lang="en-US" altLang="zh-CN" dirty="0"/>
              <a:t>API</a:t>
            </a:r>
            <a:r>
              <a:rPr lang="zh-CN" altLang="en-US" dirty="0"/>
              <a:t>，比如给出播放器当前正在的播放的音频的当前播放位置，总时长。</a:t>
            </a:r>
          </a:p>
        </p:txBody>
      </p:sp>
      <p:sp>
        <p:nvSpPr>
          <p:cNvPr id="4" name="灯片编号占位符 3"/>
          <p:cNvSpPr>
            <a:spLocks noGrp="1"/>
          </p:cNvSpPr>
          <p:nvPr>
            <p:ph type="sldNum" sz="quarter" idx="5"/>
          </p:nvPr>
        </p:nvSpPr>
        <p:spPr/>
        <p:txBody>
          <a:bodyPr/>
          <a:lstStyle/>
          <a:p>
            <a:fld id="{659A4E7C-93F3-47F3-8146-0F6AB151ADBA}" type="slidenum">
              <a:rPr lang="zh-CN" altLang="en-US" smtClean="0"/>
              <a:t>37</a:t>
            </a:fld>
            <a:endParaRPr lang="zh-CN" altLang="en-US"/>
          </a:p>
        </p:txBody>
      </p:sp>
    </p:spTree>
    <p:extLst>
      <p:ext uri="{BB962C8B-B14F-4D97-AF65-F5344CB8AC3E}">
        <p14:creationId xmlns:p14="http://schemas.microsoft.com/office/powerpoint/2010/main" val="246699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rPr>
              <a:t>&lt;?</a:t>
            </a:r>
            <a:r>
              <a:rPr lang="en-US" altLang="zh-CN" b="1" dirty="0">
                <a:solidFill>
                  <a:srgbClr val="0000FF"/>
                </a:solidFill>
                <a:effectLst/>
              </a:rPr>
              <a:t>xml version=</a:t>
            </a:r>
            <a:r>
              <a:rPr lang="en-US" altLang="zh-CN" b="1" dirty="0">
                <a:solidFill>
                  <a:srgbClr val="008000"/>
                </a:solidFill>
                <a:effectLst/>
              </a:rPr>
              <a:t>"1.0" </a:t>
            </a:r>
            <a:r>
              <a:rPr lang="en-US" altLang="zh-CN" b="1" dirty="0">
                <a:solidFill>
                  <a:srgbClr val="0000FF"/>
                </a:solidFill>
                <a:effectLst/>
              </a:rPr>
              <a:t>encoding=</a:t>
            </a:r>
            <a:r>
              <a:rPr lang="en-US" altLang="zh-CN" b="1" dirty="0">
                <a:solidFill>
                  <a:srgbClr val="008000"/>
                </a:solidFill>
                <a:effectLst/>
              </a:rPr>
              <a:t>"utf-8"</a:t>
            </a:r>
            <a:r>
              <a:rPr lang="en-US" altLang="zh-CN" i="1" dirty="0">
                <a:effectLst/>
              </a:rPr>
              <a:t>?&gt;</a:t>
            </a:r>
            <a:br>
              <a:rPr lang="en-US" altLang="zh-CN" i="1" dirty="0">
                <a:effectLst/>
              </a:rPr>
            </a:br>
            <a:r>
              <a:rPr lang="en-US" altLang="zh-CN" dirty="0"/>
              <a:t>&lt;</a:t>
            </a:r>
            <a:r>
              <a:rPr lang="en-US" altLang="zh-CN" b="1" dirty="0" err="1">
                <a:solidFill>
                  <a:srgbClr val="000080"/>
                </a:solidFill>
                <a:effectLst/>
              </a:rPr>
              <a:t>RelativeLayout</a:t>
            </a:r>
            <a:r>
              <a:rPr lang="en-US" altLang="zh-CN" b="1" dirty="0">
                <a:solidFill>
                  <a:srgbClr val="000080"/>
                </a:solidFill>
                <a:effectLst/>
              </a:rPr>
              <a:t> </a:t>
            </a:r>
            <a:r>
              <a:rPr lang="en-US" altLang="zh-CN" b="1" dirty="0" err="1">
                <a:solidFill>
                  <a:srgbClr val="0000FF"/>
                </a:solidFill>
                <a:effectLst/>
              </a:rPr>
              <a:t>xmlns:</a:t>
            </a:r>
            <a:r>
              <a:rPr lang="en-US" altLang="zh-CN" b="1" dirty="0" err="1">
                <a:solidFill>
                  <a:srgbClr val="660E7A"/>
                </a:solidFill>
                <a:effectLst/>
              </a:rPr>
              <a:t>android</a:t>
            </a:r>
            <a:r>
              <a:rPr lang="en-US" altLang="zh-CN" b="1" dirty="0">
                <a:solidFill>
                  <a:srgbClr val="0000FF"/>
                </a:solidFill>
                <a:effectLst/>
              </a:rPr>
              <a:t>=</a:t>
            </a:r>
            <a:r>
              <a:rPr lang="en-US" altLang="zh-CN" b="1" dirty="0">
                <a:solidFill>
                  <a:srgbClr val="008000"/>
                </a:solidFill>
                <a:effectLst/>
              </a:rPr>
              <a:t>"http://schemas.android.com/</a:t>
            </a:r>
            <a:r>
              <a:rPr lang="en-US" altLang="zh-CN" b="1" dirty="0" err="1">
                <a:solidFill>
                  <a:srgbClr val="008000"/>
                </a:solidFill>
                <a:effectLst/>
              </a:rPr>
              <a:t>apk</a:t>
            </a:r>
            <a:r>
              <a:rPr lang="en-US" altLang="zh-CN" b="1" dirty="0">
                <a:solidFill>
                  <a:srgbClr val="008000"/>
                </a:solidFill>
                <a:effectLst/>
              </a:rPr>
              <a:t>/res/android"</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LinearLayout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ll_btn</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:layout_alignParentTop</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:layout_centerHorizontal</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:gravity</a:t>
            </a:r>
            <a:r>
              <a:rPr lang="en-US" altLang="zh-CN" b="1" dirty="0">
                <a:solidFill>
                  <a:srgbClr val="0000FF"/>
                </a:solidFill>
                <a:effectLst/>
              </a:rPr>
              <a:t>=</a:t>
            </a:r>
            <a:r>
              <a:rPr lang="en-US" altLang="zh-CN" b="1" dirty="0">
                <a:solidFill>
                  <a:srgbClr val="008000"/>
                </a:solidFill>
                <a:effectLst/>
              </a:rPr>
              <a:t>"center"</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btn_post_msg</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:enabled</a:t>
            </a:r>
            <a:r>
              <a:rPr lang="en-US" altLang="zh-CN" b="1" dirty="0">
                <a:solidFill>
                  <a:srgbClr val="0000FF"/>
                </a:solidFill>
                <a:effectLst/>
              </a:rPr>
              <a:t>=</a:t>
            </a:r>
            <a:r>
              <a:rPr lang="en-US" altLang="zh-CN" b="1" dirty="0">
                <a:solidFill>
                  <a:srgbClr val="008000"/>
                </a:solidFill>
                <a:effectLst/>
              </a:rPr>
              <a:t>"false"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停止闪烁</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a:solidFill>
                  <a:srgbClr val="000080"/>
                </a:solidFill>
                <a:effectLst/>
              </a:rPr>
              <a:t>Button</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btn_post_change</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wrap_content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:text</a:t>
            </a:r>
            <a:r>
              <a:rPr lang="en-US" altLang="zh-CN" b="1" dirty="0">
                <a:solidFill>
                  <a:srgbClr val="0000FF"/>
                </a:solidFill>
                <a:effectLst/>
              </a:rPr>
              <a:t>=</a:t>
            </a:r>
            <a:r>
              <a:rPr lang="en-US" altLang="zh-CN" b="1" dirty="0">
                <a:solidFill>
                  <a:srgbClr val="008000"/>
                </a:solidFill>
                <a:effectLst/>
              </a:rPr>
              <a:t>"</a:t>
            </a:r>
            <a:r>
              <a:rPr lang="zh-CN" altLang="en-US" b="1" dirty="0">
                <a:solidFill>
                  <a:srgbClr val="008000"/>
                </a:solidFill>
                <a:effectLst/>
              </a:rPr>
              <a:t>霓虹灯效果</a:t>
            </a:r>
            <a:r>
              <a:rPr lang="en-US" altLang="zh-CN" b="1" dirty="0">
                <a:solidFill>
                  <a:srgbClr val="008000"/>
                </a:solidFill>
                <a:effectLst/>
              </a:rPr>
              <a:t>"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LinearLayout</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FrameLayout</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a:t>
            </a:r>
            <a:r>
              <a:rPr lang="en-US" altLang="zh-CN" b="1" dirty="0" err="1">
                <a:solidFill>
                  <a:srgbClr val="008000"/>
                </a:solidFill>
                <a:effectLst/>
              </a:rPr>
              <a:t>match_parent</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:layout_below</a:t>
            </a:r>
            <a:r>
              <a:rPr lang="en-US" altLang="zh-CN" b="1" dirty="0">
                <a:solidFill>
                  <a:srgbClr val="0000FF"/>
                </a:solidFill>
                <a:effectLst/>
              </a:rPr>
              <a:t>=</a:t>
            </a:r>
            <a:r>
              <a:rPr lang="en-US" altLang="zh-CN" b="1" dirty="0">
                <a:solidFill>
                  <a:srgbClr val="008000"/>
                </a:solidFill>
                <a:effectLst/>
              </a:rPr>
              <a:t>"@id/</a:t>
            </a:r>
            <a:r>
              <a:rPr lang="en-US" altLang="zh-CN" b="1" dirty="0" err="1">
                <a:solidFill>
                  <a:srgbClr val="008000"/>
                </a:solidFill>
                <a:effectLst/>
              </a:rPr>
              <a:t>ll_btn</a:t>
            </a:r>
            <a:r>
              <a:rPr lang="en-US" altLang="zh-CN" b="1" dirty="0">
                <a:solidFill>
                  <a:srgbClr val="008000"/>
                </a:solidFill>
                <a:effectLst/>
              </a:rPr>
              <a:t>"</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:layout_marginTop</a:t>
            </a:r>
            <a:r>
              <a:rPr lang="en-US" altLang="zh-CN" b="1" dirty="0">
                <a:solidFill>
                  <a:srgbClr val="0000FF"/>
                </a:solidFill>
                <a:effectLst/>
              </a:rPr>
              <a:t>=</a:t>
            </a:r>
            <a:r>
              <a:rPr lang="en-US" altLang="zh-CN" b="1" dirty="0">
                <a:solidFill>
                  <a:srgbClr val="008000"/>
                </a:solidFill>
                <a:effectLst/>
              </a:rPr>
              <a:t>"10dp"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:layout_centerVertical</a:t>
            </a:r>
            <a:r>
              <a:rPr lang="en-US" altLang="zh-CN" b="1" dirty="0">
                <a:solidFill>
                  <a:srgbClr val="0000FF"/>
                </a:solidFill>
                <a:effectLst/>
              </a:rPr>
              <a:t>=</a:t>
            </a:r>
            <a:r>
              <a:rPr lang="en-US" altLang="zh-CN" b="1" dirty="0">
                <a:solidFill>
                  <a:srgbClr val="008000"/>
                </a:solidFill>
                <a:effectLst/>
              </a:rPr>
              <a:t>"true"</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:layout_centerHorizontal</a:t>
            </a:r>
            <a:r>
              <a:rPr lang="en-US" altLang="zh-CN" b="1" dirty="0">
                <a:solidFill>
                  <a:srgbClr val="0000FF"/>
                </a:solidFill>
                <a:effectLst/>
              </a:rPr>
              <a:t>=</a:t>
            </a:r>
            <a:r>
              <a:rPr lang="en-US" altLang="zh-CN" b="1" dirty="0">
                <a:solidFill>
                  <a:srgbClr val="008000"/>
                </a:solidFill>
                <a:effectLst/>
              </a:rPr>
              <a:t>"true" </a:t>
            </a:r>
            <a:r>
              <a:rPr lang="en-US" altLang="zh-CN" dirty="0"/>
              <a:t>&gt;</a:t>
            </a:r>
            <a:br>
              <a:rPr lang="en-US" altLang="zh-CN" dirty="0"/>
            </a:br>
            <a:r>
              <a:rPr lang="en-US" altLang="zh-CN" dirty="0"/>
              <a:t>        </a:t>
            </a: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"@+id/textView1"</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"320dp"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"320dp"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"@color/color1"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"@+id/textView2"</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"260dp"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"260dp"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"@color/color2"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"@+id/textView3"</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"200dp"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"200dp"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"@color/color3" </a:t>
            </a:r>
            <a:r>
              <a:rPr lang="en-US" altLang="zh-CN" dirty="0"/>
              <a:t>/&gt;</a:t>
            </a:r>
            <a:br>
              <a:rPr lang="en-US" altLang="zh-CN" dirty="0"/>
            </a:b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"@+id/textView4"</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"140dp"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"140dp"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"@color/color4" </a:t>
            </a:r>
            <a:r>
              <a:rPr lang="en-US" altLang="zh-CN" dirty="0"/>
              <a:t>/&gt;</a:t>
            </a:r>
            <a:br>
              <a:rPr lang="en-US" altLang="zh-CN" dirty="0"/>
            </a:br>
            <a:r>
              <a:rPr lang="en-US" altLang="zh-CN" dirty="0"/>
              <a:t>       </a:t>
            </a:r>
            <a:br>
              <a:rPr lang="en-US" altLang="zh-CN" dirty="0"/>
            </a:br>
            <a:r>
              <a:rPr lang="en-US" altLang="zh-CN" dirty="0"/>
              <a:t>       &lt;</a:t>
            </a:r>
            <a:r>
              <a:rPr lang="en-US" altLang="zh-CN" b="1" dirty="0" err="1">
                <a:solidFill>
                  <a:srgbClr val="000080"/>
                </a:solidFill>
                <a:effectLst/>
              </a:rPr>
              <a:t>TextView</a:t>
            </a:r>
            <a:br>
              <a:rPr lang="en-US" altLang="zh-CN" b="1" dirty="0">
                <a:solidFill>
                  <a:srgbClr val="000080"/>
                </a:solidFill>
                <a:effectLst/>
              </a:rPr>
            </a:br>
            <a:r>
              <a:rPr lang="en-US" altLang="zh-CN" b="1" dirty="0">
                <a:solidFill>
                  <a:srgbClr val="000080"/>
                </a:solidFill>
                <a:effectLst/>
              </a:rPr>
              <a:t>           </a:t>
            </a:r>
            <a:r>
              <a:rPr lang="en-US" altLang="zh-CN" b="1" dirty="0" err="1">
                <a:solidFill>
                  <a:srgbClr val="660E7A"/>
                </a:solidFill>
                <a:effectLst/>
              </a:rPr>
              <a:t>android</a:t>
            </a:r>
            <a:r>
              <a:rPr lang="en-US" altLang="zh-CN" b="1" dirty="0" err="1">
                <a:solidFill>
                  <a:srgbClr val="0000FF"/>
                </a:solidFill>
                <a:effectLst/>
              </a:rPr>
              <a:t>:id</a:t>
            </a:r>
            <a:r>
              <a:rPr lang="en-US" altLang="zh-CN" b="1" dirty="0">
                <a:solidFill>
                  <a:srgbClr val="0000FF"/>
                </a:solidFill>
                <a:effectLst/>
              </a:rPr>
              <a:t>=</a:t>
            </a:r>
            <a:r>
              <a:rPr lang="en-US" altLang="zh-CN" b="1" dirty="0">
                <a:solidFill>
                  <a:srgbClr val="008000"/>
                </a:solidFill>
                <a:effectLst/>
              </a:rPr>
              <a:t>"@+id/textView5"</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:layout_width</a:t>
            </a:r>
            <a:r>
              <a:rPr lang="en-US" altLang="zh-CN" b="1" dirty="0">
                <a:solidFill>
                  <a:srgbClr val="0000FF"/>
                </a:solidFill>
                <a:effectLst/>
              </a:rPr>
              <a:t>=</a:t>
            </a:r>
            <a:r>
              <a:rPr lang="en-US" altLang="zh-CN" b="1" dirty="0">
                <a:solidFill>
                  <a:srgbClr val="008000"/>
                </a:solidFill>
                <a:effectLst/>
              </a:rPr>
              <a:t>"80dp"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:layout_height</a:t>
            </a:r>
            <a:r>
              <a:rPr lang="en-US" altLang="zh-CN" b="1" dirty="0">
                <a:solidFill>
                  <a:srgbClr val="0000FF"/>
                </a:solidFill>
                <a:effectLst/>
              </a:rPr>
              <a:t>=</a:t>
            </a:r>
            <a:r>
              <a:rPr lang="en-US" altLang="zh-CN" b="1" dirty="0">
                <a:solidFill>
                  <a:srgbClr val="008000"/>
                </a:solidFill>
                <a:effectLst/>
              </a:rPr>
              <a:t>"80dp"</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:layout_gravity</a:t>
            </a:r>
            <a:r>
              <a:rPr lang="en-US" altLang="zh-CN" b="1" dirty="0">
                <a:solidFill>
                  <a:srgbClr val="0000FF"/>
                </a:solidFill>
                <a:effectLst/>
              </a:rPr>
              <a:t>=</a:t>
            </a:r>
            <a:r>
              <a:rPr lang="en-US" altLang="zh-CN" b="1" dirty="0">
                <a:solidFill>
                  <a:srgbClr val="008000"/>
                </a:solidFill>
                <a:effectLst/>
              </a:rPr>
              <a:t>"center"</a:t>
            </a:r>
            <a:br>
              <a:rPr lang="en-US" altLang="zh-CN" b="1" dirty="0">
                <a:solidFill>
                  <a:srgbClr val="008000"/>
                </a:solidFill>
                <a:effectLst/>
              </a:rPr>
            </a:br>
            <a:r>
              <a:rPr lang="en-US" altLang="zh-CN" b="1" dirty="0">
                <a:solidFill>
                  <a:srgbClr val="008000"/>
                </a:solidFill>
                <a:effectLst/>
              </a:rPr>
              <a:t>           </a:t>
            </a:r>
            <a:r>
              <a:rPr lang="en-US" altLang="zh-CN" b="1" dirty="0" err="1">
                <a:solidFill>
                  <a:srgbClr val="660E7A"/>
                </a:solidFill>
                <a:effectLst/>
              </a:rPr>
              <a:t>android</a:t>
            </a:r>
            <a:r>
              <a:rPr lang="en-US" altLang="zh-CN" b="1" dirty="0" err="1">
                <a:solidFill>
                  <a:srgbClr val="0000FF"/>
                </a:solidFill>
                <a:effectLst/>
              </a:rPr>
              <a:t>:background</a:t>
            </a:r>
            <a:r>
              <a:rPr lang="en-US" altLang="zh-CN" b="1" dirty="0">
                <a:solidFill>
                  <a:srgbClr val="0000FF"/>
                </a:solidFill>
                <a:effectLst/>
              </a:rPr>
              <a:t>=</a:t>
            </a:r>
            <a:r>
              <a:rPr lang="en-US" altLang="zh-CN" b="1" dirty="0">
                <a:solidFill>
                  <a:srgbClr val="008000"/>
                </a:solidFill>
                <a:effectLst/>
              </a:rPr>
              <a:t>"@color/color5" </a:t>
            </a:r>
            <a:r>
              <a:rPr lang="en-US" altLang="zh-CN" dirty="0"/>
              <a:t>/&gt;</a:t>
            </a:r>
            <a:br>
              <a:rPr lang="en-US" altLang="zh-CN" dirty="0"/>
            </a:br>
            <a:r>
              <a:rPr lang="en-US" altLang="zh-CN" dirty="0"/>
              <a:t>        </a:t>
            </a:r>
            <a:br>
              <a:rPr lang="en-US" altLang="zh-CN" dirty="0"/>
            </a:br>
            <a:r>
              <a:rPr lang="en-US" altLang="zh-CN" dirty="0"/>
              <a:t>    &lt;/</a:t>
            </a:r>
            <a:r>
              <a:rPr lang="en-US" altLang="zh-CN" b="1" dirty="0" err="1">
                <a:solidFill>
                  <a:srgbClr val="000080"/>
                </a:solidFill>
                <a:effectLst/>
              </a:rPr>
              <a:t>FrameLayout</a:t>
            </a:r>
            <a:r>
              <a:rPr lang="en-US" altLang="zh-CN" dirty="0"/>
              <a:t>&gt;</a:t>
            </a:r>
            <a:br>
              <a:rPr lang="en-US" altLang="zh-CN" dirty="0"/>
            </a:br>
            <a:br>
              <a:rPr lang="en-US" altLang="zh-CN" dirty="0"/>
            </a:br>
            <a:r>
              <a:rPr lang="en-US" altLang="zh-CN" dirty="0"/>
              <a:t>&lt;/</a:t>
            </a:r>
            <a:r>
              <a:rPr lang="en-US" altLang="zh-CN" b="1" dirty="0" err="1">
                <a:solidFill>
                  <a:srgbClr val="000080"/>
                </a:solidFill>
                <a:effectLst/>
              </a:rPr>
              <a:t>RelativeLayout</a:t>
            </a:r>
            <a:r>
              <a:rPr lang="en-US" altLang="zh-CN" dirty="0"/>
              <a:t>&gt;</a:t>
            </a:r>
            <a:br>
              <a:rPr lang="en-US" altLang="zh-CN" dirty="0"/>
            </a:br>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38</a:t>
            </a:fld>
            <a:endParaRPr lang="zh-CN" altLang="en-US"/>
          </a:p>
        </p:txBody>
      </p:sp>
    </p:spTree>
    <p:extLst>
      <p:ext uri="{BB962C8B-B14F-4D97-AF65-F5344CB8AC3E}">
        <p14:creationId xmlns:p14="http://schemas.microsoft.com/office/powerpoint/2010/main" val="1234156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https://blog.csdn.net/weixin_33923762/article/details/91430429</a:t>
            </a:r>
            <a:r>
              <a:rPr lang="zh-CN" altLang="en-US" dirty="0"/>
              <a:t>：如何解决警告 </a:t>
            </a:r>
            <a:r>
              <a:rPr lang="en-US" altLang="zh-CN" dirty="0"/>
              <a:t>This Handler class should be static or leaks might occur</a:t>
            </a:r>
          </a:p>
          <a:p>
            <a:r>
              <a:rPr lang="en-US" altLang="zh-CN" dirty="0"/>
              <a:t>// HandlerTestActivity.java</a:t>
            </a:r>
          </a:p>
          <a:p>
            <a:r>
              <a:rPr lang="en-US" altLang="zh-CN" dirty="0"/>
              <a:t>public class </a:t>
            </a:r>
            <a:r>
              <a:rPr lang="en-US" altLang="zh-CN" dirty="0" err="1"/>
              <a:t>HandlerTestActivity</a:t>
            </a:r>
            <a:r>
              <a:rPr lang="en-US" altLang="zh-CN" dirty="0"/>
              <a:t> extends </a:t>
            </a:r>
            <a:r>
              <a:rPr lang="en-US" altLang="zh-CN" dirty="0" err="1"/>
              <a:t>AppCompatActivity</a:t>
            </a:r>
            <a:r>
              <a:rPr lang="en-US" altLang="zh-CN" dirty="0"/>
              <a:t> {</a:t>
            </a:r>
          </a:p>
          <a:p>
            <a:r>
              <a:rPr lang="en-US" altLang="zh-CN" dirty="0"/>
              <a:t>  private String </a:t>
            </a:r>
            <a:r>
              <a:rPr lang="en-US" altLang="zh-CN" dirty="0" err="1"/>
              <a:t>pName</a:t>
            </a:r>
            <a:r>
              <a:rPr lang="en-US" altLang="zh-CN" dirty="0"/>
              <a:t>;</a:t>
            </a:r>
          </a:p>
          <a:p>
            <a:r>
              <a:rPr lang="en-US" altLang="zh-CN" dirty="0"/>
              <a:t>  private String pName1;</a:t>
            </a:r>
          </a:p>
          <a:p>
            <a:r>
              <a:rPr lang="en-US" altLang="zh-CN" dirty="0"/>
              <a:t>  private static String </a:t>
            </a:r>
            <a:r>
              <a:rPr lang="en-US" altLang="zh-CN" dirty="0" err="1"/>
              <a:t>sName</a:t>
            </a:r>
            <a:r>
              <a:rPr lang="en-US" altLang="zh-CN" dirty="0"/>
              <a:t>;</a:t>
            </a:r>
          </a:p>
          <a:p>
            <a:r>
              <a:rPr lang="en-US" altLang="zh-CN" dirty="0"/>
              <a:t>  private static String sName1;</a:t>
            </a:r>
          </a:p>
          <a:p>
            <a:r>
              <a:rPr lang="en-US" altLang="zh-CN" dirty="0"/>
              <a:t>  // </a:t>
            </a:r>
            <a:r>
              <a:rPr lang="zh-CN" altLang="en-US" dirty="0"/>
              <a:t>编译器会自动生成一个与外部类处于相同</a:t>
            </a:r>
            <a:r>
              <a:rPr lang="en-US" altLang="zh-CN" dirty="0"/>
              <a:t>package</a:t>
            </a:r>
            <a:r>
              <a:rPr lang="zh-CN" altLang="en-US" dirty="0"/>
              <a:t>下的内部类</a:t>
            </a:r>
            <a:r>
              <a:rPr lang="en-US" altLang="zh-CN" dirty="0"/>
              <a:t>: `</a:t>
            </a:r>
            <a:r>
              <a:rPr lang="en-US" altLang="zh-CN" dirty="0" err="1"/>
              <a:t>HandlerTestActivity$MyStaticHandler.smali</a:t>
            </a:r>
            <a:r>
              <a:rPr lang="en-US" altLang="zh-CN" dirty="0"/>
              <a:t>`</a:t>
            </a:r>
          </a:p>
          <a:p>
            <a:r>
              <a:rPr lang="en-US" altLang="zh-CN" dirty="0"/>
              <a:t>  private static class </a:t>
            </a:r>
            <a:r>
              <a:rPr lang="en-US" altLang="zh-CN" dirty="0" err="1"/>
              <a:t>MyStaticHandler</a:t>
            </a:r>
            <a:r>
              <a:rPr lang="en-US" altLang="zh-CN" dirty="0"/>
              <a:t> extends Handler {</a:t>
            </a:r>
          </a:p>
          <a:p>
            <a:r>
              <a:rPr lang="en-US" altLang="zh-CN" dirty="0"/>
              <a:t>    private final </a:t>
            </a:r>
            <a:r>
              <a:rPr lang="en-US" altLang="zh-CN" dirty="0" err="1"/>
              <a:t>WeakReference</a:t>
            </a:r>
            <a:r>
              <a:rPr lang="en-US" altLang="zh-CN" dirty="0"/>
              <a:t>&lt;</a:t>
            </a:r>
            <a:r>
              <a:rPr lang="en-US" altLang="zh-CN" dirty="0" err="1"/>
              <a:t>HandlerTestActivity</a:t>
            </a:r>
            <a:r>
              <a:rPr lang="en-US" altLang="zh-CN" dirty="0"/>
              <a:t>&gt; </a:t>
            </a:r>
            <a:r>
              <a:rPr lang="en-US" altLang="zh-CN" dirty="0" err="1"/>
              <a:t>mWkActivity</a:t>
            </a:r>
            <a:r>
              <a:rPr lang="en-US" altLang="zh-CN" dirty="0"/>
              <a:t>;</a:t>
            </a:r>
          </a:p>
          <a:p>
            <a:r>
              <a:rPr lang="en-US" altLang="zh-CN" dirty="0"/>
              <a:t>    public </a:t>
            </a:r>
            <a:r>
              <a:rPr lang="en-US" altLang="zh-CN" dirty="0" err="1"/>
              <a:t>MyStaticHandler</a:t>
            </a:r>
            <a:r>
              <a:rPr lang="en-US" altLang="zh-CN" dirty="0"/>
              <a:t>(</a:t>
            </a:r>
            <a:r>
              <a:rPr lang="en-US" altLang="zh-CN" dirty="0" err="1"/>
              <a:t>HandlerTestActivity</a:t>
            </a:r>
            <a:r>
              <a:rPr lang="en-US" altLang="zh-CN" dirty="0"/>
              <a:t> activity) {</a:t>
            </a:r>
          </a:p>
          <a:p>
            <a:r>
              <a:rPr lang="en-US" altLang="zh-CN" dirty="0"/>
              <a:t>      </a:t>
            </a:r>
            <a:r>
              <a:rPr lang="en-US" altLang="zh-CN" dirty="0" err="1"/>
              <a:t>mWkActivity</a:t>
            </a:r>
            <a:r>
              <a:rPr lang="en-US" altLang="zh-CN" dirty="0"/>
              <a:t> = new </a:t>
            </a:r>
            <a:r>
              <a:rPr lang="en-US" altLang="zh-CN" dirty="0" err="1"/>
              <a:t>WeakReference</a:t>
            </a:r>
            <a:r>
              <a:rPr lang="en-US" altLang="zh-CN" dirty="0"/>
              <a:t>&lt;</a:t>
            </a:r>
            <a:r>
              <a:rPr lang="en-US" altLang="zh-CN" dirty="0" err="1"/>
              <a:t>HandlerTestActivity</a:t>
            </a:r>
            <a:r>
              <a:rPr lang="en-US" altLang="zh-CN" dirty="0"/>
              <a:t>&gt;(activity);</a:t>
            </a:r>
          </a:p>
          <a:p>
            <a:r>
              <a:rPr lang="en-US" altLang="zh-CN" dirty="0"/>
              <a:t>    }</a:t>
            </a:r>
          </a:p>
          <a:p>
            <a:r>
              <a:rPr lang="en-US" altLang="zh-CN" dirty="0"/>
              <a:t>    public Activity </a:t>
            </a:r>
            <a:r>
              <a:rPr lang="en-US" altLang="zh-CN" dirty="0" err="1"/>
              <a:t>getActivity</a:t>
            </a:r>
            <a:r>
              <a:rPr lang="en-US" altLang="zh-CN" dirty="0"/>
              <a:t>() {</a:t>
            </a:r>
          </a:p>
          <a:p>
            <a:r>
              <a:rPr lang="en-US" altLang="zh-CN" dirty="0"/>
              <a:t>      return </a:t>
            </a:r>
            <a:r>
              <a:rPr lang="en-US" altLang="zh-CN" dirty="0" err="1"/>
              <a:t>mWkActivity.get</a:t>
            </a:r>
            <a:r>
              <a:rPr lang="en-US" altLang="zh-CN" dirty="0"/>
              <a:t>();</a:t>
            </a:r>
          </a:p>
          <a:p>
            <a:r>
              <a:rPr lang="en-US" altLang="zh-CN" dirty="0"/>
              <a:t>    }</a:t>
            </a:r>
          </a:p>
          <a:p>
            <a:r>
              <a:rPr lang="en-US" altLang="zh-CN" dirty="0"/>
              <a:t>    @Override</a:t>
            </a:r>
          </a:p>
          <a:p>
            <a:r>
              <a:rPr lang="en-US" altLang="zh-CN" dirty="0"/>
              <a:t>    public void </a:t>
            </a:r>
            <a:r>
              <a:rPr lang="en-US" altLang="zh-CN" dirty="0" err="1"/>
              <a:t>handleMessage</a:t>
            </a:r>
            <a:r>
              <a:rPr lang="en-US" altLang="zh-CN" dirty="0"/>
              <a:t>(Message msg) {</a:t>
            </a:r>
          </a:p>
          <a:p>
            <a:r>
              <a:rPr lang="en-US" altLang="zh-CN" dirty="0"/>
              <a:t>      </a:t>
            </a:r>
            <a:r>
              <a:rPr lang="en-US" altLang="zh-CN" dirty="0" err="1"/>
              <a:t>super.handleMessage</a:t>
            </a:r>
            <a:r>
              <a:rPr lang="en-US" altLang="zh-CN" dirty="0"/>
              <a:t>(msg);</a:t>
            </a:r>
          </a:p>
          <a:p>
            <a:r>
              <a:rPr lang="en-US" altLang="zh-CN" dirty="0"/>
              <a:t>      </a:t>
            </a:r>
            <a:r>
              <a:rPr lang="en-US" altLang="zh-CN" dirty="0" err="1"/>
              <a:t>HandlerTestActivity</a:t>
            </a:r>
            <a:r>
              <a:rPr lang="en-US" altLang="zh-CN" dirty="0"/>
              <a:t> </a:t>
            </a:r>
            <a:r>
              <a:rPr lang="en-US" altLang="zh-CN" dirty="0" err="1"/>
              <a:t>targetAct</a:t>
            </a:r>
            <a:r>
              <a:rPr lang="en-US" altLang="zh-CN" dirty="0"/>
              <a:t> = </a:t>
            </a:r>
            <a:r>
              <a:rPr lang="en-US" altLang="zh-CN" dirty="0" err="1"/>
              <a:t>mWkActivity.get</a:t>
            </a:r>
            <a:r>
              <a:rPr lang="en-US" altLang="zh-CN" dirty="0"/>
              <a:t>();</a:t>
            </a:r>
          </a:p>
          <a:p>
            <a:r>
              <a:rPr lang="en-US" altLang="zh-CN" dirty="0"/>
              <a:t>      // </a:t>
            </a:r>
            <a:r>
              <a:rPr lang="zh-CN" altLang="en-US" dirty="0"/>
              <a:t>通过 </a:t>
            </a:r>
            <a:r>
              <a:rPr lang="en-US" altLang="zh-CN" dirty="0"/>
              <a:t>`</a:t>
            </a:r>
            <a:r>
              <a:rPr lang="en-US" altLang="zh-CN" dirty="0" err="1"/>
              <a:t>WeakReference</a:t>
            </a:r>
            <a:r>
              <a:rPr lang="en-US" altLang="zh-CN" dirty="0"/>
              <a:t>` </a:t>
            </a:r>
            <a:r>
              <a:rPr lang="zh-CN" altLang="en-US" dirty="0"/>
              <a:t>对象去操作外部 </a:t>
            </a:r>
            <a:r>
              <a:rPr lang="en-US" altLang="zh-CN" dirty="0"/>
              <a:t>`Activity` </a:t>
            </a:r>
            <a:r>
              <a:rPr lang="zh-CN" altLang="en-US" dirty="0"/>
              <a:t>属性和事件</a:t>
            </a:r>
          </a:p>
          <a:p>
            <a:r>
              <a:rPr lang="zh-CN" altLang="en-US" dirty="0"/>
              <a:t>      </a:t>
            </a:r>
            <a:r>
              <a:rPr lang="en-US" altLang="zh-CN" dirty="0"/>
              <a:t>if (</a:t>
            </a:r>
            <a:r>
              <a:rPr lang="en-US" altLang="zh-CN" dirty="0" err="1"/>
              <a:t>targetAct</a:t>
            </a:r>
            <a:r>
              <a:rPr lang="en-US" altLang="zh-CN" dirty="0"/>
              <a:t> != null &amp;&amp; !</a:t>
            </a:r>
            <a:r>
              <a:rPr lang="en-US" altLang="zh-CN" dirty="0" err="1"/>
              <a:t>targetAct.isFinishing</a:t>
            </a:r>
            <a:r>
              <a:rPr lang="en-US" altLang="zh-CN" dirty="0"/>
              <a:t>()) {</a:t>
            </a:r>
          </a:p>
          <a:p>
            <a:r>
              <a:rPr lang="en-US" altLang="zh-CN" dirty="0"/>
              <a:t>        String name = </a:t>
            </a:r>
            <a:r>
              <a:rPr lang="en-US" altLang="zh-CN" dirty="0" err="1"/>
              <a:t>targetAct.pName</a:t>
            </a:r>
            <a:r>
              <a:rPr lang="en-US" altLang="zh-CN" dirty="0"/>
              <a:t>; // </a:t>
            </a:r>
            <a:r>
              <a:rPr lang="zh-CN" altLang="en-US" dirty="0"/>
              <a:t>访问外部类</a:t>
            </a:r>
            <a:r>
              <a:rPr lang="en-US" altLang="zh-CN" dirty="0"/>
              <a:t>private</a:t>
            </a:r>
            <a:r>
              <a:rPr lang="zh-CN" altLang="en-US" dirty="0"/>
              <a:t>属性</a:t>
            </a:r>
          </a:p>
          <a:p>
            <a:r>
              <a:rPr lang="zh-CN" altLang="en-US" dirty="0"/>
              <a:t>        </a:t>
            </a:r>
            <a:r>
              <a:rPr lang="en-US" altLang="zh-CN" dirty="0"/>
              <a:t>String </a:t>
            </a:r>
            <a:r>
              <a:rPr lang="en-US" altLang="zh-CN" dirty="0" err="1"/>
              <a:t>sName</a:t>
            </a:r>
            <a:r>
              <a:rPr lang="en-US" altLang="zh-CN" dirty="0"/>
              <a:t> = </a:t>
            </a:r>
            <a:r>
              <a:rPr lang="en-US" altLang="zh-CN" dirty="0" err="1"/>
              <a:t>HandlerTestActivity.sName</a:t>
            </a:r>
            <a:r>
              <a:rPr lang="en-US" altLang="zh-CN" dirty="0"/>
              <a:t>;</a:t>
            </a:r>
          </a:p>
          <a:p>
            <a:r>
              <a:rPr lang="en-US" altLang="zh-CN" dirty="0"/>
              <a:t>        </a:t>
            </a:r>
            <a:r>
              <a:rPr lang="en-US" altLang="zh-CN" dirty="0" err="1"/>
              <a:t>targetAct.callPrivateFunc</a:t>
            </a:r>
            <a:r>
              <a:rPr lang="en-US" altLang="zh-CN" dirty="0"/>
              <a:t>(); // </a:t>
            </a:r>
            <a:r>
              <a:rPr lang="zh-CN" altLang="en-US" dirty="0"/>
              <a:t>调用外部类</a:t>
            </a:r>
            <a:r>
              <a:rPr lang="en-US" altLang="zh-CN" dirty="0"/>
              <a:t>private</a:t>
            </a:r>
            <a:r>
              <a:rPr lang="zh-CN" altLang="en-US" dirty="0"/>
              <a:t>的方法</a:t>
            </a:r>
          </a:p>
          <a:p>
            <a:r>
              <a:rPr lang="zh-CN" altLang="en-US" dirty="0"/>
              <a:t>        </a:t>
            </a:r>
            <a:r>
              <a:rPr lang="en-US" altLang="zh-CN" dirty="0" err="1"/>
              <a:t>targetAct.pName</a:t>
            </a:r>
            <a:r>
              <a:rPr lang="en-US" altLang="zh-CN" dirty="0"/>
              <a:t> = ""; // </a:t>
            </a:r>
            <a:r>
              <a:rPr lang="zh-CN" altLang="en-US" dirty="0"/>
              <a:t>设置外部类</a:t>
            </a:r>
            <a:r>
              <a:rPr lang="en-US" altLang="zh-CN" dirty="0"/>
              <a:t>private</a:t>
            </a:r>
            <a:r>
              <a:rPr lang="zh-CN" altLang="en-US" dirty="0"/>
              <a:t>属性的值</a:t>
            </a:r>
          </a:p>
          <a:p>
            <a:r>
              <a:rPr lang="zh-CN" altLang="en-US" dirty="0"/>
              <a:t>      </a:t>
            </a:r>
            <a:r>
              <a:rPr lang="en-US" altLang="zh-CN" dirty="0"/>
              <a:t>}</a:t>
            </a:r>
          </a:p>
          <a:p>
            <a:r>
              <a:rPr lang="en-US" altLang="zh-CN" dirty="0"/>
              <a:t>    }</a:t>
            </a:r>
          </a:p>
          <a:p>
            <a:r>
              <a:rPr lang="en-US" altLang="zh-CN" dirty="0"/>
              <a:t>  }</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43</a:t>
            </a:fld>
            <a:endParaRPr lang="zh-CN" altLang="en-US"/>
          </a:p>
        </p:txBody>
      </p:sp>
    </p:spTree>
    <p:extLst>
      <p:ext uri="{BB962C8B-B14F-4D97-AF65-F5344CB8AC3E}">
        <p14:creationId xmlns:p14="http://schemas.microsoft.com/office/powerpoint/2010/main" val="5569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kumimoji="0" lang="en-US"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chedule</a:t>
            </a:r>
            <a:r>
              <a:rPr kumimoji="0" lang="zh-CN" altLang="en-US"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方法的参数</a:t>
            </a:r>
            <a:endParaRPr lang="en-US" altLang="zh-CN" b="0" i="0" dirty="0">
              <a:solidFill>
                <a:srgbClr val="222222"/>
              </a:solidFill>
              <a:effectLst/>
              <a:latin typeface="tahoma" panose="020B0604030504040204" pitchFamily="34" charset="0"/>
            </a:endParaRPr>
          </a:p>
          <a:p>
            <a:pPr algn="l">
              <a:buFont typeface="Arial" panose="020B0604020202020204" pitchFamily="34" charset="0"/>
              <a:buChar char="•"/>
            </a:pPr>
            <a:r>
              <a:rPr lang="zh-CN" altLang="en-US" b="0" i="0" dirty="0">
                <a:solidFill>
                  <a:srgbClr val="222222"/>
                </a:solidFill>
                <a:effectLst/>
                <a:latin typeface="tahoma" panose="020B0604030504040204" pitchFamily="34" charset="0"/>
              </a:rPr>
              <a:t>第一个参数，是 </a:t>
            </a:r>
            <a:r>
              <a:rPr lang="en-US" altLang="zh-CN" b="0" i="0" dirty="0" err="1">
                <a:solidFill>
                  <a:srgbClr val="222222"/>
                </a:solidFill>
                <a:effectLst/>
                <a:latin typeface="tahoma" panose="020B0604030504040204" pitchFamily="34" charset="0"/>
              </a:rPr>
              <a:t>TimerTask</a:t>
            </a:r>
            <a:r>
              <a:rPr lang="en-US" altLang="zh-CN" b="0" i="0" dirty="0">
                <a:solidFill>
                  <a:srgbClr val="222222"/>
                </a:solidFill>
                <a:effectLst/>
                <a:latin typeface="tahoma" panose="020B0604030504040204" pitchFamily="34" charset="0"/>
              </a:rPr>
              <a:t> </a:t>
            </a:r>
            <a:r>
              <a:rPr lang="zh-CN" altLang="en-US" b="0" i="0" dirty="0">
                <a:solidFill>
                  <a:srgbClr val="222222"/>
                </a:solidFill>
                <a:effectLst/>
                <a:latin typeface="tahoma" panose="020B0604030504040204" pitchFamily="34" charset="0"/>
              </a:rPr>
              <a:t>类，在包：</a:t>
            </a:r>
            <a:r>
              <a:rPr lang="en-US" altLang="zh-CN" b="0" i="0" dirty="0">
                <a:solidFill>
                  <a:srgbClr val="222222"/>
                </a:solidFill>
                <a:effectLst/>
                <a:latin typeface="tahoma" panose="020B0604030504040204" pitchFamily="34" charset="0"/>
              </a:rPr>
              <a:t>import </a:t>
            </a:r>
            <a:r>
              <a:rPr lang="en-US" altLang="zh-CN" b="0" i="0" dirty="0" err="1">
                <a:solidFill>
                  <a:srgbClr val="222222"/>
                </a:solidFill>
                <a:effectLst/>
                <a:latin typeface="tahoma" panose="020B0604030504040204" pitchFamily="34" charset="0"/>
              </a:rPr>
              <a:t>Java.util.TimerTask</a:t>
            </a:r>
            <a:r>
              <a:rPr lang="en-US" altLang="zh-CN" b="0" i="0" dirty="0">
                <a:solidFill>
                  <a:srgbClr val="222222"/>
                </a:solidFill>
                <a:effectLst/>
                <a:latin typeface="tahoma" panose="020B0604030504040204" pitchFamily="34" charset="0"/>
              </a:rPr>
              <a:t> .</a:t>
            </a:r>
            <a:r>
              <a:rPr lang="zh-CN" altLang="en-US" b="0" i="0" dirty="0">
                <a:solidFill>
                  <a:srgbClr val="222222"/>
                </a:solidFill>
                <a:effectLst/>
                <a:latin typeface="tahoma" panose="020B0604030504040204" pitchFamily="34" charset="0"/>
              </a:rPr>
              <a:t>使用者要继承该类，并实现</a:t>
            </a:r>
            <a:r>
              <a:rPr lang="en-US" altLang="zh-CN" b="0" i="0" dirty="0">
                <a:solidFill>
                  <a:srgbClr val="222222"/>
                </a:solidFill>
                <a:effectLst/>
                <a:latin typeface="tahoma" panose="020B0604030504040204" pitchFamily="34" charset="0"/>
              </a:rPr>
              <a:t>public void run() </a:t>
            </a:r>
            <a:r>
              <a:rPr lang="zh-CN" altLang="en-US" b="0" i="0" dirty="0">
                <a:solidFill>
                  <a:srgbClr val="222222"/>
                </a:solidFill>
                <a:effectLst/>
                <a:latin typeface="tahoma" panose="020B0604030504040204" pitchFamily="34" charset="0"/>
              </a:rPr>
              <a:t>方法，因为 </a:t>
            </a:r>
            <a:r>
              <a:rPr lang="en-US" altLang="zh-CN" b="0" i="0" dirty="0" err="1">
                <a:solidFill>
                  <a:srgbClr val="222222"/>
                </a:solidFill>
                <a:effectLst/>
                <a:latin typeface="tahoma" panose="020B0604030504040204" pitchFamily="34" charset="0"/>
              </a:rPr>
              <a:t>TimerTask</a:t>
            </a:r>
            <a:r>
              <a:rPr lang="en-US" altLang="zh-CN" b="0" i="0" dirty="0">
                <a:solidFill>
                  <a:srgbClr val="222222"/>
                </a:solidFill>
                <a:effectLst/>
                <a:latin typeface="tahoma" panose="020B0604030504040204" pitchFamily="34" charset="0"/>
              </a:rPr>
              <a:t> </a:t>
            </a:r>
            <a:r>
              <a:rPr lang="zh-CN" altLang="en-US" b="0" i="0" dirty="0">
                <a:solidFill>
                  <a:srgbClr val="222222"/>
                </a:solidFill>
                <a:effectLst/>
                <a:latin typeface="tahoma" panose="020B0604030504040204" pitchFamily="34" charset="0"/>
              </a:rPr>
              <a:t>类 实现了 </a:t>
            </a:r>
            <a:r>
              <a:rPr lang="en-US" altLang="zh-CN" b="0" i="0" dirty="0">
                <a:solidFill>
                  <a:srgbClr val="222222"/>
                </a:solidFill>
                <a:effectLst/>
                <a:latin typeface="tahoma" panose="020B0604030504040204" pitchFamily="34" charset="0"/>
              </a:rPr>
              <a:t>Runnable </a:t>
            </a:r>
            <a:r>
              <a:rPr lang="zh-CN" altLang="en-US" b="0" i="0" dirty="0">
                <a:solidFill>
                  <a:srgbClr val="222222"/>
                </a:solidFill>
                <a:effectLst/>
                <a:latin typeface="tahoma" panose="020B0604030504040204" pitchFamily="34" charset="0"/>
              </a:rPr>
              <a:t>接口。</a:t>
            </a:r>
          </a:p>
          <a:p>
            <a:pPr algn="l">
              <a:buFont typeface="Arial" panose="020B0604020202020204" pitchFamily="34" charset="0"/>
              <a:buChar char="•"/>
            </a:pPr>
            <a:r>
              <a:rPr lang="zh-CN" altLang="en-US" b="0" i="0" dirty="0">
                <a:solidFill>
                  <a:srgbClr val="222222"/>
                </a:solidFill>
                <a:effectLst/>
                <a:latin typeface="tahoma" panose="020B0604030504040204" pitchFamily="34" charset="0"/>
              </a:rPr>
              <a:t>第二个参数，用户调用 </a:t>
            </a:r>
            <a:r>
              <a:rPr lang="en-US" altLang="zh-CN" b="0" i="0" dirty="0">
                <a:solidFill>
                  <a:srgbClr val="222222"/>
                </a:solidFill>
                <a:effectLst/>
                <a:latin typeface="tahoma" panose="020B0604030504040204" pitchFamily="34" charset="0"/>
              </a:rPr>
              <a:t>schedule() </a:t>
            </a:r>
            <a:r>
              <a:rPr lang="zh-CN" altLang="en-US" b="0" i="0" dirty="0">
                <a:solidFill>
                  <a:srgbClr val="222222"/>
                </a:solidFill>
                <a:effectLst/>
                <a:latin typeface="tahoma" panose="020B0604030504040204" pitchFamily="34" charset="0"/>
              </a:rPr>
              <a:t>方法后，要等待多长的时间才可以第一次执行</a:t>
            </a:r>
            <a:r>
              <a:rPr lang="en-US" altLang="zh-CN" b="0" i="0" dirty="0">
                <a:solidFill>
                  <a:srgbClr val="222222"/>
                </a:solidFill>
                <a:effectLst/>
                <a:latin typeface="tahoma" panose="020B0604030504040204" pitchFamily="34" charset="0"/>
              </a:rPr>
              <a:t>run() </a:t>
            </a:r>
            <a:r>
              <a:rPr lang="zh-CN" altLang="en-US" b="0" i="0" dirty="0">
                <a:solidFill>
                  <a:srgbClr val="222222"/>
                </a:solidFill>
                <a:effectLst/>
                <a:latin typeface="tahoma" panose="020B0604030504040204" pitchFamily="34" charset="0"/>
              </a:rPr>
              <a:t>方法。</a:t>
            </a:r>
          </a:p>
          <a:p>
            <a:pPr algn="l">
              <a:buFont typeface="Arial" panose="020B0604020202020204" pitchFamily="34" charset="0"/>
              <a:buChar char="•"/>
            </a:pPr>
            <a:r>
              <a:rPr lang="zh-CN" altLang="en-US" b="0" i="0" dirty="0">
                <a:solidFill>
                  <a:srgbClr val="222222"/>
                </a:solidFill>
                <a:effectLst/>
                <a:latin typeface="tahoma" panose="020B0604030504040204" pitchFamily="34" charset="0"/>
              </a:rPr>
              <a:t>第三个参数，第一次调用之后，从第二次开始每隔多长的时间调用一次 </a:t>
            </a:r>
            <a:r>
              <a:rPr lang="en-US" altLang="zh-CN" b="0" i="0" dirty="0">
                <a:solidFill>
                  <a:srgbClr val="222222"/>
                </a:solidFill>
                <a:effectLst/>
                <a:latin typeface="tahoma" panose="020B0604030504040204" pitchFamily="34" charset="0"/>
              </a:rPr>
              <a:t>run() </a:t>
            </a:r>
            <a:r>
              <a:rPr lang="zh-CN" altLang="en-US" b="0" i="0" dirty="0">
                <a:solidFill>
                  <a:srgbClr val="222222"/>
                </a:solidFill>
                <a:effectLst/>
                <a:latin typeface="tahoma" panose="020B0604030504040204" pitchFamily="34" charset="0"/>
              </a:rPr>
              <a:t>方法。</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注意：</a:t>
            </a:r>
            <a:r>
              <a:rPr lang="en-US" altLang="zh-CN" sz="1200" dirty="0" err="1"/>
              <a:t>TimerTask</a:t>
            </a:r>
            <a:r>
              <a:rPr lang="zh-CN" altLang="zh-CN" sz="1200" dirty="0"/>
              <a:t>实例只能使用一次，当</a:t>
            </a:r>
            <a:r>
              <a:rPr lang="en-US" altLang="zh-CN" sz="1200" dirty="0"/>
              <a:t>Timer</a:t>
            </a:r>
            <a:r>
              <a:rPr lang="zh-CN" altLang="zh-CN" sz="1200" dirty="0"/>
              <a:t>实例执行</a:t>
            </a:r>
            <a:r>
              <a:rPr lang="en-US" altLang="zh-CN" sz="1200" dirty="0" err="1"/>
              <a:t>cancle</a:t>
            </a:r>
            <a:r>
              <a:rPr lang="en-US" altLang="zh-CN" sz="1200" dirty="0"/>
              <a:t>()</a:t>
            </a:r>
            <a:r>
              <a:rPr lang="zh-CN" altLang="zh-CN" sz="1200" dirty="0"/>
              <a:t>方法之后，</a:t>
            </a:r>
            <a:r>
              <a:rPr lang="en-US" altLang="zh-CN" sz="1200" dirty="0"/>
              <a:t>Timer</a:t>
            </a:r>
            <a:r>
              <a:rPr lang="zh-CN" altLang="zh-CN" sz="1200" dirty="0"/>
              <a:t>和</a:t>
            </a:r>
            <a:r>
              <a:rPr lang="en-US" altLang="zh-CN" sz="1200" dirty="0" err="1"/>
              <a:t>TimerTask</a:t>
            </a:r>
            <a:r>
              <a:rPr lang="zh-CN" altLang="zh-CN" sz="1200" dirty="0"/>
              <a:t>的实例全部失效。</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t>因此，在重新启动定时器的时候，必须重新实例化</a:t>
            </a:r>
            <a:r>
              <a:rPr lang="en-US" altLang="zh-CN" sz="1200" dirty="0"/>
              <a:t>Timer</a:t>
            </a:r>
            <a:r>
              <a:rPr lang="zh-CN" altLang="zh-CN" sz="1200" dirty="0"/>
              <a:t>和</a:t>
            </a:r>
            <a:r>
              <a:rPr lang="en-US" altLang="zh-CN" sz="1200" dirty="0" err="1"/>
              <a:t>TimerTask</a:t>
            </a:r>
            <a:r>
              <a:rPr lang="zh-CN" altLang="zh-CN" sz="1200" dirty="0"/>
              <a:t>，否则会报“</a:t>
            </a:r>
            <a:r>
              <a:rPr lang="en-US" altLang="zh-CN" sz="1200" dirty="0" err="1"/>
              <a:t>java.lang.IllegalStateException:TimerTask</a:t>
            </a:r>
            <a:r>
              <a:rPr lang="en-US" altLang="zh-CN" sz="1200" dirty="0"/>
              <a:t> is scheduled already</a:t>
            </a:r>
            <a:r>
              <a:rPr lang="zh-CN" altLang="zh-CN" sz="1200" dirty="0"/>
              <a:t>”的错误，</a:t>
            </a:r>
          </a:p>
        </p:txBody>
      </p:sp>
      <p:sp>
        <p:nvSpPr>
          <p:cNvPr id="4" name="灯片编号占位符 3"/>
          <p:cNvSpPr>
            <a:spLocks noGrp="1"/>
          </p:cNvSpPr>
          <p:nvPr>
            <p:ph type="sldNum" sz="quarter" idx="5"/>
          </p:nvPr>
        </p:nvSpPr>
        <p:spPr/>
        <p:txBody>
          <a:bodyPr/>
          <a:lstStyle/>
          <a:p>
            <a:fld id="{659A4E7C-93F3-47F3-8146-0F6AB151ADBA}" type="slidenum">
              <a:rPr lang="zh-CN" altLang="en-US" smtClean="0"/>
              <a:t>44</a:t>
            </a:fld>
            <a:endParaRPr lang="zh-CN" altLang="en-US"/>
          </a:p>
        </p:txBody>
      </p:sp>
    </p:spTree>
    <p:extLst>
      <p:ext uri="{BB962C8B-B14F-4D97-AF65-F5344CB8AC3E}">
        <p14:creationId xmlns:p14="http://schemas.microsoft.com/office/powerpoint/2010/main" val="475013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public class </a:t>
            </a:r>
            <a:r>
              <a:rPr lang="en-US" altLang="zh-CN" dirty="0" err="1"/>
              <a:t>MainActivity</a:t>
            </a:r>
            <a:r>
              <a:rPr lang="en-US" altLang="zh-CN" dirty="0"/>
              <a:t> extends </a:t>
            </a:r>
            <a:r>
              <a:rPr lang="en-US" altLang="zh-CN" dirty="0" err="1"/>
              <a:t>AppCompatActivity</a:t>
            </a:r>
            <a:r>
              <a:rPr lang="en-US" altLang="zh-CN" dirty="0"/>
              <a:t> {</a:t>
            </a:r>
          </a:p>
          <a:p>
            <a:endParaRPr lang="en-US" altLang="zh-CN" dirty="0"/>
          </a:p>
          <a:p>
            <a:r>
              <a:rPr lang="en-US" altLang="zh-CN" dirty="0"/>
              <a:t>    private </a:t>
            </a:r>
            <a:r>
              <a:rPr lang="en-US" altLang="zh-CN" dirty="0" err="1"/>
              <a:t>TextView</a:t>
            </a:r>
            <a:r>
              <a:rPr lang="en-US" altLang="zh-CN" dirty="0"/>
              <a:t> </a:t>
            </a:r>
            <a:r>
              <a:rPr lang="en-US" altLang="zh-CN" dirty="0" err="1"/>
              <a:t>textView</a:t>
            </a:r>
            <a:r>
              <a:rPr lang="en-US" altLang="zh-CN" dirty="0"/>
              <a:t>;</a:t>
            </a:r>
          </a:p>
          <a:p>
            <a:r>
              <a:rPr lang="en-US" altLang="zh-CN" dirty="0"/>
              <a:t>    private Button </a:t>
            </a:r>
            <a:r>
              <a:rPr lang="en-US" altLang="zh-CN" dirty="0" err="1"/>
              <a:t>button</a:t>
            </a:r>
            <a:r>
              <a:rPr lang="en-US" altLang="zh-CN" dirty="0"/>
              <a:t>;</a:t>
            </a:r>
          </a:p>
          <a:p>
            <a:endParaRPr lang="en-US" altLang="zh-CN" dirty="0"/>
          </a:p>
          <a:p>
            <a:r>
              <a:rPr lang="en-US" altLang="zh-CN" dirty="0"/>
              <a:t>    private Thread </a:t>
            </a:r>
            <a:r>
              <a:rPr lang="en-US" altLang="zh-CN" dirty="0" err="1"/>
              <a:t>timerThread</a:t>
            </a:r>
            <a:r>
              <a:rPr lang="en-US" altLang="zh-CN" dirty="0"/>
              <a:t>;</a:t>
            </a:r>
          </a:p>
          <a:p>
            <a:r>
              <a:rPr lang="en-US" altLang="zh-CN" dirty="0"/>
              <a:t>    private Handler </a:t>
            </a:r>
            <a:r>
              <a:rPr lang="en-US" altLang="zh-CN" dirty="0" err="1"/>
              <a:t>handler</a:t>
            </a:r>
            <a:r>
              <a:rPr lang="en-US" altLang="zh-CN" dirty="0"/>
              <a:t>;</a:t>
            </a:r>
          </a:p>
          <a:p>
            <a:endParaRPr lang="en-US" altLang="zh-CN" dirty="0"/>
          </a:p>
          <a:p>
            <a:r>
              <a:rPr lang="en-US" altLang="zh-CN" dirty="0"/>
              <a:t>    @Override</a:t>
            </a:r>
          </a:p>
          <a:p>
            <a:r>
              <a:rPr lang="en-US" altLang="zh-CN" dirty="0"/>
              <a:t>    protected void </a:t>
            </a:r>
            <a:r>
              <a:rPr lang="en-US" altLang="zh-CN" dirty="0" err="1"/>
              <a:t>onCreate</a:t>
            </a:r>
            <a:r>
              <a:rPr lang="en-US" altLang="zh-CN" dirty="0"/>
              <a:t>(Bundle </a:t>
            </a:r>
            <a:r>
              <a:rPr lang="en-US" altLang="zh-CN" dirty="0" err="1"/>
              <a:t>savedInstanceState</a:t>
            </a:r>
            <a:r>
              <a:rPr lang="en-US" altLang="zh-CN" dirty="0"/>
              <a:t>) {</a:t>
            </a:r>
          </a:p>
          <a:p>
            <a:r>
              <a:rPr lang="en-US" altLang="zh-CN" dirty="0"/>
              <a:t>        </a:t>
            </a:r>
            <a:r>
              <a:rPr lang="en-US" altLang="zh-CN" dirty="0" err="1"/>
              <a:t>super.onCreate</a:t>
            </a:r>
            <a:r>
              <a:rPr lang="en-US" altLang="zh-CN" dirty="0"/>
              <a:t>(</a:t>
            </a:r>
            <a:r>
              <a:rPr lang="en-US" altLang="zh-CN" dirty="0" err="1"/>
              <a:t>savedInstanceState</a:t>
            </a:r>
            <a:r>
              <a:rPr lang="en-US" altLang="zh-CN" dirty="0"/>
              <a:t>);</a:t>
            </a:r>
          </a:p>
          <a:p>
            <a:r>
              <a:rPr lang="en-US" altLang="zh-CN" dirty="0"/>
              <a:t>        </a:t>
            </a:r>
            <a:r>
              <a:rPr lang="en-US" altLang="zh-CN" dirty="0" err="1"/>
              <a:t>setContentView</a:t>
            </a:r>
            <a:r>
              <a:rPr lang="en-US" altLang="zh-CN" dirty="0"/>
              <a:t>(</a:t>
            </a:r>
            <a:r>
              <a:rPr lang="en-US" altLang="zh-CN" dirty="0" err="1"/>
              <a:t>R.layout.activity_main</a:t>
            </a:r>
            <a:r>
              <a:rPr lang="en-US" altLang="zh-CN" dirty="0"/>
              <a:t>);</a:t>
            </a:r>
          </a:p>
          <a:p>
            <a:r>
              <a:rPr lang="en-US" altLang="zh-CN" dirty="0"/>
              <a:t>        </a:t>
            </a:r>
            <a:r>
              <a:rPr lang="en-US" altLang="zh-CN" dirty="0" err="1"/>
              <a:t>init</a:t>
            </a:r>
            <a:r>
              <a:rPr lang="en-US" altLang="zh-CN" dirty="0"/>
              <a:t>();</a:t>
            </a:r>
          </a:p>
          <a:p>
            <a:endParaRPr lang="en-US" altLang="zh-CN" dirty="0"/>
          </a:p>
          <a:p>
            <a:r>
              <a:rPr lang="en-US" altLang="zh-CN" dirty="0"/>
              <a:t>        handler=new Handler(){</a:t>
            </a:r>
          </a:p>
          <a:p>
            <a:r>
              <a:rPr lang="en-US" altLang="zh-CN" dirty="0"/>
              <a:t>            @Override</a:t>
            </a:r>
          </a:p>
          <a:p>
            <a:r>
              <a:rPr lang="en-US" altLang="zh-CN" dirty="0"/>
              <a:t>            public void </a:t>
            </a:r>
            <a:r>
              <a:rPr lang="en-US" altLang="zh-CN" dirty="0" err="1"/>
              <a:t>handleMessage</a:t>
            </a:r>
            <a:r>
              <a:rPr lang="en-US" altLang="zh-CN" dirty="0"/>
              <a:t>(Message msg) {</a:t>
            </a:r>
          </a:p>
          <a:p>
            <a:r>
              <a:rPr lang="en-US" altLang="zh-CN" dirty="0"/>
              <a:t>                </a:t>
            </a:r>
            <a:r>
              <a:rPr lang="en-US" altLang="zh-CN" dirty="0" err="1"/>
              <a:t>super.handleMessage</a:t>
            </a:r>
            <a:r>
              <a:rPr lang="en-US" altLang="zh-CN" dirty="0"/>
              <a:t>(msg);</a:t>
            </a:r>
          </a:p>
          <a:p>
            <a:r>
              <a:rPr lang="en-US" altLang="zh-CN" dirty="0"/>
              <a:t>                if (</a:t>
            </a:r>
            <a:r>
              <a:rPr lang="en-US" altLang="zh-CN" dirty="0" err="1"/>
              <a:t>msg.what</a:t>
            </a:r>
            <a:r>
              <a:rPr lang="en-US" altLang="zh-CN" dirty="0"/>
              <a:t>&gt;0) {</a:t>
            </a:r>
          </a:p>
          <a:p>
            <a:r>
              <a:rPr lang="en-US" altLang="zh-CN" dirty="0"/>
              <a:t>                    </a:t>
            </a:r>
            <a:r>
              <a:rPr lang="en-US" altLang="zh-CN" dirty="0" err="1"/>
              <a:t>textView.setText</a:t>
            </a:r>
            <a:r>
              <a:rPr lang="en-US" altLang="zh-CN" dirty="0"/>
              <a:t>(" "+</a:t>
            </a:r>
            <a:r>
              <a:rPr lang="en-US" altLang="zh-CN" dirty="0" err="1"/>
              <a:t>msg.what</a:t>
            </a:r>
            <a:r>
              <a:rPr lang="en-US" altLang="zh-CN" dirty="0"/>
              <a:t>);</a:t>
            </a:r>
          </a:p>
          <a:p>
            <a:r>
              <a:rPr lang="en-US" altLang="zh-CN" dirty="0"/>
              <a:t>                }</a:t>
            </a:r>
          </a:p>
          <a:p>
            <a:r>
              <a:rPr lang="en-US" altLang="zh-CN" dirty="0"/>
              <a:t>                else {</a:t>
            </a:r>
          </a:p>
          <a:p>
            <a:r>
              <a:rPr lang="en-US" altLang="zh-CN" dirty="0"/>
              <a:t>                    //</a:t>
            </a:r>
            <a:r>
              <a:rPr lang="zh-CN" altLang="en-US" dirty="0"/>
              <a:t>在</a:t>
            </a:r>
            <a:r>
              <a:rPr lang="en-US" altLang="zh-CN" dirty="0"/>
              <a:t>handler</a:t>
            </a:r>
            <a:r>
              <a:rPr lang="zh-CN" altLang="en-US" dirty="0"/>
              <a:t>里可以更改</a:t>
            </a:r>
            <a:r>
              <a:rPr lang="en-US" altLang="zh-CN" dirty="0"/>
              <a:t>UI</a:t>
            </a:r>
            <a:r>
              <a:rPr lang="zh-CN" altLang="en-US" dirty="0"/>
              <a:t>组件</a:t>
            </a:r>
          </a:p>
          <a:p>
            <a:r>
              <a:rPr lang="zh-CN" altLang="en-US" dirty="0"/>
              <a:t>                    </a:t>
            </a:r>
            <a:r>
              <a:rPr lang="en-US" altLang="zh-CN" dirty="0" err="1"/>
              <a:t>textView.setText</a:t>
            </a:r>
            <a:r>
              <a:rPr lang="en-US" altLang="zh-CN" dirty="0"/>
              <a:t>("</a:t>
            </a:r>
            <a:r>
              <a:rPr lang="zh-CN" altLang="en-US" dirty="0"/>
              <a:t>开始点火</a:t>
            </a:r>
            <a:r>
              <a:rPr lang="en-US" altLang="zh-CN" dirty="0"/>
              <a:t>");</a:t>
            </a:r>
          </a:p>
          <a:p>
            <a:r>
              <a:rPr lang="en-US" altLang="zh-CN" dirty="0"/>
              <a:t>                    </a:t>
            </a:r>
            <a:r>
              <a:rPr lang="en-US" altLang="zh-CN" dirty="0" err="1"/>
              <a:t>timerThread.interrupt</a:t>
            </a:r>
            <a:r>
              <a:rPr lang="en-US" altLang="zh-CN" dirty="0"/>
              <a:t>();</a:t>
            </a:r>
          </a:p>
          <a:p>
            <a:r>
              <a:rPr lang="en-US" altLang="zh-CN" dirty="0"/>
              <a:t>                }</a:t>
            </a:r>
          </a:p>
          <a:p>
            <a:r>
              <a:rPr lang="en-US" altLang="zh-CN" dirty="0"/>
              <a:t>            }</a:t>
            </a:r>
          </a:p>
          <a:p>
            <a:r>
              <a:rPr lang="en-US" altLang="zh-CN" dirty="0"/>
              <a:t>        };</a:t>
            </a:r>
          </a:p>
          <a:p>
            <a:r>
              <a:rPr lang="en-US" altLang="zh-CN" dirty="0"/>
              <a:t>    }</a:t>
            </a:r>
          </a:p>
          <a:p>
            <a:r>
              <a:rPr lang="en-US" altLang="zh-CN" dirty="0"/>
              <a:t>    private  void </a:t>
            </a:r>
            <a:r>
              <a:rPr lang="en-US" altLang="zh-CN" dirty="0" err="1"/>
              <a:t>init</a:t>
            </a:r>
            <a:r>
              <a:rPr lang="en-US" altLang="zh-CN" dirty="0"/>
              <a:t>() {</a:t>
            </a:r>
          </a:p>
          <a:p>
            <a:r>
              <a:rPr lang="en-US" altLang="zh-CN" dirty="0"/>
              <a:t>        </a:t>
            </a:r>
            <a:r>
              <a:rPr lang="en-US" altLang="zh-CN" dirty="0" err="1"/>
              <a:t>textView</a:t>
            </a:r>
            <a:r>
              <a:rPr lang="en-US" altLang="zh-CN" dirty="0"/>
              <a:t>=(</a:t>
            </a:r>
            <a:r>
              <a:rPr lang="en-US" altLang="zh-CN" dirty="0" err="1"/>
              <a:t>TextView</a:t>
            </a:r>
            <a:r>
              <a:rPr lang="en-US" altLang="zh-CN" dirty="0"/>
              <a:t>)</a:t>
            </a:r>
            <a:r>
              <a:rPr lang="en-US" altLang="zh-CN" dirty="0" err="1"/>
              <a:t>findViewById</a:t>
            </a:r>
            <a:r>
              <a:rPr lang="en-US" altLang="zh-CN" dirty="0"/>
              <a:t>(</a:t>
            </a:r>
            <a:r>
              <a:rPr lang="en-US" altLang="zh-CN" dirty="0" err="1"/>
              <a:t>R.id.textView</a:t>
            </a:r>
            <a:r>
              <a:rPr lang="en-US" altLang="zh-CN" dirty="0"/>
              <a:t>);</a:t>
            </a:r>
          </a:p>
          <a:p>
            <a:r>
              <a:rPr lang="en-US" altLang="zh-CN" dirty="0"/>
              <a:t>        button=(Button)</a:t>
            </a:r>
            <a:r>
              <a:rPr lang="en-US" altLang="zh-CN" dirty="0" err="1"/>
              <a:t>findViewById</a:t>
            </a:r>
            <a:r>
              <a:rPr lang="en-US" altLang="zh-CN" dirty="0"/>
              <a:t>(</a:t>
            </a:r>
            <a:r>
              <a:rPr lang="en-US" altLang="zh-CN" dirty="0" err="1"/>
              <a:t>R.id.button</a:t>
            </a:r>
            <a:r>
              <a:rPr lang="en-US" altLang="zh-CN" dirty="0"/>
              <a:t>);</a:t>
            </a:r>
          </a:p>
          <a:p>
            <a:endParaRPr lang="en-US" altLang="zh-CN" dirty="0"/>
          </a:p>
          <a:p>
            <a:r>
              <a:rPr lang="en-US" altLang="zh-CN" dirty="0"/>
              <a:t>        </a:t>
            </a:r>
            <a:r>
              <a:rPr lang="en-US" altLang="zh-CN" dirty="0" err="1"/>
              <a:t>button.setOnClickListener</a:t>
            </a:r>
            <a:r>
              <a:rPr lang="en-US" altLang="zh-CN" dirty="0"/>
              <a:t>(new </a:t>
            </a:r>
            <a:r>
              <a:rPr lang="en-US" altLang="zh-CN" dirty="0" err="1"/>
              <a:t>View.OnClickListener</a:t>
            </a:r>
            <a:r>
              <a:rPr lang="en-US" altLang="zh-CN" dirty="0"/>
              <a:t>() {</a:t>
            </a:r>
          </a:p>
          <a:p>
            <a:r>
              <a:rPr lang="en-US" altLang="zh-CN" dirty="0"/>
              <a:t>            @Override</a:t>
            </a:r>
          </a:p>
          <a:p>
            <a:r>
              <a:rPr lang="en-US" altLang="zh-CN" dirty="0"/>
              <a:t>            public void </a:t>
            </a:r>
            <a:r>
              <a:rPr lang="en-US" altLang="zh-CN" dirty="0" err="1"/>
              <a:t>onClick</a:t>
            </a:r>
            <a:r>
              <a:rPr lang="en-US" altLang="zh-CN" dirty="0"/>
              <a:t>(View v) {</a:t>
            </a:r>
          </a:p>
          <a:p>
            <a:r>
              <a:rPr lang="en-US" altLang="zh-CN" dirty="0"/>
              <a:t>                if (</a:t>
            </a:r>
            <a:r>
              <a:rPr lang="en-US" altLang="zh-CN" dirty="0" err="1"/>
              <a:t>timerThread</a:t>
            </a:r>
            <a:r>
              <a:rPr lang="en-US" altLang="zh-CN" dirty="0"/>
              <a:t>==null || !</a:t>
            </a:r>
            <a:r>
              <a:rPr lang="en-US" altLang="zh-CN" dirty="0" err="1"/>
              <a:t>timerThread.isAlive</a:t>
            </a:r>
            <a:r>
              <a:rPr lang="en-US" altLang="zh-CN" dirty="0"/>
              <a:t>()) {</a:t>
            </a:r>
          </a:p>
          <a:p>
            <a:r>
              <a:rPr lang="en-US" altLang="zh-CN" dirty="0"/>
              <a:t>                    //flag = true;</a:t>
            </a:r>
          </a:p>
          <a:p>
            <a:r>
              <a:rPr lang="en-US" altLang="zh-CN" dirty="0"/>
              <a:t>                    </a:t>
            </a:r>
            <a:r>
              <a:rPr lang="en-US" altLang="zh-CN" dirty="0" err="1"/>
              <a:t>timerThread</a:t>
            </a:r>
            <a:r>
              <a:rPr lang="en-US" altLang="zh-CN" dirty="0"/>
              <a:t> = new </a:t>
            </a:r>
            <a:r>
              <a:rPr lang="en-US" altLang="zh-CN" dirty="0" err="1"/>
              <a:t>TimerThread</a:t>
            </a:r>
            <a:r>
              <a:rPr lang="en-US" altLang="zh-CN" dirty="0"/>
              <a:t>();</a:t>
            </a:r>
          </a:p>
          <a:p>
            <a:r>
              <a:rPr lang="en-US" altLang="zh-CN" dirty="0"/>
              <a:t>                    </a:t>
            </a:r>
            <a:r>
              <a:rPr lang="en-US" altLang="zh-CN" dirty="0" err="1"/>
              <a:t>timerThread.start</a:t>
            </a:r>
            <a:r>
              <a:rPr lang="en-US" altLang="zh-CN" dirty="0"/>
              <a:t>();</a:t>
            </a:r>
          </a:p>
          <a:p>
            <a:r>
              <a:rPr lang="en-US" altLang="zh-CN" dirty="0"/>
              <a:t>                    </a:t>
            </a:r>
            <a:r>
              <a:rPr lang="en-US" altLang="zh-CN" dirty="0" err="1"/>
              <a:t>Log.e</a:t>
            </a:r>
            <a:r>
              <a:rPr lang="en-US" altLang="zh-CN" dirty="0"/>
              <a:t>("===", "start");</a:t>
            </a:r>
          </a:p>
          <a:p>
            <a:r>
              <a:rPr lang="en-US" altLang="zh-CN" dirty="0"/>
              <a:t>                }</a:t>
            </a:r>
          </a:p>
          <a:p>
            <a:r>
              <a:rPr lang="en-US" altLang="zh-CN" dirty="0"/>
              <a:t>            }</a:t>
            </a:r>
          </a:p>
          <a:p>
            <a:r>
              <a:rPr lang="en-US" altLang="zh-CN" dirty="0"/>
              <a:t>        });</a:t>
            </a:r>
          </a:p>
          <a:p>
            <a:r>
              <a:rPr lang="en-US" altLang="zh-CN" dirty="0"/>
              <a:t>    }</a:t>
            </a:r>
          </a:p>
          <a:p>
            <a:endParaRPr lang="en-US" altLang="zh-CN" dirty="0"/>
          </a:p>
          <a:p>
            <a:r>
              <a:rPr lang="en-US" altLang="zh-CN" dirty="0"/>
              <a:t>    class </a:t>
            </a:r>
            <a:r>
              <a:rPr lang="en-US" altLang="zh-CN" dirty="0" err="1"/>
              <a:t>TimerThread</a:t>
            </a:r>
            <a:r>
              <a:rPr lang="en-US" altLang="zh-CN" dirty="0"/>
              <a:t> extends Thread{</a:t>
            </a:r>
          </a:p>
          <a:p>
            <a:r>
              <a:rPr lang="en-US" altLang="zh-CN" dirty="0"/>
              <a:t>        @Override</a:t>
            </a:r>
          </a:p>
          <a:p>
            <a:r>
              <a:rPr lang="en-US" altLang="zh-CN" dirty="0"/>
              <a:t>        public void run() {</a:t>
            </a:r>
          </a:p>
          <a:p>
            <a:r>
              <a:rPr lang="en-US" altLang="zh-CN" dirty="0"/>
              <a:t>            </a:t>
            </a:r>
            <a:r>
              <a:rPr lang="en-US" altLang="zh-CN" dirty="0" err="1"/>
              <a:t>super.run</a:t>
            </a:r>
            <a:r>
              <a:rPr lang="en-US" altLang="zh-CN" dirty="0"/>
              <a:t>();</a:t>
            </a:r>
          </a:p>
          <a:p>
            <a:r>
              <a:rPr lang="en-US" altLang="zh-CN" dirty="0"/>
              <a:t>            try</a:t>
            </a:r>
          </a:p>
          <a:p>
            <a:r>
              <a:rPr lang="en-US" altLang="zh-CN" dirty="0"/>
              <a:t>            {   int </a:t>
            </a:r>
            <a:r>
              <a:rPr lang="en-US" altLang="zh-CN" dirty="0" err="1"/>
              <a:t>i</a:t>
            </a:r>
            <a:r>
              <a:rPr lang="en-US" altLang="zh-CN" dirty="0"/>
              <a:t>=10;//</a:t>
            </a:r>
            <a:r>
              <a:rPr lang="zh-CN" altLang="en-US" dirty="0"/>
              <a:t>倒计时数目</a:t>
            </a:r>
          </a:p>
          <a:p>
            <a:r>
              <a:rPr lang="zh-CN" altLang="en-US" dirty="0"/>
              <a:t>                </a:t>
            </a:r>
            <a:r>
              <a:rPr lang="en-US" altLang="zh-CN" dirty="0"/>
              <a:t>while(!</a:t>
            </a:r>
            <a:r>
              <a:rPr lang="en-US" altLang="zh-CN" dirty="0" err="1"/>
              <a:t>Thread.interrupted</a:t>
            </a:r>
            <a:r>
              <a:rPr lang="en-US" altLang="zh-CN" dirty="0"/>
              <a:t>())</a:t>
            </a:r>
          </a:p>
          <a:p>
            <a:r>
              <a:rPr lang="en-US" altLang="zh-CN" dirty="0"/>
              <a:t>                {</a:t>
            </a:r>
          </a:p>
          <a:p>
            <a:r>
              <a:rPr lang="en-US" altLang="zh-CN" dirty="0"/>
              <a:t>                    </a:t>
            </a:r>
            <a:r>
              <a:rPr lang="en-US" altLang="zh-CN" dirty="0" err="1"/>
              <a:t>Thread.sleep</a:t>
            </a:r>
            <a:r>
              <a:rPr lang="en-US" altLang="zh-CN" dirty="0"/>
              <a:t>(1000);</a:t>
            </a:r>
          </a:p>
          <a:p>
            <a:r>
              <a:rPr lang="en-US" altLang="zh-CN" dirty="0"/>
              <a:t>                    Message message=</a:t>
            </a:r>
            <a:r>
              <a:rPr lang="en-US" altLang="zh-CN" dirty="0" err="1"/>
              <a:t>Message.obtain</a:t>
            </a:r>
            <a:r>
              <a:rPr lang="en-US" altLang="zh-CN" dirty="0"/>
              <a:t>();</a:t>
            </a:r>
          </a:p>
          <a:p>
            <a:r>
              <a:rPr lang="en-US" altLang="zh-CN" dirty="0"/>
              <a:t>                    </a:t>
            </a:r>
            <a:r>
              <a:rPr lang="en-US" altLang="zh-CN" dirty="0" err="1"/>
              <a:t>message.what</a:t>
            </a:r>
            <a:r>
              <a:rPr lang="en-US" altLang="zh-CN" dirty="0"/>
              <a:t>=</a:t>
            </a:r>
            <a:r>
              <a:rPr lang="en-US" altLang="zh-CN" dirty="0" err="1"/>
              <a:t>i</a:t>
            </a:r>
            <a:r>
              <a:rPr lang="en-US" altLang="zh-CN" dirty="0"/>
              <a:t>;</a:t>
            </a:r>
          </a:p>
          <a:p>
            <a:r>
              <a:rPr lang="en-US" altLang="zh-CN" dirty="0"/>
              <a:t>                    </a:t>
            </a:r>
            <a:r>
              <a:rPr lang="en-US" altLang="zh-CN" dirty="0" err="1"/>
              <a:t>handler.sendMessage</a:t>
            </a:r>
            <a:r>
              <a:rPr lang="en-US" altLang="zh-CN" dirty="0"/>
              <a:t>(message);</a:t>
            </a:r>
          </a:p>
          <a:p>
            <a:r>
              <a:rPr lang="en-US" altLang="zh-CN" dirty="0"/>
              <a:t>                    </a:t>
            </a:r>
            <a:r>
              <a:rPr lang="en-US" altLang="zh-CN" dirty="0" err="1"/>
              <a:t>i</a:t>
            </a:r>
            <a:r>
              <a:rPr lang="en-US" altLang="zh-CN" dirty="0"/>
              <a:t>--;</a:t>
            </a:r>
          </a:p>
          <a:p>
            <a:r>
              <a:rPr lang="en-US" altLang="zh-CN" dirty="0"/>
              <a:t>                }</a:t>
            </a:r>
          </a:p>
          <a:p>
            <a:r>
              <a:rPr lang="en-US" altLang="zh-CN" dirty="0"/>
              <a:t>            }catch (</a:t>
            </a:r>
            <a:r>
              <a:rPr lang="en-US" altLang="zh-CN" dirty="0" err="1"/>
              <a:t>InterruptedException</a:t>
            </a:r>
            <a:r>
              <a:rPr lang="en-US" altLang="zh-CN" dirty="0"/>
              <a:t> e) {</a:t>
            </a:r>
          </a:p>
          <a:p>
            <a:r>
              <a:rPr lang="en-US" altLang="zh-CN" dirty="0"/>
              <a:t>                </a:t>
            </a:r>
            <a:r>
              <a:rPr lang="en-US" altLang="zh-CN" dirty="0" err="1"/>
              <a:t>e.printStackTrace</a:t>
            </a:r>
            <a:r>
              <a:rPr lang="en-US" altLang="zh-CN" dirty="0"/>
              <a:t>();</a:t>
            </a:r>
          </a:p>
          <a:p>
            <a:r>
              <a:rPr lang="en-US" altLang="zh-CN" dirty="0"/>
              <a:t>            }</a:t>
            </a:r>
          </a:p>
          <a:p>
            <a:r>
              <a:rPr lang="en-US" altLang="zh-CN" dirty="0"/>
              <a:t>        }</a:t>
            </a:r>
          </a:p>
          <a:p>
            <a:r>
              <a:rPr lang="en-US" altLang="zh-CN" dirty="0"/>
              <a:t>    }</a:t>
            </a:r>
          </a:p>
          <a:p>
            <a:r>
              <a:rPr lang="en-US" altLang="zh-CN" dirty="0"/>
              <a:t>}</a:t>
            </a:r>
          </a:p>
        </p:txBody>
      </p:sp>
      <p:sp>
        <p:nvSpPr>
          <p:cNvPr id="4" name="灯片编号占位符 3"/>
          <p:cNvSpPr>
            <a:spLocks noGrp="1"/>
          </p:cNvSpPr>
          <p:nvPr>
            <p:ph type="sldNum" sz="quarter" idx="5"/>
          </p:nvPr>
        </p:nvSpPr>
        <p:spPr/>
        <p:txBody>
          <a:bodyPr/>
          <a:lstStyle/>
          <a:p>
            <a:fld id="{659A4E7C-93F3-47F3-8146-0F6AB151ADBA}" type="slidenum">
              <a:rPr lang="zh-CN" altLang="en-US" smtClean="0"/>
              <a:t>47</a:t>
            </a:fld>
            <a:endParaRPr lang="zh-CN" altLang="en-US"/>
          </a:p>
        </p:txBody>
      </p:sp>
    </p:spTree>
    <p:extLst>
      <p:ext uri="{BB962C8B-B14F-4D97-AF65-F5344CB8AC3E}">
        <p14:creationId xmlns:p14="http://schemas.microsoft.com/office/powerpoint/2010/main" val="127268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主要内容包括以下</a:t>
            </a:r>
            <a:r>
              <a:rPr lang="en-US" altLang="zh-CN" dirty="0"/>
              <a:t>7</a:t>
            </a:r>
            <a:r>
              <a:rPr lang="zh-CN" altLang="en-US" dirty="0"/>
              <a:t>部分。</a:t>
            </a:r>
          </a:p>
        </p:txBody>
      </p:sp>
      <p:sp>
        <p:nvSpPr>
          <p:cNvPr id="4" name="灯片编号占位符 3"/>
          <p:cNvSpPr>
            <a:spLocks noGrp="1"/>
          </p:cNvSpPr>
          <p:nvPr>
            <p:ph type="sldNum" sz="quarter" idx="5"/>
          </p:nvPr>
        </p:nvSpPr>
        <p:spPr/>
        <p:txBody>
          <a:bodyPr/>
          <a:lstStyle/>
          <a:p>
            <a:fld id="{659A4E7C-93F3-47F3-8146-0F6AB151ADBA}" type="slidenum">
              <a:rPr lang="zh-CN" altLang="en-US" smtClean="0"/>
              <a:t>2</a:t>
            </a:fld>
            <a:endParaRPr lang="zh-CN" altLang="en-US"/>
          </a:p>
        </p:txBody>
      </p:sp>
    </p:spTree>
    <p:extLst>
      <p:ext uri="{BB962C8B-B14F-4D97-AF65-F5344CB8AC3E}">
        <p14:creationId xmlns:p14="http://schemas.microsoft.com/office/powerpoint/2010/main" val="84585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ct val="20000"/>
              </a:spcBef>
              <a:buClr>
                <a:srgbClr val="0088CC"/>
              </a:buClr>
              <a:buFont typeface="Wingdings" pitchFamily="2" charset="2"/>
              <a:buChar char="v"/>
            </a:pPr>
            <a:r>
              <a:rPr lang="zh-CN" altLang="en-US" sz="2400" dirty="0">
                <a:solidFill>
                  <a:schemeClr val="tx2"/>
                </a:solidFill>
                <a:latin typeface="微软雅黑" pitchFamily="34" charset="-122"/>
                <a:ea typeface="微软雅黑" pitchFamily="34" charset="-122"/>
              </a:rPr>
              <a:t>Android的</a:t>
            </a:r>
            <a:r>
              <a:rPr lang="zh-CN" altLang="en-US" sz="2400" dirty="0">
                <a:solidFill>
                  <a:srgbClr val="FF0000"/>
                </a:solidFill>
                <a:latin typeface="微软雅黑" pitchFamily="34" charset="-122"/>
                <a:ea typeface="微软雅黑" pitchFamily="34" charset="-122"/>
              </a:rPr>
              <a:t>main线程负责处理UI的绘制</a:t>
            </a:r>
            <a:r>
              <a:rPr lang="zh-CN" altLang="en-US" sz="2400" dirty="0">
                <a:solidFill>
                  <a:schemeClr val="tx2"/>
                </a:solidFill>
                <a:latin typeface="微软雅黑" pitchFamily="34" charset="-122"/>
                <a:ea typeface="微软雅黑" pitchFamily="34" charset="-122"/>
              </a:rPr>
              <a:t>，为了防止应用程序反应较慢导致系统无法正常运行做如下处理：</a:t>
            </a:r>
          </a:p>
          <a:p>
            <a:pPr lvl="1">
              <a:lnSpc>
                <a:spcPct val="150000"/>
              </a:lnSpc>
              <a:spcBef>
                <a:spcPct val="20000"/>
              </a:spcBef>
              <a:buClr>
                <a:schemeClr val="accent1"/>
              </a:buClr>
              <a:buFont typeface="Wingdings" pitchFamily="2" charset="2"/>
              <a:buChar char="§"/>
            </a:pPr>
            <a:r>
              <a:rPr lang="zh-CN" altLang="en-US" sz="2000" dirty="0">
                <a:solidFill>
                  <a:schemeClr val="tx2"/>
                </a:solidFill>
                <a:latin typeface="微软雅黑" pitchFamily="34" charset="-122"/>
                <a:ea typeface="微软雅黑" pitchFamily="34" charset="-122"/>
              </a:rPr>
              <a:t>当用户输入事件（</a:t>
            </a:r>
            <a:r>
              <a:rPr lang="en-US" altLang="zh-CN" sz="2000" dirty="0">
                <a:solidFill>
                  <a:schemeClr val="tx2"/>
                </a:solidFill>
                <a:latin typeface="微软雅黑" pitchFamily="34" charset="-122"/>
                <a:ea typeface="微软雅黑" pitchFamily="34" charset="-122"/>
              </a:rPr>
              <a:t>Activity</a:t>
            </a:r>
            <a:r>
              <a:rPr lang="zh-CN" altLang="en-US" sz="2000" dirty="0">
                <a:solidFill>
                  <a:schemeClr val="tx2"/>
                </a:solidFill>
                <a:latin typeface="微软雅黑" pitchFamily="34" charset="-122"/>
                <a:ea typeface="微软雅黑" pitchFamily="34" charset="-122"/>
              </a:rPr>
              <a:t>）在5秒内无法得到响应，那么系统会弹出ANR对话框</a:t>
            </a:r>
          </a:p>
          <a:p>
            <a:pPr lvl="1">
              <a:lnSpc>
                <a:spcPct val="150000"/>
              </a:lnSpc>
              <a:spcBef>
                <a:spcPct val="20000"/>
              </a:spcBef>
              <a:buClr>
                <a:schemeClr val="accent1"/>
              </a:buClr>
              <a:buFont typeface="Wingdings" pitchFamily="2" charset="2"/>
              <a:buChar char="§"/>
            </a:pPr>
            <a:r>
              <a:rPr lang="zh-CN" altLang="en-US" sz="2000" dirty="0">
                <a:solidFill>
                  <a:schemeClr val="tx2"/>
                </a:solidFill>
                <a:latin typeface="微软雅黑" pitchFamily="34" charset="-122"/>
                <a:ea typeface="微软雅黑" pitchFamily="34" charset="-122"/>
              </a:rPr>
              <a:t>BroadcastReciever 超过10秒没执行完也会弹出ANR对话</a:t>
            </a:r>
          </a:p>
        </p:txBody>
      </p:sp>
      <p:sp>
        <p:nvSpPr>
          <p:cNvPr id="4" name="灯片编号占位符 3"/>
          <p:cNvSpPr>
            <a:spLocks noGrp="1"/>
          </p:cNvSpPr>
          <p:nvPr>
            <p:ph type="sldNum" sz="quarter" idx="5"/>
          </p:nvPr>
        </p:nvSpPr>
        <p:spPr/>
        <p:txBody>
          <a:bodyPr/>
          <a:lstStyle/>
          <a:p>
            <a:fld id="{659A4E7C-93F3-47F3-8146-0F6AB151ADBA}" type="slidenum">
              <a:rPr lang="zh-CN" altLang="en-US" smtClean="0"/>
              <a:t>3</a:t>
            </a:fld>
            <a:endParaRPr lang="zh-CN" altLang="en-US"/>
          </a:p>
        </p:txBody>
      </p:sp>
    </p:spTree>
    <p:extLst>
      <p:ext uri="{BB962C8B-B14F-4D97-AF65-F5344CB8AC3E}">
        <p14:creationId xmlns:p14="http://schemas.microsoft.com/office/powerpoint/2010/main" val="95732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Gotham-Book"/>
              </a:rPr>
              <a:t>进程和线程的根本区别是进程是操作系统资源分配的基本单位，而线程是处理器任务调度和执行的基本单位。另外区别还有资源开销、包含关系、内存分配、影响关系、执行过程等。</a:t>
            </a:r>
          </a:p>
          <a:p>
            <a:pPr algn="l"/>
            <a:r>
              <a:rPr lang="zh-CN" altLang="en-US" b="0" i="0" dirty="0">
                <a:solidFill>
                  <a:srgbClr val="333333"/>
                </a:solidFill>
                <a:effectLst/>
                <a:latin typeface="Gotham-Book"/>
              </a:rPr>
              <a:t>资源开销：每个进程都有独立的代码和数据空间（程序上下文），程序之间的切换会有较大的开销；线程可以看做轻量级的进程，同一类线程共享代码和数据空间，每个线程都有自己独立的运行栈和程序计数器（</a:t>
            </a:r>
            <a:r>
              <a:rPr lang="en-US" altLang="zh-CN" b="0" i="0" dirty="0">
                <a:solidFill>
                  <a:srgbClr val="333333"/>
                </a:solidFill>
                <a:effectLst/>
                <a:latin typeface="Gotham-Book"/>
              </a:rPr>
              <a:t>PC</a:t>
            </a:r>
            <a:r>
              <a:rPr lang="zh-CN" altLang="en-US" b="0" i="0" dirty="0">
                <a:solidFill>
                  <a:srgbClr val="333333"/>
                </a:solidFill>
                <a:effectLst/>
                <a:latin typeface="Gotham-Book"/>
              </a:rPr>
              <a:t>），线程之间切换的开销小。</a:t>
            </a:r>
          </a:p>
          <a:p>
            <a:pPr algn="l"/>
            <a:r>
              <a:rPr lang="zh-CN" altLang="en-US" b="0" i="0" dirty="0">
                <a:solidFill>
                  <a:srgbClr val="333333"/>
                </a:solidFill>
                <a:effectLst/>
                <a:latin typeface="Gotham-Book"/>
              </a:rPr>
              <a:t>包含关系：如果一个进程内有多个线程，则执行过程不是一条线的，而是多条线（线程）共同完成的；线程是进程的一部分，所以线程也被称为轻权进程或者轻量级进程。</a:t>
            </a:r>
          </a:p>
          <a:p>
            <a:pPr algn="l"/>
            <a:r>
              <a:rPr lang="zh-CN" altLang="en-US" b="0" i="0" dirty="0">
                <a:solidFill>
                  <a:srgbClr val="333333"/>
                </a:solidFill>
                <a:effectLst/>
                <a:latin typeface="Gotham-Book"/>
              </a:rPr>
              <a:t>内存分配：同一进程的线程共享本进程的地址空间和资源，而进程之间的地址空间和资源是相互独立的。</a:t>
            </a:r>
          </a:p>
          <a:p>
            <a:pPr algn="l"/>
            <a:r>
              <a:rPr lang="zh-CN" altLang="en-US" b="0" i="0" dirty="0">
                <a:solidFill>
                  <a:srgbClr val="333333"/>
                </a:solidFill>
                <a:effectLst/>
                <a:latin typeface="Gotham-Book"/>
              </a:rPr>
              <a:t>影响关系：一个进程崩溃后，在保护模式下不会对其他进程产生影响，但是一个线程崩溃整个进程都死掉。所以多进程要比多线程健壮。</a:t>
            </a:r>
          </a:p>
          <a:p>
            <a:pPr algn="l"/>
            <a:r>
              <a:rPr lang="zh-CN" altLang="en-US" b="0" i="0" dirty="0">
                <a:solidFill>
                  <a:srgbClr val="333333"/>
                </a:solidFill>
                <a:effectLst/>
                <a:latin typeface="Gotham-Book"/>
              </a:rPr>
              <a:t>执行过程：每个独立的进程有程序运行的入口、顺序执行序列和程序出口。但是线程不能独立执行，必须依存在应用程序中，由应用程序提供多个线程执行控制，两者均可并发执行。</a:t>
            </a:r>
          </a:p>
          <a:p>
            <a:pPr algn="l"/>
            <a:r>
              <a:rPr lang="zh-CN" altLang="en-US" b="0" i="0" dirty="0">
                <a:solidFill>
                  <a:srgbClr val="333333"/>
                </a:solidFill>
                <a:effectLst/>
                <a:latin typeface="Gotham-Book"/>
              </a:rPr>
              <a:t>进程和线程的根本区别是进程是操作系统资源分配的基本单位，而线程是处理器任务调度和执行的基本单位。</a:t>
            </a:r>
          </a:p>
        </p:txBody>
      </p:sp>
      <p:sp>
        <p:nvSpPr>
          <p:cNvPr id="4" name="灯片编号占位符 3"/>
          <p:cNvSpPr>
            <a:spLocks noGrp="1"/>
          </p:cNvSpPr>
          <p:nvPr>
            <p:ph type="sldNum" sz="quarter" idx="5"/>
          </p:nvPr>
        </p:nvSpPr>
        <p:spPr/>
        <p:txBody>
          <a:bodyPr/>
          <a:lstStyle/>
          <a:p>
            <a:fld id="{659A4E7C-93F3-47F3-8146-0F6AB151ADBA}" type="slidenum">
              <a:rPr lang="zh-CN" altLang="en-US" smtClean="0"/>
              <a:t>6</a:t>
            </a:fld>
            <a:endParaRPr lang="zh-CN" altLang="en-US"/>
          </a:p>
        </p:txBody>
      </p:sp>
    </p:spTree>
    <p:extLst>
      <p:ext uri="{BB962C8B-B14F-4D97-AF65-F5344CB8AC3E}">
        <p14:creationId xmlns:p14="http://schemas.microsoft.com/office/powerpoint/2010/main" val="271798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360000"/>
            <a:r>
              <a:rPr lang="en-US" altLang="zh-CN" dirty="0" err="1"/>
              <a:t>btnCount.setOnClickListener</a:t>
            </a:r>
            <a:r>
              <a:rPr lang="en-US" altLang="zh-CN" dirty="0"/>
              <a:t>(new </a:t>
            </a:r>
            <a:r>
              <a:rPr lang="en-US" altLang="zh-CN" dirty="0" err="1"/>
              <a:t>OnClickListener</a:t>
            </a:r>
            <a:r>
              <a:rPr lang="en-US" altLang="zh-CN" dirty="0"/>
              <a:t>() {</a:t>
            </a:r>
          </a:p>
          <a:p>
            <a:pPr defTabSz="360000"/>
            <a:r>
              <a:rPr lang="en-US" altLang="zh-CN" dirty="0"/>
              <a:t>	@Override</a:t>
            </a:r>
          </a:p>
          <a:p>
            <a:pPr defTabSz="360000"/>
            <a:r>
              <a:rPr lang="en-US" altLang="zh-CN" dirty="0"/>
              <a:t>	public void </a:t>
            </a:r>
            <a:r>
              <a:rPr lang="en-US" altLang="zh-CN" dirty="0" err="1"/>
              <a:t>onClick</a:t>
            </a:r>
            <a:r>
              <a:rPr lang="en-US" altLang="zh-CN" dirty="0"/>
              <a:t>(View v) {</a:t>
            </a:r>
          </a:p>
          <a:p>
            <a:pPr defTabSz="360000"/>
            <a:r>
              <a:rPr lang="en-US" altLang="zh-CN" dirty="0"/>
              <a:t>		//2</a:t>
            </a:r>
            <a:r>
              <a:rPr lang="zh-CN" altLang="en-US" dirty="0"/>
              <a:t>、非</a:t>
            </a:r>
            <a:r>
              <a:rPr lang="en-US" altLang="zh-CN" dirty="0"/>
              <a:t>UI</a:t>
            </a:r>
            <a:r>
              <a:rPr lang="zh-CN" altLang="en-US" dirty="0"/>
              <a:t>线程中更新</a:t>
            </a:r>
            <a:r>
              <a:rPr lang="en-US" altLang="zh-CN" dirty="0"/>
              <a:t>UI</a:t>
            </a:r>
          </a:p>
          <a:p>
            <a:pPr defTabSz="360000"/>
            <a:r>
              <a:rPr lang="en-US" altLang="zh-CN" dirty="0"/>
              <a:t>		new Thread(){</a:t>
            </a:r>
          </a:p>
          <a:p>
            <a:pPr defTabSz="360000"/>
            <a:r>
              <a:rPr lang="en-US" altLang="zh-CN" dirty="0"/>
              <a:t>			@Override</a:t>
            </a:r>
          </a:p>
          <a:p>
            <a:pPr defTabSz="360000"/>
            <a:r>
              <a:rPr lang="en-US" altLang="zh-CN" dirty="0"/>
              <a:t>			public void run() {</a:t>
            </a:r>
          </a:p>
          <a:p>
            <a:pPr defTabSz="360000"/>
            <a:r>
              <a:rPr lang="en-US" altLang="zh-CN" dirty="0"/>
              <a:t>				while (count &gt; 0) {</a:t>
            </a:r>
          </a:p>
          <a:p>
            <a:pPr defTabSz="360000"/>
            <a:r>
              <a:rPr lang="en-US" altLang="zh-CN" dirty="0"/>
              <a:t>					count --;</a:t>
            </a:r>
          </a:p>
          <a:p>
            <a:pPr defTabSz="360000"/>
            <a:r>
              <a:rPr lang="en-US" altLang="zh-CN" dirty="0"/>
              <a:t>					//</a:t>
            </a:r>
            <a:r>
              <a:rPr lang="zh-CN" altLang="en-US" dirty="0"/>
              <a:t>在新线程中直接更新</a:t>
            </a:r>
            <a:r>
              <a:rPr lang="en-US" altLang="zh-CN" dirty="0"/>
              <a:t>UI</a:t>
            </a:r>
          </a:p>
          <a:p>
            <a:pPr defTabSz="360000"/>
            <a:r>
              <a:rPr lang="en-US" altLang="zh-CN" dirty="0"/>
              <a:t>					</a:t>
            </a:r>
            <a:r>
              <a:rPr lang="en-US" altLang="zh-CN" dirty="0" err="1"/>
              <a:t>tvCount.setText</a:t>
            </a:r>
            <a:r>
              <a:rPr lang="en-US" altLang="zh-CN" dirty="0"/>
              <a:t>("</a:t>
            </a:r>
            <a:r>
              <a:rPr lang="zh-CN" altLang="en-US" dirty="0"/>
              <a:t>剩余时间：</a:t>
            </a:r>
            <a:r>
              <a:rPr lang="en-US" altLang="zh-CN" dirty="0"/>
              <a:t>"+count);</a:t>
            </a:r>
          </a:p>
          <a:p>
            <a:pPr defTabSz="360000"/>
            <a:r>
              <a:rPr lang="en-US" altLang="zh-CN" dirty="0"/>
              <a:t>					try {</a:t>
            </a:r>
          </a:p>
          <a:p>
            <a:pPr defTabSz="360000"/>
            <a:r>
              <a:rPr lang="en-US" altLang="zh-CN" dirty="0"/>
              <a:t>						</a:t>
            </a:r>
            <a:r>
              <a:rPr lang="en-US" altLang="zh-CN" dirty="0" err="1"/>
              <a:t>Thread.sleep</a:t>
            </a:r>
            <a:r>
              <a:rPr lang="en-US" altLang="zh-CN" dirty="0"/>
              <a:t>(1000);</a:t>
            </a:r>
          </a:p>
          <a:p>
            <a:pPr defTabSz="360000"/>
            <a:r>
              <a:rPr lang="en-US" altLang="zh-CN" dirty="0"/>
              <a:t>					} catch (Exception e) {</a:t>
            </a:r>
          </a:p>
          <a:p>
            <a:pPr defTabSz="360000"/>
            <a:r>
              <a:rPr lang="en-US" altLang="zh-CN" dirty="0"/>
              <a:t>						</a:t>
            </a:r>
            <a:r>
              <a:rPr lang="en-US" altLang="zh-CN" dirty="0" err="1"/>
              <a:t>e.printStackTrace</a:t>
            </a:r>
            <a:r>
              <a:rPr lang="en-US" altLang="zh-CN" dirty="0"/>
              <a:t>();</a:t>
            </a:r>
          </a:p>
          <a:p>
            <a:pPr defTabSz="360000"/>
            <a:r>
              <a:rPr lang="en-US" altLang="zh-CN" dirty="0"/>
              <a:t>					}</a:t>
            </a:r>
          </a:p>
          <a:p>
            <a:pPr defTabSz="360000"/>
            <a:r>
              <a:rPr lang="en-US" altLang="zh-CN" dirty="0"/>
              <a:t>				}</a:t>
            </a:r>
          </a:p>
          <a:p>
            <a:pPr defTabSz="360000"/>
            <a:r>
              <a:rPr lang="en-US" altLang="zh-CN" dirty="0"/>
              <a:t>			}</a:t>
            </a:r>
          </a:p>
          <a:p>
            <a:pPr defTabSz="360000"/>
            <a:r>
              <a:rPr lang="en-US" altLang="zh-CN" dirty="0"/>
              <a:t>		}.start();//</a:t>
            </a:r>
            <a:r>
              <a:rPr lang="zh-CN" altLang="en-US" dirty="0"/>
              <a:t>启动线程</a:t>
            </a:r>
          </a:p>
          <a:p>
            <a:pPr defTabSz="360000"/>
            <a:r>
              <a:rPr lang="zh-CN" altLang="en-US" dirty="0"/>
              <a:t>	</a:t>
            </a:r>
            <a:r>
              <a:rPr lang="en-US" altLang="zh-CN" dirty="0"/>
              <a:t>}</a:t>
            </a:r>
          </a:p>
          <a:p>
            <a:pPr defTabSz="360000"/>
            <a:r>
              <a:rPr lang="en-US" altLang="zh-CN" dirty="0"/>
              <a:t>});</a:t>
            </a:r>
          </a:p>
          <a:p>
            <a:pPr defTabSz="360000"/>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12</a:t>
            </a:fld>
            <a:endParaRPr lang="zh-CN" altLang="en-US"/>
          </a:p>
        </p:txBody>
      </p:sp>
    </p:spTree>
    <p:extLst>
      <p:ext uri="{BB962C8B-B14F-4D97-AF65-F5344CB8AC3E}">
        <p14:creationId xmlns:p14="http://schemas.microsoft.com/office/powerpoint/2010/main" val="128818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13</a:t>
            </a:fld>
            <a:endParaRPr lang="zh-CN" altLang="en-US"/>
          </a:p>
        </p:txBody>
      </p:sp>
    </p:spTree>
    <p:extLst>
      <p:ext uri="{BB962C8B-B14F-4D97-AF65-F5344CB8AC3E}">
        <p14:creationId xmlns:p14="http://schemas.microsoft.com/office/powerpoint/2010/main" val="83919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14</a:t>
            </a:fld>
            <a:endParaRPr lang="zh-CN" altLang="en-US"/>
          </a:p>
        </p:txBody>
      </p:sp>
    </p:spTree>
    <p:extLst>
      <p:ext uri="{BB962C8B-B14F-4D97-AF65-F5344CB8AC3E}">
        <p14:creationId xmlns:p14="http://schemas.microsoft.com/office/powerpoint/2010/main" val="48289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360000"/>
            <a:r>
              <a:rPr lang="en-US" altLang="zh-CN" dirty="0" err="1"/>
              <a:t>btnCount.setOnClickListener</a:t>
            </a:r>
            <a:r>
              <a:rPr lang="en-US" altLang="zh-CN" dirty="0"/>
              <a:t>(new </a:t>
            </a:r>
            <a:r>
              <a:rPr lang="en-US" altLang="zh-CN" dirty="0" err="1"/>
              <a:t>OnClickListener</a:t>
            </a:r>
            <a:r>
              <a:rPr lang="en-US" altLang="zh-CN" dirty="0"/>
              <a:t>() {</a:t>
            </a:r>
          </a:p>
          <a:p>
            <a:pPr defTabSz="360000"/>
            <a:r>
              <a:rPr lang="en-US" altLang="zh-CN" dirty="0"/>
              <a:t>	@Override</a:t>
            </a:r>
          </a:p>
          <a:p>
            <a:pPr defTabSz="360000"/>
            <a:r>
              <a:rPr lang="en-US" altLang="zh-CN" dirty="0"/>
              <a:t>	public void </a:t>
            </a:r>
            <a:r>
              <a:rPr lang="en-US" altLang="zh-CN" dirty="0" err="1"/>
              <a:t>onClick</a:t>
            </a:r>
            <a:r>
              <a:rPr lang="en-US" altLang="zh-CN" dirty="0"/>
              <a:t>(View v) {</a:t>
            </a:r>
          </a:p>
          <a:p>
            <a:pPr defTabSz="360000"/>
            <a:r>
              <a:rPr lang="en-US" altLang="zh-CN" dirty="0"/>
              <a:t>		//2</a:t>
            </a:r>
            <a:r>
              <a:rPr lang="zh-CN" altLang="en-US" dirty="0"/>
              <a:t>、非</a:t>
            </a:r>
            <a:r>
              <a:rPr lang="en-US" altLang="zh-CN" dirty="0"/>
              <a:t>UI</a:t>
            </a:r>
            <a:r>
              <a:rPr lang="zh-CN" altLang="en-US" dirty="0"/>
              <a:t>线程中更新</a:t>
            </a:r>
            <a:r>
              <a:rPr lang="en-US" altLang="zh-CN" dirty="0"/>
              <a:t>UI</a:t>
            </a:r>
          </a:p>
          <a:p>
            <a:pPr defTabSz="360000"/>
            <a:r>
              <a:rPr lang="en-US" altLang="zh-CN" dirty="0"/>
              <a:t>		new Thread(){</a:t>
            </a:r>
          </a:p>
          <a:p>
            <a:pPr defTabSz="360000"/>
            <a:r>
              <a:rPr lang="en-US" altLang="zh-CN" dirty="0"/>
              <a:t>			@Override</a:t>
            </a:r>
          </a:p>
          <a:p>
            <a:pPr defTabSz="360000"/>
            <a:r>
              <a:rPr lang="en-US" altLang="zh-CN" dirty="0"/>
              <a:t>			public void run() {</a:t>
            </a:r>
          </a:p>
          <a:p>
            <a:pPr defTabSz="360000"/>
            <a:r>
              <a:rPr lang="en-US" altLang="zh-CN" dirty="0"/>
              <a:t>				while (count &gt; 0) {</a:t>
            </a:r>
          </a:p>
          <a:p>
            <a:pPr defTabSz="360000"/>
            <a:r>
              <a:rPr lang="en-US" altLang="zh-CN" dirty="0"/>
              <a:t>					count --;</a:t>
            </a:r>
          </a:p>
          <a:p>
            <a:pPr defTabSz="360000"/>
            <a:r>
              <a:rPr lang="en-US" altLang="zh-CN" dirty="0"/>
              <a:t>					//</a:t>
            </a:r>
            <a:r>
              <a:rPr lang="zh-CN" altLang="en-US" dirty="0"/>
              <a:t>在新线程中直接更新</a:t>
            </a:r>
            <a:r>
              <a:rPr lang="en-US" altLang="zh-CN" dirty="0"/>
              <a:t>UI</a:t>
            </a:r>
          </a:p>
          <a:p>
            <a:pPr defTabSz="360000"/>
            <a:r>
              <a:rPr lang="en-US" altLang="zh-CN" dirty="0"/>
              <a:t>					</a:t>
            </a:r>
            <a:r>
              <a:rPr lang="en-US" altLang="zh-CN" dirty="0" err="1"/>
              <a:t>tvCount.setText</a:t>
            </a:r>
            <a:r>
              <a:rPr lang="en-US" altLang="zh-CN" dirty="0"/>
              <a:t>("</a:t>
            </a:r>
            <a:r>
              <a:rPr lang="zh-CN" altLang="en-US" dirty="0"/>
              <a:t>剩余时间：</a:t>
            </a:r>
            <a:r>
              <a:rPr lang="en-US" altLang="zh-CN" dirty="0"/>
              <a:t>"+count);</a:t>
            </a:r>
          </a:p>
          <a:p>
            <a:pPr defTabSz="360000"/>
            <a:r>
              <a:rPr lang="en-US" altLang="zh-CN" dirty="0"/>
              <a:t>					try {</a:t>
            </a:r>
          </a:p>
          <a:p>
            <a:pPr defTabSz="360000"/>
            <a:r>
              <a:rPr lang="en-US" altLang="zh-CN" dirty="0"/>
              <a:t>						</a:t>
            </a:r>
            <a:r>
              <a:rPr lang="en-US" altLang="zh-CN" dirty="0" err="1"/>
              <a:t>Thread.sleep</a:t>
            </a:r>
            <a:r>
              <a:rPr lang="en-US" altLang="zh-CN" dirty="0"/>
              <a:t>(1000);</a:t>
            </a:r>
          </a:p>
          <a:p>
            <a:pPr defTabSz="360000"/>
            <a:r>
              <a:rPr lang="en-US" altLang="zh-CN" dirty="0"/>
              <a:t>					} catch (Exception e) {</a:t>
            </a:r>
          </a:p>
          <a:p>
            <a:pPr defTabSz="360000"/>
            <a:r>
              <a:rPr lang="en-US" altLang="zh-CN" dirty="0"/>
              <a:t>						</a:t>
            </a:r>
            <a:r>
              <a:rPr lang="en-US" altLang="zh-CN" dirty="0" err="1"/>
              <a:t>e.printStackTrace</a:t>
            </a:r>
            <a:r>
              <a:rPr lang="en-US" altLang="zh-CN" dirty="0"/>
              <a:t>();</a:t>
            </a:r>
          </a:p>
          <a:p>
            <a:pPr defTabSz="360000"/>
            <a:r>
              <a:rPr lang="en-US" altLang="zh-CN" dirty="0"/>
              <a:t>					}</a:t>
            </a:r>
          </a:p>
          <a:p>
            <a:pPr defTabSz="360000"/>
            <a:r>
              <a:rPr lang="en-US" altLang="zh-CN" dirty="0"/>
              <a:t>				}</a:t>
            </a:r>
          </a:p>
          <a:p>
            <a:pPr defTabSz="360000"/>
            <a:r>
              <a:rPr lang="en-US" altLang="zh-CN" dirty="0"/>
              <a:t>			}</a:t>
            </a:r>
          </a:p>
          <a:p>
            <a:pPr defTabSz="360000"/>
            <a:r>
              <a:rPr lang="en-US" altLang="zh-CN" dirty="0"/>
              <a:t>		}.start();//</a:t>
            </a:r>
            <a:r>
              <a:rPr lang="zh-CN" altLang="en-US" dirty="0"/>
              <a:t>启动线程</a:t>
            </a:r>
          </a:p>
          <a:p>
            <a:pPr defTabSz="360000"/>
            <a:r>
              <a:rPr lang="zh-CN" altLang="en-US" dirty="0"/>
              <a:t>	</a:t>
            </a:r>
            <a:r>
              <a:rPr lang="en-US" altLang="zh-CN" dirty="0"/>
              <a:t>}</a:t>
            </a:r>
          </a:p>
          <a:p>
            <a:pPr defTabSz="360000"/>
            <a:r>
              <a:rPr lang="en-US" altLang="zh-CN" dirty="0"/>
              <a:t>});</a:t>
            </a:r>
          </a:p>
          <a:p>
            <a:pPr defTabSz="360000"/>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15</a:t>
            </a:fld>
            <a:endParaRPr lang="zh-CN" altLang="en-US"/>
          </a:p>
        </p:txBody>
      </p:sp>
    </p:spTree>
    <p:extLst>
      <p:ext uri="{BB962C8B-B14F-4D97-AF65-F5344CB8AC3E}">
        <p14:creationId xmlns:p14="http://schemas.microsoft.com/office/powerpoint/2010/main" val="459170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9A4E7C-93F3-47F3-8146-0F6AB151ADBA}" type="slidenum">
              <a:rPr lang="zh-CN" altLang="en-US" smtClean="0"/>
              <a:t>16</a:t>
            </a:fld>
            <a:endParaRPr lang="zh-CN" altLang="en-US"/>
          </a:p>
        </p:txBody>
      </p:sp>
    </p:spTree>
    <p:extLst>
      <p:ext uri="{BB962C8B-B14F-4D97-AF65-F5344CB8AC3E}">
        <p14:creationId xmlns:p14="http://schemas.microsoft.com/office/powerpoint/2010/main" val="394138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11" name="组合 10"/>
          <p:cNvGrpSpPr/>
          <p:nvPr/>
        </p:nvGrpSpPr>
        <p:grpSpPr>
          <a:xfrm>
            <a:off x="-9200" y="0"/>
            <a:ext cx="12191997" cy="3760567"/>
            <a:chOff x="0" y="0"/>
            <a:chExt cx="9143998" cy="3760567"/>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27314" b="33074"/>
            <a:stretch/>
          </p:blipFill>
          <p:spPr>
            <a:xfrm>
              <a:off x="0" y="0"/>
              <a:ext cx="9143998" cy="2716567"/>
            </a:xfrm>
            <a:prstGeom prst="rect">
              <a:avLst/>
            </a:prstGeom>
          </p:spPr>
        </p:pic>
        <p:sp>
          <p:nvSpPr>
            <p:cNvPr id="10" name="矩形 9"/>
            <p:cNvSpPr/>
            <p:nvPr/>
          </p:nvSpPr>
          <p:spPr>
            <a:xfrm>
              <a:off x="0" y="0"/>
              <a:ext cx="9143998" cy="2716567"/>
            </a:xfrm>
            <a:prstGeom prst="rect">
              <a:avLst/>
            </a:prstGeom>
            <a:gradFill flip="none" rotWithShape="1">
              <a:gsLst>
                <a:gs pos="0">
                  <a:schemeClr val="bg1"/>
                </a:gs>
                <a:gs pos="100000">
                  <a:schemeClr val="bg1">
                    <a:alpha val="3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1563480" y="1672567"/>
              <a:ext cx="2088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4" name="矩形 13"/>
          <p:cNvSpPr/>
          <p:nvPr/>
        </p:nvSpPr>
        <p:spPr>
          <a:xfrm>
            <a:off x="1062040" y="6445250"/>
            <a:ext cx="11129957"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 name="矩形 14"/>
          <p:cNvSpPr/>
          <p:nvPr/>
        </p:nvSpPr>
        <p:spPr>
          <a:xfrm>
            <a:off x="3" y="6445250"/>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a:off x="2314087" y="1852471"/>
            <a:ext cx="2304256" cy="1728192"/>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6600" b="1" i="0" u="none" strike="noStrike" kern="1200" cap="none" spc="0" normalizeH="0" baseline="0" noProof="0" dirty="0">
              <a:ln w="11430"/>
              <a:solidFill>
                <a:prstClr val="white"/>
              </a:solidFill>
              <a:effectLst>
                <a:outerShdw blurRad="80000" dist="40000" dir="5040000" algn="tl">
                  <a:srgbClr val="000000">
                    <a:alpha val="30000"/>
                  </a:srgbClr>
                </a:outerShdw>
              </a:effectLst>
              <a:uLnTx/>
              <a:uFillTx/>
              <a:latin typeface="Calibri"/>
              <a:ea typeface="华文隶书" pitchFamily="2" charset="-122"/>
              <a:cs typeface="+mn-cs"/>
            </a:endParaRP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096" y="1722696"/>
            <a:ext cx="2633133"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8180230" y="188641"/>
            <a:ext cx="4040716" cy="60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07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4"/>
            <a:ext cx="5386917"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4"/>
            <a:ext cx="5389033"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261272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29975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2610945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1"/>
            <a:ext cx="4011084" cy="4691063"/>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4237763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2732363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184065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128665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BE2C7-4CE2-4CE8-B754-6B533BC126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49FD7E-042D-4FB7-8831-E62CF71D8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19B1E9-CF87-4BD0-BF46-E13582C6A2DC}"/>
              </a:ext>
            </a:extLst>
          </p:cNvPr>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6ECA4B75-A169-49C1-BE4A-BFFB0AFB14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61ED0B-CDF3-4320-8E3C-7EA8F4AB2436}"/>
              </a:ext>
            </a:extLst>
          </p:cNvPr>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1090610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11/22/2022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4265"/>
          <a:lstStyle>
            <a:lvl1pPr marL="0" marR="42794" indent="0" algn="r">
              <a:buNone/>
              <a:defRPr>
                <a:solidFill>
                  <a:schemeClr val="tx1"/>
                </a:solidFill>
              </a:defRPr>
            </a:lvl1pPr>
            <a:lvl2pPr marL="427939" indent="0" algn="ctr">
              <a:buNone/>
            </a:lvl2pPr>
            <a:lvl3pPr marL="855878" indent="0" algn="ctr">
              <a:buNone/>
            </a:lvl3pPr>
            <a:lvl4pPr marL="1283818" indent="0" algn="ctr">
              <a:buNone/>
            </a:lvl4pPr>
            <a:lvl5pPr marL="1711757" indent="0" algn="ctr">
              <a:buNone/>
            </a:lvl5pPr>
            <a:lvl6pPr marL="2139696" indent="0" algn="ctr">
              <a:buNone/>
            </a:lvl6pPr>
            <a:lvl7pPr marL="2567635" indent="0" algn="ctr">
              <a:buNone/>
            </a:lvl7pPr>
            <a:lvl8pPr marL="2995574" indent="0" algn="ctr">
              <a:buNone/>
            </a:lvl8pPr>
            <a:lvl9pPr marL="3423514" indent="0" algn="ctr">
              <a:buNone/>
            </a:lvl9pPr>
          </a:lstStyle>
          <a:p>
            <a:r>
              <a:rPr kumimoji="0" lang="zh-CN" altLang="en-US"/>
              <a:t>单击此处编辑母版副标题样式</a:t>
            </a:r>
            <a:endParaRPr kumimoji="0" lang="en-US"/>
          </a:p>
        </p:txBody>
      </p:sp>
      <p:sp>
        <p:nvSpPr>
          <p:cNvPr id="9" name="Title 8"/>
          <p:cNvSpPr>
            <a:spLocks noGrp="1"/>
          </p:cNvSpPr>
          <p:nvPr>
            <p:ph type="ctrTitle"/>
          </p:nvPr>
        </p:nvSpPr>
        <p:spPr>
          <a:xfrm>
            <a:off x="711200" y="1371600"/>
            <a:ext cx="10468864" cy="1828800"/>
          </a:xfrm>
          <a:ln>
            <a:noFill/>
          </a:ln>
        </p:spPr>
        <p:txBody>
          <a:bodyPr vert="horz" tIns="0" rIns="1426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280" b="1">
                <a:ln>
                  <a:noFill/>
                </a:ln>
                <a:solidFill>
                  <a:schemeClr val="tx2"/>
                </a:solidFill>
                <a:effectLst/>
                <a:latin typeface="+mj-lt"/>
                <a:ea typeface="+mj-ea"/>
                <a:cs typeface="+mj-cs"/>
              </a:defRPr>
            </a:lvl1pPr>
          </a:lstStyle>
          <a:p>
            <a:r>
              <a:rPr kumimoji="0" lang="zh-CN" altLang="en-US"/>
              <a:t>单击此处编辑母版标题样式</a:t>
            </a:r>
            <a:endParaRPr kumimoji="0" lang="en-US" dirty="0"/>
          </a:p>
        </p:txBody>
      </p:sp>
      <p:cxnSp>
        <p:nvCxnSpPr>
          <p:cNvPr id="5" name="Straight Connector 4"/>
          <p:cNvCxnSpPr/>
          <p:nvPr/>
        </p:nvCxnSpPr>
        <p:spPr>
          <a:xfrm flipV="1">
            <a:off x="3049" y="5937957"/>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16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V="1">
            <a:off x="3049" y="5937957"/>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248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a:xfrm>
            <a:off x="609600" y="1154431"/>
            <a:ext cx="10972800" cy="5170170"/>
          </a:xfrm>
        </p:spPr>
        <p:txBody>
          <a:bodyPr>
            <a:normAutofit/>
          </a:bodyPr>
          <a:lstStyle>
            <a:lvl1pPr>
              <a:defRPr sz="2880"/>
            </a:lvl1pPr>
            <a:lvl2pPr>
              <a:defRPr sz="2400"/>
            </a:lvl2pPr>
            <a:lvl3pPr>
              <a:defRPr sz="2160" baseline="0">
                <a:ea typeface="微软雅黑" pitchFamily="34" charset="-122"/>
              </a:defRPr>
            </a:lvl3pPr>
            <a:lvl4pPr>
              <a:defRPr sz="2160"/>
            </a:lvl4pPr>
            <a:lvl5pPr>
              <a:defRPr sz="2160"/>
            </a:lvl5p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dirty="0"/>
          </a:p>
        </p:txBody>
      </p:sp>
      <p:sp>
        <p:nvSpPr>
          <p:cNvPr id="2" name="Title 1"/>
          <p:cNvSpPr>
            <a:spLocks noGrp="1"/>
          </p:cNvSpPr>
          <p:nvPr>
            <p:ph type="title"/>
          </p:nvPr>
        </p:nvSpPr>
        <p:spPr>
          <a:xfrm>
            <a:off x="609601" y="132589"/>
            <a:ext cx="10972800" cy="838962"/>
          </a:xfrm>
        </p:spPr>
        <p:txBody>
          <a:bodyPr>
            <a:normAutofit/>
          </a:bodyPr>
          <a:lstStyle>
            <a:lvl1pPr>
              <a:defRPr sz="4320" b="1"/>
            </a:lvl1pPr>
          </a:lstStyle>
          <a:p>
            <a:r>
              <a:rPr kumimoji="0" lang="zh-CN" altLang="en-US"/>
              <a:t>单击此处编辑母版标题样式</a:t>
            </a:r>
            <a:endParaRPr kumimoji="0" lang="en-US"/>
          </a:p>
        </p:txBody>
      </p:sp>
      <p:pic>
        <p:nvPicPr>
          <p:cNvPr id="7"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矩形 10"/>
          <p:cNvSpPr/>
          <p:nvPr/>
        </p:nvSpPr>
        <p:spPr>
          <a:xfrm>
            <a:off x="148909" y="0"/>
            <a:ext cx="449263" cy="1090464"/>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880"/>
          </a:p>
        </p:txBody>
      </p:sp>
      <p:cxnSp>
        <p:nvCxnSpPr>
          <p:cNvPr id="12" name="直接连接符 11"/>
          <p:cNvCxnSpPr/>
          <p:nvPr/>
        </p:nvCxnSpPr>
        <p:spPr>
          <a:xfrm>
            <a:off x="555312" y="1076917"/>
            <a:ext cx="5825861"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0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0" name="矩形 9"/>
          <p:cNvSpPr/>
          <p:nvPr/>
        </p:nvSpPr>
        <p:spPr>
          <a:xfrm>
            <a:off x="-39448" y="-9622"/>
            <a:ext cx="12240000" cy="2716567"/>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矩形 13"/>
          <p:cNvSpPr/>
          <p:nvPr/>
        </p:nvSpPr>
        <p:spPr>
          <a:xfrm>
            <a:off x="1062040" y="6445250"/>
            <a:ext cx="11129957"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 name="矩形 14"/>
          <p:cNvSpPr/>
          <p:nvPr/>
        </p:nvSpPr>
        <p:spPr>
          <a:xfrm>
            <a:off x="3" y="6445250"/>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a:off x="2352928" y="1808936"/>
            <a:ext cx="2304256" cy="1728192"/>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6600" b="1" i="0" u="none" strike="noStrike" kern="1200" cap="none" spc="0" normalizeH="0" baseline="0" noProof="0" dirty="0">
              <a:ln w="11430"/>
              <a:solidFill>
                <a:prstClr val="white"/>
              </a:solidFill>
              <a:effectLst>
                <a:outerShdw blurRad="80000" dist="40000" dir="5040000" algn="tl">
                  <a:srgbClr val="000000">
                    <a:alpha val="30000"/>
                  </a:srgbClr>
                </a:outerShdw>
              </a:effectLst>
              <a:uLnTx/>
              <a:uFillTx/>
              <a:latin typeface="Calibri"/>
              <a:ea typeface="华文隶书" pitchFamily="2" charset="-122"/>
              <a:cs typeface="+mn-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230" y="188641"/>
            <a:ext cx="4040716" cy="60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362" y="1747789"/>
            <a:ext cx="2633133"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5827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5"/>
            <a:ext cx="10363200" cy="1509712"/>
          </a:xfrm>
        </p:spPr>
        <p:txBody>
          <a:bodyPr lIns="35662" rIns="35662" anchor="t"/>
          <a:lstStyle>
            <a:lvl1pPr marL="0" indent="0">
              <a:buNone/>
              <a:defRPr sz="2040">
                <a:solidFill>
                  <a:schemeClr val="tx1"/>
                </a:solidFill>
              </a:defRPr>
            </a:lvl1pPr>
            <a:lvl2pPr>
              <a:buNone/>
              <a:defRPr sz="1680">
                <a:solidFill>
                  <a:schemeClr val="tx1">
                    <a:tint val="75000"/>
                  </a:schemeClr>
                </a:solidFill>
              </a:defRPr>
            </a:lvl2pPr>
            <a:lvl3pPr>
              <a:buNone/>
              <a:defRPr sz="1440">
                <a:solidFill>
                  <a:schemeClr val="tx1">
                    <a:tint val="75000"/>
                  </a:schemeClr>
                </a:solidFill>
              </a:defRPr>
            </a:lvl3pPr>
            <a:lvl4pPr>
              <a:buNone/>
              <a:defRPr sz="1320">
                <a:solidFill>
                  <a:schemeClr val="tx1">
                    <a:tint val="75000"/>
                  </a:schemeClr>
                </a:solidFill>
              </a:defRPr>
            </a:lvl4pPr>
            <a:lvl5pPr>
              <a:buNone/>
              <a:defRPr sz="1320">
                <a:solidFill>
                  <a:schemeClr val="tx1">
                    <a:tint val="75000"/>
                  </a:schemeClr>
                </a:solidFill>
              </a:defRPr>
            </a:lvl5pPr>
          </a:lstStyle>
          <a:p>
            <a:pPr lvl="0" eaLnBrk="1" latinLnBrk="0" hangingPunct="1"/>
            <a:r>
              <a:rPr kumimoji="0" lang="zh-CN" altLang="en-US"/>
              <a:t>单击此处编辑母版文本样式</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280" b="1" cap="none" baseline="0" dirty="0">
                <a:ln w="635">
                  <a:noFill/>
                </a:ln>
                <a:solidFill>
                  <a:schemeClr val="tx2"/>
                </a:solidFill>
                <a:effectLst/>
                <a:latin typeface="+mj-lt"/>
                <a:ea typeface="+mj-ea"/>
                <a:cs typeface="+mj-cs"/>
              </a:defRPr>
            </a:lvl1pPr>
          </a:lstStyle>
          <a:p>
            <a:r>
              <a:rPr kumimoji="0" lang="zh-CN" altLang="en-US"/>
              <a:t>单击此处编辑母版标题样式</a:t>
            </a:r>
            <a:endParaRPr kumimoji="0" lang="en-US"/>
          </a:p>
        </p:txBody>
      </p:sp>
      <p:pic>
        <p:nvPicPr>
          <p:cNvPr id="8"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8227882" y="6350589"/>
            <a:ext cx="2137037" cy="450580"/>
          </a:xfrm>
          <a:prstGeom prst="rect">
            <a:avLst/>
          </a:prstGeom>
        </p:spPr>
      </p:pic>
      <p:cxnSp>
        <p:nvCxnSpPr>
          <p:cNvPr id="11" name="Straight Connector 10"/>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918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400"/>
            </a:lvl1pPr>
            <a:lvl2pPr>
              <a:defRPr sz="2280"/>
            </a:lvl2pPr>
            <a:lvl3pPr>
              <a:defRPr sz="1920"/>
            </a:lvl3pPr>
            <a:lvl4pPr>
              <a:defRPr sz="1680"/>
            </a:lvl4pPr>
            <a:lvl5pPr>
              <a:defRPr sz="1680"/>
            </a:lvl5p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400"/>
            </a:lvl1pPr>
            <a:lvl2pPr>
              <a:defRPr sz="2280"/>
            </a:lvl2pPr>
            <a:lvl3pPr>
              <a:defRPr sz="1920"/>
            </a:lvl3pPr>
            <a:lvl4pPr>
              <a:defRPr sz="1680"/>
            </a:lvl4pPr>
            <a:lvl5pPr>
              <a:defRPr sz="1680"/>
            </a:lvl5p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2" name="Title 1"/>
          <p:cNvSpPr>
            <a:spLocks noGrp="1"/>
          </p:cNvSpPr>
          <p:nvPr>
            <p:ph type="title"/>
          </p:nvPr>
        </p:nvSpPr>
        <p:spPr>
          <a:xfrm>
            <a:off x="609600" y="704088"/>
            <a:ext cx="10972800" cy="1143000"/>
          </a:xfrm>
        </p:spPr>
        <p:txBody>
          <a:bodyPr/>
          <a:lstStyle/>
          <a:p>
            <a:r>
              <a:rPr kumimoji="0" lang="zh-CN" altLang="en-US"/>
              <a:t>单击此处编辑母版标题样式</a:t>
            </a:r>
            <a:endParaRPr kumimoji="0" lang="en-US"/>
          </a:p>
        </p:txBody>
      </p:sp>
      <p:pic>
        <p:nvPicPr>
          <p:cNvPr id="8"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8227882" y="6350589"/>
            <a:ext cx="2137037" cy="450580"/>
          </a:xfrm>
          <a:prstGeom prst="rect">
            <a:avLst/>
          </a:prstGeom>
        </p:spPr>
      </p:pic>
      <p:cxnSp>
        <p:nvCxnSpPr>
          <p:cNvPr id="11" name="Straight Connector 10"/>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677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9" y="2514601"/>
            <a:ext cx="5389033" cy="3845720"/>
          </a:xfrm>
        </p:spPr>
        <p:txBody>
          <a:bodyPr tIns="0"/>
          <a:lstStyle>
            <a:lvl1pPr>
              <a:defRPr sz="2040"/>
            </a:lvl1pPr>
            <a:lvl2pPr>
              <a:defRPr sz="1920"/>
            </a:lvl2pPr>
            <a:lvl3pPr>
              <a:defRPr sz="1680"/>
            </a:lvl3pPr>
            <a:lvl4pPr>
              <a:defRPr sz="1440"/>
            </a:lvl4pPr>
            <a:lvl5pPr>
              <a:defRPr sz="1440"/>
            </a:lvl5p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4" name="Text Placeholder 3"/>
          <p:cNvSpPr>
            <a:spLocks noGrp="1"/>
          </p:cNvSpPr>
          <p:nvPr>
            <p:ph type="body" sz="half" idx="3"/>
          </p:nvPr>
        </p:nvSpPr>
        <p:spPr>
          <a:xfrm>
            <a:off x="6193369" y="1859759"/>
            <a:ext cx="5389033" cy="654844"/>
          </a:xfrm>
        </p:spPr>
        <p:txBody>
          <a:bodyPr lIns="35662" tIns="0" rIns="35662" bIns="0" anchor="ctr"/>
          <a:lstStyle>
            <a:lvl1pPr marL="0" indent="0">
              <a:buNone/>
              <a:defRPr sz="2280" b="1" cap="none" baseline="0">
                <a:solidFill>
                  <a:schemeClr val="tx1"/>
                </a:solidFill>
                <a:effectLst/>
              </a:defRPr>
            </a:lvl1pPr>
            <a:lvl2pPr>
              <a:buNone/>
              <a:defRPr sz="1920" b="1"/>
            </a:lvl2pPr>
            <a:lvl3pPr>
              <a:buNone/>
              <a:defRPr sz="1680" b="1"/>
            </a:lvl3pPr>
            <a:lvl4pPr>
              <a:buNone/>
              <a:defRPr sz="1440" b="1"/>
            </a:lvl4pPr>
            <a:lvl5pPr>
              <a:buNone/>
              <a:defRPr sz="144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609600" y="2514601"/>
            <a:ext cx="5386917" cy="3845720"/>
          </a:xfrm>
        </p:spPr>
        <p:txBody>
          <a:bodyPr tIns="0"/>
          <a:lstStyle>
            <a:lvl1pPr>
              <a:defRPr sz="2040"/>
            </a:lvl1pPr>
            <a:lvl2pPr>
              <a:defRPr sz="1920"/>
            </a:lvl2pPr>
            <a:lvl3pPr>
              <a:defRPr sz="1680"/>
            </a:lvl3pPr>
            <a:lvl4pPr>
              <a:defRPr sz="1440"/>
            </a:lvl4pPr>
            <a:lvl5pPr>
              <a:defRPr sz="1440"/>
            </a:lvl5p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3" name="Text Placeholder 2"/>
          <p:cNvSpPr>
            <a:spLocks noGrp="1"/>
          </p:cNvSpPr>
          <p:nvPr>
            <p:ph type="body" idx="1"/>
          </p:nvPr>
        </p:nvSpPr>
        <p:spPr>
          <a:xfrm>
            <a:off x="609600" y="1855248"/>
            <a:ext cx="5386917" cy="659352"/>
          </a:xfrm>
        </p:spPr>
        <p:txBody>
          <a:bodyPr lIns="35662" tIns="0" rIns="35662" bIns="0" anchor="ctr">
            <a:noAutofit/>
          </a:bodyPr>
          <a:lstStyle>
            <a:lvl1pPr marL="0" indent="0">
              <a:buNone/>
              <a:defRPr sz="2280" b="1" cap="none" baseline="0">
                <a:solidFill>
                  <a:schemeClr val="tx1"/>
                </a:solidFill>
                <a:effectLst/>
              </a:defRPr>
            </a:lvl1pPr>
            <a:lvl2pPr>
              <a:buNone/>
              <a:defRPr sz="1920" b="1"/>
            </a:lvl2pPr>
            <a:lvl3pPr>
              <a:buNone/>
              <a:defRPr sz="1680" b="1"/>
            </a:lvl3pPr>
            <a:lvl4pPr>
              <a:buNone/>
              <a:defRPr sz="1440" b="1"/>
            </a:lvl4pPr>
            <a:lvl5pPr>
              <a:buNone/>
              <a:defRPr sz="1440" b="1"/>
            </a:lvl5pPr>
          </a:lstStyle>
          <a:p>
            <a:pPr lvl="0" eaLnBrk="1" latinLnBrk="0" hangingPunct="1"/>
            <a:r>
              <a:rPr kumimoji="0" lang="zh-CN" altLang="en-US"/>
              <a:t>单击此处编辑母版文本样式</a:t>
            </a:r>
          </a:p>
        </p:txBody>
      </p:sp>
      <p:sp>
        <p:nvSpPr>
          <p:cNvPr id="2" name="Title 1"/>
          <p:cNvSpPr>
            <a:spLocks noGrp="1"/>
          </p:cNvSpPr>
          <p:nvPr>
            <p:ph type="title"/>
          </p:nvPr>
        </p:nvSpPr>
        <p:spPr>
          <a:xfrm>
            <a:off x="609600" y="704088"/>
            <a:ext cx="10972800" cy="1143000"/>
          </a:xfrm>
        </p:spPr>
        <p:txBody>
          <a:bodyPr tIns="35662" anchor="b"/>
          <a:lstStyle>
            <a:lvl1pPr>
              <a:defRPr/>
            </a:lvl1pPr>
          </a:lstStyle>
          <a:p>
            <a:r>
              <a:rPr kumimoji="0" lang="zh-CN" altLang="en-US"/>
              <a:t>单击此处编辑母版标题样式</a:t>
            </a:r>
            <a:endParaRPr kumimoji="0" lang="en-US"/>
          </a:p>
        </p:txBody>
      </p:sp>
      <p:pic>
        <p:nvPicPr>
          <p:cNvPr id="10"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8227882" y="6350589"/>
            <a:ext cx="2137037" cy="450580"/>
          </a:xfrm>
          <a:prstGeom prst="rect">
            <a:avLst/>
          </a:prstGeom>
        </p:spPr>
      </p:pic>
      <p:cxnSp>
        <p:nvCxnSpPr>
          <p:cNvPr id="13" name="Straight Connector 12"/>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77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3566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68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pic>
        <p:nvPicPr>
          <p:cNvPr id="6"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227882" y="6350589"/>
            <a:ext cx="2137037" cy="450580"/>
          </a:xfrm>
          <a:prstGeom prst="rect">
            <a:avLst/>
          </a:prstGeom>
        </p:spPr>
      </p:pic>
      <p:cxnSp>
        <p:nvCxnSpPr>
          <p:cNvPr id="9" name="Straight Connector 8"/>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899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pic>
        <p:nvPicPr>
          <p:cNvPr id="5"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8138" y="6410326"/>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8227882" y="6350589"/>
            <a:ext cx="2137037" cy="450580"/>
          </a:xfrm>
          <a:prstGeom prst="rect">
            <a:avLst/>
          </a:prstGeom>
        </p:spPr>
      </p:pic>
      <p:cxnSp>
        <p:nvCxnSpPr>
          <p:cNvPr id="8" name="Straight Connector 7"/>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982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640"/>
            </a:lvl1pPr>
            <a:lvl2pPr>
              <a:defRPr sz="2400"/>
            </a:lvl2pPr>
            <a:lvl3pPr>
              <a:defRPr sz="2280"/>
            </a:lvl3pPr>
            <a:lvl4pPr>
              <a:defRPr sz="1920"/>
            </a:lvl4pPr>
            <a:lvl5pPr>
              <a:defRPr sz="1680"/>
            </a:lvl5p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3" name="Text Placeholder 2"/>
          <p:cNvSpPr>
            <a:spLocks noGrp="1"/>
          </p:cNvSpPr>
          <p:nvPr>
            <p:ph type="body" idx="2"/>
          </p:nvPr>
        </p:nvSpPr>
        <p:spPr>
          <a:xfrm>
            <a:off x="914400" y="1676400"/>
            <a:ext cx="3657600" cy="4572000"/>
          </a:xfrm>
        </p:spPr>
        <p:txBody>
          <a:bodyPr lIns="14265" rIns="14265"/>
          <a:lstStyle>
            <a:lvl1pPr marL="0" indent="0" algn="l">
              <a:buNone/>
              <a:defRPr sz="1320"/>
            </a:lvl1pPr>
            <a:lvl2pPr indent="0" algn="l">
              <a:buNone/>
              <a:defRPr sz="1080"/>
            </a:lvl2pPr>
            <a:lvl3pPr indent="0" algn="l">
              <a:buNone/>
              <a:defRPr sz="960"/>
            </a:lvl3pPr>
            <a:lvl4pPr indent="0" algn="l">
              <a:buNone/>
              <a:defRPr sz="840"/>
            </a:lvl4pPr>
            <a:lvl5pPr indent="0" algn="l">
              <a:buNone/>
              <a:defRPr sz="840"/>
            </a:lvl5pPr>
          </a:lstStyle>
          <a:p>
            <a:pPr lvl="0" eaLnBrk="1" latinLnBrk="0" hangingPunct="1"/>
            <a:r>
              <a:rPr kumimoji="0" lang="zh-CN" altLang="en-US"/>
              <a:t>单击此处编辑母版文本样式</a:t>
            </a:r>
          </a:p>
        </p:txBody>
      </p:sp>
      <p:sp>
        <p:nvSpPr>
          <p:cNvPr id="2" name="Title 1"/>
          <p:cNvSpPr>
            <a:spLocks noGrp="1"/>
          </p:cNvSpPr>
          <p:nvPr>
            <p:ph type="title"/>
          </p:nvPr>
        </p:nvSpPr>
        <p:spPr>
          <a:xfrm>
            <a:off x="914400" y="514353"/>
            <a:ext cx="3657600" cy="1162050"/>
          </a:xfrm>
        </p:spPr>
        <p:txBody>
          <a:bodyPr lIns="0" anchor="b">
            <a:noAutofit/>
          </a:bodyPr>
          <a:lstStyle>
            <a:lvl1pPr algn="l" rtl="0">
              <a:spcBef>
                <a:spcPct val="0"/>
              </a:spcBef>
              <a:buNone/>
              <a:defRPr sz="24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pic>
        <p:nvPicPr>
          <p:cNvPr id="8"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8227882" y="6350589"/>
            <a:ext cx="2137037" cy="450580"/>
          </a:xfrm>
          <a:prstGeom prst="rect">
            <a:avLst/>
          </a:prstGeom>
        </p:spPr>
      </p:pic>
    </p:spTree>
    <p:extLst>
      <p:ext uri="{BB962C8B-B14F-4D97-AF65-F5344CB8AC3E}">
        <p14:creationId xmlns:p14="http://schemas.microsoft.com/office/powerpoint/2010/main" val="370893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8"/>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85588" tIns="42794" rIns="85588" bIns="42794" rtlCol="0" anchor="ctr"/>
          <a:lstStyle/>
          <a:p>
            <a:pPr algn="ctr" eaLnBrk="1" latinLnBrk="0" hangingPunct="1"/>
            <a:endParaRPr kumimoji="0" lang="en-US" sz="168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85588" tIns="42794" rIns="85588" bIns="42794" rtlCol="0" anchor="ctr"/>
          <a:lstStyle/>
          <a:p>
            <a:pPr algn="ctr" eaLnBrk="1" latinLnBrk="0" hangingPunct="1"/>
            <a:endParaRPr kumimoji="0" lang="en-US" sz="1680"/>
          </a:p>
        </p:txBody>
      </p:sp>
      <p:sp>
        <p:nvSpPr>
          <p:cNvPr id="5" name="Date Placeholder 4"/>
          <p:cNvSpPr>
            <a:spLocks noGrp="1"/>
          </p:cNvSpPr>
          <p:nvPr>
            <p:ph type="dt" sz="half" idx="10"/>
          </p:nvPr>
        </p:nvSpPr>
        <p:spPr/>
        <p:txBody>
          <a:bodyPr/>
          <a:lstStyle/>
          <a:p>
            <a:fld id="{1359EFBB-CFA1-4AA8-9123-F0B52DBD84FE}" type="datetime1">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3"/>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1"/>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85588" tIns="42794" rIns="85588" bIns="42794" anchor="t" compatLnSpc="1"/>
          <a:lstStyle/>
          <a:p>
            <a:pPr marL="0" algn="l" rtl="0" eaLnBrk="1" latinLnBrk="0" hangingPunct="1"/>
            <a:endParaRPr kumimoji="0" lang="en-US" sz="1680">
              <a:solidFill>
                <a:schemeClr val="tx1"/>
              </a:solidFill>
              <a:latin typeface="+mn-lt"/>
              <a:ea typeface="+mn-ea"/>
              <a:cs typeface="+mn-cs"/>
            </a:endParaRPr>
          </a:p>
        </p:txBody>
      </p:sp>
      <p:sp>
        <p:nvSpPr>
          <p:cNvPr id="11" name="Freeform 10"/>
          <p:cNvSpPr>
            <a:spLocks/>
          </p:cNvSpPr>
          <p:nvPr/>
        </p:nvSpPr>
        <p:spPr bwMode="auto">
          <a:xfrm flipV="1">
            <a:off x="5842000" y="6219827"/>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85588" tIns="42794" rIns="85588" bIns="42794" anchor="t" compatLnSpc="1"/>
          <a:lstStyle/>
          <a:p>
            <a:pPr marL="0" algn="l" rtl="0" eaLnBrk="1" latinLnBrk="0" hangingPunct="1"/>
            <a:endParaRPr kumimoji="0" lang="en-US" sz="168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8"/>
            <a:ext cx="6156960" cy="3931920"/>
          </a:xfrm>
          <a:prstGeom prst="rect">
            <a:avLst/>
          </a:prstGeom>
          <a:solidFill>
            <a:schemeClr val="bg2"/>
          </a:solidFill>
          <a:ln w="3000" cap="rnd">
            <a:solidFill>
              <a:srgbClr val="C0C0C0"/>
            </a:solidFill>
            <a:round/>
          </a:ln>
          <a:effectLst/>
        </p:spPr>
        <p:txBody>
          <a:bodyPr/>
          <a:lstStyle>
            <a:lvl1pPr marL="0" indent="0">
              <a:buNone/>
              <a:defRPr sz="3000"/>
            </a:lvl1pPr>
          </a:lstStyle>
          <a:p>
            <a:r>
              <a:rPr kumimoji="0" lang="zh-CN" altLang="en-US"/>
              <a:t>单击图标添加图片</a:t>
            </a:r>
            <a:endParaRPr kumimoji="0" lang="en-US" dirty="0"/>
          </a:p>
        </p:txBody>
      </p:sp>
      <p:sp>
        <p:nvSpPr>
          <p:cNvPr id="4" name="Text Placeholder 3"/>
          <p:cNvSpPr>
            <a:spLocks noGrp="1"/>
          </p:cNvSpPr>
          <p:nvPr>
            <p:ph type="body" sz="half" idx="2"/>
          </p:nvPr>
        </p:nvSpPr>
        <p:spPr>
          <a:xfrm>
            <a:off x="812800" y="2828785"/>
            <a:ext cx="2946400" cy="2179320"/>
          </a:xfrm>
        </p:spPr>
        <p:txBody>
          <a:bodyPr lIns="49926" rIns="35662" bIns="35662" anchor="t"/>
          <a:lstStyle>
            <a:lvl1pPr marL="0" indent="0" algn="l">
              <a:spcBef>
                <a:spcPts val="234"/>
              </a:spcBef>
              <a:buFontTx/>
              <a:buNone/>
              <a:defRPr sz="1200"/>
            </a:lvl1pPr>
            <a:lvl2pPr>
              <a:defRPr sz="1080"/>
            </a:lvl2pPr>
            <a:lvl3pPr>
              <a:defRPr sz="960"/>
            </a:lvl3pPr>
            <a:lvl4pPr>
              <a:defRPr sz="840"/>
            </a:lvl4pPr>
            <a:lvl5pPr>
              <a:defRPr sz="840"/>
            </a:lvl5pPr>
          </a:lstStyle>
          <a:p>
            <a:pPr lvl="0" eaLnBrk="1" latinLnBrk="0" hangingPunct="1"/>
            <a:r>
              <a:rPr kumimoji="0" lang="zh-CN" altLang="en-US"/>
              <a:t>单击此处编辑母版文本样式</a:t>
            </a:r>
          </a:p>
        </p:txBody>
      </p:sp>
      <p:sp>
        <p:nvSpPr>
          <p:cNvPr id="2" name="Title 1"/>
          <p:cNvSpPr>
            <a:spLocks noGrp="1"/>
          </p:cNvSpPr>
          <p:nvPr>
            <p:ph type="title"/>
          </p:nvPr>
        </p:nvSpPr>
        <p:spPr>
          <a:xfrm>
            <a:off x="812800" y="1176998"/>
            <a:ext cx="2950464" cy="1582621"/>
          </a:xfrm>
        </p:spPr>
        <p:txBody>
          <a:bodyPr vert="horz" lIns="35662" tIns="35662" rIns="35662" bIns="35662" anchor="b"/>
          <a:lstStyle>
            <a:lvl1pPr algn="l">
              <a:buNone/>
              <a:defRPr sz="1920" b="1">
                <a:solidFill>
                  <a:schemeClr val="tx2"/>
                </a:solidFill>
              </a:defRPr>
            </a:lvl1pPr>
          </a:lstStyle>
          <a:p>
            <a:r>
              <a:rPr kumimoji="0" lang="zh-CN" altLang="en-US"/>
              <a:t>单击此处编辑母版标题样式</a:t>
            </a:r>
            <a:endParaRPr kumimoji="0" lang="en-US"/>
          </a:p>
        </p:txBody>
      </p:sp>
      <p:pic>
        <p:nvPicPr>
          <p:cNvPr id="13"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stretch>
            <a:fillRect/>
          </a:stretch>
        </p:blipFill>
        <p:spPr>
          <a:xfrm>
            <a:off x="8227882" y="6350589"/>
            <a:ext cx="2137037" cy="450580"/>
          </a:xfrm>
          <a:prstGeom prst="rect">
            <a:avLst/>
          </a:prstGeom>
        </p:spPr>
      </p:pic>
      <p:cxnSp>
        <p:nvCxnSpPr>
          <p:cNvPr id="15" name="Straight Connector 14"/>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655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2" name="Title 1"/>
          <p:cNvSpPr>
            <a:spLocks noGrp="1"/>
          </p:cNvSpPr>
          <p:nvPr>
            <p:ph type="title"/>
          </p:nvPr>
        </p:nvSpPr>
        <p:spPr/>
        <p:txBody>
          <a:bodyPr/>
          <a:lstStyle/>
          <a:p>
            <a:r>
              <a:rPr kumimoji="0" lang="zh-CN" altLang="en-US"/>
              <a:t>单击此处编辑母版标题样式</a:t>
            </a:r>
            <a:endParaRPr kumimoji="0" lang="en-US"/>
          </a:p>
        </p:txBody>
      </p:sp>
      <p:pic>
        <p:nvPicPr>
          <p:cNvPr id="7"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227882" y="6350589"/>
            <a:ext cx="2137037" cy="450580"/>
          </a:xfrm>
          <a:prstGeom prst="rect">
            <a:avLst/>
          </a:prstGeom>
        </p:spPr>
      </p:pic>
      <p:cxnSp>
        <p:nvCxnSpPr>
          <p:cNvPr id="9" name="Straight Connector 8"/>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5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zh-CN" altLang="en-US"/>
              <a:t>单击此处编辑母版标题样式</a:t>
            </a:r>
            <a:endParaRPr kumimoji="0" lang="en-US"/>
          </a:p>
        </p:txBody>
      </p:sp>
      <p:pic>
        <p:nvPicPr>
          <p:cNvPr id="7" name="Picture 2" descr="Green Android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76" y="6447291"/>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227882" y="6350589"/>
            <a:ext cx="2137037" cy="450580"/>
          </a:xfrm>
          <a:prstGeom prst="rect">
            <a:avLst/>
          </a:prstGeom>
        </p:spPr>
      </p:pic>
      <p:cxnSp>
        <p:nvCxnSpPr>
          <p:cNvPr id="9" name="Straight Connector 8"/>
          <p:cNvCxnSpPr/>
          <p:nvPr/>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639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标题幻灯片">
    <p:spTree>
      <p:nvGrpSpPr>
        <p:cNvPr id="1" name=""/>
        <p:cNvGrpSpPr/>
        <p:nvPr/>
      </p:nvGrpSpPr>
      <p:grpSpPr>
        <a:xfrm>
          <a:off x="0" y="0"/>
          <a:ext cx="0" cy="0"/>
          <a:chOff x="0" y="0"/>
          <a:chExt cx="0" cy="0"/>
        </a:xfrm>
      </p:grpSpPr>
      <p:sp>
        <p:nvSpPr>
          <p:cNvPr id="14" name="矩形 13"/>
          <p:cNvSpPr/>
          <p:nvPr/>
        </p:nvSpPr>
        <p:spPr>
          <a:xfrm>
            <a:off x="1062040" y="6445250"/>
            <a:ext cx="11129957"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80" dirty="0"/>
          </a:p>
        </p:txBody>
      </p:sp>
      <p:sp>
        <p:nvSpPr>
          <p:cNvPr id="15" name="矩形 14"/>
          <p:cNvSpPr/>
          <p:nvPr/>
        </p:nvSpPr>
        <p:spPr>
          <a:xfrm>
            <a:off x="3" y="6445250"/>
            <a:ext cx="1062039"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80"/>
          </a:p>
        </p:txBody>
      </p:sp>
      <p:sp>
        <p:nvSpPr>
          <p:cNvPr id="8" name="椭圆 7"/>
          <p:cNvSpPr/>
          <p:nvPr/>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880" dirty="0"/>
          </a:p>
        </p:txBody>
      </p:sp>
      <p:sp>
        <p:nvSpPr>
          <p:cNvPr id="9" name="Rectangle 52"/>
          <p:cNvSpPr>
            <a:spLocks noChangeArrowheads="1"/>
          </p:cNvSpPr>
          <p:nvPr/>
        </p:nvSpPr>
        <p:spPr bwMode="ltGray">
          <a:xfrm>
            <a:off x="7535333" y="0"/>
            <a:ext cx="4656667" cy="2447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160" b="0"/>
          </a:p>
        </p:txBody>
      </p:sp>
      <p:grpSp>
        <p:nvGrpSpPr>
          <p:cNvPr id="11" name="Group 53"/>
          <p:cNvGrpSpPr>
            <a:grpSpLocks/>
          </p:cNvGrpSpPr>
          <p:nvPr/>
        </p:nvGrpSpPr>
        <p:grpSpPr bwMode="auto">
          <a:xfrm>
            <a:off x="7535333" y="1989140"/>
            <a:ext cx="4656667" cy="358775"/>
            <a:chOff x="3827" y="1468"/>
            <a:chExt cx="1927" cy="226"/>
          </a:xfrm>
        </p:grpSpPr>
        <p:sp>
          <p:nvSpPr>
            <p:cNvPr id="13"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160"/>
            </a:p>
          </p:txBody>
        </p:sp>
        <p:sp>
          <p:nvSpPr>
            <p:cNvPr id="16"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160"/>
            </a:p>
          </p:txBody>
        </p:sp>
        <p:sp>
          <p:nvSpPr>
            <p:cNvPr id="17"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160"/>
            </a:p>
          </p:txBody>
        </p:sp>
        <p:sp>
          <p:nvSpPr>
            <p:cNvPr id="18"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160"/>
            </a:p>
          </p:txBody>
        </p:sp>
      </p:grpSp>
      <p:sp>
        <p:nvSpPr>
          <p:cNvPr id="19" name="Rectangle 60"/>
          <p:cNvSpPr>
            <a:spLocks noChangeArrowheads="1"/>
          </p:cNvSpPr>
          <p:nvPr/>
        </p:nvSpPr>
        <p:spPr bwMode="black">
          <a:xfrm>
            <a:off x="0" y="2420940"/>
            <a:ext cx="12192000" cy="71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160" b="0"/>
          </a:p>
        </p:txBody>
      </p:sp>
      <p:pic>
        <p:nvPicPr>
          <p:cNvPr id="20" name="Picture 24" descr="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688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02" y="0"/>
            <a:ext cx="3164417"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075684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幻灯片">
    <p:spTree>
      <p:nvGrpSpPr>
        <p:cNvPr id="1" name=""/>
        <p:cNvGrpSpPr/>
        <p:nvPr/>
      </p:nvGrpSpPr>
      <p:grpSpPr>
        <a:xfrm>
          <a:off x="0" y="0"/>
          <a:ext cx="0" cy="0"/>
          <a:chOff x="0" y="0"/>
          <a:chExt cx="0" cy="0"/>
        </a:xfrm>
      </p:grpSpPr>
      <p:sp>
        <p:nvSpPr>
          <p:cNvPr id="14" name="矩形 13"/>
          <p:cNvSpPr/>
          <p:nvPr/>
        </p:nvSpPr>
        <p:spPr>
          <a:xfrm>
            <a:off x="1062040" y="6445250"/>
            <a:ext cx="11129957"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 name="矩形 14"/>
          <p:cNvSpPr/>
          <p:nvPr/>
        </p:nvSpPr>
        <p:spPr>
          <a:xfrm>
            <a:off x="3" y="6445250"/>
            <a:ext cx="1062039"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Rectangle 52"/>
          <p:cNvSpPr>
            <a:spLocks noChangeArrowheads="1"/>
          </p:cNvSpPr>
          <p:nvPr/>
        </p:nvSpPr>
        <p:spPr bwMode="ltGray">
          <a:xfrm>
            <a:off x="7535333" y="0"/>
            <a:ext cx="4656667" cy="2447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11" name="Group 53"/>
          <p:cNvGrpSpPr>
            <a:grpSpLocks/>
          </p:cNvGrpSpPr>
          <p:nvPr/>
        </p:nvGrpSpPr>
        <p:grpSpPr bwMode="auto">
          <a:xfrm>
            <a:off x="7535333" y="1989140"/>
            <a:ext cx="4656667" cy="358775"/>
            <a:chOff x="3827" y="1468"/>
            <a:chExt cx="1927" cy="226"/>
          </a:xfrm>
        </p:grpSpPr>
        <p:sp>
          <p:nvSpPr>
            <p:cNvPr id="13"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9" name="Rectangle 60"/>
          <p:cNvSpPr>
            <a:spLocks noChangeArrowheads="1"/>
          </p:cNvSpPr>
          <p:nvPr/>
        </p:nvSpPr>
        <p:spPr bwMode="black">
          <a:xfrm>
            <a:off x="0" y="2420940"/>
            <a:ext cx="12192000" cy="71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20" name="Picture 24" descr="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688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02" y="0"/>
            <a:ext cx="3164417"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628916"/>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sp>
        <p:nvSpPr>
          <p:cNvPr id="10" name="矩形 9"/>
          <p:cNvSpPr/>
          <p:nvPr/>
        </p:nvSpPr>
        <p:spPr>
          <a:xfrm>
            <a:off x="-39448" y="-9622"/>
            <a:ext cx="12240000" cy="2716567"/>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矩形 13"/>
          <p:cNvSpPr/>
          <p:nvPr/>
        </p:nvSpPr>
        <p:spPr>
          <a:xfrm>
            <a:off x="1062040" y="6445250"/>
            <a:ext cx="11129957"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 name="矩形 14"/>
          <p:cNvSpPr/>
          <p:nvPr/>
        </p:nvSpPr>
        <p:spPr>
          <a:xfrm>
            <a:off x="3" y="6445250"/>
            <a:ext cx="1062039"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7"/>
          <p:cNvSpPr/>
          <p:nvPr/>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a:off x="2315312" y="1808936"/>
            <a:ext cx="2304256" cy="172819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6600" b="1" i="0" u="none" strike="noStrike" kern="1200" cap="none" spc="0" normalizeH="0" baseline="0" noProof="0" dirty="0">
              <a:ln w="11430"/>
              <a:solidFill>
                <a:prstClr val="white"/>
              </a:solidFill>
              <a:effectLst>
                <a:outerShdw blurRad="80000" dist="40000" dir="5040000" algn="tl">
                  <a:srgbClr val="000000">
                    <a:alpha val="30000"/>
                  </a:srgbClr>
                </a:outerShdw>
              </a:effectLst>
              <a:uLnTx/>
              <a:uFillTx/>
              <a:latin typeface="Calibri"/>
              <a:ea typeface="华文隶书" pitchFamily="2" charset="-122"/>
              <a:cs typeface="+mn-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230" y="188641"/>
            <a:ext cx="4040716" cy="60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874" y="1748533"/>
            <a:ext cx="2633133"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518927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文本框 14"/>
          <p:cNvSpPr txBox="1"/>
          <p:nvPr/>
        </p:nvSpPr>
        <p:spPr>
          <a:xfrm>
            <a:off x="5231906" y="1605664"/>
            <a:ext cx="4239532" cy="530915"/>
          </a:xfrm>
          <a:prstGeom prst="rect">
            <a:avLst/>
          </a:prstGeom>
          <a:noFill/>
        </p:spPr>
        <p:txBody>
          <a:bodyPr wrap="square" lIns="68580" tIns="34290" rIns="68580" bIns="34290" rtlCol="0">
            <a:spAutoFit/>
          </a:bodyPr>
          <a:lstStyle/>
          <a:p>
            <a:pPr marL="0" marR="0" lvl="0" indent="0" algn="l" defTabSz="914364"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rPr>
              <a:t>CONTENTS </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14" name="圆角矩形 13"/>
          <p:cNvSpPr/>
          <p:nvPr/>
        </p:nvSpPr>
        <p:spPr>
          <a:xfrm>
            <a:off x="5337129" y="2220825"/>
            <a:ext cx="5520000" cy="4571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 name="矩形 31"/>
          <p:cNvSpPr/>
          <p:nvPr/>
        </p:nvSpPr>
        <p:spPr>
          <a:xfrm rot="16200000">
            <a:off x="-1629433" y="1617712"/>
            <a:ext cx="6876000" cy="36480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椭圆 32"/>
          <p:cNvSpPr/>
          <p:nvPr/>
        </p:nvSpPr>
        <p:spPr>
          <a:xfrm>
            <a:off x="2240568" y="82712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2054893" y="687864"/>
            <a:ext cx="3155353" cy="2366515"/>
            <a:chOff x="4240335" y="3008435"/>
            <a:chExt cx="3711332" cy="3711332"/>
          </a:xfrm>
        </p:grpSpPr>
        <p:sp>
          <p:nvSpPr>
            <p:cNvPr id="8" name="椭圆 7"/>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9" name="组合 8"/>
            <p:cNvGrpSpPr/>
            <p:nvPr/>
          </p:nvGrpSpPr>
          <p:grpSpPr>
            <a:xfrm>
              <a:off x="4710169" y="3478269"/>
              <a:ext cx="2771663" cy="2771663"/>
              <a:chOff x="2193191" y="1899415"/>
              <a:chExt cx="2421376" cy="2421376"/>
            </a:xfrm>
            <a:effectLst/>
          </p:grpSpPr>
          <p:sp>
            <p:nvSpPr>
              <p:cNvPr id="10" name="椭圆 9"/>
              <p:cNvSpPr/>
              <p:nvPr/>
            </p:nvSpPr>
            <p:spPr>
              <a:xfrm>
                <a:off x="2193191" y="1899415"/>
                <a:ext cx="2421376" cy="2421376"/>
              </a:xfrm>
              <a:prstGeom prst="ellipse">
                <a:avLst/>
              </a:prstGeom>
              <a:solidFill>
                <a:srgbClr val="8BAB00"/>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椭圆 10"/>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13" name="文本框 14"/>
          <p:cNvSpPr txBox="1"/>
          <p:nvPr/>
        </p:nvSpPr>
        <p:spPr>
          <a:xfrm>
            <a:off x="2786344" y="1605664"/>
            <a:ext cx="1692445" cy="530915"/>
          </a:xfrm>
          <a:prstGeom prst="rect">
            <a:avLst/>
          </a:prstGeom>
          <a:noFill/>
        </p:spPr>
        <p:txBody>
          <a:bodyPr wrap="square" lIns="68580" tIns="34290" rIns="68580" bIns="34290" rtlCol="0">
            <a:spAutoFit/>
          </a:bodyPr>
          <a:lstStyle/>
          <a:p>
            <a:pPr marL="0" marR="0" lvl="0" indent="0" algn="ctr" defTabSz="914364" rtl="0" eaLnBrk="1" fontAlgn="auto" latinLnBrk="0" hangingPunct="1">
              <a:lnSpc>
                <a:spcPct val="100000"/>
              </a:lnSpc>
              <a:spcBef>
                <a:spcPts val="0"/>
              </a:spcBef>
              <a:spcAft>
                <a:spcPts val="0"/>
              </a:spcAft>
              <a:buClrTx/>
              <a:buSzTx/>
              <a:buFontTx/>
              <a:buNone/>
              <a:tabLst/>
              <a:defRPr/>
            </a:pPr>
            <a:r>
              <a:rPr kumimoji="0" lang="zh-CN" altLang="en-US" sz="3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rPr>
              <a:t>目 录</a:t>
            </a:r>
          </a:p>
        </p:txBody>
      </p:sp>
      <p:grpSp>
        <p:nvGrpSpPr>
          <p:cNvPr id="42" name="组合 41"/>
          <p:cNvGrpSpPr/>
          <p:nvPr/>
        </p:nvGrpSpPr>
        <p:grpSpPr>
          <a:xfrm>
            <a:off x="5606879" y="2404645"/>
            <a:ext cx="3914448" cy="510480"/>
            <a:chOff x="4205159" y="2404642"/>
            <a:chExt cx="2935836" cy="510480"/>
          </a:xfrm>
        </p:grpSpPr>
        <p:sp>
          <p:nvSpPr>
            <p:cNvPr id="36" name="TextBox 6"/>
            <p:cNvSpPr txBox="1"/>
            <p:nvPr/>
          </p:nvSpPr>
          <p:spPr bwMode="auto">
            <a:xfrm>
              <a:off x="4725093" y="2404642"/>
              <a:ext cx="2415902" cy="470257"/>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应用开发概述</a:t>
              </a:r>
            </a:p>
          </p:txBody>
        </p:sp>
        <p:sp>
          <p:nvSpPr>
            <p:cNvPr id="37" name="圆角矩形​​ 10"/>
            <p:cNvSpPr>
              <a:spLocks noChangeArrowheads="1"/>
            </p:cNvSpPr>
            <p:nvPr/>
          </p:nvSpPr>
          <p:spPr bwMode="auto">
            <a:xfrm>
              <a:off x="4205159" y="2418369"/>
              <a:ext cx="497144" cy="496753"/>
            </a:xfrm>
            <a:prstGeom prst="roundRect">
              <a:avLst>
                <a:gd name="adj" fmla="val 16667"/>
              </a:avLst>
            </a:prstGeom>
            <a:solidFill>
              <a:srgbClr val="FF6600"/>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1</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grpSp>
      <p:grpSp>
        <p:nvGrpSpPr>
          <p:cNvPr id="43" name="组合 42"/>
          <p:cNvGrpSpPr/>
          <p:nvPr/>
        </p:nvGrpSpPr>
        <p:grpSpPr>
          <a:xfrm>
            <a:off x="5595219" y="3134765"/>
            <a:ext cx="3310556" cy="504020"/>
            <a:chOff x="4211960" y="3605018"/>
            <a:chExt cx="2482917" cy="504019"/>
          </a:xfrm>
        </p:grpSpPr>
        <p:sp>
          <p:nvSpPr>
            <p:cNvPr id="40" name="圆角矩形​​ 10"/>
            <p:cNvSpPr>
              <a:spLocks noChangeArrowheads="1"/>
            </p:cNvSpPr>
            <p:nvPr/>
          </p:nvSpPr>
          <p:spPr bwMode="auto">
            <a:xfrm>
              <a:off x="4211960" y="3605018"/>
              <a:ext cx="497144" cy="496753"/>
            </a:xfrm>
            <a:prstGeom prst="roundRect">
              <a:avLst>
                <a:gd name="adj" fmla="val 16667"/>
              </a:avLst>
            </a:prstGeom>
            <a:solidFill>
              <a:srgbClr val="77448C"/>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2</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41" name="TextBox 11"/>
            <p:cNvSpPr txBox="1"/>
            <p:nvPr/>
          </p:nvSpPr>
          <p:spPr bwMode="auto">
            <a:xfrm>
              <a:off x="4740639" y="3638781"/>
              <a:ext cx="1954238"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系统架构</a:t>
              </a:r>
            </a:p>
          </p:txBody>
        </p:sp>
      </p:grpSp>
      <p:grpSp>
        <p:nvGrpSpPr>
          <p:cNvPr id="23" name="组合 22"/>
          <p:cNvGrpSpPr/>
          <p:nvPr/>
        </p:nvGrpSpPr>
        <p:grpSpPr>
          <a:xfrm>
            <a:off x="5595219" y="3789045"/>
            <a:ext cx="2736231" cy="504020"/>
            <a:chOff x="4211960" y="3605018"/>
            <a:chExt cx="2052173" cy="504019"/>
          </a:xfrm>
        </p:grpSpPr>
        <p:sp>
          <p:nvSpPr>
            <p:cNvPr id="24" name="圆角矩形​​ 10"/>
            <p:cNvSpPr>
              <a:spLocks noChangeArrowheads="1"/>
            </p:cNvSpPr>
            <p:nvPr/>
          </p:nvSpPr>
          <p:spPr bwMode="auto">
            <a:xfrm>
              <a:off x="4211960" y="3605018"/>
              <a:ext cx="497144" cy="496753"/>
            </a:xfrm>
            <a:prstGeom prst="roundRect">
              <a:avLst>
                <a:gd name="adj" fmla="val 16667"/>
              </a:avLst>
            </a:prstGeom>
            <a:solidFill>
              <a:srgbClr val="8BAB00"/>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3</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25" name="TextBox 11"/>
            <p:cNvSpPr txBox="1"/>
            <p:nvPr/>
          </p:nvSpPr>
          <p:spPr bwMode="auto">
            <a:xfrm>
              <a:off x="4740639" y="3638781"/>
              <a:ext cx="1523494"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搭建开发环境</a:t>
              </a:r>
            </a:p>
          </p:txBody>
        </p:sp>
      </p:grpSp>
      <p:grpSp>
        <p:nvGrpSpPr>
          <p:cNvPr id="26" name="组合 25"/>
          <p:cNvGrpSpPr/>
          <p:nvPr/>
        </p:nvGrpSpPr>
        <p:grpSpPr>
          <a:xfrm>
            <a:off x="5606881" y="4437153"/>
            <a:ext cx="3618332" cy="504020"/>
            <a:chOff x="4211960" y="3605018"/>
            <a:chExt cx="2713749" cy="504019"/>
          </a:xfrm>
        </p:grpSpPr>
        <p:sp>
          <p:nvSpPr>
            <p:cNvPr id="27" name="圆角矩形​​ 10"/>
            <p:cNvSpPr>
              <a:spLocks noChangeArrowheads="1"/>
            </p:cNvSpPr>
            <p:nvPr/>
          </p:nvSpPr>
          <p:spPr bwMode="auto">
            <a:xfrm>
              <a:off x="4211960" y="3605018"/>
              <a:ext cx="497144" cy="496753"/>
            </a:xfrm>
            <a:prstGeom prst="roundRect">
              <a:avLst>
                <a:gd name="adj" fmla="val 16667"/>
              </a:avLst>
            </a:prstGeom>
            <a:solidFill>
              <a:srgbClr val="C4037D"/>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4</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28" name="TextBox 11"/>
            <p:cNvSpPr txBox="1"/>
            <p:nvPr/>
          </p:nvSpPr>
          <p:spPr bwMode="auto">
            <a:xfrm>
              <a:off x="4740639" y="3638781"/>
              <a:ext cx="2185070"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第一个</a:t>
              </a: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项目</a:t>
              </a:r>
            </a:p>
          </p:txBody>
        </p:sp>
      </p:grpSp>
      <p:grpSp>
        <p:nvGrpSpPr>
          <p:cNvPr id="29" name="组合 28"/>
          <p:cNvGrpSpPr/>
          <p:nvPr/>
        </p:nvGrpSpPr>
        <p:grpSpPr>
          <a:xfrm>
            <a:off x="5606879" y="5077921"/>
            <a:ext cx="2736231" cy="504020"/>
            <a:chOff x="4211960" y="3605018"/>
            <a:chExt cx="2052173" cy="504019"/>
          </a:xfrm>
        </p:grpSpPr>
        <p:sp>
          <p:nvSpPr>
            <p:cNvPr id="30" name="圆角矩形​​ 10"/>
            <p:cNvSpPr>
              <a:spLocks noChangeArrowheads="1"/>
            </p:cNvSpPr>
            <p:nvPr/>
          </p:nvSpPr>
          <p:spPr bwMode="auto">
            <a:xfrm>
              <a:off x="4211960" y="3605018"/>
              <a:ext cx="497144" cy="496753"/>
            </a:xfrm>
            <a:prstGeom prst="roundRect">
              <a:avLst>
                <a:gd name="adj" fmla="val 16667"/>
              </a:avLst>
            </a:prstGeom>
            <a:solidFill>
              <a:srgbClr val="0070C0"/>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5</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31" name="TextBox 11"/>
            <p:cNvSpPr txBox="1"/>
            <p:nvPr/>
          </p:nvSpPr>
          <p:spPr bwMode="auto">
            <a:xfrm>
              <a:off x="4740639" y="3638781"/>
              <a:ext cx="1523494"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应用程序分析</a:t>
              </a:r>
            </a:p>
          </p:txBody>
        </p:sp>
      </p:grpSp>
      <p:grpSp>
        <p:nvGrpSpPr>
          <p:cNvPr id="34" name="组合 33"/>
          <p:cNvGrpSpPr/>
          <p:nvPr/>
        </p:nvGrpSpPr>
        <p:grpSpPr>
          <a:xfrm>
            <a:off x="5606881" y="5733261"/>
            <a:ext cx="3618332" cy="504020"/>
            <a:chOff x="4211960" y="3605018"/>
            <a:chExt cx="2713749" cy="504019"/>
          </a:xfrm>
        </p:grpSpPr>
        <p:sp>
          <p:nvSpPr>
            <p:cNvPr id="35" name="圆角矩形​​ 10"/>
            <p:cNvSpPr>
              <a:spLocks noChangeArrowheads="1"/>
            </p:cNvSpPr>
            <p:nvPr/>
          </p:nvSpPr>
          <p:spPr bwMode="auto">
            <a:xfrm>
              <a:off x="4211960" y="3605018"/>
              <a:ext cx="497144" cy="496753"/>
            </a:xfrm>
            <a:prstGeom prst="roundRect">
              <a:avLst>
                <a:gd name="adj" fmla="val 16667"/>
              </a:avLst>
            </a:prstGeom>
            <a:solidFill>
              <a:srgbClr val="E32322"/>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6</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44" name="TextBox 11"/>
            <p:cNvSpPr txBox="1"/>
            <p:nvPr/>
          </p:nvSpPr>
          <p:spPr bwMode="auto">
            <a:xfrm>
              <a:off x="4740639" y="3638781"/>
              <a:ext cx="2185070"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的基本组件</a:t>
              </a:r>
            </a:p>
          </p:txBody>
        </p:sp>
      </p:grpSp>
    </p:spTree>
    <p:extLst>
      <p:ext uri="{BB962C8B-B14F-4D97-AF65-F5344CB8AC3E}">
        <p14:creationId xmlns:p14="http://schemas.microsoft.com/office/powerpoint/2010/main" val="36472404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11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50"/>
                                        <p:tgtEl>
                                          <p:spTgt spid="42"/>
                                        </p:tgtEl>
                                      </p:cBhvr>
                                    </p:animEffect>
                                  </p:childTnLst>
                                </p:cTn>
                              </p:par>
                            </p:childTnLst>
                          </p:cTn>
                        </p:par>
                        <p:par>
                          <p:cTn id="23" fill="hold">
                            <p:stCondLst>
                              <p:cond delay="1350"/>
                            </p:stCondLst>
                            <p:childTnLst>
                              <p:par>
                                <p:cTn id="24" presetID="10" presetClass="entr" presetSubtype="0"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250"/>
                                        <p:tgtEl>
                                          <p:spTgt spid="43"/>
                                        </p:tgtEl>
                                      </p:cBhvr>
                                    </p:animEffect>
                                  </p:childTnLst>
                                </p:cTn>
                              </p:par>
                            </p:childTnLst>
                          </p:cTn>
                        </p:par>
                        <p:par>
                          <p:cTn id="27" fill="hold">
                            <p:stCondLst>
                              <p:cond delay="16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childTnLst>
                          </p:cTn>
                        </p:par>
                        <p:par>
                          <p:cTn id="31" fill="hold">
                            <p:stCondLst>
                              <p:cond delay="1850"/>
                            </p:stCondLst>
                            <p:childTnLst>
                              <p:par>
                                <p:cTn id="32" presetID="10"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50"/>
                                        <p:tgtEl>
                                          <p:spTgt spid="26"/>
                                        </p:tgtEl>
                                      </p:cBhvr>
                                    </p:animEffect>
                                  </p:childTnLst>
                                </p:cTn>
                              </p:par>
                            </p:childTnLst>
                          </p:cTn>
                        </p:par>
                        <p:par>
                          <p:cTn id="35" fill="hold">
                            <p:stCondLst>
                              <p:cond delay="2100"/>
                            </p:stCondLst>
                            <p:childTnLst>
                              <p:par>
                                <p:cTn id="36" presetID="10"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250"/>
                                        <p:tgtEl>
                                          <p:spTgt spid="29"/>
                                        </p:tgtEl>
                                      </p:cBhvr>
                                    </p:animEffect>
                                  </p:childTnLst>
                                </p:cTn>
                              </p:par>
                            </p:childTnLst>
                          </p:cTn>
                        </p:par>
                        <p:par>
                          <p:cTn id="39" fill="hold">
                            <p:stCondLst>
                              <p:cond delay="2350"/>
                            </p:stCondLst>
                            <p:childTnLst>
                              <p:par>
                                <p:cTn id="40" presetID="10" presetClass="entr" presetSubtype="0"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过渡页">
    <p:spTree>
      <p:nvGrpSpPr>
        <p:cNvPr id="1" name=""/>
        <p:cNvGrpSpPr/>
        <p:nvPr/>
      </p:nvGrpSpPr>
      <p:grpSpPr>
        <a:xfrm>
          <a:off x="0" y="0"/>
          <a:ext cx="0" cy="0"/>
          <a:chOff x="0" y="0"/>
          <a:chExt cx="0" cy="0"/>
        </a:xfrm>
      </p:grpSpPr>
      <p:sp>
        <p:nvSpPr>
          <p:cNvPr id="12" name="文本框 14"/>
          <p:cNvSpPr txBox="1"/>
          <p:nvPr/>
        </p:nvSpPr>
        <p:spPr>
          <a:xfrm>
            <a:off x="5231906" y="1605664"/>
            <a:ext cx="4239532" cy="530915"/>
          </a:xfrm>
          <a:prstGeom prst="rect">
            <a:avLst/>
          </a:prstGeom>
          <a:noFill/>
        </p:spPr>
        <p:txBody>
          <a:bodyPr wrap="square" lIns="68580" tIns="34290" rIns="68580" bIns="34290" rtlCol="0">
            <a:spAutoFit/>
          </a:bodyPr>
          <a:lstStyle/>
          <a:p>
            <a:pPr marL="0" marR="0" lvl="0" indent="0" algn="l" defTabSz="914364"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rPr>
              <a:t>CONTENTS </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14" name="圆角矩形 13"/>
          <p:cNvSpPr/>
          <p:nvPr/>
        </p:nvSpPr>
        <p:spPr>
          <a:xfrm>
            <a:off x="5337129" y="2220825"/>
            <a:ext cx="5520000" cy="4571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 name="矩形 31"/>
          <p:cNvSpPr/>
          <p:nvPr/>
        </p:nvSpPr>
        <p:spPr>
          <a:xfrm rot="16200000">
            <a:off x="-1629433" y="1617712"/>
            <a:ext cx="6876000" cy="36480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椭圆 32"/>
          <p:cNvSpPr/>
          <p:nvPr/>
        </p:nvSpPr>
        <p:spPr>
          <a:xfrm>
            <a:off x="2240568" y="82712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2054893" y="687864"/>
            <a:ext cx="3155353" cy="2366515"/>
            <a:chOff x="4240335" y="3008435"/>
            <a:chExt cx="3711332" cy="3711332"/>
          </a:xfrm>
        </p:grpSpPr>
        <p:sp>
          <p:nvSpPr>
            <p:cNvPr id="8" name="椭圆 7"/>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9" name="组合 8"/>
            <p:cNvGrpSpPr/>
            <p:nvPr/>
          </p:nvGrpSpPr>
          <p:grpSpPr>
            <a:xfrm>
              <a:off x="4710169" y="3478269"/>
              <a:ext cx="2771663" cy="2771663"/>
              <a:chOff x="2193191" y="1899415"/>
              <a:chExt cx="2421376" cy="2421376"/>
            </a:xfrm>
            <a:effectLst/>
          </p:grpSpPr>
          <p:sp>
            <p:nvSpPr>
              <p:cNvPr id="10" name="椭圆 9"/>
              <p:cNvSpPr/>
              <p:nvPr/>
            </p:nvSpPr>
            <p:spPr>
              <a:xfrm>
                <a:off x="2193191" y="1899415"/>
                <a:ext cx="2421376" cy="2421376"/>
              </a:xfrm>
              <a:prstGeom prst="ellipse">
                <a:avLst/>
              </a:prstGeom>
              <a:solidFill>
                <a:srgbClr val="8BAB00"/>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椭圆 10"/>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13" name="文本框 14"/>
          <p:cNvSpPr txBox="1"/>
          <p:nvPr/>
        </p:nvSpPr>
        <p:spPr>
          <a:xfrm>
            <a:off x="2786344" y="1605664"/>
            <a:ext cx="1692445" cy="530915"/>
          </a:xfrm>
          <a:prstGeom prst="rect">
            <a:avLst/>
          </a:prstGeom>
          <a:noFill/>
        </p:spPr>
        <p:txBody>
          <a:bodyPr wrap="square" lIns="68580" tIns="34290" rIns="68580" bIns="34290" rtlCol="0">
            <a:spAutoFit/>
          </a:bodyPr>
          <a:lstStyle/>
          <a:p>
            <a:pPr marL="0" marR="0" lvl="0" indent="0" algn="ctr" defTabSz="914364" rtl="0" eaLnBrk="1" fontAlgn="auto" latinLnBrk="0" hangingPunct="1">
              <a:lnSpc>
                <a:spcPct val="100000"/>
              </a:lnSpc>
              <a:spcBef>
                <a:spcPts val="0"/>
              </a:spcBef>
              <a:spcAft>
                <a:spcPts val="0"/>
              </a:spcAft>
              <a:buClrTx/>
              <a:buSzTx/>
              <a:buFontTx/>
              <a:buNone/>
              <a:tabLst/>
              <a:defRPr/>
            </a:pPr>
            <a:r>
              <a:rPr kumimoji="0" lang="zh-CN" altLang="en-US" sz="3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rPr>
              <a:t>目 录</a:t>
            </a:r>
          </a:p>
        </p:txBody>
      </p:sp>
      <p:grpSp>
        <p:nvGrpSpPr>
          <p:cNvPr id="42" name="组合 41"/>
          <p:cNvGrpSpPr/>
          <p:nvPr/>
        </p:nvGrpSpPr>
        <p:grpSpPr>
          <a:xfrm>
            <a:off x="5606879" y="2404645"/>
            <a:ext cx="3914448" cy="510480"/>
            <a:chOff x="4205159" y="2404642"/>
            <a:chExt cx="2935836" cy="510480"/>
          </a:xfrm>
        </p:grpSpPr>
        <p:sp>
          <p:nvSpPr>
            <p:cNvPr id="36" name="TextBox 6"/>
            <p:cNvSpPr txBox="1"/>
            <p:nvPr/>
          </p:nvSpPr>
          <p:spPr bwMode="auto">
            <a:xfrm>
              <a:off x="4725093" y="2404642"/>
              <a:ext cx="2415902" cy="470257"/>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应用开发概述</a:t>
              </a:r>
            </a:p>
          </p:txBody>
        </p:sp>
        <p:sp>
          <p:nvSpPr>
            <p:cNvPr id="37" name="圆角矩形​​ 10"/>
            <p:cNvSpPr>
              <a:spLocks noChangeArrowheads="1"/>
            </p:cNvSpPr>
            <p:nvPr/>
          </p:nvSpPr>
          <p:spPr bwMode="auto">
            <a:xfrm>
              <a:off x="4205159" y="2418369"/>
              <a:ext cx="497144" cy="496753"/>
            </a:xfrm>
            <a:prstGeom prst="roundRect">
              <a:avLst>
                <a:gd name="adj" fmla="val 16667"/>
              </a:avLst>
            </a:prstGeom>
            <a:solidFill>
              <a:srgbClr val="FF6600"/>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1</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grpSp>
      <p:grpSp>
        <p:nvGrpSpPr>
          <p:cNvPr id="43" name="组合 42"/>
          <p:cNvGrpSpPr/>
          <p:nvPr/>
        </p:nvGrpSpPr>
        <p:grpSpPr>
          <a:xfrm>
            <a:off x="5595219" y="3134765"/>
            <a:ext cx="3310556" cy="504020"/>
            <a:chOff x="4211960" y="3605018"/>
            <a:chExt cx="2482917" cy="504019"/>
          </a:xfrm>
        </p:grpSpPr>
        <p:sp>
          <p:nvSpPr>
            <p:cNvPr id="40" name="圆角矩形​​ 10"/>
            <p:cNvSpPr>
              <a:spLocks noChangeArrowheads="1"/>
            </p:cNvSpPr>
            <p:nvPr/>
          </p:nvSpPr>
          <p:spPr bwMode="auto">
            <a:xfrm>
              <a:off x="4211960" y="3605018"/>
              <a:ext cx="497144" cy="496753"/>
            </a:xfrm>
            <a:prstGeom prst="roundRect">
              <a:avLst>
                <a:gd name="adj" fmla="val 16667"/>
              </a:avLst>
            </a:prstGeom>
            <a:solidFill>
              <a:srgbClr val="77448C"/>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2</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41" name="TextBox 11"/>
            <p:cNvSpPr txBox="1"/>
            <p:nvPr/>
          </p:nvSpPr>
          <p:spPr bwMode="auto">
            <a:xfrm>
              <a:off x="4740639" y="3638781"/>
              <a:ext cx="1954238"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系统架构</a:t>
              </a:r>
            </a:p>
          </p:txBody>
        </p:sp>
      </p:grpSp>
      <p:grpSp>
        <p:nvGrpSpPr>
          <p:cNvPr id="23" name="组合 22"/>
          <p:cNvGrpSpPr/>
          <p:nvPr/>
        </p:nvGrpSpPr>
        <p:grpSpPr>
          <a:xfrm>
            <a:off x="5595219" y="3789045"/>
            <a:ext cx="2736231" cy="504020"/>
            <a:chOff x="4211960" y="3605018"/>
            <a:chExt cx="2052173" cy="504019"/>
          </a:xfrm>
        </p:grpSpPr>
        <p:sp>
          <p:nvSpPr>
            <p:cNvPr id="24" name="圆角矩形​​ 10"/>
            <p:cNvSpPr>
              <a:spLocks noChangeArrowheads="1"/>
            </p:cNvSpPr>
            <p:nvPr/>
          </p:nvSpPr>
          <p:spPr bwMode="auto">
            <a:xfrm>
              <a:off x="4211960" y="3605018"/>
              <a:ext cx="497144" cy="496753"/>
            </a:xfrm>
            <a:prstGeom prst="roundRect">
              <a:avLst>
                <a:gd name="adj" fmla="val 16667"/>
              </a:avLst>
            </a:prstGeom>
            <a:solidFill>
              <a:srgbClr val="8BAB00"/>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3</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25" name="TextBox 11"/>
            <p:cNvSpPr txBox="1"/>
            <p:nvPr/>
          </p:nvSpPr>
          <p:spPr bwMode="auto">
            <a:xfrm>
              <a:off x="4740639" y="3638781"/>
              <a:ext cx="1523494"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搭建开发环境</a:t>
              </a:r>
            </a:p>
          </p:txBody>
        </p:sp>
      </p:grpSp>
      <p:grpSp>
        <p:nvGrpSpPr>
          <p:cNvPr id="26" name="组合 25"/>
          <p:cNvGrpSpPr/>
          <p:nvPr/>
        </p:nvGrpSpPr>
        <p:grpSpPr>
          <a:xfrm>
            <a:off x="5606881" y="4437153"/>
            <a:ext cx="3618332" cy="504020"/>
            <a:chOff x="4211960" y="3605018"/>
            <a:chExt cx="2713749" cy="504019"/>
          </a:xfrm>
        </p:grpSpPr>
        <p:sp>
          <p:nvSpPr>
            <p:cNvPr id="27" name="圆角矩形​​ 10"/>
            <p:cNvSpPr>
              <a:spLocks noChangeArrowheads="1"/>
            </p:cNvSpPr>
            <p:nvPr/>
          </p:nvSpPr>
          <p:spPr bwMode="auto">
            <a:xfrm>
              <a:off x="4211960" y="3605018"/>
              <a:ext cx="497144" cy="496753"/>
            </a:xfrm>
            <a:prstGeom prst="roundRect">
              <a:avLst>
                <a:gd name="adj" fmla="val 16667"/>
              </a:avLst>
            </a:prstGeom>
            <a:solidFill>
              <a:srgbClr val="C4037D"/>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4</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28" name="TextBox 11"/>
            <p:cNvSpPr txBox="1"/>
            <p:nvPr/>
          </p:nvSpPr>
          <p:spPr bwMode="auto">
            <a:xfrm>
              <a:off x="4740639" y="3638781"/>
              <a:ext cx="2185070"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第一个</a:t>
              </a: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项目</a:t>
              </a:r>
            </a:p>
          </p:txBody>
        </p:sp>
      </p:grpSp>
      <p:grpSp>
        <p:nvGrpSpPr>
          <p:cNvPr id="29" name="组合 28"/>
          <p:cNvGrpSpPr/>
          <p:nvPr/>
        </p:nvGrpSpPr>
        <p:grpSpPr>
          <a:xfrm>
            <a:off x="5606879" y="5077921"/>
            <a:ext cx="2736231" cy="504020"/>
            <a:chOff x="4211960" y="3605018"/>
            <a:chExt cx="2052173" cy="504019"/>
          </a:xfrm>
        </p:grpSpPr>
        <p:sp>
          <p:nvSpPr>
            <p:cNvPr id="30" name="圆角矩形​​ 10"/>
            <p:cNvSpPr>
              <a:spLocks noChangeArrowheads="1"/>
            </p:cNvSpPr>
            <p:nvPr/>
          </p:nvSpPr>
          <p:spPr bwMode="auto">
            <a:xfrm>
              <a:off x="4211960" y="3605018"/>
              <a:ext cx="497144" cy="496753"/>
            </a:xfrm>
            <a:prstGeom prst="roundRect">
              <a:avLst>
                <a:gd name="adj" fmla="val 16667"/>
              </a:avLst>
            </a:prstGeom>
            <a:solidFill>
              <a:srgbClr val="0070C0"/>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5</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31" name="TextBox 11"/>
            <p:cNvSpPr txBox="1"/>
            <p:nvPr/>
          </p:nvSpPr>
          <p:spPr bwMode="auto">
            <a:xfrm>
              <a:off x="4740639" y="3638781"/>
              <a:ext cx="1523494"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应用程序分析</a:t>
              </a:r>
            </a:p>
          </p:txBody>
        </p:sp>
      </p:grpSp>
      <p:grpSp>
        <p:nvGrpSpPr>
          <p:cNvPr id="34" name="组合 33"/>
          <p:cNvGrpSpPr/>
          <p:nvPr/>
        </p:nvGrpSpPr>
        <p:grpSpPr>
          <a:xfrm>
            <a:off x="5606881" y="5733261"/>
            <a:ext cx="3618332" cy="504020"/>
            <a:chOff x="4211960" y="3605018"/>
            <a:chExt cx="2713749" cy="504019"/>
          </a:xfrm>
        </p:grpSpPr>
        <p:sp>
          <p:nvSpPr>
            <p:cNvPr id="35" name="圆角矩形​​ 10"/>
            <p:cNvSpPr>
              <a:spLocks noChangeArrowheads="1"/>
            </p:cNvSpPr>
            <p:nvPr/>
          </p:nvSpPr>
          <p:spPr bwMode="auto">
            <a:xfrm>
              <a:off x="4211960" y="3605018"/>
              <a:ext cx="497144" cy="496753"/>
            </a:xfrm>
            <a:prstGeom prst="roundRect">
              <a:avLst>
                <a:gd name="adj" fmla="val 16667"/>
              </a:avLst>
            </a:prstGeom>
            <a:solidFill>
              <a:srgbClr val="E32322"/>
            </a:solidFill>
            <a:ln w="25400" algn="ctr">
              <a:solidFill>
                <a:srgbClr val="BFBFBF"/>
              </a:solidFill>
              <a:round/>
              <a:headEnd/>
              <a:tailEnd/>
            </a:ln>
          </p:spPr>
          <p:txBody>
            <a:bodyPr anchor="ctr"/>
            <a:lstStyle/>
            <a:p>
              <a:pPr marL="0" marR="0" lvl="0" indent="0" algn="ctr" defTabSz="91434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rPr>
                <a:t>6</a:t>
              </a:r>
              <a:endParaRPr kumimoji="0" lang="zh-CN" altLang="en-US" sz="3200" b="0" i="0" u="none" strike="noStrike" kern="1200" cap="none" spc="0" normalizeH="0" baseline="0" noProof="0" dirty="0">
                <a:ln>
                  <a:noFill/>
                </a:ln>
                <a:solidFill>
                  <a:srgbClr val="FFFFFF"/>
                </a:solidFill>
                <a:effectLst/>
                <a:uLnTx/>
                <a:uFillTx/>
                <a:latin typeface="Calibri"/>
                <a:ea typeface="微软雅黑" pitchFamily="34" charset="-122"/>
                <a:cs typeface="Arial" pitchFamily="34" charset="0"/>
              </a:endParaRPr>
            </a:p>
          </p:txBody>
        </p:sp>
        <p:sp>
          <p:nvSpPr>
            <p:cNvPr id="44" name="TextBox 11"/>
            <p:cNvSpPr txBox="1"/>
            <p:nvPr/>
          </p:nvSpPr>
          <p:spPr bwMode="auto">
            <a:xfrm>
              <a:off x="4740639" y="3638781"/>
              <a:ext cx="2185070" cy="470256"/>
            </a:xfrm>
            <a:prstGeom prst="rect">
              <a:avLst/>
            </a:prstGeom>
            <a:noFill/>
          </p:spPr>
          <p:txBody>
            <a:bodyPr wrap="none">
              <a:spAutoFit/>
            </a:bodyPr>
            <a:lstStyle/>
            <a:p>
              <a:pPr marL="0" marR="0" lvl="0" indent="0" algn="l" defTabSz="914340" rtl="0" eaLnBrk="1" fontAlgn="auto" latinLnBrk="0" hangingPunct="1">
                <a:lnSpc>
                  <a:spcPct val="11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Android</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微软雅黑" pitchFamily="34" charset="-122"/>
                  <a:ea typeface="微软雅黑" pitchFamily="34" charset="-122"/>
                  <a:cs typeface="+mn-cs"/>
                </a:rPr>
                <a:t>的基本组件</a:t>
              </a:r>
            </a:p>
          </p:txBody>
        </p:sp>
      </p:grpSp>
    </p:spTree>
    <p:extLst>
      <p:ext uri="{BB962C8B-B14F-4D97-AF65-F5344CB8AC3E}">
        <p14:creationId xmlns:p14="http://schemas.microsoft.com/office/powerpoint/2010/main" val="8593344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25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25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5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25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25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1" name="组合 10"/>
          <p:cNvGrpSpPr/>
          <p:nvPr/>
        </p:nvGrpSpPr>
        <p:grpSpPr>
          <a:xfrm>
            <a:off x="8455757" y="4176586"/>
            <a:ext cx="3724187" cy="2681414"/>
            <a:chOff x="6341818" y="4176586"/>
            <a:chExt cx="2793140" cy="2681414"/>
          </a:xfrm>
        </p:grpSpPr>
        <p:pic>
          <p:nvPicPr>
            <p:cNvPr id="9" name="Picture 2" descr="C:\Documents and Settings\t11318\桌面\未标题-1 拷贝.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341818" y="4176586"/>
              <a:ext cx="2793140" cy="268141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矩形 9"/>
            <p:cNvSpPr/>
            <p:nvPr/>
          </p:nvSpPr>
          <p:spPr>
            <a:xfrm>
              <a:off x="6341818" y="4176586"/>
              <a:ext cx="2793140" cy="2681414"/>
            </a:xfrm>
            <a:prstGeom prst="rect">
              <a:avLst/>
            </a:prstGeom>
            <a:gradFill flip="none" rotWithShape="1">
              <a:gsLst>
                <a:gs pos="0">
                  <a:srgbClr val="FCF8ED">
                    <a:alpha val="94902"/>
                  </a:srgbClr>
                </a:gs>
                <a:gs pos="100000">
                  <a:schemeClr val="bg1">
                    <a:alpha val="4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标题 1"/>
          <p:cNvSpPr>
            <a:spLocks noGrp="1"/>
          </p:cNvSpPr>
          <p:nvPr>
            <p:ph type="title"/>
          </p:nvPr>
        </p:nvSpPr>
        <p:spPr>
          <a:xfrm>
            <a:off x="929315" y="72008"/>
            <a:ext cx="10972800" cy="836712"/>
          </a:xfrm>
        </p:spPr>
        <p:txBody>
          <a:bodyPr anchor="b" anchorCtr="0">
            <a:normAutofit/>
          </a:bodyPr>
          <a:lstStyle>
            <a:lvl1pPr algn="l">
              <a:defRPr sz="3600" b="1">
                <a:solidFill>
                  <a:schemeClr val="bg2">
                    <a:lumMod val="25000"/>
                  </a:schemeClr>
                </a:solidFill>
                <a:latin typeface="+mj-lt"/>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481365" y="1052737"/>
            <a:ext cx="11375275" cy="5472608"/>
          </a:xfrm>
        </p:spPr>
        <p:txBody>
          <a:bodyPr/>
          <a:lstStyle>
            <a:lvl1pPr>
              <a:defRPr sz="2800">
                <a:latin typeface="+mn-lt"/>
                <a:ea typeface="黑体" pitchFamily="49" charset="-122"/>
              </a:defRPr>
            </a:lvl1pPr>
            <a:lvl2pPr marL="630212" indent="-274627">
              <a:defRPr sz="2400">
                <a:latin typeface="+mn-lt"/>
                <a:ea typeface="黑体" pitchFamily="49" charset="-122"/>
              </a:defRPr>
            </a:lvl2pPr>
            <a:lvl3pPr marL="896902" indent="-266689">
              <a:defRPr sz="2200">
                <a:latin typeface="+mn-lt"/>
                <a:ea typeface="黑体" pitchFamily="49" charset="-122"/>
              </a:defRPr>
            </a:lvl3pPr>
            <a:lvl4pPr marL="1163592" indent="-266689">
              <a:defRPr>
                <a:latin typeface="+mn-lt"/>
                <a:ea typeface="黑体" pitchFamily="49" charset="-122"/>
              </a:defRPr>
            </a:lvl4pPr>
            <a:lvl5pPr marL="1438218" indent="-274627">
              <a:defRPr>
                <a:latin typeface="+mn-lt"/>
                <a:ea typeface="黑体"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7" name="矩形 6"/>
          <p:cNvSpPr/>
          <p:nvPr/>
        </p:nvSpPr>
        <p:spPr>
          <a:xfrm>
            <a:off x="480054" y="1"/>
            <a:ext cx="449263" cy="90872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8" name="直接连接符 7"/>
          <p:cNvCxnSpPr/>
          <p:nvPr/>
        </p:nvCxnSpPr>
        <p:spPr>
          <a:xfrm>
            <a:off x="480052" y="908720"/>
            <a:ext cx="5825861"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05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226069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A69F256-790F-4BA6-BD2C-E2E6951088D4}"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62781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8ED"/>
        </a:solidFill>
        <a:effectLst/>
      </p:bgPr>
    </p:bg>
    <p:spTree>
      <p:nvGrpSpPr>
        <p:cNvPr id="1" name=""/>
        <p:cNvGrpSpPr/>
        <p:nvPr/>
      </p:nvGrpSpPr>
      <p:grpSpPr>
        <a:xfrm>
          <a:off x="0" y="0"/>
          <a:ext cx="0" cy="0"/>
          <a:chOff x="0" y="0"/>
          <a:chExt cx="0" cy="0"/>
        </a:xfrm>
      </p:grpSpPr>
      <p:sp>
        <p:nvSpPr>
          <p:cNvPr id="2" name="标题占位符 1" hidden="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hidden="1"/>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hidden="1"/>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9F256-790F-4BA6-BD2C-E2E6951088D4}" type="datetimeFigureOut">
              <a:rPr lang="zh-CN" altLang="en-US" smtClean="0"/>
              <a:t>2022/11/22</a:t>
            </a:fld>
            <a:endParaRPr lang="zh-CN" altLang="en-US"/>
          </a:p>
        </p:txBody>
      </p:sp>
      <p:sp>
        <p:nvSpPr>
          <p:cNvPr id="5" name="页脚占位符 4" hidden="1"/>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hidden="1"/>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5A5C4-0B55-4BE4-922E-9AFFB361FF57}" type="slidenum">
              <a:rPr lang="zh-CN" altLang="en-US" smtClean="0"/>
              <a:t>‹#›</a:t>
            </a:fld>
            <a:endParaRPr lang="zh-CN" altLang="en-US"/>
          </a:p>
        </p:txBody>
      </p:sp>
    </p:spTree>
    <p:extLst>
      <p:ext uri="{BB962C8B-B14F-4D97-AF65-F5344CB8AC3E}">
        <p14:creationId xmlns:p14="http://schemas.microsoft.com/office/powerpoint/2010/main" val="3461313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364" rtl="0" eaLnBrk="1" latinLnBrk="0" hangingPunct="1">
        <a:spcBef>
          <a:spcPct val="0"/>
        </a:spcBef>
        <a:buNone/>
        <a:defRPr sz="4400" kern="1200">
          <a:solidFill>
            <a:schemeClr val="tx1"/>
          </a:solidFill>
          <a:latin typeface="+mj-lt"/>
          <a:ea typeface="+mj-ea"/>
          <a:cs typeface="+mj-cs"/>
        </a:defRPr>
      </a:lvl1pPr>
    </p:titleStyle>
    <p:bodyStyle>
      <a:lvl1pPr marL="342887" indent="-342887" algn="l" defTabSz="91436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20" indent="-285738" algn="l" defTabSz="91436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54" indent="-228590" algn="l" defTabSz="91436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36"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17"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99"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4"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6" name="Rectangle 25"/>
          <p:cNvSpPr/>
          <p:nvPr/>
        </p:nvSpPr>
        <p:spPr>
          <a:xfrm>
            <a:off x="2605" y="14514"/>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0" name="Date Placeholder 9"/>
          <p:cNvSpPr>
            <a:spLocks noGrp="1"/>
          </p:cNvSpPr>
          <p:nvPr>
            <p:ph type="dt" sz="half" idx="2"/>
          </p:nvPr>
        </p:nvSpPr>
        <p:spPr>
          <a:xfrm>
            <a:off x="609600" y="6356353"/>
            <a:ext cx="2844800" cy="365125"/>
          </a:xfrm>
          <a:prstGeom prst="rect">
            <a:avLst/>
          </a:prstGeom>
        </p:spPr>
        <p:txBody>
          <a:bodyPr vert="horz" lIns="0" tIns="0" rIns="0" bIns="0" anchor="b"/>
          <a:lstStyle>
            <a:lvl1pPr algn="l" eaLnBrk="1" latinLnBrk="0" hangingPunct="1">
              <a:defRPr kumimoji="0" sz="1080">
                <a:solidFill>
                  <a:schemeClr val="tx1"/>
                </a:solidFill>
              </a:defRPr>
            </a:lvl1pPr>
          </a:lstStyle>
          <a:p>
            <a:fld id="{61146459-E3C3-4969-9224-5ED50B492D17}" type="datetime1">
              <a:rPr lang="en-US" smtClean="0"/>
              <a:t>11/22/2022</a:t>
            </a:fld>
            <a:endParaRPr lang="en-US"/>
          </a:p>
        </p:txBody>
      </p:sp>
      <p:sp>
        <p:nvSpPr>
          <p:cNvPr id="22" name="Footer Placeholder 21"/>
          <p:cNvSpPr>
            <a:spLocks noGrp="1"/>
          </p:cNvSpPr>
          <p:nvPr>
            <p:ph type="ftr" sz="quarter" idx="3"/>
          </p:nvPr>
        </p:nvSpPr>
        <p:spPr>
          <a:xfrm>
            <a:off x="3556000" y="6356353"/>
            <a:ext cx="4470400" cy="365125"/>
          </a:xfrm>
          <a:prstGeom prst="rect">
            <a:avLst/>
          </a:prstGeom>
        </p:spPr>
        <p:txBody>
          <a:bodyPr vert="horz" lIns="0" tIns="0" rIns="0" bIns="0" anchor="b"/>
          <a:lstStyle>
            <a:lvl1pPr algn="l" eaLnBrk="1" latinLnBrk="0" hangingPunct="1">
              <a:defRPr kumimoji="0" sz="108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3"/>
            <a:ext cx="1016000" cy="365125"/>
          </a:xfrm>
          <a:prstGeom prst="rect">
            <a:avLst/>
          </a:prstGeom>
        </p:spPr>
        <p:txBody>
          <a:bodyPr vert="horz" lIns="0" tIns="0" rIns="0" bIns="0" anchor="b"/>
          <a:lstStyle>
            <a:lvl1pPr algn="r" eaLnBrk="1" latinLnBrk="0" hangingPunct="1">
              <a:defRPr kumimoji="0" sz="108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lIns="71323" tIns="35662" rIns="71323" bIns="35662">
            <a:normAutofit/>
          </a:bodyPr>
          <a:lstStyle/>
          <a:p>
            <a:pPr lvl="0" eaLnBrk="1" latinLnBrk="0" hangingPunct="1"/>
            <a:r>
              <a:rPr kumimoji="0" lang="zh-CN" altLang="en-US"/>
              <a:t>单击此处编辑母版文本样式</a:t>
            </a:r>
          </a:p>
          <a:p>
            <a:pPr lvl="1" eaLnBrk="1" latinLnBrk="0" hangingPunct="1"/>
            <a:r>
              <a:rPr kumimoji="0" lang="zh-CN" altLang="en-US"/>
              <a:t>二级</a:t>
            </a:r>
          </a:p>
          <a:p>
            <a:pPr lvl="2" eaLnBrk="1" latinLnBrk="0" hangingPunct="1"/>
            <a:r>
              <a:rPr kumimoji="0" lang="zh-CN" altLang="en-US"/>
              <a:t>三级</a:t>
            </a:r>
          </a:p>
          <a:p>
            <a:pPr lvl="3" eaLnBrk="1" latinLnBrk="0" hangingPunct="1"/>
            <a:r>
              <a:rPr kumimoji="0" lang="zh-CN" altLang="en-US"/>
              <a:t>四级</a:t>
            </a:r>
          </a:p>
          <a:p>
            <a:pPr lvl="4" eaLnBrk="1" latinLnBrk="0" hangingPunct="1"/>
            <a:r>
              <a:rPr kumimoji="0" lang="zh-CN" altLang="en-US"/>
              <a:t>五级</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tIns="35662" rIns="0" bIns="0" anchor="b">
            <a:normAutofit/>
          </a:bodyPr>
          <a:lstStyle/>
          <a:p>
            <a:r>
              <a:rPr kumimoji="0" lang="zh-CN" altLang="en-US"/>
              <a:t>单击此处编辑母版标题样式</a:t>
            </a:r>
            <a:endParaRPr kumimoji="0" lang="en-US" dirty="0"/>
          </a:p>
        </p:txBody>
      </p:sp>
    </p:spTree>
    <p:extLst>
      <p:ext uri="{BB962C8B-B14F-4D97-AF65-F5344CB8AC3E}">
        <p14:creationId xmlns:p14="http://schemas.microsoft.com/office/powerpoint/2010/main" val="31877426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680" b="0" kern="1200">
          <a:ln>
            <a:noFill/>
          </a:ln>
          <a:solidFill>
            <a:schemeClr val="tx2"/>
          </a:solidFill>
          <a:effectLst/>
          <a:latin typeface="+mj-lt"/>
          <a:ea typeface="+mj-ea"/>
          <a:cs typeface="+mj-cs"/>
        </a:defRPr>
      </a:lvl1pPr>
    </p:titleStyle>
    <p:bodyStyle>
      <a:lvl1pPr marL="256764" indent="-256764" algn="l" rtl="0" eaLnBrk="1" latinLnBrk="0" hangingPunct="1">
        <a:spcBef>
          <a:spcPct val="20000"/>
        </a:spcBef>
        <a:buClr>
          <a:schemeClr val="accent3"/>
        </a:buClr>
        <a:buSzPct val="95000"/>
        <a:buFont typeface="Wingdings 2"/>
        <a:buChar char=""/>
        <a:defRPr kumimoji="0" sz="2400" kern="1200">
          <a:solidFill>
            <a:schemeClr val="tx1"/>
          </a:solidFill>
          <a:latin typeface="+mn-lt"/>
          <a:ea typeface="+mn-ea"/>
          <a:cs typeface="+mn-cs"/>
        </a:defRPr>
      </a:lvl1pPr>
      <a:lvl2pPr marL="599114" indent="-231088" algn="l" rtl="0" eaLnBrk="1" latinLnBrk="0" hangingPunct="1">
        <a:spcBef>
          <a:spcPct val="20000"/>
        </a:spcBef>
        <a:buClr>
          <a:schemeClr val="accent1"/>
        </a:buClr>
        <a:buSzPct val="85000"/>
        <a:buFont typeface="Wingdings 2"/>
        <a:buChar char=""/>
        <a:defRPr kumimoji="0" sz="2280" kern="1200">
          <a:solidFill>
            <a:schemeClr val="tx1"/>
          </a:solidFill>
          <a:latin typeface="+mn-lt"/>
          <a:ea typeface="+mn-ea"/>
          <a:cs typeface="+mn-cs"/>
        </a:defRPr>
      </a:lvl2pPr>
      <a:lvl3pPr marL="855878" indent="-231088" algn="l" rtl="0" eaLnBrk="1" latinLnBrk="0" hangingPunct="1">
        <a:spcBef>
          <a:spcPct val="20000"/>
        </a:spcBef>
        <a:buClr>
          <a:schemeClr val="accent2"/>
        </a:buClr>
        <a:buSzPct val="70000"/>
        <a:buFont typeface="Wingdings 2"/>
        <a:buChar char=""/>
        <a:defRPr kumimoji="0" sz="1920" kern="1200">
          <a:solidFill>
            <a:schemeClr val="tx1"/>
          </a:solidFill>
          <a:latin typeface="+mn-lt"/>
          <a:ea typeface="+mn-ea"/>
          <a:cs typeface="+mn-cs"/>
        </a:defRPr>
      </a:lvl3pPr>
      <a:lvl4pPr marL="1112642" indent="-196852" algn="l" rtl="0" eaLnBrk="1" latinLnBrk="0" hangingPunct="1">
        <a:spcBef>
          <a:spcPct val="20000"/>
        </a:spcBef>
        <a:buClr>
          <a:schemeClr val="accent3"/>
        </a:buClr>
        <a:buSzPct val="65000"/>
        <a:buFont typeface="Wingdings 2"/>
        <a:buChar char=""/>
        <a:defRPr kumimoji="0" sz="1920" kern="1200">
          <a:solidFill>
            <a:schemeClr val="tx1"/>
          </a:solidFill>
          <a:latin typeface="+mn-lt"/>
          <a:ea typeface="+mn-ea"/>
          <a:cs typeface="+mn-cs"/>
        </a:defRPr>
      </a:lvl4pPr>
      <a:lvl5pPr marL="1369405" indent="-196852" algn="l" rtl="0" eaLnBrk="1" latinLnBrk="0" hangingPunct="1">
        <a:spcBef>
          <a:spcPct val="20000"/>
        </a:spcBef>
        <a:buClr>
          <a:schemeClr val="accent4"/>
        </a:buClr>
        <a:buSzPct val="65000"/>
        <a:buFont typeface="Wingdings 2"/>
        <a:buChar char=""/>
        <a:defRPr kumimoji="0" sz="1920" kern="1200">
          <a:solidFill>
            <a:schemeClr val="tx1"/>
          </a:solidFill>
          <a:latin typeface="+mn-lt"/>
          <a:ea typeface="+mn-ea"/>
          <a:cs typeface="+mn-cs"/>
        </a:defRPr>
      </a:lvl5pPr>
      <a:lvl6pPr marL="1626169" indent="-196852" algn="l" rtl="0" eaLnBrk="1" latinLnBrk="0" hangingPunct="1">
        <a:spcBef>
          <a:spcPct val="20000"/>
        </a:spcBef>
        <a:buClr>
          <a:schemeClr val="accent5"/>
        </a:buClr>
        <a:buSzPct val="80000"/>
        <a:buFont typeface="Wingdings 2"/>
        <a:buChar char=""/>
        <a:defRPr kumimoji="0" sz="1680" kern="1200">
          <a:solidFill>
            <a:schemeClr val="tx1"/>
          </a:solidFill>
          <a:latin typeface="+mn-lt"/>
          <a:ea typeface="+mn-ea"/>
          <a:cs typeface="+mn-cs"/>
        </a:defRPr>
      </a:lvl6pPr>
      <a:lvl7pPr marL="1797344" indent="-171175" algn="l" rtl="0" eaLnBrk="1" latinLnBrk="0" hangingPunct="1">
        <a:spcBef>
          <a:spcPct val="20000"/>
        </a:spcBef>
        <a:buClr>
          <a:schemeClr val="accent6"/>
        </a:buClr>
        <a:buSzPct val="80000"/>
        <a:buFont typeface="Wingdings 2"/>
        <a:buChar char=""/>
        <a:defRPr kumimoji="0" sz="1440" kern="1200" baseline="0">
          <a:solidFill>
            <a:schemeClr val="tx1"/>
          </a:solidFill>
          <a:latin typeface="+mn-lt"/>
          <a:ea typeface="+mn-ea"/>
          <a:cs typeface="+mn-cs"/>
        </a:defRPr>
      </a:lvl7pPr>
      <a:lvl8pPr marL="2054108" indent="-171175" algn="l" rtl="0" eaLnBrk="1" latinLnBrk="0" hangingPunct="1">
        <a:spcBef>
          <a:spcPct val="20000"/>
        </a:spcBef>
        <a:buClr>
          <a:schemeClr val="tx2"/>
        </a:buClr>
        <a:buChar char="•"/>
        <a:defRPr kumimoji="0" sz="1440" kern="1200">
          <a:solidFill>
            <a:schemeClr val="tx1"/>
          </a:solidFill>
          <a:latin typeface="+mn-lt"/>
          <a:ea typeface="+mn-ea"/>
          <a:cs typeface="+mn-cs"/>
        </a:defRPr>
      </a:lvl8pPr>
      <a:lvl9pPr marL="2310871" indent="-171175" algn="l" rtl="0" eaLnBrk="1" latinLnBrk="0" hangingPunct="1">
        <a:spcBef>
          <a:spcPct val="20000"/>
        </a:spcBef>
        <a:buClr>
          <a:schemeClr val="tx2"/>
        </a:buClr>
        <a:buFontTx/>
        <a:buChar char="•"/>
        <a:defRPr kumimoji="0" sz="13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27939" algn="l" rtl="0" eaLnBrk="1" latinLnBrk="0" hangingPunct="1">
        <a:defRPr kumimoji="0" kern="1200">
          <a:solidFill>
            <a:schemeClr val="tx1"/>
          </a:solidFill>
          <a:latin typeface="+mn-lt"/>
          <a:ea typeface="+mn-ea"/>
          <a:cs typeface="+mn-cs"/>
        </a:defRPr>
      </a:lvl2pPr>
      <a:lvl3pPr marL="855878" algn="l" rtl="0" eaLnBrk="1" latinLnBrk="0" hangingPunct="1">
        <a:defRPr kumimoji="0" kern="1200">
          <a:solidFill>
            <a:schemeClr val="tx1"/>
          </a:solidFill>
          <a:latin typeface="+mn-lt"/>
          <a:ea typeface="+mn-ea"/>
          <a:cs typeface="+mn-cs"/>
        </a:defRPr>
      </a:lvl3pPr>
      <a:lvl4pPr marL="1283818" algn="l" rtl="0" eaLnBrk="1" latinLnBrk="0" hangingPunct="1">
        <a:defRPr kumimoji="0" kern="1200">
          <a:solidFill>
            <a:schemeClr val="tx1"/>
          </a:solidFill>
          <a:latin typeface="+mn-lt"/>
          <a:ea typeface="+mn-ea"/>
          <a:cs typeface="+mn-cs"/>
        </a:defRPr>
      </a:lvl4pPr>
      <a:lvl5pPr marL="1711757" algn="l" rtl="0" eaLnBrk="1" latinLnBrk="0" hangingPunct="1">
        <a:defRPr kumimoji="0" kern="1200">
          <a:solidFill>
            <a:schemeClr val="tx1"/>
          </a:solidFill>
          <a:latin typeface="+mn-lt"/>
          <a:ea typeface="+mn-ea"/>
          <a:cs typeface="+mn-cs"/>
        </a:defRPr>
      </a:lvl5pPr>
      <a:lvl6pPr marL="2139696" algn="l" rtl="0" eaLnBrk="1" latinLnBrk="0" hangingPunct="1">
        <a:defRPr kumimoji="0" kern="1200">
          <a:solidFill>
            <a:schemeClr val="tx1"/>
          </a:solidFill>
          <a:latin typeface="+mn-lt"/>
          <a:ea typeface="+mn-ea"/>
          <a:cs typeface="+mn-cs"/>
        </a:defRPr>
      </a:lvl6pPr>
      <a:lvl7pPr marL="2567635" algn="l" rtl="0" eaLnBrk="1" latinLnBrk="0" hangingPunct="1">
        <a:defRPr kumimoji="0" kern="1200">
          <a:solidFill>
            <a:schemeClr val="tx1"/>
          </a:solidFill>
          <a:latin typeface="+mn-lt"/>
          <a:ea typeface="+mn-ea"/>
          <a:cs typeface="+mn-cs"/>
        </a:defRPr>
      </a:lvl7pPr>
      <a:lvl8pPr marL="2995574" algn="l" rtl="0" eaLnBrk="1" latinLnBrk="0" hangingPunct="1">
        <a:defRPr kumimoji="0" kern="1200">
          <a:solidFill>
            <a:schemeClr val="tx1"/>
          </a:solidFill>
          <a:latin typeface="+mn-lt"/>
          <a:ea typeface="+mn-ea"/>
          <a:cs typeface="+mn-cs"/>
        </a:defRPr>
      </a:lvl8pPr>
      <a:lvl9pPr marL="342351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4CED0-B48B-409E-A5D1-7E09F6A5281F}"/>
              </a:ext>
            </a:extLst>
          </p:cNvPr>
          <p:cNvSpPr txBox="1">
            <a:spLocks/>
          </p:cNvSpPr>
          <p:nvPr/>
        </p:nvSpPr>
        <p:spPr>
          <a:xfrm>
            <a:off x="2073367" y="3429000"/>
            <a:ext cx="7772400" cy="72007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kern="0" dirty="0">
                <a:solidFill>
                  <a:srgbClr val="1F497D"/>
                </a:solidFill>
                <a:latin typeface="微软雅黑" panose="020B0503020204020204" pitchFamily="34" charset="-122"/>
                <a:ea typeface="微软雅黑" panose="020B0503020204020204" pitchFamily="34" charset="-122"/>
              </a:rPr>
              <a:t>第</a:t>
            </a:r>
            <a:r>
              <a:rPr lang="en-US" altLang="zh-CN" sz="3200" b="1" kern="0" dirty="0">
                <a:solidFill>
                  <a:srgbClr val="1F497D"/>
                </a:solidFill>
                <a:latin typeface="微软雅黑" panose="020B0503020204020204" pitchFamily="34" charset="-122"/>
                <a:ea typeface="微软雅黑" panose="020B0503020204020204" pitchFamily="34" charset="-122"/>
              </a:rPr>
              <a:t>8</a:t>
            </a:r>
            <a:r>
              <a:rPr lang="zh-CN" altLang="en-US" sz="3200" b="1" kern="0" dirty="0">
                <a:solidFill>
                  <a:srgbClr val="1F497D"/>
                </a:solidFill>
                <a:latin typeface="微软雅黑" panose="020B0503020204020204" pitchFamily="34" charset="-122"/>
                <a:ea typeface="微软雅黑" panose="020B0503020204020204" pitchFamily="34" charset="-122"/>
              </a:rPr>
              <a:t>章 后台任务</a:t>
            </a:r>
            <a:endParaRPr lang="en-US" altLang="zh-CN" sz="3200" b="1" kern="0" dirty="0">
              <a:solidFill>
                <a:srgbClr val="1F497D"/>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90D4ECA-802F-4A72-A4FB-641FFED7177E}"/>
              </a:ext>
            </a:extLst>
          </p:cNvPr>
          <p:cNvSpPr txBox="1"/>
          <p:nvPr/>
        </p:nvSpPr>
        <p:spPr>
          <a:xfrm>
            <a:off x="2894189" y="4284546"/>
            <a:ext cx="6403622" cy="646331"/>
          </a:xfrm>
          <a:prstGeom prst="rect">
            <a:avLst/>
          </a:prstGeom>
          <a:noFill/>
        </p:spPr>
        <p:txBody>
          <a:bodyPr wrap="square">
            <a:spAutoFit/>
          </a:bodyPr>
          <a:lstStyle/>
          <a:p>
            <a:pPr algn="ctr"/>
            <a:r>
              <a:rPr kumimoji="0" lang="en-US" altLang="zh-CN" sz="3600" b="1" i="0" u="none" strike="noStrike" kern="1200" cap="none" spc="0" normalizeH="0" baseline="0" noProof="0" dirty="0">
                <a:ln>
                  <a:noFill/>
                </a:ln>
                <a:solidFill>
                  <a:srgbClr val="EEECE1">
                    <a:lumMod val="25000"/>
                  </a:srgbClr>
                </a:solidFill>
                <a:effectLst/>
                <a:uLnTx/>
                <a:uFillTx/>
                <a:latin typeface="Calibri"/>
                <a:ea typeface="微软雅黑" pitchFamily="34" charset="-122"/>
                <a:cs typeface="+mj-cs"/>
              </a:rPr>
              <a:t>8.2 Android </a:t>
            </a:r>
            <a:r>
              <a:rPr kumimoji="0" lang="zh-CN" altLang="en-US" sz="3600" b="1" i="0" u="none" strike="noStrike" kern="1200" cap="none" spc="0" normalizeH="0" baseline="0" noProof="0" dirty="0">
                <a:ln>
                  <a:noFill/>
                </a:ln>
                <a:solidFill>
                  <a:srgbClr val="EEECE1">
                    <a:lumMod val="25000"/>
                  </a:srgbClr>
                </a:solidFill>
                <a:effectLst/>
                <a:uLnTx/>
                <a:uFillTx/>
                <a:latin typeface="Calibri"/>
                <a:ea typeface="微软雅黑" pitchFamily="34" charset="-122"/>
                <a:cs typeface="+mj-cs"/>
              </a:rPr>
              <a:t>线程</a:t>
            </a:r>
            <a:endParaRPr lang="zh-CN" altLang="en-US" dirty="0"/>
          </a:p>
        </p:txBody>
      </p:sp>
    </p:spTree>
    <p:extLst>
      <p:ext uri="{BB962C8B-B14F-4D97-AF65-F5344CB8AC3E}">
        <p14:creationId xmlns:p14="http://schemas.microsoft.com/office/powerpoint/2010/main" val="20130521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3D1C5-F139-498D-8660-25426D2CAEB7}"/>
              </a:ext>
            </a:extLst>
          </p:cNvPr>
          <p:cNvSpPr>
            <a:spLocks noGrp="1"/>
          </p:cNvSpPr>
          <p:nvPr>
            <p:ph type="title"/>
          </p:nvPr>
        </p:nvSpPr>
        <p:spPr/>
        <p:txBody>
          <a:bodyPr/>
          <a:lstStyle/>
          <a:p>
            <a:r>
              <a:rPr lang="en-US" altLang="zh-CN" dirty="0"/>
              <a:t>8.2.2</a:t>
            </a:r>
            <a:r>
              <a:rPr lang="zh-CN" altLang="en-US" dirty="0"/>
              <a:t> 线程的基本用法</a:t>
            </a:r>
          </a:p>
        </p:txBody>
      </p:sp>
      <p:sp>
        <p:nvSpPr>
          <p:cNvPr id="3" name="内容占位符 2">
            <a:extLst>
              <a:ext uri="{FF2B5EF4-FFF2-40B4-BE49-F238E27FC236}">
                <a16:creationId xmlns:a16="http://schemas.microsoft.com/office/drawing/2014/main" id="{EA87BAF1-270B-4694-B14D-06CA068A9499}"/>
              </a:ext>
            </a:extLst>
          </p:cNvPr>
          <p:cNvSpPr>
            <a:spLocks noGrp="1"/>
          </p:cNvSpPr>
          <p:nvPr>
            <p:ph idx="1"/>
          </p:nvPr>
        </p:nvSpPr>
        <p:spPr/>
        <p:txBody>
          <a:bodyPr/>
          <a:lstStyle/>
          <a:p>
            <a:r>
              <a:rPr lang="zh-CN" altLang="en-US" sz="2800" b="1" dirty="0">
                <a:latin typeface="黑体" pitchFamily="49" charset="-122"/>
                <a:ea typeface="黑体" pitchFamily="49" charset="-122"/>
              </a:rPr>
              <a:t>方法</a:t>
            </a:r>
            <a:r>
              <a:rPr lang="en-US" altLang="zh-CN" sz="2800" b="1" dirty="0">
                <a:latin typeface="黑体" pitchFamily="49" charset="-122"/>
                <a:ea typeface="黑体" pitchFamily="49" charset="-122"/>
              </a:rPr>
              <a:t>3</a:t>
            </a:r>
            <a:r>
              <a:rPr lang="zh-CN" altLang="en-US" sz="2800" b="1" dirty="0">
                <a:latin typeface="黑体" pitchFamily="49" charset="-122"/>
                <a:ea typeface="黑体" pitchFamily="49" charset="-122"/>
              </a:rPr>
              <a:t>：</a:t>
            </a:r>
            <a:endParaRPr lang="en-US" altLang="zh-CN" sz="2800" b="1" dirty="0">
              <a:latin typeface="黑体" pitchFamily="49" charset="-122"/>
              <a:ea typeface="黑体" pitchFamily="49" charset="-122"/>
            </a:endParaRPr>
          </a:p>
          <a:p>
            <a:r>
              <a:rPr lang="zh-CN" altLang="en-US" sz="2800" dirty="0"/>
              <a:t>不实现</a:t>
            </a:r>
            <a:r>
              <a:rPr lang="en-US" altLang="zh-CN" sz="2800" dirty="0"/>
              <a:t>Runnable</a:t>
            </a:r>
            <a:r>
              <a:rPr lang="zh-CN" altLang="en-US" sz="2800" dirty="0"/>
              <a:t>接口，直接使用匿名类的方式：</a:t>
            </a:r>
            <a:endParaRPr lang="en-US" altLang="zh-CN" sz="2800" dirty="0"/>
          </a:p>
          <a:p>
            <a:endParaRPr lang="zh-CN" altLang="en-US" dirty="0"/>
          </a:p>
        </p:txBody>
      </p:sp>
      <p:sp>
        <p:nvSpPr>
          <p:cNvPr id="5" name="矩形 4">
            <a:extLst>
              <a:ext uri="{FF2B5EF4-FFF2-40B4-BE49-F238E27FC236}">
                <a16:creationId xmlns:a16="http://schemas.microsoft.com/office/drawing/2014/main" id="{A4041DB7-7E83-49CC-B29C-60101983C2D6}"/>
              </a:ext>
            </a:extLst>
          </p:cNvPr>
          <p:cNvSpPr/>
          <p:nvPr/>
        </p:nvSpPr>
        <p:spPr>
          <a:xfrm>
            <a:off x="929315" y="2284994"/>
            <a:ext cx="4572000" cy="2288012"/>
          </a:xfrm>
          <a:prstGeom prst="rect">
            <a:avLst/>
          </a:prstGeom>
          <a:solidFill>
            <a:sysClr val="window" lastClr="FFFFFF"/>
          </a:solidFill>
        </p:spPr>
        <p:txBody>
          <a:bodyPr lIns="71323" tIns="35662" rIns="71323" bIns="35662">
            <a:spAutoFit/>
          </a:bodyPr>
          <a:lstStyle/>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Palatino Linotype"/>
              </a:rPr>
              <a:t>new Thread(</a:t>
            </a:r>
            <a:r>
              <a:rPr kumimoji="0" lang="en-US" altLang="zh-CN" sz="2400" b="1" i="0" u="none" strike="noStrike" kern="0" cap="none" spc="0" normalizeH="0" baseline="0" noProof="0" dirty="0">
                <a:ln>
                  <a:noFill/>
                </a:ln>
                <a:solidFill>
                  <a:srgbClr val="FF0066"/>
                </a:solidFill>
                <a:effectLst/>
                <a:uLnTx/>
                <a:uFillTx/>
                <a:latin typeface="Palatino Linotype"/>
              </a:rPr>
              <a:t>new Runnable(){</a:t>
            </a:r>
          </a:p>
          <a:p>
            <a:pPr marL="356616" marR="0" lvl="1" indent="0" defTabSz="713232"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Palatino Linotype"/>
              </a:rPr>
              <a:t>public void run()</a:t>
            </a:r>
          </a:p>
          <a:p>
            <a:pPr marL="356616" marR="0" lvl="1" indent="0" defTabSz="713232"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Palatino Linotype"/>
              </a:rPr>
              <a:t>{</a:t>
            </a:r>
          </a:p>
          <a:p>
            <a:pPr marL="356616" marR="0" lvl="1" indent="0" defTabSz="713232"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Palatino Linotype"/>
              </a:rPr>
              <a:t>	//</a:t>
            </a:r>
            <a:r>
              <a:rPr kumimoji="0" lang="zh-CN" altLang="en-US" sz="2400" b="1" i="0" u="none" strike="noStrike" kern="0" cap="none" spc="0" normalizeH="0" baseline="0" noProof="0" dirty="0">
                <a:ln>
                  <a:noFill/>
                </a:ln>
                <a:solidFill>
                  <a:srgbClr val="FF0066"/>
                </a:solidFill>
                <a:effectLst/>
                <a:uLnTx/>
                <a:uFillTx/>
                <a:latin typeface="Palatino Linotype"/>
              </a:rPr>
              <a:t>线程需要完成的工作</a:t>
            </a:r>
          </a:p>
          <a:p>
            <a:pPr marL="356616" marR="0" lvl="1" indent="0" defTabSz="713232"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Palatino Linotype"/>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Palatino Linotype"/>
              </a:rPr>
              <a:t>}).</a:t>
            </a:r>
            <a:r>
              <a:rPr kumimoji="0" lang="en-US" altLang="zh-CN" sz="2400" b="1" i="0" u="none" strike="noStrike" kern="0" cap="none" spc="0" normalizeH="0" baseline="0" noProof="0" dirty="0">
                <a:ln>
                  <a:noFill/>
                </a:ln>
                <a:solidFill>
                  <a:prstClr val="black"/>
                </a:solidFill>
                <a:effectLst/>
                <a:uLnTx/>
                <a:uFillTx/>
                <a:latin typeface="Palatino Linotype"/>
              </a:rPr>
              <a:t>start();</a:t>
            </a:r>
          </a:p>
        </p:txBody>
      </p:sp>
    </p:spTree>
    <p:extLst>
      <p:ext uri="{BB962C8B-B14F-4D97-AF65-F5344CB8AC3E}">
        <p14:creationId xmlns:p14="http://schemas.microsoft.com/office/powerpoint/2010/main" val="368857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AD471-A6EA-4B3E-866D-944071CB505C}"/>
              </a:ext>
            </a:extLst>
          </p:cNvPr>
          <p:cNvSpPr>
            <a:spLocks noGrp="1"/>
          </p:cNvSpPr>
          <p:nvPr>
            <p:ph type="title"/>
          </p:nvPr>
        </p:nvSpPr>
        <p:spPr/>
        <p:txBody>
          <a:bodyPr/>
          <a:lstStyle/>
          <a:p>
            <a:r>
              <a:rPr lang="en-US" altLang="zh-CN" dirty="0"/>
              <a:t>8.2.2</a:t>
            </a:r>
            <a:r>
              <a:rPr lang="zh-CN" altLang="en-US" dirty="0"/>
              <a:t> 线程的基本用法</a:t>
            </a:r>
          </a:p>
        </p:txBody>
      </p:sp>
      <p:sp>
        <p:nvSpPr>
          <p:cNvPr id="3" name="内容占位符 2">
            <a:extLst>
              <a:ext uri="{FF2B5EF4-FFF2-40B4-BE49-F238E27FC236}">
                <a16:creationId xmlns:a16="http://schemas.microsoft.com/office/drawing/2014/main" id="{D72BA5F2-F000-4BA5-88C8-5B31DAF3BA08}"/>
              </a:ext>
            </a:extLst>
          </p:cNvPr>
          <p:cNvSpPr>
            <a:spLocks noGrp="1"/>
          </p:cNvSpPr>
          <p:nvPr>
            <p:ph idx="1"/>
          </p:nvPr>
        </p:nvSpPr>
        <p:spPr/>
        <p:txBody>
          <a:bodyPr/>
          <a:lstStyle/>
          <a:p>
            <a:r>
              <a:rPr lang="zh-CN" altLang="en-US" dirty="0"/>
              <a:t>线程的运行与停止：</a:t>
            </a:r>
            <a:endParaRPr lang="en-US" altLang="zh-CN" dirty="0"/>
          </a:p>
          <a:p>
            <a:pPr lvl="1">
              <a:buClr>
                <a:srgbClr val="C0CF3A"/>
              </a:buClr>
            </a:pPr>
            <a:r>
              <a:rPr lang="zh-CN" altLang="en-US" dirty="0">
                <a:solidFill>
                  <a:prstClr val="black"/>
                </a:solidFill>
              </a:rPr>
              <a:t>线程启动后并获得资源后，即可进入运行状态，执行</a:t>
            </a:r>
            <a:r>
              <a:rPr lang="en-US" altLang="zh-CN" dirty="0">
                <a:solidFill>
                  <a:prstClr val="black"/>
                </a:solidFill>
              </a:rPr>
              <a:t>run()</a:t>
            </a:r>
            <a:r>
              <a:rPr lang="zh-CN" altLang="en-US" dirty="0">
                <a:solidFill>
                  <a:prstClr val="black"/>
                </a:solidFill>
              </a:rPr>
              <a:t>方法中的业务逻辑。</a:t>
            </a:r>
            <a:endParaRPr lang="en-US" altLang="zh-CN" dirty="0">
              <a:solidFill>
                <a:prstClr val="black"/>
              </a:solidFill>
            </a:endParaRPr>
          </a:p>
          <a:p>
            <a:pPr lvl="1">
              <a:buClr>
                <a:srgbClr val="C0CF3A"/>
              </a:buClr>
            </a:pPr>
            <a:r>
              <a:rPr lang="zh-CN" altLang="zh-CN" dirty="0">
                <a:solidFill>
                  <a:prstClr val="black"/>
                </a:solidFill>
              </a:rPr>
              <a:t>在</a:t>
            </a:r>
            <a:r>
              <a:rPr lang="en-US" altLang="zh-CN" dirty="0">
                <a:solidFill>
                  <a:prstClr val="black"/>
                </a:solidFill>
              </a:rPr>
              <a:t>run()</a:t>
            </a:r>
            <a:r>
              <a:rPr lang="zh-CN" altLang="zh-CN" dirty="0">
                <a:solidFill>
                  <a:prstClr val="black"/>
                </a:solidFill>
              </a:rPr>
              <a:t>方法返回后，线程自动终止。或者</a:t>
            </a:r>
            <a:r>
              <a:rPr lang="zh-CN" altLang="en-US" dirty="0">
                <a:solidFill>
                  <a:prstClr val="black"/>
                </a:solidFill>
              </a:rPr>
              <a:t>由主线程</a:t>
            </a:r>
            <a:r>
              <a:rPr lang="zh-CN" altLang="zh-CN" dirty="0">
                <a:solidFill>
                  <a:prstClr val="black"/>
                </a:solidFill>
              </a:rPr>
              <a:t>通知</a:t>
            </a:r>
            <a:r>
              <a:rPr lang="zh-CN" altLang="en-US" dirty="0">
                <a:solidFill>
                  <a:prstClr val="black"/>
                </a:solidFill>
              </a:rPr>
              <a:t>子</a:t>
            </a:r>
            <a:r>
              <a:rPr lang="zh-CN" altLang="zh-CN" dirty="0">
                <a:solidFill>
                  <a:prstClr val="black"/>
                </a:solidFill>
              </a:rPr>
              <a:t>线程终止，一般调用</a:t>
            </a:r>
            <a:r>
              <a:rPr lang="en-US" altLang="zh-CN" dirty="0">
                <a:solidFill>
                  <a:prstClr val="black"/>
                </a:solidFill>
              </a:rPr>
              <a:t>interrupt()</a:t>
            </a:r>
            <a:r>
              <a:rPr lang="zh-CN" altLang="zh-CN" dirty="0">
                <a:solidFill>
                  <a:prstClr val="black"/>
                </a:solidFill>
              </a:rPr>
              <a:t>方法通告线程准备终止</a:t>
            </a:r>
            <a:r>
              <a:rPr lang="zh-CN" altLang="en-US" dirty="0">
                <a:solidFill>
                  <a:prstClr val="black"/>
                </a:solidFill>
              </a:rPr>
              <a:t>，例如：</a:t>
            </a:r>
            <a:endParaRPr lang="en-US" altLang="zh-CN" dirty="0">
              <a:solidFill>
                <a:prstClr val="black"/>
              </a:solidFill>
            </a:endParaRPr>
          </a:p>
          <a:p>
            <a:pPr lvl="0">
              <a:buClr>
                <a:srgbClr val="C0CF3A"/>
              </a:buClr>
            </a:pPr>
            <a:endParaRPr lang="en-US" altLang="zh-CN" dirty="0">
              <a:solidFill>
                <a:prstClr val="black"/>
              </a:solidFill>
            </a:endParaRPr>
          </a:p>
          <a:p>
            <a:pPr lvl="0">
              <a:buClr>
                <a:srgbClr val="C0CF3A"/>
              </a:buClr>
            </a:pPr>
            <a:endParaRPr lang="en-US" altLang="zh-CN" dirty="0">
              <a:solidFill>
                <a:prstClr val="black"/>
              </a:solidFill>
            </a:endParaRPr>
          </a:p>
          <a:p>
            <a:pPr lvl="1">
              <a:buClr>
                <a:srgbClr val="C0CF3A"/>
              </a:buClr>
            </a:pPr>
            <a:r>
              <a:rPr lang="en-US" altLang="zh-CN" dirty="0">
                <a:solidFill>
                  <a:prstClr val="black"/>
                </a:solidFill>
              </a:rPr>
              <a:t>interrupt()</a:t>
            </a:r>
            <a:r>
              <a:rPr lang="zh-CN" altLang="zh-CN" dirty="0">
                <a:solidFill>
                  <a:prstClr val="black"/>
                </a:solidFill>
              </a:rPr>
              <a:t>方法改变了线程内部的一个布尔值，</a:t>
            </a:r>
            <a:r>
              <a:rPr lang="zh-CN" altLang="en-US" dirty="0">
                <a:solidFill>
                  <a:prstClr val="black"/>
                </a:solidFill>
              </a:rPr>
              <a:t>可在</a:t>
            </a:r>
            <a:r>
              <a:rPr lang="en-US" altLang="zh-CN" dirty="0">
                <a:solidFill>
                  <a:prstClr val="black"/>
                </a:solidFill>
              </a:rPr>
              <a:t>run()</a:t>
            </a:r>
            <a:r>
              <a:rPr lang="zh-CN" altLang="zh-CN" dirty="0">
                <a:solidFill>
                  <a:prstClr val="black"/>
                </a:solidFill>
              </a:rPr>
              <a:t>方法检测到这个布尔值的改变，从而在适当的时候释放资源和终止线程。</a:t>
            </a:r>
          </a:p>
          <a:p>
            <a:pPr lvl="0">
              <a:buClr>
                <a:srgbClr val="C0CF3A"/>
              </a:buClr>
            </a:pPr>
            <a:endParaRPr lang="zh-CN" altLang="zh-CN" dirty="0">
              <a:solidFill>
                <a:prstClr val="black"/>
              </a:solidFill>
            </a:endParaRPr>
          </a:p>
          <a:p>
            <a:endParaRPr lang="zh-CN" altLang="en-US" dirty="0"/>
          </a:p>
          <a:p>
            <a:endParaRPr lang="zh-CN" altLang="en-US" dirty="0"/>
          </a:p>
        </p:txBody>
      </p:sp>
      <p:graphicFrame>
        <p:nvGraphicFramePr>
          <p:cNvPr id="5" name="表格 4">
            <a:extLst>
              <a:ext uri="{FF2B5EF4-FFF2-40B4-BE49-F238E27FC236}">
                <a16:creationId xmlns:a16="http://schemas.microsoft.com/office/drawing/2014/main" id="{31871ABC-5097-4241-9F90-93FF3E7A3B92}"/>
              </a:ext>
            </a:extLst>
          </p:cNvPr>
          <p:cNvGraphicFramePr>
            <a:graphicFrameLocks noGrp="1"/>
          </p:cNvGraphicFramePr>
          <p:nvPr>
            <p:extLst>
              <p:ext uri="{D42A27DB-BD31-4B8C-83A1-F6EECF244321}">
                <p14:modId xmlns:p14="http://schemas.microsoft.com/office/powerpoint/2010/main" val="2658739123"/>
              </p:ext>
            </p:extLst>
          </p:nvPr>
        </p:nvGraphicFramePr>
        <p:xfrm>
          <a:off x="1150475" y="2977077"/>
          <a:ext cx="7853771" cy="607952"/>
        </p:xfrm>
        <a:graphic>
          <a:graphicData uri="http://schemas.openxmlformats.org/drawingml/2006/table">
            <a:tbl>
              <a:tblPr firstRow="1" firstCol="1" bandRow="1"/>
              <a:tblGrid>
                <a:gridCol w="7853771">
                  <a:extLst>
                    <a:ext uri="{9D8B030D-6E8A-4147-A177-3AD203B41FA5}">
                      <a16:colId xmlns:a16="http://schemas.microsoft.com/office/drawing/2014/main" val="20000"/>
                    </a:ext>
                  </a:extLst>
                </a:gridCol>
              </a:tblGrid>
              <a:tr h="607952">
                <a:tc>
                  <a:txBody>
                    <a:bodyPr/>
                    <a:lstStyle>
                      <a:lvl1pPr marL="0" algn="l" defTabSz="914364" rtl="0" eaLnBrk="1" latinLnBrk="0" hangingPunct="1">
                        <a:defRPr sz="1800" b="1" kern="1200">
                          <a:solidFill>
                            <a:schemeClr val="lt1"/>
                          </a:solidFill>
                          <a:latin typeface="Palatino Linotype"/>
                        </a:defRPr>
                      </a:lvl1pPr>
                      <a:lvl2pPr marL="457182" algn="l" defTabSz="914364" rtl="0" eaLnBrk="1" latinLnBrk="0" hangingPunct="1">
                        <a:defRPr sz="1800" b="1" kern="1200">
                          <a:solidFill>
                            <a:schemeClr val="lt1"/>
                          </a:solidFill>
                          <a:latin typeface="Palatino Linotype"/>
                        </a:defRPr>
                      </a:lvl2pPr>
                      <a:lvl3pPr marL="914364" algn="l" defTabSz="914364" rtl="0" eaLnBrk="1" latinLnBrk="0" hangingPunct="1">
                        <a:defRPr sz="1800" b="1" kern="1200">
                          <a:solidFill>
                            <a:schemeClr val="lt1"/>
                          </a:solidFill>
                          <a:latin typeface="Palatino Linotype"/>
                        </a:defRPr>
                      </a:lvl3pPr>
                      <a:lvl4pPr marL="1371545" algn="l" defTabSz="914364" rtl="0" eaLnBrk="1" latinLnBrk="0" hangingPunct="1">
                        <a:defRPr sz="1800" b="1" kern="1200">
                          <a:solidFill>
                            <a:schemeClr val="lt1"/>
                          </a:solidFill>
                          <a:latin typeface="Palatino Linotype"/>
                        </a:defRPr>
                      </a:lvl4pPr>
                      <a:lvl5pPr marL="1828727" algn="l" defTabSz="914364" rtl="0" eaLnBrk="1" latinLnBrk="0" hangingPunct="1">
                        <a:defRPr sz="1800" b="1" kern="1200">
                          <a:solidFill>
                            <a:schemeClr val="lt1"/>
                          </a:solidFill>
                          <a:latin typeface="Palatino Linotype"/>
                        </a:defRPr>
                      </a:lvl5pPr>
                      <a:lvl6pPr marL="2285909" algn="l" defTabSz="914364" rtl="0" eaLnBrk="1" latinLnBrk="0" hangingPunct="1">
                        <a:defRPr sz="1800" b="1" kern="1200">
                          <a:solidFill>
                            <a:schemeClr val="lt1"/>
                          </a:solidFill>
                          <a:latin typeface="Palatino Linotype"/>
                        </a:defRPr>
                      </a:lvl6pPr>
                      <a:lvl7pPr marL="2743091" algn="l" defTabSz="914364" rtl="0" eaLnBrk="1" latinLnBrk="0" hangingPunct="1">
                        <a:defRPr sz="1800" b="1" kern="1200">
                          <a:solidFill>
                            <a:schemeClr val="lt1"/>
                          </a:solidFill>
                          <a:latin typeface="Palatino Linotype"/>
                        </a:defRPr>
                      </a:lvl7pPr>
                      <a:lvl8pPr marL="3200272" algn="l" defTabSz="914364" rtl="0" eaLnBrk="1" latinLnBrk="0" hangingPunct="1">
                        <a:defRPr sz="1800" b="1" kern="1200">
                          <a:solidFill>
                            <a:schemeClr val="lt1"/>
                          </a:solidFill>
                          <a:latin typeface="Palatino Linotype"/>
                        </a:defRPr>
                      </a:lvl8pPr>
                      <a:lvl9pPr marL="3657454" algn="l" defTabSz="914364" rtl="0" eaLnBrk="1" latinLnBrk="0" hangingPunct="1">
                        <a:defRPr sz="1800" b="1" kern="1200">
                          <a:solidFill>
                            <a:schemeClr val="lt1"/>
                          </a:solidFill>
                          <a:latin typeface="Palatino Linotype"/>
                        </a:defRPr>
                      </a:lvl9pPr>
                    </a:lstStyle>
                    <a:p>
                      <a:pPr algn="just">
                        <a:spcAft>
                          <a:spcPts val="0"/>
                        </a:spcAft>
                        <a:tabLst>
                          <a:tab pos="914400" algn="l"/>
                        </a:tabLst>
                      </a:pPr>
                      <a:r>
                        <a:rPr lang="en-US" sz="2800" kern="100" dirty="0" err="1">
                          <a:solidFill>
                            <a:schemeClr val="tx1"/>
                          </a:solidFill>
                          <a:effectLst/>
                        </a:rPr>
                        <a:t>myThread</a:t>
                      </a:r>
                      <a:r>
                        <a:rPr lang="en-US" sz="2800" kern="100" dirty="0">
                          <a:solidFill>
                            <a:schemeClr val="tx1"/>
                          </a:solidFill>
                          <a:effectLst/>
                        </a:rPr>
                        <a:t>. </a:t>
                      </a:r>
                      <a:r>
                        <a:rPr lang="en-US" sz="2800" kern="100" dirty="0">
                          <a:solidFill>
                            <a:srgbClr val="FF0066"/>
                          </a:solidFill>
                          <a:effectLst/>
                        </a:rPr>
                        <a:t>interrupt ();</a:t>
                      </a:r>
                      <a:endParaRPr lang="zh-CN" sz="2800" kern="100" dirty="0">
                        <a:solidFill>
                          <a:srgbClr val="FF0066"/>
                        </a:solidFill>
                        <a:effectLst/>
                        <a:latin typeface="Times New Roman"/>
                        <a:ea typeface="宋体"/>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6" name="表格 5">
            <a:extLst>
              <a:ext uri="{FF2B5EF4-FFF2-40B4-BE49-F238E27FC236}">
                <a16:creationId xmlns:a16="http://schemas.microsoft.com/office/drawing/2014/main" id="{3CE4C3B5-D620-4D98-9D9B-26B37580AF36}"/>
              </a:ext>
            </a:extLst>
          </p:cNvPr>
          <p:cNvGraphicFramePr>
            <a:graphicFrameLocks noGrp="1"/>
          </p:cNvGraphicFramePr>
          <p:nvPr>
            <p:extLst>
              <p:ext uri="{D42A27DB-BD31-4B8C-83A1-F6EECF244321}">
                <p14:modId xmlns:p14="http://schemas.microsoft.com/office/powerpoint/2010/main" val="498893572"/>
              </p:ext>
            </p:extLst>
          </p:nvPr>
        </p:nvGraphicFramePr>
        <p:xfrm>
          <a:off x="1150475" y="4761238"/>
          <a:ext cx="4530408" cy="1097280"/>
        </p:xfrm>
        <a:graphic>
          <a:graphicData uri="http://schemas.openxmlformats.org/drawingml/2006/table">
            <a:tbl>
              <a:tblPr firstRow="1" firstCol="1" bandRow="1"/>
              <a:tblGrid>
                <a:gridCol w="4530408">
                  <a:extLst>
                    <a:ext uri="{9D8B030D-6E8A-4147-A177-3AD203B41FA5}">
                      <a16:colId xmlns:a16="http://schemas.microsoft.com/office/drawing/2014/main" val="20000"/>
                    </a:ext>
                  </a:extLst>
                </a:gridCol>
              </a:tblGrid>
              <a:tr h="914400">
                <a:tc>
                  <a:txBody>
                    <a:bodyPr/>
                    <a:lstStyle>
                      <a:lvl1pPr marL="0" algn="l" defTabSz="914364" rtl="0" eaLnBrk="1" latinLnBrk="0" hangingPunct="1">
                        <a:defRPr sz="1800" b="1" kern="1200">
                          <a:solidFill>
                            <a:schemeClr val="lt1"/>
                          </a:solidFill>
                          <a:latin typeface="Palatino Linotype"/>
                        </a:defRPr>
                      </a:lvl1pPr>
                      <a:lvl2pPr marL="457182" algn="l" defTabSz="914364" rtl="0" eaLnBrk="1" latinLnBrk="0" hangingPunct="1">
                        <a:defRPr sz="1800" b="1" kern="1200">
                          <a:solidFill>
                            <a:schemeClr val="lt1"/>
                          </a:solidFill>
                          <a:latin typeface="Palatino Linotype"/>
                        </a:defRPr>
                      </a:lvl2pPr>
                      <a:lvl3pPr marL="914364" algn="l" defTabSz="914364" rtl="0" eaLnBrk="1" latinLnBrk="0" hangingPunct="1">
                        <a:defRPr sz="1800" b="1" kern="1200">
                          <a:solidFill>
                            <a:schemeClr val="lt1"/>
                          </a:solidFill>
                          <a:latin typeface="Palatino Linotype"/>
                        </a:defRPr>
                      </a:lvl3pPr>
                      <a:lvl4pPr marL="1371545" algn="l" defTabSz="914364" rtl="0" eaLnBrk="1" latinLnBrk="0" hangingPunct="1">
                        <a:defRPr sz="1800" b="1" kern="1200">
                          <a:solidFill>
                            <a:schemeClr val="lt1"/>
                          </a:solidFill>
                          <a:latin typeface="Palatino Linotype"/>
                        </a:defRPr>
                      </a:lvl4pPr>
                      <a:lvl5pPr marL="1828727" algn="l" defTabSz="914364" rtl="0" eaLnBrk="1" latinLnBrk="0" hangingPunct="1">
                        <a:defRPr sz="1800" b="1" kern="1200">
                          <a:solidFill>
                            <a:schemeClr val="lt1"/>
                          </a:solidFill>
                          <a:latin typeface="Palatino Linotype"/>
                        </a:defRPr>
                      </a:lvl5pPr>
                      <a:lvl6pPr marL="2285909" algn="l" defTabSz="914364" rtl="0" eaLnBrk="1" latinLnBrk="0" hangingPunct="1">
                        <a:defRPr sz="1800" b="1" kern="1200">
                          <a:solidFill>
                            <a:schemeClr val="lt1"/>
                          </a:solidFill>
                          <a:latin typeface="Palatino Linotype"/>
                        </a:defRPr>
                      </a:lvl6pPr>
                      <a:lvl7pPr marL="2743091" algn="l" defTabSz="914364" rtl="0" eaLnBrk="1" latinLnBrk="0" hangingPunct="1">
                        <a:defRPr sz="1800" b="1" kern="1200">
                          <a:solidFill>
                            <a:schemeClr val="lt1"/>
                          </a:solidFill>
                          <a:latin typeface="Palatino Linotype"/>
                        </a:defRPr>
                      </a:lvl7pPr>
                      <a:lvl8pPr marL="3200272" algn="l" defTabSz="914364" rtl="0" eaLnBrk="1" latinLnBrk="0" hangingPunct="1">
                        <a:defRPr sz="1800" b="1" kern="1200">
                          <a:solidFill>
                            <a:schemeClr val="lt1"/>
                          </a:solidFill>
                          <a:latin typeface="Palatino Linotype"/>
                        </a:defRPr>
                      </a:lvl8pPr>
                      <a:lvl9pPr marL="3657454" algn="l" defTabSz="914364" rtl="0" eaLnBrk="1" latinLnBrk="0" hangingPunct="1">
                        <a:defRPr sz="1800" b="1" kern="1200">
                          <a:solidFill>
                            <a:schemeClr val="lt1"/>
                          </a:solidFill>
                          <a:latin typeface="Palatino Linotype"/>
                        </a:defRPr>
                      </a:lvl9pPr>
                    </a:lstStyle>
                    <a:p>
                      <a:pPr marL="0" indent="0" algn="just">
                        <a:spcAft>
                          <a:spcPts val="0"/>
                        </a:spcAft>
                      </a:pPr>
                      <a:r>
                        <a:rPr lang="en-US" sz="2400" kern="100" dirty="0">
                          <a:solidFill>
                            <a:srgbClr val="FF0066"/>
                          </a:solidFill>
                          <a:effectLst/>
                        </a:rPr>
                        <a:t>while (!</a:t>
                      </a:r>
                      <a:r>
                        <a:rPr lang="en-US" sz="2400" kern="100" dirty="0" err="1">
                          <a:solidFill>
                            <a:srgbClr val="FF0066"/>
                          </a:solidFill>
                          <a:effectLst/>
                        </a:rPr>
                        <a:t>Thread.interrupted</a:t>
                      </a:r>
                      <a:r>
                        <a:rPr lang="en-US" sz="2400" kern="100" dirty="0">
                          <a:solidFill>
                            <a:srgbClr val="FF0066"/>
                          </a:solidFill>
                          <a:effectLst/>
                        </a:rPr>
                        <a:t>()) {  </a:t>
                      </a:r>
                      <a:endParaRPr lang="zh-CN" sz="2400" kern="100" dirty="0">
                        <a:solidFill>
                          <a:srgbClr val="FF0066"/>
                        </a:solidFill>
                        <a:effectLst/>
                      </a:endParaRPr>
                    </a:p>
                    <a:p>
                      <a:pPr marL="0" indent="0" algn="just">
                        <a:spcAft>
                          <a:spcPts val="0"/>
                        </a:spcAft>
                      </a:pPr>
                      <a:r>
                        <a:rPr lang="en-US" sz="2400" kern="100" dirty="0">
                          <a:solidFill>
                            <a:srgbClr val="FF0066"/>
                          </a:solidFill>
                          <a:effectLst/>
                        </a:rPr>
                        <a:t>      //</a:t>
                      </a:r>
                      <a:r>
                        <a:rPr lang="zh-CN" sz="2400" kern="100" dirty="0">
                          <a:solidFill>
                            <a:srgbClr val="FF0066"/>
                          </a:solidFill>
                          <a:effectLst/>
                        </a:rPr>
                        <a:t>线程代码</a:t>
                      </a:r>
                      <a:r>
                        <a:rPr lang="en-US" sz="2400" kern="100" dirty="0">
                          <a:solidFill>
                            <a:srgbClr val="FF0066"/>
                          </a:solidFill>
                          <a:effectLst/>
                        </a:rPr>
                        <a:t>  </a:t>
                      </a:r>
                      <a:endParaRPr lang="zh-CN" sz="2400" kern="100" dirty="0">
                        <a:solidFill>
                          <a:srgbClr val="FF0066"/>
                        </a:solidFill>
                        <a:effectLst/>
                      </a:endParaRPr>
                    </a:p>
                    <a:p>
                      <a:pPr marL="0" indent="0" algn="just">
                        <a:spcAft>
                          <a:spcPts val="0"/>
                        </a:spcAft>
                      </a:pPr>
                      <a:r>
                        <a:rPr lang="en-US" sz="2400" kern="100" dirty="0">
                          <a:solidFill>
                            <a:srgbClr val="FF0066"/>
                          </a:solidFill>
                          <a:effectLst/>
                        </a:rPr>
                        <a:t>}</a:t>
                      </a:r>
                      <a:endParaRPr lang="zh-CN" sz="2400" kern="100" dirty="0">
                        <a:solidFill>
                          <a:srgbClr val="FF0066"/>
                        </a:solidFill>
                        <a:effectLst/>
                        <a:latin typeface="Times New Roman"/>
                        <a:ea typeface="宋体"/>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130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971A2-2686-454D-A599-D69B6F05810A}"/>
              </a:ext>
            </a:extLst>
          </p:cNvPr>
          <p:cNvSpPr>
            <a:spLocks noGrp="1"/>
          </p:cNvSpPr>
          <p:nvPr>
            <p:ph type="title"/>
          </p:nvPr>
        </p:nvSpPr>
        <p:spPr/>
        <p:txBody>
          <a:bodyPr/>
          <a:lstStyle/>
          <a:p>
            <a:r>
              <a:rPr lang="zh-CN" altLang="en-US" dirty="0"/>
              <a:t>在子线程中更新</a:t>
            </a:r>
            <a:r>
              <a:rPr lang="en-US" altLang="zh-CN" dirty="0"/>
              <a:t>UI</a:t>
            </a:r>
            <a:endParaRPr lang="zh-CN" altLang="en-US" dirty="0"/>
          </a:p>
        </p:txBody>
      </p:sp>
      <p:sp>
        <p:nvSpPr>
          <p:cNvPr id="3" name="内容占位符 2">
            <a:extLst>
              <a:ext uri="{FF2B5EF4-FFF2-40B4-BE49-F238E27FC236}">
                <a16:creationId xmlns:a16="http://schemas.microsoft.com/office/drawing/2014/main" id="{0CDCEB53-C7F6-4D3E-91F3-051D83B14ECE}"/>
              </a:ext>
            </a:extLst>
          </p:cNvPr>
          <p:cNvSpPr>
            <a:spLocks noGrp="1"/>
          </p:cNvSpPr>
          <p:nvPr>
            <p:ph idx="1"/>
          </p:nvPr>
        </p:nvSpPr>
        <p:spPr/>
        <p:txBody>
          <a:bodyPr/>
          <a:lstStyle/>
          <a:p>
            <a:r>
              <a:rPr lang="zh-CN" altLang="en-US" dirty="0"/>
              <a:t>在子线程中更新</a:t>
            </a:r>
            <a:r>
              <a:rPr lang="en-US" altLang="zh-CN" dirty="0"/>
              <a:t>UI</a:t>
            </a:r>
            <a:r>
              <a:rPr lang="zh-CN" altLang="en-US" dirty="0"/>
              <a:t>是不安全的</a:t>
            </a:r>
          </a:p>
          <a:p>
            <a:endParaRPr lang="zh-CN" altLang="en-US" dirty="0"/>
          </a:p>
        </p:txBody>
      </p:sp>
      <p:pic>
        <p:nvPicPr>
          <p:cNvPr id="8" name="图片 7">
            <a:extLst>
              <a:ext uri="{FF2B5EF4-FFF2-40B4-BE49-F238E27FC236}">
                <a16:creationId xmlns:a16="http://schemas.microsoft.com/office/drawing/2014/main" id="{1C8D427B-7125-5F01-7283-3A17109B85C4}"/>
              </a:ext>
            </a:extLst>
          </p:cNvPr>
          <p:cNvPicPr>
            <a:picLocks noChangeAspect="1"/>
          </p:cNvPicPr>
          <p:nvPr/>
        </p:nvPicPr>
        <p:blipFill>
          <a:blip r:embed="rId3"/>
          <a:stretch>
            <a:fillRect/>
          </a:stretch>
        </p:blipFill>
        <p:spPr>
          <a:xfrm>
            <a:off x="841490" y="1663599"/>
            <a:ext cx="6458211" cy="5103189"/>
          </a:xfrm>
          <a:prstGeom prst="rect">
            <a:avLst/>
          </a:prstGeom>
        </p:spPr>
      </p:pic>
      <p:sp>
        <p:nvSpPr>
          <p:cNvPr id="9" name="矩形 8">
            <a:extLst>
              <a:ext uri="{FF2B5EF4-FFF2-40B4-BE49-F238E27FC236}">
                <a16:creationId xmlns:a16="http://schemas.microsoft.com/office/drawing/2014/main" id="{D5867905-9816-4E2A-EF04-1D5DDA05ED9C}"/>
              </a:ext>
            </a:extLst>
          </p:cNvPr>
          <p:cNvSpPr/>
          <p:nvPr/>
        </p:nvSpPr>
        <p:spPr>
          <a:xfrm>
            <a:off x="3022169" y="3797085"/>
            <a:ext cx="4277532" cy="573437"/>
          </a:xfrm>
          <a:prstGeom prst="rect">
            <a:avLst/>
          </a:prstGeom>
          <a:solidFill>
            <a:srgbClr val="C0504D">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584DFB8-F5C5-B40C-8570-254D3189AC57}"/>
              </a:ext>
            </a:extLst>
          </p:cNvPr>
          <p:cNvSpPr txBox="1"/>
          <p:nvPr/>
        </p:nvSpPr>
        <p:spPr>
          <a:xfrm>
            <a:off x="7704891" y="4926650"/>
            <a:ext cx="4413354" cy="1015663"/>
          </a:xfrm>
          <a:prstGeom prst="rect">
            <a:avLst/>
          </a:prstGeom>
          <a:noFill/>
        </p:spPr>
        <p:txBody>
          <a:bodyPr wrap="square">
            <a:spAutoFit/>
          </a:bodyPr>
          <a:lstStyle/>
          <a:p>
            <a:pPr algn="just">
              <a:spcBef>
                <a:spcPct val="20000"/>
              </a:spcBef>
              <a:buClr>
                <a:srgbClr val="0088CC"/>
              </a:buClr>
            </a:pPr>
            <a:r>
              <a:rPr lang="zh-CN" altLang="en-US" sz="2000" b="1" dirty="0">
                <a:solidFill>
                  <a:schemeClr val="tx2"/>
                </a:solidFill>
                <a:latin typeface="微软雅黑" pitchFamily="34" charset="-122"/>
                <a:ea typeface="微软雅黑" pitchFamily="34" charset="-122"/>
              </a:rPr>
              <a:t>Only the original thread that created a view hierarchy can touch its views</a:t>
            </a:r>
          </a:p>
        </p:txBody>
      </p:sp>
      <p:pic>
        <p:nvPicPr>
          <p:cNvPr id="13" name="图片 12">
            <a:extLst>
              <a:ext uri="{FF2B5EF4-FFF2-40B4-BE49-F238E27FC236}">
                <a16:creationId xmlns:a16="http://schemas.microsoft.com/office/drawing/2014/main" id="{4F5FF23C-C07C-38D3-8171-23A82FF666E8}"/>
              </a:ext>
            </a:extLst>
          </p:cNvPr>
          <p:cNvPicPr>
            <a:picLocks noChangeAspect="1"/>
          </p:cNvPicPr>
          <p:nvPr/>
        </p:nvPicPr>
        <p:blipFill>
          <a:blip r:embed="rId4"/>
          <a:stretch>
            <a:fillRect/>
          </a:stretch>
        </p:blipFill>
        <p:spPr>
          <a:xfrm>
            <a:off x="5160935" y="5942313"/>
            <a:ext cx="6858594" cy="865707"/>
          </a:xfrm>
          <a:prstGeom prst="rect">
            <a:avLst/>
          </a:prstGeom>
        </p:spPr>
      </p:pic>
      <p:sp>
        <p:nvSpPr>
          <p:cNvPr id="15" name="文本框 14">
            <a:extLst>
              <a:ext uri="{FF2B5EF4-FFF2-40B4-BE49-F238E27FC236}">
                <a16:creationId xmlns:a16="http://schemas.microsoft.com/office/drawing/2014/main" id="{B948290E-ED4B-9674-E92A-96C61AAD8A39}"/>
              </a:ext>
            </a:extLst>
          </p:cNvPr>
          <p:cNvSpPr txBox="1"/>
          <p:nvPr/>
        </p:nvSpPr>
        <p:spPr>
          <a:xfrm>
            <a:off x="8149788" y="2954323"/>
            <a:ext cx="3909447" cy="662554"/>
          </a:xfrm>
          <a:prstGeom prst="rect">
            <a:avLst/>
          </a:prstGeom>
          <a:noFill/>
        </p:spPr>
        <p:txBody>
          <a:bodyPr wrap="square">
            <a:spAutoFit/>
          </a:bodyPr>
          <a:lstStyle/>
          <a:p>
            <a:pPr marL="0" marR="0" lvl="0" indent="0" algn="l" defTabSz="914400" rtl="0" eaLnBrk="0" fontAlgn="base" latinLnBrk="0" hangingPunct="0">
              <a:lnSpc>
                <a:spcPct val="150000"/>
              </a:lnSpc>
              <a:spcBef>
                <a:spcPct val="20000"/>
              </a:spcBef>
              <a:spcAft>
                <a:spcPct val="0"/>
              </a:spcAft>
              <a:buClr>
                <a:srgbClr val="0088CC"/>
              </a:buClr>
              <a:buSzTx/>
              <a:tabLst/>
              <a:defRPr/>
            </a:pPr>
            <a:r>
              <a:rPr kumimoji="0" lang="zh-CN" altLang="en-US" sz="28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只有UI线程才能更新UI</a:t>
            </a:r>
          </a:p>
        </p:txBody>
      </p:sp>
    </p:spTree>
    <p:extLst>
      <p:ext uri="{BB962C8B-B14F-4D97-AF65-F5344CB8AC3E}">
        <p14:creationId xmlns:p14="http://schemas.microsoft.com/office/powerpoint/2010/main" val="389770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07AEF6-A9A6-4D61-B7E1-0C08C5ADA1F1}"/>
              </a:ext>
            </a:extLst>
          </p:cNvPr>
          <p:cNvSpPr>
            <a:spLocks noGrp="1"/>
          </p:cNvSpPr>
          <p:nvPr>
            <p:ph idx="1"/>
          </p:nvPr>
        </p:nvSpPr>
        <p:spPr/>
        <p:txBody>
          <a:bodyPr/>
          <a:lstStyle/>
          <a:p>
            <a:pPr marL="0" indent="0">
              <a:buNone/>
            </a:pPr>
            <a:r>
              <a:rPr lang="zh-CN" altLang="zh-CN" dirty="0"/>
              <a:t>关于线程下列说法不正确的是（</a:t>
            </a:r>
            <a:r>
              <a:rPr lang="en-US" altLang="zh-CN" dirty="0"/>
              <a:t>   </a:t>
            </a:r>
            <a:r>
              <a:rPr lang="zh-CN" altLang="zh-CN" dirty="0"/>
              <a:t>）</a:t>
            </a:r>
            <a:endParaRPr lang="en-US" altLang="zh-CN" dirty="0"/>
          </a:p>
          <a:p>
            <a:pPr marL="0" indent="0">
              <a:buNone/>
            </a:pPr>
            <a:endParaRPr lang="zh-CN" altLang="zh-CN" dirty="0"/>
          </a:p>
          <a:p>
            <a:pPr marL="514350" indent="-514350">
              <a:lnSpc>
                <a:spcPct val="120000"/>
              </a:lnSpc>
              <a:buFont typeface="+mj-lt"/>
              <a:buAutoNum type="alphaUcPeriod"/>
            </a:pPr>
            <a:r>
              <a:rPr lang="zh-CN" altLang="zh-CN" dirty="0"/>
              <a:t>主线程就是</a:t>
            </a:r>
            <a:r>
              <a:rPr lang="en-US" altLang="zh-CN" dirty="0"/>
              <a:t>UI</a:t>
            </a:r>
            <a:r>
              <a:rPr lang="zh-CN" altLang="zh-CN" dirty="0"/>
              <a:t>线程。</a:t>
            </a:r>
          </a:p>
          <a:p>
            <a:pPr marL="514350" indent="-514350">
              <a:lnSpc>
                <a:spcPct val="120000"/>
              </a:lnSpc>
              <a:buFont typeface="+mj-lt"/>
              <a:buAutoNum type="alphaUcPeriod"/>
            </a:pPr>
            <a:r>
              <a:rPr lang="zh-CN" altLang="zh-CN" dirty="0"/>
              <a:t>当需要执行一些耗时操作时，可以将其放在子线程里去执行。</a:t>
            </a:r>
          </a:p>
          <a:p>
            <a:pPr marL="514350" indent="-514350">
              <a:lnSpc>
                <a:spcPct val="120000"/>
              </a:lnSpc>
              <a:buFont typeface="+mj-lt"/>
              <a:buAutoNum type="alphaUcPeriod"/>
            </a:pPr>
            <a:r>
              <a:rPr lang="zh-CN" altLang="zh-CN" dirty="0"/>
              <a:t>在子线程</a:t>
            </a:r>
            <a:r>
              <a:rPr lang="zh-CN" altLang="en-US" dirty="0"/>
              <a:t>中可以更新</a:t>
            </a:r>
            <a:r>
              <a:rPr lang="en-US" altLang="zh-CN" dirty="0"/>
              <a:t>UI</a:t>
            </a:r>
            <a:r>
              <a:rPr lang="zh-CN" altLang="en-US" dirty="0"/>
              <a:t>界面。</a:t>
            </a:r>
            <a:endParaRPr lang="en-US" altLang="zh-CN" dirty="0"/>
          </a:p>
          <a:p>
            <a:pPr marL="514350" indent="-514350">
              <a:lnSpc>
                <a:spcPct val="120000"/>
              </a:lnSpc>
              <a:buFont typeface="+mj-lt"/>
              <a:buAutoNum type="alphaUcPeriod"/>
            </a:pPr>
            <a:r>
              <a:rPr lang="zh-CN" altLang="en-US" dirty="0"/>
              <a:t>在主线程中执行耗时操作有可能导致</a:t>
            </a:r>
            <a:r>
              <a:rPr lang="en-US" altLang="zh-CN" dirty="0"/>
              <a:t>ANR</a:t>
            </a:r>
            <a:r>
              <a:rPr lang="zh-CN" altLang="en-US" dirty="0"/>
              <a:t>错误。</a:t>
            </a:r>
            <a:endParaRPr lang="zh-CN" altLang="zh-CN" dirty="0"/>
          </a:p>
        </p:txBody>
      </p:sp>
      <p:sp>
        <p:nvSpPr>
          <p:cNvPr id="3" name="标题 2">
            <a:extLst>
              <a:ext uri="{FF2B5EF4-FFF2-40B4-BE49-F238E27FC236}">
                <a16:creationId xmlns:a16="http://schemas.microsoft.com/office/drawing/2014/main" id="{CE6325B4-50FF-469B-953C-DC99A0633739}"/>
              </a:ext>
            </a:extLst>
          </p:cNvPr>
          <p:cNvSpPr>
            <a:spLocks noGrp="1"/>
          </p:cNvSpPr>
          <p:nvPr>
            <p:ph type="title"/>
          </p:nvPr>
        </p:nvSpPr>
        <p:spPr/>
        <p:txBody>
          <a:bodyPr/>
          <a:lstStyle/>
          <a:p>
            <a:r>
              <a:rPr lang="zh-CN" altLang="en-US" dirty="0"/>
              <a:t>试一试</a:t>
            </a:r>
          </a:p>
        </p:txBody>
      </p:sp>
    </p:spTree>
    <p:extLst>
      <p:ext uri="{BB962C8B-B14F-4D97-AF65-F5344CB8AC3E}">
        <p14:creationId xmlns:p14="http://schemas.microsoft.com/office/powerpoint/2010/main" val="55254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07AEF6-A9A6-4D61-B7E1-0C08C5ADA1F1}"/>
              </a:ext>
            </a:extLst>
          </p:cNvPr>
          <p:cNvSpPr>
            <a:spLocks noGrp="1"/>
          </p:cNvSpPr>
          <p:nvPr>
            <p:ph idx="1"/>
          </p:nvPr>
        </p:nvSpPr>
        <p:spPr/>
        <p:txBody>
          <a:bodyPr/>
          <a:lstStyle/>
          <a:p>
            <a:pPr marL="0" indent="0">
              <a:buNone/>
            </a:pPr>
            <a:r>
              <a:rPr lang="zh-CN" altLang="zh-CN" dirty="0"/>
              <a:t>关于线程下列说法不正确的是（</a:t>
            </a:r>
            <a:r>
              <a:rPr lang="en-US" altLang="zh-CN" dirty="0"/>
              <a:t>   </a:t>
            </a:r>
            <a:r>
              <a:rPr lang="zh-CN" altLang="zh-CN" dirty="0"/>
              <a:t>）</a:t>
            </a:r>
            <a:endParaRPr lang="en-US" altLang="zh-CN" dirty="0"/>
          </a:p>
          <a:p>
            <a:pPr marL="0" indent="0">
              <a:buNone/>
            </a:pPr>
            <a:endParaRPr lang="zh-CN" altLang="zh-CN" dirty="0"/>
          </a:p>
          <a:p>
            <a:pPr marL="0" indent="0">
              <a:buNone/>
            </a:pPr>
            <a:r>
              <a:rPr lang="en-US" altLang="zh-CN" dirty="0"/>
              <a:t>A.</a:t>
            </a:r>
            <a:r>
              <a:rPr lang="zh-CN" altLang="zh-CN" dirty="0"/>
              <a:t>主线程就是</a:t>
            </a:r>
            <a:r>
              <a:rPr lang="en-US" altLang="zh-CN" dirty="0"/>
              <a:t>UI</a:t>
            </a:r>
            <a:r>
              <a:rPr lang="zh-CN" altLang="zh-CN" dirty="0"/>
              <a:t>线程。</a:t>
            </a:r>
          </a:p>
          <a:p>
            <a:pPr marL="0" indent="0">
              <a:buNone/>
            </a:pPr>
            <a:r>
              <a:rPr lang="en-US" altLang="zh-CN" dirty="0"/>
              <a:t>B.</a:t>
            </a:r>
            <a:r>
              <a:rPr lang="zh-CN" altLang="zh-CN" dirty="0"/>
              <a:t>服务需要运行在子线程当中。</a:t>
            </a:r>
          </a:p>
          <a:p>
            <a:pPr marL="0" indent="0">
              <a:buNone/>
            </a:pPr>
            <a:r>
              <a:rPr lang="en-US" altLang="zh-CN" dirty="0"/>
              <a:t>C.</a:t>
            </a:r>
            <a:r>
              <a:rPr lang="zh-CN" altLang="zh-CN" dirty="0"/>
              <a:t>当需要执行一些耗时操作时，可以将其放在子线程里去执行。</a:t>
            </a:r>
          </a:p>
          <a:p>
            <a:pPr marL="0" indent="0">
              <a:buNone/>
            </a:pPr>
            <a:r>
              <a:rPr lang="en-US" altLang="zh-CN" dirty="0"/>
              <a:t>D.</a:t>
            </a:r>
            <a:r>
              <a:rPr lang="zh-CN" altLang="zh-CN" dirty="0"/>
              <a:t>在子线程中不能直接操作</a:t>
            </a:r>
            <a:r>
              <a:rPr lang="en-US" altLang="zh-CN" dirty="0"/>
              <a:t>UI</a:t>
            </a:r>
            <a:r>
              <a:rPr lang="zh-CN" altLang="zh-CN" dirty="0"/>
              <a:t>组件。</a:t>
            </a:r>
          </a:p>
        </p:txBody>
      </p:sp>
      <p:sp>
        <p:nvSpPr>
          <p:cNvPr id="3" name="标题 2">
            <a:extLst>
              <a:ext uri="{FF2B5EF4-FFF2-40B4-BE49-F238E27FC236}">
                <a16:creationId xmlns:a16="http://schemas.microsoft.com/office/drawing/2014/main" id="{CE6325B4-50FF-469B-953C-DC99A0633739}"/>
              </a:ext>
            </a:extLst>
          </p:cNvPr>
          <p:cNvSpPr>
            <a:spLocks noGrp="1"/>
          </p:cNvSpPr>
          <p:nvPr>
            <p:ph type="title"/>
          </p:nvPr>
        </p:nvSpPr>
        <p:spPr/>
        <p:txBody>
          <a:bodyPr/>
          <a:lstStyle/>
          <a:p>
            <a:r>
              <a:rPr lang="zh-CN" altLang="en-US" dirty="0"/>
              <a:t>试一试</a:t>
            </a:r>
          </a:p>
        </p:txBody>
      </p:sp>
    </p:spTree>
    <p:extLst>
      <p:ext uri="{BB962C8B-B14F-4D97-AF65-F5344CB8AC3E}">
        <p14:creationId xmlns:p14="http://schemas.microsoft.com/office/powerpoint/2010/main" val="57574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64E87-3977-1D3B-E8B6-D09DD191B94E}"/>
              </a:ext>
            </a:extLst>
          </p:cNvPr>
          <p:cNvSpPr>
            <a:spLocks noGrp="1"/>
          </p:cNvSpPr>
          <p:nvPr>
            <p:ph type="title"/>
          </p:nvPr>
        </p:nvSpPr>
        <p:spPr/>
        <p:txBody>
          <a:bodyPr>
            <a:normAutofit/>
          </a:bodyPr>
          <a:lstStyle/>
          <a:p>
            <a:r>
              <a:rPr lang="zh-CN" altLang="en-US" sz="3600" dirty="0">
                <a:solidFill>
                  <a:schemeClr val="tx2"/>
                </a:solidFill>
                <a:latin typeface="黑体" pitchFamily="49" charset="-122"/>
                <a:ea typeface="黑体" pitchFamily="49" charset="-122"/>
              </a:rPr>
              <a:t>怎样解决跨线程更新</a:t>
            </a:r>
            <a:r>
              <a:rPr lang="en-US" altLang="zh-CN" sz="3600" dirty="0">
                <a:solidFill>
                  <a:schemeClr val="tx2"/>
                </a:solidFill>
                <a:latin typeface="黑体" pitchFamily="49" charset="-122"/>
                <a:ea typeface="黑体" pitchFamily="49" charset="-122"/>
              </a:rPr>
              <a:t>UI</a:t>
            </a:r>
            <a:r>
              <a:rPr lang="zh-CN" altLang="en-US" sz="3600" dirty="0">
                <a:solidFill>
                  <a:schemeClr val="tx2"/>
                </a:solidFill>
                <a:latin typeface="黑体" pitchFamily="49" charset="-122"/>
                <a:ea typeface="黑体" pitchFamily="49" charset="-122"/>
              </a:rPr>
              <a:t>呢？？？</a:t>
            </a:r>
            <a:endParaRPr lang="zh-CN" altLang="en-US" dirty="0"/>
          </a:p>
        </p:txBody>
      </p:sp>
      <p:sp>
        <p:nvSpPr>
          <p:cNvPr id="3" name="内容占位符 2">
            <a:extLst>
              <a:ext uri="{FF2B5EF4-FFF2-40B4-BE49-F238E27FC236}">
                <a16:creationId xmlns:a16="http://schemas.microsoft.com/office/drawing/2014/main" id="{3D7BBB70-169A-19DC-746A-74443F6DA283}"/>
              </a:ext>
            </a:extLst>
          </p:cNvPr>
          <p:cNvSpPr>
            <a:spLocks noGrp="1"/>
          </p:cNvSpPr>
          <p:nvPr>
            <p:ph idx="1"/>
          </p:nvPr>
        </p:nvSpPr>
        <p:spPr/>
        <p:txBody>
          <a:bodyPr/>
          <a:lstStyle/>
          <a:p>
            <a:pPr>
              <a:lnSpc>
                <a:spcPct val="180000"/>
              </a:lnSpc>
              <a:spcBef>
                <a:spcPct val="20000"/>
              </a:spcBef>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方式1：其他线程委托UI线程更新UI</a:t>
            </a:r>
          </a:p>
          <a:p>
            <a:pPr>
              <a:lnSpc>
                <a:spcPct val="180000"/>
              </a:lnSpc>
              <a:spcBef>
                <a:spcPct val="20000"/>
              </a:spcBef>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方式2：通过Handler发送Message给UI线程，令UI线程根据Message消息更新UI</a:t>
            </a:r>
            <a:endParaRPr lang="en-US" altLang="zh-CN" sz="2800" dirty="0">
              <a:solidFill>
                <a:schemeClr val="tx2"/>
              </a:solidFill>
              <a:latin typeface="微软雅黑" pitchFamily="34" charset="-122"/>
              <a:ea typeface="微软雅黑" pitchFamily="34" charset="-122"/>
            </a:endParaRPr>
          </a:p>
          <a:p>
            <a:pPr lvl="1">
              <a:lnSpc>
                <a:spcPct val="180000"/>
              </a:lnSpc>
              <a:buClr>
                <a:srgbClr val="0088CC"/>
              </a:buClr>
              <a:buFont typeface="Wingdings" pitchFamily="2" charset="2"/>
              <a:buChar char="v"/>
            </a:pPr>
            <a:r>
              <a:rPr lang="en-US" altLang="zh-CN" b="1" dirty="0">
                <a:solidFill>
                  <a:srgbClr val="FF0066"/>
                </a:solidFill>
              </a:rPr>
              <a:t>post, </a:t>
            </a:r>
            <a:r>
              <a:rPr lang="en-US" altLang="zh-CN" b="1" dirty="0" err="1">
                <a:solidFill>
                  <a:srgbClr val="FF0066"/>
                </a:solidFill>
              </a:rPr>
              <a:t>postDelay</a:t>
            </a:r>
            <a:endParaRPr lang="zh-CN" altLang="en-US" dirty="0">
              <a:solidFill>
                <a:schemeClr val="tx2"/>
              </a:solidFill>
              <a:latin typeface="微软雅黑" pitchFamily="34" charset="-122"/>
              <a:ea typeface="微软雅黑" pitchFamily="34" charset="-122"/>
            </a:endParaRPr>
          </a:p>
          <a:p>
            <a:pPr>
              <a:lnSpc>
                <a:spcPct val="180000"/>
              </a:lnSpc>
              <a:spcBef>
                <a:spcPct val="20000"/>
              </a:spcBef>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方式3：使用Android提供的AsyncTask</a:t>
            </a:r>
            <a:endParaRPr lang="en-US" altLang="zh-CN" sz="2800" dirty="0">
              <a:solidFill>
                <a:schemeClr val="tx2"/>
              </a:solidFill>
              <a:latin typeface="微软雅黑" pitchFamily="34" charset="-122"/>
              <a:ea typeface="微软雅黑" pitchFamily="34" charset="-122"/>
            </a:endParaRPr>
          </a:p>
          <a:p>
            <a:pPr>
              <a:lnSpc>
                <a:spcPct val="180000"/>
              </a:lnSpc>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a:t>
            </a:r>
            <a:r>
              <a:rPr lang="en-US" altLang="zh-CN" sz="2800" dirty="0">
                <a:solidFill>
                  <a:schemeClr val="tx2"/>
                </a:solidFill>
                <a:latin typeface="微软雅黑" pitchFamily="34" charset="-122"/>
                <a:ea typeface="微软雅黑" pitchFamily="34" charset="-122"/>
              </a:rPr>
              <a:t>4</a:t>
            </a:r>
            <a:r>
              <a:rPr lang="zh-CN" altLang="en-US" sz="2800" dirty="0">
                <a:solidFill>
                  <a:schemeClr val="tx2"/>
                </a:solidFill>
                <a:latin typeface="微软雅黑" pitchFamily="34" charset="-122"/>
                <a:ea typeface="微软雅黑" pitchFamily="34" charset="-122"/>
              </a:rPr>
              <a:t>：使用广播</a:t>
            </a:r>
          </a:p>
        </p:txBody>
      </p:sp>
    </p:spTree>
    <p:extLst>
      <p:ext uri="{BB962C8B-B14F-4D97-AF65-F5344CB8AC3E}">
        <p14:creationId xmlns:p14="http://schemas.microsoft.com/office/powerpoint/2010/main" val="28662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58373-896B-CC39-EDEF-FA0A6EE4CE83}"/>
              </a:ext>
            </a:extLst>
          </p:cNvPr>
          <p:cNvSpPr>
            <a:spLocks noGrp="1"/>
          </p:cNvSpPr>
          <p:nvPr>
            <p:ph type="title"/>
          </p:nvPr>
        </p:nvSpPr>
        <p:spPr/>
        <p:txBody>
          <a:bodyPr>
            <a:normAutofit/>
          </a:bodyPr>
          <a:lstStyle/>
          <a:p>
            <a:r>
              <a:rPr lang="zh-CN" altLang="en-US" sz="3600" dirty="0">
                <a:solidFill>
                  <a:schemeClr val="tx2"/>
                </a:solidFill>
                <a:latin typeface="黑体" pitchFamily="49" charset="-122"/>
                <a:ea typeface="黑体" pitchFamily="49" charset="-122"/>
              </a:rPr>
              <a:t>其他线程委托</a:t>
            </a:r>
            <a:r>
              <a:rPr lang="en-US" altLang="zh-CN" sz="3600" dirty="0">
                <a:solidFill>
                  <a:schemeClr val="tx2"/>
                </a:solidFill>
                <a:latin typeface="黑体" pitchFamily="49" charset="-122"/>
                <a:ea typeface="黑体" pitchFamily="49" charset="-122"/>
              </a:rPr>
              <a:t>UI</a:t>
            </a:r>
            <a:r>
              <a:rPr lang="zh-CN" altLang="en-US" sz="3600" dirty="0">
                <a:solidFill>
                  <a:schemeClr val="tx2"/>
                </a:solidFill>
                <a:latin typeface="黑体" pitchFamily="49" charset="-122"/>
                <a:ea typeface="黑体" pitchFamily="49" charset="-122"/>
              </a:rPr>
              <a:t>线程</a:t>
            </a:r>
            <a:endParaRPr lang="zh-CN" altLang="en-US" dirty="0"/>
          </a:p>
        </p:txBody>
      </p:sp>
      <p:sp>
        <p:nvSpPr>
          <p:cNvPr id="3" name="内容占位符 2">
            <a:extLst>
              <a:ext uri="{FF2B5EF4-FFF2-40B4-BE49-F238E27FC236}">
                <a16:creationId xmlns:a16="http://schemas.microsoft.com/office/drawing/2014/main" id="{AB2BC7B2-4017-5D4B-D20B-2890DA72013B}"/>
              </a:ext>
            </a:extLst>
          </p:cNvPr>
          <p:cNvSpPr>
            <a:spLocks noGrp="1"/>
          </p:cNvSpPr>
          <p:nvPr>
            <p:ph idx="1"/>
          </p:nvPr>
        </p:nvSpPr>
        <p:spPr/>
        <p:txBody>
          <a:bodyPr/>
          <a:lstStyle/>
          <a:p>
            <a:pPr>
              <a:lnSpc>
                <a:spcPct val="150000"/>
              </a:lnSpc>
              <a:spcBef>
                <a:spcPct val="20000"/>
              </a:spcBef>
              <a:buClr>
                <a:srgbClr val="0088CC"/>
              </a:buClr>
              <a:buFont typeface="Wingdings" pitchFamily="2" charset="2"/>
              <a:buChar char="v"/>
            </a:pPr>
            <a:r>
              <a:rPr lang="en-US" altLang="zh-CN" sz="2800" dirty="0" err="1">
                <a:solidFill>
                  <a:schemeClr val="tx2"/>
                </a:solidFill>
                <a:latin typeface="微软雅黑" pitchFamily="34" charset="-122"/>
                <a:ea typeface="微软雅黑" pitchFamily="34" charset="-122"/>
              </a:rPr>
              <a:t>Activity.runOnThread</a:t>
            </a:r>
            <a:r>
              <a:rPr lang="en-US" altLang="zh-CN" sz="2800" dirty="0">
                <a:solidFill>
                  <a:schemeClr val="tx2"/>
                </a:solidFill>
                <a:latin typeface="微软雅黑" pitchFamily="34" charset="-122"/>
                <a:ea typeface="微软雅黑" pitchFamily="34" charset="-122"/>
              </a:rPr>
              <a:t>(Runnable)</a:t>
            </a:r>
          </a:p>
          <a:p>
            <a:pPr>
              <a:lnSpc>
                <a:spcPct val="150000"/>
              </a:lnSpc>
              <a:spcBef>
                <a:spcPct val="20000"/>
              </a:spcBef>
              <a:buClr>
                <a:srgbClr val="0088CC"/>
              </a:buClr>
              <a:buFont typeface="Wingdings" pitchFamily="2" charset="2"/>
              <a:buChar char="v"/>
            </a:pPr>
            <a:r>
              <a:rPr lang="en-US" altLang="zh-CN" sz="2800" dirty="0" err="1">
                <a:solidFill>
                  <a:schemeClr val="tx2"/>
                </a:solidFill>
                <a:latin typeface="微软雅黑" pitchFamily="34" charset="-122"/>
                <a:ea typeface="微软雅黑" pitchFamily="34" charset="-122"/>
              </a:rPr>
              <a:t>View.post</a:t>
            </a:r>
            <a:r>
              <a:rPr lang="en-US" altLang="zh-CN" sz="2800" dirty="0">
                <a:solidFill>
                  <a:schemeClr val="tx2"/>
                </a:solidFill>
                <a:latin typeface="微软雅黑" pitchFamily="34" charset="-122"/>
                <a:ea typeface="微软雅黑" pitchFamily="34" charset="-122"/>
              </a:rPr>
              <a:t>(Runnable)</a:t>
            </a:r>
          </a:p>
          <a:p>
            <a:pPr>
              <a:lnSpc>
                <a:spcPct val="150000"/>
              </a:lnSpc>
              <a:spcBef>
                <a:spcPct val="20000"/>
              </a:spcBef>
              <a:buClr>
                <a:srgbClr val="0088CC"/>
              </a:buClr>
              <a:buFont typeface="Wingdings" pitchFamily="2" charset="2"/>
              <a:buChar char="v"/>
            </a:pPr>
            <a:r>
              <a:rPr lang="en-US" altLang="zh-CN" sz="2800" dirty="0" err="1">
                <a:solidFill>
                  <a:schemeClr val="tx2"/>
                </a:solidFill>
                <a:latin typeface="微软雅黑" pitchFamily="34" charset="-122"/>
                <a:ea typeface="微软雅黑" pitchFamily="34" charset="-122"/>
              </a:rPr>
              <a:t>View.postDelayed</a:t>
            </a:r>
            <a:r>
              <a:rPr lang="en-US" altLang="zh-CN" sz="2800" dirty="0">
                <a:solidFill>
                  <a:schemeClr val="tx2"/>
                </a:solidFill>
                <a:latin typeface="微软雅黑" pitchFamily="34" charset="-122"/>
                <a:ea typeface="微软雅黑" pitchFamily="34" charset="-122"/>
              </a:rPr>
              <a:t>(</a:t>
            </a:r>
            <a:r>
              <a:rPr lang="en-US" altLang="zh-CN" sz="2800" dirty="0" err="1">
                <a:solidFill>
                  <a:schemeClr val="tx2"/>
                </a:solidFill>
                <a:latin typeface="微软雅黑" pitchFamily="34" charset="-122"/>
                <a:ea typeface="微软雅黑" pitchFamily="34" charset="-122"/>
              </a:rPr>
              <a:t>Runnable,long</a:t>
            </a:r>
            <a:r>
              <a:rPr lang="en-US" altLang="zh-CN" sz="2800" dirty="0">
                <a:solidFill>
                  <a:schemeClr val="tx2"/>
                </a:solidFill>
                <a:latin typeface="微软雅黑" pitchFamily="34" charset="-122"/>
                <a:ea typeface="微软雅黑" pitchFamily="34" charset="-122"/>
              </a:rPr>
              <a:t>)</a:t>
            </a:r>
            <a:endParaRPr lang="zh-CN" altLang="en-US" sz="2800" dirty="0">
              <a:solidFill>
                <a:schemeClr val="tx2"/>
              </a:solidFill>
              <a:latin typeface="微软雅黑" pitchFamily="34" charset="-122"/>
              <a:ea typeface="微软雅黑" pitchFamily="34" charset="-122"/>
            </a:endParaRPr>
          </a:p>
          <a:p>
            <a:endParaRPr lang="zh-CN" altLang="en-US" dirty="0"/>
          </a:p>
        </p:txBody>
      </p:sp>
      <p:sp>
        <p:nvSpPr>
          <p:cNvPr id="4" name="TextBox 3">
            <a:extLst>
              <a:ext uri="{FF2B5EF4-FFF2-40B4-BE49-F238E27FC236}">
                <a16:creationId xmlns:a16="http://schemas.microsoft.com/office/drawing/2014/main" id="{F3DF4755-FA02-366D-94F4-639D2BEFF934}"/>
              </a:ext>
            </a:extLst>
          </p:cNvPr>
          <p:cNvSpPr txBox="1">
            <a:spLocks noChangeArrowheads="1"/>
          </p:cNvSpPr>
          <p:nvPr/>
        </p:nvSpPr>
        <p:spPr bwMode="auto">
          <a:xfrm>
            <a:off x="782638" y="3789041"/>
            <a:ext cx="6089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dirty="0">
                <a:latin typeface="微软雅黑" pitchFamily="34" charset="-122"/>
                <a:ea typeface="微软雅黑" pitchFamily="34" charset="-122"/>
              </a:rPr>
              <a:t>此种方式最简单，只适用较简单的情况！</a:t>
            </a:r>
          </a:p>
        </p:txBody>
      </p:sp>
    </p:spTree>
    <p:extLst>
      <p:ext uri="{BB962C8B-B14F-4D97-AF65-F5344CB8AC3E}">
        <p14:creationId xmlns:p14="http://schemas.microsoft.com/office/powerpoint/2010/main" val="265666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DEA1144-C71F-F4CE-EF88-7B0C77ADA5C0}"/>
              </a:ext>
            </a:extLst>
          </p:cNvPr>
          <p:cNvSpPr/>
          <p:nvPr/>
        </p:nvSpPr>
        <p:spPr>
          <a:xfrm>
            <a:off x="1890793" y="2014780"/>
            <a:ext cx="5780868" cy="1828800"/>
          </a:xfrm>
          <a:prstGeom prst="rect">
            <a:avLst/>
          </a:prstGeom>
          <a:solidFill>
            <a:srgbClr val="C0504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DB7EE4E-E6EE-9FFE-7834-C39FB04DC95D}"/>
              </a:ext>
            </a:extLst>
          </p:cNvPr>
          <p:cNvSpPr txBox="1"/>
          <p:nvPr/>
        </p:nvSpPr>
        <p:spPr>
          <a:xfrm>
            <a:off x="0" y="117693"/>
            <a:ext cx="11808417" cy="6740307"/>
          </a:xfrm>
          <a:prstGeom prst="rect">
            <a:avLst/>
          </a:prstGeom>
          <a:noFill/>
        </p:spPr>
        <p:txBody>
          <a:bodyPr wrap="square">
            <a:spAutoFit/>
          </a:bodyPr>
          <a:lstStyle/>
          <a:p>
            <a:pPr defTabSz="360000"/>
            <a:r>
              <a:rPr lang="en-US" altLang="zh-CN" sz="2400" dirty="0"/>
              <a:t>		new Thread(new Runnable() {</a:t>
            </a:r>
          </a:p>
          <a:p>
            <a:pPr defTabSz="360000"/>
            <a:r>
              <a:rPr lang="en-US" altLang="zh-CN" sz="2400" dirty="0"/>
              <a:t>			@Override</a:t>
            </a:r>
          </a:p>
          <a:p>
            <a:pPr defTabSz="360000"/>
            <a:r>
              <a:rPr lang="en-US" altLang="zh-CN" sz="2400" dirty="0"/>
              <a:t>			public void run() {</a:t>
            </a:r>
          </a:p>
          <a:p>
            <a:pPr defTabSz="360000"/>
            <a:r>
              <a:rPr lang="en-US" altLang="zh-CN" sz="2400" dirty="0"/>
              <a:t>				while (count &gt; 0) {</a:t>
            </a:r>
          </a:p>
          <a:p>
            <a:pPr defTabSz="360000"/>
            <a:r>
              <a:rPr lang="en-US" altLang="zh-CN" sz="2400" dirty="0"/>
              <a:t>					count --;</a:t>
            </a:r>
          </a:p>
          <a:p>
            <a:pPr defTabSz="360000"/>
            <a:r>
              <a:rPr lang="en-US" altLang="zh-CN" sz="2400" dirty="0"/>
              <a:t>					</a:t>
            </a:r>
            <a:r>
              <a:rPr lang="en-US" altLang="zh-CN" sz="2400" b="1" dirty="0" err="1">
                <a:solidFill>
                  <a:srgbClr val="FF0066"/>
                </a:solidFill>
              </a:rPr>
              <a:t>tvCount.post</a:t>
            </a:r>
            <a:r>
              <a:rPr lang="en-US" altLang="zh-CN" sz="2400" dirty="0"/>
              <a:t>(new Runnable() {</a:t>
            </a:r>
          </a:p>
          <a:p>
            <a:pPr defTabSz="360000"/>
            <a:r>
              <a:rPr lang="en-US" altLang="zh-CN" sz="2400" dirty="0"/>
              <a:t>						@Override</a:t>
            </a:r>
          </a:p>
          <a:p>
            <a:pPr defTabSz="360000"/>
            <a:r>
              <a:rPr lang="en-US" altLang="zh-CN" sz="2400" dirty="0"/>
              <a:t>						public void run() {</a:t>
            </a:r>
          </a:p>
          <a:p>
            <a:pPr defTabSz="360000"/>
            <a:r>
              <a:rPr lang="en-US" altLang="zh-CN" sz="2400" dirty="0"/>
              <a:t>							</a:t>
            </a:r>
            <a:r>
              <a:rPr lang="en-US" altLang="zh-CN" sz="2400" dirty="0" err="1"/>
              <a:t>tvCount.setText</a:t>
            </a:r>
            <a:r>
              <a:rPr lang="en-US" altLang="zh-CN" sz="2400" dirty="0"/>
              <a:t>("</a:t>
            </a:r>
            <a:r>
              <a:rPr lang="zh-CN" altLang="en-US" sz="2400" dirty="0"/>
              <a:t>剩余时间：</a:t>
            </a:r>
            <a:r>
              <a:rPr lang="en-US" altLang="zh-CN" sz="2400" dirty="0"/>
              <a:t>"+ count);</a:t>
            </a:r>
          </a:p>
          <a:p>
            <a:pPr defTabSz="360000"/>
            <a:r>
              <a:rPr lang="en-US" altLang="zh-CN" sz="2400" dirty="0"/>
              <a:t>						}});</a:t>
            </a:r>
          </a:p>
          <a:p>
            <a:pPr defTabSz="360000"/>
            <a:r>
              <a:rPr lang="en-US" altLang="zh-CN" sz="2400" dirty="0"/>
              <a:t>					try {</a:t>
            </a:r>
          </a:p>
          <a:p>
            <a:pPr defTabSz="360000"/>
            <a:r>
              <a:rPr lang="en-US" altLang="zh-CN" sz="2400" dirty="0"/>
              <a:t>						</a:t>
            </a:r>
            <a:r>
              <a:rPr lang="en-US" altLang="zh-CN" sz="2400" b="1" dirty="0" err="1">
                <a:solidFill>
                  <a:srgbClr val="FF0066"/>
                </a:solidFill>
              </a:rPr>
              <a:t>Thread.sleep</a:t>
            </a:r>
            <a:r>
              <a:rPr lang="en-US" altLang="zh-CN" sz="2400" b="1" dirty="0">
                <a:solidFill>
                  <a:srgbClr val="FF0066"/>
                </a:solidFill>
              </a:rPr>
              <a:t>(1000);</a:t>
            </a:r>
          </a:p>
          <a:p>
            <a:pPr defTabSz="360000"/>
            <a:r>
              <a:rPr lang="en-US" altLang="zh-CN" sz="2400" dirty="0"/>
              <a:t>					} catch (Exception e) {</a:t>
            </a:r>
          </a:p>
          <a:p>
            <a:pPr defTabSz="360000"/>
            <a:r>
              <a:rPr lang="en-US" altLang="zh-CN" sz="2400" dirty="0"/>
              <a:t>						</a:t>
            </a:r>
            <a:r>
              <a:rPr lang="en-US" altLang="zh-CN" sz="2400" dirty="0" err="1"/>
              <a:t>e.printStackTrace</a:t>
            </a:r>
            <a:r>
              <a:rPr lang="en-US" altLang="zh-CN" sz="2400" dirty="0"/>
              <a:t>();</a:t>
            </a:r>
          </a:p>
          <a:p>
            <a:pPr defTabSz="360000"/>
            <a:r>
              <a:rPr lang="en-US" altLang="zh-CN" sz="2400" dirty="0"/>
              <a:t>					}</a:t>
            </a:r>
          </a:p>
          <a:p>
            <a:pPr defTabSz="360000"/>
            <a:r>
              <a:rPr lang="en-US" altLang="zh-CN" sz="2400" dirty="0"/>
              <a:t>				}</a:t>
            </a:r>
          </a:p>
          <a:p>
            <a:pPr defTabSz="360000"/>
            <a:r>
              <a:rPr lang="en-US" altLang="zh-CN" sz="2400" dirty="0"/>
              <a:t>			}</a:t>
            </a:r>
          </a:p>
          <a:p>
            <a:pPr defTabSz="360000"/>
            <a:r>
              <a:rPr lang="en-US" altLang="zh-CN" sz="2400" dirty="0"/>
              <a:t>		}).start();//</a:t>
            </a:r>
            <a:r>
              <a:rPr lang="zh-CN" altLang="en-US" sz="2400" dirty="0"/>
              <a:t>启动线程</a:t>
            </a:r>
          </a:p>
        </p:txBody>
      </p:sp>
    </p:spTree>
    <p:extLst>
      <p:ext uri="{BB962C8B-B14F-4D97-AF65-F5344CB8AC3E}">
        <p14:creationId xmlns:p14="http://schemas.microsoft.com/office/powerpoint/2010/main" val="387333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87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7EC59-AF4E-4206-9ED5-B1AAD7D7CE82}"/>
              </a:ext>
            </a:extLst>
          </p:cNvPr>
          <p:cNvSpPr>
            <a:spLocks noGrp="1"/>
          </p:cNvSpPr>
          <p:nvPr>
            <p:ph type="title"/>
          </p:nvPr>
        </p:nvSpPr>
        <p:spPr/>
        <p:txBody>
          <a:bodyPr/>
          <a:lstStyle/>
          <a:p>
            <a:r>
              <a:rPr lang="en-US" altLang="zh-CN" dirty="0"/>
              <a:t>8.2.3</a:t>
            </a:r>
            <a:r>
              <a:rPr lang="zh-CN" altLang="en-US" dirty="0"/>
              <a:t> </a:t>
            </a:r>
            <a:r>
              <a:rPr lang="en-US" altLang="zh-CN" dirty="0"/>
              <a:t>Handler</a:t>
            </a:r>
            <a:r>
              <a:rPr lang="zh-CN" altLang="en-US" dirty="0"/>
              <a:t>线程通信机制</a:t>
            </a:r>
          </a:p>
        </p:txBody>
      </p:sp>
      <p:sp>
        <p:nvSpPr>
          <p:cNvPr id="3" name="内容占位符 2">
            <a:extLst>
              <a:ext uri="{FF2B5EF4-FFF2-40B4-BE49-F238E27FC236}">
                <a16:creationId xmlns:a16="http://schemas.microsoft.com/office/drawing/2014/main" id="{C6574E9C-DE0A-4770-877C-A55234162778}"/>
              </a:ext>
            </a:extLst>
          </p:cNvPr>
          <p:cNvSpPr>
            <a:spLocks noGrp="1"/>
          </p:cNvSpPr>
          <p:nvPr>
            <p:ph idx="1"/>
          </p:nvPr>
        </p:nvSpPr>
        <p:spPr>
          <a:xfrm>
            <a:off x="226972" y="1023709"/>
            <a:ext cx="4324856" cy="5472608"/>
          </a:xfrm>
        </p:spPr>
        <p:txBody>
          <a:bodyPr>
            <a:normAutofit lnSpcReduction="10000"/>
          </a:bodyPr>
          <a:lstStyle/>
          <a:p>
            <a:r>
              <a:rPr lang="en-US" altLang="zh-CN" sz="2600" b="1" dirty="0">
                <a:solidFill>
                  <a:srgbClr val="FF0000"/>
                </a:solidFill>
              </a:rPr>
              <a:t>Message</a:t>
            </a:r>
          </a:p>
          <a:p>
            <a:pPr lvl="1"/>
            <a:r>
              <a:rPr lang="zh-CN" altLang="en-US" dirty="0"/>
              <a:t>线程之间传递的消息</a:t>
            </a:r>
            <a:endParaRPr lang="en-US" altLang="zh-CN" dirty="0"/>
          </a:p>
          <a:p>
            <a:r>
              <a:rPr lang="en-US" altLang="zh-CN" sz="2600" b="1" dirty="0">
                <a:solidFill>
                  <a:srgbClr val="FF0000"/>
                </a:solidFill>
              </a:rPr>
              <a:t>Handler</a:t>
            </a:r>
          </a:p>
          <a:p>
            <a:pPr lvl="1"/>
            <a:r>
              <a:rPr lang="zh-CN" altLang="en-US" dirty="0"/>
              <a:t>用于发送和处理消息</a:t>
            </a:r>
            <a:endParaRPr lang="en-US" altLang="zh-CN" dirty="0"/>
          </a:p>
          <a:p>
            <a:r>
              <a:rPr lang="en-US" altLang="zh-CN" b="1" dirty="0">
                <a:solidFill>
                  <a:srgbClr val="FF0000"/>
                </a:solidFill>
              </a:rPr>
              <a:t>MessageQueue</a:t>
            </a:r>
          </a:p>
          <a:p>
            <a:pPr lvl="1"/>
            <a:r>
              <a:rPr lang="zh-CN" altLang="en-US" dirty="0"/>
              <a:t>消息队列，用于存放所有通过</a:t>
            </a:r>
            <a:r>
              <a:rPr lang="en-US" altLang="zh-CN" dirty="0"/>
              <a:t>Handler</a:t>
            </a:r>
            <a:r>
              <a:rPr lang="zh-CN" altLang="en-US" dirty="0"/>
              <a:t>发送的消息，这些消息等待被处理</a:t>
            </a:r>
            <a:endParaRPr lang="en-US" altLang="zh-CN" dirty="0"/>
          </a:p>
          <a:p>
            <a:pPr lvl="1"/>
            <a:r>
              <a:rPr lang="zh-CN" altLang="en-US" dirty="0"/>
              <a:t>每个线程有一个消息队列</a:t>
            </a:r>
            <a:endParaRPr lang="en-US" altLang="zh-CN" dirty="0"/>
          </a:p>
          <a:p>
            <a:r>
              <a:rPr lang="en-US" altLang="zh-CN" b="1" dirty="0">
                <a:solidFill>
                  <a:srgbClr val="FF0000"/>
                </a:solidFill>
              </a:rPr>
              <a:t>Looper</a:t>
            </a:r>
          </a:p>
          <a:p>
            <a:pPr lvl="1"/>
            <a:r>
              <a:rPr lang="zh-CN" altLang="en-US" dirty="0"/>
              <a:t>负责管理线程的消息队列和消息循环</a:t>
            </a:r>
            <a:endParaRPr lang="en-US" altLang="zh-CN" dirty="0"/>
          </a:p>
          <a:p>
            <a:pPr lvl="1"/>
            <a:r>
              <a:rPr lang="zh-CN" altLang="en-US" dirty="0"/>
              <a:t>每个线程只有一</a:t>
            </a:r>
            <a:r>
              <a:rPr lang="en-US" altLang="zh-CN" dirty="0"/>
              <a:t>Looper</a:t>
            </a:r>
            <a:endParaRPr lang="zh-CN" altLang="en-US" dirty="0"/>
          </a:p>
        </p:txBody>
      </p:sp>
      <p:pic>
        <p:nvPicPr>
          <p:cNvPr id="4" name="Picture 2" descr="http://www.adamrocker.com/blog/wp-content/uploads/2009/06/handler_system.png">
            <a:extLst>
              <a:ext uri="{FF2B5EF4-FFF2-40B4-BE49-F238E27FC236}">
                <a16:creationId xmlns:a16="http://schemas.microsoft.com/office/drawing/2014/main" id="{F66A3735-12C3-425D-BC77-1BD185C59157}"/>
              </a:ext>
            </a:extLst>
          </p:cNvPr>
          <p:cNvPicPr/>
          <p:nvPr/>
        </p:nvPicPr>
        <p:blipFill>
          <a:blip r:embed="rId2">
            <a:extLst>
              <a:ext uri="{28A0092B-C50C-407E-A947-70E740481C1C}">
                <a14:useLocalDpi xmlns:a14="http://schemas.microsoft.com/office/drawing/2010/main" val="0"/>
              </a:ext>
            </a:extLst>
          </a:blip>
          <a:srcRect/>
          <a:stretch>
            <a:fillRect/>
          </a:stretch>
        </p:blipFill>
        <p:spPr>
          <a:xfrm>
            <a:off x="4551828" y="1212395"/>
            <a:ext cx="7501492" cy="3809549"/>
          </a:xfrm>
          <a:prstGeom prst="rect">
            <a:avLst/>
          </a:prstGeom>
          <a:noFill/>
          <a:ln>
            <a:noFill/>
          </a:ln>
        </p:spPr>
      </p:pic>
    </p:spTree>
    <p:extLst>
      <p:ext uri="{BB962C8B-B14F-4D97-AF65-F5344CB8AC3E}">
        <p14:creationId xmlns:p14="http://schemas.microsoft.com/office/powerpoint/2010/main" val="192865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B2314-8BC3-49C3-9960-52B4674B5AEE}"/>
              </a:ext>
            </a:extLst>
          </p:cNvPr>
          <p:cNvSpPr>
            <a:spLocks noGrp="1"/>
          </p:cNvSpPr>
          <p:nvPr>
            <p:ph type="title"/>
          </p:nvPr>
        </p:nvSpPr>
        <p:spPr/>
        <p:txBody>
          <a:bodyPr/>
          <a:lstStyle/>
          <a:p>
            <a:r>
              <a:rPr lang="zh-CN" altLang="en-US" dirty="0"/>
              <a:t>内容概要</a:t>
            </a:r>
          </a:p>
        </p:txBody>
      </p:sp>
      <p:sp>
        <p:nvSpPr>
          <p:cNvPr id="3" name="内容占位符 2">
            <a:extLst>
              <a:ext uri="{FF2B5EF4-FFF2-40B4-BE49-F238E27FC236}">
                <a16:creationId xmlns:a16="http://schemas.microsoft.com/office/drawing/2014/main" id="{B964B5D0-B88E-45E3-9C7D-08D3FE99F5A0}"/>
              </a:ext>
            </a:extLst>
          </p:cNvPr>
          <p:cNvSpPr>
            <a:spLocks noGrp="1"/>
          </p:cNvSpPr>
          <p:nvPr>
            <p:ph idx="1"/>
          </p:nvPr>
        </p:nvSpPr>
        <p:spPr>
          <a:xfrm>
            <a:off x="929315" y="1052737"/>
            <a:ext cx="10927325" cy="5472608"/>
          </a:xfrm>
        </p:spPr>
        <p:txBody>
          <a:bodyPr/>
          <a:lstStyle/>
          <a:p>
            <a:pPr marL="514350" indent="-514350">
              <a:buFont typeface="+mj-lt"/>
              <a:buAutoNum type="arabicPeriod"/>
            </a:pPr>
            <a:r>
              <a:rPr lang="zh-CN" altLang="en-US" dirty="0"/>
              <a:t>概述</a:t>
            </a:r>
          </a:p>
          <a:p>
            <a:pPr marL="514350" indent="-514350">
              <a:buFont typeface="+mj-lt"/>
              <a:buAutoNum type="arabicPeriod"/>
            </a:pPr>
            <a:r>
              <a:rPr lang="zh-CN" altLang="en-US" dirty="0"/>
              <a:t>线程的基本用法</a:t>
            </a:r>
          </a:p>
          <a:p>
            <a:pPr marL="514350" indent="-514350">
              <a:buFont typeface="+mj-lt"/>
              <a:buAutoNum type="arabicPeriod"/>
            </a:pPr>
            <a:r>
              <a:rPr lang="en-US" altLang="zh-CN" b="1" dirty="0"/>
              <a:t>Android</a:t>
            </a:r>
            <a:r>
              <a:rPr lang="zh-CN" altLang="en-US" b="1" dirty="0"/>
              <a:t>异步消息处理机制</a:t>
            </a:r>
            <a:endParaRPr lang="en-US" altLang="zh-CN" b="1" dirty="0"/>
          </a:p>
          <a:p>
            <a:pPr marL="514350" indent="-514350">
              <a:buFont typeface="+mj-lt"/>
              <a:buAutoNum type="arabicPeriod"/>
            </a:pPr>
            <a:r>
              <a:rPr lang="zh-CN" altLang="en-US" dirty="0"/>
              <a:t>异步任务</a:t>
            </a:r>
            <a:r>
              <a:rPr lang="en-US" altLang="zh-CN" dirty="0" err="1"/>
              <a:t>AsyncTask</a:t>
            </a:r>
            <a:endParaRPr lang="en-US" altLang="zh-CN" dirty="0"/>
          </a:p>
          <a:p>
            <a:pPr marL="0" indent="0">
              <a:buNone/>
            </a:pPr>
            <a:endParaRPr lang="en-US" altLang="zh-CN" dirty="0"/>
          </a:p>
        </p:txBody>
      </p:sp>
    </p:spTree>
    <p:extLst>
      <p:ext uri="{BB962C8B-B14F-4D97-AF65-F5344CB8AC3E}">
        <p14:creationId xmlns:p14="http://schemas.microsoft.com/office/powerpoint/2010/main" val="42189081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F0E00-9127-4D0A-AB55-4801F575A42B}"/>
              </a:ext>
            </a:extLst>
          </p:cNvPr>
          <p:cNvSpPr>
            <a:spLocks noGrp="1"/>
          </p:cNvSpPr>
          <p:nvPr>
            <p:ph type="title"/>
          </p:nvPr>
        </p:nvSpPr>
        <p:spPr/>
        <p:txBody>
          <a:bodyPr/>
          <a:lstStyle/>
          <a:p>
            <a:r>
              <a:rPr lang="zh-CN" altLang="en-US" dirty="0"/>
              <a:t>异步消息处理的流程</a:t>
            </a:r>
          </a:p>
        </p:txBody>
      </p:sp>
      <p:sp>
        <p:nvSpPr>
          <p:cNvPr id="3" name="内容占位符 2">
            <a:extLst>
              <a:ext uri="{FF2B5EF4-FFF2-40B4-BE49-F238E27FC236}">
                <a16:creationId xmlns:a16="http://schemas.microsoft.com/office/drawing/2014/main" id="{9A9032A0-06E5-4B61-8F2B-35785D4F70C3}"/>
              </a:ext>
            </a:extLst>
          </p:cNvPr>
          <p:cNvSpPr>
            <a:spLocks noGrp="1"/>
          </p:cNvSpPr>
          <p:nvPr>
            <p:ph idx="1"/>
          </p:nvPr>
        </p:nvSpPr>
        <p:spPr/>
        <p:txBody>
          <a:bodyPr/>
          <a:lstStyle/>
          <a:p>
            <a:pPr marL="0" indent="0">
              <a:buClr>
                <a:srgbClr val="C00000"/>
              </a:buClr>
              <a:buNone/>
            </a:pPr>
            <a:r>
              <a:rPr lang="en-US" altLang="zh-CN" dirty="0"/>
              <a:t>Handler</a:t>
            </a:r>
            <a:r>
              <a:rPr lang="zh-CN" altLang="en-US" dirty="0"/>
              <a:t>类，</a:t>
            </a:r>
            <a:r>
              <a:rPr lang="en-US" altLang="zh-CN" dirty="0" err="1"/>
              <a:t>sendMessage</a:t>
            </a:r>
            <a:r>
              <a:rPr lang="zh-CN" altLang="en-US" dirty="0"/>
              <a:t>和</a:t>
            </a:r>
            <a:r>
              <a:rPr lang="en-US" altLang="zh-CN" dirty="0" err="1"/>
              <a:t>handleMessage</a:t>
            </a:r>
            <a:r>
              <a:rPr lang="zh-CN" altLang="en-US" dirty="0"/>
              <a:t>。</a:t>
            </a:r>
            <a:endParaRPr lang="en-US" altLang="zh-CN" b="1" dirty="0">
              <a:solidFill>
                <a:srgbClr val="C00000"/>
              </a:solidFill>
            </a:endParaRPr>
          </a:p>
          <a:p>
            <a:pPr marL="401193" indent="-401193">
              <a:buClr>
                <a:srgbClr val="C00000"/>
              </a:buClr>
              <a:buFont typeface="+mj-ea"/>
              <a:buAutoNum type="circleNumDbPlain"/>
            </a:pPr>
            <a:r>
              <a:rPr lang="zh-CN" altLang="en-US" b="1" dirty="0">
                <a:solidFill>
                  <a:srgbClr val="C00000"/>
                </a:solidFill>
              </a:rPr>
              <a:t>主线程：创建</a:t>
            </a:r>
            <a:r>
              <a:rPr lang="en-US" altLang="zh-CN" b="1" dirty="0">
                <a:solidFill>
                  <a:srgbClr val="C00000"/>
                </a:solidFill>
              </a:rPr>
              <a:t>Handler</a:t>
            </a:r>
            <a:r>
              <a:rPr lang="zh-CN" altLang="en-US" b="1" dirty="0">
                <a:solidFill>
                  <a:srgbClr val="C00000"/>
                </a:solidFill>
              </a:rPr>
              <a:t>对象，重写</a:t>
            </a:r>
            <a:r>
              <a:rPr lang="en-US" altLang="zh-CN" b="1" dirty="0" err="1">
                <a:solidFill>
                  <a:srgbClr val="C00000"/>
                </a:solidFill>
              </a:rPr>
              <a:t>handleMessage</a:t>
            </a:r>
            <a:r>
              <a:rPr lang="zh-CN" altLang="en-US" b="1" dirty="0">
                <a:solidFill>
                  <a:srgbClr val="C00000"/>
                </a:solidFill>
              </a:rPr>
              <a:t>方法</a:t>
            </a:r>
            <a:endParaRPr lang="en-US" altLang="zh-CN" b="1" dirty="0">
              <a:solidFill>
                <a:srgbClr val="C00000"/>
              </a:solidFill>
            </a:endParaRPr>
          </a:p>
          <a:p>
            <a:pPr lvl="1"/>
            <a:r>
              <a:rPr lang="zh-CN" altLang="en-US" dirty="0"/>
              <a:t>首先，在主线程中创建一个</a:t>
            </a:r>
            <a:r>
              <a:rPr lang="en-US" altLang="zh-CN" dirty="0"/>
              <a:t>Handler</a:t>
            </a:r>
            <a:r>
              <a:rPr lang="zh-CN" altLang="en-US" dirty="0"/>
              <a:t>对象，并重写其中的</a:t>
            </a:r>
            <a:r>
              <a:rPr lang="en-US" altLang="zh-CN" dirty="0" err="1"/>
              <a:t>handleMessage</a:t>
            </a:r>
            <a:r>
              <a:rPr lang="zh-CN" altLang="en-US" dirty="0"/>
              <a:t>方法；</a:t>
            </a:r>
            <a:endParaRPr lang="en-US" altLang="zh-CN" dirty="0"/>
          </a:p>
          <a:p>
            <a:pPr marL="401193" indent="-401193">
              <a:buClr>
                <a:srgbClr val="C00000"/>
              </a:buClr>
              <a:buFont typeface="+mj-ea"/>
              <a:buAutoNum type="circleNumDbPlain"/>
            </a:pPr>
            <a:r>
              <a:rPr lang="zh-CN" altLang="en-US" b="1" dirty="0">
                <a:solidFill>
                  <a:srgbClr val="C00000"/>
                </a:solidFill>
              </a:rPr>
              <a:t>子线程</a:t>
            </a:r>
            <a:r>
              <a:rPr lang="zh-CN" altLang="en-US" b="1" dirty="0"/>
              <a:t>：创建</a:t>
            </a:r>
            <a:r>
              <a:rPr lang="en-US" altLang="zh-CN" b="1" dirty="0"/>
              <a:t>Message</a:t>
            </a:r>
            <a:r>
              <a:rPr lang="zh-CN" altLang="en-US" b="1" dirty="0"/>
              <a:t>对象，发送消息</a:t>
            </a:r>
            <a:endParaRPr lang="en-US" altLang="zh-CN" b="1" dirty="0"/>
          </a:p>
          <a:p>
            <a:pPr lvl="1"/>
            <a:r>
              <a:rPr lang="zh-CN" altLang="en-US" dirty="0"/>
              <a:t>当子线程需要进行</a:t>
            </a:r>
            <a:r>
              <a:rPr lang="en-US" altLang="zh-CN" dirty="0"/>
              <a:t>UI</a:t>
            </a:r>
            <a:r>
              <a:rPr lang="zh-CN" altLang="en-US" dirty="0"/>
              <a:t>操作时，就创建</a:t>
            </a:r>
            <a:r>
              <a:rPr lang="en-US" altLang="zh-CN" dirty="0"/>
              <a:t>Message</a:t>
            </a:r>
            <a:r>
              <a:rPr lang="zh-CN" altLang="en-US" dirty="0"/>
              <a:t>对象，并通过主线程的</a:t>
            </a:r>
            <a:r>
              <a:rPr lang="en-US" altLang="zh-CN" dirty="0"/>
              <a:t>Handler</a:t>
            </a:r>
            <a:r>
              <a:rPr lang="zh-CN" altLang="en-US" dirty="0"/>
              <a:t>的</a:t>
            </a:r>
            <a:r>
              <a:rPr lang="en-US" altLang="zh-CN" dirty="0" err="1"/>
              <a:t>sendMessage</a:t>
            </a:r>
            <a:r>
              <a:rPr lang="en-US" altLang="zh-CN" dirty="0"/>
              <a:t>()</a:t>
            </a:r>
            <a:r>
              <a:rPr lang="zh-CN" altLang="en-US" dirty="0"/>
              <a:t>方法（参数是</a:t>
            </a:r>
            <a:r>
              <a:rPr lang="en-US" altLang="zh-CN" dirty="0"/>
              <a:t>Message</a:t>
            </a:r>
            <a:r>
              <a:rPr lang="zh-CN" altLang="en-US" dirty="0"/>
              <a:t>对象），将这条消息发送出去。这条待处理的消息会被 添加到主线程的</a:t>
            </a:r>
            <a:r>
              <a:rPr lang="en-US" altLang="zh-CN" dirty="0"/>
              <a:t>MessageQueue</a:t>
            </a:r>
            <a:r>
              <a:rPr lang="zh-CN" altLang="en-US" dirty="0"/>
              <a:t>中。</a:t>
            </a:r>
            <a:endParaRPr lang="en-US" altLang="zh-CN" dirty="0"/>
          </a:p>
          <a:p>
            <a:pPr marL="401193" indent="-401193">
              <a:buClr>
                <a:srgbClr val="C00000"/>
              </a:buClr>
              <a:buFont typeface="+mj-ea"/>
              <a:buAutoNum type="circleNumDbPlain"/>
            </a:pPr>
            <a:r>
              <a:rPr lang="zh-CN" altLang="en-US" b="1" dirty="0">
                <a:solidFill>
                  <a:srgbClr val="C00000"/>
                </a:solidFill>
              </a:rPr>
              <a:t>主线程：处理消息，回调</a:t>
            </a:r>
            <a:r>
              <a:rPr lang="en-US" altLang="zh-CN" b="1" dirty="0" err="1">
                <a:solidFill>
                  <a:srgbClr val="C00000"/>
                </a:solidFill>
              </a:rPr>
              <a:t>handleMessage</a:t>
            </a:r>
            <a:endParaRPr lang="en-US" altLang="zh-CN" b="1" dirty="0">
              <a:solidFill>
                <a:srgbClr val="C00000"/>
              </a:solidFill>
            </a:endParaRPr>
          </a:p>
          <a:p>
            <a:pPr lvl="1"/>
            <a:r>
              <a:rPr lang="zh-CN" altLang="en-US" dirty="0"/>
              <a:t>主线程通过</a:t>
            </a:r>
            <a:r>
              <a:rPr lang="en-US" altLang="zh-CN" dirty="0"/>
              <a:t>Looper</a:t>
            </a:r>
            <a:r>
              <a:rPr lang="zh-CN" altLang="en-US" dirty="0"/>
              <a:t>管理</a:t>
            </a:r>
            <a:r>
              <a:rPr lang="en-US" altLang="zh-CN" dirty="0"/>
              <a:t>MessageQueue</a:t>
            </a:r>
            <a:r>
              <a:rPr lang="zh-CN" altLang="en-US" dirty="0"/>
              <a:t>，不断地尝试从消息队列中取出待处理消息进行处理，取出消息时就会回调 </a:t>
            </a:r>
            <a:r>
              <a:rPr lang="en-US" altLang="zh-CN" dirty="0"/>
              <a:t>Handler</a:t>
            </a:r>
            <a:r>
              <a:rPr lang="zh-CN" altLang="en-US" dirty="0"/>
              <a:t>的</a:t>
            </a:r>
            <a:r>
              <a:rPr lang="en-US" altLang="zh-CN" dirty="0" err="1"/>
              <a:t>handlerMessage</a:t>
            </a:r>
            <a:r>
              <a:rPr lang="en-US" altLang="zh-CN" dirty="0"/>
              <a:t>()</a:t>
            </a:r>
            <a:r>
              <a:rPr lang="zh-CN" altLang="en-US" dirty="0"/>
              <a:t>方法。</a:t>
            </a:r>
          </a:p>
          <a:p>
            <a:endParaRPr lang="zh-CN" altLang="en-US" dirty="0"/>
          </a:p>
        </p:txBody>
      </p:sp>
    </p:spTree>
    <p:extLst>
      <p:ext uri="{BB962C8B-B14F-4D97-AF65-F5344CB8AC3E}">
        <p14:creationId xmlns:p14="http://schemas.microsoft.com/office/powerpoint/2010/main" val="303053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3C8A4-B05D-4D4C-BC27-C0D47B9445DB}"/>
              </a:ext>
            </a:extLst>
          </p:cNvPr>
          <p:cNvSpPr>
            <a:spLocks noGrp="1"/>
          </p:cNvSpPr>
          <p:nvPr>
            <p:ph type="title"/>
          </p:nvPr>
        </p:nvSpPr>
        <p:spPr/>
        <p:txBody>
          <a:bodyPr/>
          <a:lstStyle/>
          <a:p>
            <a:r>
              <a:rPr lang="en-US" altLang="zh-CN" dirty="0"/>
              <a:t>Handler + Message</a:t>
            </a:r>
            <a:r>
              <a:rPr lang="zh-CN" altLang="en-US" dirty="0"/>
              <a:t>实现异步通信</a:t>
            </a:r>
          </a:p>
        </p:txBody>
      </p:sp>
      <p:sp>
        <p:nvSpPr>
          <p:cNvPr id="3" name="内容占位符 2">
            <a:extLst>
              <a:ext uri="{FF2B5EF4-FFF2-40B4-BE49-F238E27FC236}">
                <a16:creationId xmlns:a16="http://schemas.microsoft.com/office/drawing/2014/main" id="{4820B339-03E1-4374-950E-03CFE81D45C6}"/>
              </a:ext>
            </a:extLst>
          </p:cNvPr>
          <p:cNvSpPr>
            <a:spLocks noGrp="1"/>
          </p:cNvSpPr>
          <p:nvPr>
            <p:ph idx="1"/>
          </p:nvPr>
        </p:nvSpPr>
        <p:spPr/>
        <p:txBody>
          <a:bodyPr/>
          <a:lstStyle/>
          <a:p>
            <a:r>
              <a:rPr lang="zh-CN" altLang="zh-CN" dirty="0"/>
              <a:t>【</a:t>
            </a:r>
            <a:r>
              <a:rPr lang="zh-CN" altLang="zh-CN" b="1" dirty="0"/>
              <a:t>例</a:t>
            </a:r>
            <a:r>
              <a:rPr lang="en-US" altLang="zh-CN" b="1" dirty="0"/>
              <a:t>8-1</a:t>
            </a:r>
            <a:r>
              <a:rPr lang="zh-CN" altLang="zh-CN" dirty="0"/>
              <a:t>】幸运大抽奖。在</a:t>
            </a:r>
            <a:r>
              <a:rPr lang="en-US" altLang="zh-CN" dirty="0" err="1"/>
              <a:t>ThreadDemoMessage</a:t>
            </a:r>
            <a:r>
              <a:rPr lang="zh-CN" altLang="zh-CN" dirty="0"/>
              <a:t>项目中，有两个按钮，单击</a:t>
            </a:r>
            <a:r>
              <a:rPr lang="en-US" altLang="zh-CN" dirty="0"/>
              <a:t>“</a:t>
            </a:r>
            <a:r>
              <a:rPr lang="zh-CN" altLang="zh-CN" dirty="0"/>
              <a:t>开始抽奖</a:t>
            </a:r>
            <a:r>
              <a:rPr lang="en-US" altLang="zh-CN" dirty="0"/>
              <a:t>”</a:t>
            </a:r>
            <a:r>
              <a:rPr lang="zh-CN" altLang="zh-CN" dirty="0"/>
              <a:t>即进入名单滚动环节，单击</a:t>
            </a:r>
            <a:r>
              <a:rPr lang="en-US" altLang="zh-CN" dirty="0"/>
              <a:t>“</a:t>
            </a:r>
            <a:r>
              <a:rPr lang="zh-CN" altLang="zh-CN" dirty="0"/>
              <a:t>大奖揭晓</a:t>
            </a:r>
            <a:r>
              <a:rPr lang="en-US" altLang="zh-CN" dirty="0"/>
              <a:t>”</a:t>
            </a:r>
            <a:r>
              <a:rPr lang="zh-CN" altLang="zh-CN" dirty="0"/>
              <a:t>按钮，名单停止滚动，显示的名字即为中奖的幸运者。效果如下：</a:t>
            </a:r>
          </a:p>
          <a:p>
            <a:endParaRPr lang="zh-CN" altLang="en-US" dirty="0"/>
          </a:p>
          <a:p>
            <a:endParaRPr lang="zh-CN" altLang="en-US" dirty="0"/>
          </a:p>
        </p:txBody>
      </p:sp>
      <p:pic>
        <p:nvPicPr>
          <p:cNvPr id="4" name="图片 3">
            <a:extLst>
              <a:ext uri="{FF2B5EF4-FFF2-40B4-BE49-F238E27FC236}">
                <a16:creationId xmlns:a16="http://schemas.microsoft.com/office/drawing/2014/main" id="{B7B7C693-3C48-485B-96CE-F46C6FDD1F0B}"/>
              </a:ext>
            </a:extLst>
          </p:cNvPr>
          <p:cNvPicPr/>
          <p:nvPr/>
        </p:nvPicPr>
        <p:blipFill>
          <a:blip r:embed="rId2"/>
          <a:stretch>
            <a:fillRect/>
          </a:stretch>
        </p:blipFill>
        <p:spPr>
          <a:xfrm>
            <a:off x="929315" y="2577949"/>
            <a:ext cx="2249314" cy="3960000"/>
          </a:xfrm>
          <a:prstGeom prst="rect">
            <a:avLst/>
          </a:prstGeom>
          <a:ln>
            <a:solidFill>
              <a:schemeClr val="accent1"/>
            </a:solidFill>
          </a:ln>
        </p:spPr>
      </p:pic>
      <p:pic>
        <p:nvPicPr>
          <p:cNvPr id="5" name="图片 4">
            <a:extLst>
              <a:ext uri="{FF2B5EF4-FFF2-40B4-BE49-F238E27FC236}">
                <a16:creationId xmlns:a16="http://schemas.microsoft.com/office/drawing/2014/main" id="{13D74F21-0FE2-44AD-813D-CAAA1F5E890B}"/>
              </a:ext>
            </a:extLst>
          </p:cNvPr>
          <p:cNvPicPr/>
          <p:nvPr/>
        </p:nvPicPr>
        <p:blipFill>
          <a:blip r:embed="rId3"/>
          <a:stretch>
            <a:fillRect/>
          </a:stretch>
        </p:blipFill>
        <p:spPr>
          <a:xfrm>
            <a:off x="3262884" y="2605062"/>
            <a:ext cx="2249314" cy="3960000"/>
          </a:xfrm>
          <a:prstGeom prst="rect">
            <a:avLst/>
          </a:prstGeom>
          <a:ln>
            <a:solidFill>
              <a:schemeClr val="accent1"/>
            </a:solidFill>
          </a:ln>
        </p:spPr>
      </p:pic>
      <p:pic>
        <p:nvPicPr>
          <p:cNvPr id="6" name="图片 5">
            <a:extLst>
              <a:ext uri="{FF2B5EF4-FFF2-40B4-BE49-F238E27FC236}">
                <a16:creationId xmlns:a16="http://schemas.microsoft.com/office/drawing/2014/main" id="{378D1B38-2DC8-437F-AFBB-729FAB5AEFCA}"/>
              </a:ext>
            </a:extLst>
          </p:cNvPr>
          <p:cNvPicPr/>
          <p:nvPr/>
        </p:nvPicPr>
        <p:blipFill>
          <a:blip r:embed="rId4"/>
          <a:stretch>
            <a:fillRect/>
          </a:stretch>
        </p:blipFill>
        <p:spPr>
          <a:xfrm>
            <a:off x="5596454" y="2605062"/>
            <a:ext cx="2245889" cy="3960000"/>
          </a:xfrm>
          <a:prstGeom prst="rect">
            <a:avLst/>
          </a:prstGeom>
          <a:ln>
            <a:solidFill>
              <a:schemeClr val="accent1"/>
            </a:solidFill>
          </a:ln>
        </p:spPr>
      </p:pic>
      <p:sp>
        <p:nvSpPr>
          <p:cNvPr id="7" name="TextBox 6">
            <a:extLst>
              <a:ext uri="{FF2B5EF4-FFF2-40B4-BE49-F238E27FC236}">
                <a16:creationId xmlns:a16="http://schemas.microsoft.com/office/drawing/2014/main" id="{2D5D52A3-0376-43E9-8895-F82876DE3410}"/>
              </a:ext>
            </a:extLst>
          </p:cNvPr>
          <p:cNvSpPr txBox="1"/>
          <p:nvPr/>
        </p:nvSpPr>
        <p:spPr>
          <a:xfrm>
            <a:off x="8253827" y="3429000"/>
            <a:ext cx="3191329" cy="1457015"/>
          </a:xfrm>
          <a:prstGeom prst="rect">
            <a:avLst/>
          </a:prstGeom>
          <a:noFill/>
          <a:ln>
            <a:solidFill>
              <a:schemeClr val="bg2"/>
            </a:solidFill>
          </a:ln>
        </p:spPr>
        <p:txBody>
          <a:bodyPr wrap="square" lIns="71323" tIns="35662" rIns="71323" bIns="35662" rtlCol="0">
            <a:spAutoFit/>
          </a:bodyPr>
          <a:lstStyle/>
          <a:p>
            <a:pPr algn="just"/>
            <a:r>
              <a:rPr lang="zh-CN" altLang="en-US" sz="1800" b="1" dirty="0"/>
              <a:t>分析：按下按钮“开始抽奖”之后在开启线程之后每隔</a:t>
            </a:r>
            <a:r>
              <a:rPr lang="en-US" altLang="zh-CN" sz="1800" b="1" dirty="0"/>
              <a:t>500ms</a:t>
            </a:r>
            <a:r>
              <a:rPr lang="zh-CN" altLang="en-US" sz="1800" b="1" dirty="0"/>
              <a:t>随机抽取一个名字，然后通过消息机制传递给主线程，在</a:t>
            </a:r>
            <a:r>
              <a:rPr lang="en-US" altLang="zh-CN" sz="1800" b="1" dirty="0"/>
              <a:t>UI</a:t>
            </a:r>
            <a:r>
              <a:rPr lang="zh-CN" altLang="en-US" sz="1800" b="1" dirty="0"/>
              <a:t>界面进行显示。</a:t>
            </a:r>
          </a:p>
        </p:txBody>
      </p:sp>
    </p:spTree>
    <p:extLst>
      <p:ext uri="{BB962C8B-B14F-4D97-AF65-F5344CB8AC3E}">
        <p14:creationId xmlns:p14="http://schemas.microsoft.com/office/powerpoint/2010/main" val="346878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F111D-0097-4D81-B1AF-D57C2019FE6B}"/>
              </a:ext>
            </a:extLst>
          </p:cNvPr>
          <p:cNvSpPr>
            <a:spLocks noGrp="1"/>
          </p:cNvSpPr>
          <p:nvPr>
            <p:ph type="title"/>
          </p:nvPr>
        </p:nvSpPr>
        <p:spPr/>
        <p:txBody>
          <a:bodyPr/>
          <a:lstStyle/>
          <a:p>
            <a:r>
              <a:rPr lang="zh-CN" altLang="en-US" sz="3600" b="1" dirty="0"/>
              <a:t>案例实现：</a:t>
            </a:r>
            <a:r>
              <a:rPr lang="zh-CN" altLang="zh-CN" sz="3600" b="1" dirty="0"/>
              <a:t>幸运大抽奖</a:t>
            </a:r>
            <a:endParaRPr lang="zh-CN" altLang="en-US" dirty="0"/>
          </a:p>
        </p:txBody>
      </p:sp>
      <p:sp>
        <p:nvSpPr>
          <p:cNvPr id="3" name="内容占位符 2">
            <a:extLst>
              <a:ext uri="{FF2B5EF4-FFF2-40B4-BE49-F238E27FC236}">
                <a16:creationId xmlns:a16="http://schemas.microsoft.com/office/drawing/2014/main" id="{326811C5-1BD6-497F-94E7-42A2E9AE4B05}"/>
              </a:ext>
            </a:extLst>
          </p:cNvPr>
          <p:cNvSpPr>
            <a:spLocks noGrp="1"/>
          </p:cNvSpPr>
          <p:nvPr>
            <p:ph idx="1"/>
          </p:nvPr>
        </p:nvSpPr>
        <p:spPr/>
        <p:txBody>
          <a:bodyPr/>
          <a:lstStyle/>
          <a:p>
            <a:r>
              <a:rPr lang="zh-CN" altLang="zh-CN" dirty="0"/>
              <a:t>（</a:t>
            </a:r>
            <a:r>
              <a:rPr lang="en-US" altLang="zh-CN" dirty="0"/>
              <a:t>1</a:t>
            </a:r>
            <a:r>
              <a:rPr lang="zh-CN" altLang="zh-CN" dirty="0"/>
              <a:t>）</a:t>
            </a:r>
            <a:r>
              <a:rPr lang="zh-CN" altLang="zh-CN" b="1" dirty="0"/>
              <a:t>布局：</a:t>
            </a:r>
            <a:endParaRPr lang="zh-CN" altLang="zh-CN" dirty="0"/>
          </a:p>
          <a:p>
            <a:endParaRPr lang="zh-CN" altLang="en-US" dirty="0"/>
          </a:p>
        </p:txBody>
      </p:sp>
      <p:sp>
        <p:nvSpPr>
          <p:cNvPr id="4" name="矩形 3">
            <a:extLst>
              <a:ext uri="{FF2B5EF4-FFF2-40B4-BE49-F238E27FC236}">
                <a16:creationId xmlns:a16="http://schemas.microsoft.com/office/drawing/2014/main" id="{578E4995-4A85-4A80-A5C2-3F1D9E230DAF}"/>
              </a:ext>
            </a:extLst>
          </p:cNvPr>
          <p:cNvSpPr/>
          <p:nvPr/>
        </p:nvSpPr>
        <p:spPr>
          <a:xfrm>
            <a:off x="8975648" y="399546"/>
            <a:ext cx="2926467" cy="441352"/>
          </a:xfrm>
          <a:prstGeom prst="rect">
            <a:avLst/>
          </a:prstGeom>
        </p:spPr>
        <p:txBody>
          <a:bodyPr wrap="none" lIns="71323" tIns="35662" rIns="71323" bIns="35662">
            <a:spAutoFit/>
          </a:bodyPr>
          <a:lstStyle/>
          <a:p>
            <a:r>
              <a:rPr lang="en-US" altLang="zh-CN" sz="2400" b="1" dirty="0" err="1">
                <a:solidFill>
                  <a:srgbClr val="FF0066"/>
                </a:solidFill>
              </a:rPr>
              <a:t>ThreadDemoMessage</a:t>
            </a:r>
            <a:endParaRPr lang="zh-CN" altLang="en-US" sz="2400" b="1" dirty="0">
              <a:solidFill>
                <a:srgbClr val="FF0066"/>
              </a:solidFill>
            </a:endParaRPr>
          </a:p>
        </p:txBody>
      </p:sp>
      <p:pic>
        <p:nvPicPr>
          <p:cNvPr id="5" name="图片 4">
            <a:extLst>
              <a:ext uri="{FF2B5EF4-FFF2-40B4-BE49-F238E27FC236}">
                <a16:creationId xmlns:a16="http://schemas.microsoft.com/office/drawing/2014/main" id="{B2DA8310-5772-40B1-B22A-06B3DCE6D835}"/>
              </a:ext>
            </a:extLst>
          </p:cNvPr>
          <p:cNvPicPr/>
          <p:nvPr/>
        </p:nvPicPr>
        <p:blipFill>
          <a:blip r:embed="rId2"/>
          <a:stretch>
            <a:fillRect/>
          </a:stretch>
        </p:blipFill>
        <p:spPr>
          <a:xfrm>
            <a:off x="1103249" y="1699379"/>
            <a:ext cx="4992751" cy="2253042"/>
          </a:xfrm>
          <a:prstGeom prst="rect">
            <a:avLst/>
          </a:prstGeom>
          <a:ln>
            <a:solidFill>
              <a:schemeClr val="accent1"/>
            </a:solidFill>
          </a:ln>
        </p:spPr>
      </p:pic>
    </p:spTree>
    <p:extLst>
      <p:ext uri="{BB962C8B-B14F-4D97-AF65-F5344CB8AC3E}">
        <p14:creationId xmlns:p14="http://schemas.microsoft.com/office/powerpoint/2010/main" val="329731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BD936-DC08-43C8-8B99-EBCFB7F0057E}"/>
              </a:ext>
            </a:extLst>
          </p:cNvPr>
          <p:cNvSpPr>
            <a:spLocks noGrp="1"/>
          </p:cNvSpPr>
          <p:nvPr>
            <p:ph type="title"/>
          </p:nvPr>
        </p:nvSpPr>
        <p:spPr/>
        <p:txBody>
          <a:bodyPr/>
          <a:lstStyle/>
          <a:p>
            <a:r>
              <a:rPr lang="zh-CN" altLang="en-US" sz="3600" b="1" dirty="0"/>
              <a:t>案例实现：</a:t>
            </a:r>
            <a:r>
              <a:rPr lang="zh-CN" altLang="zh-CN" sz="3600" b="1" dirty="0"/>
              <a:t>幸运大抽奖</a:t>
            </a:r>
            <a:endParaRPr lang="zh-CN" altLang="en-US" dirty="0"/>
          </a:p>
        </p:txBody>
      </p:sp>
      <p:sp>
        <p:nvSpPr>
          <p:cNvPr id="3" name="内容占位符 2">
            <a:extLst>
              <a:ext uri="{FF2B5EF4-FFF2-40B4-BE49-F238E27FC236}">
                <a16:creationId xmlns:a16="http://schemas.microsoft.com/office/drawing/2014/main" id="{E03F15AA-1C1A-4EC7-BF44-01978B95BA02}"/>
              </a:ext>
            </a:extLst>
          </p:cNvPr>
          <p:cNvSpPr>
            <a:spLocks noGrp="1"/>
          </p:cNvSpPr>
          <p:nvPr>
            <p:ph idx="1"/>
          </p:nvPr>
        </p:nvSpPr>
        <p:spPr/>
        <p:txBody>
          <a:bodyPr/>
          <a:lstStyle/>
          <a:p>
            <a:r>
              <a:rPr lang="zh-CN" altLang="en-US" b="1" dirty="0"/>
              <a:t>（</a:t>
            </a:r>
            <a:r>
              <a:rPr lang="en-US" altLang="zh-CN" b="1" dirty="0"/>
              <a:t>2</a:t>
            </a:r>
            <a:r>
              <a:rPr lang="zh-CN" altLang="en-US" b="1" dirty="0"/>
              <a:t>）主线程，</a:t>
            </a:r>
            <a:r>
              <a:rPr lang="en-US" altLang="zh-CN" b="1" dirty="0"/>
              <a:t>Activity</a:t>
            </a:r>
            <a:r>
              <a:rPr lang="zh-CN" altLang="zh-CN" b="1" dirty="0"/>
              <a:t>类：</a:t>
            </a:r>
            <a:r>
              <a:rPr lang="zh-CN" altLang="en-US" b="1" dirty="0">
                <a:solidFill>
                  <a:srgbClr val="FF0066"/>
                </a:solidFill>
              </a:rPr>
              <a:t>创建</a:t>
            </a:r>
            <a:r>
              <a:rPr lang="en-US" altLang="zh-CN" b="1" dirty="0">
                <a:solidFill>
                  <a:srgbClr val="FF0066"/>
                </a:solidFill>
              </a:rPr>
              <a:t>Handler</a:t>
            </a:r>
            <a:r>
              <a:rPr lang="zh-CN" altLang="en-US" b="1" dirty="0">
                <a:solidFill>
                  <a:srgbClr val="FF0066"/>
                </a:solidFill>
              </a:rPr>
              <a:t>类的实例并重写</a:t>
            </a:r>
            <a:r>
              <a:rPr lang="en-US" altLang="zh-CN" b="1" dirty="0" err="1">
                <a:solidFill>
                  <a:srgbClr val="FF0066"/>
                </a:solidFill>
              </a:rPr>
              <a:t>handleMessage</a:t>
            </a:r>
            <a:r>
              <a:rPr lang="en-US" altLang="zh-CN" b="1" dirty="0">
                <a:solidFill>
                  <a:srgbClr val="FF0066"/>
                </a:solidFill>
              </a:rPr>
              <a:t>()</a:t>
            </a:r>
            <a:r>
              <a:rPr lang="zh-CN" altLang="en-US" b="1" dirty="0">
                <a:solidFill>
                  <a:srgbClr val="FF0066"/>
                </a:solidFill>
              </a:rPr>
              <a:t>方法</a:t>
            </a:r>
            <a:r>
              <a:rPr lang="zh-CN" altLang="en-US" dirty="0"/>
              <a:t>。</a:t>
            </a:r>
          </a:p>
        </p:txBody>
      </p:sp>
      <p:sp>
        <p:nvSpPr>
          <p:cNvPr id="4" name="矩形 3">
            <a:extLst>
              <a:ext uri="{FF2B5EF4-FFF2-40B4-BE49-F238E27FC236}">
                <a16:creationId xmlns:a16="http://schemas.microsoft.com/office/drawing/2014/main" id="{E5DD23D6-739A-43AF-9AA2-A4F4465454A4}"/>
              </a:ext>
            </a:extLst>
          </p:cNvPr>
          <p:cNvSpPr/>
          <p:nvPr/>
        </p:nvSpPr>
        <p:spPr>
          <a:xfrm>
            <a:off x="929315" y="2091037"/>
            <a:ext cx="5485999" cy="3396007"/>
          </a:xfrm>
          <a:prstGeom prst="rect">
            <a:avLst/>
          </a:prstGeom>
          <a:ln>
            <a:solidFill>
              <a:schemeClr val="tx2"/>
            </a:solidFill>
          </a:ln>
        </p:spPr>
        <p:txBody>
          <a:bodyPr wrap="square" lIns="71323" tIns="35662" rIns="71323" bIns="35662">
            <a:spAutoFit/>
          </a:bodyPr>
          <a:lstStyle/>
          <a:p>
            <a:r>
              <a:rPr lang="en-US" altLang="zh-CN" sz="2400" kern="100" dirty="0">
                <a:latin typeface="Times New Roman" panose="02020603050405020304" pitchFamily="18" charset="0"/>
              </a:rPr>
              <a:t>Button </a:t>
            </a:r>
            <a:r>
              <a:rPr lang="en-US" altLang="zh-CN" sz="2400" kern="100" dirty="0" err="1">
                <a:latin typeface="Times New Roman" panose="02020603050405020304" pitchFamily="18" charset="0"/>
              </a:rPr>
              <a:t>btn_start</a:t>
            </a: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btn_ok</a:t>
            </a:r>
            <a:r>
              <a:rPr lang="en-US" altLang="zh-CN" sz="2400" kern="100" dirty="0">
                <a:latin typeface="Times New Roman" panose="02020603050405020304" pitchFamily="18" charset="0"/>
              </a:rPr>
              <a:t>;</a:t>
            </a:r>
            <a:br>
              <a:rPr lang="en-US" altLang="zh-CN" sz="2400" kern="100" dirty="0">
                <a:latin typeface="Times New Roman" panose="02020603050405020304" pitchFamily="18" charset="0"/>
              </a:rPr>
            </a:br>
            <a:r>
              <a:rPr lang="en-US" altLang="zh-CN" sz="2400" kern="100" dirty="0" err="1">
                <a:latin typeface="Times New Roman" panose="02020603050405020304" pitchFamily="18" charset="0"/>
              </a:rPr>
              <a:t>TextView</a:t>
            </a: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tv_result</a:t>
            </a:r>
            <a:r>
              <a:rPr lang="en-US" altLang="zh-CN" sz="2400" kern="100" dirty="0">
                <a:latin typeface="Times New Roman" panose="02020603050405020304" pitchFamily="18" charset="0"/>
              </a:rPr>
              <a:t>;</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private Handler </a:t>
            </a:r>
            <a:r>
              <a:rPr lang="en-US" altLang="zh-CN" sz="2400" b="1" kern="100" dirty="0" err="1">
                <a:latin typeface="Times New Roman" panose="02020603050405020304" pitchFamily="18" charset="0"/>
              </a:rPr>
              <a:t>mHandler</a:t>
            </a:r>
            <a:r>
              <a:rPr lang="en-US" altLang="zh-CN" sz="2400" kern="100" dirty="0">
                <a:latin typeface="Times New Roman" panose="02020603050405020304" pitchFamily="18" charset="0"/>
              </a:rPr>
              <a:t>;</a:t>
            </a:r>
          </a:p>
          <a:p>
            <a:r>
              <a:rPr lang="en-US" altLang="zh-CN" sz="2400" kern="100" dirty="0">
                <a:latin typeface="Times New Roman" panose="02020603050405020304" pitchFamily="18" charset="0"/>
              </a:rPr>
              <a:t>private Thread </a:t>
            </a:r>
            <a:r>
              <a:rPr lang="en-US" altLang="zh-CN" sz="2400" b="1" kern="100" dirty="0" err="1">
                <a:latin typeface="Times New Roman" panose="02020603050405020304" pitchFamily="18" charset="0"/>
              </a:rPr>
              <a:t>luckThread</a:t>
            </a:r>
            <a:r>
              <a:rPr lang="en-US" altLang="zh-CN" sz="2400" kern="100" dirty="0">
                <a:latin typeface="Times New Roman" panose="02020603050405020304" pitchFamily="18" charset="0"/>
              </a:rPr>
              <a:t>;</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protected void </a:t>
            </a:r>
            <a:r>
              <a:rPr lang="en-US" altLang="zh-CN" sz="2400" kern="100" dirty="0" err="1">
                <a:latin typeface="Times New Roman" panose="02020603050405020304" pitchFamily="18" charset="0"/>
              </a:rPr>
              <a:t>onCreate</a:t>
            </a:r>
            <a:r>
              <a:rPr lang="en-US" altLang="zh-CN" sz="2400" kern="100" dirty="0">
                <a:latin typeface="Times New Roman" panose="02020603050405020304" pitchFamily="18" charset="0"/>
              </a:rPr>
              <a:t>(Bundle </a:t>
            </a:r>
            <a:r>
              <a:rPr lang="en-US" altLang="zh-CN" sz="2400" kern="100" dirty="0" err="1">
                <a:latin typeface="Times New Roman" panose="02020603050405020304" pitchFamily="18" charset="0"/>
              </a:rPr>
              <a:t>savedInstanceState</a:t>
            </a:r>
            <a:r>
              <a:rPr lang="en-US" altLang="zh-CN" sz="2400" kern="100" dirty="0">
                <a:latin typeface="Times New Roman" panose="02020603050405020304" pitchFamily="18" charset="0"/>
              </a:rPr>
              <a:t>) {</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super.onCreate</a:t>
            </a:r>
            <a:r>
              <a:rPr lang="en-US" altLang="zh-CN" sz="2400" kern="100" dirty="0">
                <a:latin typeface="Times New Roman" panose="02020603050405020304" pitchFamily="18" charset="0"/>
              </a:rPr>
              <a:t>(</a:t>
            </a:r>
            <a:r>
              <a:rPr lang="en-US" altLang="zh-CN" sz="2400" kern="100" dirty="0" err="1">
                <a:latin typeface="Times New Roman" panose="02020603050405020304" pitchFamily="18" charset="0"/>
              </a:rPr>
              <a:t>savedInstanceState</a:t>
            </a:r>
            <a:r>
              <a:rPr lang="en-US" altLang="zh-CN" sz="2400" kern="100" dirty="0">
                <a:latin typeface="Times New Roman" panose="02020603050405020304" pitchFamily="18" charset="0"/>
              </a:rPr>
              <a:t>);</a:t>
            </a:r>
            <a:br>
              <a:rPr lang="en-US" altLang="zh-CN" sz="2400" kern="100" dirty="0">
                <a:latin typeface="Times New Roman" panose="02020603050405020304" pitchFamily="18" charset="0"/>
              </a:rPr>
            </a:b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setContentView</a:t>
            </a:r>
            <a:r>
              <a:rPr lang="en-US" altLang="zh-CN" sz="2400" kern="100" dirty="0">
                <a:latin typeface="Times New Roman" panose="02020603050405020304" pitchFamily="18" charset="0"/>
              </a:rPr>
              <a:t>(</a:t>
            </a:r>
            <a:r>
              <a:rPr lang="en-US" altLang="zh-CN" sz="2400" kern="100" dirty="0" err="1">
                <a:latin typeface="Times New Roman" panose="02020603050405020304" pitchFamily="18" charset="0"/>
              </a:rPr>
              <a:t>R.layout.activity_main</a:t>
            </a:r>
            <a:r>
              <a:rPr lang="en-US" altLang="zh-CN" sz="2400" kern="100" dirty="0">
                <a:latin typeface="Times New Roman" panose="02020603050405020304" pitchFamily="18" charset="0"/>
              </a:rPr>
              <a:t>);</a:t>
            </a:r>
            <a:br>
              <a:rPr lang="en-US" altLang="zh-CN" sz="2400" kern="100" dirty="0">
                <a:latin typeface="Times New Roman" panose="02020603050405020304" pitchFamily="18" charset="0"/>
              </a:rPr>
            </a:br>
            <a:r>
              <a:rPr lang="en-US" altLang="zh-CN" sz="2400" b="1" kern="100" dirty="0">
                <a:solidFill>
                  <a:srgbClr val="FF0066"/>
                </a:solidFill>
                <a:latin typeface="Times New Roman" panose="02020603050405020304" pitchFamily="18" charset="0"/>
              </a:rPr>
              <a:t>    </a:t>
            </a:r>
            <a:r>
              <a:rPr lang="en-US" altLang="zh-CN" sz="2400" b="1" kern="100" dirty="0" err="1">
                <a:solidFill>
                  <a:srgbClr val="FF0066"/>
                </a:solidFill>
                <a:latin typeface="Times New Roman" panose="02020603050405020304" pitchFamily="18" charset="0"/>
              </a:rPr>
              <a:t>init</a:t>
            </a:r>
            <a:r>
              <a:rPr lang="en-US" altLang="zh-CN" sz="2400" b="1" kern="100" dirty="0">
                <a:solidFill>
                  <a:srgbClr val="FF0066"/>
                </a:solidFill>
                <a:latin typeface="Times New Roman" panose="02020603050405020304" pitchFamily="18" charset="0"/>
              </a:rPr>
              <a:t>();</a:t>
            </a:r>
          </a:p>
        </p:txBody>
      </p:sp>
      <p:sp>
        <p:nvSpPr>
          <p:cNvPr id="6" name="Rectangle 1">
            <a:extLst>
              <a:ext uri="{FF2B5EF4-FFF2-40B4-BE49-F238E27FC236}">
                <a16:creationId xmlns:a16="http://schemas.microsoft.com/office/drawing/2014/main" id="{0BA6F5FF-AD45-AE02-5D04-DA10EAD8D370}"/>
              </a:ext>
            </a:extLst>
          </p:cNvPr>
          <p:cNvSpPr>
            <a:spLocks noChangeArrowheads="1"/>
          </p:cNvSpPr>
          <p:nvPr/>
        </p:nvSpPr>
        <p:spPr bwMode="auto">
          <a:xfrm>
            <a:off x="4477779" y="4363659"/>
            <a:ext cx="7424336"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660E7A"/>
                </a:solidFill>
                <a:effectLst/>
                <a:latin typeface="宋体" panose="02010600030101010101" pitchFamily="2" charset="-122"/>
                <a:ea typeface="宋体" panose="02010600030101010101" pitchFamily="2" charset="-122"/>
              </a:rPr>
              <a:t>mH</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andler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Handler.Callback()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boolean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handleMessage(</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@NonNull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Message msg)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tv_result.setText(msg.</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obj</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.toString());</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false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53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5B516-44E2-4002-AE7E-78853E6E7CB8}"/>
              </a:ext>
            </a:extLst>
          </p:cNvPr>
          <p:cNvSpPr>
            <a:spLocks noGrp="1"/>
          </p:cNvSpPr>
          <p:nvPr>
            <p:ph type="title"/>
          </p:nvPr>
        </p:nvSpPr>
        <p:spPr/>
        <p:txBody>
          <a:bodyPr/>
          <a:lstStyle/>
          <a:p>
            <a:r>
              <a:rPr lang="zh-CN" altLang="en-US" dirty="0">
                <a:solidFill>
                  <a:srgbClr val="455F51"/>
                </a:solidFill>
              </a:rPr>
              <a:t>案例实现：</a:t>
            </a:r>
            <a:r>
              <a:rPr lang="zh-CN" altLang="zh-CN" dirty="0">
                <a:solidFill>
                  <a:srgbClr val="455F51"/>
                </a:solidFill>
              </a:rPr>
              <a:t>幸运大抽奖</a:t>
            </a:r>
            <a:endParaRPr lang="zh-CN" altLang="en-US" dirty="0"/>
          </a:p>
        </p:txBody>
      </p:sp>
      <p:sp>
        <p:nvSpPr>
          <p:cNvPr id="3" name="内容占位符 2">
            <a:extLst>
              <a:ext uri="{FF2B5EF4-FFF2-40B4-BE49-F238E27FC236}">
                <a16:creationId xmlns:a16="http://schemas.microsoft.com/office/drawing/2014/main" id="{7ABDF81B-628E-4DFB-AAEF-DCB50387DAD0}"/>
              </a:ext>
            </a:extLst>
          </p:cNvPr>
          <p:cNvSpPr>
            <a:spLocks noGrp="1"/>
          </p:cNvSpPr>
          <p:nvPr>
            <p:ph idx="1"/>
          </p:nvPr>
        </p:nvSpPr>
        <p:spPr/>
        <p:txBody>
          <a:bodyPr/>
          <a:lstStyle/>
          <a:p>
            <a:r>
              <a:rPr lang="zh-CN" altLang="zh-CN" dirty="0"/>
              <a:t>（</a:t>
            </a:r>
            <a:r>
              <a:rPr lang="en-US" altLang="zh-CN" dirty="0"/>
              <a:t>3</a:t>
            </a:r>
            <a:r>
              <a:rPr lang="zh-CN" altLang="zh-CN" dirty="0"/>
              <a:t>）</a:t>
            </a:r>
            <a:r>
              <a:rPr lang="zh-CN" altLang="en-US" dirty="0"/>
              <a:t>定义子线程</a:t>
            </a:r>
            <a:r>
              <a:rPr lang="zh-CN" altLang="zh-CN" b="1" dirty="0"/>
              <a:t>：</a:t>
            </a:r>
            <a:r>
              <a:rPr lang="zh-CN" altLang="en-US" b="1" dirty="0"/>
              <a:t>在子线程中每过</a:t>
            </a:r>
            <a:r>
              <a:rPr lang="en-US" altLang="zh-CN" b="1" dirty="0"/>
              <a:t>500ms</a:t>
            </a:r>
            <a:r>
              <a:rPr lang="zh-CN" altLang="en-US" b="1" dirty="0"/>
              <a:t>随机抽取一个名字，然后以</a:t>
            </a:r>
            <a:r>
              <a:rPr lang="en-US" altLang="zh-CN" b="1" dirty="0"/>
              <a:t>Message</a:t>
            </a:r>
            <a:r>
              <a:rPr lang="zh-CN" altLang="en-US" b="1" dirty="0"/>
              <a:t>的形式传送到主线程的</a:t>
            </a:r>
            <a:r>
              <a:rPr lang="en-US" altLang="zh-CN" b="1" dirty="0"/>
              <a:t>MessageQueue</a:t>
            </a:r>
            <a:r>
              <a:rPr lang="zh-CN" altLang="en-US" dirty="0"/>
              <a:t>。</a:t>
            </a:r>
          </a:p>
          <a:p>
            <a:endParaRPr lang="zh-CN" altLang="en-US" dirty="0"/>
          </a:p>
        </p:txBody>
      </p:sp>
      <p:sp>
        <p:nvSpPr>
          <p:cNvPr id="6" name="矩形 5">
            <a:extLst>
              <a:ext uri="{FF2B5EF4-FFF2-40B4-BE49-F238E27FC236}">
                <a16:creationId xmlns:a16="http://schemas.microsoft.com/office/drawing/2014/main" id="{7911A10E-EB97-42EE-BA28-E88A5C1C44B1}"/>
              </a:ext>
            </a:extLst>
          </p:cNvPr>
          <p:cNvSpPr/>
          <p:nvPr/>
        </p:nvSpPr>
        <p:spPr>
          <a:xfrm>
            <a:off x="929315" y="2021342"/>
            <a:ext cx="8022315" cy="4565558"/>
          </a:xfrm>
          <a:prstGeom prst="rect">
            <a:avLst/>
          </a:prstGeom>
          <a:ln>
            <a:solidFill>
              <a:srgbClr val="455F51"/>
            </a:solidFill>
          </a:ln>
        </p:spPr>
        <p:txBody>
          <a:bodyPr wrap="square" lIns="71323" tIns="35662" rIns="71323" bIns="35662">
            <a:spAutoFit/>
          </a:bodyPr>
          <a:lstStyle/>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700" b="0"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class </a:t>
            </a:r>
            <a:r>
              <a:rPr kumimoji="0" lang="en-US" altLang="zh-CN" b="1" i="0" u="none" strike="noStrike" kern="100" cap="none" spc="0" normalizeH="0" baseline="0" noProof="0" dirty="0" err="1">
                <a:ln>
                  <a:noFill/>
                </a:ln>
                <a:effectLst/>
                <a:uLnTx/>
                <a:uFillTx/>
                <a:latin typeface="Times New Roman" panose="02020603050405020304" pitchFamily="18" charset="0"/>
              </a:rPr>
              <a:t>LuckThread</a:t>
            </a:r>
            <a:r>
              <a:rPr kumimoji="0" lang="en-US" altLang="zh-CN" sz="1800" b="0" i="0" u="none" strike="noStrike" kern="100" cap="none" spc="0" normalizeH="0" baseline="0" noProof="0" dirty="0">
                <a:ln>
                  <a:noFill/>
                </a:ln>
                <a:solidFill>
                  <a:srgbClr val="FF0066"/>
                </a:solidFill>
                <a:effectLst/>
                <a:uLnTx/>
                <a:uFillTx/>
                <a:latin typeface="Times New Roman" panose="02020603050405020304" pitchFamily="18" charset="0"/>
              </a:rPr>
              <a:t> </a:t>
            </a:r>
            <a:r>
              <a:rPr kumimoji="0" lang="en-US" altLang="zh-CN" sz="1800" b="1" i="0" u="none" strike="noStrike" kern="100" cap="none" spc="0" normalizeH="0" baseline="0" noProof="0" dirty="0">
                <a:ln>
                  <a:noFill/>
                </a:ln>
                <a:solidFill>
                  <a:prstClr val="black"/>
                </a:solidFill>
                <a:effectLst/>
                <a:uLnTx/>
                <a:uFillTx/>
                <a:latin typeface="Times New Roman" panose="02020603050405020304" pitchFamily="18" charset="0"/>
              </a:rPr>
              <a:t>extends </a:t>
            </a:r>
            <a:r>
              <a:rPr kumimoji="0" lang="en-US" altLang="zh-CN" sz="2000" b="1" i="0" u="none" strike="noStrike" kern="100" cap="none" spc="0" normalizeH="0" baseline="0" noProof="0" dirty="0">
                <a:ln>
                  <a:noFill/>
                </a:ln>
                <a:solidFill>
                  <a:srgbClr val="FF0066"/>
                </a:solidFill>
                <a:effectLst/>
                <a:uLnTx/>
                <a:uFillTx/>
                <a:latin typeface="Times New Roman" panose="02020603050405020304" pitchFamily="18" charset="0"/>
              </a:rPr>
              <a:t>Thread</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public void run() {</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super.run</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String[] names={"</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rPr>
              <a:t>张彤</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rPr>
              <a:t>王月月</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rPr>
              <a:t>陈晓遇</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rPr>
              <a:t>孙兆玲</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rPr>
              <a:t>马千里</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try{</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while(!</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Thread.interrupted</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2000" b="1" i="0" u="none" strike="noStrike" kern="100" cap="none" spc="0" normalizeH="0" baseline="0" noProof="0" dirty="0" err="1">
                <a:ln>
                  <a:noFill/>
                </a:ln>
                <a:solidFill>
                  <a:srgbClr val="FF0066"/>
                </a:solidFill>
                <a:effectLst/>
                <a:uLnTx/>
                <a:uFillTx/>
                <a:latin typeface="Times New Roman" panose="02020603050405020304" pitchFamily="18" charset="0"/>
              </a:rPr>
              <a:t>Thread.sleep</a:t>
            </a:r>
            <a:r>
              <a:rPr kumimoji="0" lang="en-US" altLang="zh-CN" sz="2000" b="1" i="0" u="none" strike="noStrike" kern="100" cap="none" spc="0" normalizeH="0" baseline="0" noProof="0" dirty="0">
                <a:ln>
                  <a:noFill/>
                </a:ln>
                <a:solidFill>
                  <a:srgbClr val="FF0066"/>
                </a:solidFill>
                <a:effectLst/>
                <a:uLnTx/>
                <a:uFillTx/>
                <a:latin typeface="Times New Roman" panose="02020603050405020304" pitchFamily="18" charset="0"/>
              </a:rPr>
              <a:t>(500);</a:t>
            </a:r>
            <a:endParaRPr kumimoji="0" lang="en-US" altLang="zh-CN" sz="1800" b="1" i="0" u="none" strike="noStrike" kern="100" cap="none" spc="0" normalizeH="0" baseline="0" noProof="0" dirty="0">
              <a:ln>
                <a:noFill/>
              </a:ln>
              <a:solidFill>
                <a:srgbClr val="FF0066"/>
              </a:solidFill>
              <a:effectLst/>
              <a:uLnTx/>
              <a:uFillTx/>
              <a:latin typeface="Times New Roman" panose="02020603050405020304" pitchFamily="18" charset="0"/>
            </a:endParaRP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Random rand =new Random();</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int</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r=</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rand.nextInt</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names.length</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String </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luckman</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=names[r];</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                    Message </a:t>
            </a:r>
            <a:r>
              <a:rPr kumimoji="0" lang="en-US" altLang="zh-CN" sz="1800" b="1" i="0" u="none" strike="noStrike" kern="100" cap="none" spc="0" normalizeH="0" baseline="0" noProof="0" dirty="0" err="1">
                <a:ln>
                  <a:noFill/>
                </a:ln>
                <a:solidFill>
                  <a:srgbClr val="002060"/>
                </a:solidFill>
                <a:effectLst/>
                <a:uLnTx/>
                <a:uFillTx/>
                <a:latin typeface="Times New Roman" panose="02020603050405020304" pitchFamily="18" charset="0"/>
              </a:rPr>
              <a:t>msg</a:t>
            </a: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a:t>
            </a:r>
            <a:r>
              <a:rPr kumimoji="0" lang="en-US" altLang="zh-CN" sz="1800" b="1" i="0" u="none" strike="noStrike" kern="100" cap="none" spc="0" normalizeH="0" baseline="0" noProof="0" dirty="0" err="1">
                <a:ln>
                  <a:noFill/>
                </a:ln>
                <a:solidFill>
                  <a:srgbClr val="002060"/>
                </a:solidFill>
                <a:effectLst/>
                <a:uLnTx/>
                <a:uFillTx/>
                <a:latin typeface="Times New Roman" panose="02020603050405020304" pitchFamily="18" charset="0"/>
              </a:rPr>
              <a:t>Message.obtain</a:t>
            </a: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                    msg.obj=</a:t>
            </a:r>
            <a:r>
              <a:rPr kumimoji="0" lang="en-US" altLang="zh-CN" sz="1800" b="1" i="0" u="none" strike="noStrike" kern="100" cap="none" spc="0" normalizeH="0" baseline="0" noProof="0" dirty="0" err="1">
                <a:ln>
                  <a:noFill/>
                </a:ln>
                <a:solidFill>
                  <a:srgbClr val="002060"/>
                </a:solidFill>
                <a:effectLst/>
                <a:uLnTx/>
                <a:uFillTx/>
                <a:latin typeface="Times New Roman" panose="02020603050405020304" pitchFamily="18" charset="0"/>
              </a:rPr>
              <a:t>luckman</a:t>
            </a: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                    </a:t>
            </a:r>
            <a:r>
              <a:rPr kumimoji="0" lang="en-US" altLang="zh-CN" sz="1800" b="1" i="0" u="none" strike="noStrike" kern="100" cap="none" spc="0" normalizeH="0" baseline="0" noProof="0" dirty="0" err="1">
                <a:ln>
                  <a:noFill/>
                </a:ln>
                <a:solidFill>
                  <a:srgbClr val="002060"/>
                </a:solidFill>
                <a:effectLst/>
                <a:uLnTx/>
                <a:uFillTx/>
                <a:latin typeface="Times New Roman" panose="02020603050405020304" pitchFamily="18" charset="0"/>
              </a:rPr>
              <a:t>mHandler.sendMessage</a:t>
            </a: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a:t>
            </a:r>
            <a:r>
              <a:rPr kumimoji="0" lang="en-US" altLang="zh-CN" sz="1800" b="1" i="0" u="none" strike="noStrike" kern="100" cap="none" spc="0" normalizeH="0" baseline="0" noProof="0" dirty="0" err="1">
                <a:ln>
                  <a:noFill/>
                </a:ln>
                <a:solidFill>
                  <a:srgbClr val="002060"/>
                </a:solidFill>
                <a:effectLst/>
                <a:uLnTx/>
                <a:uFillTx/>
                <a:latin typeface="Times New Roman" panose="02020603050405020304" pitchFamily="18" charset="0"/>
              </a:rPr>
              <a:t>msg</a:t>
            </a:r>
            <a:r>
              <a:rPr kumimoji="0" lang="en-US" altLang="zh-CN" sz="1800" b="1" i="0" u="none" strike="noStrike" kern="100" cap="none" spc="0" normalizeH="0" baseline="0" noProof="0" dirty="0">
                <a:ln>
                  <a:noFill/>
                </a:ln>
                <a:solidFill>
                  <a:srgbClr val="002060"/>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}catch (</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InterruptedException</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e) {</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rPr>
              <a:t>e.printStackTrace</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a:t>
            </a:r>
          </a:p>
          <a:p>
            <a:pPr marL="0" marR="0" lvl="0" indent="0" defTabSz="713232"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en-US" altLang="zh-CN" sz="1800" b="1" i="0" u="none" strike="noStrike" kern="100" cap="none" spc="0" normalizeH="0" baseline="0" noProof="0" dirty="0">
              <a:ln>
                <a:noFill/>
              </a:ln>
              <a:solidFill>
                <a:srgbClr val="FF0066"/>
              </a:solidFill>
              <a:effectLst/>
              <a:uLnTx/>
              <a:uFillTx/>
              <a:latin typeface="Times New Roman" panose="02020603050405020304" pitchFamily="18" charset="0"/>
            </a:endParaRPr>
          </a:p>
        </p:txBody>
      </p:sp>
      <p:sp>
        <p:nvSpPr>
          <p:cNvPr id="7" name="TextBox 5">
            <a:extLst>
              <a:ext uri="{FF2B5EF4-FFF2-40B4-BE49-F238E27FC236}">
                <a16:creationId xmlns:a16="http://schemas.microsoft.com/office/drawing/2014/main" id="{4B56BAC7-CDD4-437E-A73D-242E3BD8C394}"/>
              </a:ext>
            </a:extLst>
          </p:cNvPr>
          <p:cNvSpPr txBox="1"/>
          <p:nvPr/>
        </p:nvSpPr>
        <p:spPr>
          <a:xfrm>
            <a:off x="5587949" y="3827355"/>
            <a:ext cx="3210791" cy="1401615"/>
          </a:xfrm>
          <a:prstGeom prst="rect">
            <a:avLst/>
          </a:prstGeom>
          <a:solidFill>
            <a:srgbClr val="0989B1"/>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71323" tIns="35662" rIns="71323" bIns="35662" rtlCol="0">
            <a:spAutoFit/>
          </a:bodyPr>
          <a:lstStyle/>
          <a:p>
            <a:pPr marL="0" marR="0" lvl="0" indent="0" defTabSz="713232"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rPr>
              <a:t>定义好子线程后，可以在主线程</a:t>
            </a:r>
            <a:r>
              <a:rPr kumimoji="0" lang="en-US" altLang="zh-CN" sz="1800" b="1" i="0" u="none" strike="noStrike" kern="0" cap="none" spc="0" normalizeH="0" baseline="0" noProof="0" dirty="0" err="1">
                <a:ln>
                  <a:noFill/>
                </a:ln>
                <a:solidFill>
                  <a:prstClr val="white"/>
                </a:solidFill>
                <a:effectLst/>
                <a:uLnTx/>
                <a:uFillTx/>
                <a:latin typeface="微软雅黑" pitchFamily="34" charset="-122"/>
                <a:ea typeface="微软雅黑" pitchFamily="34" charset="-122"/>
                <a:cs typeface="+mn-cs"/>
              </a:rPr>
              <a:t>onCreate</a:t>
            </a:r>
            <a:r>
              <a:rPr kumimoji="0" lang="en-US" altLang="zh-CN" sz="18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rPr>
              <a:t>()</a:t>
            </a:r>
            <a:r>
              <a:rPr kumimoji="0" lang="zh-CN" altLang="en-US" sz="18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rPr>
              <a:t>方法中创建子线程实例，也可以在第一次启动时进行创建。</a:t>
            </a:r>
          </a:p>
        </p:txBody>
      </p:sp>
    </p:spTree>
    <p:extLst>
      <p:ext uri="{BB962C8B-B14F-4D97-AF65-F5344CB8AC3E}">
        <p14:creationId xmlns:p14="http://schemas.microsoft.com/office/powerpoint/2010/main" val="276663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21BA19-43A6-427B-A794-2845A03382B8}"/>
              </a:ext>
            </a:extLst>
          </p:cNvPr>
          <p:cNvSpPr>
            <a:spLocks noGrp="1"/>
          </p:cNvSpPr>
          <p:nvPr>
            <p:ph idx="1"/>
          </p:nvPr>
        </p:nvSpPr>
        <p:spPr>
          <a:xfrm>
            <a:off x="317046" y="416020"/>
            <a:ext cx="4080783" cy="2177143"/>
          </a:xfrm>
        </p:spPr>
        <p:txBody>
          <a:bodyPr>
            <a:normAutofit lnSpcReduction="10000"/>
          </a:bodyPr>
          <a:lstStyle/>
          <a:p>
            <a:pPr marL="0" indent="0" algn="just">
              <a:lnSpc>
                <a:spcPct val="120000"/>
              </a:lnSpc>
              <a:buNone/>
            </a:pPr>
            <a:r>
              <a:rPr lang="zh-CN" altLang="zh-CN" sz="2400" dirty="0"/>
              <a:t>（</a:t>
            </a:r>
            <a:r>
              <a:rPr lang="en-US" altLang="zh-CN" sz="2400" dirty="0"/>
              <a:t>4</a:t>
            </a:r>
            <a:r>
              <a:rPr lang="zh-CN" altLang="zh-CN" sz="2400" dirty="0"/>
              <a:t>）</a:t>
            </a:r>
            <a:r>
              <a:rPr lang="zh-CN" altLang="en-US" sz="2400" dirty="0"/>
              <a:t>启动子线程开始抽奖，抽奖结束后销毁子线程。通过按钮“开始抽奖”启动子线程，通过按钮“</a:t>
            </a:r>
            <a:r>
              <a:rPr lang="zh-CN" altLang="zh-CN" sz="2400" kern="100" dirty="0">
                <a:latin typeface="Times New Roman" panose="02020603050405020304" pitchFamily="18" charset="0"/>
              </a:rPr>
              <a:t>大奖揭晓</a:t>
            </a:r>
            <a:r>
              <a:rPr lang="zh-CN" altLang="en-US" sz="2400" dirty="0"/>
              <a:t>”将线程终止。</a:t>
            </a:r>
          </a:p>
        </p:txBody>
      </p:sp>
      <p:sp>
        <p:nvSpPr>
          <p:cNvPr id="6" name="矩形 5">
            <a:extLst>
              <a:ext uri="{FF2B5EF4-FFF2-40B4-BE49-F238E27FC236}">
                <a16:creationId xmlns:a16="http://schemas.microsoft.com/office/drawing/2014/main" id="{5C84940C-F0A8-4F88-9710-72CFF07CB50F}"/>
              </a:ext>
            </a:extLst>
          </p:cNvPr>
          <p:cNvSpPr/>
          <p:nvPr/>
        </p:nvSpPr>
        <p:spPr>
          <a:xfrm>
            <a:off x="4862285" y="167174"/>
            <a:ext cx="7138635" cy="2965120"/>
          </a:xfrm>
          <a:prstGeom prst="rect">
            <a:avLst/>
          </a:prstGeom>
          <a:ln>
            <a:solidFill>
              <a:schemeClr val="tx2"/>
            </a:solidFill>
          </a:ln>
        </p:spPr>
        <p:txBody>
          <a:bodyPr wrap="square" lIns="71323" tIns="35662" rIns="71323" bIns="35662">
            <a:spAutoFit/>
          </a:bodyPr>
          <a:lstStyle/>
          <a:p>
            <a:r>
              <a:rPr lang="en-US" altLang="zh-CN" sz="2000" kern="100" dirty="0" err="1">
                <a:latin typeface="Times New Roman" panose="02020603050405020304" pitchFamily="18" charset="0"/>
              </a:rPr>
              <a:t>btn_start.setOnClickListener</a:t>
            </a:r>
            <a:r>
              <a:rPr lang="en-US" altLang="zh-CN" sz="2000" kern="100" dirty="0">
                <a:latin typeface="Times New Roman" panose="02020603050405020304" pitchFamily="18" charset="0"/>
              </a:rPr>
              <a:t>(new </a:t>
            </a:r>
            <a:r>
              <a:rPr lang="en-US" altLang="zh-CN" sz="2000" kern="100" dirty="0" err="1">
                <a:latin typeface="Times New Roman" panose="02020603050405020304" pitchFamily="18" charset="0"/>
              </a:rPr>
              <a:t>View.OnClickListener</a:t>
            </a: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@Override</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public void </a:t>
            </a:r>
            <a:r>
              <a:rPr lang="en-US" altLang="zh-CN" sz="2000" kern="100" dirty="0" err="1">
                <a:latin typeface="Times New Roman" panose="02020603050405020304" pitchFamily="18" charset="0"/>
              </a:rPr>
              <a:t>onClick</a:t>
            </a:r>
            <a:r>
              <a:rPr lang="en-US" altLang="zh-CN" sz="2000" kern="100" dirty="0">
                <a:latin typeface="Times New Roman" panose="02020603050405020304" pitchFamily="18" charset="0"/>
              </a:rPr>
              <a:t>(View v) {</a:t>
            </a:r>
          </a:p>
          <a:p>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luckTread</a:t>
            </a:r>
            <a:r>
              <a:rPr lang="en-US" altLang="zh-CN" sz="2000" kern="100" dirty="0">
                <a:latin typeface="Times New Roman" panose="02020603050405020304" pitchFamily="18" charset="0"/>
              </a:rPr>
              <a:t> == null)</a:t>
            </a:r>
          </a:p>
          <a:p>
            <a:r>
              <a:rPr lang="en-US" altLang="zh-CN" sz="2000" kern="100" dirty="0">
                <a:latin typeface="Times New Roman" panose="02020603050405020304" pitchFamily="18" charset="0"/>
              </a:rPr>
              <a:t>           </a:t>
            </a:r>
            <a:r>
              <a:rPr lang="en-US" altLang="zh-CN" sz="2400" b="1" kern="100" dirty="0" err="1">
                <a:solidFill>
                  <a:srgbClr val="FF0000"/>
                </a:solidFill>
                <a:latin typeface="Times New Roman" panose="02020603050405020304" pitchFamily="18" charset="0"/>
              </a:rPr>
              <a:t>luckThread</a:t>
            </a:r>
            <a:r>
              <a:rPr lang="en-US" altLang="zh-CN" sz="2400" b="1" kern="100" dirty="0">
                <a:solidFill>
                  <a:srgbClr val="FF0000"/>
                </a:solidFill>
                <a:latin typeface="Times New Roman" panose="02020603050405020304" pitchFamily="18" charset="0"/>
              </a:rPr>
              <a:t> = new </a:t>
            </a:r>
            <a:r>
              <a:rPr lang="en-US" altLang="zh-CN" sz="2400" b="1" kern="100" dirty="0" err="1">
                <a:solidFill>
                  <a:srgbClr val="FF0000"/>
                </a:solidFill>
                <a:latin typeface="Times New Roman" panose="02020603050405020304" pitchFamily="18" charset="0"/>
              </a:rPr>
              <a:t>LuckThread</a:t>
            </a:r>
            <a:r>
              <a:rPr lang="en-US" altLang="zh-CN" sz="2400" b="1" kern="100" dirty="0">
                <a:solidFill>
                  <a:srgbClr val="FF0000"/>
                </a:solidFill>
                <a:latin typeface="Times New Roman" panose="02020603050405020304" pitchFamily="18" charset="0"/>
              </a:rPr>
              <a:t>();</a:t>
            </a:r>
            <a:br>
              <a:rPr lang="en-US" altLang="zh-CN" sz="2400" kern="100" dirty="0">
                <a:solidFill>
                  <a:srgbClr val="FF0000"/>
                </a:solidFill>
                <a:latin typeface="Times New Roman" panose="02020603050405020304" pitchFamily="18" charset="0"/>
              </a:rPr>
            </a:br>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luckThread.isAlive</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a:t>
            </a:r>
            <a:r>
              <a:rPr lang="en-US" altLang="zh-CN" sz="2000" b="1" kern="100" dirty="0">
                <a:latin typeface="Times New Roman" panose="02020603050405020304" pitchFamily="18" charset="0"/>
              </a:rPr>
              <a:t>  </a:t>
            </a:r>
            <a:r>
              <a:rPr lang="en-US" altLang="zh-CN" sz="2400" b="1" kern="100" dirty="0" err="1">
                <a:solidFill>
                  <a:srgbClr val="FF0000"/>
                </a:solidFill>
                <a:latin typeface="Times New Roman" panose="02020603050405020304" pitchFamily="18" charset="0"/>
              </a:rPr>
              <a:t>luckThread.start</a:t>
            </a:r>
            <a:r>
              <a:rPr lang="en-US" altLang="zh-CN" sz="2400" b="1" kern="100" dirty="0">
                <a:solidFill>
                  <a:srgbClr val="FF0000"/>
                </a:solidFill>
                <a:latin typeface="Times New Roman" panose="02020603050405020304" pitchFamily="18" charset="0"/>
              </a:rPr>
              <a:t>();</a:t>
            </a:r>
            <a:br>
              <a:rPr lang="en-US" altLang="zh-CN" sz="2000" b="1" kern="100" dirty="0">
                <a:latin typeface="Times New Roman" panose="02020603050405020304" pitchFamily="18" charset="0"/>
              </a:rPr>
            </a:b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endParaRPr lang="zh-CN" altLang="zh-CN" sz="2000" kern="100" dirty="0">
              <a:latin typeface="Times New Roman" panose="02020603050405020304" pitchFamily="18" charset="0"/>
            </a:endParaRPr>
          </a:p>
        </p:txBody>
      </p:sp>
      <p:sp>
        <p:nvSpPr>
          <p:cNvPr id="7" name="矩形 6">
            <a:extLst>
              <a:ext uri="{FF2B5EF4-FFF2-40B4-BE49-F238E27FC236}">
                <a16:creationId xmlns:a16="http://schemas.microsoft.com/office/drawing/2014/main" id="{BF14537B-A4AA-4DA4-B96B-31C3C4EFD5F0}"/>
              </a:ext>
            </a:extLst>
          </p:cNvPr>
          <p:cNvSpPr/>
          <p:nvPr/>
        </p:nvSpPr>
        <p:spPr>
          <a:xfrm>
            <a:off x="317046" y="3429000"/>
            <a:ext cx="11683874" cy="3211341"/>
          </a:xfrm>
          <a:prstGeom prst="rect">
            <a:avLst/>
          </a:prstGeom>
          <a:ln>
            <a:solidFill>
              <a:schemeClr val="tx2"/>
            </a:solidFill>
          </a:ln>
        </p:spPr>
        <p:txBody>
          <a:bodyPr wrap="square" lIns="71323" tIns="35662" rIns="71323" bIns="35662">
            <a:spAutoFit/>
          </a:bodyPr>
          <a:lstStyle/>
          <a:p>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btn_ok.setOnClickListener</a:t>
            </a:r>
            <a:r>
              <a:rPr lang="en-US" altLang="zh-CN" sz="2000" kern="100" dirty="0">
                <a:latin typeface="Times New Roman" panose="02020603050405020304" pitchFamily="18" charset="0"/>
              </a:rPr>
              <a:t>(new </a:t>
            </a:r>
            <a:r>
              <a:rPr lang="en-US" altLang="zh-CN" sz="2000" kern="100" dirty="0" err="1">
                <a:latin typeface="Times New Roman" panose="02020603050405020304" pitchFamily="18" charset="0"/>
              </a:rPr>
              <a:t>View.OnClickListener</a:t>
            </a:r>
            <a:r>
              <a:rPr lang="en-US" altLang="zh-CN" sz="2000" kern="100" dirty="0">
                <a:latin typeface="Times New Roman" panose="02020603050405020304" pitchFamily="18" charset="0"/>
              </a:rPr>
              <a:t>() {</a:t>
            </a:r>
          </a:p>
          <a:p>
            <a:r>
              <a:rPr lang="en-US" altLang="zh-CN" sz="2000" kern="100" dirty="0">
                <a:latin typeface="Times New Roman" panose="02020603050405020304" pitchFamily="18" charset="0"/>
              </a:rPr>
              <a:t>            @Override</a:t>
            </a:r>
          </a:p>
          <a:p>
            <a:r>
              <a:rPr lang="en-US" altLang="zh-CN" sz="2000" kern="100" dirty="0">
                <a:latin typeface="Times New Roman" panose="02020603050405020304" pitchFamily="18" charset="0"/>
              </a:rPr>
              <a:t>            public void </a:t>
            </a:r>
            <a:r>
              <a:rPr lang="en-US" altLang="zh-CN" sz="2000" kern="100" dirty="0" err="1">
                <a:latin typeface="Times New Roman" panose="02020603050405020304" pitchFamily="18" charset="0"/>
              </a:rPr>
              <a:t>onClick</a:t>
            </a:r>
            <a:r>
              <a:rPr lang="en-US" altLang="zh-CN" sz="2000" kern="100" dirty="0">
                <a:latin typeface="Times New Roman" panose="02020603050405020304" pitchFamily="18" charset="0"/>
              </a:rPr>
              <a:t>(View v) {</a:t>
            </a:r>
          </a:p>
          <a:p>
            <a:r>
              <a:rPr lang="en-US" altLang="zh-CN" sz="2000" kern="100" dirty="0">
                <a:latin typeface="Times New Roman" panose="02020603050405020304" pitchFamily="18" charset="0"/>
              </a:rPr>
              <a:t>                if (</a:t>
            </a:r>
            <a:r>
              <a:rPr lang="en-US" altLang="zh-CN" sz="2000" kern="100" dirty="0" err="1">
                <a:latin typeface="Times New Roman" panose="02020603050405020304" pitchFamily="18" charset="0"/>
              </a:rPr>
              <a:t>luckThread</a:t>
            </a:r>
            <a:r>
              <a:rPr lang="en-US" altLang="zh-CN" sz="2000" kern="100" dirty="0">
                <a:latin typeface="Times New Roman" panose="02020603050405020304" pitchFamily="18" charset="0"/>
              </a:rPr>
              <a:t> != null &amp;&amp; </a:t>
            </a:r>
            <a:r>
              <a:rPr lang="en-US" altLang="zh-CN" sz="2000" kern="100" dirty="0" err="1">
                <a:latin typeface="Times New Roman" panose="02020603050405020304" pitchFamily="18" charset="0"/>
              </a:rPr>
              <a:t>luckThread.isAlive</a:t>
            </a:r>
            <a:r>
              <a:rPr lang="en-US" altLang="zh-CN" sz="2000" kern="100" dirty="0">
                <a:latin typeface="Times New Roman" panose="02020603050405020304" pitchFamily="18" charset="0"/>
              </a:rPr>
              <a:t>()) {</a:t>
            </a:r>
          </a:p>
          <a:p>
            <a:r>
              <a:rPr lang="en-US" altLang="zh-CN" sz="2400" b="1" kern="100" dirty="0">
                <a:solidFill>
                  <a:srgbClr val="FF0066"/>
                </a:solidFill>
                <a:latin typeface="Times New Roman" panose="02020603050405020304" pitchFamily="18" charset="0"/>
              </a:rPr>
              <a:t>                  </a:t>
            </a:r>
            <a:r>
              <a:rPr lang="zh-CN" altLang="en-US" sz="2400" b="1" kern="100" dirty="0">
                <a:solidFill>
                  <a:srgbClr val="FF0066"/>
                </a:solidFill>
                <a:latin typeface="Times New Roman" panose="02020603050405020304" pitchFamily="18" charset="0"/>
              </a:rPr>
              <a:t> </a:t>
            </a:r>
            <a:r>
              <a:rPr lang="en-US" altLang="zh-CN" sz="2400" b="1" kern="100" dirty="0" err="1">
                <a:solidFill>
                  <a:srgbClr val="FF0066"/>
                </a:solidFill>
                <a:latin typeface="Times New Roman" panose="02020603050405020304" pitchFamily="18" charset="0"/>
              </a:rPr>
              <a:t>luckThread.interrupt</a:t>
            </a:r>
            <a:r>
              <a:rPr lang="en-US" altLang="zh-CN" sz="2400" b="1" kern="100" dirty="0">
                <a:solidFill>
                  <a:srgbClr val="FF0066"/>
                </a:solidFill>
                <a:latin typeface="Times New Roman" panose="02020603050405020304" pitchFamily="18" charset="0"/>
              </a:rPr>
              <a:t>();</a:t>
            </a:r>
          </a:p>
          <a:p>
            <a:r>
              <a:rPr lang="en-US" altLang="zh-CN" sz="2000" kern="100" dirty="0">
                <a:latin typeface="Times New Roman" panose="02020603050405020304" pitchFamily="18" charset="0"/>
              </a:rPr>
              <a:t>                    </a:t>
            </a:r>
            <a:r>
              <a:rPr lang="zh-CN" altLang="en-US" sz="2000" kern="100" dirty="0">
                <a:latin typeface="Times New Roman" panose="02020603050405020304" pitchFamily="18" charset="0"/>
              </a:rPr>
              <a:t>   </a:t>
            </a:r>
            <a:r>
              <a:rPr lang="en-US" altLang="zh-CN" sz="2000" kern="100" dirty="0" err="1">
                <a:latin typeface="Times New Roman" panose="02020603050405020304" pitchFamily="18" charset="0"/>
              </a:rPr>
              <a:t>luckThread</a:t>
            </a:r>
            <a:r>
              <a:rPr lang="en-US" altLang="zh-CN" sz="2000" kern="100" dirty="0">
                <a:latin typeface="Times New Roman" panose="02020603050405020304" pitchFamily="18" charset="0"/>
              </a:rPr>
              <a:t> = null;</a:t>
            </a:r>
          </a:p>
          <a:p>
            <a:r>
              <a:rPr lang="en-US" altLang="zh-CN" sz="2000" kern="100" dirty="0">
                <a:latin typeface="Times New Roman" panose="02020603050405020304" pitchFamily="18" charset="0"/>
              </a:rPr>
              <a:t>	</a:t>
            </a:r>
            <a:r>
              <a:rPr lang="zh-CN" altLang="en-US" sz="2000" kern="100" dirty="0">
                <a:latin typeface="Times New Roman" panose="02020603050405020304" pitchFamily="18" charset="0"/>
              </a:rPr>
              <a:t>        </a:t>
            </a:r>
            <a:r>
              <a:rPr lang="en-US" altLang="zh-CN" sz="2000" kern="100" dirty="0" err="1">
                <a:latin typeface="Times New Roman" panose="02020603050405020304" pitchFamily="18" charset="0"/>
              </a:rPr>
              <a:t>Toast.makeText</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getApplicationContext</a:t>
            </a:r>
            <a:r>
              <a:rPr lang="en-US" altLang="zh-CN" sz="2000" kern="100" dirty="0">
                <a:latin typeface="Times New Roman" panose="02020603050405020304" pitchFamily="18" charset="0"/>
              </a:rPr>
              <a:t>(), “</a:t>
            </a:r>
            <a:r>
              <a:rPr lang="zh-CN" altLang="en-US" sz="2000" kern="100" dirty="0">
                <a:latin typeface="Times New Roman" panose="02020603050405020304" pitchFamily="18" charset="0"/>
              </a:rPr>
              <a:t>大奖已经诞生了！</a:t>
            </a:r>
            <a:r>
              <a:rPr lang="en-US" altLang="zh-CN" sz="2000" kern="100" dirty="0">
                <a:latin typeface="Times New Roman" panose="02020603050405020304" pitchFamily="18" charset="0"/>
              </a:rPr>
              <a:t>”, </a:t>
            </a:r>
            <a:r>
              <a:rPr lang="zh-CN" altLang="en-US" sz="2000" kern="100" dirty="0">
                <a:latin typeface="Times New Roman" panose="02020603050405020304" pitchFamily="18" charset="0"/>
              </a:rPr>
              <a:t>                  </a:t>
            </a:r>
            <a:endParaRPr lang="en-US" altLang="zh-CN" sz="2000" kern="100" dirty="0">
              <a:latin typeface="Times New Roman" panose="02020603050405020304" pitchFamily="18" charset="0"/>
            </a:endParaRPr>
          </a:p>
          <a:p>
            <a:r>
              <a:rPr lang="zh-CN" altLang="en-US" sz="2000" kern="100" dirty="0">
                <a:latin typeface="Times New Roman" panose="02020603050405020304" pitchFamily="18" charset="0"/>
              </a:rPr>
              <a:t>                                               </a:t>
            </a:r>
            <a:r>
              <a:rPr lang="en-US" altLang="zh-CN" sz="2000" kern="100" dirty="0" err="1">
                <a:latin typeface="Times New Roman" panose="02020603050405020304" pitchFamily="18" charset="0"/>
              </a:rPr>
              <a:t>Toast.LENGTH_LONG</a:t>
            </a:r>
            <a:r>
              <a:rPr lang="en-US" altLang="zh-CN" sz="2000" kern="100" dirty="0">
                <a:latin typeface="Times New Roman" panose="02020603050405020304" pitchFamily="18" charset="0"/>
              </a:rPr>
              <a:t>).show();}</a:t>
            </a:r>
          </a:p>
          <a:p>
            <a:r>
              <a:rPr lang="en-US" altLang="zh-CN" sz="2000" kern="100" dirty="0">
                <a:latin typeface="Times New Roman" panose="02020603050405020304" pitchFamily="18" charset="0"/>
              </a:rPr>
              <a:t>            }</a:t>
            </a:r>
          </a:p>
          <a:p>
            <a:r>
              <a:rPr lang="en-US" altLang="zh-CN" sz="2000" kern="100" dirty="0">
                <a:latin typeface="Times New Roman" panose="02020603050405020304" pitchFamily="18" charset="0"/>
              </a:rPr>
              <a:t>        });</a:t>
            </a:r>
            <a:endParaRPr lang="zh-CN" altLang="zh-CN" sz="2000" kern="100" dirty="0">
              <a:latin typeface="Times New Roman" panose="02020603050405020304" pitchFamily="18" charset="0"/>
            </a:endParaRPr>
          </a:p>
        </p:txBody>
      </p:sp>
    </p:spTree>
    <p:extLst>
      <p:ext uri="{BB962C8B-B14F-4D97-AF65-F5344CB8AC3E}">
        <p14:creationId xmlns:p14="http://schemas.microsoft.com/office/powerpoint/2010/main" val="276173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7A0E7-DFFC-451F-BD9A-28C058B8DC84}"/>
              </a:ext>
            </a:extLst>
          </p:cNvPr>
          <p:cNvSpPr>
            <a:spLocks noGrp="1"/>
          </p:cNvSpPr>
          <p:nvPr>
            <p:ph type="title"/>
          </p:nvPr>
        </p:nvSpPr>
        <p:spPr/>
        <p:txBody>
          <a:bodyPr/>
          <a:lstStyle/>
          <a:p>
            <a:r>
              <a:rPr lang="en-US" altLang="zh-CN" dirty="0"/>
              <a:t>Handler + Message</a:t>
            </a:r>
            <a:r>
              <a:rPr lang="zh-CN" altLang="en-US" dirty="0"/>
              <a:t>实现异步通信</a:t>
            </a:r>
          </a:p>
        </p:txBody>
      </p:sp>
      <p:sp>
        <p:nvSpPr>
          <p:cNvPr id="3" name="内容占位符 2">
            <a:extLst>
              <a:ext uri="{FF2B5EF4-FFF2-40B4-BE49-F238E27FC236}">
                <a16:creationId xmlns:a16="http://schemas.microsoft.com/office/drawing/2014/main" id="{F04A99A9-483B-42B0-91DC-4F9E14E08A7C}"/>
              </a:ext>
            </a:extLst>
          </p:cNvPr>
          <p:cNvSpPr>
            <a:spLocks noGrp="1"/>
          </p:cNvSpPr>
          <p:nvPr>
            <p:ph idx="1"/>
          </p:nvPr>
        </p:nvSpPr>
        <p:spPr/>
        <p:txBody>
          <a:bodyPr/>
          <a:lstStyle/>
          <a:p>
            <a:r>
              <a:rPr lang="zh-CN" altLang="en-US" dirty="0"/>
              <a:t>使用</a:t>
            </a:r>
            <a:r>
              <a:rPr lang="en-US" altLang="zh-CN" dirty="0"/>
              <a:t>Handler</a:t>
            </a:r>
            <a:r>
              <a:rPr lang="zh-CN" altLang="en-US" dirty="0"/>
              <a:t>类的</a:t>
            </a:r>
            <a:r>
              <a:rPr lang="en-US" altLang="zh-CN" dirty="0" err="1"/>
              <a:t>sendMessage</a:t>
            </a:r>
            <a:r>
              <a:rPr lang="en-US" altLang="zh-CN" dirty="0"/>
              <a:t>()</a:t>
            </a:r>
            <a:r>
              <a:rPr lang="zh-CN" altLang="en-US" dirty="0"/>
              <a:t>方法把一个包含消息数据的</a:t>
            </a:r>
            <a:r>
              <a:rPr lang="en-US" altLang="zh-CN" dirty="0"/>
              <a:t>Message</a:t>
            </a:r>
            <a:r>
              <a:rPr lang="zh-CN" altLang="en-US" dirty="0"/>
              <a:t>对象压入到消息队列。其它可选方法还包括：</a:t>
            </a:r>
            <a:endParaRPr lang="en-US" altLang="zh-CN" dirty="0"/>
          </a:p>
          <a:p>
            <a:pPr lvl="1"/>
            <a:r>
              <a:rPr lang="en-US" altLang="zh-CN" dirty="0" err="1"/>
              <a:t>sendEmptyMessage</a:t>
            </a:r>
            <a:r>
              <a:rPr lang="en-US" altLang="zh-CN" dirty="0"/>
              <a:t>(int)</a:t>
            </a:r>
          </a:p>
          <a:p>
            <a:pPr lvl="1"/>
            <a:r>
              <a:rPr lang="en-US" altLang="zh-CN" dirty="0" err="1"/>
              <a:t>sendMessage</a:t>
            </a:r>
            <a:r>
              <a:rPr lang="en-US" altLang="zh-CN" dirty="0"/>
              <a:t>(Message)</a:t>
            </a:r>
          </a:p>
          <a:p>
            <a:pPr lvl="1"/>
            <a:r>
              <a:rPr lang="en-US" altLang="zh-CN" dirty="0" err="1"/>
              <a:t>sendMessageAtTime</a:t>
            </a:r>
            <a:r>
              <a:rPr lang="en-US" altLang="zh-CN" dirty="0"/>
              <a:t>(</a:t>
            </a:r>
            <a:r>
              <a:rPr lang="en-US" altLang="zh-CN" dirty="0" err="1"/>
              <a:t>Message,long</a:t>
            </a:r>
            <a:r>
              <a:rPr lang="en-US" altLang="zh-CN" dirty="0"/>
              <a:t>)</a:t>
            </a:r>
          </a:p>
          <a:p>
            <a:pPr lvl="1"/>
            <a:r>
              <a:rPr lang="en-US" altLang="zh-CN" dirty="0" err="1"/>
              <a:t>sendMessageDelayed</a:t>
            </a:r>
            <a:r>
              <a:rPr lang="en-US" altLang="zh-CN" dirty="0"/>
              <a:t>(</a:t>
            </a:r>
            <a:r>
              <a:rPr lang="en-US" altLang="zh-CN" dirty="0" err="1"/>
              <a:t>Message,long</a:t>
            </a:r>
            <a:r>
              <a:rPr lang="en-US" altLang="zh-CN" dirty="0"/>
              <a:t>)</a:t>
            </a:r>
          </a:p>
          <a:p>
            <a:pPr lvl="1"/>
            <a:endParaRPr lang="en-US" altLang="zh-CN" dirty="0"/>
          </a:p>
          <a:p>
            <a:pPr lvl="1"/>
            <a:r>
              <a:rPr lang="zh-CN" altLang="en-US" dirty="0"/>
              <a:t>其中</a:t>
            </a:r>
            <a:r>
              <a:rPr lang="en-US" altLang="zh-CN" b="1" dirty="0"/>
              <a:t>Message</a:t>
            </a:r>
            <a:r>
              <a:rPr lang="zh-CN" altLang="en-US" dirty="0"/>
              <a:t>封装了线程中传递的消息。</a:t>
            </a:r>
          </a:p>
          <a:p>
            <a:endParaRPr lang="zh-CN" altLang="en-US" dirty="0"/>
          </a:p>
        </p:txBody>
      </p:sp>
    </p:spTree>
    <p:extLst>
      <p:ext uri="{BB962C8B-B14F-4D97-AF65-F5344CB8AC3E}">
        <p14:creationId xmlns:p14="http://schemas.microsoft.com/office/powerpoint/2010/main" val="85289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0D032-015E-4BDE-A8C8-4803005FDF71}"/>
              </a:ext>
            </a:extLst>
          </p:cNvPr>
          <p:cNvSpPr>
            <a:spLocks noGrp="1"/>
          </p:cNvSpPr>
          <p:nvPr>
            <p:ph type="title"/>
          </p:nvPr>
        </p:nvSpPr>
        <p:spPr/>
        <p:txBody>
          <a:bodyPr/>
          <a:lstStyle/>
          <a:p>
            <a:r>
              <a:rPr lang="en-US" altLang="zh-CN" dirty="0"/>
              <a:t>Message</a:t>
            </a:r>
            <a:endParaRPr lang="zh-CN" altLang="en-US" dirty="0"/>
          </a:p>
        </p:txBody>
      </p:sp>
      <p:sp>
        <p:nvSpPr>
          <p:cNvPr id="3" name="内容占位符 2">
            <a:extLst>
              <a:ext uri="{FF2B5EF4-FFF2-40B4-BE49-F238E27FC236}">
                <a16:creationId xmlns:a16="http://schemas.microsoft.com/office/drawing/2014/main" id="{9ACD62EB-FD09-4237-BD85-4F2666AF8F4C}"/>
              </a:ext>
            </a:extLst>
          </p:cNvPr>
          <p:cNvSpPr>
            <a:spLocks noGrp="1"/>
          </p:cNvSpPr>
          <p:nvPr>
            <p:ph idx="1"/>
          </p:nvPr>
        </p:nvSpPr>
        <p:spPr/>
        <p:txBody>
          <a:bodyPr/>
          <a:lstStyle/>
          <a:p>
            <a:pPr latinLnBrk="1"/>
            <a:r>
              <a:rPr lang="en-US" altLang="zh-CN" b="1" dirty="0"/>
              <a:t>Message</a:t>
            </a:r>
            <a:r>
              <a:rPr lang="zh-CN" altLang="en-US" b="1" dirty="0"/>
              <a:t>对象：</a:t>
            </a:r>
            <a:endParaRPr lang="en-US" altLang="zh-CN" b="1" dirty="0"/>
          </a:p>
          <a:p>
            <a:pPr lvl="1" latinLnBrk="1"/>
            <a:r>
              <a:rPr lang="zh-CN" altLang="en-US" b="1" dirty="0"/>
              <a:t>推荐使用</a:t>
            </a:r>
            <a:r>
              <a:rPr lang="en-US" altLang="zh-CN" b="1" dirty="0" err="1">
                <a:solidFill>
                  <a:srgbClr val="FF0000"/>
                </a:solidFill>
              </a:rPr>
              <a:t>Message.obtain</a:t>
            </a:r>
            <a:r>
              <a:rPr lang="en-US" altLang="zh-CN" b="1" dirty="0">
                <a:solidFill>
                  <a:srgbClr val="FF0000"/>
                </a:solidFill>
              </a:rPr>
              <a:t>()</a:t>
            </a:r>
            <a:r>
              <a:rPr lang="zh-CN" altLang="en-US" b="1" dirty="0">
                <a:solidFill>
                  <a:srgbClr val="FF0000"/>
                </a:solidFill>
              </a:rPr>
              <a:t> </a:t>
            </a:r>
            <a:r>
              <a:rPr lang="zh-CN" altLang="en-US" b="1" dirty="0"/>
              <a:t>静态方法从消息池中获取一个</a:t>
            </a:r>
            <a:r>
              <a:rPr lang="en-US" altLang="zh-CN" b="1" dirty="0"/>
              <a:t>Message</a:t>
            </a:r>
            <a:r>
              <a:rPr lang="zh-CN" altLang="en-US" b="1" dirty="0"/>
              <a:t>对象。</a:t>
            </a:r>
          </a:p>
          <a:p>
            <a:pPr lvl="2" latinLnBrk="1"/>
            <a:r>
              <a:rPr lang="zh-CN" altLang="en-US" sz="2000" dirty="0"/>
              <a:t>如果消息池为空， 将使用构造方法实例化一个新</a:t>
            </a:r>
            <a:r>
              <a:rPr lang="en-US" altLang="zh-CN" sz="2000" dirty="0"/>
              <a:t>Message</a:t>
            </a:r>
            <a:r>
              <a:rPr lang="zh-CN" altLang="en-US" sz="2000" dirty="0"/>
              <a:t>，以利于消息资源的利用。</a:t>
            </a:r>
            <a:endParaRPr lang="en-US" altLang="zh-CN" sz="2000" dirty="0"/>
          </a:p>
          <a:p>
            <a:pPr lvl="1" latinLnBrk="1"/>
            <a:r>
              <a:rPr lang="zh-CN" altLang="en-US" sz="2400" dirty="0"/>
              <a:t>一般并不推荐直接使用它的构造方法</a:t>
            </a:r>
            <a:endParaRPr lang="en-US" altLang="zh-CN" sz="2400" dirty="0"/>
          </a:p>
          <a:p>
            <a:r>
              <a:rPr lang="zh-CN" altLang="en-US" dirty="0"/>
              <a:t>用来封装所发送消息的值：</a:t>
            </a:r>
            <a:endParaRPr lang="en-US" altLang="zh-CN" dirty="0"/>
          </a:p>
          <a:p>
            <a:pPr lvl="1" latinLnBrk="1"/>
            <a:r>
              <a:rPr lang="en-US" altLang="zh-CN" dirty="0"/>
              <a:t>int </a:t>
            </a:r>
            <a:r>
              <a:rPr lang="en-US" altLang="zh-CN" b="1" dirty="0"/>
              <a:t>arg1</a:t>
            </a:r>
            <a:r>
              <a:rPr lang="zh-CN" altLang="en-US" dirty="0"/>
              <a:t>：参数一，用于传递不复杂的数据，复杂数据使用</a:t>
            </a:r>
            <a:r>
              <a:rPr lang="en-US" altLang="zh-CN" dirty="0" err="1"/>
              <a:t>setData</a:t>
            </a:r>
            <a:r>
              <a:rPr lang="en-US" altLang="zh-CN" dirty="0"/>
              <a:t>()</a:t>
            </a:r>
            <a:r>
              <a:rPr lang="zh-CN" altLang="en-US" dirty="0"/>
              <a:t>传递。</a:t>
            </a:r>
          </a:p>
          <a:p>
            <a:pPr lvl="1" latinLnBrk="1"/>
            <a:r>
              <a:rPr lang="en-US" altLang="zh-CN" dirty="0"/>
              <a:t>int </a:t>
            </a:r>
            <a:r>
              <a:rPr lang="en-US" altLang="zh-CN" b="1" dirty="0"/>
              <a:t>arg2</a:t>
            </a:r>
            <a:r>
              <a:rPr lang="zh-CN" altLang="en-US" dirty="0"/>
              <a:t>：参数二，用于传递不复杂的数据，复杂数据使用</a:t>
            </a:r>
            <a:r>
              <a:rPr lang="en-US" altLang="zh-CN" dirty="0" err="1"/>
              <a:t>setData</a:t>
            </a:r>
            <a:r>
              <a:rPr lang="en-US" altLang="zh-CN" dirty="0"/>
              <a:t>()</a:t>
            </a:r>
            <a:r>
              <a:rPr lang="zh-CN" altLang="en-US" dirty="0"/>
              <a:t>传递。</a:t>
            </a:r>
          </a:p>
          <a:p>
            <a:pPr lvl="1" latinLnBrk="1"/>
            <a:r>
              <a:rPr lang="en-US" altLang="zh-CN" dirty="0"/>
              <a:t>Object </a:t>
            </a:r>
            <a:r>
              <a:rPr lang="en-US" altLang="zh-CN" b="1" dirty="0"/>
              <a:t>obj</a:t>
            </a:r>
            <a:r>
              <a:rPr lang="zh-CN" altLang="en-US" dirty="0"/>
              <a:t>：传递一个任意的对象。</a:t>
            </a:r>
          </a:p>
          <a:p>
            <a:pPr lvl="1" latinLnBrk="1"/>
            <a:r>
              <a:rPr lang="en-US" altLang="zh-CN" dirty="0"/>
              <a:t>int </a:t>
            </a:r>
            <a:r>
              <a:rPr lang="en-US" altLang="zh-CN" b="1" dirty="0"/>
              <a:t>what</a:t>
            </a:r>
            <a:r>
              <a:rPr lang="zh-CN" altLang="en-US" dirty="0"/>
              <a:t>：定义的消息码，一般用于设定消息的标志。</a:t>
            </a:r>
            <a:endParaRPr lang="en-US" altLang="zh-CN" dirty="0"/>
          </a:p>
        </p:txBody>
      </p:sp>
    </p:spTree>
    <p:extLst>
      <p:ext uri="{BB962C8B-B14F-4D97-AF65-F5344CB8AC3E}">
        <p14:creationId xmlns:p14="http://schemas.microsoft.com/office/powerpoint/2010/main" val="10344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D2964-E48F-4970-A389-B087F098A99C}"/>
              </a:ext>
            </a:extLst>
          </p:cNvPr>
          <p:cNvSpPr>
            <a:spLocks noGrp="1"/>
          </p:cNvSpPr>
          <p:nvPr>
            <p:ph type="title"/>
          </p:nvPr>
        </p:nvSpPr>
        <p:spPr/>
        <p:txBody>
          <a:bodyPr/>
          <a:lstStyle/>
          <a:p>
            <a:r>
              <a:rPr lang="en-US" altLang="zh-CN" dirty="0"/>
              <a:t>Message</a:t>
            </a:r>
            <a:endParaRPr lang="zh-CN" altLang="en-US" dirty="0"/>
          </a:p>
        </p:txBody>
      </p:sp>
      <p:sp>
        <p:nvSpPr>
          <p:cNvPr id="3" name="内容占位符 2">
            <a:extLst>
              <a:ext uri="{FF2B5EF4-FFF2-40B4-BE49-F238E27FC236}">
                <a16:creationId xmlns:a16="http://schemas.microsoft.com/office/drawing/2014/main" id="{FBB552D4-AD67-49B1-8B44-F6A3FFD45B8A}"/>
              </a:ext>
            </a:extLst>
          </p:cNvPr>
          <p:cNvSpPr>
            <a:spLocks noGrp="1"/>
          </p:cNvSpPr>
          <p:nvPr>
            <p:ph idx="1"/>
          </p:nvPr>
        </p:nvSpPr>
        <p:spPr>
          <a:xfrm>
            <a:off x="481366" y="1052737"/>
            <a:ext cx="5875892" cy="5472608"/>
          </a:xfrm>
        </p:spPr>
        <p:txBody>
          <a:bodyPr>
            <a:normAutofit/>
          </a:bodyPr>
          <a:lstStyle/>
          <a:p>
            <a:r>
              <a:rPr lang="zh-CN" altLang="en-US" b="1" dirty="0"/>
              <a:t>如果需要传递复杂数据，可以通过</a:t>
            </a:r>
            <a:r>
              <a:rPr lang="en-US" altLang="zh-CN" b="1" dirty="0"/>
              <a:t>Bundle</a:t>
            </a:r>
            <a:r>
              <a:rPr lang="zh-CN" altLang="en-US" b="1" dirty="0"/>
              <a:t>类来封装不同类型的值</a:t>
            </a:r>
            <a:r>
              <a:rPr lang="en-US" altLang="zh-CN" b="1" dirty="0"/>
              <a:t>:</a:t>
            </a:r>
          </a:p>
          <a:p>
            <a:pPr lvl="1"/>
            <a:r>
              <a:rPr lang="en-US" altLang="zh-CN" sz="2800" b="1" dirty="0"/>
              <a:t>void </a:t>
            </a:r>
            <a:r>
              <a:rPr lang="en-US" altLang="zh-CN" sz="2800" b="1" dirty="0" err="1"/>
              <a:t>setData</a:t>
            </a:r>
            <a:r>
              <a:rPr lang="en-US" altLang="zh-CN" sz="2800" b="1" dirty="0"/>
              <a:t>(Bundle data)</a:t>
            </a:r>
          </a:p>
          <a:p>
            <a:pPr lvl="1"/>
            <a:r>
              <a:rPr lang="en-US" altLang="zh-CN" sz="2800" b="1" dirty="0"/>
              <a:t>Bundle </a:t>
            </a:r>
            <a:r>
              <a:rPr lang="en-US" altLang="zh-CN" sz="2800" b="1" dirty="0" err="1"/>
              <a:t>getData</a:t>
            </a:r>
            <a:r>
              <a:rPr lang="en-US" altLang="zh-CN" sz="2800" b="1" dirty="0"/>
              <a:t>()</a:t>
            </a:r>
          </a:p>
          <a:p>
            <a:pPr lvl="1"/>
            <a:endParaRPr lang="en-US" altLang="zh-CN" sz="2800" b="1" dirty="0"/>
          </a:p>
          <a:p>
            <a:r>
              <a:rPr lang="en-US" altLang="zh-CN" b="1" dirty="0"/>
              <a:t>Bundle</a:t>
            </a:r>
            <a:r>
              <a:rPr lang="zh-CN" altLang="en-US" b="1" dirty="0"/>
              <a:t>类</a:t>
            </a:r>
            <a:endParaRPr lang="en-US" altLang="zh-CN" b="1" dirty="0"/>
          </a:p>
          <a:p>
            <a:pPr lvl="1"/>
            <a:r>
              <a:rPr lang="zh-CN" altLang="en-US" sz="2000" b="1" dirty="0"/>
              <a:t>用于提供从字符串到某个具体值的映射，一个</a:t>
            </a:r>
            <a:r>
              <a:rPr lang="en-US" altLang="zh-CN" sz="2000" b="1" dirty="0"/>
              <a:t>Bundle</a:t>
            </a:r>
            <a:r>
              <a:rPr lang="zh-CN" altLang="en-US" sz="2000" b="1" dirty="0"/>
              <a:t>对象可以封装多个键值对</a:t>
            </a:r>
            <a:endParaRPr lang="en-US" altLang="zh-CN" sz="2000" b="1" dirty="0"/>
          </a:p>
          <a:p>
            <a:pPr lvl="1"/>
            <a:r>
              <a:rPr lang="en-US" altLang="zh-CN" sz="2800" b="1" dirty="0"/>
              <a:t>void </a:t>
            </a:r>
            <a:r>
              <a:rPr lang="en-US" altLang="zh-CN" sz="2800" b="1" dirty="0" err="1"/>
              <a:t>putXXX</a:t>
            </a:r>
            <a:r>
              <a:rPr lang="en-US" altLang="zh-CN" sz="2800" b="1" dirty="0"/>
              <a:t>(String key, XX value)</a:t>
            </a:r>
          </a:p>
          <a:p>
            <a:pPr lvl="1"/>
            <a:r>
              <a:rPr lang="en-US" altLang="zh-CN" sz="2800" b="1" dirty="0"/>
              <a:t>XXX </a:t>
            </a:r>
            <a:r>
              <a:rPr lang="en-US" altLang="zh-CN" sz="2800" b="1" dirty="0" err="1"/>
              <a:t>getXXX</a:t>
            </a:r>
            <a:r>
              <a:rPr lang="en-US" altLang="zh-CN" sz="2800" b="1" dirty="0"/>
              <a:t>(String key)</a:t>
            </a:r>
          </a:p>
          <a:p>
            <a:endParaRPr lang="en-US" altLang="zh-CN" b="1" dirty="0"/>
          </a:p>
        </p:txBody>
      </p:sp>
      <p:sp>
        <p:nvSpPr>
          <p:cNvPr id="6" name="矩形 5">
            <a:extLst>
              <a:ext uri="{FF2B5EF4-FFF2-40B4-BE49-F238E27FC236}">
                <a16:creationId xmlns:a16="http://schemas.microsoft.com/office/drawing/2014/main" id="{C5CA1BF9-05BC-4375-A9DE-6D050258B404}"/>
              </a:ext>
            </a:extLst>
          </p:cNvPr>
          <p:cNvSpPr/>
          <p:nvPr/>
        </p:nvSpPr>
        <p:spPr>
          <a:xfrm>
            <a:off x="6798056" y="908720"/>
            <a:ext cx="4494459" cy="2595788"/>
          </a:xfrm>
          <a:prstGeom prst="rect">
            <a:avLst/>
          </a:prstGeom>
          <a:solidFill>
            <a:schemeClr val="accent3">
              <a:lumMod val="40000"/>
              <a:lumOff val="60000"/>
            </a:schemeClr>
          </a:solidFill>
        </p:spPr>
        <p:txBody>
          <a:bodyPr wrap="square" lIns="71323" tIns="35662" rIns="71323" bIns="35662">
            <a:spAutoFit/>
          </a:bodyPr>
          <a:lstStyle/>
          <a:p>
            <a:r>
              <a:rPr lang="en-US" altLang="zh-CN" sz="2000" b="1" dirty="0"/>
              <a:t>…</a:t>
            </a:r>
          </a:p>
          <a:p>
            <a:r>
              <a:rPr lang="en-US" altLang="zh-CN" sz="2000" b="1" dirty="0"/>
              <a:t>Message </a:t>
            </a:r>
            <a:r>
              <a:rPr lang="en-US" altLang="zh-CN" sz="2000" b="1" dirty="0" err="1"/>
              <a:t>msg</a:t>
            </a:r>
            <a:r>
              <a:rPr lang="en-US" altLang="zh-CN" sz="2000" b="1" dirty="0"/>
              <a:t> = </a:t>
            </a:r>
            <a:r>
              <a:rPr lang="en-US" altLang="zh-CN" sz="2000" b="1" dirty="0" err="1"/>
              <a:t>Message.obtain</a:t>
            </a:r>
            <a:r>
              <a:rPr lang="en-US" altLang="zh-CN" sz="2000" b="1" dirty="0"/>
              <a:t>();</a:t>
            </a:r>
          </a:p>
          <a:p>
            <a:r>
              <a:rPr lang="en-US" altLang="zh-CN" sz="2000" b="1" dirty="0"/>
              <a:t>Bundle </a:t>
            </a:r>
            <a:r>
              <a:rPr lang="en-US" altLang="zh-CN" sz="2000" b="1" dirty="0" err="1"/>
              <a:t>bundle</a:t>
            </a:r>
            <a:r>
              <a:rPr lang="en-US" altLang="zh-CN" sz="2000" b="1" dirty="0"/>
              <a:t> = new Bundle();</a:t>
            </a:r>
          </a:p>
          <a:p>
            <a:r>
              <a:rPr lang="en-US" altLang="zh-CN" sz="2000" b="1" dirty="0" err="1"/>
              <a:t>bundle.putInt</a:t>
            </a:r>
            <a:r>
              <a:rPr lang="en-US" altLang="zh-CN" sz="2000" b="1" dirty="0"/>
              <a:t>("rand1",randomDouble);</a:t>
            </a:r>
          </a:p>
          <a:p>
            <a:r>
              <a:rPr lang="en-US" altLang="zh-CN" sz="2000" b="1" dirty="0" err="1"/>
              <a:t>bundle.putInt</a:t>
            </a:r>
            <a:r>
              <a:rPr lang="en-US" altLang="zh-CN" sz="2000" b="1" dirty="0"/>
              <a:t>("rand3",randomDouble2);</a:t>
            </a:r>
          </a:p>
          <a:p>
            <a:r>
              <a:rPr lang="en-US" altLang="zh-CN" sz="2400" b="1" dirty="0" err="1">
                <a:solidFill>
                  <a:srgbClr val="FF0066"/>
                </a:solidFill>
              </a:rPr>
              <a:t>msg.setData</a:t>
            </a:r>
            <a:r>
              <a:rPr lang="en-US" altLang="zh-CN" sz="2400" b="1" dirty="0">
                <a:solidFill>
                  <a:srgbClr val="FF0066"/>
                </a:solidFill>
              </a:rPr>
              <a:t>(bundle);</a:t>
            </a:r>
          </a:p>
          <a:p>
            <a:r>
              <a:rPr lang="en-US" altLang="zh-CN" sz="2000" b="1" dirty="0" err="1"/>
              <a:t>MainActivity.handler.sendMessage</a:t>
            </a:r>
            <a:r>
              <a:rPr lang="en-US" altLang="zh-CN" sz="2000" b="1" dirty="0"/>
              <a:t>(</a:t>
            </a:r>
            <a:r>
              <a:rPr lang="en-US" altLang="zh-CN" sz="2000" b="1" dirty="0" err="1"/>
              <a:t>msg</a:t>
            </a:r>
            <a:r>
              <a:rPr lang="en-US" altLang="zh-CN" sz="2000" b="1" dirty="0"/>
              <a:t>);</a:t>
            </a:r>
          </a:p>
          <a:p>
            <a:r>
              <a:rPr lang="en-US" altLang="zh-CN" sz="2000" b="1" dirty="0"/>
              <a:t>…</a:t>
            </a:r>
            <a:endParaRPr lang="zh-CN" altLang="en-US" sz="2000" b="1" dirty="0"/>
          </a:p>
        </p:txBody>
      </p:sp>
      <p:sp>
        <p:nvSpPr>
          <p:cNvPr id="7" name="矩形 6">
            <a:extLst>
              <a:ext uri="{FF2B5EF4-FFF2-40B4-BE49-F238E27FC236}">
                <a16:creationId xmlns:a16="http://schemas.microsoft.com/office/drawing/2014/main" id="{CCCCDFD6-95F5-45BD-A9D7-46816DA2337C}"/>
              </a:ext>
            </a:extLst>
          </p:cNvPr>
          <p:cNvSpPr/>
          <p:nvPr/>
        </p:nvSpPr>
        <p:spPr>
          <a:xfrm>
            <a:off x="6798057" y="3674205"/>
            <a:ext cx="4494458" cy="2288012"/>
          </a:xfrm>
          <a:prstGeom prst="rect">
            <a:avLst/>
          </a:prstGeom>
          <a:solidFill>
            <a:schemeClr val="accent3">
              <a:lumMod val="40000"/>
              <a:lumOff val="60000"/>
            </a:schemeClr>
          </a:solidFill>
        </p:spPr>
        <p:txBody>
          <a:bodyPr wrap="square" lIns="71323" tIns="35662" rIns="71323" bIns="35662">
            <a:spAutoFit/>
          </a:bodyPr>
          <a:lstStyle/>
          <a:p>
            <a:r>
              <a:rPr lang="en-US" altLang="zh-CN" sz="2000" b="1" dirty="0" err="1"/>
              <a:t>int</a:t>
            </a:r>
            <a:r>
              <a:rPr lang="en-US" altLang="zh-CN" sz="2000" b="1" dirty="0"/>
              <a:t> r1, r2, r3;</a:t>
            </a:r>
          </a:p>
          <a:p>
            <a:r>
              <a:rPr lang="en-US" altLang="zh-CN" sz="2000" b="1" dirty="0"/>
              <a:t>Bundle </a:t>
            </a:r>
            <a:r>
              <a:rPr lang="en-US" altLang="zh-CN" sz="2000" b="1" dirty="0" err="1"/>
              <a:t>bundle</a:t>
            </a:r>
            <a:r>
              <a:rPr lang="en-US" altLang="zh-CN" sz="2000" b="1" dirty="0"/>
              <a:t> = </a:t>
            </a:r>
            <a:r>
              <a:rPr lang="en-US" altLang="zh-CN" sz="2400" b="1" dirty="0" err="1">
                <a:solidFill>
                  <a:srgbClr val="FF0066"/>
                </a:solidFill>
              </a:rPr>
              <a:t>msg.getData</a:t>
            </a:r>
            <a:r>
              <a:rPr lang="en-US" altLang="zh-CN" sz="2400" b="1" dirty="0">
                <a:solidFill>
                  <a:srgbClr val="FF0066"/>
                </a:solidFill>
              </a:rPr>
              <a:t>();</a:t>
            </a:r>
          </a:p>
          <a:p>
            <a:r>
              <a:rPr lang="en-US" altLang="zh-CN" sz="2000" b="1" dirty="0"/>
              <a:t>r1 = </a:t>
            </a:r>
            <a:r>
              <a:rPr lang="en-US" altLang="zh-CN" sz="2000" b="1" dirty="0" err="1"/>
              <a:t>bundle.getInt</a:t>
            </a:r>
            <a:r>
              <a:rPr lang="en-US" altLang="zh-CN" sz="2000" b="1" dirty="0"/>
              <a:t>("rand1");</a:t>
            </a:r>
          </a:p>
          <a:p>
            <a:r>
              <a:rPr lang="en-US" altLang="zh-CN" sz="2000" b="1" dirty="0"/>
              <a:t>r2 = </a:t>
            </a:r>
            <a:r>
              <a:rPr lang="en-US" altLang="zh-CN" sz="2000" b="1" dirty="0" err="1"/>
              <a:t>bundle.getInt</a:t>
            </a:r>
            <a:r>
              <a:rPr lang="en-US" altLang="zh-CN" sz="2000" b="1" dirty="0"/>
              <a:t>("rand2");</a:t>
            </a:r>
          </a:p>
          <a:p>
            <a:r>
              <a:rPr lang="en-US" altLang="zh-CN" sz="2000" b="1" dirty="0"/>
              <a:t>r3 = </a:t>
            </a:r>
            <a:r>
              <a:rPr lang="en-US" altLang="zh-CN" sz="2000" b="1" dirty="0" err="1"/>
              <a:t>bundle.getInt</a:t>
            </a:r>
            <a:r>
              <a:rPr lang="en-US" altLang="zh-CN" sz="2000" b="1" dirty="0"/>
              <a:t>("rand3"); </a:t>
            </a:r>
            <a:r>
              <a:rPr lang="en-US" altLang="zh-CN" sz="2000" b="1" dirty="0" err="1"/>
              <a:t>label.setText</a:t>
            </a:r>
            <a:r>
              <a:rPr lang="en-US" altLang="zh-CN" sz="2000" b="1" dirty="0"/>
              <a:t>(""+r1+r2+r3) );</a:t>
            </a:r>
          </a:p>
          <a:p>
            <a:r>
              <a:rPr lang="en-US" altLang="zh-CN" sz="2000" b="1" dirty="0"/>
              <a:t>…</a:t>
            </a:r>
            <a:endParaRPr lang="zh-CN" altLang="en-US" sz="2000" b="1" dirty="0"/>
          </a:p>
        </p:txBody>
      </p:sp>
    </p:spTree>
    <p:extLst>
      <p:ext uri="{BB962C8B-B14F-4D97-AF65-F5344CB8AC3E}">
        <p14:creationId xmlns:p14="http://schemas.microsoft.com/office/powerpoint/2010/main" val="3530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DF319-7CC3-07DD-CD30-FEF916B93EA4}"/>
              </a:ext>
            </a:extLst>
          </p:cNvPr>
          <p:cNvSpPr>
            <a:spLocks noGrp="1"/>
          </p:cNvSpPr>
          <p:nvPr>
            <p:ph type="title"/>
          </p:nvPr>
        </p:nvSpPr>
        <p:spPr/>
        <p:txBody>
          <a:bodyPr/>
          <a:lstStyle/>
          <a:p>
            <a:r>
              <a:rPr lang="zh-CN" altLang="en-US" dirty="0"/>
              <a:t>练一练</a:t>
            </a:r>
          </a:p>
        </p:txBody>
      </p:sp>
      <p:sp>
        <p:nvSpPr>
          <p:cNvPr id="3" name="内容占位符 2">
            <a:extLst>
              <a:ext uri="{FF2B5EF4-FFF2-40B4-BE49-F238E27FC236}">
                <a16:creationId xmlns:a16="http://schemas.microsoft.com/office/drawing/2014/main" id="{6ED24870-408F-393D-0E86-B7AA5B977017}"/>
              </a:ext>
            </a:extLst>
          </p:cNvPr>
          <p:cNvSpPr>
            <a:spLocks noGrp="1"/>
          </p:cNvSpPr>
          <p:nvPr>
            <p:ph idx="1"/>
          </p:nvPr>
        </p:nvSpPr>
        <p:spPr>
          <a:xfrm>
            <a:off x="481365" y="1052737"/>
            <a:ext cx="6793195" cy="1042763"/>
          </a:xfrm>
        </p:spPr>
        <p:txBody>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使用 </a:t>
            </a:r>
            <a:r>
              <a:rPr lang="en-US" altLang="zh-CN" b="0" i="0" dirty="0">
                <a:solidFill>
                  <a:srgbClr val="333333"/>
                </a:solidFill>
                <a:effectLst/>
                <a:latin typeface="Microsoft YaHei" panose="020B0503020204020204" pitchFamily="34" charset="-122"/>
                <a:ea typeface="Microsoft YaHei" panose="020B0503020204020204" pitchFamily="34" charset="-122"/>
              </a:rPr>
              <a:t>handler + message </a:t>
            </a:r>
            <a:r>
              <a:rPr lang="zh-CN" altLang="en-US" b="0" i="0" dirty="0">
                <a:solidFill>
                  <a:srgbClr val="333333"/>
                </a:solidFill>
                <a:effectLst/>
                <a:latin typeface="Microsoft YaHei" panose="020B0503020204020204" pitchFamily="34" charset="-122"/>
                <a:ea typeface="Microsoft YaHei" panose="020B0503020204020204" pitchFamily="34" charset="-122"/>
              </a:rPr>
              <a:t>的方式实现霓虹灯效果。</a:t>
            </a:r>
            <a:endParaRPr lang="zh-CN" altLang="en-US" dirty="0"/>
          </a:p>
        </p:txBody>
      </p:sp>
      <p:pic>
        <p:nvPicPr>
          <p:cNvPr id="1026" name="Picture 2" descr=",">
            <a:extLst>
              <a:ext uri="{FF2B5EF4-FFF2-40B4-BE49-F238E27FC236}">
                <a16:creationId xmlns:a16="http://schemas.microsoft.com/office/drawing/2014/main" id="{A5988BDC-DC99-DCDB-4A6E-7A3CBC7C9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446" y="1313384"/>
            <a:ext cx="3089189" cy="54726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5A76A17D-2807-F88F-175F-FF74AD56E4FB}"/>
              </a:ext>
            </a:extLst>
          </p:cNvPr>
          <p:cNvSpPr>
            <a:spLocks noChangeArrowheads="1"/>
          </p:cNvSpPr>
          <p:nvPr/>
        </p:nvSpPr>
        <p:spPr bwMode="auto">
          <a:xfrm>
            <a:off x="844877" y="2049369"/>
            <a:ext cx="679319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&lt;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names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views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[i].setBackgroundResource(</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colors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currentColor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names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3360D41E-DC49-B0F6-DE96-5320E237C3B4}"/>
              </a:ext>
            </a:extLst>
          </p:cNvPr>
          <p:cNvPicPr>
            <a:picLocks noChangeAspect="1"/>
          </p:cNvPicPr>
          <p:nvPr/>
        </p:nvPicPr>
        <p:blipFill>
          <a:blip r:embed="rId4"/>
          <a:stretch>
            <a:fillRect/>
          </a:stretch>
        </p:blipFill>
        <p:spPr>
          <a:xfrm>
            <a:off x="5382197" y="3509855"/>
            <a:ext cx="3124949" cy="3217769"/>
          </a:xfrm>
          <a:prstGeom prst="rect">
            <a:avLst/>
          </a:prstGeom>
          <a:ln>
            <a:solidFill>
              <a:schemeClr val="accent1"/>
            </a:solidFill>
          </a:ln>
        </p:spPr>
      </p:pic>
    </p:spTree>
    <p:extLst>
      <p:ext uri="{BB962C8B-B14F-4D97-AF65-F5344CB8AC3E}">
        <p14:creationId xmlns:p14="http://schemas.microsoft.com/office/powerpoint/2010/main" val="372634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67378-9371-46EE-9D8F-B8AD64DCB37E}"/>
              </a:ext>
            </a:extLst>
          </p:cNvPr>
          <p:cNvSpPr>
            <a:spLocks noGrp="1"/>
          </p:cNvSpPr>
          <p:nvPr>
            <p:ph type="title"/>
          </p:nvPr>
        </p:nvSpPr>
        <p:spPr/>
        <p:txBody>
          <a:bodyPr/>
          <a:lstStyle/>
          <a:p>
            <a:r>
              <a:rPr lang="en-US" altLang="zh-CN" dirty="0"/>
              <a:t>8.2.1 </a:t>
            </a:r>
            <a:r>
              <a:rPr lang="zh-CN" altLang="en-US" dirty="0"/>
              <a:t>线程概述</a:t>
            </a:r>
          </a:p>
        </p:txBody>
      </p:sp>
      <p:sp>
        <p:nvSpPr>
          <p:cNvPr id="3" name="内容占位符 2">
            <a:extLst>
              <a:ext uri="{FF2B5EF4-FFF2-40B4-BE49-F238E27FC236}">
                <a16:creationId xmlns:a16="http://schemas.microsoft.com/office/drawing/2014/main" id="{62B6B36B-D279-450F-8887-D227325D6956}"/>
              </a:ext>
            </a:extLst>
          </p:cNvPr>
          <p:cNvSpPr>
            <a:spLocks noGrp="1"/>
          </p:cNvSpPr>
          <p:nvPr>
            <p:ph idx="1"/>
          </p:nvPr>
        </p:nvSpPr>
        <p:spPr>
          <a:xfrm>
            <a:off x="481365" y="1052737"/>
            <a:ext cx="11420750" cy="5472608"/>
          </a:xfrm>
        </p:spPr>
        <p:txBody>
          <a:bodyPr/>
          <a:lstStyle/>
          <a:p>
            <a:pPr>
              <a:lnSpc>
                <a:spcPct val="120000"/>
              </a:lnSpc>
            </a:pPr>
            <a:r>
              <a:rPr lang="en-US" altLang="zh-CN" sz="2400" dirty="0">
                <a:latin typeface="黑体" pitchFamily="49" charset="-122"/>
                <a:ea typeface="黑体" pitchFamily="49" charset="-122"/>
              </a:rPr>
              <a:t>Android</a:t>
            </a:r>
            <a:r>
              <a:rPr lang="zh-CN" altLang="en-US" sz="2400" dirty="0">
                <a:latin typeface="黑体" pitchFamily="49" charset="-122"/>
                <a:ea typeface="黑体" pitchFamily="49" charset="-122"/>
              </a:rPr>
              <a:t>系统中，</a:t>
            </a:r>
            <a:r>
              <a:rPr lang="en-US" altLang="zh-CN" sz="2400" dirty="0">
                <a:latin typeface="黑体" pitchFamily="49" charset="-122"/>
                <a:ea typeface="黑体" pitchFamily="49" charset="-122"/>
              </a:rPr>
              <a:t>App</a:t>
            </a:r>
            <a:r>
              <a:rPr lang="zh-CN" altLang="en-US" sz="2400" dirty="0">
                <a:latin typeface="黑体" pitchFamily="49" charset="-122"/>
                <a:ea typeface="黑体" pitchFamily="49" charset="-122"/>
              </a:rPr>
              <a:t>运行后默认创建一个线程，即</a:t>
            </a:r>
            <a:r>
              <a:rPr lang="zh-CN" altLang="en-US" sz="2400" b="1" dirty="0">
                <a:solidFill>
                  <a:srgbClr val="FF0000"/>
                </a:solidFill>
                <a:latin typeface="黑体" pitchFamily="49" charset="-122"/>
                <a:ea typeface="黑体" pitchFamily="49" charset="-122"/>
              </a:rPr>
              <a:t>主线程。</a:t>
            </a:r>
          </a:p>
          <a:p>
            <a:pPr lvl="1">
              <a:lnSpc>
                <a:spcPct val="120000"/>
              </a:lnSpc>
            </a:pPr>
            <a:r>
              <a:rPr lang="en-US" altLang="zh-CN" sz="2000" dirty="0">
                <a:latin typeface="黑体" pitchFamily="49" charset="-122"/>
                <a:ea typeface="黑体" pitchFamily="49" charset="-122"/>
              </a:rPr>
              <a:t>Activity</a:t>
            </a:r>
            <a:r>
              <a:rPr lang="zh-CN" altLang="en-US" sz="2000" dirty="0">
                <a:latin typeface="黑体" pitchFamily="49" charset="-122"/>
                <a:ea typeface="黑体" pitchFamily="49" charset="-122"/>
              </a:rPr>
              <a:t>、</a:t>
            </a:r>
            <a:r>
              <a:rPr lang="en-US" altLang="zh-CN" sz="2000" dirty="0">
                <a:latin typeface="黑体" pitchFamily="49" charset="-122"/>
                <a:ea typeface="黑体" pitchFamily="49" charset="-122"/>
              </a:rPr>
              <a:t>Service</a:t>
            </a:r>
            <a:r>
              <a:rPr lang="zh-CN" altLang="en-US" sz="2000" dirty="0">
                <a:latin typeface="黑体" pitchFamily="49" charset="-122"/>
                <a:ea typeface="黑体" pitchFamily="49" charset="-122"/>
              </a:rPr>
              <a:t>和</a:t>
            </a:r>
            <a:r>
              <a:rPr lang="en-US" altLang="zh-CN" sz="2000" dirty="0" err="1">
                <a:latin typeface="黑体" pitchFamily="49" charset="-122"/>
                <a:ea typeface="黑体" pitchFamily="49" charset="-122"/>
              </a:rPr>
              <a:t>BroadcastReceiver</a:t>
            </a:r>
            <a:r>
              <a:rPr lang="zh-CN" altLang="en-US" sz="2000" dirty="0">
                <a:latin typeface="黑体" pitchFamily="49" charset="-122"/>
                <a:ea typeface="黑体" pitchFamily="49" charset="-122"/>
              </a:rPr>
              <a:t>都是工作在主线程上。</a:t>
            </a:r>
          </a:p>
          <a:p>
            <a:pPr>
              <a:lnSpc>
                <a:spcPct val="120000"/>
              </a:lnSpc>
            </a:pPr>
            <a:r>
              <a:rPr lang="zh-CN" altLang="zh-CN" sz="2400" dirty="0"/>
              <a:t>主线程负责处理与</a:t>
            </a:r>
            <a:r>
              <a:rPr lang="en-US" altLang="zh-CN" sz="2400" dirty="0"/>
              <a:t>UI</a:t>
            </a:r>
            <a:r>
              <a:rPr lang="zh-CN" altLang="zh-CN" sz="2400" dirty="0"/>
              <a:t>相关的事件，并把相关的事件分发到对应的组件进行处理</a:t>
            </a:r>
            <a:r>
              <a:rPr lang="zh-CN" altLang="en-US" sz="2400" dirty="0"/>
              <a:t>，</a:t>
            </a:r>
            <a:r>
              <a:rPr lang="zh-CN" altLang="zh-CN" sz="2400" dirty="0"/>
              <a:t>通常又被叫做</a:t>
            </a:r>
            <a:r>
              <a:rPr lang="en-US" altLang="zh-CN" sz="2400" b="1" dirty="0">
                <a:solidFill>
                  <a:srgbClr val="C00000"/>
                </a:solidFill>
              </a:rPr>
              <a:t>UI</a:t>
            </a:r>
            <a:r>
              <a:rPr lang="zh-CN" altLang="zh-CN" sz="2400" b="1" dirty="0">
                <a:solidFill>
                  <a:srgbClr val="C00000"/>
                </a:solidFill>
              </a:rPr>
              <a:t>线程</a:t>
            </a:r>
            <a:r>
              <a:rPr lang="zh-CN" altLang="zh-CN" sz="2400" dirty="0"/>
              <a:t>。</a:t>
            </a:r>
            <a:endParaRPr lang="en-US" altLang="zh-CN" sz="2400" dirty="0">
              <a:latin typeface="黑体" pitchFamily="49" charset="-122"/>
            </a:endParaRPr>
          </a:p>
          <a:p>
            <a:pPr lvl="1">
              <a:lnSpc>
                <a:spcPct val="120000"/>
              </a:lnSpc>
            </a:pPr>
            <a:r>
              <a:rPr lang="zh-CN" altLang="en-US" sz="2000" dirty="0">
                <a:latin typeface="黑体" pitchFamily="49" charset="-122"/>
              </a:rPr>
              <a:t>主线程中任何耗时的操作都会的降低用户界面的响应速度，甚至导致用户界面失去响应。</a:t>
            </a:r>
          </a:p>
          <a:p>
            <a:pPr lvl="1">
              <a:lnSpc>
                <a:spcPct val="120000"/>
              </a:lnSpc>
            </a:pPr>
            <a:r>
              <a:rPr lang="zh-CN" altLang="en-US" sz="2000" dirty="0">
                <a:latin typeface="黑体" pitchFamily="49" charset="-122"/>
              </a:rPr>
              <a:t>例如，发起一条网络请求时，考虑到网速等其他原因，服务器未必会立刻响应我们的请求。</a:t>
            </a:r>
          </a:p>
        </p:txBody>
      </p:sp>
      <p:sp>
        <p:nvSpPr>
          <p:cNvPr id="4" name="矩形 3">
            <a:extLst>
              <a:ext uri="{FF2B5EF4-FFF2-40B4-BE49-F238E27FC236}">
                <a16:creationId xmlns:a16="http://schemas.microsoft.com/office/drawing/2014/main" id="{7E59E518-5DA0-4BEB-9439-1BBB671FD414}"/>
              </a:ext>
            </a:extLst>
          </p:cNvPr>
          <p:cNvSpPr/>
          <p:nvPr/>
        </p:nvSpPr>
        <p:spPr>
          <a:xfrm>
            <a:off x="718064" y="3989486"/>
            <a:ext cx="6514119" cy="1426237"/>
          </a:xfrm>
          <a:prstGeom prst="rect">
            <a:avLst/>
          </a:prstGeom>
        </p:spPr>
        <p:txBody>
          <a:bodyPr wrap="square" lIns="71323" tIns="35662" rIns="71323" bIns="35662">
            <a:spAutoFit/>
          </a:bodyPr>
          <a:lstStyle/>
          <a:p>
            <a:pPr marL="342900" indent="-342900" algn="just">
              <a:spcBef>
                <a:spcPct val="20000"/>
              </a:spcBef>
              <a:buClr>
                <a:srgbClr val="549E39"/>
              </a:buClr>
              <a:buSzPct val="85000"/>
              <a:buFont typeface="Wingdings" panose="05000000000000000000" pitchFamily="2" charset="2"/>
              <a:buChar char="Ø"/>
            </a:pPr>
            <a:r>
              <a:rPr lang="en-US" altLang="zh-CN" sz="2200" dirty="0">
                <a:solidFill>
                  <a:prstClr val="black"/>
                </a:solidFill>
              </a:rPr>
              <a:t>Android</a:t>
            </a:r>
            <a:r>
              <a:rPr lang="zh-CN" altLang="zh-CN" sz="2200" dirty="0">
                <a:solidFill>
                  <a:prstClr val="black"/>
                </a:solidFill>
              </a:rPr>
              <a:t>默认为当用户界面失去响应超过</a:t>
            </a:r>
            <a:r>
              <a:rPr lang="en-US" altLang="zh-CN" sz="2200" dirty="0">
                <a:solidFill>
                  <a:prstClr val="black"/>
                </a:solidFill>
              </a:rPr>
              <a:t>5</a:t>
            </a:r>
            <a:r>
              <a:rPr lang="zh-CN" altLang="zh-CN" sz="2200" dirty="0">
                <a:solidFill>
                  <a:prstClr val="black"/>
                </a:solidFill>
              </a:rPr>
              <a:t>秒时，弹出</a:t>
            </a:r>
            <a:r>
              <a:rPr lang="en-US" altLang="zh-CN" sz="2200" b="1" dirty="0">
                <a:solidFill>
                  <a:srgbClr val="FF0000"/>
                </a:solidFill>
              </a:rPr>
              <a:t>ANR</a:t>
            </a:r>
            <a:r>
              <a:rPr lang="zh-CN" altLang="zh-CN" sz="2200" dirty="0">
                <a:solidFill>
                  <a:prstClr val="black"/>
                </a:solidFill>
              </a:rPr>
              <a:t>（</a:t>
            </a:r>
            <a:r>
              <a:rPr lang="en-US" altLang="zh-CN" sz="2200" dirty="0">
                <a:solidFill>
                  <a:prstClr val="black"/>
                </a:solidFill>
              </a:rPr>
              <a:t>Application Not Responding</a:t>
            </a:r>
            <a:r>
              <a:rPr lang="zh-CN" altLang="zh-CN" sz="2200" dirty="0">
                <a:solidFill>
                  <a:prstClr val="black"/>
                </a:solidFill>
              </a:rPr>
              <a:t>）窗口，窗口中为用户提供两个按钮，一个是强行关闭，另外一个是继续等待。</a:t>
            </a:r>
            <a:endParaRPr lang="en-US" altLang="zh-CN" sz="2200" dirty="0">
              <a:solidFill>
                <a:prstClr val="black"/>
              </a:solidFill>
            </a:endParaRPr>
          </a:p>
        </p:txBody>
      </p:sp>
      <p:pic>
        <p:nvPicPr>
          <p:cNvPr id="5" name="Picture 2">
            <a:extLst>
              <a:ext uri="{FF2B5EF4-FFF2-40B4-BE49-F238E27FC236}">
                <a16:creationId xmlns:a16="http://schemas.microsoft.com/office/drawing/2014/main" id="{F930D40B-7DA7-4419-A06F-80B291EBC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514" y="3989486"/>
            <a:ext cx="3653532" cy="2344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a:extLst>
              <a:ext uri="{FF2B5EF4-FFF2-40B4-BE49-F238E27FC236}">
                <a16:creationId xmlns:a16="http://schemas.microsoft.com/office/drawing/2014/main" id="{C413079A-223B-4A6C-BA8C-5EDB74B65E8A}"/>
              </a:ext>
            </a:extLst>
          </p:cNvPr>
          <p:cNvSpPr/>
          <p:nvPr/>
        </p:nvSpPr>
        <p:spPr>
          <a:xfrm>
            <a:off x="900727" y="5415723"/>
            <a:ext cx="6331456" cy="1329994"/>
          </a:xfrm>
          <a:prstGeom prst="rect">
            <a:avLst/>
          </a:prstGeom>
          <a:solidFill>
            <a:srgbClr val="006600"/>
          </a:solidFill>
        </p:spPr>
        <p:txBody>
          <a:bodyPr wrap="square" lIns="71323" tIns="35662" rIns="71323" bIns="35662">
            <a:spAutoFit/>
          </a:bodyPr>
          <a:lstStyle/>
          <a:p>
            <a:pPr algn="just">
              <a:lnSpc>
                <a:spcPct val="130000"/>
              </a:lnSpc>
            </a:pPr>
            <a:r>
              <a:rPr lang="zh-CN" altLang="en-US" sz="2200" b="1" dirty="0">
                <a:solidFill>
                  <a:schemeClr val="bg1"/>
                </a:solidFill>
                <a:latin typeface="黑体" pitchFamily="49" charset="-122"/>
                <a:ea typeface="黑体" pitchFamily="49" charset="-122"/>
              </a:rPr>
              <a:t>较好的解决方法是将</a:t>
            </a:r>
            <a:r>
              <a:rPr lang="zh-CN" altLang="en-US" sz="2200" b="1" dirty="0">
                <a:solidFill>
                  <a:srgbClr val="FFFF00"/>
                </a:solidFill>
                <a:latin typeface="黑体" pitchFamily="49" charset="-122"/>
                <a:ea typeface="黑体" pitchFamily="49" charset="-122"/>
              </a:rPr>
              <a:t>耗时的处理过程转移到子线程上</a:t>
            </a:r>
            <a:r>
              <a:rPr lang="zh-CN" altLang="en-US" sz="2200" b="1" dirty="0">
                <a:solidFill>
                  <a:schemeClr val="bg1"/>
                </a:solidFill>
                <a:latin typeface="黑体" pitchFamily="49" charset="-122"/>
                <a:ea typeface="黑体" pitchFamily="49" charset="-122"/>
              </a:rPr>
              <a:t>，这样可以避免负责界面更新的主线程无法处理界面事件，从而避免用户界面长时间失去响应。</a:t>
            </a:r>
          </a:p>
        </p:txBody>
      </p:sp>
    </p:spTree>
    <p:extLst>
      <p:ext uri="{BB962C8B-B14F-4D97-AF65-F5344CB8AC3E}">
        <p14:creationId xmlns:p14="http://schemas.microsoft.com/office/powerpoint/2010/main" val="340423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07AEF6-A9A6-4D61-B7E1-0C08C5ADA1F1}"/>
              </a:ext>
            </a:extLst>
          </p:cNvPr>
          <p:cNvSpPr>
            <a:spLocks noGrp="1"/>
          </p:cNvSpPr>
          <p:nvPr>
            <p:ph idx="1"/>
          </p:nvPr>
        </p:nvSpPr>
        <p:spPr/>
        <p:txBody>
          <a:bodyPr/>
          <a:lstStyle/>
          <a:p>
            <a:r>
              <a:rPr lang="zh-CN" altLang="en-US" dirty="0"/>
              <a:t>下面关于</a:t>
            </a:r>
            <a:r>
              <a:rPr lang="en-US" altLang="zh-CN" dirty="0"/>
              <a:t>Looper</a:t>
            </a:r>
            <a:r>
              <a:rPr lang="zh-CN" altLang="en-US" dirty="0"/>
              <a:t>主消息的循环器的描述，正确的是（）。</a:t>
            </a:r>
          </a:p>
          <a:p>
            <a:pPr marL="801675" lvl="1" indent="-514350">
              <a:buFont typeface="+mj-lt"/>
              <a:buAutoNum type="alphaUcPeriod"/>
            </a:pPr>
            <a:r>
              <a:rPr lang="en-US" altLang="zh-CN" sz="2800" dirty="0"/>
              <a:t>Looper</a:t>
            </a:r>
            <a:r>
              <a:rPr lang="zh-CN" altLang="en-US" sz="2800" dirty="0"/>
              <a:t>是用来发送消息和处理消息的</a:t>
            </a:r>
          </a:p>
          <a:p>
            <a:pPr marL="801675" lvl="1" indent="-514350">
              <a:buFont typeface="+mj-lt"/>
              <a:buAutoNum type="alphaUcPeriod"/>
            </a:pPr>
            <a:r>
              <a:rPr lang="en-US" altLang="zh-CN" sz="2800" dirty="0"/>
              <a:t>Looper</a:t>
            </a:r>
            <a:r>
              <a:rPr lang="zh-CN" altLang="en-US" sz="2800" dirty="0"/>
              <a:t>是每个线程中的</a:t>
            </a:r>
            <a:r>
              <a:rPr lang="en-US" altLang="zh-CN" sz="2800" dirty="0"/>
              <a:t>MessageQueue</a:t>
            </a:r>
            <a:r>
              <a:rPr lang="zh-CN" altLang="en-US" sz="2800" dirty="0"/>
              <a:t>的管家，用来接收</a:t>
            </a:r>
            <a:r>
              <a:rPr lang="en-US" altLang="zh-CN" sz="2800" dirty="0"/>
              <a:t>Handler</a:t>
            </a:r>
            <a:r>
              <a:rPr lang="zh-CN" altLang="en-US" sz="2800" dirty="0"/>
              <a:t>发送的消息</a:t>
            </a:r>
          </a:p>
          <a:p>
            <a:pPr marL="801675" lvl="1" indent="-514350">
              <a:buFont typeface="+mj-lt"/>
              <a:buAutoNum type="alphaUcPeriod"/>
            </a:pPr>
            <a:r>
              <a:rPr lang="en-US" altLang="zh-CN" sz="2800" dirty="0"/>
              <a:t>Looper</a:t>
            </a:r>
            <a:r>
              <a:rPr lang="zh-CN" altLang="en-US" sz="2800" dirty="0"/>
              <a:t>用来监视消息队列里面的数据</a:t>
            </a:r>
            <a:r>
              <a:rPr lang="en-US" altLang="zh-CN" sz="2800" dirty="0"/>
              <a:t>,</a:t>
            </a:r>
            <a:r>
              <a:rPr lang="zh-CN" altLang="en-US" sz="2800" dirty="0"/>
              <a:t>一旦发现消息队列里面有数据就把消息给取出来</a:t>
            </a:r>
          </a:p>
          <a:p>
            <a:pPr marL="801675" lvl="1" indent="-514350">
              <a:buFont typeface="+mj-lt"/>
              <a:buAutoNum type="alphaUcPeriod"/>
            </a:pPr>
            <a:r>
              <a:rPr lang="en-US" altLang="zh-CN" sz="2800" dirty="0"/>
              <a:t>Looper</a:t>
            </a:r>
            <a:r>
              <a:rPr lang="zh-CN" altLang="en-US" sz="2800" dirty="0"/>
              <a:t>是用来处理消息的</a:t>
            </a:r>
          </a:p>
        </p:txBody>
      </p:sp>
      <p:sp>
        <p:nvSpPr>
          <p:cNvPr id="3" name="标题 2">
            <a:extLst>
              <a:ext uri="{FF2B5EF4-FFF2-40B4-BE49-F238E27FC236}">
                <a16:creationId xmlns:a16="http://schemas.microsoft.com/office/drawing/2014/main" id="{CE6325B4-50FF-469B-953C-DC99A0633739}"/>
              </a:ext>
            </a:extLst>
          </p:cNvPr>
          <p:cNvSpPr>
            <a:spLocks noGrp="1"/>
          </p:cNvSpPr>
          <p:nvPr>
            <p:ph type="title"/>
          </p:nvPr>
        </p:nvSpPr>
        <p:spPr/>
        <p:txBody>
          <a:bodyPr/>
          <a:lstStyle/>
          <a:p>
            <a:r>
              <a:rPr lang="zh-CN" altLang="en-US" dirty="0"/>
              <a:t>试一试</a:t>
            </a:r>
          </a:p>
        </p:txBody>
      </p:sp>
    </p:spTree>
    <p:extLst>
      <p:ext uri="{BB962C8B-B14F-4D97-AF65-F5344CB8AC3E}">
        <p14:creationId xmlns:p14="http://schemas.microsoft.com/office/powerpoint/2010/main" val="381337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64E87-3977-1D3B-E8B6-D09DD191B94E}"/>
              </a:ext>
            </a:extLst>
          </p:cNvPr>
          <p:cNvSpPr>
            <a:spLocks noGrp="1"/>
          </p:cNvSpPr>
          <p:nvPr>
            <p:ph type="title"/>
          </p:nvPr>
        </p:nvSpPr>
        <p:spPr/>
        <p:txBody>
          <a:bodyPr>
            <a:normAutofit/>
          </a:bodyPr>
          <a:lstStyle/>
          <a:p>
            <a:r>
              <a:rPr lang="zh-CN" altLang="en-US" sz="3600" dirty="0">
                <a:solidFill>
                  <a:schemeClr val="tx2"/>
                </a:solidFill>
                <a:latin typeface="黑体" pitchFamily="49" charset="-122"/>
                <a:ea typeface="黑体" pitchFamily="49" charset="-122"/>
              </a:rPr>
              <a:t>怎样解决跨线程更新</a:t>
            </a:r>
            <a:r>
              <a:rPr lang="en-US" altLang="zh-CN" sz="3600" dirty="0">
                <a:solidFill>
                  <a:schemeClr val="tx2"/>
                </a:solidFill>
                <a:latin typeface="黑体" pitchFamily="49" charset="-122"/>
                <a:ea typeface="黑体" pitchFamily="49" charset="-122"/>
              </a:rPr>
              <a:t>UI</a:t>
            </a:r>
            <a:r>
              <a:rPr lang="zh-CN" altLang="en-US" sz="3600" dirty="0">
                <a:solidFill>
                  <a:schemeClr val="tx2"/>
                </a:solidFill>
                <a:latin typeface="黑体" pitchFamily="49" charset="-122"/>
                <a:ea typeface="黑体" pitchFamily="49" charset="-122"/>
              </a:rPr>
              <a:t>呢？？？</a:t>
            </a:r>
            <a:endParaRPr lang="zh-CN" altLang="en-US" dirty="0"/>
          </a:p>
        </p:txBody>
      </p:sp>
      <p:sp>
        <p:nvSpPr>
          <p:cNvPr id="3" name="内容占位符 2">
            <a:extLst>
              <a:ext uri="{FF2B5EF4-FFF2-40B4-BE49-F238E27FC236}">
                <a16:creationId xmlns:a16="http://schemas.microsoft.com/office/drawing/2014/main" id="{3D7BBB70-169A-19DC-746A-74443F6DA283}"/>
              </a:ext>
            </a:extLst>
          </p:cNvPr>
          <p:cNvSpPr>
            <a:spLocks noGrp="1"/>
          </p:cNvSpPr>
          <p:nvPr>
            <p:ph idx="1"/>
          </p:nvPr>
        </p:nvSpPr>
        <p:spPr/>
        <p:txBody>
          <a:bodyPr/>
          <a:lstStyle/>
          <a:p>
            <a:pPr>
              <a:lnSpc>
                <a:spcPct val="180000"/>
              </a:lnSpc>
              <a:spcBef>
                <a:spcPct val="20000"/>
              </a:spcBef>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方式1：其他线程委托UI线程更新UI</a:t>
            </a:r>
          </a:p>
          <a:p>
            <a:pPr>
              <a:lnSpc>
                <a:spcPct val="180000"/>
              </a:lnSpc>
              <a:spcBef>
                <a:spcPct val="20000"/>
              </a:spcBef>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方式2：通过Handler发送Message给UI线程，令UI线程根据Message消息更新UI</a:t>
            </a:r>
            <a:endParaRPr lang="en-US" altLang="zh-CN" sz="2800" dirty="0">
              <a:solidFill>
                <a:schemeClr val="tx2"/>
              </a:solidFill>
              <a:latin typeface="微软雅黑" pitchFamily="34" charset="-122"/>
              <a:ea typeface="微软雅黑" pitchFamily="34" charset="-122"/>
            </a:endParaRPr>
          </a:p>
          <a:p>
            <a:pPr lvl="1">
              <a:lnSpc>
                <a:spcPct val="180000"/>
              </a:lnSpc>
              <a:buClr>
                <a:srgbClr val="0088CC"/>
              </a:buClr>
              <a:buFont typeface="Wingdings" pitchFamily="2" charset="2"/>
              <a:buChar char="v"/>
            </a:pPr>
            <a:r>
              <a:rPr lang="en-US" altLang="zh-CN" b="1" dirty="0">
                <a:solidFill>
                  <a:srgbClr val="FF0066"/>
                </a:solidFill>
              </a:rPr>
              <a:t>post, </a:t>
            </a:r>
            <a:r>
              <a:rPr lang="en-US" altLang="zh-CN" b="1" dirty="0" err="1">
                <a:solidFill>
                  <a:srgbClr val="FF0066"/>
                </a:solidFill>
              </a:rPr>
              <a:t>postDelay</a:t>
            </a:r>
            <a:endParaRPr lang="zh-CN" altLang="en-US" dirty="0">
              <a:solidFill>
                <a:schemeClr val="tx2"/>
              </a:solidFill>
              <a:latin typeface="微软雅黑" pitchFamily="34" charset="-122"/>
              <a:ea typeface="微软雅黑" pitchFamily="34" charset="-122"/>
            </a:endParaRPr>
          </a:p>
          <a:p>
            <a:pPr>
              <a:lnSpc>
                <a:spcPct val="180000"/>
              </a:lnSpc>
              <a:spcBef>
                <a:spcPct val="20000"/>
              </a:spcBef>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方式3：使用Android提供的AsyncTask</a:t>
            </a:r>
            <a:endParaRPr lang="en-US" altLang="zh-CN" sz="2800" dirty="0">
              <a:solidFill>
                <a:schemeClr val="tx2"/>
              </a:solidFill>
              <a:latin typeface="微软雅黑" pitchFamily="34" charset="-122"/>
              <a:ea typeface="微软雅黑" pitchFamily="34" charset="-122"/>
            </a:endParaRPr>
          </a:p>
          <a:p>
            <a:pPr>
              <a:lnSpc>
                <a:spcPct val="180000"/>
              </a:lnSpc>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方式</a:t>
            </a:r>
            <a:r>
              <a:rPr lang="en-US" altLang="zh-CN" sz="2800" dirty="0">
                <a:solidFill>
                  <a:schemeClr val="tx2"/>
                </a:solidFill>
                <a:latin typeface="微软雅黑" pitchFamily="34" charset="-122"/>
                <a:ea typeface="微软雅黑" pitchFamily="34" charset="-122"/>
              </a:rPr>
              <a:t>4</a:t>
            </a:r>
            <a:r>
              <a:rPr lang="zh-CN" altLang="en-US" sz="2800" dirty="0">
                <a:solidFill>
                  <a:schemeClr val="tx2"/>
                </a:solidFill>
                <a:latin typeface="微软雅黑" pitchFamily="34" charset="-122"/>
                <a:ea typeface="微软雅黑" pitchFamily="34" charset="-122"/>
              </a:rPr>
              <a:t>：使用广播</a:t>
            </a:r>
          </a:p>
        </p:txBody>
      </p:sp>
    </p:spTree>
    <p:extLst>
      <p:ext uri="{BB962C8B-B14F-4D97-AF65-F5344CB8AC3E}">
        <p14:creationId xmlns:p14="http://schemas.microsoft.com/office/powerpoint/2010/main" val="44814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80" b="1" dirty="0"/>
              <a:t>Handler</a:t>
            </a:r>
            <a:r>
              <a:rPr lang="zh-CN" altLang="en-US" sz="2880" b="1" dirty="0"/>
              <a:t>也可以把一个</a:t>
            </a:r>
            <a:r>
              <a:rPr lang="en-US" altLang="zh-CN" sz="2880" b="1" dirty="0"/>
              <a:t>Runnable</a:t>
            </a:r>
            <a:r>
              <a:rPr lang="zh-CN" altLang="en-US" sz="2880" b="1" dirty="0"/>
              <a:t>对象压入到消息队列中，进而在</a:t>
            </a:r>
            <a:r>
              <a:rPr lang="en-US" altLang="zh-CN" sz="2880" b="1" dirty="0"/>
              <a:t>UI</a:t>
            </a:r>
            <a:r>
              <a:rPr lang="zh-CN" altLang="en-US" sz="2880" b="1" dirty="0"/>
              <a:t>线程的消息队列获取并执行</a:t>
            </a:r>
            <a:r>
              <a:rPr lang="en-US" altLang="zh-CN" sz="2880" b="1" dirty="0"/>
              <a:t>Runnable</a:t>
            </a:r>
            <a:r>
              <a:rPr lang="zh-CN" altLang="en-US" sz="2880" b="1" dirty="0"/>
              <a:t>对象。</a:t>
            </a:r>
            <a:endParaRPr lang="en-US" altLang="zh-CN" sz="2880" b="1" dirty="0"/>
          </a:p>
          <a:p>
            <a:pPr lvl="1" latinLnBrk="1"/>
            <a:r>
              <a:rPr lang="zh-CN" altLang="en-US" sz="2880" b="1" dirty="0"/>
              <a:t>使用</a:t>
            </a:r>
            <a:r>
              <a:rPr lang="en-US" altLang="zh-CN" sz="2880" b="1" dirty="0">
                <a:solidFill>
                  <a:srgbClr val="FF0066"/>
                </a:solidFill>
              </a:rPr>
              <a:t>post()</a:t>
            </a:r>
            <a:r>
              <a:rPr lang="zh-CN" altLang="en-US" sz="2880" b="1" dirty="0">
                <a:solidFill>
                  <a:srgbClr val="FF0066"/>
                </a:solidFill>
              </a:rPr>
              <a:t> </a:t>
            </a:r>
            <a:r>
              <a:rPr lang="zh-CN" altLang="en-US" sz="2880" b="1" dirty="0"/>
              <a:t>把一个</a:t>
            </a:r>
            <a:r>
              <a:rPr lang="en-US" altLang="zh-CN" sz="2880" b="1" dirty="0"/>
              <a:t>Runnable</a:t>
            </a:r>
            <a:r>
              <a:rPr lang="zh-CN" altLang="en-US" sz="2880" b="1" dirty="0"/>
              <a:t>对象入队到消息队列</a:t>
            </a:r>
            <a:r>
              <a:rPr lang="en-US" altLang="zh-CN" sz="2880" b="1" dirty="0"/>
              <a:t>,</a:t>
            </a:r>
            <a:r>
              <a:rPr lang="zh-CN" altLang="en-US" sz="2880" b="1" dirty="0"/>
              <a:t>方法有：</a:t>
            </a:r>
            <a:endParaRPr lang="en-US" altLang="zh-CN" sz="2880" b="1" dirty="0"/>
          </a:p>
          <a:p>
            <a:pPr lvl="2" latinLnBrk="1"/>
            <a:r>
              <a:rPr lang="en-US" altLang="zh-CN" sz="2400" b="1" dirty="0"/>
              <a:t>post(Runnable)</a:t>
            </a:r>
          </a:p>
          <a:p>
            <a:pPr lvl="2" latinLnBrk="1"/>
            <a:r>
              <a:rPr lang="en-US" altLang="zh-CN" sz="2400" b="1" dirty="0" err="1"/>
              <a:t>postAtTime</a:t>
            </a:r>
            <a:r>
              <a:rPr lang="en-US" altLang="zh-CN" sz="2400" b="1" dirty="0"/>
              <a:t>(</a:t>
            </a:r>
            <a:r>
              <a:rPr lang="en-US" altLang="zh-CN" sz="2400" b="1" dirty="0" err="1"/>
              <a:t>Runnable,long</a:t>
            </a:r>
            <a:r>
              <a:rPr lang="en-US" altLang="zh-CN" sz="2400" b="1" dirty="0"/>
              <a:t>)</a:t>
            </a:r>
          </a:p>
          <a:p>
            <a:pPr lvl="2" latinLnBrk="1"/>
            <a:r>
              <a:rPr lang="en-US" altLang="zh-CN" sz="2400" b="1" dirty="0" err="1"/>
              <a:t>postDelayed</a:t>
            </a:r>
            <a:r>
              <a:rPr lang="en-US" altLang="zh-CN" sz="2400" b="1" dirty="0"/>
              <a:t>(</a:t>
            </a:r>
            <a:r>
              <a:rPr lang="en-US" altLang="zh-CN" sz="2400" b="1" dirty="0" err="1"/>
              <a:t>Runnable,long</a:t>
            </a:r>
            <a:r>
              <a:rPr lang="en-US" altLang="zh-CN" sz="2400" b="1" dirty="0"/>
              <a:t>)</a:t>
            </a:r>
          </a:p>
          <a:p>
            <a:pPr lvl="1"/>
            <a:r>
              <a:rPr lang="zh-CN" altLang="en-US" sz="2880" b="1" dirty="0"/>
              <a:t>关于</a:t>
            </a:r>
            <a:r>
              <a:rPr lang="en-US" altLang="zh-CN" sz="2880" b="1" dirty="0"/>
              <a:t>Post</a:t>
            </a:r>
            <a:r>
              <a:rPr lang="zh-CN" altLang="en-US" sz="2880" b="1" dirty="0"/>
              <a:t>方式的方法还有：</a:t>
            </a:r>
            <a:endParaRPr lang="en-US" altLang="zh-CN" sz="2880" b="1" dirty="0"/>
          </a:p>
          <a:p>
            <a:pPr lvl="2"/>
            <a:r>
              <a:rPr lang="en-US" altLang="zh-CN" sz="2400" b="1" dirty="0"/>
              <a:t>void </a:t>
            </a:r>
            <a:r>
              <a:rPr lang="en-US" altLang="zh-CN" sz="2400" b="1" dirty="0" err="1">
                <a:solidFill>
                  <a:srgbClr val="FF0066"/>
                </a:solidFill>
              </a:rPr>
              <a:t>removeCallbacks</a:t>
            </a:r>
            <a:r>
              <a:rPr lang="en-US" altLang="zh-CN" sz="2400" b="1" dirty="0"/>
              <a:t>(Runnable r)</a:t>
            </a:r>
            <a:r>
              <a:rPr lang="zh-CN" altLang="en-US" sz="2400" b="1" dirty="0"/>
              <a:t>：从消息队列中移除一个</a:t>
            </a:r>
            <a:r>
              <a:rPr lang="en-US" altLang="zh-CN" sz="2400" b="1" dirty="0"/>
              <a:t>Runnable</a:t>
            </a:r>
            <a:r>
              <a:rPr lang="zh-CN" altLang="en-US" sz="2400" b="1" dirty="0"/>
              <a:t>对象。</a:t>
            </a:r>
          </a:p>
          <a:p>
            <a:pPr lvl="2"/>
            <a:endParaRPr lang="zh-CN" altLang="en-US" sz="2160" b="1" dirty="0"/>
          </a:p>
        </p:txBody>
      </p:sp>
      <p:sp>
        <p:nvSpPr>
          <p:cNvPr id="3" name="标题 2"/>
          <p:cNvSpPr>
            <a:spLocks noGrp="1"/>
          </p:cNvSpPr>
          <p:nvPr>
            <p:ph type="title"/>
          </p:nvPr>
        </p:nvSpPr>
        <p:spPr/>
        <p:txBody>
          <a:bodyPr/>
          <a:lstStyle/>
          <a:p>
            <a:r>
              <a:rPr lang="en-US" altLang="zh-CN" dirty="0"/>
              <a:t>Handler + Post</a:t>
            </a:r>
            <a:r>
              <a:rPr lang="zh-CN" altLang="en-US" dirty="0"/>
              <a:t>实现异步通信</a:t>
            </a:r>
          </a:p>
        </p:txBody>
      </p:sp>
    </p:spTree>
    <p:extLst>
      <p:ext uri="{BB962C8B-B14F-4D97-AF65-F5344CB8AC3E}">
        <p14:creationId xmlns:p14="http://schemas.microsoft.com/office/powerpoint/2010/main" val="259762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846E1-9ADF-4012-9AF0-CC24222F510B}"/>
              </a:ext>
            </a:extLst>
          </p:cNvPr>
          <p:cNvSpPr>
            <a:spLocks noGrp="1"/>
          </p:cNvSpPr>
          <p:nvPr>
            <p:ph type="title"/>
          </p:nvPr>
        </p:nvSpPr>
        <p:spPr/>
        <p:txBody>
          <a:bodyPr/>
          <a:lstStyle/>
          <a:p>
            <a:r>
              <a:rPr lang="en-US" altLang="zh-CN" dirty="0"/>
              <a:t>Runnable</a:t>
            </a:r>
            <a:r>
              <a:rPr lang="zh-CN" altLang="en-US" dirty="0"/>
              <a:t>对象</a:t>
            </a:r>
          </a:p>
        </p:txBody>
      </p:sp>
      <p:sp>
        <p:nvSpPr>
          <p:cNvPr id="3" name="内容占位符 2">
            <a:extLst>
              <a:ext uri="{FF2B5EF4-FFF2-40B4-BE49-F238E27FC236}">
                <a16:creationId xmlns:a16="http://schemas.microsoft.com/office/drawing/2014/main" id="{837FE0C4-A1DC-42CF-8423-4B0DA0C911C5}"/>
              </a:ext>
            </a:extLst>
          </p:cNvPr>
          <p:cNvSpPr>
            <a:spLocks noGrp="1"/>
          </p:cNvSpPr>
          <p:nvPr>
            <p:ph idx="1"/>
          </p:nvPr>
        </p:nvSpPr>
        <p:spPr/>
        <p:txBody>
          <a:bodyPr/>
          <a:lstStyle/>
          <a:p>
            <a:pPr marL="342887" marR="0" lvl="0" indent="-342887" algn="l" defTabSz="914364"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对于</a:t>
            </a:r>
            <a:r>
              <a:rPr kumimoji="0" lang="en-US" altLang="zh-CN" sz="2640" b="1" i="0" u="none" strike="noStrike" kern="1200" cap="none" spc="0" normalizeH="0" baseline="0" noProof="0" dirty="0">
                <a:ln>
                  <a:noFill/>
                </a:ln>
                <a:solidFill>
                  <a:prstClr val="black"/>
                </a:solidFill>
                <a:effectLst/>
                <a:uLnTx/>
                <a:uFillTx/>
                <a:latin typeface="Calibri"/>
                <a:ea typeface="黑体" pitchFamily="49" charset="-122"/>
                <a:cs typeface="+mn-cs"/>
              </a:rPr>
              <a:t>Handler</a:t>
            </a: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的</a:t>
            </a:r>
            <a:r>
              <a:rPr kumimoji="0" lang="en-US" altLang="zh-CN" sz="2640" b="1" i="0" u="none" strike="noStrike" kern="1200" cap="none" spc="0" normalizeH="0" baseline="0" noProof="0" dirty="0">
                <a:ln>
                  <a:noFill/>
                </a:ln>
                <a:solidFill>
                  <a:prstClr val="black"/>
                </a:solidFill>
                <a:effectLst/>
                <a:uLnTx/>
                <a:uFillTx/>
                <a:latin typeface="Calibri"/>
                <a:ea typeface="黑体" pitchFamily="49" charset="-122"/>
                <a:cs typeface="+mn-cs"/>
              </a:rPr>
              <a:t>Post</a:t>
            </a: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方式来说，它传递一个</a:t>
            </a:r>
            <a:r>
              <a:rPr kumimoji="0" lang="en-US" altLang="zh-CN" sz="2640" b="1" i="0" u="none" strike="noStrike" kern="1200" cap="none" spc="0" normalizeH="0" baseline="0" noProof="0" dirty="0">
                <a:ln>
                  <a:noFill/>
                </a:ln>
                <a:solidFill>
                  <a:prstClr val="black"/>
                </a:solidFill>
                <a:effectLst/>
                <a:uLnTx/>
                <a:uFillTx/>
                <a:latin typeface="Calibri"/>
                <a:ea typeface="黑体" pitchFamily="49" charset="-122"/>
                <a:cs typeface="+mn-cs"/>
              </a:rPr>
              <a:t>Runnable</a:t>
            </a: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对象到消息队列中，在这个</a:t>
            </a:r>
            <a:r>
              <a:rPr kumimoji="0" lang="en-US" altLang="zh-CN" sz="2640" b="1" i="0" u="none" strike="noStrike" kern="1200" cap="none" spc="0" normalizeH="0" baseline="0" noProof="0" dirty="0">
                <a:ln>
                  <a:noFill/>
                </a:ln>
                <a:solidFill>
                  <a:prstClr val="black"/>
                </a:solidFill>
                <a:effectLst/>
                <a:uLnTx/>
                <a:uFillTx/>
                <a:latin typeface="Calibri"/>
                <a:ea typeface="黑体" pitchFamily="49" charset="-122"/>
                <a:cs typeface="+mn-cs"/>
              </a:rPr>
              <a:t>Runnable</a:t>
            </a: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对象中，</a:t>
            </a:r>
            <a:r>
              <a:rPr kumimoji="0" lang="zh-CN" altLang="en-US" sz="2640" b="1" i="0" u="none" strike="noStrike" kern="1200" cap="none" spc="0" normalizeH="0" baseline="0" noProof="0" dirty="0">
                <a:ln>
                  <a:noFill/>
                </a:ln>
                <a:solidFill>
                  <a:srgbClr val="FF0066"/>
                </a:solidFill>
                <a:effectLst/>
                <a:uLnTx/>
                <a:uFillTx/>
                <a:latin typeface="Calibri"/>
                <a:ea typeface="黑体" pitchFamily="49" charset="-122"/>
                <a:cs typeface="+mn-cs"/>
              </a:rPr>
              <a:t>重写</a:t>
            </a:r>
            <a:r>
              <a:rPr kumimoji="0" lang="en-US" altLang="zh-CN" sz="2640" b="1" i="0" u="none" strike="noStrike" kern="1200" cap="none" spc="0" normalizeH="0" baseline="0" noProof="0" dirty="0">
                <a:ln>
                  <a:noFill/>
                </a:ln>
                <a:solidFill>
                  <a:srgbClr val="FF0066"/>
                </a:solidFill>
                <a:effectLst/>
                <a:uLnTx/>
                <a:uFillTx/>
                <a:latin typeface="Calibri"/>
                <a:ea typeface="黑体" pitchFamily="49" charset="-122"/>
                <a:cs typeface="+mn-cs"/>
              </a:rPr>
              <a:t>run()</a:t>
            </a:r>
            <a:r>
              <a:rPr kumimoji="0" lang="zh-CN" altLang="en-US" sz="2640" b="1" i="0" u="none" strike="noStrike" kern="1200" cap="none" spc="0" normalizeH="0" baseline="0" noProof="0" dirty="0">
                <a:ln>
                  <a:noFill/>
                </a:ln>
                <a:solidFill>
                  <a:srgbClr val="FF0066"/>
                </a:solidFill>
                <a:effectLst/>
                <a:uLnTx/>
                <a:uFillTx/>
                <a:latin typeface="Calibri"/>
                <a:ea typeface="黑体" pitchFamily="49" charset="-122"/>
                <a:cs typeface="+mn-cs"/>
              </a:rPr>
              <a:t>方法</a:t>
            </a: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a:t>
            </a:r>
            <a:endParaRPr kumimoji="0" lang="en-US" altLang="zh-CN" sz="2640" b="1" i="0" u="none" strike="noStrike" kern="1200" cap="none" spc="0" normalizeH="0" baseline="0" noProof="0" dirty="0">
              <a:ln>
                <a:noFill/>
              </a:ln>
              <a:solidFill>
                <a:prstClr val="black"/>
              </a:solidFill>
              <a:effectLst/>
              <a:uLnTx/>
              <a:uFillTx/>
              <a:latin typeface="Calibri"/>
              <a:ea typeface="黑体" pitchFamily="49" charset="-122"/>
              <a:cs typeface="+mn-cs"/>
            </a:endParaRPr>
          </a:p>
          <a:p>
            <a:pPr marL="630212" marR="0" lvl="1" indent="-274627" algn="l" defTabSz="914364"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一般在这个</a:t>
            </a:r>
            <a:r>
              <a:rPr kumimoji="0" lang="en-US" altLang="zh-CN" sz="2640" b="1" i="0" u="none" strike="noStrike" kern="1200" cap="none" spc="0" normalizeH="0" baseline="0" noProof="0" dirty="0">
                <a:ln>
                  <a:noFill/>
                </a:ln>
                <a:solidFill>
                  <a:prstClr val="black"/>
                </a:solidFill>
                <a:effectLst/>
                <a:uLnTx/>
                <a:uFillTx/>
                <a:latin typeface="Calibri"/>
                <a:ea typeface="黑体" pitchFamily="49" charset="-122"/>
                <a:cs typeface="+mn-cs"/>
              </a:rPr>
              <a:t>run()</a:t>
            </a: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方法中写入</a:t>
            </a:r>
            <a:r>
              <a:rPr kumimoji="0" lang="zh-CN" altLang="en-US" sz="2640" b="1" i="0" u="none" strike="noStrike" kern="1200" cap="none" spc="0" normalizeH="0" baseline="0" noProof="0" dirty="0">
                <a:ln>
                  <a:noFill/>
                </a:ln>
                <a:solidFill>
                  <a:srgbClr val="FF0066"/>
                </a:solidFill>
                <a:effectLst/>
                <a:uLnTx/>
                <a:uFillTx/>
                <a:latin typeface="Calibri"/>
                <a:ea typeface="黑体" pitchFamily="49" charset="-122"/>
                <a:cs typeface="+mn-cs"/>
              </a:rPr>
              <a:t>需要在</a:t>
            </a:r>
            <a:r>
              <a:rPr kumimoji="0" lang="en-US" altLang="zh-CN" sz="2640" b="1" i="0" u="none" strike="noStrike" kern="1200" cap="none" spc="0" normalizeH="0" baseline="0" noProof="0" dirty="0">
                <a:ln>
                  <a:noFill/>
                </a:ln>
                <a:solidFill>
                  <a:srgbClr val="FF0066"/>
                </a:solidFill>
                <a:effectLst/>
                <a:uLnTx/>
                <a:uFillTx/>
                <a:latin typeface="Calibri"/>
                <a:ea typeface="黑体" pitchFamily="49" charset="-122"/>
                <a:cs typeface="+mn-cs"/>
              </a:rPr>
              <a:t>UI</a:t>
            </a:r>
            <a:r>
              <a:rPr kumimoji="0" lang="zh-CN" altLang="en-US" sz="2640" b="1" i="0" u="none" strike="noStrike" kern="1200" cap="none" spc="0" normalizeH="0" baseline="0" noProof="0" dirty="0">
                <a:ln>
                  <a:noFill/>
                </a:ln>
                <a:solidFill>
                  <a:srgbClr val="FF0066"/>
                </a:solidFill>
                <a:effectLst/>
                <a:uLnTx/>
                <a:uFillTx/>
                <a:latin typeface="Calibri"/>
                <a:ea typeface="黑体" pitchFamily="49" charset="-122"/>
                <a:cs typeface="+mn-cs"/>
              </a:rPr>
              <a:t>线程上的操作</a:t>
            </a:r>
            <a:r>
              <a:rPr kumimoji="0" lang="zh-CN" altLang="en-US" sz="2640" b="1" i="0" u="none" strike="noStrike" kern="1200" cap="none" spc="0" normalizeH="0" baseline="0" noProof="0" dirty="0">
                <a:ln>
                  <a:noFill/>
                </a:ln>
                <a:solidFill>
                  <a:prstClr val="black"/>
                </a:solidFill>
                <a:effectLst/>
                <a:uLnTx/>
                <a:uFillTx/>
                <a:latin typeface="Calibri"/>
                <a:ea typeface="黑体" pitchFamily="49" charset="-122"/>
                <a:cs typeface="+mn-cs"/>
              </a:rPr>
              <a:t>。</a:t>
            </a:r>
          </a:p>
          <a:p>
            <a:endParaRPr lang="zh-CN" altLang="en-US" dirty="0"/>
          </a:p>
        </p:txBody>
      </p:sp>
      <p:sp>
        <p:nvSpPr>
          <p:cNvPr id="4" name="矩形 3">
            <a:extLst>
              <a:ext uri="{FF2B5EF4-FFF2-40B4-BE49-F238E27FC236}">
                <a16:creationId xmlns:a16="http://schemas.microsoft.com/office/drawing/2014/main" id="{9DEBE57D-AC83-4CFF-BDD3-15D5ACBD5602}"/>
              </a:ext>
            </a:extLst>
          </p:cNvPr>
          <p:cNvSpPr/>
          <p:nvPr/>
        </p:nvSpPr>
        <p:spPr>
          <a:xfrm>
            <a:off x="929315" y="2560861"/>
            <a:ext cx="10634500" cy="4149074"/>
          </a:xfrm>
          <a:prstGeom prst="rect">
            <a:avLst/>
          </a:prstGeom>
          <a:ln>
            <a:solidFill>
              <a:schemeClr val="tx1"/>
            </a:solidFill>
          </a:ln>
        </p:spPr>
        <p:txBody>
          <a:bodyPr wrap="square" lIns="85588" tIns="42794" rIns="85588" bIns="42794">
            <a:spAutoFit/>
          </a:bodyPr>
          <a:lstStyle/>
          <a:p>
            <a:r>
              <a:rPr lang="zh-CN" altLang="en-US" sz="2400" dirty="0"/>
              <a:t> </a:t>
            </a:r>
            <a:r>
              <a:rPr lang="en-US" altLang="zh-CN" sz="2400" dirty="0"/>
              <a:t>btnMes1.setOnClickListener(new </a:t>
            </a:r>
            <a:r>
              <a:rPr lang="en-US" altLang="zh-CN" sz="2400" dirty="0" err="1"/>
              <a:t>View.OnClickListener</a:t>
            </a:r>
            <a:r>
              <a:rPr lang="en-US" altLang="zh-CN" sz="2400" dirty="0"/>
              <a:t>() {</a:t>
            </a:r>
            <a:endParaRPr lang="zh-CN" altLang="en-US" sz="2400" dirty="0"/>
          </a:p>
          <a:p>
            <a:r>
              <a:rPr lang="en-US" altLang="zh-CN" sz="2400" dirty="0"/>
              <a:t>     public void </a:t>
            </a:r>
            <a:r>
              <a:rPr lang="en-US" altLang="zh-CN" sz="2400" dirty="0" err="1"/>
              <a:t>onClick</a:t>
            </a:r>
            <a:r>
              <a:rPr lang="en-US" altLang="zh-CN" sz="2400" dirty="0"/>
              <a:t>(View v) {</a:t>
            </a:r>
            <a:endParaRPr lang="zh-CN" altLang="en-US" sz="2400" dirty="0"/>
          </a:p>
          <a:p>
            <a:r>
              <a:rPr lang="en-US" altLang="zh-CN" sz="2400" dirty="0"/>
              <a:t>         new Thread(new Runnable() {                    </a:t>
            </a:r>
            <a:endParaRPr lang="zh-CN" altLang="en-US" sz="2400" dirty="0"/>
          </a:p>
          <a:p>
            <a:r>
              <a:rPr lang="en-US" altLang="zh-CN" sz="2400" dirty="0"/>
              <a:t>              public void run() {</a:t>
            </a:r>
            <a:endParaRPr lang="zh-CN" altLang="en-US" sz="2400" dirty="0"/>
          </a:p>
          <a:p>
            <a:r>
              <a:rPr lang="en-US" altLang="zh-CN" sz="2400" dirty="0"/>
              <a:t>	</a:t>
            </a:r>
            <a:r>
              <a:rPr lang="en-US" altLang="zh-CN" sz="2400" b="1" dirty="0"/>
              <a:t>    </a:t>
            </a:r>
            <a:r>
              <a:rPr lang="en-US" altLang="zh-CN" sz="2400" b="1" dirty="0" err="1"/>
              <a:t>handler.post</a:t>
            </a:r>
            <a:r>
              <a:rPr lang="en-US" altLang="zh-CN" sz="2400" b="1" dirty="0"/>
              <a:t>(new Runnable() {                    </a:t>
            </a:r>
            <a:endParaRPr lang="zh-CN" altLang="en-US" sz="2400" b="1" dirty="0"/>
          </a:p>
          <a:p>
            <a:r>
              <a:rPr lang="en-US" altLang="zh-CN" sz="2400" b="1" dirty="0"/>
              <a:t>		public void run() {</a:t>
            </a:r>
            <a:endParaRPr lang="zh-CN" altLang="en-US" sz="2400" b="1" dirty="0"/>
          </a:p>
          <a:p>
            <a:r>
              <a:rPr lang="zh-CN" altLang="en-US" sz="2400" b="1" dirty="0"/>
              <a:t>                                   </a:t>
            </a:r>
            <a:r>
              <a:rPr lang="en-US" altLang="zh-CN" sz="2400" b="1" dirty="0" err="1"/>
              <a:t>tvMessage.setText</a:t>
            </a:r>
            <a:r>
              <a:rPr lang="en-US" altLang="zh-CN" sz="2400" b="1" dirty="0"/>
              <a:t>(“run in the main");                        </a:t>
            </a:r>
            <a:endParaRPr lang="zh-CN" altLang="en-US" sz="2400" b="1" dirty="0"/>
          </a:p>
          <a:p>
            <a:r>
              <a:rPr lang="zh-CN" altLang="en-US" sz="2400" b="1" dirty="0"/>
              <a:t>                      </a:t>
            </a:r>
            <a:r>
              <a:rPr lang="en-US" altLang="zh-CN" sz="2400" b="1" dirty="0"/>
              <a:t>}});                                </a:t>
            </a:r>
            <a:endParaRPr lang="zh-CN" altLang="en-US" sz="2400" b="1" dirty="0"/>
          </a:p>
          <a:p>
            <a:r>
              <a:rPr lang="zh-CN" altLang="en-US" sz="2400" dirty="0">
                <a:solidFill>
                  <a:srgbClr val="FF0066"/>
                </a:solidFill>
              </a:rPr>
              <a:t>              </a:t>
            </a:r>
            <a:r>
              <a:rPr lang="en-US" altLang="zh-CN" sz="2400" dirty="0"/>
              <a:t>}</a:t>
            </a:r>
          </a:p>
          <a:p>
            <a:r>
              <a:rPr lang="en-US" altLang="zh-CN" sz="2400" dirty="0"/>
              <a:t>        }).</a:t>
            </a:r>
            <a:r>
              <a:rPr lang="en-US" altLang="zh-CN" sz="2400" b="1" dirty="0">
                <a:solidFill>
                  <a:srgbClr val="FF0066"/>
                </a:solidFill>
              </a:rPr>
              <a:t>start();</a:t>
            </a:r>
          </a:p>
          <a:p>
            <a:r>
              <a:rPr lang="en-US" altLang="zh-CN" sz="2400" dirty="0"/>
              <a:t>    }}); </a:t>
            </a:r>
            <a:endParaRPr lang="zh-CN" altLang="en-US" sz="2400" dirty="0"/>
          </a:p>
        </p:txBody>
      </p:sp>
      <p:sp>
        <p:nvSpPr>
          <p:cNvPr id="5" name="文本框 4">
            <a:extLst>
              <a:ext uri="{FF2B5EF4-FFF2-40B4-BE49-F238E27FC236}">
                <a16:creationId xmlns:a16="http://schemas.microsoft.com/office/drawing/2014/main" id="{2C6609D3-E7C1-44B1-BCF0-457DB70F3BD7}"/>
              </a:ext>
            </a:extLst>
          </p:cNvPr>
          <p:cNvSpPr txBox="1"/>
          <p:nvPr/>
        </p:nvSpPr>
        <p:spPr>
          <a:xfrm>
            <a:off x="4602316" y="5317638"/>
            <a:ext cx="5722388" cy="1089529"/>
          </a:xfrm>
          <a:prstGeom prst="rect">
            <a:avLst/>
          </a:prstGeom>
          <a:solidFill>
            <a:schemeClr val="accent2">
              <a:lumMod val="20000"/>
              <a:lumOff val="80000"/>
            </a:schemeClr>
          </a:solidFill>
          <a:ln>
            <a:solidFill>
              <a:srgbClr val="C00000"/>
            </a:solidFill>
          </a:ln>
        </p:spPr>
        <p:txBody>
          <a:bodyPr wrap="square" rtlCol="0">
            <a:spAutoFit/>
          </a:bodyPr>
          <a:lstStyle/>
          <a:p>
            <a:r>
              <a:rPr lang="zh-CN" altLang="en-US" sz="2160" b="1" dirty="0">
                <a:ea typeface="微软雅黑" panose="020B0503020204020204" pitchFamily="34" charset="-122"/>
              </a:rPr>
              <a:t>注意，这里开了一个子线程，在子线程中使用</a:t>
            </a:r>
            <a:r>
              <a:rPr lang="en-US" altLang="zh-CN" sz="2160" b="1" dirty="0" err="1">
                <a:ea typeface="微软雅黑" panose="020B0503020204020204" pitchFamily="34" charset="-122"/>
              </a:rPr>
              <a:t>handler.post</a:t>
            </a:r>
            <a:r>
              <a:rPr lang="en-US" altLang="zh-CN" sz="2160" b="1" dirty="0">
                <a:ea typeface="微软雅黑" panose="020B0503020204020204" pitchFamily="34" charset="-122"/>
              </a:rPr>
              <a:t>()</a:t>
            </a:r>
            <a:r>
              <a:rPr lang="zh-CN" altLang="en-US" sz="2160" b="1" dirty="0">
                <a:ea typeface="微软雅黑" panose="020B0503020204020204" pitchFamily="34" charset="-122"/>
              </a:rPr>
              <a:t>发了一个</a:t>
            </a:r>
            <a:r>
              <a:rPr lang="en-US" altLang="zh-CN" sz="2160" b="1" dirty="0">
                <a:ea typeface="微软雅黑" panose="020B0503020204020204" pitchFamily="34" charset="-122"/>
              </a:rPr>
              <a:t>Runnable </a:t>
            </a:r>
            <a:r>
              <a:rPr lang="zh-CN" altLang="en-US" sz="2160" b="1" dirty="0">
                <a:ea typeface="微软雅黑" panose="020B0503020204020204" pitchFamily="34" charset="-122"/>
              </a:rPr>
              <a:t>到主线程的 </a:t>
            </a:r>
            <a:r>
              <a:rPr lang="en-US" altLang="zh-CN" sz="2160" b="1" dirty="0">
                <a:ea typeface="微软雅黑" panose="020B0503020204020204" pitchFamily="34" charset="-122"/>
              </a:rPr>
              <a:t>MessageQueue </a:t>
            </a:r>
            <a:r>
              <a:rPr lang="zh-CN" altLang="en-US" sz="2160" b="1" dirty="0">
                <a:ea typeface="微软雅黑" panose="020B0503020204020204" pitchFamily="34" charset="-122"/>
              </a:rPr>
              <a:t>中。</a:t>
            </a:r>
          </a:p>
        </p:txBody>
      </p:sp>
    </p:spTree>
    <p:extLst>
      <p:ext uri="{BB962C8B-B14F-4D97-AF65-F5344CB8AC3E}">
        <p14:creationId xmlns:p14="http://schemas.microsoft.com/office/powerpoint/2010/main" val="232202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a:xfrm>
            <a:off x="1058486" y="27695"/>
            <a:ext cx="9875520" cy="644236"/>
          </a:xfrm>
        </p:spPr>
        <p:txBody>
          <a:bodyPr/>
          <a:lstStyle/>
          <a:p>
            <a:r>
              <a:rPr lang="zh-CN" altLang="en-US" sz="3360" dirty="0">
                <a:solidFill>
                  <a:srgbClr val="455F51"/>
                </a:solidFill>
              </a:rPr>
              <a:t>案例实现：</a:t>
            </a:r>
            <a:r>
              <a:rPr lang="zh-CN" altLang="zh-CN" sz="3360" dirty="0">
                <a:solidFill>
                  <a:srgbClr val="455F51"/>
                </a:solidFill>
              </a:rPr>
              <a:t>幸运大抽奖</a:t>
            </a:r>
            <a:endParaRPr lang="zh-CN" altLang="en-US" dirty="0"/>
          </a:p>
        </p:txBody>
      </p:sp>
      <p:pic>
        <p:nvPicPr>
          <p:cNvPr id="5" name="图片 4"/>
          <p:cNvPicPr/>
          <p:nvPr/>
        </p:nvPicPr>
        <p:blipFill>
          <a:blip r:embed="rId2"/>
          <a:stretch>
            <a:fillRect/>
          </a:stretch>
        </p:blipFill>
        <p:spPr>
          <a:xfrm>
            <a:off x="919095" y="1011643"/>
            <a:ext cx="1616202" cy="2923223"/>
          </a:xfrm>
          <a:prstGeom prst="rect">
            <a:avLst/>
          </a:prstGeom>
          <a:ln>
            <a:solidFill>
              <a:schemeClr val="accent1"/>
            </a:solidFill>
          </a:ln>
        </p:spPr>
      </p:pic>
      <p:pic>
        <p:nvPicPr>
          <p:cNvPr id="6" name="图片 5"/>
          <p:cNvPicPr/>
          <p:nvPr/>
        </p:nvPicPr>
        <p:blipFill>
          <a:blip r:embed="rId3"/>
          <a:stretch>
            <a:fillRect/>
          </a:stretch>
        </p:blipFill>
        <p:spPr>
          <a:xfrm>
            <a:off x="2791796" y="1011644"/>
            <a:ext cx="1688212" cy="2923223"/>
          </a:xfrm>
          <a:prstGeom prst="rect">
            <a:avLst/>
          </a:prstGeom>
          <a:ln>
            <a:solidFill>
              <a:schemeClr val="accent1"/>
            </a:solidFill>
          </a:ln>
        </p:spPr>
      </p:pic>
      <p:pic>
        <p:nvPicPr>
          <p:cNvPr id="7" name="图片 6"/>
          <p:cNvPicPr/>
          <p:nvPr/>
        </p:nvPicPr>
        <p:blipFill>
          <a:blip r:embed="rId4"/>
          <a:stretch>
            <a:fillRect/>
          </a:stretch>
        </p:blipFill>
        <p:spPr>
          <a:xfrm>
            <a:off x="4721542" y="1011644"/>
            <a:ext cx="1682496" cy="2923222"/>
          </a:xfrm>
          <a:prstGeom prst="rect">
            <a:avLst/>
          </a:prstGeom>
          <a:ln>
            <a:solidFill>
              <a:schemeClr val="accent1"/>
            </a:solidFill>
          </a:ln>
        </p:spPr>
      </p:pic>
      <p:sp>
        <p:nvSpPr>
          <p:cNvPr id="8" name="TextBox 7"/>
          <p:cNvSpPr txBox="1"/>
          <p:nvPr/>
        </p:nvSpPr>
        <p:spPr>
          <a:xfrm>
            <a:off x="6891564" y="41149"/>
            <a:ext cx="4155912" cy="2520680"/>
          </a:xfrm>
          <a:prstGeom prst="rect">
            <a:avLst/>
          </a:prstGeom>
          <a:noFill/>
          <a:ln>
            <a:solidFill>
              <a:schemeClr val="accent1"/>
            </a:solidFill>
          </a:ln>
        </p:spPr>
        <p:txBody>
          <a:bodyPr wrap="square" lIns="85588" tIns="42794" rIns="85588" bIns="42794" rtlCol="0">
            <a:spAutoFit/>
          </a:bodyPr>
          <a:lstStyle/>
          <a:p>
            <a:pPr algn="just">
              <a:lnSpc>
                <a:spcPct val="150000"/>
              </a:lnSpc>
            </a:pPr>
            <a:r>
              <a:rPr lang="zh-CN" altLang="en-US" sz="2160" b="1" dirty="0">
                <a:solidFill>
                  <a:srgbClr val="FF0066"/>
                </a:solidFill>
                <a:latin typeface="微软雅黑" pitchFamily="34" charset="-122"/>
                <a:ea typeface="微软雅黑" pitchFamily="34" charset="-122"/>
              </a:rPr>
              <a:t>分析</a:t>
            </a:r>
            <a:r>
              <a:rPr lang="en-US" altLang="zh-CN" sz="2160" b="1" dirty="0">
                <a:solidFill>
                  <a:srgbClr val="FF0066"/>
                </a:solidFill>
                <a:latin typeface="微软雅黑" pitchFamily="34" charset="-122"/>
                <a:ea typeface="微软雅黑" pitchFamily="34" charset="-122"/>
              </a:rPr>
              <a:t>1</a:t>
            </a:r>
            <a:r>
              <a:rPr lang="zh-CN" altLang="en-US" sz="2160" b="1" dirty="0">
                <a:latin typeface="微软雅黑" pitchFamily="34" charset="-122"/>
                <a:ea typeface="微软雅黑" pitchFamily="34" charset="-122"/>
              </a:rPr>
              <a:t>：按下按钮“开始抽奖”之后在开启线程之后每隔</a:t>
            </a:r>
            <a:r>
              <a:rPr lang="en-US" altLang="zh-CN" sz="2160" b="1" dirty="0">
                <a:latin typeface="微软雅黑" pitchFamily="34" charset="-122"/>
                <a:ea typeface="微软雅黑" pitchFamily="34" charset="-122"/>
              </a:rPr>
              <a:t>500ms</a:t>
            </a:r>
            <a:r>
              <a:rPr lang="zh-CN" altLang="en-US" sz="2160" b="1" dirty="0">
                <a:latin typeface="微软雅黑" pitchFamily="34" charset="-122"/>
                <a:ea typeface="微软雅黑" pitchFamily="34" charset="-122"/>
              </a:rPr>
              <a:t>随机抽取一个名字，然后通过消息机制传递给主线程，在</a:t>
            </a:r>
            <a:r>
              <a:rPr lang="en-US" altLang="zh-CN" sz="2160" b="1" dirty="0">
                <a:latin typeface="微软雅黑" pitchFamily="34" charset="-122"/>
                <a:ea typeface="微软雅黑" pitchFamily="34" charset="-122"/>
              </a:rPr>
              <a:t>UI</a:t>
            </a:r>
            <a:r>
              <a:rPr lang="zh-CN" altLang="en-US" sz="2160" b="1" dirty="0">
                <a:latin typeface="微软雅黑" pitchFamily="34" charset="-122"/>
                <a:ea typeface="微软雅黑" pitchFamily="34" charset="-122"/>
              </a:rPr>
              <a:t>界面进行显示。</a:t>
            </a:r>
          </a:p>
        </p:txBody>
      </p:sp>
      <p:sp>
        <p:nvSpPr>
          <p:cNvPr id="9" name="TextBox 8"/>
          <p:cNvSpPr txBox="1"/>
          <p:nvPr/>
        </p:nvSpPr>
        <p:spPr>
          <a:xfrm>
            <a:off x="6891564" y="2874249"/>
            <a:ext cx="4155912" cy="3517876"/>
          </a:xfrm>
          <a:prstGeom prst="rect">
            <a:avLst/>
          </a:prstGeom>
          <a:noFill/>
          <a:ln>
            <a:solidFill>
              <a:schemeClr val="accent1"/>
            </a:solidFill>
          </a:ln>
        </p:spPr>
        <p:txBody>
          <a:bodyPr wrap="square" lIns="85588" tIns="42794" rIns="85588" bIns="42794" rtlCol="0">
            <a:spAutoFit/>
          </a:bodyPr>
          <a:lstStyle/>
          <a:p>
            <a:pPr algn="just">
              <a:lnSpc>
                <a:spcPct val="150000"/>
              </a:lnSpc>
            </a:pPr>
            <a:r>
              <a:rPr lang="zh-CN" altLang="en-US" sz="2160" b="1" dirty="0">
                <a:solidFill>
                  <a:srgbClr val="FF0066"/>
                </a:solidFill>
                <a:latin typeface="微软雅黑" pitchFamily="34" charset="-122"/>
                <a:ea typeface="微软雅黑" pitchFamily="34" charset="-122"/>
              </a:rPr>
              <a:t>分析</a:t>
            </a:r>
            <a:r>
              <a:rPr lang="en-US" altLang="zh-CN" sz="2160" b="1" dirty="0">
                <a:solidFill>
                  <a:srgbClr val="FF0066"/>
                </a:solidFill>
                <a:latin typeface="微软雅黑" pitchFamily="34" charset="-122"/>
                <a:ea typeface="微软雅黑" pitchFamily="34" charset="-122"/>
              </a:rPr>
              <a:t>2</a:t>
            </a:r>
            <a:r>
              <a:rPr lang="zh-CN" altLang="en-US" sz="2160" b="1" dirty="0">
                <a:latin typeface="微软雅黑" pitchFamily="34" charset="-122"/>
                <a:ea typeface="微软雅黑" pitchFamily="34" charset="-122"/>
              </a:rPr>
              <a:t>：创建</a:t>
            </a:r>
            <a:r>
              <a:rPr lang="en-US" altLang="zh-CN" sz="2160" b="1" dirty="0">
                <a:latin typeface="微软雅黑" pitchFamily="34" charset="-122"/>
                <a:ea typeface="微软雅黑" pitchFamily="34" charset="-122"/>
              </a:rPr>
              <a:t>Runnable</a:t>
            </a:r>
            <a:r>
              <a:rPr lang="zh-CN" altLang="en-US" sz="2160" b="1" dirty="0">
                <a:latin typeface="微软雅黑" pitchFamily="34" charset="-122"/>
                <a:ea typeface="微软雅黑" pitchFamily="34" charset="-122"/>
              </a:rPr>
              <a:t>对象，重写</a:t>
            </a:r>
            <a:r>
              <a:rPr lang="en-US" altLang="zh-CN" sz="2160" b="1" dirty="0">
                <a:latin typeface="微软雅黑" pitchFamily="34" charset="-122"/>
                <a:ea typeface="微软雅黑" pitchFamily="34" charset="-122"/>
              </a:rPr>
              <a:t>run</a:t>
            </a:r>
            <a:r>
              <a:rPr lang="zh-CN" altLang="en-US" sz="2160" b="1" dirty="0">
                <a:latin typeface="微软雅黑" pitchFamily="34" charset="-122"/>
                <a:ea typeface="微软雅黑" pitchFamily="34" charset="-122"/>
              </a:rPr>
              <a:t>方法，写入需要在</a:t>
            </a:r>
            <a:r>
              <a:rPr lang="en-US" altLang="zh-CN" sz="2160" b="1" dirty="0">
                <a:latin typeface="微软雅黑" pitchFamily="34" charset="-122"/>
                <a:ea typeface="微软雅黑" pitchFamily="34" charset="-122"/>
              </a:rPr>
              <a:t>UI</a:t>
            </a:r>
            <a:r>
              <a:rPr lang="zh-CN" altLang="en-US" sz="2160" b="1" dirty="0">
                <a:latin typeface="微软雅黑" pitchFamily="34" charset="-122"/>
                <a:ea typeface="微软雅黑" pitchFamily="34" charset="-122"/>
              </a:rPr>
              <a:t>线程上的操作，并定时发送</a:t>
            </a:r>
            <a:r>
              <a:rPr lang="en-US" altLang="zh-CN" sz="2160" b="1" dirty="0">
                <a:latin typeface="微软雅黑" pitchFamily="34" charset="-122"/>
                <a:ea typeface="微软雅黑" pitchFamily="34" charset="-122"/>
              </a:rPr>
              <a:t>Runnable</a:t>
            </a:r>
            <a:r>
              <a:rPr lang="zh-CN" altLang="en-US" sz="2160" b="1" dirty="0">
                <a:latin typeface="微软雅黑" pitchFamily="34" charset="-122"/>
                <a:ea typeface="微软雅黑" pitchFamily="34" charset="-122"/>
              </a:rPr>
              <a:t>对象至消息队列。按下按钮“开始抽奖”之后将</a:t>
            </a:r>
            <a:r>
              <a:rPr lang="en-US" altLang="zh-CN" sz="2160" b="1" dirty="0">
                <a:latin typeface="微软雅黑" pitchFamily="34" charset="-122"/>
                <a:ea typeface="微软雅黑" pitchFamily="34" charset="-122"/>
              </a:rPr>
              <a:t>Runnable</a:t>
            </a:r>
            <a:r>
              <a:rPr lang="zh-CN" altLang="en-US" sz="2160" b="1" dirty="0">
                <a:latin typeface="微软雅黑" pitchFamily="34" charset="-122"/>
                <a:ea typeface="微软雅黑" pitchFamily="34" charset="-122"/>
              </a:rPr>
              <a:t>对象首次压入主线程消息队列。</a:t>
            </a:r>
          </a:p>
        </p:txBody>
      </p:sp>
    </p:spTree>
    <p:extLst>
      <p:ext uri="{BB962C8B-B14F-4D97-AF65-F5344CB8AC3E}">
        <p14:creationId xmlns:p14="http://schemas.microsoft.com/office/powerpoint/2010/main" val="142343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9572" y="30588"/>
            <a:ext cx="11268140" cy="6845197"/>
          </a:xfrm>
          <a:prstGeom prst="rect">
            <a:avLst/>
          </a:prstGeom>
          <a:solidFill>
            <a:schemeClr val="bg1"/>
          </a:solidFill>
        </p:spPr>
        <p:txBody>
          <a:bodyPr wrap="square" lIns="85588" tIns="42794" rIns="85588" bIns="42794">
            <a:spAutoFit/>
          </a:bodyPr>
          <a:lstStyle/>
          <a:p>
            <a:r>
              <a:rPr lang="en-US" altLang="zh-CN" sz="2160" dirty="0"/>
              <a:t>… </a:t>
            </a:r>
          </a:p>
          <a:p>
            <a:r>
              <a:rPr lang="en-US" altLang="zh-CN" sz="2160" dirty="0"/>
              <a:t>private  Runnable </a:t>
            </a:r>
            <a:r>
              <a:rPr lang="en-US" altLang="zh-CN" sz="2160" dirty="0" err="1"/>
              <a:t>runnable</a:t>
            </a:r>
            <a:r>
              <a:rPr lang="en-US" altLang="zh-CN" sz="2160" dirty="0"/>
              <a:t> = new Runnable() {</a:t>
            </a:r>
          </a:p>
          <a:p>
            <a:r>
              <a:rPr lang="en-US" altLang="zh-CN" sz="2160" dirty="0"/>
              <a:t>        @Override</a:t>
            </a:r>
          </a:p>
          <a:p>
            <a:r>
              <a:rPr lang="en-US" altLang="zh-CN" sz="2160" dirty="0"/>
              <a:t>        public void run() {</a:t>
            </a:r>
          </a:p>
          <a:p>
            <a:r>
              <a:rPr lang="en-US" altLang="zh-CN" sz="2160" dirty="0"/>
              <a:t>            String[] names={"</a:t>
            </a:r>
            <a:r>
              <a:rPr lang="zh-CN" altLang="en-US" sz="2160" dirty="0"/>
              <a:t>张彤</a:t>
            </a:r>
            <a:r>
              <a:rPr lang="en-US" altLang="zh-CN" sz="2160" dirty="0"/>
              <a:t>","</a:t>
            </a:r>
            <a:r>
              <a:rPr lang="zh-CN" altLang="en-US" sz="2160" dirty="0"/>
              <a:t>王月月</a:t>
            </a:r>
            <a:r>
              <a:rPr lang="en-US" altLang="zh-CN" sz="2160" dirty="0"/>
              <a:t>","</a:t>
            </a:r>
            <a:r>
              <a:rPr lang="zh-CN" altLang="en-US" sz="2160" dirty="0"/>
              <a:t>陈晓遇</a:t>
            </a:r>
            <a:r>
              <a:rPr lang="en-US" altLang="zh-CN" sz="2160" dirty="0"/>
              <a:t>","</a:t>
            </a:r>
            <a:r>
              <a:rPr lang="zh-CN" altLang="en-US" sz="2160" dirty="0"/>
              <a:t>孙兆玲</a:t>
            </a:r>
            <a:r>
              <a:rPr lang="en-US" altLang="zh-CN" sz="2160" dirty="0"/>
              <a:t>","</a:t>
            </a:r>
            <a:r>
              <a:rPr lang="zh-CN" altLang="en-US" sz="2160" dirty="0"/>
              <a:t>马千里</a:t>
            </a:r>
            <a:r>
              <a:rPr lang="en-US" altLang="zh-CN" sz="2160" dirty="0"/>
              <a:t>"};</a:t>
            </a:r>
          </a:p>
          <a:p>
            <a:r>
              <a:rPr lang="en-US" altLang="zh-CN" sz="2160" dirty="0"/>
              <a:t>            Random rand =new Random();</a:t>
            </a:r>
          </a:p>
          <a:p>
            <a:r>
              <a:rPr lang="en-US" altLang="zh-CN" sz="2160" dirty="0"/>
              <a:t>            </a:t>
            </a:r>
            <a:r>
              <a:rPr lang="en-US" altLang="zh-CN" sz="2160" dirty="0" err="1"/>
              <a:t>int</a:t>
            </a:r>
            <a:r>
              <a:rPr lang="en-US" altLang="zh-CN" sz="2160" dirty="0"/>
              <a:t> r=</a:t>
            </a:r>
            <a:r>
              <a:rPr lang="en-US" altLang="zh-CN" sz="2160" dirty="0" err="1"/>
              <a:t>rand.nextInt</a:t>
            </a:r>
            <a:r>
              <a:rPr lang="en-US" altLang="zh-CN" sz="2160" dirty="0"/>
              <a:t>(</a:t>
            </a:r>
            <a:r>
              <a:rPr lang="en-US" altLang="zh-CN" sz="2160" dirty="0" err="1"/>
              <a:t>names.length</a:t>
            </a:r>
            <a:r>
              <a:rPr lang="en-US" altLang="zh-CN" sz="2160" dirty="0"/>
              <a:t>);</a:t>
            </a:r>
          </a:p>
          <a:p>
            <a:r>
              <a:rPr lang="en-US" altLang="zh-CN" sz="2160" dirty="0"/>
              <a:t>            String </a:t>
            </a:r>
            <a:r>
              <a:rPr lang="en-US" altLang="zh-CN" sz="2160" dirty="0" err="1"/>
              <a:t>luckman</a:t>
            </a:r>
            <a:r>
              <a:rPr lang="en-US" altLang="zh-CN" sz="2160" dirty="0"/>
              <a:t>=names[r];</a:t>
            </a:r>
          </a:p>
          <a:p>
            <a:r>
              <a:rPr lang="en-US" altLang="zh-CN" sz="2160" dirty="0"/>
              <a:t>            </a:t>
            </a:r>
            <a:r>
              <a:rPr lang="en-US" altLang="zh-CN" sz="2400" b="1" dirty="0" err="1">
                <a:solidFill>
                  <a:srgbClr val="7030A0"/>
                </a:solidFill>
              </a:rPr>
              <a:t>tv_result.setText</a:t>
            </a:r>
            <a:r>
              <a:rPr lang="en-US" altLang="zh-CN" sz="2400" b="1" dirty="0">
                <a:solidFill>
                  <a:srgbClr val="7030A0"/>
                </a:solidFill>
              </a:rPr>
              <a:t>(</a:t>
            </a:r>
            <a:r>
              <a:rPr lang="en-US" altLang="zh-CN" sz="2400" b="1" dirty="0" err="1">
                <a:solidFill>
                  <a:srgbClr val="7030A0"/>
                </a:solidFill>
              </a:rPr>
              <a:t>luckman</a:t>
            </a:r>
            <a:r>
              <a:rPr lang="en-US" altLang="zh-CN" sz="2400" b="1" dirty="0">
                <a:solidFill>
                  <a:srgbClr val="7030A0"/>
                </a:solidFill>
              </a:rPr>
              <a:t>);</a:t>
            </a:r>
          </a:p>
          <a:p>
            <a:r>
              <a:rPr lang="en-US" altLang="zh-CN" sz="2160" dirty="0"/>
              <a:t>            </a:t>
            </a:r>
            <a:r>
              <a:rPr lang="en-US" altLang="zh-CN" sz="2400" b="1" dirty="0" err="1">
                <a:solidFill>
                  <a:srgbClr val="FF0066"/>
                </a:solidFill>
              </a:rPr>
              <a:t>handler.postDelayed</a:t>
            </a:r>
            <a:r>
              <a:rPr lang="en-US" altLang="zh-CN" sz="2400" b="1" dirty="0">
                <a:solidFill>
                  <a:srgbClr val="FF0066"/>
                </a:solidFill>
              </a:rPr>
              <a:t>(runnable,500);</a:t>
            </a:r>
          </a:p>
          <a:p>
            <a:r>
              <a:rPr lang="en-US" altLang="zh-CN" sz="2160" dirty="0"/>
              <a:t>        }</a:t>
            </a:r>
          </a:p>
          <a:p>
            <a:r>
              <a:rPr lang="en-US" altLang="zh-CN" sz="2160" dirty="0"/>
              <a:t>    };</a:t>
            </a:r>
          </a:p>
          <a:p>
            <a:r>
              <a:rPr lang="en-US" altLang="zh-CN" sz="2160" dirty="0"/>
              <a:t>…</a:t>
            </a:r>
          </a:p>
          <a:p>
            <a:r>
              <a:rPr lang="en-US" altLang="zh-CN" sz="2160" dirty="0"/>
              <a:t> </a:t>
            </a:r>
            <a:r>
              <a:rPr lang="en-US" altLang="zh-CN" sz="2160" dirty="0" err="1"/>
              <a:t>btn_start.setOnClickListener</a:t>
            </a:r>
            <a:r>
              <a:rPr lang="en-US" altLang="zh-CN" sz="2160" dirty="0"/>
              <a:t>(new </a:t>
            </a:r>
            <a:r>
              <a:rPr lang="en-US" altLang="zh-CN" sz="2160" dirty="0" err="1"/>
              <a:t>View.OnClickListener</a:t>
            </a:r>
            <a:r>
              <a:rPr lang="en-US" altLang="zh-CN" sz="2160" dirty="0"/>
              <a:t>() {</a:t>
            </a:r>
          </a:p>
          <a:p>
            <a:r>
              <a:rPr lang="en-US" altLang="zh-CN" sz="2160" dirty="0"/>
              <a:t>            @Override</a:t>
            </a:r>
          </a:p>
          <a:p>
            <a:r>
              <a:rPr lang="en-US" altLang="zh-CN" sz="2160" dirty="0"/>
              <a:t>            public void </a:t>
            </a:r>
            <a:r>
              <a:rPr lang="en-US" altLang="zh-CN" sz="2160" dirty="0" err="1"/>
              <a:t>onClick</a:t>
            </a:r>
            <a:r>
              <a:rPr lang="en-US" altLang="zh-CN" sz="2160" dirty="0"/>
              <a:t>(View v) {</a:t>
            </a:r>
          </a:p>
          <a:p>
            <a:r>
              <a:rPr lang="en-US" altLang="zh-CN" sz="2160" dirty="0"/>
              <a:t>                </a:t>
            </a:r>
            <a:r>
              <a:rPr lang="en-US" altLang="zh-CN" sz="2400" b="1" dirty="0" err="1">
                <a:solidFill>
                  <a:srgbClr val="FF0066"/>
                </a:solidFill>
              </a:rPr>
              <a:t>handler.postDelayed</a:t>
            </a:r>
            <a:r>
              <a:rPr lang="en-US" altLang="zh-CN" sz="2400" b="1" dirty="0">
                <a:solidFill>
                  <a:srgbClr val="FF0066"/>
                </a:solidFill>
              </a:rPr>
              <a:t>(runnable, 500);</a:t>
            </a:r>
          </a:p>
          <a:p>
            <a:r>
              <a:rPr lang="en-US" altLang="zh-CN" sz="2160" dirty="0"/>
              <a:t>            }</a:t>
            </a:r>
          </a:p>
          <a:p>
            <a:r>
              <a:rPr lang="en-US" altLang="zh-CN" sz="2160" dirty="0"/>
              <a:t>        });</a:t>
            </a:r>
          </a:p>
          <a:p>
            <a:r>
              <a:rPr lang="en-US" altLang="zh-CN" sz="2160" dirty="0"/>
              <a:t>…</a:t>
            </a:r>
            <a:endParaRPr lang="zh-CN" altLang="en-US" sz="2160" dirty="0"/>
          </a:p>
        </p:txBody>
      </p:sp>
      <p:sp>
        <p:nvSpPr>
          <p:cNvPr id="2" name="矩形 1"/>
          <p:cNvSpPr/>
          <p:nvPr/>
        </p:nvSpPr>
        <p:spPr>
          <a:xfrm>
            <a:off x="8611721" y="332556"/>
            <a:ext cx="2420258" cy="437289"/>
          </a:xfrm>
          <a:prstGeom prst="rect">
            <a:avLst/>
          </a:prstGeom>
        </p:spPr>
        <p:txBody>
          <a:bodyPr wrap="none" lIns="85588" tIns="42794" rIns="85588" bIns="42794">
            <a:spAutoFit/>
          </a:bodyPr>
          <a:lstStyle/>
          <a:p>
            <a:r>
              <a:rPr lang="en-US" altLang="zh-CN" sz="2280" b="1" dirty="0">
                <a:solidFill>
                  <a:srgbClr val="FF0066"/>
                </a:solidFill>
              </a:rPr>
              <a:t>ThreadDemoPost2</a:t>
            </a:r>
            <a:endParaRPr lang="zh-CN" altLang="en-US" sz="2280" b="1" dirty="0">
              <a:solidFill>
                <a:srgbClr val="FF0066"/>
              </a:solidFill>
            </a:endParaRPr>
          </a:p>
        </p:txBody>
      </p:sp>
      <p:sp>
        <p:nvSpPr>
          <p:cNvPr id="3" name="文本框 2">
            <a:extLst>
              <a:ext uri="{FF2B5EF4-FFF2-40B4-BE49-F238E27FC236}">
                <a16:creationId xmlns:a16="http://schemas.microsoft.com/office/drawing/2014/main" id="{2B8A53F2-7CF4-4A01-BFBE-9FAED7B08EF0}"/>
              </a:ext>
            </a:extLst>
          </p:cNvPr>
          <p:cNvSpPr txBox="1"/>
          <p:nvPr/>
        </p:nvSpPr>
        <p:spPr>
          <a:xfrm>
            <a:off x="7292898" y="2317899"/>
            <a:ext cx="4354385" cy="4093428"/>
          </a:xfrm>
          <a:prstGeom prst="rect">
            <a:avLst/>
          </a:prstGeom>
          <a:solidFill>
            <a:schemeClr val="accent2">
              <a:lumMod val="20000"/>
              <a:lumOff val="80000"/>
            </a:schemeClr>
          </a:solidFill>
          <a:ln>
            <a:solidFill>
              <a:srgbClr val="C00000"/>
            </a:solidFill>
          </a:ln>
        </p:spPr>
        <p:txBody>
          <a:bodyPr wrap="square" rtlCol="0">
            <a:spAutoFit/>
          </a:bodyPr>
          <a:lstStyle/>
          <a:p>
            <a:pPr marL="108586" indent="-108586">
              <a:buFont typeface="Arial" panose="020B0604020202020204" pitchFamily="34" charset="0"/>
              <a:buChar char="•"/>
            </a:pPr>
            <a:r>
              <a:rPr lang="zh-CN" altLang="en-US" sz="2000" b="1" dirty="0">
                <a:solidFill>
                  <a:schemeClr val="accent4">
                    <a:lumMod val="50000"/>
                  </a:schemeClr>
                </a:solidFill>
                <a:ea typeface="微软雅黑" panose="020B0503020204020204" pitchFamily="34" charset="-122"/>
              </a:rPr>
              <a:t>注意，这里没有开子线程，使用的是 </a:t>
            </a:r>
            <a:r>
              <a:rPr lang="en-US" altLang="zh-CN" sz="2000" b="1" dirty="0" err="1">
                <a:solidFill>
                  <a:schemeClr val="accent4">
                    <a:lumMod val="50000"/>
                  </a:schemeClr>
                </a:solidFill>
                <a:ea typeface="微软雅黑" panose="020B0503020204020204" pitchFamily="34" charset="-122"/>
              </a:rPr>
              <a:t>handler.postDelayed</a:t>
            </a:r>
            <a:r>
              <a:rPr lang="en-US" altLang="zh-CN" sz="2000" b="1" dirty="0">
                <a:solidFill>
                  <a:schemeClr val="accent4">
                    <a:lumMod val="50000"/>
                  </a:schemeClr>
                </a:solidFill>
                <a:ea typeface="微软雅黑" panose="020B0503020204020204" pitchFamily="34" charset="-122"/>
              </a:rPr>
              <a:t>()  </a:t>
            </a:r>
            <a:r>
              <a:rPr lang="zh-CN" altLang="en-US" sz="2000" b="1" dirty="0">
                <a:solidFill>
                  <a:schemeClr val="accent4">
                    <a:lumMod val="50000"/>
                  </a:schemeClr>
                </a:solidFill>
                <a:ea typeface="微软雅黑" panose="020B0503020204020204" pitchFamily="34" charset="-122"/>
              </a:rPr>
              <a:t>方法发送 </a:t>
            </a:r>
            <a:r>
              <a:rPr lang="en-US" altLang="zh-CN" sz="2000" b="1" dirty="0">
                <a:solidFill>
                  <a:schemeClr val="accent4">
                    <a:lumMod val="50000"/>
                  </a:schemeClr>
                </a:solidFill>
                <a:ea typeface="微软雅黑" panose="020B0503020204020204" pitchFamily="34" charset="-122"/>
              </a:rPr>
              <a:t>Runnable </a:t>
            </a:r>
            <a:r>
              <a:rPr lang="zh-CN" altLang="en-US" sz="2000" b="1" dirty="0">
                <a:solidFill>
                  <a:schemeClr val="accent4">
                    <a:lumMod val="50000"/>
                  </a:schemeClr>
                </a:solidFill>
                <a:ea typeface="微软雅黑" panose="020B0503020204020204" pitchFamily="34" charset="-122"/>
              </a:rPr>
              <a:t>消息。</a:t>
            </a:r>
            <a:endParaRPr lang="en-US" altLang="zh-CN" sz="2000" b="1" dirty="0">
              <a:solidFill>
                <a:schemeClr val="accent4">
                  <a:lumMod val="50000"/>
                </a:schemeClr>
              </a:solidFill>
              <a:ea typeface="微软雅黑" panose="020B0503020204020204" pitchFamily="34" charset="-122"/>
            </a:endParaRPr>
          </a:p>
          <a:p>
            <a:pPr marL="108586" indent="-108586">
              <a:buFont typeface="Arial" panose="020B0604020202020204" pitchFamily="34" charset="0"/>
              <a:buChar char="•"/>
            </a:pPr>
            <a:r>
              <a:rPr lang="zh-CN" altLang="en-US" sz="2000" b="1" dirty="0">
                <a:solidFill>
                  <a:schemeClr val="accent4">
                    <a:lumMod val="50000"/>
                  </a:schemeClr>
                </a:solidFill>
                <a:ea typeface="微软雅黑" panose="020B0503020204020204" pitchFamily="34" charset="-122"/>
              </a:rPr>
              <a:t>由于</a:t>
            </a:r>
            <a:r>
              <a:rPr lang="en-US" altLang="zh-CN" sz="2000" b="1" dirty="0">
                <a:solidFill>
                  <a:schemeClr val="accent4">
                    <a:lumMod val="50000"/>
                  </a:schemeClr>
                </a:solidFill>
                <a:ea typeface="微软雅黑" panose="020B0503020204020204" pitchFamily="34" charset="-122"/>
              </a:rPr>
              <a:t>Runnable </a:t>
            </a:r>
            <a:r>
              <a:rPr lang="zh-CN" altLang="en-US" sz="2000" b="1" dirty="0">
                <a:solidFill>
                  <a:schemeClr val="accent4">
                    <a:lumMod val="50000"/>
                  </a:schemeClr>
                </a:solidFill>
                <a:ea typeface="微软雅黑" panose="020B0503020204020204" pitchFamily="34" charset="-122"/>
              </a:rPr>
              <a:t>里面并无耗时操作，</a:t>
            </a:r>
            <a:r>
              <a:rPr lang="en-US" altLang="zh-CN" sz="2000" b="1" dirty="0" err="1">
                <a:solidFill>
                  <a:schemeClr val="accent4">
                    <a:lumMod val="50000"/>
                  </a:schemeClr>
                </a:solidFill>
                <a:ea typeface="微软雅黑" panose="020B0503020204020204" pitchFamily="34" charset="-122"/>
              </a:rPr>
              <a:t>postDelayed</a:t>
            </a:r>
            <a:r>
              <a:rPr lang="en-US" altLang="zh-CN" sz="2000" b="1" dirty="0">
                <a:solidFill>
                  <a:schemeClr val="accent4">
                    <a:lumMod val="50000"/>
                  </a:schemeClr>
                </a:solidFill>
                <a:ea typeface="微软雅黑" panose="020B0503020204020204" pitchFamily="34" charset="-122"/>
              </a:rPr>
              <a:t>(runnable, 500); </a:t>
            </a:r>
            <a:r>
              <a:rPr lang="zh-CN" altLang="en-US" sz="2000" b="1" dirty="0">
                <a:solidFill>
                  <a:schemeClr val="accent4">
                    <a:lumMod val="50000"/>
                  </a:schemeClr>
                </a:solidFill>
                <a:ea typeface="微软雅黑" panose="020B0503020204020204" pitchFamily="34" charset="-122"/>
              </a:rPr>
              <a:t>会将</a:t>
            </a:r>
            <a:r>
              <a:rPr lang="en-US" altLang="zh-CN" sz="2000" b="1" dirty="0">
                <a:solidFill>
                  <a:schemeClr val="accent4">
                    <a:lumMod val="50000"/>
                  </a:schemeClr>
                </a:solidFill>
                <a:ea typeface="微软雅黑" panose="020B0503020204020204" pitchFamily="34" charset="-122"/>
              </a:rPr>
              <a:t>Runnable </a:t>
            </a:r>
            <a:r>
              <a:rPr lang="zh-CN" altLang="en-US" sz="2000" b="1" dirty="0">
                <a:solidFill>
                  <a:schemeClr val="accent4">
                    <a:lumMod val="50000"/>
                  </a:schemeClr>
                </a:solidFill>
                <a:ea typeface="微软雅黑" panose="020B0503020204020204" pitchFamily="34" charset="-122"/>
              </a:rPr>
              <a:t>消息发送到 </a:t>
            </a:r>
            <a:r>
              <a:rPr lang="en-US" altLang="zh-CN" sz="2000" b="1" dirty="0">
                <a:solidFill>
                  <a:schemeClr val="accent4">
                    <a:lumMod val="50000"/>
                  </a:schemeClr>
                </a:solidFill>
                <a:ea typeface="微软雅黑" panose="020B0503020204020204" pitchFamily="34" charset="-122"/>
              </a:rPr>
              <a:t>MessageQueue</a:t>
            </a:r>
            <a:r>
              <a:rPr lang="zh-CN" altLang="en-US" sz="2000" b="1" dirty="0">
                <a:solidFill>
                  <a:schemeClr val="accent4">
                    <a:lumMod val="50000"/>
                  </a:schemeClr>
                </a:solidFill>
                <a:ea typeface="微软雅黑" panose="020B0503020204020204" pitchFamily="34" charset="-122"/>
              </a:rPr>
              <a:t>，主线程处理延迟</a:t>
            </a:r>
            <a:r>
              <a:rPr lang="en-US" altLang="zh-CN" sz="2000" b="1" dirty="0">
                <a:solidFill>
                  <a:schemeClr val="accent4">
                    <a:lumMod val="50000"/>
                  </a:schemeClr>
                </a:solidFill>
                <a:ea typeface="微软雅黑" panose="020B0503020204020204" pitchFamily="34" charset="-122"/>
              </a:rPr>
              <a:t>500 </a:t>
            </a:r>
            <a:r>
              <a:rPr lang="en-US" altLang="zh-CN" sz="2000" b="1" dirty="0" err="1">
                <a:solidFill>
                  <a:schemeClr val="accent4">
                    <a:lumMod val="50000"/>
                  </a:schemeClr>
                </a:solidFill>
                <a:ea typeface="微软雅黑" panose="020B0503020204020204" pitchFamily="34" charset="-122"/>
              </a:rPr>
              <a:t>ms</a:t>
            </a:r>
            <a:r>
              <a:rPr lang="zh-CN" altLang="en-US" sz="2000" b="1" dirty="0">
                <a:solidFill>
                  <a:schemeClr val="accent4">
                    <a:lumMod val="50000"/>
                  </a:schemeClr>
                </a:solidFill>
                <a:ea typeface="微软雅黑" panose="020B0503020204020204" pitchFamily="34" charset="-122"/>
              </a:rPr>
              <a:t>，</a:t>
            </a:r>
            <a:r>
              <a:rPr lang="en-US" altLang="zh-CN" sz="2000" b="1" dirty="0">
                <a:solidFill>
                  <a:schemeClr val="accent4">
                    <a:lumMod val="50000"/>
                  </a:schemeClr>
                </a:solidFill>
                <a:ea typeface="微软雅黑" panose="020B0503020204020204" pitchFamily="34" charset="-122"/>
              </a:rPr>
              <a:t>Handler</a:t>
            </a:r>
            <a:r>
              <a:rPr lang="zh-CN" altLang="en-US" sz="2000" b="1" dirty="0">
                <a:solidFill>
                  <a:schemeClr val="accent4">
                    <a:lumMod val="50000"/>
                  </a:schemeClr>
                </a:solidFill>
                <a:ea typeface="微软雅黑" panose="020B0503020204020204" pitchFamily="34" charset="-122"/>
              </a:rPr>
              <a:t>不自己处理</a:t>
            </a:r>
            <a:r>
              <a:rPr lang="en-US" altLang="zh-CN" sz="2000" b="1" dirty="0">
                <a:solidFill>
                  <a:schemeClr val="accent4">
                    <a:lumMod val="50000"/>
                  </a:schemeClr>
                </a:solidFill>
                <a:ea typeface="微软雅黑" panose="020B0503020204020204" pitchFamily="34" charset="-122"/>
              </a:rPr>
              <a:t>Delay</a:t>
            </a:r>
            <a:r>
              <a:rPr lang="zh-CN" altLang="en-US" sz="2000" b="1" dirty="0">
                <a:solidFill>
                  <a:schemeClr val="accent4">
                    <a:lumMod val="50000"/>
                  </a:schemeClr>
                </a:solidFill>
                <a:ea typeface="微软雅黑" panose="020B0503020204020204" pitchFamily="34" charset="-122"/>
              </a:rPr>
              <a:t>。</a:t>
            </a:r>
            <a:endParaRPr lang="en-US" altLang="zh-CN" sz="2000" b="1" dirty="0">
              <a:solidFill>
                <a:schemeClr val="accent4">
                  <a:lumMod val="50000"/>
                </a:schemeClr>
              </a:solidFill>
              <a:ea typeface="微软雅黑" panose="020B0503020204020204" pitchFamily="34" charset="-122"/>
            </a:endParaRPr>
          </a:p>
          <a:p>
            <a:pPr marL="108586" indent="-108586">
              <a:buFont typeface="Arial" panose="020B0604020202020204" pitchFamily="34" charset="0"/>
              <a:buChar char="•"/>
            </a:pPr>
            <a:r>
              <a:rPr lang="zh-CN" altLang="en-US" sz="2000" b="1" dirty="0">
                <a:solidFill>
                  <a:schemeClr val="accent4">
                    <a:lumMod val="50000"/>
                  </a:schemeClr>
                </a:solidFill>
                <a:ea typeface="微软雅黑" panose="020B0503020204020204" pitchFamily="34" charset="-122"/>
              </a:rPr>
              <a:t>注意不要在</a:t>
            </a:r>
            <a:r>
              <a:rPr lang="en-US" altLang="zh-CN" sz="2000" b="1" dirty="0">
                <a:solidFill>
                  <a:schemeClr val="accent4">
                    <a:lumMod val="50000"/>
                  </a:schemeClr>
                </a:solidFill>
                <a:ea typeface="微软雅黑" panose="020B0503020204020204" pitchFamily="34" charset="-122"/>
              </a:rPr>
              <a:t>post </a:t>
            </a:r>
            <a:r>
              <a:rPr lang="zh-CN" altLang="en-US" sz="2000" b="1" dirty="0">
                <a:solidFill>
                  <a:schemeClr val="accent4">
                    <a:lumMod val="50000"/>
                  </a:schemeClr>
                </a:solidFill>
                <a:ea typeface="微软雅黑" panose="020B0503020204020204" pitchFamily="34" charset="-122"/>
              </a:rPr>
              <a:t>或 </a:t>
            </a:r>
            <a:r>
              <a:rPr lang="en-US" altLang="zh-CN" sz="2000" b="1" dirty="0" err="1">
                <a:solidFill>
                  <a:schemeClr val="accent4">
                    <a:lumMod val="50000"/>
                  </a:schemeClr>
                </a:solidFill>
                <a:ea typeface="微软雅黑" panose="020B0503020204020204" pitchFamily="34" charset="-122"/>
              </a:rPr>
              <a:t>postDelayed</a:t>
            </a:r>
            <a:r>
              <a:rPr lang="zh-CN" altLang="en-US" sz="2000" b="1" dirty="0">
                <a:solidFill>
                  <a:schemeClr val="accent4">
                    <a:lumMod val="50000"/>
                  </a:schemeClr>
                </a:solidFill>
                <a:ea typeface="微软雅黑" panose="020B0503020204020204" pitchFamily="34" charset="-122"/>
              </a:rPr>
              <a:t>里面写耗时的操作，因为它的</a:t>
            </a:r>
            <a:r>
              <a:rPr lang="en-US" altLang="zh-CN" sz="2000" b="1" dirty="0">
                <a:solidFill>
                  <a:schemeClr val="accent4">
                    <a:lumMod val="50000"/>
                  </a:schemeClr>
                </a:solidFill>
                <a:ea typeface="微软雅黑" panose="020B0503020204020204" pitchFamily="34" charset="-122"/>
              </a:rPr>
              <a:t>run() </a:t>
            </a:r>
            <a:r>
              <a:rPr lang="zh-CN" altLang="en-US" sz="2000" b="1" dirty="0">
                <a:solidFill>
                  <a:schemeClr val="accent4">
                    <a:lumMod val="50000"/>
                  </a:schemeClr>
                </a:solidFill>
                <a:ea typeface="微软雅黑" panose="020B0503020204020204" pitchFamily="34" charset="-122"/>
              </a:rPr>
              <a:t>方法工作在主线程，类似于 </a:t>
            </a:r>
            <a:r>
              <a:rPr lang="en-US" altLang="zh-CN" sz="2000" b="1" dirty="0">
                <a:solidFill>
                  <a:schemeClr val="accent4">
                    <a:lumMod val="50000"/>
                  </a:schemeClr>
                </a:solidFill>
                <a:ea typeface="微软雅黑" panose="020B0503020204020204" pitchFamily="34" charset="-122"/>
              </a:rPr>
              <a:t>Message </a:t>
            </a:r>
            <a:r>
              <a:rPr lang="zh-CN" altLang="en-US" sz="2000" b="1" dirty="0">
                <a:solidFill>
                  <a:schemeClr val="accent4">
                    <a:lumMod val="50000"/>
                  </a:schemeClr>
                </a:solidFill>
                <a:ea typeface="微软雅黑" panose="020B0503020204020204" pitchFamily="34" charset="-122"/>
              </a:rPr>
              <a:t>机制中的 </a:t>
            </a:r>
            <a:r>
              <a:rPr lang="en-US" altLang="zh-CN" sz="2000" b="1" dirty="0" err="1">
                <a:solidFill>
                  <a:schemeClr val="accent4">
                    <a:lumMod val="50000"/>
                  </a:schemeClr>
                </a:solidFill>
                <a:ea typeface="微软雅黑" panose="020B0503020204020204" pitchFamily="34" charset="-122"/>
              </a:rPr>
              <a:t>handleMessage</a:t>
            </a:r>
            <a:r>
              <a:rPr lang="en-US" altLang="zh-CN" sz="2000" b="1" dirty="0">
                <a:solidFill>
                  <a:schemeClr val="accent4">
                    <a:lumMod val="50000"/>
                  </a:schemeClr>
                </a:solidFill>
                <a:ea typeface="微软雅黑" panose="020B0503020204020204" pitchFamily="34" charset="-122"/>
              </a:rPr>
              <a:t>()</a:t>
            </a:r>
            <a:r>
              <a:rPr lang="zh-CN" altLang="en-US" sz="2000" b="1" dirty="0">
                <a:solidFill>
                  <a:schemeClr val="accent4">
                    <a:lumMod val="50000"/>
                  </a:schemeClr>
                </a:solidFill>
                <a:ea typeface="微软雅黑" panose="020B0503020204020204" pitchFamily="34" charset="-122"/>
              </a:rPr>
              <a:t>方法。</a:t>
            </a:r>
            <a:endParaRPr lang="en-US" altLang="zh-CN" sz="2000" b="1" dirty="0">
              <a:solidFill>
                <a:schemeClr val="accent4">
                  <a:lumMod val="50000"/>
                </a:schemeClr>
              </a:solidFill>
              <a:ea typeface="微软雅黑" panose="020B0503020204020204" pitchFamily="34" charset="-122"/>
            </a:endParaRPr>
          </a:p>
          <a:p>
            <a:pPr marL="342900" indent="-342900">
              <a:buFont typeface="Arial" panose="020B0604020202020204" pitchFamily="34" charset="0"/>
              <a:buChar char="•"/>
            </a:pPr>
            <a:endParaRPr lang="zh-CN" altLang="en-US" sz="2000" b="1" dirty="0" err="1">
              <a:solidFill>
                <a:schemeClr val="accent4">
                  <a:lumMod val="50000"/>
                </a:schemeClr>
              </a:solidFill>
            </a:endParaRPr>
          </a:p>
        </p:txBody>
      </p:sp>
    </p:spTree>
    <p:extLst>
      <p:ext uri="{BB962C8B-B14F-4D97-AF65-F5344CB8AC3E}">
        <p14:creationId xmlns:p14="http://schemas.microsoft.com/office/powerpoint/2010/main" val="356373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EBDDD-E165-4DAD-B316-5C81AB129D5D}"/>
              </a:ext>
            </a:extLst>
          </p:cNvPr>
          <p:cNvSpPr>
            <a:spLocks noGrp="1"/>
          </p:cNvSpPr>
          <p:nvPr>
            <p:ph type="title"/>
          </p:nvPr>
        </p:nvSpPr>
        <p:spPr/>
        <p:txBody>
          <a:bodyPr/>
          <a:lstStyle/>
          <a:p>
            <a:r>
              <a:rPr lang="zh-CN" altLang="en-US" dirty="0"/>
              <a:t>音乐播放器的实现</a:t>
            </a:r>
          </a:p>
        </p:txBody>
      </p:sp>
      <p:sp>
        <p:nvSpPr>
          <p:cNvPr id="3" name="内容占位符 2">
            <a:extLst>
              <a:ext uri="{FF2B5EF4-FFF2-40B4-BE49-F238E27FC236}">
                <a16:creationId xmlns:a16="http://schemas.microsoft.com/office/drawing/2014/main" id="{B4230729-AD25-4922-ABBE-2636F65938C5}"/>
              </a:ext>
            </a:extLst>
          </p:cNvPr>
          <p:cNvSpPr>
            <a:spLocks noGrp="1"/>
          </p:cNvSpPr>
          <p:nvPr>
            <p:ph idx="1"/>
          </p:nvPr>
        </p:nvSpPr>
        <p:spPr/>
        <p:txBody>
          <a:bodyPr/>
          <a:lstStyle/>
          <a:p>
            <a:r>
              <a:rPr lang="zh-CN" altLang="en-US" dirty="0"/>
              <a:t>之前的方案：</a:t>
            </a:r>
            <a:r>
              <a:rPr lang="en-US" altLang="zh-CN" dirty="0"/>
              <a:t>Service </a:t>
            </a:r>
            <a:r>
              <a:rPr lang="zh-CN" altLang="en-US" dirty="0"/>
              <a:t>组件 与 </a:t>
            </a:r>
            <a:r>
              <a:rPr lang="en-US" altLang="zh-CN" dirty="0"/>
              <a:t>Activity </a:t>
            </a:r>
            <a:r>
              <a:rPr lang="zh-CN" altLang="en-US" dirty="0"/>
              <a:t>组件通过广播消息互通有无</a:t>
            </a:r>
            <a:endParaRPr lang="en-US" altLang="zh-CN" dirty="0"/>
          </a:p>
          <a:p>
            <a:pPr lvl="1"/>
            <a:r>
              <a:rPr lang="en-US" altLang="zh-CN" dirty="0"/>
              <a:t>Service </a:t>
            </a:r>
            <a:r>
              <a:rPr lang="zh-CN" altLang="en-US" dirty="0"/>
              <a:t>组件发送更新</a:t>
            </a:r>
            <a:r>
              <a:rPr lang="en-US" altLang="zh-CN" dirty="0"/>
              <a:t>UI</a:t>
            </a:r>
            <a:r>
              <a:rPr lang="zh-CN" altLang="en-US" dirty="0"/>
              <a:t>的</a:t>
            </a:r>
            <a:r>
              <a:rPr lang="en-US" altLang="zh-CN" dirty="0"/>
              <a:t>UPDATE</a:t>
            </a:r>
            <a:r>
              <a:rPr lang="zh-CN" altLang="en-US" dirty="0"/>
              <a:t>消息</a:t>
            </a:r>
            <a:endParaRPr lang="en-US" altLang="zh-CN" dirty="0"/>
          </a:p>
          <a:p>
            <a:pPr lvl="1"/>
            <a:r>
              <a:rPr lang="en-US" altLang="zh-CN" dirty="0"/>
              <a:t>Activity </a:t>
            </a:r>
            <a:r>
              <a:rPr lang="zh-CN" altLang="en-US" dirty="0"/>
              <a:t>组件发送控制播放的</a:t>
            </a:r>
            <a:r>
              <a:rPr lang="en-US" altLang="zh-CN" dirty="0"/>
              <a:t>COTROL</a:t>
            </a:r>
            <a:r>
              <a:rPr lang="zh-CN" altLang="en-US" dirty="0"/>
              <a:t>消息</a:t>
            </a:r>
            <a:endParaRPr lang="en-US" altLang="zh-CN" dirty="0"/>
          </a:p>
          <a:p>
            <a:pPr lvl="1"/>
            <a:endParaRPr lang="en-US" altLang="zh-CN" dirty="0"/>
          </a:p>
          <a:p>
            <a:r>
              <a:rPr lang="zh-CN" altLang="en-US" dirty="0"/>
              <a:t>定时刷新的实现</a:t>
            </a:r>
            <a:endParaRPr lang="en-US" altLang="zh-CN" dirty="0"/>
          </a:p>
          <a:p>
            <a:pPr lvl="1"/>
            <a:r>
              <a:rPr lang="en-US" altLang="zh-CN" dirty="0"/>
              <a:t> Service </a:t>
            </a:r>
            <a:r>
              <a:rPr lang="zh-CN" altLang="en-US" dirty="0"/>
              <a:t>组件每秒</a:t>
            </a:r>
            <a:r>
              <a:rPr lang="zh-CN" altLang="en-US" dirty="0">
                <a:solidFill>
                  <a:srgbClr val="FF0066"/>
                </a:solidFill>
              </a:rPr>
              <a:t>主动</a:t>
            </a:r>
            <a:r>
              <a:rPr lang="zh-CN" altLang="en-US" dirty="0"/>
              <a:t>报告播放状态信息</a:t>
            </a:r>
            <a:endParaRPr lang="en-US" altLang="zh-CN" dirty="0"/>
          </a:p>
          <a:p>
            <a:pPr lvl="1"/>
            <a:r>
              <a:rPr lang="zh-CN" altLang="en-US" dirty="0"/>
              <a:t>在</a:t>
            </a:r>
            <a:r>
              <a:rPr lang="en-US" altLang="zh-CN" dirty="0"/>
              <a:t>Service</a:t>
            </a:r>
            <a:r>
              <a:rPr lang="zh-CN" altLang="en-US" dirty="0"/>
              <a:t>启动后，同时开启线程，在线程中判断播放器是否正在播放，如果是处于播放状态则每休眠</a:t>
            </a:r>
            <a:r>
              <a:rPr lang="en-US" altLang="zh-CN" dirty="0"/>
              <a:t>1</a:t>
            </a:r>
            <a:r>
              <a:rPr lang="zh-CN" altLang="en-US" dirty="0"/>
              <a:t>秒，发送一个广播消息</a:t>
            </a:r>
            <a:endParaRPr lang="en-US" altLang="zh-CN" dirty="0"/>
          </a:p>
          <a:p>
            <a:pPr lvl="1"/>
            <a:endParaRPr lang="en-US" altLang="zh-CN" dirty="0"/>
          </a:p>
          <a:p>
            <a:r>
              <a:rPr lang="zh-CN" altLang="en-US" dirty="0"/>
              <a:t>问：反过来，是否可以在</a:t>
            </a:r>
            <a:r>
              <a:rPr lang="en-US" altLang="zh-CN" dirty="0">
                <a:solidFill>
                  <a:srgbClr val="FF0066"/>
                </a:solidFill>
              </a:rPr>
              <a:t>Activity</a:t>
            </a:r>
            <a:r>
              <a:rPr lang="zh-CN" altLang="en-US" dirty="0">
                <a:solidFill>
                  <a:srgbClr val="FF0066"/>
                </a:solidFill>
              </a:rPr>
              <a:t>中主动</a:t>
            </a:r>
            <a:r>
              <a:rPr lang="zh-CN" altLang="en-US" dirty="0"/>
              <a:t>获取播放器的播放状态信息呢？</a:t>
            </a:r>
            <a:endParaRPr lang="en-US" altLang="zh-CN" dirty="0"/>
          </a:p>
          <a:p>
            <a:pPr lvl="2"/>
            <a:endParaRPr lang="zh-CN" altLang="en-US" dirty="0"/>
          </a:p>
        </p:txBody>
      </p:sp>
    </p:spTree>
    <p:extLst>
      <p:ext uri="{BB962C8B-B14F-4D97-AF65-F5344CB8AC3E}">
        <p14:creationId xmlns:p14="http://schemas.microsoft.com/office/powerpoint/2010/main" val="114049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BD202-C5AD-44EA-84F4-950959F99841}"/>
              </a:ext>
            </a:extLst>
          </p:cNvPr>
          <p:cNvSpPr>
            <a:spLocks noGrp="1"/>
          </p:cNvSpPr>
          <p:nvPr>
            <p:ph type="title"/>
          </p:nvPr>
        </p:nvSpPr>
        <p:spPr/>
        <p:txBody>
          <a:bodyPr/>
          <a:lstStyle/>
          <a:p>
            <a:r>
              <a:rPr lang="zh-CN" altLang="en-US" dirty="0"/>
              <a:t>音乐播放器的另一种实现</a:t>
            </a:r>
          </a:p>
        </p:txBody>
      </p:sp>
      <p:sp>
        <p:nvSpPr>
          <p:cNvPr id="3" name="内容占位符 2">
            <a:extLst>
              <a:ext uri="{FF2B5EF4-FFF2-40B4-BE49-F238E27FC236}">
                <a16:creationId xmlns:a16="http://schemas.microsoft.com/office/drawing/2014/main" id="{6B716DA0-FB6A-4E33-87C2-8B60874B3929}"/>
              </a:ext>
            </a:extLst>
          </p:cNvPr>
          <p:cNvSpPr>
            <a:spLocks noGrp="1"/>
          </p:cNvSpPr>
          <p:nvPr>
            <p:ph idx="1"/>
          </p:nvPr>
        </p:nvSpPr>
        <p:spPr/>
        <p:txBody>
          <a:bodyPr/>
          <a:lstStyle/>
          <a:p>
            <a:r>
              <a:rPr lang="zh-CN" altLang="en-US" dirty="0"/>
              <a:t>进度条显示</a:t>
            </a:r>
            <a:endParaRPr lang="en-US" altLang="zh-CN" dirty="0"/>
          </a:p>
          <a:p>
            <a:r>
              <a:rPr lang="zh-CN" altLang="en-US" dirty="0"/>
              <a:t>每过</a:t>
            </a:r>
            <a:r>
              <a:rPr lang="en-US" altLang="zh-CN" dirty="0"/>
              <a:t>1s</a:t>
            </a:r>
            <a:r>
              <a:rPr lang="zh-CN" altLang="en-US" dirty="0"/>
              <a:t>更新进度条的显示，以及播放时刻和总时刻的显示。</a:t>
            </a:r>
          </a:p>
          <a:p>
            <a:endParaRPr lang="zh-CN" altLang="en-US" dirty="0"/>
          </a:p>
        </p:txBody>
      </p:sp>
      <p:sp>
        <p:nvSpPr>
          <p:cNvPr id="6" name="TextBox 3">
            <a:extLst>
              <a:ext uri="{FF2B5EF4-FFF2-40B4-BE49-F238E27FC236}">
                <a16:creationId xmlns:a16="http://schemas.microsoft.com/office/drawing/2014/main" id="{90865BA1-DA60-44B4-BFF4-B06025573090}"/>
              </a:ext>
            </a:extLst>
          </p:cNvPr>
          <p:cNvSpPr txBox="1"/>
          <p:nvPr/>
        </p:nvSpPr>
        <p:spPr>
          <a:xfrm>
            <a:off x="600222" y="6325290"/>
            <a:ext cx="11256418" cy="400110"/>
          </a:xfrm>
          <a:prstGeom prst="rect">
            <a:avLst/>
          </a:prstGeom>
          <a:solidFill>
            <a:schemeClr val="accent3">
              <a:lumMod val="20000"/>
              <a:lumOff val="80000"/>
            </a:schemeClr>
          </a:solidFill>
          <a:ln>
            <a:solidFill>
              <a:srgbClr val="E3DED1"/>
            </a:solidFill>
          </a:ln>
        </p:spPr>
        <p:txBody>
          <a:bodyPr wrap="square" rtlCol="0">
            <a:spAutoFit/>
          </a:bodyPr>
          <a:lstStyle/>
          <a:p>
            <a:pPr marL="0" marR="0" lvl="0" indent="0" defTabSz="713232"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solidFill>
                <a:effectLst/>
                <a:uLnTx/>
                <a:uFillTx/>
                <a:latin typeface="Palatino Linotype"/>
              </a:rPr>
              <a:t>播放、上一首、下一首时提交</a:t>
            </a:r>
            <a:r>
              <a:rPr kumimoji="0" lang="en-US" altLang="zh-CN" sz="2000" b="1" i="0" u="none" strike="noStrike" kern="0" cap="none" spc="0" normalizeH="0" baseline="0" noProof="0" dirty="0">
                <a:ln>
                  <a:noFill/>
                </a:ln>
                <a:solidFill>
                  <a:prstClr val="black"/>
                </a:solidFill>
                <a:effectLst/>
                <a:uLnTx/>
                <a:uFillTx/>
                <a:latin typeface="Palatino Linotype"/>
              </a:rPr>
              <a:t>Runnable</a:t>
            </a:r>
            <a:r>
              <a:rPr kumimoji="0" lang="zh-CN" altLang="en-US" sz="2000" b="1" i="0" u="none" strike="noStrike" kern="0" cap="none" spc="0" normalizeH="0" baseline="0" noProof="0" dirty="0">
                <a:ln>
                  <a:noFill/>
                </a:ln>
                <a:solidFill>
                  <a:prstClr val="black"/>
                </a:solidFill>
                <a:effectLst/>
                <a:uLnTx/>
                <a:uFillTx/>
                <a:latin typeface="Palatino Linotype"/>
              </a:rPr>
              <a:t>消息，停止、暂停、</a:t>
            </a:r>
            <a:r>
              <a:rPr kumimoji="0" lang="en-US" altLang="zh-CN" sz="2000" b="1" i="0" u="none" strike="noStrike" kern="0" cap="none" spc="0" normalizeH="0" baseline="0" noProof="0" dirty="0">
                <a:ln>
                  <a:noFill/>
                </a:ln>
                <a:solidFill>
                  <a:prstClr val="black"/>
                </a:solidFill>
                <a:effectLst/>
                <a:uLnTx/>
                <a:uFillTx/>
                <a:latin typeface="Palatino Linotype"/>
              </a:rPr>
              <a:t>back</a:t>
            </a:r>
            <a:r>
              <a:rPr kumimoji="0" lang="zh-CN" altLang="en-US" sz="2000" b="1" i="0" u="none" strike="noStrike" kern="0" cap="none" spc="0" normalizeH="0" baseline="0" noProof="0" dirty="0">
                <a:ln>
                  <a:noFill/>
                </a:ln>
                <a:solidFill>
                  <a:prstClr val="black"/>
                </a:solidFill>
                <a:effectLst/>
                <a:uLnTx/>
                <a:uFillTx/>
                <a:latin typeface="Palatino Linotype"/>
              </a:rPr>
              <a:t>键时</a:t>
            </a:r>
            <a:r>
              <a:rPr kumimoji="0" lang="en-US" altLang="zh-CN" sz="2000" b="1" i="0" u="none" strike="noStrike" kern="0" cap="none" spc="0" normalizeH="0" baseline="0" noProof="0" dirty="0" err="1">
                <a:ln>
                  <a:noFill/>
                </a:ln>
                <a:solidFill>
                  <a:prstClr val="black"/>
                </a:solidFill>
                <a:effectLst/>
                <a:uLnTx/>
                <a:uFillTx/>
                <a:latin typeface="Palatino Linotype"/>
              </a:rPr>
              <a:t>removeCallbacks</a:t>
            </a:r>
            <a:endParaRPr kumimoji="0" lang="zh-CN" altLang="en-US" sz="2000" b="1" i="0" u="none" strike="noStrike" kern="0" cap="none" spc="0" normalizeH="0" baseline="0" noProof="0" dirty="0">
              <a:ln>
                <a:noFill/>
              </a:ln>
              <a:solidFill>
                <a:prstClr val="black"/>
              </a:solidFill>
              <a:effectLst/>
              <a:uLnTx/>
              <a:uFillTx/>
              <a:latin typeface="Palatino Linotype"/>
            </a:endParaRPr>
          </a:p>
        </p:txBody>
      </p:sp>
      <p:sp>
        <p:nvSpPr>
          <p:cNvPr id="7" name="Rectangle 1">
            <a:extLst>
              <a:ext uri="{FF2B5EF4-FFF2-40B4-BE49-F238E27FC236}">
                <a16:creationId xmlns:a16="http://schemas.microsoft.com/office/drawing/2014/main" id="{58973F32-A448-4079-A2EF-E6FE1994F497}"/>
              </a:ext>
            </a:extLst>
          </p:cNvPr>
          <p:cNvSpPr>
            <a:spLocks noChangeArrowheads="1"/>
          </p:cNvSpPr>
          <p:nvPr/>
        </p:nvSpPr>
        <p:spPr bwMode="auto">
          <a:xfrm>
            <a:off x="600222" y="2126778"/>
            <a:ext cx="11630986"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Runnable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mRunnable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Runnable()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sbMusicProgress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.setMax(</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musicService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.getDuration());</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sbMusicProgress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.setProgress(</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musicService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.getPlayPosition());</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tvCurrentPosition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.format(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musicService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.getPlayPosition()) +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tvDuration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.format(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musicService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.getDuration()) +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//总时长</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title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musicService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.getSongsTitle());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author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musicService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.getSongsAuthor());</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//1s后再次提交，进度条1s后更新显示，textView也在1s后更新显示</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mHandler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.postDelayed(</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mRunnable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030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DF319-7CC3-07DD-CD30-FEF916B93EA4}"/>
              </a:ext>
            </a:extLst>
          </p:cNvPr>
          <p:cNvSpPr>
            <a:spLocks noGrp="1"/>
          </p:cNvSpPr>
          <p:nvPr>
            <p:ph type="title"/>
          </p:nvPr>
        </p:nvSpPr>
        <p:spPr/>
        <p:txBody>
          <a:bodyPr/>
          <a:lstStyle/>
          <a:p>
            <a:r>
              <a:rPr lang="zh-CN" altLang="en-US" dirty="0"/>
              <a:t>练一练</a:t>
            </a:r>
          </a:p>
        </p:txBody>
      </p:sp>
      <p:sp>
        <p:nvSpPr>
          <p:cNvPr id="3" name="内容占位符 2">
            <a:extLst>
              <a:ext uri="{FF2B5EF4-FFF2-40B4-BE49-F238E27FC236}">
                <a16:creationId xmlns:a16="http://schemas.microsoft.com/office/drawing/2014/main" id="{6ED24870-408F-393D-0E86-B7AA5B977017}"/>
              </a:ext>
            </a:extLst>
          </p:cNvPr>
          <p:cNvSpPr>
            <a:spLocks noGrp="1"/>
          </p:cNvSpPr>
          <p:nvPr>
            <p:ph idx="1"/>
          </p:nvPr>
        </p:nvSpPr>
        <p:spPr>
          <a:xfrm>
            <a:off x="481365" y="1052737"/>
            <a:ext cx="6793195" cy="1042763"/>
          </a:xfrm>
        </p:spPr>
        <p:txBody>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使用 </a:t>
            </a:r>
            <a:r>
              <a:rPr lang="en-US" altLang="zh-CN" b="0" i="0" dirty="0">
                <a:solidFill>
                  <a:srgbClr val="333333"/>
                </a:solidFill>
                <a:effectLst/>
                <a:latin typeface="Microsoft YaHei" panose="020B0503020204020204" pitchFamily="34" charset="-122"/>
                <a:ea typeface="Microsoft YaHei" panose="020B0503020204020204" pitchFamily="34" charset="-122"/>
              </a:rPr>
              <a:t>handler + post </a:t>
            </a:r>
            <a:r>
              <a:rPr lang="zh-CN" altLang="en-US" b="0" i="0" dirty="0">
                <a:solidFill>
                  <a:srgbClr val="333333"/>
                </a:solidFill>
                <a:effectLst/>
                <a:latin typeface="Microsoft YaHei" panose="020B0503020204020204" pitchFamily="34" charset="-122"/>
                <a:ea typeface="Microsoft YaHei" panose="020B0503020204020204" pitchFamily="34" charset="-122"/>
              </a:rPr>
              <a:t>的方式实现霓虹灯效果。</a:t>
            </a:r>
            <a:endParaRPr lang="zh-CN" altLang="en-US" dirty="0"/>
          </a:p>
        </p:txBody>
      </p:sp>
      <p:pic>
        <p:nvPicPr>
          <p:cNvPr id="1026" name="Picture 2" descr=",">
            <a:extLst>
              <a:ext uri="{FF2B5EF4-FFF2-40B4-BE49-F238E27FC236}">
                <a16:creationId xmlns:a16="http://schemas.microsoft.com/office/drawing/2014/main" id="{A5988BDC-DC99-DCDB-4A6E-7A3CBC7C9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446" y="1313384"/>
            <a:ext cx="3089189"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94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CCF7F-AEAF-8A2E-3447-74106E3AC5C0}"/>
              </a:ext>
            </a:extLst>
          </p:cNvPr>
          <p:cNvSpPr>
            <a:spLocks noGrp="1"/>
          </p:cNvSpPr>
          <p:nvPr>
            <p:ph type="title"/>
          </p:nvPr>
        </p:nvSpPr>
        <p:spPr/>
        <p:txBody>
          <a:bodyPr/>
          <a:lstStyle/>
          <a:p>
            <a:r>
              <a:rPr lang="en-US" altLang="zh-CN" b="1" dirty="0"/>
              <a:t>8.2.4 Timer</a:t>
            </a:r>
            <a:endParaRPr lang="zh-CN" altLang="en-US" dirty="0"/>
          </a:p>
        </p:txBody>
      </p:sp>
      <p:sp>
        <p:nvSpPr>
          <p:cNvPr id="3" name="内容占位符 2">
            <a:extLst>
              <a:ext uri="{FF2B5EF4-FFF2-40B4-BE49-F238E27FC236}">
                <a16:creationId xmlns:a16="http://schemas.microsoft.com/office/drawing/2014/main" id="{0484467B-9BA6-2D33-2A0B-4EDA26976CD2}"/>
              </a:ext>
            </a:extLst>
          </p:cNvPr>
          <p:cNvSpPr>
            <a:spLocks noGrp="1"/>
          </p:cNvSpPr>
          <p:nvPr>
            <p:ph idx="1"/>
          </p:nvPr>
        </p:nvSpPr>
        <p:spPr>
          <a:xfrm>
            <a:off x="481365" y="1052737"/>
            <a:ext cx="11375275" cy="4355005"/>
          </a:xfrm>
        </p:spPr>
        <p:txBody>
          <a:bodyPr/>
          <a:lstStyle/>
          <a:p>
            <a:pPr>
              <a:lnSpc>
                <a:spcPct val="150000"/>
              </a:lnSpc>
              <a:spcBef>
                <a:spcPct val="20000"/>
              </a:spcBef>
              <a:buClr>
                <a:srgbClr val="0088CC"/>
              </a:buClr>
              <a:buFont typeface="Wingdings" pitchFamily="2" charset="2"/>
              <a:buChar char="v"/>
            </a:pPr>
            <a:r>
              <a:rPr lang="en-US" altLang="zh-CN" dirty="0">
                <a:solidFill>
                  <a:srgbClr val="003300"/>
                </a:solidFill>
                <a:latin typeface="微软雅黑" pitchFamily="34" charset="-122"/>
                <a:ea typeface="微软雅黑" pitchFamily="34" charset="-122"/>
              </a:rPr>
              <a:t>Timer</a:t>
            </a:r>
            <a:r>
              <a:rPr lang="zh-CN" altLang="en-US" dirty="0">
                <a:solidFill>
                  <a:srgbClr val="003300"/>
                </a:solidFill>
                <a:latin typeface="微软雅黑" pitchFamily="34" charset="-122"/>
                <a:ea typeface="微软雅黑" pitchFamily="34" charset="-122"/>
              </a:rPr>
              <a:t>类用来实现某一个时间或某一段时间后安排某一个任务执行一次或定期重复执行，该功能和</a:t>
            </a:r>
            <a:r>
              <a:rPr lang="en-US" altLang="zh-CN" dirty="0" err="1">
                <a:solidFill>
                  <a:srgbClr val="003300"/>
                </a:solidFill>
                <a:latin typeface="微软雅黑" pitchFamily="34" charset="-122"/>
                <a:ea typeface="微软雅黑" pitchFamily="34" charset="-122"/>
              </a:rPr>
              <a:t>TimerTask</a:t>
            </a:r>
            <a:r>
              <a:rPr lang="zh-CN" altLang="en-US" dirty="0">
                <a:solidFill>
                  <a:srgbClr val="003300"/>
                </a:solidFill>
                <a:latin typeface="微软雅黑" pitchFamily="34" charset="-122"/>
                <a:ea typeface="微软雅黑" pitchFamily="34" charset="-122"/>
              </a:rPr>
              <a:t>配合使用</a:t>
            </a:r>
          </a:p>
          <a:p>
            <a:pPr lvl="1">
              <a:lnSpc>
                <a:spcPct val="150000"/>
              </a:lnSpc>
              <a:spcBef>
                <a:spcPct val="20000"/>
              </a:spcBef>
              <a:buClr>
                <a:schemeClr val="accent1"/>
              </a:buClr>
              <a:buFont typeface="Wingdings" pitchFamily="2" charset="2"/>
              <a:buChar char="§"/>
            </a:pPr>
            <a:r>
              <a:rPr lang="en-US" altLang="zh-CN" dirty="0">
                <a:solidFill>
                  <a:srgbClr val="003300"/>
                </a:solidFill>
                <a:latin typeface="微软雅黑" pitchFamily="34" charset="-122"/>
                <a:ea typeface="微软雅黑" pitchFamily="34" charset="-122"/>
              </a:rPr>
              <a:t>void </a:t>
            </a:r>
            <a:r>
              <a:rPr lang="en-US" altLang="zh-CN" b="1" dirty="0">
                <a:solidFill>
                  <a:srgbClr val="003300"/>
                </a:solidFill>
                <a:latin typeface="微软雅黑" pitchFamily="34" charset="-122"/>
                <a:ea typeface="微软雅黑" pitchFamily="34" charset="-122"/>
              </a:rPr>
              <a:t>cancel()</a:t>
            </a:r>
            <a:r>
              <a:rPr lang="zh-CN" altLang="en-US" dirty="0">
                <a:solidFill>
                  <a:srgbClr val="003300"/>
                </a:solidFill>
                <a:latin typeface="微软雅黑" pitchFamily="34" charset="-122"/>
                <a:ea typeface="微软雅黑" pitchFamily="34" charset="-122"/>
              </a:rPr>
              <a:t>：终止此计时器</a:t>
            </a:r>
            <a:endParaRPr lang="en-US" altLang="zh-CN" dirty="0">
              <a:solidFill>
                <a:srgbClr val="003300"/>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pPr>
            <a:r>
              <a:rPr lang="en-US" altLang="zh-CN" dirty="0">
                <a:solidFill>
                  <a:srgbClr val="003300"/>
                </a:solidFill>
                <a:latin typeface="微软雅黑" pitchFamily="34" charset="-122"/>
                <a:ea typeface="微软雅黑" pitchFamily="34" charset="-122"/>
              </a:rPr>
              <a:t>void </a:t>
            </a:r>
            <a:r>
              <a:rPr lang="en-US" altLang="zh-CN" b="1" dirty="0">
                <a:solidFill>
                  <a:srgbClr val="003300"/>
                </a:solidFill>
                <a:latin typeface="微软雅黑" pitchFamily="34" charset="-122"/>
                <a:ea typeface="微软雅黑" pitchFamily="34" charset="-122"/>
              </a:rPr>
              <a:t>schedule()</a:t>
            </a:r>
            <a:r>
              <a:rPr lang="zh-CN" altLang="en-US" dirty="0">
                <a:solidFill>
                  <a:srgbClr val="003300"/>
                </a:solidFill>
                <a:latin typeface="微软雅黑" pitchFamily="34" charset="-122"/>
                <a:ea typeface="微软雅黑" pitchFamily="34" charset="-122"/>
              </a:rPr>
              <a:t>：安排指定的任务，从指定的延迟后开始周期性执行指定的任务。这个任务是</a:t>
            </a:r>
            <a:r>
              <a:rPr lang="en-US" altLang="zh-CN" b="1" dirty="0" err="1">
                <a:solidFill>
                  <a:srgbClr val="FF0066"/>
                </a:solidFill>
              </a:rPr>
              <a:t>TimerTask</a:t>
            </a:r>
            <a:r>
              <a:rPr lang="zh-CN" altLang="en-US" b="1" dirty="0">
                <a:solidFill>
                  <a:srgbClr val="FF0066"/>
                </a:solidFill>
              </a:rPr>
              <a:t>。</a:t>
            </a:r>
            <a:endParaRPr lang="en-US" altLang="zh-CN" dirty="0">
              <a:solidFill>
                <a:srgbClr val="003300"/>
              </a:solidFill>
              <a:latin typeface="微软雅黑" pitchFamily="34" charset="-122"/>
              <a:ea typeface="微软雅黑" pitchFamily="34" charset="-122"/>
            </a:endParaRPr>
          </a:p>
          <a:p>
            <a:pPr lvl="2"/>
            <a:r>
              <a:rPr lang="en-US" altLang="zh-CN" b="1" dirty="0" err="1">
                <a:solidFill>
                  <a:srgbClr val="FF0066"/>
                </a:solidFill>
              </a:rPr>
              <a:t>TimerTask</a:t>
            </a:r>
            <a:r>
              <a:rPr lang="en-US" altLang="zh-CN" b="1" dirty="0">
                <a:solidFill>
                  <a:srgbClr val="FF0066"/>
                </a:solidFill>
              </a:rPr>
              <a:t> </a:t>
            </a:r>
            <a:r>
              <a:rPr lang="zh-CN" altLang="zh-CN" dirty="0"/>
              <a:t>是一个抽象类，创建</a:t>
            </a:r>
            <a:r>
              <a:rPr lang="en-US" altLang="zh-CN" dirty="0" err="1"/>
              <a:t>TimerTask</a:t>
            </a:r>
            <a:r>
              <a:rPr lang="zh-CN" altLang="zh-CN" dirty="0"/>
              <a:t>类的实例时，必须重载其中的抽象方法</a:t>
            </a:r>
            <a:r>
              <a:rPr lang="en-US" altLang="zh-CN" b="1" dirty="0">
                <a:solidFill>
                  <a:srgbClr val="FF0066"/>
                </a:solidFill>
              </a:rPr>
              <a:t>run()</a:t>
            </a:r>
            <a:r>
              <a:rPr lang="zh-CN" altLang="zh-CN" dirty="0"/>
              <a:t>，该方法类似线程中的</a:t>
            </a:r>
            <a:r>
              <a:rPr lang="en-US" altLang="zh-CN" dirty="0"/>
              <a:t>run()</a:t>
            </a:r>
            <a:r>
              <a:rPr lang="zh-CN" altLang="zh-CN" dirty="0"/>
              <a:t>方法，实现</a:t>
            </a:r>
            <a:r>
              <a:rPr lang="zh-CN" altLang="en-US" dirty="0"/>
              <a:t>需要</a:t>
            </a:r>
            <a:r>
              <a:rPr lang="zh-CN" altLang="zh-CN" b="1" dirty="0">
                <a:solidFill>
                  <a:srgbClr val="FF0066"/>
                </a:solidFill>
              </a:rPr>
              <a:t>周期性执行的任务</a:t>
            </a:r>
            <a:r>
              <a:rPr lang="zh-CN" altLang="zh-CN" dirty="0"/>
              <a:t>。</a:t>
            </a:r>
            <a:endParaRPr lang="en-US" altLang="zh-CN" dirty="0"/>
          </a:p>
          <a:p>
            <a:pPr lvl="2"/>
            <a:r>
              <a:rPr lang="zh-CN" altLang="en-US" dirty="0"/>
              <a:t>这个周期性的任务由</a:t>
            </a:r>
            <a:r>
              <a:rPr lang="en-US" altLang="zh-CN" dirty="0"/>
              <a:t>Timer</a:t>
            </a:r>
            <a:r>
              <a:rPr lang="zh-CN" altLang="en-US" dirty="0"/>
              <a:t>的</a:t>
            </a:r>
            <a:r>
              <a:rPr lang="en-US" altLang="zh-CN" dirty="0"/>
              <a:t>schedule()</a:t>
            </a:r>
            <a:r>
              <a:rPr lang="zh-CN" altLang="en-US" dirty="0"/>
              <a:t>方法完成调度。</a:t>
            </a:r>
            <a:endParaRPr lang="en-US" altLang="zh-CN" dirty="0"/>
          </a:p>
          <a:p>
            <a:pPr lvl="1">
              <a:lnSpc>
                <a:spcPct val="150000"/>
              </a:lnSpc>
              <a:spcBef>
                <a:spcPct val="20000"/>
              </a:spcBef>
              <a:buClr>
                <a:schemeClr val="accent1"/>
              </a:buClr>
              <a:buFont typeface="Wingdings" pitchFamily="2" charset="2"/>
              <a:buChar char="§"/>
            </a:pPr>
            <a:endParaRPr lang="en-US" altLang="zh-CN" dirty="0">
              <a:solidFill>
                <a:srgbClr val="003300"/>
              </a:solidFill>
              <a:latin typeface="微软雅黑" pitchFamily="34" charset="-122"/>
              <a:ea typeface="微软雅黑" pitchFamily="34" charset="-122"/>
            </a:endParaRPr>
          </a:p>
          <a:p>
            <a:endParaRPr lang="zh-CN" altLang="en-US" dirty="0">
              <a:solidFill>
                <a:srgbClr val="003300"/>
              </a:solidFill>
            </a:endParaRPr>
          </a:p>
        </p:txBody>
      </p:sp>
      <p:graphicFrame>
        <p:nvGraphicFramePr>
          <p:cNvPr id="4" name="表格 3">
            <a:extLst>
              <a:ext uri="{FF2B5EF4-FFF2-40B4-BE49-F238E27FC236}">
                <a16:creationId xmlns:a16="http://schemas.microsoft.com/office/drawing/2014/main" id="{6BF2C149-F9D3-DAFD-09A0-64AFD7716B4B}"/>
              </a:ext>
            </a:extLst>
          </p:cNvPr>
          <p:cNvGraphicFramePr>
            <a:graphicFrameLocks noGrp="1"/>
          </p:cNvGraphicFramePr>
          <p:nvPr>
            <p:extLst>
              <p:ext uri="{D42A27DB-BD31-4B8C-83A1-F6EECF244321}">
                <p14:modId xmlns:p14="http://schemas.microsoft.com/office/powerpoint/2010/main" val="3770857183"/>
              </p:ext>
            </p:extLst>
          </p:nvPr>
        </p:nvGraphicFramePr>
        <p:xfrm>
          <a:off x="1163962" y="5805263"/>
          <a:ext cx="8376286" cy="512668"/>
        </p:xfrm>
        <a:graphic>
          <a:graphicData uri="http://schemas.openxmlformats.org/drawingml/2006/table">
            <a:tbl>
              <a:tblPr firstRow="1" firstCol="1" bandRow="1"/>
              <a:tblGrid>
                <a:gridCol w="8376286">
                  <a:extLst>
                    <a:ext uri="{9D8B030D-6E8A-4147-A177-3AD203B41FA5}">
                      <a16:colId xmlns:a16="http://schemas.microsoft.com/office/drawing/2014/main" val="20000"/>
                    </a:ext>
                  </a:extLst>
                </a:gridCol>
              </a:tblGrid>
              <a:tr h="512668">
                <a:tc>
                  <a:txBody>
                    <a:bodyPr/>
                    <a:lstStyle>
                      <a:lvl1pPr marL="0" algn="l" defTabSz="914364" rtl="0" eaLnBrk="1" latinLnBrk="0" hangingPunct="1">
                        <a:defRPr sz="1800" b="1" kern="1200">
                          <a:solidFill>
                            <a:schemeClr val="lt1"/>
                          </a:solidFill>
                          <a:latin typeface="Palatino Linotype"/>
                        </a:defRPr>
                      </a:lvl1pPr>
                      <a:lvl2pPr marL="457182" algn="l" defTabSz="914364" rtl="0" eaLnBrk="1" latinLnBrk="0" hangingPunct="1">
                        <a:defRPr sz="1800" b="1" kern="1200">
                          <a:solidFill>
                            <a:schemeClr val="lt1"/>
                          </a:solidFill>
                          <a:latin typeface="Palatino Linotype"/>
                        </a:defRPr>
                      </a:lvl2pPr>
                      <a:lvl3pPr marL="914364" algn="l" defTabSz="914364" rtl="0" eaLnBrk="1" latinLnBrk="0" hangingPunct="1">
                        <a:defRPr sz="1800" b="1" kern="1200">
                          <a:solidFill>
                            <a:schemeClr val="lt1"/>
                          </a:solidFill>
                          <a:latin typeface="Palatino Linotype"/>
                        </a:defRPr>
                      </a:lvl3pPr>
                      <a:lvl4pPr marL="1371545" algn="l" defTabSz="914364" rtl="0" eaLnBrk="1" latinLnBrk="0" hangingPunct="1">
                        <a:defRPr sz="1800" b="1" kern="1200">
                          <a:solidFill>
                            <a:schemeClr val="lt1"/>
                          </a:solidFill>
                          <a:latin typeface="Palatino Linotype"/>
                        </a:defRPr>
                      </a:lvl4pPr>
                      <a:lvl5pPr marL="1828727" algn="l" defTabSz="914364" rtl="0" eaLnBrk="1" latinLnBrk="0" hangingPunct="1">
                        <a:defRPr sz="1800" b="1" kern="1200">
                          <a:solidFill>
                            <a:schemeClr val="lt1"/>
                          </a:solidFill>
                          <a:latin typeface="Palatino Linotype"/>
                        </a:defRPr>
                      </a:lvl5pPr>
                      <a:lvl6pPr marL="2285909" algn="l" defTabSz="914364" rtl="0" eaLnBrk="1" latinLnBrk="0" hangingPunct="1">
                        <a:defRPr sz="1800" b="1" kern="1200">
                          <a:solidFill>
                            <a:schemeClr val="lt1"/>
                          </a:solidFill>
                          <a:latin typeface="Palatino Linotype"/>
                        </a:defRPr>
                      </a:lvl6pPr>
                      <a:lvl7pPr marL="2743091" algn="l" defTabSz="914364" rtl="0" eaLnBrk="1" latinLnBrk="0" hangingPunct="1">
                        <a:defRPr sz="1800" b="1" kern="1200">
                          <a:solidFill>
                            <a:schemeClr val="lt1"/>
                          </a:solidFill>
                          <a:latin typeface="Palatino Linotype"/>
                        </a:defRPr>
                      </a:lvl7pPr>
                      <a:lvl8pPr marL="3200272" algn="l" defTabSz="914364" rtl="0" eaLnBrk="1" latinLnBrk="0" hangingPunct="1">
                        <a:defRPr sz="1800" b="1" kern="1200">
                          <a:solidFill>
                            <a:schemeClr val="lt1"/>
                          </a:solidFill>
                          <a:latin typeface="Palatino Linotype"/>
                        </a:defRPr>
                      </a:lvl8pPr>
                      <a:lvl9pPr marL="3657454" algn="l" defTabSz="914364" rtl="0" eaLnBrk="1" latinLnBrk="0" hangingPunct="1">
                        <a:defRPr sz="1800" b="1" kern="1200">
                          <a:solidFill>
                            <a:schemeClr val="lt1"/>
                          </a:solidFill>
                          <a:latin typeface="Palatino Linotype"/>
                        </a:defRPr>
                      </a:lvl9pPr>
                    </a:lstStyle>
                    <a:p>
                      <a:pPr indent="266700" algn="l">
                        <a:spcAft>
                          <a:spcPts val="0"/>
                        </a:spcAft>
                      </a:pPr>
                      <a:r>
                        <a:rPr kumimoji="0" lang="en-US" altLang="zh-CN" sz="2400" b="1" kern="1200" dirty="0" err="1">
                          <a:solidFill>
                            <a:schemeClr val="tx1"/>
                          </a:solidFill>
                          <a:effectLst/>
                          <a:latin typeface="+mn-lt"/>
                          <a:ea typeface="+mn-ea"/>
                          <a:cs typeface="+mn-cs"/>
                        </a:rPr>
                        <a:t>timer.</a:t>
                      </a:r>
                      <a:r>
                        <a:rPr kumimoji="0" lang="en-US" altLang="zh-CN" sz="2400" b="1" kern="1200" dirty="0" err="1">
                          <a:solidFill>
                            <a:srgbClr val="FF0066"/>
                          </a:solidFill>
                          <a:effectLst/>
                          <a:latin typeface="+mn-lt"/>
                          <a:ea typeface="+mn-ea"/>
                          <a:cs typeface="+mn-cs"/>
                        </a:rPr>
                        <a:t>schedule</a:t>
                      </a:r>
                      <a:r>
                        <a:rPr kumimoji="0" lang="en-US" altLang="zh-CN" sz="2400" b="1" kern="1200" dirty="0">
                          <a:solidFill>
                            <a:srgbClr val="FF0066"/>
                          </a:solidFill>
                          <a:effectLst/>
                          <a:latin typeface="+mn-lt"/>
                          <a:ea typeface="+mn-ea"/>
                          <a:cs typeface="+mn-cs"/>
                        </a:rPr>
                        <a:t>(timerTask,1000,1000); </a:t>
                      </a:r>
                      <a:endParaRPr lang="zh-CN" sz="2400" kern="100" dirty="0">
                        <a:solidFill>
                          <a:srgbClr val="FF0066"/>
                        </a:solidFill>
                        <a:effectLst/>
                        <a:latin typeface="Times New Roman"/>
                        <a:ea typeface="宋体"/>
                      </a:endParaRPr>
                    </a:p>
                  </a:txBody>
                  <a:tcPr marL="51435" marR="51435"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49E39">
                        <a:lumMod val="20000"/>
                        <a:lumOff val="8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945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BCBD4FF-9975-94F6-0359-BDF59F57DD3F}"/>
              </a:ext>
            </a:extLst>
          </p:cNvPr>
          <p:cNvSpPr/>
          <p:nvPr/>
        </p:nvSpPr>
        <p:spPr>
          <a:xfrm>
            <a:off x="1270861" y="2076773"/>
            <a:ext cx="6292312" cy="3688596"/>
          </a:xfrm>
          <a:prstGeom prst="rect">
            <a:avLst/>
          </a:prstGeom>
          <a:solidFill>
            <a:srgbClr val="C0504D">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8C207F4-BF99-034A-E198-FA519249BE83}"/>
              </a:ext>
            </a:extLst>
          </p:cNvPr>
          <p:cNvSpPr txBox="1"/>
          <p:nvPr/>
        </p:nvSpPr>
        <p:spPr>
          <a:xfrm>
            <a:off x="585060" y="197279"/>
            <a:ext cx="11488119" cy="6370975"/>
          </a:xfrm>
          <a:prstGeom prst="rect">
            <a:avLst/>
          </a:prstGeom>
          <a:noFill/>
        </p:spPr>
        <p:txBody>
          <a:bodyPr wrap="square">
            <a:spAutoFit/>
          </a:bodyPr>
          <a:lstStyle/>
          <a:p>
            <a:pPr defTabSz="360000"/>
            <a:r>
              <a:rPr lang="zh-CN" altLang="en-US" sz="2400" b="1" dirty="0"/>
              <a:t>btnCount.setOnClickListener(new OnClickListener() {</a:t>
            </a:r>
          </a:p>
          <a:p>
            <a:pPr defTabSz="360000"/>
            <a:r>
              <a:rPr lang="zh-CN" altLang="en-US" sz="2400" b="1" dirty="0"/>
              <a:t>	</a:t>
            </a:r>
          </a:p>
          <a:p>
            <a:pPr defTabSz="360000"/>
            <a:r>
              <a:rPr lang="zh-CN" altLang="en-US" sz="2400" b="1" dirty="0"/>
              <a:t>	@Override</a:t>
            </a:r>
          </a:p>
          <a:p>
            <a:pPr defTabSz="360000"/>
            <a:r>
              <a:rPr lang="zh-CN" altLang="en-US" sz="2400" b="1" dirty="0"/>
              <a:t>	public void onClick(View v) {</a:t>
            </a:r>
          </a:p>
          <a:p>
            <a:pPr defTabSz="360000"/>
            <a:r>
              <a:rPr lang="zh-CN" altLang="en-US" sz="2400" b="1" dirty="0"/>
              <a:t>		//1、主线程耗时太久</a:t>
            </a:r>
          </a:p>
          <a:p>
            <a:pPr defTabSz="360000"/>
            <a:r>
              <a:rPr lang="zh-CN" altLang="en-US" sz="2400" b="1" dirty="0"/>
              <a:t>		</a:t>
            </a:r>
            <a:r>
              <a:rPr lang="zh-CN" altLang="en-US" sz="2400" b="1" dirty="0">
                <a:solidFill>
                  <a:srgbClr val="FF0066"/>
                </a:solidFill>
              </a:rPr>
              <a:t>while (count &gt; 0) </a:t>
            </a:r>
            <a:r>
              <a:rPr lang="zh-CN" altLang="en-US" sz="2400" b="1" dirty="0"/>
              <a:t>{</a:t>
            </a:r>
          </a:p>
          <a:p>
            <a:pPr defTabSz="360000"/>
            <a:r>
              <a:rPr lang="zh-CN" altLang="en-US" sz="2400" b="1" dirty="0"/>
              <a:t>			count --;</a:t>
            </a:r>
          </a:p>
          <a:p>
            <a:pPr defTabSz="360000"/>
            <a:r>
              <a:rPr lang="zh-CN" altLang="en-US" sz="2400" b="1" dirty="0"/>
              <a:t>			try {</a:t>
            </a:r>
          </a:p>
          <a:p>
            <a:pPr defTabSz="360000"/>
            <a:r>
              <a:rPr lang="zh-CN" altLang="en-US" sz="2400" b="1" dirty="0"/>
              <a:t>				</a:t>
            </a:r>
            <a:r>
              <a:rPr lang="zh-CN" altLang="en-US" sz="2400" b="1" dirty="0">
                <a:solidFill>
                  <a:srgbClr val="FF0066"/>
                </a:solidFill>
              </a:rPr>
              <a:t>Thread.sleep(1000);</a:t>
            </a:r>
          </a:p>
          <a:p>
            <a:pPr defTabSz="360000"/>
            <a:r>
              <a:rPr lang="zh-CN" altLang="en-US" sz="2400" b="1" dirty="0"/>
              <a:t>			} catch (InterruptedException e) {</a:t>
            </a:r>
          </a:p>
          <a:p>
            <a:pPr defTabSz="360000"/>
            <a:r>
              <a:rPr lang="zh-CN" altLang="en-US" sz="2400" b="1" dirty="0"/>
              <a:t>				// TODO Auto-generated catch block</a:t>
            </a:r>
          </a:p>
          <a:p>
            <a:pPr defTabSz="360000"/>
            <a:r>
              <a:rPr lang="zh-CN" altLang="en-US" sz="2400" b="1" dirty="0"/>
              <a:t>				e.printStackTrace();</a:t>
            </a:r>
          </a:p>
          <a:p>
            <a:pPr defTabSz="360000"/>
            <a:r>
              <a:rPr lang="zh-CN" altLang="en-US" sz="2400" b="1" dirty="0"/>
              <a:t>			}</a:t>
            </a:r>
          </a:p>
          <a:p>
            <a:pPr defTabSz="360000"/>
            <a:r>
              <a:rPr lang="zh-CN" altLang="en-US" sz="2400" b="1" dirty="0"/>
              <a:t>			tvCount.setText("剩余时间："+count);</a:t>
            </a:r>
          </a:p>
          <a:p>
            <a:pPr defTabSz="360000"/>
            <a:r>
              <a:rPr lang="zh-CN" altLang="en-US" sz="2400" b="1" dirty="0"/>
              <a:t>		}</a:t>
            </a:r>
          </a:p>
          <a:p>
            <a:pPr defTabSz="360000"/>
            <a:r>
              <a:rPr lang="zh-CN" altLang="en-US" sz="2400" b="1" dirty="0"/>
              <a:t>	}</a:t>
            </a:r>
          </a:p>
          <a:p>
            <a:pPr defTabSz="360000"/>
            <a:r>
              <a:rPr lang="zh-CN" altLang="en-US" sz="2400" b="1" dirty="0"/>
              <a:t>});</a:t>
            </a:r>
          </a:p>
        </p:txBody>
      </p:sp>
    </p:spTree>
    <p:extLst>
      <p:ext uri="{BB962C8B-B14F-4D97-AF65-F5344CB8AC3E}">
        <p14:creationId xmlns:p14="http://schemas.microsoft.com/office/powerpoint/2010/main" val="1272245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6D8A7-24AE-B456-4FFA-9EF327FB5C78}"/>
              </a:ext>
            </a:extLst>
          </p:cNvPr>
          <p:cNvSpPr>
            <a:spLocks noGrp="1"/>
          </p:cNvSpPr>
          <p:nvPr>
            <p:ph type="title"/>
          </p:nvPr>
        </p:nvSpPr>
        <p:spPr/>
        <p:txBody>
          <a:bodyPr>
            <a:normAutofit/>
          </a:bodyPr>
          <a:lstStyle/>
          <a:p>
            <a:r>
              <a:rPr lang="en-US" altLang="zh-CN" dirty="0"/>
              <a:t>schedule</a:t>
            </a:r>
            <a:r>
              <a:rPr lang="zh-CN" altLang="en-US" dirty="0"/>
              <a:t>方法的参数</a:t>
            </a:r>
          </a:p>
        </p:txBody>
      </p:sp>
      <p:sp>
        <p:nvSpPr>
          <p:cNvPr id="3" name="内容占位符 2">
            <a:extLst>
              <a:ext uri="{FF2B5EF4-FFF2-40B4-BE49-F238E27FC236}">
                <a16:creationId xmlns:a16="http://schemas.microsoft.com/office/drawing/2014/main" id="{745A2BB1-C198-24D8-44BC-AE7C831A9BCA}"/>
              </a:ext>
            </a:extLst>
          </p:cNvPr>
          <p:cNvSpPr>
            <a:spLocks noGrp="1"/>
          </p:cNvSpPr>
          <p:nvPr>
            <p:ph idx="1"/>
          </p:nvPr>
        </p:nvSpPr>
        <p:spPr>
          <a:xfrm>
            <a:off x="481365" y="2220685"/>
            <a:ext cx="11375275" cy="4304659"/>
          </a:xfrm>
        </p:spPr>
        <p:txBody>
          <a:bodyPr/>
          <a:lstStyle/>
          <a:p>
            <a:pPr algn="l">
              <a:buFont typeface="Arial" panose="020B0604020202020204" pitchFamily="34" charset="0"/>
              <a:buChar char="•"/>
            </a:pPr>
            <a:r>
              <a:rPr lang="zh-CN" altLang="en-US" b="0" i="0" dirty="0">
                <a:solidFill>
                  <a:srgbClr val="222222"/>
                </a:solidFill>
                <a:effectLst/>
                <a:latin typeface="tahoma" panose="020B0604030504040204" pitchFamily="34" charset="0"/>
              </a:rPr>
              <a:t>第一个参数，是 </a:t>
            </a:r>
            <a:r>
              <a:rPr lang="en-US" altLang="zh-CN" b="0" i="0" dirty="0" err="1">
                <a:solidFill>
                  <a:srgbClr val="222222"/>
                </a:solidFill>
                <a:effectLst/>
                <a:latin typeface="tahoma" panose="020B0604030504040204" pitchFamily="34" charset="0"/>
              </a:rPr>
              <a:t>TimerTask</a:t>
            </a:r>
            <a:r>
              <a:rPr lang="en-US" altLang="zh-CN" b="0" i="0" dirty="0">
                <a:solidFill>
                  <a:srgbClr val="222222"/>
                </a:solidFill>
                <a:effectLst/>
                <a:latin typeface="tahoma" panose="020B0604030504040204" pitchFamily="34" charset="0"/>
              </a:rPr>
              <a:t> </a:t>
            </a:r>
            <a:r>
              <a:rPr lang="zh-CN" altLang="en-US" b="0" i="0" dirty="0">
                <a:solidFill>
                  <a:srgbClr val="222222"/>
                </a:solidFill>
                <a:effectLst/>
                <a:latin typeface="tahoma" panose="020B0604030504040204" pitchFamily="34" charset="0"/>
              </a:rPr>
              <a:t>类，在包：</a:t>
            </a:r>
            <a:r>
              <a:rPr lang="en-US" altLang="zh-CN" b="0" i="0" dirty="0">
                <a:solidFill>
                  <a:srgbClr val="222222"/>
                </a:solidFill>
                <a:effectLst/>
                <a:latin typeface="tahoma" panose="020B0604030504040204" pitchFamily="34" charset="0"/>
              </a:rPr>
              <a:t>import </a:t>
            </a:r>
            <a:r>
              <a:rPr lang="en-US" altLang="zh-CN" b="0" i="0" dirty="0" err="1">
                <a:solidFill>
                  <a:srgbClr val="222222"/>
                </a:solidFill>
                <a:effectLst/>
                <a:latin typeface="tahoma" panose="020B0604030504040204" pitchFamily="34" charset="0"/>
              </a:rPr>
              <a:t>Java.util.TimerTask</a:t>
            </a:r>
            <a:r>
              <a:rPr lang="en-US" altLang="zh-CN" b="0" i="0" dirty="0">
                <a:solidFill>
                  <a:srgbClr val="222222"/>
                </a:solidFill>
                <a:effectLst/>
                <a:latin typeface="tahoma" panose="020B0604030504040204" pitchFamily="34" charset="0"/>
              </a:rPr>
              <a:t> .</a:t>
            </a:r>
            <a:r>
              <a:rPr lang="zh-CN" altLang="en-US" b="0" i="0" dirty="0">
                <a:solidFill>
                  <a:srgbClr val="222222"/>
                </a:solidFill>
                <a:effectLst/>
                <a:latin typeface="tahoma" panose="020B0604030504040204" pitchFamily="34" charset="0"/>
              </a:rPr>
              <a:t>使用者要继承该类，并实现</a:t>
            </a:r>
            <a:r>
              <a:rPr lang="en-US" altLang="zh-CN" b="0" i="0" dirty="0">
                <a:solidFill>
                  <a:srgbClr val="222222"/>
                </a:solidFill>
                <a:effectLst/>
                <a:latin typeface="tahoma" panose="020B0604030504040204" pitchFamily="34" charset="0"/>
              </a:rPr>
              <a:t>public void run() </a:t>
            </a:r>
            <a:r>
              <a:rPr lang="zh-CN" altLang="en-US" b="0" i="0" dirty="0">
                <a:solidFill>
                  <a:srgbClr val="222222"/>
                </a:solidFill>
                <a:effectLst/>
                <a:latin typeface="tahoma" panose="020B0604030504040204" pitchFamily="34" charset="0"/>
              </a:rPr>
              <a:t>方法，因为 </a:t>
            </a:r>
            <a:r>
              <a:rPr lang="en-US" altLang="zh-CN" b="0" i="0" dirty="0" err="1">
                <a:solidFill>
                  <a:srgbClr val="222222"/>
                </a:solidFill>
                <a:effectLst/>
                <a:latin typeface="tahoma" panose="020B0604030504040204" pitchFamily="34" charset="0"/>
              </a:rPr>
              <a:t>TimerTask</a:t>
            </a:r>
            <a:r>
              <a:rPr lang="en-US" altLang="zh-CN" b="0" i="0" dirty="0">
                <a:solidFill>
                  <a:srgbClr val="222222"/>
                </a:solidFill>
                <a:effectLst/>
                <a:latin typeface="tahoma" panose="020B0604030504040204" pitchFamily="34" charset="0"/>
              </a:rPr>
              <a:t> </a:t>
            </a:r>
            <a:r>
              <a:rPr lang="zh-CN" altLang="en-US" b="0" i="0" dirty="0">
                <a:solidFill>
                  <a:srgbClr val="222222"/>
                </a:solidFill>
                <a:effectLst/>
                <a:latin typeface="tahoma" panose="020B0604030504040204" pitchFamily="34" charset="0"/>
              </a:rPr>
              <a:t>类 实现了 </a:t>
            </a:r>
            <a:r>
              <a:rPr lang="en-US" altLang="zh-CN" b="0" i="0" dirty="0">
                <a:solidFill>
                  <a:srgbClr val="222222"/>
                </a:solidFill>
                <a:effectLst/>
                <a:latin typeface="tahoma" panose="020B0604030504040204" pitchFamily="34" charset="0"/>
              </a:rPr>
              <a:t>Runnable </a:t>
            </a:r>
            <a:r>
              <a:rPr lang="zh-CN" altLang="en-US" b="0" i="0" dirty="0">
                <a:solidFill>
                  <a:srgbClr val="222222"/>
                </a:solidFill>
                <a:effectLst/>
                <a:latin typeface="tahoma" panose="020B0604030504040204" pitchFamily="34" charset="0"/>
              </a:rPr>
              <a:t>接口。</a:t>
            </a:r>
          </a:p>
          <a:p>
            <a:pPr algn="l">
              <a:buFont typeface="Arial" panose="020B0604020202020204" pitchFamily="34" charset="0"/>
              <a:buChar char="•"/>
            </a:pPr>
            <a:r>
              <a:rPr lang="zh-CN" altLang="en-US" b="0" i="0" dirty="0">
                <a:solidFill>
                  <a:srgbClr val="222222"/>
                </a:solidFill>
                <a:effectLst/>
                <a:latin typeface="tahoma" panose="020B0604030504040204" pitchFamily="34" charset="0"/>
              </a:rPr>
              <a:t>第二个参数，用户调用 </a:t>
            </a:r>
            <a:r>
              <a:rPr lang="en-US" altLang="zh-CN" b="0" i="0" dirty="0">
                <a:solidFill>
                  <a:srgbClr val="222222"/>
                </a:solidFill>
                <a:effectLst/>
                <a:latin typeface="tahoma" panose="020B0604030504040204" pitchFamily="34" charset="0"/>
              </a:rPr>
              <a:t>schedule() </a:t>
            </a:r>
            <a:r>
              <a:rPr lang="zh-CN" altLang="en-US" b="0" i="0" dirty="0">
                <a:solidFill>
                  <a:srgbClr val="222222"/>
                </a:solidFill>
                <a:effectLst/>
                <a:latin typeface="tahoma" panose="020B0604030504040204" pitchFamily="34" charset="0"/>
              </a:rPr>
              <a:t>方法后，要等待多长的时间才可以第一次执行</a:t>
            </a:r>
            <a:r>
              <a:rPr lang="en-US" altLang="zh-CN" b="0" i="0" dirty="0">
                <a:solidFill>
                  <a:srgbClr val="222222"/>
                </a:solidFill>
                <a:effectLst/>
                <a:latin typeface="tahoma" panose="020B0604030504040204" pitchFamily="34" charset="0"/>
              </a:rPr>
              <a:t>run() </a:t>
            </a:r>
            <a:r>
              <a:rPr lang="zh-CN" altLang="en-US" b="0" i="0" dirty="0">
                <a:solidFill>
                  <a:srgbClr val="222222"/>
                </a:solidFill>
                <a:effectLst/>
                <a:latin typeface="tahoma" panose="020B0604030504040204" pitchFamily="34" charset="0"/>
              </a:rPr>
              <a:t>方法。</a:t>
            </a:r>
          </a:p>
          <a:p>
            <a:pPr algn="l">
              <a:buFont typeface="Arial" panose="020B0604020202020204" pitchFamily="34" charset="0"/>
              <a:buChar char="•"/>
            </a:pPr>
            <a:r>
              <a:rPr lang="zh-CN" altLang="en-US" b="0" i="0" dirty="0">
                <a:solidFill>
                  <a:srgbClr val="222222"/>
                </a:solidFill>
                <a:effectLst/>
                <a:latin typeface="tahoma" panose="020B0604030504040204" pitchFamily="34" charset="0"/>
              </a:rPr>
              <a:t>第三个参数，第一次调用之后，从第二次开始每隔多长的时间调用一次 </a:t>
            </a:r>
            <a:r>
              <a:rPr lang="en-US" altLang="zh-CN" b="0" i="0" dirty="0">
                <a:solidFill>
                  <a:srgbClr val="222222"/>
                </a:solidFill>
                <a:effectLst/>
                <a:latin typeface="tahoma" panose="020B0604030504040204" pitchFamily="34" charset="0"/>
              </a:rPr>
              <a:t>run() </a:t>
            </a:r>
            <a:r>
              <a:rPr lang="zh-CN" altLang="en-US" b="0" i="0" dirty="0">
                <a:solidFill>
                  <a:srgbClr val="222222"/>
                </a:solidFill>
                <a:effectLst/>
                <a:latin typeface="tahoma" panose="020B0604030504040204" pitchFamily="34" charset="0"/>
              </a:rPr>
              <a:t>方法。</a:t>
            </a:r>
          </a:p>
          <a:p>
            <a:endParaRPr lang="zh-CN" altLang="en-US" dirty="0"/>
          </a:p>
          <a:p>
            <a:endParaRPr lang="zh-CN" altLang="en-US" dirty="0"/>
          </a:p>
        </p:txBody>
      </p:sp>
      <p:graphicFrame>
        <p:nvGraphicFramePr>
          <p:cNvPr id="4" name="表格 3">
            <a:extLst>
              <a:ext uri="{FF2B5EF4-FFF2-40B4-BE49-F238E27FC236}">
                <a16:creationId xmlns:a16="http://schemas.microsoft.com/office/drawing/2014/main" id="{2C3B762A-058E-149F-2EC8-61A9789DAE15}"/>
              </a:ext>
            </a:extLst>
          </p:cNvPr>
          <p:cNvGraphicFramePr>
            <a:graphicFrameLocks noGrp="1"/>
          </p:cNvGraphicFramePr>
          <p:nvPr>
            <p:extLst>
              <p:ext uri="{D42A27DB-BD31-4B8C-83A1-F6EECF244321}">
                <p14:modId xmlns:p14="http://schemas.microsoft.com/office/powerpoint/2010/main" val="941797972"/>
              </p:ext>
            </p:extLst>
          </p:nvPr>
        </p:nvGraphicFramePr>
        <p:xfrm>
          <a:off x="929315" y="1308368"/>
          <a:ext cx="8376286" cy="512668"/>
        </p:xfrm>
        <a:graphic>
          <a:graphicData uri="http://schemas.openxmlformats.org/drawingml/2006/table">
            <a:tbl>
              <a:tblPr firstRow="1" firstCol="1" bandRow="1"/>
              <a:tblGrid>
                <a:gridCol w="8376286">
                  <a:extLst>
                    <a:ext uri="{9D8B030D-6E8A-4147-A177-3AD203B41FA5}">
                      <a16:colId xmlns:a16="http://schemas.microsoft.com/office/drawing/2014/main" val="20000"/>
                    </a:ext>
                  </a:extLst>
                </a:gridCol>
              </a:tblGrid>
              <a:tr h="512668">
                <a:tc>
                  <a:txBody>
                    <a:bodyPr/>
                    <a:lstStyle>
                      <a:lvl1pPr marL="0" algn="l" defTabSz="914364" rtl="0" eaLnBrk="1" latinLnBrk="0" hangingPunct="1">
                        <a:defRPr sz="1800" b="1" kern="1200">
                          <a:solidFill>
                            <a:schemeClr val="lt1"/>
                          </a:solidFill>
                          <a:latin typeface="Palatino Linotype"/>
                        </a:defRPr>
                      </a:lvl1pPr>
                      <a:lvl2pPr marL="457182" algn="l" defTabSz="914364" rtl="0" eaLnBrk="1" latinLnBrk="0" hangingPunct="1">
                        <a:defRPr sz="1800" b="1" kern="1200">
                          <a:solidFill>
                            <a:schemeClr val="lt1"/>
                          </a:solidFill>
                          <a:latin typeface="Palatino Linotype"/>
                        </a:defRPr>
                      </a:lvl2pPr>
                      <a:lvl3pPr marL="914364" algn="l" defTabSz="914364" rtl="0" eaLnBrk="1" latinLnBrk="0" hangingPunct="1">
                        <a:defRPr sz="1800" b="1" kern="1200">
                          <a:solidFill>
                            <a:schemeClr val="lt1"/>
                          </a:solidFill>
                          <a:latin typeface="Palatino Linotype"/>
                        </a:defRPr>
                      </a:lvl3pPr>
                      <a:lvl4pPr marL="1371545" algn="l" defTabSz="914364" rtl="0" eaLnBrk="1" latinLnBrk="0" hangingPunct="1">
                        <a:defRPr sz="1800" b="1" kern="1200">
                          <a:solidFill>
                            <a:schemeClr val="lt1"/>
                          </a:solidFill>
                          <a:latin typeface="Palatino Linotype"/>
                        </a:defRPr>
                      </a:lvl4pPr>
                      <a:lvl5pPr marL="1828727" algn="l" defTabSz="914364" rtl="0" eaLnBrk="1" latinLnBrk="0" hangingPunct="1">
                        <a:defRPr sz="1800" b="1" kern="1200">
                          <a:solidFill>
                            <a:schemeClr val="lt1"/>
                          </a:solidFill>
                          <a:latin typeface="Palatino Linotype"/>
                        </a:defRPr>
                      </a:lvl5pPr>
                      <a:lvl6pPr marL="2285909" algn="l" defTabSz="914364" rtl="0" eaLnBrk="1" latinLnBrk="0" hangingPunct="1">
                        <a:defRPr sz="1800" b="1" kern="1200">
                          <a:solidFill>
                            <a:schemeClr val="lt1"/>
                          </a:solidFill>
                          <a:latin typeface="Palatino Linotype"/>
                        </a:defRPr>
                      </a:lvl6pPr>
                      <a:lvl7pPr marL="2743091" algn="l" defTabSz="914364" rtl="0" eaLnBrk="1" latinLnBrk="0" hangingPunct="1">
                        <a:defRPr sz="1800" b="1" kern="1200">
                          <a:solidFill>
                            <a:schemeClr val="lt1"/>
                          </a:solidFill>
                          <a:latin typeface="Palatino Linotype"/>
                        </a:defRPr>
                      </a:lvl7pPr>
                      <a:lvl8pPr marL="3200272" algn="l" defTabSz="914364" rtl="0" eaLnBrk="1" latinLnBrk="0" hangingPunct="1">
                        <a:defRPr sz="1800" b="1" kern="1200">
                          <a:solidFill>
                            <a:schemeClr val="lt1"/>
                          </a:solidFill>
                          <a:latin typeface="Palatino Linotype"/>
                        </a:defRPr>
                      </a:lvl8pPr>
                      <a:lvl9pPr marL="3657454" algn="l" defTabSz="914364" rtl="0" eaLnBrk="1" latinLnBrk="0" hangingPunct="1">
                        <a:defRPr sz="1800" b="1" kern="1200">
                          <a:solidFill>
                            <a:schemeClr val="lt1"/>
                          </a:solidFill>
                          <a:latin typeface="Palatino Linotype"/>
                        </a:defRPr>
                      </a:lvl9pPr>
                    </a:lstStyle>
                    <a:p>
                      <a:pPr indent="266700" algn="l">
                        <a:spcAft>
                          <a:spcPts val="0"/>
                        </a:spcAft>
                      </a:pPr>
                      <a:r>
                        <a:rPr kumimoji="0" lang="en-US" altLang="zh-CN" sz="2800" b="1" kern="1200" dirty="0" err="1">
                          <a:solidFill>
                            <a:schemeClr val="tx1"/>
                          </a:solidFill>
                          <a:effectLst/>
                          <a:latin typeface="+mn-lt"/>
                          <a:ea typeface="+mn-ea"/>
                          <a:cs typeface="+mn-cs"/>
                        </a:rPr>
                        <a:t>timer.</a:t>
                      </a:r>
                      <a:r>
                        <a:rPr kumimoji="0" lang="en-US" altLang="zh-CN" sz="2800" b="1" kern="1200" dirty="0" err="1">
                          <a:solidFill>
                            <a:srgbClr val="FF0066"/>
                          </a:solidFill>
                          <a:effectLst/>
                          <a:latin typeface="+mn-lt"/>
                          <a:ea typeface="+mn-ea"/>
                          <a:cs typeface="+mn-cs"/>
                        </a:rPr>
                        <a:t>schedule</a:t>
                      </a:r>
                      <a:r>
                        <a:rPr kumimoji="0" lang="en-US" altLang="zh-CN" sz="2800" b="1" kern="1200" dirty="0">
                          <a:solidFill>
                            <a:srgbClr val="FF0066"/>
                          </a:solidFill>
                          <a:effectLst/>
                          <a:latin typeface="+mn-lt"/>
                          <a:ea typeface="+mn-ea"/>
                          <a:cs typeface="+mn-cs"/>
                        </a:rPr>
                        <a:t>(timerTask,1000,1000); </a:t>
                      </a:r>
                      <a:endParaRPr lang="zh-CN" sz="2800" kern="100" dirty="0">
                        <a:solidFill>
                          <a:srgbClr val="FF0066"/>
                        </a:solidFill>
                        <a:effectLst/>
                        <a:latin typeface="Times New Roman"/>
                        <a:ea typeface="宋体"/>
                      </a:endParaRPr>
                    </a:p>
                  </a:txBody>
                  <a:tcPr marL="51435" marR="51435"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49E39">
                        <a:lumMod val="20000"/>
                        <a:lumOff val="8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917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B169488-A42D-345D-5E66-CF8EA9D8250F}"/>
              </a:ext>
            </a:extLst>
          </p:cNvPr>
          <p:cNvSpPr txBox="1"/>
          <p:nvPr/>
        </p:nvSpPr>
        <p:spPr>
          <a:xfrm>
            <a:off x="0" y="0"/>
            <a:ext cx="12192000" cy="7109639"/>
          </a:xfrm>
          <a:prstGeom prst="rect">
            <a:avLst/>
          </a:prstGeom>
          <a:noFill/>
        </p:spPr>
        <p:txBody>
          <a:bodyPr wrap="square">
            <a:spAutoFit/>
          </a:bodyPr>
          <a:lstStyle/>
          <a:p>
            <a:pPr defTabSz="360000"/>
            <a:r>
              <a:rPr lang="en-US" altLang="zh-CN" sz="2000" dirty="0" err="1"/>
              <a:t>btnPostChange.setOnClickListener</a:t>
            </a:r>
            <a:r>
              <a:rPr lang="en-US" altLang="zh-CN" sz="2000" dirty="0"/>
              <a:t>(new </a:t>
            </a:r>
            <a:r>
              <a:rPr lang="en-US" altLang="zh-CN" sz="2000" dirty="0" err="1"/>
              <a:t>OnClickListener</a:t>
            </a:r>
            <a:r>
              <a:rPr lang="en-US" altLang="zh-CN" sz="2000" dirty="0"/>
              <a:t>() {</a:t>
            </a:r>
          </a:p>
          <a:p>
            <a:pPr defTabSz="360000"/>
            <a:r>
              <a:rPr lang="en-US" altLang="zh-CN" sz="2000" dirty="0"/>
              <a:t>	@Override</a:t>
            </a:r>
          </a:p>
          <a:p>
            <a:pPr defTabSz="360000"/>
            <a:r>
              <a:rPr lang="en-US" altLang="zh-CN" sz="2000" dirty="0"/>
              <a:t>	public void </a:t>
            </a:r>
            <a:r>
              <a:rPr lang="en-US" altLang="zh-CN" sz="2000" dirty="0" err="1"/>
              <a:t>onClick</a:t>
            </a:r>
            <a:r>
              <a:rPr lang="en-US" altLang="zh-CN" sz="2000" dirty="0"/>
              <a:t>(View v) {</a:t>
            </a:r>
          </a:p>
          <a:p>
            <a:pPr defTabSz="360000"/>
            <a:r>
              <a:rPr lang="en-US" altLang="zh-CN" sz="2000" dirty="0"/>
              <a:t>		</a:t>
            </a:r>
            <a:r>
              <a:rPr lang="en-US" altLang="zh-CN" sz="2000" dirty="0" err="1"/>
              <a:t>btnPostChange.setEnabled</a:t>
            </a:r>
            <a:r>
              <a:rPr lang="en-US" altLang="zh-CN" sz="2000" dirty="0"/>
              <a:t>(false);</a:t>
            </a:r>
          </a:p>
          <a:p>
            <a:pPr defTabSz="360000"/>
            <a:r>
              <a:rPr lang="en-US" altLang="zh-CN" sz="2000" dirty="0"/>
              <a:t>		</a:t>
            </a:r>
            <a:r>
              <a:rPr lang="en-US" altLang="zh-CN" sz="2000" dirty="0" err="1"/>
              <a:t>btnStop.setEnabled</a:t>
            </a:r>
            <a:r>
              <a:rPr lang="en-US" altLang="zh-CN" sz="2000" dirty="0"/>
              <a:t>(true);</a:t>
            </a:r>
          </a:p>
          <a:p>
            <a:pPr defTabSz="360000"/>
            <a:r>
              <a:rPr lang="en-US" altLang="zh-CN" sz="2000" dirty="0"/>
              <a:t>		timer = new Timer();</a:t>
            </a:r>
          </a:p>
          <a:p>
            <a:pPr defTabSz="360000"/>
            <a:r>
              <a:rPr lang="en-US" altLang="zh-CN" sz="2000" dirty="0"/>
              <a:t>		</a:t>
            </a:r>
            <a:r>
              <a:rPr lang="en-US" altLang="zh-CN" sz="2000" b="1" dirty="0" err="1">
                <a:solidFill>
                  <a:srgbClr val="FF0066"/>
                </a:solidFill>
              </a:rPr>
              <a:t>timer.schedule</a:t>
            </a:r>
            <a:r>
              <a:rPr lang="en-US" altLang="zh-CN" sz="2000" b="1" dirty="0">
                <a:solidFill>
                  <a:srgbClr val="FF0066"/>
                </a:solidFill>
              </a:rPr>
              <a:t>(</a:t>
            </a:r>
            <a:r>
              <a:rPr lang="en-US" altLang="zh-CN" sz="2000" dirty="0">
                <a:solidFill>
                  <a:srgbClr val="002060"/>
                </a:solidFill>
              </a:rPr>
              <a:t>new </a:t>
            </a:r>
            <a:r>
              <a:rPr lang="en-US" altLang="zh-CN" sz="2000" dirty="0" err="1">
                <a:solidFill>
                  <a:srgbClr val="002060"/>
                </a:solidFill>
              </a:rPr>
              <a:t>TimerTask</a:t>
            </a:r>
            <a:r>
              <a:rPr lang="en-US" altLang="zh-CN" sz="2000" dirty="0">
                <a:solidFill>
                  <a:srgbClr val="002060"/>
                </a:solidFill>
              </a:rPr>
              <a:t>() </a:t>
            </a:r>
            <a:r>
              <a:rPr lang="en-US" altLang="zh-CN" sz="2000" dirty="0">
                <a:solidFill>
                  <a:srgbClr val="0070C0"/>
                </a:solidFill>
              </a:rPr>
              <a:t>{</a:t>
            </a:r>
          </a:p>
          <a:p>
            <a:pPr defTabSz="360000"/>
            <a:r>
              <a:rPr lang="en-US" altLang="zh-CN" sz="2000" dirty="0">
                <a:solidFill>
                  <a:srgbClr val="0070C0"/>
                </a:solidFill>
              </a:rPr>
              <a:t>			</a:t>
            </a:r>
            <a:r>
              <a:rPr lang="en-US" altLang="zh-CN" sz="2000" dirty="0">
                <a:solidFill>
                  <a:srgbClr val="002060"/>
                </a:solidFill>
              </a:rPr>
              <a:t>@Override</a:t>
            </a:r>
          </a:p>
          <a:p>
            <a:pPr defTabSz="360000"/>
            <a:r>
              <a:rPr lang="en-US" altLang="zh-CN" sz="2000" dirty="0">
                <a:solidFill>
                  <a:srgbClr val="002060"/>
                </a:solidFill>
              </a:rPr>
              <a:t>			public void run() {</a:t>
            </a:r>
          </a:p>
          <a:p>
            <a:pPr defTabSz="360000"/>
            <a:r>
              <a:rPr lang="en-US" altLang="zh-CN" sz="2000" dirty="0">
                <a:solidFill>
                  <a:srgbClr val="002060"/>
                </a:solidFill>
              </a:rPr>
              <a:t>				</a:t>
            </a:r>
            <a:r>
              <a:rPr lang="en-US" altLang="zh-CN" sz="2000" dirty="0" err="1">
                <a:solidFill>
                  <a:srgbClr val="002060"/>
                </a:solidFill>
              </a:rPr>
              <a:t>handler.post</a:t>
            </a:r>
            <a:r>
              <a:rPr lang="en-US" altLang="zh-CN" sz="2000" dirty="0">
                <a:solidFill>
                  <a:srgbClr val="002060"/>
                </a:solidFill>
              </a:rPr>
              <a:t>(new Runnable() {</a:t>
            </a:r>
          </a:p>
          <a:p>
            <a:pPr defTabSz="360000"/>
            <a:r>
              <a:rPr lang="en-US" altLang="zh-CN" sz="2000" dirty="0">
                <a:solidFill>
                  <a:srgbClr val="002060"/>
                </a:solidFill>
              </a:rPr>
              <a:t>					@Override</a:t>
            </a:r>
          </a:p>
          <a:p>
            <a:pPr defTabSz="360000"/>
            <a:r>
              <a:rPr lang="en-US" altLang="zh-CN" sz="2000" dirty="0">
                <a:solidFill>
                  <a:srgbClr val="002060"/>
                </a:solidFill>
              </a:rPr>
              <a:t>					public void run() {</a:t>
            </a:r>
          </a:p>
          <a:p>
            <a:pPr defTabSz="360000"/>
            <a:r>
              <a:rPr lang="en-US" altLang="zh-CN" sz="2000" dirty="0">
                <a:solidFill>
                  <a:srgbClr val="002060"/>
                </a:solidFill>
              </a:rPr>
              <a:t>						for (int </a:t>
            </a:r>
            <a:r>
              <a:rPr lang="en-US" altLang="zh-CN" sz="2000" dirty="0" err="1">
                <a:solidFill>
                  <a:srgbClr val="002060"/>
                </a:solidFill>
              </a:rPr>
              <a:t>i</a:t>
            </a:r>
            <a:r>
              <a:rPr lang="en-US" altLang="zh-CN" sz="2000" dirty="0">
                <a:solidFill>
                  <a:srgbClr val="002060"/>
                </a:solidFill>
              </a:rPr>
              <a:t> = 0; </a:t>
            </a:r>
            <a:r>
              <a:rPr lang="en-US" altLang="zh-CN" sz="2000" dirty="0" err="1">
                <a:solidFill>
                  <a:srgbClr val="002060"/>
                </a:solidFill>
              </a:rPr>
              <a:t>i</a:t>
            </a:r>
            <a:r>
              <a:rPr lang="en-US" altLang="zh-CN" sz="2000" dirty="0">
                <a:solidFill>
                  <a:srgbClr val="002060"/>
                </a:solidFill>
              </a:rPr>
              <a:t> &lt; </a:t>
            </a:r>
            <a:r>
              <a:rPr lang="en-US" altLang="zh-CN" sz="2000" dirty="0" err="1">
                <a:solidFill>
                  <a:srgbClr val="002060"/>
                </a:solidFill>
              </a:rPr>
              <a:t>names.length</a:t>
            </a:r>
            <a:r>
              <a:rPr lang="en-US" altLang="zh-CN" sz="2000" dirty="0">
                <a:solidFill>
                  <a:srgbClr val="002060"/>
                </a:solidFill>
              </a:rPr>
              <a:t>; </a:t>
            </a:r>
            <a:r>
              <a:rPr lang="en-US" altLang="zh-CN" sz="2000" dirty="0" err="1">
                <a:solidFill>
                  <a:srgbClr val="002060"/>
                </a:solidFill>
              </a:rPr>
              <a:t>i</a:t>
            </a:r>
            <a:r>
              <a:rPr lang="en-US" altLang="zh-CN" sz="2000" dirty="0">
                <a:solidFill>
                  <a:srgbClr val="002060"/>
                </a:solidFill>
              </a:rPr>
              <a:t>++) {</a:t>
            </a:r>
          </a:p>
          <a:p>
            <a:pPr defTabSz="360000"/>
            <a:r>
              <a:rPr lang="en-US" altLang="zh-CN" sz="2000" dirty="0">
                <a:solidFill>
                  <a:srgbClr val="002060"/>
                </a:solidFill>
              </a:rPr>
              <a:t>							views[</a:t>
            </a:r>
            <a:r>
              <a:rPr lang="en-US" altLang="zh-CN" sz="2000" dirty="0" err="1">
                <a:solidFill>
                  <a:srgbClr val="002060"/>
                </a:solidFill>
              </a:rPr>
              <a:t>i</a:t>
            </a:r>
            <a:r>
              <a:rPr lang="en-US" altLang="zh-CN" sz="2000" dirty="0">
                <a:solidFill>
                  <a:srgbClr val="002060"/>
                </a:solidFill>
              </a:rPr>
              <a:t>].</a:t>
            </a:r>
            <a:r>
              <a:rPr lang="en-US" altLang="zh-CN" sz="2000" dirty="0" err="1">
                <a:solidFill>
                  <a:srgbClr val="002060"/>
                </a:solidFill>
              </a:rPr>
              <a:t>setBackgroundResource</a:t>
            </a:r>
            <a:r>
              <a:rPr lang="en-US" altLang="zh-CN" sz="2000" dirty="0">
                <a:solidFill>
                  <a:srgbClr val="002060"/>
                </a:solidFill>
              </a:rPr>
              <a:t>(colors[(</a:t>
            </a:r>
            <a:r>
              <a:rPr lang="en-US" altLang="zh-CN" sz="2000" dirty="0" err="1">
                <a:solidFill>
                  <a:srgbClr val="002060"/>
                </a:solidFill>
              </a:rPr>
              <a:t>i</a:t>
            </a:r>
            <a:r>
              <a:rPr lang="en-US" altLang="zh-CN" sz="2000" dirty="0">
                <a:solidFill>
                  <a:srgbClr val="002060"/>
                </a:solidFill>
              </a:rPr>
              <a:t> + </a:t>
            </a:r>
            <a:r>
              <a:rPr lang="en-US" altLang="zh-CN" sz="2000" dirty="0" err="1">
                <a:solidFill>
                  <a:srgbClr val="002060"/>
                </a:solidFill>
              </a:rPr>
              <a:t>currentColor</a:t>
            </a:r>
            <a:r>
              <a:rPr lang="en-US" altLang="zh-CN" sz="2000" dirty="0">
                <a:solidFill>
                  <a:srgbClr val="002060"/>
                </a:solidFill>
              </a:rPr>
              <a:t>)% </a:t>
            </a:r>
            <a:r>
              <a:rPr lang="en-US" altLang="zh-CN" sz="2000" dirty="0" err="1">
                <a:solidFill>
                  <a:srgbClr val="002060"/>
                </a:solidFill>
              </a:rPr>
              <a:t>names.length</a:t>
            </a:r>
            <a:r>
              <a:rPr lang="en-US" altLang="zh-CN" sz="2000" dirty="0">
                <a:solidFill>
                  <a:srgbClr val="002060"/>
                </a:solidFill>
              </a:rPr>
              <a:t>]);</a:t>
            </a:r>
          </a:p>
          <a:p>
            <a:pPr defTabSz="360000"/>
            <a:r>
              <a:rPr lang="en-US" altLang="zh-CN" sz="2000" dirty="0">
                <a:solidFill>
                  <a:srgbClr val="002060"/>
                </a:solidFill>
              </a:rPr>
              <a:t>						}</a:t>
            </a:r>
          </a:p>
          <a:p>
            <a:pPr defTabSz="360000"/>
            <a:r>
              <a:rPr lang="en-US" altLang="zh-CN" sz="2000" dirty="0">
                <a:solidFill>
                  <a:srgbClr val="002060"/>
                </a:solidFill>
              </a:rPr>
              <a:t>						</a:t>
            </a:r>
            <a:r>
              <a:rPr lang="en-US" altLang="zh-CN" sz="2000" dirty="0" err="1">
                <a:solidFill>
                  <a:srgbClr val="002060"/>
                </a:solidFill>
              </a:rPr>
              <a:t>currentColor</a:t>
            </a:r>
            <a:r>
              <a:rPr lang="en-US" altLang="zh-CN" sz="2000" dirty="0">
                <a:solidFill>
                  <a:srgbClr val="002060"/>
                </a:solidFill>
              </a:rPr>
              <a:t>++;</a:t>
            </a:r>
          </a:p>
          <a:p>
            <a:pPr defTabSz="360000"/>
            <a:r>
              <a:rPr lang="en-US" altLang="zh-CN" sz="2000" dirty="0">
                <a:solidFill>
                  <a:srgbClr val="002060"/>
                </a:solidFill>
              </a:rPr>
              <a:t>					}</a:t>
            </a:r>
          </a:p>
          <a:p>
            <a:pPr defTabSz="360000"/>
            <a:r>
              <a:rPr lang="en-US" altLang="zh-CN" sz="2000" dirty="0">
                <a:solidFill>
                  <a:srgbClr val="002060"/>
                </a:solidFill>
              </a:rPr>
              <a:t>				});</a:t>
            </a:r>
          </a:p>
          <a:p>
            <a:pPr defTabSz="360000"/>
            <a:r>
              <a:rPr lang="en-US" altLang="zh-CN" sz="2000" dirty="0">
                <a:solidFill>
                  <a:srgbClr val="002060"/>
                </a:solidFill>
              </a:rPr>
              <a:t>			}</a:t>
            </a:r>
          </a:p>
          <a:p>
            <a:pPr defTabSz="360000"/>
            <a:r>
              <a:rPr lang="en-US" altLang="zh-CN" sz="2000" dirty="0">
                <a:solidFill>
                  <a:srgbClr val="002060"/>
                </a:solidFill>
              </a:rPr>
              <a:t>		}</a:t>
            </a:r>
            <a:r>
              <a:rPr lang="en-US" altLang="zh-CN" sz="2000" dirty="0"/>
              <a:t>, </a:t>
            </a:r>
            <a:r>
              <a:rPr lang="en-US" altLang="zh-CN" sz="2000" b="1" dirty="0">
                <a:solidFill>
                  <a:srgbClr val="FF0066"/>
                </a:solidFill>
              </a:rPr>
              <a:t>0, 200);</a:t>
            </a:r>
          </a:p>
          <a:p>
            <a:pPr defTabSz="360000"/>
            <a:r>
              <a:rPr lang="en-US" altLang="zh-CN" sz="2000" dirty="0"/>
              <a:t>	}</a:t>
            </a:r>
          </a:p>
          <a:p>
            <a:pPr defTabSz="360000"/>
            <a:r>
              <a:rPr lang="en-US" altLang="zh-CN" sz="2000" dirty="0"/>
              <a:t>});</a:t>
            </a:r>
            <a:endParaRPr lang="zh-CN" altLang="en-US" sz="2000" dirty="0"/>
          </a:p>
        </p:txBody>
      </p:sp>
      <p:sp>
        <p:nvSpPr>
          <p:cNvPr id="6" name="矩形 5">
            <a:extLst>
              <a:ext uri="{FF2B5EF4-FFF2-40B4-BE49-F238E27FC236}">
                <a16:creationId xmlns:a16="http://schemas.microsoft.com/office/drawing/2014/main" id="{135709D7-A5A8-6B80-37BD-F4AF635258A1}"/>
              </a:ext>
            </a:extLst>
          </p:cNvPr>
          <p:cNvSpPr/>
          <p:nvPr/>
        </p:nvSpPr>
        <p:spPr>
          <a:xfrm>
            <a:off x="754743" y="1814286"/>
            <a:ext cx="10058400" cy="4325257"/>
          </a:xfrm>
          <a:prstGeom prst="rect">
            <a:avLst/>
          </a:prstGeom>
          <a:solidFill>
            <a:srgbClr val="C0504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AA6985F-B760-50DA-5A4C-6C8B60E85551}"/>
              </a:ext>
            </a:extLst>
          </p:cNvPr>
          <p:cNvPicPr/>
          <p:nvPr/>
        </p:nvPicPr>
        <p:blipFill rotWithShape="1">
          <a:blip r:embed="rId2">
            <a:extLst>
              <a:ext uri="{28A0092B-C50C-407E-A947-70E740481C1C}">
                <a14:useLocalDpi xmlns:a14="http://schemas.microsoft.com/office/drawing/2010/main" val="0"/>
              </a:ext>
            </a:extLst>
          </a:blip>
          <a:srcRect t="4622" r="9546"/>
          <a:stretch/>
        </p:blipFill>
        <p:spPr bwMode="auto">
          <a:xfrm>
            <a:off x="9704225" y="0"/>
            <a:ext cx="2487775" cy="4050890"/>
          </a:xfrm>
          <a:prstGeom prst="rect">
            <a:avLst/>
          </a:prstGeom>
          <a:noFill/>
          <a:ln>
            <a:noFill/>
          </a:ln>
        </p:spPr>
      </p:pic>
    </p:spTree>
    <p:extLst>
      <p:ext uri="{BB962C8B-B14F-4D97-AF65-F5344CB8AC3E}">
        <p14:creationId xmlns:p14="http://schemas.microsoft.com/office/powerpoint/2010/main" val="1874977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40086-5ADF-4719-BD16-7DEC6EAA7594}"/>
              </a:ext>
            </a:extLst>
          </p:cNvPr>
          <p:cNvSpPr>
            <a:spLocks noGrp="1"/>
          </p:cNvSpPr>
          <p:nvPr>
            <p:ph type="title"/>
          </p:nvPr>
        </p:nvSpPr>
        <p:spPr/>
        <p:txBody>
          <a:bodyPr/>
          <a:lstStyle/>
          <a:p>
            <a:r>
              <a:rPr lang="en-US" altLang="zh-CN" sz="3600" dirty="0"/>
              <a:t>Timer – </a:t>
            </a:r>
            <a:r>
              <a:rPr lang="zh-CN" altLang="en-US" sz="3600" dirty="0"/>
              <a:t>案例分析</a:t>
            </a:r>
            <a:endParaRPr lang="zh-CN" altLang="en-US" dirty="0"/>
          </a:p>
        </p:txBody>
      </p:sp>
      <p:sp>
        <p:nvSpPr>
          <p:cNvPr id="3" name="内容占位符 2">
            <a:extLst>
              <a:ext uri="{FF2B5EF4-FFF2-40B4-BE49-F238E27FC236}">
                <a16:creationId xmlns:a16="http://schemas.microsoft.com/office/drawing/2014/main" id="{02CDEFEB-DF8D-461A-BB4B-FB7CF9975C52}"/>
              </a:ext>
            </a:extLst>
          </p:cNvPr>
          <p:cNvSpPr>
            <a:spLocks noGrp="1"/>
          </p:cNvSpPr>
          <p:nvPr>
            <p:ph idx="1"/>
          </p:nvPr>
        </p:nvSpPr>
        <p:spPr/>
        <p:txBody>
          <a:bodyPr/>
          <a:lstStyle/>
          <a:p>
            <a:r>
              <a:rPr lang="zh-CN" altLang="zh-CN" dirty="0"/>
              <a:t>火箭点火到计时。在</a:t>
            </a:r>
            <a:r>
              <a:rPr lang="en-US" altLang="zh-CN" dirty="0"/>
              <a:t>UI</a:t>
            </a:r>
            <a:r>
              <a:rPr lang="zh-CN" altLang="zh-CN" dirty="0"/>
              <a:t>界面上设计一个</a:t>
            </a:r>
            <a:r>
              <a:rPr lang="en-US" altLang="zh-CN" dirty="0" err="1"/>
              <a:t>TextView</a:t>
            </a:r>
            <a:r>
              <a:rPr lang="zh-CN" altLang="zh-CN" dirty="0"/>
              <a:t>和一个</a:t>
            </a:r>
            <a:r>
              <a:rPr lang="en-US" altLang="zh-CN" dirty="0"/>
              <a:t>Button</a:t>
            </a:r>
            <a:r>
              <a:rPr lang="zh-CN" altLang="zh-CN" dirty="0"/>
              <a:t>。当用户单击</a:t>
            </a:r>
            <a:r>
              <a:rPr lang="en-US" altLang="zh-CN" dirty="0"/>
              <a:t>Button</a:t>
            </a:r>
            <a:r>
              <a:rPr lang="zh-CN" altLang="zh-CN" dirty="0"/>
              <a:t>时，启动</a:t>
            </a:r>
            <a:r>
              <a:rPr lang="en-US" altLang="zh-CN" dirty="0"/>
              <a:t>Timer</a:t>
            </a:r>
            <a:r>
              <a:rPr lang="zh-CN" altLang="zh-CN" dirty="0"/>
              <a:t>工作，在</a:t>
            </a:r>
            <a:r>
              <a:rPr lang="en-US" altLang="zh-CN" dirty="0" err="1"/>
              <a:t>TextView</a:t>
            </a:r>
            <a:r>
              <a:rPr lang="zh-CN" altLang="zh-CN" dirty="0"/>
              <a:t>上显示</a:t>
            </a:r>
            <a:r>
              <a:rPr lang="en-US" altLang="zh-CN" dirty="0"/>
              <a:t>10</a:t>
            </a:r>
            <a:r>
              <a:rPr lang="zh-CN" altLang="zh-CN" dirty="0"/>
              <a:t>至</a:t>
            </a:r>
            <a:r>
              <a:rPr lang="en-US" altLang="zh-CN" dirty="0"/>
              <a:t>1</a:t>
            </a:r>
            <a:r>
              <a:rPr lang="zh-CN" altLang="zh-CN" dirty="0"/>
              <a:t>的倒计时数字，数字每秒钟变化一次。当显示到</a:t>
            </a:r>
            <a:r>
              <a:rPr lang="en-US" altLang="zh-CN" dirty="0"/>
              <a:t>1</a:t>
            </a:r>
            <a:r>
              <a:rPr lang="zh-CN" altLang="zh-CN" dirty="0"/>
              <a:t>后，</a:t>
            </a:r>
            <a:r>
              <a:rPr lang="en-US" altLang="zh-CN" dirty="0" err="1"/>
              <a:t>TextView</a:t>
            </a:r>
            <a:r>
              <a:rPr lang="zh-CN" altLang="zh-CN" dirty="0"/>
              <a:t>上显示“点火成功”。</a:t>
            </a:r>
          </a:p>
          <a:p>
            <a:endParaRPr lang="zh-CN" altLang="en-US" dirty="0"/>
          </a:p>
        </p:txBody>
      </p:sp>
      <p:pic>
        <p:nvPicPr>
          <p:cNvPr id="4" name="图片 180">
            <a:extLst>
              <a:ext uri="{FF2B5EF4-FFF2-40B4-BE49-F238E27FC236}">
                <a16:creationId xmlns:a16="http://schemas.microsoft.com/office/drawing/2014/main" id="{75DA5FAA-7BAE-4E5B-9BE1-01B3C1E86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24" y="2907917"/>
            <a:ext cx="1828800" cy="30073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181">
            <a:extLst>
              <a:ext uri="{FF2B5EF4-FFF2-40B4-BE49-F238E27FC236}">
                <a16:creationId xmlns:a16="http://schemas.microsoft.com/office/drawing/2014/main" id="{253AA57B-6394-4CA5-BEAF-CDCECF0D8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787" y="2907917"/>
            <a:ext cx="1814907" cy="300736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182">
            <a:extLst>
              <a:ext uri="{FF2B5EF4-FFF2-40B4-BE49-F238E27FC236}">
                <a16:creationId xmlns:a16="http://schemas.microsoft.com/office/drawing/2014/main" id="{0EBFDCEA-5486-42B2-92D0-794EE3CD0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422" y="2907917"/>
            <a:ext cx="1828800" cy="300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53F49-140C-4B44-834F-27576420494A}"/>
              </a:ext>
            </a:extLst>
          </p:cNvPr>
          <p:cNvSpPr>
            <a:spLocks noGrp="1"/>
          </p:cNvSpPr>
          <p:nvPr>
            <p:ph type="title"/>
          </p:nvPr>
        </p:nvSpPr>
        <p:spPr/>
        <p:txBody>
          <a:bodyPr/>
          <a:lstStyle/>
          <a:p>
            <a:r>
              <a:rPr lang="zh-CN" altLang="en-US" dirty="0"/>
              <a:t>点火倒计时  </a:t>
            </a:r>
            <a:r>
              <a:rPr lang="en-US" altLang="zh-CN" dirty="0"/>
              <a:t>- </a:t>
            </a:r>
            <a:r>
              <a:rPr lang="zh-CN" altLang="en-US" dirty="0"/>
              <a:t>关键代码</a:t>
            </a:r>
          </a:p>
        </p:txBody>
      </p:sp>
      <p:sp>
        <p:nvSpPr>
          <p:cNvPr id="6" name="内容占位符 5">
            <a:extLst>
              <a:ext uri="{FF2B5EF4-FFF2-40B4-BE49-F238E27FC236}">
                <a16:creationId xmlns:a16="http://schemas.microsoft.com/office/drawing/2014/main" id="{AE20D7AA-76FF-4AA7-8772-FA9C22E9E7F0}"/>
              </a:ext>
            </a:extLst>
          </p:cNvPr>
          <p:cNvSpPr>
            <a:spLocks noGrp="1"/>
          </p:cNvSpPr>
          <p:nvPr>
            <p:ph idx="1"/>
          </p:nvPr>
        </p:nvSpPr>
        <p:spPr/>
        <p:txBody>
          <a:bodyPr/>
          <a:lstStyle/>
          <a:p>
            <a:r>
              <a:rPr lang="zh-CN" altLang="zh-CN" b="1" dirty="0"/>
              <a:t>声明属性变量：</a:t>
            </a:r>
            <a:r>
              <a:rPr lang="zh-CN" altLang="zh-CN" dirty="0"/>
              <a:t>关键代码如下。</a:t>
            </a:r>
          </a:p>
          <a:p>
            <a:endParaRPr lang="zh-CN" altLang="en-US" dirty="0"/>
          </a:p>
        </p:txBody>
      </p:sp>
      <p:sp>
        <p:nvSpPr>
          <p:cNvPr id="7" name="Rectangle 1">
            <a:extLst>
              <a:ext uri="{FF2B5EF4-FFF2-40B4-BE49-F238E27FC236}">
                <a16:creationId xmlns:a16="http://schemas.microsoft.com/office/drawing/2014/main" id="{FACF82A4-8198-4D75-BF3B-7777CA1B1225}"/>
              </a:ext>
            </a:extLst>
          </p:cNvPr>
          <p:cNvSpPr>
            <a:spLocks noChangeArrowheads="1"/>
          </p:cNvSpPr>
          <p:nvPr/>
        </p:nvSpPr>
        <p:spPr bwMode="auto">
          <a:xfrm>
            <a:off x="827715" y="1539020"/>
            <a:ext cx="10538785" cy="532453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Timer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TimerTask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timerTask</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handler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handleMessage(Message msg)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.handleMessage(msg);</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(msg.</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what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textView</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+msg.</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what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//在handler里可以更改UI组件</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textView</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"开始点火"</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.cancel();</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.println(</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"==&gt;&gt;before"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"timer="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044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740C3-A2BC-456F-AB95-F2EB67A831D6}"/>
              </a:ext>
            </a:extLst>
          </p:cNvPr>
          <p:cNvSpPr>
            <a:spLocks noGrp="1"/>
          </p:cNvSpPr>
          <p:nvPr>
            <p:ph type="title"/>
          </p:nvPr>
        </p:nvSpPr>
        <p:spPr/>
        <p:txBody>
          <a:bodyPr/>
          <a:lstStyle/>
          <a:p>
            <a:r>
              <a:rPr lang="zh-CN" altLang="en-US" dirty="0"/>
              <a:t>点火倒计时  </a:t>
            </a:r>
            <a:r>
              <a:rPr lang="en-US" altLang="zh-CN" dirty="0"/>
              <a:t>- </a:t>
            </a:r>
            <a:r>
              <a:rPr lang="zh-CN" altLang="en-US" dirty="0"/>
              <a:t>关键代码</a:t>
            </a:r>
          </a:p>
        </p:txBody>
      </p:sp>
      <p:sp>
        <p:nvSpPr>
          <p:cNvPr id="3" name="内容占位符 2">
            <a:extLst>
              <a:ext uri="{FF2B5EF4-FFF2-40B4-BE49-F238E27FC236}">
                <a16:creationId xmlns:a16="http://schemas.microsoft.com/office/drawing/2014/main" id="{3474CF91-6732-460A-BA14-F0F3E4A7EAE5}"/>
              </a:ext>
            </a:extLst>
          </p:cNvPr>
          <p:cNvSpPr>
            <a:spLocks noGrp="1"/>
          </p:cNvSpPr>
          <p:nvPr>
            <p:ph idx="1"/>
          </p:nvPr>
        </p:nvSpPr>
        <p:spPr/>
        <p:txBody>
          <a:bodyPr/>
          <a:lstStyle/>
          <a:p>
            <a:r>
              <a:rPr lang="zh-CN" altLang="zh-CN" b="1" dirty="0"/>
              <a:t>“点火倒计时”</a:t>
            </a:r>
            <a:r>
              <a:rPr lang="en-US" altLang="zh-CN" b="1" dirty="0"/>
              <a:t>Button</a:t>
            </a:r>
            <a:r>
              <a:rPr lang="zh-CN" altLang="zh-CN" b="1" dirty="0"/>
              <a:t>的代码实现</a:t>
            </a:r>
            <a:endParaRPr lang="en-US" altLang="zh-CN" b="1" dirty="0"/>
          </a:p>
        </p:txBody>
      </p:sp>
      <p:sp>
        <p:nvSpPr>
          <p:cNvPr id="4" name="Rectangle 1">
            <a:extLst>
              <a:ext uri="{FF2B5EF4-FFF2-40B4-BE49-F238E27FC236}">
                <a16:creationId xmlns:a16="http://schemas.microsoft.com/office/drawing/2014/main" id="{56BEB2D2-F8F6-436E-B639-B93F6EC8DF25}"/>
              </a:ext>
            </a:extLst>
          </p:cNvPr>
          <p:cNvSpPr>
            <a:spLocks noChangeArrowheads="1"/>
          </p:cNvSpPr>
          <p:nvPr/>
        </p:nvSpPr>
        <p:spPr bwMode="auto">
          <a:xfrm>
            <a:off x="929314" y="1518932"/>
            <a:ext cx="10132386" cy="532453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button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.setOnClickListener(</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Timer();</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timerTask</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TimerTask()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i</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//倒计时数目</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Message message=Message.</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obtain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message.</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what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i</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i</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handler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.sendMessage(message);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.schedule(</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timerTask</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1000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40707BEA-FA48-41FE-95BD-4F06D5F40874}"/>
              </a:ext>
            </a:extLst>
          </p:cNvPr>
          <p:cNvSpPr txBox="1"/>
          <p:nvPr/>
        </p:nvSpPr>
        <p:spPr>
          <a:xfrm>
            <a:off x="7758310" y="5020204"/>
            <a:ext cx="2997200"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TimerTask</a:t>
            </a:r>
            <a:r>
              <a:rPr kumimoji="0" lang="zh-CN"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实例只能使用一次，当</a:t>
            </a:r>
            <a:r>
              <a:rPr kumimoji="0" lang="en-US"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Timer</a:t>
            </a:r>
            <a:r>
              <a:rPr kumimoji="0" lang="zh-CN"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实例执行</a:t>
            </a:r>
            <a:r>
              <a:rPr kumimoji="0" lang="en-US" altLang="zh-CN"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cancle</a:t>
            </a:r>
            <a:r>
              <a:rPr kumimoji="0" lang="en-US"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方法之后，</a:t>
            </a:r>
            <a:r>
              <a:rPr kumimoji="0" lang="en-US"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Timer</a:t>
            </a:r>
            <a:r>
              <a:rPr kumimoji="0" lang="zh-CN"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和</a:t>
            </a:r>
            <a:r>
              <a:rPr kumimoji="0" lang="en-US" altLang="zh-CN"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TimerTask</a:t>
            </a:r>
            <a:r>
              <a:rPr kumimoji="0" lang="zh-CN"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的实例全部失效。</a:t>
            </a:r>
            <a:endParaRPr kumimoji="0" lang="en-US" altLang="zh-CN"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023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E7B55-EF81-43C1-B132-ADCE69650BBC}"/>
              </a:ext>
            </a:extLst>
          </p:cNvPr>
          <p:cNvSpPr>
            <a:spLocks noGrp="1"/>
          </p:cNvSpPr>
          <p:nvPr>
            <p:ph type="title"/>
          </p:nvPr>
        </p:nvSpPr>
        <p:spPr/>
        <p:txBody>
          <a:bodyPr/>
          <a:lstStyle/>
          <a:p>
            <a:r>
              <a:rPr lang="zh-CN" altLang="en-US" dirty="0"/>
              <a:t>练一练</a:t>
            </a:r>
          </a:p>
        </p:txBody>
      </p:sp>
      <p:sp>
        <p:nvSpPr>
          <p:cNvPr id="3" name="内容占位符 2">
            <a:extLst>
              <a:ext uri="{FF2B5EF4-FFF2-40B4-BE49-F238E27FC236}">
                <a16:creationId xmlns:a16="http://schemas.microsoft.com/office/drawing/2014/main" id="{5CFB5C85-5B32-4EF3-AF7B-55053121D6BB}"/>
              </a:ext>
            </a:extLst>
          </p:cNvPr>
          <p:cNvSpPr>
            <a:spLocks noGrp="1"/>
          </p:cNvSpPr>
          <p:nvPr>
            <p:ph idx="1"/>
          </p:nvPr>
        </p:nvSpPr>
        <p:spPr/>
        <p:txBody>
          <a:bodyPr/>
          <a:lstStyle/>
          <a:p>
            <a:pPr marL="457200" indent="-457200">
              <a:buClr>
                <a:srgbClr val="006600"/>
              </a:buClr>
              <a:buFont typeface="+mj-lt"/>
              <a:buAutoNum type="arabicPeriod"/>
            </a:pPr>
            <a:r>
              <a:rPr lang="zh-CN" altLang="en-US" dirty="0"/>
              <a:t>使用</a:t>
            </a:r>
            <a:r>
              <a:rPr lang="en-US" altLang="zh-CN" dirty="0" err="1"/>
              <a:t>Hanlder+Message</a:t>
            </a:r>
            <a:r>
              <a:rPr lang="zh-CN" altLang="en-US" dirty="0"/>
              <a:t>实现点火倒计时。</a:t>
            </a:r>
            <a:endParaRPr lang="en-US" altLang="zh-CN" dirty="0"/>
          </a:p>
          <a:p>
            <a:pPr marL="457200" indent="-457200">
              <a:buClr>
                <a:srgbClr val="006600"/>
              </a:buClr>
              <a:buFont typeface="+mj-lt"/>
              <a:buAutoNum type="arabicPeriod"/>
            </a:pPr>
            <a:r>
              <a:rPr lang="zh-CN" altLang="en-US" dirty="0"/>
              <a:t>使用</a:t>
            </a:r>
            <a:r>
              <a:rPr lang="en-US" altLang="zh-CN" dirty="0" err="1"/>
              <a:t>Hanlder+Post</a:t>
            </a:r>
            <a:r>
              <a:rPr lang="zh-CN" altLang="en-US" dirty="0"/>
              <a:t>实现点火倒计时。</a:t>
            </a:r>
            <a:endParaRPr lang="en-US" altLang="zh-CN" dirty="0"/>
          </a:p>
          <a:p>
            <a:endParaRPr lang="en-US" altLang="zh-CN" dirty="0"/>
          </a:p>
          <a:p>
            <a:r>
              <a:rPr lang="zh-CN" altLang="en-US" dirty="0"/>
              <a:t>任选一实现</a:t>
            </a:r>
            <a:endParaRPr lang="en-US" altLang="zh-CN" dirty="0"/>
          </a:p>
          <a:p>
            <a:endParaRPr lang="zh-CN" altLang="en-US" dirty="0"/>
          </a:p>
        </p:txBody>
      </p:sp>
    </p:spTree>
    <p:extLst>
      <p:ext uri="{BB962C8B-B14F-4D97-AF65-F5344CB8AC3E}">
        <p14:creationId xmlns:p14="http://schemas.microsoft.com/office/powerpoint/2010/main" val="2386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5C62E-2C3E-4FF5-8526-52B92898E992}"/>
              </a:ext>
            </a:extLst>
          </p:cNvPr>
          <p:cNvSpPr>
            <a:spLocks noGrp="1"/>
          </p:cNvSpPr>
          <p:nvPr>
            <p:ph type="title"/>
          </p:nvPr>
        </p:nvSpPr>
        <p:spPr/>
        <p:txBody>
          <a:bodyPr/>
          <a:lstStyle/>
          <a:p>
            <a:r>
              <a:rPr lang="en-US" altLang="zh-CN" dirty="0"/>
              <a:t>Handler + Post</a:t>
            </a:r>
            <a:endParaRPr lang="zh-CN" altLang="en-US" dirty="0"/>
          </a:p>
        </p:txBody>
      </p:sp>
      <p:sp>
        <p:nvSpPr>
          <p:cNvPr id="5" name="文本框 4">
            <a:extLst>
              <a:ext uri="{FF2B5EF4-FFF2-40B4-BE49-F238E27FC236}">
                <a16:creationId xmlns:a16="http://schemas.microsoft.com/office/drawing/2014/main" id="{FD6E23DC-71C5-4745-B0DA-CFFB6FD330CD}"/>
              </a:ext>
            </a:extLst>
          </p:cNvPr>
          <p:cNvSpPr txBox="1"/>
          <p:nvPr/>
        </p:nvSpPr>
        <p:spPr>
          <a:xfrm>
            <a:off x="444500" y="1159451"/>
            <a:ext cx="5765800" cy="4801314"/>
          </a:xfrm>
          <a:prstGeom prst="rect">
            <a:avLst/>
          </a:prstGeom>
          <a:noFill/>
        </p:spPr>
        <p:txBody>
          <a:bodyPr wrap="square">
            <a:spAutoFit/>
          </a:bodyPr>
          <a:lstStyle/>
          <a:p>
            <a:r>
              <a:rPr lang="zh-CN" altLang="en-US" dirty="0"/>
              <a:t> private int i=10;   //倒计时初始值</a:t>
            </a:r>
          </a:p>
          <a:p>
            <a:r>
              <a:rPr lang="zh-CN" altLang="en-US" dirty="0"/>
              <a:t>    private Handler handler = new Handler();</a:t>
            </a:r>
          </a:p>
          <a:p>
            <a:endParaRPr lang="zh-CN" altLang="en-US" dirty="0"/>
          </a:p>
          <a:p>
            <a:r>
              <a:rPr lang="zh-CN" altLang="en-US" dirty="0"/>
              <a:t>    private Runnable RefreshLable = new Runnable(){</a:t>
            </a:r>
          </a:p>
          <a:p>
            <a:r>
              <a:rPr lang="zh-CN" altLang="en-US" dirty="0"/>
              <a:t>        @Override</a:t>
            </a:r>
          </a:p>
          <a:p>
            <a:r>
              <a:rPr lang="zh-CN" altLang="en-US" dirty="0"/>
              <a:t>        public void run() {</a:t>
            </a:r>
          </a:p>
          <a:p>
            <a:r>
              <a:rPr lang="zh-CN" altLang="en-US" dirty="0"/>
              <a:t>            if(i&gt;0) {</a:t>
            </a:r>
          </a:p>
          <a:p>
            <a:r>
              <a:rPr lang="zh-CN" altLang="en-US" dirty="0"/>
              <a:t>                //Thread.sleep(1000);</a:t>
            </a:r>
          </a:p>
          <a:p>
            <a:r>
              <a:rPr lang="zh-CN" altLang="en-US" dirty="0"/>
              <a:t>                textView.setText(i + "");</a:t>
            </a:r>
          </a:p>
          <a:p>
            <a:r>
              <a:rPr lang="zh-CN" altLang="en-US" dirty="0"/>
              <a:t>                i--;</a:t>
            </a:r>
          </a:p>
          <a:p>
            <a:r>
              <a:rPr lang="zh-CN" altLang="en-US" dirty="0"/>
              <a:t>                handler.postDelayed(RefreshLable,1000);</a:t>
            </a:r>
          </a:p>
          <a:p>
            <a:r>
              <a:rPr lang="zh-CN" altLang="en-US" dirty="0"/>
              <a:t>            }else</a:t>
            </a:r>
          </a:p>
          <a:p>
            <a:r>
              <a:rPr lang="zh-CN" altLang="en-US" dirty="0"/>
              <a:t>            {</a:t>
            </a:r>
          </a:p>
          <a:p>
            <a:r>
              <a:rPr lang="zh-CN" altLang="en-US" dirty="0"/>
              <a:t>                textView.setText("开始点火！");</a:t>
            </a:r>
          </a:p>
          <a:p>
            <a:r>
              <a:rPr lang="zh-CN" altLang="en-US" dirty="0"/>
              <a:t>            }</a:t>
            </a:r>
          </a:p>
          <a:p>
            <a:r>
              <a:rPr lang="zh-CN" altLang="en-US" dirty="0"/>
              <a:t>        }</a:t>
            </a:r>
          </a:p>
          <a:p>
            <a:r>
              <a:rPr lang="zh-CN" altLang="en-US" dirty="0"/>
              <a:t>    };</a:t>
            </a:r>
          </a:p>
        </p:txBody>
      </p:sp>
      <p:sp>
        <p:nvSpPr>
          <p:cNvPr id="7" name="文本框 6">
            <a:extLst>
              <a:ext uri="{FF2B5EF4-FFF2-40B4-BE49-F238E27FC236}">
                <a16:creationId xmlns:a16="http://schemas.microsoft.com/office/drawing/2014/main" id="{3953D141-A0C1-48D8-ACE5-3F6EB1DF468F}"/>
              </a:ext>
            </a:extLst>
          </p:cNvPr>
          <p:cNvSpPr txBox="1"/>
          <p:nvPr/>
        </p:nvSpPr>
        <p:spPr>
          <a:xfrm>
            <a:off x="5806115" y="1159451"/>
            <a:ext cx="6096000" cy="3970318"/>
          </a:xfrm>
          <a:prstGeom prst="rect">
            <a:avLst/>
          </a:prstGeom>
          <a:noFill/>
        </p:spPr>
        <p:txBody>
          <a:bodyPr wrap="square">
            <a:spAutoFit/>
          </a:bodyPr>
          <a:lstStyle/>
          <a:p>
            <a:r>
              <a:rPr lang="zh-CN" altLang="en-US" dirty="0"/>
              <a:t>@Override</a:t>
            </a:r>
          </a:p>
          <a:p>
            <a:r>
              <a:rPr lang="zh-CN" altLang="en-US" dirty="0"/>
              <a:t>    protected void onCreate(Bundle savedInstanceState) {</a:t>
            </a:r>
          </a:p>
          <a:p>
            <a:r>
              <a:rPr lang="zh-CN" altLang="en-US" dirty="0"/>
              <a:t>        super.onCreate(savedInstanceState);</a:t>
            </a:r>
          </a:p>
          <a:p>
            <a:r>
              <a:rPr lang="zh-CN" altLang="en-US" dirty="0"/>
              <a:t>        setContentView(R.layout.activity_main);</a:t>
            </a:r>
          </a:p>
          <a:p>
            <a:r>
              <a:rPr lang="zh-CN" altLang="en-US" dirty="0"/>
              <a:t>        textView=(TextView)findViewById(R.id.textView);</a:t>
            </a:r>
          </a:p>
          <a:p>
            <a:r>
              <a:rPr lang="zh-CN" altLang="en-US" dirty="0"/>
              <a:t>        button=(Button)findViewById(R.id.button);</a:t>
            </a:r>
          </a:p>
          <a:p>
            <a:endParaRPr lang="zh-CN" altLang="en-US" dirty="0"/>
          </a:p>
          <a:p>
            <a:r>
              <a:rPr lang="zh-CN" altLang="en-US" dirty="0"/>
              <a:t>        button.setOnClickListener(new View.OnClickListener() {</a:t>
            </a:r>
          </a:p>
          <a:p>
            <a:r>
              <a:rPr lang="zh-CN" altLang="en-US" dirty="0"/>
              <a:t>            @Override</a:t>
            </a:r>
          </a:p>
          <a:p>
            <a:r>
              <a:rPr lang="zh-CN" altLang="en-US" dirty="0"/>
              <a:t>            public void onClick(View v) {</a:t>
            </a:r>
          </a:p>
          <a:p>
            <a:r>
              <a:rPr lang="zh-CN" altLang="en-US" dirty="0"/>
              <a:t>                handler.postDelayed(RefreshLable,1000);</a:t>
            </a:r>
          </a:p>
          <a:p>
            <a:r>
              <a:rPr lang="zh-CN" altLang="en-US" dirty="0"/>
              <a:t>            }</a:t>
            </a:r>
          </a:p>
          <a:p>
            <a:r>
              <a:rPr lang="zh-CN" altLang="en-US" dirty="0"/>
              <a:t>        });</a:t>
            </a:r>
          </a:p>
          <a:p>
            <a:r>
              <a:rPr lang="zh-CN" altLang="en-US" dirty="0"/>
              <a:t>    }</a:t>
            </a:r>
          </a:p>
        </p:txBody>
      </p:sp>
    </p:spTree>
    <p:extLst>
      <p:ext uri="{BB962C8B-B14F-4D97-AF65-F5344CB8AC3E}">
        <p14:creationId xmlns:p14="http://schemas.microsoft.com/office/powerpoint/2010/main" val="3505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C27A7-0853-4B41-8FAB-8226938E2C65}"/>
              </a:ext>
            </a:extLst>
          </p:cNvPr>
          <p:cNvSpPr>
            <a:spLocks noGrp="1"/>
          </p:cNvSpPr>
          <p:nvPr>
            <p:ph type="title"/>
          </p:nvPr>
        </p:nvSpPr>
        <p:spPr/>
        <p:txBody>
          <a:bodyPr/>
          <a:lstStyle/>
          <a:p>
            <a:r>
              <a:rPr lang="en-US" altLang="zh-CN" dirty="0" err="1"/>
              <a:t>Hanlder</a:t>
            </a:r>
            <a:r>
              <a:rPr lang="en-US" altLang="zh-CN" dirty="0"/>
              <a:t> + Message</a:t>
            </a:r>
            <a:endParaRPr lang="zh-CN" altLang="en-US" dirty="0"/>
          </a:p>
        </p:txBody>
      </p:sp>
      <p:sp>
        <p:nvSpPr>
          <p:cNvPr id="9" name="文本框 8">
            <a:extLst>
              <a:ext uri="{FF2B5EF4-FFF2-40B4-BE49-F238E27FC236}">
                <a16:creationId xmlns:a16="http://schemas.microsoft.com/office/drawing/2014/main" id="{1E5C5CFA-CDFD-4CCF-8F73-F80D069B75C8}"/>
              </a:ext>
            </a:extLst>
          </p:cNvPr>
          <p:cNvSpPr txBox="1"/>
          <p:nvPr/>
        </p:nvSpPr>
        <p:spPr>
          <a:xfrm>
            <a:off x="6096000" y="3211329"/>
            <a:ext cx="6096000" cy="3693319"/>
          </a:xfrm>
          <a:prstGeom prst="rect">
            <a:avLst/>
          </a:prstGeom>
          <a:noFill/>
          <a:ln>
            <a:solidFill>
              <a:schemeClr val="tx1"/>
            </a:solidFill>
          </a:ln>
        </p:spPr>
        <p:txBody>
          <a:bodyPr wrap="square">
            <a:spAutoFit/>
          </a:bodyPr>
          <a:lstStyle/>
          <a:p>
            <a:r>
              <a:rPr lang="en-US" altLang="zh-CN" dirty="0"/>
              <a:t>        handler=new Handler(){</a:t>
            </a:r>
          </a:p>
          <a:p>
            <a:r>
              <a:rPr lang="en-US" altLang="zh-CN" dirty="0"/>
              <a:t>            @Override</a:t>
            </a:r>
          </a:p>
          <a:p>
            <a:r>
              <a:rPr lang="en-US" altLang="zh-CN" dirty="0"/>
              <a:t>            public void </a:t>
            </a:r>
            <a:r>
              <a:rPr lang="en-US" altLang="zh-CN" dirty="0" err="1"/>
              <a:t>handleMessage</a:t>
            </a:r>
            <a:r>
              <a:rPr lang="en-US" altLang="zh-CN" dirty="0"/>
              <a:t>(Message msg) {</a:t>
            </a:r>
          </a:p>
          <a:p>
            <a:r>
              <a:rPr lang="en-US" altLang="zh-CN" dirty="0"/>
              <a:t>                </a:t>
            </a:r>
            <a:r>
              <a:rPr lang="en-US" altLang="zh-CN" dirty="0" err="1"/>
              <a:t>super.handleMessage</a:t>
            </a:r>
            <a:r>
              <a:rPr lang="en-US" altLang="zh-CN" dirty="0"/>
              <a:t>(msg);</a:t>
            </a:r>
          </a:p>
          <a:p>
            <a:r>
              <a:rPr lang="en-US" altLang="zh-CN" dirty="0"/>
              <a:t>                if (</a:t>
            </a:r>
            <a:r>
              <a:rPr lang="en-US" altLang="zh-CN" dirty="0" err="1"/>
              <a:t>msg.what</a:t>
            </a:r>
            <a:r>
              <a:rPr lang="en-US" altLang="zh-CN" dirty="0"/>
              <a:t>&gt;0) {</a:t>
            </a:r>
          </a:p>
          <a:p>
            <a:r>
              <a:rPr lang="en-US" altLang="zh-CN" dirty="0"/>
              <a:t>                    </a:t>
            </a:r>
            <a:r>
              <a:rPr lang="en-US" altLang="zh-CN" dirty="0" err="1"/>
              <a:t>textView.setText</a:t>
            </a:r>
            <a:r>
              <a:rPr lang="en-US" altLang="zh-CN" dirty="0"/>
              <a:t>(" "+</a:t>
            </a:r>
            <a:r>
              <a:rPr lang="en-US" altLang="zh-CN" dirty="0" err="1"/>
              <a:t>msg.what</a:t>
            </a:r>
            <a:r>
              <a:rPr lang="en-US" altLang="zh-CN" dirty="0"/>
              <a:t>);</a:t>
            </a:r>
          </a:p>
          <a:p>
            <a:r>
              <a:rPr lang="en-US" altLang="zh-CN" dirty="0"/>
              <a:t>                }</a:t>
            </a:r>
          </a:p>
          <a:p>
            <a:r>
              <a:rPr lang="en-US" altLang="zh-CN" dirty="0"/>
              <a:t>                else {</a:t>
            </a:r>
          </a:p>
          <a:p>
            <a:r>
              <a:rPr lang="en-US" altLang="zh-CN" dirty="0"/>
              <a:t>                    //</a:t>
            </a:r>
            <a:r>
              <a:rPr lang="zh-CN" altLang="en-US" dirty="0"/>
              <a:t>在</a:t>
            </a:r>
            <a:r>
              <a:rPr lang="en-US" altLang="zh-CN" dirty="0"/>
              <a:t>handler</a:t>
            </a:r>
            <a:r>
              <a:rPr lang="zh-CN" altLang="en-US" dirty="0"/>
              <a:t>里可以更改</a:t>
            </a:r>
            <a:r>
              <a:rPr lang="en-US" altLang="zh-CN" dirty="0"/>
              <a:t>UI</a:t>
            </a:r>
            <a:r>
              <a:rPr lang="zh-CN" altLang="en-US" dirty="0"/>
              <a:t>组件</a:t>
            </a:r>
          </a:p>
          <a:p>
            <a:r>
              <a:rPr lang="zh-CN" altLang="en-US" dirty="0"/>
              <a:t>                    </a:t>
            </a:r>
            <a:r>
              <a:rPr lang="en-US" altLang="zh-CN" dirty="0" err="1"/>
              <a:t>textView.setText</a:t>
            </a:r>
            <a:r>
              <a:rPr lang="en-US" altLang="zh-CN" dirty="0"/>
              <a:t>("</a:t>
            </a:r>
            <a:r>
              <a:rPr lang="zh-CN" altLang="en-US" dirty="0"/>
              <a:t>开始点火</a:t>
            </a:r>
            <a:r>
              <a:rPr lang="en-US" altLang="zh-CN" dirty="0"/>
              <a:t>");</a:t>
            </a:r>
          </a:p>
          <a:p>
            <a:r>
              <a:rPr lang="en-US" altLang="zh-CN" dirty="0"/>
              <a:t>                    </a:t>
            </a:r>
            <a:r>
              <a:rPr lang="en-US" altLang="zh-CN" dirty="0" err="1"/>
              <a:t>timerThread.interrupt</a:t>
            </a:r>
            <a:r>
              <a:rPr lang="en-US" altLang="zh-CN" dirty="0"/>
              <a:t>();</a:t>
            </a:r>
          </a:p>
          <a:p>
            <a:r>
              <a:rPr lang="en-US" altLang="zh-CN" dirty="0"/>
              <a:t>                }</a:t>
            </a:r>
          </a:p>
          <a:p>
            <a:r>
              <a:rPr lang="en-US" altLang="zh-CN" dirty="0"/>
              <a:t>            }};</a:t>
            </a:r>
          </a:p>
        </p:txBody>
      </p:sp>
      <p:sp>
        <p:nvSpPr>
          <p:cNvPr id="11" name="文本框 10">
            <a:extLst>
              <a:ext uri="{FF2B5EF4-FFF2-40B4-BE49-F238E27FC236}">
                <a16:creationId xmlns:a16="http://schemas.microsoft.com/office/drawing/2014/main" id="{AAAEB361-15EB-4BA0-AD5B-5DD067B88EBF}"/>
              </a:ext>
            </a:extLst>
          </p:cNvPr>
          <p:cNvSpPr txBox="1"/>
          <p:nvPr/>
        </p:nvSpPr>
        <p:spPr>
          <a:xfrm>
            <a:off x="6096000" y="0"/>
            <a:ext cx="6096000" cy="3139321"/>
          </a:xfrm>
          <a:prstGeom prst="rect">
            <a:avLst/>
          </a:prstGeom>
          <a:noFill/>
          <a:ln>
            <a:solidFill>
              <a:schemeClr val="tx1"/>
            </a:solidFill>
          </a:ln>
        </p:spPr>
        <p:txBody>
          <a:bodyPr wrap="square">
            <a:spAutoFit/>
          </a:bodyPr>
          <a:lstStyle/>
          <a:p>
            <a:r>
              <a:rPr lang="zh-CN" altLang="en-US" dirty="0"/>
              <a:t> button.setOnClickListener(new View.OnClickListener() {</a:t>
            </a:r>
          </a:p>
          <a:p>
            <a:r>
              <a:rPr lang="zh-CN" altLang="en-US" dirty="0"/>
              <a:t>            @Override</a:t>
            </a:r>
          </a:p>
          <a:p>
            <a:r>
              <a:rPr lang="zh-CN" altLang="en-US" dirty="0"/>
              <a:t>            public void onClick(View v) {</a:t>
            </a:r>
          </a:p>
          <a:p>
            <a:r>
              <a:rPr lang="zh-CN" altLang="en-US" dirty="0"/>
              <a:t>                if (timerThread==null || !timerThread.isAlive()) {</a:t>
            </a:r>
          </a:p>
          <a:p>
            <a:r>
              <a:rPr lang="zh-CN" altLang="en-US" dirty="0"/>
              <a:t>                    //flag = true;</a:t>
            </a:r>
          </a:p>
          <a:p>
            <a:r>
              <a:rPr lang="zh-CN" altLang="en-US" dirty="0"/>
              <a:t>                    timerThread = new TimerThread();</a:t>
            </a:r>
          </a:p>
          <a:p>
            <a:r>
              <a:rPr lang="zh-CN" altLang="en-US" dirty="0"/>
              <a:t>                    timerThread.start();</a:t>
            </a:r>
          </a:p>
          <a:p>
            <a:r>
              <a:rPr lang="zh-CN" altLang="en-US" dirty="0"/>
              <a:t>                    Log.e("===", "start");</a:t>
            </a:r>
          </a:p>
          <a:p>
            <a:r>
              <a:rPr lang="zh-CN" altLang="en-US" dirty="0"/>
              <a:t>                }</a:t>
            </a:r>
          </a:p>
          <a:p>
            <a:r>
              <a:rPr lang="zh-CN" altLang="en-US" dirty="0"/>
              <a:t>            }</a:t>
            </a:r>
          </a:p>
          <a:p>
            <a:r>
              <a:rPr lang="zh-CN" altLang="en-US" dirty="0"/>
              <a:t>        });</a:t>
            </a:r>
          </a:p>
        </p:txBody>
      </p:sp>
      <p:sp>
        <p:nvSpPr>
          <p:cNvPr id="13" name="文本框 12">
            <a:extLst>
              <a:ext uri="{FF2B5EF4-FFF2-40B4-BE49-F238E27FC236}">
                <a16:creationId xmlns:a16="http://schemas.microsoft.com/office/drawing/2014/main" id="{15A670F6-FBBD-4422-A649-B1B6379290E0}"/>
              </a:ext>
            </a:extLst>
          </p:cNvPr>
          <p:cNvSpPr txBox="1"/>
          <p:nvPr/>
        </p:nvSpPr>
        <p:spPr>
          <a:xfrm>
            <a:off x="479173" y="1094978"/>
            <a:ext cx="4804027" cy="5632311"/>
          </a:xfrm>
          <a:prstGeom prst="rect">
            <a:avLst/>
          </a:prstGeom>
          <a:noFill/>
          <a:ln>
            <a:solidFill>
              <a:schemeClr val="tx1"/>
            </a:solidFill>
          </a:ln>
        </p:spPr>
        <p:txBody>
          <a:bodyPr wrap="square">
            <a:spAutoFit/>
          </a:bodyPr>
          <a:lstStyle/>
          <a:p>
            <a:r>
              <a:rPr lang="zh-CN" altLang="en-US" dirty="0"/>
              <a:t> class TimerThread extends Thread{</a:t>
            </a:r>
          </a:p>
          <a:p>
            <a:r>
              <a:rPr lang="zh-CN" altLang="en-US" dirty="0"/>
              <a:t>        @Override</a:t>
            </a:r>
          </a:p>
          <a:p>
            <a:r>
              <a:rPr lang="zh-CN" altLang="en-US" dirty="0"/>
              <a:t>        public void run() {</a:t>
            </a:r>
          </a:p>
          <a:p>
            <a:r>
              <a:rPr lang="zh-CN" altLang="en-US" dirty="0"/>
              <a:t>            super.run();</a:t>
            </a:r>
          </a:p>
          <a:p>
            <a:r>
              <a:rPr lang="zh-CN" altLang="en-US" dirty="0"/>
              <a:t>            try</a:t>
            </a:r>
          </a:p>
          <a:p>
            <a:r>
              <a:rPr lang="zh-CN" altLang="en-US" dirty="0"/>
              <a:t>            {   int i=10;//倒计时数目</a:t>
            </a:r>
          </a:p>
          <a:p>
            <a:r>
              <a:rPr lang="zh-CN" altLang="en-US" dirty="0"/>
              <a:t>                while(!Thread.interrupted())</a:t>
            </a:r>
          </a:p>
          <a:p>
            <a:r>
              <a:rPr lang="zh-CN" altLang="en-US" dirty="0"/>
              <a:t>                {</a:t>
            </a:r>
          </a:p>
          <a:p>
            <a:r>
              <a:rPr lang="zh-CN" altLang="en-US" dirty="0"/>
              <a:t>                    Thread.sleep(1000);</a:t>
            </a:r>
          </a:p>
          <a:p>
            <a:r>
              <a:rPr lang="zh-CN" altLang="en-US" dirty="0"/>
              <a:t>                    Message message=Message.obtain();</a:t>
            </a:r>
          </a:p>
          <a:p>
            <a:r>
              <a:rPr lang="zh-CN" altLang="en-US" dirty="0"/>
              <a:t>                    message.what=i;</a:t>
            </a:r>
          </a:p>
          <a:p>
            <a:r>
              <a:rPr lang="zh-CN" altLang="en-US" dirty="0"/>
              <a:t>                    handler.sendMessage(message);</a:t>
            </a:r>
          </a:p>
          <a:p>
            <a:r>
              <a:rPr lang="zh-CN" altLang="en-US" dirty="0"/>
              <a:t>                    i--;</a:t>
            </a:r>
          </a:p>
          <a:p>
            <a:r>
              <a:rPr lang="zh-CN" altLang="en-US" dirty="0"/>
              <a:t>                }</a:t>
            </a:r>
          </a:p>
          <a:p>
            <a:r>
              <a:rPr lang="zh-CN" altLang="en-US" dirty="0"/>
              <a:t>            }catch (InterruptedException e) {</a:t>
            </a:r>
          </a:p>
          <a:p>
            <a:r>
              <a:rPr lang="zh-CN" altLang="en-US" dirty="0"/>
              <a:t>                e.printStackTrace();</a:t>
            </a:r>
          </a:p>
          <a:p>
            <a:r>
              <a:rPr lang="zh-CN" altLang="en-US" dirty="0"/>
              <a:t>            }</a:t>
            </a:r>
          </a:p>
          <a:p>
            <a:r>
              <a:rPr lang="zh-CN" altLang="en-US" dirty="0"/>
              <a:t>        }</a:t>
            </a:r>
          </a:p>
          <a:p>
            <a:r>
              <a:rPr lang="zh-CN" altLang="en-US" dirty="0"/>
              <a:t>    }</a:t>
            </a:r>
            <a:endParaRPr lang="en-US" altLang="zh-CN" dirty="0"/>
          </a:p>
          <a:p>
            <a:endParaRPr lang="zh-CN" altLang="en-US" dirty="0"/>
          </a:p>
        </p:txBody>
      </p:sp>
    </p:spTree>
    <p:extLst>
      <p:ext uri="{BB962C8B-B14F-4D97-AF65-F5344CB8AC3E}">
        <p14:creationId xmlns:p14="http://schemas.microsoft.com/office/powerpoint/2010/main" val="22553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D4705-2BF6-DCE0-7265-EF8B893FCD5B}"/>
              </a:ext>
            </a:extLst>
          </p:cNvPr>
          <p:cNvSpPr>
            <a:spLocks noGrp="1"/>
          </p:cNvSpPr>
          <p:nvPr>
            <p:ph type="title"/>
          </p:nvPr>
        </p:nvSpPr>
        <p:spPr/>
        <p:txBody>
          <a:bodyPr>
            <a:normAutofit/>
          </a:bodyPr>
          <a:lstStyle/>
          <a:p>
            <a:r>
              <a:rPr lang="en-US" altLang="zh-CN" dirty="0"/>
              <a:t>8.2.5 </a:t>
            </a:r>
            <a:r>
              <a:rPr lang="en-US" altLang="zh-CN" dirty="0" err="1"/>
              <a:t>AsyncTask</a:t>
            </a:r>
            <a:r>
              <a:rPr lang="en-US" altLang="zh-CN" dirty="0"/>
              <a:t> </a:t>
            </a:r>
            <a:r>
              <a:rPr lang="zh-CN" altLang="en-US" dirty="0"/>
              <a:t>异步任务</a:t>
            </a:r>
          </a:p>
        </p:txBody>
      </p:sp>
      <p:sp>
        <p:nvSpPr>
          <p:cNvPr id="3" name="内容占位符 2">
            <a:extLst>
              <a:ext uri="{FF2B5EF4-FFF2-40B4-BE49-F238E27FC236}">
                <a16:creationId xmlns:a16="http://schemas.microsoft.com/office/drawing/2014/main" id="{F9C61A24-4E44-A1CB-F0D0-84DCAE8B56A4}"/>
              </a:ext>
            </a:extLst>
          </p:cNvPr>
          <p:cNvSpPr>
            <a:spLocks noGrp="1"/>
          </p:cNvSpPr>
          <p:nvPr>
            <p:ph idx="1"/>
          </p:nvPr>
        </p:nvSpPr>
        <p:spPr/>
        <p:txBody>
          <a:bodyPr/>
          <a:lstStyle/>
          <a:p>
            <a:r>
              <a:rPr lang="en-US" altLang="zh-CN" sz="2800" b="1" dirty="0" err="1">
                <a:solidFill>
                  <a:srgbClr val="003300"/>
                </a:solidFill>
                <a:latin typeface="黑体" pitchFamily="49" charset="-122"/>
                <a:ea typeface="黑体" pitchFamily="49" charset="-122"/>
              </a:rPr>
              <a:t>Thread+Handler</a:t>
            </a:r>
            <a:r>
              <a:rPr lang="en-US" altLang="zh-CN" sz="2800" b="1" dirty="0">
                <a:solidFill>
                  <a:srgbClr val="003300"/>
                </a:solidFill>
                <a:latin typeface="黑体" pitchFamily="49" charset="-122"/>
                <a:ea typeface="黑体" pitchFamily="49" charset="-122"/>
              </a:rPr>
              <a:t> </a:t>
            </a:r>
            <a:r>
              <a:rPr lang="zh-CN" altLang="en-US" sz="2800" b="1" dirty="0">
                <a:solidFill>
                  <a:srgbClr val="003300"/>
                </a:solidFill>
                <a:latin typeface="黑体" pitchFamily="49" charset="-122"/>
                <a:ea typeface="黑体" pitchFamily="49" charset="-122"/>
              </a:rPr>
              <a:t>缺陷 </a:t>
            </a:r>
            <a:endParaRPr lang="en-US" altLang="zh-CN" sz="2800" b="1" dirty="0">
              <a:solidFill>
                <a:srgbClr val="003300"/>
              </a:solidFill>
              <a:latin typeface="黑体" pitchFamily="49" charset="-122"/>
              <a:ea typeface="黑体" pitchFamily="49" charset="-122"/>
            </a:endParaRPr>
          </a:p>
          <a:p>
            <a:pPr lvl="1">
              <a:lnSpc>
                <a:spcPct val="150000"/>
              </a:lnSpc>
              <a:buClr>
                <a:srgbClr val="0088CC"/>
              </a:buClr>
              <a:buFont typeface="Wingdings" pitchFamily="2" charset="2"/>
              <a:buChar char="v"/>
            </a:pPr>
            <a:r>
              <a:rPr lang="zh-CN" altLang="zh-CN" dirty="0">
                <a:solidFill>
                  <a:srgbClr val="003300"/>
                </a:solidFill>
                <a:latin typeface="微软雅黑" pitchFamily="34" charset="-122"/>
                <a:ea typeface="微软雅黑" pitchFamily="34" charset="-122"/>
              </a:rPr>
              <a:t>线程的开销较大，如果每个任务都要创建一个线程，那么程序的效率要低很多。</a:t>
            </a:r>
          </a:p>
          <a:p>
            <a:pPr lvl="1">
              <a:lnSpc>
                <a:spcPct val="150000"/>
              </a:lnSpc>
              <a:buClr>
                <a:srgbClr val="0088CC"/>
              </a:buClr>
              <a:buFont typeface="Wingdings" pitchFamily="2" charset="2"/>
              <a:buChar char="v"/>
            </a:pPr>
            <a:r>
              <a:rPr lang="zh-CN" altLang="zh-CN" dirty="0">
                <a:solidFill>
                  <a:srgbClr val="003300"/>
                </a:solidFill>
                <a:latin typeface="微软雅黑" pitchFamily="34" charset="-122"/>
                <a:ea typeface="微软雅黑" pitchFamily="34" charset="-122"/>
              </a:rPr>
              <a:t>线程无法管理，匿名线程创建并启动后就不受程序的控制了，如果有很多个请求发送，那么就会启动非常多的线程，系统将不堪重负。</a:t>
            </a:r>
          </a:p>
          <a:p>
            <a:pPr lvl="1">
              <a:lnSpc>
                <a:spcPct val="150000"/>
              </a:lnSpc>
              <a:buClr>
                <a:srgbClr val="0088CC"/>
              </a:buClr>
              <a:buFont typeface="Wingdings" pitchFamily="2" charset="2"/>
              <a:buChar char="v"/>
            </a:pPr>
            <a:r>
              <a:rPr lang="zh-CN" altLang="zh-CN" dirty="0">
                <a:solidFill>
                  <a:srgbClr val="003300"/>
                </a:solidFill>
                <a:latin typeface="微软雅黑" pitchFamily="34" charset="-122"/>
                <a:ea typeface="微软雅黑" pitchFamily="34" charset="-122"/>
              </a:rPr>
              <a:t>另外，在新线程中更新UI还必须要引入handler，这让代码看上去非常臃肿。</a:t>
            </a:r>
          </a:p>
          <a:p>
            <a:pPr>
              <a:lnSpc>
                <a:spcPct val="150000"/>
              </a:lnSpc>
            </a:pPr>
            <a:r>
              <a:rPr lang="en-US" altLang="zh-CN" b="1" dirty="0" err="1">
                <a:solidFill>
                  <a:srgbClr val="003300"/>
                </a:solidFill>
              </a:rPr>
              <a:t>AsyncTask</a:t>
            </a:r>
            <a:r>
              <a:rPr lang="zh-CN" altLang="en-US" b="1" dirty="0">
                <a:solidFill>
                  <a:srgbClr val="003300"/>
                </a:solidFill>
              </a:rPr>
              <a:t>的特点是</a:t>
            </a:r>
            <a:r>
              <a:rPr lang="zh-CN" altLang="en-US" b="1" dirty="0">
                <a:solidFill>
                  <a:srgbClr val="FF0066"/>
                </a:solidFill>
              </a:rPr>
              <a:t>任务</a:t>
            </a:r>
            <a:r>
              <a:rPr lang="zh-CN" altLang="en-US" b="1" dirty="0">
                <a:solidFill>
                  <a:srgbClr val="003300"/>
                </a:solidFill>
              </a:rPr>
              <a:t>在主</a:t>
            </a:r>
            <a:r>
              <a:rPr lang="en-US" altLang="zh-CN" b="1" dirty="0">
                <a:solidFill>
                  <a:srgbClr val="003300"/>
                </a:solidFill>
              </a:rPr>
              <a:t>UI</a:t>
            </a:r>
            <a:r>
              <a:rPr lang="zh-CN" altLang="en-US" b="1" dirty="0">
                <a:solidFill>
                  <a:srgbClr val="003300"/>
                </a:solidFill>
              </a:rPr>
              <a:t>线程之外运行，而</a:t>
            </a:r>
            <a:r>
              <a:rPr lang="zh-CN" altLang="en-US" b="1" dirty="0">
                <a:solidFill>
                  <a:srgbClr val="FF0066"/>
                </a:solidFill>
              </a:rPr>
              <a:t>回调方法</a:t>
            </a:r>
            <a:r>
              <a:rPr lang="zh-CN" altLang="en-US" b="1" dirty="0">
                <a:solidFill>
                  <a:srgbClr val="003300"/>
                </a:solidFill>
              </a:rPr>
              <a:t>是在主</a:t>
            </a:r>
            <a:r>
              <a:rPr lang="en-US" altLang="zh-CN" b="1" dirty="0">
                <a:solidFill>
                  <a:srgbClr val="003300"/>
                </a:solidFill>
              </a:rPr>
              <a:t>UI</a:t>
            </a:r>
            <a:r>
              <a:rPr lang="zh-CN" altLang="en-US" b="1" dirty="0">
                <a:solidFill>
                  <a:srgbClr val="003300"/>
                </a:solidFill>
              </a:rPr>
              <a:t>线程中，这就有效地避免了使用</a:t>
            </a:r>
            <a:r>
              <a:rPr lang="en-US" altLang="zh-CN" b="1" dirty="0">
                <a:solidFill>
                  <a:srgbClr val="003300"/>
                </a:solidFill>
              </a:rPr>
              <a:t>Handler</a:t>
            </a:r>
            <a:r>
              <a:rPr lang="zh-CN" altLang="en-US" b="1" dirty="0">
                <a:solidFill>
                  <a:srgbClr val="003300"/>
                </a:solidFill>
              </a:rPr>
              <a:t>带来的麻烦。 </a:t>
            </a:r>
          </a:p>
        </p:txBody>
      </p:sp>
    </p:spTree>
    <p:extLst>
      <p:ext uri="{BB962C8B-B14F-4D97-AF65-F5344CB8AC3E}">
        <p14:creationId xmlns:p14="http://schemas.microsoft.com/office/powerpoint/2010/main" val="40225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97F73-664F-6DB9-26F0-0A786C1AD661}"/>
              </a:ext>
            </a:extLst>
          </p:cNvPr>
          <p:cNvSpPr>
            <a:spLocks noGrp="1"/>
          </p:cNvSpPr>
          <p:nvPr>
            <p:ph type="title"/>
          </p:nvPr>
        </p:nvSpPr>
        <p:spPr/>
        <p:txBody>
          <a:bodyPr>
            <a:normAutofit/>
          </a:bodyPr>
          <a:lstStyle/>
          <a:p>
            <a:r>
              <a:rPr lang="zh-CN" altLang="en-US" dirty="0"/>
              <a:t>使用 </a:t>
            </a:r>
            <a:r>
              <a:rPr lang="en-US" altLang="zh-CN" dirty="0" err="1"/>
              <a:t>AsyncTask</a:t>
            </a:r>
            <a:r>
              <a:rPr lang="en-US" altLang="zh-CN" dirty="0"/>
              <a:t> </a:t>
            </a:r>
            <a:r>
              <a:rPr lang="zh-CN" altLang="en-US" dirty="0"/>
              <a:t>简化多线程开发</a:t>
            </a:r>
          </a:p>
        </p:txBody>
      </p:sp>
      <p:sp>
        <p:nvSpPr>
          <p:cNvPr id="3" name="内容占位符 2">
            <a:extLst>
              <a:ext uri="{FF2B5EF4-FFF2-40B4-BE49-F238E27FC236}">
                <a16:creationId xmlns:a16="http://schemas.microsoft.com/office/drawing/2014/main" id="{B074954B-AEAF-D9D8-45F6-AE8C2A6766CC}"/>
              </a:ext>
            </a:extLst>
          </p:cNvPr>
          <p:cNvSpPr>
            <a:spLocks noGrp="1"/>
          </p:cNvSpPr>
          <p:nvPr>
            <p:ph idx="1"/>
          </p:nvPr>
        </p:nvSpPr>
        <p:spPr>
          <a:xfrm>
            <a:off x="481365" y="1052737"/>
            <a:ext cx="5614635" cy="5472608"/>
          </a:xfrm>
        </p:spPr>
        <p:txBody>
          <a:bodyPr/>
          <a:lstStyle/>
          <a:p>
            <a:pPr>
              <a:lnSpc>
                <a:spcPct val="150000"/>
              </a:lnSpc>
              <a:spcBef>
                <a:spcPct val="20000"/>
              </a:spcBef>
              <a:buClr>
                <a:srgbClr val="0088CC"/>
              </a:buClr>
              <a:buFont typeface="Wingdings" pitchFamily="2" charset="2"/>
              <a:buChar char="v"/>
            </a:pPr>
            <a:r>
              <a:rPr lang="zh-CN" altLang="en-US" sz="2800" dirty="0">
                <a:solidFill>
                  <a:schemeClr val="tx2"/>
                </a:solidFill>
                <a:latin typeface="微软雅黑" pitchFamily="34" charset="-122"/>
                <a:ea typeface="微软雅黑" pitchFamily="34" charset="-122"/>
              </a:rPr>
              <a:t>AsyncTask专门用于完成</a:t>
            </a:r>
            <a:r>
              <a:rPr lang="zh-CN" altLang="en-US" sz="2800" dirty="0">
                <a:solidFill>
                  <a:srgbClr val="FF0000"/>
                </a:solidFill>
                <a:latin typeface="微软雅黑" pitchFamily="34" charset="-122"/>
                <a:ea typeface="微软雅黑" pitchFamily="34" charset="-122"/>
              </a:rPr>
              <a:t>非UI线程更新UI</a:t>
            </a:r>
            <a:r>
              <a:rPr lang="zh-CN" altLang="en-US" sz="2800" dirty="0">
                <a:solidFill>
                  <a:schemeClr val="tx2"/>
                </a:solidFill>
                <a:latin typeface="微软雅黑" pitchFamily="34" charset="-122"/>
                <a:ea typeface="微软雅黑" pitchFamily="34" charset="-122"/>
              </a:rPr>
              <a:t>的任务</a:t>
            </a:r>
          </a:p>
          <a:p>
            <a:pPr>
              <a:lnSpc>
                <a:spcPct val="150000"/>
              </a:lnSpc>
              <a:spcBef>
                <a:spcPct val="20000"/>
              </a:spcBef>
              <a:buClr>
                <a:srgbClr val="0088CC"/>
              </a:buClr>
              <a:buFont typeface="Wingdings" pitchFamily="2" charset="2"/>
              <a:buChar char="v"/>
            </a:pPr>
            <a:r>
              <a:rPr lang="zh-CN" altLang="en-US" sz="2800" dirty="0">
                <a:solidFill>
                  <a:srgbClr val="FF0000"/>
                </a:solidFill>
                <a:latin typeface="微软雅黑" pitchFamily="34" charset="-122"/>
                <a:ea typeface="微软雅黑" pitchFamily="34" charset="-122"/>
              </a:rPr>
              <a:t>本质上</a:t>
            </a:r>
            <a:r>
              <a:rPr lang="zh-CN" altLang="en-US" sz="2800" dirty="0">
                <a:solidFill>
                  <a:schemeClr val="tx2"/>
                </a:solidFill>
                <a:latin typeface="微软雅黑" pitchFamily="34" charset="-122"/>
                <a:ea typeface="微软雅黑" pitchFamily="34" charset="-122"/>
              </a:rPr>
              <a:t>也是开启新线程执行耗时操作，然后将结果发送给UI线程</a:t>
            </a:r>
          </a:p>
          <a:p>
            <a:pPr>
              <a:lnSpc>
                <a:spcPct val="150000"/>
              </a:lnSpc>
              <a:spcBef>
                <a:spcPct val="20000"/>
              </a:spcBef>
              <a:buClr>
                <a:srgbClr val="0088CC"/>
              </a:buClr>
              <a:buFont typeface="Wingdings" pitchFamily="2" charset="2"/>
              <a:buChar char="v"/>
            </a:pPr>
            <a:r>
              <a:rPr lang="zh-CN" altLang="en-US" sz="2800" dirty="0">
                <a:solidFill>
                  <a:srgbClr val="FF0000"/>
                </a:solidFill>
                <a:latin typeface="微软雅黑" pitchFamily="34" charset="-122"/>
                <a:ea typeface="微软雅黑" pitchFamily="34" charset="-122"/>
              </a:rPr>
              <a:t>优点</a:t>
            </a:r>
            <a:r>
              <a:rPr lang="zh-CN" altLang="en-US" sz="2800" dirty="0">
                <a:solidFill>
                  <a:schemeClr val="tx2"/>
                </a:solidFill>
                <a:latin typeface="微软雅黑" pitchFamily="34" charset="-122"/>
                <a:ea typeface="微软雅黑" pitchFamily="34" charset="-122"/>
              </a:rPr>
              <a:t>：简化代码，减少编写线程间通信代码这一繁琐且易出错的过程</a:t>
            </a:r>
          </a:p>
        </p:txBody>
      </p:sp>
      <p:pic>
        <p:nvPicPr>
          <p:cNvPr id="4" name="Picture 3" descr="\\tsclient\C\Users\sungy\Desktop\绘图1111.png">
            <a:extLst>
              <a:ext uri="{FF2B5EF4-FFF2-40B4-BE49-F238E27FC236}">
                <a16:creationId xmlns:a16="http://schemas.microsoft.com/office/drawing/2014/main" id="{6C768DBB-341B-C1A1-7798-644D5C9E0021}"/>
              </a:ext>
            </a:extLst>
          </p:cNvPr>
          <p:cNvPicPr/>
          <p:nvPr/>
        </p:nvPicPr>
        <p:blipFill>
          <a:blip r:embed="rId2">
            <a:extLst>
              <a:ext uri="{28A0092B-C50C-407E-A947-70E740481C1C}">
                <a14:useLocalDpi xmlns:a14="http://schemas.microsoft.com/office/drawing/2010/main" val="0"/>
              </a:ext>
            </a:extLst>
          </a:blip>
          <a:srcRect/>
          <a:stretch>
            <a:fillRect/>
          </a:stretch>
        </p:blipFill>
        <p:spPr>
          <a:xfrm>
            <a:off x="6565071" y="955584"/>
            <a:ext cx="5337044" cy="5569761"/>
          </a:xfrm>
          <a:prstGeom prst="rect">
            <a:avLst/>
          </a:prstGeom>
          <a:noFill/>
          <a:ln>
            <a:solidFill>
              <a:schemeClr val="accent1"/>
            </a:solidFill>
          </a:ln>
        </p:spPr>
      </p:pic>
    </p:spTree>
    <p:extLst>
      <p:ext uri="{BB962C8B-B14F-4D97-AF65-F5344CB8AC3E}">
        <p14:creationId xmlns:p14="http://schemas.microsoft.com/office/powerpoint/2010/main" val="347778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0FE74-FE70-480E-8BA4-770ABC1E37CD}"/>
              </a:ext>
            </a:extLst>
          </p:cNvPr>
          <p:cNvSpPr>
            <a:spLocks noGrp="1"/>
          </p:cNvSpPr>
          <p:nvPr>
            <p:ph type="title"/>
          </p:nvPr>
        </p:nvSpPr>
        <p:spPr/>
        <p:txBody>
          <a:bodyPr/>
          <a:lstStyle/>
          <a:p>
            <a:r>
              <a:rPr lang="en-US" altLang="zh-CN" dirty="0"/>
              <a:t>Android</a:t>
            </a:r>
            <a:r>
              <a:rPr lang="zh-CN" altLang="zh-CN" dirty="0"/>
              <a:t>主线程和子线程</a:t>
            </a:r>
            <a:endParaRPr lang="zh-CN" altLang="en-US" dirty="0"/>
          </a:p>
        </p:txBody>
      </p:sp>
      <p:sp>
        <p:nvSpPr>
          <p:cNvPr id="3" name="内容占位符 2">
            <a:extLst>
              <a:ext uri="{FF2B5EF4-FFF2-40B4-BE49-F238E27FC236}">
                <a16:creationId xmlns:a16="http://schemas.microsoft.com/office/drawing/2014/main" id="{F24843A6-04F8-4D1F-8AC6-BBD625495231}"/>
              </a:ext>
            </a:extLst>
          </p:cNvPr>
          <p:cNvSpPr>
            <a:spLocks noGrp="1"/>
          </p:cNvSpPr>
          <p:nvPr>
            <p:ph idx="1"/>
          </p:nvPr>
        </p:nvSpPr>
        <p:spPr/>
        <p:txBody>
          <a:bodyPr/>
          <a:lstStyle/>
          <a:p>
            <a:r>
              <a:rPr lang="zh-CN" altLang="zh-CN" b="1" dirty="0"/>
              <a:t>主线程</a:t>
            </a:r>
            <a:endParaRPr lang="zh-CN" altLang="zh-CN" dirty="0"/>
          </a:p>
          <a:p>
            <a:pPr lvl="1"/>
            <a:r>
              <a:rPr lang="en-US" altLang="zh-CN" dirty="0"/>
              <a:t>UI</a:t>
            </a:r>
            <a:r>
              <a:rPr lang="zh-CN" altLang="en-US" dirty="0"/>
              <a:t>线程，负责处理与</a:t>
            </a:r>
            <a:r>
              <a:rPr lang="en-US" altLang="zh-CN" dirty="0"/>
              <a:t>UI</a:t>
            </a:r>
            <a:r>
              <a:rPr lang="zh-CN" altLang="en-US" dirty="0"/>
              <a:t>相关的事件，并把事件分发到对应的组件进行处理。</a:t>
            </a:r>
            <a:endParaRPr lang="en-US" altLang="zh-CN" dirty="0"/>
          </a:p>
          <a:p>
            <a:pPr lvl="1"/>
            <a:r>
              <a:rPr lang="zh-CN" altLang="en-US" dirty="0"/>
              <a:t>应用</a:t>
            </a:r>
            <a:r>
              <a:rPr lang="zh-CN" altLang="zh-CN" dirty="0"/>
              <a:t>首次启动时，</a:t>
            </a:r>
            <a:r>
              <a:rPr lang="en-US" altLang="zh-CN" dirty="0"/>
              <a:t>Android</a:t>
            </a:r>
            <a:r>
              <a:rPr lang="zh-CN" altLang="zh-CN" dirty="0"/>
              <a:t>会启动一个</a:t>
            </a:r>
            <a:r>
              <a:rPr lang="en-US" altLang="zh-CN" dirty="0"/>
              <a:t>Linux</a:t>
            </a:r>
            <a:r>
              <a:rPr lang="zh-CN" altLang="zh-CN" dirty="0"/>
              <a:t>进程和一个主线程。</a:t>
            </a:r>
            <a:endParaRPr lang="en-US" altLang="zh-CN" dirty="0"/>
          </a:p>
          <a:p>
            <a:pPr lvl="1"/>
            <a:r>
              <a:rPr lang="en-US" altLang="zh-CN" dirty="0"/>
              <a:t>Android UI</a:t>
            </a:r>
            <a:r>
              <a:rPr lang="zh-CN" altLang="zh-CN" dirty="0"/>
              <a:t>操作必须在</a:t>
            </a:r>
            <a:r>
              <a:rPr lang="en-US" altLang="zh-CN" dirty="0"/>
              <a:t>UI</a:t>
            </a:r>
            <a:r>
              <a:rPr lang="zh-CN" altLang="zh-CN" dirty="0"/>
              <a:t>线程中执行。由于</a:t>
            </a:r>
            <a:r>
              <a:rPr lang="en-US" altLang="zh-CN" dirty="0"/>
              <a:t>Android</a:t>
            </a:r>
            <a:r>
              <a:rPr lang="zh-CN" altLang="zh-CN" dirty="0"/>
              <a:t>的</a:t>
            </a:r>
            <a:r>
              <a:rPr lang="en-US" altLang="zh-CN" dirty="0"/>
              <a:t>UI</a:t>
            </a:r>
            <a:r>
              <a:rPr lang="zh-CN" altLang="zh-CN" dirty="0"/>
              <a:t>是单线程</a:t>
            </a:r>
            <a:r>
              <a:rPr lang="en-US" altLang="zh-CN" dirty="0"/>
              <a:t>(Single-threaded)</a:t>
            </a:r>
            <a:r>
              <a:rPr lang="zh-CN" altLang="zh-CN" dirty="0"/>
              <a:t>的，当其任务繁重时，则需要其他线程来进行配合工作。</a:t>
            </a:r>
          </a:p>
          <a:p>
            <a:r>
              <a:rPr lang="zh-CN" altLang="zh-CN" b="1" dirty="0"/>
              <a:t>子线程</a:t>
            </a:r>
            <a:endParaRPr lang="zh-CN" altLang="zh-CN" dirty="0"/>
          </a:p>
          <a:p>
            <a:pPr lvl="1"/>
            <a:r>
              <a:rPr lang="zh-CN" altLang="zh-CN" dirty="0"/>
              <a:t>非</a:t>
            </a:r>
            <a:r>
              <a:rPr lang="en-US" altLang="zh-CN" dirty="0"/>
              <a:t>UI</a:t>
            </a:r>
            <a:r>
              <a:rPr lang="zh-CN" altLang="zh-CN" dirty="0"/>
              <a:t>线程即为子线程，子线程一般都是</a:t>
            </a:r>
            <a:r>
              <a:rPr lang="zh-CN" altLang="zh-CN" b="1" dirty="0">
                <a:solidFill>
                  <a:srgbClr val="C00000"/>
                </a:solidFill>
              </a:rPr>
              <a:t>后台线程</a:t>
            </a:r>
            <a:r>
              <a:rPr lang="zh-CN" altLang="zh-CN" dirty="0"/>
              <a:t>。</a:t>
            </a:r>
            <a:endParaRPr lang="en-US" altLang="zh-CN" dirty="0"/>
          </a:p>
          <a:p>
            <a:pPr lvl="1"/>
            <a:r>
              <a:rPr lang="zh-CN" altLang="zh-CN" dirty="0"/>
              <a:t>运用子线程的场合：进行数据、系统等其他非</a:t>
            </a:r>
            <a:r>
              <a:rPr lang="en-US" altLang="zh-CN" dirty="0"/>
              <a:t>UI</a:t>
            </a:r>
            <a:r>
              <a:rPr lang="zh-CN" altLang="zh-CN" dirty="0"/>
              <a:t>的操作或者把所有运行慢的、耗时的操作移出主线程，放到子线程中。</a:t>
            </a:r>
            <a:endParaRPr lang="en-US" altLang="zh-CN" dirty="0"/>
          </a:p>
          <a:p>
            <a:pPr lvl="1"/>
            <a:r>
              <a:rPr lang="zh-CN" altLang="zh-CN" dirty="0"/>
              <a:t>通常，子线程需要开发人员对其进行定义、启动、终止等操作控制。</a:t>
            </a:r>
            <a:endParaRPr lang="zh-CN" altLang="en-US" dirty="0"/>
          </a:p>
          <a:p>
            <a:endParaRPr lang="zh-CN" altLang="en-US" dirty="0"/>
          </a:p>
        </p:txBody>
      </p:sp>
    </p:spTree>
    <p:extLst>
      <p:ext uri="{BB962C8B-B14F-4D97-AF65-F5344CB8AC3E}">
        <p14:creationId xmlns:p14="http://schemas.microsoft.com/office/powerpoint/2010/main" val="137668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6503F-973B-4CDA-8FCE-DE367C3F7FE1}"/>
              </a:ext>
            </a:extLst>
          </p:cNvPr>
          <p:cNvSpPr>
            <a:spLocks noGrp="1"/>
          </p:cNvSpPr>
          <p:nvPr>
            <p:ph type="title"/>
          </p:nvPr>
        </p:nvSpPr>
        <p:spPr/>
        <p:txBody>
          <a:bodyPr>
            <a:normAutofit/>
          </a:bodyPr>
          <a:lstStyle/>
          <a:p>
            <a:r>
              <a:rPr lang="zh-CN" altLang="en-US" dirty="0"/>
              <a:t>一个异步任务的执行一般包括以下几个步骤：</a:t>
            </a:r>
          </a:p>
        </p:txBody>
      </p:sp>
      <p:sp>
        <p:nvSpPr>
          <p:cNvPr id="3" name="内容占位符 2">
            <a:extLst>
              <a:ext uri="{FF2B5EF4-FFF2-40B4-BE49-F238E27FC236}">
                <a16:creationId xmlns:a16="http://schemas.microsoft.com/office/drawing/2014/main" id="{92940048-48B9-464A-A65B-90479FCF542A}"/>
              </a:ext>
            </a:extLst>
          </p:cNvPr>
          <p:cNvSpPr>
            <a:spLocks noGrp="1"/>
          </p:cNvSpPr>
          <p:nvPr>
            <p:ph idx="1"/>
          </p:nvPr>
        </p:nvSpPr>
        <p:spPr/>
        <p:txBody>
          <a:bodyPr>
            <a:normAutofit fontScale="92500"/>
          </a:bodyPr>
          <a:lstStyle/>
          <a:p>
            <a:pPr marL="514350" indent="-514350">
              <a:buFont typeface="+mj-lt"/>
              <a:buAutoNum type="arabicPeriod"/>
            </a:pPr>
            <a:r>
              <a:rPr lang="en-US" altLang="zh-CN" sz="3000" dirty="0" err="1"/>
              <a:t>AsyncTask</a:t>
            </a:r>
            <a:r>
              <a:rPr lang="zh-CN" altLang="en-US" sz="3000" dirty="0"/>
              <a:t>为抽象类，必须先子类化</a:t>
            </a:r>
            <a:endParaRPr lang="en-US" altLang="zh-CN" sz="3000" dirty="0"/>
          </a:p>
          <a:p>
            <a:pPr marL="514350" indent="-514350">
              <a:buFont typeface="+mj-lt"/>
              <a:buAutoNum type="arabicPeriod"/>
            </a:pPr>
            <a:r>
              <a:rPr lang="en-US" altLang="zh-CN" sz="3200" b="1" dirty="0"/>
              <a:t>execute</a:t>
            </a:r>
            <a:r>
              <a:rPr lang="en-US" altLang="zh-CN" dirty="0"/>
              <a:t>(</a:t>
            </a:r>
            <a:r>
              <a:rPr lang="en-US" altLang="zh-CN" dirty="0">
                <a:solidFill>
                  <a:srgbClr val="0070C0"/>
                </a:solidFill>
              </a:rPr>
              <a:t>Params</a:t>
            </a:r>
            <a:r>
              <a:rPr lang="en-US" altLang="zh-CN" dirty="0"/>
              <a:t>... params)</a:t>
            </a:r>
            <a:r>
              <a:rPr lang="zh-CN" altLang="en-US" dirty="0"/>
              <a:t>：</a:t>
            </a:r>
            <a:r>
              <a:rPr lang="zh-CN" altLang="en-US" sz="2600" dirty="0"/>
              <a:t>执行一个异步任务，需要开发人员在代码中调用此方法，触发异步任务的执行。</a:t>
            </a:r>
          </a:p>
          <a:p>
            <a:pPr marL="514350" indent="-514350">
              <a:buFont typeface="+mj-lt"/>
              <a:buAutoNum type="arabicPeriod"/>
            </a:pPr>
            <a:r>
              <a:rPr lang="en-US" altLang="zh-CN" sz="3200" b="1" dirty="0" err="1"/>
              <a:t>onPreExecute</a:t>
            </a:r>
            <a:r>
              <a:rPr lang="en-US" altLang="zh-CN" sz="3200" b="1" dirty="0"/>
              <a:t>()</a:t>
            </a:r>
            <a:r>
              <a:rPr lang="zh-CN" altLang="en-US" dirty="0"/>
              <a:t>：</a:t>
            </a:r>
            <a:r>
              <a:rPr lang="zh-CN" altLang="en-US" sz="2600" dirty="0"/>
              <a:t>在</a:t>
            </a:r>
            <a:r>
              <a:rPr lang="en-US" altLang="zh-CN" sz="2600" dirty="0"/>
              <a:t>execute(</a:t>
            </a:r>
            <a:r>
              <a:rPr lang="en-US" altLang="zh-CN" dirty="0">
                <a:solidFill>
                  <a:srgbClr val="0070C0"/>
                </a:solidFill>
              </a:rPr>
              <a:t>Params</a:t>
            </a:r>
            <a:r>
              <a:rPr lang="en-US" altLang="zh-CN" sz="2600" dirty="0"/>
              <a:t>... params)</a:t>
            </a:r>
            <a:r>
              <a:rPr lang="zh-CN" altLang="en-US" sz="2600" dirty="0"/>
              <a:t>被调用后立即执行，一般用来在执行后台任务前对</a:t>
            </a:r>
            <a:r>
              <a:rPr lang="en-US" altLang="zh-CN" sz="2600" dirty="0"/>
              <a:t>UI</a:t>
            </a:r>
            <a:r>
              <a:rPr lang="zh-CN" altLang="en-US" sz="2600" dirty="0"/>
              <a:t>做一些标记。</a:t>
            </a:r>
          </a:p>
          <a:p>
            <a:pPr marL="514350" indent="-514350">
              <a:buFont typeface="+mj-lt"/>
              <a:buAutoNum type="arabicPeriod"/>
            </a:pPr>
            <a:r>
              <a:rPr lang="en-US" altLang="zh-CN" sz="3200" b="1" dirty="0" err="1">
                <a:solidFill>
                  <a:srgbClr val="FF0066"/>
                </a:solidFill>
              </a:rPr>
              <a:t>doInBackground</a:t>
            </a:r>
            <a:r>
              <a:rPr lang="en-US" altLang="zh-CN" dirty="0"/>
              <a:t>(</a:t>
            </a:r>
            <a:r>
              <a:rPr lang="en-US" altLang="zh-CN" dirty="0">
                <a:solidFill>
                  <a:srgbClr val="0070C0"/>
                </a:solidFill>
              </a:rPr>
              <a:t>Params</a:t>
            </a:r>
            <a:r>
              <a:rPr lang="en-US" altLang="zh-CN" dirty="0"/>
              <a:t>... params)</a:t>
            </a:r>
            <a:r>
              <a:rPr lang="zh-CN" altLang="en-US" dirty="0"/>
              <a:t>：</a:t>
            </a:r>
            <a:r>
              <a:rPr lang="zh-CN" altLang="en-US" sz="2600" dirty="0"/>
              <a:t>在</a:t>
            </a:r>
            <a:r>
              <a:rPr lang="en-US" altLang="zh-CN" sz="2600" dirty="0" err="1"/>
              <a:t>onPreExecute</a:t>
            </a:r>
            <a:r>
              <a:rPr lang="en-US" altLang="zh-CN" sz="2600" dirty="0"/>
              <a:t>()</a:t>
            </a:r>
            <a:r>
              <a:rPr lang="zh-CN" altLang="en-US" sz="2600" dirty="0"/>
              <a:t>完成后立即执行，用于执行较为费时的操作，此方法将接收输入参数和返回计算结果。在执行过程中可以调用</a:t>
            </a:r>
            <a:r>
              <a:rPr lang="en-US" altLang="zh-CN" sz="2600" b="1" dirty="0" err="1"/>
              <a:t>publishProgress</a:t>
            </a:r>
            <a:r>
              <a:rPr lang="en-US" altLang="zh-CN" sz="2600" dirty="0"/>
              <a:t>(</a:t>
            </a:r>
            <a:r>
              <a:rPr lang="en-US" altLang="zh-CN" dirty="0">
                <a:solidFill>
                  <a:srgbClr val="0070C0"/>
                </a:solidFill>
              </a:rPr>
              <a:t>Progress</a:t>
            </a:r>
            <a:r>
              <a:rPr lang="en-US" altLang="zh-CN" sz="2600" dirty="0"/>
              <a:t>... values)</a:t>
            </a:r>
            <a:r>
              <a:rPr lang="zh-CN" altLang="en-US" sz="2600" dirty="0"/>
              <a:t>来更新进度信息。</a:t>
            </a:r>
          </a:p>
          <a:p>
            <a:pPr marL="514350" indent="-514350">
              <a:buFont typeface="+mj-lt"/>
              <a:buAutoNum type="arabicPeriod"/>
            </a:pPr>
            <a:r>
              <a:rPr lang="en-US" altLang="zh-CN" sz="3200" b="1" dirty="0" err="1"/>
              <a:t>onProgressUpdate</a:t>
            </a:r>
            <a:r>
              <a:rPr lang="en-US" altLang="zh-CN" dirty="0"/>
              <a:t>(</a:t>
            </a:r>
            <a:r>
              <a:rPr lang="en-US" altLang="zh-CN" dirty="0">
                <a:solidFill>
                  <a:srgbClr val="0070C0"/>
                </a:solidFill>
              </a:rPr>
              <a:t>Progress</a:t>
            </a:r>
            <a:r>
              <a:rPr lang="en-US" altLang="zh-CN" dirty="0"/>
              <a:t>... values)</a:t>
            </a:r>
            <a:r>
              <a:rPr lang="zh-CN" altLang="en-US" dirty="0"/>
              <a:t>：</a:t>
            </a:r>
            <a:r>
              <a:rPr lang="zh-CN" altLang="en-US" sz="2600" dirty="0"/>
              <a:t>在调用</a:t>
            </a:r>
            <a:r>
              <a:rPr lang="en-US" altLang="zh-CN" sz="2600" dirty="0" err="1"/>
              <a:t>publishProgress</a:t>
            </a:r>
            <a:r>
              <a:rPr lang="en-US" altLang="zh-CN" sz="2600" dirty="0"/>
              <a:t>(Progress... values)</a:t>
            </a:r>
            <a:r>
              <a:rPr lang="zh-CN" altLang="en-US" sz="2600" dirty="0"/>
              <a:t>时，此方法被执行，直接将进度信息更新到</a:t>
            </a:r>
            <a:r>
              <a:rPr lang="en-US" altLang="zh-CN" sz="2600" dirty="0"/>
              <a:t>UI</a:t>
            </a:r>
            <a:r>
              <a:rPr lang="zh-CN" altLang="en-US" sz="2600" dirty="0"/>
              <a:t>组件上。</a:t>
            </a:r>
          </a:p>
          <a:p>
            <a:pPr marL="514350" indent="-514350">
              <a:buFont typeface="+mj-lt"/>
              <a:buAutoNum type="arabicPeriod"/>
            </a:pPr>
            <a:r>
              <a:rPr lang="en-US" altLang="zh-CN" sz="3200" b="1" dirty="0" err="1"/>
              <a:t>onPostExecute</a:t>
            </a:r>
            <a:r>
              <a:rPr lang="en-US" altLang="zh-CN" dirty="0"/>
              <a:t>(</a:t>
            </a:r>
            <a:r>
              <a:rPr lang="en-US" altLang="zh-CN" dirty="0">
                <a:solidFill>
                  <a:srgbClr val="0070C0"/>
                </a:solidFill>
              </a:rPr>
              <a:t>Result</a:t>
            </a:r>
            <a:r>
              <a:rPr lang="en-US" altLang="zh-CN" dirty="0"/>
              <a:t> result)</a:t>
            </a:r>
            <a:r>
              <a:rPr lang="zh-CN" altLang="en-US" dirty="0"/>
              <a:t>：</a:t>
            </a:r>
            <a:r>
              <a:rPr lang="zh-CN" altLang="en-US" sz="2400" dirty="0"/>
              <a:t>当后台操作结束时，此方法将会被调用，计算结果将做为参数</a:t>
            </a:r>
            <a:r>
              <a:rPr lang="en-US" altLang="zh-CN" sz="2400" dirty="0"/>
              <a:t>(Result result)</a:t>
            </a:r>
            <a:r>
              <a:rPr lang="zh-CN" altLang="en-US" sz="2400" dirty="0"/>
              <a:t>传递到此方法中，直接将结果显示到</a:t>
            </a:r>
            <a:r>
              <a:rPr lang="en-US" altLang="zh-CN" sz="2400" dirty="0"/>
              <a:t>UI</a:t>
            </a:r>
            <a:r>
              <a:rPr lang="zh-CN" altLang="en-US" sz="2400" dirty="0"/>
              <a:t>组件上。</a:t>
            </a:r>
            <a:endParaRPr lang="zh-CN" altLang="en-US" dirty="0"/>
          </a:p>
        </p:txBody>
      </p:sp>
    </p:spTree>
    <p:extLst>
      <p:ext uri="{BB962C8B-B14F-4D97-AF65-F5344CB8AC3E}">
        <p14:creationId xmlns:p14="http://schemas.microsoft.com/office/powerpoint/2010/main" val="16883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58240" y="2"/>
            <a:ext cx="9875520" cy="886691"/>
          </a:xfrm>
        </p:spPr>
        <p:txBody>
          <a:bodyPr>
            <a:normAutofit/>
          </a:bodyPr>
          <a:lstStyle/>
          <a:p>
            <a:r>
              <a:rPr lang="en-US" altLang="zh-CN" sz="4080" dirty="0"/>
              <a:t>8.2.5 </a:t>
            </a:r>
            <a:r>
              <a:rPr lang="zh-CN" altLang="en-US" sz="4080" dirty="0"/>
              <a:t>异步任务</a:t>
            </a:r>
          </a:p>
        </p:txBody>
      </p:sp>
      <p:sp>
        <p:nvSpPr>
          <p:cNvPr id="4" name="内容占位符 1"/>
          <p:cNvSpPr>
            <a:spLocks noGrp="1"/>
          </p:cNvSpPr>
          <p:nvPr>
            <p:ph idx="1"/>
          </p:nvPr>
        </p:nvSpPr>
        <p:spPr>
          <a:xfrm>
            <a:off x="1158241" y="1191493"/>
            <a:ext cx="10314433" cy="5133109"/>
          </a:xfrm>
        </p:spPr>
        <p:txBody>
          <a:bodyPr>
            <a:normAutofit/>
          </a:bodyPr>
          <a:lstStyle/>
          <a:p>
            <a:pPr marL="0" indent="0" algn="just">
              <a:buNone/>
            </a:pPr>
            <a:r>
              <a:rPr lang="zh-CN" altLang="zh-CN" kern="100" dirty="0">
                <a:latin typeface="Times New Roman" panose="02020603050405020304" pitchFamily="18" charset="0"/>
              </a:rPr>
              <a:t>将上述五个方法进行整理，可以归纳出</a:t>
            </a:r>
            <a:r>
              <a:rPr lang="zh-CN" altLang="en-US" kern="100" dirty="0">
                <a:latin typeface="Times New Roman" panose="02020603050405020304" pitchFamily="18" charset="0"/>
              </a:rPr>
              <a:t>以下</a:t>
            </a:r>
            <a:r>
              <a:rPr lang="zh-CN" altLang="zh-CN" kern="100" dirty="0">
                <a:latin typeface="Times New Roman" panose="02020603050405020304" pitchFamily="18" charset="0"/>
              </a:rPr>
              <a:t>的</a:t>
            </a:r>
            <a:r>
              <a:rPr lang="zh-CN" altLang="en-US" kern="100" dirty="0">
                <a:latin typeface="Times New Roman" panose="02020603050405020304" pitchFamily="18" charset="0"/>
              </a:rPr>
              <a:t>代码</a:t>
            </a:r>
            <a:r>
              <a:rPr lang="zh-CN" altLang="zh-CN" kern="100" dirty="0">
                <a:latin typeface="Times New Roman" panose="02020603050405020304" pitchFamily="18" charset="0"/>
              </a:rPr>
              <a:t>结构：</a:t>
            </a:r>
          </a:p>
        </p:txBody>
      </p:sp>
      <p:sp>
        <p:nvSpPr>
          <p:cNvPr id="5" name="矩形 4"/>
          <p:cNvSpPr/>
          <p:nvPr/>
        </p:nvSpPr>
        <p:spPr>
          <a:xfrm>
            <a:off x="979933" y="1881971"/>
            <a:ext cx="10218421" cy="4075208"/>
          </a:xfrm>
          <a:prstGeom prst="rect">
            <a:avLst/>
          </a:prstGeom>
          <a:solidFill>
            <a:schemeClr val="bg1"/>
          </a:solidFill>
          <a:ln>
            <a:solidFill>
              <a:schemeClr val="tx2"/>
            </a:solidFill>
          </a:ln>
        </p:spPr>
        <p:txBody>
          <a:bodyPr wrap="square" lIns="85588" tIns="42794" rIns="85588" bIns="42794">
            <a:spAutoFit/>
          </a:bodyPr>
          <a:lstStyle/>
          <a:p>
            <a:r>
              <a:rPr lang="en-US" altLang="zh-CN" sz="2880" b="1" kern="100" dirty="0">
                <a:latin typeface="Times New Roman" panose="02020603050405020304" pitchFamily="18" charset="0"/>
              </a:rPr>
              <a:t>public class </a:t>
            </a:r>
            <a:r>
              <a:rPr lang="en-US" altLang="zh-CN" sz="2880" b="1" kern="100" dirty="0" err="1">
                <a:latin typeface="Times New Roman" panose="02020603050405020304" pitchFamily="18" charset="0"/>
              </a:rPr>
              <a:t>MyActivity</a:t>
            </a:r>
            <a:r>
              <a:rPr lang="en-US" altLang="zh-CN" sz="2880" b="1" kern="100" dirty="0">
                <a:latin typeface="Times New Roman" panose="02020603050405020304" pitchFamily="18" charset="0"/>
              </a:rPr>
              <a:t> extends Activity</a:t>
            </a:r>
            <a:endParaRPr lang="zh-CN" altLang="zh-CN" sz="2880" b="1" kern="100" dirty="0">
              <a:latin typeface="Times New Roman" panose="02020603050405020304" pitchFamily="18" charset="0"/>
            </a:endParaRPr>
          </a:p>
          <a:p>
            <a:r>
              <a:rPr lang="en-US" altLang="zh-CN" sz="2880" b="1" kern="100" dirty="0">
                <a:latin typeface="Times New Roman" panose="02020603050405020304" pitchFamily="18" charset="0"/>
              </a:rPr>
              <a:t>{</a:t>
            </a:r>
            <a:endParaRPr lang="zh-CN" altLang="zh-CN" sz="2880" b="1" kern="100" dirty="0">
              <a:latin typeface="Times New Roman" panose="02020603050405020304" pitchFamily="18" charset="0"/>
            </a:endParaRPr>
          </a:p>
          <a:p>
            <a:r>
              <a:rPr lang="en-US" altLang="zh-CN" sz="2880" b="1" kern="100" dirty="0">
                <a:latin typeface="Times New Roman" panose="02020603050405020304" pitchFamily="18" charset="0"/>
              </a:rPr>
              <a:t>    public void </a:t>
            </a:r>
            <a:r>
              <a:rPr lang="en-US" altLang="zh-CN" sz="2880" b="1" kern="100" dirty="0" err="1">
                <a:latin typeface="Times New Roman" panose="02020603050405020304" pitchFamily="18" charset="0"/>
              </a:rPr>
              <a:t>onCreate</a:t>
            </a:r>
            <a:r>
              <a:rPr lang="en-US" altLang="zh-CN" sz="2880" b="1" kern="100" dirty="0">
                <a:latin typeface="Times New Roman" panose="02020603050405020304" pitchFamily="18" charset="0"/>
              </a:rPr>
              <a:t>(Bundle </a:t>
            </a:r>
            <a:r>
              <a:rPr lang="en-US" altLang="zh-CN" sz="2880" b="1" kern="100" dirty="0" err="1">
                <a:latin typeface="Times New Roman" panose="02020603050405020304" pitchFamily="18" charset="0"/>
              </a:rPr>
              <a:t>savedInstanceState</a:t>
            </a:r>
            <a:r>
              <a:rPr lang="en-US" altLang="zh-CN" sz="2880" b="1" kern="100" dirty="0">
                <a:latin typeface="Times New Roman" panose="02020603050405020304" pitchFamily="18" charset="0"/>
              </a:rPr>
              <a:t>)</a:t>
            </a:r>
            <a:endParaRPr lang="zh-CN" altLang="zh-CN" sz="2880" b="1" kern="100" dirty="0">
              <a:latin typeface="Times New Roman" panose="02020603050405020304" pitchFamily="18" charset="0"/>
            </a:endParaRPr>
          </a:p>
          <a:p>
            <a:r>
              <a:rPr lang="en-US" altLang="zh-CN" sz="2880" b="1" kern="100" dirty="0">
                <a:latin typeface="Times New Roman" panose="02020603050405020304" pitchFamily="18" charset="0"/>
              </a:rPr>
              <a:t>    {</a:t>
            </a:r>
            <a:endParaRPr lang="zh-CN" altLang="zh-CN" sz="2880" b="1" kern="100" dirty="0">
              <a:latin typeface="Times New Roman" panose="02020603050405020304" pitchFamily="18" charset="0"/>
            </a:endParaRPr>
          </a:p>
          <a:p>
            <a:r>
              <a:rPr lang="en-US" altLang="zh-CN" sz="2880" b="1" kern="100" dirty="0">
                <a:latin typeface="Times New Roman" panose="02020603050405020304" pitchFamily="18" charset="0"/>
              </a:rPr>
              <a:t>        </a:t>
            </a:r>
            <a:r>
              <a:rPr lang="en-US" altLang="zh-CN" sz="2880" b="1" kern="100" dirty="0" err="1">
                <a:latin typeface="Times New Roman" panose="02020603050405020304" pitchFamily="18" charset="0"/>
              </a:rPr>
              <a:t>super.onCreate</a:t>
            </a:r>
            <a:r>
              <a:rPr lang="en-US" altLang="zh-CN" sz="2880" b="1" kern="100" dirty="0">
                <a:latin typeface="Times New Roman" panose="02020603050405020304" pitchFamily="18" charset="0"/>
              </a:rPr>
              <a:t>(</a:t>
            </a:r>
            <a:r>
              <a:rPr lang="en-US" altLang="zh-CN" sz="2880" b="1" kern="100" dirty="0" err="1">
                <a:latin typeface="Times New Roman" panose="02020603050405020304" pitchFamily="18" charset="0"/>
              </a:rPr>
              <a:t>savedInstanceState</a:t>
            </a:r>
            <a:r>
              <a:rPr lang="en-US" altLang="zh-CN" sz="2880" b="1" kern="100" dirty="0">
                <a:latin typeface="Times New Roman" panose="02020603050405020304" pitchFamily="18" charset="0"/>
              </a:rPr>
              <a:t>);</a:t>
            </a:r>
            <a:endParaRPr lang="zh-CN" altLang="zh-CN" sz="2880" b="1" kern="100" dirty="0">
              <a:latin typeface="Times New Roman" panose="02020603050405020304" pitchFamily="18" charset="0"/>
            </a:endParaRPr>
          </a:p>
          <a:p>
            <a:r>
              <a:rPr lang="en-US" altLang="zh-CN" sz="2880" b="1" kern="100" dirty="0">
                <a:latin typeface="Times New Roman" panose="02020603050405020304" pitchFamily="18" charset="0"/>
              </a:rPr>
              <a:t>        </a:t>
            </a:r>
            <a:r>
              <a:rPr lang="en-US" altLang="zh-CN" sz="2880" b="1" kern="100" dirty="0" err="1">
                <a:latin typeface="Times New Roman" panose="02020603050405020304" pitchFamily="18" charset="0"/>
              </a:rPr>
              <a:t>setContentView</a:t>
            </a:r>
            <a:r>
              <a:rPr lang="en-US" altLang="zh-CN" sz="2880" b="1" kern="100" dirty="0">
                <a:latin typeface="Times New Roman" panose="02020603050405020304" pitchFamily="18" charset="0"/>
              </a:rPr>
              <a:t>(</a:t>
            </a:r>
            <a:r>
              <a:rPr lang="en-US" altLang="zh-CN" sz="2880" b="1" kern="100" dirty="0" err="1">
                <a:latin typeface="Times New Roman" panose="02020603050405020304" pitchFamily="18" charset="0"/>
              </a:rPr>
              <a:t>R.layout.activity_main</a:t>
            </a:r>
            <a:r>
              <a:rPr lang="en-US" altLang="zh-CN" sz="2880" b="1" kern="100" dirty="0">
                <a:latin typeface="Times New Roman" panose="02020603050405020304" pitchFamily="18" charset="0"/>
              </a:rPr>
              <a:t>);</a:t>
            </a:r>
            <a:endParaRPr lang="zh-CN" altLang="zh-CN" sz="2880" b="1" kern="100" dirty="0">
              <a:latin typeface="Times New Roman" panose="02020603050405020304" pitchFamily="18" charset="0"/>
            </a:endParaRPr>
          </a:p>
          <a:p>
            <a:pPr indent="499262"/>
            <a:r>
              <a:rPr lang="zh-CN" altLang="en-US" sz="2880" b="1" kern="100" dirty="0">
                <a:latin typeface="Times New Roman" panose="02020603050405020304" pitchFamily="18" charset="0"/>
              </a:rPr>
              <a:t>  </a:t>
            </a:r>
            <a:r>
              <a:rPr lang="en-US" altLang="zh-CN" sz="2880" b="1" kern="100" dirty="0" err="1">
                <a:latin typeface="Times New Roman" panose="02020603050405020304" pitchFamily="18" charset="0"/>
              </a:rPr>
              <a:t>MyTask</a:t>
            </a:r>
            <a:r>
              <a:rPr lang="en-US" altLang="zh-CN" sz="2880" b="1" kern="100" dirty="0">
                <a:latin typeface="Times New Roman" panose="02020603050405020304" pitchFamily="18" charset="0"/>
              </a:rPr>
              <a:t> </a:t>
            </a:r>
            <a:r>
              <a:rPr lang="en-US" altLang="zh-CN" sz="2880" b="1" kern="100" dirty="0" err="1">
                <a:latin typeface="Times New Roman" panose="02020603050405020304" pitchFamily="18" charset="0"/>
              </a:rPr>
              <a:t>myTask</a:t>
            </a:r>
            <a:r>
              <a:rPr lang="en-US" altLang="zh-CN" sz="2880" b="1" kern="100" dirty="0">
                <a:latin typeface="Times New Roman" panose="02020603050405020304" pitchFamily="18" charset="0"/>
              </a:rPr>
              <a:t> = new </a:t>
            </a:r>
            <a:r>
              <a:rPr lang="en-US" altLang="zh-CN" sz="2880" b="1" kern="100" dirty="0" err="1">
                <a:latin typeface="Times New Roman" panose="02020603050405020304" pitchFamily="18" charset="0"/>
              </a:rPr>
              <a:t>MyTask</a:t>
            </a:r>
            <a:r>
              <a:rPr lang="en-US" altLang="zh-CN" sz="2880" b="1" kern="100" dirty="0">
                <a:latin typeface="Times New Roman" panose="02020603050405020304" pitchFamily="18" charset="0"/>
              </a:rPr>
              <a:t> (this);</a:t>
            </a:r>
            <a:endParaRPr lang="zh-CN" altLang="zh-CN" sz="2880" b="1" kern="100" dirty="0">
              <a:latin typeface="Times New Roman" panose="02020603050405020304" pitchFamily="18" charset="0"/>
            </a:endParaRPr>
          </a:p>
          <a:p>
            <a:r>
              <a:rPr lang="en-US" altLang="zh-CN" sz="2880" b="1" kern="100" dirty="0">
                <a:latin typeface="Times New Roman" panose="02020603050405020304" pitchFamily="18" charset="0"/>
              </a:rPr>
              <a:t>        </a:t>
            </a:r>
            <a:r>
              <a:rPr lang="en-US" altLang="zh-CN" sz="2880" b="1" kern="100" dirty="0" err="1">
                <a:latin typeface="Times New Roman" panose="02020603050405020304" pitchFamily="18" charset="0"/>
              </a:rPr>
              <a:t>myTask.</a:t>
            </a:r>
            <a:r>
              <a:rPr lang="en-US" altLang="zh-CN" sz="2880" b="1" kern="100" dirty="0" err="1">
                <a:solidFill>
                  <a:srgbClr val="FF0066"/>
                </a:solidFill>
                <a:latin typeface="Times New Roman" panose="02020603050405020304" pitchFamily="18" charset="0"/>
              </a:rPr>
              <a:t>execute</a:t>
            </a:r>
            <a:r>
              <a:rPr lang="en-US" altLang="zh-CN" sz="2880" b="1" kern="100" dirty="0">
                <a:solidFill>
                  <a:srgbClr val="FF0066"/>
                </a:solidFill>
                <a:latin typeface="Times New Roman" panose="02020603050405020304" pitchFamily="18" charset="0"/>
              </a:rPr>
              <a:t>()</a:t>
            </a:r>
            <a:r>
              <a:rPr lang="en-US" altLang="zh-CN" sz="2880" b="1" kern="100" dirty="0">
                <a:latin typeface="Times New Roman" panose="02020603050405020304" pitchFamily="18" charset="0"/>
              </a:rPr>
              <a:t>;  </a:t>
            </a:r>
          </a:p>
          <a:p>
            <a:r>
              <a:rPr lang="zh-CN" altLang="en-US" sz="2880" b="1" kern="100" dirty="0">
                <a:latin typeface="Times New Roman" panose="02020603050405020304" pitchFamily="18" charset="0"/>
              </a:rPr>
              <a:t>    </a:t>
            </a:r>
            <a:r>
              <a:rPr lang="en-US" altLang="zh-CN" sz="2880" b="1" kern="100" dirty="0">
                <a:latin typeface="Times New Roman" panose="02020603050405020304" pitchFamily="18" charset="0"/>
              </a:rPr>
              <a:t>}</a:t>
            </a:r>
            <a:endParaRPr lang="zh-CN" altLang="zh-CN" sz="2880" b="1" kern="100" dirty="0">
              <a:latin typeface="Times New Roman" panose="02020603050405020304" pitchFamily="18" charset="0"/>
            </a:endParaRPr>
          </a:p>
        </p:txBody>
      </p:sp>
      <p:sp>
        <p:nvSpPr>
          <p:cNvPr id="2" name="矩形 1"/>
          <p:cNvSpPr/>
          <p:nvPr/>
        </p:nvSpPr>
        <p:spPr>
          <a:xfrm>
            <a:off x="5023034" y="5051370"/>
            <a:ext cx="374074" cy="401782"/>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85588" tIns="42794" rIns="85588" bIns="42794" rtlCol="0" anchor="ctr"/>
          <a:lstStyle/>
          <a:p>
            <a:pPr algn="ctr"/>
            <a:r>
              <a:rPr lang="en-US" altLang="zh-CN" sz="2280" b="1" dirty="0">
                <a:solidFill>
                  <a:schemeClr val="bg1"/>
                </a:solidFill>
              </a:rPr>
              <a:t>1</a:t>
            </a:r>
            <a:endParaRPr lang="zh-CN" altLang="en-US" sz="2280" b="1" dirty="0">
              <a:solidFill>
                <a:schemeClr val="bg1"/>
              </a:solidFill>
            </a:endParaRPr>
          </a:p>
        </p:txBody>
      </p:sp>
    </p:spTree>
    <p:extLst>
      <p:ext uri="{BB962C8B-B14F-4D97-AF65-F5344CB8AC3E}">
        <p14:creationId xmlns:p14="http://schemas.microsoft.com/office/powerpoint/2010/main" val="389779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1327" y="-12745"/>
            <a:ext cx="10661074" cy="6808264"/>
          </a:xfrm>
          <a:prstGeom prst="rect">
            <a:avLst/>
          </a:prstGeom>
          <a:solidFill>
            <a:schemeClr val="bg1"/>
          </a:solidFill>
          <a:ln>
            <a:solidFill>
              <a:schemeClr val="tx2"/>
            </a:solidFill>
          </a:ln>
        </p:spPr>
        <p:txBody>
          <a:bodyPr wrap="square" lIns="85588" tIns="42794" rIns="85588" bIns="42794">
            <a:spAutoFit/>
          </a:bodyPr>
          <a:lstStyle/>
          <a:p>
            <a:pPr indent="249631"/>
            <a:r>
              <a:rPr lang="en-US" altLang="zh-CN" sz="3120" kern="100" dirty="0">
                <a:latin typeface="Times New Roman" panose="02020603050405020304" pitchFamily="18" charset="0"/>
              </a:rPr>
              <a:t>class </a:t>
            </a:r>
            <a:r>
              <a:rPr lang="en-US" altLang="zh-CN" sz="3120" b="1" kern="100" dirty="0" err="1">
                <a:solidFill>
                  <a:srgbClr val="FF0066"/>
                </a:solidFill>
                <a:latin typeface="Times New Roman" panose="02020603050405020304" pitchFamily="18" charset="0"/>
              </a:rPr>
              <a:t>MyTask</a:t>
            </a:r>
            <a:r>
              <a:rPr lang="en-US" altLang="zh-CN" sz="3120" b="1" kern="100" dirty="0">
                <a:solidFill>
                  <a:srgbClr val="FF0066"/>
                </a:solidFill>
                <a:latin typeface="Times New Roman" panose="02020603050405020304" pitchFamily="18" charset="0"/>
              </a:rPr>
              <a:t> extends AsyncTask</a:t>
            </a:r>
            <a:r>
              <a:rPr lang="en-US" altLang="zh-CN" sz="3120" kern="100" dirty="0">
                <a:latin typeface="Times New Roman" panose="02020603050405020304" pitchFamily="18" charset="0"/>
              </a:rPr>
              <a:t>{</a:t>
            </a:r>
            <a:br>
              <a:rPr lang="en-US" altLang="zh-CN" sz="3120" kern="100" dirty="0">
                <a:latin typeface="Times New Roman" panose="02020603050405020304" pitchFamily="18" charset="0"/>
              </a:rPr>
            </a:br>
            <a:r>
              <a:rPr lang="en-US" altLang="zh-CN" sz="3120" kern="100" dirty="0">
                <a:latin typeface="Times New Roman" panose="02020603050405020304" pitchFamily="18" charset="0"/>
              </a:rPr>
              <a:t>       protected void </a:t>
            </a:r>
            <a:r>
              <a:rPr lang="en-US" altLang="zh-CN" sz="3120" b="1" kern="100" dirty="0" err="1">
                <a:latin typeface="Times New Roman" panose="02020603050405020304" pitchFamily="18" charset="0"/>
              </a:rPr>
              <a:t>onPreExecute</a:t>
            </a:r>
            <a:r>
              <a:rPr lang="en-US" altLang="zh-CN" sz="3120" kern="100" dirty="0">
                <a:latin typeface="Times New Roman" panose="02020603050405020304" pitchFamily="18" charset="0"/>
              </a:rPr>
              <a:t>() {</a:t>
            </a:r>
            <a:br>
              <a:rPr lang="en-US" altLang="zh-CN" sz="3120" kern="100" dirty="0">
                <a:latin typeface="Times New Roman" panose="02020603050405020304" pitchFamily="18" charset="0"/>
              </a:rPr>
            </a:br>
            <a:r>
              <a:rPr lang="en-US" altLang="zh-CN" sz="3120" kern="100" dirty="0">
                <a:latin typeface="Times New Roman" panose="02020603050405020304" pitchFamily="18" charset="0"/>
              </a:rPr>
              <a:t>       </a:t>
            </a:r>
            <a:r>
              <a:rPr lang="zh-CN" altLang="en-US" sz="3120" kern="100" dirty="0">
                <a:latin typeface="Times New Roman" panose="02020603050405020304" pitchFamily="18" charset="0"/>
              </a:rPr>
              <a:t>      </a:t>
            </a:r>
            <a:r>
              <a:rPr lang="en-US" altLang="zh-CN" sz="3120" kern="100" dirty="0" err="1">
                <a:latin typeface="Times New Roman" panose="02020603050405020304" pitchFamily="18" charset="0"/>
              </a:rPr>
              <a:t>super.onPreExecute</a:t>
            </a:r>
            <a:r>
              <a:rPr lang="en-US" altLang="zh-CN" sz="3120" kern="100" dirty="0">
                <a:latin typeface="Times New Roman" panose="02020603050405020304" pitchFamily="18" charset="0"/>
              </a:rPr>
              <a:t>();    </a:t>
            </a:r>
          </a:p>
          <a:p>
            <a:pPr indent="249631"/>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a:t>
            </a:r>
          </a:p>
          <a:p>
            <a:pPr indent="249631"/>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protected Object </a:t>
            </a:r>
            <a:r>
              <a:rPr lang="en-US" altLang="zh-CN" sz="3120" b="1" kern="100" dirty="0" err="1">
                <a:latin typeface="Times New Roman" panose="02020603050405020304" pitchFamily="18" charset="0"/>
              </a:rPr>
              <a:t>doInBackground</a:t>
            </a:r>
            <a:r>
              <a:rPr lang="en-US" altLang="zh-CN" sz="3120" kern="100" dirty="0">
                <a:latin typeface="Times New Roman" panose="02020603050405020304" pitchFamily="18" charset="0"/>
              </a:rPr>
              <a:t>(Object[] </a:t>
            </a:r>
            <a:r>
              <a:rPr lang="en-US" altLang="zh-CN" sz="3120" kern="100" dirty="0" err="1">
                <a:latin typeface="Times New Roman" panose="02020603050405020304" pitchFamily="18" charset="0"/>
              </a:rPr>
              <a:t>params</a:t>
            </a:r>
            <a:r>
              <a:rPr lang="en-US" altLang="zh-CN" sz="3120" kern="100" dirty="0">
                <a:latin typeface="Times New Roman" panose="02020603050405020304" pitchFamily="18" charset="0"/>
              </a:rPr>
              <a:t>) {</a:t>
            </a:r>
            <a:br>
              <a:rPr lang="en-US" altLang="zh-CN" sz="3120" kern="100" dirty="0">
                <a:latin typeface="Times New Roman" panose="02020603050405020304" pitchFamily="18" charset="0"/>
              </a:rPr>
            </a:br>
            <a:r>
              <a:rPr lang="en-US" altLang="zh-CN" sz="3120" kern="100" dirty="0">
                <a:latin typeface="Times New Roman" panose="02020603050405020304" pitchFamily="18" charset="0"/>
              </a:rPr>
              <a:t>       </a:t>
            </a:r>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 return null;    </a:t>
            </a:r>
          </a:p>
          <a:p>
            <a:pPr indent="249631"/>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a:t>
            </a:r>
            <a:br>
              <a:rPr lang="en-US" altLang="zh-CN" sz="3120" kern="100" dirty="0">
                <a:latin typeface="Times New Roman" panose="02020603050405020304" pitchFamily="18" charset="0"/>
              </a:rPr>
            </a:br>
            <a:r>
              <a:rPr lang="en-US" altLang="zh-CN" sz="3120" kern="100" dirty="0">
                <a:latin typeface="Times New Roman" panose="02020603050405020304" pitchFamily="18" charset="0"/>
              </a:rPr>
              <a:t>    </a:t>
            </a:r>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protected void </a:t>
            </a:r>
            <a:r>
              <a:rPr lang="en-US" altLang="zh-CN" sz="3120" b="1" kern="100" dirty="0" err="1">
                <a:latin typeface="Times New Roman" panose="02020603050405020304" pitchFamily="18" charset="0"/>
              </a:rPr>
              <a:t>onProgressUpdate</a:t>
            </a:r>
            <a:r>
              <a:rPr lang="en-US" altLang="zh-CN" sz="3120" kern="100" dirty="0">
                <a:latin typeface="Times New Roman" panose="02020603050405020304" pitchFamily="18" charset="0"/>
              </a:rPr>
              <a:t>(Object[] values) {</a:t>
            </a:r>
            <a:br>
              <a:rPr lang="en-US" altLang="zh-CN" sz="3120" kern="100" dirty="0">
                <a:latin typeface="Times New Roman" panose="02020603050405020304" pitchFamily="18" charset="0"/>
              </a:rPr>
            </a:br>
            <a:r>
              <a:rPr lang="en-US" altLang="zh-CN" sz="3120" kern="100" dirty="0">
                <a:latin typeface="Times New Roman" panose="02020603050405020304" pitchFamily="18" charset="0"/>
              </a:rPr>
              <a:t>        </a:t>
            </a:r>
            <a:r>
              <a:rPr lang="zh-CN" altLang="en-US" sz="3120" kern="100" dirty="0">
                <a:latin typeface="Times New Roman" panose="02020603050405020304" pitchFamily="18" charset="0"/>
              </a:rPr>
              <a:t>     </a:t>
            </a:r>
            <a:r>
              <a:rPr lang="en-US" altLang="zh-CN" sz="3120" kern="100" dirty="0" err="1">
                <a:latin typeface="Times New Roman" panose="02020603050405020304" pitchFamily="18" charset="0"/>
              </a:rPr>
              <a:t>super.onProgressUpdate</a:t>
            </a:r>
            <a:r>
              <a:rPr lang="en-US" altLang="zh-CN" sz="3120" kern="100" dirty="0">
                <a:latin typeface="Times New Roman" panose="02020603050405020304" pitchFamily="18" charset="0"/>
              </a:rPr>
              <a:t>(values);</a:t>
            </a:r>
            <a:br>
              <a:rPr lang="en-US" altLang="zh-CN" sz="3120" kern="100" dirty="0">
                <a:latin typeface="Times New Roman" panose="02020603050405020304" pitchFamily="18" charset="0"/>
              </a:rPr>
            </a:br>
            <a:r>
              <a:rPr lang="en-US" altLang="zh-CN" sz="3120" kern="100" dirty="0">
                <a:latin typeface="Times New Roman" panose="02020603050405020304" pitchFamily="18" charset="0"/>
              </a:rPr>
              <a:t>    </a:t>
            </a:r>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 </a:t>
            </a:r>
          </a:p>
          <a:p>
            <a:pPr indent="249631"/>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protected void </a:t>
            </a:r>
            <a:r>
              <a:rPr lang="en-US" altLang="zh-CN" sz="3120" b="1" kern="100" dirty="0" err="1">
                <a:latin typeface="Times New Roman" panose="02020603050405020304" pitchFamily="18" charset="0"/>
              </a:rPr>
              <a:t>onPostExecute</a:t>
            </a:r>
            <a:r>
              <a:rPr lang="en-US" altLang="zh-CN" sz="3120" kern="100" dirty="0">
                <a:latin typeface="Times New Roman" panose="02020603050405020304" pitchFamily="18" charset="0"/>
              </a:rPr>
              <a:t>(Object o) {</a:t>
            </a:r>
            <a:br>
              <a:rPr lang="en-US" altLang="zh-CN" sz="3120" kern="100" dirty="0">
                <a:latin typeface="Times New Roman" panose="02020603050405020304" pitchFamily="18" charset="0"/>
              </a:rPr>
            </a:br>
            <a:r>
              <a:rPr lang="en-US" altLang="zh-CN" sz="3120" kern="100" dirty="0">
                <a:latin typeface="Times New Roman" panose="02020603050405020304" pitchFamily="18" charset="0"/>
              </a:rPr>
              <a:t>        </a:t>
            </a:r>
            <a:r>
              <a:rPr lang="zh-CN" altLang="en-US" sz="3120" kern="100" dirty="0">
                <a:latin typeface="Times New Roman" panose="02020603050405020304" pitchFamily="18" charset="0"/>
              </a:rPr>
              <a:t>     </a:t>
            </a:r>
            <a:r>
              <a:rPr lang="en-US" altLang="zh-CN" sz="3120" kern="100" dirty="0" err="1">
                <a:latin typeface="Times New Roman" panose="02020603050405020304" pitchFamily="18" charset="0"/>
              </a:rPr>
              <a:t>super.onPostExecute</a:t>
            </a:r>
            <a:r>
              <a:rPr lang="en-US" altLang="zh-CN" sz="3120" kern="100" dirty="0">
                <a:latin typeface="Times New Roman" panose="02020603050405020304" pitchFamily="18" charset="0"/>
              </a:rPr>
              <a:t>(o);    </a:t>
            </a:r>
          </a:p>
          <a:p>
            <a:pPr indent="249631"/>
            <a:r>
              <a:rPr lang="zh-CN" altLang="en-US" sz="3120" kern="100" dirty="0">
                <a:latin typeface="Times New Roman" panose="02020603050405020304" pitchFamily="18" charset="0"/>
              </a:rPr>
              <a:t>    </a:t>
            </a:r>
            <a:r>
              <a:rPr lang="en-US" altLang="zh-CN" sz="3120" kern="100" dirty="0">
                <a:latin typeface="Times New Roman" panose="02020603050405020304" pitchFamily="18" charset="0"/>
              </a:rPr>
              <a:t>} </a:t>
            </a:r>
          </a:p>
          <a:p>
            <a:pPr indent="249631"/>
            <a:r>
              <a:rPr lang="en-US" altLang="zh-CN" sz="3120" kern="100" dirty="0">
                <a:latin typeface="Times New Roman" panose="02020603050405020304" pitchFamily="18" charset="0"/>
              </a:rPr>
              <a:t>}</a:t>
            </a:r>
            <a:endParaRPr lang="zh-CN" altLang="en-US" sz="3120" dirty="0"/>
          </a:p>
        </p:txBody>
      </p:sp>
      <p:sp>
        <p:nvSpPr>
          <p:cNvPr id="6" name="矩形 5"/>
          <p:cNvSpPr/>
          <p:nvPr/>
        </p:nvSpPr>
        <p:spPr>
          <a:xfrm>
            <a:off x="7252757" y="508015"/>
            <a:ext cx="374074" cy="401782"/>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85588" tIns="42794" rIns="85588" bIns="42794" rtlCol="0" anchor="ctr"/>
          <a:lstStyle/>
          <a:p>
            <a:pPr algn="ctr"/>
            <a:r>
              <a:rPr lang="en-US" altLang="zh-CN" sz="2280" b="1" dirty="0">
                <a:solidFill>
                  <a:schemeClr val="bg1"/>
                </a:solidFill>
              </a:rPr>
              <a:t>2</a:t>
            </a:r>
            <a:endParaRPr lang="zh-CN" altLang="en-US" sz="2280" b="1" dirty="0">
              <a:solidFill>
                <a:schemeClr val="bg1"/>
              </a:solidFill>
            </a:endParaRPr>
          </a:p>
        </p:txBody>
      </p:sp>
      <p:sp>
        <p:nvSpPr>
          <p:cNvPr id="7" name="矩形 6"/>
          <p:cNvSpPr/>
          <p:nvPr/>
        </p:nvSpPr>
        <p:spPr>
          <a:xfrm>
            <a:off x="6105995" y="1608792"/>
            <a:ext cx="374074" cy="401782"/>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85588" tIns="42794" rIns="85588" bIns="42794" rtlCol="0" anchor="ctr"/>
          <a:lstStyle/>
          <a:p>
            <a:pPr algn="ctr"/>
            <a:r>
              <a:rPr lang="en-US" altLang="zh-CN" sz="2280" b="1" dirty="0">
                <a:solidFill>
                  <a:schemeClr val="bg1"/>
                </a:solidFill>
              </a:rPr>
              <a:t>3</a:t>
            </a:r>
            <a:endParaRPr lang="zh-CN" altLang="en-US" sz="2280" b="1" dirty="0">
              <a:solidFill>
                <a:schemeClr val="bg1"/>
              </a:solidFill>
            </a:endParaRPr>
          </a:p>
        </p:txBody>
      </p:sp>
      <p:sp>
        <p:nvSpPr>
          <p:cNvPr id="8" name="矩形 7"/>
          <p:cNvSpPr/>
          <p:nvPr/>
        </p:nvSpPr>
        <p:spPr>
          <a:xfrm>
            <a:off x="10742816" y="2008171"/>
            <a:ext cx="374074" cy="401782"/>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85588" tIns="42794" rIns="85588" bIns="42794" rtlCol="0" anchor="ctr"/>
          <a:lstStyle/>
          <a:p>
            <a:pPr algn="ctr"/>
            <a:r>
              <a:rPr lang="en-US" altLang="zh-CN" sz="2280" b="1" dirty="0">
                <a:solidFill>
                  <a:schemeClr val="bg1"/>
                </a:solidFill>
              </a:rPr>
              <a:t>4</a:t>
            </a:r>
            <a:endParaRPr lang="zh-CN" altLang="en-US" sz="2280" b="1" dirty="0">
              <a:solidFill>
                <a:schemeClr val="bg1"/>
              </a:solidFill>
            </a:endParaRPr>
          </a:p>
        </p:txBody>
      </p:sp>
      <p:sp>
        <p:nvSpPr>
          <p:cNvPr id="9" name="矩形 8"/>
          <p:cNvSpPr/>
          <p:nvPr/>
        </p:nvSpPr>
        <p:spPr>
          <a:xfrm>
            <a:off x="5690754" y="2997721"/>
            <a:ext cx="374074" cy="401782"/>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85588" tIns="42794" rIns="85588" bIns="42794" rtlCol="0" anchor="ctr"/>
          <a:lstStyle/>
          <a:p>
            <a:pPr algn="ctr"/>
            <a:r>
              <a:rPr lang="en-US" altLang="zh-CN" sz="2280" b="1" dirty="0">
                <a:solidFill>
                  <a:schemeClr val="bg1"/>
                </a:solidFill>
              </a:rPr>
              <a:t>5</a:t>
            </a:r>
            <a:endParaRPr lang="zh-CN" altLang="en-US" sz="2280" b="1" dirty="0">
              <a:solidFill>
                <a:schemeClr val="bg1"/>
              </a:solidFill>
            </a:endParaRPr>
          </a:p>
        </p:txBody>
      </p:sp>
      <p:sp>
        <p:nvSpPr>
          <p:cNvPr id="10" name="TextBox 9"/>
          <p:cNvSpPr txBox="1"/>
          <p:nvPr/>
        </p:nvSpPr>
        <p:spPr>
          <a:xfrm>
            <a:off x="8845943" y="2456809"/>
            <a:ext cx="2713007" cy="825088"/>
          </a:xfrm>
          <a:prstGeom prst="rect">
            <a:avLst/>
          </a:prstGeom>
          <a:noFill/>
          <a:ln>
            <a:solidFill>
              <a:schemeClr val="tx1"/>
            </a:solidFill>
          </a:ln>
        </p:spPr>
        <p:txBody>
          <a:bodyPr wrap="square" lIns="85588" tIns="42794" rIns="85588" bIns="42794" rtlCol="0">
            <a:spAutoFit/>
          </a:bodyPr>
          <a:lstStyle/>
          <a:p>
            <a:r>
              <a:rPr lang="en-US" altLang="zh-CN" sz="2400" b="1" dirty="0" err="1">
                <a:solidFill>
                  <a:srgbClr val="FF0066"/>
                </a:solidFill>
              </a:rPr>
              <a:t>publishProgress</a:t>
            </a:r>
            <a:r>
              <a:rPr lang="en-US" altLang="zh-CN" sz="2400" dirty="0"/>
              <a:t>(Progress... values)</a:t>
            </a:r>
            <a:endParaRPr lang="zh-CN" altLang="en-US" sz="2400" dirty="0" err="1"/>
          </a:p>
        </p:txBody>
      </p:sp>
      <p:cxnSp>
        <p:nvCxnSpPr>
          <p:cNvPr id="12" name="直接箭头连接符 11"/>
          <p:cNvCxnSpPr>
            <a:endCxn id="10" idx="1"/>
          </p:cNvCxnSpPr>
          <p:nvPr/>
        </p:nvCxnSpPr>
        <p:spPr>
          <a:xfrm>
            <a:off x="6584274" y="2456809"/>
            <a:ext cx="2261669" cy="41254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矩形 15"/>
          <p:cNvSpPr/>
          <p:nvPr/>
        </p:nvSpPr>
        <p:spPr>
          <a:xfrm>
            <a:off x="6397237" y="5117809"/>
            <a:ext cx="374074" cy="401782"/>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85588" tIns="42794" rIns="85588" bIns="42794" rtlCol="0" anchor="ctr"/>
          <a:lstStyle/>
          <a:p>
            <a:pPr algn="ctr"/>
            <a:r>
              <a:rPr lang="en-US" altLang="zh-CN" sz="2280" b="1" dirty="0">
                <a:solidFill>
                  <a:schemeClr val="bg1"/>
                </a:solidFill>
              </a:rPr>
              <a:t>6</a:t>
            </a:r>
            <a:endParaRPr lang="zh-CN" altLang="en-US" sz="2280" b="1" dirty="0">
              <a:solidFill>
                <a:schemeClr val="bg1"/>
              </a:solidFill>
            </a:endParaRPr>
          </a:p>
        </p:txBody>
      </p:sp>
      <p:cxnSp>
        <p:nvCxnSpPr>
          <p:cNvPr id="20" name="直接箭头连接符 19"/>
          <p:cNvCxnSpPr/>
          <p:nvPr/>
        </p:nvCxnSpPr>
        <p:spPr>
          <a:xfrm flipH="1">
            <a:off x="6584275" y="3047142"/>
            <a:ext cx="2261670" cy="3523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814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righ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C99653-CC36-4FB7-B675-03ED37530D1C}"/>
              </a:ext>
            </a:extLst>
          </p:cNvPr>
          <p:cNvSpPr>
            <a:spLocks noGrp="1"/>
          </p:cNvSpPr>
          <p:nvPr>
            <p:ph idx="1"/>
          </p:nvPr>
        </p:nvSpPr>
        <p:spPr/>
        <p:txBody>
          <a:bodyPr>
            <a:normAutofit/>
          </a:bodyPr>
          <a:lstStyle/>
          <a:p>
            <a:r>
              <a:rPr lang="en-US" altLang="zh-CN" dirty="0"/>
              <a:t>public abstract class </a:t>
            </a:r>
            <a:r>
              <a:rPr lang="en-US" altLang="zh-CN" b="1" dirty="0" err="1"/>
              <a:t>AsyncTask</a:t>
            </a:r>
            <a:r>
              <a:rPr lang="en-US" altLang="zh-CN" dirty="0"/>
              <a:t>&lt;Params, Progress, Result&gt;</a:t>
            </a:r>
          </a:p>
          <a:p>
            <a:r>
              <a:rPr lang="zh-CN" altLang="en-US" sz="2160" dirty="0"/>
              <a:t>在继承</a:t>
            </a:r>
            <a:r>
              <a:rPr lang="en-US" altLang="zh-CN" sz="2160" dirty="0" err="1"/>
              <a:t>AsyncTask</a:t>
            </a:r>
            <a:r>
              <a:rPr lang="en-US" altLang="zh-CN" sz="2160" dirty="0"/>
              <a:t> </a:t>
            </a:r>
            <a:r>
              <a:rPr lang="zh-CN" altLang="en-US" sz="2160" dirty="0"/>
              <a:t>的时候可以为</a:t>
            </a:r>
            <a:r>
              <a:rPr lang="en-US" altLang="zh-CN" sz="2160" dirty="0" err="1"/>
              <a:t>AsyncTask</a:t>
            </a:r>
            <a:r>
              <a:rPr lang="zh-CN" altLang="en-US" sz="2160" dirty="0"/>
              <a:t>指定</a:t>
            </a:r>
            <a:r>
              <a:rPr lang="en-US" altLang="zh-CN" sz="2160" b="1" dirty="0"/>
              <a:t>3</a:t>
            </a:r>
            <a:r>
              <a:rPr lang="zh-CN" altLang="en-US" sz="2160" b="1" dirty="0"/>
              <a:t>个泛型参数</a:t>
            </a:r>
            <a:r>
              <a:rPr lang="zh-CN" altLang="en-US" sz="2160" dirty="0"/>
              <a:t>，这</a:t>
            </a:r>
            <a:r>
              <a:rPr lang="en-US" altLang="zh-CN" sz="2160" dirty="0"/>
              <a:t>3</a:t>
            </a:r>
            <a:r>
              <a:rPr lang="zh-CN" altLang="en-US" sz="2160" dirty="0"/>
              <a:t>个参数的用途如下：</a:t>
            </a:r>
            <a:endParaRPr lang="en-US" altLang="zh-CN" sz="2160" dirty="0"/>
          </a:p>
          <a:p>
            <a:pPr lvl="1"/>
            <a:r>
              <a:rPr lang="en-US" altLang="zh-CN" b="1" dirty="0">
                <a:solidFill>
                  <a:srgbClr val="0070C0"/>
                </a:solidFill>
              </a:rPr>
              <a:t>Params</a:t>
            </a:r>
            <a:r>
              <a:rPr lang="zh-CN" altLang="en-US" sz="1920" dirty="0"/>
              <a:t>：“启动任务执行的输入参数”，在执行</a:t>
            </a:r>
            <a:r>
              <a:rPr lang="en-US" altLang="zh-CN" sz="1920" dirty="0" err="1"/>
              <a:t>AsyncTask</a:t>
            </a:r>
            <a:r>
              <a:rPr lang="en-US" altLang="zh-CN" sz="1920" dirty="0"/>
              <a:t> </a:t>
            </a:r>
            <a:r>
              <a:rPr lang="zh-CN" altLang="en-US" sz="1920" dirty="0"/>
              <a:t>时需要传入的参数，用于在后台任务中使用。后台任务是指</a:t>
            </a:r>
            <a:r>
              <a:rPr lang="en-US" altLang="zh-CN" sz="1920" dirty="0" err="1">
                <a:solidFill>
                  <a:srgbClr val="0070C0"/>
                </a:solidFill>
              </a:rPr>
              <a:t>doInBackground</a:t>
            </a:r>
            <a:r>
              <a:rPr lang="en-US" altLang="zh-CN" sz="1920" dirty="0">
                <a:solidFill>
                  <a:srgbClr val="0070C0"/>
                </a:solidFill>
              </a:rPr>
              <a:t>()</a:t>
            </a:r>
            <a:r>
              <a:rPr lang="zh-CN" altLang="en-US" sz="1920" dirty="0"/>
              <a:t>方法中执行的动作。</a:t>
            </a:r>
            <a:endParaRPr lang="en-US" altLang="zh-CN" sz="1920" dirty="0"/>
          </a:p>
          <a:p>
            <a:pPr lvl="1"/>
            <a:r>
              <a:rPr lang="en-US" altLang="zh-CN" b="1" dirty="0">
                <a:solidFill>
                  <a:srgbClr val="0070C0"/>
                </a:solidFill>
              </a:rPr>
              <a:t>Progress</a:t>
            </a:r>
            <a:r>
              <a:rPr lang="zh-CN" altLang="en-US" sz="1920" dirty="0"/>
              <a:t>：“后台任务执行的进度”，后台执行任务时，如果需要在界面上显示当前的进度，则使用这里指定的泛型作为进度单位。</a:t>
            </a:r>
            <a:endParaRPr lang="en-US" altLang="zh-CN" sz="1920" dirty="0"/>
          </a:p>
          <a:p>
            <a:pPr lvl="1"/>
            <a:r>
              <a:rPr lang="en-US" altLang="zh-CN" b="1" dirty="0">
                <a:solidFill>
                  <a:srgbClr val="0070C0"/>
                </a:solidFill>
              </a:rPr>
              <a:t>Result</a:t>
            </a:r>
            <a:r>
              <a:rPr lang="zh-CN" altLang="en-US" sz="1920" dirty="0"/>
              <a:t>：“后台计算结果的类型”，当任务执行完毕后，如果需要对结果进行返回，则使用这里指定的泛型作为返回值类型。</a:t>
            </a:r>
            <a:endParaRPr lang="en-US" altLang="zh-CN" sz="1920" dirty="0"/>
          </a:p>
          <a:p>
            <a:pPr lvl="1"/>
            <a:r>
              <a:rPr lang="zh-CN" altLang="en-US" sz="1920" dirty="0"/>
              <a:t>在特定场合下，并不是所有类型都被使用，如果没有被使用，可以用</a:t>
            </a:r>
            <a:r>
              <a:rPr lang="en-US" altLang="zh-CN" sz="1920" dirty="0" err="1"/>
              <a:t>java.lang.Void</a:t>
            </a:r>
            <a:r>
              <a:rPr lang="zh-CN" altLang="en-US" sz="1920" dirty="0"/>
              <a:t>类型代替。</a:t>
            </a:r>
            <a:endParaRPr lang="en-US" altLang="zh-CN" sz="1920" dirty="0"/>
          </a:p>
          <a:p>
            <a:r>
              <a:rPr lang="zh-CN" altLang="en-US" sz="2160" dirty="0"/>
              <a:t>例如：</a:t>
            </a:r>
            <a:endParaRPr lang="en-US" altLang="zh-CN" sz="2160" dirty="0"/>
          </a:p>
          <a:p>
            <a:pPr marL="0" indent="0" defTabSz="855878">
              <a:spcBef>
                <a:spcPts val="0"/>
              </a:spcBef>
              <a:buNone/>
            </a:pPr>
            <a:r>
              <a:rPr lang="en-US" altLang="zh-CN" sz="2400" dirty="0">
                <a:solidFill>
                  <a:prstClr val="black"/>
                </a:solidFill>
              </a:rPr>
              <a:t>	</a:t>
            </a:r>
            <a:r>
              <a:rPr lang="en-US" altLang="zh-CN" b="1" dirty="0">
                <a:solidFill>
                  <a:prstClr val="black"/>
                </a:solidFill>
              </a:rPr>
              <a:t>class </a:t>
            </a:r>
            <a:r>
              <a:rPr lang="en-US" altLang="zh-CN" b="1" dirty="0" err="1">
                <a:solidFill>
                  <a:srgbClr val="FF0066"/>
                </a:solidFill>
              </a:rPr>
              <a:t>MyAsynTask</a:t>
            </a:r>
            <a:r>
              <a:rPr lang="en-US" altLang="zh-CN" b="1" dirty="0">
                <a:solidFill>
                  <a:srgbClr val="FF0066"/>
                </a:solidFill>
              </a:rPr>
              <a:t> </a:t>
            </a:r>
            <a:r>
              <a:rPr lang="en-US" altLang="zh-CN" b="1" dirty="0">
                <a:solidFill>
                  <a:prstClr val="black"/>
                </a:solidFill>
              </a:rPr>
              <a:t>extends </a:t>
            </a:r>
            <a:r>
              <a:rPr lang="en-US" altLang="zh-CN" b="1" dirty="0" err="1">
                <a:solidFill>
                  <a:srgbClr val="0070C0"/>
                </a:solidFill>
              </a:rPr>
              <a:t>AsynTask</a:t>
            </a:r>
            <a:r>
              <a:rPr lang="en-US" altLang="zh-CN" b="1" dirty="0">
                <a:solidFill>
                  <a:prstClr val="black"/>
                </a:solidFill>
              </a:rPr>
              <a:t>&lt;</a:t>
            </a:r>
            <a:r>
              <a:rPr lang="en-US" altLang="zh-CN" b="1" dirty="0">
                <a:solidFill>
                  <a:srgbClr val="00B050"/>
                </a:solidFill>
              </a:rPr>
              <a:t>Integer</a:t>
            </a:r>
            <a:r>
              <a:rPr lang="en-US" altLang="zh-CN" b="1" dirty="0">
                <a:solidFill>
                  <a:prstClr val="black"/>
                </a:solidFill>
              </a:rPr>
              <a:t>, </a:t>
            </a:r>
            <a:r>
              <a:rPr lang="en-US" altLang="zh-CN" b="1" dirty="0">
                <a:solidFill>
                  <a:srgbClr val="00B050"/>
                </a:solidFill>
              </a:rPr>
              <a:t>Integer</a:t>
            </a:r>
            <a:r>
              <a:rPr lang="en-US" altLang="zh-CN" b="1" dirty="0">
                <a:solidFill>
                  <a:prstClr val="black"/>
                </a:solidFill>
              </a:rPr>
              <a:t>, </a:t>
            </a:r>
            <a:r>
              <a:rPr lang="en-US" altLang="zh-CN" b="1" dirty="0">
                <a:solidFill>
                  <a:srgbClr val="00B050"/>
                </a:solidFill>
              </a:rPr>
              <a:t>String</a:t>
            </a:r>
            <a:r>
              <a:rPr lang="en-US" altLang="zh-CN" b="1" dirty="0">
                <a:solidFill>
                  <a:prstClr val="black"/>
                </a:solidFill>
              </a:rPr>
              <a:t>&gt;{…} </a:t>
            </a:r>
            <a:endParaRPr lang="zh-CN" altLang="en-US" sz="3200" b="1" dirty="0">
              <a:solidFill>
                <a:prstClr val="black"/>
              </a:solidFill>
            </a:endParaRPr>
          </a:p>
          <a:p>
            <a:r>
              <a:rPr lang="zh-CN" altLang="en-US" sz="2160" dirty="0"/>
              <a:t>表示：传入给后台任务的参数类型是</a:t>
            </a:r>
            <a:r>
              <a:rPr lang="en-US" altLang="zh-CN" sz="2160" dirty="0"/>
              <a:t>Integer</a:t>
            </a:r>
            <a:r>
              <a:rPr lang="zh-CN" altLang="en-US" sz="2160" dirty="0"/>
              <a:t>类型，第二个泛型参数表示使用整型数据来作为进度显示单位，第三个泛型参数表示使用</a:t>
            </a:r>
            <a:r>
              <a:rPr lang="en-US" altLang="zh-CN" sz="2160" dirty="0"/>
              <a:t>String</a:t>
            </a:r>
            <a:r>
              <a:rPr lang="zh-CN" altLang="en-US" sz="2160" dirty="0"/>
              <a:t>类型数据来反馈执行结果。</a:t>
            </a:r>
          </a:p>
        </p:txBody>
      </p:sp>
      <p:sp>
        <p:nvSpPr>
          <p:cNvPr id="3" name="标题 2">
            <a:extLst>
              <a:ext uri="{FF2B5EF4-FFF2-40B4-BE49-F238E27FC236}">
                <a16:creationId xmlns:a16="http://schemas.microsoft.com/office/drawing/2014/main" id="{2AE68B02-F88E-4340-B815-C6CAF2091D35}"/>
              </a:ext>
            </a:extLst>
          </p:cNvPr>
          <p:cNvSpPr>
            <a:spLocks noGrp="1"/>
          </p:cNvSpPr>
          <p:nvPr>
            <p:ph type="title"/>
          </p:nvPr>
        </p:nvSpPr>
        <p:spPr/>
        <p:txBody>
          <a:bodyPr/>
          <a:lstStyle/>
          <a:p>
            <a:r>
              <a:rPr lang="en-US" altLang="zh-CN" sz="4800" dirty="0"/>
              <a:t>8.2.5 </a:t>
            </a:r>
            <a:r>
              <a:rPr lang="zh-CN" altLang="en-US" sz="4800" dirty="0"/>
              <a:t>异步任务</a:t>
            </a:r>
            <a:endParaRPr lang="zh-CN" altLang="en-US" dirty="0"/>
          </a:p>
        </p:txBody>
      </p:sp>
    </p:spTree>
    <p:extLst>
      <p:ext uri="{BB962C8B-B14F-4D97-AF65-F5344CB8AC3E}">
        <p14:creationId xmlns:p14="http://schemas.microsoft.com/office/powerpoint/2010/main" val="346021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E96E5-6F3E-4192-8615-A426A361854F}"/>
              </a:ext>
            </a:extLst>
          </p:cNvPr>
          <p:cNvSpPr>
            <a:spLocks noGrp="1"/>
          </p:cNvSpPr>
          <p:nvPr>
            <p:ph type="title"/>
          </p:nvPr>
        </p:nvSpPr>
        <p:spPr/>
        <p:txBody>
          <a:bodyPr/>
          <a:lstStyle/>
          <a:p>
            <a:r>
              <a:rPr lang="en-US" altLang="zh-CN" sz="3600" dirty="0"/>
              <a:t>8.2.5 </a:t>
            </a:r>
            <a:r>
              <a:rPr lang="zh-CN" altLang="en-US" sz="3600" dirty="0"/>
              <a:t>异步任务</a:t>
            </a:r>
            <a:endParaRPr lang="zh-CN" altLang="en-US" dirty="0"/>
          </a:p>
        </p:txBody>
      </p:sp>
      <p:sp>
        <p:nvSpPr>
          <p:cNvPr id="3" name="内容占位符 2">
            <a:extLst>
              <a:ext uri="{FF2B5EF4-FFF2-40B4-BE49-F238E27FC236}">
                <a16:creationId xmlns:a16="http://schemas.microsoft.com/office/drawing/2014/main" id="{AB5CCF07-683B-4F50-8CC6-861B2842EC18}"/>
              </a:ext>
            </a:extLst>
          </p:cNvPr>
          <p:cNvSpPr>
            <a:spLocks noGrp="1"/>
          </p:cNvSpPr>
          <p:nvPr>
            <p:ph idx="1"/>
          </p:nvPr>
        </p:nvSpPr>
        <p:spPr/>
        <p:txBody>
          <a:bodyPr/>
          <a:lstStyle/>
          <a:p>
            <a:pPr marL="0" indent="0">
              <a:buNone/>
            </a:pPr>
            <a:r>
              <a:rPr lang="zh-CN" altLang="en-US" dirty="0"/>
              <a:t>在使用的时候，需要注意以下几个问题：</a:t>
            </a:r>
          </a:p>
          <a:p>
            <a:pPr marL="514350" indent="-514350">
              <a:buFont typeface="+mj-ea"/>
              <a:buAutoNum type="circleNumDbPlain"/>
            </a:pPr>
            <a:r>
              <a:rPr lang="zh-CN" altLang="en-US" dirty="0"/>
              <a:t>异步任务的实例必须在</a:t>
            </a:r>
            <a:r>
              <a:rPr lang="en-US" altLang="zh-CN" dirty="0"/>
              <a:t>UI</a:t>
            </a:r>
            <a:r>
              <a:rPr lang="zh-CN" altLang="en-US" dirty="0"/>
              <a:t>线程中创建。</a:t>
            </a:r>
          </a:p>
          <a:p>
            <a:pPr marL="514350" indent="-514350">
              <a:buFont typeface="+mj-ea"/>
              <a:buAutoNum type="circleNumDbPlain"/>
            </a:pPr>
            <a:r>
              <a:rPr lang="en-US" altLang="zh-CN" dirty="0"/>
              <a:t>execute(Params... params)</a:t>
            </a:r>
            <a:r>
              <a:rPr lang="zh-CN" altLang="en-US" dirty="0"/>
              <a:t>方法必须在</a:t>
            </a:r>
            <a:r>
              <a:rPr lang="en-US" altLang="zh-CN" dirty="0"/>
              <a:t>UI</a:t>
            </a:r>
            <a:r>
              <a:rPr lang="zh-CN" altLang="en-US" dirty="0"/>
              <a:t>线程中调用。</a:t>
            </a:r>
          </a:p>
          <a:p>
            <a:pPr marL="514350" indent="-514350">
              <a:buFont typeface="+mj-ea"/>
              <a:buAutoNum type="circleNumDbPlain"/>
            </a:pPr>
            <a:r>
              <a:rPr lang="zh-CN" altLang="en-US" dirty="0"/>
              <a:t>不要手动调用</a:t>
            </a:r>
            <a:r>
              <a:rPr lang="en-US" altLang="zh-CN" dirty="0" err="1"/>
              <a:t>onPreExecute</a:t>
            </a:r>
            <a:r>
              <a:rPr lang="en-US" altLang="zh-CN" dirty="0"/>
              <a:t>()</a:t>
            </a:r>
            <a:r>
              <a:rPr lang="zh-CN" altLang="en-US" dirty="0"/>
              <a:t>，</a:t>
            </a:r>
            <a:r>
              <a:rPr lang="en-US" altLang="zh-CN" dirty="0" err="1"/>
              <a:t>doInBackground</a:t>
            </a:r>
            <a:r>
              <a:rPr lang="en-US" altLang="zh-CN" dirty="0"/>
              <a:t>(Params... params)</a:t>
            </a:r>
            <a:r>
              <a:rPr lang="zh-CN" altLang="en-US" dirty="0"/>
              <a:t>，</a:t>
            </a:r>
            <a:r>
              <a:rPr lang="en-US" altLang="zh-CN" dirty="0" err="1"/>
              <a:t>onProgressUpdate</a:t>
            </a:r>
            <a:r>
              <a:rPr lang="en-US" altLang="zh-CN" dirty="0"/>
              <a:t> (Progress... values)</a:t>
            </a:r>
            <a:r>
              <a:rPr lang="zh-CN" altLang="en-US" dirty="0"/>
              <a:t>，</a:t>
            </a:r>
            <a:r>
              <a:rPr lang="en-US" altLang="zh-CN" dirty="0" err="1"/>
              <a:t>onPostExecute</a:t>
            </a:r>
            <a:r>
              <a:rPr lang="en-US" altLang="zh-CN" dirty="0"/>
              <a:t>(Result result)</a:t>
            </a:r>
            <a:r>
              <a:rPr lang="zh-CN" altLang="en-US" dirty="0"/>
              <a:t>这几个方法。</a:t>
            </a:r>
          </a:p>
          <a:p>
            <a:pPr marL="514350" indent="-514350">
              <a:buFont typeface="+mj-ea"/>
              <a:buAutoNum type="circleNumDbPlain"/>
            </a:pPr>
            <a:r>
              <a:rPr lang="zh-CN" altLang="en-US" dirty="0"/>
              <a:t>不能在</a:t>
            </a:r>
            <a:r>
              <a:rPr lang="en-US" altLang="zh-CN" dirty="0" err="1"/>
              <a:t>doInBackground</a:t>
            </a:r>
            <a:r>
              <a:rPr lang="en-US" altLang="zh-CN" dirty="0"/>
              <a:t>(Params... params)</a:t>
            </a:r>
            <a:r>
              <a:rPr lang="zh-CN" altLang="en-US" dirty="0"/>
              <a:t>中更改</a:t>
            </a:r>
            <a:r>
              <a:rPr lang="en-US" altLang="zh-CN" dirty="0"/>
              <a:t>UI</a:t>
            </a:r>
            <a:r>
              <a:rPr lang="zh-CN" altLang="en-US" dirty="0"/>
              <a:t>组件的信息。</a:t>
            </a:r>
          </a:p>
          <a:p>
            <a:pPr marL="514350" indent="-514350">
              <a:buFont typeface="+mj-ea"/>
              <a:buAutoNum type="circleNumDbPlain"/>
            </a:pPr>
            <a:r>
              <a:rPr lang="zh-CN" altLang="en-US" dirty="0"/>
              <a:t>一个任务实例只能执行一次，如果执行第二次将会抛出异常。</a:t>
            </a:r>
          </a:p>
        </p:txBody>
      </p:sp>
    </p:spTree>
    <p:extLst>
      <p:ext uri="{BB962C8B-B14F-4D97-AF65-F5344CB8AC3E}">
        <p14:creationId xmlns:p14="http://schemas.microsoft.com/office/powerpoint/2010/main" val="351496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F02BC-1B5D-45B0-853D-7D4DFE42AF19}"/>
              </a:ext>
            </a:extLst>
          </p:cNvPr>
          <p:cNvSpPr>
            <a:spLocks noGrp="1"/>
          </p:cNvSpPr>
          <p:nvPr>
            <p:ph type="title"/>
          </p:nvPr>
        </p:nvSpPr>
        <p:spPr/>
        <p:txBody>
          <a:bodyPr/>
          <a:lstStyle/>
          <a:p>
            <a:r>
              <a:rPr lang="en-US" altLang="zh-CN" sz="3600" dirty="0"/>
              <a:t>8.2.5 </a:t>
            </a:r>
            <a:r>
              <a:rPr lang="zh-CN" altLang="en-US" sz="3600" dirty="0"/>
              <a:t>异步任务</a:t>
            </a:r>
            <a:endParaRPr lang="zh-CN" altLang="en-US" dirty="0"/>
          </a:p>
        </p:txBody>
      </p:sp>
      <p:sp>
        <p:nvSpPr>
          <p:cNvPr id="3" name="内容占位符 2">
            <a:extLst>
              <a:ext uri="{FF2B5EF4-FFF2-40B4-BE49-F238E27FC236}">
                <a16:creationId xmlns:a16="http://schemas.microsoft.com/office/drawing/2014/main" id="{B90C37E8-A84D-497D-AE28-9CF35C7CFCB7}"/>
              </a:ext>
            </a:extLst>
          </p:cNvPr>
          <p:cNvSpPr>
            <a:spLocks noGrp="1"/>
          </p:cNvSpPr>
          <p:nvPr>
            <p:ph idx="1"/>
          </p:nvPr>
        </p:nvSpPr>
        <p:spPr/>
        <p:txBody>
          <a:bodyPr/>
          <a:lstStyle/>
          <a:p>
            <a:r>
              <a:rPr lang="zh-CN" altLang="zh-CN" dirty="0"/>
              <a:t>利用后台异步任务更新进度条显示。</a:t>
            </a:r>
            <a:endParaRPr lang="zh-CN" altLang="en-US" dirty="0"/>
          </a:p>
          <a:p>
            <a:endParaRPr lang="zh-CN" altLang="en-US" dirty="0"/>
          </a:p>
        </p:txBody>
      </p:sp>
      <p:pic>
        <p:nvPicPr>
          <p:cNvPr id="4" name="图片 3">
            <a:extLst>
              <a:ext uri="{FF2B5EF4-FFF2-40B4-BE49-F238E27FC236}">
                <a16:creationId xmlns:a16="http://schemas.microsoft.com/office/drawing/2014/main" id="{3636C819-FC34-4399-AECF-70E7F884E6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27479" y="1981904"/>
            <a:ext cx="2417801" cy="4236289"/>
          </a:xfrm>
          <a:prstGeom prst="rect">
            <a:avLst/>
          </a:prstGeom>
          <a:ln>
            <a:solidFill>
              <a:schemeClr val="tx1"/>
            </a:solidFill>
          </a:ln>
        </p:spPr>
      </p:pic>
      <p:pic>
        <p:nvPicPr>
          <p:cNvPr id="5" name="图片 4">
            <a:extLst>
              <a:ext uri="{FF2B5EF4-FFF2-40B4-BE49-F238E27FC236}">
                <a16:creationId xmlns:a16="http://schemas.microsoft.com/office/drawing/2014/main" id="{065AE675-F006-4CA8-A496-2A622B8F64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62855" y="1988509"/>
            <a:ext cx="2426298" cy="4229683"/>
          </a:xfrm>
          <a:prstGeom prst="rect">
            <a:avLst/>
          </a:prstGeom>
          <a:ln>
            <a:solidFill>
              <a:schemeClr val="tx1"/>
            </a:solidFill>
          </a:ln>
        </p:spPr>
      </p:pic>
      <p:pic>
        <p:nvPicPr>
          <p:cNvPr id="6" name="图片 5">
            <a:extLst>
              <a:ext uri="{FF2B5EF4-FFF2-40B4-BE49-F238E27FC236}">
                <a16:creationId xmlns:a16="http://schemas.microsoft.com/office/drawing/2014/main" id="{FB9287D9-3570-48C2-8A70-9DA457E710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492218" y="1910506"/>
            <a:ext cx="2470387" cy="4312686"/>
          </a:xfrm>
          <a:prstGeom prst="rect">
            <a:avLst/>
          </a:prstGeom>
          <a:ln>
            <a:solidFill>
              <a:schemeClr val="tx1"/>
            </a:solidFill>
          </a:ln>
        </p:spPr>
      </p:pic>
    </p:spTree>
    <p:extLst>
      <p:ext uri="{BB962C8B-B14F-4D97-AF65-F5344CB8AC3E}">
        <p14:creationId xmlns:p14="http://schemas.microsoft.com/office/powerpoint/2010/main" val="148314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F4FA5-8C4E-43A2-B3B5-76CAD564F8E4}"/>
              </a:ext>
            </a:extLst>
          </p:cNvPr>
          <p:cNvSpPr>
            <a:spLocks noGrp="1"/>
          </p:cNvSpPr>
          <p:nvPr>
            <p:ph type="title"/>
          </p:nvPr>
        </p:nvSpPr>
        <p:spPr/>
        <p:txBody>
          <a:bodyPr/>
          <a:lstStyle/>
          <a:p>
            <a:r>
              <a:rPr lang="en-US" altLang="zh-CN" sz="3600" dirty="0"/>
              <a:t>8.2.5 </a:t>
            </a:r>
            <a:r>
              <a:rPr lang="zh-CN" altLang="en-US" sz="3600" dirty="0"/>
              <a:t>异步任务</a:t>
            </a:r>
            <a:endParaRPr lang="zh-CN" altLang="en-US" dirty="0"/>
          </a:p>
        </p:txBody>
      </p:sp>
      <p:sp>
        <p:nvSpPr>
          <p:cNvPr id="3" name="内容占位符 2">
            <a:extLst>
              <a:ext uri="{FF2B5EF4-FFF2-40B4-BE49-F238E27FC236}">
                <a16:creationId xmlns:a16="http://schemas.microsoft.com/office/drawing/2014/main" id="{639E78FF-1A81-4C4B-B451-23F4A59E1918}"/>
              </a:ext>
            </a:extLst>
          </p:cNvPr>
          <p:cNvSpPr>
            <a:spLocks noGrp="1"/>
          </p:cNvSpPr>
          <p:nvPr>
            <p:ph idx="1"/>
          </p:nvPr>
        </p:nvSpPr>
        <p:spPr/>
        <p:txBody>
          <a:bodyPr/>
          <a:lstStyle/>
          <a:p>
            <a:r>
              <a:rPr lang="zh-CN" altLang="zh-CN" dirty="0"/>
              <a:t>利用后台异步任务更新进度条显示。</a:t>
            </a:r>
            <a:endParaRPr lang="en-US" altLang="zh-CN" dirty="0"/>
          </a:p>
          <a:p>
            <a:r>
              <a:rPr lang="zh-CN" altLang="zh-CN" dirty="0"/>
              <a:t>实现步骤：</a:t>
            </a:r>
            <a:endParaRPr lang="en-US" altLang="zh-CN" dirty="0"/>
          </a:p>
          <a:p>
            <a:pPr lvl="1"/>
            <a:r>
              <a:rPr lang="zh-CN" altLang="zh-CN" dirty="0"/>
              <a:t>（</a:t>
            </a:r>
            <a:r>
              <a:rPr lang="en-US" altLang="zh-CN" dirty="0"/>
              <a:t>1</a:t>
            </a:r>
            <a:r>
              <a:rPr lang="zh-CN" altLang="zh-CN" dirty="0"/>
              <a:t>）</a:t>
            </a:r>
            <a:r>
              <a:rPr lang="zh-CN" altLang="zh-CN" b="1" dirty="0"/>
              <a:t>布局文件</a:t>
            </a:r>
            <a:r>
              <a:rPr lang="zh-CN" altLang="zh-CN" dirty="0"/>
              <a:t>。</a:t>
            </a:r>
          </a:p>
          <a:p>
            <a:endParaRPr lang="zh-CN" altLang="en-US" dirty="0"/>
          </a:p>
        </p:txBody>
      </p:sp>
      <p:pic>
        <p:nvPicPr>
          <p:cNvPr id="4" name="图片 3">
            <a:extLst>
              <a:ext uri="{FF2B5EF4-FFF2-40B4-BE49-F238E27FC236}">
                <a16:creationId xmlns:a16="http://schemas.microsoft.com/office/drawing/2014/main" id="{1DA3A435-0E91-46D5-9343-834688EDBD5E}"/>
              </a:ext>
            </a:extLst>
          </p:cNvPr>
          <p:cNvPicPr/>
          <p:nvPr/>
        </p:nvPicPr>
        <p:blipFill>
          <a:blip r:embed="rId2">
            <a:extLst>
              <a:ext uri="{28A0092B-C50C-407E-A947-70E740481C1C}">
                <a14:useLocalDpi xmlns:a14="http://schemas.microsoft.com/office/drawing/2010/main" val="0"/>
              </a:ext>
            </a:extLst>
          </a:blip>
          <a:stretch>
            <a:fillRect/>
          </a:stretch>
        </p:blipFill>
        <p:spPr>
          <a:xfrm>
            <a:off x="929315" y="2988506"/>
            <a:ext cx="7064363" cy="2379346"/>
          </a:xfrm>
          <a:prstGeom prst="rect">
            <a:avLst/>
          </a:prstGeom>
          <a:ln>
            <a:solidFill>
              <a:schemeClr val="accent1"/>
            </a:solidFill>
          </a:ln>
        </p:spPr>
      </p:pic>
    </p:spTree>
    <p:extLst>
      <p:ext uri="{BB962C8B-B14F-4D97-AF65-F5344CB8AC3E}">
        <p14:creationId xmlns:p14="http://schemas.microsoft.com/office/powerpoint/2010/main" val="345981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E123C-4698-4D8A-ACAC-1AA2FCDEE438}"/>
              </a:ext>
            </a:extLst>
          </p:cNvPr>
          <p:cNvSpPr>
            <a:spLocks noGrp="1"/>
          </p:cNvSpPr>
          <p:nvPr>
            <p:ph type="title"/>
          </p:nvPr>
        </p:nvSpPr>
        <p:spPr/>
        <p:txBody>
          <a:bodyPr/>
          <a:lstStyle/>
          <a:p>
            <a:r>
              <a:rPr lang="en-US" altLang="zh-CN" sz="3600" dirty="0"/>
              <a:t>8.2.5 </a:t>
            </a:r>
            <a:r>
              <a:rPr lang="zh-CN" altLang="en-US" sz="3600" dirty="0"/>
              <a:t>异步任务</a:t>
            </a:r>
            <a:endParaRPr lang="zh-CN" altLang="en-US" dirty="0"/>
          </a:p>
        </p:txBody>
      </p:sp>
      <p:sp>
        <p:nvSpPr>
          <p:cNvPr id="3" name="内容占位符 2">
            <a:extLst>
              <a:ext uri="{FF2B5EF4-FFF2-40B4-BE49-F238E27FC236}">
                <a16:creationId xmlns:a16="http://schemas.microsoft.com/office/drawing/2014/main" id="{5139F1DE-1A07-4194-A0CC-1345D50C6198}"/>
              </a:ext>
            </a:extLst>
          </p:cNvPr>
          <p:cNvSpPr>
            <a:spLocks noGrp="1"/>
          </p:cNvSpPr>
          <p:nvPr>
            <p:ph idx="1"/>
          </p:nvPr>
        </p:nvSpPr>
        <p:spPr/>
        <p:txBody>
          <a:bodyPr/>
          <a:lstStyle/>
          <a:p>
            <a:r>
              <a:rPr lang="zh-CN" altLang="zh-CN" dirty="0"/>
              <a:t>利用后台异步任务更新进度条显示。</a:t>
            </a:r>
            <a:endParaRPr lang="en-US" altLang="zh-CN" dirty="0"/>
          </a:p>
          <a:p>
            <a:r>
              <a:rPr lang="zh-CN" altLang="zh-CN" dirty="0"/>
              <a:t>实现步骤：</a:t>
            </a:r>
            <a:endParaRPr lang="en-US" altLang="zh-CN" dirty="0"/>
          </a:p>
          <a:p>
            <a:pPr marL="368028" lvl="1" indent="0">
              <a:buNone/>
            </a:pPr>
            <a:r>
              <a:rPr lang="zh-CN" altLang="zh-CN" b="1" dirty="0"/>
              <a:t>（</a:t>
            </a:r>
            <a:r>
              <a:rPr lang="en-US" altLang="zh-CN" b="1" dirty="0"/>
              <a:t>1</a:t>
            </a:r>
            <a:r>
              <a:rPr lang="zh-CN" altLang="zh-CN" b="1" dirty="0"/>
              <a:t>）布局文件</a:t>
            </a:r>
            <a:r>
              <a:rPr lang="zh-CN" altLang="zh-CN" dirty="0"/>
              <a:t>。</a:t>
            </a:r>
            <a:endParaRPr lang="en-US" altLang="zh-CN" dirty="0"/>
          </a:p>
          <a:p>
            <a:pPr marL="368028" lvl="1" indent="0">
              <a:buNone/>
            </a:pPr>
            <a:r>
              <a:rPr lang="zh-CN" altLang="zh-CN" b="1" dirty="0"/>
              <a:t>（</a:t>
            </a:r>
            <a:r>
              <a:rPr lang="en-US" altLang="zh-CN" b="1" dirty="0"/>
              <a:t>2</a:t>
            </a:r>
            <a:r>
              <a:rPr lang="zh-CN" altLang="zh-CN" b="1" dirty="0"/>
              <a:t>）</a:t>
            </a:r>
            <a:r>
              <a:rPr lang="en-US" altLang="zh-CN" b="1" dirty="0"/>
              <a:t>Activity</a:t>
            </a:r>
            <a:r>
              <a:rPr lang="zh-CN" altLang="zh-CN" b="1" dirty="0"/>
              <a:t>类：</a:t>
            </a:r>
            <a:r>
              <a:rPr lang="zh-CN" altLang="zh-CN" dirty="0"/>
              <a:t>启动异步任务。在</a:t>
            </a:r>
            <a:r>
              <a:rPr lang="en-US" altLang="zh-CN" dirty="0"/>
              <a:t>execute()</a:t>
            </a:r>
            <a:r>
              <a:rPr lang="zh-CN" altLang="zh-CN" dirty="0"/>
              <a:t>方法中有两个参数，在</a:t>
            </a:r>
            <a:r>
              <a:rPr lang="en-US" altLang="zh-CN" dirty="0" err="1"/>
              <a:t>MyAsynTask</a:t>
            </a:r>
            <a:r>
              <a:rPr lang="zh-CN" altLang="zh-CN" dirty="0"/>
              <a:t>类中的</a:t>
            </a:r>
            <a:r>
              <a:rPr lang="en-US" altLang="zh-CN" dirty="0"/>
              <a:t> </a:t>
            </a:r>
            <a:r>
              <a:rPr lang="en-US" altLang="zh-CN" dirty="0" err="1"/>
              <a:t>doInBackground</a:t>
            </a:r>
            <a:r>
              <a:rPr lang="en-US" altLang="zh-CN" dirty="0"/>
              <a:t>()</a:t>
            </a:r>
            <a:r>
              <a:rPr lang="zh-CN" altLang="zh-CN" dirty="0"/>
              <a:t>中进行获取</a:t>
            </a:r>
            <a:r>
              <a:rPr lang="zh-CN" altLang="en-US" dirty="0"/>
              <a:t>。</a:t>
            </a:r>
            <a:endParaRPr lang="zh-CN" altLang="zh-CN" dirty="0"/>
          </a:p>
          <a:p>
            <a:endParaRPr lang="zh-CN" altLang="en-US" dirty="0"/>
          </a:p>
        </p:txBody>
      </p:sp>
      <p:sp>
        <p:nvSpPr>
          <p:cNvPr id="4" name="矩形 3">
            <a:extLst>
              <a:ext uri="{FF2B5EF4-FFF2-40B4-BE49-F238E27FC236}">
                <a16:creationId xmlns:a16="http://schemas.microsoft.com/office/drawing/2014/main" id="{368862CE-4BA4-479B-A8AD-F9686AA2C433}"/>
              </a:ext>
            </a:extLst>
          </p:cNvPr>
          <p:cNvSpPr/>
          <p:nvPr/>
        </p:nvSpPr>
        <p:spPr>
          <a:xfrm>
            <a:off x="734423" y="3480550"/>
            <a:ext cx="9927770" cy="3188812"/>
          </a:xfrm>
          <a:prstGeom prst="rect">
            <a:avLst/>
          </a:prstGeom>
          <a:ln>
            <a:solidFill>
              <a:schemeClr val="tx2"/>
            </a:solidFill>
          </a:ln>
        </p:spPr>
        <p:txBody>
          <a:bodyPr wrap="square" lIns="85588" tIns="42794" rIns="85588" bIns="42794">
            <a:spAutoFit/>
          </a:bodyPr>
          <a:lstStyle/>
          <a:p>
            <a:r>
              <a:rPr lang="en-US" altLang="zh-CN" sz="2880" b="1" kern="100" dirty="0" err="1">
                <a:latin typeface="Times New Roman" panose="02020603050405020304" pitchFamily="18" charset="0"/>
              </a:rPr>
              <a:t>btn_start.setOnClickListener</a:t>
            </a:r>
            <a:r>
              <a:rPr lang="en-US" altLang="zh-CN" sz="2880" b="1" kern="100" dirty="0">
                <a:latin typeface="Times New Roman" panose="02020603050405020304" pitchFamily="18" charset="0"/>
              </a:rPr>
              <a:t>(new </a:t>
            </a:r>
            <a:r>
              <a:rPr lang="en-US" altLang="zh-CN" sz="2880" b="1" kern="100" dirty="0" err="1">
                <a:latin typeface="Times New Roman" panose="02020603050405020304" pitchFamily="18" charset="0"/>
              </a:rPr>
              <a:t>View.OnClickListener</a:t>
            </a:r>
            <a:r>
              <a:rPr lang="en-US" altLang="zh-CN" sz="2880" b="1" kern="100" dirty="0">
                <a:latin typeface="Times New Roman" panose="02020603050405020304" pitchFamily="18" charset="0"/>
              </a:rPr>
              <a:t>() {</a:t>
            </a:r>
            <a:br>
              <a:rPr lang="en-US" altLang="zh-CN" sz="2880" b="1" kern="100" dirty="0">
                <a:latin typeface="Times New Roman" panose="02020603050405020304" pitchFamily="18" charset="0"/>
              </a:rPr>
            </a:br>
            <a:r>
              <a:rPr lang="en-US" altLang="zh-CN" sz="2880" b="1" kern="100" dirty="0">
                <a:latin typeface="Times New Roman" panose="02020603050405020304" pitchFamily="18" charset="0"/>
              </a:rPr>
              <a:t>	@Override</a:t>
            </a:r>
            <a:br>
              <a:rPr lang="en-US" altLang="zh-CN" sz="2880" b="1" kern="100" dirty="0">
                <a:latin typeface="Times New Roman" panose="02020603050405020304" pitchFamily="18" charset="0"/>
              </a:rPr>
            </a:br>
            <a:r>
              <a:rPr lang="en-US" altLang="zh-CN" sz="2880" b="1" kern="100" dirty="0">
                <a:latin typeface="Times New Roman" panose="02020603050405020304" pitchFamily="18" charset="0"/>
              </a:rPr>
              <a:t>	public void </a:t>
            </a:r>
            <a:r>
              <a:rPr lang="en-US" altLang="zh-CN" sz="2880" b="1" kern="100" dirty="0" err="1">
                <a:latin typeface="Times New Roman" panose="02020603050405020304" pitchFamily="18" charset="0"/>
              </a:rPr>
              <a:t>onClick</a:t>
            </a:r>
            <a:r>
              <a:rPr lang="en-US" altLang="zh-CN" sz="2880" b="1" kern="100" dirty="0">
                <a:latin typeface="Times New Roman" panose="02020603050405020304" pitchFamily="18" charset="0"/>
              </a:rPr>
              <a:t>(View v) {</a:t>
            </a:r>
            <a:br>
              <a:rPr lang="en-US" altLang="zh-CN" sz="2880" b="1" kern="100" dirty="0">
                <a:latin typeface="Times New Roman" panose="02020603050405020304" pitchFamily="18" charset="0"/>
              </a:rPr>
            </a:br>
            <a:r>
              <a:rPr lang="en-US" altLang="zh-CN" sz="2880" b="1" kern="100" dirty="0">
                <a:latin typeface="Times New Roman" panose="02020603050405020304" pitchFamily="18" charset="0"/>
              </a:rPr>
              <a:t>		</a:t>
            </a:r>
            <a:r>
              <a:rPr lang="en-US" altLang="zh-CN" sz="2880" b="1" kern="100" dirty="0">
                <a:solidFill>
                  <a:srgbClr val="FF0066"/>
                </a:solidFill>
                <a:latin typeface="Times New Roman" panose="02020603050405020304" pitchFamily="18" charset="0"/>
              </a:rPr>
              <a:t>new </a:t>
            </a:r>
            <a:r>
              <a:rPr lang="en-US" altLang="zh-CN" sz="2880" b="1" kern="100" dirty="0" err="1">
                <a:solidFill>
                  <a:srgbClr val="FF0066"/>
                </a:solidFill>
                <a:latin typeface="Times New Roman" panose="02020603050405020304" pitchFamily="18" charset="0"/>
              </a:rPr>
              <a:t>MyAsynTask</a:t>
            </a:r>
            <a:r>
              <a:rPr lang="en-US" altLang="zh-CN" sz="2880" b="1" kern="100" dirty="0">
                <a:solidFill>
                  <a:srgbClr val="FF0066"/>
                </a:solidFill>
                <a:latin typeface="Times New Roman" panose="02020603050405020304" pitchFamily="18" charset="0"/>
              </a:rPr>
              <a:t>().execute(1,500);</a:t>
            </a:r>
            <a:br>
              <a:rPr lang="en-US" altLang="zh-CN" sz="2880" b="1" kern="100" dirty="0">
                <a:solidFill>
                  <a:srgbClr val="FF0066"/>
                </a:solidFill>
                <a:latin typeface="Times New Roman" panose="02020603050405020304" pitchFamily="18" charset="0"/>
              </a:rPr>
            </a:br>
            <a:r>
              <a:rPr lang="en-US" altLang="zh-CN" sz="2880" b="1" kern="100" dirty="0">
                <a:latin typeface="Times New Roman" panose="02020603050405020304" pitchFamily="18" charset="0"/>
              </a:rPr>
              <a:t>	}</a:t>
            </a:r>
            <a:br>
              <a:rPr lang="en-US" altLang="zh-CN" sz="2880" b="1" kern="100" dirty="0">
                <a:latin typeface="Times New Roman" panose="02020603050405020304" pitchFamily="18" charset="0"/>
              </a:rPr>
            </a:br>
            <a:r>
              <a:rPr lang="en-US" altLang="zh-CN" sz="2880" b="1" kern="100" dirty="0">
                <a:latin typeface="Times New Roman" panose="02020603050405020304" pitchFamily="18" charset="0"/>
              </a:rPr>
              <a:t>});</a:t>
            </a:r>
            <a:br>
              <a:rPr lang="en-US" altLang="zh-CN" sz="2880" b="1" kern="100" dirty="0">
                <a:latin typeface="Times New Roman" panose="02020603050405020304" pitchFamily="18" charset="0"/>
              </a:rPr>
            </a:br>
            <a:endParaRPr lang="zh-CN" altLang="en-US" sz="2880" b="1" dirty="0"/>
          </a:p>
        </p:txBody>
      </p:sp>
    </p:spTree>
    <p:extLst>
      <p:ext uri="{BB962C8B-B14F-4D97-AF65-F5344CB8AC3E}">
        <p14:creationId xmlns:p14="http://schemas.microsoft.com/office/powerpoint/2010/main" val="101667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BA445-B50F-4A3A-904E-05D88569C66B}"/>
              </a:ext>
            </a:extLst>
          </p:cNvPr>
          <p:cNvSpPr>
            <a:spLocks noGrp="1"/>
          </p:cNvSpPr>
          <p:nvPr>
            <p:ph type="title"/>
          </p:nvPr>
        </p:nvSpPr>
        <p:spPr/>
        <p:txBody>
          <a:bodyPr/>
          <a:lstStyle/>
          <a:p>
            <a:r>
              <a:rPr lang="en-US" altLang="zh-CN" sz="3600" dirty="0"/>
              <a:t>8.2.5 </a:t>
            </a:r>
            <a:r>
              <a:rPr lang="zh-CN" altLang="en-US" sz="3600" dirty="0"/>
              <a:t>异步任务</a:t>
            </a:r>
            <a:endParaRPr lang="zh-CN" altLang="en-US" dirty="0"/>
          </a:p>
        </p:txBody>
      </p:sp>
      <p:sp>
        <p:nvSpPr>
          <p:cNvPr id="3" name="内容占位符 2">
            <a:extLst>
              <a:ext uri="{FF2B5EF4-FFF2-40B4-BE49-F238E27FC236}">
                <a16:creationId xmlns:a16="http://schemas.microsoft.com/office/drawing/2014/main" id="{BF605219-610A-4DB4-BCCD-75C5DE1134B0}"/>
              </a:ext>
            </a:extLst>
          </p:cNvPr>
          <p:cNvSpPr>
            <a:spLocks noGrp="1"/>
          </p:cNvSpPr>
          <p:nvPr>
            <p:ph idx="1"/>
          </p:nvPr>
        </p:nvSpPr>
        <p:spPr/>
        <p:txBody>
          <a:bodyPr/>
          <a:lstStyle/>
          <a:p>
            <a:pPr marL="595053" indent="-514350">
              <a:buFont typeface="+mj-ea"/>
              <a:buAutoNum type="circleNumDbPlain" startAt="3"/>
              <a:defRPr/>
            </a:pPr>
            <a:r>
              <a:rPr kumimoji="0" lang="zh-CN" altLang="zh-CN" b="1" i="0" u="none" strike="noStrike" kern="1200" cap="none" spc="0" normalizeH="0" baseline="0" noProof="0" dirty="0">
                <a:ln>
                  <a:noFill/>
                </a:ln>
                <a:solidFill>
                  <a:prstClr val="black"/>
                </a:solidFill>
                <a:effectLst/>
                <a:uLnTx/>
                <a:uFillTx/>
                <a:latin typeface="Calibri"/>
                <a:ea typeface="黑体" pitchFamily="49" charset="-122"/>
                <a:cs typeface="+mn-cs"/>
              </a:rPr>
              <a:t>自定义异步任务类</a:t>
            </a:r>
            <a:r>
              <a:rPr kumimoji="0" lang="zh-CN" altLang="en-US" b="0" i="0" u="none" strike="noStrike" kern="1200" cap="none" spc="0" normalizeH="0" baseline="0" noProof="0" dirty="0">
                <a:ln>
                  <a:noFill/>
                </a:ln>
                <a:solidFill>
                  <a:prstClr val="black"/>
                </a:solidFill>
                <a:effectLst/>
                <a:uLnTx/>
                <a:uFillTx/>
                <a:latin typeface="Calibri"/>
                <a:ea typeface="黑体" pitchFamily="49" charset="-122"/>
                <a:cs typeface="+mn-cs"/>
              </a:rPr>
              <a:t>：</a:t>
            </a:r>
            <a:endParaRPr kumimoji="0" lang="en-US" altLang="zh-CN" b="0" i="0" u="none" strike="noStrike" kern="1200" cap="none" spc="0" normalizeH="0" baseline="0" noProof="0" dirty="0">
              <a:ln>
                <a:noFill/>
              </a:ln>
              <a:solidFill>
                <a:prstClr val="black"/>
              </a:solidFill>
              <a:effectLst/>
              <a:uLnTx/>
              <a:uFillTx/>
              <a:latin typeface="Calibri"/>
              <a:ea typeface="黑体" pitchFamily="49" charset="-122"/>
              <a:cs typeface="+mn-cs"/>
            </a:endParaRPr>
          </a:p>
          <a:p>
            <a:pPr marL="710928" lvl="1" indent="-342900">
              <a:defRPr/>
            </a:pP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在</a:t>
            </a:r>
            <a:r>
              <a:rPr kumimoji="0" lang="en-US" altLang="zh-CN" sz="2600" b="0" i="0" u="none" strike="noStrike" kern="1200" cap="none" spc="0" normalizeH="0" baseline="0" noProof="0" dirty="0" err="1">
                <a:ln>
                  <a:noFill/>
                </a:ln>
                <a:solidFill>
                  <a:prstClr val="black"/>
                </a:solidFill>
                <a:effectLst/>
                <a:uLnTx/>
                <a:uFillTx/>
                <a:latin typeface="Calibri"/>
                <a:ea typeface="黑体" pitchFamily="49" charset="-122"/>
                <a:cs typeface="+mn-cs"/>
              </a:rPr>
              <a:t>onPreExcute</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清空进度条的进度；</a:t>
            </a:r>
            <a:endPar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endParaRPr>
          </a:p>
          <a:p>
            <a:pPr marL="710928" lvl="1" indent="-342900">
              <a:defRPr/>
            </a:pP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在</a:t>
            </a:r>
            <a:r>
              <a:rPr kumimoji="0" lang="en-US" altLang="zh-CN" sz="2600" b="0" i="0" u="none" strike="noStrike" kern="1200" cap="none" spc="0" normalizeH="0" baseline="0" noProof="0" dirty="0" err="1">
                <a:ln>
                  <a:noFill/>
                </a:ln>
                <a:solidFill>
                  <a:prstClr val="black"/>
                </a:solidFill>
                <a:effectLst/>
                <a:uLnTx/>
                <a:uFillTx/>
                <a:latin typeface="Calibri"/>
                <a:ea typeface="黑体" pitchFamily="49" charset="-122"/>
                <a:cs typeface="+mn-cs"/>
              </a:rPr>
              <a:t>doInBackgound</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中获取</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execute()</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传递过来的两个参数</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params[0]</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和</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params[1]</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，然后按照指定的进度间隔和休眠时间进行进度更新；</a:t>
            </a:r>
            <a:endPar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endParaRPr>
          </a:p>
          <a:p>
            <a:pPr marL="710928" lvl="1" indent="-342900">
              <a:defRPr/>
            </a:pP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在</a:t>
            </a:r>
            <a:r>
              <a:rPr kumimoji="0" lang="en-US" altLang="zh-CN" sz="2600" b="0" i="0" u="none" strike="noStrike" kern="1200" cap="none" spc="0" normalizeH="0" baseline="0" noProof="0" dirty="0" err="1">
                <a:ln>
                  <a:noFill/>
                </a:ln>
                <a:solidFill>
                  <a:prstClr val="black"/>
                </a:solidFill>
                <a:effectLst/>
                <a:uLnTx/>
                <a:uFillTx/>
                <a:latin typeface="Calibri"/>
                <a:ea typeface="黑体" pitchFamily="49" charset="-122"/>
                <a:cs typeface="+mn-cs"/>
              </a:rPr>
              <a:t>onProgessUpdate</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中将进度信息更新到</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UI</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组件上；</a:t>
            </a:r>
            <a:endPar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endParaRPr>
          </a:p>
          <a:p>
            <a:pPr marL="710928" lvl="1" indent="-342900">
              <a:defRPr/>
            </a:pP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最后在</a:t>
            </a:r>
            <a:r>
              <a:rPr kumimoji="0" lang="en-US" altLang="zh-CN" sz="2600" b="0" i="0" u="none" strike="noStrike" kern="1200" cap="none" spc="0" normalizeH="0" baseline="0" noProof="0" dirty="0" err="1">
                <a:ln>
                  <a:noFill/>
                </a:ln>
                <a:solidFill>
                  <a:prstClr val="black"/>
                </a:solidFill>
                <a:effectLst/>
                <a:uLnTx/>
                <a:uFillTx/>
                <a:latin typeface="Calibri"/>
                <a:ea typeface="黑体" pitchFamily="49" charset="-122"/>
                <a:cs typeface="+mn-cs"/>
              </a:rPr>
              <a:t>onPostExecute</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方法中提示</a:t>
            </a:r>
            <a:r>
              <a:rPr kumimoji="0" lang="en-US" altLang="zh-CN" sz="2600" b="0" i="0" u="none" strike="noStrike" kern="1200" cap="none" spc="0" normalizeH="0" baseline="0" noProof="0" dirty="0" err="1">
                <a:ln>
                  <a:noFill/>
                </a:ln>
                <a:solidFill>
                  <a:prstClr val="black"/>
                </a:solidFill>
                <a:effectLst/>
                <a:uLnTx/>
                <a:uFillTx/>
                <a:latin typeface="Calibri"/>
                <a:ea typeface="黑体" pitchFamily="49" charset="-122"/>
                <a:cs typeface="+mn-cs"/>
              </a:rPr>
              <a:t>doInBackgound</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中返回的结果：“更新完毕</a:t>
            </a:r>
            <a:r>
              <a:rPr kumimoji="0" lang="en-US" altLang="zh-CN" sz="26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zh-CN" altLang="en-US" sz="2600" b="0" i="0" u="none" strike="noStrike" kern="1200" cap="none" spc="0" normalizeH="0" baseline="0" noProof="0" dirty="0">
                <a:ln>
                  <a:noFill/>
                </a:ln>
                <a:solidFill>
                  <a:prstClr val="black"/>
                </a:solidFill>
                <a:effectLst/>
                <a:uLnTx/>
                <a:uFillTx/>
                <a:latin typeface="Calibri"/>
                <a:ea typeface="黑体" pitchFamily="49" charset="-122"/>
                <a:cs typeface="+mn-cs"/>
              </a:rPr>
              <a:t>”</a:t>
            </a:r>
          </a:p>
          <a:p>
            <a:endParaRPr lang="zh-CN" altLang="en-US" dirty="0"/>
          </a:p>
        </p:txBody>
      </p:sp>
      <p:sp>
        <p:nvSpPr>
          <p:cNvPr id="4" name="TextBox 1">
            <a:extLst>
              <a:ext uri="{FF2B5EF4-FFF2-40B4-BE49-F238E27FC236}">
                <a16:creationId xmlns:a16="http://schemas.microsoft.com/office/drawing/2014/main" id="{A27AD6BC-0C09-490A-9313-9F58C67E567C}"/>
              </a:ext>
            </a:extLst>
          </p:cNvPr>
          <p:cNvSpPr txBox="1"/>
          <p:nvPr/>
        </p:nvSpPr>
        <p:spPr>
          <a:xfrm>
            <a:off x="929315" y="4708676"/>
            <a:ext cx="10246685" cy="517311"/>
          </a:xfrm>
          <a:prstGeom prst="rect">
            <a:avLst/>
          </a:prstGeom>
          <a:solidFill>
            <a:schemeClr val="accent1">
              <a:lumMod val="20000"/>
              <a:lumOff val="80000"/>
            </a:schemeClr>
          </a:solidFill>
          <a:ln>
            <a:solidFill>
              <a:schemeClr val="bg2"/>
            </a:solidFill>
          </a:ln>
        </p:spPr>
        <p:txBody>
          <a:bodyPr wrap="square" lIns="85588" tIns="42794" rIns="85588" bIns="42794" rtlCol="0">
            <a:spAutoFit/>
          </a:bodyPr>
          <a:lstStyle/>
          <a:p>
            <a:r>
              <a:rPr lang="en-US" altLang="zh-CN" sz="2800" b="1" dirty="0"/>
              <a:t>class </a:t>
            </a:r>
            <a:r>
              <a:rPr lang="en-US" altLang="zh-CN" sz="2800" b="1" dirty="0" err="1">
                <a:solidFill>
                  <a:srgbClr val="FF0066"/>
                </a:solidFill>
              </a:rPr>
              <a:t>MyAsynTask</a:t>
            </a:r>
            <a:r>
              <a:rPr lang="en-US" altLang="zh-CN" sz="2800" b="1" dirty="0">
                <a:solidFill>
                  <a:srgbClr val="FF0066"/>
                </a:solidFill>
              </a:rPr>
              <a:t> </a:t>
            </a:r>
            <a:r>
              <a:rPr lang="en-US" altLang="zh-CN" sz="2800" b="1" dirty="0"/>
              <a:t>extends </a:t>
            </a:r>
            <a:r>
              <a:rPr lang="en-US" altLang="zh-CN" sz="2800" b="1" dirty="0" err="1">
                <a:solidFill>
                  <a:srgbClr val="0070C0"/>
                </a:solidFill>
              </a:rPr>
              <a:t>AsynTask</a:t>
            </a:r>
            <a:r>
              <a:rPr lang="en-US" altLang="zh-CN" sz="2800" b="1" dirty="0"/>
              <a:t>&lt;</a:t>
            </a:r>
            <a:r>
              <a:rPr lang="en-US" altLang="zh-CN" sz="2800" b="1" dirty="0">
                <a:solidFill>
                  <a:srgbClr val="00B050"/>
                </a:solidFill>
              </a:rPr>
              <a:t>Integer</a:t>
            </a:r>
            <a:r>
              <a:rPr lang="en-US" altLang="zh-CN" sz="2800" b="1" dirty="0"/>
              <a:t>, </a:t>
            </a:r>
            <a:r>
              <a:rPr lang="en-US" altLang="zh-CN" sz="2800" b="1" dirty="0">
                <a:solidFill>
                  <a:srgbClr val="00B050"/>
                </a:solidFill>
              </a:rPr>
              <a:t>Integer</a:t>
            </a:r>
            <a:r>
              <a:rPr lang="en-US" altLang="zh-CN" sz="2800" b="1" dirty="0"/>
              <a:t>, </a:t>
            </a:r>
            <a:r>
              <a:rPr lang="en-US" altLang="zh-CN" sz="2800" b="1" dirty="0">
                <a:solidFill>
                  <a:srgbClr val="00B050"/>
                </a:solidFill>
              </a:rPr>
              <a:t>String</a:t>
            </a:r>
            <a:r>
              <a:rPr lang="en-US" altLang="zh-CN" sz="2800" b="1" dirty="0"/>
              <a:t>&gt;{…} </a:t>
            </a:r>
            <a:endParaRPr lang="zh-CN" altLang="en-US" sz="2800" b="1" dirty="0" err="1"/>
          </a:p>
        </p:txBody>
      </p:sp>
    </p:spTree>
    <p:extLst>
      <p:ext uri="{BB962C8B-B14F-4D97-AF65-F5344CB8AC3E}">
        <p14:creationId xmlns:p14="http://schemas.microsoft.com/office/powerpoint/2010/main" val="310441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876" y="101416"/>
            <a:ext cx="6301369" cy="5349403"/>
          </a:xfrm>
          <a:prstGeom prst="rect">
            <a:avLst/>
          </a:prstGeom>
          <a:solidFill>
            <a:schemeClr val="bg1"/>
          </a:solidFill>
          <a:ln>
            <a:solidFill>
              <a:schemeClr val="tx1"/>
            </a:solidFill>
          </a:ln>
        </p:spPr>
        <p:txBody>
          <a:bodyPr wrap="square" lIns="85588" tIns="42794" rIns="85588" bIns="42794">
            <a:spAutoFit/>
          </a:bodyPr>
          <a:lstStyle/>
          <a:p>
            <a:r>
              <a:rPr lang="en-US" altLang="zh-CN" sz="2280" kern="100" dirty="0">
                <a:latin typeface="Times New Roman" panose="02020603050405020304" pitchFamily="18" charset="0"/>
              </a:rPr>
              <a:t> protected </a:t>
            </a:r>
            <a:r>
              <a:rPr lang="en-US" altLang="zh-CN" sz="2280" b="1" kern="100" dirty="0">
                <a:solidFill>
                  <a:srgbClr val="C00000"/>
                </a:solidFill>
                <a:latin typeface="Times New Roman" panose="02020603050405020304" pitchFamily="18" charset="0"/>
              </a:rPr>
              <a:t>String</a:t>
            </a:r>
            <a:r>
              <a:rPr lang="en-US" altLang="zh-CN" sz="2280" kern="100" dirty="0">
                <a:latin typeface="Times New Roman" panose="02020603050405020304" pitchFamily="18" charset="0"/>
              </a:rPr>
              <a:t> </a:t>
            </a:r>
            <a:r>
              <a:rPr lang="en-US" altLang="zh-CN" sz="2280" kern="100" dirty="0" err="1">
                <a:latin typeface="Times New Roman" panose="02020603050405020304" pitchFamily="18" charset="0"/>
              </a:rPr>
              <a:t>doInBackground</a:t>
            </a:r>
            <a:r>
              <a:rPr lang="en-US" altLang="zh-CN" sz="2280" kern="100" dirty="0">
                <a:latin typeface="Times New Roman" panose="02020603050405020304" pitchFamily="18" charset="0"/>
              </a:rPr>
              <a:t>(</a:t>
            </a:r>
            <a:r>
              <a:rPr lang="en-US" altLang="zh-CN" sz="2280" b="1" kern="100" dirty="0">
                <a:solidFill>
                  <a:srgbClr val="C00000"/>
                </a:solidFill>
                <a:latin typeface="Times New Roman" panose="02020603050405020304" pitchFamily="18" charset="0"/>
              </a:rPr>
              <a:t>Integer</a:t>
            </a:r>
            <a:r>
              <a:rPr lang="en-US" altLang="zh-CN" sz="2280" kern="100" dirty="0">
                <a:latin typeface="Times New Roman" panose="02020603050405020304" pitchFamily="18" charset="0"/>
              </a:rPr>
              <a:t>... </a:t>
            </a:r>
            <a:r>
              <a:rPr lang="en-US" altLang="zh-CN" sz="2280" kern="100" dirty="0" err="1">
                <a:latin typeface="Times New Roman" panose="02020603050405020304" pitchFamily="18" charset="0"/>
              </a:rPr>
              <a:t>params</a:t>
            </a:r>
            <a:r>
              <a:rPr lang="en-US" altLang="zh-CN" sz="2280" kern="100" dirty="0">
                <a:latin typeface="Times New Roman" panose="02020603050405020304" pitchFamily="18" charset="0"/>
              </a:rPr>
              <a:t>) {</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String ret=null;</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Integer </a:t>
            </a:r>
            <a:r>
              <a:rPr lang="en-US" altLang="zh-CN" sz="2280" kern="100" dirty="0" err="1">
                <a:latin typeface="Times New Roman" panose="02020603050405020304" pitchFamily="18" charset="0"/>
              </a:rPr>
              <a:t>bushu,sleeptime</a:t>
            </a:r>
            <a:r>
              <a:rPr lang="en-US" altLang="zh-CN" sz="2280" kern="100" dirty="0">
                <a:latin typeface="Times New Roman" panose="02020603050405020304" pitchFamily="18" charset="0"/>
              </a:rPr>
              <a:t>;</a:t>
            </a:r>
            <a:endParaRPr lang="zh-CN" altLang="zh-CN" sz="2280" kern="100" dirty="0">
              <a:latin typeface="Times New Roman" panose="02020603050405020304" pitchFamily="18" charset="0"/>
            </a:endParaRPr>
          </a:p>
          <a:p>
            <a:pPr indent="501046"/>
            <a:r>
              <a:rPr lang="en-US" altLang="zh-CN" sz="2280" b="1" kern="100" dirty="0">
                <a:latin typeface="Times New Roman" panose="02020603050405020304" pitchFamily="18" charset="0"/>
              </a:rPr>
              <a:t>//</a:t>
            </a:r>
            <a:r>
              <a:rPr lang="zh-CN" altLang="zh-CN" sz="2280" b="1" kern="100" dirty="0">
                <a:latin typeface="Times New Roman" panose="02020603050405020304" pitchFamily="18" charset="0"/>
              </a:rPr>
              <a:t>对应于</a:t>
            </a:r>
            <a:r>
              <a:rPr lang="en-US" altLang="zh-CN" sz="2280" b="1" kern="100" dirty="0">
                <a:latin typeface="Times New Roman" panose="02020603050405020304" pitchFamily="18" charset="0"/>
              </a:rPr>
              <a:t>execute()</a:t>
            </a:r>
            <a:r>
              <a:rPr lang="zh-CN" altLang="zh-CN" sz="2280" b="1" kern="100" dirty="0">
                <a:latin typeface="Times New Roman" panose="02020603050405020304" pitchFamily="18" charset="0"/>
              </a:rPr>
              <a:t>中的两个参数</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r>
              <a:rPr lang="en-US" altLang="zh-CN" sz="2280" b="1" kern="100" dirty="0" err="1">
                <a:latin typeface="Times New Roman" panose="02020603050405020304" pitchFamily="18" charset="0"/>
              </a:rPr>
              <a:t>bushu</a:t>
            </a:r>
            <a:r>
              <a:rPr lang="en-US" altLang="zh-CN" sz="2280" b="1" kern="100" dirty="0">
                <a:latin typeface="Times New Roman" panose="02020603050405020304" pitchFamily="18" charset="0"/>
              </a:rPr>
              <a:t>=</a:t>
            </a:r>
            <a:r>
              <a:rPr lang="en-US" altLang="zh-CN" sz="2280" b="1" kern="100" dirty="0" err="1">
                <a:latin typeface="Times New Roman" panose="02020603050405020304" pitchFamily="18" charset="0"/>
              </a:rPr>
              <a:t>params</a:t>
            </a:r>
            <a:r>
              <a:rPr lang="en-US" altLang="zh-CN" sz="2280" b="1" kern="100" dirty="0">
                <a:latin typeface="Times New Roman" panose="02020603050405020304" pitchFamily="18" charset="0"/>
              </a:rPr>
              <a:t>[0]; </a:t>
            </a:r>
            <a:br>
              <a:rPr lang="en-US" altLang="zh-CN" sz="2280" b="1" kern="100" dirty="0">
                <a:latin typeface="Times New Roman" panose="02020603050405020304" pitchFamily="18" charset="0"/>
              </a:rPr>
            </a:br>
            <a:r>
              <a:rPr lang="en-US" altLang="zh-CN" sz="2280" b="1" kern="100" dirty="0">
                <a:latin typeface="Times New Roman" panose="02020603050405020304" pitchFamily="18" charset="0"/>
              </a:rPr>
              <a:t>        </a:t>
            </a:r>
            <a:r>
              <a:rPr lang="en-US" altLang="zh-CN" sz="2280" b="1" kern="100" dirty="0" err="1">
                <a:latin typeface="Times New Roman" panose="02020603050405020304" pitchFamily="18" charset="0"/>
              </a:rPr>
              <a:t>sleeptime</a:t>
            </a:r>
            <a:r>
              <a:rPr lang="en-US" altLang="zh-CN" sz="2280" b="1" kern="100" dirty="0">
                <a:latin typeface="Times New Roman" panose="02020603050405020304" pitchFamily="18" charset="0"/>
              </a:rPr>
              <a:t>=</a:t>
            </a:r>
            <a:r>
              <a:rPr lang="en-US" altLang="zh-CN" sz="2280" b="1" kern="100" dirty="0" err="1">
                <a:latin typeface="Times New Roman" panose="02020603050405020304" pitchFamily="18" charset="0"/>
              </a:rPr>
              <a:t>params</a:t>
            </a:r>
            <a:r>
              <a:rPr lang="en-US" altLang="zh-CN" sz="2280" b="1" kern="100" dirty="0">
                <a:latin typeface="Times New Roman" panose="02020603050405020304" pitchFamily="18" charset="0"/>
              </a:rPr>
              <a:t>[1];</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for(Integer </a:t>
            </a:r>
            <a:r>
              <a:rPr lang="en-US" altLang="zh-CN" sz="2280" kern="100" dirty="0" err="1">
                <a:latin typeface="Times New Roman" panose="02020603050405020304" pitchFamily="18" charset="0"/>
              </a:rPr>
              <a:t>i</a:t>
            </a:r>
            <a:r>
              <a:rPr lang="en-US" altLang="zh-CN" sz="2280" kern="100" dirty="0">
                <a:latin typeface="Times New Roman" panose="02020603050405020304" pitchFamily="18" charset="0"/>
              </a:rPr>
              <a:t>=1;i&lt;=10;i+=</a:t>
            </a:r>
            <a:r>
              <a:rPr lang="en-US" altLang="zh-CN" sz="2280" kern="100" dirty="0" err="1">
                <a:latin typeface="Times New Roman" panose="02020603050405020304" pitchFamily="18" charset="0"/>
              </a:rPr>
              <a:t>bushu</a:t>
            </a:r>
            <a:r>
              <a:rPr lang="en-US" altLang="zh-CN" sz="2280" kern="100" dirty="0">
                <a:latin typeface="Times New Roman" panose="02020603050405020304" pitchFamily="18" charset="0"/>
              </a:rPr>
              <a:t>)</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r>
              <a:rPr lang="en-US" altLang="zh-CN" sz="2280" b="1" kern="100" dirty="0" err="1">
                <a:solidFill>
                  <a:srgbClr val="FF0000"/>
                </a:solidFill>
                <a:latin typeface="Times New Roman" panose="02020603050405020304" pitchFamily="18" charset="0"/>
              </a:rPr>
              <a:t>publishProgress</a:t>
            </a:r>
            <a:r>
              <a:rPr lang="en-US" altLang="zh-CN" sz="2280" b="1" kern="100" dirty="0">
                <a:solidFill>
                  <a:srgbClr val="FF0000"/>
                </a:solidFill>
                <a:latin typeface="Times New Roman" panose="02020603050405020304" pitchFamily="18" charset="0"/>
              </a:rPr>
              <a:t>(</a:t>
            </a:r>
            <a:r>
              <a:rPr lang="en-US" altLang="zh-CN" sz="2280" b="1" kern="100" dirty="0" err="1">
                <a:solidFill>
                  <a:srgbClr val="FF0000"/>
                </a:solidFill>
                <a:latin typeface="Times New Roman" panose="02020603050405020304" pitchFamily="18" charset="0"/>
              </a:rPr>
              <a:t>i</a:t>
            </a:r>
            <a:r>
              <a:rPr lang="en-US" altLang="zh-CN" sz="2280" b="1" kern="100" dirty="0">
                <a:solidFill>
                  <a:srgbClr val="FF0000"/>
                </a:solidFill>
                <a:latin typeface="Times New Roman" panose="02020603050405020304" pitchFamily="18" charset="0"/>
              </a:rPr>
              <a:t>);</a:t>
            </a:r>
            <a:br>
              <a:rPr lang="en-US" altLang="zh-CN" sz="2280" b="1" kern="100" dirty="0">
                <a:latin typeface="Times New Roman" panose="02020603050405020304" pitchFamily="18" charset="0"/>
              </a:rPr>
            </a:br>
            <a:r>
              <a:rPr lang="en-US" altLang="zh-CN" sz="2280" kern="100" dirty="0">
                <a:latin typeface="Times New Roman" panose="02020603050405020304" pitchFamily="18" charset="0"/>
              </a:rPr>
              <a:t>            </a:t>
            </a:r>
            <a:r>
              <a:rPr lang="en-US" altLang="zh-CN" sz="2280" kern="100" dirty="0" err="1">
                <a:latin typeface="Times New Roman" panose="02020603050405020304" pitchFamily="18" charset="0"/>
              </a:rPr>
              <a:t>SystemClock.sleep</a:t>
            </a:r>
            <a:r>
              <a:rPr lang="en-US" altLang="zh-CN" sz="2280" kern="100" dirty="0">
                <a:latin typeface="Times New Roman" panose="02020603050405020304" pitchFamily="18" charset="0"/>
              </a:rPr>
              <a:t>(</a:t>
            </a:r>
            <a:r>
              <a:rPr lang="en-US" altLang="zh-CN" sz="2280" kern="100" dirty="0" err="1">
                <a:latin typeface="Times New Roman" panose="02020603050405020304" pitchFamily="18" charset="0"/>
              </a:rPr>
              <a:t>sleeptime</a:t>
            </a:r>
            <a:r>
              <a:rPr lang="en-US" altLang="zh-CN" sz="2280" kern="100" dirty="0">
                <a:latin typeface="Times New Roman" panose="02020603050405020304" pitchFamily="18" charset="0"/>
              </a:rPr>
              <a:t>);</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ret="</a:t>
            </a:r>
            <a:r>
              <a:rPr lang="zh-CN" altLang="zh-CN" sz="2280" kern="100" dirty="0">
                <a:latin typeface="Times New Roman" panose="02020603050405020304" pitchFamily="18" charset="0"/>
              </a:rPr>
              <a:t>更新完毕……</a:t>
            </a:r>
            <a:r>
              <a:rPr lang="en-US" altLang="zh-CN" sz="2280" kern="100" dirty="0">
                <a:latin typeface="Times New Roman" panose="02020603050405020304" pitchFamily="18" charset="0"/>
              </a:rPr>
              <a:t>";</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return ret;</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endParaRPr lang="zh-CN" altLang="zh-CN" sz="2280" kern="100" dirty="0">
              <a:latin typeface="Times New Roman" panose="02020603050405020304" pitchFamily="18" charset="0"/>
            </a:endParaRPr>
          </a:p>
        </p:txBody>
      </p:sp>
      <p:sp>
        <p:nvSpPr>
          <p:cNvPr id="5" name="矩形 4"/>
          <p:cNvSpPr/>
          <p:nvPr/>
        </p:nvSpPr>
        <p:spPr>
          <a:xfrm>
            <a:off x="5250660" y="2131469"/>
            <a:ext cx="6331741" cy="2191616"/>
          </a:xfrm>
          <a:prstGeom prst="rect">
            <a:avLst/>
          </a:prstGeom>
          <a:solidFill>
            <a:schemeClr val="bg1"/>
          </a:solidFill>
          <a:ln>
            <a:solidFill>
              <a:schemeClr val="tx2"/>
            </a:solidFill>
          </a:ln>
        </p:spPr>
        <p:txBody>
          <a:bodyPr wrap="square" lIns="85588" tIns="42794" rIns="85588" bIns="42794">
            <a:spAutoFit/>
          </a:bodyPr>
          <a:lstStyle/>
          <a:p>
            <a:r>
              <a:rPr lang="en-US" altLang="zh-CN" sz="2280" b="1" kern="100" dirty="0">
                <a:latin typeface="Times New Roman" panose="02020603050405020304" pitchFamily="18" charset="0"/>
              </a:rPr>
              <a:t> protected void </a:t>
            </a:r>
            <a:r>
              <a:rPr lang="en-US" altLang="zh-CN" sz="2280" b="1" kern="100" dirty="0" err="1">
                <a:latin typeface="Times New Roman" panose="02020603050405020304" pitchFamily="18" charset="0"/>
              </a:rPr>
              <a:t>onProgressUpdate</a:t>
            </a:r>
            <a:r>
              <a:rPr lang="en-US" altLang="zh-CN" sz="2280" b="1" kern="100" dirty="0">
                <a:latin typeface="Times New Roman" panose="02020603050405020304" pitchFamily="18" charset="0"/>
              </a:rPr>
              <a:t>(</a:t>
            </a:r>
            <a:r>
              <a:rPr lang="en-US" altLang="zh-CN" sz="2280" b="1" kern="100" dirty="0">
                <a:solidFill>
                  <a:srgbClr val="C00000"/>
                </a:solidFill>
                <a:latin typeface="Times New Roman" panose="02020603050405020304" pitchFamily="18" charset="0"/>
              </a:rPr>
              <a:t>Integer</a:t>
            </a:r>
            <a:r>
              <a:rPr lang="en-US" altLang="zh-CN" sz="2280" b="1" kern="100" dirty="0">
                <a:latin typeface="Times New Roman" panose="02020603050405020304" pitchFamily="18" charset="0"/>
              </a:rPr>
              <a:t>... values) {</a:t>
            </a:r>
            <a:br>
              <a:rPr lang="en-US" altLang="zh-CN" sz="2280" b="1" kern="100" dirty="0">
                <a:latin typeface="Times New Roman" panose="02020603050405020304" pitchFamily="18" charset="0"/>
              </a:rPr>
            </a:br>
            <a:r>
              <a:rPr lang="en-US" altLang="zh-CN" sz="2280" b="1" kern="100" dirty="0">
                <a:latin typeface="Times New Roman" panose="02020603050405020304" pitchFamily="18" charset="0"/>
              </a:rPr>
              <a:t>        </a:t>
            </a:r>
            <a:r>
              <a:rPr lang="en-US" altLang="zh-CN" sz="2280" b="1" kern="100" dirty="0" err="1">
                <a:latin typeface="Times New Roman" panose="02020603050405020304" pitchFamily="18" charset="0"/>
              </a:rPr>
              <a:t>int</a:t>
            </a:r>
            <a:r>
              <a:rPr lang="en-US" altLang="zh-CN" sz="2280" b="1" kern="100" dirty="0">
                <a:latin typeface="Times New Roman" panose="02020603050405020304" pitchFamily="18" charset="0"/>
              </a:rPr>
              <a:t> p=</a:t>
            </a:r>
            <a:r>
              <a:rPr lang="en-US" altLang="zh-CN" sz="2280" b="1" kern="100" dirty="0" err="1">
                <a:latin typeface="Times New Roman" panose="02020603050405020304" pitchFamily="18" charset="0"/>
              </a:rPr>
              <a:t>pb.getMax</a:t>
            </a:r>
            <a:r>
              <a:rPr lang="en-US" altLang="zh-CN" sz="2280" b="1" kern="100" dirty="0">
                <a:latin typeface="Times New Roman" panose="02020603050405020304" pitchFamily="18" charset="0"/>
              </a:rPr>
              <a:t>()/10*values[0];</a:t>
            </a:r>
            <a:br>
              <a:rPr lang="en-US" altLang="zh-CN" sz="2280" b="1" kern="100" dirty="0">
                <a:latin typeface="Times New Roman" panose="02020603050405020304" pitchFamily="18" charset="0"/>
              </a:rPr>
            </a:br>
            <a:r>
              <a:rPr lang="en-US" altLang="zh-CN" sz="2280" b="1" kern="100" dirty="0">
                <a:latin typeface="Times New Roman" panose="02020603050405020304" pitchFamily="18" charset="0"/>
              </a:rPr>
              <a:t>        </a:t>
            </a:r>
            <a:r>
              <a:rPr lang="en-US" altLang="zh-CN" sz="2280" b="1" kern="100" dirty="0" err="1">
                <a:latin typeface="Times New Roman" panose="02020603050405020304" pitchFamily="18" charset="0"/>
              </a:rPr>
              <a:t>pb.setProgress</a:t>
            </a:r>
            <a:r>
              <a:rPr lang="en-US" altLang="zh-CN" sz="2280" b="1" kern="100" dirty="0">
                <a:latin typeface="Times New Roman" panose="02020603050405020304" pitchFamily="18" charset="0"/>
              </a:rPr>
              <a:t>(p);</a:t>
            </a:r>
            <a:br>
              <a:rPr lang="en-US" altLang="zh-CN" sz="2280" b="1" kern="100" dirty="0">
                <a:latin typeface="Times New Roman" panose="02020603050405020304" pitchFamily="18" charset="0"/>
              </a:rPr>
            </a:br>
            <a:r>
              <a:rPr lang="en-US" altLang="zh-CN" sz="2280" b="1" kern="100" dirty="0">
                <a:latin typeface="Times New Roman" panose="02020603050405020304" pitchFamily="18" charset="0"/>
              </a:rPr>
              <a:t>        </a:t>
            </a:r>
            <a:r>
              <a:rPr lang="en-US" altLang="zh-CN" sz="2280" b="1" kern="100" dirty="0" err="1">
                <a:latin typeface="Times New Roman" panose="02020603050405020304" pitchFamily="18" charset="0"/>
              </a:rPr>
              <a:t>super.onProgressUpdate</a:t>
            </a:r>
            <a:r>
              <a:rPr lang="en-US" altLang="zh-CN" sz="2280" b="1" kern="100" dirty="0">
                <a:latin typeface="Times New Roman" panose="02020603050405020304" pitchFamily="18" charset="0"/>
              </a:rPr>
              <a:t>(values);</a:t>
            </a:r>
            <a:br>
              <a:rPr lang="en-US" altLang="zh-CN" sz="2280" b="1" kern="100" dirty="0">
                <a:latin typeface="Times New Roman" panose="02020603050405020304" pitchFamily="18" charset="0"/>
              </a:rPr>
            </a:br>
            <a:r>
              <a:rPr lang="en-US" altLang="zh-CN" sz="2280" b="1" kern="100" dirty="0">
                <a:latin typeface="Times New Roman" panose="02020603050405020304" pitchFamily="18" charset="0"/>
              </a:rPr>
              <a:t>    }</a:t>
            </a:r>
            <a:endParaRPr lang="zh-CN" altLang="en-US" sz="2280" dirty="0"/>
          </a:p>
        </p:txBody>
      </p:sp>
      <p:sp>
        <p:nvSpPr>
          <p:cNvPr id="6" name="矩形 5"/>
          <p:cNvSpPr/>
          <p:nvPr/>
        </p:nvSpPr>
        <p:spPr>
          <a:xfrm>
            <a:off x="5250660" y="4371341"/>
            <a:ext cx="6331741" cy="2191616"/>
          </a:xfrm>
          <a:prstGeom prst="rect">
            <a:avLst/>
          </a:prstGeom>
          <a:solidFill>
            <a:schemeClr val="bg1"/>
          </a:solidFill>
          <a:ln>
            <a:solidFill>
              <a:schemeClr val="tx2"/>
            </a:solidFill>
          </a:ln>
        </p:spPr>
        <p:txBody>
          <a:bodyPr wrap="square" lIns="85588" tIns="42794" rIns="85588" bIns="42794">
            <a:spAutoFit/>
          </a:bodyPr>
          <a:lstStyle/>
          <a:p>
            <a:r>
              <a:rPr lang="en-US" altLang="zh-CN" sz="2280" kern="100" dirty="0">
                <a:latin typeface="Times New Roman" panose="02020603050405020304" pitchFamily="18" charset="0"/>
              </a:rPr>
              <a:t> protected void </a:t>
            </a:r>
            <a:r>
              <a:rPr lang="en-US" altLang="zh-CN" sz="2280" kern="100" dirty="0" err="1">
                <a:latin typeface="Times New Roman" panose="02020603050405020304" pitchFamily="18" charset="0"/>
              </a:rPr>
              <a:t>onPostExecute</a:t>
            </a:r>
            <a:r>
              <a:rPr lang="en-US" altLang="zh-CN" sz="2280" kern="100" dirty="0">
                <a:latin typeface="Times New Roman" panose="02020603050405020304" pitchFamily="18" charset="0"/>
              </a:rPr>
              <a:t>(</a:t>
            </a:r>
            <a:r>
              <a:rPr lang="en-US" altLang="zh-CN" sz="2280" b="1" kern="100" dirty="0">
                <a:solidFill>
                  <a:srgbClr val="C00000"/>
                </a:solidFill>
                <a:latin typeface="Times New Roman" panose="02020603050405020304" pitchFamily="18" charset="0"/>
              </a:rPr>
              <a:t>String</a:t>
            </a:r>
            <a:r>
              <a:rPr lang="en-US" altLang="zh-CN" sz="2280" kern="100" dirty="0">
                <a:latin typeface="Times New Roman" panose="02020603050405020304" pitchFamily="18" charset="0"/>
              </a:rPr>
              <a:t> s) {</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r>
              <a:rPr lang="en-US" altLang="zh-CN" sz="2280" kern="100" dirty="0" err="1">
                <a:latin typeface="Times New Roman" panose="02020603050405020304" pitchFamily="18" charset="0"/>
              </a:rPr>
              <a:t>btn_start.setEnabled</a:t>
            </a:r>
            <a:r>
              <a:rPr lang="en-US" altLang="zh-CN" sz="2280" kern="100" dirty="0">
                <a:latin typeface="Times New Roman" panose="02020603050405020304" pitchFamily="18" charset="0"/>
              </a:rPr>
              <a:t>(true);</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r>
              <a:rPr lang="en-US" altLang="zh-CN" sz="2280" kern="100" dirty="0" err="1">
                <a:latin typeface="Times New Roman" panose="02020603050405020304" pitchFamily="18" charset="0"/>
              </a:rPr>
              <a:t>Toast.makeText</a:t>
            </a:r>
            <a:r>
              <a:rPr lang="en-US" altLang="zh-CN" sz="2280" kern="100" dirty="0">
                <a:latin typeface="Times New Roman" panose="02020603050405020304" pitchFamily="18" charset="0"/>
              </a:rPr>
              <a:t>(</a:t>
            </a:r>
            <a:r>
              <a:rPr lang="en-US" altLang="zh-CN" sz="2280" kern="100" dirty="0" err="1">
                <a:latin typeface="Times New Roman" panose="02020603050405020304" pitchFamily="18" charset="0"/>
              </a:rPr>
              <a:t>MainActivity.this,s,Toast.LENGTH_LONG</a:t>
            </a:r>
            <a:r>
              <a:rPr lang="en-US" altLang="zh-CN" sz="2280" kern="100" dirty="0">
                <a:latin typeface="Times New Roman" panose="02020603050405020304" pitchFamily="18" charset="0"/>
              </a:rPr>
              <a:t>).show();</a:t>
            </a:r>
            <a:br>
              <a:rPr lang="en-US" altLang="zh-CN" sz="2280" kern="100" dirty="0">
                <a:latin typeface="Times New Roman" panose="02020603050405020304" pitchFamily="18" charset="0"/>
              </a:rPr>
            </a:br>
            <a:r>
              <a:rPr lang="en-US" altLang="zh-CN" sz="2280" kern="100" dirty="0">
                <a:latin typeface="Times New Roman" panose="02020603050405020304" pitchFamily="18" charset="0"/>
              </a:rPr>
              <a:t>    }</a:t>
            </a:r>
            <a:endParaRPr lang="zh-CN" altLang="en-US" sz="2280" dirty="0"/>
          </a:p>
        </p:txBody>
      </p:sp>
      <p:grpSp>
        <p:nvGrpSpPr>
          <p:cNvPr id="10" name="组合 9"/>
          <p:cNvGrpSpPr/>
          <p:nvPr/>
        </p:nvGrpSpPr>
        <p:grpSpPr>
          <a:xfrm>
            <a:off x="5048597" y="526473"/>
            <a:ext cx="1134686" cy="729218"/>
            <a:chOff x="4932218" y="526473"/>
            <a:chExt cx="1260763" cy="729217"/>
          </a:xfrm>
        </p:grpSpPr>
        <p:sp>
          <p:nvSpPr>
            <p:cNvPr id="7" name="TextBox 6"/>
            <p:cNvSpPr txBox="1"/>
            <p:nvPr/>
          </p:nvSpPr>
          <p:spPr>
            <a:xfrm>
              <a:off x="5486399" y="812493"/>
              <a:ext cx="706582" cy="443197"/>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280" b="1" dirty="0">
                  <a:solidFill>
                    <a:schemeClr val="bg1"/>
                  </a:solidFill>
                </a:rPr>
                <a:t>P1</a:t>
              </a:r>
              <a:endParaRPr lang="zh-CN" altLang="en-US" sz="2280" b="1" dirty="0" err="1">
                <a:solidFill>
                  <a:schemeClr val="bg1"/>
                </a:solidFill>
              </a:endParaRPr>
            </a:p>
          </p:txBody>
        </p:sp>
        <p:cxnSp>
          <p:nvCxnSpPr>
            <p:cNvPr id="9" name="直接连接符 8"/>
            <p:cNvCxnSpPr/>
            <p:nvPr/>
          </p:nvCxnSpPr>
          <p:spPr>
            <a:xfrm flipH="1" flipV="1">
              <a:off x="4932218" y="526473"/>
              <a:ext cx="554182" cy="2860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36295" y="526474"/>
            <a:ext cx="1482065" cy="705743"/>
            <a:chOff x="5486400" y="549948"/>
            <a:chExt cx="1646739" cy="705744"/>
          </a:xfrm>
        </p:grpSpPr>
        <p:sp>
          <p:nvSpPr>
            <p:cNvPr id="12" name="TextBox 11"/>
            <p:cNvSpPr txBox="1"/>
            <p:nvPr/>
          </p:nvSpPr>
          <p:spPr>
            <a:xfrm>
              <a:off x="5486400" y="812493"/>
              <a:ext cx="706581" cy="443199"/>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280" b="1" dirty="0">
                  <a:solidFill>
                    <a:schemeClr val="bg1"/>
                  </a:solidFill>
                </a:rPr>
                <a:t>P3</a:t>
              </a:r>
              <a:endParaRPr lang="zh-CN" altLang="en-US" sz="2280" b="1" dirty="0" err="1">
                <a:solidFill>
                  <a:schemeClr val="bg1"/>
                </a:solidFill>
              </a:endParaRPr>
            </a:p>
          </p:txBody>
        </p:sp>
        <p:cxnSp>
          <p:nvCxnSpPr>
            <p:cNvPr id="13" name="直接连接符 12"/>
            <p:cNvCxnSpPr/>
            <p:nvPr/>
          </p:nvCxnSpPr>
          <p:spPr>
            <a:xfrm flipV="1">
              <a:off x="6192981" y="549948"/>
              <a:ext cx="940158" cy="2904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p:nvPr/>
        </p:nvCxnSpPr>
        <p:spPr>
          <a:xfrm>
            <a:off x="3855559" y="3297382"/>
            <a:ext cx="1442419" cy="0"/>
          </a:xfrm>
          <a:prstGeom prst="straightConnector1">
            <a:avLst/>
          </a:prstGeom>
          <a:ln w="38100">
            <a:solidFill>
              <a:srgbClr val="FF0000"/>
            </a:solidFill>
            <a:tailEnd type="arrow"/>
          </a:ln>
        </p:spPr>
        <p:style>
          <a:lnRef idx="3">
            <a:schemeClr val="dk1"/>
          </a:lnRef>
          <a:fillRef idx="0">
            <a:schemeClr val="dk1"/>
          </a:fillRef>
          <a:effectRef idx="2">
            <a:schemeClr val="dk1"/>
          </a:effectRef>
          <a:fontRef idx="minor">
            <a:schemeClr val="tx1"/>
          </a:fontRef>
        </p:style>
      </p:cxnSp>
      <p:grpSp>
        <p:nvGrpSpPr>
          <p:cNvPr id="17" name="组合 16"/>
          <p:cNvGrpSpPr/>
          <p:nvPr/>
        </p:nvGrpSpPr>
        <p:grpSpPr>
          <a:xfrm>
            <a:off x="9808672" y="1400951"/>
            <a:ext cx="857249" cy="816868"/>
            <a:chOff x="5593773" y="913480"/>
            <a:chExt cx="952498" cy="816868"/>
          </a:xfrm>
        </p:grpSpPr>
        <p:sp>
          <p:nvSpPr>
            <p:cNvPr id="18" name="TextBox 17"/>
            <p:cNvSpPr txBox="1"/>
            <p:nvPr/>
          </p:nvSpPr>
          <p:spPr>
            <a:xfrm>
              <a:off x="5839691" y="913480"/>
              <a:ext cx="706580" cy="443198"/>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280" b="1" dirty="0">
                  <a:solidFill>
                    <a:schemeClr val="bg1"/>
                  </a:solidFill>
                </a:rPr>
                <a:t>P2</a:t>
              </a:r>
              <a:endParaRPr lang="zh-CN" altLang="en-US" sz="2280" b="1" dirty="0" err="1">
                <a:solidFill>
                  <a:schemeClr val="bg1"/>
                </a:solidFill>
              </a:endParaRPr>
            </a:p>
          </p:txBody>
        </p:sp>
        <p:cxnSp>
          <p:nvCxnSpPr>
            <p:cNvPr id="19" name="直接连接符 18"/>
            <p:cNvCxnSpPr/>
            <p:nvPr/>
          </p:nvCxnSpPr>
          <p:spPr>
            <a:xfrm flipH="1">
              <a:off x="5593773" y="1375145"/>
              <a:ext cx="245917" cy="35520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380047" y="3585780"/>
            <a:ext cx="857249" cy="816868"/>
            <a:chOff x="5593773" y="913480"/>
            <a:chExt cx="952498" cy="816868"/>
          </a:xfrm>
        </p:grpSpPr>
        <p:sp>
          <p:nvSpPr>
            <p:cNvPr id="28" name="TextBox 27"/>
            <p:cNvSpPr txBox="1"/>
            <p:nvPr/>
          </p:nvSpPr>
          <p:spPr>
            <a:xfrm>
              <a:off x="5839691" y="913480"/>
              <a:ext cx="706580" cy="443198"/>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280" b="1" dirty="0">
                  <a:solidFill>
                    <a:schemeClr val="bg1"/>
                  </a:solidFill>
                </a:rPr>
                <a:t>P3</a:t>
              </a:r>
              <a:endParaRPr lang="zh-CN" altLang="en-US" sz="2280" b="1" dirty="0" err="1">
                <a:solidFill>
                  <a:schemeClr val="bg1"/>
                </a:solidFill>
              </a:endParaRPr>
            </a:p>
          </p:txBody>
        </p:sp>
        <p:cxnSp>
          <p:nvCxnSpPr>
            <p:cNvPr id="29" name="直接连接符 28"/>
            <p:cNvCxnSpPr/>
            <p:nvPr/>
          </p:nvCxnSpPr>
          <p:spPr>
            <a:xfrm flipH="1">
              <a:off x="5593773" y="1375145"/>
              <a:ext cx="245917" cy="35520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165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7E120-3E5C-4A10-B2D6-7C1A5E419893}"/>
              </a:ext>
            </a:extLst>
          </p:cNvPr>
          <p:cNvSpPr>
            <a:spLocks noGrp="1"/>
          </p:cNvSpPr>
          <p:nvPr>
            <p:ph type="title"/>
          </p:nvPr>
        </p:nvSpPr>
        <p:spPr/>
        <p:txBody>
          <a:bodyPr/>
          <a:lstStyle/>
          <a:p>
            <a:r>
              <a:rPr lang="zh-CN" altLang="en-US" dirty="0"/>
              <a:t>线程与进程</a:t>
            </a:r>
          </a:p>
        </p:txBody>
      </p:sp>
      <p:sp>
        <p:nvSpPr>
          <p:cNvPr id="3" name="内容占位符 2">
            <a:extLst>
              <a:ext uri="{FF2B5EF4-FFF2-40B4-BE49-F238E27FC236}">
                <a16:creationId xmlns:a16="http://schemas.microsoft.com/office/drawing/2014/main" id="{D22D8EF1-9297-4102-8A51-C8866888CEDF}"/>
              </a:ext>
            </a:extLst>
          </p:cNvPr>
          <p:cNvSpPr>
            <a:spLocks noGrp="1"/>
          </p:cNvSpPr>
          <p:nvPr>
            <p:ph idx="1"/>
          </p:nvPr>
        </p:nvSpPr>
        <p:spPr/>
        <p:txBody>
          <a:bodyPr/>
          <a:lstStyle/>
          <a:p>
            <a:r>
              <a:rPr lang="zh-CN" altLang="en-US" dirty="0"/>
              <a:t>线程：表示一个程序的</a:t>
            </a:r>
            <a:r>
              <a:rPr lang="zh-CN" altLang="en-US" b="1" dirty="0">
                <a:solidFill>
                  <a:srgbClr val="FF0066"/>
                </a:solidFill>
              </a:rPr>
              <a:t>多段语句同时执行</a:t>
            </a:r>
            <a:r>
              <a:rPr lang="zh-CN" altLang="en-US" dirty="0"/>
              <a:t>，但不等于多次启动一个程序，操作系统也不会把每个线程当作独立的进程来对待。</a:t>
            </a:r>
            <a:endParaRPr lang="en-US" altLang="zh-CN" dirty="0"/>
          </a:p>
          <a:p>
            <a:r>
              <a:rPr lang="zh-CN" altLang="en-US" dirty="0"/>
              <a:t>线程和进程的区别</a:t>
            </a:r>
            <a:endParaRPr lang="en-US" altLang="zh-CN" dirty="0"/>
          </a:p>
          <a:p>
            <a:pPr marL="663306" lvl="1" indent="-356616">
              <a:buFont typeface="+mj-ea"/>
              <a:buAutoNum type="circleNumDbPlain"/>
            </a:pPr>
            <a:r>
              <a:rPr lang="zh-CN" altLang="en-US" dirty="0"/>
              <a:t>两者的</a:t>
            </a:r>
            <a:r>
              <a:rPr lang="zh-CN" altLang="en-US" b="1" dirty="0">
                <a:solidFill>
                  <a:srgbClr val="FF0066"/>
                </a:solidFill>
              </a:rPr>
              <a:t>粒度不同</a:t>
            </a:r>
            <a:r>
              <a:rPr lang="zh-CN" altLang="en-US" dirty="0"/>
              <a:t>，是两个不同层次上的概念。进程是由操作系统来管理的，而线程则是在一个程序（进程）内。</a:t>
            </a:r>
            <a:endParaRPr lang="en-US" altLang="zh-CN" dirty="0"/>
          </a:p>
          <a:p>
            <a:pPr marL="663306" lvl="1" indent="-356616">
              <a:buFont typeface="+mj-ea"/>
              <a:buAutoNum type="circleNumDbPlain"/>
            </a:pPr>
            <a:r>
              <a:rPr lang="zh-CN" altLang="en-US" dirty="0"/>
              <a:t>不同进程的代码、数据和状态都是完全独立的，而一个程序内的多线程是</a:t>
            </a:r>
            <a:r>
              <a:rPr lang="zh-CN" altLang="en-US" b="1" dirty="0">
                <a:solidFill>
                  <a:srgbClr val="FF0066"/>
                </a:solidFill>
              </a:rPr>
              <a:t>共享同一块内存空间</a:t>
            </a:r>
            <a:r>
              <a:rPr lang="zh-CN" altLang="en-US" dirty="0"/>
              <a:t>和同一组系统资源，有可能互相影响。</a:t>
            </a:r>
            <a:endParaRPr lang="en-US" altLang="zh-CN" dirty="0"/>
          </a:p>
          <a:p>
            <a:pPr marL="663306" lvl="1" indent="-356616">
              <a:buFont typeface="+mj-ea"/>
              <a:buAutoNum type="circleNumDbPlain"/>
            </a:pPr>
            <a:r>
              <a:rPr lang="zh-CN" altLang="en-US" dirty="0"/>
              <a:t>线程本身的数据通常只有寄存器数据，以及一个程序执行时使用的堆栈，所以线程的切换比进程的切换的</a:t>
            </a:r>
            <a:r>
              <a:rPr lang="zh-CN" altLang="en-US" b="1" dirty="0">
                <a:solidFill>
                  <a:srgbClr val="FF0066"/>
                </a:solidFill>
              </a:rPr>
              <a:t>负担要小</a:t>
            </a:r>
            <a:r>
              <a:rPr lang="zh-CN" altLang="en-US" dirty="0"/>
              <a:t>。</a:t>
            </a:r>
          </a:p>
          <a:p>
            <a:endParaRPr lang="zh-CN" altLang="en-US" dirty="0"/>
          </a:p>
        </p:txBody>
      </p:sp>
    </p:spTree>
    <p:extLst>
      <p:ext uri="{BB962C8B-B14F-4D97-AF65-F5344CB8AC3E}">
        <p14:creationId xmlns:p14="http://schemas.microsoft.com/office/powerpoint/2010/main" val="29744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65AA3-2224-47AC-B18F-4870CFAAAC85}"/>
              </a:ext>
            </a:extLst>
          </p:cNvPr>
          <p:cNvSpPr>
            <a:spLocks noGrp="1"/>
          </p:cNvSpPr>
          <p:nvPr>
            <p:ph type="title"/>
          </p:nvPr>
        </p:nvSpPr>
        <p:spPr/>
        <p:txBody>
          <a:bodyPr/>
          <a:lstStyle/>
          <a:p>
            <a:r>
              <a:rPr lang="zh-CN" altLang="en-US" dirty="0"/>
              <a:t>试一试</a:t>
            </a:r>
          </a:p>
        </p:txBody>
      </p:sp>
      <p:sp>
        <p:nvSpPr>
          <p:cNvPr id="3" name="内容占位符 2">
            <a:extLst>
              <a:ext uri="{FF2B5EF4-FFF2-40B4-BE49-F238E27FC236}">
                <a16:creationId xmlns:a16="http://schemas.microsoft.com/office/drawing/2014/main" id="{0141CAB0-8BD2-4909-9390-B18D966CC946}"/>
              </a:ext>
            </a:extLst>
          </p:cNvPr>
          <p:cNvSpPr>
            <a:spLocks noGrp="1"/>
          </p:cNvSpPr>
          <p:nvPr>
            <p:ph idx="1"/>
          </p:nvPr>
        </p:nvSpPr>
        <p:spPr/>
        <p:txBody>
          <a:bodyPr/>
          <a:lstStyle/>
          <a:p>
            <a:r>
              <a:rPr lang="zh-CN" altLang="en-US" dirty="0"/>
              <a:t>使用异步任务处理耗时逻辑的基本过程？</a:t>
            </a:r>
          </a:p>
        </p:txBody>
      </p:sp>
    </p:spTree>
    <p:extLst>
      <p:ext uri="{BB962C8B-B14F-4D97-AF65-F5344CB8AC3E}">
        <p14:creationId xmlns:p14="http://schemas.microsoft.com/office/powerpoint/2010/main" val="141129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17272-5F20-40DE-A669-91085FD170FE}"/>
              </a:ext>
            </a:extLst>
          </p:cNvPr>
          <p:cNvSpPr>
            <a:spLocks noGrp="1"/>
          </p:cNvSpPr>
          <p:nvPr>
            <p:ph type="title"/>
          </p:nvPr>
        </p:nvSpPr>
        <p:spPr/>
        <p:txBody>
          <a:bodyPr/>
          <a:lstStyle/>
          <a:p>
            <a:r>
              <a:rPr lang="zh-CN" altLang="en-US" dirty="0"/>
              <a:t>线程的状态和生命周期</a:t>
            </a:r>
          </a:p>
        </p:txBody>
      </p:sp>
      <p:sp>
        <p:nvSpPr>
          <p:cNvPr id="3" name="内容占位符 2">
            <a:extLst>
              <a:ext uri="{FF2B5EF4-FFF2-40B4-BE49-F238E27FC236}">
                <a16:creationId xmlns:a16="http://schemas.microsoft.com/office/drawing/2014/main" id="{0E0537EB-7448-46CB-AF2C-B82ED516F1BB}"/>
              </a:ext>
            </a:extLst>
          </p:cNvPr>
          <p:cNvSpPr>
            <a:spLocks noGrp="1"/>
          </p:cNvSpPr>
          <p:nvPr>
            <p:ph idx="1"/>
          </p:nvPr>
        </p:nvSpPr>
        <p:spPr/>
        <p:txBody>
          <a:bodyPr/>
          <a:lstStyle/>
          <a:p>
            <a:r>
              <a:rPr lang="zh-CN" altLang="en-US" dirty="0"/>
              <a:t>一个线程从创建、启动到终止期间的任何时刻，总是处于下面五个状态中的某个状态。</a:t>
            </a:r>
            <a:endParaRPr lang="en-US" altLang="zh-CN" dirty="0"/>
          </a:p>
          <a:p>
            <a:pPr lvl="1"/>
            <a:r>
              <a:rPr lang="zh-CN" altLang="en-US" b="1" dirty="0">
                <a:solidFill>
                  <a:srgbClr val="FF0066"/>
                </a:solidFill>
              </a:rPr>
              <a:t>创建状态</a:t>
            </a:r>
            <a:endParaRPr lang="en-US" altLang="zh-CN" b="1" dirty="0">
              <a:solidFill>
                <a:srgbClr val="FF0066"/>
              </a:solidFill>
            </a:endParaRPr>
          </a:p>
          <a:p>
            <a:pPr lvl="2">
              <a:buFont typeface="Wingdings" pitchFamily="2" charset="2"/>
              <a:buChar char="Ø"/>
            </a:pPr>
            <a:r>
              <a:rPr lang="zh-CN" altLang="en-US" sz="2000" dirty="0"/>
              <a:t>用</a:t>
            </a:r>
            <a:r>
              <a:rPr lang="en-US" altLang="zh-CN" sz="2000" dirty="0"/>
              <a:t>new</a:t>
            </a:r>
            <a:r>
              <a:rPr lang="zh-CN" altLang="en-US" sz="2000" dirty="0"/>
              <a:t>运算符创建一个</a:t>
            </a:r>
            <a:r>
              <a:rPr lang="en-US" altLang="zh-CN" sz="2000" dirty="0"/>
              <a:t>Thread</a:t>
            </a:r>
            <a:r>
              <a:rPr lang="zh-CN" altLang="en-US" sz="2000" dirty="0"/>
              <a:t>类或子类的实例对象，但此时还未对这个线程分配任何资源。</a:t>
            </a:r>
            <a:endParaRPr lang="en-US" altLang="zh-CN" sz="1600" dirty="0"/>
          </a:p>
          <a:p>
            <a:pPr lvl="1"/>
            <a:r>
              <a:rPr lang="zh-CN" altLang="en-US" b="1" dirty="0">
                <a:solidFill>
                  <a:srgbClr val="FF0066"/>
                </a:solidFill>
              </a:rPr>
              <a:t>就绪状态</a:t>
            </a:r>
            <a:endParaRPr lang="en-US" altLang="zh-CN" b="1" dirty="0">
              <a:solidFill>
                <a:srgbClr val="FF0066"/>
              </a:solidFill>
            </a:endParaRPr>
          </a:p>
          <a:p>
            <a:pPr lvl="2">
              <a:buFont typeface="Wingdings" pitchFamily="2" charset="2"/>
              <a:buChar char="Ø"/>
            </a:pPr>
            <a:r>
              <a:rPr lang="zh-CN" altLang="en-US" sz="2000" dirty="0"/>
              <a:t>分配系统资源，由</a:t>
            </a:r>
            <a:r>
              <a:rPr lang="en-US" altLang="zh-CN" sz="2000" dirty="0"/>
              <a:t>start()</a:t>
            </a:r>
            <a:r>
              <a:rPr lang="zh-CN" altLang="en-US" sz="2000" dirty="0"/>
              <a:t>启动方法来完成。</a:t>
            </a:r>
            <a:endParaRPr lang="en-US" altLang="zh-CN" sz="1600" dirty="0"/>
          </a:p>
          <a:p>
            <a:pPr lvl="1"/>
            <a:r>
              <a:rPr lang="zh-CN" altLang="en-US" b="1" dirty="0">
                <a:solidFill>
                  <a:srgbClr val="FF0066"/>
                </a:solidFill>
              </a:rPr>
              <a:t>运行状态</a:t>
            </a:r>
            <a:endParaRPr lang="en-US" altLang="zh-CN" b="1" dirty="0">
              <a:solidFill>
                <a:srgbClr val="FF0066"/>
              </a:solidFill>
            </a:endParaRPr>
          </a:p>
          <a:p>
            <a:pPr lvl="2">
              <a:buFont typeface="Wingdings" pitchFamily="2" charset="2"/>
              <a:buChar char="Ø"/>
            </a:pPr>
            <a:r>
              <a:rPr lang="zh-CN" altLang="en-US" sz="2000" dirty="0"/>
              <a:t>当可运行状态的线程被调度并获得</a:t>
            </a:r>
            <a:r>
              <a:rPr lang="en-US" altLang="zh-CN" sz="2000" dirty="0"/>
              <a:t>CPU</a:t>
            </a:r>
            <a:r>
              <a:rPr lang="zh-CN" altLang="en-US" sz="2000" dirty="0"/>
              <a:t>等资源。</a:t>
            </a:r>
            <a:endParaRPr lang="en-US" altLang="zh-CN" sz="1600" dirty="0"/>
          </a:p>
          <a:p>
            <a:pPr lvl="1"/>
            <a:r>
              <a:rPr lang="zh-CN" altLang="en-US" b="1" dirty="0"/>
              <a:t>阻塞状态</a:t>
            </a:r>
            <a:endParaRPr lang="en-US" altLang="zh-CN" b="1" dirty="0"/>
          </a:p>
          <a:p>
            <a:pPr lvl="2">
              <a:buFont typeface="Wingdings" pitchFamily="2" charset="2"/>
              <a:buChar char="Ø"/>
            </a:pPr>
            <a:r>
              <a:rPr lang="zh-CN" altLang="en-US" sz="2000" dirty="0"/>
              <a:t>由于人为或系统的原因，线程必须停止运行，以后还可以恢复运行的状态称为阻塞状态。</a:t>
            </a:r>
            <a:endParaRPr lang="en-US" altLang="zh-CN" sz="2000" dirty="0"/>
          </a:p>
          <a:p>
            <a:pPr lvl="1"/>
            <a:r>
              <a:rPr lang="zh-CN" altLang="en-US" b="1" dirty="0"/>
              <a:t>终止状态</a:t>
            </a:r>
            <a:endParaRPr lang="en-US" altLang="zh-CN" b="1" dirty="0"/>
          </a:p>
          <a:p>
            <a:pPr lvl="2"/>
            <a:r>
              <a:rPr lang="en-US" altLang="zh-CN" sz="2000" dirty="0"/>
              <a:t>run()</a:t>
            </a:r>
            <a:r>
              <a:rPr lang="zh-CN" altLang="en-US" sz="2000" dirty="0"/>
              <a:t>方法完成或调用</a:t>
            </a:r>
            <a:r>
              <a:rPr lang="en-US" altLang="zh-CN" sz="2000" dirty="0"/>
              <a:t>stop()</a:t>
            </a:r>
            <a:r>
              <a:rPr lang="zh-CN" altLang="en-US" sz="2000" dirty="0"/>
              <a:t>或</a:t>
            </a:r>
            <a:r>
              <a:rPr lang="en-US" altLang="zh-CN" sz="2000" dirty="0"/>
              <a:t>destroy()</a:t>
            </a:r>
            <a:r>
              <a:rPr lang="zh-CN" altLang="en-US" sz="2000" dirty="0"/>
              <a:t>方法，不能继续运行。</a:t>
            </a:r>
            <a:endParaRPr lang="en-US" altLang="zh-CN" sz="2000" dirty="0"/>
          </a:p>
        </p:txBody>
      </p:sp>
    </p:spTree>
    <p:extLst>
      <p:ext uri="{BB962C8B-B14F-4D97-AF65-F5344CB8AC3E}">
        <p14:creationId xmlns:p14="http://schemas.microsoft.com/office/powerpoint/2010/main" val="20706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94ADC-AE32-475A-9082-8C87461ACDCD}"/>
              </a:ext>
            </a:extLst>
          </p:cNvPr>
          <p:cNvSpPr>
            <a:spLocks noGrp="1"/>
          </p:cNvSpPr>
          <p:nvPr>
            <p:ph type="title"/>
          </p:nvPr>
        </p:nvSpPr>
        <p:spPr/>
        <p:txBody>
          <a:bodyPr/>
          <a:lstStyle/>
          <a:p>
            <a:r>
              <a:rPr lang="en-US" altLang="zh-CN" dirty="0"/>
              <a:t>8.2.2</a:t>
            </a:r>
            <a:r>
              <a:rPr lang="zh-CN" altLang="en-US" dirty="0"/>
              <a:t> 线程的基本用法</a:t>
            </a:r>
          </a:p>
        </p:txBody>
      </p:sp>
      <p:sp>
        <p:nvSpPr>
          <p:cNvPr id="3" name="内容占位符 2">
            <a:extLst>
              <a:ext uri="{FF2B5EF4-FFF2-40B4-BE49-F238E27FC236}">
                <a16:creationId xmlns:a16="http://schemas.microsoft.com/office/drawing/2014/main" id="{E8B829D6-FA1B-492F-8663-A5B4DE222177}"/>
              </a:ext>
            </a:extLst>
          </p:cNvPr>
          <p:cNvSpPr>
            <a:spLocks noGrp="1"/>
          </p:cNvSpPr>
          <p:nvPr>
            <p:ph idx="1"/>
          </p:nvPr>
        </p:nvSpPr>
        <p:spPr/>
        <p:txBody>
          <a:bodyPr/>
          <a:lstStyle/>
          <a:p>
            <a:r>
              <a:rPr lang="zh-CN" altLang="en-US" sz="2800" b="1" dirty="0">
                <a:latin typeface="黑体" pitchFamily="49" charset="-122"/>
                <a:ea typeface="黑体" pitchFamily="49" charset="-122"/>
              </a:rPr>
              <a:t>方法</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a:t>
            </a:r>
            <a:endParaRPr lang="en-US" altLang="zh-CN" sz="2800" b="1" dirty="0">
              <a:latin typeface="黑体" pitchFamily="49" charset="-122"/>
              <a:ea typeface="黑体" pitchFamily="49" charset="-122"/>
            </a:endParaRPr>
          </a:p>
          <a:p>
            <a:r>
              <a:rPr lang="zh-CN" altLang="en-US" sz="2800" dirty="0"/>
              <a:t>创建线程：通过继承</a:t>
            </a:r>
            <a:r>
              <a:rPr lang="en-US" altLang="zh-CN" sz="2800" dirty="0"/>
              <a:t>Thread</a:t>
            </a:r>
            <a:r>
              <a:rPr lang="zh-CN" altLang="en-US" sz="2800" dirty="0"/>
              <a:t>类创建线程</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a:p>
            <a:r>
              <a:rPr lang="zh-CN" altLang="en-US" sz="2400" dirty="0"/>
              <a:t>启动线程：</a:t>
            </a:r>
            <a:r>
              <a:rPr lang="en-US" altLang="zh-CN" sz="2400" dirty="0"/>
              <a:t>new</a:t>
            </a:r>
            <a:r>
              <a:rPr lang="zh-CN" altLang="en-US" sz="2400" dirty="0"/>
              <a:t>出</a:t>
            </a:r>
            <a:r>
              <a:rPr lang="en-US" altLang="zh-CN" sz="2400" dirty="0" err="1"/>
              <a:t>MyThread</a:t>
            </a:r>
            <a:r>
              <a:rPr lang="zh-CN" altLang="en-US" sz="2400" dirty="0"/>
              <a:t>的实例，然后调用它的</a:t>
            </a:r>
            <a:r>
              <a:rPr lang="en-US" altLang="zh-CN" sz="2400" dirty="0"/>
              <a:t>start()</a:t>
            </a:r>
            <a:r>
              <a:rPr lang="zh-CN" altLang="en-US" sz="2400" dirty="0"/>
              <a:t>方法，这样</a:t>
            </a:r>
            <a:r>
              <a:rPr lang="en-US" altLang="zh-CN" sz="2400" dirty="0"/>
              <a:t>run</a:t>
            </a:r>
            <a:r>
              <a:rPr lang="zh-CN" altLang="en-US" sz="2400" dirty="0"/>
              <a:t>方法中的代码就运行在子线程中：</a:t>
            </a:r>
            <a:endParaRPr lang="en-US" altLang="zh-CN" sz="2400" dirty="0"/>
          </a:p>
          <a:p>
            <a:pPr lvl="1"/>
            <a:r>
              <a:rPr lang="en-US" altLang="zh-CN" sz="2400" b="1" dirty="0">
                <a:solidFill>
                  <a:srgbClr val="FF0066"/>
                </a:solidFill>
              </a:rPr>
              <a:t>new </a:t>
            </a:r>
            <a:r>
              <a:rPr lang="en-US" altLang="zh-CN" sz="2400" b="1" dirty="0" err="1">
                <a:solidFill>
                  <a:srgbClr val="FF0066"/>
                </a:solidFill>
              </a:rPr>
              <a:t>MyThread</a:t>
            </a:r>
            <a:r>
              <a:rPr lang="en-US" altLang="zh-CN" sz="2400" b="1" dirty="0">
                <a:solidFill>
                  <a:srgbClr val="FF0066"/>
                </a:solidFill>
              </a:rPr>
              <a:t>().start();</a:t>
            </a:r>
          </a:p>
          <a:p>
            <a:endParaRPr lang="zh-CN" altLang="en-US" dirty="0"/>
          </a:p>
        </p:txBody>
      </p:sp>
      <p:sp>
        <p:nvSpPr>
          <p:cNvPr id="5" name="文本框 4">
            <a:extLst>
              <a:ext uri="{FF2B5EF4-FFF2-40B4-BE49-F238E27FC236}">
                <a16:creationId xmlns:a16="http://schemas.microsoft.com/office/drawing/2014/main" id="{1C515FE1-6482-4BFF-AD56-6AC699CE31A3}"/>
              </a:ext>
            </a:extLst>
          </p:cNvPr>
          <p:cNvSpPr txBox="1"/>
          <p:nvPr/>
        </p:nvSpPr>
        <p:spPr>
          <a:xfrm>
            <a:off x="929315" y="2160472"/>
            <a:ext cx="6531028" cy="2246769"/>
          </a:xfrm>
          <a:prstGeom prst="rect">
            <a:avLst/>
          </a:prstGeom>
          <a:solidFill>
            <a:schemeClr val="accent3">
              <a:lumMod val="40000"/>
              <a:lumOff val="60000"/>
            </a:schemeClr>
          </a:solidFill>
        </p:spPr>
        <p:txBody>
          <a:bodyPr wrap="square">
            <a:spAutoFit/>
          </a:bodyPr>
          <a:lstStyle/>
          <a:p>
            <a:r>
              <a:rPr lang="zh-CN" altLang="en-US" sz="2800" dirty="0"/>
              <a:t>class MyThread </a:t>
            </a:r>
            <a:r>
              <a:rPr lang="zh-CN" altLang="en-US" sz="2800" b="1" dirty="0"/>
              <a:t>extends</a:t>
            </a:r>
            <a:r>
              <a:rPr lang="zh-CN" altLang="en-US" sz="2800" b="1" dirty="0">
                <a:solidFill>
                  <a:srgbClr val="FF0000"/>
                </a:solidFill>
              </a:rPr>
              <a:t> </a:t>
            </a:r>
            <a:r>
              <a:rPr lang="zh-CN" altLang="en-US" sz="2800" b="1" dirty="0">
                <a:solidFill>
                  <a:srgbClr val="FF0066"/>
                </a:solidFill>
              </a:rPr>
              <a:t>Thread</a:t>
            </a:r>
            <a:r>
              <a:rPr lang="zh-CN" altLang="en-US" sz="2800" dirty="0"/>
              <a:t>{</a:t>
            </a:r>
          </a:p>
          <a:p>
            <a:r>
              <a:rPr lang="zh-CN" altLang="en-US" sz="2800" dirty="0"/>
              <a:t>	public void run(){</a:t>
            </a:r>
          </a:p>
          <a:p>
            <a:r>
              <a:rPr lang="zh-CN" altLang="en-US" sz="2800" dirty="0"/>
              <a:t>		</a:t>
            </a:r>
            <a:r>
              <a:rPr lang="zh-CN" altLang="en-US" sz="2400" dirty="0"/>
              <a:t>//线程需要完成的工作</a:t>
            </a:r>
          </a:p>
          <a:p>
            <a:r>
              <a:rPr lang="zh-CN" altLang="en-US" sz="2800" dirty="0"/>
              <a:t>	}</a:t>
            </a:r>
          </a:p>
          <a:p>
            <a:r>
              <a:rPr lang="zh-CN" altLang="en-US" sz="2800" dirty="0"/>
              <a:t>}</a:t>
            </a:r>
          </a:p>
        </p:txBody>
      </p:sp>
    </p:spTree>
    <p:extLst>
      <p:ext uri="{BB962C8B-B14F-4D97-AF65-F5344CB8AC3E}">
        <p14:creationId xmlns:p14="http://schemas.microsoft.com/office/powerpoint/2010/main" val="302973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8B4B2-C6E6-46A5-9340-D089BE913992}"/>
              </a:ext>
            </a:extLst>
          </p:cNvPr>
          <p:cNvSpPr>
            <a:spLocks noGrp="1"/>
          </p:cNvSpPr>
          <p:nvPr>
            <p:ph type="title"/>
          </p:nvPr>
        </p:nvSpPr>
        <p:spPr/>
        <p:txBody>
          <a:bodyPr/>
          <a:lstStyle/>
          <a:p>
            <a:r>
              <a:rPr lang="en-US" altLang="zh-CN" dirty="0"/>
              <a:t>8.2.2</a:t>
            </a:r>
            <a:r>
              <a:rPr lang="zh-CN" altLang="en-US" dirty="0"/>
              <a:t> 线程的基本用法</a:t>
            </a:r>
          </a:p>
        </p:txBody>
      </p:sp>
      <p:sp>
        <p:nvSpPr>
          <p:cNvPr id="3" name="内容占位符 2">
            <a:extLst>
              <a:ext uri="{FF2B5EF4-FFF2-40B4-BE49-F238E27FC236}">
                <a16:creationId xmlns:a16="http://schemas.microsoft.com/office/drawing/2014/main" id="{2BF7AFD1-2290-493D-8B39-552CD5EEC11A}"/>
              </a:ext>
            </a:extLst>
          </p:cNvPr>
          <p:cNvSpPr>
            <a:spLocks noGrp="1"/>
          </p:cNvSpPr>
          <p:nvPr>
            <p:ph idx="1"/>
          </p:nvPr>
        </p:nvSpPr>
        <p:spPr/>
        <p:txBody>
          <a:bodyPr/>
          <a:lstStyle/>
          <a:p>
            <a:r>
              <a:rPr lang="zh-CN" altLang="en-US" sz="2400" b="1" dirty="0">
                <a:latin typeface="黑体" pitchFamily="49" charset="-122"/>
                <a:ea typeface="黑体" pitchFamily="49" charset="-122"/>
              </a:rPr>
              <a:t>方法</a:t>
            </a:r>
            <a:r>
              <a:rPr lang="en-US" altLang="zh-CN" sz="2400" b="1" dirty="0">
                <a:latin typeface="黑体" pitchFamily="49" charset="-122"/>
                <a:ea typeface="黑体" pitchFamily="49" charset="-122"/>
              </a:rPr>
              <a:t>2</a:t>
            </a:r>
            <a:r>
              <a:rPr lang="zh-CN" altLang="en-US" sz="2400" b="1" dirty="0">
                <a:latin typeface="黑体" pitchFamily="49" charset="-122"/>
                <a:ea typeface="黑体" pitchFamily="49" charset="-122"/>
              </a:rPr>
              <a:t>：</a:t>
            </a:r>
            <a:endParaRPr lang="en-US" altLang="zh-CN" sz="2400" b="1" dirty="0">
              <a:latin typeface="黑体" pitchFamily="49" charset="-122"/>
              <a:ea typeface="黑体" pitchFamily="49" charset="-122"/>
            </a:endParaRPr>
          </a:p>
          <a:p>
            <a:r>
              <a:rPr lang="zh-CN" altLang="en-US" sz="2400" dirty="0"/>
              <a:t>创建线程：通过实现</a:t>
            </a:r>
            <a:r>
              <a:rPr lang="en-US" altLang="zh-CN" sz="2400" dirty="0"/>
              <a:t>Runnable</a:t>
            </a:r>
            <a:r>
              <a:rPr lang="zh-CN" altLang="en-US" sz="2400" dirty="0"/>
              <a:t>接口来创建线程</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启动线程：</a:t>
            </a:r>
            <a:endParaRPr lang="en-US" altLang="zh-CN" sz="2400" dirty="0"/>
          </a:p>
          <a:p>
            <a:pPr lvl="1"/>
            <a:r>
              <a:rPr lang="en-US" altLang="zh-CN" sz="2400" b="1" dirty="0" err="1"/>
              <a:t>MyThread</a:t>
            </a:r>
            <a:r>
              <a:rPr lang="en-US" altLang="zh-CN" sz="2400" b="1" dirty="0"/>
              <a:t> </a:t>
            </a:r>
            <a:r>
              <a:rPr lang="en-US" altLang="zh-CN" sz="2400" b="1" dirty="0" err="1"/>
              <a:t>myThread</a:t>
            </a:r>
            <a:r>
              <a:rPr lang="en-US" altLang="zh-CN" sz="2400" b="1" dirty="0"/>
              <a:t> = new </a:t>
            </a:r>
            <a:r>
              <a:rPr lang="en-US" altLang="zh-CN" sz="2400" b="1" dirty="0" err="1"/>
              <a:t>MyThread</a:t>
            </a:r>
            <a:r>
              <a:rPr lang="en-US" altLang="zh-CN" sz="2400" b="1" dirty="0"/>
              <a:t>();</a:t>
            </a:r>
          </a:p>
          <a:p>
            <a:pPr lvl="1"/>
            <a:r>
              <a:rPr lang="en-US" altLang="zh-CN" sz="2400" b="1" dirty="0">
                <a:solidFill>
                  <a:srgbClr val="FF0066"/>
                </a:solidFill>
              </a:rPr>
              <a:t>new Thread(</a:t>
            </a:r>
            <a:r>
              <a:rPr lang="en-US" altLang="zh-CN" sz="2400" b="1" dirty="0" err="1">
                <a:solidFill>
                  <a:srgbClr val="FF0066"/>
                </a:solidFill>
              </a:rPr>
              <a:t>myThread</a:t>
            </a:r>
            <a:r>
              <a:rPr lang="en-US" altLang="zh-CN" sz="2400" b="1" dirty="0">
                <a:solidFill>
                  <a:srgbClr val="FF0066"/>
                </a:solidFill>
              </a:rPr>
              <a:t>)</a:t>
            </a:r>
            <a:r>
              <a:rPr lang="en-US" altLang="zh-CN" sz="2400" b="1" dirty="0"/>
              <a:t>.start();</a:t>
            </a:r>
          </a:p>
        </p:txBody>
      </p:sp>
      <p:sp>
        <p:nvSpPr>
          <p:cNvPr id="4" name="文本框 3">
            <a:extLst>
              <a:ext uri="{FF2B5EF4-FFF2-40B4-BE49-F238E27FC236}">
                <a16:creationId xmlns:a16="http://schemas.microsoft.com/office/drawing/2014/main" id="{FAFB4A15-AC47-4EB9-A2A0-B636B1BCCED9}"/>
              </a:ext>
            </a:extLst>
          </p:cNvPr>
          <p:cNvSpPr txBox="1"/>
          <p:nvPr/>
        </p:nvSpPr>
        <p:spPr>
          <a:xfrm>
            <a:off x="929315" y="2058872"/>
            <a:ext cx="6531028" cy="2246769"/>
          </a:xfrm>
          <a:prstGeom prst="rect">
            <a:avLst/>
          </a:prstGeom>
          <a:solidFill>
            <a:schemeClr val="accent3">
              <a:lumMod val="40000"/>
              <a:lumOff val="60000"/>
            </a:schemeClr>
          </a:solidFill>
        </p:spPr>
        <p:txBody>
          <a:bodyPr wrap="square">
            <a:spAutoFit/>
          </a:bodyPr>
          <a:lstStyle/>
          <a:p>
            <a:r>
              <a:rPr lang="en-US" altLang="zh-CN" sz="2800" dirty="0"/>
              <a:t>class </a:t>
            </a:r>
            <a:r>
              <a:rPr lang="en-US" altLang="zh-CN" sz="2800" dirty="0" err="1"/>
              <a:t>MyThread</a:t>
            </a:r>
            <a:r>
              <a:rPr lang="en-US" altLang="zh-CN" sz="2800" dirty="0"/>
              <a:t> </a:t>
            </a:r>
            <a:r>
              <a:rPr lang="en-US" altLang="zh-CN" sz="2800" b="1" dirty="0"/>
              <a:t>implements</a:t>
            </a:r>
            <a:r>
              <a:rPr lang="en-US" altLang="zh-CN" sz="2800" dirty="0"/>
              <a:t> </a:t>
            </a:r>
            <a:r>
              <a:rPr lang="en-US" altLang="zh-CN" sz="2800" b="1" dirty="0">
                <a:solidFill>
                  <a:srgbClr val="FF0066"/>
                </a:solidFill>
              </a:rPr>
              <a:t>Runnable</a:t>
            </a:r>
            <a:r>
              <a:rPr lang="en-US" altLang="zh-CN" sz="2800" dirty="0"/>
              <a:t>{</a:t>
            </a:r>
          </a:p>
          <a:p>
            <a:r>
              <a:rPr lang="en-US" altLang="zh-CN" sz="2800" dirty="0"/>
              <a:t>	public void run(){</a:t>
            </a:r>
          </a:p>
          <a:p>
            <a:r>
              <a:rPr lang="en-US" altLang="zh-CN" sz="2800" dirty="0"/>
              <a:t>		//</a:t>
            </a:r>
            <a:r>
              <a:rPr lang="zh-CN" altLang="en-US" sz="2800" dirty="0"/>
              <a:t>线程需要完成的工作</a:t>
            </a:r>
          </a:p>
          <a:p>
            <a:r>
              <a:rPr lang="zh-CN" altLang="en-US" sz="2800" dirty="0"/>
              <a:t>	</a:t>
            </a:r>
            <a:r>
              <a:rPr lang="en-US" altLang="zh-CN" sz="2800" dirty="0"/>
              <a:t>}</a:t>
            </a:r>
          </a:p>
          <a:p>
            <a:r>
              <a:rPr lang="en-US" altLang="zh-CN" sz="2800" dirty="0"/>
              <a:t>}</a:t>
            </a:r>
            <a:endParaRPr lang="zh-CN" altLang="en-US" sz="2800" dirty="0"/>
          </a:p>
        </p:txBody>
      </p:sp>
    </p:spTree>
    <p:extLst>
      <p:ext uri="{BB962C8B-B14F-4D97-AF65-F5344CB8AC3E}">
        <p14:creationId xmlns:p14="http://schemas.microsoft.com/office/powerpoint/2010/main" val="6635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My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yTheme" id="{07BF80C9-79EF-48AE-B802-21BB6F4A9CB6}" vid="{7069CBFA-AF27-47E0-AA3A-994202F56100}"/>
    </a:ext>
  </a:extLst>
</a:theme>
</file>

<file path=ppt/theme/theme2.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7669</TotalTime>
  <Words>9252</Words>
  <Application>Microsoft Office PowerPoint</Application>
  <PresentationFormat>宽屏</PresentationFormat>
  <Paragraphs>779</Paragraphs>
  <Slides>60</Slides>
  <Notes>18</Notes>
  <HiddenSlides>3</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60</vt:i4>
      </vt:variant>
    </vt:vector>
  </HeadingPairs>
  <TitlesOfParts>
    <vt:vector size="76" baseType="lpstr">
      <vt:lpstr>Gotham-Book</vt:lpstr>
      <vt:lpstr>等线</vt:lpstr>
      <vt:lpstr>黑体</vt:lpstr>
      <vt:lpstr>宋体</vt:lpstr>
      <vt:lpstr>微软雅黑</vt:lpstr>
      <vt:lpstr>微软雅黑</vt:lpstr>
      <vt:lpstr>Arial</vt:lpstr>
      <vt:lpstr>Calibri</vt:lpstr>
      <vt:lpstr>Century Gothic</vt:lpstr>
      <vt:lpstr>Palatino Linotype</vt:lpstr>
      <vt:lpstr>Tahoma</vt:lpstr>
      <vt:lpstr>Times New Roman</vt:lpstr>
      <vt:lpstr>Wingdings</vt:lpstr>
      <vt:lpstr>Wingdings 2</vt:lpstr>
      <vt:lpstr>MyTheme</vt:lpstr>
      <vt:lpstr>Presentation on brainstorming</vt:lpstr>
      <vt:lpstr>PowerPoint 演示文稿</vt:lpstr>
      <vt:lpstr>内容概要</vt:lpstr>
      <vt:lpstr>8.2.1 线程概述</vt:lpstr>
      <vt:lpstr>PowerPoint 演示文稿</vt:lpstr>
      <vt:lpstr>Android主线程和子线程</vt:lpstr>
      <vt:lpstr>线程与进程</vt:lpstr>
      <vt:lpstr>线程的状态和生命周期</vt:lpstr>
      <vt:lpstr>8.2.2 线程的基本用法</vt:lpstr>
      <vt:lpstr>8.2.2 线程的基本用法</vt:lpstr>
      <vt:lpstr>8.2.2 线程的基本用法</vt:lpstr>
      <vt:lpstr>8.2.2 线程的基本用法</vt:lpstr>
      <vt:lpstr>在子线程中更新UI</vt:lpstr>
      <vt:lpstr>试一试</vt:lpstr>
      <vt:lpstr>试一试</vt:lpstr>
      <vt:lpstr>怎样解决跨线程更新UI呢？？？</vt:lpstr>
      <vt:lpstr>其他线程委托UI线程</vt:lpstr>
      <vt:lpstr>PowerPoint 演示文稿</vt:lpstr>
      <vt:lpstr>PowerPoint 演示文稿</vt:lpstr>
      <vt:lpstr>8.2.3 Handler线程通信机制</vt:lpstr>
      <vt:lpstr>异步消息处理的流程</vt:lpstr>
      <vt:lpstr>Handler + Message实现异步通信</vt:lpstr>
      <vt:lpstr>案例实现：幸运大抽奖</vt:lpstr>
      <vt:lpstr>案例实现：幸运大抽奖</vt:lpstr>
      <vt:lpstr>案例实现：幸运大抽奖</vt:lpstr>
      <vt:lpstr>PowerPoint 演示文稿</vt:lpstr>
      <vt:lpstr>Handler + Message实现异步通信</vt:lpstr>
      <vt:lpstr>Message</vt:lpstr>
      <vt:lpstr>Message</vt:lpstr>
      <vt:lpstr>练一练</vt:lpstr>
      <vt:lpstr>试一试</vt:lpstr>
      <vt:lpstr>怎样解决跨线程更新UI呢？？？</vt:lpstr>
      <vt:lpstr>Handler + Post实现异步通信</vt:lpstr>
      <vt:lpstr>Runnable对象</vt:lpstr>
      <vt:lpstr>案例实现：幸运大抽奖</vt:lpstr>
      <vt:lpstr>PowerPoint 演示文稿</vt:lpstr>
      <vt:lpstr>音乐播放器的实现</vt:lpstr>
      <vt:lpstr>音乐播放器的另一种实现</vt:lpstr>
      <vt:lpstr>练一练</vt:lpstr>
      <vt:lpstr>8.2.4 Timer</vt:lpstr>
      <vt:lpstr>schedule方法的参数</vt:lpstr>
      <vt:lpstr>PowerPoint 演示文稿</vt:lpstr>
      <vt:lpstr>Timer – 案例分析</vt:lpstr>
      <vt:lpstr>点火倒计时  - 关键代码</vt:lpstr>
      <vt:lpstr>点火倒计时  - 关键代码</vt:lpstr>
      <vt:lpstr>练一练</vt:lpstr>
      <vt:lpstr>Handler + Post</vt:lpstr>
      <vt:lpstr>Hanlder + Message</vt:lpstr>
      <vt:lpstr>8.2.5 AsyncTask 异步任务</vt:lpstr>
      <vt:lpstr>使用 AsyncTask 简化多线程开发</vt:lpstr>
      <vt:lpstr>一个异步任务的执行一般包括以下几个步骤：</vt:lpstr>
      <vt:lpstr>8.2.5 异步任务</vt:lpstr>
      <vt:lpstr>PowerPoint 演示文稿</vt:lpstr>
      <vt:lpstr>8.2.5 异步任务</vt:lpstr>
      <vt:lpstr>8.2.5 异步任务</vt:lpstr>
      <vt:lpstr>8.2.5 异步任务</vt:lpstr>
      <vt:lpstr>8.2.5 异步任务</vt:lpstr>
      <vt:lpstr>8.2.5 异步任务</vt:lpstr>
      <vt:lpstr>8.2.5 异步任务</vt:lpstr>
      <vt:lpstr>PowerPoint 演示文稿</vt:lpstr>
      <vt:lpstr>试一试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美玲</dc:creator>
  <cp:lastModifiedBy>蔡 美玲</cp:lastModifiedBy>
  <cp:revision>258</cp:revision>
  <dcterms:created xsi:type="dcterms:W3CDTF">2020-08-03T02:42:44Z</dcterms:created>
  <dcterms:modified xsi:type="dcterms:W3CDTF">2022-11-22T13:24:20Z</dcterms:modified>
</cp:coreProperties>
</file>