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71"/>
  </p:notesMasterIdLst>
  <p:sldIdLst>
    <p:sldId id="272" r:id="rId3"/>
    <p:sldId id="396" r:id="rId4"/>
    <p:sldId id="281" r:id="rId5"/>
    <p:sldId id="273" r:id="rId6"/>
    <p:sldId id="280" r:id="rId7"/>
    <p:sldId id="282" r:id="rId8"/>
    <p:sldId id="274" r:id="rId9"/>
    <p:sldId id="284" r:id="rId10"/>
    <p:sldId id="285" r:id="rId11"/>
    <p:sldId id="286" r:id="rId12"/>
    <p:sldId id="287" r:id="rId13"/>
    <p:sldId id="426" r:id="rId14"/>
    <p:sldId id="288" r:id="rId15"/>
    <p:sldId id="289" r:id="rId16"/>
    <p:sldId id="290" r:id="rId17"/>
    <p:sldId id="292" r:id="rId18"/>
    <p:sldId id="291" r:id="rId19"/>
    <p:sldId id="427" r:id="rId20"/>
    <p:sldId id="428" r:id="rId21"/>
    <p:sldId id="429" r:id="rId22"/>
    <p:sldId id="430" r:id="rId23"/>
    <p:sldId id="293" r:id="rId24"/>
    <p:sldId id="295" r:id="rId25"/>
    <p:sldId id="294" r:id="rId26"/>
    <p:sldId id="296" r:id="rId27"/>
    <p:sldId id="297" r:id="rId28"/>
    <p:sldId id="298" r:id="rId29"/>
    <p:sldId id="299" r:id="rId30"/>
    <p:sldId id="300" r:id="rId31"/>
    <p:sldId id="301" r:id="rId32"/>
    <p:sldId id="303" r:id="rId33"/>
    <p:sldId id="302" r:id="rId34"/>
    <p:sldId id="304" r:id="rId35"/>
    <p:sldId id="305" r:id="rId36"/>
    <p:sldId id="306" r:id="rId37"/>
    <p:sldId id="307" r:id="rId38"/>
    <p:sldId id="308" r:id="rId39"/>
    <p:sldId id="309" r:id="rId40"/>
    <p:sldId id="310" r:id="rId41"/>
    <p:sldId id="311" r:id="rId42"/>
    <p:sldId id="312" r:id="rId43"/>
    <p:sldId id="340" r:id="rId44"/>
    <p:sldId id="343" r:id="rId45"/>
    <p:sldId id="425" r:id="rId46"/>
    <p:sldId id="313" r:id="rId47"/>
    <p:sldId id="314" r:id="rId48"/>
    <p:sldId id="317" r:id="rId49"/>
    <p:sldId id="318" r:id="rId50"/>
    <p:sldId id="319" r:id="rId51"/>
    <p:sldId id="320" r:id="rId52"/>
    <p:sldId id="321" r:id="rId53"/>
    <p:sldId id="322" r:id="rId54"/>
    <p:sldId id="422" r:id="rId55"/>
    <p:sldId id="324" r:id="rId56"/>
    <p:sldId id="323" r:id="rId57"/>
    <p:sldId id="326" r:id="rId58"/>
    <p:sldId id="327" r:id="rId59"/>
    <p:sldId id="328" r:id="rId60"/>
    <p:sldId id="329" r:id="rId61"/>
    <p:sldId id="330" r:id="rId62"/>
    <p:sldId id="331" r:id="rId63"/>
    <p:sldId id="344" r:id="rId64"/>
    <p:sldId id="423" r:id="rId65"/>
    <p:sldId id="431" r:id="rId66"/>
    <p:sldId id="342" r:id="rId67"/>
    <p:sldId id="424" r:id="rId68"/>
    <p:sldId id="341" r:id="rId69"/>
    <p:sldId id="33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3399"/>
    <a:srgbClr val="003399"/>
    <a:srgbClr val="FFC91D"/>
    <a:srgbClr val="FFCCFF"/>
    <a:srgbClr val="FF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4755" autoAdjust="0"/>
  </p:normalViewPr>
  <p:slideViewPr>
    <p:cSldViewPr snapToGrid="0">
      <p:cViewPr varScale="1">
        <p:scale>
          <a:sx n="105" d="100"/>
          <a:sy n="105" d="100"/>
        </p:scale>
        <p:origin x="588"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3B0CF2-7F87-4E02-A248-870047730F99}" type="slidenum">
              <a:rPr lang="en-US" smtClean="0"/>
              <a:t>6</a:t>
            </a:fld>
            <a:endParaRPr lang="en-US"/>
          </a:p>
        </p:txBody>
      </p:sp>
    </p:spTree>
    <p:extLst>
      <p:ext uri="{BB962C8B-B14F-4D97-AF65-F5344CB8AC3E}">
        <p14:creationId xmlns:p14="http://schemas.microsoft.com/office/powerpoint/2010/main" val="288324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注意，这些是</a:t>
            </a:r>
            <a:r>
              <a:rPr lang="en-US" altLang="zh-CN" dirty="0" err="1"/>
              <a:t>Inten</a:t>
            </a:r>
            <a:r>
              <a:rPr lang="zh-CN" altLang="en-US" dirty="0"/>
              <a:t>类的常量，对应的字符串为</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android.intent.action.BOOT_COMPLETED</a:t>
            </a:r>
            <a:r>
              <a:rPr lang="en-US" altLang="zh-CN" dirty="0"/>
              <a:t>”</a:t>
            </a:r>
            <a:r>
              <a:rPr lang="zh-CN" altLang="en-US" dirty="0"/>
              <a:t>，系统启动完成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200" kern="1200" dirty="0" err="1">
                <a:solidFill>
                  <a:schemeClr val="tx1"/>
                </a:solidFill>
                <a:effectLst/>
                <a:latin typeface="+mn-lt"/>
                <a:ea typeface="+mn-ea"/>
                <a:cs typeface="+mn-cs"/>
              </a:rPr>
              <a:t>android.net.conn.CONNECTIVITY_CHANGE</a:t>
            </a:r>
            <a:r>
              <a:rPr lang="zh-CN" altLang="en-US" dirty="0"/>
              <a:t>”，</a:t>
            </a:r>
            <a:r>
              <a:rPr lang="zh-CN" altLang="en-US" sz="1200" b="1" i="0" kern="1200" dirty="0">
                <a:solidFill>
                  <a:schemeClr val="tx1"/>
                </a:solidFill>
                <a:effectLst/>
                <a:latin typeface="+mn-lt"/>
                <a:ea typeface="+mn-ea"/>
                <a:cs typeface="+mn-cs"/>
              </a:rPr>
              <a:t>网络状态</a:t>
            </a:r>
          </a:p>
          <a:p>
            <a:r>
              <a:rPr lang="zh-CN" altLang="en-US" dirty="0"/>
              <a:t>“</a:t>
            </a:r>
            <a:r>
              <a:rPr lang="en-US" altLang="zh-CN" sz="1200" kern="1200" dirty="0" err="1">
                <a:solidFill>
                  <a:schemeClr val="tx1"/>
                </a:solidFill>
                <a:effectLst/>
                <a:latin typeface="+mn-lt"/>
                <a:ea typeface="+mn-ea"/>
                <a:cs typeface="+mn-cs"/>
              </a:rPr>
              <a:t>android.intent.action.BATTERY_CHANGED</a:t>
            </a:r>
            <a:r>
              <a:rPr lang="zh-CN" altLang="en-US" dirty="0"/>
              <a:t>”，电量变化</a:t>
            </a:r>
            <a:endParaRPr lang="en-US" altLang="zh-CN" dirty="0"/>
          </a:p>
          <a:p>
            <a:r>
              <a:rPr lang="zh-CN" altLang="en-US" dirty="0"/>
              <a:t>“</a:t>
            </a:r>
            <a:r>
              <a:rPr lang="en-US" altLang="zh-CN" sz="1200" kern="1200" dirty="0" err="1">
                <a:solidFill>
                  <a:schemeClr val="tx1"/>
                </a:solidFill>
                <a:effectLst/>
                <a:latin typeface="+mn-lt"/>
                <a:ea typeface="+mn-ea"/>
                <a:cs typeface="+mn-cs"/>
              </a:rPr>
              <a:t>android.intent.action.PACKAGE_ADDED</a:t>
            </a:r>
            <a:r>
              <a:rPr lang="zh-CN" altLang="en-US" dirty="0"/>
              <a:t>” ，应用安装</a:t>
            </a:r>
            <a:endParaRPr lang="en-US" altLang="zh-CN" dirty="0"/>
          </a:p>
          <a:p>
            <a:r>
              <a:rPr lang="zh-CN" altLang="en-US" dirty="0"/>
              <a:t>“</a:t>
            </a:r>
            <a:r>
              <a:rPr lang="en-US" altLang="zh-CN" sz="1200" kern="1200" dirty="0" err="1">
                <a:solidFill>
                  <a:schemeClr val="tx1"/>
                </a:solidFill>
                <a:effectLst/>
                <a:latin typeface="+mn-lt"/>
                <a:ea typeface="+mn-ea"/>
                <a:cs typeface="+mn-cs"/>
              </a:rPr>
              <a:t>android.intent.action.PACKAGE_REPLACED</a:t>
            </a:r>
            <a:r>
              <a:rPr lang="zh-CN" altLang="en-US" dirty="0"/>
              <a:t>”，应用更新</a:t>
            </a:r>
          </a:p>
        </p:txBody>
      </p:sp>
      <p:sp>
        <p:nvSpPr>
          <p:cNvPr id="4" name="灯片编号占位符 3"/>
          <p:cNvSpPr>
            <a:spLocks noGrp="1"/>
          </p:cNvSpPr>
          <p:nvPr>
            <p:ph type="sldNum" sz="quarter" idx="5"/>
          </p:nvPr>
        </p:nvSpPr>
        <p:spPr/>
        <p:txBody>
          <a:bodyPr/>
          <a:lstStyle/>
          <a:p>
            <a:fld id="{893B0CF2-7F87-4E02-A248-870047730F99}" type="slidenum">
              <a:rPr lang="en-US" smtClean="0"/>
              <a:t>17</a:t>
            </a:fld>
            <a:endParaRPr lang="en-US"/>
          </a:p>
        </p:txBody>
      </p:sp>
    </p:spTree>
    <p:extLst>
      <p:ext uri="{BB962C8B-B14F-4D97-AF65-F5344CB8AC3E}">
        <p14:creationId xmlns:p14="http://schemas.microsoft.com/office/powerpoint/2010/main" val="356631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t>
            </a:r>
            <a:r>
              <a:rPr lang="zh-CN" altLang="en-US" dirty="0"/>
              <a:t>后边的</a:t>
            </a:r>
            <a:r>
              <a:rPr lang="en-US" altLang="zh-CN" dirty="0" err="1"/>
              <a:t>XXX.class</a:t>
            </a:r>
            <a:r>
              <a:rPr lang="zh-CN" altLang="en-US" dirty="0"/>
              <a:t>就是要启动的服务  </a:t>
            </a:r>
          </a:p>
          <a:p>
            <a:r>
              <a:rPr lang="en-US" altLang="zh-CN" dirty="0"/>
              <a:t>Intent service = new Intent(</a:t>
            </a:r>
            <a:r>
              <a:rPr lang="en-US" altLang="zh-CN" dirty="0" err="1"/>
              <a:t>context,XXXclass</a:t>
            </a:r>
            <a:r>
              <a:rPr lang="en-US" altLang="zh-CN" dirty="0"/>
              <a:t>);  </a:t>
            </a:r>
          </a:p>
          <a:p>
            <a:r>
              <a:rPr lang="en-US" altLang="zh-CN" dirty="0" err="1"/>
              <a:t>context.startService</a:t>
            </a:r>
            <a:r>
              <a:rPr lang="en-US" altLang="zh-CN" dirty="0"/>
              <a:t>(service); </a:t>
            </a:r>
          </a:p>
          <a:p>
            <a:r>
              <a:rPr lang="en-US" altLang="zh-CN" dirty="0"/>
              <a:t>//</a:t>
            </a:r>
            <a:r>
              <a:rPr lang="zh-CN" altLang="en-US" dirty="0"/>
              <a:t>启动应用，参数为需要自动启动的应用的包名</a:t>
            </a:r>
          </a:p>
          <a:p>
            <a:r>
              <a:rPr lang="en-US" altLang="zh-CN" dirty="0"/>
              <a:t>Intent </a:t>
            </a:r>
            <a:r>
              <a:rPr lang="en-US" altLang="zh-CN" dirty="0" err="1"/>
              <a:t>intent</a:t>
            </a:r>
            <a:r>
              <a:rPr lang="en-US" altLang="zh-CN" dirty="0"/>
              <a:t> = </a:t>
            </a:r>
            <a:r>
              <a:rPr lang="en-US" altLang="zh-CN" dirty="0" err="1"/>
              <a:t>getPackageManager</a:t>
            </a:r>
            <a:r>
              <a:rPr lang="en-US" altLang="zh-CN" dirty="0"/>
              <a:t>().</a:t>
            </a:r>
            <a:r>
              <a:rPr lang="en-US" altLang="zh-CN" dirty="0" err="1"/>
              <a:t>getLaunchIntentForPackage</a:t>
            </a:r>
            <a:r>
              <a:rPr lang="en-US" altLang="zh-CN" dirty="0"/>
              <a:t>(</a:t>
            </a:r>
            <a:r>
              <a:rPr lang="en-US" altLang="zh-CN" dirty="0" err="1"/>
              <a:t>packageName</a:t>
            </a:r>
            <a:r>
              <a:rPr lang="en-US" altLang="zh-CN" dirty="0"/>
              <a:t>);</a:t>
            </a:r>
          </a:p>
          <a:p>
            <a:r>
              <a:rPr lang="en-US" altLang="zh-CN" dirty="0" err="1"/>
              <a:t>context.startActivity</a:t>
            </a:r>
            <a:r>
              <a:rPr lang="en-US" altLang="zh-CN" dirty="0"/>
              <a:t>(intent ); </a:t>
            </a:r>
          </a:p>
          <a:p>
            <a:endParaRPr lang="en-US" altLang="zh-CN" dirty="0"/>
          </a:p>
          <a:p>
            <a:r>
              <a:rPr lang="en-US" altLang="zh-CN" dirty="0"/>
              <a:t>&lt;receiver </a:t>
            </a:r>
            <a:r>
              <a:rPr lang="en-US" altLang="zh-CN" dirty="0" err="1"/>
              <a:t>android:name</a:t>
            </a:r>
            <a:r>
              <a:rPr lang="en-US" altLang="zh-CN" dirty="0"/>
              <a:t>="</a:t>
            </a:r>
            <a:r>
              <a:rPr lang="en-US" altLang="zh-CN" dirty="0" err="1"/>
              <a:t>BootBroadcastReceiver</a:t>
            </a:r>
            <a:r>
              <a:rPr lang="en-US" altLang="zh-CN" dirty="0"/>
              <a:t>"&gt;  </a:t>
            </a:r>
          </a:p>
          <a:p>
            <a:r>
              <a:rPr lang="en-US" altLang="zh-CN" dirty="0"/>
              <a:t>&lt;intent-filter&gt;  </a:t>
            </a:r>
          </a:p>
          <a:p>
            <a:r>
              <a:rPr lang="en-US" altLang="zh-CN" dirty="0"/>
              <a:t>&lt;action </a:t>
            </a:r>
            <a:r>
              <a:rPr lang="en-US" altLang="zh-CN" dirty="0" err="1"/>
              <a:t>android:name</a:t>
            </a:r>
            <a:r>
              <a:rPr lang="en-US" altLang="zh-CN" dirty="0"/>
              <a:t>="</a:t>
            </a:r>
            <a:r>
              <a:rPr lang="en-US" altLang="zh-CN" dirty="0" err="1"/>
              <a:t>android.intent.action.BOOT_COMPLETED</a:t>
            </a:r>
            <a:r>
              <a:rPr lang="en-US" altLang="zh-CN" dirty="0"/>
              <a:t>"&gt;&lt;/action&gt;  </a:t>
            </a:r>
          </a:p>
          <a:p>
            <a:r>
              <a:rPr lang="en-US" altLang="zh-CN" dirty="0"/>
              <a:t>&lt;category </a:t>
            </a:r>
            <a:r>
              <a:rPr lang="en-US" altLang="zh-CN" dirty="0" err="1"/>
              <a:t>android:name</a:t>
            </a:r>
            <a:r>
              <a:rPr lang="en-US" altLang="zh-CN" dirty="0"/>
              <a:t>="</a:t>
            </a:r>
            <a:r>
              <a:rPr lang="en-US" altLang="zh-CN" dirty="0" err="1"/>
              <a:t>android.intent.category.LAUNCHER</a:t>
            </a:r>
            <a:r>
              <a:rPr lang="en-US" altLang="zh-CN" dirty="0"/>
              <a:t>" /&gt;  </a:t>
            </a:r>
          </a:p>
          <a:p>
            <a:r>
              <a:rPr lang="en-US" altLang="zh-CN" dirty="0"/>
              <a:t>&lt;/intent-filter&gt;  </a:t>
            </a:r>
          </a:p>
          <a:p>
            <a:r>
              <a:rPr lang="en-US" altLang="zh-CN" dirty="0"/>
              <a:t>&lt;/receiver&gt; </a:t>
            </a:r>
            <a:endParaRPr lang="zh-CN" altLang="en-US" dirty="0"/>
          </a:p>
        </p:txBody>
      </p:sp>
      <p:sp>
        <p:nvSpPr>
          <p:cNvPr id="4" name="灯片编号占位符 3"/>
          <p:cNvSpPr>
            <a:spLocks noGrp="1"/>
          </p:cNvSpPr>
          <p:nvPr>
            <p:ph type="sldNum" sz="quarter" idx="5"/>
          </p:nvPr>
        </p:nvSpPr>
        <p:spPr/>
        <p:txBody>
          <a:bodyPr/>
          <a:lstStyle/>
          <a:p>
            <a:fld id="{893B0CF2-7F87-4E02-A248-870047730F99}" type="slidenum">
              <a:rPr lang="en-US" smtClean="0"/>
              <a:t>18</a:t>
            </a:fld>
            <a:endParaRPr lang="en-US"/>
          </a:p>
        </p:txBody>
      </p:sp>
    </p:spTree>
    <p:extLst>
      <p:ext uri="{BB962C8B-B14F-4D97-AF65-F5344CB8AC3E}">
        <p14:creationId xmlns:p14="http://schemas.microsoft.com/office/powerpoint/2010/main" val="287274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PDU is a "protocol </a:t>
            </a:r>
            <a:r>
              <a:rPr lang="en-US" altLang="zh-CN" dirty="0" err="1"/>
              <a:t>discription</a:t>
            </a:r>
            <a:r>
              <a:rPr lang="en-US" altLang="zh-CN" dirty="0"/>
              <a:t> unit", which is the industry format for an SMS message. because </a:t>
            </a:r>
            <a:r>
              <a:rPr lang="en-US" altLang="zh-CN" dirty="0" err="1"/>
              <a:t>SMSMessage</a:t>
            </a:r>
            <a:r>
              <a:rPr lang="en-US" altLang="zh-CN" dirty="0"/>
              <a:t> reads/writes them you shouldn't need to </a:t>
            </a:r>
            <a:r>
              <a:rPr lang="en-US" altLang="zh-CN" dirty="0" err="1"/>
              <a:t>disect</a:t>
            </a:r>
            <a:r>
              <a:rPr lang="en-US" altLang="zh-CN" dirty="0"/>
              <a:t> them. A large message might be broken into many, which is why it is an array of objects.</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93B0CF2-7F87-4E02-A248-870047730F99}" type="slidenum">
              <a:rPr lang="en-US" smtClean="0"/>
              <a:t>19</a:t>
            </a:fld>
            <a:endParaRPr lang="en-US"/>
          </a:p>
        </p:txBody>
      </p:sp>
    </p:spTree>
    <p:extLst>
      <p:ext uri="{BB962C8B-B14F-4D97-AF65-F5344CB8AC3E}">
        <p14:creationId xmlns:p14="http://schemas.microsoft.com/office/powerpoint/2010/main" val="70378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3B0CF2-7F87-4E02-A248-870047730F99}" type="slidenum">
              <a:rPr lang="en-US" smtClean="0"/>
              <a:t>56</a:t>
            </a:fld>
            <a:endParaRPr lang="en-US"/>
          </a:p>
        </p:txBody>
      </p:sp>
    </p:spTree>
    <p:extLst>
      <p:ext uri="{BB962C8B-B14F-4D97-AF65-F5344CB8AC3E}">
        <p14:creationId xmlns:p14="http://schemas.microsoft.com/office/powerpoint/2010/main" val="363611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原则上，使用 </a:t>
            </a:r>
            <a:r>
              <a:rPr lang="en-US" altLang="zh-CN" b="0" dirty="0" err="1"/>
              <a:t>MediaPlayer</a:t>
            </a:r>
            <a:r>
              <a:rPr lang="en-US" altLang="zh-CN" b="0" dirty="0"/>
              <a:t> </a:t>
            </a:r>
            <a:r>
              <a:rPr lang="zh-CN" altLang="en-US" b="0" dirty="0"/>
              <a:t>会非常简单。但与典型的 </a:t>
            </a:r>
            <a:r>
              <a:rPr lang="en-US" altLang="zh-CN" b="0" dirty="0"/>
              <a:t>Android </a:t>
            </a:r>
            <a:r>
              <a:rPr lang="zh-CN" altLang="en-US" b="0" dirty="0"/>
              <a:t>应用集成时需要考虑一些实际问题。例如，对 </a:t>
            </a:r>
            <a:r>
              <a:rPr lang="en-US" altLang="zh-CN" b="0" dirty="0"/>
              <a:t>prepare() </a:t>
            </a:r>
            <a:r>
              <a:rPr lang="zh-CN" altLang="en-US" b="0" dirty="0"/>
              <a:t>的调用可能需要很长时间来执行，因为它可能涉及获取和解码媒体数据。因此，与任何可能需要很长时间来执行的方法一样，切勿从应用的界面线程中调用它。这样做会导致界面挂起，直到系统返回该方法，这是一种非常糟糕的用户体验，并且可能会导致 </a:t>
            </a:r>
            <a:r>
              <a:rPr lang="en-US" altLang="zh-CN" b="0" dirty="0"/>
              <a:t>ANR</a:t>
            </a:r>
            <a:r>
              <a:rPr lang="zh-CN" altLang="en-US" b="0" dirty="0"/>
              <a:t>（应用无响应）错误。即使您预计资源会快速加载，但也请记得，界面中任何响应时间超过十分之一秒的操作都会导致明显的暂停，并让用户觉得您的应用运行缓慢。</a:t>
            </a:r>
          </a:p>
          <a:p>
            <a:r>
              <a:rPr lang="zh-CN" altLang="en-US" b="0" dirty="0"/>
              <a:t>为避免界面线程挂起，请生成其他线程来准备 </a:t>
            </a:r>
            <a:r>
              <a:rPr lang="en-US" altLang="zh-CN" b="0" dirty="0" err="1"/>
              <a:t>MediaPlayer</a:t>
            </a:r>
            <a:r>
              <a:rPr lang="zh-CN" altLang="en-US" b="0" dirty="0"/>
              <a:t>，并在准备工作完成后通知主线程。另外一种方法是通过 </a:t>
            </a:r>
            <a:r>
              <a:rPr lang="en-US" altLang="zh-CN" b="0" dirty="0" err="1"/>
              <a:t>prepareAsync</a:t>
            </a:r>
            <a:r>
              <a:rPr lang="en-US" altLang="zh-CN" b="0" dirty="0"/>
              <a:t>() </a:t>
            </a:r>
            <a:r>
              <a:rPr lang="zh-CN" altLang="en-US" b="0" dirty="0"/>
              <a:t>方法，在后台开始准备媒体，并立即返回。当媒体准备就绪后，系统会调用通过 </a:t>
            </a:r>
            <a:r>
              <a:rPr lang="en-US" altLang="zh-CN" b="0" dirty="0" err="1"/>
              <a:t>setOnPreparedListener</a:t>
            </a:r>
            <a:r>
              <a:rPr lang="en-US" altLang="zh-CN" b="0" dirty="0"/>
              <a:t>() </a:t>
            </a:r>
            <a:r>
              <a:rPr lang="zh-CN" altLang="en-US" b="0" dirty="0"/>
              <a:t>配置的 </a:t>
            </a:r>
            <a:r>
              <a:rPr lang="en-US" altLang="zh-CN" b="0" dirty="0" err="1"/>
              <a:t>MediaPlayer.OnPreparedListener</a:t>
            </a:r>
            <a:r>
              <a:rPr lang="en-US" altLang="zh-CN" b="0" dirty="0"/>
              <a:t> </a:t>
            </a:r>
            <a:r>
              <a:rPr lang="zh-CN" altLang="en-US" b="0" dirty="0"/>
              <a:t>的 </a:t>
            </a:r>
            <a:r>
              <a:rPr lang="en-US" altLang="zh-CN" b="0" dirty="0" err="1"/>
              <a:t>onPrepared</a:t>
            </a:r>
            <a:r>
              <a:rPr lang="en-US" altLang="zh-CN" b="0" dirty="0"/>
              <a:t>() </a:t>
            </a:r>
            <a:r>
              <a:rPr lang="zh-CN" altLang="en-US" b="0" dirty="0"/>
              <a:t>方法。</a:t>
            </a:r>
          </a:p>
          <a:p>
            <a:endParaRPr lang="zh-CN" altLang="en-US" dirty="0"/>
          </a:p>
        </p:txBody>
      </p:sp>
      <p:sp>
        <p:nvSpPr>
          <p:cNvPr id="4" name="灯片编号占位符 3"/>
          <p:cNvSpPr>
            <a:spLocks noGrp="1"/>
          </p:cNvSpPr>
          <p:nvPr>
            <p:ph type="sldNum" sz="quarter" idx="5"/>
          </p:nvPr>
        </p:nvSpPr>
        <p:spPr/>
        <p:txBody>
          <a:bodyPr/>
          <a:lstStyle/>
          <a:p>
            <a:fld id="{893B0CF2-7F87-4E02-A248-870047730F99}" type="slidenum">
              <a:rPr lang="en-US" smtClean="0"/>
              <a:t>63</a:t>
            </a:fld>
            <a:endParaRPr lang="en-US"/>
          </a:p>
        </p:txBody>
      </p:sp>
    </p:spTree>
    <p:extLst>
      <p:ext uri="{BB962C8B-B14F-4D97-AF65-F5344CB8AC3E}">
        <p14:creationId xmlns:p14="http://schemas.microsoft.com/office/powerpoint/2010/main" val="55754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https://blog.csdn.net/u014606081/article/details/79927057</a:t>
            </a:r>
            <a:endParaRPr lang="zh-CN" altLang="en-US" dirty="0"/>
          </a:p>
        </p:txBody>
      </p:sp>
      <p:sp>
        <p:nvSpPr>
          <p:cNvPr id="4" name="灯片编号占位符 3"/>
          <p:cNvSpPr>
            <a:spLocks noGrp="1"/>
          </p:cNvSpPr>
          <p:nvPr>
            <p:ph type="sldNum" sz="quarter" idx="5"/>
          </p:nvPr>
        </p:nvSpPr>
        <p:spPr/>
        <p:txBody>
          <a:bodyPr/>
          <a:lstStyle/>
          <a:p>
            <a:fld id="{893B0CF2-7F87-4E02-A248-870047730F99}" type="slidenum">
              <a:rPr lang="en-US" smtClean="0"/>
              <a:t>67</a:t>
            </a:fld>
            <a:endParaRPr lang="en-US"/>
          </a:p>
        </p:txBody>
      </p:sp>
    </p:spTree>
    <p:extLst>
      <p:ext uri="{BB962C8B-B14F-4D97-AF65-F5344CB8AC3E}">
        <p14:creationId xmlns:p14="http://schemas.microsoft.com/office/powerpoint/2010/main" val="235591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你的手机配置比较高 系统资源很宽裕的时候 应用</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是不会挂起的 用</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是保证兼容性 因为还是有相当数量的机器 配置不太高 而且厂家在修改</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系统的时候对省电之类的功能做了改进 导致了如果不用</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的话 会有很多体验感不好的异常退出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为什么要使用</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来处理呢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经过查阅大量的资料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我发现如果把播放音乐这些操作放在</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里面来操作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很容易就把系统弄的特别卡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同时</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并不是新开启了一个线程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如果你想在</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里面执行耗时的操作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那就使用</a:t>
            </a:r>
            <a:r>
              <a:rPr lang="en-US" altLang="zh-CN" sz="1200" b="0" i="0" kern="1200" dirty="0" err="1">
                <a:solidFill>
                  <a:schemeClr val="tx1"/>
                </a:solidFill>
                <a:effectLst/>
                <a:latin typeface="+mn-lt"/>
                <a:ea typeface="+mn-ea"/>
                <a:cs typeface="+mn-cs"/>
              </a:rPr>
              <a:t>IntentService</a:t>
            </a:r>
            <a:r>
              <a:rPr lang="zh-CN" altLang="en-US" sz="1200" b="0" i="0" kern="1200" dirty="0">
                <a:solidFill>
                  <a:schemeClr val="tx1"/>
                </a:solidFill>
                <a:effectLst/>
                <a:latin typeface="+mn-lt"/>
                <a:ea typeface="+mn-ea"/>
                <a:cs typeface="+mn-cs"/>
              </a:rPr>
              <a:t>来操作。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b="0" i="0" dirty="0">
                <a:solidFill>
                  <a:srgbClr val="4D4D4D"/>
                </a:solidFill>
                <a:effectLst/>
                <a:latin typeface="-apple-system"/>
              </a:rPr>
              <a:t>service</a:t>
            </a:r>
            <a:r>
              <a:rPr lang="zh-CN" altLang="en-US" b="0" i="0" dirty="0">
                <a:solidFill>
                  <a:srgbClr val="4D4D4D"/>
                </a:solidFill>
                <a:effectLst/>
                <a:latin typeface="-apple-system"/>
              </a:rPr>
              <a:t>的重要度要大于</a:t>
            </a:r>
            <a:r>
              <a:rPr lang="en-US" altLang="zh-CN" b="0" i="0" dirty="0">
                <a:solidFill>
                  <a:srgbClr val="4D4D4D"/>
                </a:solidFill>
                <a:effectLst/>
                <a:latin typeface="-apple-system"/>
              </a:rPr>
              <a:t>activity</a:t>
            </a:r>
            <a:r>
              <a:rPr lang="zh-CN" altLang="en-US" b="0" i="0" dirty="0">
                <a:solidFill>
                  <a:srgbClr val="4D4D4D"/>
                </a:solidFill>
                <a:effectLst/>
                <a:latin typeface="-apple-system"/>
              </a:rPr>
              <a:t>，因此对于一些运行在后台的线程，应该声明在</a:t>
            </a:r>
            <a:r>
              <a:rPr lang="en-US" altLang="zh-CN" b="0" i="0" dirty="0">
                <a:solidFill>
                  <a:srgbClr val="4D4D4D"/>
                </a:solidFill>
                <a:effectLst/>
                <a:latin typeface="-apple-system"/>
              </a:rPr>
              <a:t>service</a:t>
            </a:r>
            <a:r>
              <a:rPr lang="zh-CN" altLang="en-US" b="0" i="0" dirty="0">
                <a:solidFill>
                  <a:srgbClr val="4D4D4D"/>
                </a:solidFill>
                <a:effectLst/>
                <a:latin typeface="-apple-system"/>
              </a:rPr>
              <a:t>中，以避免被系统销毁。</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Because a process running a service is ranked higher than a process with background activities, an activity that initiates a long-running operation might do well to start a service for that operation, rather than simply create a worker thread—particularly if the operation will likely outlast the activity. For example, an activity that's uploading a picture to a web site should start a service to perform the upload so that the upload can continue in the background even if the user leaves the activity. Using a service guarantees that the operation will have at least "service process" priority, regardless of what happens to the activity. This is the same reason that broadcast receivers should employ services rather than simply put time-consuming operations in a thread.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893B0CF2-7F87-4E02-A248-870047730F99}" type="slidenum">
              <a:rPr lang="en-US" smtClean="0"/>
              <a:t>68</a:t>
            </a:fld>
            <a:endParaRPr lang="en-US"/>
          </a:p>
        </p:txBody>
      </p:sp>
    </p:spTree>
    <p:extLst>
      <p:ext uri="{BB962C8B-B14F-4D97-AF65-F5344CB8AC3E}">
        <p14:creationId xmlns:p14="http://schemas.microsoft.com/office/powerpoint/2010/main" val="422900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11/14/2022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a:xfrm>
            <a:off x="609600" y="1173480"/>
            <a:ext cx="10972800" cy="5402398"/>
          </a:xfrm>
        </p:spPr>
        <p:txBody>
          <a:bodyPr/>
          <a:lstStyle>
            <a:lvl1pPr marL="274320" indent="-274320">
              <a:buFont typeface="Wingdings" pitchFamily="2" charset="2"/>
              <a:buChar char="n"/>
              <a:defRPr b="1"/>
            </a:lvl1pPr>
            <a:lvl2pPr marL="640080" indent="-246888">
              <a:buFont typeface="Wingdings" pitchFamily="2" charset="2"/>
              <a:buChar char="Ø"/>
              <a:defRPr b="1"/>
            </a:lvl2pPr>
            <a:lvl3pPr>
              <a:defRPr b="1"/>
            </a:lvl3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609600" y="119888"/>
            <a:ext cx="10972800" cy="819912"/>
          </a:xfrm>
        </p:spPr>
        <p:txBody>
          <a:bodyPr>
            <a:normAutofit/>
          </a:bodyPr>
          <a:lstStyle>
            <a:lvl1pPr>
              <a:defRPr sz="4400" b="1">
                <a:solidFill>
                  <a:schemeClr val="tx2">
                    <a:lumMod val="50000"/>
                  </a:schemeClr>
                </a:solidFill>
              </a:defRPr>
            </a:lvl1p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8227881" y="6350588"/>
            <a:ext cx="2137037" cy="450580"/>
          </a:xfrm>
          <a:prstGeom prst="rect">
            <a:avLst/>
          </a:prstGeom>
        </p:spPr>
      </p:pic>
      <p:cxnSp>
        <p:nvCxnSpPr>
          <p:cNvPr id="13" name="Straight Connector 12"/>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7881" y="6350588"/>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pic>
        <p:nvPicPr>
          <p:cNvPr id="5"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98137" y="6410325"/>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stretch>
            <a:fillRect/>
          </a:stretch>
        </p:blipFill>
        <p:spPr>
          <a:xfrm>
            <a:off x="8227881" y="6350588"/>
            <a:ext cx="2137037" cy="450580"/>
          </a:xfrm>
          <a:prstGeom prst="rect">
            <a:avLst/>
          </a:prstGeom>
        </p:spPr>
      </p:pic>
      <p:cxnSp>
        <p:nvCxnSpPr>
          <p:cNvPr id="8" name="Straight Connector 7"/>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7881" y="6350588"/>
            <a:ext cx="2137037" cy="450580"/>
          </a:xfrm>
          <a:prstGeom prst="rect">
            <a:avLst/>
          </a:prstGeom>
        </p:spPr>
      </p:pic>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29875" y="6447290"/>
            <a:ext cx="115252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8227881" y="6350588"/>
            <a:ext cx="2137037" cy="450580"/>
          </a:xfrm>
          <a:prstGeom prst="rect">
            <a:avLst/>
          </a:prstGeom>
        </p:spPr>
      </p:pic>
      <p:cxnSp>
        <p:nvCxnSpPr>
          <p:cNvPr id="15" name="Straight Connector 14"/>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11/14/2022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dirty="0"/>
              <a:t>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baseline="0">
          <a:solidFill>
            <a:schemeClr val="tx1"/>
          </a:solidFill>
          <a:latin typeface="+mn-lt"/>
          <a:ea typeface="黑体" pitchFamily="49" charset="-122"/>
          <a:cs typeface="+mn-cs"/>
        </a:defRPr>
      </a:lvl1pPr>
      <a:lvl2pPr marL="640080" indent="-246888" algn="l" rtl="0" eaLnBrk="1" latinLnBrk="0" hangingPunct="1">
        <a:spcBef>
          <a:spcPct val="20000"/>
        </a:spcBef>
        <a:buClr>
          <a:schemeClr val="accent1"/>
        </a:buClr>
        <a:buSzPct val="85000"/>
        <a:buFont typeface="Wingdings 2"/>
        <a:buChar char=""/>
        <a:defRPr kumimoji="0" sz="2400" kern="1200" baseline="0">
          <a:solidFill>
            <a:schemeClr val="tx1"/>
          </a:solidFill>
          <a:latin typeface="+mn-lt"/>
          <a:ea typeface="黑体" pitchFamily="49" charset="-122"/>
          <a:cs typeface="+mn-cs"/>
        </a:defRPr>
      </a:lvl2pPr>
      <a:lvl3pPr marL="914400" indent="-246888" algn="l" rtl="0" eaLnBrk="1" latinLnBrk="0" hangingPunct="1">
        <a:spcBef>
          <a:spcPct val="20000"/>
        </a:spcBef>
        <a:buClr>
          <a:schemeClr val="accent2"/>
        </a:buClr>
        <a:buSzPct val="70000"/>
        <a:buFont typeface="Wingdings 2"/>
        <a:buChar char=""/>
        <a:defRPr kumimoji="0" sz="2100" kern="1200" baseline="0">
          <a:solidFill>
            <a:schemeClr val="tx1"/>
          </a:solidFill>
          <a:latin typeface="+mn-lt"/>
          <a:ea typeface="黑体" pitchFamily="49" charset="-122"/>
          <a:cs typeface="+mn-cs"/>
        </a:defRPr>
      </a:lvl3pPr>
      <a:lvl4pPr marL="1188720" indent="-210312" algn="l" rtl="0" eaLnBrk="1" latinLnBrk="0" hangingPunct="1">
        <a:spcBef>
          <a:spcPct val="20000"/>
        </a:spcBef>
        <a:buClr>
          <a:schemeClr val="accent3"/>
        </a:buClr>
        <a:buSzPct val="65000"/>
        <a:buFont typeface="Wingdings 2"/>
        <a:buChar char=""/>
        <a:defRPr kumimoji="0" sz="2000" kern="1200" baseline="0">
          <a:solidFill>
            <a:schemeClr val="tx1"/>
          </a:solidFill>
          <a:latin typeface="+mn-lt"/>
          <a:ea typeface="黑体" pitchFamily="49" charset="-122"/>
          <a:cs typeface="+mn-cs"/>
        </a:defRPr>
      </a:lvl4pPr>
      <a:lvl5pPr marL="1463040" indent="-210312" algn="l" rtl="0" eaLnBrk="1" latinLnBrk="0" hangingPunct="1">
        <a:spcBef>
          <a:spcPct val="20000"/>
        </a:spcBef>
        <a:buClr>
          <a:schemeClr val="accent4"/>
        </a:buClr>
        <a:buSzPct val="65000"/>
        <a:buFont typeface="Wingdings 2"/>
        <a:buChar char=""/>
        <a:defRPr kumimoji="0" sz="2000" kern="1200" baseline="0">
          <a:solidFill>
            <a:schemeClr val="tx1"/>
          </a:solidFill>
          <a:latin typeface="+mn-lt"/>
          <a:ea typeface="黑体" pitchFamily="49" charset="-122"/>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ianshu.com/p/7b8930e4e2c1" TargetMode="External"/><Relationship Id="rId2" Type="http://schemas.openxmlformats.org/officeDocument/2006/relationships/hyperlink" Target="https://blog.csdn.net/m0_37592516/article/details/7513724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6" Type="http://schemas.openxmlformats.org/officeDocument/2006/relationships/image" Target="../media/image6.tmp"/><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9.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slideLayout" Target="../slideLayouts/slideLayout7.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6.tmp"/><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11200" y="3561045"/>
            <a:ext cx="10472928" cy="1752600"/>
          </a:xfrm>
        </p:spPr>
        <p:txBody>
          <a:bodyPr>
            <a:normAutofit/>
          </a:bodyPr>
          <a:lstStyle/>
          <a:p>
            <a:pPr algn="ctr"/>
            <a:r>
              <a:rPr lang="zh-CN" altLang="en-US" sz="2800" dirty="0">
                <a:latin typeface="Arial" pitchFamily="34" charset="0"/>
                <a:ea typeface="黑体" pitchFamily="49" charset="-122"/>
              </a:rPr>
              <a:t>广播</a:t>
            </a:r>
            <a:r>
              <a:rPr lang="en-US" altLang="zh-CN" sz="2800" dirty="0">
                <a:latin typeface="Arial" pitchFamily="34" charset="0"/>
                <a:ea typeface="黑体" pitchFamily="49" charset="-122"/>
              </a:rPr>
              <a:t>Broadcast</a:t>
            </a:r>
            <a:r>
              <a:rPr lang="zh-CN" altLang="en-US" sz="2800" dirty="0">
                <a:latin typeface="Arial" pitchFamily="34" charset="0"/>
                <a:ea typeface="黑体" pitchFamily="49" charset="-122"/>
              </a:rPr>
              <a:t>和通知</a:t>
            </a:r>
            <a:r>
              <a:rPr lang="en-US" altLang="zh-CN" sz="2800" dirty="0">
                <a:latin typeface="Arial" pitchFamily="34" charset="0"/>
                <a:ea typeface="黑体" pitchFamily="49" charset="-122"/>
              </a:rPr>
              <a:t>Notification</a:t>
            </a:r>
            <a:endParaRPr lang="en-US" sz="2800" dirty="0">
              <a:latin typeface="Arial" pitchFamily="34" charset="0"/>
              <a:ea typeface="黑体" pitchFamily="49" charset="-122"/>
            </a:endParaRPr>
          </a:p>
        </p:txBody>
      </p:sp>
      <p:sp>
        <p:nvSpPr>
          <p:cNvPr id="4" name="Title 3"/>
          <p:cNvSpPr>
            <a:spLocks noGrp="1"/>
          </p:cNvSpPr>
          <p:nvPr>
            <p:ph type="ctrTitle"/>
          </p:nvPr>
        </p:nvSpPr>
        <p:spPr/>
        <p:txBody>
          <a:bodyPr/>
          <a:lstStyle/>
          <a:p>
            <a:pPr algn="ctr"/>
            <a:r>
              <a:rPr lang="zh-CN" altLang="zh-CN" dirty="0"/>
              <a:t>第</a:t>
            </a:r>
            <a:r>
              <a:rPr lang="en-US" altLang="zh-CN" dirty="0"/>
              <a:t>8</a:t>
            </a:r>
            <a:r>
              <a:rPr lang="zh-CN" altLang="zh-CN" dirty="0"/>
              <a:t>章</a:t>
            </a:r>
            <a:r>
              <a:rPr lang="en-US" altLang="zh-CN" dirty="0"/>
              <a:t>  </a:t>
            </a:r>
            <a:r>
              <a:rPr lang="zh-CN" altLang="en-US" dirty="0"/>
              <a:t>系统服务</a:t>
            </a:r>
            <a:endParaRPr lang="en-US" dirty="0"/>
          </a:p>
        </p:txBody>
      </p:sp>
      <p:pic>
        <p:nvPicPr>
          <p:cNvPr id="2" name="Picture 1"/>
          <p:cNvPicPr>
            <a:picLocks noChangeAspect="1"/>
          </p:cNvPicPr>
          <p:nvPr/>
        </p:nvPicPr>
        <p:blipFill>
          <a:blip r:embed="rId3"/>
          <a:stretch>
            <a:fillRect/>
          </a:stretch>
        </p:blipFill>
        <p:spPr>
          <a:xfrm>
            <a:off x="0" y="6240026"/>
            <a:ext cx="12192001" cy="617974"/>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3908" y="1131438"/>
            <a:ext cx="10972800" cy="1170328"/>
          </a:xfrm>
        </p:spPr>
        <p:txBody>
          <a:bodyPr>
            <a:normAutofit/>
          </a:bodyPr>
          <a:lstStyle/>
          <a:p>
            <a:r>
              <a:rPr lang="zh-CN" altLang="en-US" sz="2800" dirty="0"/>
              <a:t>创建完广播接收者后，并不能马上使用，还必须为它注册一个指定的广播。有两种方式：静态注册和动态注册。</a:t>
            </a:r>
          </a:p>
          <a:p>
            <a:endParaRPr lang="zh-CN" altLang="en-US" sz="2800" dirty="0"/>
          </a:p>
        </p:txBody>
      </p:sp>
      <p:sp>
        <p:nvSpPr>
          <p:cNvPr id="3" name="标题 2"/>
          <p:cNvSpPr>
            <a:spLocks noGrp="1"/>
          </p:cNvSpPr>
          <p:nvPr>
            <p:ph type="title"/>
          </p:nvPr>
        </p:nvSpPr>
        <p:spPr/>
        <p:txBody>
          <a:bodyPr/>
          <a:lstStyle/>
          <a:p>
            <a:r>
              <a:rPr lang="en-US" altLang="zh-CN" dirty="0"/>
              <a:t>(2)</a:t>
            </a:r>
            <a:r>
              <a:rPr lang="zh-CN" altLang="en-US" dirty="0"/>
              <a:t> 注册广播接收器</a:t>
            </a:r>
          </a:p>
        </p:txBody>
      </p:sp>
      <p:sp>
        <p:nvSpPr>
          <p:cNvPr id="4" name="TextBox 5"/>
          <p:cNvSpPr txBox="1">
            <a:spLocks noChangeArrowheads="1"/>
          </p:cNvSpPr>
          <p:nvPr/>
        </p:nvSpPr>
        <p:spPr bwMode="auto">
          <a:xfrm>
            <a:off x="1015320" y="2916034"/>
            <a:ext cx="10857366" cy="3678123"/>
          </a:xfrm>
          <a:prstGeom prst="rect">
            <a:avLst/>
          </a:prstGeom>
          <a:solidFill>
            <a:schemeClr val="accent5">
              <a:lumMod val="20000"/>
              <a:lumOff val="80000"/>
            </a:schemeClr>
          </a:solidFill>
          <a:ln w="12700">
            <a:noFill/>
            <a:miter lim="800000"/>
            <a:headEnd/>
            <a:tailEnd/>
          </a:ln>
        </p:spPr>
        <p:txBody>
          <a:bodyPr wrap="square">
            <a:spAutoFit/>
          </a:bodyPr>
          <a:lstStyle>
            <a:lvl1pPr>
              <a:defRPr sz="3200">
                <a:solidFill>
                  <a:srgbClr val="000000"/>
                </a:solidFill>
                <a:latin typeface="Arial" charset="0"/>
                <a:ea typeface="宋体" charset="-122"/>
              </a:defRPr>
            </a:lvl1pPr>
            <a:lvl2pPr>
              <a:defRPr sz="2800">
                <a:solidFill>
                  <a:srgbClr val="000000"/>
                </a:solidFill>
                <a:latin typeface="Arial" charset="0"/>
                <a:ea typeface="宋体" charset="-122"/>
              </a:defRPr>
            </a:lvl2pPr>
            <a:lvl3pPr>
              <a:defRPr sz="2400">
                <a:solidFill>
                  <a:srgbClr val="000000"/>
                </a:solidFill>
                <a:latin typeface="Arial" charset="0"/>
                <a:ea typeface="宋体" charset="-122"/>
              </a:defRPr>
            </a:lvl3pPr>
            <a:lvl4pPr>
              <a:defRPr sz="2000">
                <a:solidFill>
                  <a:srgbClr val="000000"/>
                </a:solidFill>
                <a:latin typeface="Arial" charset="0"/>
                <a:ea typeface="宋体" charset="-122"/>
              </a:defRPr>
            </a:lvl4pPr>
            <a:lvl5pPr>
              <a:defRPr sz="2000">
                <a:solidFill>
                  <a:srgbClr val="000000"/>
                </a:solidFill>
                <a:latin typeface="Arial" charset="0"/>
                <a:ea typeface="宋体" charset="-122"/>
              </a:defRPr>
            </a:lvl5pPr>
            <a:lvl6pPr eaLnBrk="0" fontAlgn="base" hangingPunct="0">
              <a:spcBef>
                <a:spcPct val="20000"/>
              </a:spcBef>
              <a:spcAft>
                <a:spcPct val="0"/>
              </a:spcAft>
              <a:buChar char="»"/>
              <a:defRPr sz="2000">
                <a:solidFill>
                  <a:srgbClr val="000000"/>
                </a:solidFill>
                <a:latin typeface="Arial" charset="0"/>
                <a:ea typeface="宋体" charset="-122"/>
              </a:defRPr>
            </a:lvl6pPr>
            <a:lvl7pPr eaLnBrk="0" fontAlgn="base" hangingPunct="0">
              <a:spcBef>
                <a:spcPct val="20000"/>
              </a:spcBef>
              <a:spcAft>
                <a:spcPct val="0"/>
              </a:spcAft>
              <a:buChar char="»"/>
              <a:defRPr sz="2000">
                <a:solidFill>
                  <a:srgbClr val="000000"/>
                </a:solidFill>
                <a:latin typeface="Arial" charset="0"/>
                <a:ea typeface="宋体" charset="-122"/>
              </a:defRPr>
            </a:lvl7pPr>
            <a:lvl8pPr eaLnBrk="0" fontAlgn="base" hangingPunct="0">
              <a:spcBef>
                <a:spcPct val="20000"/>
              </a:spcBef>
              <a:spcAft>
                <a:spcPct val="0"/>
              </a:spcAft>
              <a:buChar char="»"/>
              <a:defRPr sz="2000">
                <a:solidFill>
                  <a:srgbClr val="000000"/>
                </a:solidFill>
                <a:latin typeface="Arial" charset="0"/>
                <a:ea typeface="宋体" charset="-122"/>
              </a:defRPr>
            </a:lvl8pPr>
            <a:lvl9pPr eaLnBrk="0" fontAlgn="base" hangingPunct="0">
              <a:spcBef>
                <a:spcPct val="20000"/>
              </a:spcBef>
              <a:spcAft>
                <a:spcPct val="0"/>
              </a:spcAft>
              <a:buChar char="»"/>
              <a:defRPr sz="2000">
                <a:solidFill>
                  <a:srgbClr val="000000"/>
                </a:solidFill>
                <a:latin typeface="Arial" charset="0"/>
                <a:ea typeface="宋体" charset="-122"/>
              </a:defRPr>
            </a:lvl9pPr>
          </a:lstStyle>
          <a:p>
            <a:pPr eaLnBrk="1" hangingPunct="1">
              <a:lnSpc>
                <a:spcPct val="120000"/>
              </a:lnSpc>
              <a:buClr>
                <a:schemeClr val="bg1"/>
              </a:buClr>
              <a:buFont typeface="Wingdings" pitchFamily="2" charset="2"/>
              <a:buNone/>
            </a:pPr>
            <a:r>
              <a:rPr lang="en-US" altLang="en-US" sz="2800" b="1" dirty="0">
                <a:latin typeface="+mn-lt"/>
                <a:ea typeface="黑体" pitchFamily="49" charset="-122"/>
              </a:rPr>
              <a:t>&lt;receiver </a:t>
            </a:r>
            <a:r>
              <a:rPr lang="en-US" altLang="en-US" sz="2800" b="1" dirty="0" err="1">
                <a:solidFill>
                  <a:srgbClr val="FF0000"/>
                </a:solidFill>
                <a:latin typeface="+mn-lt"/>
                <a:ea typeface="黑体" pitchFamily="49" charset="-122"/>
              </a:rPr>
              <a:t>android:name</a:t>
            </a:r>
            <a:r>
              <a:rPr lang="en-US" altLang="en-US" sz="2800" b="1" dirty="0">
                <a:latin typeface="+mn-lt"/>
                <a:ea typeface="黑体" pitchFamily="49" charset="-122"/>
              </a:rPr>
              <a:t>=".</a:t>
            </a:r>
            <a:r>
              <a:rPr lang="en-US" altLang="en-US" sz="2800" b="1" dirty="0" err="1">
                <a:solidFill>
                  <a:srgbClr val="0000CC"/>
                </a:solidFill>
                <a:latin typeface="+mn-lt"/>
                <a:ea typeface="黑体" pitchFamily="49" charset="-122"/>
              </a:rPr>
              <a:t>MyBroadcastReceiver</a:t>
            </a:r>
            <a:r>
              <a:rPr lang="en-US" altLang="en-US" sz="2800" b="1" dirty="0">
                <a:latin typeface="+mn-lt"/>
                <a:ea typeface="黑体" pitchFamily="49" charset="-122"/>
              </a:rPr>
              <a:t>"&gt;		</a:t>
            </a:r>
          </a:p>
          <a:p>
            <a:pPr eaLnBrk="1" hangingPunct="1">
              <a:lnSpc>
                <a:spcPct val="120000"/>
              </a:lnSpc>
              <a:buClr>
                <a:schemeClr val="bg1"/>
              </a:buClr>
              <a:buFont typeface="Wingdings" pitchFamily="2" charset="2"/>
              <a:buNone/>
            </a:pPr>
            <a:r>
              <a:rPr lang="en-US" altLang="en-US" sz="2800" b="1" dirty="0">
                <a:latin typeface="+mn-lt"/>
                <a:ea typeface="黑体" pitchFamily="49" charset="-122"/>
              </a:rPr>
              <a:t>  &lt;intent-filter &gt;						</a:t>
            </a:r>
          </a:p>
          <a:p>
            <a:pPr eaLnBrk="1" hangingPunct="1">
              <a:lnSpc>
                <a:spcPct val="120000"/>
              </a:lnSpc>
              <a:buClr>
                <a:schemeClr val="bg1"/>
              </a:buClr>
              <a:buFont typeface="Wingdings" pitchFamily="2" charset="2"/>
              <a:buNone/>
            </a:pPr>
            <a:r>
              <a:rPr lang="en-US" altLang="en-US" sz="2800" b="1" dirty="0">
                <a:latin typeface="+mn-lt"/>
                <a:ea typeface="黑体" pitchFamily="49" charset="-122"/>
              </a:rPr>
              <a:t>    &lt;action</a:t>
            </a:r>
            <a:r>
              <a:rPr lang="en-US" altLang="zh-CN" sz="2800" b="1" dirty="0">
                <a:latin typeface="+mn-lt"/>
                <a:ea typeface="黑体" pitchFamily="49" charset="-122"/>
              </a:rPr>
              <a:t>  </a:t>
            </a:r>
          </a:p>
          <a:p>
            <a:pPr eaLnBrk="1" hangingPunct="1">
              <a:lnSpc>
                <a:spcPct val="120000"/>
              </a:lnSpc>
              <a:buClr>
                <a:schemeClr val="bg1"/>
              </a:buClr>
              <a:buFont typeface="Wingdings" pitchFamily="2" charset="2"/>
              <a:buNone/>
            </a:pPr>
            <a:r>
              <a:rPr lang="en-US" altLang="zh-CN" sz="2800" b="1" dirty="0">
                <a:latin typeface="+mn-lt"/>
                <a:ea typeface="黑体" pitchFamily="49" charset="-122"/>
              </a:rPr>
              <a:t>      </a:t>
            </a:r>
            <a:r>
              <a:rPr lang="en-US" altLang="en-US" sz="2800" b="1" dirty="0" err="1">
                <a:solidFill>
                  <a:srgbClr val="FF0000"/>
                </a:solidFill>
                <a:latin typeface="+mn-lt"/>
                <a:ea typeface="黑体" pitchFamily="49" charset="-122"/>
              </a:rPr>
              <a:t>android:name</a:t>
            </a:r>
            <a:r>
              <a:rPr lang="en-US" altLang="en-US" sz="2800" b="1" dirty="0">
                <a:latin typeface="+mn-lt"/>
                <a:ea typeface="黑体" pitchFamily="49" charset="-122"/>
              </a:rPr>
              <a:t>=“</a:t>
            </a:r>
            <a:r>
              <a:rPr lang="en-US" altLang="zh-CN" sz="2800" b="1" dirty="0" err="1">
                <a:solidFill>
                  <a:srgbClr val="0000CC"/>
                </a:solidFill>
                <a:latin typeface="+mn-lt"/>
                <a:ea typeface="黑体" pitchFamily="49" charset="-122"/>
              </a:rPr>
              <a:t>hunnu.edu.cn</a:t>
            </a:r>
            <a:r>
              <a:rPr lang="en-US" altLang="en-US" sz="2800" b="1" dirty="0" err="1">
                <a:solidFill>
                  <a:srgbClr val="0000CC"/>
                </a:solidFill>
                <a:latin typeface="+mn-lt"/>
                <a:ea typeface="黑体" pitchFamily="49" charset="-122"/>
              </a:rPr>
              <a:t>.android.myBroadcastReceiver</a:t>
            </a:r>
            <a:r>
              <a:rPr lang="en-US" altLang="en-US" sz="2800" b="1" dirty="0">
                <a:latin typeface="+mn-lt"/>
                <a:ea typeface="黑体" pitchFamily="49" charset="-122"/>
              </a:rPr>
              <a:t>"&gt;</a:t>
            </a:r>
            <a:endParaRPr lang="en-US" altLang="zh-CN" sz="2800" b="1" dirty="0">
              <a:latin typeface="+mn-lt"/>
              <a:ea typeface="黑体" pitchFamily="49" charset="-122"/>
            </a:endParaRPr>
          </a:p>
          <a:p>
            <a:pPr eaLnBrk="1" hangingPunct="1">
              <a:lnSpc>
                <a:spcPct val="120000"/>
              </a:lnSpc>
              <a:buClr>
                <a:schemeClr val="bg1"/>
              </a:buClr>
              <a:buFont typeface="Wingdings" pitchFamily="2" charset="2"/>
              <a:buNone/>
            </a:pPr>
            <a:r>
              <a:rPr lang="en-US" altLang="zh-CN" sz="2800" b="1" dirty="0">
                <a:latin typeface="+mn-lt"/>
                <a:ea typeface="黑体" pitchFamily="49" charset="-122"/>
              </a:rPr>
              <a:t>    </a:t>
            </a:r>
            <a:r>
              <a:rPr lang="en-US" altLang="en-US" sz="2800" b="1" dirty="0">
                <a:latin typeface="+mn-lt"/>
                <a:ea typeface="黑体" pitchFamily="49" charset="-122"/>
              </a:rPr>
              <a:t>&lt;/action&gt;</a:t>
            </a:r>
          </a:p>
          <a:p>
            <a:pPr eaLnBrk="1" hangingPunct="1">
              <a:lnSpc>
                <a:spcPct val="120000"/>
              </a:lnSpc>
              <a:buClr>
                <a:schemeClr val="bg1"/>
              </a:buClr>
              <a:buFont typeface="Wingdings" pitchFamily="2" charset="2"/>
              <a:buNone/>
            </a:pPr>
            <a:r>
              <a:rPr lang="en-US" altLang="zh-CN" sz="2800" b="1" dirty="0">
                <a:latin typeface="+mn-lt"/>
                <a:ea typeface="黑体" pitchFamily="49" charset="-122"/>
              </a:rPr>
              <a:t> </a:t>
            </a:r>
            <a:r>
              <a:rPr lang="en-US" altLang="en-US" sz="2800" b="1" dirty="0">
                <a:latin typeface="+mn-lt"/>
                <a:ea typeface="黑体" pitchFamily="49" charset="-122"/>
              </a:rPr>
              <a:t> &lt;/intent-filter&gt;</a:t>
            </a:r>
          </a:p>
          <a:p>
            <a:pPr eaLnBrk="1" hangingPunct="1">
              <a:lnSpc>
                <a:spcPct val="120000"/>
              </a:lnSpc>
              <a:buClr>
                <a:schemeClr val="bg1"/>
              </a:buClr>
              <a:buFont typeface="Wingdings" pitchFamily="2" charset="2"/>
              <a:buNone/>
            </a:pPr>
            <a:r>
              <a:rPr lang="en-US" altLang="en-US" sz="2800" b="1" dirty="0">
                <a:latin typeface="+mn-lt"/>
                <a:ea typeface="黑体" pitchFamily="49" charset="-122"/>
              </a:rPr>
              <a:t>&lt;/receiver&gt;</a:t>
            </a:r>
          </a:p>
        </p:txBody>
      </p:sp>
      <p:sp>
        <p:nvSpPr>
          <p:cNvPr id="5" name="TextBox 5"/>
          <p:cNvSpPr txBox="1">
            <a:spLocks noChangeArrowheads="1"/>
          </p:cNvSpPr>
          <p:nvPr/>
        </p:nvSpPr>
        <p:spPr bwMode="auto">
          <a:xfrm>
            <a:off x="893988" y="2223544"/>
            <a:ext cx="10412639" cy="56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宋体" charset="-122"/>
              </a:defRPr>
            </a:lvl1pPr>
            <a:lvl2pPr>
              <a:defRPr sz="2800">
                <a:solidFill>
                  <a:srgbClr val="000000"/>
                </a:solidFill>
                <a:latin typeface="Arial" charset="0"/>
                <a:ea typeface="宋体" charset="-122"/>
              </a:defRPr>
            </a:lvl2pPr>
            <a:lvl3pPr>
              <a:defRPr sz="2400">
                <a:solidFill>
                  <a:srgbClr val="000000"/>
                </a:solidFill>
                <a:latin typeface="Arial" charset="0"/>
                <a:ea typeface="宋体" charset="-122"/>
              </a:defRPr>
            </a:lvl3pPr>
            <a:lvl4pPr>
              <a:defRPr sz="2000">
                <a:solidFill>
                  <a:srgbClr val="000000"/>
                </a:solidFill>
                <a:latin typeface="Arial" charset="0"/>
                <a:ea typeface="宋体" charset="-122"/>
              </a:defRPr>
            </a:lvl4pPr>
            <a:lvl5pPr>
              <a:defRPr sz="2000">
                <a:solidFill>
                  <a:srgbClr val="000000"/>
                </a:solidFill>
                <a:latin typeface="Arial" charset="0"/>
                <a:ea typeface="宋体" charset="-122"/>
              </a:defRPr>
            </a:lvl5pPr>
            <a:lvl6pPr eaLnBrk="0" fontAlgn="base" hangingPunct="0">
              <a:spcBef>
                <a:spcPct val="20000"/>
              </a:spcBef>
              <a:spcAft>
                <a:spcPct val="0"/>
              </a:spcAft>
              <a:buChar char="»"/>
              <a:defRPr sz="2000">
                <a:solidFill>
                  <a:srgbClr val="000000"/>
                </a:solidFill>
                <a:latin typeface="Arial" charset="0"/>
                <a:ea typeface="宋体" charset="-122"/>
              </a:defRPr>
            </a:lvl6pPr>
            <a:lvl7pPr eaLnBrk="0" fontAlgn="base" hangingPunct="0">
              <a:spcBef>
                <a:spcPct val="20000"/>
              </a:spcBef>
              <a:spcAft>
                <a:spcPct val="0"/>
              </a:spcAft>
              <a:buChar char="»"/>
              <a:defRPr sz="2000">
                <a:solidFill>
                  <a:srgbClr val="000000"/>
                </a:solidFill>
                <a:latin typeface="Arial" charset="0"/>
                <a:ea typeface="宋体" charset="-122"/>
              </a:defRPr>
            </a:lvl7pPr>
            <a:lvl8pPr eaLnBrk="0" fontAlgn="base" hangingPunct="0">
              <a:spcBef>
                <a:spcPct val="20000"/>
              </a:spcBef>
              <a:spcAft>
                <a:spcPct val="0"/>
              </a:spcAft>
              <a:buChar char="»"/>
              <a:defRPr sz="2000">
                <a:solidFill>
                  <a:srgbClr val="000000"/>
                </a:solidFill>
                <a:latin typeface="Arial" charset="0"/>
                <a:ea typeface="宋体" charset="-122"/>
              </a:defRPr>
            </a:lvl8pPr>
            <a:lvl9pPr eaLnBrk="0" fontAlgn="base" hangingPunct="0">
              <a:spcBef>
                <a:spcPct val="20000"/>
              </a:spcBef>
              <a:spcAft>
                <a:spcPct val="0"/>
              </a:spcAft>
              <a:buChar char="»"/>
              <a:defRPr sz="2000">
                <a:solidFill>
                  <a:srgbClr val="000000"/>
                </a:solidFill>
                <a:latin typeface="Arial" charset="0"/>
                <a:ea typeface="宋体" charset="-122"/>
              </a:defRPr>
            </a:lvl9pPr>
          </a:lstStyle>
          <a:p>
            <a:pPr eaLnBrk="1" hangingPunct="1">
              <a:lnSpc>
                <a:spcPct val="120000"/>
              </a:lnSpc>
              <a:buClr>
                <a:schemeClr val="bg1"/>
              </a:buClr>
              <a:buFont typeface="Wingdings" pitchFamily="2" charset="2"/>
              <a:buNone/>
            </a:pPr>
            <a:r>
              <a:rPr lang="en-US" altLang="en-US" sz="2800" b="1" dirty="0" err="1">
                <a:solidFill>
                  <a:srgbClr val="FF0000"/>
                </a:solidFill>
                <a:latin typeface="Palatino Linotype" pitchFamily="18" charset="0"/>
                <a:ea typeface="黑体" pitchFamily="49" charset="-122"/>
              </a:rPr>
              <a:t>静态注册：</a:t>
            </a:r>
            <a:r>
              <a:rPr lang="en-US" altLang="en-US" sz="2800" dirty="0" err="1">
                <a:solidFill>
                  <a:srgbClr val="0D0D0D"/>
                </a:solidFill>
                <a:latin typeface="Palatino Linotype" pitchFamily="18" charset="0"/>
                <a:ea typeface="黑体" pitchFamily="49" charset="-122"/>
              </a:rPr>
              <a:t>是指在</a:t>
            </a:r>
            <a:r>
              <a:rPr lang="en-US" altLang="en-US" sz="2800" b="1" dirty="0" err="1">
                <a:solidFill>
                  <a:srgbClr val="0000CC"/>
                </a:solidFill>
                <a:latin typeface="Palatino Linotype" pitchFamily="18" charset="0"/>
                <a:ea typeface="黑体" pitchFamily="49" charset="-122"/>
              </a:rPr>
              <a:t>AndroidManifest.xml</a:t>
            </a:r>
            <a:r>
              <a:rPr lang="en-US" altLang="en-US" sz="2800" dirty="0" err="1">
                <a:solidFill>
                  <a:srgbClr val="0D0D0D"/>
                </a:solidFill>
                <a:latin typeface="Palatino Linotype" pitchFamily="18" charset="0"/>
                <a:ea typeface="黑体" pitchFamily="49" charset="-122"/>
              </a:rPr>
              <a:t>文件中进行注册</a:t>
            </a:r>
            <a:r>
              <a:rPr lang="en-US" altLang="en-US" sz="2800" dirty="0">
                <a:solidFill>
                  <a:srgbClr val="0D0D0D"/>
                </a:solidFill>
                <a:latin typeface="Palatino Linotype" pitchFamily="18" charset="0"/>
                <a:ea typeface="黑体" pitchFamily="49" charset="-122"/>
              </a:rPr>
              <a:t>。</a:t>
            </a:r>
            <a:endParaRPr lang="zh-CN" altLang="en-US" sz="2800" dirty="0">
              <a:solidFill>
                <a:srgbClr val="0D0D0D"/>
              </a:solidFill>
              <a:latin typeface="Palatino Linotype" pitchFamily="18" charset="0"/>
              <a:ea typeface="黑体" pitchFamily="49" charset="-122"/>
            </a:endParaRPr>
          </a:p>
        </p:txBody>
      </p:sp>
      <p:grpSp>
        <p:nvGrpSpPr>
          <p:cNvPr id="6" name="组合 5"/>
          <p:cNvGrpSpPr/>
          <p:nvPr/>
        </p:nvGrpSpPr>
        <p:grpSpPr>
          <a:xfrm>
            <a:off x="1190170" y="3547194"/>
            <a:ext cx="10682516" cy="2448000"/>
            <a:chOff x="1050018" y="4542971"/>
            <a:chExt cx="10256611" cy="1045029"/>
          </a:xfrm>
        </p:grpSpPr>
        <p:sp>
          <p:nvSpPr>
            <p:cNvPr id="7" name="矩形 6"/>
            <p:cNvSpPr/>
            <p:nvPr/>
          </p:nvSpPr>
          <p:spPr>
            <a:xfrm>
              <a:off x="1050018" y="4542971"/>
              <a:ext cx="10256611" cy="1045029"/>
            </a:xfrm>
            <a:prstGeom prst="rect">
              <a:avLst/>
            </a:prstGeom>
            <a:noFill/>
            <a:ln w="28575">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TextBox 7"/>
            <p:cNvSpPr txBox="1"/>
            <p:nvPr/>
          </p:nvSpPr>
          <p:spPr>
            <a:xfrm>
              <a:off x="8427173" y="4673683"/>
              <a:ext cx="2699802" cy="261199"/>
            </a:xfrm>
            <a:prstGeom prst="rect">
              <a:avLst/>
            </a:prstGeom>
            <a:noFill/>
            <a:ln>
              <a:noFill/>
            </a:ln>
          </p:spPr>
          <p:txBody>
            <a:bodyPr wrap="square" rtlCol="0">
              <a:spAutoFit/>
            </a:bodyPr>
            <a:lstStyle/>
            <a:p>
              <a:r>
                <a:rPr lang="zh-CN" altLang="en-US" sz="2800" b="1" dirty="0">
                  <a:solidFill>
                    <a:srgbClr val="FF0000"/>
                  </a:solidFill>
                </a:rPr>
                <a:t>监听的广播消息</a:t>
              </a:r>
            </a:p>
          </p:txBody>
        </p:sp>
      </p:grpSp>
    </p:spTree>
    <p:extLst>
      <p:ext uri="{BB962C8B-B14F-4D97-AF65-F5344CB8AC3E}">
        <p14:creationId xmlns:p14="http://schemas.microsoft.com/office/powerpoint/2010/main" val="186695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a:t>
            </a:r>
            <a:r>
              <a:rPr lang="zh-CN" altLang="en-US" dirty="0"/>
              <a:t> 注册广播接收器</a:t>
            </a:r>
          </a:p>
        </p:txBody>
      </p:sp>
      <p:sp>
        <p:nvSpPr>
          <p:cNvPr id="6" name="内容占位符 5"/>
          <p:cNvSpPr>
            <a:spLocks noGrp="1"/>
          </p:cNvSpPr>
          <p:nvPr>
            <p:ph idx="1"/>
          </p:nvPr>
        </p:nvSpPr>
        <p:spPr>
          <a:xfrm>
            <a:off x="636871" y="1147206"/>
            <a:ext cx="10972800" cy="1906723"/>
          </a:xfrm>
        </p:spPr>
        <p:txBody>
          <a:bodyPr>
            <a:normAutofit/>
          </a:bodyPr>
          <a:lstStyle/>
          <a:p>
            <a:r>
              <a:rPr lang="zh-CN" altLang="en-US" sz="2800" dirty="0"/>
              <a:t> </a:t>
            </a:r>
            <a:r>
              <a:rPr lang="zh-CN" altLang="en-US" sz="2800" b="1" dirty="0">
                <a:solidFill>
                  <a:srgbClr val="FF0000"/>
                </a:solidFill>
              </a:rPr>
              <a:t>动态注册</a:t>
            </a:r>
            <a:r>
              <a:rPr lang="zh-CN" altLang="en-US" sz="2800" dirty="0"/>
              <a:t>：需要在代码中动态的指定广播接收器，以及广播接收器想要监听的广播消息，然后进行注册。通常是在</a:t>
            </a:r>
            <a:r>
              <a:rPr lang="en-US" altLang="zh-CN" sz="2800" dirty="0"/>
              <a:t>Activity</a:t>
            </a:r>
            <a:r>
              <a:rPr lang="zh-CN" altLang="en-US" sz="2800" dirty="0"/>
              <a:t>或</a:t>
            </a:r>
            <a:r>
              <a:rPr lang="en-US" altLang="zh-CN" sz="2800" dirty="0"/>
              <a:t>Service</a:t>
            </a:r>
            <a:r>
              <a:rPr lang="zh-CN" altLang="en-US" sz="2800" dirty="0"/>
              <a:t>中调用</a:t>
            </a:r>
            <a:r>
              <a:rPr lang="en-US" altLang="zh-CN" sz="2800" dirty="0" err="1"/>
              <a:t>ContextWrapper</a:t>
            </a:r>
            <a:r>
              <a:rPr lang="zh-CN" altLang="en-US" sz="2800" dirty="0"/>
              <a:t>的</a:t>
            </a:r>
            <a:r>
              <a:rPr lang="en-US" altLang="zh-CN" sz="2800" b="1" dirty="0" err="1">
                <a:solidFill>
                  <a:srgbClr val="FF3399"/>
                </a:solidFill>
              </a:rPr>
              <a:t>registerReceiver</a:t>
            </a:r>
            <a:r>
              <a:rPr lang="zh-CN" altLang="en-US" sz="2800" dirty="0"/>
              <a:t>（</a:t>
            </a:r>
            <a:r>
              <a:rPr lang="en-US" altLang="zh-CN" sz="2800" dirty="0" err="1"/>
              <a:t>BroadcastReceiver</a:t>
            </a:r>
            <a:r>
              <a:rPr lang="en-US" altLang="zh-CN" sz="2800" dirty="0"/>
              <a:t> receiver</a:t>
            </a:r>
            <a:r>
              <a:rPr lang="zh-CN" altLang="en-US" sz="2800" dirty="0"/>
              <a:t>，</a:t>
            </a:r>
            <a:r>
              <a:rPr lang="en-US" altLang="zh-CN" sz="2800" dirty="0" err="1"/>
              <a:t>IntentFilter</a:t>
            </a:r>
            <a:r>
              <a:rPr lang="en-US" altLang="zh-CN" sz="2800" dirty="0"/>
              <a:t> filter</a:t>
            </a:r>
            <a:r>
              <a:rPr lang="zh-CN" altLang="en-US" sz="2800" dirty="0"/>
              <a:t>）方法进行注册。</a:t>
            </a:r>
          </a:p>
        </p:txBody>
      </p:sp>
      <p:sp>
        <p:nvSpPr>
          <p:cNvPr id="7" name="TextBox 5"/>
          <p:cNvSpPr txBox="1">
            <a:spLocks noChangeArrowheads="1"/>
          </p:cNvSpPr>
          <p:nvPr/>
        </p:nvSpPr>
        <p:spPr bwMode="auto">
          <a:xfrm>
            <a:off x="986954" y="3164265"/>
            <a:ext cx="10416268" cy="2354491"/>
          </a:xfrm>
          <a:prstGeom prst="rect">
            <a:avLst/>
          </a:prstGeom>
          <a:solidFill>
            <a:schemeClr val="accent5">
              <a:lumMod val="20000"/>
              <a:lumOff val="80000"/>
            </a:schemeClr>
          </a:solidFill>
          <a:ln w="9525">
            <a:noFill/>
            <a:miter lim="800000"/>
            <a:headEnd/>
            <a:tailEnd/>
          </a:ln>
        </p:spPr>
        <p:txBody>
          <a:bodyPr wrap="square">
            <a:spAutoFit/>
          </a:bodyPr>
          <a:lstStyle>
            <a:lvl1pPr>
              <a:defRPr sz="3200">
                <a:solidFill>
                  <a:srgbClr val="000000"/>
                </a:solidFill>
                <a:latin typeface="Arial" charset="0"/>
                <a:ea typeface="宋体" charset="-122"/>
              </a:defRPr>
            </a:lvl1pPr>
            <a:lvl2pPr>
              <a:defRPr sz="2800">
                <a:solidFill>
                  <a:srgbClr val="000000"/>
                </a:solidFill>
                <a:latin typeface="Arial" charset="0"/>
                <a:ea typeface="宋体" charset="-122"/>
              </a:defRPr>
            </a:lvl2pPr>
            <a:lvl3pPr>
              <a:defRPr sz="2400">
                <a:solidFill>
                  <a:srgbClr val="000000"/>
                </a:solidFill>
                <a:latin typeface="Arial" charset="0"/>
                <a:ea typeface="宋体" charset="-122"/>
              </a:defRPr>
            </a:lvl3pPr>
            <a:lvl4pPr>
              <a:defRPr sz="2000">
                <a:solidFill>
                  <a:srgbClr val="000000"/>
                </a:solidFill>
                <a:latin typeface="Arial" charset="0"/>
                <a:ea typeface="宋体" charset="-122"/>
              </a:defRPr>
            </a:lvl4pPr>
            <a:lvl5pPr>
              <a:defRPr sz="2000">
                <a:solidFill>
                  <a:srgbClr val="000000"/>
                </a:solidFill>
                <a:latin typeface="Arial" charset="0"/>
                <a:ea typeface="宋体" charset="-122"/>
              </a:defRPr>
            </a:lvl5pPr>
            <a:lvl6pPr eaLnBrk="0" fontAlgn="base" hangingPunct="0">
              <a:spcBef>
                <a:spcPct val="20000"/>
              </a:spcBef>
              <a:spcAft>
                <a:spcPct val="0"/>
              </a:spcAft>
              <a:buChar char="»"/>
              <a:defRPr sz="2000">
                <a:solidFill>
                  <a:srgbClr val="000000"/>
                </a:solidFill>
                <a:latin typeface="Arial" charset="0"/>
                <a:ea typeface="宋体" charset="-122"/>
              </a:defRPr>
            </a:lvl6pPr>
            <a:lvl7pPr eaLnBrk="0" fontAlgn="base" hangingPunct="0">
              <a:spcBef>
                <a:spcPct val="20000"/>
              </a:spcBef>
              <a:spcAft>
                <a:spcPct val="0"/>
              </a:spcAft>
              <a:buChar char="»"/>
              <a:defRPr sz="2000">
                <a:solidFill>
                  <a:srgbClr val="000000"/>
                </a:solidFill>
                <a:latin typeface="Arial" charset="0"/>
                <a:ea typeface="宋体" charset="-122"/>
              </a:defRPr>
            </a:lvl7pPr>
            <a:lvl8pPr eaLnBrk="0" fontAlgn="base" hangingPunct="0">
              <a:spcBef>
                <a:spcPct val="20000"/>
              </a:spcBef>
              <a:spcAft>
                <a:spcPct val="0"/>
              </a:spcAft>
              <a:buChar char="»"/>
              <a:defRPr sz="2000">
                <a:solidFill>
                  <a:srgbClr val="000000"/>
                </a:solidFill>
                <a:latin typeface="Arial" charset="0"/>
                <a:ea typeface="宋体" charset="-122"/>
              </a:defRPr>
            </a:lvl8pPr>
            <a:lvl9pPr eaLnBrk="0" fontAlgn="base" hangingPunct="0">
              <a:spcBef>
                <a:spcPct val="20000"/>
              </a:spcBef>
              <a:spcAft>
                <a:spcPct val="0"/>
              </a:spcAft>
              <a:buChar char="»"/>
              <a:defRPr sz="2000">
                <a:solidFill>
                  <a:srgbClr val="000000"/>
                </a:solidFill>
                <a:latin typeface="Arial" charset="0"/>
                <a:ea typeface="宋体" charset="-122"/>
              </a:defRPr>
            </a:lvl9pPr>
          </a:lstStyle>
          <a:p>
            <a:pPr eaLnBrk="1" hangingPunct="1">
              <a:lnSpc>
                <a:spcPct val="150000"/>
              </a:lnSpc>
              <a:buClr>
                <a:schemeClr val="bg1"/>
              </a:buClr>
              <a:buFont typeface="Wingdings" pitchFamily="2" charset="2"/>
              <a:buNone/>
            </a:pPr>
            <a:r>
              <a:rPr lang="en-US" altLang="en-US" sz="2400" b="1" dirty="0" err="1">
                <a:latin typeface="+mn-lt"/>
                <a:ea typeface="黑体" pitchFamily="49" charset="-122"/>
              </a:rPr>
              <a:t>MyBroadcastReceiver</a:t>
            </a:r>
            <a:r>
              <a:rPr lang="en-US" altLang="en-US" sz="2400" b="1" dirty="0">
                <a:latin typeface="+mn-lt"/>
                <a:ea typeface="黑体" pitchFamily="49" charset="-122"/>
              </a:rPr>
              <a:t> </a:t>
            </a:r>
            <a:r>
              <a:rPr lang="en-US" altLang="en-US" sz="2400" b="1" dirty="0" err="1">
                <a:solidFill>
                  <a:srgbClr val="FF0000"/>
                </a:solidFill>
                <a:latin typeface="+mn-lt"/>
                <a:ea typeface="黑体" pitchFamily="49" charset="-122"/>
              </a:rPr>
              <a:t>myBroadcastReceiver</a:t>
            </a:r>
            <a:r>
              <a:rPr lang="en-US" altLang="en-US" sz="2400" b="1" dirty="0">
                <a:latin typeface="+mn-lt"/>
                <a:ea typeface="黑体" pitchFamily="49" charset="-122"/>
              </a:rPr>
              <a:t>=new </a:t>
            </a:r>
            <a:r>
              <a:rPr lang="en-US" altLang="en-US" sz="2400" b="1" dirty="0" err="1">
                <a:latin typeface="+mn-lt"/>
                <a:ea typeface="黑体" pitchFamily="49" charset="-122"/>
              </a:rPr>
              <a:t>MyBroadcastReceiver</a:t>
            </a:r>
            <a:r>
              <a:rPr lang="en-US" altLang="en-US" sz="2400" b="1" dirty="0">
                <a:latin typeface="+mn-lt"/>
                <a:ea typeface="黑体" pitchFamily="49" charset="-122"/>
              </a:rPr>
              <a:t>();</a:t>
            </a:r>
          </a:p>
          <a:p>
            <a:pPr eaLnBrk="1" hangingPunct="1">
              <a:lnSpc>
                <a:spcPct val="150000"/>
              </a:lnSpc>
              <a:buClr>
                <a:schemeClr val="bg1"/>
              </a:buClr>
              <a:buFont typeface="Wingdings" pitchFamily="2" charset="2"/>
              <a:buNone/>
            </a:pPr>
            <a:r>
              <a:rPr lang="en-US" altLang="en-US" sz="2400" b="1" dirty="0" err="1">
                <a:latin typeface="+mn-lt"/>
                <a:ea typeface="黑体" pitchFamily="49" charset="-122"/>
              </a:rPr>
              <a:t>IntentFilter</a:t>
            </a:r>
            <a:r>
              <a:rPr lang="en-US" altLang="en-US" sz="2400" b="1" dirty="0">
                <a:latin typeface="+mn-lt"/>
                <a:ea typeface="黑体" pitchFamily="49" charset="-122"/>
              </a:rPr>
              <a:t> </a:t>
            </a:r>
            <a:r>
              <a:rPr lang="en-US" altLang="en-US" sz="2400" b="1" dirty="0">
                <a:solidFill>
                  <a:srgbClr val="FF0000"/>
                </a:solidFill>
                <a:latin typeface="+mn-lt"/>
                <a:ea typeface="黑体" pitchFamily="49" charset="-122"/>
              </a:rPr>
              <a:t>filter</a:t>
            </a:r>
            <a:r>
              <a:rPr lang="en-US" altLang="en-US" sz="2400" b="1" dirty="0">
                <a:latin typeface="+mn-lt"/>
                <a:ea typeface="黑体" pitchFamily="49" charset="-122"/>
              </a:rPr>
              <a:t> = new </a:t>
            </a:r>
            <a:r>
              <a:rPr lang="en-US" altLang="zh-CN" sz="2400" b="1" dirty="0">
                <a:latin typeface="+mn-lt"/>
                <a:ea typeface="黑体" pitchFamily="49" charset="-122"/>
              </a:rPr>
              <a:t>  </a:t>
            </a:r>
          </a:p>
          <a:p>
            <a:pPr>
              <a:lnSpc>
                <a:spcPct val="150000"/>
              </a:lnSpc>
              <a:buClr>
                <a:schemeClr val="bg1"/>
              </a:buClr>
            </a:pPr>
            <a:r>
              <a:rPr lang="en-US" altLang="zh-CN" sz="2400" b="1" dirty="0">
                <a:latin typeface="+mn-lt"/>
                <a:ea typeface="黑体" pitchFamily="49" charset="-122"/>
              </a:rPr>
              <a:t>                       </a:t>
            </a:r>
            <a:r>
              <a:rPr lang="en-US" altLang="en-US" sz="2400" b="1" dirty="0" err="1">
                <a:latin typeface="+mn-lt"/>
                <a:ea typeface="黑体" pitchFamily="49" charset="-122"/>
              </a:rPr>
              <a:t>IntentFilter</a:t>
            </a:r>
            <a:r>
              <a:rPr lang="en-US" altLang="en-US" sz="2400" b="1" dirty="0">
                <a:latin typeface="+mn-lt"/>
                <a:ea typeface="黑体" pitchFamily="49" charset="-122"/>
              </a:rPr>
              <a:t>(</a:t>
            </a:r>
            <a:r>
              <a:rPr lang="en-US" altLang="en-US" sz="2400" b="1" dirty="0">
                <a:ea typeface="黑体" pitchFamily="49" charset="-122"/>
              </a:rPr>
              <a:t>"</a:t>
            </a:r>
            <a:r>
              <a:rPr lang="en-US" altLang="en-US" sz="2400" b="1" dirty="0" err="1">
                <a:solidFill>
                  <a:srgbClr val="003399"/>
                </a:solidFill>
                <a:latin typeface="+mn-lt"/>
                <a:ea typeface="黑体" pitchFamily="49" charset="-122"/>
              </a:rPr>
              <a:t>hunnu.edu.cn.myBroadcastReceiver</a:t>
            </a:r>
            <a:r>
              <a:rPr lang="en-US" altLang="en-US" sz="2400" b="1" dirty="0">
                <a:latin typeface="+mn-lt"/>
                <a:ea typeface="黑体" pitchFamily="49" charset="-122"/>
              </a:rPr>
              <a:t>"); </a:t>
            </a:r>
          </a:p>
          <a:p>
            <a:pPr eaLnBrk="1" hangingPunct="1">
              <a:lnSpc>
                <a:spcPct val="150000"/>
              </a:lnSpc>
              <a:buClr>
                <a:schemeClr val="bg1"/>
              </a:buClr>
              <a:buFont typeface="Wingdings" pitchFamily="2" charset="2"/>
              <a:buNone/>
            </a:pPr>
            <a:r>
              <a:rPr lang="en-US" altLang="en-US" sz="2600" b="1" dirty="0" err="1">
                <a:solidFill>
                  <a:srgbClr val="FF3399"/>
                </a:solidFill>
                <a:latin typeface="+mn-lt"/>
                <a:ea typeface="黑体" pitchFamily="49" charset="-122"/>
              </a:rPr>
              <a:t>registerReceiver</a:t>
            </a:r>
            <a:r>
              <a:rPr lang="en-US" altLang="en-US" sz="2600" b="1" dirty="0">
                <a:solidFill>
                  <a:srgbClr val="FF0000"/>
                </a:solidFill>
                <a:latin typeface="+mn-lt"/>
                <a:ea typeface="黑体" pitchFamily="49" charset="-122"/>
              </a:rPr>
              <a:t>(</a:t>
            </a:r>
            <a:r>
              <a:rPr lang="en-US" altLang="en-US" sz="2600" b="1" dirty="0" err="1">
                <a:solidFill>
                  <a:srgbClr val="FF0000"/>
                </a:solidFill>
                <a:latin typeface="+mn-lt"/>
                <a:ea typeface="黑体" pitchFamily="49" charset="-122"/>
              </a:rPr>
              <a:t>myBroadcastReceiver</a:t>
            </a:r>
            <a:r>
              <a:rPr lang="en-US" altLang="en-US" sz="2400" b="1" dirty="0">
                <a:latin typeface="+mn-lt"/>
                <a:ea typeface="黑体" pitchFamily="49" charset="-122"/>
              </a:rPr>
              <a:t>, </a:t>
            </a:r>
            <a:r>
              <a:rPr lang="en-US" altLang="en-US" sz="2400" b="1" dirty="0">
                <a:solidFill>
                  <a:srgbClr val="FF0000"/>
                </a:solidFill>
                <a:latin typeface="+mn-lt"/>
                <a:ea typeface="黑体" pitchFamily="49" charset="-122"/>
              </a:rPr>
              <a:t>filter</a:t>
            </a:r>
            <a:r>
              <a:rPr lang="en-US" altLang="en-US" sz="2400" b="1" dirty="0">
                <a:latin typeface="+mn-lt"/>
                <a:ea typeface="黑体" pitchFamily="49" charset="-122"/>
              </a:rPr>
              <a:t>); </a:t>
            </a:r>
          </a:p>
        </p:txBody>
      </p:sp>
      <p:grpSp>
        <p:nvGrpSpPr>
          <p:cNvPr id="11" name="组合 10"/>
          <p:cNvGrpSpPr/>
          <p:nvPr/>
        </p:nvGrpSpPr>
        <p:grpSpPr>
          <a:xfrm>
            <a:off x="1059524" y="3850519"/>
            <a:ext cx="10095963" cy="1045029"/>
            <a:chOff x="1122588" y="4528457"/>
            <a:chExt cx="10095963" cy="1045029"/>
          </a:xfrm>
        </p:grpSpPr>
        <p:sp>
          <p:nvSpPr>
            <p:cNvPr id="9" name="矩形 8"/>
            <p:cNvSpPr/>
            <p:nvPr/>
          </p:nvSpPr>
          <p:spPr>
            <a:xfrm>
              <a:off x="1122588" y="4528457"/>
              <a:ext cx="10095963" cy="1045029"/>
            </a:xfrm>
            <a:prstGeom prst="rect">
              <a:avLst/>
            </a:prstGeom>
            <a:noFill/>
            <a:ln w="28575">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TextBox 9"/>
            <p:cNvSpPr txBox="1"/>
            <p:nvPr/>
          </p:nvSpPr>
          <p:spPr>
            <a:xfrm>
              <a:off x="8795658" y="4604824"/>
              <a:ext cx="2350323" cy="461665"/>
            </a:xfrm>
            <a:prstGeom prst="rect">
              <a:avLst/>
            </a:prstGeom>
            <a:noFill/>
            <a:ln>
              <a:noFill/>
            </a:ln>
          </p:spPr>
          <p:txBody>
            <a:bodyPr wrap="none" rtlCol="0">
              <a:spAutoFit/>
            </a:bodyPr>
            <a:lstStyle/>
            <a:p>
              <a:r>
                <a:rPr lang="zh-CN" altLang="en-US" sz="2400" b="1" dirty="0">
                  <a:solidFill>
                    <a:srgbClr val="FF0000"/>
                  </a:solidFill>
                </a:rPr>
                <a:t>监听的广播消息</a:t>
              </a:r>
            </a:p>
          </p:txBody>
        </p:sp>
      </p:grpSp>
    </p:spTree>
    <p:extLst>
      <p:ext uri="{BB962C8B-B14F-4D97-AF65-F5344CB8AC3E}">
        <p14:creationId xmlns:p14="http://schemas.microsoft.com/office/powerpoint/2010/main" val="264321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0CDC047-9F2B-A13A-7556-722C2CC4658E}"/>
              </a:ext>
            </a:extLst>
          </p:cNvPr>
          <p:cNvSpPr>
            <a:spLocks noGrp="1"/>
          </p:cNvSpPr>
          <p:nvPr>
            <p:ph idx="1"/>
          </p:nvPr>
        </p:nvSpPr>
        <p:spPr/>
        <p:txBody>
          <a:bodyPr>
            <a:normAutofit/>
          </a:bodyPr>
          <a:lstStyle/>
          <a:p>
            <a:pPr marR="0" lvl="0" algn="l" defTabSz="914400" rtl="0" eaLnBrk="0" fontAlgn="base" latinLnBrk="0" hangingPunct="0">
              <a:lnSpc>
                <a:spcPct val="150000"/>
              </a:lnSpc>
              <a:spcBef>
                <a:spcPct val="20000"/>
              </a:spcBef>
              <a:spcAft>
                <a:spcPct val="0"/>
              </a:spcAft>
              <a:buClr>
                <a:srgbClr val="0088CC"/>
              </a:buClr>
              <a:buSzTx/>
              <a:tabLst/>
              <a:defRPr/>
            </a:pPr>
            <a:r>
              <a:rPr kumimoji="0" lang="zh-CN" altLang="en-US" sz="280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静态注册方式</a:t>
            </a:r>
            <a:r>
              <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，由系统来管理</a:t>
            </a:r>
            <a:r>
              <a:rPr kumimoji="0" lang="en-US" altLang="zh-CN"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receiver</a:t>
            </a:r>
            <a:r>
              <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，而且程序里的所有</a:t>
            </a:r>
            <a:r>
              <a:rPr kumimoji="0" lang="en-US" altLang="zh-CN"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receiver</a:t>
            </a:r>
            <a:r>
              <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，可以在</a:t>
            </a:r>
            <a:r>
              <a:rPr kumimoji="0" lang="en-US" altLang="zh-CN"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xml</a:t>
            </a:r>
            <a:r>
              <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里面一目了然</a:t>
            </a:r>
          </a:p>
          <a:p>
            <a:pPr marR="0" lvl="0" algn="l" defTabSz="914400" rtl="0" eaLnBrk="0" fontAlgn="base" latinLnBrk="0" hangingPunct="0">
              <a:lnSpc>
                <a:spcPct val="150000"/>
              </a:lnSpc>
              <a:spcBef>
                <a:spcPct val="20000"/>
              </a:spcBef>
              <a:spcAft>
                <a:spcPct val="0"/>
              </a:spcAft>
              <a:buClr>
                <a:srgbClr val="0088CC"/>
              </a:buClr>
              <a:buSzTx/>
              <a:tabLst/>
              <a:defRPr/>
            </a:pPr>
            <a:r>
              <a:rPr lang="zh-CN" altLang="en-US" sz="2800" dirty="0">
                <a:solidFill>
                  <a:srgbClr val="FF0000"/>
                </a:solidFill>
                <a:latin typeface="微软雅黑" pitchFamily="34" charset="-122"/>
                <a:ea typeface="微软雅黑" pitchFamily="34" charset="-122"/>
              </a:rPr>
              <a:t>动态注册方式</a:t>
            </a:r>
            <a:r>
              <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，隐藏在代码中，比较难发现</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Char char="§"/>
              <a:tabLst/>
              <a:defRPr/>
            </a:pP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在退出程序前要记得调用</a:t>
            </a:r>
            <a:r>
              <a:rPr kumimoji="0" lang="en-US" altLang="zh-CN"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Context.unregisterReceiver</a:t>
            </a:r>
            <a:r>
              <a:rPr kumimoji="0" lang="en-US" altLang="zh-CN"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方法。</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Char char="§"/>
              <a:tabLst/>
              <a:defRPr/>
            </a:pP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一般在</a:t>
            </a:r>
            <a:r>
              <a:rPr kumimoji="0" lang="en-US" altLang="zh-CN"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activity</a:t>
            </a: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a:t>
            </a:r>
            <a:r>
              <a:rPr kumimoji="0" lang="en-US" altLang="zh-CN" b="0" i="0" u="none" strike="noStrike" kern="1200" cap="none" spc="0" normalizeH="0" baseline="0" noProof="0" dirty="0" err="1">
                <a:ln>
                  <a:noFill/>
                </a:ln>
                <a:solidFill>
                  <a:srgbClr val="FF0000"/>
                </a:solidFill>
                <a:effectLst/>
                <a:uLnTx/>
                <a:uFillTx/>
                <a:latin typeface="微软雅黑" pitchFamily="34" charset="-122"/>
                <a:ea typeface="微软雅黑" pitchFamily="34" charset="-122"/>
                <a:cs typeface="+mn-cs"/>
              </a:rPr>
              <a:t>onStart</a:t>
            </a:r>
            <a:r>
              <a:rPr kumimoji="0" lang="en-US" altLang="zh-CN"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zh-CN" altLang="en-US"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里面进行注册</a:t>
            </a:r>
            <a:r>
              <a:rPr kumimoji="0" lang="en-US" altLang="zh-CN"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 </a:t>
            </a:r>
            <a:r>
              <a:rPr kumimoji="0" lang="en-US" altLang="zh-CN" b="0" i="0" u="none" strike="noStrike" kern="1200" cap="none" spc="0" normalizeH="0" baseline="0" noProof="0" dirty="0" err="1">
                <a:ln>
                  <a:noFill/>
                </a:ln>
                <a:solidFill>
                  <a:srgbClr val="FF0000"/>
                </a:solidFill>
                <a:effectLst/>
                <a:uLnTx/>
                <a:uFillTx/>
                <a:latin typeface="微软雅黑" pitchFamily="34" charset="-122"/>
                <a:ea typeface="微软雅黑" pitchFamily="34" charset="-122"/>
                <a:cs typeface="+mn-cs"/>
              </a:rPr>
              <a:t>onStop</a:t>
            </a:r>
            <a:r>
              <a:rPr kumimoji="0" lang="en-US" altLang="zh-CN"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zh-CN" altLang="en-US"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里面进行注销</a:t>
            </a:r>
            <a:endParaRPr kumimoji="0" lang="en-US" altLang="zh-CN"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Char char="§"/>
              <a:tabLst/>
              <a:defRPr/>
            </a:pP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官方提醒，如果在</a:t>
            </a:r>
            <a:r>
              <a:rPr kumimoji="0" lang="en-US" altLang="zh-CN"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Activity.onResume</a:t>
            </a:r>
            <a:r>
              <a:rPr kumimoji="0" lang="en-US" altLang="zh-CN"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里面注册了，就必须在</a:t>
            </a:r>
            <a:r>
              <a:rPr kumimoji="0" lang="en-US" altLang="zh-CN"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Activity.onPause</a:t>
            </a:r>
            <a:r>
              <a:rPr kumimoji="0" lang="en-US" altLang="zh-CN"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注销。</a:t>
            </a:r>
          </a:p>
          <a:p>
            <a:endParaRPr lang="zh-CN" altLang="en-US" sz="2800" dirty="0"/>
          </a:p>
        </p:txBody>
      </p:sp>
      <p:sp>
        <p:nvSpPr>
          <p:cNvPr id="3" name="标题 2">
            <a:extLst>
              <a:ext uri="{FF2B5EF4-FFF2-40B4-BE49-F238E27FC236}">
                <a16:creationId xmlns:a16="http://schemas.microsoft.com/office/drawing/2014/main" id="{C6B5D809-1921-D056-3681-DE1F87C5C184}"/>
              </a:ext>
            </a:extLst>
          </p:cNvPr>
          <p:cNvSpPr>
            <a:spLocks noGrp="1"/>
          </p:cNvSpPr>
          <p:nvPr>
            <p:ph type="title"/>
          </p:nvPr>
        </p:nvSpPr>
        <p:spPr/>
        <p:txBody>
          <a:bodyPr>
            <a:normAutofit/>
          </a:bodyPr>
          <a:lstStyle/>
          <a:p>
            <a:r>
              <a:rPr lang="zh-CN" altLang="en-US" sz="4400" dirty="0">
                <a:solidFill>
                  <a:schemeClr val="tx2"/>
                </a:solidFill>
                <a:latin typeface="黑体" pitchFamily="49" charset="-122"/>
                <a:ea typeface="黑体" pitchFamily="49" charset="-122"/>
              </a:rPr>
              <a:t>两种注册方式的区别</a:t>
            </a:r>
            <a:endParaRPr lang="zh-CN" altLang="en-US" dirty="0"/>
          </a:p>
        </p:txBody>
      </p:sp>
    </p:spTree>
    <p:extLst>
      <p:ext uri="{BB962C8B-B14F-4D97-AF65-F5344CB8AC3E}">
        <p14:creationId xmlns:p14="http://schemas.microsoft.com/office/powerpoint/2010/main" val="18043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sz="2800" dirty="0"/>
              <a:t>注册完成后，即可接收相应的广播消息。一旦广播（</a:t>
            </a:r>
            <a:r>
              <a:rPr lang="en-US" altLang="zh-CN" sz="2800" dirty="0"/>
              <a:t>Broadcast</a:t>
            </a:r>
            <a:r>
              <a:rPr lang="zh-CN" altLang="en-US" sz="2800" dirty="0"/>
              <a:t>）事件发生后，系统就会创建对应的</a:t>
            </a:r>
            <a:r>
              <a:rPr lang="en-US" altLang="zh-CN" sz="2800" dirty="0" err="1"/>
              <a:t>BroadcastReceiver</a:t>
            </a:r>
            <a:r>
              <a:rPr lang="zh-CN" altLang="en-US" sz="2800" dirty="0"/>
              <a:t>实例，并自动触发它的</a:t>
            </a:r>
            <a:r>
              <a:rPr lang="en-US" altLang="zh-CN" sz="2800" dirty="0" err="1"/>
              <a:t>onReceive</a:t>
            </a:r>
            <a:r>
              <a:rPr lang="en-US" altLang="zh-CN" sz="2800" dirty="0"/>
              <a:t>()</a:t>
            </a:r>
            <a:r>
              <a:rPr lang="zh-CN" altLang="en-US" sz="2800" dirty="0"/>
              <a:t>方法，</a:t>
            </a:r>
            <a:r>
              <a:rPr lang="en-US" altLang="zh-CN" sz="2800" dirty="0" err="1"/>
              <a:t>onReceive</a:t>
            </a:r>
            <a:r>
              <a:rPr lang="en-US" altLang="zh-CN" sz="2800" dirty="0"/>
              <a:t>()</a:t>
            </a:r>
            <a:r>
              <a:rPr lang="zh-CN" altLang="en-US" sz="2800" dirty="0"/>
              <a:t>方法执行完后，</a:t>
            </a:r>
            <a:r>
              <a:rPr lang="en-US" altLang="zh-CN" sz="2800" dirty="0" err="1"/>
              <a:t>BroadcastReceiver</a:t>
            </a:r>
            <a:r>
              <a:rPr lang="zh-CN" altLang="en-US" sz="2800" dirty="0"/>
              <a:t>的实例就会被销毁。</a:t>
            </a:r>
            <a:endParaRPr lang="en-US" altLang="zh-CN" sz="2800" dirty="0"/>
          </a:p>
          <a:p>
            <a:pPr>
              <a:lnSpc>
                <a:spcPct val="120000"/>
              </a:lnSpc>
            </a:pPr>
            <a:endParaRPr lang="en-US" altLang="zh-CN" sz="2800" dirty="0">
              <a:solidFill>
                <a:srgbClr val="0D0D0D"/>
              </a:solidFill>
            </a:endParaRPr>
          </a:p>
          <a:p>
            <a:pPr>
              <a:lnSpc>
                <a:spcPct val="120000"/>
              </a:lnSpc>
            </a:pPr>
            <a:r>
              <a:rPr lang="zh-CN" altLang="en-US" sz="2800" dirty="0">
                <a:solidFill>
                  <a:srgbClr val="0D0D0D"/>
                </a:solidFill>
              </a:rPr>
              <a:t> </a:t>
            </a:r>
            <a:r>
              <a:rPr lang="zh-CN" altLang="en-US" sz="2800" dirty="0"/>
              <a:t>如果</a:t>
            </a:r>
            <a:r>
              <a:rPr lang="en-US" altLang="zh-CN" sz="2800" dirty="0" err="1"/>
              <a:t>BroadcastReceiver</a:t>
            </a:r>
            <a:r>
              <a:rPr lang="zh-CN" altLang="en-US" sz="2800" dirty="0"/>
              <a:t>的</a:t>
            </a:r>
            <a:r>
              <a:rPr lang="en-US" altLang="zh-CN" sz="2800" dirty="0" err="1"/>
              <a:t>onReceive</a:t>
            </a:r>
            <a:r>
              <a:rPr lang="en-US" altLang="zh-CN" sz="2800" dirty="0"/>
              <a:t>()</a:t>
            </a:r>
            <a:r>
              <a:rPr lang="zh-CN" altLang="en-US" sz="2800" dirty="0"/>
              <a:t>方法不能在</a:t>
            </a:r>
            <a:r>
              <a:rPr lang="en-US" altLang="zh-CN" sz="2800" dirty="0"/>
              <a:t>10</a:t>
            </a:r>
            <a:r>
              <a:rPr lang="zh-CN" altLang="en-US" sz="2800" dirty="0"/>
              <a:t>秒内执行完成，</a:t>
            </a:r>
            <a:r>
              <a:rPr lang="en-US" altLang="zh-CN" sz="2800" dirty="0"/>
              <a:t>Android</a:t>
            </a:r>
            <a:r>
              <a:rPr lang="zh-CN" altLang="en-US" sz="2800" dirty="0"/>
              <a:t>会认为该程序无响应。所以不要在广播接收者的</a:t>
            </a:r>
            <a:r>
              <a:rPr lang="en-US" altLang="zh-CN" sz="2800" dirty="0" err="1"/>
              <a:t>onReceive</a:t>
            </a:r>
            <a:r>
              <a:rPr lang="en-US" altLang="zh-CN" sz="2800" dirty="0"/>
              <a:t>()</a:t>
            </a:r>
            <a:r>
              <a:rPr lang="zh-CN" altLang="en-US" sz="2800" dirty="0"/>
              <a:t>方法里执行一些耗时的操作，否则会弹出</a:t>
            </a:r>
            <a:r>
              <a:rPr lang="en-US" altLang="zh-CN" sz="2800" dirty="0"/>
              <a:t>ANR</a:t>
            </a:r>
            <a:r>
              <a:rPr lang="zh-CN" altLang="en-US" sz="2800" dirty="0"/>
              <a:t>（</a:t>
            </a:r>
            <a:r>
              <a:rPr lang="en-US" altLang="zh-CN" sz="2800" dirty="0"/>
              <a:t>Application No Response</a:t>
            </a:r>
            <a:r>
              <a:rPr lang="zh-CN" altLang="en-US" sz="2800" dirty="0"/>
              <a:t>）对话框。</a:t>
            </a:r>
          </a:p>
        </p:txBody>
      </p:sp>
      <p:sp>
        <p:nvSpPr>
          <p:cNvPr id="3" name="标题 2"/>
          <p:cNvSpPr>
            <a:spLocks noGrp="1"/>
          </p:cNvSpPr>
          <p:nvPr>
            <p:ph type="title"/>
          </p:nvPr>
        </p:nvSpPr>
        <p:spPr/>
        <p:txBody>
          <a:bodyPr/>
          <a:lstStyle/>
          <a:p>
            <a:r>
              <a:rPr lang="en-US" altLang="zh-CN" dirty="0"/>
              <a:t>(3)</a:t>
            </a:r>
            <a:r>
              <a:rPr lang="zh-CN" altLang="en-US" dirty="0"/>
              <a:t>  </a:t>
            </a:r>
            <a:r>
              <a:rPr lang="en-US" altLang="zh-CN" dirty="0" err="1"/>
              <a:t>BroadcastReceiver</a:t>
            </a:r>
            <a:r>
              <a:rPr lang="zh-CN" altLang="en-US" dirty="0"/>
              <a:t>响应</a:t>
            </a:r>
          </a:p>
        </p:txBody>
      </p:sp>
    </p:spTree>
    <p:extLst>
      <p:ext uri="{BB962C8B-B14F-4D97-AF65-F5344CB8AC3E}">
        <p14:creationId xmlns:p14="http://schemas.microsoft.com/office/powerpoint/2010/main" val="63704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150000"/>
              </a:lnSpc>
            </a:pPr>
            <a:r>
              <a:rPr lang="zh-CN" altLang="en-US" sz="2800" b="0" dirty="0">
                <a:latin typeface="微软雅黑" panose="020B0503020204020204" pitchFamily="34" charset="-122"/>
                <a:ea typeface="微软雅黑" panose="020B0503020204020204" pitchFamily="34" charset="-122"/>
              </a:rPr>
              <a:t>每次系统</a:t>
            </a:r>
            <a:r>
              <a:rPr lang="en-US" altLang="zh-CN" sz="2800" b="0" dirty="0">
                <a:latin typeface="微软雅黑" panose="020B0503020204020204" pitchFamily="34" charset="-122"/>
                <a:ea typeface="微软雅黑" panose="020B0503020204020204" pitchFamily="34" charset="-122"/>
              </a:rPr>
              <a:t>Broadcast</a:t>
            </a:r>
            <a:r>
              <a:rPr lang="zh-CN" altLang="en-US" sz="2800" b="0" dirty="0">
                <a:latin typeface="微软雅黑" panose="020B0503020204020204" pitchFamily="34" charset="-122"/>
                <a:ea typeface="微软雅黑" panose="020B0503020204020204" pitchFamily="34" charset="-122"/>
              </a:rPr>
              <a:t>事件发生后，系统就会创建对应的</a:t>
            </a:r>
            <a:r>
              <a:rPr lang="en-US" altLang="zh-CN" sz="2800" b="0" dirty="0" err="1">
                <a:latin typeface="微软雅黑" panose="020B0503020204020204" pitchFamily="34" charset="-122"/>
                <a:ea typeface="微软雅黑" panose="020B0503020204020204" pitchFamily="34" charset="-122"/>
              </a:rPr>
              <a:t>BroadcastReceiver</a:t>
            </a:r>
            <a:r>
              <a:rPr lang="zh-CN" altLang="en-US" sz="2800" b="0" dirty="0">
                <a:latin typeface="微软雅黑" panose="020B0503020204020204" pitchFamily="34" charset="-122"/>
                <a:ea typeface="微软雅黑" panose="020B0503020204020204" pitchFamily="34" charset="-122"/>
              </a:rPr>
              <a:t>的实例，并自动触发它对应的</a:t>
            </a:r>
            <a:r>
              <a:rPr lang="en-US" altLang="zh-CN" sz="2800" b="0" dirty="0" err="1">
                <a:latin typeface="微软雅黑" panose="020B0503020204020204" pitchFamily="34" charset="-122"/>
                <a:ea typeface="微软雅黑" panose="020B0503020204020204" pitchFamily="34" charset="-122"/>
              </a:rPr>
              <a:t>onReceive</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方法，</a:t>
            </a:r>
            <a:r>
              <a:rPr lang="en-US" altLang="zh-CN" sz="2800" dirty="0" err="1">
                <a:latin typeface="微软雅黑" panose="020B0503020204020204" pitchFamily="34" charset="-122"/>
                <a:ea typeface="微软雅黑" panose="020B0503020204020204" pitchFamily="34" charset="-122"/>
              </a:rPr>
              <a:t>onReceive</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方法执行完后，</a:t>
            </a:r>
            <a:r>
              <a:rPr lang="en-US" altLang="zh-CN" sz="2800" dirty="0" err="1">
                <a:latin typeface="微软雅黑" panose="020B0503020204020204" pitchFamily="34" charset="-122"/>
                <a:ea typeface="微软雅黑" panose="020B0503020204020204" pitchFamily="34" charset="-122"/>
              </a:rPr>
              <a:t>BroadcastReceiver</a:t>
            </a:r>
            <a:r>
              <a:rPr lang="zh-CN" altLang="en-US" sz="2800" dirty="0">
                <a:latin typeface="微软雅黑" panose="020B0503020204020204" pitchFamily="34" charset="-122"/>
                <a:ea typeface="微软雅黑" panose="020B0503020204020204" pitchFamily="34" charset="-122"/>
              </a:rPr>
              <a:t>的实例就会被销毁</a:t>
            </a:r>
            <a:r>
              <a:rPr lang="zh-CN" altLang="en-US" sz="2800" b="0" dirty="0">
                <a:latin typeface="微软雅黑" panose="020B0503020204020204" pitchFamily="34" charset="-122"/>
                <a:ea typeface="微软雅黑" panose="020B0503020204020204" pitchFamily="34" charset="-122"/>
              </a:rPr>
              <a:t>。</a:t>
            </a:r>
            <a:endParaRPr lang="en-US" altLang="zh-CN" sz="2800" b="0" dirty="0">
              <a:latin typeface="微软雅黑" panose="020B0503020204020204" pitchFamily="34" charset="-122"/>
              <a:ea typeface="微软雅黑" panose="020B0503020204020204" pitchFamily="34" charset="-122"/>
            </a:endParaRPr>
          </a:p>
          <a:p>
            <a:pPr>
              <a:lnSpc>
                <a:spcPct val="150000"/>
              </a:lnSpc>
            </a:pPr>
            <a:r>
              <a:rPr lang="zh-CN" altLang="en-US" sz="2800" b="0" dirty="0">
                <a:latin typeface="微软雅黑" panose="020B0503020204020204" pitchFamily="34" charset="-122"/>
                <a:ea typeface="微软雅黑" panose="020B0503020204020204" pitchFamily="34" charset="-122"/>
              </a:rPr>
              <a:t>如果确实需要根据广播来完成一项比较耗时的操作，则可以考虑通过</a:t>
            </a:r>
            <a:r>
              <a:rPr lang="en-US" altLang="zh-CN" sz="2800" b="0" dirty="0">
                <a:latin typeface="微软雅黑" panose="020B0503020204020204" pitchFamily="34" charset="-122"/>
                <a:ea typeface="微软雅黑" panose="020B0503020204020204" pitchFamily="34" charset="-122"/>
              </a:rPr>
              <a:t>Intent</a:t>
            </a:r>
            <a:r>
              <a:rPr lang="zh-CN" altLang="en-US" sz="2800" b="0" dirty="0">
                <a:latin typeface="微软雅黑" panose="020B0503020204020204" pitchFamily="34" charset="-122"/>
                <a:ea typeface="微软雅黑" panose="020B0503020204020204" pitchFamily="34" charset="-122"/>
              </a:rPr>
              <a:t>启动一个</a:t>
            </a:r>
            <a:r>
              <a:rPr lang="en-US" altLang="zh-CN" sz="2800" b="0" dirty="0">
                <a:latin typeface="微软雅黑" panose="020B0503020204020204" pitchFamily="34" charset="-122"/>
                <a:ea typeface="微软雅黑" panose="020B0503020204020204" pitchFamily="34" charset="-122"/>
              </a:rPr>
              <a:t>Service</a:t>
            </a:r>
            <a:r>
              <a:rPr lang="zh-CN" altLang="en-US" sz="2800" b="0" dirty="0">
                <a:latin typeface="微软雅黑" panose="020B0503020204020204" pitchFamily="34" charset="-122"/>
                <a:ea typeface="微软雅黑" panose="020B0503020204020204" pitchFamily="34" charset="-122"/>
              </a:rPr>
              <a:t>来完成该操作。不应考虑使用新线程去完成耗时的操作，因为</a:t>
            </a:r>
            <a:r>
              <a:rPr lang="en-US" altLang="zh-CN" sz="2800" b="0" dirty="0" err="1">
                <a:latin typeface="微软雅黑" panose="020B0503020204020204" pitchFamily="34" charset="-122"/>
                <a:ea typeface="微软雅黑" panose="020B0503020204020204" pitchFamily="34" charset="-122"/>
              </a:rPr>
              <a:t>BroadcastReceiver</a:t>
            </a:r>
            <a:r>
              <a:rPr lang="zh-CN" altLang="en-US" sz="2800" b="0" dirty="0">
                <a:latin typeface="微软雅黑" panose="020B0503020204020204" pitchFamily="34" charset="-122"/>
                <a:ea typeface="微软雅黑" panose="020B0503020204020204" pitchFamily="34" charset="-122"/>
              </a:rPr>
              <a:t>本身的生命周期极短，可能出现的情况是子线程可能还没有结束，</a:t>
            </a:r>
            <a:r>
              <a:rPr lang="en-US" altLang="zh-CN" sz="2800" b="0" dirty="0" err="1">
                <a:latin typeface="微软雅黑" panose="020B0503020204020204" pitchFamily="34" charset="-122"/>
                <a:ea typeface="微软雅黑" panose="020B0503020204020204" pitchFamily="34" charset="-122"/>
              </a:rPr>
              <a:t>BroadcastReceiver</a:t>
            </a:r>
            <a:r>
              <a:rPr lang="zh-CN" altLang="en-US" sz="2800" b="0" dirty="0">
                <a:latin typeface="微软雅黑" panose="020B0503020204020204" pitchFamily="34" charset="-122"/>
                <a:ea typeface="微软雅黑" panose="020B0503020204020204" pitchFamily="34" charset="-122"/>
              </a:rPr>
              <a:t>就已经退出了。</a:t>
            </a:r>
          </a:p>
        </p:txBody>
      </p:sp>
      <p:sp>
        <p:nvSpPr>
          <p:cNvPr id="3" name="标题 2"/>
          <p:cNvSpPr>
            <a:spLocks noGrp="1"/>
          </p:cNvSpPr>
          <p:nvPr>
            <p:ph type="title"/>
          </p:nvPr>
        </p:nvSpPr>
        <p:spPr/>
        <p:txBody>
          <a:bodyPr/>
          <a:lstStyle/>
          <a:p>
            <a:r>
              <a:rPr lang="zh-CN" altLang="en-US" dirty="0"/>
              <a:t>注意</a:t>
            </a:r>
          </a:p>
        </p:txBody>
      </p:sp>
    </p:spTree>
    <p:extLst>
      <p:ext uri="{BB962C8B-B14F-4D97-AF65-F5344CB8AC3E}">
        <p14:creationId xmlns:p14="http://schemas.microsoft.com/office/powerpoint/2010/main" val="343908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dirty="0"/>
              <a:t>Android</a:t>
            </a:r>
            <a:r>
              <a:rPr lang="zh-CN" altLang="en-US" sz="2800" dirty="0"/>
              <a:t>内置了很多系统级别的广播，我们可以在应用程序中通过监听这些广播来得到各种系统的状态信息。比如：</a:t>
            </a:r>
            <a:endParaRPr lang="en-US" altLang="zh-CN" sz="2800" dirty="0"/>
          </a:p>
          <a:p>
            <a:pPr lvl="1"/>
            <a:r>
              <a:rPr lang="zh-CN" altLang="en-US" sz="2800" dirty="0"/>
              <a:t>手机开机完成后会发出一条广播；</a:t>
            </a:r>
            <a:endParaRPr lang="en-US" altLang="zh-CN" sz="2800" dirty="0"/>
          </a:p>
          <a:p>
            <a:pPr lvl="1"/>
            <a:r>
              <a:rPr lang="zh-CN" altLang="en-US" sz="2800" dirty="0"/>
              <a:t>电池的电量发生变化会发出一条广播；</a:t>
            </a:r>
            <a:endParaRPr lang="en-US" altLang="zh-CN" sz="2800" dirty="0"/>
          </a:p>
          <a:p>
            <a:pPr lvl="1"/>
            <a:r>
              <a:rPr lang="zh-CN" altLang="en-US" sz="2800" dirty="0"/>
              <a:t>时间或时区发生改变也会发出一条广播；</a:t>
            </a:r>
            <a:endParaRPr lang="en-US" altLang="zh-CN" sz="2800" dirty="0"/>
          </a:p>
          <a:p>
            <a:pPr lvl="1"/>
            <a:r>
              <a:rPr lang="en-US" altLang="zh-CN" sz="2800" dirty="0"/>
              <a:t>……</a:t>
            </a:r>
          </a:p>
          <a:p>
            <a:pPr lvl="1"/>
            <a:endParaRPr lang="en-US" altLang="zh-CN" sz="2800" dirty="0"/>
          </a:p>
          <a:p>
            <a:pPr lvl="1"/>
            <a:r>
              <a:rPr lang="en-US" altLang="zh-CN" sz="2800" dirty="0">
                <a:hlinkClick r:id="rId2"/>
              </a:rPr>
              <a:t>android </a:t>
            </a:r>
            <a:r>
              <a:rPr lang="zh-CN" altLang="en-US" sz="2800" dirty="0">
                <a:hlinkClick r:id="rId2"/>
              </a:rPr>
              <a:t>系统广播大全</a:t>
            </a:r>
            <a:endParaRPr lang="en-US" altLang="zh-CN" sz="2800" dirty="0"/>
          </a:p>
          <a:p>
            <a:pPr lvl="1"/>
            <a:r>
              <a:rPr lang="zh-CN" altLang="en-US" sz="2800" dirty="0">
                <a:hlinkClick r:id="rId3"/>
              </a:rPr>
              <a:t>常用系统广播</a:t>
            </a:r>
            <a:endParaRPr lang="zh-CN" altLang="en-US" sz="2800" dirty="0"/>
          </a:p>
        </p:txBody>
      </p:sp>
      <p:sp>
        <p:nvSpPr>
          <p:cNvPr id="3" name="标题 2"/>
          <p:cNvSpPr>
            <a:spLocks noGrp="1"/>
          </p:cNvSpPr>
          <p:nvPr>
            <p:ph type="title"/>
          </p:nvPr>
        </p:nvSpPr>
        <p:spPr/>
        <p:txBody>
          <a:bodyPr>
            <a:normAutofit fontScale="90000"/>
          </a:bodyPr>
          <a:lstStyle/>
          <a:p>
            <a:r>
              <a:rPr lang="en-US" altLang="zh-CN" sz="5400" dirty="0"/>
              <a:t>2. </a:t>
            </a:r>
            <a:r>
              <a:rPr lang="zh-CN" altLang="en-US" sz="5400" dirty="0"/>
              <a:t>接收系统广播消息</a:t>
            </a:r>
            <a:endParaRPr lang="zh-CN" altLang="en-US" dirty="0"/>
          </a:p>
        </p:txBody>
      </p:sp>
    </p:spTree>
    <p:extLst>
      <p:ext uri="{BB962C8B-B14F-4D97-AF65-F5344CB8AC3E}">
        <p14:creationId xmlns:p14="http://schemas.microsoft.com/office/powerpoint/2010/main" val="337114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b="1" dirty="0"/>
              <a:t>系统启动完成</a:t>
            </a:r>
          </a:p>
          <a:p>
            <a:pPr lvl="1">
              <a:lnSpc>
                <a:spcPct val="150000"/>
              </a:lnSpc>
            </a:pPr>
            <a:r>
              <a:rPr lang="zh-CN" altLang="en-US" dirty="0"/>
              <a:t>例如开机后启动某个服务。</a:t>
            </a:r>
            <a:endParaRPr lang="en-US" altLang="zh-CN" dirty="0"/>
          </a:p>
          <a:p>
            <a:pPr>
              <a:lnSpc>
                <a:spcPct val="150000"/>
              </a:lnSpc>
            </a:pPr>
            <a:r>
              <a:rPr lang="zh-CN" altLang="en-US" dirty="0"/>
              <a:t>网络变化</a:t>
            </a:r>
            <a:endParaRPr lang="en-US" altLang="zh-CN" dirty="0"/>
          </a:p>
          <a:p>
            <a:pPr lvl="1">
              <a:lnSpc>
                <a:spcPct val="150000"/>
              </a:lnSpc>
            </a:pPr>
            <a:r>
              <a:rPr lang="zh-CN" altLang="en-US" dirty="0"/>
              <a:t>比如用户浏览网络信息时，网络突然断开，需要及时提醒用户网络已断开。</a:t>
            </a:r>
            <a:endParaRPr lang="en-US" altLang="zh-CN" dirty="0"/>
          </a:p>
          <a:p>
            <a:pPr>
              <a:lnSpc>
                <a:spcPct val="150000"/>
              </a:lnSpc>
            </a:pPr>
            <a:r>
              <a:rPr lang="zh-CN" altLang="en-US" b="1" dirty="0"/>
              <a:t>电量变化</a:t>
            </a:r>
          </a:p>
          <a:p>
            <a:pPr lvl="1">
              <a:lnSpc>
                <a:spcPct val="150000"/>
              </a:lnSpc>
            </a:pPr>
            <a:r>
              <a:rPr lang="zh-CN" altLang="en-US" dirty="0"/>
              <a:t>如果我们阅读软件，可能是全屏阅读，这个时候用户就看不到剩余的电量，我们就可以为他们提供电量的信息。</a:t>
            </a:r>
            <a:endParaRPr lang="en-US" altLang="zh-CN" dirty="0"/>
          </a:p>
          <a:p>
            <a:pPr>
              <a:lnSpc>
                <a:spcPct val="150000"/>
              </a:lnSpc>
            </a:pPr>
            <a:r>
              <a:rPr lang="zh-CN" altLang="en-US" b="1" dirty="0"/>
              <a:t>监听应用的安装、卸载、更新</a:t>
            </a:r>
          </a:p>
          <a:p>
            <a:pPr lvl="1">
              <a:lnSpc>
                <a:spcPct val="150000"/>
              </a:lnSpc>
            </a:pPr>
            <a:endParaRPr lang="en-US" altLang="zh-CN" dirty="0"/>
          </a:p>
          <a:p>
            <a:pPr lvl="1">
              <a:lnSpc>
                <a:spcPct val="150000"/>
              </a:lnSpc>
            </a:pPr>
            <a:endParaRPr lang="zh-CN" altLang="en-US" dirty="0"/>
          </a:p>
        </p:txBody>
      </p:sp>
      <p:sp>
        <p:nvSpPr>
          <p:cNvPr id="3" name="标题 2"/>
          <p:cNvSpPr>
            <a:spLocks noGrp="1"/>
          </p:cNvSpPr>
          <p:nvPr>
            <p:ph type="title"/>
          </p:nvPr>
        </p:nvSpPr>
        <p:spPr/>
        <p:txBody>
          <a:bodyPr/>
          <a:lstStyle/>
          <a:p>
            <a:r>
              <a:rPr lang="zh-CN" altLang="en-US" dirty="0"/>
              <a:t>常用系统广播消息</a:t>
            </a:r>
          </a:p>
        </p:txBody>
      </p:sp>
    </p:spTree>
    <p:extLst>
      <p:ext uri="{BB962C8B-B14F-4D97-AF65-F5344CB8AC3E}">
        <p14:creationId xmlns:p14="http://schemas.microsoft.com/office/powerpoint/2010/main" val="278546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306514461"/>
              </p:ext>
            </p:extLst>
          </p:nvPr>
        </p:nvGraphicFramePr>
        <p:xfrm>
          <a:off x="628835" y="1311319"/>
          <a:ext cx="10123248" cy="4389120"/>
        </p:xfrm>
        <a:graphic>
          <a:graphicData uri="http://schemas.openxmlformats.org/drawingml/2006/table">
            <a:tbl>
              <a:tblPr firstCol="1" bandRow="1">
                <a:tableStyleId>{69012ECD-51FC-41F1-AA8D-1B2483CD663E}</a:tableStyleId>
              </a:tblPr>
              <a:tblGrid>
                <a:gridCol w="6053466">
                  <a:extLst>
                    <a:ext uri="{9D8B030D-6E8A-4147-A177-3AD203B41FA5}">
                      <a16:colId xmlns:a16="http://schemas.microsoft.com/office/drawing/2014/main" val="20000"/>
                    </a:ext>
                  </a:extLst>
                </a:gridCol>
                <a:gridCol w="4069782">
                  <a:extLst>
                    <a:ext uri="{9D8B030D-6E8A-4147-A177-3AD203B41FA5}">
                      <a16:colId xmlns:a16="http://schemas.microsoft.com/office/drawing/2014/main" val="20001"/>
                    </a:ext>
                  </a:extLst>
                </a:gridCol>
              </a:tblGrid>
              <a:tr h="324000">
                <a:tc>
                  <a:txBody>
                    <a:bodyPr/>
                    <a:lstStyle/>
                    <a:p>
                      <a:pPr algn="just">
                        <a:spcAft>
                          <a:spcPts val="0"/>
                        </a:spcAft>
                      </a:pPr>
                      <a:r>
                        <a:rPr lang="en-US" sz="2000" kern="100">
                          <a:effectLst/>
                        </a:rPr>
                        <a:t>Intent.ACTION_TIME_CHANGED</a:t>
                      </a:r>
                      <a:endParaRPr lang="zh-CN" sz="2000" kern="100" dirty="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dirty="0">
                          <a:effectLst/>
                          <a:latin typeface="+mn-ea"/>
                          <a:ea typeface="+mn-ea"/>
                        </a:rPr>
                        <a:t>系统时间被改变</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just">
                        <a:spcAft>
                          <a:spcPts val="0"/>
                        </a:spcAft>
                      </a:pPr>
                      <a:r>
                        <a:rPr lang="en-US" altLang="zh-CN" sz="2000" kern="100">
                          <a:effectLst/>
                        </a:rPr>
                        <a:t>Intent.</a:t>
                      </a:r>
                      <a:r>
                        <a:rPr lang="en-US" sz="2000" kern="100">
                          <a:effectLst/>
                        </a:rPr>
                        <a:t>ACTION_DATE_CHANGED</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dirty="0">
                          <a:effectLst/>
                          <a:latin typeface="+mn-ea"/>
                          <a:ea typeface="+mn-ea"/>
                        </a:rPr>
                        <a:t>系统日期被改变</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just">
                        <a:spcAft>
                          <a:spcPts val="0"/>
                        </a:spcAft>
                      </a:pPr>
                      <a:r>
                        <a:rPr lang="en-US" altLang="zh-CN" sz="2000" kern="100">
                          <a:effectLst/>
                        </a:rPr>
                        <a:t>Intent.</a:t>
                      </a:r>
                      <a:r>
                        <a:rPr lang="en-US" sz="2000" kern="100">
                          <a:effectLst/>
                        </a:rPr>
                        <a:t>ACTION</a:t>
                      </a:r>
                      <a:r>
                        <a:rPr lang="en-US" sz="2000" kern="100" dirty="0">
                          <a:effectLst/>
                        </a:rPr>
                        <a:t>_TIMEZONE_CHANGED</a:t>
                      </a:r>
                      <a:endParaRPr lang="zh-CN" sz="2000" kern="100" dirty="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dirty="0">
                          <a:effectLst/>
                          <a:latin typeface="+mn-ea"/>
                          <a:ea typeface="+mn-ea"/>
                        </a:rPr>
                        <a:t>系统时区被改变</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just">
                        <a:spcAft>
                          <a:spcPts val="0"/>
                        </a:spcAft>
                      </a:pPr>
                      <a:r>
                        <a:rPr lang="en-US" altLang="zh-CN" sz="2000" kern="100">
                          <a:effectLst/>
                        </a:rPr>
                        <a:t>Intent.</a:t>
                      </a:r>
                      <a:r>
                        <a:rPr lang="en-US" sz="2000" kern="100">
                          <a:effectLst/>
                        </a:rPr>
                        <a:t>ACTION_BOOT_COMPLETED</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dirty="0">
                          <a:effectLst/>
                          <a:latin typeface="+mn-ea"/>
                          <a:ea typeface="+mn-ea"/>
                        </a:rPr>
                        <a:t>系统启动完成</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just">
                        <a:spcAft>
                          <a:spcPts val="0"/>
                        </a:spcAft>
                      </a:pPr>
                      <a:r>
                        <a:rPr lang="en-US" altLang="zh-CN" sz="2000" b="1" kern="100">
                          <a:solidFill>
                            <a:srgbClr val="C00000"/>
                          </a:solidFill>
                          <a:effectLst/>
                        </a:rPr>
                        <a:t>Intent.</a:t>
                      </a:r>
                      <a:r>
                        <a:rPr lang="en-US" sz="2000" b="1" kern="100">
                          <a:solidFill>
                            <a:srgbClr val="C00000"/>
                          </a:solidFill>
                          <a:effectLst/>
                        </a:rPr>
                        <a:t>ACTION_PACKAGE_ADDED</a:t>
                      </a:r>
                      <a:endParaRPr lang="zh-CN" sz="2000" b="1" kern="100">
                        <a:solidFill>
                          <a:srgbClr val="C00000"/>
                        </a:solidFill>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2400" b="1" kern="100">
                          <a:solidFill>
                            <a:srgbClr val="C00000"/>
                          </a:solidFill>
                          <a:effectLst/>
                          <a:latin typeface="+mn-ea"/>
                          <a:ea typeface="+mn-ea"/>
                        </a:rPr>
                        <a:t>应用被安装</a:t>
                      </a:r>
                      <a:endParaRPr lang="zh-CN" sz="2400" b="1" kern="100" dirty="0">
                        <a:solidFill>
                          <a:srgbClr val="C00000"/>
                        </a:solidFill>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just">
                        <a:spcAft>
                          <a:spcPts val="0"/>
                        </a:spcAft>
                      </a:pPr>
                      <a:r>
                        <a:rPr lang="en-US" altLang="zh-CN" sz="2000" kern="100">
                          <a:effectLst/>
                        </a:rPr>
                        <a:t>Intent.</a:t>
                      </a:r>
                      <a:r>
                        <a:rPr lang="en-US" sz="2000" kern="100">
                          <a:effectLst/>
                        </a:rPr>
                        <a:t>ACTION_PACKAGE_REMOVED</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2400" kern="100">
                          <a:effectLst/>
                          <a:latin typeface="+mn-ea"/>
                          <a:ea typeface="+mn-ea"/>
                        </a:rPr>
                        <a:t>应用</a:t>
                      </a:r>
                      <a:r>
                        <a:rPr lang="zh-CN" sz="2400" kern="100">
                          <a:effectLst/>
                          <a:latin typeface="+mn-ea"/>
                          <a:ea typeface="+mn-ea"/>
                        </a:rPr>
                        <a:t>被</a:t>
                      </a:r>
                      <a:r>
                        <a:rPr lang="zh-CN" sz="2400" kern="100" dirty="0">
                          <a:effectLst/>
                          <a:latin typeface="+mn-ea"/>
                          <a:ea typeface="+mn-ea"/>
                        </a:rPr>
                        <a:t>删除</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just">
                        <a:spcAft>
                          <a:spcPts val="0"/>
                        </a:spcAft>
                      </a:pPr>
                      <a:r>
                        <a:rPr kumimoji="0" lang="en-US" altLang="zh-CN" sz="2000" b="1" kern="100">
                          <a:solidFill>
                            <a:schemeClr val="tx1"/>
                          </a:solidFill>
                          <a:effectLst/>
                          <a:latin typeface="+mn-lt"/>
                          <a:ea typeface="+mn-ea"/>
                          <a:cs typeface="+mn-cs"/>
                        </a:rPr>
                        <a:t>Intent.ACTION_PACKAGE_REPLACED;</a:t>
                      </a:r>
                      <a:endParaRPr kumimoji="0" lang="zh-CN" altLang="en-US" sz="2000" b="1" kern="100">
                        <a:solidFill>
                          <a:schemeClr val="tx1"/>
                        </a:solidFill>
                        <a:effectLst/>
                        <a:latin typeface="+mn-lt"/>
                        <a:ea typeface="+mn-ea"/>
                        <a:cs typeface="+mn-cs"/>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altLang="en-US" sz="2400" kern="100">
                          <a:effectLst/>
                          <a:latin typeface="+mn-ea"/>
                          <a:ea typeface="+mn-ea"/>
                          <a:cs typeface="Times New Roman"/>
                        </a:rPr>
                        <a:t>应用更新</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041531"/>
                  </a:ext>
                </a:extLst>
              </a:tr>
              <a:tr h="324000">
                <a:tc>
                  <a:txBody>
                    <a:bodyPr/>
                    <a:lstStyle/>
                    <a:p>
                      <a:pPr algn="just">
                        <a:spcAft>
                          <a:spcPts val="0"/>
                        </a:spcAft>
                      </a:pPr>
                      <a:r>
                        <a:rPr lang="en-US" altLang="zh-CN" sz="2000" kern="100">
                          <a:effectLst/>
                        </a:rPr>
                        <a:t>Intent.</a:t>
                      </a:r>
                      <a:r>
                        <a:rPr lang="en-US" sz="2000" kern="100">
                          <a:effectLst/>
                        </a:rPr>
                        <a:t>ACTION_BATTERY_CHANGED</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a:effectLst/>
                          <a:latin typeface="+mn-ea"/>
                          <a:ea typeface="+mn-ea"/>
                        </a:rPr>
                        <a:t>电池电量改变</a:t>
                      </a:r>
                      <a:endParaRPr lang="zh-CN" sz="2400" kern="10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24000">
                <a:tc>
                  <a:txBody>
                    <a:bodyPr/>
                    <a:lstStyle/>
                    <a:p>
                      <a:pPr algn="just">
                        <a:spcAft>
                          <a:spcPts val="0"/>
                        </a:spcAft>
                      </a:pPr>
                      <a:r>
                        <a:rPr lang="en-US" altLang="zh-CN" sz="2000" kern="100">
                          <a:effectLst/>
                        </a:rPr>
                        <a:t>Intent.</a:t>
                      </a:r>
                      <a:r>
                        <a:rPr lang="en-US" sz="2000" kern="100">
                          <a:effectLst/>
                        </a:rPr>
                        <a:t>ACTION_BATTERY_LOW</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a:effectLst/>
                          <a:latin typeface="+mn-ea"/>
                          <a:ea typeface="+mn-ea"/>
                        </a:rPr>
                        <a:t>电池电量低</a:t>
                      </a:r>
                      <a:endParaRPr lang="zh-CN" sz="2400" kern="10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pPr algn="just">
                        <a:spcAft>
                          <a:spcPts val="0"/>
                        </a:spcAft>
                      </a:pPr>
                      <a:r>
                        <a:rPr lang="en-US" altLang="zh-CN" sz="2000" kern="100">
                          <a:effectLst/>
                        </a:rPr>
                        <a:t>Intent.</a:t>
                      </a:r>
                      <a:r>
                        <a:rPr lang="en-US" sz="2000" kern="100">
                          <a:effectLst/>
                        </a:rPr>
                        <a:t>ACTION_POWER_CONNECTED</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a:effectLst/>
                          <a:latin typeface="+mn-ea"/>
                          <a:ea typeface="+mn-ea"/>
                        </a:rPr>
                        <a:t>系统连接电源</a:t>
                      </a:r>
                      <a:endParaRPr lang="zh-CN" sz="2400" kern="10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pPr algn="just">
                        <a:spcAft>
                          <a:spcPts val="0"/>
                        </a:spcAft>
                      </a:pPr>
                      <a:r>
                        <a:rPr lang="en-US" altLang="zh-CN" sz="2000" kern="100">
                          <a:effectLst/>
                        </a:rPr>
                        <a:t>Intent.</a:t>
                      </a:r>
                      <a:r>
                        <a:rPr lang="en-US" sz="2000" kern="100">
                          <a:effectLst/>
                        </a:rPr>
                        <a:t>ACTION_POWER_DISCONNECTED</a:t>
                      </a:r>
                      <a:endParaRPr lang="zh-CN" sz="2000" kern="10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a:effectLst/>
                          <a:latin typeface="+mn-ea"/>
                          <a:ea typeface="+mn-ea"/>
                        </a:rPr>
                        <a:t>系统与电源断开</a:t>
                      </a:r>
                      <a:endParaRPr lang="zh-CN" sz="2400" kern="10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pPr algn="just">
                        <a:spcAft>
                          <a:spcPts val="0"/>
                        </a:spcAft>
                      </a:pPr>
                      <a:r>
                        <a:rPr lang="en-US" altLang="zh-CN" sz="2000" kern="100">
                          <a:effectLst/>
                        </a:rPr>
                        <a:t>Intent.</a:t>
                      </a:r>
                      <a:r>
                        <a:rPr lang="en-US" sz="2000" kern="100">
                          <a:effectLst/>
                        </a:rPr>
                        <a:t>ACTION</a:t>
                      </a:r>
                      <a:r>
                        <a:rPr lang="en-US" sz="2000" kern="100" dirty="0">
                          <a:effectLst/>
                        </a:rPr>
                        <a:t>_SHUTDOWN</a:t>
                      </a:r>
                      <a:endParaRPr lang="zh-CN" sz="2000" kern="100" dirty="0">
                        <a:effectLst/>
                        <a:latin typeface="Calibri"/>
                        <a:ea typeface="宋体"/>
                        <a:cs typeface="Times New Roman"/>
                      </a:endParaRPr>
                    </a:p>
                  </a:txBody>
                  <a:tcPr marL="68580" marR="68580" marT="0" marB="0"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zh-CN" sz="2400" kern="100" dirty="0">
                          <a:effectLst/>
                          <a:latin typeface="+mn-ea"/>
                          <a:ea typeface="+mn-ea"/>
                        </a:rPr>
                        <a:t>系统</a:t>
                      </a:r>
                      <a:r>
                        <a:rPr lang="zh-CN" sz="2400" kern="100">
                          <a:effectLst/>
                          <a:latin typeface="+mn-ea"/>
                          <a:ea typeface="+mn-ea"/>
                        </a:rPr>
                        <a:t>被关闭</a:t>
                      </a:r>
                      <a:endParaRPr lang="zh-CN" sz="2400" kern="100" dirty="0">
                        <a:effectLst/>
                        <a:latin typeface="+mn-ea"/>
                        <a:ea typeface="+mn-ea"/>
                        <a:cs typeface="Times New Roman"/>
                      </a:endParaRPr>
                    </a:p>
                  </a:txBody>
                  <a:tcPr marL="68580" marR="68580" marT="0" marB="0"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
        <p:nvSpPr>
          <p:cNvPr id="3" name="标题 2"/>
          <p:cNvSpPr>
            <a:spLocks noGrp="1"/>
          </p:cNvSpPr>
          <p:nvPr>
            <p:ph type="title"/>
          </p:nvPr>
        </p:nvSpPr>
        <p:spPr/>
        <p:txBody>
          <a:bodyPr/>
          <a:lstStyle/>
          <a:p>
            <a:r>
              <a:rPr lang="en-US" altLang="zh-CN" dirty="0"/>
              <a:t>Android</a:t>
            </a:r>
            <a:r>
              <a:rPr lang="zh-CN" altLang="en-US" dirty="0"/>
              <a:t>系统广播消息的</a:t>
            </a:r>
            <a:r>
              <a:rPr lang="en-US" altLang="zh-CN" dirty="0"/>
              <a:t>Action</a:t>
            </a:r>
            <a:endParaRPr lang="zh-CN" altLang="en-US" dirty="0"/>
          </a:p>
        </p:txBody>
      </p:sp>
      <p:sp>
        <p:nvSpPr>
          <p:cNvPr id="5" name="文本框 4">
            <a:extLst>
              <a:ext uri="{FF2B5EF4-FFF2-40B4-BE49-F238E27FC236}">
                <a16:creationId xmlns:a16="http://schemas.microsoft.com/office/drawing/2014/main" id="{C4C0AA1E-FF3A-420F-BCD3-7D81A6668F2A}"/>
              </a:ext>
            </a:extLst>
          </p:cNvPr>
          <p:cNvSpPr txBox="1"/>
          <p:nvPr/>
        </p:nvSpPr>
        <p:spPr>
          <a:xfrm>
            <a:off x="628835" y="5887292"/>
            <a:ext cx="10953565" cy="369332"/>
          </a:xfrm>
          <a:prstGeom prst="rect">
            <a:avLst/>
          </a:prstGeom>
          <a:solidFill>
            <a:schemeClr val="accent2"/>
          </a:solidFill>
          <a:ln>
            <a:solidFill>
              <a:schemeClr val="bg2"/>
            </a:solidFill>
          </a:ln>
        </p:spPr>
        <p:txBody>
          <a:bodyPr wrap="square">
            <a:spAutoFit/>
          </a:bodyPr>
          <a:lstStyle/>
          <a:p>
            <a:r>
              <a:rPr lang="zh-CN" altLang="en-US" b="1" dirty="0"/>
              <a:t>D:\Android_Dev\android-sdk_r24.4.1-windows\android-sdk-windows\platforms\android-28\data</a:t>
            </a:r>
          </a:p>
        </p:txBody>
      </p:sp>
    </p:spTree>
    <p:extLst>
      <p:ext uri="{BB962C8B-B14F-4D97-AF65-F5344CB8AC3E}">
        <p14:creationId xmlns:p14="http://schemas.microsoft.com/office/powerpoint/2010/main" val="51629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EB0138-AFC4-57B2-C1FE-0013A0E00180}"/>
              </a:ext>
            </a:extLst>
          </p:cNvPr>
          <p:cNvSpPr>
            <a:spLocks noGrp="1"/>
          </p:cNvSpPr>
          <p:nvPr>
            <p:ph idx="1"/>
          </p:nvPr>
        </p:nvSpPr>
        <p:spPr/>
        <p:txBody>
          <a:bodyPr/>
          <a:lstStyle/>
          <a:p>
            <a:pPr marL="0" marR="0" lvl="0" indent="0" algn="l" defTabSz="914400" rtl="0" eaLnBrk="0" fontAlgn="base" latinLnBrk="0" hangingPunct="0">
              <a:lnSpc>
                <a:spcPct val="150000"/>
              </a:lnSpc>
              <a:spcBef>
                <a:spcPct val="20000"/>
              </a:spcBef>
              <a:spcAft>
                <a:spcPct val="0"/>
              </a:spcAft>
              <a:buClr>
                <a:srgbClr val="0088CC"/>
              </a:buClr>
              <a:buSzTx/>
              <a:buFont typeface="Wingdings" pitchFamily="2" charset="2"/>
              <a:buChar char="v"/>
              <a:tabLst/>
              <a:defRPr/>
            </a:pPr>
            <a:r>
              <a:rPr lang="zh-CN" altLang="en-US" sz="2400" dirty="0">
                <a:solidFill>
                  <a:schemeClr val="tx2"/>
                </a:solidFill>
                <a:latin typeface="黑体" pitchFamily="49" charset="-122"/>
                <a:ea typeface="黑体" pitchFamily="49" charset="-122"/>
              </a:rPr>
              <a:t>开机自动运行的</a:t>
            </a:r>
            <a:r>
              <a:rPr lang="en-US" altLang="zh-CN" sz="2400" dirty="0">
                <a:solidFill>
                  <a:schemeClr val="tx2"/>
                </a:solidFill>
                <a:latin typeface="黑体" pitchFamily="49" charset="-122"/>
                <a:ea typeface="黑体" pitchFamily="49" charset="-122"/>
              </a:rPr>
              <a:t>Service</a:t>
            </a:r>
            <a:endParaRPr kumimoji="0" lang="en-US" altLang="zh-CN"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系统开机会发送广播，action为</a:t>
            </a:r>
            <a:r>
              <a:rPr kumimoji="0" lang="zh-CN" altLang="en-US" sz="20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rPr>
              <a:t>android.intent.action.BOOT_COMPLETED</a:t>
            </a:r>
            <a:endPar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监听时需要权限：</a:t>
            </a:r>
            <a:r>
              <a:rPr kumimoji="0" lang="zh-CN" altLang="en-US" sz="20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rPr>
              <a:t>android.permission.RECEIVE_BOOT_COMPLETED</a:t>
            </a:r>
            <a:endPar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步骤：</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AutoNum type="arabicPeriod"/>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书写一个BroadcastReceiver，在onReceive方法中启动任意的Service</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AutoNum type="arabicPeriod"/>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在AndroidManifest.xml中配置此Receiver，设置action为</a:t>
            </a:r>
            <a:r>
              <a:rPr kumimoji="0" lang="zh-CN" altLang="en-US" sz="20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rPr>
              <a:t>android.intent.action.BOOT_COMPLETED</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AutoNum type="arabicPeriod"/>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添加权限：&lt;uses-permission android:name=“</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/&gt;  </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AutoNum type="arabicPeriod"/>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安装</a:t>
            </a:r>
            <a:r>
              <a:rPr lang="zh-CN" altLang="en-US" sz="2000" b="0" dirty="0">
                <a:solidFill>
                  <a:srgbClr val="000000"/>
                </a:solidFill>
                <a:latin typeface="微软雅黑" pitchFamily="34" charset="-122"/>
                <a:ea typeface="微软雅黑" pitchFamily="34" charset="-122"/>
              </a:rPr>
              <a:t>并启动，下次开机能收到并处理广播。</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endParaRPr lang="zh-CN" altLang="en-US" dirty="0"/>
          </a:p>
        </p:txBody>
      </p:sp>
      <p:sp>
        <p:nvSpPr>
          <p:cNvPr id="3" name="标题 2">
            <a:extLst>
              <a:ext uri="{FF2B5EF4-FFF2-40B4-BE49-F238E27FC236}">
                <a16:creationId xmlns:a16="http://schemas.microsoft.com/office/drawing/2014/main" id="{59A420D6-C83C-FFB8-3EBE-564B9A449E25}"/>
              </a:ext>
            </a:extLst>
          </p:cNvPr>
          <p:cNvSpPr>
            <a:spLocks noGrp="1"/>
          </p:cNvSpPr>
          <p:nvPr>
            <p:ph type="title"/>
          </p:nvPr>
        </p:nvSpPr>
        <p:spPr/>
        <p:txBody>
          <a:bodyPr>
            <a:normAutofit/>
          </a:bodyPr>
          <a:lstStyle/>
          <a:p>
            <a:r>
              <a:rPr lang="zh-CN" altLang="en-US" dirty="0"/>
              <a:t>开机启动广播</a:t>
            </a:r>
          </a:p>
        </p:txBody>
      </p:sp>
    </p:spTree>
    <p:extLst>
      <p:ext uri="{BB962C8B-B14F-4D97-AF65-F5344CB8AC3E}">
        <p14:creationId xmlns:p14="http://schemas.microsoft.com/office/powerpoint/2010/main" val="375696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ABCA87-1547-45C7-F2E4-41738AC058B2}"/>
              </a:ext>
            </a:extLst>
          </p:cNvPr>
          <p:cNvSpPr>
            <a:spLocks noGrp="1"/>
          </p:cNvSpPr>
          <p:nvPr>
            <p:ph idx="1"/>
          </p:nvPr>
        </p:nvSpPr>
        <p:spPr/>
        <p:txBody>
          <a:bodyPr>
            <a:normAutofit/>
          </a:bodyPr>
          <a:lstStyle/>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当设备接收到一条新的SMS消息时，就会广播一个包含了</a:t>
            </a:r>
            <a:r>
              <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rPr>
              <a:t>android.provider.Telephony.SMS_RECEIVED</a:t>
            </a: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动作的Intent。</a:t>
            </a: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监听SMS Intent广播需要权限：</a:t>
            </a:r>
            <a:r>
              <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sym typeface="Arial" charset="0"/>
              </a:rPr>
              <a:t>android.permission.RECEIVE_SMS</a:t>
            </a:r>
            <a:endPar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Android设备接收到的SMS是以pdu形式的(protocol description unit)</a:t>
            </a: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rPr>
              <a:t>使用</a:t>
            </a:r>
            <a:r>
              <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sym typeface="Arial" charset="0"/>
              </a:rPr>
              <a:t>pdus</a:t>
            </a: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rPr>
              <a:t> key来提取Intent中包含的SMS pdus数组，组织成</a:t>
            </a:r>
            <a:r>
              <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sym typeface="Arial" charset="0"/>
              </a:rPr>
              <a:t>SmsMessage</a:t>
            </a: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rPr>
              <a:t>对象数组</a:t>
            </a: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rPr>
              <a:t>每个对象表示一个SMS消息</a:t>
            </a: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rPr>
              <a:t>调用SmsMessage.createFromPdu(</a:t>
            </a:r>
            <a:r>
              <a:rPr kumimoji="0" lang="zh-CN" altLang="en-US" sz="24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sym typeface="Arial" charset="0"/>
              </a:rPr>
              <a:t>(byte[]) pdus[i]</a:t>
            </a: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rPr>
              <a:t>),将每个pdu字节数组转化成SmsMessage对象</a:t>
            </a: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endPar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sym typeface="Arial" charset="0"/>
            </a:endParaRPr>
          </a:p>
          <a:p>
            <a:endParaRPr lang="zh-CN" altLang="en-US" sz="2800" dirty="0"/>
          </a:p>
        </p:txBody>
      </p:sp>
      <p:sp>
        <p:nvSpPr>
          <p:cNvPr id="3" name="标题 2">
            <a:extLst>
              <a:ext uri="{FF2B5EF4-FFF2-40B4-BE49-F238E27FC236}">
                <a16:creationId xmlns:a16="http://schemas.microsoft.com/office/drawing/2014/main" id="{C3DC7B71-FF47-6110-DA4D-976BCECC0A80}"/>
              </a:ext>
            </a:extLst>
          </p:cNvPr>
          <p:cNvSpPr>
            <a:spLocks noGrp="1"/>
          </p:cNvSpPr>
          <p:nvPr>
            <p:ph type="title"/>
          </p:nvPr>
        </p:nvSpPr>
        <p:spPr/>
        <p:txBody>
          <a:bodyPr>
            <a:normAutofit/>
          </a:bodyPr>
          <a:lstStyle/>
          <a:p>
            <a:r>
              <a:rPr lang="zh-CN" altLang="en-US" sz="4400" dirty="0">
                <a:solidFill>
                  <a:schemeClr val="tx2"/>
                </a:solidFill>
                <a:latin typeface="黑体" pitchFamily="49" charset="-122"/>
                <a:ea typeface="黑体" pitchFamily="49" charset="-122"/>
              </a:rPr>
              <a:t>截获用户短信</a:t>
            </a:r>
            <a:endParaRPr lang="zh-CN" altLang="en-US" dirty="0"/>
          </a:p>
        </p:txBody>
      </p:sp>
    </p:spTree>
    <p:extLst>
      <p:ext uri="{BB962C8B-B14F-4D97-AF65-F5344CB8AC3E}">
        <p14:creationId xmlns:p14="http://schemas.microsoft.com/office/powerpoint/2010/main" val="34448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396ED409-9B1C-4D73-8A62-7155207377C0}"/>
              </a:ext>
            </a:extLst>
          </p:cNvPr>
          <p:cNvSpPr>
            <a:spLocks noChangeAspect="1"/>
          </p:cNvSpPr>
          <p:nvPr>
            <p:custDataLst>
              <p:tags r:id="rId2"/>
            </p:custDataLst>
          </p:nvPr>
        </p:nvSpPr>
        <p:spPr>
          <a:xfrm>
            <a:off x="1219835" y="5424832"/>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1B1877-86FD-4664-A6D8-BC0703959F65}"/>
              </a:ext>
            </a:extLst>
          </p:cNvPr>
          <p:cNvSpPr>
            <a:spLocks noChangeAspect="1"/>
          </p:cNvSpPr>
          <p:nvPr>
            <p:custDataLst>
              <p:tags r:id="rId3"/>
            </p:custDataLst>
          </p:nvPr>
        </p:nvSpPr>
        <p:spPr>
          <a:xfrm>
            <a:off x="2053135" y="5424832"/>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E0BDB1D-7065-435F-8883-16063B63CF12}"/>
              </a:ext>
            </a:extLst>
          </p:cNvPr>
          <p:cNvSpPr>
            <a:spLocks noChangeAspect="1"/>
          </p:cNvSpPr>
          <p:nvPr>
            <p:custDataLst>
              <p:tags r:id="rId4"/>
            </p:custDataLst>
          </p:nvPr>
        </p:nvSpPr>
        <p:spPr>
          <a:xfrm>
            <a:off x="2886435" y="5424832"/>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2B23FBD-7F08-4C9F-9EF0-62516D2DF4CA}"/>
              </a:ext>
            </a:extLst>
          </p:cNvPr>
          <p:cNvSpPr>
            <a:spLocks noChangeAspect="1"/>
          </p:cNvSpPr>
          <p:nvPr>
            <p:custDataLst>
              <p:tags r:id="rId5"/>
            </p:custDataLst>
          </p:nvPr>
        </p:nvSpPr>
        <p:spPr>
          <a:xfrm>
            <a:off x="3719736" y="5424832"/>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68D1A69-F18E-433C-A49E-7F773C069851}"/>
              </a:ext>
            </a:extLst>
          </p:cNvPr>
          <p:cNvSpPr/>
          <p:nvPr>
            <p:custDataLst>
              <p:tags r:id="rId6"/>
            </p:custDataLst>
          </p:nvPr>
        </p:nvSpPr>
        <p:spPr>
          <a:xfrm>
            <a:off x="8914765"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3" name="图片 22">
            <a:extLst>
              <a:ext uri="{FF2B5EF4-FFF2-40B4-BE49-F238E27FC236}">
                <a16:creationId xmlns:a16="http://schemas.microsoft.com/office/drawing/2014/main" id="{6092A06D-0785-4B58-9F80-82A2F368BB93}"/>
              </a:ext>
            </a:extLst>
          </p:cNvPr>
          <p:cNvPicPr>
            <a:picLocks noChangeAspect="1"/>
          </p:cNvPicPr>
          <p:nvPr/>
        </p:nvPicPr>
        <p:blipFill>
          <a:blip r:embed="rId14"/>
          <a:stretch>
            <a:fillRect/>
          </a:stretch>
        </p:blipFill>
        <p:spPr>
          <a:xfrm>
            <a:off x="1219835" y="1097021"/>
            <a:ext cx="10229374" cy="3797086"/>
          </a:xfrm>
          <a:prstGeom prst="rect">
            <a:avLst/>
          </a:prstGeom>
        </p:spPr>
      </p:pic>
      <p:grpSp>
        <p:nvGrpSpPr>
          <p:cNvPr id="3" name="组合 2">
            <a:extLst>
              <a:ext uri="{FF2B5EF4-FFF2-40B4-BE49-F238E27FC236}">
                <a16:creationId xmlns:a16="http://schemas.microsoft.com/office/drawing/2014/main" id="{0854AEF8-EAB3-6128-F6E7-D2E8783AB4E2}"/>
              </a:ext>
            </a:extLst>
          </p:cNvPr>
          <p:cNvGrpSpPr/>
          <p:nvPr>
            <p:custDataLst>
              <p:tags r:id="rId7"/>
            </p:custDataLst>
          </p:nvPr>
        </p:nvGrpSpPr>
        <p:grpSpPr>
          <a:xfrm>
            <a:off x="0" y="0"/>
            <a:ext cx="12190413" cy="635000"/>
            <a:chOff x="0" y="0"/>
            <a:chExt cx="12190413" cy="635000"/>
          </a:xfrm>
        </p:grpSpPr>
        <p:sp>
          <p:nvSpPr>
            <p:cNvPr id="16" name="TitleBackground">
              <a:extLst>
                <a:ext uri="{FF2B5EF4-FFF2-40B4-BE49-F238E27FC236}">
                  <a16:creationId xmlns:a16="http://schemas.microsoft.com/office/drawing/2014/main" id="{F4E3C146-3921-481B-8C3E-FC8885C524A4}"/>
                </a:ext>
              </a:extLst>
            </p:cNvPr>
            <p:cNvSpPr/>
            <p:nvPr>
              <p:custDataLst>
                <p:tags r:id="rId9"/>
              </p:custDataLst>
            </p:nvPr>
          </p:nvSpPr>
          <p:spPr>
            <a:xfrm>
              <a:off x="0" y="0"/>
              <a:ext cx="12190413"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70FB36E3-73A2-48DE-93EC-BB769C246F9E}"/>
                </a:ext>
              </a:extLst>
            </p:cNvPr>
            <p:cNvSpPr/>
            <p:nvPr>
              <p:custDataLst>
                <p:tags r:id="rId10"/>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F80218A4-CA9B-41BE-B946-924631788B6C}"/>
                </a:ext>
              </a:extLst>
            </p:cNvPr>
            <p:cNvSpPr txBox="1"/>
            <p:nvPr>
              <p:custDataLst>
                <p:tags r:id="rId11"/>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A69C8140-D92A-BE1E-6D42-7047065F228E}"/>
                </a:ext>
              </a:extLst>
            </p:cNvPr>
            <p:cNvSpPr txBox="1"/>
            <p:nvPr>
              <p:custDataLst>
                <p:tags r:id="rId12"/>
              </p:custDataLst>
            </p:nvPr>
          </p:nvSpPr>
          <p:spPr>
            <a:xfrm>
              <a:off x="11957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3600308-C6C4-43DE-909D-2FAB9C34F441}"/>
              </a:ext>
            </a:extLst>
          </p:cNvPr>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18708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AF91B5-009A-5310-3E9A-758ED55AB4D8}"/>
              </a:ext>
            </a:extLst>
          </p:cNvPr>
          <p:cNvSpPr>
            <a:spLocks noGrp="1"/>
          </p:cNvSpPr>
          <p:nvPr>
            <p:ph idx="1"/>
          </p:nvPr>
        </p:nvSpPr>
        <p:spPr>
          <a:xfrm>
            <a:off x="609600" y="1173480"/>
            <a:ext cx="10972800" cy="1057254"/>
          </a:xfrm>
        </p:spPr>
        <p:txBody>
          <a:bodyPr/>
          <a:lstStyle/>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每个</a:t>
            </a:r>
            <a:r>
              <a:rPr kumimoji="0" lang="en-US" altLang="zh-CN" sz="20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SmsMessage</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对象包含</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SMS </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消息的细节，包括源地址（手机号），时间和消息体</a:t>
            </a:r>
          </a:p>
          <a:p>
            <a:pPr marL="0" marR="0" lvl="0" indent="0" algn="l" defTabSz="914400" rtl="0" eaLnBrk="0" fontAlgn="base" latinLnBrk="0" hangingPunct="0">
              <a:lnSpc>
                <a:spcPct val="125000"/>
              </a:lnSpc>
              <a:spcBef>
                <a:spcPct val="20000"/>
              </a:spcBef>
              <a:spcAft>
                <a:spcPct val="0"/>
              </a:spcAft>
              <a:buClr>
                <a:srgbClr val="0088CC"/>
              </a:buClr>
              <a:buSzTx/>
              <a:buFont typeface="Wingdings" pitchFamily="2" charset="2"/>
              <a:buChar char="v"/>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通过遍历</a:t>
            </a:r>
            <a:r>
              <a:rPr kumimoji="0" lang="en-US" altLang="zh-CN" sz="20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SmsMessage</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数组，得到各个短信的具体信息</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endParaRPr lang="zh-CN" altLang="en-US" dirty="0"/>
          </a:p>
        </p:txBody>
      </p:sp>
      <p:sp>
        <p:nvSpPr>
          <p:cNvPr id="3" name="标题 2">
            <a:extLst>
              <a:ext uri="{FF2B5EF4-FFF2-40B4-BE49-F238E27FC236}">
                <a16:creationId xmlns:a16="http://schemas.microsoft.com/office/drawing/2014/main" id="{EF9C9876-989F-AEB5-FCC4-EE125519923E}"/>
              </a:ext>
            </a:extLst>
          </p:cNvPr>
          <p:cNvSpPr>
            <a:spLocks noGrp="1"/>
          </p:cNvSpPr>
          <p:nvPr>
            <p:ph type="title"/>
          </p:nvPr>
        </p:nvSpPr>
        <p:spPr/>
        <p:txBody>
          <a:bodyPr>
            <a:normAutofit/>
          </a:bodyPr>
          <a:lstStyle/>
          <a:p>
            <a:r>
              <a:rPr lang="zh-CN" altLang="en-US" sz="4400" dirty="0">
                <a:solidFill>
                  <a:schemeClr val="tx2"/>
                </a:solidFill>
                <a:latin typeface="黑体" pitchFamily="49" charset="-122"/>
                <a:ea typeface="黑体" pitchFamily="49" charset="-122"/>
              </a:rPr>
              <a:t>截获用户短信</a:t>
            </a:r>
            <a:r>
              <a:rPr lang="en-US" altLang="zh-CN" sz="4400" dirty="0">
                <a:solidFill>
                  <a:schemeClr val="tx2"/>
                </a:solidFill>
                <a:latin typeface="黑体" pitchFamily="49" charset="-122"/>
                <a:ea typeface="黑体" pitchFamily="49" charset="-122"/>
              </a:rPr>
              <a:t>-</a:t>
            </a:r>
            <a:r>
              <a:rPr lang="zh-CN" altLang="en-US" sz="4400" dirty="0">
                <a:solidFill>
                  <a:schemeClr val="tx2"/>
                </a:solidFill>
                <a:latin typeface="黑体" pitchFamily="49" charset="-122"/>
                <a:ea typeface="黑体" pitchFamily="49" charset="-122"/>
              </a:rPr>
              <a:t>关键代码</a:t>
            </a:r>
            <a:endParaRPr lang="zh-CN" altLang="en-US" dirty="0"/>
          </a:p>
        </p:txBody>
      </p:sp>
      <p:sp>
        <p:nvSpPr>
          <p:cNvPr id="5" name="矩形 1">
            <a:extLst>
              <a:ext uri="{FF2B5EF4-FFF2-40B4-BE49-F238E27FC236}">
                <a16:creationId xmlns:a16="http://schemas.microsoft.com/office/drawing/2014/main" id="{DC6A75FE-E1B9-B44C-CA08-B540ED46FCB8}"/>
              </a:ext>
            </a:extLst>
          </p:cNvPr>
          <p:cNvSpPr>
            <a:spLocks noChangeArrowheads="1"/>
          </p:cNvSpPr>
          <p:nvPr/>
        </p:nvSpPr>
        <p:spPr bwMode="auto">
          <a:xfrm>
            <a:off x="809136" y="2321274"/>
            <a:ext cx="758031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Bundle bundle = intent.getExtras();</a:t>
            </a:r>
          </a:p>
          <a:p>
            <a:pPr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if (bundle != null) {</a:t>
            </a:r>
          </a:p>
          <a:p>
            <a:pPr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Object[] pdus = (Object[]) bundle.get(“pdus”);  </a:t>
            </a:r>
          </a:p>
          <a:p>
            <a:pPr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SmsMessage[] messages = new SmsMessage[pdus.length];</a:t>
            </a:r>
          </a:p>
          <a:p>
            <a:pPr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for (int i = 0; i &lt; pdus.length; i++)</a:t>
            </a:r>
          </a:p>
          <a:p>
            <a:pPr lvl="1"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messages[i] = SmsMessage.createFromPdu((byte[]) pdus[i]);</a:t>
            </a:r>
          </a:p>
          <a:p>
            <a:pPr eaLnBrk="0" fontAlgn="base" hangingPunct="0">
              <a:lnSpc>
                <a:spcPct val="125000"/>
              </a:lnSpc>
              <a:spcBef>
                <a:spcPct val="0"/>
              </a:spcBef>
              <a:spcAft>
                <a:spcPct val="0"/>
              </a:spcAft>
              <a:buFont typeface="Wingdings" pitchFamily="2" charset="2"/>
              <a:buNone/>
            </a:pPr>
            <a:r>
              <a:rPr lang="zh-CN" altLang="en-US" sz="2000" b="1" dirty="0">
                <a:solidFill>
                  <a:srgbClr val="0066FF"/>
                </a:solidFill>
                <a:latin typeface="Arial" charset="0"/>
              </a:rPr>
              <a:t>}</a:t>
            </a:r>
          </a:p>
        </p:txBody>
      </p:sp>
      <p:pic>
        <p:nvPicPr>
          <p:cNvPr id="6" name="内容占位符 39937">
            <a:extLst>
              <a:ext uri="{FF2B5EF4-FFF2-40B4-BE49-F238E27FC236}">
                <a16:creationId xmlns:a16="http://schemas.microsoft.com/office/drawing/2014/main" id="{E3281B5F-F16E-6F13-2713-577CC46D9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114" y="1637855"/>
            <a:ext cx="2998788"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64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2CEBAF-76C8-CC73-33DD-1A440E3E6B35}"/>
              </a:ext>
            </a:extLst>
          </p:cNvPr>
          <p:cNvSpPr>
            <a:spLocks noGrp="1"/>
          </p:cNvSpPr>
          <p:nvPr>
            <p:ph idx="1"/>
          </p:nvPr>
        </p:nvSpPr>
        <p:spPr/>
        <p:txBody>
          <a:bodyPr/>
          <a:lstStyle/>
          <a:p>
            <a:pPr marL="0" marR="0" lvl="0" indent="0" algn="l" defTabSz="914400" rtl="0" eaLnBrk="0" fontAlgn="base" latinLnBrk="0" hangingPunct="0">
              <a:lnSpc>
                <a:spcPct val="150000"/>
              </a:lnSpc>
              <a:spcBef>
                <a:spcPct val="20000"/>
              </a:spcBef>
              <a:spcAft>
                <a:spcPct val="0"/>
              </a:spcAft>
              <a:buClr>
                <a:srgbClr val="0088CC"/>
              </a:buClr>
              <a:buSzTx/>
              <a:buFont typeface="Wingdings" pitchFamily="2" charset="2"/>
              <a:buChar char="v"/>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当手机电量发送改变时，</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Android</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系统会发送</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Intent</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Action</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为</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ACTION_BATTERY_CHANGED</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常量的广播，当手机电量过低时，</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Android</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系统又会发送</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Intent</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Action</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为</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ACTION_BATTERY_LOW</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常量的</a:t>
            </a:r>
            <a:endParaRPr kumimoji="0" lang="zh-CN" altLang="en-US" sz="2000" b="1" i="0" u="none" strike="noStrike" kern="1200" cap="none" spc="0" normalizeH="0" baseline="0" noProof="0" dirty="0">
              <a:ln>
                <a:noFill/>
              </a:ln>
              <a:solidFill>
                <a:srgbClr val="FF33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88CC"/>
              </a:buClr>
              <a:buSzTx/>
              <a:buFont typeface="Wingdings" pitchFamily="2" charset="2"/>
              <a:buChar char="v"/>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步骤：</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Char char="§"/>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书写一个BroadcastReceiver，获取当前手机电量信息</a:t>
            </a:r>
          </a:p>
          <a:p>
            <a:pPr marL="457200" marR="0" lvl="1" indent="0" algn="l" defTabSz="914400" rtl="0" eaLnBrk="0" fontAlgn="base" latinLnBrk="0" hangingPunct="0">
              <a:lnSpc>
                <a:spcPct val="150000"/>
              </a:lnSpc>
              <a:spcBef>
                <a:spcPct val="20000"/>
              </a:spcBef>
              <a:spcAft>
                <a:spcPct val="0"/>
              </a:spcAft>
              <a:buClr>
                <a:srgbClr val="72B143"/>
              </a:buClr>
              <a:buSzTx/>
              <a:buFont typeface="Wingdings" pitchFamily="2" charset="2"/>
              <a:buChar char="§"/>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2.</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在AndroidManifest.xml中配置此Receiver，设置action为</a:t>
            </a:r>
            <a:r>
              <a:rPr kumimoji="0" lang="zh-CN" altLang="en-US" sz="1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android.intent.action.</a:t>
            </a:r>
            <a:r>
              <a:rPr kumimoji="0" lang="en-US" altLang="zh-CN" sz="1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 BATTERY_LOW</a:t>
            </a:r>
            <a:endParaRPr kumimoji="0" lang="zh-CN" altLang="en-US" sz="1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endParaRPr lang="zh-CN" altLang="en-US" dirty="0"/>
          </a:p>
        </p:txBody>
      </p:sp>
      <p:sp>
        <p:nvSpPr>
          <p:cNvPr id="3" name="标题 2">
            <a:extLst>
              <a:ext uri="{FF2B5EF4-FFF2-40B4-BE49-F238E27FC236}">
                <a16:creationId xmlns:a16="http://schemas.microsoft.com/office/drawing/2014/main" id="{E8B8E574-BCFA-13B1-8C66-B0077600955D}"/>
              </a:ext>
            </a:extLst>
          </p:cNvPr>
          <p:cNvSpPr>
            <a:spLocks noGrp="1"/>
          </p:cNvSpPr>
          <p:nvPr>
            <p:ph type="title"/>
          </p:nvPr>
        </p:nvSpPr>
        <p:spPr/>
        <p:txBody>
          <a:bodyPr>
            <a:normAutofit/>
          </a:bodyPr>
          <a:lstStyle/>
          <a:p>
            <a:r>
              <a:rPr lang="zh-CN" altLang="en-US" sz="4400" dirty="0">
                <a:solidFill>
                  <a:schemeClr val="tx2"/>
                </a:solidFill>
                <a:latin typeface="黑体" pitchFamily="49" charset="-122"/>
                <a:ea typeface="黑体" pitchFamily="49" charset="-122"/>
              </a:rPr>
              <a:t>手机电量提醒</a:t>
            </a:r>
            <a:endParaRPr lang="zh-CN" altLang="en-US" dirty="0"/>
          </a:p>
        </p:txBody>
      </p:sp>
    </p:spTree>
    <p:extLst>
      <p:ext uri="{BB962C8B-B14F-4D97-AF65-F5344CB8AC3E}">
        <p14:creationId xmlns:p14="http://schemas.microsoft.com/office/powerpoint/2010/main" val="180892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dirty="0"/>
              <a:t>1.</a:t>
            </a:r>
            <a:r>
              <a:rPr lang="zh-CN" altLang="en-US" sz="2800" dirty="0"/>
              <a:t>定义广播接收器</a:t>
            </a:r>
            <a:endParaRPr lang="en-US" altLang="zh-CN" sz="2800" dirty="0"/>
          </a:p>
          <a:p>
            <a:pPr lvl="1"/>
            <a:r>
              <a:rPr lang="zh-CN" altLang="en-US" sz="2800" dirty="0"/>
              <a:t>定义</a:t>
            </a:r>
            <a:r>
              <a:rPr lang="en-US" altLang="zh-CN" sz="2800" dirty="0" err="1"/>
              <a:t>NetworkChangeReceiver</a:t>
            </a:r>
            <a:r>
              <a:rPr lang="zh-CN" altLang="en-US" sz="2800" dirty="0"/>
              <a:t>类，继承</a:t>
            </a:r>
            <a:r>
              <a:rPr lang="en-US" altLang="zh-CN" sz="2800" dirty="0" err="1"/>
              <a:t>BroadcastReceiver</a:t>
            </a:r>
            <a:r>
              <a:rPr lang="zh-CN" altLang="en-US" sz="2800" dirty="0"/>
              <a:t>，重写</a:t>
            </a:r>
            <a:r>
              <a:rPr lang="en-US" altLang="zh-CN" sz="2800" dirty="0" err="1"/>
              <a:t>onReceive</a:t>
            </a:r>
            <a:r>
              <a:rPr lang="en-US" altLang="zh-CN" sz="2800" dirty="0"/>
              <a:t>()</a:t>
            </a:r>
            <a:r>
              <a:rPr lang="zh-CN" altLang="en-US" sz="2800" dirty="0"/>
              <a:t>方法：</a:t>
            </a:r>
            <a:endParaRPr lang="en-US" altLang="zh-CN" sz="2800" dirty="0"/>
          </a:p>
          <a:p>
            <a:pPr lvl="2"/>
            <a:r>
              <a:rPr lang="zh-CN" altLang="en-US" sz="2400" dirty="0"/>
              <a:t>每当网络发生变化时，告诉用户当前是有网络还是没有网络。</a:t>
            </a:r>
            <a:r>
              <a:rPr lang="en-US" altLang="zh-CN" sz="2400" dirty="0"/>
              <a:t> </a:t>
            </a:r>
          </a:p>
          <a:p>
            <a:pPr lvl="2"/>
            <a:endParaRPr lang="en-US" altLang="zh-CN" sz="2400" dirty="0"/>
          </a:p>
          <a:p>
            <a:pPr lvl="2"/>
            <a:r>
              <a:rPr lang="zh-CN" altLang="en-US" sz="2400" dirty="0"/>
              <a:t>方法</a:t>
            </a:r>
            <a:r>
              <a:rPr lang="en-US" altLang="zh-CN" sz="2400" dirty="0"/>
              <a:t>1</a:t>
            </a:r>
            <a:r>
              <a:rPr lang="zh-CN" altLang="en-US" sz="2400" dirty="0"/>
              <a:t>：直接定义为</a:t>
            </a:r>
            <a:r>
              <a:rPr lang="en-US" altLang="zh-CN" sz="2400" dirty="0"/>
              <a:t>Activity</a:t>
            </a:r>
            <a:r>
              <a:rPr lang="zh-CN" altLang="en-US" sz="2400" dirty="0"/>
              <a:t>的内部类。只能用于动态注册。</a:t>
            </a:r>
            <a:endParaRPr lang="en-US" altLang="zh-CN" sz="2400" dirty="0"/>
          </a:p>
          <a:p>
            <a:pPr lvl="2"/>
            <a:r>
              <a:rPr lang="zh-CN" altLang="en-US" sz="2400" dirty="0"/>
              <a:t>方法</a:t>
            </a:r>
            <a:r>
              <a:rPr lang="en-US" altLang="zh-CN" sz="2400" dirty="0"/>
              <a:t>2</a:t>
            </a:r>
            <a:r>
              <a:rPr lang="zh-CN" altLang="en-US" sz="2400" dirty="0"/>
              <a:t>：</a:t>
            </a:r>
            <a:r>
              <a:rPr lang="en-US" altLang="zh-CN" sz="2400" dirty="0"/>
              <a:t>new-&gt;Other-&gt;Broadcast </a:t>
            </a:r>
            <a:r>
              <a:rPr lang="en-US" altLang="zh-CN" sz="2400" dirty="0" err="1"/>
              <a:t>Reveiver</a:t>
            </a:r>
            <a:r>
              <a:rPr lang="zh-CN" altLang="en-US" sz="2400" dirty="0"/>
              <a:t>。</a:t>
            </a:r>
          </a:p>
        </p:txBody>
      </p:sp>
      <p:sp>
        <p:nvSpPr>
          <p:cNvPr id="3" name="标题 2"/>
          <p:cNvSpPr>
            <a:spLocks noGrp="1"/>
          </p:cNvSpPr>
          <p:nvPr>
            <p:ph type="title"/>
          </p:nvPr>
        </p:nvSpPr>
        <p:spPr/>
        <p:txBody>
          <a:bodyPr/>
          <a:lstStyle/>
          <a:p>
            <a:r>
              <a:rPr lang="zh-CN" altLang="en-US" dirty="0"/>
              <a:t>例：监听网络状态</a:t>
            </a:r>
          </a:p>
        </p:txBody>
      </p:sp>
    </p:spTree>
    <p:extLst>
      <p:ext uri="{BB962C8B-B14F-4D97-AF65-F5344CB8AC3E}">
        <p14:creationId xmlns:p14="http://schemas.microsoft.com/office/powerpoint/2010/main" val="284258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0" y="752619"/>
            <a:ext cx="12192000" cy="5632311"/>
          </a:xfrm>
          <a:prstGeom prst="rect">
            <a:avLst/>
          </a:prstGeom>
          <a:solidFill>
            <a:schemeClr val="accent6">
              <a:lumMod val="20000"/>
              <a:lumOff val="80000"/>
            </a:schemeClr>
          </a:solidFill>
          <a:ln>
            <a:solidFill>
              <a:schemeClr val="tx1"/>
            </a:solidFill>
          </a:ln>
        </p:spPr>
        <p:txBody>
          <a:bodyPr wrap="square">
            <a:spAutoFit/>
          </a:bodyPr>
          <a:lstStyle/>
          <a:p>
            <a:r>
              <a:rPr lang="en-US" altLang="zh-CN" sz="2400" dirty="0"/>
              <a:t> class </a:t>
            </a:r>
            <a:r>
              <a:rPr lang="en-US" altLang="zh-CN" sz="2400" dirty="0" err="1"/>
              <a:t>NetworkChangeReceiver</a:t>
            </a:r>
            <a:r>
              <a:rPr lang="en-US" altLang="zh-CN" sz="2400" dirty="0"/>
              <a:t> extends </a:t>
            </a:r>
            <a:r>
              <a:rPr lang="en-US" altLang="zh-CN" sz="2400" dirty="0" err="1"/>
              <a:t>BroadcastReceiver</a:t>
            </a:r>
            <a:r>
              <a:rPr lang="en-US" altLang="zh-CN" sz="2400" dirty="0"/>
              <a:t> {</a:t>
            </a:r>
          </a:p>
          <a:p>
            <a:r>
              <a:rPr lang="en-US" altLang="zh-CN" sz="2400" dirty="0"/>
              <a:t>        @Override</a:t>
            </a:r>
          </a:p>
          <a:p>
            <a:r>
              <a:rPr lang="en-US" altLang="zh-CN" sz="2400" dirty="0"/>
              <a:t>       public void </a:t>
            </a:r>
            <a:r>
              <a:rPr lang="en-US" altLang="zh-CN" sz="2400" dirty="0" err="1"/>
              <a:t>onReceive</a:t>
            </a:r>
            <a:r>
              <a:rPr lang="en-US" altLang="zh-CN" sz="2400" dirty="0"/>
              <a:t>(Context </a:t>
            </a:r>
            <a:r>
              <a:rPr lang="en-US" altLang="zh-CN" sz="2400" dirty="0" err="1"/>
              <a:t>context</a:t>
            </a:r>
            <a:r>
              <a:rPr lang="en-US" altLang="zh-CN" sz="2400" dirty="0"/>
              <a:t>, Intent intent) {</a:t>
            </a:r>
          </a:p>
          <a:p>
            <a:r>
              <a:rPr lang="en-US" altLang="zh-CN" sz="2400" dirty="0"/>
              <a:t>            </a:t>
            </a:r>
            <a:r>
              <a:rPr lang="en-US" altLang="zh-CN" sz="2400" dirty="0" err="1"/>
              <a:t>ConnectivityManager</a:t>
            </a:r>
            <a:r>
              <a:rPr lang="en-US" altLang="zh-CN" sz="2400" dirty="0"/>
              <a:t> </a:t>
            </a:r>
            <a:r>
              <a:rPr lang="en-US" altLang="zh-CN" sz="2400" b="1" dirty="0" err="1">
                <a:solidFill>
                  <a:srgbClr val="FF0000"/>
                </a:solidFill>
              </a:rPr>
              <a:t>connectionManager</a:t>
            </a:r>
            <a:r>
              <a:rPr lang="en-US" altLang="zh-CN" sz="2400" dirty="0">
                <a:solidFill>
                  <a:srgbClr val="FF0000"/>
                </a:solidFill>
              </a:rPr>
              <a:t> </a:t>
            </a:r>
            <a:r>
              <a:rPr lang="en-US" altLang="zh-CN" sz="2400" dirty="0"/>
              <a:t>= (</a:t>
            </a:r>
            <a:r>
              <a:rPr lang="en-US" altLang="zh-CN" sz="2400" dirty="0" err="1"/>
              <a:t>ConnectivityManager</a:t>
            </a:r>
            <a:r>
              <a:rPr lang="en-US" altLang="zh-CN" sz="2400" dirty="0"/>
              <a:t>)</a:t>
            </a:r>
          </a:p>
          <a:p>
            <a:r>
              <a:rPr lang="en-US" altLang="zh-CN" sz="2400" dirty="0"/>
              <a:t>                    </a:t>
            </a:r>
            <a:r>
              <a:rPr lang="en-US" altLang="zh-CN" sz="2400" dirty="0" err="1"/>
              <a:t>context.</a:t>
            </a:r>
            <a:r>
              <a:rPr lang="en-US" altLang="zh-CN" sz="2400" b="1" dirty="0" err="1">
                <a:solidFill>
                  <a:srgbClr val="FF3399"/>
                </a:solidFill>
              </a:rPr>
              <a:t>getSystemService</a:t>
            </a:r>
            <a:r>
              <a:rPr lang="en-US" altLang="zh-CN" sz="2400" dirty="0"/>
              <a:t>(</a:t>
            </a:r>
            <a:r>
              <a:rPr lang="en-US" altLang="zh-CN" sz="2400" dirty="0" err="1"/>
              <a:t>Context.CONNECTIVITY_SERVICE</a:t>
            </a:r>
            <a:r>
              <a:rPr lang="en-US" altLang="zh-CN" sz="2400" dirty="0"/>
              <a:t>);</a:t>
            </a:r>
          </a:p>
          <a:p>
            <a:r>
              <a:rPr lang="en-US" altLang="zh-CN" sz="2400" dirty="0"/>
              <a:t>            </a:t>
            </a:r>
            <a:r>
              <a:rPr lang="en-US" altLang="zh-CN" sz="2400" dirty="0" err="1"/>
              <a:t>NetworkInfo</a:t>
            </a:r>
            <a:r>
              <a:rPr lang="en-US" altLang="zh-CN" sz="2400" dirty="0"/>
              <a:t> </a:t>
            </a:r>
            <a:r>
              <a:rPr lang="en-US" altLang="zh-CN" sz="2400" dirty="0" err="1"/>
              <a:t>networkInfo</a:t>
            </a:r>
            <a:r>
              <a:rPr lang="en-US" altLang="zh-CN" sz="2400" dirty="0"/>
              <a:t> = </a:t>
            </a:r>
            <a:r>
              <a:rPr lang="en-US" altLang="zh-CN" sz="2400" b="1" dirty="0" err="1">
                <a:solidFill>
                  <a:srgbClr val="FF0000"/>
                </a:solidFill>
              </a:rPr>
              <a:t>connectionManager.getActiveNetworkInfo</a:t>
            </a:r>
            <a:r>
              <a:rPr lang="en-US" altLang="zh-CN" sz="2400" b="1" dirty="0">
                <a:solidFill>
                  <a:srgbClr val="FF0000"/>
                </a:solidFill>
              </a:rPr>
              <a:t>()</a:t>
            </a:r>
            <a:r>
              <a:rPr lang="en-US" altLang="zh-CN" sz="2400" dirty="0"/>
              <a:t>;</a:t>
            </a:r>
          </a:p>
          <a:p>
            <a:r>
              <a:rPr lang="en-US" altLang="zh-CN" sz="2400" dirty="0"/>
              <a:t>            if (</a:t>
            </a:r>
            <a:r>
              <a:rPr lang="en-US" altLang="zh-CN" sz="2400" dirty="0" err="1"/>
              <a:t>networkInfo</a:t>
            </a:r>
            <a:r>
              <a:rPr lang="en-US" altLang="zh-CN" sz="2400" dirty="0"/>
              <a:t> != null &amp;&amp; </a:t>
            </a:r>
            <a:r>
              <a:rPr lang="en-US" altLang="zh-CN" sz="2400" dirty="0" err="1"/>
              <a:t>networkInfo.isAvailable</a:t>
            </a:r>
            <a:r>
              <a:rPr lang="en-US" altLang="zh-CN" sz="2400" dirty="0"/>
              <a:t>()) {</a:t>
            </a:r>
          </a:p>
          <a:p>
            <a:r>
              <a:rPr lang="en-US" altLang="zh-CN" sz="2400" dirty="0"/>
              <a:t>                </a:t>
            </a:r>
            <a:r>
              <a:rPr lang="en-US" altLang="zh-CN" sz="2400" dirty="0" err="1"/>
              <a:t>Toast.makeText</a:t>
            </a:r>
            <a:r>
              <a:rPr lang="en-US" altLang="zh-CN" sz="2400" dirty="0"/>
              <a:t>(context, "network is available",</a:t>
            </a:r>
          </a:p>
          <a:p>
            <a:r>
              <a:rPr lang="en-US" altLang="zh-CN" sz="2400" dirty="0"/>
              <a:t>                        </a:t>
            </a:r>
            <a:r>
              <a:rPr lang="en-US" altLang="zh-CN" sz="2400" dirty="0" err="1"/>
              <a:t>Toast.LENGTH_SHORT</a:t>
            </a:r>
            <a:r>
              <a:rPr lang="en-US" altLang="zh-CN" sz="2400" dirty="0"/>
              <a:t>).show();</a:t>
            </a:r>
          </a:p>
          <a:p>
            <a:r>
              <a:rPr lang="en-US" altLang="zh-CN" sz="2400" dirty="0"/>
              <a:t>            } else {</a:t>
            </a:r>
          </a:p>
          <a:p>
            <a:r>
              <a:rPr lang="en-US" altLang="zh-CN" sz="2400" dirty="0"/>
              <a:t>               </a:t>
            </a:r>
            <a:r>
              <a:rPr lang="en-US" altLang="zh-CN" sz="2400" dirty="0" err="1"/>
              <a:t>Toast.makeText</a:t>
            </a:r>
            <a:r>
              <a:rPr lang="en-US" altLang="zh-CN" sz="2400" dirty="0"/>
              <a:t>(context, "network is unavailable",</a:t>
            </a:r>
          </a:p>
          <a:p>
            <a:r>
              <a:rPr lang="en-US" altLang="zh-CN" sz="2400" dirty="0"/>
              <a:t>                        </a:t>
            </a:r>
            <a:r>
              <a:rPr lang="en-US" altLang="zh-CN" sz="2400" dirty="0" err="1"/>
              <a:t>Toast.LENGTH_SHORT</a:t>
            </a:r>
            <a:r>
              <a:rPr lang="en-US" altLang="zh-CN" sz="2400" dirty="0"/>
              <a:t>).show();</a:t>
            </a:r>
          </a:p>
          <a:p>
            <a:r>
              <a:rPr lang="en-US" altLang="zh-CN" sz="2400" dirty="0"/>
              <a:t>           }</a:t>
            </a:r>
          </a:p>
          <a:p>
            <a:r>
              <a:rPr lang="en-US" altLang="zh-CN" sz="2400" dirty="0"/>
              <a:t>        }</a:t>
            </a:r>
          </a:p>
          <a:p>
            <a:r>
              <a:rPr lang="en-US" altLang="zh-CN" sz="2400" dirty="0"/>
              <a:t>   }</a:t>
            </a:r>
            <a:endParaRPr lang="zh-CN" altLang="en-US" sz="2400" dirty="0"/>
          </a:p>
        </p:txBody>
      </p:sp>
    </p:spTree>
    <p:extLst>
      <p:ext uri="{BB962C8B-B14F-4D97-AF65-F5344CB8AC3E}">
        <p14:creationId xmlns:p14="http://schemas.microsoft.com/office/powerpoint/2010/main" val="120248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a:t>
            </a:r>
            <a:r>
              <a:rPr lang="zh-CN" altLang="en-US" dirty="0"/>
              <a:t>注册广播接收器（动态注册）</a:t>
            </a:r>
            <a:endParaRPr lang="en-US" altLang="zh-CN" dirty="0"/>
          </a:p>
          <a:p>
            <a:pPr lvl="1"/>
            <a:r>
              <a:rPr lang="zh-CN" altLang="en-US" dirty="0"/>
              <a:t>通常在</a:t>
            </a:r>
            <a:r>
              <a:rPr lang="en-US" altLang="zh-CN" dirty="0"/>
              <a:t>Service</a:t>
            </a:r>
            <a:r>
              <a:rPr lang="zh-CN" altLang="en-US" dirty="0"/>
              <a:t>或者</a:t>
            </a:r>
            <a:r>
              <a:rPr lang="en-US" altLang="zh-CN" dirty="0"/>
              <a:t>Activity</a:t>
            </a:r>
            <a:r>
              <a:rPr lang="zh-CN" altLang="en-US" dirty="0"/>
              <a:t>中完成。本例中，在</a:t>
            </a:r>
            <a:r>
              <a:rPr lang="en-US" altLang="zh-CN" dirty="0"/>
              <a:t>Activity</a:t>
            </a:r>
            <a:r>
              <a:rPr lang="zh-CN" altLang="en-US" dirty="0"/>
              <a:t>中完成：</a:t>
            </a:r>
            <a:endParaRPr lang="en-US" altLang="zh-CN" dirty="0"/>
          </a:p>
        </p:txBody>
      </p:sp>
      <p:sp>
        <p:nvSpPr>
          <p:cNvPr id="3" name="标题 2"/>
          <p:cNvSpPr>
            <a:spLocks noGrp="1"/>
          </p:cNvSpPr>
          <p:nvPr>
            <p:ph type="title"/>
          </p:nvPr>
        </p:nvSpPr>
        <p:spPr/>
        <p:txBody>
          <a:bodyPr/>
          <a:lstStyle/>
          <a:p>
            <a:r>
              <a:rPr lang="zh-CN" altLang="en-US" dirty="0"/>
              <a:t>例：监听网络状态</a:t>
            </a:r>
          </a:p>
        </p:txBody>
      </p:sp>
      <p:sp>
        <p:nvSpPr>
          <p:cNvPr id="5" name="矩形 4"/>
          <p:cNvSpPr/>
          <p:nvPr/>
        </p:nvSpPr>
        <p:spPr>
          <a:xfrm>
            <a:off x="608096" y="2145508"/>
            <a:ext cx="11216041" cy="3046988"/>
          </a:xfrm>
          <a:prstGeom prst="rect">
            <a:avLst/>
          </a:prstGeom>
          <a:solidFill>
            <a:schemeClr val="accent5">
              <a:lumMod val="20000"/>
              <a:lumOff val="80000"/>
            </a:schemeClr>
          </a:solidFill>
          <a:ln>
            <a:noFill/>
          </a:ln>
        </p:spPr>
        <p:txBody>
          <a:bodyPr wrap="square">
            <a:spAutoFit/>
          </a:bodyPr>
          <a:lstStyle/>
          <a:p>
            <a:r>
              <a:rPr lang="en-US" altLang="zh-CN" sz="2400" dirty="0"/>
              <a:t> protected void </a:t>
            </a:r>
            <a:r>
              <a:rPr lang="en-US" altLang="zh-CN" sz="2400" dirty="0" err="1"/>
              <a:t>onCreate</a:t>
            </a:r>
            <a:r>
              <a:rPr lang="en-US" altLang="zh-CN" sz="2400" dirty="0"/>
              <a:t>(Bundle </a:t>
            </a:r>
            <a:r>
              <a:rPr lang="en-US" altLang="zh-CN" sz="2400" dirty="0" err="1"/>
              <a:t>savedInstanceState</a:t>
            </a:r>
            <a:r>
              <a:rPr lang="en-US" altLang="zh-CN" sz="2400" dirty="0"/>
              <a:t>) {</a:t>
            </a:r>
          </a:p>
          <a:p>
            <a:r>
              <a:rPr lang="en-US" altLang="zh-CN" sz="2400" dirty="0"/>
              <a:t>        </a:t>
            </a:r>
            <a:r>
              <a:rPr lang="en-US" altLang="zh-CN" sz="2400" dirty="0" err="1"/>
              <a:t>super.onCreate</a:t>
            </a:r>
            <a:r>
              <a:rPr lang="en-US" altLang="zh-CN" sz="2400" dirty="0"/>
              <a:t>(</a:t>
            </a:r>
            <a:r>
              <a:rPr lang="en-US" altLang="zh-CN" sz="2400" dirty="0" err="1"/>
              <a:t>savedInstanceState</a:t>
            </a:r>
            <a:r>
              <a:rPr lang="en-US" altLang="zh-CN" sz="2400" dirty="0"/>
              <a:t>);</a:t>
            </a:r>
          </a:p>
          <a:p>
            <a:r>
              <a:rPr lang="en-US" altLang="zh-CN" sz="2400" dirty="0"/>
              <a:t>        </a:t>
            </a:r>
            <a:r>
              <a:rPr lang="en-US" altLang="zh-CN" sz="2400" dirty="0" err="1"/>
              <a:t>setContentView</a:t>
            </a:r>
            <a:r>
              <a:rPr lang="en-US" altLang="zh-CN" sz="2400" dirty="0"/>
              <a:t>(</a:t>
            </a:r>
            <a:r>
              <a:rPr lang="en-US" altLang="zh-CN" sz="2400" dirty="0" err="1"/>
              <a:t>R.layout.activity_main</a:t>
            </a:r>
            <a:r>
              <a:rPr lang="en-US" altLang="zh-CN" sz="2400" dirty="0"/>
              <a:t>);</a:t>
            </a:r>
          </a:p>
          <a:p>
            <a:r>
              <a:rPr lang="en-US" altLang="zh-CN" sz="2400" dirty="0">
                <a:solidFill>
                  <a:srgbClr val="002060"/>
                </a:solidFill>
              </a:rPr>
              <a:t>        </a:t>
            </a:r>
            <a:r>
              <a:rPr lang="en-US" altLang="zh-CN" sz="2400" b="1" dirty="0" err="1"/>
              <a:t>intentFilter</a:t>
            </a:r>
            <a:r>
              <a:rPr lang="en-US" altLang="zh-CN" sz="2400" b="1" dirty="0"/>
              <a:t> = new </a:t>
            </a:r>
            <a:r>
              <a:rPr lang="en-US" altLang="zh-CN" sz="2400" b="1" dirty="0" err="1"/>
              <a:t>IntentFilter</a:t>
            </a:r>
            <a:r>
              <a:rPr lang="en-US" altLang="zh-CN" sz="2400" b="1" dirty="0"/>
              <a:t>();</a:t>
            </a:r>
          </a:p>
          <a:p>
            <a:r>
              <a:rPr lang="en-US" altLang="zh-CN" sz="2400" b="1" dirty="0"/>
              <a:t>        </a:t>
            </a:r>
            <a:r>
              <a:rPr lang="en-US" altLang="zh-CN" sz="2400" b="1" dirty="0" err="1"/>
              <a:t>intentFilter.addAction</a:t>
            </a:r>
            <a:r>
              <a:rPr lang="en-US" altLang="zh-CN" sz="2400" b="1" dirty="0"/>
              <a:t>("</a:t>
            </a:r>
            <a:r>
              <a:rPr lang="en-US" altLang="zh-CN" sz="2400" b="1" dirty="0" err="1"/>
              <a:t>android.net.conn.CONNECTIVITY_CHANGE</a:t>
            </a:r>
            <a:r>
              <a:rPr lang="en-US" altLang="zh-CN" sz="2400" b="1" dirty="0"/>
              <a:t>");</a:t>
            </a:r>
          </a:p>
          <a:p>
            <a:r>
              <a:rPr lang="en-US" altLang="zh-CN" sz="2400" b="1" dirty="0"/>
              <a:t>        </a:t>
            </a:r>
            <a:r>
              <a:rPr lang="en-US" altLang="zh-CN" sz="2400" b="1" dirty="0" err="1"/>
              <a:t>networkChangeReceiver</a:t>
            </a:r>
            <a:r>
              <a:rPr lang="en-US" altLang="zh-CN" sz="2400" b="1" dirty="0"/>
              <a:t> = new </a:t>
            </a:r>
            <a:r>
              <a:rPr lang="en-US" altLang="zh-CN" sz="2400" b="1" dirty="0" err="1"/>
              <a:t>NetworkChangeReceiver</a:t>
            </a:r>
            <a:r>
              <a:rPr lang="en-US" altLang="zh-CN" sz="2400" b="1" dirty="0"/>
              <a:t>();</a:t>
            </a:r>
          </a:p>
          <a:p>
            <a:r>
              <a:rPr lang="en-US" altLang="zh-CN" sz="2400" b="1" dirty="0"/>
              <a:t>        </a:t>
            </a:r>
            <a:r>
              <a:rPr lang="en-US" altLang="zh-CN" sz="2400" b="1" dirty="0" err="1"/>
              <a:t>registerReceiver</a:t>
            </a:r>
            <a:r>
              <a:rPr lang="en-US" altLang="zh-CN" sz="2400" b="1" dirty="0"/>
              <a:t>(</a:t>
            </a:r>
            <a:r>
              <a:rPr lang="en-US" altLang="zh-CN" sz="2400" b="1" dirty="0" err="1"/>
              <a:t>networkChangeReceiver</a:t>
            </a:r>
            <a:r>
              <a:rPr lang="en-US" altLang="zh-CN" sz="2400" b="1" dirty="0"/>
              <a:t>, </a:t>
            </a:r>
            <a:r>
              <a:rPr lang="en-US" altLang="zh-CN" sz="2400" b="1" dirty="0" err="1"/>
              <a:t>intentFilter</a:t>
            </a:r>
            <a:r>
              <a:rPr lang="en-US" altLang="zh-CN" sz="2400" b="1" dirty="0"/>
              <a:t>);</a:t>
            </a:r>
          </a:p>
          <a:p>
            <a:r>
              <a:rPr lang="en-US" altLang="zh-CN" sz="2400" dirty="0"/>
              <a:t>    }</a:t>
            </a:r>
            <a:endParaRPr lang="zh-CN" altLang="en-US" sz="2400" dirty="0"/>
          </a:p>
        </p:txBody>
      </p:sp>
    </p:spTree>
    <p:extLst>
      <p:ext uri="{BB962C8B-B14F-4D97-AF65-F5344CB8AC3E}">
        <p14:creationId xmlns:p14="http://schemas.microsoft.com/office/powerpoint/2010/main" val="216175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a:t>
            </a:r>
            <a:r>
              <a:rPr lang="zh-CN" altLang="en-US" dirty="0"/>
              <a:t>注册广播接收器（动态注册）</a:t>
            </a:r>
            <a:endParaRPr lang="en-US" altLang="zh-CN" dirty="0"/>
          </a:p>
          <a:p>
            <a:pPr lvl="1"/>
            <a:r>
              <a:rPr lang="zh-CN" altLang="en-US" dirty="0"/>
              <a:t>注意，动态注册的广播接收器一定要取消注册。可以在</a:t>
            </a:r>
            <a:r>
              <a:rPr lang="en-US" altLang="zh-CN" dirty="0" err="1"/>
              <a:t>onDestroy</a:t>
            </a:r>
            <a:r>
              <a:rPr lang="en-US" altLang="zh-CN" dirty="0"/>
              <a:t>()</a:t>
            </a:r>
            <a:r>
              <a:rPr lang="zh-CN" altLang="en-US" dirty="0"/>
              <a:t>方法中通过调用</a:t>
            </a:r>
            <a:r>
              <a:rPr lang="en-US" altLang="zh-CN" dirty="0" err="1"/>
              <a:t>unregisterReceiver</a:t>
            </a:r>
            <a:r>
              <a:rPr lang="en-US" altLang="zh-CN" dirty="0"/>
              <a:t>()</a:t>
            </a:r>
            <a:r>
              <a:rPr lang="zh-CN" altLang="en-US" dirty="0"/>
              <a:t>方法来实现。</a:t>
            </a:r>
            <a:endParaRPr lang="en-US" altLang="zh-CN" dirty="0"/>
          </a:p>
        </p:txBody>
      </p:sp>
      <p:sp>
        <p:nvSpPr>
          <p:cNvPr id="3" name="标题 2"/>
          <p:cNvSpPr>
            <a:spLocks noGrp="1"/>
          </p:cNvSpPr>
          <p:nvPr>
            <p:ph type="title"/>
          </p:nvPr>
        </p:nvSpPr>
        <p:spPr/>
        <p:txBody>
          <a:bodyPr/>
          <a:lstStyle/>
          <a:p>
            <a:r>
              <a:rPr lang="zh-CN" altLang="en-US" dirty="0"/>
              <a:t>例：监听网络状态</a:t>
            </a:r>
          </a:p>
        </p:txBody>
      </p:sp>
      <p:sp>
        <p:nvSpPr>
          <p:cNvPr id="6" name="矩形 5"/>
          <p:cNvSpPr/>
          <p:nvPr/>
        </p:nvSpPr>
        <p:spPr>
          <a:xfrm>
            <a:off x="1281761" y="2770517"/>
            <a:ext cx="8113486" cy="1569660"/>
          </a:xfrm>
          <a:prstGeom prst="rect">
            <a:avLst/>
          </a:prstGeom>
          <a:solidFill>
            <a:schemeClr val="accent5">
              <a:lumMod val="20000"/>
              <a:lumOff val="80000"/>
            </a:schemeClr>
          </a:solidFill>
          <a:ln>
            <a:noFill/>
          </a:ln>
        </p:spPr>
        <p:txBody>
          <a:bodyPr wrap="square">
            <a:spAutoFit/>
          </a:bodyPr>
          <a:lstStyle/>
          <a:p>
            <a:r>
              <a:rPr lang="en-US" altLang="zh-CN" sz="2400" dirty="0"/>
              <a:t> protected void </a:t>
            </a:r>
            <a:r>
              <a:rPr lang="en-US" altLang="zh-CN" sz="2400" dirty="0" err="1"/>
              <a:t>onDestroy</a:t>
            </a:r>
            <a:r>
              <a:rPr lang="en-US" altLang="zh-CN" sz="2400" dirty="0"/>
              <a:t>() {</a:t>
            </a:r>
          </a:p>
          <a:p>
            <a:r>
              <a:rPr lang="en-US" altLang="zh-CN" sz="2400" dirty="0"/>
              <a:t>        </a:t>
            </a:r>
            <a:r>
              <a:rPr lang="en-US" altLang="zh-CN" sz="2400" dirty="0" err="1"/>
              <a:t>super.onDestroy</a:t>
            </a:r>
            <a:r>
              <a:rPr lang="en-US" altLang="zh-CN" sz="2400" dirty="0"/>
              <a:t>();</a:t>
            </a:r>
          </a:p>
          <a:p>
            <a:r>
              <a:rPr lang="en-US" altLang="zh-CN" sz="2400" dirty="0"/>
              <a:t>        </a:t>
            </a:r>
            <a:r>
              <a:rPr lang="en-US" altLang="zh-CN" sz="2400" b="1" dirty="0" err="1">
                <a:solidFill>
                  <a:srgbClr val="002060"/>
                </a:solidFill>
              </a:rPr>
              <a:t>unregisterReceiver</a:t>
            </a:r>
            <a:r>
              <a:rPr lang="en-US" altLang="zh-CN" sz="2400" b="1" dirty="0">
                <a:solidFill>
                  <a:srgbClr val="002060"/>
                </a:solidFill>
              </a:rPr>
              <a:t>(</a:t>
            </a:r>
            <a:r>
              <a:rPr lang="en-US" altLang="zh-CN" sz="2400" b="1" dirty="0" err="1">
                <a:solidFill>
                  <a:srgbClr val="002060"/>
                </a:solidFill>
              </a:rPr>
              <a:t>networkChangeReceiver</a:t>
            </a:r>
            <a:r>
              <a:rPr lang="en-US" altLang="zh-CN" sz="2400" b="1" dirty="0">
                <a:solidFill>
                  <a:srgbClr val="002060"/>
                </a:solidFill>
              </a:rPr>
              <a:t>);</a:t>
            </a:r>
          </a:p>
          <a:p>
            <a:r>
              <a:rPr lang="en-US" altLang="zh-CN" sz="2400" dirty="0"/>
              <a:t>    }</a:t>
            </a:r>
            <a:endParaRPr lang="zh-CN" altLang="en-US" sz="2400" dirty="0"/>
          </a:p>
        </p:txBody>
      </p:sp>
    </p:spTree>
    <p:extLst>
      <p:ext uri="{BB962C8B-B14F-4D97-AF65-F5344CB8AC3E}">
        <p14:creationId xmlns:p14="http://schemas.microsoft.com/office/powerpoint/2010/main" val="40658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a:t>
            </a:r>
            <a:r>
              <a:rPr lang="zh-CN" altLang="en-US" dirty="0"/>
              <a:t>注册广播接收器（静态注册）</a:t>
            </a:r>
            <a:endParaRPr lang="en-US" altLang="zh-CN" dirty="0"/>
          </a:p>
          <a:p>
            <a:pPr lvl="1"/>
            <a:r>
              <a:rPr lang="zh-CN" altLang="en-US" dirty="0"/>
              <a:t>在 </a:t>
            </a:r>
            <a:r>
              <a:rPr lang="en-US" altLang="zh-CN" dirty="0"/>
              <a:t>AndroidManifest.xml </a:t>
            </a:r>
            <a:r>
              <a:rPr lang="zh-CN" altLang="en-US" dirty="0"/>
              <a:t>中注册这个广播接收者，设置过滤信息。</a:t>
            </a:r>
            <a:endParaRPr lang="en-US" altLang="zh-CN" dirty="0"/>
          </a:p>
        </p:txBody>
      </p:sp>
      <p:sp>
        <p:nvSpPr>
          <p:cNvPr id="3" name="标题 2"/>
          <p:cNvSpPr>
            <a:spLocks noGrp="1"/>
          </p:cNvSpPr>
          <p:nvPr>
            <p:ph type="title"/>
          </p:nvPr>
        </p:nvSpPr>
        <p:spPr/>
        <p:txBody>
          <a:bodyPr/>
          <a:lstStyle/>
          <a:p>
            <a:r>
              <a:rPr lang="zh-CN" altLang="en-US" dirty="0"/>
              <a:t>例：监听网络状态</a:t>
            </a:r>
          </a:p>
        </p:txBody>
      </p:sp>
      <p:sp>
        <p:nvSpPr>
          <p:cNvPr id="7" name="矩形 6"/>
          <p:cNvSpPr/>
          <p:nvPr/>
        </p:nvSpPr>
        <p:spPr>
          <a:xfrm>
            <a:off x="402646" y="2233845"/>
            <a:ext cx="11673740" cy="3416320"/>
          </a:xfrm>
          <a:prstGeom prst="rect">
            <a:avLst/>
          </a:prstGeom>
          <a:solidFill>
            <a:schemeClr val="accent5">
              <a:lumMod val="20000"/>
              <a:lumOff val="80000"/>
            </a:schemeClr>
          </a:solidFill>
          <a:ln>
            <a:noFill/>
          </a:ln>
        </p:spPr>
        <p:txBody>
          <a:bodyPr wrap="square">
            <a:spAutoFit/>
          </a:bodyPr>
          <a:lstStyle/>
          <a:p>
            <a:r>
              <a:rPr lang="en-US" altLang="zh-CN" sz="2400" dirty="0"/>
              <a:t> &lt;receiver</a:t>
            </a:r>
          </a:p>
          <a:p>
            <a:r>
              <a:rPr lang="en-US" altLang="zh-CN" sz="2400" dirty="0"/>
              <a:t>            </a:t>
            </a:r>
            <a:r>
              <a:rPr lang="en-US" altLang="zh-CN" sz="2400" dirty="0" err="1"/>
              <a:t>android:name</a:t>
            </a:r>
            <a:r>
              <a:rPr lang="en-US" altLang="zh-CN" sz="2400" dirty="0"/>
              <a:t>=".</a:t>
            </a:r>
            <a:r>
              <a:rPr lang="en-US" altLang="zh-CN" sz="2400" dirty="0" err="1"/>
              <a:t>NetworkChangeReceiver</a:t>
            </a:r>
            <a:r>
              <a:rPr lang="en-US" altLang="zh-CN" sz="2400" dirty="0"/>
              <a:t>"</a:t>
            </a:r>
          </a:p>
          <a:p>
            <a:r>
              <a:rPr lang="en-US" altLang="zh-CN" sz="2400" dirty="0"/>
              <a:t>            </a:t>
            </a:r>
            <a:r>
              <a:rPr lang="en-US" altLang="zh-CN" sz="2400" dirty="0" err="1"/>
              <a:t>android:enabled</a:t>
            </a:r>
            <a:r>
              <a:rPr lang="en-US" altLang="zh-CN" sz="2400" dirty="0"/>
              <a:t>="true"</a:t>
            </a:r>
          </a:p>
          <a:p>
            <a:r>
              <a:rPr lang="en-US" altLang="zh-CN" sz="2400" dirty="0"/>
              <a:t>            </a:t>
            </a:r>
            <a:r>
              <a:rPr lang="en-US" altLang="zh-CN" sz="2400" dirty="0" err="1"/>
              <a:t>android:exported</a:t>
            </a:r>
            <a:r>
              <a:rPr lang="en-US" altLang="zh-CN" sz="2400" dirty="0"/>
              <a:t>="true"&gt;</a:t>
            </a:r>
          </a:p>
          <a:p>
            <a:r>
              <a:rPr lang="en-US" altLang="zh-CN" sz="2400" b="1" dirty="0"/>
              <a:t>            &lt;intent-filter&gt;</a:t>
            </a:r>
          </a:p>
          <a:p>
            <a:r>
              <a:rPr lang="en-US" altLang="zh-CN" sz="2400" b="1" dirty="0"/>
              <a:t>                &lt;action </a:t>
            </a:r>
            <a:r>
              <a:rPr lang="en-US" altLang="zh-CN" sz="2400" b="1" dirty="0" err="1"/>
              <a:t>android:name</a:t>
            </a:r>
            <a:r>
              <a:rPr lang="en-US" altLang="zh-CN" sz="2400" b="1" dirty="0"/>
              <a:t>="</a:t>
            </a:r>
            <a:r>
              <a:rPr lang="en-US" altLang="zh-CN" sz="2400" b="1" dirty="0" err="1"/>
              <a:t>android.net.conn.CONNECTIVITY_CHANGE</a:t>
            </a:r>
            <a:r>
              <a:rPr lang="en-US" altLang="zh-CN" sz="2400" b="1" dirty="0"/>
              <a:t>"/&gt;</a:t>
            </a:r>
          </a:p>
          <a:p>
            <a:r>
              <a:rPr lang="en-US" altLang="zh-CN" sz="2400" b="1" dirty="0"/>
              <a:t>                &lt;category </a:t>
            </a:r>
            <a:r>
              <a:rPr lang="en-US" altLang="zh-CN" sz="2400" b="1" dirty="0" err="1"/>
              <a:t>android:name</a:t>
            </a:r>
            <a:r>
              <a:rPr lang="en-US" altLang="zh-CN" sz="2400" b="1" dirty="0"/>
              <a:t>="</a:t>
            </a:r>
            <a:r>
              <a:rPr lang="en-US" altLang="zh-CN" sz="2400" b="1" dirty="0" err="1"/>
              <a:t>android.intent.category.DEFAULT</a:t>
            </a:r>
            <a:r>
              <a:rPr lang="en-US" altLang="zh-CN" sz="2400" b="1" dirty="0"/>
              <a:t>" /&gt;</a:t>
            </a:r>
          </a:p>
          <a:p>
            <a:r>
              <a:rPr lang="en-US" altLang="zh-CN" sz="2400" b="1" dirty="0"/>
              <a:t>            &lt;/intent-filter&gt;</a:t>
            </a:r>
          </a:p>
          <a:p>
            <a:r>
              <a:rPr lang="en-US" altLang="zh-CN" sz="2400" dirty="0"/>
              <a:t> &lt;/receiver&gt;</a:t>
            </a:r>
            <a:endParaRPr lang="zh-CN" altLang="en-US" sz="2400" dirty="0"/>
          </a:p>
        </p:txBody>
      </p:sp>
    </p:spTree>
    <p:extLst>
      <p:ext uri="{BB962C8B-B14F-4D97-AF65-F5344CB8AC3E}">
        <p14:creationId xmlns:p14="http://schemas.microsoft.com/office/powerpoint/2010/main" val="77567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a:t>
            </a:r>
            <a:r>
              <a:rPr lang="en-US" altLang="zh-CN" dirty="0" err="1"/>
              <a:t>AndroidManifest</a:t>
            </a:r>
            <a:r>
              <a:rPr lang="zh-CN" altLang="en-US" dirty="0"/>
              <a:t>文件中加入如下权限：</a:t>
            </a:r>
          </a:p>
        </p:txBody>
      </p:sp>
      <p:sp>
        <p:nvSpPr>
          <p:cNvPr id="3" name="标题 2"/>
          <p:cNvSpPr>
            <a:spLocks noGrp="1"/>
          </p:cNvSpPr>
          <p:nvPr>
            <p:ph type="title"/>
          </p:nvPr>
        </p:nvSpPr>
        <p:spPr/>
        <p:txBody>
          <a:bodyPr/>
          <a:lstStyle/>
          <a:p>
            <a:r>
              <a:rPr lang="zh-CN" altLang="en-US" dirty="0"/>
              <a:t>权限控制</a:t>
            </a:r>
          </a:p>
        </p:txBody>
      </p:sp>
      <p:sp>
        <p:nvSpPr>
          <p:cNvPr id="4" name="矩形 3"/>
          <p:cNvSpPr/>
          <p:nvPr/>
        </p:nvSpPr>
        <p:spPr>
          <a:xfrm>
            <a:off x="991089" y="2090172"/>
            <a:ext cx="10436772" cy="2677656"/>
          </a:xfrm>
          <a:prstGeom prst="rect">
            <a:avLst/>
          </a:prstGeom>
          <a:solidFill>
            <a:schemeClr val="accent5">
              <a:lumMod val="20000"/>
              <a:lumOff val="80000"/>
            </a:schemeClr>
          </a:solidFill>
          <a:ln>
            <a:noFill/>
          </a:ln>
        </p:spPr>
        <p:txBody>
          <a:bodyPr wrap="square">
            <a:spAutoFit/>
          </a:bodyPr>
          <a:lstStyle/>
          <a:p>
            <a:r>
              <a:rPr lang="en-US" altLang="zh-CN" sz="2400" dirty="0"/>
              <a:t>&lt;?xml version="1.0" encoding="utf-8"?&gt;</a:t>
            </a:r>
          </a:p>
          <a:p>
            <a:r>
              <a:rPr lang="en-US" altLang="zh-CN" sz="2400" dirty="0"/>
              <a:t>&lt;manifest </a:t>
            </a:r>
            <a:r>
              <a:rPr lang="en-US" altLang="zh-CN" sz="2400" dirty="0" err="1"/>
              <a:t>xmlns:android</a:t>
            </a:r>
            <a:r>
              <a:rPr lang="en-US" altLang="zh-CN" sz="2400" dirty="0"/>
              <a:t>="http://schemas.android.com/</a:t>
            </a:r>
            <a:r>
              <a:rPr lang="en-US" altLang="zh-CN" sz="2400" dirty="0" err="1"/>
              <a:t>apk</a:t>
            </a:r>
            <a:r>
              <a:rPr lang="en-US" altLang="zh-CN" sz="2400" dirty="0"/>
              <a:t>/res/android"</a:t>
            </a:r>
          </a:p>
          <a:p>
            <a:r>
              <a:rPr lang="en-US" altLang="zh-CN" sz="2400" dirty="0"/>
              <a:t>    package="</a:t>
            </a:r>
            <a:r>
              <a:rPr lang="en-US" altLang="zh-CN" sz="2400" dirty="0" err="1"/>
              <a:t>com.example.broadcasttest</a:t>
            </a:r>
            <a:r>
              <a:rPr lang="en-US" altLang="zh-CN" sz="2400" dirty="0"/>
              <a:t>"&gt;</a:t>
            </a:r>
          </a:p>
          <a:p>
            <a:r>
              <a:rPr lang="en-US" altLang="zh-CN" sz="2400" dirty="0"/>
              <a:t>    </a:t>
            </a:r>
            <a:r>
              <a:rPr lang="en-US" altLang="zh-CN" sz="2400" b="1" dirty="0"/>
              <a:t>&lt;uses-permission </a:t>
            </a:r>
            <a:r>
              <a:rPr lang="en-US" altLang="zh-CN" sz="2400" b="1" dirty="0" err="1"/>
              <a:t>android:name</a:t>
            </a:r>
            <a:r>
              <a:rPr lang="en-US" altLang="zh-CN" sz="2400" b="1" dirty="0"/>
              <a:t>="</a:t>
            </a:r>
            <a:r>
              <a:rPr lang="en-US" altLang="zh-CN" sz="2400" b="1" dirty="0" err="1"/>
              <a:t>android.permission.ACCESS_NETWORK_STATE</a:t>
            </a:r>
            <a:r>
              <a:rPr lang="en-US" altLang="zh-CN" sz="2400" b="1" dirty="0"/>
              <a:t>" /&gt;</a:t>
            </a:r>
          </a:p>
          <a:p>
            <a:r>
              <a:rPr lang="en-US" altLang="zh-CN" sz="2400" dirty="0"/>
              <a:t>    …</a:t>
            </a:r>
          </a:p>
          <a:p>
            <a:r>
              <a:rPr lang="en-US" altLang="zh-CN" sz="2400" dirty="0"/>
              <a:t>&lt;/manifest&gt;</a:t>
            </a:r>
            <a:endParaRPr lang="zh-CN" altLang="en-US" sz="2400" dirty="0"/>
          </a:p>
        </p:txBody>
      </p:sp>
    </p:spTree>
    <p:extLst>
      <p:ext uri="{BB962C8B-B14F-4D97-AF65-F5344CB8AC3E}">
        <p14:creationId xmlns:p14="http://schemas.microsoft.com/office/powerpoint/2010/main" val="176597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a:t>运行程序。</a:t>
            </a:r>
            <a:endParaRPr lang="en-US" altLang="zh-CN" sz="2800" dirty="0"/>
          </a:p>
          <a:p>
            <a:pPr>
              <a:lnSpc>
                <a:spcPct val="150000"/>
              </a:lnSpc>
            </a:pPr>
            <a:r>
              <a:rPr lang="zh-CN" altLang="en-US" sz="2800" dirty="0"/>
              <a:t>首先会在注册完成的时候（第一次监听）收到一条广播提示。</a:t>
            </a:r>
            <a:endParaRPr lang="en-US" altLang="zh-CN" sz="2800" dirty="0"/>
          </a:p>
          <a:p>
            <a:pPr>
              <a:lnSpc>
                <a:spcPct val="150000"/>
              </a:lnSpc>
            </a:pPr>
            <a:r>
              <a:rPr lang="zh-CN" altLang="en-US" sz="2800" dirty="0"/>
              <a:t>然后按下</a:t>
            </a:r>
            <a:r>
              <a:rPr lang="en-US" altLang="zh-CN" sz="2800" dirty="0"/>
              <a:t>Home</a:t>
            </a:r>
            <a:r>
              <a:rPr lang="zh-CN" altLang="en-US" sz="2800" dirty="0"/>
              <a:t>键回到主界面（注意不能按</a:t>
            </a:r>
            <a:r>
              <a:rPr lang="en-US" altLang="zh-CN" sz="2800" dirty="0"/>
              <a:t>Back</a:t>
            </a:r>
            <a:r>
              <a:rPr lang="zh-CN" altLang="en-US" sz="2800" dirty="0"/>
              <a:t>键，否则</a:t>
            </a:r>
            <a:r>
              <a:rPr lang="en-US" altLang="zh-CN" sz="2800" dirty="0" err="1"/>
              <a:t>onDestroy</a:t>
            </a:r>
            <a:r>
              <a:rPr lang="en-US" altLang="zh-CN" sz="2800" dirty="0"/>
              <a:t>()</a:t>
            </a:r>
            <a:r>
              <a:rPr lang="zh-CN" altLang="en-US" sz="2800" dirty="0"/>
              <a:t>方法会执行，</a:t>
            </a:r>
            <a:r>
              <a:rPr lang="zh-CN" altLang="en-US" sz="2800" dirty="0">
                <a:solidFill>
                  <a:srgbClr val="C00000"/>
                </a:solidFill>
              </a:rPr>
              <a:t>静态注册的方式呢？</a:t>
            </a:r>
            <a:r>
              <a:rPr lang="zh-CN" altLang="en-US" sz="2800" dirty="0"/>
              <a:t>），接着尝试开关网络连接按钮来启动和关闭网络，这时将会收到相应的广播提示。</a:t>
            </a:r>
          </a:p>
        </p:txBody>
      </p:sp>
      <p:sp>
        <p:nvSpPr>
          <p:cNvPr id="3" name="标题 2"/>
          <p:cNvSpPr>
            <a:spLocks noGrp="1"/>
          </p:cNvSpPr>
          <p:nvPr>
            <p:ph type="title"/>
          </p:nvPr>
        </p:nvSpPr>
        <p:spPr/>
        <p:txBody>
          <a:bodyPr/>
          <a:lstStyle/>
          <a:p>
            <a:r>
              <a:rPr lang="zh-CN" altLang="en-US" dirty="0"/>
              <a:t>测试</a:t>
            </a:r>
          </a:p>
        </p:txBody>
      </p:sp>
    </p:spTree>
    <p:extLst>
      <p:ext uri="{BB962C8B-B14F-4D97-AF65-F5344CB8AC3E}">
        <p14:creationId xmlns:p14="http://schemas.microsoft.com/office/powerpoint/2010/main" val="146992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800" dirty="0">
                <a:solidFill>
                  <a:srgbClr val="FF3399"/>
                </a:solidFill>
              </a:rPr>
              <a:t>动态注册</a:t>
            </a:r>
            <a:r>
              <a:rPr lang="zh-CN" altLang="en-US" sz="2800" dirty="0"/>
              <a:t>的广播接收器可以自由地控制注册与注销，在灵活性方面有很大的优势，但是它必须在</a:t>
            </a:r>
            <a:r>
              <a:rPr lang="zh-CN" altLang="en-US" sz="2800" dirty="0">
                <a:solidFill>
                  <a:srgbClr val="FF3399"/>
                </a:solidFill>
              </a:rPr>
              <a:t>程序启动之后才能接收到广播</a:t>
            </a:r>
            <a:r>
              <a:rPr lang="zh-CN" altLang="en-US" sz="2800" dirty="0"/>
              <a:t>，因为注册的逻辑是写在</a:t>
            </a:r>
            <a:r>
              <a:rPr lang="en-US" altLang="zh-CN" sz="2800" dirty="0" err="1"/>
              <a:t>onCreate</a:t>
            </a:r>
            <a:r>
              <a:rPr lang="en-US" altLang="zh-CN" sz="2800" dirty="0"/>
              <a:t>()</a:t>
            </a:r>
            <a:r>
              <a:rPr lang="zh-CN" altLang="en-US" sz="2800" dirty="0"/>
              <a:t>方法中的。</a:t>
            </a:r>
            <a:endParaRPr lang="en-US" altLang="zh-CN" sz="2800" dirty="0"/>
          </a:p>
          <a:p>
            <a:pPr>
              <a:lnSpc>
                <a:spcPct val="150000"/>
              </a:lnSpc>
            </a:pPr>
            <a:r>
              <a:rPr lang="zh-CN" altLang="en-US" sz="2800" dirty="0">
                <a:solidFill>
                  <a:srgbClr val="FF3399"/>
                </a:solidFill>
              </a:rPr>
              <a:t>静态注册</a:t>
            </a:r>
            <a:r>
              <a:rPr lang="zh-CN" altLang="en-US" sz="2800" dirty="0"/>
              <a:t>的方式下，可以在</a:t>
            </a:r>
            <a:r>
              <a:rPr lang="zh-CN" altLang="en-US" sz="2800" dirty="0">
                <a:solidFill>
                  <a:srgbClr val="FF3399"/>
                </a:solidFill>
              </a:rPr>
              <a:t>程序未启动的情况下就能接收到广播</a:t>
            </a:r>
            <a:r>
              <a:rPr lang="zh-CN" altLang="en-US" sz="2800" dirty="0"/>
              <a:t>。例如开机启动功能：当收到系统开机广播消息后，广播接收器在</a:t>
            </a:r>
            <a:r>
              <a:rPr lang="en-US" altLang="zh-CN" sz="2800" dirty="0" err="1"/>
              <a:t>onReceive</a:t>
            </a:r>
            <a:r>
              <a:rPr lang="zh-CN" altLang="en-US" sz="2800" dirty="0"/>
              <a:t>方法中就可以执行相应的逻辑，例如启动某个服务，创建一条状态栏通知，等等。</a:t>
            </a:r>
            <a:endParaRPr lang="en-US" altLang="zh-CN" sz="2800" dirty="0"/>
          </a:p>
          <a:p>
            <a:pPr>
              <a:lnSpc>
                <a:spcPct val="150000"/>
              </a:lnSpc>
            </a:pPr>
            <a:r>
              <a:rPr lang="zh-CN" altLang="en-US" sz="2800" dirty="0"/>
              <a:t>通常情况下，静态注册的方式要容易实现。</a:t>
            </a:r>
            <a:endParaRPr lang="en-US" altLang="zh-CN" sz="2800" dirty="0"/>
          </a:p>
          <a:p>
            <a:endParaRPr lang="zh-CN" altLang="en-US" dirty="0"/>
          </a:p>
        </p:txBody>
      </p:sp>
      <p:sp>
        <p:nvSpPr>
          <p:cNvPr id="3" name="标题 2"/>
          <p:cNvSpPr>
            <a:spLocks noGrp="1"/>
          </p:cNvSpPr>
          <p:nvPr>
            <p:ph type="title"/>
          </p:nvPr>
        </p:nvSpPr>
        <p:spPr/>
        <p:txBody>
          <a:bodyPr/>
          <a:lstStyle/>
          <a:p>
            <a:r>
              <a:rPr lang="zh-CN" altLang="en-US" dirty="0"/>
              <a:t>静态注册与动态注册</a:t>
            </a:r>
          </a:p>
        </p:txBody>
      </p:sp>
    </p:spTree>
    <p:extLst>
      <p:ext uri="{BB962C8B-B14F-4D97-AF65-F5344CB8AC3E}">
        <p14:creationId xmlns:p14="http://schemas.microsoft.com/office/powerpoint/2010/main" val="345852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主要内容</a:t>
            </a:r>
          </a:p>
        </p:txBody>
      </p:sp>
      <p:graphicFrame>
        <p:nvGraphicFramePr>
          <p:cNvPr id="4" name="对象 3"/>
          <p:cNvGraphicFramePr>
            <a:graphicFrameLocks noChangeAspect="1"/>
          </p:cNvGraphicFramePr>
          <p:nvPr>
            <p:extLst>
              <p:ext uri="{D42A27DB-BD31-4B8C-83A1-F6EECF244321}">
                <p14:modId xmlns:p14="http://schemas.microsoft.com/office/powerpoint/2010/main" val="1481096007"/>
              </p:ext>
            </p:extLst>
          </p:nvPr>
        </p:nvGraphicFramePr>
        <p:xfrm>
          <a:off x="850674" y="1862364"/>
          <a:ext cx="8882062" cy="4333875"/>
        </p:xfrm>
        <a:graphic>
          <a:graphicData uri="http://schemas.openxmlformats.org/presentationml/2006/ole">
            <mc:AlternateContent xmlns:mc="http://schemas.openxmlformats.org/markup-compatibility/2006">
              <mc:Choice xmlns:v="urn:schemas-microsoft-com:vml" Requires="v">
                <p:oleObj name="Visio" r:id="rId2" imgW="7458210" imgH="3346779" progId="Visio.Drawing.11">
                  <p:embed/>
                </p:oleObj>
              </mc:Choice>
              <mc:Fallback>
                <p:oleObj name="Visio" r:id="rId2" imgW="7458210" imgH="3346779" progId="Visio.Drawing.11">
                  <p:embed/>
                  <p:pic>
                    <p:nvPicPr>
                      <p:cNvPr id="0" name="Object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74" y="1862364"/>
                        <a:ext cx="8882062"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423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在应用程序中，用户可自定义要广播的消息。</a:t>
            </a:r>
            <a:endParaRPr lang="en-US" altLang="zh-CN" dirty="0"/>
          </a:p>
          <a:p>
            <a:pPr lvl="1"/>
            <a:r>
              <a:rPr lang="zh-CN" altLang="en-US" dirty="0"/>
              <a:t>与系统广播机制类似，需要先定义广播接收器，然后设置过滤器，注册广播接收器。</a:t>
            </a:r>
            <a:endParaRPr lang="en-US" altLang="zh-CN" dirty="0"/>
          </a:p>
          <a:p>
            <a:pPr lvl="1"/>
            <a:r>
              <a:rPr lang="zh-CN" altLang="en-US" dirty="0"/>
              <a:t>与系统广播消息不同的地方在于，广播接收器</a:t>
            </a:r>
            <a:r>
              <a:rPr lang="zh-CN" altLang="zh-CN" dirty="0"/>
              <a:t>并不会直接运行，必须在接收广播后才会被调用，因此，必须首先发送广播</a:t>
            </a:r>
            <a:r>
              <a:rPr lang="zh-CN" altLang="en-US" dirty="0"/>
              <a:t>。</a:t>
            </a:r>
            <a:endParaRPr lang="en-US" altLang="zh-CN" dirty="0"/>
          </a:p>
          <a:p>
            <a:pPr>
              <a:lnSpc>
                <a:spcPct val="120000"/>
              </a:lnSpc>
            </a:pPr>
            <a:r>
              <a:rPr lang="zh-CN" altLang="zh-CN" dirty="0"/>
              <a:t>在Android中</a:t>
            </a:r>
            <a:r>
              <a:rPr lang="zh-CN" altLang="en-US" dirty="0"/>
              <a:t>为应用程序</a:t>
            </a:r>
            <a:r>
              <a:rPr lang="zh-CN" altLang="zh-CN" dirty="0"/>
              <a:t>提供了两种发送广播的方式，调用Context的sendBroadcast()或sendOrderedBroadcast()方法。</a:t>
            </a:r>
          </a:p>
          <a:p>
            <a:pPr lvl="1">
              <a:lnSpc>
                <a:spcPct val="120000"/>
              </a:lnSpc>
            </a:pPr>
            <a:r>
              <a:rPr lang="zh-CN" altLang="zh-CN" b="1" dirty="0">
                <a:solidFill>
                  <a:srgbClr val="FF0000"/>
                </a:solidFill>
              </a:rPr>
              <a:t>sendBroadcast(Intent intent)</a:t>
            </a:r>
            <a:r>
              <a:rPr lang="zh-CN" altLang="zh-CN" dirty="0"/>
              <a:t>：用于发送</a:t>
            </a:r>
            <a:r>
              <a:rPr lang="zh-CN" altLang="zh-CN" b="1" dirty="0">
                <a:solidFill>
                  <a:srgbClr val="003399"/>
                </a:solidFill>
              </a:rPr>
              <a:t>普通广播</a:t>
            </a:r>
            <a:r>
              <a:rPr lang="zh-CN" altLang="zh-CN" dirty="0"/>
              <a:t>，其中intent参数表示接收该广播的广播接收者所需要满足的条件，以及广播所传递的数据；</a:t>
            </a:r>
          </a:p>
          <a:p>
            <a:pPr lvl="1">
              <a:lnSpc>
                <a:spcPct val="120000"/>
              </a:lnSpc>
            </a:pPr>
            <a:r>
              <a:rPr lang="zh-CN" altLang="zh-CN" b="1" dirty="0">
                <a:solidFill>
                  <a:srgbClr val="FF0000"/>
                </a:solidFill>
              </a:rPr>
              <a:t>sendOrderedBroadcast(Intent intent, String receiverPermission)</a:t>
            </a:r>
            <a:r>
              <a:rPr lang="zh-CN" altLang="zh-CN" dirty="0"/>
              <a:t>：用于发送</a:t>
            </a:r>
            <a:r>
              <a:rPr lang="zh-CN" altLang="zh-CN" b="1" dirty="0">
                <a:solidFill>
                  <a:srgbClr val="003399"/>
                </a:solidFill>
              </a:rPr>
              <a:t>有序广播</a:t>
            </a:r>
            <a:r>
              <a:rPr lang="zh-CN" altLang="zh-CN" dirty="0"/>
              <a:t>，intent参数同上，receiverPermission表示接收该广播的许可权限。</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3. </a:t>
            </a:r>
            <a:r>
              <a:rPr lang="zh-CN" altLang="en-US" dirty="0"/>
              <a:t>发送自定义广播</a:t>
            </a:r>
          </a:p>
        </p:txBody>
      </p:sp>
    </p:spTree>
    <p:extLst>
      <p:ext uri="{BB962C8B-B14F-4D97-AF65-F5344CB8AC3E}">
        <p14:creationId xmlns:p14="http://schemas.microsoft.com/office/powerpoint/2010/main" val="429134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zh-CN" altLang="en-US" b="1" dirty="0">
                <a:solidFill>
                  <a:srgbClr val="FF3399"/>
                </a:solidFill>
              </a:rPr>
              <a:t>普通广播</a:t>
            </a:r>
            <a:r>
              <a:rPr lang="zh-CN" altLang="en-US" dirty="0"/>
              <a:t>（</a:t>
            </a:r>
            <a:r>
              <a:rPr lang="en-US" altLang="zh-CN" dirty="0"/>
              <a:t>Normal Broadcast</a:t>
            </a:r>
            <a:r>
              <a:rPr lang="zh-CN" altLang="en-US" dirty="0"/>
              <a:t>）：是完全异步的，可以在同一时刻（逻辑上）被所有接收者接收到，消息传递的效率比较高。但缺点是接收者不能将处理结果传递给下一个接收者，并且无法终止</a:t>
            </a:r>
            <a:r>
              <a:rPr lang="en-US" altLang="zh-CN" dirty="0"/>
              <a:t>Broadcast Intent</a:t>
            </a:r>
            <a:r>
              <a:rPr lang="zh-CN" altLang="en-US" dirty="0"/>
              <a:t>的传播。</a:t>
            </a:r>
            <a:endParaRPr lang="en-US" altLang="zh-CN" dirty="0"/>
          </a:p>
          <a:p>
            <a:r>
              <a:rPr lang="zh-CN" altLang="en-US" dirty="0"/>
              <a:t> </a:t>
            </a:r>
            <a:r>
              <a:rPr lang="zh-CN" altLang="en-US" b="1" dirty="0">
                <a:solidFill>
                  <a:srgbClr val="FF3399"/>
                </a:solidFill>
              </a:rPr>
              <a:t>有序广播</a:t>
            </a:r>
            <a:r>
              <a:rPr lang="zh-CN" altLang="en-US" dirty="0"/>
              <a:t>（</a:t>
            </a:r>
            <a:r>
              <a:rPr lang="en-US" altLang="zh-CN" dirty="0"/>
              <a:t>Ordered Broadcast</a:t>
            </a:r>
            <a:r>
              <a:rPr lang="zh-CN" altLang="en-US" dirty="0"/>
              <a:t>）：该广播的接收者将按预先声明的优先级依次接收广播。有序广播接收者可以终止广播的传播（通过调用</a:t>
            </a:r>
            <a:r>
              <a:rPr lang="en-US" altLang="zh-CN" dirty="0" err="1"/>
              <a:t>abortBroadcast</a:t>
            </a:r>
            <a:r>
              <a:rPr lang="en-US" altLang="zh-CN" dirty="0"/>
              <a:t>()</a:t>
            </a:r>
            <a:r>
              <a:rPr lang="zh-CN" altLang="en-US" dirty="0"/>
              <a:t>方法），广播的传播一旦终止，后面的接收者就无法接收到广播。另外，广播的接收者可以将数据传递给下一个接收者（通过</a:t>
            </a:r>
            <a:r>
              <a:rPr lang="en-US" altLang="zh-CN" dirty="0" err="1"/>
              <a:t>setResultExtras</a:t>
            </a:r>
            <a:r>
              <a:rPr lang="en-US" altLang="zh-CN" dirty="0"/>
              <a:t>(Bundle bundle)</a:t>
            </a:r>
            <a:r>
              <a:rPr lang="zh-CN" altLang="en-US" dirty="0"/>
              <a:t>方法）。</a:t>
            </a:r>
          </a:p>
        </p:txBody>
      </p:sp>
      <p:sp>
        <p:nvSpPr>
          <p:cNvPr id="3" name="标题 2"/>
          <p:cNvSpPr>
            <a:spLocks noGrp="1"/>
          </p:cNvSpPr>
          <p:nvPr>
            <p:ph type="title"/>
          </p:nvPr>
        </p:nvSpPr>
        <p:spPr/>
        <p:txBody>
          <a:bodyPr/>
          <a:lstStyle/>
          <a:p>
            <a:r>
              <a:rPr lang="zh-CN" altLang="en-US" dirty="0"/>
              <a:t>发送广播的两种方式</a:t>
            </a:r>
          </a:p>
        </p:txBody>
      </p:sp>
    </p:spTree>
    <p:extLst>
      <p:ext uri="{BB962C8B-B14F-4D97-AF65-F5344CB8AC3E}">
        <p14:creationId xmlns:p14="http://schemas.microsoft.com/office/powerpoint/2010/main" val="377979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514350" indent="-514350">
              <a:buFont typeface="+mj-ea"/>
              <a:buAutoNum type="circleNumDbPlain"/>
            </a:pPr>
            <a:r>
              <a:rPr lang="zh-CN" altLang="en-US" sz="2800" dirty="0"/>
              <a:t>首先定义广播接收器</a:t>
            </a:r>
            <a:r>
              <a:rPr lang="en-US" altLang="zh-CN" sz="2800" dirty="0" err="1"/>
              <a:t>MyBroadcastReceiver</a:t>
            </a:r>
            <a:r>
              <a:rPr lang="zh-CN" altLang="en-US" sz="2800" dirty="0"/>
              <a:t>。（同前）</a:t>
            </a:r>
            <a:endParaRPr lang="en-US" altLang="zh-CN" sz="2800" dirty="0"/>
          </a:p>
          <a:p>
            <a:pPr marL="514350" indent="-514350">
              <a:buFont typeface="+mj-ea"/>
              <a:buAutoNum type="circleNumDbPlain"/>
            </a:pPr>
            <a:r>
              <a:rPr lang="zh-CN" altLang="en-US" sz="2800" dirty="0"/>
              <a:t>然后注册广播接收器，此例中采用静态注册方式。</a:t>
            </a:r>
          </a:p>
        </p:txBody>
      </p:sp>
      <p:sp>
        <p:nvSpPr>
          <p:cNvPr id="3" name="标题 2"/>
          <p:cNvSpPr>
            <a:spLocks noGrp="1"/>
          </p:cNvSpPr>
          <p:nvPr>
            <p:ph type="title"/>
          </p:nvPr>
        </p:nvSpPr>
        <p:spPr/>
        <p:txBody>
          <a:bodyPr/>
          <a:lstStyle/>
          <a:p>
            <a:r>
              <a:rPr lang="zh-CN" altLang="en-US" dirty="0"/>
              <a:t>例：发送标准广播</a:t>
            </a:r>
          </a:p>
        </p:txBody>
      </p:sp>
      <p:sp>
        <p:nvSpPr>
          <p:cNvPr id="4" name="矩形 3"/>
          <p:cNvSpPr/>
          <p:nvPr/>
        </p:nvSpPr>
        <p:spPr>
          <a:xfrm>
            <a:off x="504496" y="2310671"/>
            <a:ext cx="11687503" cy="3416320"/>
          </a:xfrm>
          <a:prstGeom prst="rect">
            <a:avLst/>
          </a:prstGeom>
          <a:solidFill>
            <a:schemeClr val="accent5">
              <a:lumMod val="20000"/>
              <a:lumOff val="80000"/>
            </a:schemeClr>
          </a:solidFill>
          <a:ln>
            <a:solidFill>
              <a:schemeClr val="tx1"/>
            </a:solidFill>
          </a:ln>
        </p:spPr>
        <p:txBody>
          <a:bodyPr wrap="square">
            <a:spAutoFit/>
          </a:bodyPr>
          <a:lstStyle/>
          <a:p>
            <a:r>
              <a:rPr lang="en-US" altLang="zh-CN" sz="2400" dirty="0"/>
              <a:t> &lt;receiver</a:t>
            </a:r>
          </a:p>
          <a:p>
            <a:r>
              <a:rPr lang="en-US" altLang="zh-CN" sz="2400" dirty="0"/>
              <a:t>            </a:t>
            </a:r>
            <a:r>
              <a:rPr lang="en-US" altLang="zh-CN" sz="2400" dirty="0" err="1"/>
              <a:t>android:name</a:t>
            </a:r>
            <a:r>
              <a:rPr lang="en-US" altLang="zh-CN" sz="2400" dirty="0"/>
              <a:t>=". </a:t>
            </a:r>
            <a:r>
              <a:rPr lang="en-US" altLang="zh-CN" sz="2400" dirty="0" err="1"/>
              <a:t>MyBroadcastReceiver</a:t>
            </a:r>
            <a:r>
              <a:rPr lang="en-US" altLang="zh-CN" sz="2400" dirty="0"/>
              <a:t>"</a:t>
            </a:r>
          </a:p>
          <a:p>
            <a:r>
              <a:rPr lang="en-US" altLang="zh-CN" sz="2400" dirty="0"/>
              <a:t>            </a:t>
            </a:r>
            <a:r>
              <a:rPr lang="en-US" altLang="zh-CN" sz="2400" dirty="0" err="1"/>
              <a:t>android:enabled</a:t>
            </a:r>
            <a:r>
              <a:rPr lang="en-US" altLang="zh-CN" sz="2400" dirty="0"/>
              <a:t>="true"</a:t>
            </a:r>
          </a:p>
          <a:p>
            <a:r>
              <a:rPr lang="en-US" altLang="zh-CN" sz="2400" dirty="0"/>
              <a:t>            </a:t>
            </a:r>
            <a:r>
              <a:rPr lang="en-US" altLang="zh-CN" sz="2400" dirty="0" err="1"/>
              <a:t>android:exported</a:t>
            </a:r>
            <a:r>
              <a:rPr lang="en-US" altLang="zh-CN" sz="2400" dirty="0"/>
              <a:t>="true"&gt;</a:t>
            </a:r>
          </a:p>
          <a:p>
            <a:r>
              <a:rPr lang="en-US" altLang="zh-CN" sz="2400" b="1" dirty="0"/>
              <a:t>            &lt;intent-filter&gt;</a:t>
            </a:r>
          </a:p>
          <a:p>
            <a:r>
              <a:rPr lang="en-US" altLang="zh-CN" sz="2400" b="1" dirty="0"/>
              <a:t>                &lt;action </a:t>
            </a:r>
            <a:r>
              <a:rPr lang="en-US" altLang="zh-CN" sz="2400" b="1" dirty="0" err="1"/>
              <a:t>android:name</a:t>
            </a:r>
            <a:r>
              <a:rPr lang="en-US" altLang="zh-CN" sz="2400" b="1" dirty="0"/>
              <a:t>="</a:t>
            </a:r>
            <a:r>
              <a:rPr lang="en-US" altLang="zh-CN" sz="2400" b="1" dirty="0" err="1"/>
              <a:t>com.example.broadcasttest.MY_BROADCAST</a:t>
            </a:r>
            <a:r>
              <a:rPr lang="en-US" altLang="zh-CN" sz="2400" b="1" dirty="0"/>
              <a:t>"/&gt;</a:t>
            </a:r>
          </a:p>
          <a:p>
            <a:r>
              <a:rPr lang="en-US" altLang="zh-CN" sz="2400" b="1" dirty="0"/>
              <a:t>                &lt;category </a:t>
            </a:r>
            <a:r>
              <a:rPr lang="en-US" altLang="zh-CN" sz="2400" b="1" dirty="0" err="1"/>
              <a:t>android:name</a:t>
            </a:r>
            <a:r>
              <a:rPr lang="en-US" altLang="zh-CN" sz="2400" b="1" dirty="0"/>
              <a:t>="</a:t>
            </a:r>
            <a:r>
              <a:rPr lang="en-US" altLang="zh-CN" sz="2400" b="1" dirty="0" err="1"/>
              <a:t>android.intent.category.DEFAULT</a:t>
            </a:r>
            <a:r>
              <a:rPr lang="en-US" altLang="zh-CN" sz="2400" b="1" dirty="0"/>
              <a:t>" /&gt;</a:t>
            </a:r>
          </a:p>
          <a:p>
            <a:r>
              <a:rPr lang="en-US" altLang="zh-CN" sz="2400" b="1" dirty="0"/>
              <a:t>            &lt;/intent-filter&gt;</a:t>
            </a:r>
          </a:p>
          <a:p>
            <a:r>
              <a:rPr lang="en-US" altLang="zh-CN" sz="2400" dirty="0"/>
              <a:t>        &lt;/receiver&gt;</a:t>
            </a:r>
            <a:endParaRPr lang="zh-CN" altLang="en-US" sz="2400" dirty="0"/>
          </a:p>
        </p:txBody>
      </p:sp>
    </p:spTree>
    <p:extLst>
      <p:ext uri="{BB962C8B-B14F-4D97-AF65-F5344CB8AC3E}">
        <p14:creationId xmlns:p14="http://schemas.microsoft.com/office/powerpoint/2010/main" val="111072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3486" y="716280"/>
            <a:ext cx="10972800" cy="4389120"/>
          </a:xfrm>
        </p:spPr>
        <p:txBody>
          <a:bodyPr/>
          <a:lstStyle/>
          <a:p>
            <a:pPr marL="514350" indent="-514350">
              <a:buFont typeface="+mj-ea"/>
              <a:buAutoNum type="circleNumDbPlain" startAt="3"/>
            </a:pPr>
            <a:r>
              <a:rPr lang="zh-CN" altLang="en-US" dirty="0"/>
              <a:t>发送广播，触发广播接收器接收广播消息。</a:t>
            </a:r>
            <a:endParaRPr lang="en-US" altLang="zh-CN" dirty="0"/>
          </a:p>
          <a:p>
            <a:pPr lvl="1"/>
            <a:r>
              <a:rPr lang="zh-CN" altLang="en-US" dirty="0"/>
              <a:t>在注册广播器时，指定其接收一条</a:t>
            </a:r>
            <a:r>
              <a:rPr lang="en-US" altLang="zh-CN" dirty="0"/>
              <a:t>“ </a:t>
            </a:r>
            <a:r>
              <a:rPr lang="en-US" altLang="zh-CN" sz="2000" dirty="0" err="1"/>
              <a:t>com.example.broadcasttest.MY_BROADCAST</a:t>
            </a:r>
            <a:r>
              <a:rPr lang="en-US" altLang="zh-CN" dirty="0"/>
              <a:t>”</a:t>
            </a:r>
            <a:r>
              <a:rPr lang="zh-CN" altLang="en-US" dirty="0"/>
              <a:t>的广播，因此在发送时需要发送这样一条广播。广播消息是利用</a:t>
            </a:r>
            <a:r>
              <a:rPr lang="en-US" altLang="zh-CN" dirty="0"/>
              <a:t>Intent</a:t>
            </a:r>
            <a:r>
              <a:rPr lang="zh-CN" altLang="en-US" dirty="0"/>
              <a:t>进行传送的。</a:t>
            </a:r>
            <a:endParaRPr lang="en-US" altLang="zh-CN" dirty="0"/>
          </a:p>
          <a:p>
            <a:pPr lvl="1"/>
            <a:r>
              <a:rPr lang="zh-CN" altLang="en-US" dirty="0"/>
              <a:t>此例中，在</a:t>
            </a:r>
            <a:r>
              <a:rPr lang="en-US" altLang="zh-CN" dirty="0" err="1"/>
              <a:t>MainActivity</a:t>
            </a:r>
            <a:r>
              <a:rPr lang="zh-CN" altLang="en-US" dirty="0"/>
              <a:t>的布局中定义一个按钮，作为发送广播的触发点：</a:t>
            </a:r>
            <a:endParaRPr lang="en-US" altLang="zh-CN" dirty="0"/>
          </a:p>
        </p:txBody>
      </p:sp>
      <p:sp>
        <p:nvSpPr>
          <p:cNvPr id="3" name="标题 2"/>
          <p:cNvSpPr>
            <a:spLocks noGrp="1"/>
          </p:cNvSpPr>
          <p:nvPr>
            <p:ph type="title"/>
          </p:nvPr>
        </p:nvSpPr>
        <p:spPr>
          <a:xfrm>
            <a:off x="493485" y="0"/>
            <a:ext cx="10972800" cy="653143"/>
          </a:xfrm>
        </p:spPr>
        <p:txBody>
          <a:bodyPr vert="horz" lIns="0" rIns="0" bIns="0" anchor="b">
            <a:normAutofit/>
          </a:bodyPr>
          <a:lstStyle/>
          <a:p>
            <a:r>
              <a:rPr lang="zh-CN" altLang="en-US" sz="3200" dirty="0">
                <a:solidFill>
                  <a:srgbClr val="0000CC"/>
                </a:solidFill>
                <a:ea typeface="黑体" pitchFamily="49" charset="-122"/>
              </a:rPr>
              <a:t>例：发送标准广播</a:t>
            </a:r>
          </a:p>
        </p:txBody>
      </p:sp>
      <p:sp>
        <p:nvSpPr>
          <p:cNvPr id="5" name="矩形 4"/>
          <p:cNvSpPr/>
          <p:nvPr/>
        </p:nvSpPr>
        <p:spPr>
          <a:xfrm>
            <a:off x="783772" y="2837001"/>
            <a:ext cx="10987314" cy="4154984"/>
          </a:xfrm>
          <a:prstGeom prst="rect">
            <a:avLst/>
          </a:prstGeom>
          <a:solidFill>
            <a:schemeClr val="accent5">
              <a:lumMod val="20000"/>
              <a:lumOff val="80000"/>
            </a:schemeClr>
          </a:solidFill>
        </p:spPr>
        <p:txBody>
          <a:bodyPr wrap="square">
            <a:spAutoFit/>
          </a:bodyPr>
          <a:lstStyle/>
          <a:p>
            <a:r>
              <a:rPr lang="en-US" altLang="zh-CN" sz="2200" dirty="0"/>
              <a:t> protected void </a:t>
            </a:r>
            <a:r>
              <a:rPr lang="en-US" altLang="zh-CN" sz="2200" dirty="0" err="1"/>
              <a:t>onCreate</a:t>
            </a:r>
            <a:r>
              <a:rPr lang="en-US" altLang="zh-CN" sz="2200" dirty="0"/>
              <a:t>(Bundle </a:t>
            </a:r>
            <a:r>
              <a:rPr lang="en-US" altLang="zh-CN" sz="2200" dirty="0" err="1"/>
              <a:t>savedInstanceState</a:t>
            </a:r>
            <a:r>
              <a:rPr lang="en-US" altLang="zh-CN" sz="2200" dirty="0"/>
              <a:t>) {</a:t>
            </a:r>
          </a:p>
          <a:p>
            <a:r>
              <a:rPr lang="en-US" altLang="zh-CN" sz="2200" dirty="0"/>
              <a:t>        </a:t>
            </a:r>
            <a:r>
              <a:rPr lang="en-US" altLang="zh-CN" sz="2200" dirty="0" err="1"/>
              <a:t>super.onCreate</a:t>
            </a:r>
            <a:r>
              <a:rPr lang="en-US" altLang="zh-CN" sz="2200" dirty="0"/>
              <a:t>(</a:t>
            </a:r>
            <a:r>
              <a:rPr lang="en-US" altLang="zh-CN" sz="2200" dirty="0" err="1"/>
              <a:t>savedInstanceState</a:t>
            </a:r>
            <a:r>
              <a:rPr lang="en-US" altLang="zh-CN" sz="2200" dirty="0"/>
              <a:t>);</a:t>
            </a:r>
          </a:p>
          <a:p>
            <a:r>
              <a:rPr lang="en-US" altLang="zh-CN" sz="2200" dirty="0"/>
              <a:t>        </a:t>
            </a:r>
            <a:r>
              <a:rPr lang="en-US" altLang="zh-CN" sz="2200" dirty="0" err="1"/>
              <a:t>setContentView</a:t>
            </a:r>
            <a:r>
              <a:rPr lang="en-US" altLang="zh-CN" sz="2200" dirty="0"/>
              <a:t>(</a:t>
            </a:r>
            <a:r>
              <a:rPr lang="en-US" altLang="zh-CN" sz="2200" dirty="0" err="1"/>
              <a:t>R.layout.activity_main</a:t>
            </a:r>
            <a:r>
              <a:rPr lang="en-US" altLang="zh-CN" sz="2200" dirty="0"/>
              <a:t>);</a:t>
            </a:r>
          </a:p>
          <a:p>
            <a:r>
              <a:rPr lang="en-US" altLang="zh-CN" sz="2200" dirty="0"/>
              <a:t>        Button </a:t>
            </a:r>
            <a:r>
              <a:rPr lang="en-US" altLang="zh-CN" sz="2200" dirty="0" err="1"/>
              <a:t>button</a:t>
            </a:r>
            <a:r>
              <a:rPr lang="en-US" altLang="zh-CN" sz="2200" dirty="0"/>
              <a:t> = (Button)</a:t>
            </a:r>
            <a:r>
              <a:rPr lang="en-US" altLang="zh-CN" sz="2200" dirty="0" err="1"/>
              <a:t>findViewById</a:t>
            </a:r>
            <a:r>
              <a:rPr lang="en-US" altLang="zh-CN" sz="2200" dirty="0"/>
              <a:t>(</a:t>
            </a:r>
            <a:r>
              <a:rPr lang="en-US" altLang="zh-CN" sz="2200" dirty="0" err="1"/>
              <a:t>R.id.button</a:t>
            </a:r>
            <a:r>
              <a:rPr lang="en-US" altLang="zh-CN" sz="2200" dirty="0"/>
              <a:t>);</a:t>
            </a:r>
          </a:p>
          <a:p>
            <a:r>
              <a:rPr lang="en-US" altLang="zh-CN" sz="2200" dirty="0"/>
              <a:t>        </a:t>
            </a:r>
            <a:r>
              <a:rPr lang="en-US" altLang="zh-CN" sz="2200" dirty="0" err="1"/>
              <a:t>button.setOnClickListener</a:t>
            </a:r>
            <a:r>
              <a:rPr lang="en-US" altLang="zh-CN" sz="2200" dirty="0"/>
              <a:t>(new </a:t>
            </a:r>
            <a:r>
              <a:rPr lang="en-US" altLang="zh-CN" sz="2200" dirty="0" err="1"/>
              <a:t>View.OnClickListener</a:t>
            </a:r>
            <a:r>
              <a:rPr lang="en-US" altLang="zh-CN" sz="2200" dirty="0"/>
              <a:t>() {</a:t>
            </a:r>
          </a:p>
          <a:p>
            <a:r>
              <a:rPr lang="en-US" altLang="zh-CN" sz="2200" dirty="0"/>
              <a:t>            @Override</a:t>
            </a:r>
          </a:p>
          <a:p>
            <a:r>
              <a:rPr lang="en-US" altLang="zh-CN" sz="2200" dirty="0"/>
              <a:t>            public void </a:t>
            </a:r>
            <a:r>
              <a:rPr lang="en-US" altLang="zh-CN" sz="2200" dirty="0" err="1"/>
              <a:t>onClick</a:t>
            </a:r>
            <a:r>
              <a:rPr lang="en-US" altLang="zh-CN" sz="2200" dirty="0"/>
              <a:t>(View view) {</a:t>
            </a:r>
          </a:p>
          <a:p>
            <a:r>
              <a:rPr lang="en-US" altLang="zh-CN" sz="2200" dirty="0"/>
              <a:t>                </a:t>
            </a:r>
            <a:r>
              <a:rPr lang="en-US" altLang="zh-CN" sz="2200" b="1" dirty="0"/>
              <a:t>Intent </a:t>
            </a:r>
            <a:r>
              <a:rPr lang="en-US" altLang="zh-CN" sz="2200" b="1" dirty="0" err="1"/>
              <a:t>intent</a:t>
            </a:r>
            <a:r>
              <a:rPr lang="en-US" altLang="zh-CN" sz="2200" b="1" dirty="0"/>
              <a:t> = new Intent("</a:t>
            </a:r>
            <a:r>
              <a:rPr lang="en-US" altLang="zh-CN" sz="2200" b="1" dirty="0" err="1"/>
              <a:t>com.example.broadcasttest.MY_BROADCAST</a:t>
            </a:r>
            <a:r>
              <a:rPr lang="en-US" altLang="zh-CN" sz="2200" b="1" dirty="0"/>
              <a:t>");</a:t>
            </a:r>
          </a:p>
          <a:p>
            <a:r>
              <a:rPr lang="en-US" altLang="zh-CN" sz="2200" b="1" dirty="0"/>
              <a:t>                </a:t>
            </a:r>
            <a:r>
              <a:rPr lang="en-US" altLang="zh-CN" sz="2200" b="1" dirty="0" err="1"/>
              <a:t>sendBroadcast</a:t>
            </a:r>
            <a:r>
              <a:rPr lang="en-US" altLang="zh-CN" sz="2200" b="1" dirty="0"/>
              <a:t>(intent);</a:t>
            </a:r>
          </a:p>
          <a:p>
            <a:r>
              <a:rPr lang="en-US" altLang="zh-CN" sz="2200" dirty="0"/>
              <a:t>            }</a:t>
            </a:r>
          </a:p>
          <a:p>
            <a:r>
              <a:rPr lang="en-US" altLang="zh-CN" sz="2200" dirty="0"/>
              <a:t>        });</a:t>
            </a:r>
          </a:p>
          <a:p>
            <a:r>
              <a:rPr lang="en-US" altLang="zh-CN" sz="2200" dirty="0"/>
              <a:t>    }</a:t>
            </a:r>
            <a:endParaRPr lang="zh-CN" altLang="en-US" sz="2200" dirty="0"/>
          </a:p>
        </p:txBody>
      </p:sp>
    </p:spTree>
    <p:extLst>
      <p:ext uri="{BB962C8B-B14F-4D97-AF65-F5344CB8AC3E}">
        <p14:creationId xmlns:p14="http://schemas.microsoft.com/office/powerpoint/2010/main" val="370727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idx="4294967295"/>
          </p:nvPr>
        </p:nvSpPr>
        <p:spPr>
          <a:xfrm>
            <a:off x="107950" y="44450"/>
            <a:ext cx="4679950" cy="576263"/>
          </a:xfrm>
        </p:spPr>
        <p:txBody>
          <a:bodyPr/>
          <a:lstStyle/>
          <a:p>
            <a:pPr eaLnBrk="1" hangingPunct="1"/>
            <a:r>
              <a:rPr lang="zh-CN" altLang="en-US" sz="2800" dirty="0">
                <a:solidFill>
                  <a:srgbClr val="0000CC"/>
                </a:solidFill>
                <a:ea typeface="黑体" pitchFamily="49" charset="-122"/>
              </a:rPr>
              <a:t>发送有序广播示例</a:t>
            </a:r>
          </a:p>
        </p:txBody>
      </p:sp>
      <p:sp>
        <p:nvSpPr>
          <p:cNvPr id="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7" name="TextBox 6"/>
          <p:cNvSpPr txBox="1">
            <a:spLocks noChangeArrowheads="1"/>
          </p:cNvSpPr>
          <p:nvPr/>
        </p:nvSpPr>
        <p:spPr bwMode="auto">
          <a:xfrm>
            <a:off x="215106" y="1802947"/>
            <a:ext cx="1060586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000" dirty="0">
                <a:solidFill>
                  <a:srgbClr val="000000"/>
                </a:solidFill>
                <a:latin typeface="Times New Roman" pitchFamily="18" charset="0"/>
                <a:ea typeface="黑体" pitchFamily="49" charset="-122"/>
              </a:rPr>
              <a:t>public class </a:t>
            </a:r>
            <a:r>
              <a:rPr lang="zh-CN" altLang="zh-CN" sz="2000" b="1" dirty="0">
                <a:solidFill>
                  <a:srgbClr val="0000CC"/>
                </a:solidFill>
                <a:latin typeface="Times New Roman" pitchFamily="18" charset="0"/>
                <a:ea typeface="黑体" pitchFamily="49" charset="-122"/>
              </a:rPr>
              <a:t>ABroadcastReceiver</a:t>
            </a:r>
            <a:r>
              <a:rPr lang="zh-CN" altLang="zh-CN" sz="2000" dirty="0">
                <a:solidFill>
                  <a:srgbClr val="000000"/>
                </a:solidFill>
                <a:latin typeface="Times New Roman" pitchFamily="18" charset="0"/>
                <a:ea typeface="黑体" pitchFamily="49" charset="-122"/>
              </a:rPr>
              <a:t> extends BroadcastReceiver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public void onReceive(Context context, Intent intent) {</a:t>
            </a:r>
          </a:p>
          <a:p>
            <a:pPr eaLnBrk="1" hangingPunct="1"/>
            <a:r>
              <a:rPr lang="zh-CN" altLang="zh-CN" sz="2000" dirty="0">
                <a:solidFill>
                  <a:srgbClr val="000000"/>
                </a:solidFill>
                <a:latin typeface="Times New Roman" pitchFamily="18" charset="0"/>
                <a:ea typeface="黑体" pitchFamily="49" charset="-122"/>
              </a:rPr>
              <a:t>	Toast.makeText(context, “</a:t>
            </a:r>
            <a:r>
              <a:rPr lang="zh-CN" altLang="zh-CN" sz="2000" b="1" dirty="0">
                <a:solidFill>
                  <a:srgbClr val="FF0000"/>
                </a:solidFill>
                <a:latin typeface="Times New Roman" pitchFamily="18" charset="0"/>
                <a:ea typeface="黑体" pitchFamily="49" charset="-122"/>
              </a:rPr>
              <a:t>A is Invoked!</a:t>
            </a:r>
            <a:r>
              <a:rPr lang="zh-CN" altLang="zh-CN" sz="2000" dirty="0">
                <a:solidFill>
                  <a:srgbClr val="000000"/>
                </a:solidFill>
                <a:latin typeface="Times New Roman" pitchFamily="18" charset="0"/>
                <a:ea typeface="黑体" pitchFamily="49" charset="-122"/>
              </a:rPr>
              <a:t>”,</a:t>
            </a:r>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Toast.LENGTH_SHORT).show();</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a:t>
            </a:r>
          </a:p>
          <a:p>
            <a:pPr eaLnBrk="1" hangingPunct="1"/>
            <a:r>
              <a:rPr lang="zh-CN" altLang="zh-CN" sz="2000" dirty="0">
                <a:solidFill>
                  <a:srgbClr val="000000"/>
                </a:solidFill>
                <a:latin typeface="Times New Roman" pitchFamily="18" charset="0"/>
                <a:ea typeface="黑体" pitchFamily="49" charset="-122"/>
              </a:rPr>
              <a:t>}</a:t>
            </a:r>
            <a:endParaRPr lang="zh-CN" altLang="en-US" sz="2000" dirty="0">
              <a:solidFill>
                <a:srgbClr val="000000"/>
              </a:solidFill>
              <a:latin typeface="Times New Roman" pitchFamily="18" charset="0"/>
              <a:ea typeface="黑体" pitchFamily="49" charset="-122"/>
            </a:endParaRPr>
          </a:p>
        </p:txBody>
      </p:sp>
      <p:sp>
        <p:nvSpPr>
          <p:cNvPr id="8" name="TextBox 6"/>
          <p:cNvSpPr txBox="1">
            <a:spLocks noChangeArrowheads="1"/>
          </p:cNvSpPr>
          <p:nvPr/>
        </p:nvSpPr>
        <p:spPr bwMode="auto">
          <a:xfrm>
            <a:off x="179388" y="3388406"/>
            <a:ext cx="106772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000" dirty="0">
                <a:solidFill>
                  <a:srgbClr val="000000"/>
                </a:solidFill>
                <a:latin typeface="Times New Roman" pitchFamily="18" charset="0"/>
                <a:ea typeface="黑体" pitchFamily="49" charset="-122"/>
              </a:rPr>
              <a:t>public class </a:t>
            </a:r>
            <a:r>
              <a:rPr lang="zh-CN" altLang="zh-CN" sz="2000" b="1" dirty="0">
                <a:solidFill>
                  <a:srgbClr val="0000CC"/>
                </a:solidFill>
                <a:latin typeface="Times New Roman" pitchFamily="18" charset="0"/>
                <a:ea typeface="黑体" pitchFamily="49" charset="-122"/>
              </a:rPr>
              <a:t>BBroadcastReceiver</a:t>
            </a:r>
            <a:r>
              <a:rPr lang="zh-CN" altLang="zh-CN" sz="2000" dirty="0">
                <a:solidFill>
                  <a:srgbClr val="000000"/>
                </a:solidFill>
                <a:latin typeface="Times New Roman" pitchFamily="18" charset="0"/>
                <a:ea typeface="黑体" pitchFamily="49" charset="-122"/>
              </a:rPr>
              <a:t> extends BroadcastReceiver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public void onReceive(Context context, Intent intent)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Toast.makeText(context, “</a:t>
            </a:r>
            <a:r>
              <a:rPr lang="zh-CN" altLang="zh-CN" sz="2000" b="1" dirty="0">
                <a:solidFill>
                  <a:srgbClr val="FF0000"/>
                </a:solidFill>
                <a:latin typeface="Times New Roman" pitchFamily="18" charset="0"/>
                <a:ea typeface="黑体" pitchFamily="49" charset="-122"/>
              </a:rPr>
              <a:t>B is Invoked!</a:t>
            </a:r>
            <a:r>
              <a:rPr lang="zh-CN" altLang="en-US" sz="2000" dirty="0">
                <a:solidFill>
                  <a:srgbClr val="000000"/>
                </a:solidFill>
                <a:latin typeface="Times New Roman" pitchFamily="18" charset="0"/>
                <a:ea typeface="黑体" pitchFamily="49" charset="-122"/>
              </a:rPr>
              <a:t>”</a:t>
            </a:r>
            <a:r>
              <a:rPr lang="zh-CN" altLang="zh-CN" sz="2000" dirty="0">
                <a:solidFill>
                  <a:srgbClr val="000000"/>
                </a:solidFill>
                <a:latin typeface="Times New Roman" pitchFamily="18" charset="0"/>
                <a:ea typeface="黑体" pitchFamily="49" charset="-122"/>
              </a:rPr>
              <a:t> , Toast.LENGTH_SHORT).show();</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a:t>
            </a:r>
          </a:p>
          <a:p>
            <a:pPr eaLnBrk="1" hangingPunct="1"/>
            <a:r>
              <a:rPr lang="zh-CN" altLang="zh-CN" sz="2000" dirty="0">
                <a:solidFill>
                  <a:srgbClr val="000000"/>
                </a:solidFill>
                <a:latin typeface="Times New Roman" pitchFamily="18" charset="0"/>
                <a:ea typeface="黑体" pitchFamily="49" charset="-122"/>
              </a:rPr>
              <a:t>}</a:t>
            </a:r>
            <a:endParaRPr lang="zh-CN" altLang="en-US" sz="2000" dirty="0">
              <a:solidFill>
                <a:srgbClr val="000000"/>
              </a:solidFill>
              <a:latin typeface="Times New Roman" pitchFamily="18" charset="0"/>
              <a:ea typeface="黑体" pitchFamily="49" charset="-122"/>
            </a:endParaRPr>
          </a:p>
        </p:txBody>
      </p:sp>
      <p:sp>
        <p:nvSpPr>
          <p:cNvPr id="9" name="TextBox 7"/>
          <p:cNvSpPr txBox="1">
            <a:spLocks noChangeArrowheads="1"/>
          </p:cNvSpPr>
          <p:nvPr/>
        </p:nvSpPr>
        <p:spPr bwMode="auto">
          <a:xfrm>
            <a:off x="250825" y="769938"/>
            <a:ext cx="1167991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20000"/>
              </a:lnSpc>
              <a:buClr>
                <a:schemeClr val="tx2"/>
              </a:buClr>
              <a:buFont typeface="Wingdings" pitchFamily="2" charset="2"/>
              <a:buNone/>
            </a:pPr>
            <a:r>
              <a:rPr lang="zh-CN" altLang="en-US" sz="2400" dirty="0">
                <a:solidFill>
                  <a:srgbClr val="0D0D0D"/>
                </a:solidFill>
              </a:rPr>
              <a:t>       编写三个广播接收器类，分别为：</a:t>
            </a:r>
            <a:r>
              <a:rPr lang="zh-CN" altLang="en-US" sz="2400" b="1" dirty="0">
                <a:solidFill>
                  <a:srgbClr val="FF0000"/>
                </a:solidFill>
              </a:rPr>
              <a:t> </a:t>
            </a:r>
            <a:r>
              <a:rPr lang="zh-CN" altLang="zh-CN" sz="2000" b="1" dirty="0">
                <a:solidFill>
                  <a:srgbClr val="FF0000"/>
                </a:solidFill>
              </a:rPr>
              <a:t>ABroadcastReceiver</a:t>
            </a:r>
            <a:r>
              <a:rPr lang="zh-CN" altLang="en-US" sz="2000" dirty="0">
                <a:solidFill>
                  <a:srgbClr val="000000"/>
                </a:solidFill>
              </a:rPr>
              <a:t>、 </a:t>
            </a:r>
            <a:r>
              <a:rPr lang="zh-CN" altLang="en-US" sz="2000" b="1" dirty="0">
                <a:solidFill>
                  <a:srgbClr val="FF0000"/>
                </a:solidFill>
              </a:rPr>
              <a:t>B</a:t>
            </a:r>
            <a:r>
              <a:rPr lang="zh-CN" altLang="zh-CN" sz="2000" b="1" dirty="0">
                <a:solidFill>
                  <a:srgbClr val="FF0000"/>
                </a:solidFill>
              </a:rPr>
              <a:t>BroadcastReceiver</a:t>
            </a:r>
            <a:r>
              <a:rPr lang="zh-CN" altLang="en-US" sz="2000" dirty="0">
                <a:solidFill>
                  <a:srgbClr val="000000"/>
                </a:solidFill>
              </a:rPr>
              <a:t>、 </a:t>
            </a:r>
            <a:r>
              <a:rPr lang="zh-CN" altLang="en-US" sz="2000" b="1" dirty="0">
                <a:solidFill>
                  <a:srgbClr val="FF0000"/>
                </a:solidFill>
              </a:rPr>
              <a:t>C</a:t>
            </a:r>
            <a:r>
              <a:rPr lang="zh-CN" altLang="zh-CN" sz="2000" b="1" dirty="0">
                <a:solidFill>
                  <a:srgbClr val="FF0000"/>
                </a:solidFill>
              </a:rPr>
              <a:t>BroadcastReceiver，</a:t>
            </a:r>
            <a:r>
              <a:rPr lang="zh-CN" altLang="en-US" sz="2000" dirty="0">
                <a:solidFill>
                  <a:srgbClr val="000000"/>
                </a:solidFill>
              </a:rPr>
              <a:t>内容为显示相应提示信息。</a:t>
            </a:r>
            <a:endParaRPr lang="en-US" altLang="zh-CN" sz="2000" dirty="0">
              <a:solidFill>
                <a:srgbClr val="000000"/>
              </a:solidFill>
            </a:endParaRPr>
          </a:p>
        </p:txBody>
      </p:sp>
      <p:sp>
        <p:nvSpPr>
          <p:cNvPr id="10" name="TextBox 6"/>
          <p:cNvSpPr txBox="1">
            <a:spLocks noChangeArrowheads="1"/>
          </p:cNvSpPr>
          <p:nvPr/>
        </p:nvSpPr>
        <p:spPr bwMode="auto">
          <a:xfrm>
            <a:off x="179388" y="5174343"/>
            <a:ext cx="106772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000" dirty="0">
                <a:solidFill>
                  <a:srgbClr val="000000"/>
                </a:solidFill>
                <a:latin typeface="Times New Roman" pitchFamily="18" charset="0"/>
                <a:ea typeface="黑体" pitchFamily="49" charset="-122"/>
              </a:rPr>
              <a:t>public class </a:t>
            </a:r>
            <a:r>
              <a:rPr lang="zh-CN" altLang="en-US" sz="2000" b="1" dirty="0">
                <a:solidFill>
                  <a:srgbClr val="0000CC"/>
                </a:solidFill>
                <a:latin typeface="Times New Roman" pitchFamily="18" charset="0"/>
                <a:ea typeface="黑体" pitchFamily="49" charset="-122"/>
              </a:rPr>
              <a:t>C</a:t>
            </a:r>
            <a:r>
              <a:rPr lang="zh-CN" altLang="zh-CN" sz="2000" b="1" dirty="0">
                <a:solidFill>
                  <a:srgbClr val="0000CC"/>
                </a:solidFill>
                <a:latin typeface="Times New Roman" pitchFamily="18" charset="0"/>
                <a:ea typeface="黑体" pitchFamily="49" charset="-122"/>
              </a:rPr>
              <a:t>BroadcastReceiver</a:t>
            </a:r>
            <a:r>
              <a:rPr lang="zh-CN" altLang="zh-CN" sz="2000" dirty="0">
                <a:solidFill>
                  <a:srgbClr val="000000"/>
                </a:solidFill>
                <a:latin typeface="Times New Roman" pitchFamily="18" charset="0"/>
                <a:ea typeface="黑体" pitchFamily="49" charset="-122"/>
              </a:rPr>
              <a:t> extends BroadcastReceiver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public void onReceive(Context context, Intent intent)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Toast.makeText(context, “</a:t>
            </a:r>
            <a:r>
              <a:rPr lang="zh-CN" altLang="en-US" sz="2000" b="1" dirty="0">
                <a:solidFill>
                  <a:srgbClr val="FF0000"/>
                </a:solidFill>
                <a:latin typeface="Times New Roman" pitchFamily="18" charset="0"/>
                <a:ea typeface="黑体" pitchFamily="49" charset="-122"/>
              </a:rPr>
              <a:t>C</a:t>
            </a:r>
            <a:r>
              <a:rPr lang="zh-CN" altLang="zh-CN" sz="2000" b="1" dirty="0">
                <a:solidFill>
                  <a:srgbClr val="FF0000"/>
                </a:solidFill>
                <a:latin typeface="Times New Roman" pitchFamily="18" charset="0"/>
                <a:ea typeface="黑体" pitchFamily="49" charset="-122"/>
              </a:rPr>
              <a:t> is Invoked!</a:t>
            </a:r>
            <a:r>
              <a:rPr lang="en-US" altLang="zh-CN" sz="2000" dirty="0">
                <a:solidFill>
                  <a:srgbClr val="000000"/>
                </a:solidFill>
                <a:latin typeface="Times New Roman" pitchFamily="18" charset="0"/>
                <a:ea typeface="黑体" pitchFamily="49" charset="-122"/>
              </a:rPr>
              <a:t>”</a:t>
            </a:r>
            <a:r>
              <a:rPr lang="zh-CN" altLang="zh-CN" sz="2000" dirty="0">
                <a:solidFill>
                  <a:srgbClr val="000000"/>
                </a:solidFill>
                <a:latin typeface="Times New Roman" pitchFamily="18" charset="0"/>
                <a:ea typeface="黑体" pitchFamily="49" charset="-122"/>
              </a:rPr>
              <a:t> , Toast.LENGTH_SHORT).show();</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a:t>
            </a:r>
          </a:p>
          <a:p>
            <a:pPr eaLnBrk="1" hangingPunct="1"/>
            <a:r>
              <a:rPr lang="zh-CN" altLang="zh-CN" sz="2000" dirty="0">
                <a:solidFill>
                  <a:srgbClr val="000000"/>
                </a:solidFill>
                <a:latin typeface="Times New Roman" pitchFamily="18" charset="0"/>
                <a:ea typeface="黑体" pitchFamily="49" charset="-122"/>
              </a:rPr>
              <a:t>}</a:t>
            </a:r>
            <a:endParaRPr lang="zh-CN" altLang="en-US" sz="2000" dirty="0">
              <a:solidFill>
                <a:srgbClr val="000000"/>
              </a:solidFill>
              <a:latin typeface="Times New Roman" pitchFamily="18" charset="0"/>
              <a:ea typeface="黑体" pitchFamily="49" charset="-122"/>
            </a:endParaRPr>
          </a:p>
        </p:txBody>
      </p:sp>
    </p:spTree>
    <p:extLst>
      <p:ext uri="{BB962C8B-B14F-4D97-AF65-F5344CB8AC3E}">
        <p14:creationId xmlns:p14="http://schemas.microsoft.com/office/powerpoint/2010/main" val="318704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5" name="TextBox 6"/>
          <p:cNvSpPr txBox="1">
            <a:spLocks noChangeArrowheads="1"/>
          </p:cNvSpPr>
          <p:nvPr/>
        </p:nvSpPr>
        <p:spPr bwMode="auto">
          <a:xfrm>
            <a:off x="179388" y="765175"/>
            <a:ext cx="10836955"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200" dirty="0">
                <a:solidFill>
                  <a:srgbClr val="000000"/>
                </a:solidFill>
                <a:latin typeface="Times New Roman" pitchFamily="18" charset="0"/>
                <a:ea typeface="黑体" pitchFamily="49" charset="-122"/>
              </a:rPr>
              <a:t>&lt;receiver android:name=".ABroadcastReceiver" &gt;</a:t>
            </a:r>
          </a:p>
          <a:p>
            <a:pPr eaLnBrk="1" hangingPunct="1"/>
            <a:r>
              <a:rPr lang="zh-CN" altLang="zh-CN" sz="2200" dirty="0">
                <a:solidFill>
                  <a:srgbClr val="000000"/>
                </a:solidFill>
                <a:latin typeface="Times New Roman" pitchFamily="18" charset="0"/>
                <a:ea typeface="黑体" pitchFamily="49" charset="-122"/>
              </a:rPr>
              <a:t>            &lt;intent-filter </a:t>
            </a:r>
            <a:r>
              <a:rPr lang="zh-CN" altLang="zh-CN" sz="2200" b="1" dirty="0">
                <a:solidFill>
                  <a:srgbClr val="FF0000"/>
                </a:solidFill>
                <a:latin typeface="Times New Roman" pitchFamily="18" charset="0"/>
                <a:ea typeface="黑体" pitchFamily="49" charset="-122"/>
              </a:rPr>
              <a:t>android:priority="100"</a:t>
            </a:r>
            <a:r>
              <a:rPr lang="zh-CN" altLang="zh-CN" sz="2200" dirty="0">
                <a:solidFill>
                  <a:srgbClr val="000000"/>
                </a:solidFill>
                <a:latin typeface="Times New Roman" pitchFamily="18" charset="0"/>
                <a:ea typeface="黑体" pitchFamily="49" charset="-122"/>
              </a:rPr>
              <a:t> &gt;</a:t>
            </a:r>
          </a:p>
          <a:p>
            <a:r>
              <a:rPr lang="zh-CN" altLang="zh-CN" sz="2200" dirty="0">
                <a:solidFill>
                  <a:srgbClr val="000000"/>
                </a:solidFill>
                <a:latin typeface="Times New Roman" pitchFamily="18" charset="0"/>
                <a:ea typeface="黑体" pitchFamily="49" charset="-122"/>
              </a:rPr>
              <a:t>                &lt;action android:name="</a:t>
            </a:r>
            <a:r>
              <a:rPr lang="en-US" altLang="zh-CN" sz="2200" b="1" dirty="0" err="1">
                <a:solidFill>
                  <a:srgbClr val="0000CC"/>
                </a:solidFill>
                <a:latin typeface="Times New Roman" pitchFamily="18" charset="0"/>
                <a:ea typeface="黑体" pitchFamily="49" charset="-122"/>
              </a:rPr>
              <a:t>com.example.broadcasttest.MY_BROADCAST</a:t>
            </a:r>
            <a:r>
              <a:rPr lang="zh-CN" altLang="zh-CN" sz="2200" dirty="0">
                <a:solidFill>
                  <a:srgbClr val="000000"/>
                </a:solidFill>
                <a:latin typeface="Times New Roman" pitchFamily="18" charset="0"/>
                <a:ea typeface="黑体" pitchFamily="49" charset="-122"/>
              </a:rPr>
              <a:t>" &gt;</a:t>
            </a:r>
          </a:p>
          <a:p>
            <a:pPr eaLnBrk="1" hangingPunct="1"/>
            <a:r>
              <a:rPr lang="zh-CN" altLang="zh-CN" sz="2200" dirty="0">
                <a:solidFill>
                  <a:srgbClr val="000000"/>
                </a:solidFill>
                <a:latin typeface="Times New Roman" pitchFamily="18" charset="0"/>
                <a:ea typeface="黑体" pitchFamily="49" charset="-122"/>
              </a:rPr>
              <a:t>                &lt;/action&gt;</a:t>
            </a:r>
          </a:p>
          <a:p>
            <a:pPr eaLnBrk="1" hangingPunct="1"/>
            <a:r>
              <a:rPr lang="zh-CN" altLang="zh-CN" sz="2200" dirty="0">
                <a:solidFill>
                  <a:srgbClr val="000000"/>
                </a:solidFill>
                <a:latin typeface="Times New Roman" pitchFamily="18" charset="0"/>
                <a:ea typeface="黑体" pitchFamily="49" charset="-122"/>
              </a:rPr>
              <a:t>            &lt;/intent-filter&gt;</a:t>
            </a:r>
          </a:p>
          <a:p>
            <a:pPr eaLnBrk="1" hangingPunct="1"/>
            <a:r>
              <a:rPr lang="zh-CN" altLang="zh-CN" sz="2200" dirty="0">
                <a:solidFill>
                  <a:srgbClr val="000000"/>
                </a:solidFill>
                <a:latin typeface="Times New Roman" pitchFamily="18" charset="0"/>
                <a:ea typeface="黑体" pitchFamily="49" charset="-122"/>
              </a:rPr>
              <a:t>        &lt;/receiver&gt;</a:t>
            </a:r>
          </a:p>
          <a:p>
            <a:pPr eaLnBrk="1" hangingPunct="1"/>
            <a:r>
              <a:rPr lang="zh-CN" altLang="zh-CN" sz="2200" dirty="0">
                <a:solidFill>
                  <a:srgbClr val="000000"/>
                </a:solidFill>
                <a:latin typeface="Times New Roman" pitchFamily="18" charset="0"/>
                <a:ea typeface="黑体" pitchFamily="49" charset="-122"/>
              </a:rPr>
              <a:t>        &lt;receiver android:name=".BBroadcastReceiver" &gt;</a:t>
            </a:r>
          </a:p>
          <a:p>
            <a:pPr eaLnBrk="1" hangingPunct="1"/>
            <a:r>
              <a:rPr lang="zh-CN" altLang="zh-CN" sz="2200" dirty="0">
                <a:solidFill>
                  <a:srgbClr val="000000"/>
                </a:solidFill>
                <a:latin typeface="Times New Roman" pitchFamily="18" charset="0"/>
                <a:ea typeface="黑体" pitchFamily="49" charset="-122"/>
              </a:rPr>
              <a:t>            &lt;intent-filter </a:t>
            </a:r>
            <a:r>
              <a:rPr lang="zh-CN" altLang="zh-CN" sz="2200" b="1" dirty="0">
                <a:solidFill>
                  <a:srgbClr val="FF0000"/>
                </a:solidFill>
                <a:latin typeface="Times New Roman" pitchFamily="18" charset="0"/>
                <a:ea typeface="黑体" pitchFamily="49" charset="-122"/>
              </a:rPr>
              <a:t>android:priority="</a:t>
            </a:r>
            <a:r>
              <a:rPr lang="en-US" altLang="zh-CN" sz="2200" b="1" dirty="0">
                <a:solidFill>
                  <a:srgbClr val="FF0000"/>
                </a:solidFill>
                <a:latin typeface="Times New Roman" pitchFamily="18" charset="0"/>
                <a:ea typeface="黑体" pitchFamily="49" charset="-122"/>
              </a:rPr>
              <a:t>5</a:t>
            </a:r>
            <a:r>
              <a:rPr lang="zh-CN" altLang="zh-CN" sz="2200" b="1" dirty="0">
                <a:solidFill>
                  <a:srgbClr val="FF0000"/>
                </a:solidFill>
                <a:latin typeface="Times New Roman" pitchFamily="18" charset="0"/>
                <a:ea typeface="黑体" pitchFamily="49" charset="-122"/>
              </a:rPr>
              <a:t>0"</a:t>
            </a:r>
            <a:r>
              <a:rPr lang="zh-CN" altLang="zh-CN" sz="2200" dirty="0">
                <a:solidFill>
                  <a:srgbClr val="000000"/>
                </a:solidFill>
                <a:latin typeface="Times New Roman" pitchFamily="18" charset="0"/>
                <a:ea typeface="黑体" pitchFamily="49" charset="-122"/>
              </a:rPr>
              <a:t> &gt;</a:t>
            </a:r>
          </a:p>
          <a:p>
            <a:r>
              <a:rPr lang="zh-CN" altLang="zh-CN" sz="2200" dirty="0">
                <a:solidFill>
                  <a:srgbClr val="000000"/>
                </a:solidFill>
                <a:latin typeface="Times New Roman" pitchFamily="18" charset="0"/>
                <a:ea typeface="黑体" pitchFamily="49" charset="-122"/>
              </a:rPr>
              <a:t>                &lt;action android:name="</a:t>
            </a:r>
            <a:r>
              <a:rPr lang="en-US" altLang="zh-CN" sz="2200" b="1" dirty="0" err="1">
                <a:solidFill>
                  <a:srgbClr val="0000CC"/>
                </a:solidFill>
                <a:latin typeface="Times New Roman" pitchFamily="18" charset="0"/>
                <a:ea typeface="黑体" pitchFamily="49" charset="-122"/>
              </a:rPr>
              <a:t>com.example.broadcasttest.MY_BROADCAST</a:t>
            </a:r>
            <a:r>
              <a:rPr lang="zh-CN" altLang="zh-CN" sz="2200" dirty="0">
                <a:solidFill>
                  <a:srgbClr val="000000"/>
                </a:solidFill>
                <a:latin typeface="Times New Roman" pitchFamily="18" charset="0"/>
                <a:ea typeface="黑体" pitchFamily="49" charset="-122"/>
              </a:rPr>
              <a:t>" &gt;</a:t>
            </a:r>
          </a:p>
          <a:p>
            <a:pPr eaLnBrk="1" hangingPunct="1"/>
            <a:r>
              <a:rPr lang="zh-CN" altLang="zh-CN" sz="2200" dirty="0">
                <a:solidFill>
                  <a:srgbClr val="000000"/>
                </a:solidFill>
                <a:latin typeface="Times New Roman" pitchFamily="18" charset="0"/>
                <a:ea typeface="黑体" pitchFamily="49" charset="-122"/>
              </a:rPr>
              <a:t>                &lt;/action&gt;</a:t>
            </a:r>
          </a:p>
          <a:p>
            <a:pPr eaLnBrk="1" hangingPunct="1"/>
            <a:r>
              <a:rPr lang="zh-CN" altLang="zh-CN" sz="2200" dirty="0">
                <a:solidFill>
                  <a:srgbClr val="000000"/>
                </a:solidFill>
                <a:latin typeface="Times New Roman" pitchFamily="18" charset="0"/>
                <a:ea typeface="黑体" pitchFamily="49" charset="-122"/>
              </a:rPr>
              <a:t>            &lt;/intent-filter&gt;</a:t>
            </a:r>
          </a:p>
          <a:p>
            <a:pPr eaLnBrk="1" hangingPunct="1"/>
            <a:r>
              <a:rPr lang="zh-CN" altLang="zh-CN" sz="2200" dirty="0">
                <a:solidFill>
                  <a:srgbClr val="000000"/>
                </a:solidFill>
                <a:latin typeface="Times New Roman" pitchFamily="18" charset="0"/>
                <a:ea typeface="黑体" pitchFamily="49" charset="-122"/>
              </a:rPr>
              <a:t>        &lt;/receiver&gt;</a:t>
            </a:r>
          </a:p>
          <a:p>
            <a:pPr eaLnBrk="1" hangingPunct="1"/>
            <a:r>
              <a:rPr lang="zh-CN" altLang="zh-CN" sz="2200" dirty="0">
                <a:solidFill>
                  <a:srgbClr val="000000"/>
                </a:solidFill>
                <a:latin typeface="Times New Roman" pitchFamily="18" charset="0"/>
                <a:ea typeface="黑体" pitchFamily="49" charset="-122"/>
              </a:rPr>
              <a:t>        &lt;receiver android:name=".CBroadcastReceiver" &gt;</a:t>
            </a:r>
          </a:p>
          <a:p>
            <a:pPr eaLnBrk="1" hangingPunct="1"/>
            <a:r>
              <a:rPr lang="zh-CN" altLang="zh-CN" sz="2200" dirty="0">
                <a:solidFill>
                  <a:srgbClr val="000000"/>
                </a:solidFill>
                <a:latin typeface="Times New Roman" pitchFamily="18" charset="0"/>
                <a:ea typeface="黑体" pitchFamily="49" charset="-122"/>
              </a:rPr>
              <a:t>            &lt;intent-filter </a:t>
            </a:r>
            <a:r>
              <a:rPr lang="zh-CN" altLang="zh-CN" sz="2200" b="1" dirty="0">
                <a:solidFill>
                  <a:srgbClr val="FF0000"/>
                </a:solidFill>
                <a:latin typeface="Times New Roman" pitchFamily="18" charset="0"/>
                <a:ea typeface="黑体" pitchFamily="49" charset="-122"/>
              </a:rPr>
              <a:t>android:priority="</a:t>
            </a:r>
            <a:r>
              <a:rPr lang="en-US" altLang="zh-CN" sz="2200" b="1" dirty="0">
                <a:solidFill>
                  <a:srgbClr val="FF0000"/>
                </a:solidFill>
                <a:latin typeface="Times New Roman" pitchFamily="18" charset="0"/>
                <a:ea typeface="黑体" pitchFamily="49" charset="-122"/>
              </a:rPr>
              <a:t>3</a:t>
            </a:r>
            <a:r>
              <a:rPr lang="zh-CN" altLang="zh-CN" sz="2200" b="1" dirty="0">
                <a:solidFill>
                  <a:srgbClr val="FF0000"/>
                </a:solidFill>
                <a:latin typeface="Times New Roman" pitchFamily="18" charset="0"/>
                <a:ea typeface="黑体" pitchFamily="49" charset="-122"/>
              </a:rPr>
              <a:t>0"</a:t>
            </a:r>
            <a:r>
              <a:rPr lang="zh-CN" altLang="zh-CN" sz="2200" dirty="0">
                <a:solidFill>
                  <a:srgbClr val="000000"/>
                </a:solidFill>
                <a:latin typeface="Times New Roman" pitchFamily="18" charset="0"/>
                <a:ea typeface="黑体" pitchFamily="49" charset="-122"/>
              </a:rPr>
              <a:t> &gt;</a:t>
            </a:r>
          </a:p>
          <a:p>
            <a:r>
              <a:rPr lang="zh-CN" altLang="zh-CN" sz="2200" dirty="0">
                <a:solidFill>
                  <a:srgbClr val="000000"/>
                </a:solidFill>
                <a:latin typeface="Times New Roman" pitchFamily="18" charset="0"/>
                <a:ea typeface="黑体" pitchFamily="49" charset="-122"/>
              </a:rPr>
              <a:t>                &lt;action android:name="</a:t>
            </a:r>
            <a:r>
              <a:rPr lang="en-US" altLang="zh-CN" sz="2200" b="1" dirty="0" err="1">
                <a:solidFill>
                  <a:srgbClr val="0000CC"/>
                </a:solidFill>
                <a:latin typeface="Times New Roman" pitchFamily="18" charset="0"/>
                <a:ea typeface="黑体" pitchFamily="49" charset="-122"/>
              </a:rPr>
              <a:t>com.example.broadcasttest.MY_BROADCAST</a:t>
            </a:r>
            <a:r>
              <a:rPr lang="zh-CN" altLang="zh-CN" sz="2200" dirty="0">
                <a:solidFill>
                  <a:srgbClr val="000000"/>
                </a:solidFill>
                <a:latin typeface="Times New Roman" pitchFamily="18" charset="0"/>
                <a:ea typeface="黑体" pitchFamily="49" charset="-122"/>
              </a:rPr>
              <a:t>" &gt;</a:t>
            </a:r>
          </a:p>
          <a:p>
            <a:pPr eaLnBrk="1" hangingPunct="1"/>
            <a:r>
              <a:rPr lang="zh-CN" altLang="zh-CN" sz="2200" dirty="0">
                <a:solidFill>
                  <a:srgbClr val="000000"/>
                </a:solidFill>
                <a:latin typeface="Times New Roman" pitchFamily="18" charset="0"/>
                <a:ea typeface="黑体" pitchFamily="49" charset="-122"/>
              </a:rPr>
              <a:t>                &lt;/action&gt;</a:t>
            </a:r>
          </a:p>
          <a:p>
            <a:pPr eaLnBrk="1" hangingPunct="1"/>
            <a:r>
              <a:rPr lang="zh-CN" altLang="zh-CN" sz="2200" dirty="0">
                <a:solidFill>
                  <a:srgbClr val="000000"/>
                </a:solidFill>
                <a:latin typeface="Times New Roman" pitchFamily="18" charset="0"/>
                <a:ea typeface="黑体" pitchFamily="49" charset="-122"/>
              </a:rPr>
              <a:t>            &lt;/intent-filter&gt;</a:t>
            </a:r>
          </a:p>
          <a:p>
            <a:pPr eaLnBrk="1" hangingPunct="1"/>
            <a:r>
              <a:rPr lang="zh-CN" altLang="zh-CN" sz="2200" dirty="0">
                <a:solidFill>
                  <a:srgbClr val="000000"/>
                </a:solidFill>
                <a:latin typeface="Times New Roman" pitchFamily="18" charset="0"/>
                <a:ea typeface="黑体" pitchFamily="49" charset="-122"/>
              </a:rPr>
              <a:t>        &lt;/receiver&gt;</a:t>
            </a:r>
            <a:endParaRPr lang="zh-CN" altLang="en-US" sz="2200" dirty="0">
              <a:solidFill>
                <a:srgbClr val="000000"/>
              </a:solidFill>
              <a:latin typeface="Times New Roman" pitchFamily="18" charset="0"/>
              <a:ea typeface="黑体" pitchFamily="49" charset="-122"/>
            </a:endParaRPr>
          </a:p>
        </p:txBody>
      </p:sp>
      <p:sp>
        <p:nvSpPr>
          <p:cNvPr id="6" name="Rectangle 4"/>
          <p:cNvSpPr>
            <a:spLocks noChangeArrowheads="1"/>
          </p:cNvSpPr>
          <p:nvPr/>
        </p:nvSpPr>
        <p:spPr bwMode="auto">
          <a:xfrm>
            <a:off x="107950" y="44450"/>
            <a:ext cx="51117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800">
                <a:solidFill>
                  <a:srgbClr val="0000CC"/>
                </a:solidFill>
                <a:ea typeface="黑体" pitchFamily="49" charset="-122"/>
              </a:rPr>
              <a:t>在清单文件中注册广播接收器</a:t>
            </a:r>
          </a:p>
        </p:txBody>
      </p:sp>
      <p:sp>
        <p:nvSpPr>
          <p:cNvPr id="7" name="Rectangle 4"/>
          <p:cNvSpPr>
            <a:spLocks noChangeArrowheads="1"/>
          </p:cNvSpPr>
          <p:nvPr/>
        </p:nvSpPr>
        <p:spPr bwMode="auto">
          <a:xfrm>
            <a:off x="7467146" y="2116137"/>
            <a:ext cx="38163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000" b="1" dirty="0">
                <a:solidFill>
                  <a:srgbClr val="0000CC"/>
                </a:solidFill>
                <a:ea typeface="黑体" pitchFamily="49" charset="-122"/>
              </a:rPr>
              <a:t>尝试改变优先级大小，观看效果</a:t>
            </a:r>
          </a:p>
        </p:txBody>
      </p:sp>
    </p:spTree>
    <p:extLst>
      <p:ext uri="{BB962C8B-B14F-4D97-AF65-F5344CB8AC3E}">
        <p14:creationId xmlns:p14="http://schemas.microsoft.com/office/powerpoint/2010/main" val="220102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5" name="TextBox 6"/>
          <p:cNvSpPr txBox="1">
            <a:spLocks noChangeArrowheads="1"/>
          </p:cNvSpPr>
          <p:nvPr/>
        </p:nvSpPr>
        <p:spPr bwMode="auto">
          <a:xfrm>
            <a:off x="395287" y="3562350"/>
            <a:ext cx="10679111"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400" dirty="0">
                <a:solidFill>
                  <a:srgbClr val="000000"/>
                </a:solidFill>
                <a:latin typeface="Times New Roman" pitchFamily="18" charset="0"/>
                <a:ea typeface="黑体" pitchFamily="49" charset="-122"/>
              </a:rPr>
              <a:t>public class MainActivity extends Activity {</a:t>
            </a:r>
          </a:p>
          <a:p>
            <a:pPr eaLnBrk="1" hangingPunct="1"/>
            <a:r>
              <a:rPr lang="zh-CN" altLang="zh-CN" sz="2400" dirty="0">
                <a:solidFill>
                  <a:srgbClr val="000000"/>
                </a:solidFill>
                <a:latin typeface="Times New Roman" pitchFamily="18" charset="0"/>
                <a:ea typeface="黑体" pitchFamily="49" charset="-122"/>
              </a:rPr>
              <a:t>    public void onCreate(Bundle savedInstanceState) {</a:t>
            </a:r>
          </a:p>
          <a:p>
            <a:pPr eaLnBrk="1" hangingPunct="1"/>
            <a:r>
              <a:rPr lang="zh-CN" altLang="zh-CN" sz="2400" dirty="0">
                <a:solidFill>
                  <a:srgbClr val="000000"/>
                </a:solidFill>
                <a:latin typeface="Times New Roman" pitchFamily="18" charset="0"/>
                <a:ea typeface="黑体" pitchFamily="49" charset="-122"/>
              </a:rPr>
              <a:t>        super.onCreate(savedInstanceState);</a:t>
            </a:r>
          </a:p>
          <a:p>
            <a:pPr eaLnBrk="1" hangingPunct="1"/>
            <a:r>
              <a:rPr lang="zh-CN" altLang="zh-CN" sz="2400" dirty="0">
                <a:solidFill>
                  <a:srgbClr val="000000"/>
                </a:solidFill>
                <a:latin typeface="Times New Roman" pitchFamily="18" charset="0"/>
                <a:ea typeface="黑体" pitchFamily="49" charset="-122"/>
              </a:rPr>
              <a:t>        setContentView(R.layout.activity_main);</a:t>
            </a:r>
          </a:p>
          <a:p>
            <a:pPr eaLnBrk="1" hangingPunct="1"/>
            <a:r>
              <a:rPr lang="zh-CN" altLang="zh-CN" sz="2400" dirty="0">
                <a:solidFill>
                  <a:srgbClr val="000000"/>
                </a:solidFill>
                <a:latin typeface="Times New Roman" pitchFamily="18" charset="0"/>
                <a:ea typeface="黑体" pitchFamily="49" charset="-122"/>
              </a:rPr>
              <a:t>        Intent intent=new Intent("</a:t>
            </a:r>
            <a:r>
              <a:rPr lang="en-US" altLang="zh-CN" sz="2400" b="1" dirty="0" err="1">
                <a:solidFill>
                  <a:srgbClr val="FF0000"/>
                </a:solidFill>
                <a:latin typeface="Times New Roman" pitchFamily="18" charset="0"/>
                <a:ea typeface="黑体" pitchFamily="49" charset="-122"/>
              </a:rPr>
              <a:t>com.example.broadcasttest.MY_BROADCAST</a:t>
            </a:r>
            <a:r>
              <a:rPr lang="zh-CN" altLang="zh-CN" sz="2400" dirty="0">
                <a:solidFill>
                  <a:srgbClr val="000000"/>
                </a:solidFill>
                <a:latin typeface="Times New Roman" pitchFamily="18" charset="0"/>
                <a:ea typeface="黑体" pitchFamily="49" charset="-122"/>
              </a:rPr>
              <a:t>");</a:t>
            </a:r>
          </a:p>
          <a:p>
            <a:pPr eaLnBrk="1" hangingPunct="1"/>
            <a:r>
              <a:rPr lang="zh-CN" altLang="zh-CN" sz="2400" dirty="0">
                <a:solidFill>
                  <a:srgbClr val="000000"/>
                </a:solidFill>
                <a:latin typeface="Times New Roman" pitchFamily="18" charset="0"/>
                <a:ea typeface="黑体" pitchFamily="49" charset="-122"/>
              </a:rPr>
              <a:t>        </a:t>
            </a:r>
            <a:r>
              <a:rPr lang="zh-CN" altLang="zh-CN" sz="2400" b="1" dirty="0">
                <a:solidFill>
                  <a:srgbClr val="0000CC"/>
                </a:solidFill>
                <a:latin typeface="Times New Roman" pitchFamily="18" charset="0"/>
                <a:ea typeface="黑体" pitchFamily="49" charset="-122"/>
              </a:rPr>
              <a:t>sendOrderedBroadcast(intent,null);</a:t>
            </a:r>
          </a:p>
          <a:p>
            <a:pPr eaLnBrk="1" hangingPunct="1"/>
            <a:r>
              <a:rPr lang="zh-CN" altLang="zh-CN" sz="2400" dirty="0">
                <a:solidFill>
                  <a:srgbClr val="000000"/>
                </a:solidFill>
                <a:latin typeface="Times New Roman" pitchFamily="18" charset="0"/>
                <a:ea typeface="黑体" pitchFamily="49" charset="-122"/>
              </a:rPr>
              <a:t>    }</a:t>
            </a:r>
          </a:p>
          <a:p>
            <a:pPr eaLnBrk="1" hangingPunct="1"/>
            <a:r>
              <a:rPr lang="zh-CN" altLang="zh-CN" sz="2400" dirty="0">
                <a:solidFill>
                  <a:srgbClr val="000000"/>
                </a:solidFill>
                <a:latin typeface="Times New Roman" pitchFamily="18" charset="0"/>
                <a:ea typeface="黑体" pitchFamily="49" charset="-122"/>
              </a:rPr>
              <a:t>}</a:t>
            </a:r>
          </a:p>
        </p:txBody>
      </p:sp>
      <p:sp>
        <p:nvSpPr>
          <p:cNvPr id="6" name="Rectangle 4"/>
          <p:cNvSpPr>
            <a:spLocks noChangeArrowheads="1"/>
          </p:cNvSpPr>
          <p:nvPr/>
        </p:nvSpPr>
        <p:spPr bwMode="auto">
          <a:xfrm>
            <a:off x="107950" y="44450"/>
            <a:ext cx="59769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800">
                <a:solidFill>
                  <a:srgbClr val="0000CC"/>
                </a:solidFill>
                <a:ea typeface="黑体" pitchFamily="49" charset="-122"/>
              </a:rPr>
              <a:t>发送普通广播和发送有序广播对比</a:t>
            </a:r>
          </a:p>
        </p:txBody>
      </p:sp>
      <p:sp>
        <p:nvSpPr>
          <p:cNvPr id="7" name="Rectangle 4"/>
          <p:cNvSpPr>
            <a:spLocks noChangeArrowheads="1"/>
          </p:cNvSpPr>
          <p:nvPr/>
        </p:nvSpPr>
        <p:spPr bwMode="auto">
          <a:xfrm>
            <a:off x="8542224" y="3562350"/>
            <a:ext cx="203596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rgbClr val="FF0000"/>
                </a:solidFill>
                <a:ea typeface="黑体" pitchFamily="49" charset="-122"/>
              </a:rPr>
              <a:t>发送有序广播</a:t>
            </a:r>
          </a:p>
        </p:txBody>
      </p:sp>
      <p:sp>
        <p:nvSpPr>
          <p:cNvPr id="8" name="TextBox 6"/>
          <p:cNvSpPr txBox="1">
            <a:spLocks noChangeArrowheads="1"/>
          </p:cNvSpPr>
          <p:nvPr/>
        </p:nvSpPr>
        <p:spPr bwMode="auto">
          <a:xfrm>
            <a:off x="468312" y="765175"/>
            <a:ext cx="106060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400" dirty="0">
                <a:solidFill>
                  <a:srgbClr val="000000"/>
                </a:solidFill>
                <a:latin typeface="Times New Roman" pitchFamily="18" charset="0"/>
                <a:ea typeface="黑体" pitchFamily="49" charset="-122"/>
              </a:rPr>
              <a:t>public class MainActivity extends Activity {</a:t>
            </a:r>
          </a:p>
          <a:p>
            <a:pPr eaLnBrk="1" hangingPunct="1"/>
            <a:r>
              <a:rPr lang="zh-CN" altLang="zh-CN" sz="2400" dirty="0">
                <a:solidFill>
                  <a:srgbClr val="000000"/>
                </a:solidFill>
                <a:latin typeface="Times New Roman" pitchFamily="18" charset="0"/>
                <a:ea typeface="黑体" pitchFamily="49" charset="-122"/>
              </a:rPr>
              <a:t>    public void onCreate(Bundle savedInstanceState) {</a:t>
            </a:r>
          </a:p>
          <a:p>
            <a:pPr eaLnBrk="1" hangingPunct="1"/>
            <a:r>
              <a:rPr lang="zh-CN" altLang="zh-CN" sz="2400" dirty="0">
                <a:solidFill>
                  <a:srgbClr val="000000"/>
                </a:solidFill>
                <a:latin typeface="Times New Roman" pitchFamily="18" charset="0"/>
                <a:ea typeface="黑体" pitchFamily="49" charset="-122"/>
              </a:rPr>
              <a:t>        super.onCreate(savedInstanceState);</a:t>
            </a:r>
          </a:p>
          <a:p>
            <a:pPr eaLnBrk="1" hangingPunct="1"/>
            <a:r>
              <a:rPr lang="zh-CN" altLang="zh-CN" sz="2400" dirty="0">
                <a:solidFill>
                  <a:srgbClr val="000000"/>
                </a:solidFill>
                <a:latin typeface="Times New Roman" pitchFamily="18" charset="0"/>
                <a:ea typeface="黑体" pitchFamily="49" charset="-122"/>
              </a:rPr>
              <a:t>        setContentView(R.layout.activity_main);</a:t>
            </a:r>
          </a:p>
          <a:p>
            <a:pPr eaLnBrk="1" hangingPunct="1"/>
            <a:r>
              <a:rPr lang="zh-CN" altLang="zh-CN" sz="2400" dirty="0">
                <a:solidFill>
                  <a:srgbClr val="000000"/>
                </a:solidFill>
                <a:latin typeface="Times New Roman" pitchFamily="18" charset="0"/>
                <a:ea typeface="黑体" pitchFamily="49" charset="-122"/>
              </a:rPr>
              <a:t>        Intent intent=new Intent("</a:t>
            </a:r>
            <a:r>
              <a:rPr lang="en-US" altLang="zh-CN" sz="2400" b="1" dirty="0" err="1">
                <a:solidFill>
                  <a:srgbClr val="FF0000"/>
                </a:solidFill>
                <a:latin typeface="Times New Roman" pitchFamily="18" charset="0"/>
                <a:ea typeface="黑体" pitchFamily="49" charset="-122"/>
              </a:rPr>
              <a:t>com.example.broadcasttest.MY_BROADCAST</a:t>
            </a:r>
            <a:r>
              <a:rPr lang="zh-CN" altLang="zh-CN" sz="2400" dirty="0">
                <a:solidFill>
                  <a:srgbClr val="000000"/>
                </a:solidFill>
                <a:latin typeface="Times New Roman" pitchFamily="18" charset="0"/>
                <a:ea typeface="黑体" pitchFamily="49" charset="-122"/>
              </a:rPr>
              <a:t>");</a:t>
            </a:r>
          </a:p>
          <a:p>
            <a:pPr eaLnBrk="1" hangingPunct="1"/>
            <a:r>
              <a:rPr lang="zh-CN" altLang="zh-CN" sz="2400" dirty="0">
                <a:solidFill>
                  <a:srgbClr val="000000"/>
                </a:solidFill>
                <a:latin typeface="Times New Roman" pitchFamily="18" charset="0"/>
                <a:ea typeface="黑体" pitchFamily="49" charset="-122"/>
              </a:rPr>
              <a:t>        </a:t>
            </a:r>
            <a:r>
              <a:rPr lang="zh-CN" altLang="zh-CN" sz="2400" b="1" dirty="0">
                <a:solidFill>
                  <a:srgbClr val="0000CC"/>
                </a:solidFill>
                <a:latin typeface="Times New Roman" pitchFamily="18" charset="0"/>
                <a:ea typeface="黑体" pitchFamily="49" charset="-122"/>
              </a:rPr>
              <a:t>sendBroadcast(intent);</a:t>
            </a:r>
          </a:p>
          <a:p>
            <a:pPr eaLnBrk="1" hangingPunct="1"/>
            <a:r>
              <a:rPr lang="zh-CN" altLang="zh-CN" sz="2400" dirty="0">
                <a:solidFill>
                  <a:srgbClr val="000000"/>
                </a:solidFill>
                <a:latin typeface="Times New Roman" pitchFamily="18" charset="0"/>
                <a:ea typeface="黑体" pitchFamily="49" charset="-122"/>
              </a:rPr>
              <a:t>    }</a:t>
            </a:r>
          </a:p>
          <a:p>
            <a:pPr eaLnBrk="1" hangingPunct="1"/>
            <a:r>
              <a:rPr lang="zh-CN" altLang="zh-CN" sz="2400" dirty="0">
                <a:solidFill>
                  <a:srgbClr val="000000"/>
                </a:solidFill>
                <a:latin typeface="Times New Roman" pitchFamily="18" charset="0"/>
                <a:ea typeface="黑体" pitchFamily="49" charset="-122"/>
              </a:rPr>
              <a:t>}</a:t>
            </a:r>
          </a:p>
        </p:txBody>
      </p:sp>
      <p:sp>
        <p:nvSpPr>
          <p:cNvPr id="9" name="Rectangle 4"/>
          <p:cNvSpPr>
            <a:spLocks noChangeArrowheads="1"/>
          </p:cNvSpPr>
          <p:nvPr/>
        </p:nvSpPr>
        <p:spPr bwMode="auto">
          <a:xfrm>
            <a:off x="8235043" y="1069975"/>
            <a:ext cx="23431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rgbClr val="FF0000"/>
                </a:solidFill>
                <a:ea typeface="黑体" pitchFamily="49" charset="-122"/>
              </a:rPr>
              <a:t>发送普通广播</a:t>
            </a:r>
          </a:p>
        </p:txBody>
      </p:sp>
    </p:spTree>
    <p:extLst>
      <p:ext uri="{BB962C8B-B14F-4D97-AF65-F5344CB8AC3E}">
        <p14:creationId xmlns:p14="http://schemas.microsoft.com/office/powerpoint/2010/main" val="360069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5" name="TextBox 6"/>
          <p:cNvSpPr txBox="1">
            <a:spLocks noChangeArrowheads="1"/>
          </p:cNvSpPr>
          <p:nvPr/>
        </p:nvSpPr>
        <p:spPr bwMode="auto">
          <a:xfrm>
            <a:off x="179388" y="4367213"/>
            <a:ext cx="1099661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000" dirty="0">
                <a:solidFill>
                  <a:srgbClr val="000000"/>
                </a:solidFill>
                <a:latin typeface="Times New Roman" pitchFamily="18" charset="0"/>
                <a:ea typeface="黑体" pitchFamily="49" charset="-122"/>
              </a:rPr>
              <a:t>public class BBroadcastReceiver extends BroadcastReceiver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public void onReceive(Context context, Intent intent) {</a:t>
            </a:r>
          </a:p>
          <a:p>
            <a:pPr eaLnBrk="1" hangingPunct="1"/>
            <a:r>
              <a:rPr lang="zh-CN" altLang="en-US" sz="2000" dirty="0">
                <a:solidFill>
                  <a:srgbClr val="000000"/>
                </a:solidFill>
                <a:latin typeface="Times New Roman" pitchFamily="18" charset="0"/>
                <a:ea typeface="黑体" pitchFamily="49" charset="-122"/>
              </a:rPr>
              <a:t>           </a:t>
            </a:r>
            <a:r>
              <a:rPr lang="zh-CN" altLang="zh-CN" sz="2000" b="1" dirty="0">
                <a:solidFill>
                  <a:srgbClr val="0000CC"/>
                </a:solidFill>
                <a:latin typeface="Times New Roman" pitchFamily="18" charset="0"/>
                <a:ea typeface="黑体" pitchFamily="49" charset="-122"/>
              </a:rPr>
              <a:t>Bundle bundle=getResultExtras(true);</a:t>
            </a:r>
          </a:p>
          <a:p>
            <a:pPr eaLnBrk="1" hangingPunct="1"/>
            <a:r>
              <a:rPr lang="zh-CN" altLang="en-US" sz="2000" b="1" dirty="0">
                <a:solidFill>
                  <a:srgbClr val="0000CC"/>
                </a:solidFill>
                <a:latin typeface="Times New Roman" pitchFamily="18" charset="0"/>
                <a:ea typeface="黑体" pitchFamily="49" charset="-122"/>
              </a:rPr>
              <a:t>          </a:t>
            </a:r>
            <a:r>
              <a:rPr lang="zh-CN" altLang="zh-CN" sz="2000" b="1" dirty="0">
                <a:solidFill>
                  <a:srgbClr val="0000CC"/>
                </a:solidFill>
                <a:latin typeface="Times New Roman" pitchFamily="18" charset="0"/>
                <a:ea typeface="黑体" pitchFamily="49" charset="-122"/>
              </a:rPr>
              <a:t>Toast.makeText(context, “B is Invoked!”+“得到的信息”+bundle.getString(“A”), </a:t>
            </a:r>
            <a:endParaRPr lang="zh-CN" altLang="en-US" sz="2000" b="1" dirty="0">
              <a:solidFill>
                <a:srgbClr val="0000CC"/>
              </a:solidFill>
              <a:latin typeface="Times New Roman" pitchFamily="18" charset="0"/>
              <a:ea typeface="黑体" pitchFamily="49" charset="-122"/>
            </a:endParaRPr>
          </a:p>
          <a:p>
            <a:pPr eaLnBrk="1" hangingPunct="1"/>
            <a:r>
              <a:rPr lang="zh-CN" altLang="en-US" sz="2000" b="1" dirty="0">
                <a:solidFill>
                  <a:srgbClr val="0000CC"/>
                </a:solidFill>
                <a:latin typeface="Times New Roman" pitchFamily="18" charset="0"/>
                <a:ea typeface="黑体" pitchFamily="49" charset="-122"/>
              </a:rPr>
              <a:t>                                         </a:t>
            </a:r>
            <a:r>
              <a:rPr lang="zh-CN" altLang="zh-CN" sz="2000" b="1" dirty="0">
                <a:solidFill>
                  <a:srgbClr val="0000CC"/>
                </a:solidFill>
                <a:latin typeface="Times New Roman" pitchFamily="18" charset="0"/>
                <a:ea typeface="黑体" pitchFamily="49" charset="-122"/>
              </a:rPr>
              <a:t>Toast.LENGTH_SHORT).show();</a:t>
            </a:r>
            <a:endParaRPr lang="en-US" altLang="zh-CN" sz="2000" b="1" dirty="0">
              <a:solidFill>
                <a:srgbClr val="0000CC"/>
              </a:solidFill>
              <a:latin typeface="Times New Roman" pitchFamily="18" charset="0"/>
              <a:ea typeface="黑体" pitchFamily="49" charset="-122"/>
            </a:endParaRPr>
          </a:p>
          <a:p>
            <a:pPr eaLnBrk="1" hangingPunct="1"/>
            <a:r>
              <a:rPr lang="en-US" altLang="zh-CN" sz="2000" b="1" dirty="0">
                <a:solidFill>
                  <a:srgbClr val="0000CC"/>
                </a:solidFill>
                <a:latin typeface="Times New Roman" pitchFamily="18" charset="0"/>
                <a:ea typeface="黑体" pitchFamily="49" charset="-122"/>
              </a:rPr>
              <a:t>          </a:t>
            </a:r>
            <a:r>
              <a:rPr lang="en-US" altLang="zh-CN" sz="2000" b="1" dirty="0" err="1">
                <a:solidFill>
                  <a:srgbClr val="FF3399"/>
                </a:solidFill>
                <a:latin typeface="Times New Roman" pitchFamily="18" charset="0"/>
                <a:ea typeface="黑体" pitchFamily="49" charset="-122"/>
              </a:rPr>
              <a:t>abortBroadcast</a:t>
            </a:r>
            <a:r>
              <a:rPr lang="en-US" altLang="zh-CN" sz="2000" b="1" dirty="0">
                <a:solidFill>
                  <a:srgbClr val="FF3399"/>
                </a:solidFill>
                <a:latin typeface="Times New Roman" pitchFamily="18" charset="0"/>
                <a:ea typeface="黑体" pitchFamily="49" charset="-122"/>
              </a:rPr>
              <a:t>(); //</a:t>
            </a:r>
            <a:r>
              <a:rPr lang="zh-CN" altLang="en-US" sz="2000" b="1" dirty="0">
                <a:solidFill>
                  <a:srgbClr val="FF3399"/>
                </a:solidFill>
                <a:latin typeface="Times New Roman" pitchFamily="18" charset="0"/>
                <a:ea typeface="黑体" pitchFamily="49" charset="-122"/>
              </a:rPr>
              <a:t>截断广播</a:t>
            </a:r>
            <a:endParaRPr lang="zh-CN" altLang="zh-CN" sz="2000" b="1" dirty="0">
              <a:solidFill>
                <a:srgbClr val="FF3399"/>
              </a:solidFill>
              <a:latin typeface="Times New Roman" pitchFamily="18" charset="0"/>
              <a:ea typeface="黑体" pitchFamily="49" charset="-122"/>
            </a:endParaRP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a:t>
            </a:r>
          </a:p>
          <a:p>
            <a:pPr eaLnBrk="1" hangingPunct="1"/>
            <a:r>
              <a:rPr lang="zh-CN" altLang="zh-CN" sz="2000" dirty="0">
                <a:solidFill>
                  <a:srgbClr val="000000"/>
                </a:solidFill>
                <a:latin typeface="Times New Roman" pitchFamily="18" charset="0"/>
                <a:ea typeface="黑体" pitchFamily="49" charset="-122"/>
              </a:rPr>
              <a:t>}</a:t>
            </a:r>
          </a:p>
        </p:txBody>
      </p:sp>
      <p:sp>
        <p:nvSpPr>
          <p:cNvPr id="6" name="Rectangle 4"/>
          <p:cNvSpPr>
            <a:spLocks noChangeArrowheads="1"/>
          </p:cNvSpPr>
          <p:nvPr/>
        </p:nvSpPr>
        <p:spPr bwMode="auto">
          <a:xfrm>
            <a:off x="107950" y="44450"/>
            <a:ext cx="59769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800" dirty="0">
                <a:solidFill>
                  <a:srgbClr val="0000CC"/>
                </a:solidFill>
                <a:ea typeface="黑体" pitchFamily="49" charset="-122"/>
              </a:rPr>
              <a:t>有序广播中，广播接收器间传递数据</a:t>
            </a:r>
          </a:p>
        </p:txBody>
      </p:sp>
      <p:sp>
        <p:nvSpPr>
          <p:cNvPr id="7" name="TextBox 6"/>
          <p:cNvSpPr txBox="1">
            <a:spLocks noChangeArrowheads="1"/>
          </p:cNvSpPr>
          <p:nvPr/>
        </p:nvSpPr>
        <p:spPr bwMode="auto">
          <a:xfrm>
            <a:off x="323850" y="1341438"/>
            <a:ext cx="1133112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2000" dirty="0">
                <a:solidFill>
                  <a:srgbClr val="000000"/>
                </a:solidFill>
                <a:latin typeface="Times New Roman" pitchFamily="18" charset="0"/>
                <a:ea typeface="黑体" pitchFamily="49" charset="-122"/>
              </a:rPr>
              <a:t>public class ABroadcastReceiver extends BroadcastReceiver {</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public void onReceive(Context context, Intent intent) {</a:t>
            </a:r>
          </a:p>
          <a:p>
            <a:pPr eaLnBrk="1" hangingPunct="1"/>
            <a:r>
              <a:rPr lang="zh-CN" altLang="zh-CN" sz="2000" dirty="0">
                <a:solidFill>
                  <a:srgbClr val="000000"/>
                </a:solidFill>
                <a:latin typeface="Times New Roman" pitchFamily="18" charset="0"/>
                <a:ea typeface="黑体" pitchFamily="49" charset="-122"/>
              </a:rPr>
              <a:t>	Toast.makeText(context, "A is Invoked!", Toast.LENGTH_SHORT).show();</a:t>
            </a:r>
          </a:p>
          <a:p>
            <a:pPr eaLnBrk="1" hangingPunct="1"/>
            <a:r>
              <a:rPr lang="zh-CN" altLang="zh-CN" sz="2000" dirty="0">
                <a:solidFill>
                  <a:srgbClr val="000000"/>
                </a:solidFill>
                <a:latin typeface="Times New Roman" pitchFamily="18" charset="0"/>
                <a:ea typeface="黑体" pitchFamily="49" charset="-122"/>
              </a:rPr>
              <a:t>	</a:t>
            </a:r>
            <a:r>
              <a:rPr lang="zh-CN" altLang="zh-CN" sz="2000" b="1" dirty="0">
                <a:solidFill>
                  <a:srgbClr val="0000CC"/>
                </a:solidFill>
                <a:latin typeface="Times New Roman" pitchFamily="18" charset="0"/>
                <a:ea typeface="黑体" pitchFamily="49" charset="-122"/>
              </a:rPr>
              <a:t>Bundle bundle=new Bundle();</a:t>
            </a:r>
          </a:p>
          <a:p>
            <a:pPr eaLnBrk="1" hangingPunct="1"/>
            <a:r>
              <a:rPr lang="zh-CN" altLang="zh-CN" sz="2000" b="1" dirty="0">
                <a:solidFill>
                  <a:srgbClr val="0000CC"/>
                </a:solidFill>
                <a:latin typeface="Times New Roman" pitchFamily="18" charset="0"/>
                <a:ea typeface="黑体" pitchFamily="49" charset="-122"/>
              </a:rPr>
              <a:t>	bundle.putString(“A”, “the message of A”);</a:t>
            </a:r>
            <a:r>
              <a:rPr lang="zh-CN" altLang="en-US" sz="2000" b="1" dirty="0">
                <a:solidFill>
                  <a:srgbClr val="0000CC"/>
                </a:solidFill>
                <a:latin typeface="Times New Roman" pitchFamily="18" charset="0"/>
                <a:ea typeface="黑体" pitchFamily="49" charset="-122"/>
              </a:rPr>
              <a:t>/</a:t>
            </a:r>
            <a:r>
              <a:rPr lang="en-US" altLang="zh-CN" sz="2000" b="1" dirty="0">
                <a:solidFill>
                  <a:srgbClr val="0000CC"/>
                </a:solidFill>
                <a:latin typeface="Times New Roman" pitchFamily="18" charset="0"/>
                <a:ea typeface="黑体" pitchFamily="49" charset="-122"/>
              </a:rPr>
              <a:t>/</a:t>
            </a:r>
            <a:r>
              <a:rPr lang="zh-CN" altLang="en-US" sz="2000" b="1" dirty="0">
                <a:solidFill>
                  <a:srgbClr val="0000CC"/>
                </a:solidFill>
                <a:latin typeface="Times New Roman" pitchFamily="18" charset="0"/>
                <a:ea typeface="黑体" pitchFamily="49" charset="-122"/>
              </a:rPr>
              <a:t>在广播中添加数据</a:t>
            </a:r>
            <a:endParaRPr lang="zh-CN" altLang="zh-CN" sz="2000" b="1" dirty="0">
              <a:solidFill>
                <a:srgbClr val="0000CC"/>
              </a:solidFill>
              <a:latin typeface="Times New Roman" pitchFamily="18" charset="0"/>
              <a:ea typeface="黑体" pitchFamily="49" charset="-122"/>
            </a:endParaRPr>
          </a:p>
          <a:p>
            <a:pPr eaLnBrk="1" hangingPunct="1"/>
            <a:r>
              <a:rPr lang="zh-CN" altLang="zh-CN" sz="2000" b="1" dirty="0">
                <a:solidFill>
                  <a:srgbClr val="0000CC"/>
                </a:solidFill>
                <a:latin typeface="Times New Roman" pitchFamily="18" charset="0"/>
                <a:ea typeface="黑体" pitchFamily="49" charset="-122"/>
              </a:rPr>
              <a:t>	setResultExtras(bundle);</a:t>
            </a:r>
          </a:p>
          <a:p>
            <a:pPr eaLnBrk="1" hangingPunct="1"/>
            <a:r>
              <a:rPr lang="zh-CN" altLang="en-US" sz="2000" dirty="0">
                <a:solidFill>
                  <a:srgbClr val="000000"/>
                </a:solidFill>
                <a:latin typeface="Times New Roman" pitchFamily="18" charset="0"/>
                <a:ea typeface="黑体" pitchFamily="49" charset="-122"/>
              </a:rPr>
              <a:t>      </a:t>
            </a:r>
            <a:r>
              <a:rPr lang="zh-CN" altLang="zh-CN" sz="2000" dirty="0">
                <a:solidFill>
                  <a:srgbClr val="000000"/>
                </a:solidFill>
                <a:latin typeface="Times New Roman" pitchFamily="18" charset="0"/>
                <a:ea typeface="黑体" pitchFamily="49" charset="-122"/>
              </a:rPr>
              <a:t>}</a:t>
            </a:r>
          </a:p>
          <a:p>
            <a:pPr eaLnBrk="1" hangingPunct="1"/>
            <a:r>
              <a:rPr lang="zh-CN" altLang="zh-CN" sz="2000" dirty="0">
                <a:solidFill>
                  <a:srgbClr val="000000"/>
                </a:solidFill>
                <a:latin typeface="Times New Roman" pitchFamily="18" charset="0"/>
                <a:ea typeface="黑体" pitchFamily="49" charset="-122"/>
              </a:rPr>
              <a:t>}</a:t>
            </a:r>
          </a:p>
        </p:txBody>
      </p:sp>
      <p:sp>
        <p:nvSpPr>
          <p:cNvPr id="8" name="Rectangle 4"/>
          <p:cNvSpPr>
            <a:spLocks noChangeArrowheads="1"/>
          </p:cNvSpPr>
          <p:nvPr/>
        </p:nvSpPr>
        <p:spPr bwMode="auto">
          <a:xfrm>
            <a:off x="323850" y="626383"/>
            <a:ext cx="88201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2400" dirty="0" err="1">
                <a:latin typeface="Times New Roman" pitchFamily="18" charset="0"/>
                <a:ea typeface="黑体" pitchFamily="49" charset="-122"/>
              </a:rPr>
              <a:t>ABroadcastReceiver</a:t>
            </a:r>
            <a:r>
              <a:rPr lang="zh-CN" altLang="en-US" sz="2400" dirty="0">
                <a:latin typeface="Times New Roman" pitchFamily="18" charset="0"/>
                <a:ea typeface="黑体" pitchFamily="49" charset="-122"/>
              </a:rPr>
              <a:t>广播接收器接收广播后，</a:t>
            </a:r>
            <a:r>
              <a:rPr lang="zh-CN" altLang="en-US" sz="2400" b="1" dirty="0">
                <a:solidFill>
                  <a:srgbClr val="FF0000"/>
                </a:solidFill>
                <a:latin typeface="Times New Roman" pitchFamily="18" charset="0"/>
                <a:ea typeface="黑体" pitchFamily="49" charset="-122"/>
              </a:rPr>
              <a:t>向其中添加数据</a:t>
            </a:r>
            <a:r>
              <a:rPr lang="zh-CN" altLang="en-US" sz="2400" dirty="0">
                <a:latin typeface="Times New Roman" pitchFamily="18" charset="0"/>
                <a:ea typeface="黑体" pitchFamily="49" charset="-122"/>
              </a:rPr>
              <a:t>。</a:t>
            </a:r>
          </a:p>
        </p:txBody>
      </p:sp>
      <p:sp>
        <p:nvSpPr>
          <p:cNvPr id="9" name="Rectangle 4"/>
          <p:cNvSpPr>
            <a:spLocks noChangeArrowheads="1"/>
          </p:cNvSpPr>
          <p:nvPr/>
        </p:nvSpPr>
        <p:spPr bwMode="auto">
          <a:xfrm>
            <a:off x="323849" y="3790951"/>
            <a:ext cx="837020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2400" dirty="0" err="1">
                <a:latin typeface="Times New Roman" pitchFamily="18" charset="0"/>
                <a:ea typeface="黑体" pitchFamily="49" charset="-122"/>
              </a:rPr>
              <a:t>BBroadcastReceiver</a:t>
            </a:r>
            <a:r>
              <a:rPr lang="zh-CN" altLang="en-US" sz="2400" dirty="0">
                <a:latin typeface="Times New Roman" pitchFamily="18" charset="0"/>
                <a:ea typeface="黑体" pitchFamily="49" charset="-122"/>
              </a:rPr>
              <a:t>广播接收器接收广播后，</a:t>
            </a:r>
            <a:r>
              <a:rPr lang="zh-CN" altLang="en-US" sz="2400" b="1" dirty="0">
                <a:solidFill>
                  <a:srgbClr val="FF0000"/>
                </a:solidFill>
                <a:latin typeface="Times New Roman" pitchFamily="18" charset="0"/>
                <a:ea typeface="黑体" pitchFamily="49" charset="-122"/>
              </a:rPr>
              <a:t>获取数据</a:t>
            </a:r>
            <a:r>
              <a:rPr lang="zh-CN" altLang="en-US" sz="2400" dirty="0">
                <a:latin typeface="Times New Roman" pitchFamily="18" charset="0"/>
                <a:ea typeface="黑体" pitchFamily="49" charset="-122"/>
              </a:rPr>
              <a:t>。</a:t>
            </a:r>
          </a:p>
        </p:txBody>
      </p:sp>
    </p:spTree>
    <p:extLst>
      <p:ext uri="{BB962C8B-B14F-4D97-AF65-F5344CB8AC3E}">
        <p14:creationId xmlns:p14="http://schemas.microsoft.com/office/powerpoint/2010/main" val="315314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前面我们发送和接收的广播全部属于系统全局广播，即发出的广播可以被其他任何应用程序接收到，并且我们也可以接受来自于其它任何应用程序的广播。这样就很容易引起</a:t>
            </a:r>
            <a:r>
              <a:rPr lang="zh-CN" altLang="en-US" b="1" dirty="0">
                <a:solidFill>
                  <a:srgbClr val="C00000"/>
                </a:solidFill>
              </a:rPr>
              <a:t>安全性</a:t>
            </a:r>
            <a:r>
              <a:rPr lang="zh-CN" altLang="en-US" dirty="0"/>
              <a:t>的问题，比如我们发送的一些携带关键性数据的广播有可能被其他应用程序截获，或者其他的程序不停地向我们的广播接收器发送各种垃圾广播。</a:t>
            </a:r>
            <a:endParaRPr lang="en-US" altLang="zh-CN" dirty="0"/>
          </a:p>
          <a:p>
            <a:pPr>
              <a:lnSpc>
                <a:spcPct val="120000"/>
              </a:lnSpc>
            </a:pPr>
            <a:r>
              <a:rPr lang="en-US" altLang="zh-CN" dirty="0"/>
              <a:t>Android</a:t>
            </a:r>
            <a:r>
              <a:rPr lang="zh-CN" altLang="en-US" b="1" dirty="0">
                <a:solidFill>
                  <a:srgbClr val="FF0000"/>
                </a:solidFill>
              </a:rPr>
              <a:t>本地广播机制</a:t>
            </a:r>
            <a:r>
              <a:rPr lang="zh-CN" altLang="en-US" dirty="0"/>
              <a:t>：广播只能在应用程序内部进行传递，并且广播接收器也只能接收来自本应用程序发出的广播。</a:t>
            </a:r>
            <a:endParaRPr lang="en-US" altLang="zh-CN" dirty="0"/>
          </a:p>
          <a:p>
            <a:pPr lvl="1">
              <a:lnSpc>
                <a:spcPct val="120000"/>
              </a:lnSpc>
            </a:pPr>
            <a:r>
              <a:rPr lang="zh-CN" altLang="en-US" dirty="0"/>
              <a:t>方法：使用</a:t>
            </a:r>
            <a:r>
              <a:rPr lang="en-US" altLang="zh-CN" b="1" dirty="0" err="1">
                <a:solidFill>
                  <a:srgbClr val="FF3399"/>
                </a:solidFill>
              </a:rPr>
              <a:t>LocalBroadcastManager</a:t>
            </a:r>
            <a:r>
              <a:rPr lang="zh-CN" altLang="en-US" dirty="0"/>
              <a:t>对广播进行管理，对发送广播和注册广播接收器进行管理。</a:t>
            </a:r>
          </a:p>
        </p:txBody>
      </p:sp>
      <p:sp>
        <p:nvSpPr>
          <p:cNvPr id="3" name="标题 2"/>
          <p:cNvSpPr>
            <a:spLocks noGrp="1"/>
          </p:cNvSpPr>
          <p:nvPr>
            <p:ph type="title"/>
          </p:nvPr>
        </p:nvSpPr>
        <p:spPr/>
        <p:txBody>
          <a:bodyPr/>
          <a:lstStyle/>
          <a:p>
            <a:r>
              <a:rPr lang="en-US" altLang="zh-CN" dirty="0"/>
              <a:t>4.</a:t>
            </a:r>
            <a:r>
              <a:rPr lang="zh-CN" altLang="en-US" dirty="0"/>
              <a:t>使用本地广播</a:t>
            </a:r>
          </a:p>
        </p:txBody>
      </p:sp>
    </p:spTree>
    <p:extLst>
      <p:ext uri="{BB962C8B-B14F-4D97-AF65-F5344CB8AC3E}">
        <p14:creationId xmlns:p14="http://schemas.microsoft.com/office/powerpoint/2010/main" val="190838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579"/>
            <a:ext cx="12191999" cy="6998839"/>
          </a:xfrm>
          <a:prstGeom prst="rect">
            <a:avLst/>
          </a:prstGeom>
          <a:solidFill>
            <a:schemeClr val="bg1"/>
          </a:solidFill>
        </p:spPr>
        <p:txBody>
          <a:bodyPr wrap="square">
            <a:spAutoFit/>
          </a:bodyPr>
          <a:lstStyle/>
          <a:p>
            <a:pPr>
              <a:lnSpc>
                <a:spcPct val="110000"/>
              </a:lnSpc>
            </a:pPr>
            <a:r>
              <a:rPr lang="en-US" altLang="zh-CN" dirty="0"/>
              <a:t>public class </a:t>
            </a:r>
            <a:r>
              <a:rPr lang="en-US" altLang="zh-CN" dirty="0" err="1"/>
              <a:t>MainActivity</a:t>
            </a:r>
            <a:r>
              <a:rPr lang="en-US" altLang="zh-CN" dirty="0"/>
              <a:t> extends </a:t>
            </a:r>
            <a:r>
              <a:rPr lang="en-US" altLang="zh-CN" dirty="0" err="1"/>
              <a:t>AppCompatActivity</a:t>
            </a:r>
            <a:r>
              <a:rPr lang="en-US" altLang="zh-CN" dirty="0"/>
              <a:t> {</a:t>
            </a:r>
          </a:p>
          <a:p>
            <a:pPr>
              <a:lnSpc>
                <a:spcPct val="110000"/>
              </a:lnSpc>
            </a:pPr>
            <a:r>
              <a:rPr lang="en-US" altLang="zh-CN" dirty="0"/>
              <a:t>    private </a:t>
            </a:r>
            <a:r>
              <a:rPr lang="en-US" altLang="zh-CN" dirty="0" err="1"/>
              <a:t>IntentFilter</a:t>
            </a:r>
            <a:r>
              <a:rPr lang="en-US" altLang="zh-CN" dirty="0"/>
              <a:t> </a:t>
            </a:r>
            <a:r>
              <a:rPr lang="en-US" altLang="zh-CN" dirty="0" err="1"/>
              <a:t>intentFilter</a:t>
            </a:r>
            <a:r>
              <a:rPr lang="en-US" altLang="zh-CN" dirty="0"/>
              <a:t>;</a:t>
            </a:r>
          </a:p>
          <a:p>
            <a:pPr>
              <a:lnSpc>
                <a:spcPct val="110000"/>
              </a:lnSpc>
            </a:pPr>
            <a:r>
              <a:rPr lang="en-US" altLang="zh-CN" dirty="0"/>
              <a:t>    private </a:t>
            </a:r>
            <a:r>
              <a:rPr lang="en-US" altLang="zh-CN" dirty="0" err="1"/>
              <a:t>LocalReceiver</a:t>
            </a:r>
            <a:r>
              <a:rPr lang="en-US" altLang="zh-CN" dirty="0"/>
              <a:t> </a:t>
            </a:r>
            <a:r>
              <a:rPr lang="en-US" altLang="zh-CN" dirty="0" err="1"/>
              <a:t>localReceiver</a:t>
            </a:r>
            <a:r>
              <a:rPr lang="en-US" altLang="zh-CN" dirty="0"/>
              <a:t>;</a:t>
            </a:r>
          </a:p>
          <a:p>
            <a:pPr>
              <a:lnSpc>
                <a:spcPct val="110000"/>
              </a:lnSpc>
            </a:pPr>
            <a:r>
              <a:rPr lang="en-US" altLang="zh-CN" dirty="0"/>
              <a:t>    </a:t>
            </a:r>
            <a:r>
              <a:rPr lang="en-US" altLang="zh-CN" sz="2000" b="1" dirty="0"/>
              <a:t>private </a:t>
            </a:r>
            <a:r>
              <a:rPr lang="en-US" altLang="zh-CN" sz="2000" b="1" dirty="0" err="1"/>
              <a:t>LocalBroadcastManager</a:t>
            </a:r>
            <a:r>
              <a:rPr lang="en-US" altLang="zh-CN" sz="2000" b="1" dirty="0"/>
              <a:t> </a:t>
            </a:r>
            <a:r>
              <a:rPr lang="en-US" altLang="zh-CN" sz="2000" b="1" dirty="0" err="1">
                <a:solidFill>
                  <a:srgbClr val="C00000"/>
                </a:solidFill>
              </a:rPr>
              <a:t>localBroadcastManager</a:t>
            </a:r>
            <a:r>
              <a:rPr lang="en-US" altLang="zh-CN" dirty="0"/>
              <a:t>;</a:t>
            </a:r>
          </a:p>
          <a:p>
            <a:pPr>
              <a:lnSpc>
                <a:spcPct val="110000"/>
              </a:lnSpc>
            </a:pPr>
            <a:r>
              <a:rPr lang="en-US" altLang="zh-CN" dirty="0"/>
              <a:t>    protected void </a:t>
            </a:r>
            <a:r>
              <a:rPr lang="en-US" altLang="zh-CN" sz="2400" b="1" dirty="0" err="1">
                <a:solidFill>
                  <a:srgbClr val="003399"/>
                </a:solidFill>
              </a:rPr>
              <a:t>onCreate</a:t>
            </a:r>
            <a:r>
              <a:rPr lang="en-US" altLang="zh-CN" dirty="0"/>
              <a:t>(Bundle </a:t>
            </a:r>
            <a:r>
              <a:rPr lang="en-US" altLang="zh-CN" dirty="0" err="1"/>
              <a:t>savedInstanceState</a:t>
            </a:r>
            <a:r>
              <a:rPr lang="en-US" altLang="zh-CN" dirty="0"/>
              <a:t>) {</a:t>
            </a:r>
          </a:p>
          <a:p>
            <a:pPr>
              <a:lnSpc>
                <a:spcPct val="110000"/>
              </a:lnSpc>
            </a:pPr>
            <a:r>
              <a:rPr lang="en-US" altLang="zh-CN" dirty="0"/>
              <a:t>        </a:t>
            </a:r>
            <a:r>
              <a:rPr lang="en-US" altLang="zh-CN" dirty="0" err="1"/>
              <a:t>super.onCreate</a:t>
            </a:r>
            <a:r>
              <a:rPr lang="en-US" altLang="zh-CN" dirty="0"/>
              <a:t>(</a:t>
            </a:r>
            <a:r>
              <a:rPr lang="en-US" altLang="zh-CN" dirty="0" err="1"/>
              <a:t>savedInstanceState</a:t>
            </a:r>
            <a:r>
              <a:rPr lang="en-US" altLang="zh-CN" dirty="0"/>
              <a:t>);</a:t>
            </a:r>
          </a:p>
          <a:p>
            <a:pPr>
              <a:lnSpc>
                <a:spcPct val="110000"/>
              </a:lnSpc>
            </a:pPr>
            <a:r>
              <a:rPr lang="en-US" altLang="zh-CN" dirty="0"/>
              <a:t>        </a:t>
            </a:r>
            <a:r>
              <a:rPr lang="en-US" altLang="zh-CN" dirty="0" err="1"/>
              <a:t>setContentView</a:t>
            </a:r>
            <a:r>
              <a:rPr lang="en-US" altLang="zh-CN" dirty="0"/>
              <a:t>(</a:t>
            </a:r>
            <a:r>
              <a:rPr lang="en-US" altLang="zh-CN" dirty="0" err="1"/>
              <a:t>R.layout.activity_main</a:t>
            </a:r>
            <a:r>
              <a:rPr lang="en-US" altLang="zh-CN" dirty="0"/>
              <a:t>);</a:t>
            </a:r>
          </a:p>
          <a:p>
            <a:pPr>
              <a:lnSpc>
                <a:spcPct val="110000"/>
              </a:lnSpc>
            </a:pPr>
            <a:r>
              <a:rPr lang="en-US" altLang="zh-CN" dirty="0"/>
              <a:t>        </a:t>
            </a:r>
            <a:r>
              <a:rPr lang="en-US" altLang="zh-CN" sz="2000" b="1" dirty="0" err="1">
                <a:solidFill>
                  <a:srgbClr val="C00000"/>
                </a:solidFill>
              </a:rPr>
              <a:t>localBroadcastManager</a:t>
            </a:r>
            <a:r>
              <a:rPr lang="en-US" altLang="zh-CN" sz="2000" b="1" dirty="0">
                <a:solidFill>
                  <a:srgbClr val="C00000"/>
                </a:solidFill>
              </a:rPr>
              <a:t> </a:t>
            </a:r>
            <a:r>
              <a:rPr lang="en-US" altLang="zh-CN" sz="2000" b="1" dirty="0"/>
              <a:t>= </a:t>
            </a:r>
            <a:r>
              <a:rPr lang="en-US" altLang="zh-CN" sz="2000" b="1" dirty="0" err="1"/>
              <a:t>LocalBroadcastManager.getInstance</a:t>
            </a:r>
            <a:r>
              <a:rPr lang="en-US" altLang="zh-CN" sz="2000" b="1" dirty="0"/>
              <a:t>(this);//</a:t>
            </a:r>
            <a:r>
              <a:rPr lang="zh-CN" altLang="en-US" sz="2000" b="1" dirty="0"/>
              <a:t>获取实例</a:t>
            </a:r>
          </a:p>
          <a:p>
            <a:pPr>
              <a:lnSpc>
                <a:spcPct val="110000"/>
              </a:lnSpc>
            </a:pPr>
            <a:r>
              <a:rPr lang="zh-CN" altLang="en-US" dirty="0"/>
              <a:t>        </a:t>
            </a:r>
            <a:r>
              <a:rPr lang="en-US" altLang="zh-CN" dirty="0"/>
              <a:t>Button </a:t>
            </a:r>
            <a:r>
              <a:rPr lang="en-US" altLang="zh-CN" dirty="0" err="1"/>
              <a:t>button</a:t>
            </a:r>
            <a:r>
              <a:rPr lang="en-US" altLang="zh-CN" dirty="0"/>
              <a:t> = (Button) </a:t>
            </a:r>
            <a:r>
              <a:rPr lang="en-US" altLang="zh-CN" dirty="0" err="1"/>
              <a:t>findViewById</a:t>
            </a:r>
            <a:r>
              <a:rPr lang="en-US" altLang="zh-CN" dirty="0"/>
              <a:t>(</a:t>
            </a:r>
            <a:r>
              <a:rPr lang="en-US" altLang="zh-CN" dirty="0" err="1"/>
              <a:t>R.id.button</a:t>
            </a:r>
            <a:r>
              <a:rPr lang="en-US" altLang="zh-CN" dirty="0"/>
              <a:t>);</a:t>
            </a:r>
          </a:p>
          <a:p>
            <a:pPr>
              <a:lnSpc>
                <a:spcPct val="110000"/>
              </a:lnSpc>
            </a:pPr>
            <a:r>
              <a:rPr lang="en-US" altLang="zh-CN" dirty="0"/>
              <a:t>        </a:t>
            </a:r>
            <a:r>
              <a:rPr lang="en-US" altLang="zh-CN" dirty="0" err="1"/>
              <a:t>button.setOnClickListener</a:t>
            </a:r>
            <a:r>
              <a:rPr lang="en-US" altLang="zh-CN" dirty="0"/>
              <a:t>(new </a:t>
            </a:r>
            <a:r>
              <a:rPr lang="en-US" altLang="zh-CN" dirty="0" err="1"/>
              <a:t>View.OnClickListener</a:t>
            </a:r>
            <a:r>
              <a:rPr lang="en-US" altLang="zh-CN" dirty="0"/>
              <a:t>() {</a:t>
            </a:r>
          </a:p>
          <a:p>
            <a:pPr>
              <a:lnSpc>
                <a:spcPct val="110000"/>
              </a:lnSpc>
            </a:pPr>
            <a:r>
              <a:rPr lang="en-US" altLang="zh-CN" dirty="0"/>
              <a:t>            public void </a:t>
            </a:r>
            <a:r>
              <a:rPr lang="en-US" altLang="zh-CN" dirty="0" err="1"/>
              <a:t>onClick</a:t>
            </a:r>
            <a:r>
              <a:rPr lang="en-US" altLang="zh-CN" dirty="0"/>
              <a:t>(View v) {</a:t>
            </a:r>
          </a:p>
          <a:p>
            <a:pPr>
              <a:lnSpc>
                <a:spcPct val="110000"/>
              </a:lnSpc>
            </a:pPr>
            <a:r>
              <a:rPr lang="en-US" altLang="zh-CN" b="1" dirty="0"/>
              <a:t>                  Intent </a:t>
            </a:r>
            <a:r>
              <a:rPr lang="en-US" altLang="zh-CN" b="1" dirty="0" err="1"/>
              <a:t>intent</a:t>
            </a:r>
            <a:r>
              <a:rPr lang="en-US" altLang="zh-CN" b="1" dirty="0"/>
              <a:t> = new Intent("</a:t>
            </a:r>
            <a:r>
              <a:rPr lang="en-US" altLang="zh-CN" b="1" dirty="0" err="1"/>
              <a:t>com.example.anull.localbroadcastdemo.LOCAL_BROADCAST</a:t>
            </a:r>
            <a:r>
              <a:rPr lang="en-US" altLang="zh-CN" b="1" dirty="0"/>
              <a:t>");</a:t>
            </a:r>
          </a:p>
          <a:p>
            <a:pPr>
              <a:lnSpc>
                <a:spcPct val="110000"/>
              </a:lnSpc>
            </a:pPr>
            <a:r>
              <a:rPr lang="en-US" altLang="zh-CN" sz="2000" b="1" dirty="0">
                <a:solidFill>
                  <a:srgbClr val="FF0000"/>
                </a:solidFill>
              </a:rPr>
              <a:t>                </a:t>
            </a:r>
            <a:r>
              <a:rPr lang="en-US" altLang="zh-CN" sz="2000" b="1" dirty="0" err="1">
                <a:solidFill>
                  <a:srgbClr val="C00000"/>
                </a:solidFill>
              </a:rPr>
              <a:t>localBroadcastManager</a:t>
            </a:r>
            <a:r>
              <a:rPr lang="en-US" altLang="zh-CN" sz="2000" b="1" dirty="0" err="1"/>
              <a:t>.sendBroadcast</a:t>
            </a:r>
            <a:r>
              <a:rPr lang="en-US" altLang="zh-CN" sz="2000" b="1" dirty="0"/>
              <a:t>(intent);//</a:t>
            </a:r>
            <a:r>
              <a:rPr lang="zh-CN" altLang="en-US" sz="2000" b="1" dirty="0"/>
              <a:t>发送本地广播</a:t>
            </a:r>
            <a:endParaRPr lang="zh-CN" altLang="en-US" b="1" dirty="0"/>
          </a:p>
          <a:p>
            <a:pPr>
              <a:lnSpc>
                <a:spcPct val="110000"/>
              </a:lnSpc>
            </a:pPr>
            <a:r>
              <a:rPr lang="zh-CN" altLang="en-US" dirty="0"/>
              <a:t>            </a:t>
            </a:r>
            <a:r>
              <a:rPr lang="en-US" altLang="zh-CN" dirty="0"/>
              <a:t>}</a:t>
            </a:r>
          </a:p>
          <a:p>
            <a:pPr>
              <a:lnSpc>
                <a:spcPct val="110000"/>
              </a:lnSpc>
            </a:pPr>
            <a:r>
              <a:rPr lang="en-US" altLang="zh-CN" dirty="0"/>
              <a:t>        });</a:t>
            </a:r>
          </a:p>
          <a:p>
            <a:pPr>
              <a:lnSpc>
                <a:spcPct val="110000"/>
              </a:lnSpc>
            </a:pPr>
            <a:r>
              <a:rPr lang="en-US" altLang="zh-CN" dirty="0"/>
              <a:t>        </a:t>
            </a:r>
            <a:r>
              <a:rPr lang="en-US" altLang="zh-CN" b="1" dirty="0" err="1"/>
              <a:t>intentFilter</a:t>
            </a:r>
            <a:r>
              <a:rPr lang="en-US" altLang="zh-CN" b="1" dirty="0"/>
              <a:t> = new </a:t>
            </a:r>
            <a:r>
              <a:rPr lang="en-US" altLang="zh-CN" b="1" dirty="0" err="1"/>
              <a:t>IntentFilter</a:t>
            </a:r>
            <a:r>
              <a:rPr lang="en-US" altLang="zh-CN" b="1" dirty="0"/>
              <a:t>();</a:t>
            </a:r>
          </a:p>
          <a:p>
            <a:pPr>
              <a:lnSpc>
                <a:spcPct val="110000"/>
              </a:lnSpc>
            </a:pPr>
            <a:r>
              <a:rPr lang="en-US" altLang="zh-CN" b="1" dirty="0"/>
              <a:t>        </a:t>
            </a:r>
            <a:r>
              <a:rPr lang="en-US" altLang="zh-CN" b="1" dirty="0" err="1"/>
              <a:t>intentFilter.addAction</a:t>
            </a:r>
            <a:r>
              <a:rPr lang="en-US" altLang="zh-CN" b="1" dirty="0"/>
              <a:t>("</a:t>
            </a:r>
            <a:r>
              <a:rPr lang="en-US" altLang="zh-CN" b="1" dirty="0" err="1"/>
              <a:t>com.example.anull.localbroadcastdemo.LOCAL_BROADCAST</a:t>
            </a:r>
            <a:r>
              <a:rPr lang="en-US" altLang="zh-CN" b="1" dirty="0"/>
              <a:t>");</a:t>
            </a:r>
          </a:p>
          <a:p>
            <a:pPr>
              <a:lnSpc>
                <a:spcPct val="110000"/>
              </a:lnSpc>
            </a:pPr>
            <a:r>
              <a:rPr lang="en-US" altLang="zh-CN" b="1" dirty="0"/>
              <a:t>        </a:t>
            </a:r>
            <a:r>
              <a:rPr lang="en-US" altLang="zh-CN" b="1" dirty="0" err="1"/>
              <a:t>localReceiver</a:t>
            </a:r>
            <a:r>
              <a:rPr lang="en-US" altLang="zh-CN" b="1" dirty="0"/>
              <a:t> = new </a:t>
            </a:r>
            <a:r>
              <a:rPr lang="en-US" altLang="zh-CN" b="1" dirty="0" err="1"/>
              <a:t>LocalReceiver</a:t>
            </a:r>
            <a:r>
              <a:rPr lang="en-US" altLang="zh-CN" b="1" dirty="0"/>
              <a:t>();</a:t>
            </a:r>
          </a:p>
          <a:p>
            <a:pPr>
              <a:lnSpc>
                <a:spcPct val="110000"/>
              </a:lnSpc>
            </a:pPr>
            <a:r>
              <a:rPr lang="en-US" altLang="zh-CN" dirty="0"/>
              <a:t>        </a:t>
            </a:r>
            <a:r>
              <a:rPr lang="en-US" altLang="zh-CN" sz="2000" b="1" dirty="0" err="1">
                <a:solidFill>
                  <a:srgbClr val="C00000"/>
                </a:solidFill>
              </a:rPr>
              <a:t>localBroadcastManager</a:t>
            </a:r>
            <a:r>
              <a:rPr lang="en-US" altLang="zh-CN" sz="2000" b="1" dirty="0" err="1"/>
              <a:t>.registerReceiver</a:t>
            </a:r>
            <a:r>
              <a:rPr lang="en-US" altLang="zh-CN" sz="2000" b="1" dirty="0"/>
              <a:t>(</a:t>
            </a:r>
            <a:r>
              <a:rPr lang="en-US" altLang="zh-CN" sz="2000" b="1" dirty="0" err="1"/>
              <a:t>localReceiver</a:t>
            </a:r>
            <a:r>
              <a:rPr lang="en-US" altLang="zh-CN" sz="2000" b="1" dirty="0"/>
              <a:t>, </a:t>
            </a:r>
            <a:r>
              <a:rPr lang="en-US" altLang="zh-CN" sz="2000" b="1" dirty="0" err="1"/>
              <a:t>intentFilter</a:t>
            </a:r>
            <a:r>
              <a:rPr lang="en-US" altLang="zh-CN" sz="2000" b="1" dirty="0"/>
              <a:t>);//</a:t>
            </a:r>
            <a:r>
              <a:rPr lang="zh-CN" altLang="en-US" sz="2000" b="1" dirty="0"/>
              <a:t>注册本地广播</a:t>
            </a:r>
          </a:p>
          <a:p>
            <a:pPr>
              <a:lnSpc>
                <a:spcPct val="110000"/>
              </a:lnSpc>
            </a:pPr>
            <a:r>
              <a:rPr lang="zh-CN" altLang="en-US" dirty="0"/>
              <a:t>    </a:t>
            </a:r>
            <a:r>
              <a:rPr lang="en-US" altLang="zh-CN" dirty="0"/>
              <a:t>}</a:t>
            </a:r>
          </a:p>
          <a:p>
            <a:pPr>
              <a:lnSpc>
                <a:spcPct val="110000"/>
              </a:lnSpc>
            </a:pPr>
            <a:r>
              <a:rPr lang="en-US" altLang="zh-CN" dirty="0"/>
              <a:t>    ……</a:t>
            </a:r>
          </a:p>
          <a:p>
            <a:pPr>
              <a:lnSpc>
                <a:spcPct val="110000"/>
              </a:lnSpc>
            </a:pPr>
            <a:r>
              <a:rPr lang="en-US" altLang="zh-CN" dirty="0"/>
              <a:t>}</a:t>
            </a:r>
            <a:endParaRPr lang="zh-CN" altLang="en-US" dirty="0"/>
          </a:p>
        </p:txBody>
      </p:sp>
    </p:spTree>
    <p:extLst>
      <p:ext uri="{BB962C8B-B14F-4D97-AF65-F5344CB8AC3E}">
        <p14:creationId xmlns:p14="http://schemas.microsoft.com/office/powerpoint/2010/main" val="197677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广播</a:t>
            </a:r>
            <a:r>
              <a:rPr lang="en-US" altLang="zh-CN" dirty="0"/>
              <a:t>Broadcast</a:t>
            </a:r>
            <a:r>
              <a:rPr lang="zh-CN" altLang="en-US" dirty="0"/>
              <a:t>是一种广泛运用的在应用程序之间</a:t>
            </a:r>
            <a:r>
              <a:rPr lang="zh-CN" altLang="en-US" b="1" dirty="0">
                <a:solidFill>
                  <a:srgbClr val="FF3399"/>
                </a:solidFill>
              </a:rPr>
              <a:t>传输信息</a:t>
            </a:r>
            <a:r>
              <a:rPr lang="zh-CN" altLang="en-US" dirty="0"/>
              <a:t>的机制。</a:t>
            </a:r>
            <a:endParaRPr lang="en-US" altLang="zh-CN" dirty="0"/>
          </a:p>
          <a:p>
            <a:r>
              <a:rPr lang="zh-CN" altLang="en-US" dirty="0"/>
              <a:t>广播消息可以是</a:t>
            </a:r>
            <a:r>
              <a:rPr lang="zh-CN" altLang="en-US" dirty="0">
                <a:solidFill>
                  <a:srgbClr val="FF0000"/>
                </a:solidFill>
              </a:rPr>
              <a:t>应用程序的数据信息</a:t>
            </a:r>
            <a:r>
              <a:rPr lang="zh-CN" altLang="en-US" dirty="0"/>
              <a:t>，也可以是</a:t>
            </a:r>
            <a:r>
              <a:rPr lang="en-US" altLang="zh-CN" dirty="0"/>
              <a:t>Android</a:t>
            </a:r>
            <a:r>
              <a:rPr lang="zh-CN" altLang="en-US" dirty="0"/>
              <a:t>的</a:t>
            </a:r>
            <a:r>
              <a:rPr lang="zh-CN" altLang="en-US" dirty="0">
                <a:solidFill>
                  <a:srgbClr val="FF0000"/>
                </a:solidFill>
              </a:rPr>
              <a:t>系统消息</a:t>
            </a:r>
            <a:r>
              <a:rPr lang="zh-CN" altLang="en-US" dirty="0"/>
              <a:t>，比如网络连接变化、电池电量变化、接收到的短信信息或系统设置的变化等。</a:t>
            </a:r>
            <a:endParaRPr lang="en-US" altLang="zh-CN" dirty="0"/>
          </a:p>
          <a:p>
            <a:r>
              <a:rPr lang="en-US" altLang="zh-CN" dirty="0"/>
              <a:t>Android</a:t>
            </a:r>
            <a:r>
              <a:rPr lang="zh-CN" altLang="en-US" dirty="0"/>
              <a:t>中的每个应用程序都可以对自己感兴趣的广播进行注册，便于接收广播内容。</a:t>
            </a:r>
            <a:endParaRPr lang="en-US" altLang="zh-CN" dirty="0"/>
          </a:p>
          <a:p>
            <a:pPr lvl="1"/>
            <a:r>
              <a:rPr lang="zh-CN" altLang="en-US" dirty="0"/>
              <a:t>接收广播需要专门的广播接收器（</a:t>
            </a:r>
            <a:r>
              <a:rPr lang="en-US" altLang="zh-CN" dirty="0"/>
              <a:t>Broadcast </a:t>
            </a:r>
            <a:r>
              <a:rPr lang="en-US" altLang="zh-CN" dirty="0" err="1"/>
              <a:t>Reciever</a:t>
            </a:r>
            <a:r>
              <a:rPr lang="zh-CN" altLang="en-US" dirty="0"/>
              <a:t>）。</a:t>
            </a:r>
            <a:endParaRPr lang="en-US" altLang="zh-CN" dirty="0">
              <a:solidFill>
                <a:srgbClr val="002060"/>
              </a:solidFill>
            </a:endParaRPr>
          </a:p>
          <a:p>
            <a:pPr lvl="1"/>
            <a:r>
              <a:rPr lang="zh-CN" altLang="en-US" dirty="0"/>
              <a:t>广播接收器通过设置好的过滤器监听特定的广播消息然后进行响应。</a:t>
            </a:r>
            <a:endParaRPr lang="en-US" altLang="zh-CN" dirty="0"/>
          </a:p>
          <a:p>
            <a:pPr lvl="1"/>
            <a:r>
              <a:rPr lang="zh-CN" altLang="en-US" dirty="0"/>
              <a:t>与按钮事件类比。</a:t>
            </a:r>
            <a:endParaRPr lang="en-US" altLang="zh-CN" dirty="0"/>
          </a:p>
        </p:txBody>
      </p:sp>
      <p:sp>
        <p:nvSpPr>
          <p:cNvPr id="3" name="Title 2"/>
          <p:cNvSpPr>
            <a:spLocks noGrp="1"/>
          </p:cNvSpPr>
          <p:nvPr>
            <p:ph type="title"/>
          </p:nvPr>
        </p:nvSpPr>
        <p:spPr/>
        <p:txBody>
          <a:bodyPr/>
          <a:lstStyle/>
          <a:p>
            <a:r>
              <a:rPr lang="en-US" dirty="0"/>
              <a:t>B</a:t>
            </a:r>
            <a:r>
              <a:rPr lang="en-US" altLang="zh-CN" dirty="0"/>
              <a:t>roadcast</a:t>
            </a:r>
            <a:r>
              <a:rPr lang="zh-CN" altLang="en-US" dirty="0"/>
              <a:t>组件</a:t>
            </a: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416356"/>
            <a:ext cx="12191999" cy="6032421"/>
          </a:xfrm>
          <a:prstGeom prst="rect">
            <a:avLst/>
          </a:prstGeom>
        </p:spPr>
        <p:txBody>
          <a:bodyPr wrap="square">
            <a:spAutoFit/>
          </a:bodyPr>
          <a:lstStyle/>
          <a:p>
            <a:r>
              <a:rPr lang="en-US" altLang="zh-CN" dirty="0"/>
              <a:t>public class </a:t>
            </a:r>
            <a:r>
              <a:rPr lang="en-US" altLang="zh-CN" dirty="0" err="1"/>
              <a:t>MainActivity</a:t>
            </a:r>
            <a:r>
              <a:rPr lang="en-US" altLang="zh-CN" dirty="0"/>
              <a:t> extends </a:t>
            </a:r>
            <a:r>
              <a:rPr lang="en-US" altLang="zh-CN" dirty="0" err="1"/>
              <a:t>AppCompatActivity</a:t>
            </a:r>
            <a:r>
              <a:rPr lang="en-US" altLang="zh-CN" dirty="0"/>
              <a:t> {</a:t>
            </a:r>
          </a:p>
          <a:p>
            <a:r>
              <a:rPr lang="en-US" altLang="zh-CN" dirty="0"/>
              <a:t>    private </a:t>
            </a:r>
            <a:r>
              <a:rPr lang="en-US" altLang="zh-CN" dirty="0" err="1"/>
              <a:t>IntentFilter</a:t>
            </a:r>
            <a:r>
              <a:rPr lang="en-US" altLang="zh-CN" dirty="0"/>
              <a:t> </a:t>
            </a:r>
            <a:r>
              <a:rPr lang="en-US" altLang="zh-CN" dirty="0" err="1"/>
              <a:t>intentFilter</a:t>
            </a:r>
            <a:r>
              <a:rPr lang="en-US" altLang="zh-CN" dirty="0"/>
              <a:t>;</a:t>
            </a:r>
          </a:p>
          <a:p>
            <a:r>
              <a:rPr lang="en-US" altLang="zh-CN" dirty="0"/>
              <a:t>    private </a:t>
            </a:r>
            <a:r>
              <a:rPr lang="en-US" altLang="zh-CN" dirty="0" err="1"/>
              <a:t>LocalReceiver</a:t>
            </a:r>
            <a:r>
              <a:rPr lang="en-US" altLang="zh-CN" dirty="0"/>
              <a:t> </a:t>
            </a:r>
            <a:r>
              <a:rPr lang="en-US" altLang="zh-CN" dirty="0" err="1"/>
              <a:t>localReceiver</a:t>
            </a:r>
            <a:r>
              <a:rPr lang="en-US" altLang="zh-CN" dirty="0"/>
              <a:t>;</a:t>
            </a:r>
          </a:p>
          <a:p>
            <a:r>
              <a:rPr lang="en-US" altLang="zh-CN" dirty="0"/>
              <a:t>    private </a:t>
            </a:r>
            <a:r>
              <a:rPr lang="en-US" altLang="zh-CN" dirty="0" err="1"/>
              <a:t>LocalBroadcastManager</a:t>
            </a:r>
            <a:r>
              <a:rPr lang="en-US" altLang="zh-CN" dirty="0"/>
              <a:t> </a:t>
            </a:r>
            <a:r>
              <a:rPr lang="en-US" altLang="zh-CN" dirty="0" err="1"/>
              <a:t>localBroadcastManager</a:t>
            </a:r>
            <a:r>
              <a:rPr lang="en-US" altLang="zh-CN" dirty="0"/>
              <a:t>;</a:t>
            </a:r>
          </a:p>
          <a:p>
            <a:r>
              <a:rPr lang="en-US" altLang="zh-CN" dirty="0"/>
              <a:t>    @Override</a:t>
            </a:r>
          </a:p>
          <a:p>
            <a:r>
              <a:rPr lang="en-US" altLang="zh-CN" dirty="0"/>
              <a:t>    protected void </a:t>
            </a:r>
            <a:r>
              <a:rPr lang="en-US" altLang="zh-CN" sz="2400" b="1" dirty="0" err="1">
                <a:solidFill>
                  <a:srgbClr val="003399"/>
                </a:solidFill>
              </a:rPr>
              <a:t>onCreate</a:t>
            </a:r>
            <a:r>
              <a:rPr lang="en-US" altLang="zh-CN" dirty="0"/>
              <a:t>(Bundle </a:t>
            </a:r>
            <a:r>
              <a:rPr lang="en-US" altLang="zh-CN" dirty="0" err="1"/>
              <a:t>savedInstanceState</a:t>
            </a:r>
            <a:r>
              <a:rPr lang="en-US" altLang="zh-CN" dirty="0"/>
              <a:t>) {…}</a:t>
            </a:r>
          </a:p>
          <a:p>
            <a:endParaRPr lang="en-US" altLang="zh-CN" dirty="0"/>
          </a:p>
          <a:p>
            <a:pPr marL="261938"/>
            <a:r>
              <a:rPr lang="en-US" altLang="zh-CN" dirty="0"/>
              <a:t>@Override</a:t>
            </a:r>
            <a:br>
              <a:rPr lang="en-US" altLang="zh-CN" dirty="0"/>
            </a:br>
            <a:r>
              <a:rPr lang="en-US" altLang="zh-CN" dirty="0"/>
              <a:t>protected void </a:t>
            </a:r>
            <a:r>
              <a:rPr lang="en-US" altLang="zh-CN" sz="2400" b="1" dirty="0" err="1">
                <a:solidFill>
                  <a:srgbClr val="003399"/>
                </a:solidFill>
              </a:rPr>
              <a:t>onDestroy</a:t>
            </a:r>
            <a:r>
              <a:rPr lang="en-US" altLang="zh-CN" dirty="0"/>
              <a:t>() {</a:t>
            </a:r>
            <a:br>
              <a:rPr lang="en-US" altLang="zh-CN" dirty="0"/>
            </a:br>
            <a:r>
              <a:rPr lang="en-US" altLang="zh-CN" dirty="0"/>
              <a:t>    </a:t>
            </a:r>
            <a:r>
              <a:rPr lang="en-US" altLang="zh-CN" dirty="0" err="1"/>
              <a:t>super.onDestroy</a:t>
            </a:r>
            <a:r>
              <a:rPr lang="en-US" altLang="zh-CN" dirty="0"/>
              <a:t>();</a:t>
            </a:r>
            <a:br>
              <a:rPr lang="en-US" altLang="zh-CN" dirty="0"/>
            </a:br>
            <a:r>
              <a:rPr lang="en-US" altLang="zh-CN" dirty="0"/>
              <a:t>    </a:t>
            </a:r>
            <a:r>
              <a:rPr lang="en-US" altLang="zh-CN" sz="2000" b="1" dirty="0" err="1">
                <a:solidFill>
                  <a:srgbClr val="C00000"/>
                </a:solidFill>
              </a:rPr>
              <a:t>localBroadcastManager</a:t>
            </a:r>
            <a:r>
              <a:rPr lang="en-US" altLang="zh-CN" sz="2000" b="1" dirty="0" err="1"/>
              <a:t>.unregisterReceiver</a:t>
            </a:r>
            <a:r>
              <a:rPr lang="en-US" altLang="zh-CN" sz="2000" b="1" dirty="0"/>
              <a:t>(</a:t>
            </a:r>
            <a:r>
              <a:rPr lang="en-US" altLang="zh-CN" sz="2000" b="1" dirty="0" err="1"/>
              <a:t>localReceiver</a:t>
            </a:r>
            <a:r>
              <a:rPr lang="en-US" altLang="zh-CN" sz="2000" b="1" dirty="0"/>
              <a:t>);</a:t>
            </a:r>
            <a:br>
              <a:rPr lang="en-US" altLang="zh-CN" dirty="0"/>
            </a:br>
            <a:r>
              <a:rPr lang="en-US" altLang="zh-CN" dirty="0"/>
              <a:t>}</a:t>
            </a:r>
            <a:br>
              <a:rPr lang="en-US" altLang="zh-CN" dirty="0"/>
            </a:br>
            <a:r>
              <a:rPr lang="en-US" altLang="zh-CN" dirty="0"/>
              <a:t>class </a:t>
            </a:r>
            <a:r>
              <a:rPr lang="en-US" altLang="zh-CN" sz="2000" b="1" dirty="0" err="1"/>
              <a:t>LocalReceiver</a:t>
            </a:r>
            <a:r>
              <a:rPr lang="en-US" altLang="zh-CN" sz="2000" b="1" dirty="0"/>
              <a:t> extends </a:t>
            </a:r>
            <a:r>
              <a:rPr lang="en-US" altLang="zh-CN" sz="2000" b="1" dirty="0" err="1"/>
              <a:t>BroadcastReceiver</a:t>
            </a:r>
            <a:r>
              <a:rPr lang="en-US" altLang="zh-CN" dirty="0"/>
              <a:t> {</a:t>
            </a:r>
            <a:br>
              <a:rPr lang="en-US" altLang="zh-CN" dirty="0"/>
            </a:br>
            <a:r>
              <a:rPr lang="en-US" altLang="zh-CN" dirty="0"/>
              <a:t>    @Override</a:t>
            </a:r>
            <a:br>
              <a:rPr lang="en-US" altLang="zh-CN" dirty="0"/>
            </a:br>
            <a:r>
              <a:rPr lang="en-US" altLang="zh-CN" dirty="0"/>
              <a:t>    public void </a:t>
            </a:r>
            <a:r>
              <a:rPr lang="en-US" altLang="zh-CN" sz="2400" b="1" dirty="0" err="1">
                <a:solidFill>
                  <a:srgbClr val="003399"/>
                </a:solidFill>
              </a:rPr>
              <a:t>onReceive</a:t>
            </a:r>
            <a:r>
              <a:rPr lang="en-US" altLang="zh-CN" dirty="0"/>
              <a:t>(Context </a:t>
            </a:r>
            <a:r>
              <a:rPr lang="en-US" altLang="zh-CN" dirty="0" err="1"/>
              <a:t>context</a:t>
            </a:r>
            <a:r>
              <a:rPr lang="en-US" altLang="zh-CN" dirty="0"/>
              <a:t>, Intent intent) {</a:t>
            </a:r>
            <a:br>
              <a:rPr lang="en-US" altLang="zh-CN" dirty="0"/>
            </a:br>
            <a:r>
              <a:rPr lang="en-US" altLang="zh-CN" dirty="0"/>
              <a:t>        </a:t>
            </a:r>
            <a:r>
              <a:rPr lang="en-US" altLang="zh-CN" dirty="0" err="1"/>
              <a:t>Toast.</a:t>
            </a:r>
            <a:r>
              <a:rPr lang="en-US" altLang="zh-CN" i="1" dirty="0" err="1"/>
              <a:t>makeText</a:t>
            </a:r>
            <a:r>
              <a:rPr lang="en-US" altLang="zh-CN" dirty="0"/>
              <a:t>(context, "received local broadcast", </a:t>
            </a:r>
            <a:r>
              <a:rPr lang="en-US" altLang="zh-CN" dirty="0" err="1"/>
              <a:t>Toast.</a:t>
            </a:r>
            <a:r>
              <a:rPr lang="en-US" altLang="zh-CN" i="1" dirty="0" err="1"/>
              <a:t>LENGTH_SHORT</a:t>
            </a:r>
            <a:r>
              <a:rPr lang="en-US" altLang="zh-CN" dirty="0"/>
              <a:t>).show();</a:t>
            </a:r>
            <a:br>
              <a:rPr lang="en-US" altLang="zh-CN" dirty="0"/>
            </a:br>
            <a:r>
              <a:rPr lang="en-US" altLang="zh-CN" dirty="0"/>
              <a:t>    }</a:t>
            </a:r>
            <a:br>
              <a:rPr lang="en-US" altLang="zh-CN" dirty="0"/>
            </a:br>
            <a:r>
              <a:rPr lang="en-US" altLang="zh-CN" dirty="0"/>
              <a:t>}</a:t>
            </a:r>
          </a:p>
          <a:p>
            <a:endParaRPr lang="en-US" altLang="zh-CN" dirty="0"/>
          </a:p>
          <a:p>
            <a:r>
              <a:rPr lang="en-US" altLang="zh-CN" dirty="0"/>
              <a:t>}</a:t>
            </a:r>
            <a:endParaRPr lang="zh-CN" altLang="en-US" dirty="0"/>
          </a:p>
        </p:txBody>
      </p:sp>
    </p:spTree>
    <p:extLst>
      <p:ext uri="{BB962C8B-B14F-4D97-AF65-F5344CB8AC3E}">
        <p14:creationId xmlns:p14="http://schemas.microsoft.com/office/powerpoint/2010/main" val="98422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 </a:t>
            </a:r>
            <a:r>
              <a:rPr lang="zh-CN" altLang="en-US" dirty="0"/>
              <a:t>本地广播无法通过静态注册的方式来接收。</a:t>
            </a:r>
            <a:endParaRPr lang="en-US" altLang="zh-CN" dirty="0"/>
          </a:p>
          <a:p>
            <a:r>
              <a:rPr lang="en-US" altLang="zh-CN" dirty="0"/>
              <a:t>2. </a:t>
            </a:r>
            <a:r>
              <a:rPr lang="zh-CN" altLang="en-US" dirty="0"/>
              <a:t>使用本地广播的几点优势：</a:t>
            </a:r>
            <a:endParaRPr lang="en-US" altLang="zh-CN" dirty="0"/>
          </a:p>
          <a:p>
            <a:pPr lvl="1"/>
            <a:r>
              <a:rPr lang="zh-CN" altLang="en-US" dirty="0"/>
              <a:t>可以明确地知道正在发送的广播不会离开我们的程序，因此不必担心机密数据泄露。</a:t>
            </a:r>
            <a:endParaRPr lang="en-US" altLang="zh-CN" dirty="0"/>
          </a:p>
          <a:p>
            <a:pPr lvl="1"/>
            <a:r>
              <a:rPr lang="zh-CN" altLang="en-US" dirty="0"/>
              <a:t>其他程序无法将广播发送到我们程序的内部，因此不需要担心会有安全漏洞的隐患。</a:t>
            </a:r>
            <a:endParaRPr lang="en-US" altLang="zh-CN" dirty="0"/>
          </a:p>
          <a:p>
            <a:pPr lvl="1"/>
            <a:r>
              <a:rPr lang="zh-CN" altLang="en-US" dirty="0"/>
              <a:t>发送本地广播比发送系统全局广播将会更加高效。</a:t>
            </a:r>
          </a:p>
        </p:txBody>
      </p:sp>
      <p:sp>
        <p:nvSpPr>
          <p:cNvPr id="3" name="标题 2"/>
          <p:cNvSpPr>
            <a:spLocks noGrp="1"/>
          </p:cNvSpPr>
          <p:nvPr>
            <p:ph type="title"/>
          </p:nvPr>
        </p:nvSpPr>
        <p:spPr/>
        <p:txBody>
          <a:bodyPr/>
          <a:lstStyle/>
          <a:p>
            <a:r>
              <a:rPr lang="zh-CN" altLang="en-US" dirty="0"/>
              <a:t>使用本地广播</a:t>
            </a:r>
          </a:p>
        </p:txBody>
      </p:sp>
    </p:spTree>
    <p:extLst>
      <p:ext uri="{BB962C8B-B14F-4D97-AF65-F5344CB8AC3E}">
        <p14:creationId xmlns:p14="http://schemas.microsoft.com/office/powerpoint/2010/main" val="356381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703C7D-3444-4B6F-8307-C425A4EDD379}"/>
              </a:ext>
            </a:extLst>
          </p:cNvPr>
          <p:cNvSpPr>
            <a:spLocks noGrp="1"/>
          </p:cNvSpPr>
          <p:nvPr>
            <p:ph idx="1"/>
          </p:nvPr>
        </p:nvSpPr>
        <p:spPr/>
        <p:txBody>
          <a:bodyPr/>
          <a:lstStyle/>
          <a:p>
            <a:r>
              <a:rPr lang="zh-CN" altLang="en-US" dirty="0"/>
              <a:t>关于广播，下列说法不正确的是？</a:t>
            </a:r>
            <a:endParaRPr lang="en-US" altLang="zh-CN" dirty="0"/>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广播消息有系统广播消息和自定义广播消息。</a:t>
            </a:r>
            <a:endParaRPr lang="en-US" altLang="zh-CN" sz="24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要接收自定义广播消息，必须使用</a:t>
            </a:r>
            <a:r>
              <a:rPr lang="en-US" altLang="zh-CN" sz="2400" b="0" dirty="0" err="1">
                <a:latin typeface="微软雅黑" panose="020B0503020204020204" pitchFamily="34" charset="-122"/>
                <a:ea typeface="微软雅黑" panose="020B0503020204020204" pitchFamily="34" charset="-122"/>
              </a:rPr>
              <a:t>sendBroadcast</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或者</a:t>
            </a:r>
            <a:r>
              <a:rPr lang="zh-CN" altLang="zh-CN" sz="2400" b="0" dirty="0">
                <a:latin typeface="微软雅黑" panose="020B0503020204020204" pitchFamily="34" charset="-122"/>
                <a:ea typeface="微软雅黑" panose="020B0503020204020204" pitchFamily="34" charset="-122"/>
              </a:rPr>
              <a:t>sendOrderedBroadcast</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方法自定义发送广播消息，但是系统广播消息不需要自定义发送。</a:t>
            </a:r>
            <a:endParaRPr lang="en-US" altLang="zh-CN" sz="24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不管是接收哪种类型的广播消息，都需要自定义广播接收器，继承</a:t>
            </a:r>
            <a:r>
              <a:rPr lang="en-US" altLang="zh-CN" sz="2400" b="0" dirty="0" err="1">
                <a:latin typeface="微软雅黑" panose="020B0503020204020204" pitchFamily="34" charset="-122"/>
                <a:ea typeface="微软雅黑" panose="020B0503020204020204" pitchFamily="34" charset="-122"/>
              </a:rPr>
              <a:t>BroadcastReciever</a:t>
            </a:r>
            <a:r>
              <a:rPr lang="zh-CN" altLang="en-US" sz="2400" b="0" dirty="0">
                <a:latin typeface="微软雅黑" panose="020B0503020204020204" pitchFamily="34" charset="-122"/>
                <a:ea typeface="微软雅黑" panose="020B0503020204020204" pitchFamily="34" charset="-122"/>
              </a:rPr>
              <a:t>，重写</a:t>
            </a:r>
            <a:r>
              <a:rPr lang="en-US" altLang="zh-CN" sz="2400" b="0" dirty="0" err="1">
                <a:latin typeface="微软雅黑" panose="020B0503020204020204" pitchFamily="34" charset="-122"/>
                <a:ea typeface="微软雅黑" panose="020B0503020204020204" pitchFamily="34" charset="-122"/>
              </a:rPr>
              <a:t>onRecieve</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方法，并进行注册。</a:t>
            </a:r>
            <a:endParaRPr lang="en-US" altLang="zh-CN" sz="24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注册广播有两种方式：在代码中注册和在</a:t>
            </a:r>
            <a:r>
              <a:rPr lang="en-US" altLang="zh-CN" sz="2400" b="0" dirty="0">
                <a:latin typeface="微软雅黑" panose="020B0503020204020204" pitchFamily="34" charset="-122"/>
                <a:ea typeface="微软雅黑" panose="020B0503020204020204" pitchFamily="34" charset="-122"/>
              </a:rPr>
              <a:t>AndroidManifest.xml</a:t>
            </a:r>
            <a:r>
              <a:rPr lang="zh-CN" altLang="en-US" sz="2400" b="0" dirty="0">
                <a:latin typeface="微软雅黑" panose="020B0503020204020204" pitchFamily="34" charset="-122"/>
                <a:ea typeface="微软雅黑" panose="020B0503020204020204" pitchFamily="34" charset="-122"/>
              </a:rPr>
              <a:t>中注册，前者称为动态注册，后者称为静态注册。注册广播的主要目的是指定应用程序的广播接收器想要监听的广播</a:t>
            </a:r>
            <a:r>
              <a:rPr lang="zh-CN" altLang="en-US" sz="2400" b="0">
                <a:latin typeface="微软雅黑" panose="020B0503020204020204" pitchFamily="34" charset="-122"/>
                <a:ea typeface="微软雅黑" panose="020B0503020204020204" pitchFamily="34" charset="-122"/>
              </a:rPr>
              <a:t>消息。</a:t>
            </a:r>
            <a:endParaRPr lang="en-US" altLang="zh-CN" sz="2400" b="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a:latin typeface="微软雅黑" panose="020B0503020204020204" pitchFamily="34" charset="-122"/>
                <a:ea typeface="微软雅黑" panose="020B0503020204020204" pitchFamily="34" charset="-122"/>
              </a:rPr>
              <a:t>以上有不正确的说法。</a:t>
            </a:r>
            <a:endParaRPr lang="en-US" altLang="zh-CN" sz="2400" b="0" dirty="0">
              <a:latin typeface="微软雅黑" panose="020B0503020204020204" pitchFamily="34" charset="-122"/>
              <a:ea typeface="微软雅黑" panose="020B0503020204020204" pitchFamily="34" charset="-122"/>
            </a:endParaRPr>
          </a:p>
          <a:p>
            <a:pPr marL="514350" indent="-514350">
              <a:buAutoNum type="alphaUcPeriod"/>
            </a:pPr>
            <a:endParaRPr lang="zh-CN" altLang="en-US" dirty="0"/>
          </a:p>
        </p:txBody>
      </p:sp>
      <p:sp>
        <p:nvSpPr>
          <p:cNvPr id="3" name="标题 2">
            <a:extLst>
              <a:ext uri="{FF2B5EF4-FFF2-40B4-BE49-F238E27FC236}">
                <a16:creationId xmlns:a16="http://schemas.microsoft.com/office/drawing/2014/main" id="{DDD78074-E523-4C39-B5C8-2C61874F3965}"/>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403544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703C7D-3444-4B6F-8307-C425A4EDD379}"/>
              </a:ext>
            </a:extLst>
          </p:cNvPr>
          <p:cNvSpPr>
            <a:spLocks noGrp="1"/>
          </p:cNvSpPr>
          <p:nvPr>
            <p:ph idx="1"/>
          </p:nvPr>
        </p:nvSpPr>
        <p:spPr/>
        <p:txBody>
          <a:bodyPr/>
          <a:lstStyle/>
          <a:p>
            <a:r>
              <a:rPr lang="zh-CN" altLang="en-US" dirty="0"/>
              <a:t>关于广播，下列说法不正确的</a:t>
            </a:r>
            <a:r>
              <a:rPr lang="zh-CN" altLang="en-US"/>
              <a:t>是？</a:t>
            </a:r>
            <a:endParaRPr lang="en-US" altLang="zh-CN" sz="20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自定义广播消息可以跨应用程序监听和接收。</a:t>
            </a:r>
            <a:endParaRPr lang="en-US" altLang="zh-CN" sz="24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发送有序广播消息时，可给不同的广播接收器设置不同的优先级属性，值越大，优先级越高，优先级高的广播接收器会先收到广播消息，并且能阻断广播消息的继续传递。</a:t>
            </a:r>
            <a:endParaRPr lang="en-US" altLang="zh-CN" sz="24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广播消息不能携带数据。</a:t>
            </a:r>
            <a:endParaRPr lang="en-US" altLang="zh-CN" sz="2400" b="0" dirty="0">
              <a:latin typeface="微软雅黑" panose="020B0503020204020204" pitchFamily="34" charset="-122"/>
              <a:ea typeface="微软雅黑" panose="020B0503020204020204" pitchFamily="34" charset="-122"/>
            </a:endParaRPr>
          </a:p>
          <a:p>
            <a:pPr marL="514350" indent="-514350">
              <a:spcBef>
                <a:spcPts val="600"/>
              </a:spcBef>
              <a:buAutoNum type="alphaUcPeriod"/>
            </a:pPr>
            <a:r>
              <a:rPr lang="zh-CN" altLang="en-US" sz="2400" b="0" dirty="0">
                <a:latin typeface="微软雅黑" panose="020B0503020204020204" pitchFamily="34" charset="-122"/>
                <a:ea typeface="微软雅黑" panose="020B0503020204020204" pitchFamily="34" charset="-122"/>
              </a:rPr>
              <a:t>本地广播机制保证广播消息只能在本应用程序内被收听</a:t>
            </a:r>
            <a:r>
              <a:rPr lang="zh-CN" altLang="en-US" sz="2400" b="0">
                <a:latin typeface="微软雅黑" panose="020B0503020204020204" pitchFamily="34" charset="-122"/>
                <a:ea typeface="微软雅黑" panose="020B0503020204020204" pitchFamily="34" charset="-122"/>
              </a:rPr>
              <a:t>到。</a:t>
            </a:r>
            <a:endParaRPr lang="en-US" altLang="zh-CN" sz="2400" b="0">
              <a:latin typeface="微软雅黑" panose="020B0503020204020204" pitchFamily="34" charset="-122"/>
              <a:ea typeface="微软雅黑" panose="020B0503020204020204" pitchFamily="34" charset="-122"/>
            </a:endParaRPr>
          </a:p>
          <a:p>
            <a:pPr marL="514350" indent="-514350">
              <a:spcBef>
                <a:spcPts val="600"/>
              </a:spcBef>
              <a:buFont typeface="Wingdings" pitchFamily="2" charset="2"/>
              <a:buAutoNum type="alphaUcPeriod"/>
            </a:pPr>
            <a:r>
              <a:rPr lang="zh-CN" altLang="en-US" sz="2400" b="0">
                <a:latin typeface="微软雅黑" panose="020B0503020204020204" pitchFamily="34" charset="-122"/>
                <a:ea typeface="微软雅黑" panose="020B0503020204020204" pitchFamily="34" charset="-122"/>
              </a:rPr>
              <a:t>以上有不正确的说法。</a:t>
            </a:r>
            <a:endParaRPr lang="en-US" altLang="zh-CN" sz="2400" b="0" dirty="0">
              <a:latin typeface="微软雅黑" panose="020B0503020204020204" pitchFamily="34" charset="-122"/>
              <a:ea typeface="微软雅黑" panose="020B0503020204020204" pitchFamily="34" charset="-122"/>
            </a:endParaRPr>
          </a:p>
          <a:p>
            <a:pPr marL="514350" indent="-514350">
              <a:buAutoNum type="alphaUcPeriod"/>
            </a:pPr>
            <a:endParaRPr lang="zh-CN" altLang="en-US" dirty="0"/>
          </a:p>
        </p:txBody>
      </p:sp>
      <p:sp>
        <p:nvSpPr>
          <p:cNvPr id="3" name="标题 2">
            <a:extLst>
              <a:ext uri="{FF2B5EF4-FFF2-40B4-BE49-F238E27FC236}">
                <a16:creationId xmlns:a16="http://schemas.microsoft.com/office/drawing/2014/main" id="{DDD78074-E523-4C39-B5C8-2C61874F3965}"/>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413440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C1145D4-5FF8-4E7A-96F5-DCF7ADE26378}"/>
              </a:ext>
            </a:extLst>
          </p:cNvPr>
          <p:cNvSpPr>
            <a:spLocks noChangeAspect="1"/>
          </p:cNvSpPr>
          <p:nvPr>
            <p:custDataLst>
              <p:tags r:id="rId2"/>
            </p:custDataLst>
          </p:nvPr>
        </p:nvSpPr>
        <p:spPr>
          <a:xfrm>
            <a:off x="1525905" y="4971701"/>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5F1A15D-879D-4D75-BF2E-312DD29D2AB1}"/>
              </a:ext>
            </a:extLst>
          </p:cNvPr>
          <p:cNvSpPr>
            <a:spLocks noChangeAspect="1"/>
          </p:cNvSpPr>
          <p:nvPr>
            <p:custDataLst>
              <p:tags r:id="rId3"/>
            </p:custDataLst>
          </p:nvPr>
        </p:nvSpPr>
        <p:spPr>
          <a:xfrm>
            <a:off x="2411730" y="4971701"/>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332F234-FF88-4978-819B-73A007EC37BE}"/>
              </a:ext>
            </a:extLst>
          </p:cNvPr>
          <p:cNvSpPr>
            <a:spLocks noChangeAspect="1"/>
          </p:cNvSpPr>
          <p:nvPr>
            <p:custDataLst>
              <p:tags r:id="rId4"/>
            </p:custDataLst>
          </p:nvPr>
        </p:nvSpPr>
        <p:spPr>
          <a:xfrm>
            <a:off x="3413458" y="4971701"/>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CB6980F-8F58-42D4-9557-6AAA949807F5}"/>
              </a:ext>
            </a:extLst>
          </p:cNvPr>
          <p:cNvSpPr>
            <a:spLocks noChangeAspect="1"/>
          </p:cNvSpPr>
          <p:nvPr>
            <p:custDataLst>
              <p:tags r:id="rId5"/>
            </p:custDataLst>
          </p:nvPr>
        </p:nvSpPr>
        <p:spPr>
          <a:xfrm>
            <a:off x="4415186" y="5007768"/>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000925C7-5E02-46A3-808F-7C8D8D5F81AF}"/>
              </a:ext>
            </a:extLst>
          </p:cNvPr>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5" name="椭圆 24">
            <a:extLst>
              <a:ext uri="{FF2B5EF4-FFF2-40B4-BE49-F238E27FC236}">
                <a16:creationId xmlns:a16="http://schemas.microsoft.com/office/drawing/2014/main" id="{D682A9F0-1D8D-47D1-BFB4-6303BFD07293}"/>
              </a:ext>
            </a:extLst>
          </p:cNvPr>
          <p:cNvSpPr>
            <a:spLocks noChangeAspect="1"/>
          </p:cNvSpPr>
          <p:nvPr>
            <p:custDataLst>
              <p:tags r:id="rId7"/>
            </p:custDataLst>
          </p:nvPr>
        </p:nvSpPr>
        <p:spPr>
          <a:xfrm>
            <a:off x="5416914" y="5007768"/>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7" name="图片 26">
            <a:extLst>
              <a:ext uri="{FF2B5EF4-FFF2-40B4-BE49-F238E27FC236}">
                <a16:creationId xmlns:a16="http://schemas.microsoft.com/office/drawing/2014/main" id="{C55A0620-5413-44B1-AAEF-3168114391B5}"/>
              </a:ext>
            </a:extLst>
          </p:cNvPr>
          <p:cNvPicPr>
            <a:picLocks noChangeAspect="1"/>
          </p:cNvPicPr>
          <p:nvPr/>
        </p:nvPicPr>
        <p:blipFill>
          <a:blip r:embed="rId15"/>
          <a:stretch>
            <a:fillRect/>
          </a:stretch>
        </p:blipFill>
        <p:spPr>
          <a:xfrm>
            <a:off x="458921" y="1010509"/>
            <a:ext cx="11274157" cy="3621750"/>
          </a:xfrm>
          <a:prstGeom prst="rect">
            <a:avLst/>
          </a:prstGeom>
        </p:spPr>
      </p:pic>
      <p:grpSp>
        <p:nvGrpSpPr>
          <p:cNvPr id="9" name="组合 8">
            <a:extLst>
              <a:ext uri="{FF2B5EF4-FFF2-40B4-BE49-F238E27FC236}">
                <a16:creationId xmlns:a16="http://schemas.microsoft.com/office/drawing/2014/main" id="{47B19383-5815-C64D-4B0F-A54C0ED1A15E}"/>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DCF13250-604E-4E04-A3D0-EE2B63E104E7}"/>
                </a:ext>
              </a:extLst>
            </p:cNvPr>
            <p:cNvSpPr/>
            <p:nvPr>
              <p:custDataLst>
                <p:tags r:id="rId10"/>
              </p:custDataLst>
            </p:nvPr>
          </p:nvSpPr>
          <p:spPr>
            <a:xfrm>
              <a:off x="0" y="0"/>
              <a:ext cx="12192000"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F1B4DD2B-8FE9-4257-B7C8-22871B417BAD}"/>
                </a:ext>
              </a:extLst>
            </p:cNvPr>
            <p:cNvSpPr/>
            <p:nvPr>
              <p:custDataLst>
                <p:tags r:id="rId11"/>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F8D66960-74B1-48E3-A729-C542121F01E7}"/>
                </a:ext>
              </a:extLst>
            </p:cNvPr>
            <p:cNvSpPr txBox="1"/>
            <p:nvPr>
              <p:custDataLst>
                <p:tags r:id="rId12"/>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669CD844-ECA1-6D69-8637-817B7CC6B187}"/>
                </a:ext>
              </a:extLst>
            </p:cNvPr>
            <p:cNvSpPr txBox="1"/>
            <p:nvPr>
              <p:custDataLst>
                <p:tags r:id="rId13"/>
              </p:custDataLst>
            </p:nvPr>
          </p:nvSpPr>
          <p:spPr>
            <a:xfrm>
              <a:off x="11957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BB82160-0C5E-41B3-94D8-3D05D4E383BF}"/>
              </a:ext>
            </a:extLst>
          </p:cNvPr>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17941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应用场景：比如你的</a:t>
            </a:r>
            <a:r>
              <a:rPr lang="en-US" altLang="zh-CN" dirty="0"/>
              <a:t>QQ</a:t>
            </a:r>
            <a:r>
              <a:rPr lang="zh-CN" altLang="en-US" dirty="0"/>
              <a:t>号在别处登录了，就会将你强制挤下线。其思路是在界面上弹出一个对话框，让用户无法进行任何其他操作，必须要点击对话框中的确定按钮，然后回到登录界面即可。</a:t>
            </a:r>
            <a:endParaRPr lang="en-US" altLang="zh-CN" dirty="0"/>
          </a:p>
          <a:p>
            <a:endParaRPr lang="en-US" altLang="zh-CN" dirty="0"/>
          </a:p>
          <a:p>
            <a:r>
              <a:rPr lang="zh-CN" altLang="en-US" dirty="0"/>
              <a:t>问题是：当我们被通知需要强制下线时可能正处于任何一个界面，难道需要在每个界面上都编写一个弹出对话框的逻辑？</a:t>
            </a:r>
            <a:endParaRPr lang="en-US" altLang="zh-CN" dirty="0"/>
          </a:p>
          <a:p>
            <a:r>
              <a:rPr lang="zh-CN" altLang="en-US" dirty="0"/>
              <a:t>我们的思路是：</a:t>
            </a:r>
            <a:r>
              <a:rPr lang="zh-CN" altLang="en-US" dirty="0">
                <a:solidFill>
                  <a:srgbClr val="D60093"/>
                </a:solidFill>
              </a:rPr>
              <a:t>借助广播机制，发送广播消息，处于当前栈顶的活动收到广播消息后先关闭所有的活动，然后弹出对话框，回到登录界面。</a:t>
            </a:r>
          </a:p>
        </p:txBody>
      </p:sp>
      <p:sp>
        <p:nvSpPr>
          <p:cNvPr id="3" name="标题 2"/>
          <p:cNvSpPr>
            <a:spLocks noGrp="1"/>
          </p:cNvSpPr>
          <p:nvPr>
            <p:ph type="title"/>
          </p:nvPr>
        </p:nvSpPr>
        <p:spPr/>
        <p:txBody>
          <a:bodyPr>
            <a:normAutofit/>
          </a:bodyPr>
          <a:lstStyle/>
          <a:p>
            <a:r>
              <a:rPr lang="en-US" altLang="zh-CN" dirty="0"/>
              <a:t>5.</a:t>
            </a:r>
            <a:r>
              <a:rPr lang="zh-CN" altLang="en-US" dirty="0"/>
              <a:t>广播的最佳实践</a:t>
            </a:r>
            <a:r>
              <a:rPr lang="en-US" altLang="zh-CN" dirty="0"/>
              <a:t>—— </a:t>
            </a:r>
            <a:r>
              <a:rPr lang="zh-CN" altLang="en-US" dirty="0"/>
              <a:t>实现强制下线功能</a:t>
            </a:r>
          </a:p>
        </p:txBody>
      </p:sp>
    </p:spTree>
    <p:extLst>
      <p:ext uri="{BB962C8B-B14F-4D97-AF65-F5344CB8AC3E}">
        <p14:creationId xmlns:p14="http://schemas.microsoft.com/office/powerpoint/2010/main" val="313326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6685" y="1021080"/>
            <a:ext cx="10972800" cy="4389120"/>
          </a:xfrm>
        </p:spPr>
        <p:txBody>
          <a:bodyPr/>
          <a:lstStyle/>
          <a:p>
            <a:pPr marL="514350" indent="-514350">
              <a:buFont typeface="+mj-ea"/>
              <a:buAutoNum type="circleNumDbPlain"/>
            </a:pPr>
            <a:r>
              <a:rPr lang="zh-CN" altLang="en-US" dirty="0"/>
              <a:t>新建</a:t>
            </a:r>
            <a:r>
              <a:rPr lang="en-US" altLang="zh-CN" dirty="0" err="1"/>
              <a:t>ActivityCollector</a:t>
            </a:r>
            <a:r>
              <a:rPr lang="zh-CN" altLang="en-US" dirty="0"/>
              <a:t>类管理所有的活动，实现一次关闭所有活动。</a:t>
            </a:r>
            <a:endParaRPr lang="en-US" altLang="zh-CN" dirty="0"/>
          </a:p>
        </p:txBody>
      </p:sp>
      <p:sp>
        <p:nvSpPr>
          <p:cNvPr id="3" name="标题 2"/>
          <p:cNvSpPr>
            <a:spLocks noGrp="1"/>
          </p:cNvSpPr>
          <p:nvPr>
            <p:ph type="title"/>
          </p:nvPr>
        </p:nvSpPr>
        <p:spPr>
          <a:xfrm>
            <a:off x="595086" y="167059"/>
            <a:ext cx="10972800" cy="805398"/>
          </a:xfrm>
        </p:spPr>
        <p:txBody>
          <a:bodyPr>
            <a:normAutofit/>
          </a:bodyPr>
          <a:lstStyle/>
          <a:p>
            <a:r>
              <a:rPr lang="en-US" altLang="zh-CN" sz="3600" dirty="0">
                <a:solidFill>
                  <a:srgbClr val="002060"/>
                </a:solidFill>
                <a:latin typeface="黑体" pitchFamily="49" charset="-122"/>
                <a:ea typeface="黑体" pitchFamily="49" charset="-122"/>
              </a:rPr>
              <a:t>(1)</a:t>
            </a:r>
            <a:r>
              <a:rPr lang="zh-CN" altLang="en-US" sz="3600" dirty="0">
                <a:solidFill>
                  <a:srgbClr val="002060"/>
                </a:solidFill>
                <a:latin typeface="黑体" pitchFamily="49" charset="-122"/>
                <a:ea typeface="黑体" pitchFamily="49" charset="-122"/>
              </a:rPr>
              <a:t>关闭所有活动的实现</a:t>
            </a:r>
          </a:p>
        </p:txBody>
      </p:sp>
      <p:sp>
        <p:nvSpPr>
          <p:cNvPr id="5" name="矩形 4"/>
          <p:cNvSpPr/>
          <p:nvPr/>
        </p:nvSpPr>
        <p:spPr>
          <a:xfrm>
            <a:off x="1291771" y="1712685"/>
            <a:ext cx="10261599" cy="4462760"/>
          </a:xfrm>
          <a:prstGeom prst="rect">
            <a:avLst/>
          </a:prstGeom>
          <a:solidFill>
            <a:schemeClr val="accent5">
              <a:lumMod val="20000"/>
              <a:lumOff val="80000"/>
            </a:schemeClr>
          </a:solidFill>
          <a:ln>
            <a:solidFill>
              <a:schemeClr val="tx1"/>
            </a:solidFill>
          </a:ln>
        </p:spPr>
        <p:txBody>
          <a:bodyPr wrap="square">
            <a:spAutoFit/>
          </a:bodyPr>
          <a:lstStyle/>
          <a:p>
            <a:r>
              <a:rPr lang="en-US" altLang="zh-CN" sz="2000" dirty="0"/>
              <a:t>public class </a:t>
            </a:r>
            <a:r>
              <a:rPr lang="en-US" altLang="zh-CN" sz="2400" b="1" dirty="0" err="1">
                <a:solidFill>
                  <a:srgbClr val="C00000"/>
                </a:solidFill>
              </a:rPr>
              <a:t>ActivityCollector</a:t>
            </a:r>
            <a:r>
              <a:rPr lang="en-US" altLang="zh-CN" sz="2400" dirty="0">
                <a:solidFill>
                  <a:srgbClr val="C00000"/>
                </a:solidFill>
              </a:rPr>
              <a:t> </a:t>
            </a:r>
            <a:r>
              <a:rPr lang="en-US" altLang="zh-CN" sz="2000" dirty="0"/>
              <a:t>{</a:t>
            </a:r>
          </a:p>
          <a:p>
            <a:r>
              <a:rPr lang="en-US" altLang="zh-CN" sz="2000" dirty="0"/>
              <a:t>    public static List&lt;Activity&gt; activities = new </a:t>
            </a:r>
            <a:r>
              <a:rPr lang="en-US" altLang="zh-CN" sz="2000" dirty="0" err="1"/>
              <a:t>ArrayList</a:t>
            </a:r>
            <a:r>
              <a:rPr lang="en-US" altLang="zh-CN" sz="2000" dirty="0"/>
              <a:t>&lt;&gt;();</a:t>
            </a:r>
          </a:p>
          <a:p>
            <a:r>
              <a:rPr lang="en-US" altLang="zh-CN" sz="2000" dirty="0"/>
              <a:t>    public static void </a:t>
            </a:r>
            <a:r>
              <a:rPr lang="en-US" altLang="zh-CN" sz="2000" b="1" dirty="0" err="1">
                <a:solidFill>
                  <a:srgbClr val="003399"/>
                </a:solidFill>
              </a:rPr>
              <a:t>addActivity</a:t>
            </a:r>
            <a:r>
              <a:rPr lang="en-US" altLang="zh-CN" sz="2000" dirty="0"/>
              <a:t>(Activity activity) {</a:t>
            </a:r>
          </a:p>
          <a:p>
            <a:r>
              <a:rPr lang="en-US" altLang="zh-CN" sz="2000" dirty="0"/>
              <a:t>        </a:t>
            </a:r>
            <a:r>
              <a:rPr lang="en-US" altLang="zh-CN" sz="2000" dirty="0" err="1"/>
              <a:t>activities.add</a:t>
            </a:r>
            <a:r>
              <a:rPr lang="en-US" altLang="zh-CN" sz="2000" dirty="0"/>
              <a:t>(activity);</a:t>
            </a:r>
          </a:p>
          <a:p>
            <a:r>
              <a:rPr lang="en-US" altLang="zh-CN" sz="2000" dirty="0"/>
              <a:t>    }</a:t>
            </a:r>
          </a:p>
          <a:p>
            <a:r>
              <a:rPr lang="en-US" altLang="zh-CN" sz="2000" dirty="0"/>
              <a:t>    public static void </a:t>
            </a:r>
            <a:r>
              <a:rPr lang="en-US" altLang="zh-CN" sz="2000" b="1" dirty="0" err="1">
                <a:solidFill>
                  <a:srgbClr val="003399"/>
                </a:solidFill>
              </a:rPr>
              <a:t>removeActivity</a:t>
            </a:r>
            <a:r>
              <a:rPr lang="en-US" altLang="zh-CN" sz="2000" dirty="0"/>
              <a:t>(Activity activity) {</a:t>
            </a:r>
          </a:p>
          <a:p>
            <a:r>
              <a:rPr lang="en-US" altLang="zh-CN" sz="2000" dirty="0"/>
              <a:t>        </a:t>
            </a:r>
            <a:r>
              <a:rPr lang="en-US" altLang="zh-CN" sz="2000" dirty="0" err="1"/>
              <a:t>activities.remove</a:t>
            </a:r>
            <a:r>
              <a:rPr lang="en-US" altLang="zh-CN" sz="2000" dirty="0"/>
              <a:t>(activity);</a:t>
            </a:r>
          </a:p>
          <a:p>
            <a:r>
              <a:rPr lang="en-US" altLang="zh-CN" sz="2000" dirty="0"/>
              <a:t>    }</a:t>
            </a:r>
          </a:p>
          <a:p>
            <a:r>
              <a:rPr lang="en-US" altLang="zh-CN" sz="2000" dirty="0"/>
              <a:t>    public static void </a:t>
            </a:r>
            <a:r>
              <a:rPr lang="en-US" altLang="zh-CN" sz="2000" b="1" dirty="0" err="1">
                <a:solidFill>
                  <a:srgbClr val="003399"/>
                </a:solidFill>
              </a:rPr>
              <a:t>finishAll</a:t>
            </a:r>
            <a:r>
              <a:rPr lang="en-US" altLang="zh-CN" sz="2000" dirty="0"/>
              <a:t>() {</a:t>
            </a:r>
          </a:p>
          <a:p>
            <a:r>
              <a:rPr lang="en-US" altLang="zh-CN" sz="2000" dirty="0"/>
              <a:t>        for (Activity </a:t>
            </a:r>
            <a:r>
              <a:rPr lang="en-US" altLang="zh-CN" sz="2000" dirty="0" err="1"/>
              <a:t>activity</a:t>
            </a:r>
            <a:r>
              <a:rPr lang="en-US" altLang="zh-CN" sz="2000" dirty="0"/>
              <a:t> : activities) {</a:t>
            </a:r>
          </a:p>
          <a:p>
            <a:r>
              <a:rPr lang="en-US" altLang="zh-CN" sz="2000" dirty="0"/>
              <a:t>            if (!</a:t>
            </a:r>
            <a:r>
              <a:rPr lang="en-US" altLang="zh-CN" sz="2000" dirty="0" err="1"/>
              <a:t>activity.isFinishing</a:t>
            </a:r>
            <a:r>
              <a:rPr lang="en-US" altLang="zh-CN" sz="2000" dirty="0"/>
              <a:t>()) { </a:t>
            </a:r>
            <a:r>
              <a:rPr lang="en-US" altLang="zh-CN" sz="2000" dirty="0" err="1"/>
              <a:t>activity.finish</a:t>
            </a:r>
            <a:r>
              <a:rPr lang="en-US" altLang="zh-CN" sz="2000" dirty="0"/>
              <a:t>();   }</a:t>
            </a:r>
          </a:p>
          <a:p>
            <a:r>
              <a:rPr lang="en-US" altLang="zh-CN" sz="2000" dirty="0"/>
              <a:t>        }</a:t>
            </a:r>
          </a:p>
          <a:p>
            <a:r>
              <a:rPr lang="en-US" altLang="zh-CN" sz="2000" dirty="0"/>
              <a:t>    }</a:t>
            </a:r>
          </a:p>
          <a:p>
            <a:r>
              <a:rPr lang="en-US" altLang="zh-CN" sz="2000" dirty="0"/>
              <a:t>}</a:t>
            </a:r>
          </a:p>
        </p:txBody>
      </p:sp>
    </p:spTree>
    <p:extLst>
      <p:ext uri="{BB962C8B-B14F-4D97-AF65-F5344CB8AC3E}">
        <p14:creationId xmlns:p14="http://schemas.microsoft.com/office/powerpoint/2010/main" val="88728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6685" y="1021080"/>
            <a:ext cx="10972800" cy="4389120"/>
          </a:xfrm>
        </p:spPr>
        <p:txBody>
          <a:bodyPr/>
          <a:lstStyle/>
          <a:p>
            <a:pPr marL="514350" indent="-514350">
              <a:buFont typeface="+mj-ea"/>
              <a:buAutoNum type="circleNumDbPlain"/>
            </a:pPr>
            <a:r>
              <a:rPr lang="zh-CN" altLang="en-US" dirty="0"/>
              <a:t>新建</a:t>
            </a:r>
            <a:r>
              <a:rPr lang="en-US" altLang="zh-CN" dirty="0" err="1"/>
              <a:t>ActivityCollector</a:t>
            </a:r>
            <a:r>
              <a:rPr lang="zh-CN" altLang="en-US" dirty="0"/>
              <a:t>类管理所有的活动，实现一次关闭所有活动。</a:t>
            </a:r>
            <a:endParaRPr lang="en-US" altLang="zh-CN" dirty="0"/>
          </a:p>
          <a:p>
            <a:pPr marL="514350" indent="-514350">
              <a:buFont typeface="+mj-ea"/>
              <a:buAutoNum type="circleNumDbPlain"/>
            </a:pPr>
            <a:r>
              <a:rPr lang="zh-CN" altLang="en-US" dirty="0"/>
              <a:t>新建</a:t>
            </a:r>
            <a:r>
              <a:rPr lang="en-US" altLang="zh-CN" dirty="0" err="1"/>
              <a:t>BaseActivtiy</a:t>
            </a:r>
            <a:r>
              <a:rPr lang="zh-CN" altLang="en-US" dirty="0"/>
              <a:t>，继承自</a:t>
            </a:r>
            <a:r>
              <a:rPr lang="en-US" altLang="zh-CN" dirty="0" err="1"/>
              <a:t>AppCompatActivity</a:t>
            </a:r>
            <a:r>
              <a:rPr lang="zh-CN" altLang="en-US" dirty="0"/>
              <a:t>，作为所有活动的父类。在活动创建时加入</a:t>
            </a:r>
            <a:r>
              <a:rPr lang="en-US" altLang="zh-CN" dirty="0" err="1"/>
              <a:t>ActivityCollector</a:t>
            </a:r>
            <a:r>
              <a:rPr lang="zh-CN" altLang="en-US" dirty="0"/>
              <a:t>管理的列表，销毁时移除。</a:t>
            </a:r>
          </a:p>
        </p:txBody>
      </p:sp>
      <p:sp>
        <p:nvSpPr>
          <p:cNvPr id="3" name="标题 2"/>
          <p:cNvSpPr>
            <a:spLocks noGrp="1"/>
          </p:cNvSpPr>
          <p:nvPr>
            <p:ph type="title"/>
          </p:nvPr>
        </p:nvSpPr>
        <p:spPr>
          <a:xfrm>
            <a:off x="595086" y="167059"/>
            <a:ext cx="10972800" cy="805398"/>
          </a:xfrm>
        </p:spPr>
        <p:txBody>
          <a:bodyPr vert="horz" lIns="0" rIns="0" bIns="0" anchor="b">
            <a:normAutofit/>
          </a:bodyPr>
          <a:lstStyle/>
          <a:p>
            <a:r>
              <a:rPr lang="en-US" altLang="zh-CN" sz="3600" dirty="0">
                <a:solidFill>
                  <a:srgbClr val="002060"/>
                </a:solidFill>
                <a:latin typeface="黑体" pitchFamily="49" charset="-122"/>
                <a:ea typeface="黑体" pitchFamily="49" charset="-122"/>
              </a:rPr>
              <a:t>(1)</a:t>
            </a:r>
            <a:r>
              <a:rPr lang="zh-CN" altLang="en-US" sz="3600" dirty="0">
                <a:solidFill>
                  <a:srgbClr val="002060"/>
                </a:solidFill>
                <a:latin typeface="黑体" pitchFamily="49" charset="-122"/>
                <a:ea typeface="黑体" pitchFamily="49" charset="-122"/>
              </a:rPr>
              <a:t>关闭所有活动的实现</a:t>
            </a:r>
          </a:p>
        </p:txBody>
      </p:sp>
      <p:sp>
        <p:nvSpPr>
          <p:cNvPr id="4" name="矩形 3"/>
          <p:cNvSpPr/>
          <p:nvPr/>
        </p:nvSpPr>
        <p:spPr>
          <a:xfrm>
            <a:off x="1378858" y="2651018"/>
            <a:ext cx="10130971" cy="3231654"/>
          </a:xfrm>
          <a:prstGeom prst="rect">
            <a:avLst/>
          </a:prstGeom>
          <a:solidFill>
            <a:schemeClr val="accent5">
              <a:lumMod val="20000"/>
              <a:lumOff val="80000"/>
            </a:schemeClr>
          </a:solidFill>
          <a:ln>
            <a:solidFill>
              <a:schemeClr val="tx1"/>
            </a:solidFill>
          </a:ln>
        </p:spPr>
        <p:txBody>
          <a:bodyPr wrap="square">
            <a:spAutoFit/>
          </a:bodyPr>
          <a:lstStyle/>
          <a:p>
            <a:r>
              <a:rPr lang="en-US" altLang="zh-CN" sz="2000" dirty="0"/>
              <a:t>public class </a:t>
            </a:r>
            <a:r>
              <a:rPr lang="en-US" altLang="zh-CN" sz="2400" b="1" dirty="0" err="1">
                <a:solidFill>
                  <a:srgbClr val="C00000"/>
                </a:solidFill>
              </a:rPr>
              <a:t>BaseActivity</a:t>
            </a:r>
            <a:r>
              <a:rPr lang="en-US" altLang="zh-CN" sz="2000" dirty="0"/>
              <a:t> extends </a:t>
            </a:r>
            <a:r>
              <a:rPr lang="en-US" altLang="zh-CN" sz="2000" dirty="0" err="1"/>
              <a:t>AppCompatActivity</a:t>
            </a:r>
            <a:r>
              <a:rPr lang="en-US" altLang="zh-CN" sz="2000" dirty="0"/>
              <a:t> {</a:t>
            </a:r>
          </a:p>
          <a:p>
            <a:r>
              <a:rPr lang="en-US" altLang="zh-CN" sz="2000" dirty="0"/>
              <a:t>    @Override</a:t>
            </a:r>
          </a:p>
          <a:p>
            <a:r>
              <a:rPr lang="en-US" altLang="zh-CN" sz="2000" dirty="0"/>
              <a:t>    protected void </a:t>
            </a:r>
            <a:r>
              <a:rPr lang="en-US" altLang="zh-CN" sz="2000" dirty="0" err="1"/>
              <a:t>onCreate</a:t>
            </a:r>
            <a:r>
              <a:rPr lang="en-US" altLang="zh-CN" sz="2000" dirty="0"/>
              <a:t>(Bundle </a:t>
            </a:r>
            <a:r>
              <a:rPr lang="en-US" altLang="zh-CN" sz="2000" dirty="0" err="1"/>
              <a:t>savedInstanceState</a:t>
            </a:r>
            <a:r>
              <a:rPr lang="en-US" altLang="zh-CN" sz="2000" dirty="0"/>
              <a:t>) {</a:t>
            </a:r>
          </a:p>
          <a:p>
            <a:r>
              <a:rPr lang="en-US" altLang="zh-CN" sz="2000" dirty="0"/>
              <a:t>        </a:t>
            </a:r>
            <a:r>
              <a:rPr lang="en-US" altLang="zh-CN" sz="2000" dirty="0" err="1"/>
              <a:t>super.onCreate</a:t>
            </a:r>
            <a:r>
              <a:rPr lang="en-US" altLang="zh-CN" sz="2000" dirty="0"/>
              <a:t>(</a:t>
            </a:r>
            <a:r>
              <a:rPr lang="en-US" altLang="zh-CN" sz="2000" dirty="0" err="1"/>
              <a:t>savedInstanceState</a:t>
            </a:r>
            <a:r>
              <a:rPr lang="en-US" altLang="zh-CN" sz="2000" dirty="0"/>
              <a:t>);</a:t>
            </a:r>
          </a:p>
          <a:p>
            <a:r>
              <a:rPr lang="en-US" altLang="zh-CN" sz="2000" dirty="0"/>
              <a:t>        </a:t>
            </a:r>
            <a:r>
              <a:rPr lang="en-US" altLang="zh-CN" sz="2000" dirty="0" err="1"/>
              <a:t>ActivityCollector.addActivity</a:t>
            </a:r>
            <a:r>
              <a:rPr lang="en-US" altLang="zh-CN" sz="2000" dirty="0"/>
              <a:t>(this);</a:t>
            </a:r>
          </a:p>
          <a:p>
            <a:r>
              <a:rPr lang="en-US" altLang="zh-CN" sz="2000" dirty="0"/>
              <a:t>    }</a:t>
            </a:r>
          </a:p>
          <a:p>
            <a:r>
              <a:rPr lang="en-US" altLang="zh-CN" sz="2000" dirty="0"/>
              <a:t>   protected void </a:t>
            </a:r>
            <a:r>
              <a:rPr lang="en-US" altLang="zh-CN" sz="2000" dirty="0" err="1"/>
              <a:t>onDestroy</a:t>
            </a:r>
            <a:r>
              <a:rPr lang="en-US" altLang="zh-CN" sz="2000" dirty="0"/>
              <a:t>() {</a:t>
            </a:r>
          </a:p>
          <a:p>
            <a:r>
              <a:rPr lang="en-US" altLang="zh-CN" sz="2000" dirty="0"/>
              <a:t>        </a:t>
            </a:r>
            <a:r>
              <a:rPr lang="en-US" altLang="zh-CN" sz="2000" dirty="0" err="1"/>
              <a:t>super.onDestroy</a:t>
            </a:r>
            <a:r>
              <a:rPr lang="en-US" altLang="zh-CN" sz="2000" dirty="0"/>
              <a:t>();</a:t>
            </a:r>
          </a:p>
          <a:p>
            <a:r>
              <a:rPr lang="en-US" altLang="zh-CN" sz="2000" dirty="0"/>
              <a:t>        </a:t>
            </a:r>
            <a:r>
              <a:rPr lang="en-US" altLang="zh-CN" sz="2000" dirty="0" err="1"/>
              <a:t>ActivityCollector.removeActivity</a:t>
            </a:r>
            <a:r>
              <a:rPr lang="en-US" altLang="zh-CN" sz="2000" dirty="0"/>
              <a:t>(this);</a:t>
            </a:r>
          </a:p>
          <a:p>
            <a:r>
              <a:rPr lang="en-US" altLang="zh-CN" sz="2000" dirty="0"/>
              <a:t>    }</a:t>
            </a:r>
            <a:endParaRPr lang="zh-CN" altLang="en-US" sz="2000" dirty="0"/>
          </a:p>
        </p:txBody>
      </p:sp>
    </p:spTree>
    <p:extLst>
      <p:ext uri="{BB962C8B-B14F-4D97-AF65-F5344CB8AC3E}">
        <p14:creationId xmlns:p14="http://schemas.microsoft.com/office/powerpoint/2010/main" val="42762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6685" y="1021080"/>
            <a:ext cx="10972800" cy="4389120"/>
          </a:xfrm>
        </p:spPr>
        <p:txBody>
          <a:bodyPr/>
          <a:lstStyle/>
          <a:p>
            <a:r>
              <a:rPr lang="zh-CN" altLang="en-US" dirty="0"/>
              <a:t>设计登录活动，登录成功打开</a:t>
            </a:r>
            <a:r>
              <a:rPr lang="en-US" altLang="zh-CN" dirty="0" err="1"/>
              <a:t>MainActivity</a:t>
            </a:r>
            <a:r>
              <a:rPr lang="zh-CN" altLang="en-US" dirty="0"/>
              <a:t>活动。</a:t>
            </a:r>
            <a:endParaRPr lang="en-US" altLang="zh-CN" dirty="0"/>
          </a:p>
          <a:p>
            <a:pPr marL="880110" lvl="1" indent="-514350"/>
            <a:r>
              <a:rPr lang="zh-CN" altLang="en-US" dirty="0"/>
              <a:t>继承</a:t>
            </a:r>
            <a:r>
              <a:rPr lang="en-US" altLang="zh-CN" dirty="0" err="1"/>
              <a:t>BaseActivity</a:t>
            </a:r>
            <a:endParaRPr lang="en-US" altLang="zh-CN" dirty="0"/>
          </a:p>
          <a:p>
            <a:pPr marL="880110" lvl="1" indent="-514350"/>
            <a:r>
              <a:rPr lang="zh-CN" altLang="en-US" dirty="0"/>
              <a:t>自由发挥</a:t>
            </a:r>
            <a:endParaRPr lang="en-US" altLang="zh-CN" dirty="0"/>
          </a:p>
        </p:txBody>
      </p:sp>
      <p:sp>
        <p:nvSpPr>
          <p:cNvPr id="3" name="标题 2"/>
          <p:cNvSpPr>
            <a:spLocks noGrp="1"/>
          </p:cNvSpPr>
          <p:nvPr>
            <p:ph type="title"/>
          </p:nvPr>
        </p:nvSpPr>
        <p:spPr>
          <a:xfrm>
            <a:off x="595086" y="167059"/>
            <a:ext cx="10972800" cy="805398"/>
          </a:xfrm>
        </p:spPr>
        <p:txBody>
          <a:bodyPr vert="horz" lIns="0" rIns="0" bIns="0" anchor="b">
            <a:normAutofit/>
          </a:bodyPr>
          <a:lstStyle/>
          <a:p>
            <a:r>
              <a:rPr lang="en-US" altLang="zh-CN" sz="3600" dirty="0">
                <a:solidFill>
                  <a:srgbClr val="002060"/>
                </a:solidFill>
                <a:latin typeface="黑体" pitchFamily="49" charset="-122"/>
                <a:ea typeface="黑体" pitchFamily="49" charset="-122"/>
              </a:rPr>
              <a:t>(2)</a:t>
            </a:r>
            <a:r>
              <a:rPr lang="zh-CN" altLang="en-US" sz="3600" dirty="0">
                <a:solidFill>
                  <a:srgbClr val="002060"/>
                </a:solidFill>
                <a:latin typeface="黑体" pitchFamily="49" charset="-122"/>
                <a:ea typeface="黑体" pitchFamily="49" charset="-122"/>
              </a:rPr>
              <a:t>登录活动</a:t>
            </a:r>
          </a:p>
        </p:txBody>
      </p:sp>
    </p:spTree>
    <p:extLst>
      <p:ext uri="{BB962C8B-B14F-4D97-AF65-F5344CB8AC3E}">
        <p14:creationId xmlns:p14="http://schemas.microsoft.com/office/powerpoint/2010/main" val="297912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6571" y="4640311"/>
            <a:ext cx="10000344" cy="729975"/>
          </a:xfrm>
          <a:prstGeom prst="rect">
            <a:avLst/>
          </a:prstGeom>
          <a:solidFill>
            <a:srgbClr val="FFC91D"/>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4" name="矩形 3"/>
          <p:cNvSpPr/>
          <p:nvPr/>
        </p:nvSpPr>
        <p:spPr>
          <a:xfrm>
            <a:off x="551541" y="2423622"/>
            <a:ext cx="11176002" cy="4216539"/>
          </a:xfrm>
          <a:prstGeom prst="rect">
            <a:avLst/>
          </a:prstGeom>
          <a:noFill/>
          <a:ln>
            <a:solidFill>
              <a:schemeClr val="tx1"/>
            </a:solidFill>
          </a:ln>
        </p:spPr>
        <p:txBody>
          <a:bodyPr wrap="square">
            <a:spAutoFit/>
          </a:bodyPr>
          <a:lstStyle/>
          <a:p>
            <a:r>
              <a:rPr lang="en-US" altLang="zh-CN" sz="2000" dirty="0"/>
              <a:t>public class </a:t>
            </a:r>
            <a:r>
              <a:rPr lang="en-US" altLang="zh-CN" sz="2400" b="1" dirty="0" err="1"/>
              <a:t>MainActivity</a:t>
            </a:r>
            <a:r>
              <a:rPr lang="en-US" altLang="zh-CN" sz="2000" dirty="0"/>
              <a:t> extends </a:t>
            </a:r>
            <a:r>
              <a:rPr lang="en-US" altLang="zh-CN" sz="2400" b="1" dirty="0" err="1">
                <a:solidFill>
                  <a:srgbClr val="FF3399"/>
                </a:solidFill>
              </a:rPr>
              <a:t>BaseActivity</a:t>
            </a:r>
            <a:r>
              <a:rPr lang="en-US" altLang="zh-CN" sz="2000" dirty="0">
                <a:solidFill>
                  <a:srgbClr val="FF3399"/>
                </a:solidFill>
              </a:rPr>
              <a:t> </a:t>
            </a:r>
            <a:r>
              <a:rPr lang="en-US" altLang="zh-CN" sz="2000" dirty="0"/>
              <a:t>{</a:t>
            </a:r>
          </a:p>
          <a:p>
            <a:r>
              <a:rPr lang="en-US" altLang="zh-CN" sz="2000" dirty="0"/>
              <a:t>     protected void </a:t>
            </a:r>
            <a:r>
              <a:rPr lang="en-US" altLang="zh-CN" sz="2000" dirty="0" err="1"/>
              <a:t>onCreate</a:t>
            </a:r>
            <a:r>
              <a:rPr lang="en-US" altLang="zh-CN" sz="2000" dirty="0"/>
              <a:t>(Bundle </a:t>
            </a:r>
            <a:r>
              <a:rPr lang="en-US" altLang="zh-CN" sz="2000" dirty="0" err="1"/>
              <a:t>savedInstanceState</a:t>
            </a:r>
            <a:r>
              <a:rPr lang="en-US" altLang="zh-CN" sz="2000" dirty="0"/>
              <a:t>) {</a:t>
            </a:r>
          </a:p>
          <a:p>
            <a:r>
              <a:rPr lang="en-US" altLang="zh-CN" sz="2000" dirty="0"/>
              <a:t>        </a:t>
            </a:r>
            <a:r>
              <a:rPr lang="en-US" altLang="zh-CN" sz="2000" dirty="0" err="1"/>
              <a:t>super.onCreate</a:t>
            </a:r>
            <a:r>
              <a:rPr lang="en-US" altLang="zh-CN" sz="2000" dirty="0"/>
              <a:t>(</a:t>
            </a:r>
            <a:r>
              <a:rPr lang="en-US" altLang="zh-CN" sz="2000" dirty="0" err="1"/>
              <a:t>savedInstanceState</a:t>
            </a:r>
            <a:r>
              <a:rPr lang="en-US" altLang="zh-CN" sz="2000" dirty="0"/>
              <a:t>);</a:t>
            </a:r>
          </a:p>
          <a:p>
            <a:r>
              <a:rPr lang="en-US" altLang="zh-CN" sz="2000" dirty="0"/>
              <a:t>        </a:t>
            </a:r>
            <a:r>
              <a:rPr lang="en-US" altLang="zh-CN" sz="2000" dirty="0" err="1"/>
              <a:t>setContentView</a:t>
            </a:r>
            <a:r>
              <a:rPr lang="en-US" altLang="zh-CN" sz="2000" dirty="0"/>
              <a:t>(</a:t>
            </a:r>
            <a:r>
              <a:rPr lang="en-US" altLang="zh-CN" sz="2000" dirty="0" err="1"/>
              <a:t>R.layout.activity_main</a:t>
            </a:r>
            <a:r>
              <a:rPr lang="en-US" altLang="zh-CN" sz="2000" dirty="0"/>
              <a:t>);</a:t>
            </a:r>
          </a:p>
          <a:p>
            <a:r>
              <a:rPr lang="en-US" altLang="zh-CN" sz="2000" dirty="0"/>
              <a:t>        Button </a:t>
            </a:r>
            <a:r>
              <a:rPr lang="en-US" altLang="zh-CN" sz="2000" dirty="0" err="1"/>
              <a:t>forceOffline</a:t>
            </a:r>
            <a:r>
              <a:rPr lang="en-US" altLang="zh-CN" sz="2000" dirty="0"/>
              <a:t> = (Button) </a:t>
            </a:r>
            <a:r>
              <a:rPr lang="en-US" altLang="zh-CN" sz="2000" dirty="0" err="1"/>
              <a:t>findViewById</a:t>
            </a:r>
            <a:r>
              <a:rPr lang="en-US" altLang="zh-CN" sz="2000" dirty="0"/>
              <a:t>(</a:t>
            </a:r>
            <a:r>
              <a:rPr lang="en-US" altLang="zh-CN" sz="2000" dirty="0" err="1"/>
              <a:t>R.id.force_offline</a:t>
            </a:r>
            <a:r>
              <a:rPr lang="en-US" altLang="zh-CN" sz="2000" dirty="0"/>
              <a:t>);</a:t>
            </a:r>
          </a:p>
          <a:p>
            <a:r>
              <a:rPr lang="en-US" altLang="zh-CN" sz="2000" dirty="0"/>
              <a:t>        </a:t>
            </a:r>
            <a:r>
              <a:rPr lang="en-US" altLang="zh-CN" sz="2000" dirty="0" err="1"/>
              <a:t>forceOffline.setOnClickListener</a:t>
            </a:r>
            <a:r>
              <a:rPr lang="en-US" altLang="zh-CN" sz="2000" dirty="0"/>
              <a:t>(new </a:t>
            </a:r>
            <a:r>
              <a:rPr lang="en-US" altLang="zh-CN" sz="2000" dirty="0" err="1"/>
              <a:t>View.OnClickListener</a:t>
            </a:r>
            <a:r>
              <a:rPr lang="en-US" altLang="zh-CN" sz="2000" dirty="0"/>
              <a:t>() {</a:t>
            </a:r>
          </a:p>
          <a:p>
            <a:r>
              <a:rPr lang="en-US" altLang="zh-CN" sz="2000" dirty="0"/>
              <a:t>            public void </a:t>
            </a:r>
            <a:r>
              <a:rPr lang="en-US" altLang="zh-CN" sz="2000" dirty="0" err="1"/>
              <a:t>onClick</a:t>
            </a:r>
            <a:r>
              <a:rPr lang="en-US" altLang="zh-CN" sz="2000" dirty="0"/>
              <a:t>(View v) {</a:t>
            </a:r>
          </a:p>
          <a:p>
            <a:r>
              <a:rPr lang="en-US" altLang="zh-CN" sz="2000" b="1" dirty="0"/>
              <a:t>                Intent </a:t>
            </a:r>
            <a:r>
              <a:rPr lang="en-US" altLang="zh-CN" sz="2000" b="1" dirty="0" err="1"/>
              <a:t>intent</a:t>
            </a:r>
            <a:r>
              <a:rPr lang="en-US" altLang="zh-CN" sz="2000" b="1" dirty="0"/>
              <a:t> = new Intent("</a:t>
            </a:r>
            <a:r>
              <a:rPr lang="en-US" altLang="zh-CN" sz="2000" b="1" dirty="0" err="1"/>
              <a:t>com.example.broadcastbestpractice.FORCE_OFFLINE</a:t>
            </a:r>
            <a:r>
              <a:rPr lang="en-US" altLang="zh-CN" sz="2000" b="1" dirty="0"/>
              <a:t>");</a:t>
            </a:r>
          </a:p>
          <a:p>
            <a:r>
              <a:rPr lang="en-US" altLang="zh-CN" sz="2400" b="1" dirty="0">
                <a:solidFill>
                  <a:srgbClr val="C00000"/>
                </a:solidFill>
              </a:rPr>
              <a:t>              </a:t>
            </a:r>
            <a:r>
              <a:rPr lang="en-US" altLang="zh-CN" sz="2400" b="1" dirty="0" err="1">
                <a:solidFill>
                  <a:srgbClr val="C00000"/>
                </a:solidFill>
              </a:rPr>
              <a:t>sendBroadcast</a:t>
            </a:r>
            <a:r>
              <a:rPr lang="en-US" altLang="zh-CN" sz="2400" b="1" dirty="0">
                <a:solidFill>
                  <a:srgbClr val="C00000"/>
                </a:solidFill>
              </a:rPr>
              <a:t>(intent);</a:t>
            </a:r>
          </a:p>
          <a:p>
            <a:r>
              <a:rPr lang="en-US" altLang="zh-CN" sz="2000" dirty="0"/>
              <a:t>            }</a:t>
            </a:r>
          </a:p>
          <a:p>
            <a:r>
              <a:rPr lang="en-US" altLang="zh-CN" sz="2000" dirty="0"/>
              <a:t>        });</a:t>
            </a:r>
          </a:p>
          <a:p>
            <a:r>
              <a:rPr lang="en-US" altLang="zh-CN" sz="2000" dirty="0"/>
              <a:t>    }</a:t>
            </a:r>
          </a:p>
          <a:p>
            <a:r>
              <a:rPr lang="en-US" altLang="zh-CN" sz="2000" dirty="0"/>
              <a:t>}</a:t>
            </a:r>
            <a:endParaRPr lang="zh-CN" altLang="en-US" sz="2000" dirty="0"/>
          </a:p>
        </p:txBody>
      </p:sp>
      <p:sp>
        <p:nvSpPr>
          <p:cNvPr id="2" name="内容占位符 1"/>
          <p:cNvSpPr>
            <a:spLocks noGrp="1"/>
          </p:cNvSpPr>
          <p:nvPr>
            <p:ph idx="1"/>
          </p:nvPr>
        </p:nvSpPr>
        <p:spPr>
          <a:xfrm>
            <a:off x="696685" y="1021079"/>
            <a:ext cx="10972800" cy="5423263"/>
          </a:xfrm>
        </p:spPr>
        <p:txBody>
          <a:bodyPr>
            <a:normAutofit/>
          </a:bodyPr>
          <a:lstStyle/>
          <a:p>
            <a:r>
              <a:rPr lang="zh-CN" altLang="en-US" dirty="0"/>
              <a:t>设计</a:t>
            </a:r>
            <a:r>
              <a:rPr lang="en-US" altLang="zh-CN" dirty="0" err="1"/>
              <a:t>MainActivity</a:t>
            </a:r>
            <a:r>
              <a:rPr lang="zh-CN" altLang="en-US" dirty="0"/>
              <a:t>活动，其中放置一个</a:t>
            </a:r>
            <a:r>
              <a:rPr lang="en-US" altLang="zh-CN" dirty="0"/>
              <a:t>Button</a:t>
            </a:r>
            <a:r>
              <a:rPr lang="zh-CN" altLang="en-US" dirty="0"/>
              <a:t>，用于触发发送广播消息，这条广播消息用于通知程序强制用户下线。</a:t>
            </a:r>
            <a:endParaRPr lang="en-US" altLang="zh-CN" dirty="0"/>
          </a:p>
          <a:p>
            <a:pPr marL="880110" lvl="1" indent="-514350"/>
            <a:r>
              <a:rPr lang="en-US" altLang="zh-CN" dirty="0" err="1"/>
              <a:t>MainActivity</a:t>
            </a:r>
            <a:r>
              <a:rPr lang="zh-CN" altLang="en-US" dirty="0"/>
              <a:t>同样需要继承</a:t>
            </a:r>
            <a:r>
              <a:rPr lang="en-US" altLang="zh-CN" dirty="0" err="1"/>
              <a:t>BaseActivity</a:t>
            </a:r>
            <a:endParaRPr lang="en-US" altLang="zh-CN" dirty="0"/>
          </a:p>
        </p:txBody>
      </p:sp>
      <p:sp>
        <p:nvSpPr>
          <p:cNvPr id="3" name="标题 2"/>
          <p:cNvSpPr>
            <a:spLocks noGrp="1"/>
          </p:cNvSpPr>
          <p:nvPr>
            <p:ph type="title"/>
          </p:nvPr>
        </p:nvSpPr>
        <p:spPr>
          <a:xfrm>
            <a:off x="595086" y="167059"/>
            <a:ext cx="10972800" cy="805398"/>
          </a:xfrm>
        </p:spPr>
        <p:txBody>
          <a:bodyPr vert="horz" lIns="0" rIns="0" bIns="0" anchor="b">
            <a:normAutofit/>
          </a:bodyPr>
          <a:lstStyle/>
          <a:p>
            <a:r>
              <a:rPr lang="en-US" altLang="zh-CN" sz="3600" dirty="0">
                <a:solidFill>
                  <a:srgbClr val="002060"/>
                </a:solidFill>
                <a:latin typeface="黑体" pitchFamily="49" charset="-122"/>
                <a:ea typeface="黑体" pitchFamily="49" charset="-122"/>
              </a:rPr>
              <a:t>(3) </a:t>
            </a:r>
            <a:r>
              <a:rPr lang="zh-CN" altLang="en-US" sz="3600" dirty="0">
                <a:solidFill>
                  <a:srgbClr val="002060"/>
                </a:solidFill>
                <a:latin typeface="黑体" pitchFamily="49" charset="-122"/>
                <a:ea typeface="黑体" pitchFamily="49" charset="-122"/>
              </a:rPr>
              <a:t>发送广播消息</a:t>
            </a:r>
          </a:p>
        </p:txBody>
      </p:sp>
    </p:spTree>
    <p:extLst>
      <p:ext uri="{BB962C8B-B14F-4D97-AF65-F5344CB8AC3E}">
        <p14:creationId xmlns:p14="http://schemas.microsoft.com/office/powerpoint/2010/main" val="15847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indent="-514350">
              <a:lnSpc>
                <a:spcPct val="120000"/>
              </a:lnSpc>
              <a:spcBef>
                <a:spcPts val="600"/>
              </a:spcBef>
              <a:buClr>
                <a:srgbClr val="FF3399"/>
              </a:buClr>
              <a:buFont typeface="+mj-lt"/>
              <a:buAutoNum type="arabicPeriod"/>
            </a:pPr>
            <a:r>
              <a:rPr lang="zh-CN" altLang="en-US" sz="2800" dirty="0">
                <a:solidFill>
                  <a:srgbClr val="FF3399"/>
                </a:solidFill>
              </a:rPr>
              <a:t>标准广播</a:t>
            </a:r>
            <a:endParaRPr lang="en-US" altLang="zh-CN" sz="2800" dirty="0">
              <a:solidFill>
                <a:srgbClr val="FF3399"/>
              </a:solidFill>
            </a:endParaRPr>
          </a:p>
          <a:p>
            <a:pPr lvl="1">
              <a:lnSpc>
                <a:spcPct val="120000"/>
              </a:lnSpc>
              <a:spcBef>
                <a:spcPts val="600"/>
              </a:spcBef>
            </a:pPr>
            <a:r>
              <a:rPr lang="zh-CN" altLang="en-US" dirty="0"/>
              <a:t>异步执行。在广播发出之后，所有的广播接收器都会在同一时刻接收到这条广播消息。</a:t>
            </a:r>
            <a:endParaRPr lang="en-US" altLang="zh-CN" dirty="0"/>
          </a:p>
          <a:p>
            <a:pPr marL="514350" indent="-514350">
              <a:lnSpc>
                <a:spcPct val="120000"/>
              </a:lnSpc>
              <a:spcBef>
                <a:spcPts val="600"/>
              </a:spcBef>
              <a:buClr>
                <a:srgbClr val="D60093"/>
              </a:buClr>
              <a:buFont typeface="+mj-lt"/>
              <a:buAutoNum type="arabicPeriod"/>
            </a:pPr>
            <a:r>
              <a:rPr lang="zh-CN" altLang="en-US" sz="2800" dirty="0">
                <a:solidFill>
                  <a:srgbClr val="FF3399"/>
                </a:solidFill>
              </a:rPr>
              <a:t>有序广播</a:t>
            </a:r>
            <a:endParaRPr lang="en-US" altLang="zh-CN" sz="2800" dirty="0">
              <a:solidFill>
                <a:srgbClr val="FF3399"/>
              </a:solidFill>
            </a:endParaRPr>
          </a:p>
          <a:p>
            <a:pPr lvl="1">
              <a:lnSpc>
                <a:spcPct val="120000"/>
              </a:lnSpc>
              <a:spcBef>
                <a:spcPts val="600"/>
              </a:spcBef>
            </a:pPr>
            <a:r>
              <a:rPr lang="zh-CN" altLang="en-US" dirty="0"/>
              <a:t>同步执行。在广播发出之后，同一时刻只会有一个广播接收器能够收到这条广播消息，当这个广播接收器中的逻辑执行完毕后，广播才会继续传递。</a:t>
            </a:r>
            <a:endParaRPr lang="en-US" altLang="zh-CN" dirty="0"/>
          </a:p>
          <a:p>
            <a:pPr lvl="1">
              <a:lnSpc>
                <a:spcPct val="120000"/>
              </a:lnSpc>
              <a:spcBef>
                <a:spcPts val="600"/>
              </a:spcBef>
            </a:pPr>
            <a:r>
              <a:rPr lang="zh-CN" altLang="en-US" dirty="0"/>
              <a:t>广播接收器是有先后顺序，优先级高的广播接收器就可以先收到广播消息。</a:t>
            </a:r>
            <a:endParaRPr lang="en-US" altLang="zh-CN" dirty="0"/>
          </a:p>
          <a:p>
            <a:pPr lvl="1">
              <a:lnSpc>
                <a:spcPct val="120000"/>
              </a:lnSpc>
              <a:spcBef>
                <a:spcPts val="600"/>
              </a:spcBef>
            </a:pPr>
            <a:r>
              <a:rPr lang="zh-CN" altLang="en-US" dirty="0"/>
              <a:t>优先级高的广播接收器可以截断正在传递的广播，因此优先级低的广播接收器将无法收到广播信息。</a:t>
            </a:r>
            <a:endParaRPr lang="en-US" altLang="zh-CN" dirty="0"/>
          </a:p>
        </p:txBody>
      </p:sp>
      <p:sp>
        <p:nvSpPr>
          <p:cNvPr id="3" name="Title 2"/>
          <p:cNvSpPr>
            <a:spLocks noGrp="1"/>
          </p:cNvSpPr>
          <p:nvPr>
            <p:ph type="title"/>
          </p:nvPr>
        </p:nvSpPr>
        <p:spPr/>
        <p:txBody>
          <a:bodyPr/>
          <a:lstStyle/>
          <a:p>
            <a:r>
              <a:rPr lang="zh-CN" altLang="en-US" dirty="0"/>
              <a:t>广播类型</a:t>
            </a:r>
            <a:endParaRPr lang="en-US" dirty="0"/>
          </a:p>
        </p:txBody>
      </p:sp>
    </p:spTree>
    <p:extLst>
      <p:ext uri="{BB962C8B-B14F-4D97-AF65-F5344CB8AC3E}">
        <p14:creationId xmlns:p14="http://schemas.microsoft.com/office/powerpoint/2010/main" val="14545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6685" y="1021079"/>
            <a:ext cx="10972800" cy="5423263"/>
          </a:xfrm>
        </p:spPr>
        <p:txBody>
          <a:bodyPr>
            <a:normAutofit lnSpcReduction="10000"/>
          </a:bodyPr>
          <a:lstStyle/>
          <a:p>
            <a:pPr marL="514350" indent="-514350"/>
            <a:r>
              <a:rPr lang="zh-CN" altLang="en-US" dirty="0"/>
              <a:t>由于广播消息发送时，应用程序可能在任何活动界面，因此需要将下线功能写在接收这条广播的广播接收器里，这样强制下线的功能就不会依附任何界面，不管在程序的任何地方，只要收到这样一条广播，就可以强制应用程序下线。</a:t>
            </a:r>
            <a:endParaRPr lang="en-US" altLang="zh-CN" dirty="0"/>
          </a:p>
          <a:p>
            <a:pPr marL="514350" indent="-514350"/>
            <a:r>
              <a:rPr lang="zh-CN" altLang="en-US" dirty="0">
                <a:solidFill>
                  <a:srgbClr val="FF0000"/>
                </a:solidFill>
              </a:rPr>
              <a:t>问题：将广播接收器放在哪里呢？</a:t>
            </a:r>
            <a:endParaRPr lang="en-US" altLang="zh-CN" dirty="0">
              <a:solidFill>
                <a:srgbClr val="FF0000"/>
              </a:solidFill>
            </a:endParaRPr>
          </a:p>
          <a:p>
            <a:pPr marL="880110" lvl="1" indent="-514350"/>
            <a:r>
              <a:rPr lang="zh-CN" altLang="en-US" dirty="0"/>
              <a:t>静态注册？</a:t>
            </a:r>
            <a:endParaRPr lang="en-US" altLang="zh-CN" dirty="0"/>
          </a:p>
          <a:p>
            <a:pPr marL="880110" lvl="1" indent="-514350"/>
            <a:r>
              <a:rPr lang="zh-CN" altLang="en-US" dirty="0"/>
              <a:t>在每个活动中都去注册一个动态的广播接收器？</a:t>
            </a:r>
            <a:endParaRPr lang="en-US" altLang="zh-CN" b="1" dirty="0">
              <a:solidFill>
                <a:srgbClr val="003399"/>
              </a:solidFill>
            </a:endParaRPr>
          </a:p>
          <a:p>
            <a:pPr marL="514350" indent="-514350"/>
            <a:r>
              <a:rPr lang="zh-CN" altLang="en-US" b="1" dirty="0">
                <a:solidFill>
                  <a:srgbClr val="003399"/>
                </a:solidFill>
              </a:rPr>
              <a:t>答案：在</a:t>
            </a:r>
            <a:r>
              <a:rPr lang="en-US" altLang="zh-CN" b="1" dirty="0" err="1">
                <a:solidFill>
                  <a:srgbClr val="003399"/>
                </a:solidFill>
              </a:rPr>
              <a:t>BaseActivity</a:t>
            </a:r>
            <a:r>
              <a:rPr lang="zh-CN" altLang="en-US" b="1" dirty="0">
                <a:solidFill>
                  <a:srgbClr val="003399"/>
                </a:solidFill>
              </a:rPr>
              <a:t>中动态注册一个广播接收器</a:t>
            </a:r>
            <a:endParaRPr lang="en-US" altLang="zh-CN" b="1" dirty="0">
              <a:solidFill>
                <a:srgbClr val="003399"/>
              </a:solidFill>
            </a:endParaRPr>
          </a:p>
          <a:p>
            <a:pPr marL="880110" lvl="1" indent="-514350"/>
            <a:r>
              <a:rPr lang="zh-CN" altLang="en-US" dirty="0"/>
              <a:t>具体在哪个方法？</a:t>
            </a:r>
            <a:endParaRPr lang="en-US" altLang="zh-CN" dirty="0"/>
          </a:p>
          <a:p>
            <a:pPr marL="880110" lvl="1" indent="-514350"/>
            <a:r>
              <a:rPr lang="en-US" altLang="zh-CN" dirty="0" err="1"/>
              <a:t>onResume</a:t>
            </a:r>
            <a:r>
              <a:rPr lang="en-US" altLang="zh-CN" dirty="0"/>
              <a:t>()</a:t>
            </a:r>
            <a:r>
              <a:rPr lang="zh-CN" altLang="en-US" dirty="0"/>
              <a:t>和</a:t>
            </a:r>
            <a:r>
              <a:rPr lang="en-US" altLang="zh-CN" dirty="0" err="1"/>
              <a:t>onPause</a:t>
            </a:r>
            <a:r>
              <a:rPr lang="en-US" altLang="zh-CN" dirty="0"/>
              <a:t>()</a:t>
            </a:r>
          </a:p>
          <a:p>
            <a:pPr marL="1154430" lvl="2" indent="-514350"/>
            <a:r>
              <a:rPr lang="zh-CN" altLang="en-US" sz="2200" dirty="0"/>
              <a:t>保证只处于栈顶的活动才能接收到这条强制下线的广播消息即可。非栈顶的活动不应该也没必要去接收这条广播，当一个活动失去栈顶位置时就会自动取消广播接收器的注册。</a:t>
            </a:r>
            <a:endParaRPr lang="en-US" altLang="zh-CN" sz="2200" dirty="0"/>
          </a:p>
        </p:txBody>
      </p:sp>
      <p:sp>
        <p:nvSpPr>
          <p:cNvPr id="3" name="标题 2"/>
          <p:cNvSpPr>
            <a:spLocks noGrp="1"/>
          </p:cNvSpPr>
          <p:nvPr>
            <p:ph type="title"/>
          </p:nvPr>
        </p:nvSpPr>
        <p:spPr>
          <a:xfrm>
            <a:off x="595086" y="167059"/>
            <a:ext cx="10972800" cy="805398"/>
          </a:xfrm>
        </p:spPr>
        <p:txBody>
          <a:bodyPr vert="horz" lIns="0" rIns="0" bIns="0" anchor="b">
            <a:normAutofit/>
          </a:bodyPr>
          <a:lstStyle/>
          <a:p>
            <a:r>
              <a:rPr lang="en-US" altLang="zh-CN" sz="3600" dirty="0">
                <a:solidFill>
                  <a:srgbClr val="002060"/>
                </a:solidFill>
                <a:latin typeface="黑体" pitchFamily="49" charset="-122"/>
                <a:ea typeface="黑体" pitchFamily="49" charset="-122"/>
              </a:rPr>
              <a:t>(4) </a:t>
            </a:r>
            <a:r>
              <a:rPr lang="zh-CN" altLang="en-US" sz="3600" dirty="0">
                <a:solidFill>
                  <a:srgbClr val="002060"/>
                </a:solidFill>
                <a:latin typeface="黑体" pitchFamily="49" charset="-122"/>
                <a:ea typeface="黑体" pitchFamily="49" charset="-122"/>
              </a:rPr>
              <a:t>注册广播接收器</a:t>
            </a:r>
          </a:p>
        </p:txBody>
      </p:sp>
    </p:spTree>
    <p:extLst>
      <p:ext uri="{BB962C8B-B14F-4D97-AF65-F5344CB8AC3E}">
        <p14:creationId xmlns:p14="http://schemas.microsoft.com/office/powerpoint/2010/main" val="215152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810"/>
            <a:ext cx="12192000" cy="7109639"/>
          </a:xfrm>
          <a:prstGeom prst="rect">
            <a:avLst/>
          </a:prstGeom>
          <a:solidFill>
            <a:schemeClr val="bg1"/>
          </a:solidFill>
        </p:spPr>
        <p:txBody>
          <a:bodyPr wrap="square">
            <a:spAutoFit/>
          </a:bodyPr>
          <a:lstStyle/>
          <a:p>
            <a:r>
              <a:rPr lang="en-US" altLang="zh-CN" sz="2200" dirty="0"/>
              <a:t>public class </a:t>
            </a:r>
            <a:r>
              <a:rPr lang="en-US" altLang="zh-CN" sz="2400" b="1" dirty="0" err="1">
                <a:solidFill>
                  <a:srgbClr val="FF3399"/>
                </a:solidFill>
              </a:rPr>
              <a:t>BaseActivity</a:t>
            </a:r>
            <a:r>
              <a:rPr lang="en-US" altLang="zh-CN" sz="2400" dirty="0">
                <a:solidFill>
                  <a:srgbClr val="FF3399"/>
                </a:solidFill>
              </a:rPr>
              <a:t> </a:t>
            </a:r>
            <a:r>
              <a:rPr lang="en-US" altLang="zh-CN" sz="2200" dirty="0"/>
              <a:t>extends </a:t>
            </a:r>
            <a:r>
              <a:rPr lang="en-US" altLang="zh-CN" sz="2200" dirty="0" err="1"/>
              <a:t>AppCompatActivity</a:t>
            </a:r>
            <a:r>
              <a:rPr lang="en-US" altLang="zh-CN" sz="2200" dirty="0"/>
              <a:t> {</a:t>
            </a:r>
          </a:p>
          <a:p>
            <a:r>
              <a:rPr lang="en-US" altLang="zh-CN" sz="2200" dirty="0"/>
              <a:t>    </a:t>
            </a:r>
            <a:r>
              <a:rPr lang="en-US" altLang="zh-CN" sz="2200" b="1" dirty="0"/>
              <a:t>private </a:t>
            </a:r>
            <a:r>
              <a:rPr lang="en-US" altLang="zh-CN" sz="2200" b="1" dirty="0" err="1"/>
              <a:t>ForceOfflineReceiver</a:t>
            </a:r>
            <a:r>
              <a:rPr lang="en-US" altLang="zh-CN" sz="2200" b="1" dirty="0"/>
              <a:t> receiver;</a:t>
            </a:r>
          </a:p>
          <a:p>
            <a:r>
              <a:rPr lang="en-US" altLang="zh-CN" sz="2200" dirty="0"/>
              <a:t>    protected void </a:t>
            </a:r>
            <a:r>
              <a:rPr lang="en-US" altLang="zh-CN" sz="2200" b="1" dirty="0" err="1">
                <a:solidFill>
                  <a:srgbClr val="003399"/>
                </a:solidFill>
              </a:rPr>
              <a:t>onCreate</a:t>
            </a:r>
            <a:r>
              <a:rPr lang="en-US" altLang="zh-CN" sz="2200" dirty="0"/>
              <a:t>(Bundle </a:t>
            </a:r>
            <a:r>
              <a:rPr lang="en-US" altLang="zh-CN" sz="2200" dirty="0" err="1"/>
              <a:t>savedInstanceState</a:t>
            </a:r>
            <a:r>
              <a:rPr lang="en-US" altLang="zh-CN" sz="2200" dirty="0"/>
              <a:t>) {…}</a:t>
            </a:r>
          </a:p>
          <a:p>
            <a:r>
              <a:rPr lang="en-US" altLang="zh-CN" sz="2200" dirty="0"/>
              <a:t>    protected void </a:t>
            </a:r>
            <a:r>
              <a:rPr lang="en-US" altLang="zh-CN" sz="2400" b="1" dirty="0" err="1">
                <a:solidFill>
                  <a:srgbClr val="C00000"/>
                </a:solidFill>
              </a:rPr>
              <a:t>onResume</a:t>
            </a:r>
            <a:r>
              <a:rPr lang="en-US" altLang="zh-CN" sz="2200" dirty="0"/>
              <a:t>() {</a:t>
            </a:r>
          </a:p>
          <a:p>
            <a:r>
              <a:rPr lang="en-US" altLang="zh-CN" sz="2200" dirty="0"/>
              <a:t>        </a:t>
            </a:r>
            <a:r>
              <a:rPr lang="en-US" altLang="zh-CN" sz="2200" dirty="0" err="1"/>
              <a:t>super.onResume</a:t>
            </a:r>
            <a:r>
              <a:rPr lang="en-US" altLang="zh-CN" sz="2200" dirty="0"/>
              <a:t>();</a:t>
            </a:r>
          </a:p>
          <a:p>
            <a:r>
              <a:rPr lang="en-US" altLang="zh-CN" sz="2200" dirty="0"/>
              <a:t>        </a:t>
            </a:r>
            <a:r>
              <a:rPr lang="en-US" altLang="zh-CN" sz="2200" dirty="0" err="1"/>
              <a:t>IntentFilter</a:t>
            </a:r>
            <a:r>
              <a:rPr lang="en-US" altLang="zh-CN" sz="2200" dirty="0"/>
              <a:t> </a:t>
            </a:r>
            <a:r>
              <a:rPr lang="en-US" altLang="zh-CN" sz="2200" dirty="0" err="1"/>
              <a:t>intentFilter</a:t>
            </a:r>
            <a:r>
              <a:rPr lang="en-US" altLang="zh-CN" sz="2200" dirty="0"/>
              <a:t> = new </a:t>
            </a:r>
            <a:r>
              <a:rPr lang="en-US" altLang="zh-CN" sz="2200" dirty="0" err="1"/>
              <a:t>IntentFilter</a:t>
            </a:r>
            <a:r>
              <a:rPr lang="en-US" altLang="zh-CN" sz="2200" dirty="0"/>
              <a:t>();</a:t>
            </a:r>
          </a:p>
          <a:p>
            <a:r>
              <a:rPr lang="en-US" altLang="zh-CN" sz="2200" dirty="0"/>
              <a:t>        </a:t>
            </a:r>
            <a:r>
              <a:rPr lang="en-US" altLang="zh-CN" sz="2200" dirty="0" err="1"/>
              <a:t>intentFilter.addAction</a:t>
            </a:r>
            <a:r>
              <a:rPr lang="en-US" altLang="zh-CN" sz="2200" dirty="0"/>
              <a:t>("</a:t>
            </a:r>
            <a:r>
              <a:rPr lang="en-US" altLang="zh-CN" sz="2200" dirty="0" err="1"/>
              <a:t>com.example.broadcastbestpractice.FORCE_OFFLINE</a:t>
            </a:r>
            <a:r>
              <a:rPr lang="en-US" altLang="zh-CN" sz="2200" dirty="0"/>
              <a:t>");</a:t>
            </a:r>
          </a:p>
          <a:p>
            <a:r>
              <a:rPr lang="en-US" altLang="zh-CN" sz="2200" dirty="0"/>
              <a:t>        </a:t>
            </a:r>
            <a:r>
              <a:rPr lang="en-US" altLang="zh-CN" sz="2200" b="1" dirty="0"/>
              <a:t>receiver = new </a:t>
            </a:r>
            <a:r>
              <a:rPr lang="en-US" altLang="zh-CN" sz="2200" b="1" dirty="0" err="1"/>
              <a:t>ForceOfflineReceiver</a:t>
            </a:r>
            <a:r>
              <a:rPr lang="en-US" altLang="zh-CN" sz="2200" b="1" dirty="0"/>
              <a:t>();</a:t>
            </a:r>
          </a:p>
          <a:p>
            <a:r>
              <a:rPr lang="en-US" altLang="zh-CN" sz="2200" b="1" dirty="0"/>
              <a:t>        </a:t>
            </a:r>
            <a:r>
              <a:rPr lang="en-US" altLang="zh-CN" sz="2200" b="1" dirty="0" err="1"/>
              <a:t>registerReceiver</a:t>
            </a:r>
            <a:r>
              <a:rPr lang="en-US" altLang="zh-CN" sz="2200" b="1" dirty="0"/>
              <a:t>(receiver, </a:t>
            </a:r>
            <a:r>
              <a:rPr lang="en-US" altLang="zh-CN" sz="2200" b="1" dirty="0" err="1"/>
              <a:t>intentFilter</a:t>
            </a:r>
            <a:r>
              <a:rPr lang="en-US" altLang="zh-CN" sz="2200" b="1" dirty="0"/>
              <a:t>);</a:t>
            </a:r>
          </a:p>
          <a:p>
            <a:pPr>
              <a:spcAft>
                <a:spcPts val="1200"/>
              </a:spcAft>
            </a:pPr>
            <a:r>
              <a:rPr lang="en-US" altLang="zh-CN" sz="2200" dirty="0"/>
              <a:t>    }</a:t>
            </a:r>
          </a:p>
          <a:p>
            <a:r>
              <a:rPr lang="en-US" altLang="zh-CN" sz="2200" dirty="0"/>
              <a:t>    protected void </a:t>
            </a:r>
            <a:r>
              <a:rPr lang="en-US" altLang="zh-CN" sz="2400" b="1" dirty="0" err="1">
                <a:solidFill>
                  <a:srgbClr val="C00000"/>
                </a:solidFill>
              </a:rPr>
              <a:t>onPause</a:t>
            </a:r>
            <a:r>
              <a:rPr lang="en-US" altLang="zh-CN" sz="2200" dirty="0"/>
              <a:t>() {</a:t>
            </a:r>
          </a:p>
          <a:p>
            <a:r>
              <a:rPr lang="en-US" altLang="zh-CN" sz="2200" dirty="0"/>
              <a:t>        </a:t>
            </a:r>
            <a:r>
              <a:rPr lang="en-US" altLang="zh-CN" sz="2200" dirty="0" err="1"/>
              <a:t>super.onPause</a:t>
            </a:r>
            <a:r>
              <a:rPr lang="en-US" altLang="zh-CN" sz="2200" dirty="0"/>
              <a:t>();</a:t>
            </a:r>
          </a:p>
          <a:p>
            <a:r>
              <a:rPr lang="en-US" altLang="zh-CN" sz="2200" dirty="0"/>
              <a:t>        if (receiver != null) {</a:t>
            </a:r>
          </a:p>
          <a:p>
            <a:r>
              <a:rPr lang="en-US" altLang="zh-CN" sz="2200" b="1" dirty="0"/>
              <a:t>            </a:t>
            </a:r>
            <a:r>
              <a:rPr lang="en-US" altLang="zh-CN" sz="2200" b="1" dirty="0" err="1"/>
              <a:t>unregisterReceiver</a:t>
            </a:r>
            <a:r>
              <a:rPr lang="en-US" altLang="zh-CN" sz="2200" b="1" dirty="0"/>
              <a:t>(receiver);</a:t>
            </a:r>
          </a:p>
          <a:p>
            <a:r>
              <a:rPr lang="en-US" altLang="zh-CN" sz="2200" b="1" dirty="0"/>
              <a:t>            receiver = null;</a:t>
            </a:r>
          </a:p>
          <a:p>
            <a:r>
              <a:rPr lang="en-US" altLang="zh-CN" sz="2200" dirty="0"/>
              <a:t>        }</a:t>
            </a:r>
          </a:p>
          <a:p>
            <a:r>
              <a:rPr lang="en-US" altLang="zh-CN" sz="2200" dirty="0"/>
              <a:t>    }</a:t>
            </a:r>
          </a:p>
          <a:p>
            <a:r>
              <a:rPr lang="en-US" altLang="zh-CN" sz="2200" dirty="0"/>
              <a:t>    protected void </a:t>
            </a:r>
            <a:r>
              <a:rPr lang="en-US" altLang="zh-CN" sz="2200" b="1" dirty="0" err="1">
                <a:solidFill>
                  <a:srgbClr val="003399"/>
                </a:solidFill>
              </a:rPr>
              <a:t>onDestroy</a:t>
            </a:r>
            <a:r>
              <a:rPr lang="en-US" altLang="zh-CN" sz="2200" dirty="0"/>
              <a:t>() {…}</a:t>
            </a:r>
          </a:p>
          <a:p>
            <a:r>
              <a:rPr lang="en-US" altLang="zh-CN" sz="2200" b="1" dirty="0"/>
              <a:t>    </a:t>
            </a:r>
            <a:r>
              <a:rPr lang="en-US" altLang="zh-CN" sz="2200" dirty="0"/>
              <a:t>class</a:t>
            </a:r>
            <a:r>
              <a:rPr lang="en-US" altLang="zh-CN" sz="2200" b="1" dirty="0"/>
              <a:t> </a:t>
            </a:r>
            <a:r>
              <a:rPr lang="en-US" altLang="zh-CN" sz="2200" b="1" dirty="0" err="1">
                <a:solidFill>
                  <a:srgbClr val="FF3399"/>
                </a:solidFill>
              </a:rPr>
              <a:t>ForceOfflineReceiver</a:t>
            </a:r>
            <a:r>
              <a:rPr lang="en-US" altLang="zh-CN" sz="2200" dirty="0">
                <a:solidFill>
                  <a:srgbClr val="FF3399"/>
                </a:solidFill>
              </a:rPr>
              <a:t> </a:t>
            </a:r>
            <a:r>
              <a:rPr lang="en-US" altLang="zh-CN" sz="2200" dirty="0"/>
              <a:t>extends</a:t>
            </a:r>
            <a:r>
              <a:rPr lang="en-US" altLang="zh-CN" sz="2200" b="1" dirty="0"/>
              <a:t> </a:t>
            </a:r>
            <a:r>
              <a:rPr lang="en-US" altLang="zh-CN" sz="2200" dirty="0" err="1"/>
              <a:t>BroadcastReceiver</a:t>
            </a:r>
            <a:r>
              <a:rPr lang="en-US" altLang="zh-CN" sz="2200" dirty="0"/>
              <a:t> {…}</a:t>
            </a:r>
          </a:p>
          <a:p>
            <a:r>
              <a:rPr lang="en-US" altLang="zh-CN" sz="2200" dirty="0"/>
              <a:t>}</a:t>
            </a:r>
            <a:endParaRPr lang="zh-CN" altLang="en-US" sz="2200" dirty="0"/>
          </a:p>
        </p:txBody>
      </p:sp>
      <p:sp>
        <p:nvSpPr>
          <p:cNvPr id="5" name="矩形 4"/>
          <p:cNvSpPr/>
          <p:nvPr/>
        </p:nvSpPr>
        <p:spPr>
          <a:xfrm>
            <a:off x="217714" y="1161143"/>
            <a:ext cx="10464800" cy="2332542"/>
          </a:xfrm>
          <a:prstGeom prst="rect">
            <a:avLst/>
          </a:prstGeom>
          <a:solidFill>
            <a:srgbClr val="FFC91D">
              <a:alpha val="14902"/>
            </a:srgb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p:cNvSpPr/>
          <p:nvPr/>
        </p:nvSpPr>
        <p:spPr>
          <a:xfrm>
            <a:off x="217714" y="3653339"/>
            <a:ext cx="10464800" cy="2332542"/>
          </a:xfrm>
          <a:prstGeom prst="rect">
            <a:avLst/>
          </a:prstGeom>
          <a:solidFill>
            <a:srgbClr val="FFC91D">
              <a:alpha val="14902"/>
            </a:srgb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813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86" y="516510"/>
            <a:ext cx="12003314" cy="6305380"/>
          </a:xfrm>
          <a:prstGeom prst="rect">
            <a:avLst/>
          </a:prstGeom>
        </p:spPr>
        <p:txBody>
          <a:bodyPr wrap="square">
            <a:spAutoFit/>
          </a:bodyPr>
          <a:lstStyle/>
          <a:p>
            <a:pPr>
              <a:lnSpc>
                <a:spcPct val="110000"/>
              </a:lnSpc>
            </a:pPr>
            <a:r>
              <a:rPr lang="en-US" altLang="zh-CN" sz="2000" dirty="0"/>
              <a:t> class </a:t>
            </a:r>
            <a:r>
              <a:rPr lang="en-US" altLang="zh-CN" sz="2400" b="1" dirty="0" err="1">
                <a:solidFill>
                  <a:srgbClr val="FF3399"/>
                </a:solidFill>
              </a:rPr>
              <a:t>ForceOfflineReceiver</a:t>
            </a:r>
            <a:r>
              <a:rPr lang="en-US" altLang="zh-CN" sz="2400" dirty="0">
                <a:solidFill>
                  <a:srgbClr val="FF3399"/>
                </a:solidFill>
              </a:rPr>
              <a:t> </a:t>
            </a:r>
            <a:r>
              <a:rPr lang="en-US" altLang="zh-CN" sz="2000" dirty="0"/>
              <a:t>extends </a:t>
            </a:r>
            <a:r>
              <a:rPr lang="en-US" altLang="zh-CN" sz="2000" dirty="0" err="1"/>
              <a:t>BroadcastReceiver</a:t>
            </a:r>
            <a:r>
              <a:rPr lang="en-US" altLang="zh-CN" sz="2000" dirty="0"/>
              <a:t> {</a:t>
            </a:r>
          </a:p>
          <a:p>
            <a:pPr>
              <a:lnSpc>
                <a:spcPct val="110000"/>
              </a:lnSpc>
            </a:pPr>
            <a:r>
              <a:rPr lang="en-US" altLang="zh-CN" sz="2000" dirty="0"/>
              <a:t>        @Override</a:t>
            </a:r>
          </a:p>
          <a:p>
            <a:pPr>
              <a:lnSpc>
                <a:spcPct val="110000"/>
              </a:lnSpc>
            </a:pPr>
            <a:r>
              <a:rPr lang="en-US" altLang="zh-CN" sz="2000" dirty="0"/>
              <a:t>        public void </a:t>
            </a:r>
            <a:r>
              <a:rPr lang="en-US" altLang="zh-CN" sz="2400" b="1" dirty="0" err="1">
                <a:solidFill>
                  <a:srgbClr val="003399"/>
                </a:solidFill>
              </a:rPr>
              <a:t>onReceive</a:t>
            </a:r>
            <a:r>
              <a:rPr lang="en-US" altLang="zh-CN" sz="2000" dirty="0"/>
              <a:t>(final Context </a:t>
            </a:r>
            <a:r>
              <a:rPr lang="en-US" altLang="zh-CN" sz="2000" dirty="0" err="1"/>
              <a:t>context</a:t>
            </a:r>
            <a:r>
              <a:rPr lang="en-US" altLang="zh-CN" sz="2000" dirty="0"/>
              <a:t>, Intent intent) {</a:t>
            </a:r>
          </a:p>
          <a:p>
            <a:pPr>
              <a:lnSpc>
                <a:spcPct val="110000"/>
              </a:lnSpc>
            </a:pPr>
            <a:r>
              <a:rPr lang="en-US" altLang="zh-CN" sz="2000" dirty="0"/>
              <a:t>            </a:t>
            </a:r>
            <a:r>
              <a:rPr lang="en-US" altLang="zh-CN" sz="2000" dirty="0" err="1"/>
              <a:t>AlertDialog.Builder</a:t>
            </a:r>
            <a:r>
              <a:rPr lang="en-US" altLang="zh-CN" sz="2000" dirty="0"/>
              <a:t> builder = new </a:t>
            </a:r>
            <a:r>
              <a:rPr lang="en-US" altLang="zh-CN" sz="2000" dirty="0" err="1"/>
              <a:t>AlertDialog.Builder</a:t>
            </a:r>
            <a:r>
              <a:rPr lang="en-US" altLang="zh-CN" sz="2000" dirty="0"/>
              <a:t>(context);</a:t>
            </a:r>
          </a:p>
          <a:p>
            <a:pPr>
              <a:lnSpc>
                <a:spcPct val="110000"/>
              </a:lnSpc>
            </a:pPr>
            <a:r>
              <a:rPr lang="en-US" altLang="zh-CN" sz="2000" dirty="0"/>
              <a:t>            </a:t>
            </a:r>
            <a:r>
              <a:rPr lang="en-US" altLang="zh-CN" sz="2000" dirty="0" err="1"/>
              <a:t>builder.setTitle</a:t>
            </a:r>
            <a:r>
              <a:rPr lang="en-US" altLang="zh-CN" sz="2000" dirty="0"/>
              <a:t>("Warning");</a:t>
            </a:r>
          </a:p>
          <a:p>
            <a:pPr>
              <a:lnSpc>
                <a:spcPct val="110000"/>
              </a:lnSpc>
            </a:pPr>
            <a:r>
              <a:rPr lang="en-US" altLang="zh-CN" sz="2000" dirty="0"/>
              <a:t>            </a:t>
            </a:r>
            <a:r>
              <a:rPr lang="en-US" altLang="zh-CN" sz="2000" dirty="0" err="1"/>
              <a:t>builder.setMessage</a:t>
            </a:r>
            <a:r>
              <a:rPr lang="en-US" altLang="zh-CN" sz="2000" dirty="0"/>
              <a:t>("You are forced to be offline. Please try to login again.");</a:t>
            </a:r>
          </a:p>
          <a:p>
            <a:pPr>
              <a:lnSpc>
                <a:spcPct val="110000"/>
              </a:lnSpc>
            </a:pPr>
            <a:r>
              <a:rPr lang="en-US" altLang="zh-CN" sz="2000" dirty="0"/>
              <a:t>            </a:t>
            </a:r>
            <a:r>
              <a:rPr lang="en-US" altLang="zh-CN" sz="2000" dirty="0" err="1"/>
              <a:t>builder.setCancelable</a:t>
            </a:r>
            <a:r>
              <a:rPr lang="en-US" altLang="zh-CN" sz="2000" dirty="0"/>
              <a:t>(false);</a:t>
            </a:r>
          </a:p>
          <a:p>
            <a:pPr>
              <a:lnSpc>
                <a:spcPct val="110000"/>
              </a:lnSpc>
            </a:pPr>
            <a:r>
              <a:rPr lang="en-US" altLang="zh-CN" sz="2000" dirty="0"/>
              <a:t>            </a:t>
            </a:r>
            <a:r>
              <a:rPr lang="en-US" altLang="zh-CN" sz="2000" dirty="0" err="1"/>
              <a:t>builder.setPositiveButton</a:t>
            </a:r>
            <a:r>
              <a:rPr lang="en-US" altLang="zh-CN" sz="2000" dirty="0"/>
              <a:t>("OK", new </a:t>
            </a:r>
            <a:r>
              <a:rPr lang="en-US" altLang="zh-CN" sz="2000" dirty="0" err="1"/>
              <a:t>DialogInterface.OnClickListener</a:t>
            </a:r>
            <a:r>
              <a:rPr lang="en-US" altLang="zh-CN" sz="2000" dirty="0"/>
              <a:t>() {</a:t>
            </a:r>
          </a:p>
          <a:p>
            <a:pPr>
              <a:lnSpc>
                <a:spcPct val="110000"/>
              </a:lnSpc>
            </a:pPr>
            <a:r>
              <a:rPr lang="en-US" altLang="zh-CN" sz="2000" dirty="0"/>
              <a:t>                @Override</a:t>
            </a:r>
          </a:p>
          <a:p>
            <a:pPr>
              <a:lnSpc>
                <a:spcPct val="110000"/>
              </a:lnSpc>
            </a:pPr>
            <a:r>
              <a:rPr lang="en-US" altLang="zh-CN" sz="2000" dirty="0"/>
              <a:t>                public void </a:t>
            </a:r>
            <a:r>
              <a:rPr lang="en-US" altLang="zh-CN" sz="2000" dirty="0" err="1"/>
              <a:t>onClick</a:t>
            </a:r>
            <a:r>
              <a:rPr lang="en-US" altLang="zh-CN" sz="2000" dirty="0"/>
              <a:t>(</a:t>
            </a:r>
            <a:r>
              <a:rPr lang="en-US" altLang="zh-CN" sz="2000" dirty="0" err="1"/>
              <a:t>DialogInterface</a:t>
            </a:r>
            <a:r>
              <a:rPr lang="en-US" altLang="zh-CN" sz="2000" dirty="0"/>
              <a:t> dialog, </a:t>
            </a:r>
            <a:r>
              <a:rPr lang="en-US" altLang="zh-CN" sz="2000" dirty="0" err="1"/>
              <a:t>int</a:t>
            </a:r>
            <a:r>
              <a:rPr lang="en-US" altLang="zh-CN" sz="2000" dirty="0"/>
              <a:t> which) {</a:t>
            </a:r>
          </a:p>
          <a:p>
            <a:pPr>
              <a:lnSpc>
                <a:spcPct val="110000"/>
              </a:lnSpc>
            </a:pPr>
            <a:r>
              <a:rPr lang="en-US" altLang="zh-CN" sz="2000" dirty="0"/>
              <a:t>                    </a:t>
            </a:r>
            <a:r>
              <a:rPr lang="en-US" altLang="zh-CN" sz="2000" b="1" dirty="0" err="1"/>
              <a:t>ActivityCollector.finishAll</a:t>
            </a:r>
            <a:r>
              <a:rPr lang="en-US" altLang="zh-CN" sz="2000" b="1" dirty="0"/>
              <a:t>(); // </a:t>
            </a:r>
            <a:r>
              <a:rPr lang="zh-CN" altLang="en-US" sz="2000" b="1" dirty="0"/>
              <a:t>销毁所有活动</a:t>
            </a:r>
          </a:p>
          <a:p>
            <a:pPr>
              <a:lnSpc>
                <a:spcPct val="110000"/>
              </a:lnSpc>
            </a:pPr>
            <a:r>
              <a:rPr lang="zh-CN" altLang="en-US" sz="2000" dirty="0"/>
              <a:t>                    </a:t>
            </a:r>
            <a:r>
              <a:rPr lang="en-US" altLang="zh-CN" sz="2000" dirty="0"/>
              <a:t>Intent </a:t>
            </a:r>
            <a:r>
              <a:rPr lang="en-US" altLang="zh-CN" sz="2000" dirty="0" err="1"/>
              <a:t>intent</a:t>
            </a:r>
            <a:r>
              <a:rPr lang="en-US" altLang="zh-CN" sz="2000" dirty="0"/>
              <a:t> = new Intent(context, </a:t>
            </a:r>
            <a:r>
              <a:rPr lang="en-US" altLang="zh-CN" sz="2000" dirty="0" err="1"/>
              <a:t>LoginActivity.class</a:t>
            </a:r>
            <a:r>
              <a:rPr lang="en-US" altLang="zh-CN" sz="2000" dirty="0"/>
              <a:t>);</a:t>
            </a:r>
          </a:p>
          <a:p>
            <a:pPr>
              <a:lnSpc>
                <a:spcPct val="110000"/>
              </a:lnSpc>
            </a:pPr>
            <a:r>
              <a:rPr lang="en-US" altLang="zh-CN" sz="2000" dirty="0"/>
              <a:t>                    </a:t>
            </a:r>
            <a:r>
              <a:rPr lang="en-US" altLang="zh-CN" sz="2000" b="1" dirty="0" err="1"/>
              <a:t>context.startActivity</a:t>
            </a:r>
            <a:r>
              <a:rPr lang="en-US" altLang="zh-CN" sz="2000" b="1" dirty="0"/>
              <a:t>(intent); // </a:t>
            </a:r>
            <a:r>
              <a:rPr lang="zh-CN" altLang="en-US" sz="2000" b="1" dirty="0"/>
              <a:t>重新启动</a:t>
            </a:r>
            <a:r>
              <a:rPr lang="en-US" altLang="zh-CN" sz="2000" b="1" dirty="0" err="1"/>
              <a:t>LoginActivity</a:t>
            </a:r>
            <a:endParaRPr lang="en-US" altLang="zh-CN" sz="2000" b="1" dirty="0"/>
          </a:p>
          <a:p>
            <a:pPr>
              <a:lnSpc>
                <a:spcPct val="110000"/>
              </a:lnSpc>
            </a:pPr>
            <a:r>
              <a:rPr lang="en-US" altLang="zh-CN" sz="2000" dirty="0"/>
              <a:t>                }</a:t>
            </a:r>
          </a:p>
          <a:p>
            <a:pPr>
              <a:lnSpc>
                <a:spcPct val="110000"/>
              </a:lnSpc>
            </a:pPr>
            <a:r>
              <a:rPr lang="en-US" altLang="zh-CN" sz="2000" dirty="0"/>
              <a:t>            });</a:t>
            </a:r>
          </a:p>
          <a:p>
            <a:pPr>
              <a:lnSpc>
                <a:spcPct val="110000"/>
              </a:lnSpc>
            </a:pPr>
            <a:r>
              <a:rPr lang="en-US" altLang="zh-CN" sz="2000" dirty="0"/>
              <a:t>            </a:t>
            </a:r>
            <a:r>
              <a:rPr lang="en-US" altLang="zh-CN" sz="2000" dirty="0" err="1"/>
              <a:t>builder.show</a:t>
            </a:r>
            <a:r>
              <a:rPr lang="en-US" altLang="zh-CN" sz="2000" dirty="0"/>
              <a:t>();</a:t>
            </a:r>
          </a:p>
          <a:p>
            <a:pPr>
              <a:lnSpc>
                <a:spcPct val="110000"/>
              </a:lnSpc>
            </a:pPr>
            <a:r>
              <a:rPr lang="en-US" altLang="zh-CN" sz="2000" dirty="0"/>
              <a:t>        }</a:t>
            </a:r>
          </a:p>
          <a:p>
            <a:pPr>
              <a:lnSpc>
                <a:spcPct val="110000"/>
              </a:lnSpc>
            </a:pPr>
            <a:r>
              <a:rPr lang="en-US" altLang="zh-CN" sz="2000" dirty="0"/>
              <a:t>    }</a:t>
            </a:r>
            <a:endParaRPr lang="zh-CN" altLang="en-US" sz="2000" dirty="0"/>
          </a:p>
        </p:txBody>
      </p:sp>
    </p:spTree>
    <p:extLst>
      <p:ext uri="{BB962C8B-B14F-4D97-AF65-F5344CB8AC3E}">
        <p14:creationId xmlns:p14="http://schemas.microsoft.com/office/powerpoint/2010/main" val="33470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9D6CB-8731-4799-9B7C-2C8CA25DCDE0}"/>
              </a:ext>
            </a:extLst>
          </p:cNvPr>
          <p:cNvSpPr>
            <a:spLocks noGrp="1"/>
          </p:cNvSpPr>
          <p:nvPr>
            <p:ph type="title"/>
          </p:nvPr>
        </p:nvSpPr>
        <p:spPr/>
        <p:txBody>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endParaRPr lang="zh-CN" altLang="en-US" dirty="0"/>
          </a:p>
        </p:txBody>
      </p:sp>
      <p:sp>
        <p:nvSpPr>
          <p:cNvPr id="3" name="内容占位符 2">
            <a:extLst>
              <a:ext uri="{FF2B5EF4-FFF2-40B4-BE49-F238E27FC236}">
                <a16:creationId xmlns:a16="http://schemas.microsoft.com/office/drawing/2014/main" id="{34DA4C49-43D5-4029-B732-0833B023B625}"/>
              </a:ext>
            </a:extLst>
          </p:cNvPr>
          <p:cNvSpPr>
            <a:spLocks noGrp="1"/>
          </p:cNvSpPr>
          <p:nvPr>
            <p:ph idx="1"/>
          </p:nvPr>
        </p:nvSpPr>
        <p:spPr>
          <a:xfrm>
            <a:off x="645459" y="1422401"/>
            <a:ext cx="11009512" cy="4938058"/>
          </a:xfrm>
        </p:spPr>
        <p:txBody>
          <a:bodyPr>
            <a:normAutofit/>
          </a:bodyPr>
          <a:lstStyle/>
          <a:p>
            <a:r>
              <a:rPr lang="en-US" altLang="zh-CN" dirty="0" err="1"/>
              <a:t>MediaPlayer</a:t>
            </a:r>
            <a:endParaRPr lang="en-US" altLang="zh-CN" dirty="0"/>
          </a:p>
          <a:p>
            <a:r>
              <a:rPr lang="en-US" altLang="zh-CN" dirty="0" err="1"/>
              <a:t>MediaPlayer</a:t>
            </a:r>
            <a:r>
              <a:rPr lang="en-US" altLang="zh-CN" dirty="0"/>
              <a:t> </a:t>
            </a:r>
            <a:r>
              <a:rPr lang="zh-CN" altLang="en-US" dirty="0"/>
              <a:t>类是媒体框架最重要的组成部分之一。此类的对象能够获取、解码以及播放音频，而且只需极少量设置。它支持多种不同的媒体源，例如：</a:t>
            </a:r>
          </a:p>
          <a:p>
            <a:pPr lvl="1"/>
            <a:r>
              <a:rPr lang="zh-CN" altLang="en-US" sz="2400" b="0" dirty="0"/>
              <a:t>本地资源</a:t>
            </a:r>
          </a:p>
          <a:p>
            <a:pPr lvl="1"/>
            <a:r>
              <a:rPr lang="zh-CN" altLang="en-US" sz="2400" b="0" dirty="0"/>
              <a:t>内部 </a:t>
            </a:r>
            <a:r>
              <a:rPr lang="en-US" altLang="zh-CN" sz="2400" b="0" dirty="0"/>
              <a:t>URI</a:t>
            </a:r>
            <a:r>
              <a:rPr lang="zh-CN" altLang="en-US" sz="2400" b="0" dirty="0"/>
              <a:t>，从内容解析器那获取的 </a:t>
            </a:r>
            <a:r>
              <a:rPr lang="en-US" altLang="zh-CN" sz="2400" b="0" dirty="0"/>
              <a:t>URI</a:t>
            </a:r>
          </a:p>
          <a:p>
            <a:pPr lvl="1"/>
            <a:r>
              <a:rPr lang="zh-CN" altLang="en-US" sz="2400" b="0" dirty="0"/>
              <a:t>外部网址（流式传输）</a:t>
            </a:r>
          </a:p>
        </p:txBody>
      </p:sp>
    </p:spTree>
    <p:extLst>
      <p:ext uri="{BB962C8B-B14F-4D97-AF65-F5344CB8AC3E}">
        <p14:creationId xmlns:p14="http://schemas.microsoft.com/office/powerpoint/2010/main" val="299174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10972800" cy="952863"/>
          </a:xfrm>
        </p:spPr>
        <p:txBody>
          <a:bodyPr/>
          <a:lstStyle/>
          <a:p>
            <a:r>
              <a:rPr lang="zh-CN" altLang="en-US" dirty="0"/>
              <a:t>在</a:t>
            </a:r>
            <a:r>
              <a:rPr lang="en-US" altLang="zh-CN" dirty="0"/>
              <a:t>Android</a:t>
            </a:r>
            <a:r>
              <a:rPr lang="zh-CN" altLang="en-US" dirty="0"/>
              <a:t>中播放音频文件一般使用</a:t>
            </a:r>
            <a:r>
              <a:rPr lang="en-US" altLang="zh-CN" dirty="0" err="1"/>
              <a:t>MediaPlayer</a:t>
            </a:r>
            <a:r>
              <a:rPr lang="zh-CN" altLang="en-US" dirty="0"/>
              <a:t>类来实现的，它对多种格式的音频文件提供了非常全面的控制方法。</a:t>
            </a:r>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graphicFrame>
        <p:nvGraphicFramePr>
          <p:cNvPr id="4" name="表格 3"/>
          <p:cNvGraphicFramePr>
            <a:graphicFrameLocks noGrp="1"/>
          </p:cNvGraphicFramePr>
          <p:nvPr>
            <p:extLst>
              <p:ext uri="{D42A27DB-BD31-4B8C-83A1-F6EECF244321}">
                <p14:modId xmlns:p14="http://schemas.microsoft.com/office/powerpoint/2010/main" val="585612039"/>
              </p:ext>
            </p:extLst>
          </p:nvPr>
        </p:nvGraphicFramePr>
        <p:xfrm>
          <a:off x="1059542" y="1965960"/>
          <a:ext cx="10218057" cy="4079240"/>
        </p:xfrm>
        <a:graphic>
          <a:graphicData uri="http://schemas.openxmlformats.org/drawingml/2006/table">
            <a:tbl>
              <a:tblPr firstRow="1" bandRow="1">
                <a:tableStyleId>{2D5ABB26-0587-4C30-8999-92F81FD0307C}</a:tableStyleId>
              </a:tblPr>
              <a:tblGrid>
                <a:gridCol w="2830287">
                  <a:extLst>
                    <a:ext uri="{9D8B030D-6E8A-4147-A177-3AD203B41FA5}">
                      <a16:colId xmlns:a16="http://schemas.microsoft.com/office/drawing/2014/main" val="20000"/>
                    </a:ext>
                  </a:extLst>
                </a:gridCol>
                <a:gridCol w="7387770">
                  <a:extLst>
                    <a:ext uri="{9D8B030D-6E8A-4147-A177-3AD203B41FA5}">
                      <a16:colId xmlns:a16="http://schemas.microsoft.com/office/drawing/2014/main" val="20001"/>
                    </a:ext>
                  </a:extLst>
                </a:gridCol>
              </a:tblGrid>
              <a:tr h="370840">
                <a:tc>
                  <a:txBody>
                    <a:bodyPr/>
                    <a:lstStyle/>
                    <a:p>
                      <a:r>
                        <a:rPr lang="zh-CN" altLang="en-US" dirty="0"/>
                        <a:t>方法名</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功能描述</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err="1"/>
                        <a:t>setDataSource</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设置要播放的音频文件的位置</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prepare()</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在开始播放之前调用这个方法完成准备工作</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start()</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开始或继续播放音频</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pause()</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暂停播放音频</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altLang="zh-CN" dirty="0"/>
                        <a:t>reset()</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将</a:t>
                      </a:r>
                      <a:r>
                        <a:rPr lang="en-US" altLang="zh-CN" dirty="0" err="1"/>
                        <a:t>MediaPlayer</a:t>
                      </a:r>
                      <a:r>
                        <a:rPr lang="zh-CN" altLang="en-US" dirty="0"/>
                        <a:t>对象重置到刚刚创建的状态</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altLang="zh-CN" dirty="0" err="1"/>
                        <a:t>seekTo</a:t>
                      </a:r>
                      <a:r>
                        <a:rPr lang="en-US" altLang="zh-CN" dirty="0"/>
                        <a:t>()</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从指定的位置开始播放音频</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altLang="zh-CN" dirty="0"/>
                        <a:t>stop()</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停止播放音频。调用这个方法后的</a:t>
                      </a:r>
                      <a:r>
                        <a:rPr lang="en-US" altLang="zh-CN" dirty="0" err="1"/>
                        <a:t>MediaPlayer</a:t>
                      </a:r>
                      <a:r>
                        <a:rPr lang="zh-CN" altLang="en-US" dirty="0"/>
                        <a:t>对象无法再播放音频</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altLang="zh-CN" dirty="0"/>
                        <a:t>release()</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释放掉与</a:t>
                      </a:r>
                      <a:r>
                        <a:rPr lang="en-US" altLang="zh-CN" dirty="0" err="1"/>
                        <a:t>MediaPlayer</a:t>
                      </a:r>
                      <a:r>
                        <a:rPr lang="zh-CN" altLang="en-US" dirty="0"/>
                        <a:t>对象相关的资源</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US" altLang="zh-CN" dirty="0" err="1"/>
                        <a:t>isPlaying</a:t>
                      </a:r>
                      <a:r>
                        <a:rPr lang="en-US" altLang="zh-CN" dirty="0"/>
                        <a:t>()</a:t>
                      </a:r>
                      <a:endParaRPr lang="zh-CN" alt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dirty="0"/>
                        <a:t>判断当前</a:t>
                      </a:r>
                      <a:r>
                        <a:rPr lang="en-US" altLang="zh-CN" dirty="0" err="1"/>
                        <a:t>MediaPlayer</a:t>
                      </a:r>
                      <a:r>
                        <a:rPr lang="zh-CN" altLang="en-US" dirty="0"/>
                        <a:t>是否正在播放音频</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r>
                        <a:rPr lang="en-US" altLang="zh-CN" dirty="0" err="1"/>
                        <a:t>getDuration</a:t>
                      </a:r>
                      <a:r>
                        <a:rPr lang="en-US" altLang="zh-CN" dirty="0"/>
                        <a:t>()</a:t>
                      </a:r>
                      <a:endParaRPr lang="zh-CN" alt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获取载入的音频文件的时长</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4890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10972800" cy="5249091"/>
          </a:xfrm>
        </p:spPr>
        <p:txBody>
          <a:bodyPr>
            <a:normAutofit/>
          </a:bodyPr>
          <a:lstStyle/>
          <a:p>
            <a:r>
              <a:rPr lang="zh-CN" altLang="en-US" sz="2800" dirty="0"/>
              <a:t>工作流程：</a:t>
            </a:r>
            <a:endParaRPr lang="en-US" altLang="zh-CN" sz="2800" dirty="0"/>
          </a:p>
          <a:p>
            <a:pPr marL="850392" lvl="1" indent="-457200">
              <a:buFont typeface="+mj-ea"/>
              <a:buAutoNum type="circleNumDbPlain"/>
            </a:pPr>
            <a:r>
              <a:rPr lang="zh-CN" altLang="en-US" sz="2800" dirty="0"/>
              <a:t>创建</a:t>
            </a:r>
            <a:r>
              <a:rPr lang="en-US" altLang="zh-CN" sz="2800" dirty="0" err="1"/>
              <a:t>MediaPlayer</a:t>
            </a:r>
            <a:r>
              <a:rPr lang="zh-CN" altLang="en-US" sz="2800" dirty="0"/>
              <a:t>对象；</a:t>
            </a:r>
            <a:endParaRPr lang="en-US" altLang="zh-CN" sz="2800" dirty="0"/>
          </a:p>
          <a:p>
            <a:pPr marL="850392" lvl="1" indent="-457200">
              <a:buFont typeface="+mj-ea"/>
              <a:buAutoNum type="circleNumDbPlain"/>
            </a:pPr>
            <a:r>
              <a:rPr lang="zh-CN" altLang="en-US" sz="2800" dirty="0"/>
              <a:t>初始化设置音频文件路径：</a:t>
            </a:r>
            <a:r>
              <a:rPr lang="en-US" altLang="zh-CN" sz="2800" dirty="0" err="1"/>
              <a:t>setDataSource</a:t>
            </a:r>
            <a:r>
              <a:rPr lang="en-US" altLang="zh-CN" sz="2800" dirty="0"/>
              <a:t>()</a:t>
            </a:r>
          </a:p>
          <a:p>
            <a:pPr marL="850392" lvl="1" indent="-457200">
              <a:buFont typeface="+mj-ea"/>
              <a:buAutoNum type="circleNumDbPlain"/>
            </a:pPr>
            <a:r>
              <a:rPr lang="zh-CN" altLang="en-US" sz="2800" dirty="0"/>
              <a:t>使</a:t>
            </a:r>
            <a:r>
              <a:rPr lang="en-US" altLang="zh-CN" sz="2800" dirty="0" err="1"/>
              <a:t>MediaPlayer</a:t>
            </a:r>
            <a:r>
              <a:rPr lang="zh-CN" altLang="en-US" sz="2800" dirty="0"/>
              <a:t>进入准备状态：</a:t>
            </a:r>
            <a:r>
              <a:rPr lang="en-US" altLang="zh-CN" sz="2800" dirty="0" err="1"/>
              <a:t>pepare</a:t>
            </a:r>
            <a:r>
              <a:rPr lang="en-US" altLang="zh-CN" sz="2800" dirty="0"/>
              <a:t>()</a:t>
            </a:r>
          </a:p>
          <a:p>
            <a:pPr marL="850392" lvl="1" indent="-457200">
              <a:buFont typeface="+mj-ea"/>
              <a:buAutoNum type="circleNumDbPlain"/>
            </a:pPr>
            <a:r>
              <a:rPr lang="zh-CN" altLang="en-US" sz="2800" dirty="0"/>
              <a:t>开始播放音频：</a:t>
            </a:r>
            <a:r>
              <a:rPr lang="en-US" altLang="zh-CN" sz="2800" dirty="0"/>
              <a:t>start()</a:t>
            </a:r>
          </a:p>
          <a:p>
            <a:pPr marL="850392" lvl="1" indent="-457200">
              <a:buFont typeface="+mj-ea"/>
              <a:buAutoNum type="circleNumDbPlain"/>
            </a:pPr>
            <a:r>
              <a:rPr lang="zh-CN" altLang="en-US" sz="2800" dirty="0"/>
              <a:t>暂停播放音频：</a:t>
            </a:r>
            <a:r>
              <a:rPr lang="en-US" altLang="zh-CN" sz="2800" dirty="0"/>
              <a:t>pause()</a:t>
            </a:r>
          </a:p>
          <a:p>
            <a:pPr marL="850392" lvl="1" indent="-457200">
              <a:buFont typeface="+mj-ea"/>
              <a:buAutoNum type="circleNumDbPlain"/>
            </a:pPr>
            <a:r>
              <a:rPr lang="zh-CN" altLang="en-US" sz="2800" dirty="0"/>
              <a:t>停止播放音频：</a:t>
            </a:r>
            <a:r>
              <a:rPr lang="en-US" altLang="zh-CN" sz="2800" dirty="0"/>
              <a:t>reset(), </a:t>
            </a:r>
            <a:r>
              <a:rPr lang="en-US" altLang="zh-CN" sz="2800" dirty="0" err="1"/>
              <a:t>setDataSource</a:t>
            </a:r>
            <a:r>
              <a:rPr lang="en-US" altLang="zh-CN" sz="2800" dirty="0"/>
              <a:t>(), </a:t>
            </a:r>
            <a:r>
              <a:rPr lang="en-US" altLang="zh-CN" sz="2800" dirty="0" err="1"/>
              <a:t>pepare</a:t>
            </a:r>
            <a:r>
              <a:rPr lang="en-US" altLang="zh-CN" sz="2800" dirty="0"/>
              <a:t>()</a:t>
            </a:r>
          </a:p>
          <a:p>
            <a:pPr marL="0" indent="0">
              <a:buNone/>
            </a:pPr>
            <a:endParaRPr lang="en-US" altLang="zh-CN" sz="2800" dirty="0"/>
          </a:p>
          <a:p>
            <a:endParaRPr lang="en-US" altLang="zh-CN" sz="2800" dirty="0"/>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spTree>
    <p:extLst>
      <p:ext uri="{BB962C8B-B14F-4D97-AF65-F5344CB8AC3E}">
        <p14:creationId xmlns:p14="http://schemas.microsoft.com/office/powerpoint/2010/main" val="6504141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5821480" cy="5249091"/>
          </a:xfrm>
        </p:spPr>
        <p:txBody>
          <a:bodyPr>
            <a:normAutofit/>
          </a:bodyPr>
          <a:lstStyle/>
          <a:p>
            <a:pPr marL="514350" indent="-514350">
              <a:buAutoNum type="arabicParenBoth"/>
            </a:pPr>
            <a:r>
              <a:rPr lang="en-US" altLang="zh-CN" sz="2800" dirty="0" err="1"/>
              <a:t>MainActivity</a:t>
            </a:r>
            <a:r>
              <a:rPr lang="zh-CN" altLang="en-US" sz="2800" dirty="0"/>
              <a:t>活动的布局设计：</a:t>
            </a:r>
            <a:endParaRPr lang="en-US" altLang="zh-CN" sz="2800" dirty="0"/>
          </a:p>
          <a:p>
            <a:pPr marL="880110" lvl="1" indent="-514350"/>
            <a:r>
              <a:rPr lang="zh-CN" altLang="en-US" sz="2800" dirty="0"/>
              <a:t>三个按钮</a:t>
            </a:r>
            <a:endParaRPr lang="en-US" altLang="zh-CN" sz="2800" dirty="0"/>
          </a:p>
          <a:p>
            <a:pPr marL="1154430" lvl="2" indent="-514350"/>
            <a:r>
              <a:rPr lang="zh-CN" altLang="en-US" sz="2800" dirty="0"/>
              <a:t>“开始播放音乐”</a:t>
            </a:r>
            <a:endParaRPr lang="en-US" altLang="zh-CN" sz="2800" dirty="0"/>
          </a:p>
          <a:p>
            <a:pPr marL="1154430" lvl="2" indent="-514350"/>
            <a:r>
              <a:rPr lang="zh-CN" altLang="en-US" sz="2800" dirty="0"/>
              <a:t>“暂停播放音乐”</a:t>
            </a:r>
            <a:endParaRPr lang="en-US" altLang="zh-CN" sz="2800" dirty="0"/>
          </a:p>
          <a:p>
            <a:pPr marL="1154430" lvl="2" indent="-514350"/>
            <a:r>
              <a:rPr lang="zh-CN" altLang="en-US" sz="2800" dirty="0"/>
              <a:t>“停止播放音乐”</a:t>
            </a:r>
            <a:endParaRPr lang="en-US" altLang="zh-CN" sz="2800" dirty="0"/>
          </a:p>
          <a:p>
            <a:endParaRPr lang="en-US" altLang="zh-CN" sz="2800" dirty="0"/>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974" y="843870"/>
            <a:ext cx="3265940" cy="551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79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10624457" cy="5249091"/>
          </a:xfrm>
        </p:spPr>
        <p:txBody>
          <a:bodyPr>
            <a:normAutofit/>
          </a:bodyPr>
          <a:lstStyle/>
          <a:p>
            <a:pPr marL="0" indent="0">
              <a:buNone/>
            </a:pPr>
            <a:r>
              <a:rPr lang="en-US" altLang="zh-CN" sz="2800" dirty="0"/>
              <a:t>(2) </a:t>
            </a:r>
            <a:r>
              <a:rPr lang="zh-CN" altLang="en-US" sz="2800" dirty="0"/>
              <a:t>拷贝音乐素材文件至外部存储根目录</a:t>
            </a:r>
            <a:endParaRPr lang="en-US" altLang="zh-CN" sz="2800" dirty="0"/>
          </a:p>
          <a:p>
            <a:pPr lvl="1"/>
            <a:r>
              <a:rPr lang="zh-CN" altLang="en-US" sz="2800" dirty="0"/>
              <a:t>本例中放在</a:t>
            </a:r>
            <a:r>
              <a:rPr lang="en-US" altLang="zh-CN" sz="2800" dirty="0"/>
              <a:t>MUSIC</a:t>
            </a:r>
            <a:r>
              <a:rPr lang="zh-CN" altLang="en-US" sz="2800" dirty="0"/>
              <a:t>共享目录，</a:t>
            </a:r>
            <a:r>
              <a:rPr lang="en-US" altLang="zh-CN" sz="2800" dirty="0"/>
              <a:t>mp3</a:t>
            </a:r>
            <a:r>
              <a:rPr lang="zh-CN" altLang="en-US" sz="2800" dirty="0"/>
              <a:t>文件</a:t>
            </a:r>
            <a:endParaRPr lang="en-US" altLang="zh-CN" sz="2800" dirty="0"/>
          </a:p>
          <a:p>
            <a:pPr lvl="1"/>
            <a:r>
              <a:rPr kumimoji="0" lang="zh-CN" altLang="zh-CN" sz="200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Environment.</a:t>
            </a:r>
            <a:r>
              <a:rPr kumimoji="0" lang="zh-CN" altLang="zh-CN" sz="200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getExternalStoragePublicDirectory</a:t>
            </a:r>
            <a:r>
              <a:rPr kumimoji="0" lang="zh-CN" altLang="zh-CN" sz="200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(Environment.</a:t>
            </a:r>
            <a:r>
              <a:rPr kumimoji="0" lang="zh-CN" altLang="zh-CN" sz="2000"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DIRECTORY_MUSIC</a:t>
            </a:r>
            <a:r>
              <a:rPr kumimoji="0" lang="zh-CN" altLang="zh-CN" sz="200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800" i="0" u="none" strike="noStrike" cap="none" normalizeH="0" baseline="0" dirty="0">
              <a:ln>
                <a:noFill/>
              </a:ln>
              <a:solidFill>
                <a:schemeClr val="tx1"/>
              </a:solidFill>
              <a:effectLst/>
              <a:latin typeface="Arial" panose="020B0604020202020204" pitchFamily="34" charset="0"/>
            </a:endParaRPr>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sp>
        <p:nvSpPr>
          <p:cNvPr id="4" name="矩形 3"/>
          <p:cNvSpPr/>
          <p:nvPr/>
        </p:nvSpPr>
        <p:spPr>
          <a:xfrm>
            <a:off x="1239609" y="2508153"/>
            <a:ext cx="10505841" cy="2677656"/>
          </a:xfrm>
          <a:prstGeom prst="rect">
            <a:avLst/>
          </a:prstGeom>
        </p:spPr>
        <p:txBody>
          <a:bodyPr wrap="square">
            <a:spAutoFit/>
          </a:bodyPr>
          <a:lstStyle/>
          <a:p>
            <a:r>
              <a:rPr lang="en-US" altLang="zh-CN" sz="2400" dirty="0"/>
              <a:t>File </a:t>
            </a:r>
            <a:r>
              <a:rPr lang="en-US" altLang="zh-CN" sz="2400" dirty="0" err="1"/>
              <a:t>file</a:t>
            </a:r>
            <a:r>
              <a:rPr lang="en-US" altLang="zh-CN" sz="2400" dirty="0"/>
              <a:t> = new File(</a:t>
            </a:r>
            <a:r>
              <a:rPr lang="en-US" altLang="zh-CN" sz="2400" dirty="0" err="1"/>
              <a:t>Environment.getExternalStoragePublicDirectory</a:t>
            </a:r>
            <a:r>
              <a:rPr lang="en-US" altLang="zh-CN" sz="2400" dirty="0"/>
              <a: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Environment.</a:t>
            </a:r>
            <a:r>
              <a:rPr kumimoji="0" lang="zh-CN" altLang="zh-CN" sz="2400" b="0"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DIRECTORY_MUSIC</a:t>
            </a:r>
            <a:r>
              <a:rPr lang="en-US" altLang="zh-CN" sz="2400" dirty="0"/>
              <a:t>), "mills.mp3");</a:t>
            </a:r>
          </a:p>
          <a:p>
            <a:r>
              <a:rPr lang="en-US" altLang="zh-CN" sz="2400" b="1" dirty="0" err="1"/>
              <a:t>mediaPlayer</a:t>
            </a:r>
            <a:r>
              <a:rPr lang="en-US" altLang="zh-CN" sz="2400" dirty="0" err="1"/>
              <a:t>.</a:t>
            </a:r>
            <a:r>
              <a:rPr lang="en-US" altLang="zh-CN" sz="2400" b="1" dirty="0" err="1">
                <a:solidFill>
                  <a:srgbClr val="FF0000"/>
                </a:solidFill>
              </a:rPr>
              <a:t>setDataSource</a:t>
            </a:r>
            <a:r>
              <a:rPr lang="en-US" altLang="zh-CN" sz="2400" dirty="0"/>
              <a:t>(</a:t>
            </a:r>
            <a:r>
              <a:rPr lang="en-US" altLang="zh-CN" sz="2400" dirty="0" err="1"/>
              <a:t>file.getPath</a:t>
            </a:r>
            <a:r>
              <a:rPr lang="en-US" altLang="zh-CN" sz="2400" dirty="0"/>
              <a:t>()); </a:t>
            </a:r>
            <a:r>
              <a:rPr lang="en-US" altLang="zh-CN" sz="2400" i="1" dirty="0"/>
              <a:t>// </a:t>
            </a:r>
            <a:r>
              <a:rPr lang="zh-CN" altLang="en-US" sz="2400" i="1" dirty="0"/>
              <a:t>指定音频文件的路径</a:t>
            </a:r>
            <a:endParaRPr lang="en-US" altLang="zh-CN" sz="2400" i="1" dirty="0"/>
          </a:p>
          <a:p>
            <a:endParaRPr lang="en-US" altLang="zh-CN" sz="2400" dirty="0"/>
          </a:p>
          <a:p>
            <a:r>
              <a:rPr lang="zh-CN" altLang="en-US" sz="2400" dirty="0"/>
              <a:t>或者将音频文件放在</a:t>
            </a:r>
            <a:r>
              <a:rPr lang="en-US" altLang="zh-CN" sz="2400" dirty="0"/>
              <a:t>res</a:t>
            </a:r>
            <a:r>
              <a:rPr lang="zh-CN" altLang="en-US" sz="2400" dirty="0"/>
              <a:t>目录中，使用</a:t>
            </a:r>
            <a:endParaRPr lang="en-US" altLang="zh-CN" sz="2400" dirty="0"/>
          </a:p>
          <a:p>
            <a:r>
              <a:rPr lang="en-US" altLang="zh-CN" sz="2400" dirty="0" err="1"/>
              <a:t>MediaPlayer</a:t>
            </a:r>
            <a:r>
              <a:rPr lang="en-US" altLang="zh-CN" sz="2400" dirty="0"/>
              <a:t> </a:t>
            </a:r>
            <a:r>
              <a:rPr lang="en-US" altLang="zh-CN" sz="2400" b="1" dirty="0" err="1"/>
              <a:t>mediaPlayer</a:t>
            </a:r>
            <a:r>
              <a:rPr lang="en-US" altLang="zh-CN" sz="2400" dirty="0"/>
              <a:t>= </a:t>
            </a:r>
            <a:r>
              <a:rPr lang="en-US" altLang="zh-CN" sz="2400" dirty="0" err="1"/>
              <a:t>MediaPlayer.create</a:t>
            </a:r>
            <a:r>
              <a:rPr lang="en-US" altLang="zh-CN" sz="2400" dirty="0"/>
              <a:t>(this, </a:t>
            </a:r>
            <a:r>
              <a:rPr lang="en-US" altLang="zh-CN" sz="2400" dirty="0" err="1"/>
              <a:t>R.raw.mills</a:t>
            </a:r>
            <a:r>
              <a:rPr lang="en-US" altLang="zh-CN" sz="2400" dirty="0"/>
              <a:t>);</a:t>
            </a:r>
            <a:endParaRPr lang="zh-CN" altLang="en-US" sz="2400" dirty="0"/>
          </a:p>
        </p:txBody>
      </p:sp>
      <p:sp>
        <p:nvSpPr>
          <p:cNvPr id="8" name="Rectangle 4">
            <a:extLst>
              <a:ext uri="{FF2B5EF4-FFF2-40B4-BE49-F238E27FC236}">
                <a16:creationId xmlns:a16="http://schemas.microsoft.com/office/drawing/2014/main" id="{220ED3A0-3811-EA3C-A032-D6E04A293A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372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5" y="1006566"/>
            <a:ext cx="8154777" cy="5249091"/>
          </a:xfrm>
        </p:spPr>
        <p:txBody>
          <a:bodyPr>
            <a:normAutofit/>
          </a:bodyPr>
          <a:lstStyle/>
          <a:p>
            <a:pPr marL="0" indent="0">
              <a:buNone/>
            </a:pPr>
            <a:r>
              <a:rPr lang="en-US" altLang="zh-CN" sz="2800" dirty="0"/>
              <a:t>(3) </a:t>
            </a:r>
            <a:r>
              <a:rPr lang="zh-CN" altLang="en-US" sz="2800" dirty="0"/>
              <a:t>初始化音乐播放器</a:t>
            </a:r>
            <a:endParaRPr lang="en-US" altLang="zh-CN" sz="2800" dirty="0"/>
          </a:p>
          <a:p>
            <a:pPr lvl="1"/>
            <a:r>
              <a:rPr lang="zh-CN" altLang="en-US" sz="2800" dirty="0"/>
              <a:t>首先创建</a:t>
            </a:r>
            <a:r>
              <a:rPr lang="en-US" altLang="zh-CN" sz="2800" dirty="0" err="1"/>
              <a:t>MediaPlayer</a:t>
            </a:r>
            <a:r>
              <a:rPr lang="zh-CN" altLang="en-US" sz="2800" dirty="0"/>
              <a:t>的对象；</a:t>
            </a:r>
            <a:endParaRPr lang="en-US" altLang="zh-CN" sz="2800" dirty="0"/>
          </a:p>
          <a:p>
            <a:pPr lvl="1"/>
            <a:r>
              <a:rPr lang="zh-CN" altLang="en-US" sz="2800" dirty="0"/>
              <a:t>然后获取指定音频文件的路径；</a:t>
            </a:r>
            <a:endParaRPr lang="en-US" altLang="zh-CN" sz="2800" dirty="0"/>
          </a:p>
          <a:p>
            <a:pPr lvl="1"/>
            <a:r>
              <a:rPr lang="zh-CN" altLang="en-US" sz="2800" dirty="0"/>
              <a:t>设置音频文件路径：</a:t>
            </a:r>
            <a:r>
              <a:rPr lang="en-US" altLang="zh-CN" sz="2800" dirty="0" err="1"/>
              <a:t>setDataSource</a:t>
            </a:r>
            <a:r>
              <a:rPr lang="en-US" altLang="zh-CN" sz="2800" dirty="0"/>
              <a:t>()</a:t>
            </a:r>
          </a:p>
          <a:p>
            <a:pPr lvl="1"/>
            <a:r>
              <a:rPr lang="zh-CN" altLang="en-US" sz="2800" dirty="0"/>
              <a:t>使</a:t>
            </a:r>
            <a:r>
              <a:rPr lang="en-US" altLang="zh-CN" sz="2800" dirty="0" err="1"/>
              <a:t>MediaPlayer</a:t>
            </a:r>
            <a:r>
              <a:rPr lang="zh-CN" altLang="en-US" sz="2800" dirty="0"/>
              <a:t>进入准备状态：</a:t>
            </a:r>
            <a:r>
              <a:rPr lang="en-US" altLang="zh-CN" sz="2800" dirty="0" err="1"/>
              <a:t>pepare</a:t>
            </a:r>
            <a:r>
              <a:rPr lang="en-US" altLang="zh-CN" sz="2800" dirty="0"/>
              <a:t>()</a:t>
            </a:r>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sp>
        <p:nvSpPr>
          <p:cNvPr id="4" name="矩形 3"/>
          <p:cNvSpPr/>
          <p:nvPr/>
        </p:nvSpPr>
        <p:spPr>
          <a:xfrm>
            <a:off x="472966" y="3571298"/>
            <a:ext cx="11719033" cy="3754874"/>
          </a:xfrm>
          <a:prstGeom prst="rect">
            <a:avLst/>
          </a:prstGeom>
          <a:solidFill>
            <a:schemeClr val="accent5">
              <a:lumMod val="20000"/>
              <a:lumOff val="80000"/>
            </a:schemeClr>
          </a:solidFill>
        </p:spPr>
        <p:txBody>
          <a:bodyPr wrap="square">
            <a:spAutoFit/>
          </a:bodyPr>
          <a:lstStyle/>
          <a:p>
            <a:r>
              <a:rPr lang="en-US" altLang="zh-CN" sz="2400" dirty="0"/>
              <a:t> private void </a:t>
            </a:r>
            <a:r>
              <a:rPr lang="en-US" altLang="zh-CN" sz="2400" b="1" dirty="0" err="1">
                <a:solidFill>
                  <a:srgbClr val="C00000"/>
                </a:solidFill>
              </a:rPr>
              <a:t>initMediaPlayer</a:t>
            </a:r>
            <a:r>
              <a:rPr lang="en-US" altLang="zh-CN" sz="2400" dirty="0"/>
              <a:t>() {</a:t>
            </a:r>
          </a:p>
          <a:p>
            <a:r>
              <a:rPr lang="en-US" altLang="zh-CN" sz="2400" dirty="0"/>
              <a:t>        try {</a:t>
            </a:r>
          </a:p>
          <a:p>
            <a:r>
              <a:rPr lang="en-US" altLang="zh-CN" sz="2400" dirty="0"/>
              <a:t>            </a:t>
            </a:r>
            <a:r>
              <a:rPr lang="en-US" altLang="zh-CN" sz="2200" dirty="0"/>
              <a:t>File </a:t>
            </a:r>
            <a:r>
              <a:rPr lang="en-US" altLang="zh-CN" sz="2200" dirty="0" err="1"/>
              <a:t>file</a:t>
            </a:r>
            <a:r>
              <a:rPr lang="en-US" altLang="zh-CN" sz="2200" dirty="0"/>
              <a:t> = new File(</a:t>
            </a:r>
            <a:r>
              <a:rPr lang="en-US" altLang="zh-CN" sz="2200" dirty="0" err="1"/>
              <a:t>Environment.getExternalStoragePublicDirectory</a:t>
            </a:r>
            <a:endParaRPr lang="en-US" altLang="zh-CN" sz="2200" dirty="0"/>
          </a:p>
          <a:p>
            <a:pPr algn="ctr"/>
            <a:r>
              <a:rPr lang="en-US" altLang="zh-CN" sz="2200" dirty="0"/>
              <a:t>(</a:t>
            </a:r>
            <a:r>
              <a:rPr lang="zh-CN" altLang="zh-CN" sz="2200" dirty="0">
                <a:solidFill>
                  <a:srgbClr val="000000"/>
                </a:solidFill>
                <a:latin typeface="宋体" panose="02010600030101010101" pitchFamily="2" charset="-122"/>
              </a:rPr>
              <a:t>Environment.</a:t>
            </a:r>
            <a:r>
              <a:rPr lang="zh-CN" altLang="zh-CN" sz="2200" i="1" dirty="0">
                <a:solidFill>
                  <a:srgbClr val="660E7A"/>
                </a:solidFill>
                <a:latin typeface="宋体" panose="02010600030101010101" pitchFamily="2" charset="-122"/>
              </a:rPr>
              <a:t>DIRECTORY_MUSIC</a:t>
            </a:r>
            <a:r>
              <a:rPr lang="en-US" altLang="zh-CN" sz="2200" dirty="0"/>
              <a:t>), "mills.mp3");</a:t>
            </a:r>
          </a:p>
          <a:p>
            <a:r>
              <a:rPr lang="en-US" altLang="zh-CN" sz="2400" dirty="0"/>
              <a:t>            </a:t>
            </a:r>
            <a:r>
              <a:rPr lang="en-US" altLang="zh-CN" sz="2400" dirty="0" err="1"/>
              <a:t>mediaPlayer.setDataSource</a:t>
            </a:r>
            <a:r>
              <a:rPr lang="en-US" altLang="zh-CN" sz="2400" dirty="0"/>
              <a:t>(</a:t>
            </a:r>
            <a:r>
              <a:rPr lang="en-US" altLang="zh-CN" sz="2400" dirty="0" err="1"/>
              <a:t>file.getPath</a:t>
            </a:r>
            <a:r>
              <a:rPr lang="en-US" altLang="zh-CN" sz="2400" dirty="0"/>
              <a:t>()); // </a:t>
            </a:r>
            <a:r>
              <a:rPr lang="zh-CN" altLang="en-US" sz="2400" dirty="0"/>
              <a:t>指定音频文件的路径</a:t>
            </a:r>
          </a:p>
          <a:p>
            <a:r>
              <a:rPr lang="zh-CN" altLang="en-US" sz="2400" dirty="0"/>
              <a:t>            </a:t>
            </a:r>
            <a:r>
              <a:rPr lang="en-US" altLang="zh-CN" sz="2400" dirty="0" err="1"/>
              <a:t>mediaPlayer.prepare</a:t>
            </a:r>
            <a:r>
              <a:rPr lang="en-US" altLang="zh-CN" sz="2400" dirty="0"/>
              <a:t>(); // </a:t>
            </a:r>
            <a:r>
              <a:rPr lang="zh-CN" altLang="en-US" sz="2400" dirty="0"/>
              <a:t>让</a:t>
            </a:r>
            <a:r>
              <a:rPr lang="en-US" altLang="zh-CN" sz="2400" dirty="0" err="1"/>
              <a:t>MediaPlayer</a:t>
            </a:r>
            <a:r>
              <a:rPr lang="zh-CN" altLang="en-US" sz="2400" dirty="0"/>
              <a:t>进入到准备状态</a:t>
            </a:r>
          </a:p>
          <a:p>
            <a:r>
              <a:rPr lang="zh-CN" altLang="en-US" sz="2400" dirty="0"/>
              <a:t>        </a:t>
            </a:r>
            <a:r>
              <a:rPr lang="en-US" altLang="zh-CN" sz="2400" dirty="0"/>
              <a:t>} catch (Exception e) {</a:t>
            </a:r>
          </a:p>
          <a:p>
            <a:r>
              <a:rPr lang="en-US" altLang="zh-CN" sz="2400" dirty="0"/>
              <a:t>            </a:t>
            </a:r>
            <a:r>
              <a:rPr lang="en-US" altLang="zh-CN" sz="2400" dirty="0" err="1"/>
              <a:t>e.printStackTrace</a:t>
            </a:r>
            <a:r>
              <a:rPr lang="en-US" altLang="zh-CN" sz="2400" dirty="0"/>
              <a:t>();</a:t>
            </a:r>
          </a:p>
          <a:p>
            <a:r>
              <a:rPr lang="en-US" altLang="zh-CN" sz="2400" dirty="0"/>
              <a:t>        }</a:t>
            </a:r>
          </a:p>
          <a:p>
            <a:r>
              <a:rPr lang="en-US" altLang="zh-CN" sz="2400" dirty="0"/>
              <a:t>    }</a:t>
            </a:r>
            <a:endParaRPr lang="zh-CN" altLang="en-US" sz="2400" dirty="0"/>
          </a:p>
        </p:txBody>
      </p:sp>
    </p:spTree>
    <p:extLst>
      <p:ext uri="{BB962C8B-B14F-4D97-AF65-F5344CB8AC3E}">
        <p14:creationId xmlns:p14="http://schemas.microsoft.com/office/powerpoint/2010/main" val="337090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8186057" cy="5249091"/>
          </a:xfrm>
        </p:spPr>
        <p:txBody>
          <a:bodyPr/>
          <a:lstStyle/>
          <a:p>
            <a:pPr marL="0" indent="0">
              <a:buNone/>
            </a:pPr>
            <a:r>
              <a:rPr lang="en-US" altLang="zh-CN" dirty="0"/>
              <a:t>(4) </a:t>
            </a:r>
            <a:r>
              <a:rPr lang="zh-CN" altLang="en-US" dirty="0"/>
              <a:t>按钮的点击事件处理。</a:t>
            </a:r>
            <a:endParaRPr lang="en-US" altLang="zh-CN" dirty="0"/>
          </a:p>
          <a:p>
            <a:pPr marL="850392" lvl="1" indent="-457200">
              <a:buFont typeface="+mj-ea"/>
              <a:buAutoNum type="circleNumDbPlain"/>
            </a:pPr>
            <a:r>
              <a:rPr lang="zh-CN" altLang="en-US" dirty="0"/>
              <a:t>开始播放音频：</a:t>
            </a:r>
            <a:endParaRPr lang="en-US" altLang="zh-CN" dirty="0"/>
          </a:p>
          <a:p>
            <a:pPr lvl="2"/>
            <a:r>
              <a:rPr lang="en-US" altLang="zh-CN" dirty="0"/>
              <a:t>start()</a:t>
            </a:r>
          </a:p>
          <a:p>
            <a:pPr marL="850392" lvl="1" indent="-457200">
              <a:buFont typeface="+mj-ea"/>
              <a:buAutoNum type="circleNumDbPlain"/>
            </a:pPr>
            <a:r>
              <a:rPr lang="zh-CN" altLang="en-US" dirty="0"/>
              <a:t>暂停播放音频：</a:t>
            </a:r>
            <a:endParaRPr lang="en-US" altLang="zh-CN" dirty="0"/>
          </a:p>
          <a:p>
            <a:pPr lvl="2"/>
            <a:r>
              <a:rPr lang="en-US" altLang="zh-CN" dirty="0"/>
              <a:t>pause()</a:t>
            </a:r>
          </a:p>
          <a:p>
            <a:pPr marL="850392" lvl="1" indent="-457200">
              <a:buFont typeface="+mj-ea"/>
              <a:buAutoNum type="circleNumDbPlain"/>
            </a:pPr>
            <a:r>
              <a:rPr lang="zh-CN" altLang="en-US" dirty="0"/>
              <a:t>停止播放音频：</a:t>
            </a:r>
            <a:endParaRPr lang="en-US" altLang="zh-CN" dirty="0"/>
          </a:p>
          <a:p>
            <a:pPr lvl="2"/>
            <a:r>
              <a:rPr lang="en-US" altLang="zh-CN" dirty="0"/>
              <a:t>reset(), </a:t>
            </a:r>
            <a:r>
              <a:rPr lang="en-US" altLang="zh-CN" dirty="0" err="1"/>
              <a:t>setDataSource</a:t>
            </a:r>
            <a:r>
              <a:rPr lang="en-US" altLang="zh-CN" dirty="0"/>
              <a:t>(), </a:t>
            </a:r>
            <a:r>
              <a:rPr lang="en-US" altLang="zh-CN" dirty="0" err="1"/>
              <a:t>pepare</a:t>
            </a:r>
            <a:r>
              <a:rPr lang="en-US" altLang="zh-CN" dirty="0"/>
              <a:t>()</a:t>
            </a:r>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sp>
        <p:nvSpPr>
          <p:cNvPr id="4" name="矩形 3"/>
          <p:cNvSpPr/>
          <p:nvPr/>
        </p:nvSpPr>
        <p:spPr>
          <a:xfrm>
            <a:off x="5762172" y="54657"/>
            <a:ext cx="6429828" cy="6863417"/>
          </a:xfrm>
          <a:prstGeom prst="rect">
            <a:avLst/>
          </a:prstGeom>
          <a:solidFill>
            <a:schemeClr val="accent5">
              <a:lumMod val="20000"/>
              <a:lumOff val="80000"/>
            </a:schemeClr>
          </a:solidFill>
        </p:spPr>
        <p:txBody>
          <a:bodyPr wrap="square">
            <a:spAutoFit/>
          </a:bodyPr>
          <a:lstStyle/>
          <a:p>
            <a:r>
              <a:rPr lang="en-US" altLang="zh-CN" sz="2000" dirty="0"/>
              <a:t> public void </a:t>
            </a:r>
            <a:r>
              <a:rPr lang="en-US" altLang="zh-CN" sz="2000" dirty="0" err="1"/>
              <a:t>onClick</a:t>
            </a:r>
            <a:r>
              <a:rPr lang="en-US" altLang="zh-CN" sz="2000" dirty="0"/>
              <a:t>(View v) {</a:t>
            </a:r>
          </a:p>
          <a:p>
            <a:r>
              <a:rPr lang="en-US" altLang="zh-CN" sz="2000" dirty="0"/>
              <a:t>        switch (</a:t>
            </a:r>
            <a:r>
              <a:rPr lang="en-US" altLang="zh-CN" sz="2000" dirty="0" err="1"/>
              <a:t>v.getId</a:t>
            </a:r>
            <a:r>
              <a:rPr lang="en-US" altLang="zh-CN" sz="2000" dirty="0"/>
              <a:t>()) {</a:t>
            </a:r>
          </a:p>
          <a:p>
            <a:r>
              <a:rPr lang="en-US" altLang="zh-CN" sz="2000" dirty="0"/>
              <a:t>            case </a:t>
            </a:r>
            <a:r>
              <a:rPr lang="en-US" altLang="zh-CN" sz="2000" dirty="0" err="1"/>
              <a:t>R.id.play</a:t>
            </a:r>
            <a:r>
              <a:rPr lang="en-US" altLang="zh-CN" sz="2000" dirty="0"/>
              <a:t>:</a:t>
            </a:r>
          </a:p>
          <a:p>
            <a:r>
              <a:rPr lang="en-US" altLang="zh-CN" sz="2000" dirty="0"/>
              <a:t>                if (!</a:t>
            </a:r>
            <a:r>
              <a:rPr lang="en-US" altLang="zh-CN" sz="2000" dirty="0" err="1"/>
              <a:t>mediaPlayer.isPlaying</a:t>
            </a:r>
            <a:r>
              <a:rPr lang="en-US" altLang="zh-CN" sz="2000" dirty="0"/>
              <a:t>()) {</a:t>
            </a:r>
          </a:p>
          <a:p>
            <a:r>
              <a:rPr lang="en-US" altLang="zh-CN" sz="2000" dirty="0"/>
              <a:t>                    </a:t>
            </a:r>
            <a:r>
              <a:rPr lang="en-US" altLang="zh-CN" sz="2000" b="1" dirty="0" err="1">
                <a:solidFill>
                  <a:srgbClr val="C00000"/>
                </a:solidFill>
              </a:rPr>
              <a:t>mediaPlayer.start</a:t>
            </a:r>
            <a:r>
              <a:rPr lang="en-US" altLang="zh-CN" sz="2000" b="1" dirty="0">
                <a:solidFill>
                  <a:srgbClr val="C00000"/>
                </a:solidFill>
              </a:rPr>
              <a:t>(); </a:t>
            </a:r>
            <a:r>
              <a:rPr lang="en-US" altLang="zh-CN" sz="2000" dirty="0"/>
              <a:t>// </a:t>
            </a:r>
            <a:r>
              <a:rPr lang="zh-CN" altLang="en-US" sz="2000" dirty="0"/>
              <a:t>开始播放</a:t>
            </a:r>
          </a:p>
          <a:p>
            <a:r>
              <a:rPr lang="zh-CN" altLang="en-US" sz="2000" dirty="0"/>
              <a:t>                </a:t>
            </a:r>
            <a:r>
              <a:rPr lang="en-US" altLang="zh-CN" sz="2000" dirty="0"/>
              <a:t>}</a:t>
            </a:r>
          </a:p>
          <a:p>
            <a:r>
              <a:rPr lang="en-US" altLang="zh-CN" sz="2000" dirty="0"/>
              <a:t>                break;</a:t>
            </a:r>
          </a:p>
          <a:p>
            <a:r>
              <a:rPr lang="en-US" altLang="zh-CN" sz="2000" dirty="0"/>
              <a:t>            case </a:t>
            </a:r>
            <a:r>
              <a:rPr lang="en-US" altLang="zh-CN" sz="2000" dirty="0" err="1"/>
              <a:t>R.id.pause</a:t>
            </a:r>
            <a:r>
              <a:rPr lang="en-US" altLang="zh-CN" sz="2000" dirty="0"/>
              <a:t>:</a:t>
            </a:r>
          </a:p>
          <a:p>
            <a:r>
              <a:rPr lang="en-US" altLang="zh-CN" sz="2000" dirty="0"/>
              <a:t>                if (</a:t>
            </a:r>
            <a:r>
              <a:rPr lang="en-US" altLang="zh-CN" sz="2000" dirty="0" err="1"/>
              <a:t>mediaPlayer.isPlaying</a:t>
            </a:r>
            <a:r>
              <a:rPr lang="en-US" altLang="zh-CN" sz="2000" dirty="0"/>
              <a:t>()) {</a:t>
            </a:r>
          </a:p>
          <a:p>
            <a:r>
              <a:rPr lang="en-US" altLang="zh-CN" sz="2000" dirty="0"/>
              <a:t>                    </a:t>
            </a:r>
            <a:r>
              <a:rPr lang="en-US" altLang="zh-CN" sz="2000" b="1" dirty="0" err="1">
                <a:solidFill>
                  <a:srgbClr val="C00000"/>
                </a:solidFill>
              </a:rPr>
              <a:t>mediaPlayer.pause</a:t>
            </a:r>
            <a:r>
              <a:rPr lang="en-US" altLang="zh-CN" sz="2000" b="1" dirty="0">
                <a:solidFill>
                  <a:srgbClr val="C00000"/>
                </a:solidFill>
              </a:rPr>
              <a:t>(); </a:t>
            </a:r>
            <a:r>
              <a:rPr lang="en-US" altLang="zh-CN" sz="2000" dirty="0"/>
              <a:t>// </a:t>
            </a:r>
            <a:r>
              <a:rPr lang="zh-CN" altLang="en-US" sz="2000" dirty="0"/>
              <a:t>暂停播放</a:t>
            </a:r>
          </a:p>
          <a:p>
            <a:r>
              <a:rPr lang="zh-CN" altLang="en-US" sz="2000" dirty="0"/>
              <a:t>                </a:t>
            </a:r>
            <a:r>
              <a:rPr lang="en-US" altLang="zh-CN" sz="2000" dirty="0"/>
              <a:t>}</a:t>
            </a:r>
          </a:p>
          <a:p>
            <a:r>
              <a:rPr lang="en-US" altLang="zh-CN" sz="2000" dirty="0"/>
              <a:t>                break;</a:t>
            </a:r>
          </a:p>
          <a:p>
            <a:r>
              <a:rPr lang="en-US" altLang="zh-CN" sz="2000" dirty="0"/>
              <a:t>            case </a:t>
            </a:r>
            <a:r>
              <a:rPr lang="en-US" altLang="zh-CN" sz="2000" dirty="0" err="1"/>
              <a:t>R.id.stop</a:t>
            </a:r>
            <a:r>
              <a:rPr lang="en-US" altLang="zh-CN" sz="2000" dirty="0"/>
              <a:t>:</a:t>
            </a:r>
          </a:p>
          <a:p>
            <a:r>
              <a:rPr lang="en-US" altLang="zh-CN" sz="2000" dirty="0"/>
              <a:t>                if (</a:t>
            </a:r>
            <a:r>
              <a:rPr lang="en-US" altLang="zh-CN" sz="2000" dirty="0" err="1"/>
              <a:t>mediaPlayer.isPlaying</a:t>
            </a:r>
            <a:r>
              <a:rPr lang="en-US" altLang="zh-CN" sz="2000" dirty="0"/>
              <a:t>()) {</a:t>
            </a:r>
          </a:p>
          <a:p>
            <a:r>
              <a:rPr lang="en-US" altLang="zh-CN" sz="2000" dirty="0"/>
              <a:t>                    </a:t>
            </a:r>
            <a:r>
              <a:rPr lang="en-US" altLang="zh-CN" sz="2000" b="1" dirty="0" err="1">
                <a:solidFill>
                  <a:srgbClr val="C00000"/>
                </a:solidFill>
              </a:rPr>
              <a:t>mediaPlayer.reset</a:t>
            </a:r>
            <a:r>
              <a:rPr lang="en-US" altLang="zh-CN" sz="2000" b="1" dirty="0">
                <a:solidFill>
                  <a:srgbClr val="C00000"/>
                </a:solidFill>
              </a:rPr>
              <a:t>(); </a:t>
            </a:r>
            <a:r>
              <a:rPr lang="en-US" altLang="zh-CN" sz="2000" dirty="0"/>
              <a:t>// </a:t>
            </a:r>
            <a:r>
              <a:rPr lang="zh-CN" altLang="en-US" sz="2000" dirty="0"/>
              <a:t>停止播放</a:t>
            </a:r>
          </a:p>
          <a:p>
            <a:r>
              <a:rPr lang="zh-CN" altLang="en-US" sz="2000" dirty="0"/>
              <a:t>                    </a:t>
            </a:r>
            <a:r>
              <a:rPr lang="en-US" altLang="zh-CN" sz="2000" b="1" dirty="0" err="1">
                <a:solidFill>
                  <a:srgbClr val="C00000"/>
                </a:solidFill>
              </a:rPr>
              <a:t>initMediaPlayer</a:t>
            </a:r>
            <a:r>
              <a:rPr lang="en-US" altLang="zh-CN" sz="2000" b="1" dirty="0">
                <a:solidFill>
                  <a:srgbClr val="C00000"/>
                </a:solidFill>
              </a:rPr>
              <a:t>();</a:t>
            </a:r>
          </a:p>
          <a:p>
            <a:r>
              <a:rPr lang="en-US" altLang="zh-CN" sz="2000" dirty="0"/>
              <a:t>                }</a:t>
            </a:r>
          </a:p>
          <a:p>
            <a:r>
              <a:rPr lang="en-US" altLang="zh-CN" sz="2000" dirty="0"/>
              <a:t>                break;</a:t>
            </a:r>
          </a:p>
          <a:p>
            <a:r>
              <a:rPr lang="en-US" altLang="zh-CN" sz="2000" dirty="0"/>
              <a:t>            default:</a:t>
            </a:r>
          </a:p>
          <a:p>
            <a:r>
              <a:rPr lang="en-US" altLang="zh-CN" sz="2000" dirty="0"/>
              <a:t>                break;</a:t>
            </a:r>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281705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37028" y="2293257"/>
            <a:ext cx="2815771" cy="2576286"/>
          </a:xfrm>
          <a:prstGeom prst="rect">
            <a:avLst/>
          </a:prstGeom>
          <a:solidFill>
            <a:schemeClr val="bg1"/>
          </a:solidFill>
          <a:ln>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a:xfrm>
            <a:off x="537028" y="144046"/>
            <a:ext cx="10972800" cy="1143000"/>
          </a:xfrm>
        </p:spPr>
        <p:txBody>
          <a:bodyPr/>
          <a:lstStyle/>
          <a:p>
            <a:r>
              <a:rPr lang="en-US" altLang="zh-CN" b="1" dirty="0">
                <a:latin typeface="黑体" pitchFamily="49" charset="-122"/>
                <a:ea typeface="黑体" pitchFamily="49" charset="-122"/>
              </a:rPr>
              <a:t>1. </a:t>
            </a:r>
            <a:r>
              <a:rPr lang="zh-CN" altLang="en-US" b="1" dirty="0">
                <a:latin typeface="黑体" pitchFamily="49" charset="-122"/>
                <a:ea typeface="黑体" pitchFamily="49" charset="-122"/>
              </a:rPr>
              <a:t>广播机制</a:t>
            </a:r>
          </a:p>
        </p:txBody>
      </p:sp>
      <p:grpSp>
        <p:nvGrpSpPr>
          <p:cNvPr id="12" name="组合 11"/>
          <p:cNvGrpSpPr/>
          <p:nvPr/>
        </p:nvGrpSpPr>
        <p:grpSpPr>
          <a:xfrm>
            <a:off x="3062524" y="3845410"/>
            <a:ext cx="2805577" cy="818938"/>
            <a:chOff x="5860236" y="4045465"/>
            <a:chExt cx="2805577" cy="818938"/>
          </a:xfrm>
        </p:grpSpPr>
        <p:sp>
          <p:nvSpPr>
            <p:cNvPr id="9" name="TextBox 8"/>
            <p:cNvSpPr txBox="1"/>
            <p:nvPr/>
          </p:nvSpPr>
          <p:spPr>
            <a:xfrm>
              <a:off x="5860236" y="4045465"/>
              <a:ext cx="2805577" cy="400110"/>
            </a:xfrm>
            <a:prstGeom prst="rect">
              <a:avLst/>
            </a:prstGeom>
            <a:noFill/>
            <a:ln>
              <a:noFill/>
            </a:ln>
          </p:spPr>
          <p:txBody>
            <a:bodyPr wrap="square" rtlCol="0">
              <a:spAutoFit/>
            </a:bodyPr>
            <a:lstStyle/>
            <a:p>
              <a:pPr algn="ctr"/>
              <a:r>
                <a:rPr lang="en-US" altLang="zh-CN" sz="2000" dirty="0" err="1"/>
                <a:t>sendBroadcast</a:t>
              </a:r>
              <a:endParaRPr lang="zh-CN" altLang="en-US" sz="2000" dirty="0" err="1"/>
            </a:p>
          </p:txBody>
        </p:sp>
        <p:sp>
          <p:nvSpPr>
            <p:cNvPr id="11" name="TextBox 10"/>
            <p:cNvSpPr txBox="1"/>
            <p:nvPr/>
          </p:nvSpPr>
          <p:spPr>
            <a:xfrm>
              <a:off x="5860237" y="4464293"/>
              <a:ext cx="2805576" cy="400110"/>
            </a:xfrm>
            <a:prstGeom prst="rect">
              <a:avLst/>
            </a:prstGeom>
            <a:noFill/>
            <a:ln>
              <a:noFill/>
            </a:ln>
          </p:spPr>
          <p:txBody>
            <a:bodyPr wrap="none" rtlCol="0">
              <a:spAutoFit/>
            </a:bodyPr>
            <a:lstStyle/>
            <a:p>
              <a:r>
                <a:rPr lang="en-US" altLang="zh-CN" sz="2000" dirty="0" err="1"/>
                <a:t>sendOrderedBroadcast</a:t>
              </a:r>
              <a:endParaRPr lang="zh-CN" altLang="en-US" sz="2000" dirty="0" err="1"/>
            </a:p>
          </p:txBody>
        </p:sp>
      </p:grpSp>
      <p:sp>
        <p:nvSpPr>
          <p:cNvPr id="4" name="矩形 3"/>
          <p:cNvSpPr/>
          <p:nvPr/>
        </p:nvSpPr>
        <p:spPr>
          <a:xfrm>
            <a:off x="740238" y="2627086"/>
            <a:ext cx="2322286" cy="7547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200" b="1" dirty="0"/>
              <a:t>系统广播消息</a:t>
            </a:r>
          </a:p>
        </p:txBody>
      </p:sp>
      <p:sp>
        <p:nvSpPr>
          <p:cNvPr id="5" name="矩形 4"/>
          <p:cNvSpPr/>
          <p:nvPr/>
        </p:nvSpPr>
        <p:spPr>
          <a:xfrm>
            <a:off x="740238" y="3889828"/>
            <a:ext cx="2322286" cy="7547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200" b="1" dirty="0"/>
              <a:t>应用程序自定义</a:t>
            </a:r>
            <a:endParaRPr lang="en-US" altLang="zh-CN" sz="2200" b="1" dirty="0"/>
          </a:p>
          <a:p>
            <a:pPr algn="ctr"/>
            <a:r>
              <a:rPr lang="zh-CN" altLang="en-US" sz="2200" b="1" dirty="0"/>
              <a:t>广播消息</a:t>
            </a:r>
          </a:p>
        </p:txBody>
      </p:sp>
      <p:cxnSp>
        <p:nvCxnSpPr>
          <p:cNvPr id="8" name="直接箭头连接符 7"/>
          <p:cNvCxnSpPr/>
          <p:nvPr/>
        </p:nvCxnSpPr>
        <p:spPr>
          <a:xfrm flipV="1">
            <a:off x="3062524" y="4267200"/>
            <a:ext cx="2805577"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flipV="1">
            <a:off x="3062524" y="3004457"/>
            <a:ext cx="2805577"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7" name="矩形 16"/>
          <p:cNvSpPr/>
          <p:nvPr/>
        </p:nvSpPr>
        <p:spPr>
          <a:xfrm>
            <a:off x="6066972" y="2293257"/>
            <a:ext cx="3512458" cy="2576286"/>
          </a:xfrm>
          <a:prstGeom prst="rect">
            <a:avLst/>
          </a:prstGeom>
          <a:solidFill>
            <a:schemeClr val="bg1"/>
          </a:solidFill>
          <a:ln>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矩形 14"/>
          <p:cNvSpPr/>
          <p:nvPr/>
        </p:nvSpPr>
        <p:spPr>
          <a:xfrm>
            <a:off x="6274492" y="2627086"/>
            <a:ext cx="3130757" cy="7547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b="1" dirty="0"/>
              <a:t>静态注册</a:t>
            </a:r>
            <a:endParaRPr lang="en-US" altLang="zh-CN" sz="2200" b="1" dirty="0"/>
          </a:p>
          <a:p>
            <a:pPr algn="ctr"/>
            <a:r>
              <a:rPr lang="en-US" altLang="zh-CN" sz="2200" b="1" dirty="0"/>
              <a:t>(AndroidManifest.xml)</a:t>
            </a:r>
            <a:endParaRPr lang="zh-CN" altLang="en-US" sz="2200" b="1" dirty="0"/>
          </a:p>
        </p:txBody>
      </p:sp>
      <p:sp>
        <p:nvSpPr>
          <p:cNvPr id="16" name="矩形 15"/>
          <p:cNvSpPr/>
          <p:nvPr/>
        </p:nvSpPr>
        <p:spPr>
          <a:xfrm>
            <a:off x="6274493" y="3845410"/>
            <a:ext cx="3130756" cy="7547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b="1" dirty="0"/>
              <a:t>动态注册</a:t>
            </a:r>
            <a:endParaRPr lang="en-US" altLang="zh-CN" sz="2200" b="1" dirty="0"/>
          </a:p>
          <a:p>
            <a:pPr algn="ctr"/>
            <a:r>
              <a:rPr lang="en-US" altLang="zh-CN" sz="2200" b="1" dirty="0"/>
              <a:t>(</a:t>
            </a:r>
            <a:r>
              <a:rPr lang="zh-CN" altLang="en-US" sz="2200" b="1" dirty="0"/>
              <a:t>一般在</a:t>
            </a:r>
            <a:r>
              <a:rPr lang="en-US" altLang="zh-CN" sz="2200" b="1" dirty="0" err="1"/>
              <a:t>onCreate</a:t>
            </a:r>
            <a:r>
              <a:rPr lang="en-US" altLang="zh-CN" sz="2200" b="1" dirty="0"/>
              <a:t>)</a:t>
            </a:r>
            <a:endParaRPr lang="zh-CN" altLang="en-US" sz="2200" b="1" dirty="0"/>
          </a:p>
        </p:txBody>
      </p:sp>
      <p:sp>
        <p:nvSpPr>
          <p:cNvPr id="18" name="TextBox 17"/>
          <p:cNvSpPr txBox="1"/>
          <p:nvPr/>
        </p:nvSpPr>
        <p:spPr>
          <a:xfrm>
            <a:off x="6458861" y="1491996"/>
            <a:ext cx="2805577" cy="830997"/>
          </a:xfrm>
          <a:prstGeom prst="rect">
            <a:avLst/>
          </a:prstGeom>
          <a:noFill/>
          <a:ln>
            <a:noFill/>
          </a:ln>
        </p:spPr>
        <p:txBody>
          <a:bodyPr wrap="square" rtlCol="0">
            <a:spAutoFit/>
          </a:bodyPr>
          <a:lstStyle/>
          <a:p>
            <a:pPr algn="ctr"/>
            <a:r>
              <a:rPr lang="zh-CN" altLang="en-US" sz="2400" b="1" dirty="0">
                <a:solidFill>
                  <a:srgbClr val="FF0000"/>
                </a:solidFill>
                <a:latin typeface="黑体" pitchFamily="49" charset="-122"/>
                <a:ea typeface="黑体" pitchFamily="49" charset="-122"/>
              </a:rPr>
              <a:t>设置过滤器，监听感兴趣的广播</a:t>
            </a:r>
          </a:p>
        </p:txBody>
      </p:sp>
      <p:sp>
        <p:nvSpPr>
          <p:cNvPr id="19" name="TextBox 18"/>
          <p:cNvSpPr txBox="1"/>
          <p:nvPr/>
        </p:nvSpPr>
        <p:spPr>
          <a:xfrm>
            <a:off x="6274492" y="5268685"/>
            <a:ext cx="3130757" cy="707886"/>
          </a:xfrm>
          <a:prstGeom prst="rect">
            <a:avLst/>
          </a:prstGeom>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2000" b="1" dirty="0"/>
              <a:t>广播接收器</a:t>
            </a:r>
            <a:endParaRPr lang="en-US" altLang="zh-CN" sz="2000" b="1" dirty="0"/>
          </a:p>
          <a:p>
            <a:pPr algn="ctr"/>
            <a:r>
              <a:rPr lang="en-US" altLang="zh-CN" sz="2000" b="1" dirty="0" err="1"/>
              <a:t>BroadcastReceiver</a:t>
            </a:r>
            <a:endParaRPr lang="zh-CN" altLang="en-US" sz="2000" b="1" dirty="0" err="1"/>
          </a:p>
        </p:txBody>
      </p:sp>
      <p:sp>
        <p:nvSpPr>
          <p:cNvPr id="20" name="下箭头 19"/>
          <p:cNvSpPr/>
          <p:nvPr/>
        </p:nvSpPr>
        <p:spPr>
          <a:xfrm>
            <a:off x="7646473" y="4869543"/>
            <a:ext cx="386793" cy="362856"/>
          </a:xfrm>
          <a:prstGeom prst="downArrow">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1" name="TextBox 20"/>
          <p:cNvSpPr txBox="1"/>
          <p:nvPr/>
        </p:nvSpPr>
        <p:spPr>
          <a:xfrm>
            <a:off x="9985825" y="5114796"/>
            <a:ext cx="2119089" cy="1015663"/>
          </a:xfrm>
          <a:prstGeom prst="rect">
            <a:avLst/>
          </a:prstGeom>
          <a:solidFill>
            <a:srgbClr val="FFFF00"/>
          </a:solidFill>
          <a:ln>
            <a:solidFill>
              <a:schemeClr val="tx1"/>
            </a:solidFill>
          </a:ln>
        </p:spPr>
        <p:txBody>
          <a:bodyPr wrap="square" lIns="36000" rIns="36000" rtlCol="0">
            <a:spAutoFit/>
          </a:bodyPr>
          <a:lstStyle/>
          <a:p>
            <a:r>
              <a:rPr lang="en-US" altLang="zh-CN" sz="2000" b="1" dirty="0" err="1">
                <a:solidFill>
                  <a:srgbClr val="FF0000"/>
                </a:solidFill>
              </a:rPr>
              <a:t>onReceive</a:t>
            </a:r>
            <a:r>
              <a:rPr lang="en-US" altLang="zh-CN" sz="2000" b="1" dirty="0">
                <a:solidFill>
                  <a:srgbClr val="FF0000"/>
                </a:solidFill>
              </a:rPr>
              <a:t>()</a:t>
            </a:r>
            <a:r>
              <a:rPr lang="zh-CN" altLang="en-US" sz="2000" dirty="0"/>
              <a:t>方法：</a:t>
            </a:r>
            <a:endParaRPr lang="en-US" altLang="zh-CN" sz="2000" dirty="0"/>
          </a:p>
          <a:p>
            <a:r>
              <a:rPr lang="zh-CN" altLang="en-US" sz="2000" dirty="0"/>
              <a:t>响应接收到广播消息后的业务逻辑</a:t>
            </a:r>
          </a:p>
        </p:txBody>
      </p:sp>
      <p:cxnSp>
        <p:nvCxnSpPr>
          <p:cNvPr id="22" name="直接箭头连接符 21"/>
          <p:cNvCxnSpPr>
            <a:stCxn id="19" idx="3"/>
            <a:endCxn id="21" idx="1"/>
          </p:cNvCxnSpPr>
          <p:nvPr/>
        </p:nvCxnSpPr>
        <p:spPr>
          <a:xfrm>
            <a:off x="9405249" y="5622628"/>
            <a:ext cx="580576"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498592" y="1622619"/>
            <a:ext cx="2805577" cy="461665"/>
          </a:xfrm>
          <a:prstGeom prst="rect">
            <a:avLst/>
          </a:prstGeom>
          <a:noFill/>
          <a:ln>
            <a:noFill/>
          </a:ln>
        </p:spPr>
        <p:txBody>
          <a:bodyPr wrap="square" rtlCol="0">
            <a:spAutoFit/>
          </a:bodyPr>
          <a:lstStyle/>
          <a:p>
            <a:pPr algn="ctr"/>
            <a:r>
              <a:rPr lang="zh-CN" altLang="en-US" sz="2400" b="1" dirty="0">
                <a:solidFill>
                  <a:srgbClr val="FF0000"/>
                </a:solidFill>
                <a:latin typeface="黑体" pitchFamily="49" charset="-122"/>
                <a:ea typeface="黑体" pitchFamily="49" charset="-122"/>
              </a:rPr>
              <a:t>广播消息</a:t>
            </a:r>
          </a:p>
        </p:txBody>
      </p:sp>
    </p:spTree>
    <p:extLst>
      <p:ext uri="{BB962C8B-B14F-4D97-AF65-F5344CB8AC3E}">
        <p14:creationId xmlns:p14="http://schemas.microsoft.com/office/powerpoint/2010/main" val="218987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5167085" cy="5249091"/>
          </a:xfrm>
        </p:spPr>
        <p:txBody>
          <a:bodyPr>
            <a:normAutofit/>
          </a:bodyPr>
          <a:lstStyle/>
          <a:p>
            <a:pPr marL="0" indent="0">
              <a:buNone/>
            </a:pPr>
            <a:r>
              <a:rPr lang="en-US" altLang="zh-CN" sz="2800" dirty="0"/>
              <a:t>(5) </a:t>
            </a:r>
            <a:r>
              <a:rPr lang="zh-CN" altLang="en-US" sz="2800" dirty="0"/>
              <a:t>停止播放音频，释放资源。</a:t>
            </a:r>
            <a:endParaRPr lang="en-US" altLang="zh-CN" sz="2800" dirty="0"/>
          </a:p>
          <a:p>
            <a:pPr lvl="1"/>
            <a:r>
              <a:rPr lang="en-US" altLang="zh-CN" sz="2800" dirty="0" err="1"/>
              <a:t>onDestroy</a:t>
            </a:r>
            <a:r>
              <a:rPr lang="en-US" altLang="zh-CN" sz="2800" dirty="0"/>
              <a:t>()</a:t>
            </a:r>
            <a:r>
              <a:rPr lang="zh-CN" altLang="en-US" sz="2800" dirty="0"/>
              <a:t>方法中</a:t>
            </a:r>
            <a:r>
              <a:rPr lang="en-US" altLang="zh-CN" sz="2800" dirty="0"/>
              <a:t>:</a:t>
            </a:r>
          </a:p>
          <a:p>
            <a:pPr lvl="2"/>
            <a:r>
              <a:rPr lang="en-US" altLang="zh-CN" sz="2400" dirty="0"/>
              <a:t>stop()</a:t>
            </a:r>
          </a:p>
          <a:p>
            <a:pPr lvl="2"/>
            <a:r>
              <a:rPr lang="en-US" altLang="zh-CN" sz="2400" dirty="0"/>
              <a:t>release()</a:t>
            </a:r>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sp>
        <p:nvSpPr>
          <p:cNvPr id="4" name="矩形 3"/>
          <p:cNvSpPr/>
          <p:nvPr/>
        </p:nvSpPr>
        <p:spPr>
          <a:xfrm>
            <a:off x="1393371" y="3269681"/>
            <a:ext cx="6096000" cy="2677656"/>
          </a:xfrm>
          <a:prstGeom prst="rect">
            <a:avLst/>
          </a:prstGeom>
          <a:solidFill>
            <a:schemeClr val="accent5">
              <a:lumMod val="20000"/>
              <a:lumOff val="80000"/>
            </a:schemeClr>
          </a:solidFill>
        </p:spPr>
        <p:txBody>
          <a:bodyPr>
            <a:spAutoFit/>
          </a:bodyPr>
          <a:lstStyle/>
          <a:p>
            <a:r>
              <a:rPr lang="en-US" altLang="zh-CN" sz="2400" dirty="0"/>
              <a:t> protected void </a:t>
            </a:r>
            <a:r>
              <a:rPr lang="en-US" altLang="zh-CN" sz="2400" b="1" dirty="0" err="1"/>
              <a:t>onDestroy</a:t>
            </a:r>
            <a:r>
              <a:rPr lang="en-US" altLang="zh-CN" sz="2400" dirty="0"/>
              <a:t>() {</a:t>
            </a:r>
          </a:p>
          <a:p>
            <a:r>
              <a:rPr lang="en-US" altLang="zh-CN" sz="2400" dirty="0"/>
              <a:t>        </a:t>
            </a:r>
            <a:r>
              <a:rPr lang="en-US" altLang="zh-CN" sz="2400" dirty="0" err="1"/>
              <a:t>super.onDestroy</a:t>
            </a:r>
            <a:r>
              <a:rPr lang="en-US" altLang="zh-CN" sz="2400" dirty="0"/>
              <a:t>();</a:t>
            </a:r>
          </a:p>
          <a:p>
            <a:r>
              <a:rPr lang="en-US" altLang="zh-CN" sz="2400" dirty="0"/>
              <a:t>        if (</a:t>
            </a:r>
            <a:r>
              <a:rPr lang="en-US" altLang="zh-CN" sz="2400" dirty="0" err="1"/>
              <a:t>mediaPlayer</a:t>
            </a:r>
            <a:r>
              <a:rPr lang="en-US" altLang="zh-CN" sz="2400" dirty="0"/>
              <a:t> != null) {</a:t>
            </a:r>
          </a:p>
          <a:p>
            <a:r>
              <a:rPr lang="en-US" altLang="zh-CN" sz="2400" dirty="0"/>
              <a:t>            </a:t>
            </a:r>
            <a:r>
              <a:rPr lang="en-US" altLang="zh-CN" sz="2400" b="1" dirty="0" err="1">
                <a:solidFill>
                  <a:srgbClr val="C00000"/>
                </a:solidFill>
              </a:rPr>
              <a:t>mediaPlayer.stop</a:t>
            </a:r>
            <a:r>
              <a:rPr lang="en-US" altLang="zh-CN" sz="2400" b="1" dirty="0">
                <a:solidFill>
                  <a:srgbClr val="C00000"/>
                </a:solidFill>
              </a:rPr>
              <a:t>();</a:t>
            </a:r>
          </a:p>
          <a:p>
            <a:r>
              <a:rPr lang="en-US" altLang="zh-CN" sz="2400" b="1" dirty="0">
                <a:solidFill>
                  <a:srgbClr val="C00000"/>
                </a:solidFill>
              </a:rPr>
              <a:t>            </a:t>
            </a:r>
            <a:r>
              <a:rPr lang="en-US" altLang="zh-CN" sz="2400" b="1" dirty="0" err="1">
                <a:solidFill>
                  <a:srgbClr val="C00000"/>
                </a:solidFill>
              </a:rPr>
              <a:t>mediaPlayer.release</a:t>
            </a:r>
            <a:r>
              <a:rPr lang="en-US" altLang="zh-CN" sz="2400" b="1" dirty="0">
                <a:solidFill>
                  <a:srgbClr val="C00000"/>
                </a:solidFill>
              </a:rPr>
              <a:t>();</a:t>
            </a:r>
          </a:p>
          <a:p>
            <a:r>
              <a:rPr lang="en-US" altLang="zh-CN" sz="2400" dirty="0"/>
              <a:t>        }</a:t>
            </a:r>
          </a:p>
          <a:p>
            <a:r>
              <a:rPr lang="en-US" altLang="zh-CN" sz="2400" dirty="0"/>
              <a:t>    }</a:t>
            </a:r>
            <a:endParaRPr lang="zh-CN" altLang="en-US" sz="2400" dirty="0"/>
          </a:p>
        </p:txBody>
      </p:sp>
    </p:spTree>
    <p:extLst>
      <p:ext uri="{BB962C8B-B14F-4D97-AF65-F5344CB8AC3E}">
        <p14:creationId xmlns:p14="http://schemas.microsoft.com/office/powerpoint/2010/main" val="323549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5086" y="1006566"/>
            <a:ext cx="10943771" cy="5249091"/>
          </a:xfrm>
        </p:spPr>
        <p:txBody>
          <a:bodyPr>
            <a:normAutofit/>
          </a:bodyPr>
          <a:lstStyle/>
          <a:p>
            <a:pPr marL="0" indent="0">
              <a:buNone/>
            </a:pPr>
            <a:r>
              <a:rPr lang="en-US" altLang="zh-CN" sz="2800" dirty="0"/>
              <a:t>(6) </a:t>
            </a:r>
            <a:r>
              <a:rPr lang="zh-CN" altLang="en-US" sz="2800" dirty="0"/>
              <a:t>权限声明：</a:t>
            </a:r>
            <a:endParaRPr lang="en-US" altLang="zh-CN" sz="2800" dirty="0"/>
          </a:p>
          <a:p>
            <a:pPr lvl="1"/>
            <a:r>
              <a:rPr lang="zh-CN" altLang="en-US" sz="2800" dirty="0"/>
              <a:t>音频文件放在了外部存储中，程序为了播放这个音频文件必须拥有访问外部存储的权限才行。</a:t>
            </a:r>
            <a:endParaRPr lang="en-US" altLang="zh-CN" sz="2800" dirty="0"/>
          </a:p>
          <a:p>
            <a:pPr marL="0" indent="0">
              <a:buNone/>
            </a:pPr>
            <a:endParaRPr lang="en-US" altLang="zh-CN" sz="2800" dirty="0"/>
          </a:p>
        </p:txBody>
      </p:sp>
      <p:sp>
        <p:nvSpPr>
          <p:cNvPr id="3" name="标题 2"/>
          <p:cNvSpPr>
            <a:spLocks noGrp="1"/>
          </p:cNvSpPr>
          <p:nvPr>
            <p:ph type="title"/>
          </p:nvPr>
        </p:nvSpPr>
        <p:spPr>
          <a:xfrm>
            <a:off x="508000" y="109002"/>
            <a:ext cx="10972800" cy="732827"/>
          </a:xfrm>
        </p:spPr>
        <p:txBody>
          <a:bodyPr>
            <a:normAutofit/>
          </a:bodyPr>
          <a:lstStyle/>
          <a:p>
            <a:r>
              <a:rPr lang="en-US" altLang="zh-CN" sz="4400" dirty="0">
                <a:latin typeface="黑体" pitchFamily="49" charset="-122"/>
                <a:ea typeface="黑体" pitchFamily="49" charset="-122"/>
              </a:rPr>
              <a:t>6. </a:t>
            </a:r>
            <a:r>
              <a:rPr lang="zh-CN" altLang="en-US" sz="4400" dirty="0">
                <a:latin typeface="黑体" pitchFamily="49" charset="-122"/>
                <a:ea typeface="黑体" pitchFamily="49" charset="-122"/>
              </a:rPr>
              <a:t>简易音频播放器</a:t>
            </a:r>
          </a:p>
        </p:txBody>
      </p:sp>
    </p:spTree>
    <p:extLst>
      <p:ext uri="{BB962C8B-B14F-4D97-AF65-F5344CB8AC3E}">
        <p14:creationId xmlns:p14="http://schemas.microsoft.com/office/powerpoint/2010/main" val="270768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94E39B-2DB8-4CED-969C-FCF71259857D}"/>
              </a:ext>
            </a:extLst>
          </p:cNvPr>
          <p:cNvSpPr>
            <a:spLocks noGrp="1"/>
          </p:cNvSpPr>
          <p:nvPr>
            <p:ph idx="1"/>
          </p:nvPr>
        </p:nvSpPr>
        <p:spPr/>
        <p:txBody>
          <a:bodyPr/>
          <a:lstStyle/>
          <a:p>
            <a:pPr marL="228600" marR="0" lvl="0" indent="-182880" algn="l" defTabSz="914400" rtl="0" eaLnBrk="1" fontAlgn="auto" latinLnBrk="0" hangingPunct="1">
              <a:lnSpc>
                <a:spcPct val="120000"/>
              </a:lnSpc>
              <a:spcBef>
                <a:spcPts val="1400"/>
              </a:spcBef>
              <a:spcAft>
                <a:spcPts val="0"/>
              </a:spcAft>
              <a:buClr>
                <a:srgbClr val="4472C4"/>
              </a:buClr>
              <a:buSzPct val="80000"/>
              <a:buFont typeface="Corbel" pitchFamily="34" charset="0"/>
              <a:buChar char="•"/>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权限申请</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28600" marR="0" lvl="0" indent="-182880" algn="l" defTabSz="914400" rtl="0" eaLnBrk="1" fontAlgn="auto" latinLnBrk="0" hangingPunct="1">
              <a:lnSpc>
                <a:spcPct val="120000"/>
              </a:lnSpc>
              <a:spcBef>
                <a:spcPts val="1400"/>
              </a:spcBef>
              <a:spcAft>
                <a:spcPts val="0"/>
              </a:spcAft>
              <a:buClr>
                <a:srgbClr val="4472C4"/>
              </a:buClr>
              <a:buSzPct val="80000"/>
              <a:buFont typeface="Corbel" pitchFamily="34" charset="0"/>
              <a:buChar char="•"/>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务必在合适的地方释放 </a:t>
            </a:r>
            <a:r>
              <a:rPr kumimoji="0" lang="en-US" altLang="zh-CN" sz="2400" b="1"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占用的资源</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20000"/>
              </a:lnSpc>
              <a:spcBef>
                <a:spcPts val="200"/>
              </a:spcBef>
              <a:spcAft>
                <a:spcPts val="400"/>
              </a:spcAft>
              <a:buClr>
                <a:srgbClr val="4472C4"/>
              </a:buClr>
              <a:buSzPct val="80000"/>
              <a:buFont typeface="Corbel" pitchFamily="34" charset="0"/>
              <a:buChar char="•"/>
              <a:tabLst/>
              <a:defRPr/>
            </a:pPr>
            <a:r>
              <a:rPr kumimoji="0" lang="en-US" altLang="zh-CN" sz="20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会占用宝贵的系统资源。因此，应确保 </a:t>
            </a:r>
            <a:r>
              <a:rPr kumimoji="0" lang="en-US" altLang="zh-CN" sz="20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实例保留的时间不会过长。完成操作后，应调用 </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release()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以确保分配给它的所有系统资源均被释放。</a:t>
            </a: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20000"/>
              </a:lnSpc>
              <a:spcBef>
                <a:spcPts val="200"/>
              </a:spcBef>
              <a:spcAft>
                <a:spcPts val="400"/>
              </a:spcAft>
              <a:buClr>
                <a:srgbClr val="4472C4"/>
              </a:buClr>
              <a:buSzPct val="80000"/>
              <a:buFont typeface="Corbel" pitchFamily="34" charset="0"/>
              <a:buChar char="•"/>
              <a:tabLst/>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可在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Activity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a:t>
            </a:r>
            <a:r>
              <a:rPr kumimoji="0" lang="en-US" altLang="zh-CN" sz="20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onStop</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或</a:t>
            </a:r>
            <a:r>
              <a:rPr kumimoji="0" lang="en-US" altLang="zh-CN" sz="20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onDestroy</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，释放 </a:t>
            </a:r>
            <a:r>
              <a:rPr kumimoji="0" lang="en-US" altLang="zh-CN" sz="20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，因为当 </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Activity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未与用户互动时，保留该 </a:t>
            </a:r>
            <a:r>
              <a:rPr kumimoji="0" lang="en-US" altLang="zh-CN" sz="20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并没有什么意义（除非在后台播放媒体内容，这将在下一部分中介绍）</a:t>
            </a:r>
            <a:endParaRPr lang="zh-CN" altLang="en-US" b="0" dirty="0"/>
          </a:p>
        </p:txBody>
      </p:sp>
      <p:sp>
        <p:nvSpPr>
          <p:cNvPr id="3" name="标题 2">
            <a:extLst>
              <a:ext uri="{FF2B5EF4-FFF2-40B4-BE49-F238E27FC236}">
                <a16:creationId xmlns:a16="http://schemas.microsoft.com/office/drawing/2014/main" id="{CA5669D0-6455-4A90-9DB3-6B84873DAB45}"/>
              </a:ext>
            </a:extLst>
          </p:cNvPr>
          <p:cNvSpPr>
            <a:spLocks noGrp="1"/>
          </p:cNvSpPr>
          <p:nvPr>
            <p:ph type="title"/>
          </p:nvPr>
        </p:nvSpPr>
        <p:spPr/>
        <p:txBody>
          <a:bodyPr/>
          <a:lstStyle/>
          <a:p>
            <a:r>
              <a:rPr lang="zh-CN" altLang="en-US" dirty="0"/>
              <a:t>注意事项</a:t>
            </a:r>
          </a:p>
        </p:txBody>
      </p:sp>
      <p:sp>
        <p:nvSpPr>
          <p:cNvPr id="4" name="矩形 3">
            <a:extLst>
              <a:ext uri="{FF2B5EF4-FFF2-40B4-BE49-F238E27FC236}">
                <a16:creationId xmlns:a16="http://schemas.microsoft.com/office/drawing/2014/main" id="{EB016CF3-80BA-4C73-98EF-5D9BC9B2E8B3}"/>
              </a:ext>
            </a:extLst>
          </p:cNvPr>
          <p:cNvSpPr/>
          <p:nvPr/>
        </p:nvSpPr>
        <p:spPr>
          <a:xfrm>
            <a:off x="3232434" y="3978878"/>
            <a:ext cx="8253186" cy="2246769"/>
          </a:xfrm>
          <a:prstGeom prst="rect">
            <a:avLst/>
          </a:prstGeom>
          <a:solidFill>
            <a:schemeClr val="accent5">
              <a:lumMod val="20000"/>
              <a:lumOff val="80000"/>
            </a:schemeClr>
          </a:solidFill>
        </p:spPr>
        <p:txBody>
          <a:bodyPr wrap="square">
            <a:spAutoFit/>
          </a:bodyPr>
          <a:lstStyle/>
          <a:p>
            <a:r>
              <a:rPr lang="en-US" altLang="zh-CN" sz="2000" dirty="0"/>
              <a:t> protected void </a:t>
            </a:r>
            <a:r>
              <a:rPr lang="en-US" altLang="zh-CN" sz="2000" b="1" dirty="0" err="1"/>
              <a:t>onDestroy</a:t>
            </a:r>
            <a:r>
              <a:rPr lang="en-US" altLang="zh-CN" sz="2000" dirty="0"/>
              <a:t>() {</a:t>
            </a:r>
          </a:p>
          <a:p>
            <a:r>
              <a:rPr lang="en-US" altLang="zh-CN" sz="2000" dirty="0"/>
              <a:t>        </a:t>
            </a:r>
            <a:r>
              <a:rPr lang="en-US" altLang="zh-CN" sz="2000" dirty="0" err="1"/>
              <a:t>super.onDestroy</a:t>
            </a:r>
            <a:r>
              <a:rPr lang="en-US" altLang="zh-CN" sz="2000" dirty="0"/>
              <a:t>();</a:t>
            </a:r>
          </a:p>
          <a:p>
            <a:r>
              <a:rPr lang="en-US" altLang="zh-CN" sz="2000" dirty="0"/>
              <a:t>        if (</a:t>
            </a:r>
            <a:r>
              <a:rPr lang="en-US" altLang="zh-CN" sz="2000" dirty="0" err="1"/>
              <a:t>mediaPlayer</a:t>
            </a:r>
            <a:r>
              <a:rPr lang="en-US" altLang="zh-CN" sz="2000" dirty="0"/>
              <a:t> != null) {</a:t>
            </a:r>
          </a:p>
          <a:p>
            <a:r>
              <a:rPr lang="en-US" altLang="zh-CN" sz="2000" dirty="0"/>
              <a:t>            </a:t>
            </a:r>
            <a:r>
              <a:rPr lang="en-US" altLang="zh-CN" sz="2000" b="1" dirty="0" err="1">
                <a:solidFill>
                  <a:srgbClr val="C00000"/>
                </a:solidFill>
              </a:rPr>
              <a:t>mediaPlayer.stop</a:t>
            </a:r>
            <a:r>
              <a:rPr lang="en-US" altLang="zh-CN" sz="2000" b="1" dirty="0">
                <a:solidFill>
                  <a:srgbClr val="C00000"/>
                </a:solidFill>
              </a:rPr>
              <a:t>();</a:t>
            </a:r>
          </a:p>
          <a:p>
            <a:r>
              <a:rPr lang="en-US" altLang="zh-CN" sz="2000" b="1" dirty="0">
                <a:solidFill>
                  <a:srgbClr val="C00000"/>
                </a:solidFill>
              </a:rPr>
              <a:t>            </a:t>
            </a:r>
            <a:r>
              <a:rPr lang="en-US" altLang="zh-CN" sz="2000" b="1" dirty="0" err="1">
                <a:solidFill>
                  <a:srgbClr val="C00000"/>
                </a:solidFill>
              </a:rPr>
              <a:t>mediaPlayer.release</a:t>
            </a:r>
            <a:r>
              <a:rPr lang="en-US" altLang="zh-CN" sz="2000" b="1" dirty="0">
                <a:solidFill>
                  <a:srgbClr val="C00000"/>
                </a:solidFill>
              </a:rPr>
              <a:t>();</a:t>
            </a:r>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188593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3B16EB-39B0-4833-9873-A9E4C4221096}"/>
              </a:ext>
            </a:extLst>
          </p:cNvPr>
          <p:cNvSpPr>
            <a:spLocks noGrp="1"/>
          </p:cNvSpPr>
          <p:nvPr>
            <p:ph idx="1"/>
          </p:nvPr>
        </p:nvSpPr>
        <p:spPr/>
        <p:txBody>
          <a:bodyPr/>
          <a:lstStyle/>
          <a:p>
            <a:pPr marL="228600" marR="0" lvl="0" indent="-182880" algn="l" defTabSz="914400" rtl="0" eaLnBrk="1" fontAlgn="auto" latinLnBrk="0" hangingPunct="1">
              <a:lnSpc>
                <a:spcPct val="120000"/>
              </a:lnSpc>
              <a:spcBef>
                <a:spcPts val="1400"/>
              </a:spcBef>
              <a:spcAft>
                <a:spcPts val="0"/>
              </a:spcAft>
              <a:buClr>
                <a:srgbClr val="4472C4"/>
              </a:buClr>
              <a:buSzPct val="80000"/>
              <a:buFont typeface="Corbel" pitchFamily="34" charset="0"/>
              <a:buChar char="•"/>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实际问题</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prepare()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的调用可能需要很长时间来执行，导致</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ANR</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（应用无响应）错误。</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28600" marR="0" lvl="0" indent="-182880" algn="l" defTabSz="914400" rtl="0" eaLnBrk="1" fontAlgn="auto" latinLnBrk="0" hangingPunct="1">
              <a:lnSpc>
                <a:spcPct val="120000"/>
              </a:lnSpc>
              <a:spcBef>
                <a:spcPts val="1400"/>
              </a:spcBef>
              <a:spcAft>
                <a:spcPts val="0"/>
              </a:spcAft>
              <a:buClr>
                <a:srgbClr val="4472C4"/>
              </a:buClr>
              <a:buSzPct val="80000"/>
              <a:buFont typeface="Corbel" pitchFamily="34" charset="0"/>
              <a:buChar char="•"/>
              <a:tabLst/>
              <a:defRPr/>
            </a:pPr>
            <a:r>
              <a:rPr kumimoji="0" lang="zh-CN" altLang="en-US" sz="2400" b="1" i="0" u="none" strike="noStrike" kern="1200" cap="none" spc="0" normalizeH="0" baseline="0" noProof="0" dirty="0">
                <a:ln>
                  <a:noFill/>
                </a:ln>
                <a:solidFill>
                  <a:srgbClr val="336600"/>
                </a:solidFill>
                <a:effectLst/>
                <a:uLnTx/>
                <a:uFillTx/>
                <a:latin typeface="微软雅黑" panose="020B0503020204020204" pitchFamily="34" charset="-122"/>
                <a:ea typeface="微软雅黑" panose="020B0503020204020204" pitchFamily="34" charset="-122"/>
                <a:cs typeface="+mn-cs"/>
              </a:rPr>
              <a:t>解决思路</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：生成其他线程来准备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，并在准备工作完成后通知主线程。或者，通过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prepareAsync</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方法，在后台开始准备媒体，当媒体准备就绪后，系统会调用通过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setOnPreparedListener</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配置的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MediaPlayer.OnPreparedListener</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onPrepared</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方法。</a:t>
            </a:r>
          </a:p>
          <a:p>
            <a:pPr marL="228600" marR="0" lvl="0" indent="-182880" algn="l" defTabSz="914400" rtl="0" eaLnBrk="1" fontAlgn="auto" latinLnBrk="0" hangingPunct="1">
              <a:lnSpc>
                <a:spcPct val="120000"/>
              </a:lnSpc>
              <a:spcBef>
                <a:spcPts val="1400"/>
              </a:spcBef>
              <a:spcAft>
                <a:spcPts val="0"/>
              </a:spcAft>
              <a:buClr>
                <a:srgbClr val="4472C4"/>
              </a:buClr>
              <a:buSzPct val="80000"/>
              <a:buFont typeface="Corbel" pitchFamily="34" charset="0"/>
              <a:buChar char="•"/>
              <a:tabLst/>
              <a:defRPr/>
            </a:pP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标题 2">
            <a:extLst>
              <a:ext uri="{FF2B5EF4-FFF2-40B4-BE49-F238E27FC236}">
                <a16:creationId xmlns:a16="http://schemas.microsoft.com/office/drawing/2014/main" id="{850FCF90-6774-4D15-81F8-27324EBBB05C}"/>
              </a:ext>
            </a:extLst>
          </p:cNvPr>
          <p:cNvSpPr>
            <a:spLocks noGrp="1"/>
          </p:cNvSpPr>
          <p:nvPr>
            <p:ph type="title"/>
          </p:nvPr>
        </p:nvSpPr>
        <p:spPr/>
        <p:txBody>
          <a:bodyPr/>
          <a:lstStyle/>
          <a:p>
            <a:r>
              <a:rPr lang="zh-CN" altLang="en-US" dirty="0"/>
              <a:t>异步准备</a:t>
            </a:r>
          </a:p>
        </p:txBody>
      </p:sp>
    </p:spTree>
    <p:extLst>
      <p:ext uri="{BB962C8B-B14F-4D97-AF65-F5344CB8AC3E}">
        <p14:creationId xmlns:p14="http://schemas.microsoft.com/office/powerpoint/2010/main" val="158194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3B293E8-C3E8-0EB4-A9DF-4C17387E023D}"/>
              </a:ext>
            </a:extLst>
          </p:cNvPr>
          <p:cNvSpPr>
            <a:spLocks noChangeArrowheads="1"/>
          </p:cNvSpPr>
          <p:nvPr/>
        </p:nvSpPr>
        <p:spPr bwMode="auto">
          <a:xfrm>
            <a:off x="832104" y="938244"/>
            <a:ext cx="1071676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MyService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Service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MediaPlayer.OnPreparedListener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final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ACTION_PLAY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"com.example.action.PLAY"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MediaPlayer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mediaPlayer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onStartCommand(Intent intent,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flags,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startId)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(intent.getAction().equals(</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ACTION_PLAY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mediaPlayer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initialize it here</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mediaPlayer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.setOnPreparedListener(</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mediaPlayer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.prepareAsync();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prepare async to not block main thread</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Called when MediaPlayer is ready */</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onPrepared(MediaPlayer player)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player.start();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259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3E8E0E-EF6D-4096-8519-B95657D21FB5}"/>
              </a:ext>
            </a:extLst>
          </p:cNvPr>
          <p:cNvSpPr>
            <a:spLocks noGrp="1"/>
          </p:cNvSpPr>
          <p:nvPr>
            <p:ph idx="1"/>
          </p:nvPr>
        </p:nvSpPr>
        <p:spPr/>
        <p:txBody>
          <a:bodyPr/>
          <a:lstStyle/>
          <a:p>
            <a:r>
              <a:rPr lang="zh-CN" altLang="en-US" dirty="0"/>
              <a:t>该简易播放器开始播放后，如果按下</a:t>
            </a:r>
            <a:r>
              <a:rPr lang="en-US" altLang="zh-CN" dirty="0"/>
              <a:t>Home</a:t>
            </a:r>
            <a:r>
              <a:rPr lang="zh-CN" altLang="en-US" dirty="0"/>
              <a:t>键，音乐能继续播放吗？如果按下的是</a:t>
            </a:r>
            <a:r>
              <a:rPr lang="en-US" altLang="zh-CN" dirty="0"/>
              <a:t>Back</a:t>
            </a:r>
            <a:r>
              <a:rPr lang="zh-CN" altLang="en-US" dirty="0"/>
              <a:t>键，音乐能继续播放吗？</a:t>
            </a:r>
            <a:endParaRPr lang="en-US" altLang="zh-CN" dirty="0"/>
          </a:p>
          <a:p>
            <a:r>
              <a:rPr lang="en-US" altLang="zh-CN" dirty="0"/>
              <a:t>A.</a:t>
            </a:r>
            <a:r>
              <a:rPr lang="zh-CN" altLang="en-US" dirty="0"/>
              <a:t> 播放，播放</a:t>
            </a:r>
            <a:endParaRPr lang="en-US" altLang="zh-CN" dirty="0"/>
          </a:p>
          <a:p>
            <a:r>
              <a:rPr lang="en-US" altLang="zh-CN" dirty="0"/>
              <a:t>B.</a:t>
            </a:r>
            <a:r>
              <a:rPr lang="zh-CN" altLang="en-US" dirty="0"/>
              <a:t> 播放，停止</a:t>
            </a:r>
            <a:endParaRPr lang="en-US" altLang="zh-CN" dirty="0"/>
          </a:p>
          <a:p>
            <a:r>
              <a:rPr lang="en-US" altLang="zh-CN" dirty="0"/>
              <a:t>C.</a:t>
            </a:r>
            <a:r>
              <a:rPr lang="zh-CN" altLang="en-US" dirty="0"/>
              <a:t> 停止，播放</a:t>
            </a:r>
            <a:endParaRPr lang="en-US" altLang="zh-CN" dirty="0"/>
          </a:p>
          <a:p>
            <a:r>
              <a:rPr lang="en-US" altLang="zh-CN" dirty="0"/>
              <a:t>D.</a:t>
            </a:r>
            <a:r>
              <a:rPr lang="zh-CN" altLang="en-US" dirty="0"/>
              <a:t> 停止，播放</a:t>
            </a:r>
            <a:endParaRPr lang="en-US" altLang="zh-CN" dirty="0"/>
          </a:p>
          <a:p>
            <a:endParaRPr lang="en-US" altLang="zh-CN" dirty="0"/>
          </a:p>
          <a:p>
            <a:r>
              <a:rPr lang="zh-CN" altLang="en-US"/>
              <a:t>请查阅资料后回答：如果</a:t>
            </a:r>
            <a:r>
              <a:rPr lang="zh-CN" altLang="en-US" dirty="0"/>
              <a:t>该一首音乐如果播放完毕，如何实现继续播放下一首？或者循环播放当前音乐。</a:t>
            </a:r>
            <a:endParaRPr lang="en-US" altLang="zh-CN" dirty="0"/>
          </a:p>
        </p:txBody>
      </p:sp>
      <p:sp>
        <p:nvSpPr>
          <p:cNvPr id="3" name="标题 2">
            <a:extLst>
              <a:ext uri="{FF2B5EF4-FFF2-40B4-BE49-F238E27FC236}">
                <a16:creationId xmlns:a16="http://schemas.microsoft.com/office/drawing/2014/main" id="{D481F85E-90C0-452F-83AC-ED5C1243DA7C}"/>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27359635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0423124B-76B2-406A-8271-AA536CEB6600}"/>
              </a:ext>
            </a:extLst>
          </p:cNvPr>
          <p:cNvSpPr>
            <a:spLocks noChangeAspect="1"/>
          </p:cNvSpPr>
          <p:nvPr>
            <p:custDataLst>
              <p:tags r:id="rId2"/>
            </p:custDataLst>
          </p:nvPr>
        </p:nvSpPr>
        <p:spPr>
          <a:xfrm>
            <a:off x="962025" y="4951893"/>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2CE2DA9-1812-41D6-9B84-727EE10BE336}"/>
              </a:ext>
            </a:extLst>
          </p:cNvPr>
          <p:cNvSpPr>
            <a:spLocks noChangeAspect="1"/>
          </p:cNvSpPr>
          <p:nvPr>
            <p:custDataLst>
              <p:tags r:id="rId3"/>
            </p:custDataLst>
          </p:nvPr>
        </p:nvSpPr>
        <p:spPr>
          <a:xfrm>
            <a:off x="1675703" y="4951893"/>
            <a:ext cx="514350" cy="514350"/>
          </a:xfrm>
          <a:prstGeom prst="ellipse">
            <a:avLst/>
          </a:prstGeom>
          <a:solidFill>
            <a:srgbClr val="00FF00"/>
          </a:solidFill>
          <a:ln w="254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49F45572-6E1B-42C9-B8C2-45F702248D6E}"/>
              </a:ext>
            </a:extLst>
          </p:cNvPr>
          <p:cNvSpPr>
            <a:spLocks noChangeAspect="1"/>
          </p:cNvSpPr>
          <p:nvPr>
            <p:custDataLst>
              <p:tags r:id="rId4"/>
            </p:custDataLst>
          </p:nvPr>
        </p:nvSpPr>
        <p:spPr>
          <a:xfrm>
            <a:off x="2389381" y="4951893"/>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6EEED886-8EC7-4A31-AC50-1065E2A9997C}"/>
              </a:ext>
            </a:extLst>
          </p:cNvPr>
          <p:cNvSpPr>
            <a:spLocks noChangeAspect="1"/>
          </p:cNvSpPr>
          <p:nvPr>
            <p:custDataLst>
              <p:tags r:id="rId5"/>
            </p:custDataLst>
          </p:nvPr>
        </p:nvSpPr>
        <p:spPr>
          <a:xfrm>
            <a:off x="3103059" y="4951893"/>
            <a:ext cx="514350" cy="514350"/>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382F607-2659-45ED-A2C4-BFCC7287A8ED}"/>
              </a:ext>
            </a:extLst>
          </p:cNvPr>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3" name="图片 22">
            <a:extLst>
              <a:ext uri="{FF2B5EF4-FFF2-40B4-BE49-F238E27FC236}">
                <a16:creationId xmlns:a16="http://schemas.microsoft.com/office/drawing/2014/main" id="{869F8B12-C4EA-469B-9733-0D24C86A2465}"/>
              </a:ext>
            </a:extLst>
          </p:cNvPr>
          <p:cNvPicPr>
            <a:picLocks noChangeAspect="1"/>
          </p:cNvPicPr>
          <p:nvPr/>
        </p:nvPicPr>
        <p:blipFill>
          <a:blip r:embed="rId14"/>
          <a:stretch>
            <a:fillRect/>
          </a:stretch>
        </p:blipFill>
        <p:spPr>
          <a:xfrm>
            <a:off x="587413" y="1648932"/>
            <a:ext cx="10223062" cy="2822707"/>
          </a:xfrm>
          <a:prstGeom prst="rect">
            <a:avLst/>
          </a:prstGeom>
        </p:spPr>
      </p:pic>
      <p:grpSp>
        <p:nvGrpSpPr>
          <p:cNvPr id="20" name="组合 19">
            <a:extLst>
              <a:ext uri="{FF2B5EF4-FFF2-40B4-BE49-F238E27FC236}">
                <a16:creationId xmlns:a16="http://schemas.microsoft.com/office/drawing/2014/main" id="{F1551D04-627A-42C0-94DE-80BF6B3C81C9}"/>
              </a:ext>
            </a:extLst>
          </p:cNvPr>
          <p:cNvGrpSpPr/>
          <p:nvPr>
            <p:custDataLst>
              <p:tags r:id="rId7"/>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A071AC3-77A6-4346-A1F0-DE3139F65B29}"/>
                </a:ext>
              </a:extLst>
            </p:cNvPr>
            <p:cNvSpPr/>
            <p:nvPr>
              <p:custDataLst>
                <p:tags r:id="rId9"/>
              </p:custDataLst>
            </p:nvPr>
          </p:nvSpPr>
          <p:spPr>
            <a:xfrm>
              <a:off x="0" y="0"/>
              <a:ext cx="12192000"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6BD5C297-DB03-43D9-AB73-1DFDC519D09D}"/>
                </a:ext>
              </a:extLst>
            </p:cNvPr>
            <p:cNvSpPr/>
            <p:nvPr>
              <p:custDataLst>
                <p:tags r:id="rId10"/>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848377C3-EC83-41D3-8DD9-F21480368B12}"/>
                </a:ext>
              </a:extLst>
            </p:cNvPr>
            <p:cNvSpPr txBox="1"/>
            <p:nvPr>
              <p:custDataLst>
                <p:tags r:id="rId11"/>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F5016AC-5E7F-4B87-B9AB-61273B5CC344}"/>
                </a:ext>
              </a:extLst>
            </p:cNvPr>
            <p:cNvSpPr txBox="1"/>
            <p:nvPr>
              <p:custDataLst>
                <p:tags r:id="rId12"/>
              </p:custDataLst>
            </p:nvPr>
          </p:nvSpPr>
          <p:spPr>
            <a:xfrm>
              <a:off x="15259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50DC97A-0937-46D5-8399-FBBCB1D77D3C}"/>
              </a:ext>
            </a:extLst>
          </p:cNvPr>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1619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76BC1D-A6F5-4EC1-A5B6-1CD48EC0A313}"/>
              </a:ext>
            </a:extLst>
          </p:cNvPr>
          <p:cNvSpPr>
            <a:spLocks noGrp="1"/>
          </p:cNvSpPr>
          <p:nvPr>
            <p:ph idx="1"/>
          </p:nvPr>
        </p:nvSpPr>
        <p:spPr>
          <a:xfrm>
            <a:off x="5610224" y="119888"/>
            <a:ext cx="5972175" cy="6455990"/>
          </a:xfrm>
        </p:spPr>
        <p:txBody>
          <a:bodyPr>
            <a:normAutofit/>
          </a:bodyPr>
          <a:lstStyle/>
          <a:p>
            <a:r>
              <a:rPr lang="zh-CN" altLang="en-US" sz="2200" b="0" dirty="0">
                <a:latin typeface="微软雅黑" panose="020B0503020204020204" pitchFamily="34" charset="-122"/>
                <a:ea typeface="微软雅黑" panose="020B0503020204020204" pitchFamily="34" charset="-122"/>
              </a:rPr>
              <a:t>新创建的</a:t>
            </a:r>
            <a:r>
              <a:rPr lang="en-US" altLang="zh-CN" sz="2200" b="0" dirty="0" err="1">
                <a:latin typeface="微软雅黑" panose="020B0503020204020204" pitchFamily="34" charset="-122"/>
                <a:ea typeface="微软雅黑" panose="020B0503020204020204" pitchFamily="34" charset="-122"/>
              </a:rPr>
              <a:t>MediaPlayer</a:t>
            </a:r>
            <a:r>
              <a:rPr lang="zh-CN" altLang="en-US" sz="2200" b="0" dirty="0">
                <a:latin typeface="微软雅黑" panose="020B0503020204020204" pitchFamily="34" charset="-122"/>
                <a:ea typeface="微软雅黑" panose="020B0503020204020204" pitchFamily="34" charset="-122"/>
              </a:rPr>
              <a:t>对象、或者调用了</a:t>
            </a:r>
            <a:r>
              <a:rPr lang="en-US" altLang="zh-CN" sz="2200" b="0" dirty="0">
                <a:latin typeface="微软雅黑" panose="020B0503020204020204" pitchFamily="34" charset="-122"/>
                <a:ea typeface="微软雅黑" panose="020B0503020204020204" pitchFamily="34" charset="-122"/>
              </a:rPr>
              <a:t>reset()</a:t>
            </a:r>
            <a:r>
              <a:rPr lang="zh-CN" altLang="en-US" sz="2200" b="0" dirty="0">
                <a:latin typeface="微软雅黑" panose="020B0503020204020204" pitchFamily="34" charset="-122"/>
                <a:ea typeface="微软雅黑" panose="020B0503020204020204" pitchFamily="34" charset="-122"/>
              </a:rPr>
              <a:t>方法的</a:t>
            </a:r>
            <a:r>
              <a:rPr lang="en-US" altLang="zh-CN" sz="2200" b="0" dirty="0" err="1">
                <a:latin typeface="微软雅黑" panose="020B0503020204020204" pitchFamily="34" charset="-122"/>
                <a:ea typeface="微软雅黑" panose="020B0503020204020204" pitchFamily="34" charset="-122"/>
              </a:rPr>
              <a:t>MediaPlayer</a:t>
            </a:r>
            <a:r>
              <a:rPr lang="zh-CN" altLang="en-US" sz="2200" b="0" dirty="0">
                <a:latin typeface="微软雅黑" panose="020B0503020204020204" pitchFamily="34" charset="-122"/>
                <a:ea typeface="微软雅黑" panose="020B0503020204020204" pitchFamily="34" charset="-122"/>
              </a:rPr>
              <a:t>对象，都处于</a:t>
            </a:r>
            <a:r>
              <a:rPr lang="en-US" altLang="zh-CN" sz="2200" b="0" dirty="0">
                <a:latin typeface="微软雅黑" panose="020B0503020204020204" pitchFamily="34" charset="-122"/>
                <a:ea typeface="微软雅黑" panose="020B0503020204020204" pitchFamily="34" charset="-122"/>
              </a:rPr>
              <a:t>Idle</a:t>
            </a:r>
            <a:r>
              <a:rPr lang="zh-CN" altLang="en-US" sz="2200" b="0" dirty="0">
                <a:latin typeface="微软雅黑" panose="020B0503020204020204" pitchFamily="34" charset="-122"/>
                <a:ea typeface="微软雅黑" panose="020B0503020204020204" pitchFamily="34" charset="-122"/>
              </a:rPr>
              <a:t>状态</a:t>
            </a:r>
            <a:endParaRPr lang="en-US" altLang="zh-CN" sz="2200" b="0" dirty="0">
              <a:latin typeface="微软雅黑" panose="020B0503020204020204" pitchFamily="34" charset="-122"/>
              <a:ea typeface="微软雅黑" panose="020B0503020204020204" pitchFamily="34" charset="-122"/>
            </a:endParaRPr>
          </a:p>
          <a:p>
            <a:r>
              <a:rPr lang="en-US" altLang="zh-CN" sz="2200" b="0" dirty="0" err="1">
                <a:latin typeface="微软雅黑" panose="020B0503020204020204" pitchFamily="34" charset="-122"/>
                <a:ea typeface="微软雅黑" panose="020B0503020204020204" pitchFamily="34" charset="-122"/>
              </a:rPr>
              <a:t>MediaPlayer</a:t>
            </a:r>
            <a:r>
              <a:rPr lang="zh-CN" altLang="en-US" sz="2200" b="0" dirty="0">
                <a:latin typeface="微软雅黑" panose="020B0503020204020204" pitchFamily="34" charset="-122"/>
                <a:ea typeface="微软雅黑" panose="020B0503020204020204" pitchFamily="34" charset="-122"/>
              </a:rPr>
              <a:t>不再被使用时，应立即调用</a:t>
            </a:r>
            <a:r>
              <a:rPr lang="en-US" altLang="zh-CN" sz="2200" b="0" dirty="0">
                <a:latin typeface="微软雅黑" panose="020B0503020204020204" pitchFamily="34" charset="-122"/>
                <a:ea typeface="微软雅黑" panose="020B0503020204020204" pitchFamily="34" charset="-122"/>
              </a:rPr>
              <a:t>release()</a:t>
            </a:r>
            <a:r>
              <a:rPr lang="zh-CN" altLang="en-US" sz="2200" b="0" dirty="0">
                <a:latin typeface="微软雅黑" panose="020B0503020204020204" pitchFamily="34" charset="-122"/>
                <a:ea typeface="微软雅黑" panose="020B0503020204020204" pitchFamily="34" charset="-122"/>
              </a:rPr>
              <a:t>方法来释放资源，否则可能导致之后的</a:t>
            </a:r>
            <a:r>
              <a:rPr lang="en-US" altLang="zh-CN" sz="2200" b="0" dirty="0" err="1">
                <a:latin typeface="微软雅黑" panose="020B0503020204020204" pitchFamily="34" charset="-122"/>
                <a:ea typeface="微软雅黑" panose="020B0503020204020204" pitchFamily="34" charset="-122"/>
              </a:rPr>
              <a:t>MediaPlayer</a:t>
            </a:r>
            <a:r>
              <a:rPr lang="zh-CN" altLang="en-US" sz="2200" b="0" dirty="0">
                <a:latin typeface="微软雅黑" panose="020B0503020204020204" pitchFamily="34" charset="-122"/>
                <a:ea typeface="微软雅黑" panose="020B0503020204020204" pitchFamily="34" charset="-122"/>
              </a:rPr>
              <a:t>对象使用异常。</a:t>
            </a:r>
            <a:endParaRPr lang="en-US" altLang="zh-CN" sz="2200" b="0" dirty="0">
              <a:latin typeface="微软雅黑" panose="020B0503020204020204" pitchFamily="34" charset="-122"/>
              <a:ea typeface="微软雅黑" panose="020B0503020204020204" pitchFamily="34" charset="-122"/>
            </a:endParaRPr>
          </a:p>
          <a:p>
            <a:r>
              <a:rPr lang="zh-CN" altLang="en-US" sz="2200" b="0" dirty="0">
                <a:latin typeface="微软雅黑" panose="020B0503020204020204" pitchFamily="34" charset="-122"/>
                <a:ea typeface="微软雅黑" panose="020B0503020204020204" pitchFamily="34" charset="-122"/>
              </a:rPr>
              <a:t>由于种种原因，一些操作可能会失败，如不支持的格式</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分辨率太高</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流超时等，还有编程错误（比如在无效状态下调用某个操作），此时会回调</a:t>
            </a:r>
            <a:r>
              <a:rPr lang="en-US" altLang="zh-CN" sz="2200" b="0" dirty="0" err="1">
                <a:latin typeface="微软雅黑" panose="020B0503020204020204" pitchFamily="34" charset="-122"/>
                <a:ea typeface="微软雅黑" panose="020B0503020204020204" pitchFamily="34" charset="-122"/>
              </a:rPr>
              <a:t>OnErrorListener.onError</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方法（需客户端提前注册</a:t>
            </a:r>
            <a:r>
              <a:rPr lang="en-US" altLang="zh-CN" sz="2200" b="0" dirty="0">
                <a:latin typeface="微软雅黑" panose="020B0503020204020204" pitchFamily="34" charset="-122"/>
                <a:ea typeface="微软雅黑" panose="020B0503020204020204" pitchFamily="34" charset="-122"/>
              </a:rPr>
              <a:t>listener</a:t>
            </a:r>
            <a:r>
              <a:rPr lang="zh-CN" altLang="en-US" sz="2200" b="0" dirty="0">
                <a:latin typeface="微软雅黑" panose="020B0503020204020204" pitchFamily="34" charset="-122"/>
                <a:ea typeface="微软雅黑" panose="020B0503020204020204" pitchFamily="34" charset="-122"/>
              </a:rPr>
              <a:t>）。一旦发生错误，</a:t>
            </a:r>
            <a:r>
              <a:rPr lang="en-US" altLang="zh-CN" sz="2200" b="0" dirty="0" err="1">
                <a:latin typeface="微软雅黑" panose="020B0503020204020204" pitchFamily="34" charset="-122"/>
                <a:ea typeface="微软雅黑" panose="020B0503020204020204" pitchFamily="34" charset="-122"/>
              </a:rPr>
              <a:t>MediaPlayer</a:t>
            </a:r>
            <a:r>
              <a:rPr lang="zh-CN" altLang="en-US" sz="2200" b="0" dirty="0">
                <a:latin typeface="微软雅黑" panose="020B0503020204020204" pitchFamily="34" charset="-122"/>
                <a:ea typeface="微软雅黑" panose="020B0503020204020204" pitchFamily="34" charset="-122"/>
              </a:rPr>
              <a:t>对象会进入</a:t>
            </a:r>
            <a:r>
              <a:rPr lang="en-US" altLang="zh-CN" sz="2200" b="0" dirty="0">
                <a:latin typeface="微软雅黑" panose="020B0503020204020204" pitchFamily="34" charset="-122"/>
                <a:ea typeface="微软雅黑" panose="020B0503020204020204" pitchFamily="34" charset="-122"/>
              </a:rPr>
              <a:t>Error</a:t>
            </a:r>
            <a:r>
              <a:rPr lang="zh-CN" altLang="en-US" sz="2200" b="0" dirty="0">
                <a:latin typeface="微软雅黑" panose="020B0503020204020204" pitchFamily="34" charset="-122"/>
                <a:ea typeface="微软雅黑" panose="020B0503020204020204" pitchFamily="34" charset="-122"/>
              </a:rPr>
              <a:t>状态，此时可以调用</a:t>
            </a:r>
            <a:r>
              <a:rPr lang="en-US" altLang="zh-CN" sz="2200" b="0" dirty="0">
                <a:latin typeface="微软雅黑" panose="020B0503020204020204" pitchFamily="34" charset="-122"/>
                <a:ea typeface="微软雅黑" panose="020B0503020204020204" pitchFamily="34" charset="-122"/>
              </a:rPr>
              <a:t>reset()</a:t>
            </a:r>
            <a:r>
              <a:rPr lang="zh-CN" altLang="en-US" sz="2200" b="0" dirty="0">
                <a:latin typeface="微软雅黑" panose="020B0503020204020204" pitchFamily="34" charset="-122"/>
                <a:ea typeface="微软雅黑" panose="020B0503020204020204" pitchFamily="34" charset="-122"/>
              </a:rPr>
              <a:t>方法把这个对象恢复到</a:t>
            </a:r>
            <a:r>
              <a:rPr lang="en-US" altLang="zh-CN" sz="2200" b="0" dirty="0">
                <a:latin typeface="微软雅黑" panose="020B0503020204020204" pitchFamily="34" charset="-122"/>
                <a:ea typeface="微软雅黑" panose="020B0503020204020204" pitchFamily="34" charset="-122"/>
              </a:rPr>
              <a:t>Idle</a:t>
            </a:r>
            <a:r>
              <a:rPr lang="zh-CN" altLang="en-US" sz="2200" b="0" dirty="0">
                <a:latin typeface="微软雅黑" panose="020B0503020204020204" pitchFamily="34" charset="-122"/>
                <a:ea typeface="微软雅黑" panose="020B0503020204020204" pitchFamily="34" charset="-122"/>
              </a:rPr>
              <a:t>状态。</a:t>
            </a:r>
            <a:endParaRPr lang="en-US" altLang="zh-CN" sz="2200" b="0" dirty="0">
              <a:latin typeface="微软雅黑" panose="020B0503020204020204" pitchFamily="34" charset="-122"/>
              <a:ea typeface="微软雅黑" panose="020B0503020204020204" pitchFamily="34" charset="-122"/>
            </a:endParaRPr>
          </a:p>
          <a:p>
            <a:r>
              <a:rPr lang="zh-CN" altLang="en-US" sz="2200" b="0" dirty="0">
                <a:latin typeface="微软雅黑" panose="020B0503020204020204" pitchFamily="34" charset="-122"/>
                <a:ea typeface="微软雅黑" panose="020B0503020204020204" pitchFamily="34" charset="-122"/>
              </a:rPr>
              <a:t>在不合法的状态下调用一些方法，会抛出</a:t>
            </a:r>
            <a:r>
              <a:rPr lang="en-US" altLang="zh-CN" sz="2200" b="0" dirty="0" err="1">
                <a:latin typeface="微软雅黑" panose="020B0503020204020204" pitchFamily="34" charset="-122"/>
                <a:ea typeface="微软雅黑" panose="020B0503020204020204" pitchFamily="34" charset="-122"/>
              </a:rPr>
              <a:t>ILlegalStateException</a:t>
            </a:r>
            <a:r>
              <a:rPr lang="zh-CN" altLang="en-US" sz="2200" b="0" dirty="0">
                <a:latin typeface="微软雅黑" panose="020B0503020204020204" pitchFamily="34" charset="-122"/>
                <a:ea typeface="微软雅黑" panose="020B0503020204020204" pitchFamily="34" charset="-122"/>
              </a:rPr>
              <a:t>异常。</a:t>
            </a:r>
          </a:p>
        </p:txBody>
      </p:sp>
      <p:pic>
        <p:nvPicPr>
          <p:cNvPr id="2050" name="Picture 2" descr="这里写图片描述">
            <a:extLst>
              <a:ext uri="{FF2B5EF4-FFF2-40B4-BE49-F238E27FC236}">
                <a16:creationId xmlns:a16="http://schemas.microsoft.com/office/drawing/2014/main" id="{5416F7F2-0854-46BD-A176-FE5D64BED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610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570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为什么要使用</a:t>
            </a:r>
            <a:r>
              <a:rPr lang="en-US" altLang="zh-CN" dirty="0"/>
              <a:t>Service</a:t>
            </a:r>
            <a:r>
              <a:rPr lang="zh-CN" altLang="en-US" dirty="0"/>
              <a:t>制作音乐播放器？</a:t>
            </a:r>
          </a:p>
        </p:txBody>
      </p:sp>
      <p:sp>
        <p:nvSpPr>
          <p:cNvPr id="3" name="标题 2"/>
          <p:cNvSpPr>
            <a:spLocks noGrp="1"/>
          </p:cNvSpPr>
          <p:nvPr>
            <p:ph type="title"/>
          </p:nvPr>
        </p:nvSpPr>
        <p:spPr/>
        <p:txBody>
          <a:bodyPr/>
          <a:lstStyle/>
          <a:p>
            <a:r>
              <a:rPr lang="zh-CN" altLang="en-US" dirty="0"/>
              <a:t>基于</a:t>
            </a:r>
            <a:r>
              <a:rPr lang="en-US" altLang="zh-CN" dirty="0"/>
              <a:t>Service</a:t>
            </a:r>
            <a:r>
              <a:rPr lang="zh-CN" altLang="en-US" dirty="0"/>
              <a:t>的音乐播放器</a:t>
            </a:r>
          </a:p>
        </p:txBody>
      </p:sp>
    </p:spTree>
    <p:extLst>
      <p:ext uri="{BB962C8B-B14F-4D97-AF65-F5344CB8AC3E}">
        <p14:creationId xmlns:p14="http://schemas.microsoft.com/office/powerpoint/2010/main" val="397929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173480"/>
            <a:ext cx="11309131" cy="5402398"/>
          </a:xfrm>
        </p:spPr>
        <p:txBody>
          <a:bodyPr/>
          <a:lstStyle/>
          <a:p>
            <a:pPr>
              <a:lnSpc>
                <a:spcPct val="150000"/>
              </a:lnSpc>
            </a:pPr>
            <a:r>
              <a:rPr lang="en-US" altLang="zh-CN" sz="2800" dirty="0" err="1"/>
              <a:t>BroadcastReceiver</a:t>
            </a:r>
            <a:r>
              <a:rPr lang="en-US" altLang="zh-CN" sz="2800" dirty="0"/>
              <a:t> </a:t>
            </a:r>
            <a:r>
              <a:rPr lang="zh-CN" altLang="en-US" sz="2800" dirty="0"/>
              <a:t>本质上是一种</a:t>
            </a:r>
            <a:r>
              <a:rPr lang="zh-CN" altLang="en-US" sz="2800" dirty="0">
                <a:solidFill>
                  <a:srgbClr val="FF3399"/>
                </a:solidFill>
              </a:rPr>
              <a:t>全局监听器</a:t>
            </a:r>
            <a:r>
              <a:rPr lang="zh-CN" altLang="en-US" sz="2800" dirty="0"/>
              <a:t>，用于监听系统全局的广播消息，因此它可以非常方便地实现系统中不同组件之间的通信。</a:t>
            </a:r>
            <a:endParaRPr lang="en-US" altLang="zh-CN" sz="2800" dirty="0"/>
          </a:p>
          <a:p>
            <a:pPr>
              <a:lnSpc>
                <a:spcPct val="150000"/>
              </a:lnSpc>
            </a:pPr>
            <a:r>
              <a:rPr lang="en-US" altLang="zh-CN" sz="2800" dirty="0"/>
              <a:t> </a:t>
            </a:r>
            <a:r>
              <a:rPr lang="en-US" altLang="zh-CN" sz="2800" dirty="0" err="1"/>
              <a:t>BroadcastReceiver</a:t>
            </a:r>
            <a:r>
              <a:rPr lang="zh-CN" altLang="en-US" sz="2800" dirty="0"/>
              <a:t>用于</a:t>
            </a:r>
            <a:r>
              <a:rPr lang="zh-CN" altLang="en-US" sz="2800" dirty="0">
                <a:solidFill>
                  <a:srgbClr val="FF3399"/>
                </a:solidFill>
              </a:rPr>
              <a:t>接收指定的广播</a:t>
            </a:r>
            <a:r>
              <a:rPr lang="zh-CN" altLang="en-US" sz="2800" dirty="0"/>
              <a:t>，通过设置过滤器监听感兴趣的广播消息后进行响应，例如：</a:t>
            </a:r>
            <a:endParaRPr lang="en-US" altLang="zh-CN" sz="2800" dirty="0"/>
          </a:p>
          <a:p>
            <a:pPr lvl="1">
              <a:lnSpc>
                <a:spcPct val="150000"/>
              </a:lnSpc>
            </a:pPr>
            <a:r>
              <a:rPr lang="zh-CN" altLang="en-US" sz="2600" dirty="0"/>
              <a:t>启动</a:t>
            </a:r>
            <a:r>
              <a:rPr lang="en-US" altLang="zh-CN" sz="2600" dirty="0"/>
              <a:t>Activity</a:t>
            </a:r>
            <a:r>
              <a:rPr lang="zh-CN" altLang="en-US" sz="2600" dirty="0"/>
              <a:t>作为响应，或者通过</a:t>
            </a:r>
            <a:r>
              <a:rPr lang="en-US" altLang="zh-CN" sz="2600" dirty="0" err="1"/>
              <a:t>NotificationManager</a:t>
            </a:r>
            <a:r>
              <a:rPr lang="zh-CN" altLang="en-US" sz="2600" dirty="0"/>
              <a:t>提醒用户，或者启动</a:t>
            </a:r>
            <a:r>
              <a:rPr lang="en-US" altLang="zh-CN" sz="2600" dirty="0"/>
              <a:t>Service</a:t>
            </a:r>
            <a:r>
              <a:rPr lang="zh-CN" altLang="en-US" sz="2600" dirty="0"/>
              <a:t>等等。</a:t>
            </a:r>
            <a:endParaRPr lang="en-US" altLang="zh-CN" sz="2600" dirty="0"/>
          </a:p>
          <a:p>
            <a:pPr lvl="1">
              <a:lnSpc>
                <a:spcPct val="150000"/>
              </a:lnSpc>
            </a:pPr>
            <a:r>
              <a:rPr lang="zh-CN" altLang="en-US" sz="2600" dirty="0"/>
              <a:t>自身并不实现图形用户界面。</a:t>
            </a:r>
          </a:p>
          <a:p>
            <a:pPr lvl="1">
              <a:lnSpc>
                <a:spcPct val="150000"/>
              </a:lnSpc>
            </a:pPr>
            <a:endParaRPr lang="zh-CN" altLang="en-US" dirty="0"/>
          </a:p>
        </p:txBody>
      </p:sp>
      <p:sp>
        <p:nvSpPr>
          <p:cNvPr id="3" name="Title 2"/>
          <p:cNvSpPr>
            <a:spLocks noGrp="1"/>
          </p:cNvSpPr>
          <p:nvPr>
            <p:ph type="title"/>
          </p:nvPr>
        </p:nvSpPr>
        <p:spPr/>
        <p:txBody>
          <a:bodyPr>
            <a:normAutofit fontScale="90000"/>
          </a:bodyPr>
          <a:lstStyle/>
          <a:p>
            <a:r>
              <a:rPr lang="en-US" altLang="zh-CN" sz="5400" dirty="0" err="1">
                <a:latin typeface="黑体" pitchFamily="49" charset="-122"/>
                <a:ea typeface="黑体" pitchFamily="49" charset="-122"/>
              </a:rPr>
              <a:t>BroadcastReceiver</a:t>
            </a:r>
            <a:r>
              <a:rPr lang="zh-CN" altLang="en-US" sz="5400" dirty="0">
                <a:latin typeface="黑体" pitchFamily="49" charset="-122"/>
                <a:ea typeface="黑体" pitchFamily="49" charset="-122"/>
              </a:rPr>
              <a:t>介绍</a:t>
            </a: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20624"/>
            <a:ext cx="11582400" cy="5222066"/>
          </a:xfrm>
        </p:spPr>
        <p:txBody>
          <a:bodyPr>
            <a:normAutofit lnSpcReduction="10000"/>
          </a:bodyPr>
          <a:lstStyle/>
          <a:p>
            <a:pPr>
              <a:spcBef>
                <a:spcPts val="1200"/>
              </a:spcBef>
            </a:pPr>
            <a:r>
              <a:rPr lang="en-US" altLang="zh-CN" sz="2400" dirty="0">
                <a:solidFill>
                  <a:srgbClr val="003399"/>
                </a:solidFill>
              </a:rPr>
              <a:t>1. </a:t>
            </a:r>
            <a:r>
              <a:rPr lang="zh-CN" altLang="en-US" sz="2400" dirty="0">
                <a:solidFill>
                  <a:srgbClr val="003399"/>
                </a:solidFill>
              </a:rPr>
              <a:t>定义广播接收器</a:t>
            </a:r>
            <a:r>
              <a:rPr lang="zh-CN" altLang="en-US" sz="2400" dirty="0"/>
              <a:t>，实现接收到广播消息后响应处理。</a:t>
            </a:r>
            <a:endParaRPr lang="en-US" altLang="zh-CN" sz="2400" dirty="0"/>
          </a:p>
          <a:p>
            <a:pPr lvl="1">
              <a:spcBef>
                <a:spcPts val="1200"/>
              </a:spcBef>
            </a:pPr>
            <a:r>
              <a:rPr lang="zh-CN" altLang="en-US" sz="2000" dirty="0"/>
              <a:t>定义子类继承自</a:t>
            </a:r>
            <a:r>
              <a:rPr lang="en-US" altLang="zh-CN" sz="2000" dirty="0" err="1"/>
              <a:t>BroadcastReceiver</a:t>
            </a:r>
            <a:r>
              <a:rPr lang="zh-CN" altLang="en-US" sz="2000" dirty="0"/>
              <a:t>，重写</a:t>
            </a:r>
            <a:r>
              <a:rPr lang="en-US" altLang="zh-CN" sz="2000" dirty="0" err="1"/>
              <a:t>onReceive</a:t>
            </a:r>
            <a:r>
              <a:rPr lang="en-US" altLang="zh-CN" sz="2000" dirty="0"/>
              <a:t>()</a:t>
            </a:r>
            <a:r>
              <a:rPr lang="zh-CN" altLang="en-US" sz="2000" dirty="0"/>
              <a:t>方法。</a:t>
            </a:r>
            <a:endParaRPr lang="en-US" altLang="zh-CN" sz="2000" dirty="0"/>
          </a:p>
          <a:p>
            <a:pPr>
              <a:spcBef>
                <a:spcPts val="1200"/>
              </a:spcBef>
            </a:pPr>
            <a:r>
              <a:rPr lang="en-US" altLang="zh-CN" sz="2400" dirty="0">
                <a:solidFill>
                  <a:srgbClr val="003399"/>
                </a:solidFill>
              </a:rPr>
              <a:t>2. </a:t>
            </a:r>
            <a:r>
              <a:rPr lang="zh-CN" altLang="en-US" sz="2400" dirty="0">
                <a:solidFill>
                  <a:srgbClr val="003399"/>
                </a:solidFill>
              </a:rPr>
              <a:t>注册广播接收器</a:t>
            </a:r>
            <a:r>
              <a:rPr lang="en-US" altLang="zh-CN" sz="2400" dirty="0" err="1"/>
              <a:t>BroadcastReceiver</a:t>
            </a:r>
            <a:r>
              <a:rPr lang="en-US" altLang="zh-CN" sz="2400" dirty="0"/>
              <a:t> </a:t>
            </a:r>
            <a:r>
              <a:rPr lang="zh-CN" altLang="en-US" sz="2400" dirty="0"/>
              <a:t>。</a:t>
            </a:r>
            <a:endParaRPr lang="en-US" altLang="zh-CN" sz="2400" dirty="0"/>
          </a:p>
          <a:p>
            <a:pPr lvl="1">
              <a:spcBef>
                <a:spcPts val="1200"/>
              </a:spcBef>
            </a:pPr>
            <a:r>
              <a:rPr lang="zh-CN" altLang="en-US" sz="2000" dirty="0"/>
              <a:t>设置过滤器，设置广播接收器感兴趣的广播消息。</a:t>
            </a:r>
            <a:endParaRPr lang="en-US" altLang="zh-CN" sz="2000" dirty="0"/>
          </a:p>
          <a:p>
            <a:pPr lvl="2">
              <a:spcBef>
                <a:spcPts val="1200"/>
              </a:spcBef>
            </a:pPr>
            <a:r>
              <a:rPr lang="zh-CN" altLang="en-US" sz="2000" dirty="0"/>
              <a:t>可以是系统广播消息或应用程序自定义广播消息。</a:t>
            </a:r>
            <a:endParaRPr lang="en-US" altLang="zh-CN" sz="2000" dirty="0"/>
          </a:p>
          <a:p>
            <a:pPr lvl="1">
              <a:spcBef>
                <a:spcPts val="1200"/>
              </a:spcBef>
            </a:pPr>
            <a:r>
              <a:rPr lang="zh-CN" altLang="en-US" sz="2000" dirty="0"/>
              <a:t>两种注册方式：静态注册和动态注册</a:t>
            </a:r>
            <a:endParaRPr lang="en-US" altLang="zh-CN" sz="2000" dirty="0"/>
          </a:p>
          <a:p>
            <a:pPr lvl="2">
              <a:spcBef>
                <a:spcPts val="1200"/>
              </a:spcBef>
            </a:pPr>
            <a:r>
              <a:rPr lang="zh-CN" altLang="en-US" sz="2000" b="1" dirty="0">
                <a:solidFill>
                  <a:srgbClr val="FF0000"/>
                </a:solidFill>
              </a:rPr>
              <a:t>动态注册</a:t>
            </a:r>
            <a:r>
              <a:rPr lang="zh-CN" altLang="en-US" sz="2000" dirty="0"/>
              <a:t>：在</a:t>
            </a:r>
            <a:r>
              <a:rPr lang="en-US" altLang="zh-CN" sz="2000" dirty="0" err="1"/>
              <a:t>onCreate</a:t>
            </a:r>
            <a:r>
              <a:rPr lang="zh-CN" altLang="en-US" sz="2000" dirty="0"/>
              <a:t>方法中设置</a:t>
            </a:r>
            <a:r>
              <a:rPr lang="en-US" altLang="zh-CN" sz="2000" dirty="0" err="1"/>
              <a:t>IntentFilter</a:t>
            </a:r>
            <a:r>
              <a:rPr lang="zh-CN" altLang="en-US" sz="2000" dirty="0"/>
              <a:t>，设置需要监听的广播消息，然后调用</a:t>
            </a:r>
            <a:r>
              <a:rPr lang="en-US" altLang="zh-CN" sz="2000" dirty="0" err="1"/>
              <a:t>context.registerReceiver</a:t>
            </a:r>
            <a:r>
              <a:rPr lang="zh-CN" altLang="en-US" sz="2000" dirty="0"/>
              <a:t>方法注册广播接收器。</a:t>
            </a:r>
            <a:endParaRPr lang="en-US" altLang="zh-CN" sz="2000" dirty="0"/>
          </a:p>
          <a:p>
            <a:pPr lvl="2">
              <a:spcBef>
                <a:spcPts val="1200"/>
              </a:spcBef>
            </a:pPr>
            <a:r>
              <a:rPr lang="zh-CN" altLang="en-US" sz="2000" b="1" dirty="0">
                <a:solidFill>
                  <a:srgbClr val="FF0000"/>
                </a:solidFill>
              </a:rPr>
              <a:t>静态注册</a:t>
            </a:r>
            <a:r>
              <a:rPr lang="zh-CN" altLang="en-US" sz="2000" dirty="0"/>
              <a:t>：在</a:t>
            </a:r>
            <a:r>
              <a:rPr lang="en-US" altLang="zh-CN" sz="2000" dirty="0"/>
              <a:t>AndroidManifest.xml</a:t>
            </a:r>
            <a:r>
              <a:rPr lang="zh-CN" altLang="en-US" sz="2000" dirty="0"/>
              <a:t>中注册广播接收器，设置</a:t>
            </a:r>
            <a:r>
              <a:rPr lang="en-US" altLang="zh-CN" sz="2000" dirty="0"/>
              <a:t>&lt;intent-filter&gt;</a:t>
            </a:r>
            <a:r>
              <a:rPr lang="zh-CN" altLang="en-US" sz="2000" dirty="0"/>
              <a:t>，设置需要监听的广播消息。</a:t>
            </a:r>
            <a:endParaRPr lang="en-US" altLang="zh-CN" sz="2000" dirty="0"/>
          </a:p>
          <a:p>
            <a:pPr>
              <a:lnSpc>
                <a:spcPct val="110000"/>
              </a:lnSpc>
              <a:buClr>
                <a:schemeClr val="accent1"/>
              </a:buClr>
            </a:pPr>
            <a:r>
              <a:rPr lang="en-US" altLang="zh-CN" sz="2400" dirty="0">
                <a:solidFill>
                  <a:srgbClr val="003399"/>
                </a:solidFill>
              </a:rPr>
              <a:t>3. </a:t>
            </a:r>
            <a:r>
              <a:rPr lang="zh-CN" altLang="en-US" dirty="0">
                <a:solidFill>
                  <a:srgbClr val="003399"/>
                </a:solidFill>
              </a:rPr>
              <a:t>Intent发送广播</a:t>
            </a:r>
          </a:p>
          <a:p>
            <a:pPr>
              <a:lnSpc>
                <a:spcPct val="110000"/>
              </a:lnSpc>
              <a:buClr>
                <a:schemeClr val="accent1"/>
              </a:buClr>
            </a:pPr>
            <a:r>
              <a:rPr lang="en-US" altLang="zh-CN" dirty="0">
                <a:solidFill>
                  <a:srgbClr val="003399"/>
                </a:solidFill>
              </a:rPr>
              <a:t>4. </a:t>
            </a:r>
            <a:r>
              <a:rPr lang="zh-CN" altLang="en-US" dirty="0">
                <a:solidFill>
                  <a:srgbClr val="003399"/>
                </a:solidFill>
              </a:rPr>
              <a:t>onReceive接收处理广播</a:t>
            </a:r>
          </a:p>
        </p:txBody>
      </p:sp>
      <p:sp>
        <p:nvSpPr>
          <p:cNvPr id="3" name="Title 2"/>
          <p:cNvSpPr>
            <a:spLocks noGrp="1"/>
          </p:cNvSpPr>
          <p:nvPr>
            <p:ph type="title"/>
          </p:nvPr>
        </p:nvSpPr>
        <p:spPr/>
        <p:txBody>
          <a:bodyPr/>
          <a:lstStyle/>
          <a:p>
            <a:r>
              <a:rPr lang="en-US" dirty="0"/>
              <a:t>B</a:t>
            </a:r>
            <a:r>
              <a:rPr lang="en-US" altLang="zh-CN" dirty="0"/>
              <a:t>roadcast</a:t>
            </a:r>
            <a:r>
              <a:rPr lang="zh-CN" altLang="en-US" dirty="0"/>
              <a:t>开发过程</a:t>
            </a:r>
            <a:endParaRPr lang="en-US" dirty="0"/>
          </a:p>
        </p:txBody>
      </p:sp>
    </p:spTree>
    <p:extLst>
      <p:ext uri="{BB962C8B-B14F-4D97-AF65-F5344CB8AC3E}">
        <p14:creationId xmlns:p14="http://schemas.microsoft.com/office/powerpoint/2010/main" val="149564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257563"/>
            <a:ext cx="10972800" cy="560977"/>
          </a:xfrm>
        </p:spPr>
        <p:txBody>
          <a:bodyPr>
            <a:normAutofit/>
          </a:bodyPr>
          <a:lstStyle/>
          <a:p>
            <a:r>
              <a:rPr lang="zh-CN" altLang="en-US" sz="2800" dirty="0"/>
              <a:t>继承</a:t>
            </a:r>
            <a:r>
              <a:rPr lang="en-US" altLang="zh-CN" sz="2800" dirty="0" err="1"/>
              <a:t>BroadcastReceiver</a:t>
            </a:r>
            <a:r>
              <a:rPr lang="zh-CN" altLang="en-US" sz="2800" dirty="0"/>
              <a:t>基类，实现</a:t>
            </a:r>
            <a:r>
              <a:rPr lang="en-US" altLang="zh-CN" sz="2800" dirty="0" err="1"/>
              <a:t>onReceiver</a:t>
            </a:r>
            <a:r>
              <a:rPr lang="zh-CN" altLang="en-US" sz="2800" dirty="0"/>
              <a:t>方法：</a:t>
            </a:r>
          </a:p>
        </p:txBody>
      </p:sp>
      <p:sp>
        <p:nvSpPr>
          <p:cNvPr id="3" name="标题 2"/>
          <p:cNvSpPr>
            <a:spLocks noGrp="1"/>
          </p:cNvSpPr>
          <p:nvPr>
            <p:ph type="title"/>
          </p:nvPr>
        </p:nvSpPr>
        <p:spPr/>
        <p:txBody>
          <a:bodyPr/>
          <a:lstStyle/>
          <a:p>
            <a:r>
              <a:rPr lang="en-US" altLang="zh-CN" dirty="0"/>
              <a:t>(1) </a:t>
            </a:r>
            <a:r>
              <a:rPr lang="zh-CN" altLang="en-US" dirty="0"/>
              <a:t>定义广播接收器</a:t>
            </a:r>
          </a:p>
        </p:txBody>
      </p:sp>
      <p:sp>
        <p:nvSpPr>
          <p:cNvPr id="4" name="TextBox 5"/>
          <p:cNvSpPr txBox="1">
            <a:spLocks noChangeArrowheads="1"/>
          </p:cNvSpPr>
          <p:nvPr/>
        </p:nvSpPr>
        <p:spPr bwMode="auto">
          <a:xfrm>
            <a:off x="975178" y="1987995"/>
            <a:ext cx="10439055" cy="26439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a:solidFill>
                  <a:srgbClr val="000000"/>
                </a:solidFill>
                <a:latin typeface="Arial" charset="0"/>
                <a:ea typeface="宋体" charset="-122"/>
              </a:defRPr>
            </a:lvl1pPr>
            <a:lvl2pPr>
              <a:defRPr sz="2800">
                <a:solidFill>
                  <a:srgbClr val="000000"/>
                </a:solidFill>
                <a:latin typeface="Arial" charset="0"/>
                <a:ea typeface="宋体" charset="-122"/>
              </a:defRPr>
            </a:lvl2pPr>
            <a:lvl3pPr>
              <a:defRPr sz="2400">
                <a:solidFill>
                  <a:srgbClr val="000000"/>
                </a:solidFill>
                <a:latin typeface="Arial" charset="0"/>
                <a:ea typeface="宋体" charset="-122"/>
              </a:defRPr>
            </a:lvl3pPr>
            <a:lvl4pPr>
              <a:defRPr sz="2000">
                <a:solidFill>
                  <a:srgbClr val="000000"/>
                </a:solidFill>
                <a:latin typeface="Arial" charset="0"/>
                <a:ea typeface="宋体" charset="-122"/>
              </a:defRPr>
            </a:lvl4pPr>
            <a:lvl5pPr>
              <a:defRPr sz="2000">
                <a:solidFill>
                  <a:srgbClr val="000000"/>
                </a:solidFill>
                <a:latin typeface="Arial" charset="0"/>
                <a:ea typeface="宋体" charset="-122"/>
              </a:defRPr>
            </a:lvl5pPr>
            <a:lvl6pPr eaLnBrk="0" fontAlgn="base" hangingPunct="0">
              <a:spcBef>
                <a:spcPct val="20000"/>
              </a:spcBef>
              <a:spcAft>
                <a:spcPct val="0"/>
              </a:spcAft>
              <a:buChar char="»"/>
              <a:defRPr sz="2000">
                <a:solidFill>
                  <a:srgbClr val="000000"/>
                </a:solidFill>
                <a:latin typeface="Arial" charset="0"/>
                <a:ea typeface="宋体" charset="-122"/>
              </a:defRPr>
            </a:lvl6pPr>
            <a:lvl7pPr eaLnBrk="0" fontAlgn="base" hangingPunct="0">
              <a:spcBef>
                <a:spcPct val="20000"/>
              </a:spcBef>
              <a:spcAft>
                <a:spcPct val="0"/>
              </a:spcAft>
              <a:buChar char="»"/>
              <a:defRPr sz="2000">
                <a:solidFill>
                  <a:srgbClr val="000000"/>
                </a:solidFill>
                <a:latin typeface="Arial" charset="0"/>
                <a:ea typeface="宋体" charset="-122"/>
              </a:defRPr>
            </a:lvl7pPr>
            <a:lvl8pPr eaLnBrk="0" fontAlgn="base" hangingPunct="0">
              <a:spcBef>
                <a:spcPct val="20000"/>
              </a:spcBef>
              <a:spcAft>
                <a:spcPct val="0"/>
              </a:spcAft>
              <a:buChar char="»"/>
              <a:defRPr sz="2000">
                <a:solidFill>
                  <a:srgbClr val="000000"/>
                </a:solidFill>
                <a:latin typeface="Arial" charset="0"/>
                <a:ea typeface="宋体" charset="-122"/>
              </a:defRPr>
            </a:lvl8pPr>
            <a:lvl9pPr eaLnBrk="0" fontAlgn="base" hangingPunct="0">
              <a:spcBef>
                <a:spcPct val="20000"/>
              </a:spcBef>
              <a:spcAft>
                <a:spcPct val="0"/>
              </a:spcAft>
              <a:buChar char="»"/>
              <a:defRPr sz="2000">
                <a:solidFill>
                  <a:srgbClr val="000000"/>
                </a:solidFill>
                <a:latin typeface="Arial" charset="0"/>
                <a:ea typeface="宋体" charset="-122"/>
              </a:defRPr>
            </a:lvl9pPr>
          </a:lstStyle>
          <a:p>
            <a:pPr eaLnBrk="1" hangingPunct="1">
              <a:lnSpc>
                <a:spcPct val="120000"/>
              </a:lnSpc>
              <a:buClr>
                <a:schemeClr val="bg1"/>
              </a:buClr>
              <a:buFont typeface="Wingdings" pitchFamily="2" charset="2"/>
              <a:buNone/>
            </a:pPr>
            <a:r>
              <a:rPr lang="en-US" altLang="en-US" sz="2800" dirty="0">
                <a:latin typeface="Palatino Linotype" pitchFamily="18" charset="0"/>
                <a:ea typeface="黑体" pitchFamily="49" charset="-122"/>
              </a:rPr>
              <a:t>public class </a:t>
            </a:r>
            <a:r>
              <a:rPr lang="en-US" altLang="en-US" sz="2800" b="1" dirty="0" err="1">
                <a:solidFill>
                  <a:srgbClr val="D60093"/>
                </a:solidFill>
                <a:latin typeface="Palatino Linotype" pitchFamily="18" charset="0"/>
                <a:ea typeface="黑体" pitchFamily="49" charset="-122"/>
              </a:rPr>
              <a:t>MyBroadcastReceiver</a:t>
            </a:r>
            <a:r>
              <a:rPr lang="en-US" altLang="en-US" sz="2800" b="1" dirty="0">
                <a:solidFill>
                  <a:srgbClr val="D60093"/>
                </a:solidFill>
                <a:latin typeface="Palatino Linotype" pitchFamily="18" charset="0"/>
                <a:ea typeface="黑体" pitchFamily="49" charset="-122"/>
              </a:rPr>
              <a:t> </a:t>
            </a:r>
            <a:r>
              <a:rPr lang="en-US" altLang="en-US" sz="2800" dirty="0">
                <a:solidFill>
                  <a:schemeClr val="tx1"/>
                </a:solidFill>
                <a:latin typeface="Palatino Linotype" pitchFamily="18" charset="0"/>
                <a:ea typeface="黑体" pitchFamily="49" charset="-122"/>
              </a:rPr>
              <a:t>extends</a:t>
            </a:r>
            <a:r>
              <a:rPr lang="en-US" altLang="en-US" sz="2800" b="1" dirty="0">
                <a:solidFill>
                  <a:schemeClr val="tx1"/>
                </a:solidFill>
                <a:latin typeface="Palatino Linotype" pitchFamily="18" charset="0"/>
                <a:ea typeface="黑体" pitchFamily="49" charset="-122"/>
              </a:rPr>
              <a:t> </a:t>
            </a:r>
            <a:r>
              <a:rPr lang="en-US" altLang="en-US" sz="2800" b="1" dirty="0" err="1">
                <a:solidFill>
                  <a:srgbClr val="0000CC"/>
                </a:solidFill>
                <a:latin typeface="Palatino Linotype" pitchFamily="18" charset="0"/>
                <a:ea typeface="黑体" pitchFamily="49" charset="-122"/>
              </a:rPr>
              <a:t>BroadcastReceiver</a:t>
            </a:r>
            <a:r>
              <a:rPr lang="en-US" altLang="en-US" sz="2800" b="1" dirty="0">
                <a:latin typeface="Palatino Linotype" pitchFamily="18" charset="0"/>
                <a:ea typeface="黑体" pitchFamily="49" charset="-122"/>
              </a:rPr>
              <a:t> {</a:t>
            </a:r>
          </a:p>
          <a:p>
            <a:pPr eaLnBrk="1" hangingPunct="1">
              <a:lnSpc>
                <a:spcPct val="120000"/>
              </a:lnSpc>
              <a:buClr>
                <a:schemeClr val="bg1"/>
              </a:buClr>
              <a:buFont typeface="Wingdings" pitchFamily="2" charset="2"/>
              <a:buNone/>
            </a:pPr>
            <a:r>
              <a:rPr lang="en-US" altLang="en-US" sz="2800" b="1" dirty="0">
                <a:latin typeface="Palatino Linotype" pitchFamily="18" charset="0"/>
                <a:ea typeface="黑体" pitchFamily="49" charset="-122"/>
              </a:rPr>
              <a:t>	public void</a:t>
            </a:r>
            <a:r>
              <a:rPr lang="en-US" altLang="en-US" sz="2800" b="1" dirty="0">
                <a:solidFill>
                  <a:srgbClr val="FF0000"/>
                </a:solidFill>
                <a:latin typeface="Palatino Linotype" pitchFamily="18" charset="0"/>
                <a:ea typeface="黑体" pitchFamily="49" charset="-122"/>
              </a:rPr>
              <a:t> </a:t>
            </a:r>
            <a:r>
              <a:rPr lang="en-US" altLang="en-US" sz="2800" b="1" dirty="0" err="1">
                <a:solidFill>
                  <a:srgbClr val="FF0000"/>
                </a:solidFill>
                <a:latin typeface="Palatino Linotype" pitchFamily="18" charset="0"/>
                <a:ea typeface="黑体" pitchFamily="49" charset="-122"/>
              </a:rPr>
              <a:t>onReceive</a:t>
            </a:r>
            <a:r>
              <a:rPr lang="en-US" altLang="en-US" sz="2800" b="1" dirty="0">
                <a:latin typeface="Palatino Linotype" pitchFamily="18" charset="0"/>
                <a:ea typeface="黑体" pitchFamily="49" charset="-122"/>
              </a:rPr>
              <a:t>(Context </a:t>
            </a:r>
            <a:r>
              <a:rPr lang="en-US" altLang="en-US" sz="2800" b="1" dirty="0" err="1">
                <a:latin typeface="Palatino Linotype" pitchFamily="18" charset="0"/>
                <a:ea typeface="黑体" pitchFamily="49" charset="-122"/>
              </a:rPr>
              <a:t>context</a:t>
            </a:r>
            <a:r>
              <a:rPr lang="en-US" altLang="en-US" sz="2800" b="1" dirty="0">
                <a:latin typeface="Palatino Linotype" pitchFamily="18" charset="0"/>
                <a:ea typeface="黑体" pitchFamily="49" charset="-122"/>
              </a:rPr>
              <a:t>, </a:t>
            </a:r>
            <a:r>
              <a:rPr lang="en-US" altLang="en-US" sz="2800" b="1" dirty="0">
                <a:solidFill>
                  <a:srgbClr val="FF0000"/>
                </a:solidFill>
                <a:latin typeface="Palatino Linotype" pitchFamily="18" charset="0"/>
                <a:ea typeface="黑体" pitchFamily="49" charset="-122"/>
              </a:rPr>
              <a:t>Intent</a:t>
            </a:r>
            <a:r>
              <a:rPr lang="en-US" altLang="en-US" sz="2800" b="1" dirty="0">
                <a:latin typeface="Palatino Linotype" pitchFamily="18" charset="0"/>
                <a:ea typeface="黑体" pitchFamily="49" charset="-122"/>
              </a:rPr>
              <a:t> intent) </a:t>
            </a:r>
            <a:r>
              <a:rPr lang="en-US" altLang="en-US" sz="2800" dirty="0">
                <a:latin typeface="Palatino Linotype" pitchFamily="18" charset="0"/>
                <a:ea typeface="黑体" pitchFamily="49" charset="-122"/>
              </a:rPr>
              <a:t>{</a:t>
            </a:r>
          </a:p>
          <a:p>
            <a:pPr eaLnBrk="1" hangingPunct="1">
              <a:lnSpc>
                <a:spcPct val="120000"/>
              </a:lnSpc>
              <a:buClr>
                <a:schemeClr val="bg1"/>
              </a:buClr>
              <a:buFont typeface="Wingdings" pitchFamily="2" charset="2"/>
              <a:buNone/>
            </a:pPr>
            <a:r>
              <a:rPr lang="en-US" altLang="en-US" sz="2800" dirty="0">
                <a:latin typeface="Palatino Linotype" pitchFamily="18" charset="0"/>
                <a:ea typeface="黑体" pitchFamily="49" charset="-122"/>
              </a:rPr>
              <a:t>		</a:t>
            </a:r>
          </a:p>
          <a:p>
            <a:pPr eaLnBrk="1" hangingPunct="1">
              <a:lnSpc>
                <a:spcPct val="120000"/>
              </a:lnSpc>
              <a:buClr>
                <a:schemeClr val="bg1"/>
              </a:buClr>
              <a:buFont typeface="Wingdings" pitchFamily="2" charset="2"/>
              <a:buNone/>
            </a:pPr>
            <a:r>
              <a:rPr lang="en-US" altLang="en-US" sz="2800" dirty="0">
                <a:latin typeface="Palatino Linotype" pitchFamily="18" charset="0"/>
                <a:ea typeface="黑体" pitchFamily="49" charset="-122"/>
              </a:rPr>
              <a:t>	}</a:t>
            </a:r>
          </a:p>
          <a:p>
            <a:pPr eaLnBrk="1" hangingPunct="1">
              <a:lnSpc>
                <a:spcPct val="120000"/>
              </a:lnSpc>
              <a:buClr>
                <a:schemeClr val="bg1"/>
              </a:buClr>
              <a:buFont typeface="Wingdings" pitchFamily="2" charset="2"/>
              <a:buNone/>
            </a:pPr>
            <a:r>
              <a:rPr lang="en-US" altLang="en-US" sz="2800" dirty="0">
                <a:latin typeface="Palatino Linotype" pitchFamily="18" charset="0"/>
                <a:ea typeface="黑体" pitchFamily="49" charset="-122"/>
              </a:rPr>
              <a:t>}</a:t>
            </a:r>
          </a:p>
        </p:txBody>
      </p:sp>
      <p:sp>
        <p:nvSpPr>
          <p:cNvPr id="5" name="TextBox 5"/>
          <p:cNvSpPr txBox="1">
            <a:spLocks noChangeArrowheads="1"/>
          </p:cNvSpPr>
          <p:nvPr/>
        </p:nvSpPr>
        <p:spPr bwMode="auto">
          <a:xfrm>
            <a:off x="975179" y="4785049"/>
            <a:ext cx="10596711"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宋体" charset="-122"/>
              </a:defRPr>
            </a:lvl1pPr>
            <a:lvl2pPr>
              <a:defRPr sz="2800">
                <a:solidFill>
                  <a:srgbClr val="000000"/>
                </a:solidFill>
                <a:latin typeface="Arial" charset="0"/>
                <a:ea typeface="宋体" charset="-122"/>
              </a:defRPr>
            </a:lvl2pPr>
            <a:lvl3pPr>
              <a:defRPr sz="2400">
                <a:solidFill>
                  <a:srgbClr val="000000"/>
                </a:solidFill>
                <a:latin typeface="Arial" charset="0"/>
                <a:ea typeface="宋体" charset="-122"/>
              </a:defRPr>
            </a:lvl3pPr>
            <a:lvl4pPr>
              <a:defRPr sz="2000">
                <a:solidFill>
                  <a:srgbClr val="000000"/>
                </a:solidFill>
                <a:latin typeface="Arial" charset="0"/>
                <a:ea typeface="宋体" charset="-122"/>
              </a:defRPr>
            </a:lvl4pPr>
            <a:lvl5pPr>
              <a:defRPr sz="2000">
                <a:solidFill>
                  <a:srgbClr val="000000"/>
                </a:solidFill>
                <a:latin typeface="Arial" charset="0"/>
                <a:ea typeface="宋体" charset="-122"/>
              </a:defRPr>
            </a:lvl5pPr>
            <a:lvl6pPr eaLnBrk="0" fontAlgn="base" hangingPunct="0">
              <a:spcBef>
                <a:spcPct val="20000"/>
              </a:spcBef>
              <a:spcAft>
                <a:spcPct val="0"/>
              </a:spcAft>
              <a:buChar char="»"/>
              <a:defRPr sz="2000">
                <a:solidFill>
                  <a:srgbClr val="000000"/>
                </a:solidFill>
                <a:latin typeface="Arial" charset="0"/>
                <a:ea typeface="宋体" charset="-122"/>
              </a:defRPr>
            </a:lvl6pPr>
            <a:lvl7pPr eaLnBrk="0" fontAlgn="base" hangingPunct="0">
              <a:spcBef>
                <a:spcPct val="20000"/>
              </a:spcBef>
              <a:spcAft>
                <a:spcPct val="0"/>
              </a:spcAft>
              <a:buChar char="»"/>
              <a:defRPr sz="2000">
                <a:solidFill>
                  <a:srgbClr val="000000"/>
                </a:solidFill>
                <a:latin typeface="Arial" charset="0"/>
                <a:ea typeface="宋体" charset="-122"/>
              </a:defRPr>
            </a:lvl7pPr>
            <a:lvl8pPr eaLnBrk="0" fontAlgn="base" hangingPunct="0">
              <a:spcBef>
                <a:spcPct val="20000"/>
              </a:spcBef>
              <a:spcAft>
                <a:spcPct val="0"/>
              </a:spcAft>
              <a:buChar char="»"/>
              <a:defRPr sz="2000">
                <a:solidFill>
                  <a:srgbClr val="000000"/>
                </a:solidFill>
                <a:latin typeface="Arial" charset="0"/>
                <a:ea typeface="宋体" charset="-122"/>
              </a:defRPr>
            </a:lvl8pPr>
            <a:lvl9pPr eaLnBrk="0" fontAlgn="base" hangingPunct="0">
              <a:spcBef>
                <a:spcPct val="20000"/>
              </a:spcBef>
              <a:spcAft>
                <a:spcPct val="0"/>
              </a:spcAft>
              <a:buChar char="»"/>
              <a:defRPr sz="2000">
                <a:solidFill>
                  <a:srgbClr val="000000"/>
                </a:solidFill>
                <a:latin typeface="Arial" charset="0"/>
                <a:ea typeface="宋体" charset="-122"/>
              </a:defRPr>
            </a:lvl9pPr>
          </a:lstStyle>
          <a:p>
            <a:pPr eaLnBrk="1" hangingPunct="1">
              <a:lnSpc>
                <a:spcPct val="120000"/>
              </a:lnSpc>
              <a:buClr>
                <a:schemeClr val="bg1"/>
              </a:buClr>
              <a:buFont typeface="Wingdings" pitchFamily="2" charset="2"/>
              <a:buNone/>
            </a:pPr>
            <a:r>
              <a:rPr lang="en-US" altLang="zh-CN" sz="2800" dirty="0">
                <a:solidFill>
                  <a:srgbClr val="0D0D0D"/>
                </a:solidFill>
                <a:latin typeface="+mn-lt"/>
                <a:ea typeface="黑体" pitchFamily="49" charset="-122"/>
              </a:rPr>
              <a:t>    </a:t>
            </a:r>
            <a:r>
              <a:rPr lang="en-US" altLang="zh-CN" sz="2800" dirty="0" err="1">
                <a:solidFill>
                  <a:srgbClr val="0D0D0D"/>
                </a:solidFill>
                <a:latin typeface="+mn-lt"/>
                <a:ea typeface="黑体" pitchFamily="49" charset="-122"/>
              </a:rPr>
              <a:t>在</a:t>
            </a:r>
            <a:r>
              <a:rPr lang="en-US" altLang="zh-CN" sz="2800" b="1" dirty="0" err="1">
                <a:solidFill>
                  <a:srgbClr val="FF0000"/>
                </a:solidFill>
                <a:latin typeface="+mn-lt"/>
                <a:ea typeface="黑体" pitchFamily="49" charset="-122"/>
              </a:rPr>
              <a:t>onReceive</a:t>
            </a:r>
            <a:r>
              <a:rPr lang="en-US" altLang="zh-CN" sz="2800" b="1" dirty="0">
                <a:solidFill>
                  <a:srgbClr val="FF0000"/>
                </a:solidFill>
                <a:latin typeface="+mn-lt"/>
                <a:ea typeface="黑体" pitchFamily="49" charset="-122"/>
              </a:rPr>
              <a:t>()</a:t>
            </a:r>
            <a:r>
              <a:rPr lang="en-US" altLang="zh-CN" sz="2800" dirty="0" err="1">
                <a:solidFill>
                  <a:srgbClr val="0D0D0D"/>
                </a:solidFill>
                <a:latin typeface="+mn-lt"/>
                <a:ea typeface="黑体" pitchFamily="49" charset="-122"/>
              </a:rPr>
              <a:t>方法中，接收了一个</a:t>
            </a:r>
            <a:r>
              <a:rPr lang="en-US" altLang="zh-CN" sz="2800" b="1" dirty="0" err="1">
                <a:solidFill>
                  <a:srgbClr val="FF0000"/>
                </a:solidFill>
                <a:latin typeface="+mn-lt"/>
                <a:ea typeface="黑体" pitchFamily="49" charset="-122"/>
              </a:rPr>
              <a:t>Intent</a:t>
            </a:r>
            <a:r>
              <a:rPr lang="en-US" altLang="zh-CN" sz="2800" dirty="0" err="1">
                <a:solidFill>
                  <a:srgbClr val="0D0D0D"/>
                </a:solidFill>
                <a:latin typeface="+mn-lt"/>
                <a:ea typeface="黑体" pitchFamily="49" charset="-122"/>
              </a:rPr>
              <a:t>的参数，通过它可以</a:t>
            </a:r>
            <a:r>
              <a:rPr lang="en-US" altLang="zh-CN" sz="2800" b="1" dirty="0" err="1">
                <a:solidFill>
                  <a:srgbClr val="0000CC"/>
                </a:solidFill>
                <a:latin typeface="+mn-lt"/>
                <a:ea typeface="黑体" pitchFamily="49" charset="-122"/>
              </a:rPr>
              <a:t>获取广播</a:t>
            </a:r>
            <a:r>
              <a:rPr lang="zh-CN" altLang="en-US" sz="2800" b="1" dirty="0">
                <a:solidFill>
                  <a:srgbClr val="0000CC"/>
                </a:solidFill>
                <a:latin typeface="+mn-lt"/>
                <a:ea typeface="黑体" pitchFamily="49" charset="-122"/>
              </a:rPr>
              <a:t>所携带的数据</a:t>
            </a:r>
            <a:r>
              <a:rPr lang="zh-CN" altLang="en-US" sz="2800" dirty="0">
                <a:solidFill>
                  <a:srgbClr val="0D0D0D"/>
                </a:solidFill>
                <a:latin typeface="+mn-lt"/>
                <a:ea typeface="黑体" pitchFamily="49" charset="-122"/>
              </a:rPr>
              <a:t>。</a:t>
            </a:r>
          </a:p>
        </p:txBody>
      </p:sp>
    </p:spTree>
    <p:extLst>
      <p:ext uri="{BB962C8B-B14F-4D97-AF65-F5344CB8AC3E}">
        <p14:creationId xmlns:p14="http://schemas.microsoft.com/office/powerpoint/2010/main" val="39127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3.xml><?xml version="1.0" encoding="utf-8"?>
<p:tagLst xmlns:a="http://schemas.openxmlformats.org/drawingml/2006/main" xmlns:r="http://schemas.openxmlformats.org/officeDocument/2006/relationships" xmlns:p="http://schemas.openxmlformats.org/presentationml/2006/main">
  <p:tag name="PROBLEMSCORE_HALF" val="0.0"/>
  <p:tag name="ANONYMOUSPOLLING" val="False"/>
  <p:tag name="RAINPROBLEMTYPE" val="Polling"/>
  <p:tag name="RAINPROBLEM" val="Polling"/>
  <p:tag name="PROBLEMSCORE" val="0.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7437</Words>
  <Application>Microsoft Office PowerPoint</Application>
  <PresentationFormat>宽屏</PresentationFormat>
  <Paragraphs>704</Paragraphs>
  <Slides>68</Slides>
  <Notes>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4" baseType="lpstr">
      <vt:lpstr>-apple-system</vt:lpstr>
      <vt:lpstr>等线</vt:lpstr>
      <vt:lpstr>黑体</vt:lpstr>
      <vt:lpstr>宋体</vt:lpstr>
      <vt:lpstr>微软雅黑</vt:lpstr>
      <vt:lpstr>微软雅黑</vt:lpstr>
      <vt:lpstr>Arial</vt:lpstr>
      <vt:lpstr>Calibri</vt:lpstr>
      <vt:lpstr>Century Gothic</vt:lpstr>
      <vt:lpstr>Corbel</vt:lpstr>
      <vt:lpstr>Palatino Linotype</vt:lpstr>
      <vt:lpstr>Times New Roman</vt:lpstr>
      <vt:lpstr>Wingdings</vt:lpstr>
      <vt:lpstr>Wingdings 2</vt:lpstr>
      <vt:lpstr>Presentation on brainstorming</vt:lpstr>
      <vt:lpstr>Visio</vt:lpstr>
      <vt:lpstr>第8章  系统服务</vt:lpstr>
      <vt:lpstr>PowerPoint 演示文稿</vt:lpstr>
      <vt:lpstr>主要内容</vt:lpstr>
      <vt:lpstr>Broadcast组件</vt:lpstr>
      <vt:lpstr>广播类型</vt:lpstr>
      <vt:lpstr>1. 广播机制</vt:lpstr>
      <vt:lpstr>BroadcastReceiver介绍</vt:lpstr>
      <vt:lpstr>Broadcast开发过程</vt:lpstr>
      <vt:lpstr>(1) 定义广播接收器</vt:lpstr>
      <vt:lpstr>(2) 注册广播接收器</vt:lpstr>
      <vt:lpstr>(2) 注册广播接收器</vt:lpstr>
      <vt:lpstr>两种注册方式的区别</vt:lpstr>
      <vt:lpstr>(3)  BroadcastReceiver响应</vt:lpstr>
      <vt:lpstr>注意</vt:lpstr>
      <vt:lpstr>2. 接收系统广播消息</vt:lpstr>
      <vt:lpstr>常用系统广播消息</vt:lpstr>
      <vt:lpstr>Android系统广播消息的Action</vt:lpstr>
      <vt:lpstr>开机启动广播</vt:lpstr>
      <vt:lpstr>截获用户短信</vt:lpstr>
      <vt:lpstr>截获用户短信-关键代码</vt:lpstr>
      <vt:lpstr>手机电量提醒</vt:lpstr>
      <vt:lpstr>例：监听网络状态</vt:lpstr>
      <vt:lpstr>PowerPoint 演示文稿</vt:lpstr>
      <vt:lpstr>例：监听网络状态</vt:lpstr>
      <vt:lpstr>例：监听网络状态</vt:lpstr>
      <vt:lpstr>例：监听网络状态</vt:lpstr>
      <vt:lpstr>权限控制</vt:lpstr>
      <vt:lpstr>测试</vt:lpstr>
      <vt:lpstr>静态注册与动态注册</vt:lpstr>
      <vt:lpstr>3. 发送自定义广播</vt:lpstr>
      <vt:lpstr>发送广播的两种方式</vt:lpstr>
      <vt:lpstr>例：发送标准广播</vt:lpstr>
      <vt:lpstr>例：发送标准广播</vt:lpstr>
      <vt:lpstr>发送有序广播示例</vt:lpstr>
      <vt:lpstr>PowerPoint 演示文稿</vt:lpstr>
      <vt:lpstr>PowerPoint 演示文稿</vt:lpstr>
      <vt:lpstr>PowerPoint 演示文稿</vt:lpstr>
      <vt:lpstr>4.使用本地广播</vt:lpstr>
      <vt:lpstr>PowerPoint 演示文稿</vt:lpstr>
      <vt:lpstr>PowerPoint 演示文稿</vt:lpstr>
      <vt:lpstr>使用本地广播</vt:lpstr>
      <vt:lpstr>练一练</vt:lpstr>
      <vt:lpstr>练一练</vt:lpstr>
      <vt:lpstr>PowerPoint 演示文稿</vt:lpstr>
      <vt:lpstr>5.广播的最佳实践—— 实现强制下线功能</vt:lpstr>
      <vt:lpstr>(1)关闭所有活动的实现</vt:lpstr>
      <vt:lpstr>(1)关闭所有活动的实现</vt:lpstr>
      <vt:lpstr>(2)登录活动</vt:lpstr>
      <vt:lpstr>(3) 发送广播消息</vt:lpstr>
      <vt:lpstr>(4) 注册广播接收器</vt:lpstr>
      <vt:lpstr>PowerPoint 演示文稿</vt:lpstr>
      <vt:lpstr>PowerPoint 演示文稿</vt:lpstr>
      <vt:lpstr>6. 简易音频播放器</vt:lpstr>
      <vt:lpstr>6. 简易音频播放器</vt:lpstr>
      <vt:lpstr>6. 简易音频播放器</vt:lpstr>
      <vt:lpstr>6. 简易音频播放器</vt:lpstr>
      <vt:lpstr>6. 简易音频播放器</vt:lpstr>
      <vt:lpstr>6. 简易音频播放器</vt:lpstr>
      <vt:lpstr>6. 简易音频播放器</vt:lpstr>
      <vt:lpstr>6. 简易音频播放器</vt:lpstr>
      <vt:lpstr>6. 简易音频播放器</vt:lpstr>
      <vt:lpstr>注意事项</vt:lpstr>
      <vt:lpstr>异步准备</vt:lpstr>
      <vt:lpstr>PowerPoint 演示文稿</vt:lpstr>
      <vt:lpstr>练一练</vt:lpstr>
      <vt:lpstr>PowerPoint 演示文稿</vt:lpstr>
      <vt:lpstr>PowerPoint 演示文稿</vt:lpstr>
      <vt:lpstr>基于Service的音乐播放器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2016-07-09T07:05:03Z</dcterms:created>
  <dcterms:modified xsi:type="dcterms:W3CDTF">2022-11-14T12:52:34Z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