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51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06" r:id="rId13"/>
    <p:sldId id="270" r:id="rId14"/>
    <p:sldId id="269" r:id="rId15"/>
    <p:sldId id="271" r:id="rId16"/>
    <p:sldId id="272" r:id="rId17"/>
    <p:sldId id="275" r:id="rId18"/>
    <p:sldId id="273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307" r:id="rId28"/>
    <p:sldId id="283" r:id="rId29"/>
    <p:sldId id="284" r:id="rId30"/>
    <p:sldId id="285" r:id="rId31"/>
    <p:sldId id="299" r:id="rId32"/>
    <p:sldId id="286" r:id="rId33"/>
    <p:sldId id="287" r:id="rId34"/>
    <p:sldId id="300" r:id="rId35"/>
    <p:sldId id="301" r:id="rId36"/>
    <p:sldId id="288" r:id="rId37"/>
    <p:sldId id="289" r:id="rId38"/>
    <p:sldId id="290" r:id="rId39"/>
    <p:sldId id="292" r:id="rId40"/>
    <p:sldId id="293" r:id="rId41"/>
    <p:sldId id="302" r:id="rId42"/>
    <p:sldId id="303" r:id="rId43"/>
    <p:sldId id="304" r:id="rId44"/>
    <p:sldId id="305" r:id="rId45"/>
    <p:sldId id="291" r:id="rId46"/>
    <p:sldId id="294" r:id="rId47"/>
    <p:sldId id="297" r:id="rId48"/>
    <p:sldId id="295" r:id="rId49"/>
    <p:sldId id="298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15FE9A-35FD-4A96-8CEA-31A351E78B01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306"/>
            <p14:sldId id="270"/>
            <p14:sldId id="269"/>
            <p14:sldId id="271"/>
            <p14:sldId id="272"/>
            <p14:sldId id="275"/>
            <p14:sldId id="273"/>
            <p14:sldId id="274"/>
            <p14:sldId id="277"/>
            <p14:sldId id="276"/>
            <p14:sldId id="278"/>
            <p14:sldId id="279"/>
            <p14:sldId id="280"/>
            <p14:sldId id="281"/>
            <p14:sldId id="282"/>
            <p14:sldId id="307"/>
            <p14:sldId id="283"/>
            <p14:sldId id="284"/>
            <p14:sldId id="285"/>
            <p14:sldId id="299"/>
            <p14:sldId id="286"/>
            <p14:sldId id="287"/>
            <p14:sldId id="300"/>
            <p14:sldId id="301"/>
            <p14:sldId id="288"/>
            <p14:sldId id="289"/>
            <p14:sldId id="290"/>
            <p14:sldId id="292"/>
            <p14:sldId id="293"/>
            <p14:sldId id="302"/>
            <p14:sldId id="303"/>
            <p14:sldId id="304"/>
            <p14:sldId id="305"/>
            <p14:sldId id="291"/>
            <p14:sldId id="294"/>
            <p14:sldId id="297"/>
            <p14:sldId id="295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蔡 美玲" initials="蔡" lastIdx="1" clrIdx="0">
    <p:extLst>
      <p:ext uri="{19B8F6BF-5375-455C-9EA6-DF929625EA0E}">
        <p15:presenceInfo xmlns:p15="http://schemas.microsoft.com/office/powerpoint/2012/main" userId="1f0cf32301acfb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790"/>
    <a:srgbClr val="B8CCF0"/>
    <a:srgbClr val="EBF0F0"/>
    <a:srgbClr val="9F2DB2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7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BEAE4-A422-4D6C-94E6-953C44277C7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4E7C-93F3-47F3-8146-0F6AB151A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5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henliqiang12345678/article/details/50482130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guide/topics/manifest/service-element#n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google.cn/guide/topics/manifest/service-element#exported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这个知识点讲解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Service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的基本用法。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34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下面通过代码演示使用</a:t>
            </a:r>
            <a:r>
              <a:rPr lang="en-US" altLang="zh-CN" dirty="0"/>
              <a:t>Start</a:t>
            </a:r>
            <a:r>
              <a:rPr lang="zh-CN" altLang="en-US" dirty="0"/>
              <a:t>方式启动</a:t>
            </a:r>
            <a:r>
              <a:rPr lang="en-US" altLang="zh-CN" dirty="0"/>
              <a:t>Service</a:t>
            </a:r>
            <a:r>
              <a:rPr lang="zh-CN" altLang="en-US" dirty="0"/>
              <a:t>，演示</a:t>
            </a:r>
            <a:r>
              <a:rPr lang="en-US" altLang="zh-CN" sz="1200" dirty="0"/>
              <a:t>Service</a:t>
            </a:r>
            <a:r>
              <a:rPr lang="zh-CN" altLang="zh-CN" sz="1200" dirty="0"/>
              <a:t>的生命周期</a:t>
            </a:r>
            <a:r>
              <a:rPr lang="zh-CN" altLang="en-US" sz="1200" dirty="0"/>
              <a:t>。</a:t>
            </a:r>
            <a:endParaRPr lang="en-US" altLang="zh-CN" sz="200" dirty="0"/>
          </a:p>
          <a:p>
            <a:r>
              <a:rPr lang="zh-CN" altLang="en-US" dirty="0"/>
              <a:t>首先自定义 </a:t>
            </a:r>
            <a:r>
              <a:rPr lang="en-US" altLang="zh-CN" sz="1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MyService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继承 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，设置全局计数器变量 </a:t>
            </a:r>
            <a:r>
              <a:rPr lang="en-US" altLang="zh-CN" sz="1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cnt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endParaRPr lang="en-US" altLang="zh-CN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重写 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onCreate()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onStartCommand()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onDestroy() 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等方法，在方法中改变并打印 </a:t>
            </a:r>
            <a:r>
              <a:rPr lang="en-US" altLang="zh-CN" sz="1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cnt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 的值，</a:t>
            </a:r>
            <a:endParaRPr lang="en-US" altLang="zh-CN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以此观察</a:t>
            </a:r>
            <a:r>
              <a:rPr lang="en-US" altLang="zh-CN" sz="1200" dirty="0"/>
              <a:t>Service</a:t>
            </a:r>
            <a:r>
              <a:rPr lang="zh-CN" altLang="zh-CN" sz="1200" dirty="0"/>
              <a:t>的生命周期</a:t>
            </a:r>
            <a:r>
              <a:rPr lang="zh-CN" altLang="en-US" sz="1200" dirty="0"/>
              <a:t>方法的调用过程。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8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然后在清单文件中</a:t>
            </a:r>
            <a:r>
              <a:rPr lang="zh-CN" altLang="en-US" sz="1200" b="0" dirty="0"/>
              <a:t>添加对</a:t>
            </a:r>
            <a:r>
              <a:rPr lang="en-US" altLang="zh-CN" sz="1200" b="0" dirty="0"/>
              <a:t>Service</a:t>
            </a:r>
            <a:r>
              <a:rPr lang="zh-CN" altLang="en-US" sz="1200" b="0" dirty="0"/>
              <a:t>的声明。</a:t>
            </a:r>
            <a:endParaRPr lang="en-US" altLang="zh-CN" sz="1200" b="0" dirty="0"/>
          </a:p>
          <a:p>
            <a:r>
              <a:rPr lang="zh-CN" altLang="en-US" sz="1200" b="0" dirty="0"/>
              <a:t>在</a:t>
            </a:r>
            <a:r>
              <a:rPr lang="en-US" altLang="zh-CN" sz="1200" b="0" dirty="0"/>
              <a:t> Activity </a:t>
            </a:r>
            <a:r>
              <a:rPr lang="zh-CN" altLang="en-US" sz="1200" b="0" dirty="0"/>
              <a:t>中为“</a:t>
            </a:r>
            <a:r>
              <a:rPr lang="zh-CN" altLang="zh-CN" b="0" dirty="0"/>
              <a:t>启动</a:t>
            </a:r>
            <a:r>
              <a:rPr lang="en-US" altLang="zh-CN" b="0" dirty="0"/>
              <a:t>Service</a:t>
            </a:r>
            <a:r>
              <a:rPr lang="zh-CN" altLang="zh-CN" b="0" dirty="0"/>
              <a:t>”</a:t>
            </a:r>
            <a:r>
              <a:rPr lang="en-US" altLang="zh-CN" b="0" dirty="0"/>
              <a:t>Button</a:t>
            </a:r>
            <a:r>
              <a:rPr lang="zh-CN" altLang="en-US" b="0" dirty="0"/>
              <a:t>添加</a:t>
            </a:r>
            <a:r>
              <a:rPr lang="zh-CN" altLang="zh-CN" b="0" dirty="0"/>
              <a:t>代码实现</a:t>
            </a:r>
            <a:r>
              <a:rPr lang="zh-CN" altLang="en-US" b="0" dirty="0"/>
              <a:t>，调用</a:t>
            </a:r>
            <a:r>
              <a:rPr lang="en-US" altLang="zh-CN" sz="1200" b="0" kern="100" dirty="0">
                <a:solidFill>
                  <a:srgbClr val="FF0000"/>
                </a:solidFill>
                <a:effectLst/>
                <a:latin typeface="+mn-lt"/>
              </a:rPr>
              <a:t>startService()</a:t>
            </a:r>
            <a:r>
              <a:rPr lang="zh-CN" altLang="en-US" sz="1200" b="0" kern="100" dirty="0">
                <a:solidFill>
                  <a:srgbClr val="FF0000"/>
                </a:solidFill>
                <a:effectLst/>
                <a:latin typeface="+mn-lt"/>
              </a:rPr>
              <a:t> 以启动方式启动</a:t>
            </a:r>
            <a:r>
              <a:rPr lang="en-US" altLang="zh-CN" sz="1200" b="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MyService</a:t>
            </a:r>
            <a:endParaRPr lang="en-US" altLang="zh-CN" sz="1200" b="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为“停止</a:t>
            </a:r>
            <a:r>
              <a:rPr lang="en-US" altLang="zh-CN" b="0" dirty="0"/>
              <a:t>Service</a:t>
            </a:r>
            <a:r>
              <a:rPr lang="zh-CN" altLang="zh-CN" b="0" dirty="0"/>
              <a:t>”</a:t>
            </a:r>
            <a:r>
              <a:rPr lang="en-US" altLang="zh-CN" b="0" dirty="0"/>
              <a:t>Button</a:t>
            </a:r>
            <a:r>
              <a:rPr lang="zh-CN" altLang="en-US" b="0" dirty="0"/>
              <a:t>添加</a:t>
            </a:r>
            <a:r>
              <a:rPr lang="zh-CN" altLang="zh-CN" b="0" dirty="0"/>
              <a:t>代码实现</a:t>
            </a:r>
            <a:r>
              <a:rPr lang="zh-CN" altLang="en-US" b="0" dirty="0"/>
              <a:t>，调用</a:t>
            </a:r>
            <a:r>
              <a:rPr lang="en-US" altLang="zh-CN" sz="1200" b="0" kern="100" dirty="0">
                <a:solidFill>
                  <a:srgbClr val="FF0000"/>
                </a:solidFill>
                <a:effectLst/>
                <a:latin typeface="+mn-lt"/>
              </a:rPr>
              <a:t>stopService()</a:t>
            </a:r>
            <a:r>
              <a:rPr lang="zh-CN" altLang="en-US" sz="1200" b="0" kern="100" dirty="0">
                <a:solidFill>
                  <a:srgbClr val="FF0000"/>
                </a:solidFill>
                <a:effectLst/>
                <a:latin typeface="+mn-lt"/>
              </a:rPr>
              <a:t> 停止</a:t>
            </a:r>
            <a:r>
              <a:rPr lang="en-US" altLang="zh-CN" sz="1200" b="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MyService</a:t>
            </a:r>
            <a:r>
              <a:rPr lang="zh-CN" altLang="en-US" sz="1200" b="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。</a:t>
            </a:r>
            <a:endParaRPr lang="en-US" altLang="zh-CN" sz="1200" b="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82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测试时，第一次单击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启动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SERVICE”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按钮，调用了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startService()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方法启动服务，执行了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中的 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onCreate() 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还有 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onStartCommand()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再次单击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启动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SERVICE”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的时候，只会执行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onStartCommand()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，因为此时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已经创建了，无需执行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onCreate()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回调。</a:t>
            </a:r>
            <a:endParaRPr lang="en-US" altLang="zh-CN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第三次单击“停止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”按钮的时候，调用了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stopService()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方法停止服务，执行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onDestroy()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方法。</a:t>
            </a:r>
            <a:endParaRPr lang="en-US" altLang="zh-CN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第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次，第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次单击按钮又连续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次调用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startService()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方法启动服务，第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次调用</a:t>
            </a:r>
            <a:r>
              <a:rPr lang="en-US" altLang="zh-CN" sz="1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topService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方法停止服务。</a:t>
            </a:r>
            <a:endParaRPr lang="en-US" altLang="zh-CN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以启动方式启动服务时，</a:t>
            </a:r>
            <a:r>
              <a:rPr lang="zh-CN" altLang="en-US" sz="12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无论多少次的</a:t>
            </a:r>
            <a:r>
              <a:rPr lang="en-US" altLang="zh-CN" sz="12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startService</a:t>
            </a:r>
            <a:r>
              <a:rPr lang="zh-CN" altLang="en-US" sz="12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onCreate()</a:t>
            </a:r>
            <a:r>
              <a:rPr lang="zh-CN" altLang="en-US" sz="12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方法只执行一次，一个</a:t>
            </a:r>
            <a:r>
              <a:rPr lang="en-US" altLang="zh-CN" sz="12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只有一个实例；</a:t>
            </a:r>
            <a:endParaRPr lang="en-US" altLang="zh-CN" sz="1200" dirty="0">
              <a:solidFill>
                <a:srgbClr val="C00000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只需要一次</a:t>
            </a:r>
            <a:r>
              <a:rPr lang="en-US" altLang="zh-CN" sz="12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stopService()</a:t>
            </a:r>
            <a:r>
              <a:rPr lang="zh-CN" altLang="en-US" sz="12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即可将其终止，执行</a:t>
            </a:r>
            <a:r>
              <a:rPr lang="en-US" altLang="zh-CN" sz="12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onDestroy()</a:t>
            </a:r>
            <a:r>
              <a:rPr lang="zh-CN" altLang="en-US" sz="12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函数。</a:t>
            </a:r>
            <a:endParaRPr lang="zh-CN" altLang="en-US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0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以启动方式启动的服务有如下特点：</a:t>
            </a:r>
            <a:endParaRPr lang="en-US" altLang="zh-CN" dirty="0"/>
          </a:p>
          <a:p>
            <a:r>
              <a:rPr lang="zh-CN" altLang="en-US" dirty="0"/>
              <a:t>一，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对于同一类型的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实例永远只存在一个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二，以启动方式运行的服务，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其生命周期是独立的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，与客户端本身的生命周期没有任何关系，只有客户端调用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stopService(..)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或服务本身调用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stopSelf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(..)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才能停止。或者，当用户强制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结束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服务所在进程，或系统因内存不足也可能终止此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三，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可以在一个客户端通过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startService(..)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启动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，然后在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其他客户端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通过调用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stopService(..)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结束此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dirty="0"/>
              <a:t>四，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客户端调用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stopService(..)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时，如果当前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没有启动，也不会出现任何报错或问题，也就是说，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stopService(..)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无需做当前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是否有效的判断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36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五，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startService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的参数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serviceIntent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既可以是显式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Intent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，也可以是隐式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Intent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六，当需要向</a:t>
            </a:r>
            <a:r>
              <a:rPr lang="en-US" altLang="zh-CN" dirty="0"/>
              <a:t>Service </a:t>
            </a:r>
            <a:r>
              <a:rPr lang="zh-CN" altLang="en-US" dirty="0"/>
              <a:t>传递数据时，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客户端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可以将参数通过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Intent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传递给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七，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执行过程中，如果需要将参数传递给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客户端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，可以借助广播机制。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八，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Android 8.0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之后，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Android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系统对后台服务功能进行了限制，只有当应用保持在前台课件的情况下，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才能稳定运行，一旦应用进行后台，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随时可能被系统回收。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85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以绑定方式启动的服务有</a:t>
            </a:r>
            <a:r>
              <a:rPr lang="en-US" altLang="zh-CN" dirty="0"/>
              <a:t>3</a:t>
            </a:r>
            <a:r>
              <a:rPr lang="zh-CN" altLang="en-US" dirty="0"/>
              <a:t>个基本特征，</a:t>
            </a:r>
            <a:endParaRPr lang="en-US" altLang="zh-CN" dirty="0"/>
          </a:p>
          <a:p>
            <a:r>
              <a:rPr lang="zh-CN" altLang="en-US" dirty="0"/>
              <a:t>一，</a:t>
            </a:r>
            <a:r>
              <a:rPr lang="en-US" altLang="zh-CN" sz="1200" dirty="0">
                <a:solidFill>
                  <a:srgbClr val="002060"/>
                </a:solidFill>
              </a:rPr>
              <a:t>C-S</a:t>
            </a:r>
            <a:r>
              <a:rPr lang="zh-CN" altLang="en-US" sz="1200" dirty="0">
                <a:solidFill>
                  <a:srgbClr val="002060"/>
                </a:solidFill>
              </a:rPr>
              <a:t>模式</a:t>
            </a:r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zh-CN" altLang="en-US" sz="1200" dirty="0">
                <a:solidFill>
                  <a:srgbClr val="002060"/>
                </a:solidFill>
              </a:rPr>
              <a:t>二，能实现客户端与服务的交互和通信</a:t>
            </a:r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zh-CN" altLang="en-US" sz="1200" dirty="0">
                <a:solidFill>
                  <a:srgbClr val="002060"/>
                </a:solidFill>
              </a:rPr>
              <a:t>三，其生命周期</a:t>
            </a:r>
            <a:r>
              <a:rPr lang="zh-CN" altLang="en-US" sz="1200" b="0" dirty="0"/>
              <a:t>通常只在为客户端服务时处于活动状态，不会无限期在后台运行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71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下面通过代码演示使用</a:t>
            </a:r>
            <a:r>
              <a:rPr lang="zh-CN" altLang="en-US" sz="1200" dirty="0"/>
              <a:t>绑定</a:t>
            </a:r>
            <a:r>
              <a:rPr lang="zh-CN" altLang="en-US" dirty="0"/>
              <a:t>方式启动</a:t>
            </a:r>
            <a:r>
              <a:rPr lang="en-US" altLang="zh-CN" dirty="0"/>
              <a:t>Service</a:t>
            </a:r>
            <a:r>
              <a:rPr lang="zh-CN" altLang="en-US" dirty="0"/>
              <a:t>，演示</a:t>
            </a:r>
            <a:r>
              <a:rPr lang="en-US" altLang="zh-CN" sz="1200" dirty="0"/>
              <a:t>Service</a:t>
            </a:r>
            <a:r>
              <a:rPr lang="zh-CN" altLang="zh-CN" sz="1200" dirty="0"/>
              <a:t>的生命周期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lang="zh-CN" altLang="en-US" sz="1200" dirty="0"/>
              <a:t>类似地，</a:t>
            </a:r>
            <a:r>
              <a:rPr lang="zh-CN" altLang="en-US" dirty="0"/>
              <a:t>首先自定义 </a:t>
            </a:r>
            <a:r>
              <a:rPr lang="en-US" altLang="zh-CN" sz="1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MyService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继承 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，设置全局计数器变量 </a:t>
            </a:r>
            <a:r>
              <a:rPr lang="en-US" altLang="zh-CN" sz="1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cnt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endParaRPr lang="en-US" altLang="zh-CN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onCreate()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onBind()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onUnBind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onDestroy()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等方法，在方法中改变并打印 </a:t>
            </a:r>
            <a:r>
              <a:rPr lang="en-US" altLang="zh-CN" sz="1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cnt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 的值，</a:t>
            </a:r>
            <a:endParaRPr lang="en-US" altLang="zh-CN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以此观察</a:t>
            </a:r>
            <a:r>
              <a:rPr lang="en-US" altLang="zh-CN" sz="1200" dirty="0"/>
              <a:t>Service</a:t>
            </a:r>
            <a:r>
              <a:rPr lang="zh-CN" altLang="zh-CN" sz="1200" dirty="0"/>
              <a:t>的生命周期</a:t>
            </a:r>
            <a:r>
              <a:rPr lang="zh-CN" altLang="en-US" sz="1200" dirty="0"/>
              <a:t>方法的调用过程。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具体，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Service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如何实现与调用方（客户端）的交互与通信？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12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有三种方式实现与客户端的交互</a:t>
            </a:r>
            <a:r>
              <a:rPr lang="zh-CN" altLang="en-US" sz="1200" b="0" dirty="0"/>
              <a:t>：</a:t>
            </a:r>
            <a:r>
              <a:rPr lang="zh-CN" altLang="en-US" sz="1200" b="1" dirty="0">
                <a:solidFill>
                  <a:srgbClr val="C00000"/>
                </a:solidFill>
              </a:rPr>
              <a:t>扩展 </a:t>
            </a:r>
            <a:r>
              <a:rPr lang="en-US" altLang="zh-CN" sz="1200" b="1" dirty="0">
                <a:solidFill>
                  <a:srgbClr val="C00000"/>
                </a:solidFill>
              </a:rPr>
              <a:t>Binder </a:t>
            </a:r>
            <a:r>
              <a:rPr lang="zh-CN" altLang="en-US" sz="1200" b="1" dirty="0">
                <a:solidFill>
                  <a:srgbClr val="C00000"/>
                </a:solidFill>
              </a:rPr>
              <a:t>类</a:t>
            </a:r>
            <a:r>
              <a:rPr lang="zh-CN" altLang="en-US" sz="1200" b="0" dirty="0"/>
              <a:t>；使用 </a:t>
            </a:r>
            <a:r>
              <a:rPr lang="en-US" altLang="zh-CN" sz="1200" b="0" dirty="0"/>
              <a:t>Messenger</a:t>
            </a:r>
            <a:r>
              <a:rPr lang="zh-CN" altLang="en-US" sz="1200" b="0" dirty="0"/>
              <a:t>；使用 </a:t>
            </a:r>
            <a:r>
              <a:rPr lang="en-US" altLang="zh-CN" sz="1200" b="0" dirty="0"/>
              <a:t>AIDL</a:t>
            </a:r>
          </a:p>
          <a:p>
            <a:r>
              <a:rPr lang="zh-CN" altLang="en-US" dirty="0"/>
              <a:t>其中，</a:t>
            </a:r>
            <a:r>
              <a:rPr lang="zh-CN" altLang="en-US" sz="1200" dirty="0"/>
              <a:t>扩展 </a:t>
            </a:r>
            <a:r>
              <a:rPr lang="en-US" altLang="zh-CN" sz="1200" dirty="0"/>
              <a:t>Binder </a:t>
            </a:r>
            <a:r>
              <a:rPr lang="zh-CN" altLang="en-US" sz="1200" dirty="0"/>
              <a:t>类的方式</a:t>
            </a:r>
            <a:r>
              <a:rPr lang="zh-CN" altLang="en-US" sz="1200" b="0" dirty="0"/>
              <a:t>适合：使用</a:t>
            </a:r>
            <a:r>
              <a:rPr lang="en-US" altLang="zh-CN" sz="1200" b="0" dirty="0"/>
              <a:t>Service</a:t>
            </a:r>
            <a:r>
              <a:rPr lang="zh-CN" altLang="en-US" sz="1200" b="0" dirty="0"/>
              <a:t>的组件</a:t>
            </a:r>
            <a:r>
              <a:rPr lang="en-US" altLang="zh-CN" sz="1200" b="0" dirty="0"/>
              <a:t>(</a:t>
            </a:r>
            <a:r>
              <a:rPr lang="zh-CN" altLang="en-US" sz="1200" b="0" dirty="0"/>
              <a:t>客户端</a:t>
            </a:r>
            <a:r>
              <a:rPr lang="en-US" altLang="zh-CN" sz="1200" b="0" dirty="0"/>
              <a:t>)</a:t>
            </a:r>
            <a:r>
              <a:rPr lang="zh-CN" altLang="en-US" sz="1200" b="0" dirty="0"/>
              <a:t>与</a:t>
            </a:r>
            <a:r>
              <a:rPr lang="en-US" altLang="zh-CN" sz="1200" b="0" dirty="0"/>
              <a:t>Service</a:t>
            </a:r>
            <a:r>
              <a:rPr lang="zh-CN" altLang="en-US" sz="1200" b="0" dirty="0"/>
              <a:t>在同一进程，仅为当前客户端提供服务。</a:t>
            </a:r>
            <a:endParaRPr lang="en-US" altLang="zh-CN" sz="1200" b="0" dirty="0"/>
          </a:p>
          <a:p>
            <a:r>
              <a:rPr lang="en-US" altLang="zh-CN" dirty="0">
                <a:hlinkClick r:id="rId3"/>
              </a:rPr>
              <a:t>Binder</a:t>
            </a:r>
            <a:r>
              <a:rPr lang="zh-CN" altLang="en-US" dirty="0">
                <a:hlinkClick r:id="rId3"/>
              </a:rPr>
              <a:t>与</a:t>
            </a:r>
            <a:r>
              <a:rPr lang="en-US" altLang="zh-CN" dirty="0">
                <a:hlinkClick r:id="rId3"/>
              </a:rPr>
              <a:t>Service </a:t>
            </a:r>
            <a:r>
              <a:rPr lang="zh-CN" altLang="en-US" dirty="0">
                <a:hlinkClick r:id="rId3"/>
              </a:rPr>
              <a:t>通信机制详解一 </a:t>
            </a:r>
            <a:r>
              <a:rPr lang="en-US" altLang="zh-CN" dirty="0">
                <a:hlinkClick r:id="rId3"/>
              </a:rPr>
              <a:t>(</a:t>
            </a:r>
            <a:r>
              <a:rPr lang="zh-CN" altLang="en-US" dirty="0">
                <a:hlinkClick r:id="rId3"/>
              </a:rPr>
              <a:t>前言</a:t>
            </a:r>
            <a:r>
              <a:rPr lang="en-US" altLang="zh-CN" dirty="0">
                <a:hlinkClick r:id="rId3"/>
              </a:rPr>
              <a:t>)_</a:t>
            </a:r>
            <a:r>
              <a:rPr lang="zh-CN" altLang="en-US" dirty="0">
                <a:hlinkClick r:id="rId3"/>
              </a:rPr>
              <a:t>我的博客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56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其实现的流程如下：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Service </a:t>
            </a:r>
            <a:r>
              <a:rPr lang="zh-CN" altLang="en-US" dirty="0"/>
              <a:t>组件类中</a:t>
            </a:r>
            <a:r>
              <a:rPr lang="en-US" altLang="zh-CN" dirty="0"/>
              <a:t> </a:t>
            </a:r>
            <a:r>
              <a:rPr lang="zh-CN" altLang="en-US" dirty="0"/>
              <a:t>定义 </a:t>
            </a:r>
            <a:r>
              <a:rPr lang="en-US" altLang="zh-CN" dirty="0"/>
              <a:t>Binder</a:t>
            </a:r>
            <a:r>
              <a:rPr lang="zh-CN" altLang="en-US" dirty="0"/>
              <a:t>子类，</a:t>
            </a:r>
            <a:r>
              <a:rPr lang="zh-CN" altLang="en-US" dirty="0">
                <a:solidFill>
                  <a:srgbClr val="FF0000"/>
                </a:solidFill>
              </a:rPr>
              <a:t>提供一些可以供客户端访问的方法，通常的做法是直接返回其所在</a:t>
            </a:r>
            <a:r>
              <a:rPr lang="en-US" altLang="zh-CN" dirty="0">
                <a:solidFill>
                  <a:srgbClr val="FF0000"/>
                </a:solidFill>
              </a:rPr>
              <a:t>Service</a:t>
            </a:r>
            <a:r>
              <a:rPr lang="zh-CN" altLang="en-US" dirty="0">
                <a:solidFill>
                  <a:srgbClr val="FF0000"/>
                </a:solidFill>
              </a:rPr>
              <a:t>的实例。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重写</a:t>
            </a:r>
            <a:r>
              <a:rPr lang="en-US" altLang="zh-CN" dirty="0"/>
              <a:t>Service</a:t>
            </a:r>
            <a:r>
              <a:rPr lang="zh-CN" altLang="en-US" dirty="0"/>
              <a:t>的 </a:t>
            </a:r>
            <a:r>
              <a:rPr lang="en-US" altLang="zh-CN" dirty="0"/>
              <a:t>onBind() </a:t>
            </a:r>
            <a:r>
              <a:rPr lang="zh-CN" altLang="en-US" dirty="0"/>
              <a:t>方法，返回</a:t>
            </a:r>
            <a:r>
              <a:rPr lang="zh-CN" altLang="en-US" sz="1200" b="0" dirty="0"/>
              <a:t>自定义的</a:t>
            </a:r>
            <a:r>
              <a:rPr lang="zh-CN" altLang="en-US" dirty="0"/>
              <a:t> </a:t>
            </a:r>
            <a:r>
              <a:rPr lang="en-US" altLang="zh-CN" dirty="0"/>
              <a:t>Binder</a:t>
            </a:r>
            <a:r>
              <a:rPr lang="zh-CN" altLang="en-US" dirty="0"/>
              <a:t>对象。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在客户端实现 </a:t>
            </a:r>
            <a:r>
              <a:rPr lang="en-US" altLang="zh-CN" dirty="0"/>
              <a:t>ServiceConnection</a:t>
            </a:r>
            <a:r>
              <a:rPr lang="zh-CN" altLang="en-US" dirty="0"/>
              <a:t>接口，实现</a:t>
            </a:r>
            <a:r>
              <a:rPr lang="en-US" altLang="zh-CN" dirty="0"/>
              <a:t>onServiceConnected()</a:t>
            </a:r>
            <a:r>
              <a:rPr lang="zh-CN" altLang="en-US" dirty="0"/>
              <a:t>回调方法，以便绑定成功时获得</a:t>
            </a:r>
            <a:r>
              <a:rPr lang="en-US" altLang="zh-CN" dirty="0"/>
              <a:t>onBind()</a:t>
            </a:r>
            <a:r>
              <a:rPr lang="zh-CN" altLang="en-US" dirty="0"/>
              <a:t>方法返回的 </a:t>
            </a:r>
            <a:r>
              <a:rPr lang="en-US" altLang="zh-CN" dirty="0"/>
              <a:t>Binder </a:t>
            </a:r>
            <a:r>
              <a:rPr lang="zh-CN" altLang="en-US" dirty="0"/>
              <a:t>对象。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在客户端以 </a:t>
            </a:r>
            <a:r>
              <a:rPr lang="en-US" altLang="zh-CN" dirty="0"/>
              <a:t>ServiceConnection</a:t>
            </a:r>
            <a:r>
              <a:rPr lang="zh-CN" altLang="en-US" dirty="0"/>
              <a:t>接口对象作为参数，通过调用</a:t>
            </a:r>
            <a:r>
              <a:rPr lang="en-US" altLang="zh-CN" dirty="0"/>
              <a:t>bindService()</a:t>
            </a:r>
            <a:r>
              <a:rPr lang="zh-CN" altLang="en-US" dirty="0"/>
              <a:t>以绑定方式启动</a:t>
            </a:r>
            <a:r>
              <a:rPr lang="en-US" altLang="zh-CN" dirty="0"/>
              <a:t>Service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绑定成功后，客户端通过</a:t>
            </a:r>
            <a:r>
              <a:rPr lang="en-US" altLang="zh-CN" dirty="0"/>
              <a:t>ServiceConnection</a:t>
            </a:r>
            <a:r>
              <a:rPr lang="zh-CN" altLang="en-US" dirty="0"/>
              <a:t>接口对象的</a:t>
            </a:r>
            <a:r>
              <a:rPr lang="en-US" altLang="zh-CN" dirty="0"/>
              <a:t>onServiceConnected()</a:t>
            </a:r>
            <a:r>
              <a:rPr lang="zh-CN" altLang="en-US" dirty="0"/>
              <a:t>回调方法获得</a:t>
            </a:r>
            <a:r>
              <a:rPr lang="en-US" altLang="zh-CN" dirty="0"/>
              <a:t>Binder</a:t>
            </a:r>
            <a:r>
              <a:rPr lang="zh-CN" altLang="en-US" dirty="0"/>
              <a:t>对象，并借助</a:t>
            </a:r>
            <a:r>
              <a:rPr lang="en-US" altLang="zh-CN" dirty="0"/>
              <a:t>Binder</a:t>
            </a:r>
            <a:r>
              <a:rPr lang="zh-CN" altLang="en-US" dirty="0"/>
              <a:t>对象实现与</a:t>
            </a:r>
            <a:r>
              <a:rPr lang="en-US" altLang="zh-CN" dirty="0"/>
              <a:t>Service</a:t>
            </a:r>
            <a:r>
              <a:rPr lang="zh-CN" altLang="en-US" dirty="0"/>
              <a:t>组件的通信与交互。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客服端在恰当的生命周期（如</a:t>
            </a:r>
            <a:r>
              <a:rPr lang="en-US" altLang="zh-CN" dirty="0"/>
              <a:t>onDestroy</a:t>
            </a:r>
            <a:r>
              <a:rPr lang="zh-CN" altLang="en-US" dirty="0"/>
              <a:t>等）时，通过调用</a:t>
            </a:r>
            <a:r>
              <a:rPr lang="en-US" altLang="zh-CN" dirty="0" err="1"/>
              <a:t>unbindService</a:t>
            </a:r>
            <a:r>
              <a:rPr lang="en-US" altLang="zh-CN" dirty="0"/>
              <a:t>()</a:t>
            </a:r>
            <a:r>
              <a:rPr lang="zh-CN" altLang="en-US" dirty="0"/>
              <a:t>解绑 </a:t>
            </a:r>
            <a:r>
              <a:rPr lang="en-US" altLang="zh-CN" dirty="0"/>
              <a:t>Service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76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Service </a:t>
            </a:r>
            <a:r>
              <a:rPr lang="zh-CN" altLang="en-US" dirty="0"/>
              <a:t>组件类中</a:t>
            </a:r>
            <a:r>
              <a:rPr lang="en-US" altLang="zh-CN" dirty="0"/>
              <a:t> </a:t>
            </a:r>
            <a:r>
              <a:rPr lang="zh-CN" altLang="en-US" dirty="0"/>
              <a:t>定义 </a:t>
            </a:r>
            <a:r>
              <a:rPr lang="en-US" altLang="zh-CN" dirty="0"/>
              <a:t>Binder</a:t>
            </a:r>
            <a:r>
              <a:rPr lang="zh-CN" altLang="en-US" dirty="0"/>
              <a:t>子类，</a:t>
            </a:r>
            <a:r>
              <a:rPr lang="zh-CN" altLang="en-US" dirty="0">
                <a:solidFill>
                  <a:srgbClr val="FF0000"/>
                </a:solidFill>
              </a:rPr>
              <a:t>提供一些可以供客户端访问的方法，通常的做法是直接返回其所在</a:t>
            </a:r>
            <a:r>
              <a:rPr lang="en-US" altLang="zh-CN" dirty="0">
                <a:solidFill>
                  <a:srgbClr val="FF0000"/>
                </a:solidFill>
              </a:rPr>
              <a:t>Service</a:t>
            </a:r>
            <a:r>
              <a:rPr lang="zh-CN" altLang="en-US" dirty="0">
                <a:solidFill>
                  <a:srgbClr val="FF0000"/>
                </a:solidFill>
              </a:rPr>
              <a:t>的实例。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 </a:t>
            </a:r>
            <a:r>
              <a:rPr lang="zh-CN" altLang="en-US" dirty="0"/>
              <a:t>重写</a:t>
            </a:r>
            <a:r>
              <a:rPr lang="en-US" altLang="zh-CN" dirty="0"/>
              <a:t>Service</a:t>
            </a:r>
            <a:r>
              <a:rPr lang="zh-CN" altLang="en-US" dirty="0"/>
              <a:t>的的 </a:t>
            </a:r>
            <a:r>
              <a:rPr lang="en-US" altLang="zh-CN" dirty="0"/>
              <a:t>onBind() </a:t>
            </a:r>
            <a:r>
              <a:rPr lang="zh-CN" altLang="en-US" dirty="0"/>
              <a:t>方法，返回</a:t>
            </a:r>
            <a:r>
              <a:rPr lang="zh-CN" altLang="en-US" sz="1200" b="0" dirty="0"/>
              <a:t>自定义的</a:t>
            </a:r>
            <a:r>
              <a:rPr lang="zh-CN" altLang="en-US" dirty="0"/>
              <a:t> </a:t>
            </a:r>
            <a:r>
              <a:rPr lang="en-US" altLang="zh-CN" dirty="0"/>
              <a:t>Binder</a:t>
            </a:r>
            <a:r>
              <a:rPr lang="zh-CN" altLang="en-US" dirty="0"/>
              <a:t>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4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主要内容包括以下</a:t>
            </a:r>
            <a:r>
              <a:rPr lang="en-US" altLang="zh-CN" dirty="0"/>
              <a:t>7</a:t>
            </a:r>
            <a:r>
              <a:rPr lang="zh-CN" altLang="en-US" dirty="0"/>
              <a:t>部分。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51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 </a:t>
            </a:r>
            <a:r>
              <a:rPr lang="zh-CN" altLang="en-US" dirty="0"/>
              <a:t>在客户端实现 </a:t>
            </a:r>
            <a:r>
              <a:rPr lang="en-US" altLang="zh-CN" dirty="0"/>
              <a:t>ServiceConnection</a:t>
            </a:r>
            <a:r>
              <a:rPr lang="zh-CN" altLang="en-US" dirty="0"/>
              <a:t>接口，实现</a:t>
            </a:r>
            <a:r>
              <a:rPr lang="en-US" altLang="zh-CN" dirty="0"/>
              <a:t>onServiceConnected()</a:t>
            </a:r>
            <a:r>
              <a:rPr lang="zh-CN" altLang="en-US" dirty="0"/>
              <a:t>回调方法，以便绑定成功时获得</a:t>
            </a:r>
            <a:r>
              <a:rPr lang="en-US" altLang="zh-CN" dirty="0"/>
              <a:t>onBind()</a:t>
            </a:r>
            <a:r>
              <a:rPr lang="zh-CN" altLang="en-US" dirty="0"/>
              <a:t>方法返回的 </a:t>
            </a:r>
            <a:r>
              <a:rPr lang="en-US" altLang="zh-CN" dirty="0"/>
              <a:t>Binder </a:t>
            </a:r>
            <a:r>
              <a:rPr lang="zh-CN" altLang="en-US" dirty="0"/>
              <a:t>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1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SeviceConnetion</a:t>
            </a:r>
            <a:r>
              <a:rPr lang="zh-CN" altLang="en-US" dirty="0"/>
              <a:t>接口对象作为</a:t>
            </a:r>
            <a:r>
              <a:rPr lang="en-US" altLang="zh-CN" dirty="0"/>
              <a:t>bindService()</a:t>
            </a:r>
            <a:r>
              <a:rPr lang="zh-CN" altLang="en-US" dirty="0"/>
              <a:t>的参数的原因是：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绑定方式是异步的，</a:t>
            </a:r>
            <a:r>
              <a:rPr lang="en-US" altLang="zh-CN" dirty="0"/>
              <a:t>bindService()</a:t>
            </a:r>
            <a:r>
              <a:rPr lang="zh-CN" altLang="en-US" dirty="0"/>
              <a:t>方法被调用后会立即返回，它不会返回</a:t>
            </a:r>
            <a:r>
              <a:rPr lang="en-US" altLang="zh-CN" dirty="0"/>
              <a:t>IBinder</a:t>
            </a:r>
            <a:r>
              <a:rPr lang="zh-CN" altLang="en-US" dirty="0"/>
              <a:t>实例。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因此，为了接收</a:t>
            </a:r>
            <a:r>
              <a:rPr lang="en-US" altLang="zh-CN" dirty="0"/>
              <a:t>IBinder</a:t>
            </a:r>
            <a:r>
              <a:rPr lang="zh-CN" altLang="en-US" dirty="0"/>
              <a:t>实例，该应用组件必须创建一个</a:t>
            </a:r>
            <a:r>
              <a:rPr lang="en-US" altLang="zh-CN" dirty="0"/>
              <a:t>ServiceConnection</a:t>
            </a:r>
            <a:r>
              <a:rPr lang="zh-CN" altLang="en-US" dirty="0"/>
              <a:t>的实例并传给</a:t>
            </a:r>
            <a:r>
              <a:rPr lang="en-US" altLang="zh-CN" dirty="0"/>
              <a:t>bindService()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当绑定成功时，</a:t>
            </a:r>
            <a:r>
              <a:rPr lang="en-US" altLang="zh-CN" dirty="0"/>
              <a:t>onBind() </a:t>
            </a:r>
            <a:r>
              <a:rPr lang="zh-CN" altLang="en-US" dirty="0"/>
              <a:t>方法返回 </a:t>
            </a:r>
            <a:r>
              <a:rPr lang="en-US" altLang="zh-CN" dirty="0"/>
              <a:t>IBinder </a:t>
            </a:r>
            <a:r>
              <a:rPr lang="zh-CN" altLang="en-US" dirty="0"/>
              <a:t>实例，</a:t>
            </a:r>
            <a:r>
              <a:rPr lang="en-US" altLang="zh-CN" dirty="0"/>
              <a:t>ServiceConnection</a:t>
            </a:r>
            <a:r>
              <a:rPr lang="zh-CN" altLang="en-US" dirty="0"/>
              <a:t>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onServiceConnected()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被执行，接收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Ibinder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实例。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84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/>
              <a:t>4,</a:t>
            </a:r>
            <a:r>
              <a:rPr lang="zh-CN" altLang="en-US" sz="1200" b="0" dirty="0"/>
              <a:t> 在客户端以 </a:t>
            </a:r>
            <a:r>
              <a:rPr lang="en-US" altLang="zh-CN" sz="1200" b="0" dirty="0"/>
              <a:t>ServiceConnection</a:t>
            </a:r>
            <a:r>
              <a:rPr lang="zh-CN" altLang="en-US" sz="1200" b="0" dirty="0"/>
              <a:t>接口对象作为参数，通过调用</a:t>
            </a:r>
            <a:r>
              <a:rPr lang="en-US" altLang="zh-CN" sz="1200" b="0" dirty="0"/>
              <a:t>bindService()</a:t>
            </a:r>
            <a:r>
              <a:rPr lang="zh-CN" altLang="en-US" sz="1200" dirty="0"/>
              <a:t>启</a:t>
            </a:r>
            <a:r>
              <a:rPr lang="zh-CN" altLang="en-US" sz="1200" b="0" dirty="0"/>
              <a:t>动</a:t>
            </a:r>
            <a:r>
              <a:rPr lang="en-US" altLang="zh-CN" sz="1200" b="0" dirty="0"/>
              <a:t>Service</a:t>
            </a:r>
            <a:r>
              <a:rPr lang="zh-CN" altLang="en-US" sz="1200" b="0" dirty="0"/>
              <a:t>。</a:t>
            </a:r>
            <a:endParaRPr lang="en-US" altLang="zh-CN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/>
              <a:t>bindService()</a:t>
            </a:r>
            <a:r>
              <a:rPr lang="zh-CN" altLang="en-US" sz="1200" b="0" dirty="0"/>
              <a:t>方法有三个参数：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第一个参数：要绑定的</a:t>
            </a:r>
            <a:r>
              <a:rPr lang="en-US" altLang="zh-CN" sz="1200" b="0" dirty="0"/>
              <a:t>Service</a:t>
            </a:r>
            <a:r>
              <a:rPr lang="zh-CN" altLang="en-US" sz="1200" b="0" dirty="0"/>
              <a:t>的</a:t>
            </a:r>
            <a:r>
              <a:rPr lang="en-US" altLang="zh-CN" sz="1200" b="0" dirty="0"/>
              <a:t>Intent</a:t>
            </a:r>
            <a:r>
              <a:rPr lang="zh-CN" altLang="en-US" sz="1200" b="0" dirty="0"/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第二个参数：</a:t>
            </a:r>
            <a:r>
              <a:rPr lang="en-US" altLang="zh-CN" sz="1200" b="0" dirty="0"/>
              <a:t>ServiceConnection</a:t>
            </a:r>
            <a:r>
              <a:rPr lang="zh-CN" altLang="en-US" sz="1200" b="0" dirty="0"/>
              <a:t>接口对象。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第三个参数：一个标志，表明绑定中的操作。</a:t>
            </a:r>
            <a:endParaRPr lang="en-US" altLang="zh-CN" sz="1200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92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03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6.</a:t>
            </a:r>
            <a:r>
              <a:rPr lang="zh-CN" altLang="en-US" dirty="0"/>
              <a:t>客服端在恰当的生命周期（如</a:t>
            </a:r>
            <a:r>
              <a:rPr lang="en-US" altLang="zh-CN" dirty="0"/>
              <a:t>onDestroy</a:t>
            </a:r>
            <a:r>
              <a:rPr lang="zh-CN" altLang="en-US" dirty="0"/>
              <a:t>等）或必要时，通过调用</a:t>
            </a:r>
            <a:r>
              <a:rPr lang="en-US" altLang="zh-CN" dirty="0" err="1"/>
              <a:t>unbindService</a:t>
            </a:r>
            <a:r>
              <a:rPr lang="en-US" altLang="zh-CN" dirty="0"/>
              <a:t>()</a:t>
            </a:r>
            <a:r>
              <a:rPr lang="zh-CN" altLang="en-US" dirty="0"/>
              <a:t>解绑 </a:t>
            </a:r>
            <a:r>
              <a:rPr lang="en-US" altLang="zh-CN" dirty="0"/>
              <a:t>Service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注意，</a:t>
            </a:r>
            <a:r>
              <a:rPr lang="en-US" altLang="zh-CN" dirty="0" err="1"/>
              <a:t>unbindService</a:t>
            </a:r>
            <a:r>
              <a:rPr lang="en-US" altLang="zh-CN" dirty="0"/>
              <a:t>()</a:t>
            </a:r>
            <a:r>
              <a:rPr lang="zh-CN" altLang="en-US" dirty="0"/>
              <a:t>的参数不再是是</a:t>
            </a:r>
            <a:r>
              <a:rPr lang="en-US" altLang="zh-CN" dirty="0"/>
              <a:t>Service</a:t>
            </a:r>
            <a:r>
              <a:rPr lang="zh-CN" altLang="en-US" dirty="0"/>
              <a:t>的</a:t>
            </a:r>
            <a:r>
              <a:rPr lang="en-US" altLang="zh-CN" dirty="0"/>
              <a:t>Intent</a:t>
            </a:r>
            <a:r>
              <a:rPr lang="zh-CN" altLang="en-US" dirty="0"/>
              <a:t>，而是</a:t>
            </a:r>
            <a:r>
              <a:rPr lang="zh-CN" altLang="en-US" sz="1200" dirty="0">
                <a:solidFill>
                  <a:prstClr val="black"/>
                </a:solidFill>
                <a:latin typeface="Palatino Linotype"/>
              </a:rPr>
              <a:t>绑定</a:t>
            </a:r>
            <a:r>
              <a:rPr lang="en-US" altLang="zh-CN" sz="1200" dirty="0">
                <a:solidFill>
                  <a:prstClr val="black"/>
                </a:solidFill>
                <a:latin typeface="Palatino Linotype"/>
              </a:rPr>
              <a:t>Service</a:t>
            </a:r>
            <a:r>
              <a:rPr lang="zh-CN" altLang="en-US" sz="1200" dirty="0">
                <a:solidFill>
                  <a:prstClr val="black"/>
                </a:solidFill>
                <a:latin typeface="Palatino Linotype"/>
              </a:rPr>
              <a:t>时传入的</a:t>
            </a:r>
            <a:r>
              <a:rPr lang="en-US" altLang="zh-CN" sz="1200" dirty="0">
                <a:solidFill>
                  <a:prstClr val="black"/>
                </a:solidFill>
                <a:latin typeface="Palatino Linotype"/>
              </a:rPr>
              <a:t>  ServiceConnection</a:t>
            </a:r>
            <a:r>
              <a:rPr lang="zh-CN" altLang="en-US" sz="1200" dirty="0">
                <a:solidFill>
                  <a:prstClr val="black"/>
                </a:solidFill>
                <a:latin typeface="Palatino Linotype"/>
              </a:rPr>
              <a:t>接口对象。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34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测试时，第一次单击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绑定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SERVICE”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按钮，调用了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bindService()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方法启动服务，执行了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中的 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onCreate() 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还有 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onBind()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第二次单击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启动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SERVICE”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 调用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bindService()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方法，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实例已经存在，并已经绑定到当前应用组件，因此，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onCreate()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onBind()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都不会再被执行。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第三次单击“解除绑定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”按钮的时候，调用了</a:t>
            </a:r>
            <a:r>
              <a:rPr lang="en-US" altLang="zh-CN" sz="1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unbindeService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方法解绑服务，由于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仅绑定了当前一个应用组件，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会依次执行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onUnbind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onDestroy()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方法结束生命周期。</a:t>
            </a:r>
            <a:endParaRPr lang="en-US" altLang="zh-CN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第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次，第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次单击按钮又连续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次调用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bindService 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方法启动服务，第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次调用</a:t>
            </a:r>
            <a:r>
              <a:rPr lang="en-US" altLang="zh-CN" sz="1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unbindeService</a:t>
            </a:r>
            <a:r>
              <a:rPr lang="en-US" altLang="zh-CN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 ()</a:t>
            </a:r>
            <a:r>
              <a:rPr lang="zh-CN" altLang="en-US" sz="1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方法解绑服务。</a:t>
            </a:r>
            <a:endParaRPr lang="en-US" altLang="zh-CN" sz="1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73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对于以绑定方式启动的服务有如下特点：</a:t>
            </a:r>
            <a:endParaRPr lang="en-US" altLang="zh-CN" dirty="0"/>
          </a:p>
          <a:p>
            <a:r>
              <a:rPr lang="zh-CN" altLang="en-US" dirty="0"/>
              <a:t>一，多个客户端可以通过</a:t>
            </a:r>
            <a:r>
              <a:rPr lang="en-US" altLang="zh-CN" dirty="0"/>
              <a:t>bindService()</a:t>
            </a:r>
            <a:r>
              <a:rPr lang="zh-CN" altLang="en-US" dirty="0"/>
              <a:t>绑定同一个</a:t>
            </a:r>
            <a:r>
              <a:rPr lang="en-US" altLang="zh-CN" dirty="0"/>
              <a:t>Service</a:t>
            </a:r>
            <a:r>
              <a:rPr lang="zh-CN" altLang="en-US" dirty="0"/>
              <a:t>，但只有第一次调用</a:t>
            </a:r>
            <a:r>
              <a:rPr lang="en-US" altLang="zh-CN" dirty="0"/>
              <a:t>bindService()</a:t>
            </a:r>
            <a:r>
              <a:rPr lang="zh-CN" altLang="en-US" dirty="0"/>
              <a:t>时创建</a:t>
            </a:r>
            <a:r>
              <a:rPr lang="en-US" altLang="zh-CN" dirty="0"/>
              <a:t>Service</a:t>
            </a:r>
            <a:r>
              <a:rPr lang="zh-CN" altLang="en-US" dirty="0"/>
              <a:t>实例，</a:t>
            </a:r>
            <a:r>
              <a:rPr lang="zh-CN" altLang="en-US" sz="1200" dirty="0"/>
              <a:t>执行回调</a:t>
            </a:r>
            <a:r>
              <a:rPr lang="en-US" altLang="zh-CN" sz="1200" dirty="0"/>
              <a:t>onCreate()</a:t>
            </a:r>
            <a:r>
              <a:rPr lang="zh-CN" altLang="en-US" sz="1200" dirty="0"/>
              <a:t>和</a:t>
            </a:r>
            <a:r>
              <a:rPr lang="en-US" altLang="zh-CN" sz="1200" dirty="0"/>
              <a:t>onBind()</a:t>
            </a:r>
            <a:r>
              <a:rPr lang="zh-CN" altLang="en-US" sz="1200" dirty="0"/>
              <a:t>方法，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后续客户端继续调用</a:t>
            </a:r>
            <a:r>
              <a:rPr lang="en-US" altLang="zh-CN" sz="1200" dirty="0"/>
              <a:t>bindService() </a:t>
            </a:r>
            <a:r>
              <a:rPr lang="zh-CN" altLang="en-US" sz="1200" dirty="0"/>
              <a:t>时，系统不会创建新的</a:t>
            </a:r>
            <a:r>
              <a:rPr lang="en-US" altLang="zh-CN" sz="1200" dirty="0"/>
              <a:t>Service</a:t>
            </a:r>
            <a:r>
              <a:rPr lang="zh-CN" altLang="en-US" sz="1200" dirty="0"/>
              <a:t>实例</a:t>
            </a:r>
            <a:r>
              <a:rPr lang="en-US" altLang="zh-CN" sz="1200" dirty="0"/>
              <a:t>,</a:t>
            </a:r>
            <a:r>
              <a:rPr lang="zh-CN" altLang="en-US" sz="1200" dirty="0"/>
              <a:t>也不会再执行</a:t>
            </a:r>
            <a:r>
              <a:rPr lang="en-US" altLang="zh-CN" sz="1200" dirty="0"/>
              <a:t>onBind()</a:t>
            </a:r>
            <a:r>
              <a:rPr lang="zh-CN" altLang="en-US" sz="1200" dirty="0"/>
              <a:t>方法，只会直接把</a:t>
            </a:r>
            <a:r>
              <a:rPr lang="en-US" altLang="zh-CN" sz="1200" dirty="0"/>
              <a:t>IBinder</a:t>
            </a:r>
            <a:r>
              <a:rPr lang="zh-CN" altLang="en-US" sz="1200" dirty="0"/>
              <a:t>对象传递给其他后来增加的客户端。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二，多客户端绑定的情况下，只有当</a:t>
            </a:r>
            <a:r>
              <a:rPr lang="zh-CN" altLang="en-US" sz="1200" b="1" dirty="0"/>
              <a:t>所有的客户端都和</a:t>
            </a:r>
            <a:r>
              <a:rPr lang="en-US" altLang="zh-CN" sz="1200" b="1" dirty="0"/>
              <a:t>Service</a:t>
            </a:r>
            <a:r>
              <a:rPr lang="zh-CN" altLang="en-US" sz="1200" b="1" dirty="0"/>
              <a:t>解除绑定后，系统才会销毁</a:t>
            </a:r>
            <a:r>
              <a:rPr lang="en-US" altLang="zh-CN" sz="1200" b="1" dirty="0"/>
              <a:t>Service</a:t>
            </a:r>
            <a:r>
              <a:rPr lang="zh-CN" altLang="en-US" sz="1200" dirty="0"/>
              <a:t>，回调</a:t>
            </a:r>
            <a:r>
              <a:rPr lang="en-US" altLang="zh-CN" sz="1200" dirty="0"/>
              <a:t>onDestroy()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三，如果绑定服务的客户端销毁，则</a:t>
            </a:r>
            <a:r>
              <a:rPr lang="en-US" altLang="zh-CN" sz="1200" dirty="0"/>
              <a:t>Service</a:t>
            </a:r>
            <a:r>
              <a:rPr lang="zh-CN" altLang="en-US" sz="1200" dirty="0"/>
              <a:t>会被销毁，直接回调</a:t>
            </a:r>
            <a:r>
              <a:rPr lang="en-US" altLang="zh-CN" sz="1200" dirty="0" err="1"/>
              <a:t>onUnbind</a:t>
            </a:r>
            <a:r>
              <a:rPr lang="en-US" altLang="zh-CN" sz="1200" dirty="0"/>
              <a:t>()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onDestory</a:t>
            </a:r>
            <a:r>
              <a:rPr lang="en-US" altLang="zh-CN" sz="1200" dirty="0"/>
              <a:t>()</a:t>
            </a:r>
            <a:r>
              <a:rPr lang="zh-CN" altLang="en-US" sz="1200" dirty="0"/>
              <a:t>，不管客户端是否主动调用</a:t>
            </a:r>
            <a:r>
              <a:rPr lang="en-US" altLang="zh-CN" sz="1200" dirty="0" err="1"/>
              <a:t>unbindService</a:t>
            </a:r>
            <a:r>
              <a:rPr lang="en-US" altLang="zh-CN" sz="1200" dirty="0"/>
              <a:t>()</a:t>
            </a:r>
            <a:r>
              <a:rPr lang="zh-CN" altLang="en-US" sz="1200" dirty="0"/>
              <a:t>解除绑定。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31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0" dirty="0"/>
              <a:t>可以同时使用两种方式启动同一个</a:t>
            </a:r>
            <a:r>
              <a:rPr lang="en-US" altLang="zh-CN" b="0" dirty="0"/>
              <a:t>Service</a:t>
            </a:r>
            <a:r>
              <a:rPr lang="zh-CN" altLang="en-US" b="0" dirty="0"/>
              <a:t>，但是</a:t>
            </a:r>
            <a:r>
              <a:rPr lang="en-US" altLang="zh-CN" b="0" dirty="0"/>
              <a:t>onCreate</a:t>
            </a:r>
            <a:r>
              <a:rPr lang="zh-CN" altLang="en-US" b="0" dirty="0"/>
              <a:t>方法只会被调用一次。上图给出了混合方式的</a:t>
            </a:r>
            <a:r>
              <a:rPr lang="en-US" altLang="zh-CN" b="0" dirty="0"/>
              <a:t>Service</a:t>
            </a:r>
            <a:r>
              <a:rPr lang="zh-CN" altLang="en-US" b="0" dirty="0"/>
              <a:t>的生命周期。</a:t>
            </a:r>
            <a:endParaRPr lang="en-US" altLang="zh-CN" b="0" dirty="0"/>
          </a:p>
          <a:p>
            <a:pPr>
              <a:spcBef>
                <a:spcPts val="1200"/>
              </a:spcBef>
            </a:pPr>
            <a:r>
              <a:rPr lang="zh-CN" altLang="en-US" b="0" dirty="0"/>
              <a:t>如果想停止服务，客户端必须调用</a:t>
            </a:r>
            <a:r>
              <a:rPr lang="en-US" altLang="zh-CN" b="0" dirty="0"/>
              <a:t>stopService()</a:t>
            </a:r>
            <a:r>
              <a:rPr lang="zh-CN" altLang="en-US" b="0" dirty="0"/>
              <a:t>或者</a:t>
            </a:r>
            <a:r>
              <a:rPr lang="en-US" altLang="zh-CN" b="0" dirty="0"/>
              <a:t>Service</a:t>
            </a:r>
            <a:r>
              <a:rPr lang="zh-CN" altLang="en-US" b="0" dirty="0"/>
              <a:t>自行</a:t>
            </a:r>
            <a:r>
              <a:rPr lang="en-US" altLang="zh-CN" b="0" dirty="0" err="1"/>
              <a:t>stopSelf</a:t>
            </a:r>
            <a:r>
              <a:rPr lang="en-US" altLang="zh-CN" b="0" dirty="0"/>
              <a:t>()</a:t>
            </a:r>
            <a:r>
              <a:rPr lang="zh-CN" altLang="en-US" b="0" dirty="0"/>
              <a:t>，并且所有绑定到</a:t>
            </a:r>
            <a:r>
              <a:rPr lang="en-US" altLang="zh-CN" b="0" dirty="0"/>
              <a:t>Service</a:t>
            </a:r>
            <a:r>
              <a:rPr lang="zh-CN" altLang="en-US" b="0" dirty="0"/>
              <a:t>的客户端调用</a:t>
            </a:r>
            <a:r>
              <a:rPr lang="en-US" altLang="zh-CN" b="0" dirty="0" err="1"/>
              <a:t>unbindService</a:t>
            </a:r>
            <a:r>
              <a:rPr lang="en-US" altLang="zh-CN" b="0" dirty="0"/>
              <a:t>()</a:t>
            </a:r>
            <a:r>
              <a:rPr lang="zh-CN" altLang="en-US" b="0" dirty="0"/>
              <a:t>解除绑定或者之前调用 </a:t>
            </a:r>
            <a:r>
              <a:rPr lang="en-US" altLang="zh-CN" b="0" dirty="0"/>
              <a:t>bindService() </a:t>
            </a:r>
            <a:r>
              <a:rPr lang="zh-CN" altLang="en-US" b="0" dirty="0"/>
              <a:t>的 </a:t>
            </a:r>
            <a:r>
              <a:rPr lang="en-US" altLang="zh-CN" b="0" dirty="0"/>
              <a:t>Context </a:t>
            </a:r>
            <a:r>
              <a:rPr lang="zh-CN" altLang="en-US" b="0" dirty="0"/>
              <a:t>不存在了。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47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一旦</a:t>
            </a:r>
            <a:r>
              <a:rPr lang="en-US" altLang="zh-CN" dirty="0"/>
              <a:t>Service</a:t>
            </a:r>
            <a:r>
              <a:rPr lang="zh-CN" altLang="en-US" dirty="0"/>
              <a:t>所在应用进入后台不可见，优先级变低，系统内存不足时，</a:t>
            </a:r>
            <a:r>
              <a:rPr lang="en-US" altLang="zh-CN" dirty="0"/>
              <a:t>Service</a:t>
            </a:r>
            <a:r>
              <a:rPr lang="zh-CN" altLang="en-US" dirty="0"/>
              <a:t>随时可能会被系统回收。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如果希望</a:t>
            </a:r>
            <a:r>
              <a:rPr lang="en-US" altLang="zh-CN" dirty="0"/>
              <a:t>Service</a:t>
            </a:r>
            <a:r>
              <a:rPr lang="zh-CN" altLang="en-US" dirty="0"/>
              <a:t>可以</a:t>
            </a:r>
            <a:r>
              <a:rPr lang="zh-CN" altLang="en-US" b="1" dirty="0">
                <a:solidFill>
                  <a:srgbClr val="C00000"/>
                </a:solidFill>
              </a:rPr>
              <a:t>一直保持运行状态</a:t>
            </a:r>
            <a:r>
              <a:rPr lang="zh-CN" altLang="en-US" dirty="0"/>
              <a:t>，可以考虑使用前台</a:t>
            </a:r>
            <a:r>
              <a:rPr lang="en-US" altLang="zh-CN" dirty="0"/>
              <a:t>Service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与普通</a:t>
            </a:r>
            <a:r>
              <a:rPr lang="en-US" altLang="zh-CN" dirty="0"/>
              <a:t>Service</a:t>
            </a:r>
            <a:r>
              <a:rPr lang="zh-CN" altLang="en-US" dirty="0"/>
              <a:t>相比</a:t>
            </a:r>
            <a:r>
              <a:rPr lang="zh-CN" altLang="en-US" b="0" dirty="0"/>
              <a:t>，前台</a:t>
            </a:r>
            <a:r>
              <a:rPr lang="en-US" altLang="zh-CN" b="0" dirty="0"/>
              <a:t>Sevice</a:t>
            </a:r>
            <a:r>
              <a:rPr lang="zh-CN" altLang="en-US" b="0" dirty="0"/>
              <a:t>会在系统的状态栏显示一个正在运行的图标，类似于通知的效果。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例如，通过服务播放音乐的音乐播放器设置为在前台运行，状态栏中的通知可能表示正在播放的歌曲，并且其允许用户通过启动 </a:t>
            </a:r>
            <a:r>
              <a:rPr lang="en-US" altLang="zh-CN" dirty="0"/>
              <a:t>Activity </a:t>
            </a:r>
            <a:r>
              <a:rPr lang="zh-CN" altLang="en-US" dirty="0"/>
              <a:t>与音乐播放器进行交互。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08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Service</a:t>
            </a:r>
            <a:r>
              <a:rPr lang="zh-CN" altLang="en-US" dirty="0"/>
              <a:t>提供了</a:t>
            </a:r>
            <a:r>
              <a:rPr lang="en-US" altLang="zh-CN" b="1" dirty="0" err="1">
                <a:solidFill>
                  <a:srgbClr val="C00000"/>
                </a:solidFill>
              </a:rPr>
              <a:t>startForeground</a:t>
            </a:r>
            <a:r>
              <a:rPr lang="en-US" altLang="zh-CN" dirty="0"/>
              <a:t>()</a:t>
            </a:r>
            <a:r>
              <a:rPr lang="zh-CN" altLang="en-US" dirty="0"/>
              <a:t>方法，使服务以前台</a:t>
            </a:r>
            <a:r>
              <a:rPr lang="en-US" altLang="zh-CN" dirty="0"/>
              <a:t>Service</a:t>
            </a:r>
            <a:r>
              <a:rPr lang="zh-CN" altLang="en-US" dirty="0"/>
              <a:t>的方式运行。通常在</a:t>
            </a:r>
            <a:r>
              <a:rPr lang="en-US" altLang="zh-CN" b="0" dirty="0"/>
              <a:t>onCreate()</a:t>
            </a:r>
            <a:r>
              <a:rPr lang="zh-CN" altLang="en-US" b="0" dirty="0"/>
              <a:t>或者</a:t>
            </a:r>
            <a:r>
              <a:rPr lang="en-US" altLang="zh-CN" b="0" dirty="0"/>
              <a:t>onStartCommand()</a:t>
            </a:r>
            <a:r>
              <a:rPr lang="zh-CN" altLang="en-US" b="0" dirty="0"/>
              <a:t>中设置。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err="1">
                <a:solidFill>
                  <a:srgbClr val="C00000"/>
                </a:solidFill>
              </a:rPr>
              <a:t>startForeground</a:t>
            </a:r>
            <a:r>
              <a:rPr lang="en-US" altLang="zh-CN" sz="1200" b="1" dirty="0">
                <a:solidFill>
                  <a:srgbClr val="C00000"/>
                </a:solidFill>
              </a:rPr>
              <a:t>()</a:t>
            </a:r>
            <a:r>
              <a:rPr lang="zh-CN" altLang="en-US" sz="1200" b="1" dirty="0">
                <a:solidFill>
                  <a:srgbClr val="C00000"/>
                </a:solidFill>
              </a:rPr>
              <a:t> </a:t>
            </a:r>
            <a:r>
              <a:rPr lang="zh-CN" altLang="en-US" sz="1200" dirty="0"/>
              <a:t>有两个参数：第一个参数表示唯一标识通知的整型数，第二个参数是用于显示在状态栏的 </a:t>
            </a:r>
            <a:r>
              <a:rPr lang="en-US" altLang="zh-CN" sz="1200" dirty="0"/>
              <a:t>Notification</a:t>
            </a:r>
            <a:r>
              <a:rPr lang="zh-CN" altLang="en-US" sz="1200" dirty="0"/>
              <a:t>对象。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r>
              <a:rPr lang="en-US" altLang="zh-CN" dirty="0"/>
              <a:t>Service</a:t>
            </a:r>
            <a:r>
              <a:rPr lang="zh-CN" altLang="en-US" dirty="0"/>
              <a:t>也提供了</a:t>
            </a:r>
            <a:r>
              <a:rPr lang="en-US" altLang="zh-CN" sz="1200" b="1" dirty="0" err="1">
                <a:solidFill>
                  <a:srgbClr val="C00000"/>
                </a:solidFill>
              </a:rPr>
              <a:t>stopForeground</a:t>
            </a:r>
            <a:r>
              <a:rPr lang="en-US" altLang="zh-CN" sz="1200" dirty="0"/>
              <a:t>()</a:t>
            </a:r>
            <a:r>
              <a:rPr lang="zh-CN" altLang="en-US" sz="1200" dirty="0"/>
              <a:t>方法从前台移除服务，使服务恢复默认优先级。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4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Service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是 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Android 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系统中的四大</a:t>
            </a:r>
            <a:r>
              <a:rPr lang="zh-CN" altLang="en-US" sz="1200" dirty="0">
                <a:latin typeface="黑体" pitchFamily="49" charset="-122"/>
              </a:rPr>
              <a:t>组件之一，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它跟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Activity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的级别差不多，只能在后台运行，</a:t>
            </a:r>
            <a:r>
              <a:rPr lang="zh-CN" altLang="en-US" sz="1200" dirty="0">
                <a:latin typeface="黑体" pitchFamily="49" charset="-122"/>
              </a:rPr>
              <a:t>可以和其它组件进行交互。</a:t>
            </a: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Sevice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Context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派生而来，但是它不能自启运行，</a:t>
            </a:r>
            <a:r>
              <a:rPr lang="zh-CN" altLang="en-US" sz="1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需要通过某一个</a:t>
            </a:r>
            <a:r>
              <a:rPr lang="en-US" altLang="zh-CN" sz="1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Activity</a:t>
            </a:r>
            <a:r>
              <a:rPr lang="zh-CN" altLang="en-US" sz="1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或者其他</a:t>
            </a:r>
            <a:r>
              <a:rPr lang="en-US" altLang="zh-CN" sz="1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Context</a:t>
            </a:r>
            <a:r>
              <a:rPr lang="zh-CN" altLang="en-US" sz="1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对象来调用</a:t>
            </a:r>
            <a:r>
              <a:rPr lang="zh-CN" altLang="en-US" sz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1100" dirty="0"/>
              <a:t> </a:t>
            </a:r>
            <a:endParaRPr lang="en-US" altLang="zh-CN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从实际业务需求上来理解，</a:t>
            </a:r>
            <a:r>
              <a:rPr lang="en-US" altLang="zh-CN" sz="1200" dirty="0"/>
              <a:t>Service</a:t>
            </a:r>
            <a:r>
              <a:rPr lang="zh-CN" altLang="en-US" sz="1200" dirty="0"/>
              <a:t>的适用场景应该具备以下条件：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并不依赖于用户可视的</a:t>
            </a:r>
            <a:r>
              <a:rPr lang="en-US" altLang="zh-CN" dirty="0"/>
              <a:t>UI</a:t>
            </a:r>
            <a:r>
              <a:rPr lang="zh-CN" altLang="en-US" dirty="0"/>
              <a:t>界面；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zh-CN" altLang="en-US" dirty="0"/>
              <a:t>具有较长时间的运行特性。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例如，在后台处理网络事务、播放音乐，执行文件 </a:t>
            </a:r>
            <a:r>
              <a:rPr lang="en-US" altLang="zh-CN" sz="1200" dirty="0"/>
              <a:t>I/O </a:t>
            </a:r>
            <a:r>
              <a:rPr lang="zh-CN" altLang="en-US" sz="1200" dirty="0"/>
              <a:t>或与内容提供程序进行交互等场景可以使用 </a:t>
            </a:r>
            <a:r>
              <a:rPr lang="en-US" altLang="zh-CN" sz="1200" dirty="0"/>
              <a:t>Service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Android </a:t>
            </a:r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</a:rPr>
              <a:t>系统中提供了大量可以直接调用的系统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</a:rPr>
              <a:t>，例如通知栏消息、定位、电源、震动、闹钟等。</a:t>
            </a:r>
            <a:endParaRPr lang="en-US" altLang="zh-CN" sz="1200" dirty="0">
              <a:solidFill>
                <a:schemeClr val="accent3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23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Service</a:t>
            </a:r>
            <a:r>
              <a:rPr lang="zh-CN" altLang="en-US" dirty="0"/>
              <a:t>工作在主线程，如果在直接在</a:t>
            </a:r>
            <a:r>
              <a:rPr lang="en-US" altLang="zh-CN" dirty="0"/>
              <a:t>Service</a:t>
            </a:r>
            <a:r>
              <a:rPr lang="zh-CN" altLang="en-US" dirty="0"/>
              <a:t>中执行耗时任务或可能被阻塞的任务，会造成界面无响应，甚至导致</a:t>
            </a:r>
            <a:r>
              <a:rPr lang="en-US" altLang="zh-CN" dirty="0"/>
              <a:t>ANR(Application not response)</a:t>
            </a:r>
            <a:r>
              <a:rPr lang="zh-CN" altLang="en-US" dirty="0"/>
              <a:t>的情况。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可以在</a:t>
            </a:r>
            <a:r>
              <a:rPr lang="en-US" altLang="zh-CN" dirty="0"/>
              <a:t>Service</a:t>
            </a:r>
            <a:r>
              <a:rPr lang="zh-CN" altLang="en-US" dirty="0"/>
              <a:t>的具体方法比如</a:t>
            </a:r>
            <a:r>
              <a:rPr lang="en-US" altLang="zh-CN" dirty="0"/>
              <a:t>onStartCommand()</a:t>
            </a:r>
            <a:r>
              <a:rPr lang="zh-CN" altLang="en-US" dirty="0"/>
              <a:t> 或者</a:t>
            </a:r>
            <a:r>
              <a:rPr lang="en-US" altLang="zh-CN" dirty="0"/>
              <a:t> onBind()</a:t>
            </a:r>
            <a:r>
              <a:rPr lang="zh-CN" altLang="en-US" dirty="0"/>
              <a:t>中开启子线程处理耗时逻辑。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上述代码是在</a:t>
            </a:r>
            <a:r>
              <a:rPr lang="en-US" altLang="zh-CN" dirty="0"/>
              <a:t>Service</a:t>
            </a:r>
            <a:r>
              <a:rPr lang="zh-CN" altLang="en-US" dirty="0"/>
              <a:t>中执行耗时任务的标准写法。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26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第二种方法便是使用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IntentService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，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IntentService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是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Service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的抽象子类，启动后其内部会自动开启一个线程来执行耗时任务，并在任务执行完成后自动停止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Service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如果有多个任务需要执行，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IntentService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会将多任务组织成队列，按顺序执行。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如此来看，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IntentService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实际只能开启一个子线程，如果想要多任务并发执行，可用第一种方法手动启动多线程分别执行。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60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上述代码是在 </a:t>
            </a:r>
            <a:r>
              <a:rPr lang="en-US" altLang="zh-CN" dirty="0" err="1"/>
              <a:t>IntentService</a:t>
            </a:r>
            <a:r>
              <a:rPr lang="en-US" altLang="zh-CN" dirty="0"/>
              <a:t> </a:t>
            </a:r>
            <a:r>
              <a:rPr lang="zh-CN" altLang="en-US" dirty="0"/>
              <a:t>中执行耗时任务的一般写法。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代码中，自定义 </a:t>
            </a:r>
            <a:r>
              <a:rPr lang="en-US" altLang="zh-CN" dirty="0"/>
              <a:t>Service </a:t>
            </a:r>
            <a:r>
              <a:rPr lang="zh-CN" altLang="en-US" dirty="0"/>
              <a:t>需要继承 </a:t>
            </a:r>
            <a:r>
              <a:rPr lang="en-US" altLang="zh-CN" dirty="0" err="1"/>
              <a:t>IntentService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首先需要提供一个无参构造函数，在其内部调用父类的有参构造函数。</a:t>
            </a:r>
          </a:p>
          <a:p>
            <a:r>
              <a:rPr lang="zh-CN" altLang="en-US" dirty="0"/>
              <a:t>然后实现</a:t>
            </a:r>
            <a:r>
              <a:rPr lang="en-US" altLang="zh-CN" dirty="0" err="1"/>
              <a:t>onHandleIntent</a:t>
            </a:r>
            <a:r>
              <a:rPr lang="en-US" altLang="zh-CN" dirty="0"/>
              <a:t>()</a:t>
            </a:r>
            <a:r>
              <a:rPr lang="zh-CN" altLang="en-US" dirty="0"/>
              <a:t>方法，处理耗时逻辑。这个方法在</a:t>
            </a:r>
            <a:r>
              <a:rPr lang="en-US" altLang="zh-CN" dirty="0"/>
              <a:t>Service</a:t>
            </a:r>
            <a:r>
              <a:rPr lang="zh-CN" altLang="en-US" dirty="0"/>
              <a:t>启动后会自动开启一个线程来执行这个方法中的代码。</a:t>
            </a:r>
            <a:endParaRPr lang="en-US" altLang="zh-CN" dirty="0"/>
          </a:p>
          <a:p>
            <a:r>
              <a:rPr lang="zh-CN" altLang="en-US" dirty="0"/>
              <a:t>任务执行完毕，</a:t>
            </a:r>
            <a:r>
              <a:rPr lang="en-US" altLang="zh-CN" dirty="0"/>
              <a:t>Service</a:t>
            </a:r>
            <a:r>
              <a:rPr lang="zh-CN" altLang="en-US" dirty="0"/>
              <a:t>将会自动停止，回调 </a:t>
            </a:r>
            <a:r>
              <a:rPr lang="en-US" altLang="zh-CN" dirty="0"/>
              <a:t>onDestroy() </a:t>
            </a:r>
            <a:r>
              <a:rPr lang="zh-CN" altLang="en-US" dirty="0"/>
              <a:t>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45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的后台运行着许多系统级别的 </a:t>
            </a:r>
            <a:r>
              <a:rPr lang="en-US" altLang="zh-CN" dirty="0"/>
              <a:t>Service</a:t>
            </a:r>
            <a:r>
              <a:rPr lang="zh-CN" altLang="en-US" dirty="0"/>
              <a:t>，他们在系统启动时被</a:t>
            </a:r>
            <a:r>
              <a:rPr lang="en-US" altLang="zh-CN" dirty="0" err="1"/>
              <a:t>SystemServer</a:t>
            </a:r>
            <a:r>
              <a:rPr lang="zh-CN" altLang="en-US" dirty="0"/>
              <a:t>开启。</a:t>
            </a:r>
            <a:endParaRPr lang="en-US" altLang="zh-CN" dirty="0"/>
          </a:p>
          <a:p>
            <a:r>
              <a:rPr lang="zh-CN" altLang="en-US" dirty="0"/>
              <a:t>应用程序可以调用这些系统服务，使用系统提供的一些功能，比如根据 </a:t>
            </a:r>
            <a:r>
              <a:rPr lang="en-US" altLang="zh-CN" dirty="0"/>
              <a:t>XML </a:t>
            </a:r>
            <a:r>
              <a:rPr lang="zh-CN" altLang="en-US" dirty="0"/>
              <a:t>生成布局的服务，通知服务，定位服务，电源管理。</a:t>
            </a:r>
            <a:endParaRPr lang="en-US" altLang="zh-CN" dirty="0"/>
          </a:p>
          <a:p>
            <a:r>
              <a:rPr lang="zh-CN" altLang="en-US" dirty="0"/>
              <a:t>系统服务通过 </a:t>
            </a:r>
            <a:r>
              <a:rPr lang="en-US" altLang="zh-CN" dirty="0" err="1"/>
              <a:t>Context.getSystemService</a:t>
            </a:r>
            <a:r>
              <a:rPr lang="en-US" altLang="zh-CN" dirty="0"/>
              <a:t>(String </a:t>
            </a:r>
            <a:r>
              <a:rPr lang="en-US" altLang="zh-CN" dirty="0" err="1"/>
              <a:t>serviceName</a:t>
            </a:r>
            <a:r>
              <a:rPr lang="en-US" altLang="zh-CN" dirty="0"/>
              <a:t>) </a:t>
            </a:r>
            <a:r>
              <a:rPr lang="zh-CN" altLang="en-US" dirty="0"/>
              <a:t>方法获得，该方法返回一个特定服务的管理器对象，利用这个对象完成服务调用功能。</a:t>
            </a:r>
            <a:endParaRPr lang="en-US" altLang="zh-CN" dirty="0"/>
          </a:p>
          <a:p>
            <a:r>
              <a:rPr lang="zh-CN" altLang="en-US" dirty="0"/>
              <a:t>参数 </a:t>
            </a:r>
            <a:r>
              <a:rPr lang="en-US" altLang="zh-CN" dirty="0" err="1"/>
              <a:t>serviceName</a:t>
            </a:r>
            <a:r>
              <a:rPr lang="en-US" altLang="zh-CN" dirty="0"/>
              <a:t> </a:t>
            </a:r>
            <a:r>
              <a:rPr lang="zh-CN" altLang="en-US" dirty="0"/>
              <a:t>是需要调用的服务的名称，在</a:t>
            </a:r>
            <a:r>
              <a:rPr lang="en-US" altLang="zh-CN" dirty="0"/>
              <a:t>Context </a:t>
            </a:r>
            <a:r>
              <a:rPr lang="zh-CN" altLang="en-US" dirty="0"/>
              <a:t>类中给出了对应的名称常量。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56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常用的系统服务如下表所示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82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本小节主要学习了</a:t>
            </a:r>
            <a:r>
              <a:rPr lang="en-US" altLang="zh-CN" dirty="0"/>
              <a:t> Service </a:t>
            </a:r>
            <a:r>
              <a:rPr lang="zh-CN" altLang="en-US" dirty="0"/>
              <a:t>的基本用法。</a:t>
            </a:r>
            <a:r>
              <a:rPr lang="zh-CN" altLang="zh-CN" sz="12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本知</a:t>
            </a:r>
            <a:r>
              <a:rPr lang="zh-CN" altLang="zh-CN" sz="12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识点就</a:t>
            </a:r>
            <a:r>
              <a:rPr lang="zh-CN" altLang="zh-CN" sz="12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讲</a:t>
            </a:r>
            <a:r>
              <a:rPr lang="zh-CN" altLang="zh-CN" sz="12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zh-CN" altLang="zh-CN" sz="12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lang="zh-CN" altLang="en-US" sz="1200" spc="-15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126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533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4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按照运行形式和使用方式的不同可以对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Service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进行分类。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按照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Service 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运行时所在进程与启动该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Service 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的客户端所在进程的不同，可以将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Service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分为本地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Service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和远程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Service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/>
          </a:p>
          <a:p>
            <a:r>
              <a:rPr lang="zh-CN" altLang="en-US" dirty="0"/>
              <a:t>本地</a:t>
            </a:r>
            <a:r>
              <a:rPr lang="en-US" altLang="zh-CN" dirty="0"/>
              <a:t>Service </a:t>
            </a:r>
            <a:r>
              <a:rPr lang="zh-CN" altLang="en-US" dirty="0"/>
              <a:t>运行于其客户端的应用程序进程中，当客户端终止后，本地</a:t>
            </a:r>
            <a:r>
              <a:rPr lang="en-US" altLang="zh-CN" dirty="0"/>
              <a:t>Service</a:t>
            </a:r>
            <a:r>
              <a:rPr lang="zh-CN" altLang="en-US" dirty="0"/>
              <a:t>也会被终止。</a:t>
            </a:r>
            <a:endParaRPr lang="en-US" altLang="zh-CN" dirty="0"/>
          </a:p>
          <a:p>
            <a:r>
              <a:rPr lang="zh-CN" altLang="en-US" dirty="0"/>
              <a:t>远程</a:t>
            </a:r>
            <a:r>
              <a:rPr lang="en-US" altLang="zh-CN" dirty="0"/>
              <a:t>Service</a:t>
            </a:r>
            <a:r>
              <a:rPr lang="zh-CN" altLang="en-US" dirty="0"/>
              <a:t>运行于独立的进程中，与其客户端之间需要进行跨进程的通信，当客户端终止后，远程</a:t>
            </a:r>
            <a:r>
              <a:rPr lang="en-US" altLang="zh-CN" dirty="0"/>
              <a:t>Service</a:t>
            </a:r>
            <a:r>
              <a:rPr lang="zh-CN" altLang="en-US" dirty="0"/>
              <a:t>会继续运行。</a:t>
            </a:r>
            <a:endParaRPr lang="en-US" altLang="zh-CN" dirty="0"/>
          </a:p>
          <a:p>
            <a:r>
              <a:rPr lang="zh-CN" altLang="en-US" dirty="0"/>
              <a:t>本知识点主要学习本地</a:t>
            </a:r>
            <a:r>
              <a:rPr lang="en-US" altLang="zh-CN" dirty="0"/>
              <a:t>Service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按照运行时的表现形态不同分为前台</a:t>
            </a:r>
            <a:r>
              <a:rPr lang="en-US" altLang="zh-CN" dirty="0"/>
              <a:t>Service</a:t>
            </a:r>
            <a:r>
              <a:rPr lang="zh-CN" altLang="en-US" dirty="0"/>
              <a:t>和后台</a:t>
            </a:r>
            <a:r>
              <a:rPr lang="en-US" altLang="zh-CN" dirty="0"/>
              <a:t>Service</a:t>
            </a:r>
            <a:r>
              <a:rPr lang="zh-CN" altLang="en-US" dirty="0"/>
              <a:t>，前台</a:t>
            </a:r>
            <a:r>
              <a:rPr lang="en-US" altLang="zh-CN" dirty="0"/>
              <a:t>Service</a:t>
            </a:r>
            <a:r>
              <a:rPr lang="zh-CN" altLang="en-US" dirty="0"/>
              <a:t>会在状态栏显示一个通知，用以提示用户</a:t>
            </a:r>
            <a:r>
              <a:rPr lang="en-US" altLang="zh-CN" dirty="0"/>
              <a:t>Service</a:t>
            </a:r>
            <a:r>
              <a:rPr lang="zh-CN" altLang="en-US" dirty="0"/>
              <a:t>正在运行。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按照启动</a:t>
            </a:r>
            <a:r>
              <a:rPr lang="en-US" altLang="zh-CN" dirty="0"/>
              <a:t>Service</a:t>
            </a:r>
            <a:r>
              <a:rPr lang="zh-CN" altLang="en-US" dirty="0"/>
              <a:t>的方式不同，可分为启动方式</a:t>
            </a:r>
            <a:r>
              <a:rPr lang="en-US" altLang="zh-CN" dirty="0"/>
              <a:t>Service</a:t>
            </a:r>
            <a:r>
              <a:rPr lang="zh-CN" altLang="en-US" dirty="0"/>
              <a:t>、绑定方式</a:t>
            </a:r>
            <a:r>
              <a:rPr lang="en-US" altLang="zh-CN" dirty="0"/>
              <a:t>Service</a:t>
            </a:r>
            <a:r>
              <a:rPr lang="zh-CN" altLang="en-US" dirty="0"/>
              <a:t>和混合方式</a:t>
            </a:r>
            <a:r>
              <a:rPr lang="en-US" altLang="zh-CN" dirty="0"/>
              <a:t>Service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4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启动方式</a:t>
            </a:r>
            <a:r>
              <a:rPr lang="en-US" altLang="zh-CN" dirty="0"/>
              <a:t>Service</a:t>
            </a:r>
            <a:r>
              <a:rPr lang="zh-CN" altLang="en-US" dirty="0"/>
              <a:t>通过调用</a:t>
            </a:r>
            <a:r>
              <a:rPr lang="en-US" altLang="zh-CN" dirty="0" err="1"/>
              <a:t>context.startService</a:t>
            </a:r>
            <a:r>
              <a:rPr lang="en-US" altLang="zh-CN" dirty="0"/>
              <a:t>()</a:t>
            </a:r>
            <a:r>
              <a:rPr lang="zh-CN" altLang="en-US" dirty="0"/>
              <a:t>启动</a:t>
            </a:r>
            <a:r>
              <a:rPr lang="en-US" altLang="zh-CN" dirty="0"/>
              <a:t>Service</a:t>
            </a:r>
            <a:r>
              <a:rPr lang="zh-CN" altLang="en-US" dirty="0"/>
              <a:t>，运行过程中与客户端不进行通信，可脱离客户端长期运行，除非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除非手动调用stopService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()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或者自己停止（stopSelf）才能停止服务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以启动方式启动的服务通常是执行单一操作，而且不会将结果返回给调用方。</a:t>
            </a:r>
          </a:p>
          <a:p>
            <a:r>
              <a:rPr lang="zh-CN" altLang="en-US" dirty="0"/>
              <a:t>例如通过网络上传、下载文件，操作一旦完成，服务应该自动销毁。</a:t>
            </a:r>
          </a:p>
          <a:p>
            <a:endParaRPr lang="en-US" altLang="zh-CN" dirty="0"/>
          </a:p>
          <a:p>
            <a:r>
              <a:rPr lang="zh-CN" altLang="en-US" dirty="0"/>
              <a:t>绑定方式</a:t>
            </a:r>
            <a:r>
              <a:rPr lang="en-US" altLang="zh-CN" dirty="0"/>
              <a:t>Service</a:t>
            </a:r>
            <a:r>
              <a:rPr lang="zh-CN" altLang="en-US" dirty="0"/>
              <a:t>通过</a:t>
            </a:r>
            <a:r>
              <a:rPr lang="en-US" altLang="zh-CN" dirty="0" err="1"/>
              <a:t>context.bindService</a:t>
            </a:r>
            <a:r>
              <a:rPr lang="en-US" altLang="zh-CN" dirty="0"/>
              <a:t>()</a:t>
            </a:r>
            <a:r>
              <a:rPr lang="zh-CN" altLang="en-US" dirty="0"/>
              <a:t>启动</a:t>
            </a:r>
            <a:r>
              <a:rPr lang="en-US" altLang="zh-CN" dirty="0"/>
              <a:t>Service</a:t>
            </a:r>
            <a:r>
              <a:rPr lang="zh-CN" altLang="en-US" dirty="0"/>
              <a:t>，运行过程中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调用方也就是客户端与服务进行通信和交互</a:t>
            </a:r>
            <a:r>
              <a:rPr lang="zh-CN" altLang="en-US" dirty="0"/>
              <a:t>，当客户端终止运行时</a:t>
            </a:r>
            <a:r>
              <a:rPr lang="en-US" altLang="zh-CN" dirty="0"/>
              <a:t>Service</a:t>
            </a:r>
            <a:r>
              <a:rPr lang="zh-CN" altLang="en-US" dirty="0"/>
              <a:t>也将终止。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多个调用方可以同时绑定到一个服务，但全部取消绑定后，该服务才会被销毁。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第三种方式的</a:t>
            </a:r>
            <a:r>
              <a:rPr lang="en-US" altLang="zh-CN" dirty="0"/>
              <a:t>Service</a:t>
            </a:r>
            <a:r>
              <a:rPr lang="zh-CN" altLang="en-US" dirty="0"/>
              <a:t>同时以启动和绑定方式启动，兼具二者的特点。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3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a typeface="黑体" pitchFamily="49" charset="-122"/>
              </a:rPr>
              <a:t>不管是哪一种的 </a:t>
            </a:r>
            <a:r>
              <a:rPr lang="en-US" altLang="zh-CN" b="1" dirty="0"/>
              <a:t>S</a:t>
            </a:r>
            <a:r>
              <a:rPr lang="en-US" altLang="zh-CN" b="1" dirty="0">
                <a:ea typeface="黑体" pitchFamily="49" charset="-122"/>
              </a:rPr>
              <a:t>ervice </a:t>
            </a:r>
            <a:r>
              <a:rPr lang="zh-CN" altLang="en-US" b="1" dirty="0">
                <a:ea typeface="黑体" pitchFamily="49" charset="-122"/>
              </a:rPr>
              <a:t>，都需要在 </a:t>
            </a:r>
            <a:r>
              <a:rPr lang="en-US" altLang="zh-CN" b="1" dirty="0">
                <a:ea typeface="黑体" pitchFamily="49" charset="-122"/>
              </a:rPr>
              <a:t>AndroidManifest.xml</a:t>
            </a:r>
            <a:r>
              <a:rPr lang="zh-CN" altLang="en-US" b="1" dirty="0">
                <a:ea typeface="黑体" pitchFamily="49" charset="-122"/>
              </a:rPr>
              <a:t>中声明 。</a:t>
            </a:r>
            <a:endParaRPr lang="en-US" altLang="zh-CN" b="1" dirty="0">
              <a:ea typeface="黑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a typeface="黑体" pitchFamily="49" charset="-122"/>
              </a:rPr>
              <a:t>可以为</a:t>
            </a:r>
            <a:r>
              <a:rPr lang="en-US" altLang="zh-CN" b="1" dirty="0">
                <a:ea typeface="黑体" pitchFamily="49" charset="-122"/>
              </a:rPr>
              <a:t> Service </a:t>
            </a:r>
            <a:r>
              <a:rPr lang="zh-CN" altLang="en-US" b="1" dirty="0">
                <a:ea typeface="黑体" pitchFamily="49" charset="-122"/>
              </a:rPr>
              <a:t>指定以下几个属性：</a:t>
            </a:r>
            <a:endParaRPr lang="en-US" altLang="zh-CN" b="0" i="0" u="none" strike="noStrike" dirty="0">
              <a:solidFill>
                <a:srgbClr val="1A73E8"/>
              </a:solidFill>
              <a:effectLst/>
              <a:latin typeface="Roboto"/>
              <a:hlinkClick r:id="rId3"/>
            </a:endParaRPr>
          </a:p>
          <a:p>
            <a:r>
              <a:rPr lang="zh-CN" altLang="en-US" b="0" i="0" u="none" strike="noStrike" dirty="0">
                <a:solidFill>
                  <a:srgbClr val="1A73E8"/>
                </a:solidFill>
                <a:effectLst/>
                <a:latin typeface="Roboto"/>
                <a:hlinkClick r:id="rId3"/>
              </a:rPr>
              <a:t>其中</a:t>
            </a:r>
            <a:r>
              <a:rPr lang="en-US" altLang="zh-CN" b="0" i="0" u="none" strike="noStrike" dirty="0" err="1">
                <a:solidFill>
                  <a:srgbClr val="1A73E8"/>
                </a:solidFill>
                <a:effectLst/>
                <a:latin typeface="Roboto"/>
                <a:hlinkClick r:id="rId3"/>
              </a:rPr>
              <a:t>android:name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属性是唯一必需的属性，用于指定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Service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的类名。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en-US" altLang="zh-CN" b="0" i="0" u="none" strike="noStrike" dirty="0" err="1">
                <a:solidFill>
                  <a:srgbClr val="1A73E8"/>
                </a:solidFill>
                <a:effectLst/>
                <a:latin typeface="Roboto"/>
                <a:hlinkClick r:id="rId4"/>
              </a:rPr>
              <a:t>android:exported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 属性用于设置是否允许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Service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务被其它应用访问。当设置为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true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，表示将这个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Service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暴露给外部其它程序访问。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en-US" altLang="zh-CN" b="0" i="0" dirty="0" err="1">
                <a:solidFill>
                  <a:srgbClr val="202124"/>
                </a:solidFill>
                <a:effectLst/>
                <a:latin typeface="Roboto"/>
              </a:rPr>
              <a:t>Android:enabled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属性表示是否启用这个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Service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，默认设置为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true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，启用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Service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。</a:t>
            </a:r>
            <a:endParaRPr lang="en-US" altLang="zh-CN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en-US" altLang="zh-CN" dirty="0" err="1"/>
              <a:t>android:description</a:t>
            </a:r>
            <a:r>
              <a:rPr lang="zh-CN" altLang="en-US" dirty="0"/>
              <a:t>用于解释服务的作用及其提供的好处。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78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Service </a:t>
            </a:r>
            <a:r>
              <a:rPr lang="zh-CN" altLang="en-US" dirty="0"/>
              <a:t> 时，首先需要创建 </a:t>
            </a:r>
            <a:r>
              <a:rPr lang="en-US" altLang="zh-CN" dirty="0"/>
              <a:t>Service </a:t>
            </a:r>
            <a:r>
              <a:rPr lang="zh-CN" altLang="en-US" dirty="0"/>
              <a:t>组件，重写在</a:t>
            </a:r>
            <a:r>
              <a:rPr lang="en-US" altLang="zh-CN" dirty="0"/>
              <a:t> Service </a:t>
            </a:r>
            <a:r>
              <a:rPr lang="zh-CN" altLang="en-US" dirty="0"/>
              <a:t>生命周期的各个阶段需要执行的操作，然后在清单文件中进行配置，最后启动</a:t>
            </a:r>
            <a:r>
              <a:rPr lang="en-US" altLang="zh-CN" dirty="0"/>
              <a:t>Service</a:t>
            </a:r>
            <a:r>
              <a:rPr lang="zh-CN" altLang="en-US" dirty="0"/>
              <a:t>即可。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80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中常用回调方法有</a:t>
            </a:r>
            <a:r>
              <a:rPr lang="en-US" altLang="zh-CN" sz="1200" b="1" dirty="0">
                <a:solidFill>
                  <a:srgbClr val="C00000"/>
                </a:solidFill>
                <a:latin typeface="Palatino Linotype" panose="02040502050505030304" pitchFamily="18" charset="0"/>
                <a:ea typeface="黑体" pitchFamily="49" charset="-122"/>
              </a:rPr>
              <a:t>onBind(),</a:t>
            </a:r>
            <a:r>
              <a:rPr lang="zh-CN" altLang="en-US" sz="1200" b="1" dirty="0">
                <a:solidFill>
                  <a:srgbClr val="C00000"/>
                </a:solidFill>
                <a:latin typeface="Palatino Linotype" panose="02040502050505030304" pitchFamily="18" charset="0"/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onCreate(), onDestroy(), onStartCommand()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和</a:t>
            </a:r>
            <a:r>
              <a:rPr lang="en-US" altLang="zh-CN" b="1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onUnbind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()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。</a:t>
            </a:r>
            <a:endParaRPr lang="en-US" altLang="zh-CN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这些方法在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Service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组件的生命周期的各个阶段被调用。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0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按照 </a:t>
            </a:r>
            <a:r>
              <a:rPr lang="en-US" altLang="zh-CN" dirty="0"/>
              <a:t>Service</a:t>
            </a:r>
            <a:r>
              <a:rPr lang="zh-CN" altLang="en-US" dirty="0"/>
              <a:t>的启动方式的不同，</a:t>
            </a:r>
            <a:r>
              <a:rPr lang="en-US" altLang="zh-CN" dirty="0"/>
              <a:t>Service</a:t>
            </a:r>
            <a:r>
              <a:rPr lang="zh-CN" altLang="en-US" dirty="0"/>
              <a:t>的生命周期过程中调用的方法也有所不同。</a:t>
            </a:r>
            <a:endParaRPr lang="en-US" altLang="zh-CN" dirty="0"/>
          </a:p>
          <a:p>
            <a:r>
              <a:rPr lang="zh-CN" altLang="en-US" dirty="0"/>
              <a:t>如图所示，左边是启动方式的</a:t>
            </a:r>
            <a:r>
              <a:rPr lang="en-US" altLang="zh-CN" dirty="0"/>
              <a:t>Service</a:t>
            </a:r>
            <a:r>
              <a:rPr lang="zh-CN" altLang="en-US" dirty="0"/>
              <a:t>生命生命周期过程中调用的方法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Service </a:t>
            </a:r>
            <a:r>
              <a:rPr lang="zh-CN" altLang="en-US" dirty="0"/>
              <a:t>第一次启动时会先调用</a:t>
            </a:r>
            <a:r>
              <a:rPr lang="en-US" altLang="zh-CN" dirty="0"/>
              <a:t>onCreate()</a:t>
            </a:r>
            <a:r>
              <a:rPr lang="zh-CN" altLang="en-US" dirty="0"/>
              <a:t>方法，然后再调用</a:t>
            </a:r>
            <a:r>
              <a:rPr lang="en-US" altLang="zh-CN" dirty="0"/>
              <a:t>onStartCommand()</a:t>
            </a:r>
            <a:r>
              <a:rPr lang="zh-CN" altLang="en-US" dirty="0"/>
              <a:t>方法，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随后服务处于运行状态，直到自行停止或者其它客户端停止该服务，执行</a:t>
            </a:r>
            <a:r>
              <a:rPr lang="en-US" altLang="zh-CN" dirty="0"/>
              <a:t>onDestroy()</a:t>
            </a:r>
            <a:r>
              <a:rPr lang="zh-CN" altLang="en-US" dirty="0"/>
              <a:t>方法。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右边是绑定方式的 </a:t>
            </a:r>
            <a:r>
              <a:rPr lang="en-US" altLang="zh-CN" dirty="0"/>
              <a:t>Service </a:t>
            </a:r>
            <a:r>
              <a:rPr lang="zh-CN" altLang="en-US" dirty="0"/>
              <a:t>生命生命周期过程中调用的方法。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Service </a:t>
            </a:r>
            <a:r>
              <a:rPr lang="zh-CN" altLang="en-US" dirty="0"/>
              <a:t>第一次启动时会先调用</a:t>
            </a:r>
            <a:r>
              <a:rPr lang="en-US" altLang="zh-CN" dirty="0"/>
              <a:t>onCreate()</a:t>
            </a:r>
            <a:r>
              <a:rPr lang="zh-CN" altLang="en-US" dirty="0"/>
              <a:t>方法，然后再调用</a:t>
            </a:r>
            <a:r>
              <a:rPr lang="en-US" altLang="zh-CN" dirty="0"/>
              <a:t>onBind()</a:t>
            </a:r>
            <a:r>
              <a:rPr lang="zh-CN" altLang="en-US" dirty="0"/>
              <a:t>方法，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在客户端和</a:t>
            </a:r>
            <a:r>
              <a:rPr lang="en-US" altLang="zh-CN" dirty="0"/>
              <a:t>Service</a:t>
            </a:r>
            <a:r>
              <a:rPr lang="zh-CN" altLang="en-US" dirty="0"/>
              <a:t>解除绑定时会触发</a:t>
            </a:r>
            <a:r>
              <a:rPr lang="en-US" altLang="zh-CN" dirty="0" err="1"/>
              <a:t>onUnbind</a:t>
            </a:r>
            <a:r>
              <a:rPr lang="en-US" altLang="zh-CN" dirty="0"/>
              <a:t>()</a:t>
            </a:r>
            <a:r>
              <a:rPr lang="zh-CN" altLang="en-US" dirty="0"/>
              <a:t>方法，一个</a:t>
            </a:r>
            <a:r>
              <a:rPr lang="en-US" altLang="zh-CN" dirty="0"/>
              <a:t>Service</a:t>
            </a:r>
            <a:r>
              <a:rPr lang="zh-CN" altLang="en-US" dirty="0"/>
              <a:t>可以被多个客户端绑定，当所有的客户端都解除绑定时，</a:t>
            </a:r>
            <a:r>
              <a:rPr lang="en-US" altLang="zh-CN" dirty="0"/>
              <a:t>Service</a:t>
            </a:r>
            <a:r>
              <a:rPr lang="zh-CN" altLang="en-US" dirty="0"/>
              <a:t>被销毁，执行</a:t>
            </a:r>
            <a:r>
              <a:rPr lang="en-US" altLang="zh-CN" dirty="0"/>
              <a:t>onDestroy()</a:t>
            </a:r>
            <a:r>
              <a:rPr lang="zh-CN" altLang="en-US" dirty="0"/>
              <a:t>方法。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A4E7C-93F3-47F3-8146-0F6AB151AD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5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9200" y="0"/>
            <a:ext cx="12191997" cy="3760567"/>
            <a:chOff x="0" y="0"/>
            <a:chExt cx="9143998" cy="376056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14" b="33074"/>
            <a:stretch/>
          </p:blipFill>
          <p:spPr>
            <a:xfrm>
              <a:off x="0" y="0"/>
              <a:ext cx="9143998" cy="271656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0"/>
              <a:ext cx="9143998" cy="271656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563480" y="1672567"/>
              <a:ext cx="2088000" cy="2088000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" y="6445250"/>
            <a:ext cx="106203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14087" y="1852471"/>
            <a:ext cx="2304256" cy="1728192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1" i="0" u="none" strike="noStrike" kern="1200" cap="none" spc="0" normalizeH="0" baseline="0" noProof="0" dirty="0">
              <a:ln w="11430"/>
              <a:solidFill>
                <a:prstClr val="white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Calibri"/>
              <a:ea typeface="华文隶书" pitchFamily="2" charset="-122"/>
              <a:cs typeface="+mn-cs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96" y="1722696"/>
            <a:ext cx="263313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30" y="188641"/>
            <a:ext cx="4040716" cy="60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07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F256-790F-4BA6-BD2C-E2E6951088D4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A5C4-0B55-4BE4-922E-9AFFB361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2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F256-790F-4BA6-BD2C-E2E6951088D4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A5C4-0B55-4BE4-922E-9AFFB361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F256-790F-4BA6-BD2C-E2E6951088D4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A5C4-0B55-4BE4-922E-9AFFB361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4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F256-790F-4BA6-BD2C-E2E6951088D4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A5C4-0B55-4BE4-922E-9AFFB361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6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F256-790F-4BA6-BD2C-E2E6951088D4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A5C4-0B55-4BE4-922E-9AFFB361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63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F256-790F-4BA6-BD2C-E2E6951088D4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A5C4-0B55-4BE4-922E-9AFFB361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F256-790F-4BA6-BD2C-E2E6951088D4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A5C4-0B55-4BE4-922E-9AFFB361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BE2C7-4CE2-4CE8-B754-6B533BC12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49FD7E-042D-4FB7-8831-E62CF71D8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9B1E9-CF87-4BD0-BF46-E13582C6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F256-790F-4BA6-BD2C-E2E6951088D4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A4B75-A169-49C1-BE4A-BFFB0AFB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1ED0B-CDF3-4320-8E3C-7EA8F4AB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A5C4-0B55-4BE4-922E-9AFFB361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11/14/2022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4265"/>
          <a:lstStyle>
            <a:lvl1pPr marL="0" marR="42794" indent="0" algn="r">
              <a:buNone/>
              <a:defRPr>
                <a:solidFill>
                  <a:schemeClr val="tx1"/>
                </a:solidFill>
              </a:defRPr>
            </a:lvl1pPr>
            <a:lvl2pPr marL="427939" indent="0" algn="ctr">
              <a:buNone/>
            </a:lvl2pPr>
            <a:lvl3pPr marL="855878" indent="0" algn="ctr">
              <a:buNone/>
            </a:lvl3pPr>
            <a:lvl4pPr marL="1283818" indent="0" algn="ctr">
              <a:buNone/>
            </a:lvl4pPr>
            <a:lvl5pPr marL="1711757" indent="0" algn="ctr">
              <a:buNone/>
            </a:lvl5pPr>
            <a:lvl6pPr marL="2139696" indent="0" algn="ctr">
              <a:buNone/>
            </a:lvl6pPr>
            <a:lvl7pPr marL="2567635" indent="0" algn="ctr">
              <a:buNone/>
            </a:lvl7pPr>
            <a:lvl8pPr marL="2995574" indent="0" algn="ctr">
              <a:buNone/>
            </a:lvl8pPr>
            <a:lvl9pPr marL="3423514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426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28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9" y="5937957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3049" y="5937957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48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4431"/>
            <a:ext cx="10972800" cy="5170170"/>
          </a:xfrm>
        </p:spPr>
        <p:txBody>
          <a:bodyPr>
            <a:normAutofit/>
          </a:bodyPr>
          <a:lstStyle>
            <a:lvl1pPr>
              <a:defRPr sz="2880"/>
            </a:lvl1pPr>
            <a:lvl2pPr>
              <a:defRPr sz="2400"/>
            </a:lvl2pPr>
            <a:lvl3pPr>
              <a:defRPr sz="2160" baseline="0">
                <a:ea typeface="微软雅黑" pitchFamily="34" charset="-122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2589"/>
            <a:ext cx="10972800" cy="838962"/>
          </a:xfrm>
        </p:spPr>
        <p:txBody>
          <a:bodyPr>
            <a:normAutofit/>
          </a:bodyPr>
          <a:lstStyle>
            <a:lvl1pPr>
              <a:defRPr sz="432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8909" y="0"/>
            <a:ext cx="449263" cy="1090464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880"/>
          </a:p>
        </p:txBody>
      </p:sp>
      <p:cxnSp>
        <p:nvCxnSpPr>
          <p:cNvPr id="12" name="直接连接符 11"/>
          <p:cNvCxnSpPr/>
          <p:nvPr/>
        </p:nvCxnSpPr>
        <p:spPr>
          <a:xfrm>
            <a:off x="555312" y="1076917"/>
            <a:ext cx="5825861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0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39448" y="-9622"/>
            <a:ext cx="12240000" cy="2716567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" y="6445250"/>
            <a:ext cx="106203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52928" y="1808936"/>
            <a:ext cx="2304256" cy="1728192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1" i="0" u="none" strike="noStrike" kern="1200" cap="none" spc="0" normalizeH="0" baseline="0" noProof="0" dirty="0">
              <a:ln w="11430"/>
              <a:solidFill>
                <a:prstClr val="white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Calibri"/>
              <a:ea typeface="华文隶书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30" y="188641"/>
            <a:ext cx="4040716" cy="60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62" y="1747789"/>
            <a:ext cx="263313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827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5"/>
            <a:ext cx="10363200" cy="1509712"/>
          </a:xfrm>
        </p:spPr>
        <p:txBody>
          <a:bodyPr lIns="35662" rIns="35662" anchor="t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28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40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40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1"/>
            <a:ext cx="5389033" cy="3845720"/>
          </a:xfrm>
        </p:spPr>
        <p:txBody>
          <a:bodyPr tIns="0"/>
          <a:lstStyle>
            <a:lvl1pPr>
              <a:defRPr sz="204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59"/>
            <a:ext cx="5389033" cy="654844"/>
          </a:xfrm>
        </p:spPr>
        <p:txBody>
          <a:bodyPr lIns="35662" tIns="0" rIns="35662" bIns="0" anchor="ctr"/>
          <a:lstStyle>
            <a:lvl1pPr marL="0" indent="0">
              <a:buNone/>
              <a:defRPr sz="228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920" b="1"/>
            </a:lvl2pPr>
            <a:lvl3pPr>
              <a:buNone/>
              <a:defRPr sz="1680" b="1"/>
            </a:lvl3pPr>
            <a:lvl4pPr>
              <a:buNone/>
              <a:defRPr sz="1440" b="1"/>
            </a:lvl4pPr>
            <a:lvl5pPr>
              <a:buNone/>
              <a:defRPr sz="144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1"/>
            <a:ext cx="5386917" cy="3845720"/>
          </a:xfrm>
        </p:spPr>
        <p:txBody>
          <a:bodyPr tIns="0"/>
          <a:lstStyle>
            <a:lvl1pPr>
              <a:defRPr sz="204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35662" tIns="0" rIns="35662" bIns="0" anchor="ctr">
            <a:noAutofit/>
          </a:bodyPr>
          <a:lstStyle>
            <a:lvl1pPr marL="0" indent="0">
              <a:buNone/>
              <a:defRPr sz="228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920" b="1"/>
            </a:lvl2pPr>
            <a:lvl3pPr>
              <a:buNone/>
              <a:defRPr sz="1680" b="1"/>
            </a:lvl3pPr>
            <a:lvl4pPr>
              <a:buNone/>
              <a:defRPr sz="1440" b="1"/>
            </a:lvl4pPr>
            <a:lvl5pPr>
              <a:buNone/>
              <a:defRPr sz="144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35662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pic>
        <p:nvPicPr>
          <p:cNvPr id="10" name="Picture 2" descr="Green Android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35662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68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pic>
        <p:nvPicPr>
          <p:cNvPr id="6" name="Picture 2" descr="Green Android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Green Android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6410326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2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640"/>
            </a:lvl1pPr>
            <a:lvl2pPr>
              <a:defRPr sz="2400"/>
            </a:lvl2pPr>
            <a:lvl3pPr>
              <a:defRPr sz="2280"/>
            </a:lvl3pPr>
            <a:lvl4pPr>
              <a:defRPr sz="1920"/>
            </a:lvl4pPr>
            <a:lvl5pPr>
              <a:defRPr sz="168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4265" rIns="14265"/>
          <a:lstStyle>
            <a:lvl1pPr marL="0" indent="0" algn="l">
              <a:buNone/>
              <a:defRPr sz="1320"/>
            </a:lvl1pPr>
            <a:lvl2pPr indent="0" algn="l">
              <a:buNone/>
              <a:defRPr sz="1080"/>
            </a:lvl2pPr>
            <a:lvl3pPr indent="0" algn="l">
              <a:buNone/>
              <a:defRPr sz="960"/>
            </a:lvl3pPr>
            <a:lvl4pPr indent="0" algn="l">
              <a:buNone/>
              <a:defRPr sz="840"/>
            </a:lvl4pPr>
            <a:lvl5pPr indent="0" algn="l">
              <a:buNone/>
              <a:defRPr sz="84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3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8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eaLnBrk="1" latinLnBrk="0" hangingPunct="1"/>
            <a:endParaRPr kumimoji="0" lang="en-US" sz="168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eaLnBrk="1" latinLnBrk="0" hangingPunct="1"/>
            <a:endParaRPr kumimoji="0" lang="en-US" sz="168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588" tIns="42794" rIns="85588" bIns="42794" anchor="t" compatLnSpc="1"/>
          <a:lstStyle/>
          <a:p>
            <a:pPr marL="0" algn="l" rtl="0" eaLnBrk="1" latinLnBrk="0" hangingPunct="1"/>
            <a:endParaRPr kumimoji="0" lang="en-US" sz="168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7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588" tIns="42794" rIns="85588" bIns="42794" anchor="t" compatLnSpc="1"/>
          <a:lstStyle/>
          <a:p>
            <a:pPr marL="0" algn="l" rtl="0" eaLnBrk="1" latinLnBrk="0" hangingPunct="1"/>
            <a:endParaRPr kumimoji="0" lang="en-US" sz="168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8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0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49926" rIns="35662" bIns="35662" anchor="t"/>
          <a:lstStyle>
            <a:lvl1pPr marL="0" indent="0" algn="l">
              <a:spcBef>
                <a:spcPts val="234"/>
              </a:spcBef>
              <a:buFontTx/>
              <a:buNone/>
              <a:defRPr sz="1200"/>
            </a:lvl1pPr>
            <a:lvl2pPr>
              <a:defRPr sz="1080"/>
            </a:lvl2pPr>
            <a:lvl3pPr>
              <a:defRPr sz="960"/>
            </a:lvl3pPr>
            <a:lvl4pPr>
              <a:defRPr sz="840"/>
            </a:lvl4pPr>
            <a:lvl5pPr>
              <a:defRPr sz="84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8"/>
            <a:ext cx="2950464" cy="1582621"/>
          </a:xfrm>
        </p:spPr>
        <p:txBody>
          <a:bodyPr vert="horz" lIns="35662" tIns="35662" rIns="35662" bIns="35662" anchor="b"/>
          <a:lstStyle>
            <a:lvl1pPr algn="l">
              <a:buNone/>
              <a:defRPr sz="192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pic>
        <p:nvPicPr>
          <p:cNvPr id="13" name="Picture 2" descr="Green Android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6" y="6447291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82" y="6350589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3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80" dirty="0"/>
          </a:p>
        </p:txBody>
      </p:sp>
      <p:sp>
        <p:nvSpPr>
          <p:cNvPr id="15" name="矩形 14"/>
          <p:cNvSpPr/>
          <p:nvPr/>
        </p:nvSpPr>
        <p:spPr>
          <a:xfrm>
            <a:off x="3" y="6445250"/>
            <a:ext cx="106203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80"/>
          </a:p>
        </p:txBody>
      </p:sp>
      <p:sp>
        <p:nvSpPr>
          <p:cNvPr id="8" name="椭圆 7"/>
          <p:cNvSpPr/>
          <p:nvPr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880" dirty="0"/>
          </a:p>
        </p:txBody>
      </p:sp>
      <p:sp>
        <p:nvSpPr>
          <p:cNvPr id="9" name="Rectangle 52"/>
          <p:cNvSpPr>
            <a:spLocks noChangeArrowheads="1"/>
          </p:cNvSpPr>
          <p:nvPr/>
        </p:nvSpPr>
        <p:spPr bwMode="ltGray">
          <a:xfrm>
            <a:off x="7535333" y="0"/>
            <a:ext cx="4656667" cy="24479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160" b="0"/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535333" y="1989140"/>
            <a:ext cx="4656667" cy="358775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60"/>
            </a:p>
          </p:txBody>
        </p:sp>
        <p:sp>
          <p:nvSpPr>
            <p:cNvPr id="16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60"/>
            </a:p>
          </p:txBody>
        </p:sp>
        <p:sp>
          <p:nvSpPr>
            <p:cNvPr id="17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60"/>
            </a:p>
          </p:txBody>
        </p:sp>
        <p:sp>
          <p:nvSpPr>
            <p:cNvPr id="18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160"/>
            </a:p>
          </p:txBody>
        </p:sp>
      </p:grpSp>
      <p:sp>
        <p:nvSpPr>
          <p:cNvPr id="19" name="Rectangle 60"/>
          <p:cNvSpPr>
            <a:spLocks noChangeArrowheads="1"/>
          </p:cNvSpPr>
          <p:nvPr/>
        </p:nvSpPr>
        <p:spPr bwMode="black">
          <a:xfrm>
            <a:off x="0" y="2420940"/>
            <a:ext cx="12192000" cy="714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160" b="0"/>
          </a:p>
        </p:txBody>
      </p:sp>
      <p:pic>
        <p:nvPicPr>
          <p:cNvPr id="20" name="Picture 24" descr="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688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2" y="0"/>
            <a:ext cx="316441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75684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" y="6445250"/>
            <a:ext cx="106203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2"/>
          <p:cNvSpPr>
            <a:spLocks noChangeArrowheads="1"/>
          </p:cNvSpPr>
          <p:nvPr/>
        </p:nvSpPr>
        <p:spPr bwMode="ltGray">
          <a:xfrm>
            <a:off x="7535333" y="0"/>
            <a:ext cx="4656667" cy="24479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535333" y="1989140"/>
            <a:ext cx="4656667" cy="358775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Rectangle 60"/>
          <p:cNvSpPr>
            <a:spLocks noChangeArrowheads="1"/>
          </p:cNvSpPr>
          <p:nvPr/>
        </p:nvSpPr>
        <p:spPr bwMode="black">
          <a:xfrm>
            <a:off x="0" y="2420940"/>
            <a:ext cx="12192000" cy="714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" name="Picture 24" descr="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688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2" y="0"/>
            <a:ext cx="316441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628916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39448" y="-9622"/>
            <a:ext cx="12240000" cy="27165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" y="6445250"/>
            <a:ext cx="106203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15312" y="1808936"/>
            <a:ext cx="2304256" cy="172819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1" i="0" u="none" strike="noStrike" kern="1200" cap="none" spc="0" normalizeH="0" baseline="0" noProof="0" dirty="0">
              <a:ln w="11430"/>
              <a:solidFill>
                <a:prstClr val="white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Calibri"/>
              <a:ea typeface="华文隶书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30" y="188641"/>
            <a:ext cx="4040716" cy="60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74" y="1748533"/>
            <a:ext cx="263313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18927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/>
        </p:nvSpPr>
        <p:spPr>
          <a:xfrm>
            <a:off x="5231906" y="1605664"/>
            <a:ext cx="4239532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337129" y="2220825"/>
            <a:ext cx="5520000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 rot="16200000">
            <a:off x="-1629433" y="1617712"/>
            <a:ext cx="6876000" cy="3648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40568" y="82712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54893" y="687864"/>
            <a:ext cx="3155353" cy="2366515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/>
        </p:nvSpPr>
        <p:spPr>
          <a:xfrm>
            <a:off x="2786344" y="1605664"/>
            <a:ext cx="1692445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5606879" y="2404645"/>
            <a:ext cx="3914448" cy="510480"/>
            <a:chOff x="4205159" y="2404642"/>
            <a:chExt cx="2935836" cy="510480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415902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应用开发概述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595219" y="3134765"/>
            <a:ext cx="3310556" cy="504020"/>
            <a:chOff x="4211960" y="3605018"/>
            <a:chExt cx="2482917" cy="504019"/>
          </a:xfrm>
        </p:grpSpPr>
        <p:sp>
          <p:nvSpPr>
            <p:cNvPr id="40" name="圆角矩形​​ 10"/>
            <p:cNvSpPr>
              <a:spLocks noChangeArrowheads="1"/>
            </p:cNvSpPr>
            <p:nvPr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/>
          </p:nvSpPr>
          <p:spPr bwMode="auto">
            <a:xfrm>
              <a:off x="4740639" y="3638781"/>
              <a:ext cx="1954238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系统架构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595219" y="3789045"/>
            <a:ext cx="2736231" cy="504020"/>
            <a:chOff x="4211960" y="3605018"/>
            <a:chExt cx="2052173" cy="504019"/>
          </a:xfrm>
        </p:grpSpPr>
        <p:sp>
          <p:nvSpPr>
            <p:cNvPr id="24" name="圆角矩形​​ 10"/>
            <p:cNvSpPr>
              <a:spLocks noChangeArrowheads="1"/>
            </p:cNvSpPr>
            <p:nvPr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/>
          </p:nvSpPr>
          <p:spPr bwMode="auto">
            <a:xfrm>
              <a:off x="4740639" y="3638781"/>
              <a:ext cx="1523494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搭建开发环境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606881" y="4437153"/>
            <a:ext cx="3618332" cy="504020"/>
            <a:chOff x="4211960" y="3605018"/>
            <a:chExt cx="2713749" cy="504019"/>
          </a:xfrm>
        </p:grpSpPr>
        <p:sp>
          <p:nvSpPr>
            <p:cNvPr id="27" name="圆角矩形​​ 10"/>
            <p:cNvSpPr>
              <a:spLocks noChangeArrowheads="1"/>
            </p:cNvSpPr>
            <p:nvPr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/>
          </p:nvSpPr>
          <p:spPr bwMode="auto">
            <a:xfrm>
              <a:off x="4740639" y="3638781"/>
              <a:ext cx="2185070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第一个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606879" y="5077921"/>
            <a:ext cx="2736231" cy="504020"/>
            <a:chOff x="4211960" y="3605018"/>
            <a:chExt cx="2052173" cy="504019"/>
          </a:xfrm>
        </p:grpSpPr>
        <p:sp>
          <p:nvSpPr>
            <p:cNvPr id="30" name="圆角矩形​​ 10"/>
            <p:cNvSpPr>
              <a:spLocks noChangeArrowheads="1"/>
            </p:cNvSpPr>
            <p:nvPr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/>
          </p:nvSpPr>
          <p:spPr bwMode="auto">
            <a:xfrm>
              <a:off x="4740639" y="3638781"/>
              <a:ext cx="1523494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应用程序分析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06881" y="5733261"/>
            <a:ext cx="3618332" cy="504020"/>
            <a:chOff x="4211960" y="3605018"/>
            <a:chExt cx="2713749" cy="504019"/>
          </a:xfrm>
        </p:grpSpPr>
        <p:sp>
          <p:nvSpPr>
            <p:cNvPr id="35" name="圆角矩形​​ 10"/>
            <p:cNvSpPr>
              <a:spLocks noChangeArrowheads="1"/>
            </p:cNvSpPr>
            <p:nvPr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/>
          </p:nvSpPr>
          <p:spPr bwMode="auto">
            <a:xfrm>
              <a:off x="4740639" y="3638781"/>
              <a:ext cx="2185070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的基本组件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2404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/>
        </p:nvSpPr>
        <p:spPr>
          <a:xfrm>
            <a:off x="5231906" y="1605664"/>
            <a:ext cx="4239532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337129" y="2220825"/>
            <a:ext cx="5520000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 rot="16200000">
            <a:off x="-1629433" y="1617712"/>
            <a:ext cx="6876000" cy="3648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40568" y="82712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54893" y="687864"/>
            <a:ext cx="3155353" cy="2366515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/>
        </p:nvSpPr>
        <p:spPr>
          <a:xfrm>
            <a:off x="2786344" y="1605664"/>
            <a:ext cx="1692445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5606879" y="2404645"/>
            <a:ext cx="3914448" cy="510480"/>
            <a:chOff x="4205159" y="2404642"/>
            <a:chExt cx="2935836" cy="510480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415902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应用开发概述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595219" y="3134765"/>
            <a:ext cx="3310556" cy="504020"/>
            <a:chOff x="4211960" y="3605018"/>
            <a:chExt cx="2482917" cy="504019"/>
          </a:xfrm>
        </p:grpSpPr>
        <p:sp>
          <p:nvSpPr>
            <p:cNvPr id="40" name="圆角矩形​​ 10"/>
            <p:cNvSpPr>
              <a:spLocks noChangeArrowheads="1"/>
            </p:cNvSpPr>
            <p:nvPr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/>
          </p:nvSpPr>
          <p:spPr bwMode="auto">
            <a:xfrm>
              <a:off x="4740639" y="3638781"/>
              <a:ext cx="1954238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系统架构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595219" y="3789045"/>
            <a:ext cx="2736231" cy="504020"/>
            <a:chOff x="4211960" y="3605018"/>
            <a:chExt cx="2052173" cy="504019"/>
          </a:xfrm>
        </p:grpSpPr>
        <p:sp>
          <p:nvSpPr>
            <p:cNvPr id="24" name="圆角矩形​​ 10"/>
            <p:cNvSpPr>
              <a:spLocks noChangeArrowheads="1"/>
            </p:cNvSpPr>
            <p:nvPr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/>
          </p:nvSpPr>
          <p:spPr bwMode="auto">
            <a:xfrm>
              <a:off x="4740639" y="3638781"/>
              <a:ext cx="1523494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搭建开发环境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606881" y="4437153"/>
            <a:ext cx="3618332" cy="504020"/>
            <a:chOff x="4211960" y="3605018"/>
            <a:chExt cx="2713749" cy="504019"/>
          </a:xfrm>
        </p:grpSpPr>
        <p:sp>
          <p:nvSpPr>
            <p:cNvPr id="27" name="圆角矩形​​ 10"/>
            <p:cNvSpPr>
              <a:spLocks noChangeArrowheads="1"/>
            </p:cNvSpPr>
            <p:nvPr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/>
          </p:nvSpPr>
          <p:spPr bwMode="auto">
            <a:xfrm>
              <a:off x="4740639" y="3638781"/>
              <a:ext cx="2185070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第一个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606879" y="5077921"/>
            <a:ext cx="2736231" cy="504020"/>
            <a:chOff x="4211960" y="3605018"/>
            <a:chExt cx="2052173" cy="504019"/>
          </a:xfrm>
        </p:grpSpPr>
        <p:sp>
          <p:nvSpPr>
            <p:cNvPr id="30" name="圆角矩形​​ 10"/>
            <p:cNvSpPr>
              <a:spLocks noChangeArrowheads="1"/>
            </p:cNvSpPr>
            <p:nvPr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/>
          </p:nvSpPr>
          <p:spPr bwMode="auto">
            <a:xfrm>
              <a:off x="4740639" y="3638781"/>
              <a:ext cx="1523494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应用程序分析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06881" y="5733261"/>
            <a:ext cx="3618332" cy="504020"/>
            <a:chOff x="4211960" y="3605018"/>
            <a:chExt cx="2713749" cy="504019"/>
          </a:xfrm>
        </p:grpSpPr>
        <p:sp>
          <p:nvSpPr>
            <p:cNvPr id="35" name="圆角矩形​​ 10"/>
            <p:cNvSpPr>
              <a:spLocks noChangeArrowheads="1"/>
            </p:cNvSpPr>
            <p:nvPr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/>
          </p:nvSpPr>
          <p:spPr bwMode="auto">
            <a:xfrm>
              <a:off x="4740639" y="3638781"/>
              <a:ext cx="2185070" cy="4702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4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Android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的基本组件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33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455757" y="4176586"/>
            <a:ext cx="3724187" cy="2681414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315" y="72008"/>
            <a:ext cx="10972800" cy="836712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365" y="1052737"/>
            <a:ext cx="11375275" cy="5472608"/>
          </a:xfrm>
        </p:spPr>
        <p:txBody>
          <a:bodyPr/>
          <a:lstStyle>
            <a:lvl1pPr>
              <a:defRPr sz="2800">
                <a:latin typeface="+mn-lt"/>
                <a:ea typeface="黑体" pitchFamily="49" charset="-122"/>
              </a:defRPr>
            </a:lvl1pPr>
            <a:lvl2pPr marL="630212" indent="-274627">
              <a:defRPr sz="2400">
                <a:latin typeface="+mn-lt"/>
                <a:ea typeface="黑体" pitchFamily="49" charset="-122"/>
              </a:defRPr>
            </a:lvl2pPr>
            <a:lvl3pPr marL="896902" indent="-266689">
              <a:defRPr sz="2200">
                <a:latin typeface="+mn-lt"/>
                <a:ea typeface="黑体" pitchFamily="49" charset="-122"/>
              </a:defRPr>
            </a:lvl3pPr>
            <a:lvl4pPr marL="1163592" indent="-266689">
              <a:defRPr>
                <a:latin typeface="+mn-lt"/>
                <a:ea typeface="黑体" pitchFamily="49" charset="-122"/>
              </a:defRPr>
            </a:lvl4pPr>
            <a:lvl5pPr marL="1438218" indent="-274627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0054" y="1"/>
            <a:ext cx="449263" cy="90872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80052" y="908720"/>
            <a:ext cx="5825861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F256-790F-4BA6-BD2C-E2E6951088D4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A5C4-0B55-4BE4-922E-9AFFB361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9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F256-790F-4BA6-BD2C-E2E6951088D4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A5C4-0B55-4BE4-922E-9AFFB361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1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F256-790F-4BA6-BD2C-E2E6951088D4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A5C4-0B55-4BE4-922E-9AFFB361F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1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36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7" indent="-342887" algn="l" defTabSz="91436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91436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605" y="14514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08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11/14/2022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08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8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71323" tIns="35662" rIns="71323" bIns="35662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二级</a:t>
            </a:r>
          </a:p>
          <a:p>
            <a:pPr lvl="2" eaLnBrk="1" latinLnBrk="0" hangingPunct="1"/>
            <a:r>
              <a:rPr kumimoji="0" lang="zh-CN" altLang="en-US"/>
              <a:t>三级</a:t>
            </a:r>
          </a:p>
          <a:p>
            <a:pPr lvl="3" eaLnBrk="1" latinLnBrk="0" hangingPunct="1"/>
            <a:r>
              <a:rPr kumimoji="0" lang="zh-CN" altLang="en-US"/>
              <a:t>四级</a:t>
            </a:r>
          </a:p>
          <a:p>
            <a:pPr lvl="4" eaLnBrk="1" latinLnBrk="0" hangingPunct="1"/>
            <a:r>
              <a:rPr kumimoji="0" lang="zh-CN" altLang="en-US"/>
              <a:t>五级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tIns="35662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8774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8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6764" indent="-256764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114" indent="-2310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855878" indent="-2310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112642" indent="-19685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369405" indent="-19685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626169" indent="-19685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1797344" indent="-17117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44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54108" indent="-171175" algn="l" rtl="0" eaLnBrk="1" latinLnBrk="0" hangingPunct="1">
        <a:spcBef>
          <a:spcPct val="20000"/>
        </a:spcBef>
        <a:buClr>
          <a:schemeClr val="tx2"/>
        </a:buClr>
        <a:buChar char="•"/>
        <a:defRPr kumimoji="0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310871" indent="-17117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3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79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5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38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117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39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676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95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235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16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5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6" Type="http://schemas.openxmlformats.org/officeDocument/2006/relationships/image" Target="../media/image16.tmp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17.png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4CED0-B48B-409E-A5D1-7E09F6A5281F}"/>
              </a:ext>
            </a:extLst>
          </p:cNvPr>
          <p:cNvSpPr txBox="1">
            <a:spLocks/>
          </p:cNvSpPr>
          <p:nvPr/>
        </p:nvSpPr>
        <p:spPr>
          <a:xfrm>
            <a:off x="2073367" y="3429000"/>
            <a:ext cx="777240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后台任务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0D4ECA-802F-4A72-A4FB-641FFED7177E}"/>
              </a:ext>
            </a:extLst>
          </p:cNvPr>
          <p:cNvSpPr txBox="1"/>
          <p:nvPr/>
        </p:nvSpPr>
        <p:spPr>
          <a:xfrm>
            <a:off x="2894189" y="4284546"/>
            <a:ext cx="6403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8.3 Service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 pitchFamily="34" charset="-122"/>
                <a:cs typeface="+mj-cs"/>
              </a:rPr>
              <a:t>的基本用法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05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60582-DC06-471D-BCFF-B982FE5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8.3.2 </a:t>
            </a:r>
            <a:r>
              <a:rPr lang="zh-CN" altLang="en-US" dirty="0"/>
              <a:t>以启动方式启动服务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3D626-C51D-499B-9C19-A77FB6BD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5" y="1052737"/>
            <a:ext cx="11375275" cy="4712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10-1</a:t>
            </a:r>
            <a:r>
              <a:rPr lang="zh-CN" altLang="zh-CN" sz="2800" dirty="0"/>
              <a:t>】以</a:t>
            </a:r>
            <a:r>
              <a:rPr lang="zh-CN" altLang="en-US" dirty="0"/>
              <a:t>启动</a:t>
            </a:r>
            <a:r>
              <a:rPr lang="zh-CN" altLang="zh-CN" sz="2800" dirty="0"/>
              <a:t>方式</a:t>
            </a:r>
            <a:r>
              <a:rPr lang="en-US" altLang="zh-CN" dirty="0"/>
              <a:t>(</a:t>
            </a:r>
            <a:r>
              <a:rPr lang="en-US" altLang="zh-CN" sz="2800" dirty="0"/>
              <a:t>startService</a:t>
            </a:r>
            <a:r>
              <a:rPr lang="en-US" altLang="zh-CN" dirty="0"/>
              <a:t>)</a:t>
            </a:r>
            <a:r>
              <a:rPr lang="zh-CN" altLang="zh-CN" sz="2800" dirty="0"/>
              <a:t>启动</a:t>
            </a:r>
            <a:r>
              <a:rPr lang="en-US" altLang="zh-CN" sz="2800" dirty="0"/>
              <a:t>Service</a:t>
            </a:r>
            <a:r>
              <a:rPr lang="zh-CN" altLang="zh-CN" sz="2800" dirty="0"/>
              <a:t>时，演示</a:t>
            </a:r>
            <a:r>
              <a:rPr lang="en-US" altLang="zh-CN" sz="2800" dirty="0"/>
              <a:t>Service</a:t>
            </a:r>
            <a:r>
              <a:rPr lang="zh-CN" altLang="zh-CN" sz="2800" dirty="0"/>
              <a:t>的生命周期</a:t>
            </a:r>
            <a:r>
              <a:rPr lang="zh-CN" altLang="en-US" sz="2800" dirty="0"/>
              <a:t>。</a:t>
            </a:r>
            <a:endParaRPr lang="en-US" altLang="zh-CN" sz="800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ABF96E-54E8-4736-BE2F-84224A6CFC33}"/>
              </a:ext>
            </a:extLst>
          </p:cNvPr>
          <p:cNvPicPr/>
          <p:nvPr/>
        </p:nvPicPr>
        <p:blipFill rotWithShape="1">
          <a:blip r:embed="rId3"/>
          <a:srcRect b="11102"/>
          <a:stretch/>
        </p:blipFill>
        <p:spPr>
          <a:xfrm>
            <a:off x="8028823" y="1666447"/>
            <a:ext cx="3622194" cy="4858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FAF3F7A-8ED8-451B-8BA8-ECBB5A74CDCF}"/>
              </a:ext>
            </a:extLst>
          </p:cNvPr>
          <p:cNvSpPr/>
          <p:nvPr/>
        </p:nvSpPr>
        <p:spPr>
          <a:xfrm>
            <a:off x="929315" y="1810464"/>
            <a:ext cx="6656818" cy="2153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定义</a:t>
            </a:r>
            <a:r>
              <a:rPr lang="en-US" altLang="zh-CN" sz="2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MyService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，继承</a:t>
            </a:r>
            <a:r>
              <a:rPr lang="en-US" altLang="zh-CN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，重写 </a:t>
            </a:r>
            <a:r>
              <a:rPr lang="en-US" altLang="zh-CN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onCreate()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onStartCommand()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onDestroy()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等方法，并设置全局计数器变量</a:t>
            </a:r>
            <a:r>
              <a:rPr lang="en-US" altLang="zh-CN" sz="2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cnt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，观察</a:t>
            </a:r>
            <a:r>
              <a:rPr lang="en-US" altLang="zh-CN" sz="2400" dirty="0"/>
              <a:t>Service</a:t>
            </a:r>
            <a:r>
              <a:rPr lang="zh-CN" altLang="zh-CN" sz="2400" dirty="0"/>
              <a:t>的生命周期</a:t>
            </a:r>
            <a:r>
              <a:rPr lang="zh-CN" altLang="en-US" sz="2400" dirty="0"/>
              <a:t>方法的调用过程。</a:t>
            </a:r>
            <a:endParaRPr lang="en-US" altLang="zh-CN" sz="2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3946A66-8B5A-A693-1F66-3D1202A2F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" y="121741"/>
            <a:ext cx="9939528" cy="63401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MyService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Service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MyBinder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Binder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MyService getService()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MyService.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onCreate() {</a:t>
            </a:r>
            <a:b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.onCreate();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=MainActivity.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"Service onCreate():"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"cnt="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.setText(MainActivity.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onStartCommand(Intent intent,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startId)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=MainActivity.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"Service onStart():"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"cnt="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.setText(MainActivity.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super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.onStartCommand(intent, flags, startId);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onDestroy() {</a:t>
            </a:r>
            <a:b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.onDestroy();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=MainActivity.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"Service onDestroy()"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.setText(MainActivity.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60582-DC06-471D-BCFF-B982FE5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8.3.2 </a:t>
            </a:r>
            <a:r>
              <a:rPr lang="zh-CN" altLang="en-US" dirty="0"/>
              <a:t>以启动方式启动服务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3D626-C51D-499B-9C19-A77FB6BD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5" y="1052737"/>
            <a:ext cx="11375275" cy="47126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2800" dirty="0"/>
              <a:t>【例</a:t>
            </a:r>
            <a:r>
              <a:rPr lang="en-US" altLang="zh-CN" sz="2800" dirty="0"/>
              <a:t>8-1</a:t>
            </a:r>
            <a:r>
              <a:rPr lang="zh-CN" altLang="zh-CN" sz="2800" dirty="0"/>
              <a:t>】以</a:t>
            </a:r>
            <a:r>
              <a:rPr lang="en-US" altLang="zh-CN" sz="2800" dirty="0"/>
              <a:t>startService</a:t>
            </a:r>
            <a:r>
              <a:rPr lang="zh-CN" altLang="zh-CN" sz="2800" dirty="0"/>
              <a:t>方式启动</a:t>
            </a:r>
            <a:r>
              <a:rPr lang="en-US" altLang="zh-CN" sz="2800" dirty="0"/>
              <a:t>Service</a:t>
            </a:r>
            <a:r>
              <a:rPr lang="zh-CN" altLang="zh-CN" sz="2800" dirty="0"/>
              <a:t>时，演示</a:t>
            </a:r>
            <a:r>
              <a:rPr lang="en-US" altLang="zh-CN" sz="2800" dirty="0"/>
              <a:t>Service</a:t>
            </a:r>
            <a:r>
              <a:rPr lang="zh-CN" altLang="zh-CN" sz="2800" dirty="0"/>
              <a:t>的生命周期</a:t>
            </a:r>
            <a:r>
              <a:rPr lang="zh-CN" altLang="en-US" sz="2800" dirty="0"/>
              <a:t>。</a:t>
            </a:r>
            <a:endParaRPr lang="en-US" altLang="zh-CN" sz="800" dirty="0"/>
          </a:p>
          <a:p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4E9430-ED40-4479-8610-40E6262030B1}"/>
              </a:ext>
            </a:extLst>
          </p:cNvPr>
          <p:cNvSpPr txBox="1">
            <a:spLocks/>
          </p:cNvSpPr>
          <p:nvPr/>
        </p:nvSpPr>
        <p:spPr>
          <a:xfrm>
            <a:off x="544833" y="3741191"/>
            <a:ext cx="6037968" cy="67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7" indent="-342887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630212" indent="-274627" algn="l" defTabSz="9143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2pPr>
            <a:lvl3pPr marL="896902" indent="-266689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3pPr>
            <a:lvl4pPr marL="1163592" indent="-266689" algn="l" defTabSz="9143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4pPr>
            <a:lvl5pPr marL="1438218" indent="-274627" algn="l" defTabSz="9143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5pPr>
            <a:lvl6pPr marL="2514499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/>
              <a:t>“启动</a:t>
            </a:r>
            <a:r>
              <a:rPr lang="en-US" altLang="zh-CN" b="1" dirty="0"/>
              <a:t>Service</a:t>
            </a:r>
            <a:r>
              <a:rPr lang="zh-CN" altLang="zh-CN" b="1" dirty="0"/>
              <a:t>”</a:t>
            </a:r>
            <a:r>
              <a:rPr lang="en-US" altLang="zh-CN" b="1" dirty="0"/>
              <a:t>Button</a:t>
            </a:r>
            <a:r>
              <a:rPr lang="zh-CN" altLang="zh-CN" b="1" dirty="0"/>
              <a:t>的代码实现</a:t>
            </a:r>
            <a:endParaRPr lang="en-US" altLang="zh-CN" b="1" dirty="0"/>
          </a:p>
          <a:p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07638F-8911-4BCC-8D24-1F2BAC5DE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69099"/>
              </p:ext>
            </p:extLst>
          </p:nvPr>
        </p:nvGraphicFramePr>
        <p:xfrm>
          <a:off x="518538" y="4294780"/>
          <a:ext cx="10622623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10622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1pPr>
                      <a:lvl2pPr marL="457182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2pPr>
                      <a:lvl3pPr marL="914364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3pPr>
                      <a:lvl4pPr marL="1371545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4pPr>
                      <a:lvl5pPr marL="1828727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5pPr>
                      <a:lvl6pPr marL="2285909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6pPr>
                      <a:lvl7pPr marL="2743091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7pPr>
                      <a:lvl8pPr marL="3200272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8pPr>
                      <a:lvl9pPr marL="3657454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9pPr>
                    </a:lstStyle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Intent </a:t>
                      </a:r>
                      <a:r>
                        <a:rPr lang="en-US" sz="2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serviceIntent</a:t>
                      </a: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 = new Intent(</a:t>
                      </a:r>
                      <a:r>
                        <a:rPr lang="en-US" sz="2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getApplicationContext</a:t>
                      </a: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(), </a:t>
                      </a:r>
                      <a:r>
                        <a:rPr lang="en-US" sz="2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MyService.class</a:t>
                      </a: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);</a:t>
                      </a:r>
                      <a:endParaRPr lang="zh-CN" sz="2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startService</a:t>
                      </a: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2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serviceIntent</a:t>
                      </a: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);    </a:t>
                      </a:r>
                      <a:endParaRPr lang="zh-CN" sz="2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B83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C0FFAA7-1A33-46DB-AF96-D5CEE74631FC}"/>
              </a:ext>
            </a:extLst>
          </p:cNvPr>
          <p:cNvSpPr txBox="1">
            <a:spLocks/>
          </p:cNvSpPr>
          <p:nvPr/>
        </p:nvSpPr>
        <p:spPr>
          <a:xfrm>
            <a:off x="518538" y="5302712"/>
            <a:ext cx="6037969" cy="55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7" indent="-342887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630212" indent="-274627" algn="l" defTabSz="9143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2pPr>
            <a:lvl3pPr marL="896902" indent="-266689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3pPr>
            <a:lvl4pPr marL="1163592" indent="-266689" algn="l" defTabSz="9143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4pPr>
            <a:lvl5pPr marL="1438218" indent="-274627" algn="l" defTabSz="9143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5pPr>
            <a:lvl6pPr marL="2514499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/>
              <a:t>“停止</a:t>
            </a:r>
            <a:r>
              <a:rPr lang="en-US" altLang="zh-CN" sz="2800" b="1" dirty="0"/>
              <a:t>Service</a:t>
            </a:r>
            <a:r>
              <a:rPr lang="zh-CN" altLang="zh-CN" sz="2800" b="1" dirty="0"/>
              <a:t>”</a:t>
            </a:r>
            <a:r>
              <a:rPr lang="en-US" altLang="zh-CN" sz="2800" b="1" dirty="0"/>
              <a:t>Button</a:t>
            </a:r>
            <a:r>
              <a:rPr lang="zh-CN" altLang="zh-CN" sz="2800" b="1" dirty="0"/>
              <a:t>的代码实现</a:t>
            </a:r>
            <a:endParaRPr lang="en-US" altLang="zh-CN" sz="2800" b="1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97E4812-6DAD-459B-8920-C78BB6DB9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95178"/>
              </p:ext>
            </p:extLst>
          </p:nvPr>
        </p:nvGraphicFramePr>
        <p:xfrm>
          <a:off x="518538" y="5805263"/>
          <a:ext cx="10622623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10622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384">
                <a:tc>
                  <a:txBody>
                    <a:bodyPr/>
                    <a:lstStyle>
                      <a:lvl1pPr marL="0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1pPr>
                      <a:lvl2pPr marL="457182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2pPr>
                      <a:lvl3pPr marL="914364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3pPr>
                      <a:lvl4pPr marL="1371545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4pPr>
                      <a:lvl5pPr marL="1828727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5pPr>
                      <a:lvl6pPr marL="2285909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6pPr>
                      <a:lvl7pPr marL="2743091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7pPr>
                      <a:lvl8pPr marL="3200272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8pPr>
                      <a:lvl9pPr marL="3657454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9pPr>
                    </a:lstStyle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Intent </a:t>
                      </a:r>
                      <a:r>
                        <a:rPr lang="en-US" sz="2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serviceIntent</a:t>
                      </a: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=new Intent(</a:t>
                      </a:r>
                      <a:r>
                        <a:rPr lang="en-US" sz="2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getApplicationContext</a:t>
                      </a: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(), </a:t>
                      </a:r>
                      <a:r>
                        <a:rPr lang="en-US" sz="2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MyService.class</a:t>
                      </a: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);</a:t>
                      </a:r>
                      <a:endParaRPr lang="zh-CN" sz="2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rgbClr val="FF0000"/>
                          </a:solidFill>
                          <a:effectLst/>
                        </a:rPr>
                        <a:t>stopService</a:t>
                      </a: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2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serviceIntent</a:t>
                      </a: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);    </a:t>
                      </a:r>
                      <a:endParaRPr lang="zh-CN" sz="2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B83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03DA261-50A6-46DF-AE67-ED130CBD664A}"/>
              </a:ext>
            </a:extLst>
          </p:cNvPr>
          <p:cNvSpPr txBox="1">
            <a:spLocks/>
          </p:cNvSpPr>
          <p:nvPr/>
        </p:nvSpPr>
        <p:spPr>
          <a:xfrm>
            <a:off x="481365" y="1694895"/>
            <a:ext cx="8573689" cy="55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7" indent="-342887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630212" indent="-274627" algn="l" defTabSz="9143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2pPr>
            <a:lvl3pPr marL="896902" indent="-266689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3pPr>
            <a:lvl4pPr marL="1163592" indent="-266689" algn="l" defTabSz="9143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4pPr>
            <a:lvl5pPr marL="1438218" indent="-274627" algn="l" defTabSz="9143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5pPr>
            <a:lvl6pPr marL="2514499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在</a:t>
            </a:r>
            <a:r>
              <a:rPr lang="en-US" altLang="zh-CN" sz="2800" b="1" dirty="0"/>
              <a:t>AndroidManifest.xml</a:t>
            </a:r>
            <a:r>
              <a:rPr lang="zh-CN" altLang="en-US" sz="2800" b="1" dirty="0"/>
              <a:t>文件中添加对</a:t>
            </a:r>
            <a:r>
              <a:rPr lang="en-US" altLang="zh-CN" sz="2800" b="1" dirty="0"/>
              <a:t>Service</a:t>
            </a:r>
            <a:r>
              <a:rPr lang="zh-CN" altLang="en-US" sz="2800" b="1" dirty="0"/>
              <a:t>的声明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55941D7-F29A-488E-A9E9-EC40B4FBA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11734"/>
              </p:ext>
            </p:extLst>
          </p:nvPr>
        </p:nvGraphicFramePr>
        <p:xfrm>
          <a:off x="536443" y="2248200"/>
          <a:ext cx="10622623" cy="1341120"/>
        </p:xfrm>
        <a:graphic>
          <a:graphicData uri="http://schemas.openxmlformats.org/drawingml/2006/table">
            <a:tbl>
              <a:tblPr firstRow="1" firstCol="1" bandRow="1"/>
              <a:tblGrid>
                <a:gridCol w="10622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4258">
                <a:tc>
                  <a:txBody>
                    <a:bodyPr/>
                    <a:lstStyle>
                      <a:lvl1pPr marL="0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1pPr>
                      <a:lvl2pPr marL="457182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2pPr>
                      <a:lvl3pPr marL="914364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3pPr>
                      <a:lvl4pPr marL="1371545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4pPr>
                      <a:lvl5pPr marL="1828727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5pPr>
                      <a:lvl6pPr marL="2285909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6pPr>
                      <a:lvl7pPr marL="2743091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7pPr>
                      <a:lvl8pPr marL="3200272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8pPr>
                      <a:lvl9pPr marL="3657454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9pPr>
                    </a:lstStyle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&lt;service&gt;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</a:t>
                      </a:r>
                      <a:r>
                        <a:rPr lang="en-US" sz="2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android:name</a:t>
                      </a: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=".</a:t>
                      </a:r>
                      <a:r>
                        <a:rPr lang="en-US" sz="2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MyService</a:t>
                      </a:r>
                      <a:r>
                        <a:rPr lang="en-US" altLang="zh-CN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"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</a:t>
                      </a:r>
                      <a:r>
                        <a:rPr lang="en-US" sz="2200" b="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android:enabled</a:t>
                      </a: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altLang="zh-CN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"true"</a:t>
                      </a:r>
                      <a:endParaRPr lang="en-US" sz="2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&lt;service/&gt;</a:t>
                      </a:r>
                      <a:endParaRPr lang="zh-CN" sz="2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B83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44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60582-DC06-471D-BCFF-B982FE5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8.3.2 </a:t>
            </a:r>
            <a:r>
              <a:rPr lang="zh-CN" altLang="en-US" dirty="0"/>
              <a:t>以启动方式启动服务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3D626-C51D-499B-9C19-A77FB6BD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【例</a:t>
            </a:r>
            <a:r>
              <a:rPr lang="en-US" altLang="zh-CN" sz="2800" dirty="0"/>
              <a:t>8-1</a:t>
            </a:r>
            <a:r>
              <a:rPr lang="zh-CN" altLang="zh-CN" sz="2800" dirty="0"/>
              <a:t>】以</a:t>
            </a:r>
            <a:r>
              <a:rPr lang="en-US" altLang="zh-CN" sz="2800" dirty="0"/>
              <a:t>startService</a:t>
            </a:r>
            <a:r>
              <a:rPr lang="zh-CN" altLang="zh-CN" sz="2800" dirty="0"/>
              <a:t>方式启动</a:t>
            </a:r>
            <a:r>
              <a:rPr lang="en-US" altLang="zh-CN" sz="2800" dirty="0"/>
              <a:t>Service</a:t>
            </a:r>
            <a:r>
              <a:rPr lang="zh-CN" altLang="zh-CN" sz="2800" dirty="0"/>
              <a:t>时，演示</a:t>
            </a:r>
            <a:r>
              <a:rPr lang="en-US" altLang="zh-CN" sz="2800" dirty="0"/>
              <a:t>Service</a:t>
            </a:r>
            <a:r>
              <a:rPr lang="zh-CN" altLang="zh-CN" sz="2800" dirty="0"/>
              <a:t>的生命周期</a:t>
            </a:r>
            <a:r>
              <a:rPr lang="zh-CN" altLang="en-US" sz="2800" dirty="0"/>
              <a:t>。</a:t>
            </a:r>
            <a:endParaRPr lang="en-US" altLang="zh-CN" sz="800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476B66-162D-461F-8772-253D6F47FCAF}"/>
              </a:ext>
            </a:extLst>
          </p:cNvPr>
          <p:cNvSpPr/>
          <p:nvPr/>
        </p:nvSpPr>
        <p:spPr>
          <a:xfrm>
            <a:off x="929315" y="1810464"/>
            <a:ext cx="6656818" cy="4435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生命周期方法测试流程：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启动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 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启动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 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停止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 </a:t>
            </a:r>
            <a:r>
              <a:rPr lang="en-US" altLang="zh-CN" sz="2000" b="1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启动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 </a:t>
            </a:r>
            <a:r>
              <a:rPr lang="en-US" altLang="zh-CN" sz="2000" b="1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启动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 </a:t>
            </a:r>
            <a:r>
              <a:rPr lang="en-US" altLang="zh-CN" sz="2000" b="1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停止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</a:p>
          <a:p>
            <a:pPr algn="just">
              <a:lnSpc>
                <a:spcPct val="114000"/>
              </a:lnSpc>
            </a:pPr>
            <a:endParaRPr lang="en-US" altLang="zh-CN" sz="2000" b="1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pPr algn="just">
              <a:lnSpc>
                <a:spcPct val="114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测试结果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第一次单击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启动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SERVICE”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的时候，会执行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中的 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onCreate() 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还有 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onStartCommand()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；再次启动则只会单独调用 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onStartCommand()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方法，因为此时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已经创建了，无需执行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onCreate()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回调。</a:t>
            </a:r>
            <a:endParaRPr lang="en-US" altLang="zh-CN" sz="20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结论</a:t>
            </a:r>
            <a:r>
              <a:rPr lang="zh-CN" altLang="en-US" sz="20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：无论多少次的</a:t>
            </a:r>
            <a:r>
              <a:rPr lang="en-US" altLang="zh-CN" sz="20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startService</a:t>
            </a:r>
            <a:r>
              <a:rPr lang="zh-CN" altLang="en-US" sz="20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onCreate()</a:t>
            </a:r>
            <a:r>
              <a:rPr lang="zh-CN" altLang="en-US" sz="20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方法只执行一次，一个</a:t>
            </a:r>
            <a:r>
              <a:rPr lang="en-US" altLang="zh-CN" sz="20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20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只有一个实例；只需要一次</a:t>
            </a:r>
            <a:r>
              <a:rPr lang="en-US" altLang="zh-CN" sz="20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stopService()</a:t>
            </a:r>
            <a:r>
              <a:rPr lang="zh-CN" altLang="en-US" sz="20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即可将其终止，执行</a:t>
            </a:r>
            <a:r>
              <a:rPr lang="en-US" altLang="zh-CN" sz="20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onDestroy()</a:t>
            </a:r>
            <a:r>
              <a:rPr lang="zh-CN" altLang="en-US" sz="2000" dirty="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函数。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ABF96E-54E8-4736-BE2F-84224A6CFC33}"/>
              </a:ext>
            </a:extLst>
          </p:cNvPr>
          <p:cNvPicPr/>
          <p:nvPr/>
        </p:nvPicPr>
        <p:blipFill rotWithShape="1">
          <a:blip r:embed="rId3"/>
          <a:srcRect b="11102"/>
          <a:stretch/>
        </p:blipFill>
        <p:spPr>
          <a:xfrm>
            <a:off x="8028823" y="1666447"/>
            <a:ext cx="3622194" cy="4858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12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9238-F91D-4196-8205-6A14DFAA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启动方式启动的服务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4F2F8-7C92-461F-9A75-21E703A5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说明：</a:t>
            </a:r>
            <a:endParaRPr lang="en-US" altLang="zh-CN" dirty="0"/>
          </a:p>
          <a:p>
            <a:pPr marL="850392" marR="0" lvl="1" indent="-4572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+mj-ea"/>
              <a:buAutoNum type="circleNumDbPlai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对于同一类型的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实例永远只存在一个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850392" marR="0" lvl="1" indent="-4572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+mj-ea"/>
              <a:buAutoNum type="circleNumDbPlai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以启动方式运行的服务，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其生命周期是独立的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，与客户端本身的生命周期没有任何关系，只有客户端调用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stopService(..)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或服务本身调用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stopSelf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(..)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才能停止。或者，当用户强制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结束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服务所在进程，或系统因内存不足也可能终止此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850392" marR="0" lvl="1" indent="-4572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+mj-ea"/>
              <a:buAutoNum type="circleNumDbPlai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可以在一个客户端通过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startService(..)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启动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，然后在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其他客户端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通过调用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stopService(..)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结束此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850392" lvl="1" indent="-457200" defTabSz="914400">
              <a:lnSpc>
                <a:spcPct val="120000"/>
              </a:lnSpc>
              <a:spcBef>
                <a:spcPts val="1200"/>
              </a:spcBef>
              <a:buClr>
                <a:srgbClr val="549E39"/>
              </a:buClr>
              <a:buSzPct val="85000"/>
              <a:buFont typeface="+mj-ea"/>
              <a:buAutoNum type="circleNumDbPlain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客户端调用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stopService(..)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时，如果当前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没有启动，也不会出现任何报错或问题，也就是说，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stopService(..)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无需做当前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是否有效的判断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98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9238-F91D-4196-8205-6A14DFAA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启动方式启动的服务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4F2F8-7C92-461F-9A75-21E703A5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说明：</a:t>
            </a:r>
            <a:endParaRPr lang="en-US" altLang="zh-CN" dirty="0"/>
          </a:p>
          <a:p>
            <a:pPr marL="850392" marR="0" lvl="1" indent="-4572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+mj-ea"/>
              <a:buAutoNum type="circleNumDbPlain" startAt="5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startService(Intent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serviceIntent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，其中的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serviceIntent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既可以是显式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Intent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，也可以是隐式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Intent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，当客户端与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同处于一个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App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时，一般推荐使用显示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Intent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。当处于不同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App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时，只能使用隐式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Intent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850392" marR="0" lvl="1" indent="-4572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+mj-ea"/>
              <a:buAutoNum type="circleNumDbPlain" startAt="5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当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客户端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调用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startService(Intent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serviceIntent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启动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时，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客户端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可以将参数通过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Intent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直接传递给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850392" marR="0" lvl="1" indent="-4572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+mj-ea"/>
              <a:buAutoNum type="circleNumDbPlain" startAt="5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执行过程中，如果需要将参数传递给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客户端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，可以借助广播机制。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850392" marR="0" lvl="1" indent="-4572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+mj-ea"/>
              <a:buAutoNum type="circleNumDbPlain" startAt="5"/>
              <a:tabLst/>
              <a:defRPr/>
            </a:pPr>
            <a:r>
              <a:rPr lang="en-US" altLang="zh-CN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Android 8.0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之后，</a:t>
            </a:r>
            <a:r>
              <a:rPr lang="en-US" altLang="zh-CN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Android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系统对后台服务功能进行了限制，只有当应用保持在前台可见的情况下，</a:t>
            </a:r>
            <a:r>
              <a:rPr lang="en-US" altLang="zh-CN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才能稳定运行，一旦应用进行后台，</a:t>
            </a:r>
            <a:r>
              <a:rPr lang="en-US" altLang="zh-CN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随时可能被系统回收。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850392" marR="0" lvl="1" indent="-4572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+mj-ea"/>
              <a:buAutoNum type="circleNumDbPlain" startAt="5"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850392" marR="0" lvl="1" indent="-4572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+mj-ea"/>
              <a:buAutoNum type="circleNumDbPlain" startAt="5"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68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D7502-AF99-4D9B-A0A5-DE8900ED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8.3.3 </a:t>
            </a:r>
            <a:r>
              <a:rPr lang="zh-CN" altLang="en-US" dirty="0"/>
              <a:t>绑定方式启动的服务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7CE89-E4E7-4FBC-8102-CF54B1C0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dirty="0"/>
              <a:t>1. </a:t>
            </a:r>
            <a:r>
              <a:rPr lang="zh-CN" altLang="en-US" dirty="0"/>
              <a:t>三个基本特征</a:t>
            </a:r>
            <a:endParaRPr lang="en-US" altLang="zh-CN" dirty="0"/>
          </a:p>
          <a:p>
            <a:pPr marL="457200" indent="-457200">
              <a:lnSpc>
                <a:spcPct val="14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en-US" altLang="zh-CN" sz="2800" b="1" dirty="0">
                <a:solidFill>
                  <a:srgbClr val="002060"/>
                </a:solidFill>
              </a:rPr>
              <a:t>C-S</a:t>
            </a:r>
            <a:r>
              <a:rPr lang="zh-CN" altLang="en-US" sz="2800" b="1" dirty="0">
                <a:solidFill>
                  <a:srgbClr val="002060"/>
                </a:solidFill>
              </a:rPr>
              <a:t>模式</a:t>
            </a:r>
            <a:r>
              <a:rPr lang="zh-CN" altLang="en-US" sz="2800" b="0" dirty="0"/>
              <a:t>：</a:t>
            </a:r>
            <a:r>
              <a:rPr lang="zh-CN" altLang="en-US" sz="2600" b="0" dirty="0"/>
              <a:t>绑定方式启动的</a:t>
            </a:r>
            <a:r>
              <a:rPr lang="en-US" altLang="zh-CN" sz="2600" b="0" dirty="0"/>
              <a:t>Service</a:t>
            </a:r>
            <a:r>
              <a:rPr lang="zh-CN" altLang="en-US" sz="2600" b="0" dirty="0"/>
              <a:t>代表着客户端</a:t>
            </a:r>
            <a:r>
              <a:rPr lang="en-US" altLang="zh-CN" sz="2600" b="0" dirty="0"/>
              <a:t>-</a:t>
            </a:r>
            <a:r>
              <a:rPr lang="zh-CN" altLang="en-US" sz="2600" b="0" dirty="0"/>
              <a:t>服务器</a:t>
            </a:r>
            <a:r>
              <a:rPr lang="zh-CN" altLang="en-US" sz="2600" dirty="0"/>
              <a:t>模式</a:t>
            </a:r>
            <a:r>
              <a:rPr lang="zh-CN" altLang="en-US" sz="2600" b="0" dirty="0"/>
              <a:t>中的</a:t>
            </a:r>
            <a:r>
              <a:rPr lang="zh-CN" altLang="en-US" sz="2600" b="1" dirty="0"/>
              <a:t>服务器</a:t>
            </a:r>
            <a:r>
              <a:rPr lang="zh-CN" altLang="en-US" sz="2600" b="0" dirty="0"/>
              <a:t>。</a:t>
            </a:r>
            <a:endParaRPr lang="en-US" altLang="zh-CN" sz="2600" b="0" dirty="0"/>
          </a:p>
          <a:p>
            <a:pPr marL="457200" indent="-457200">
              <a:lnSpc>
                <a:spcPct val="14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 b="1" dirty="0">
                <a:solidFill>
                  <a:srgbClr val="002060"/>
                </a:solidFill>
              </a:rPr>
              <a:t>交互与通信</a:t>
            </a:r>
            <a:r>
              <a:rPr lang="zh-CN" altLang="en-US" sz="2800" b="0" dirty="0"/>
              <a:t>：</a:t>
            </a:r>
            <a:r>
              <a:rPr lang="zh-CN" altLang="en-US" sz="2600" b="0" dirty="0"/>
              <a:t>当客户端（如 </a:t>
            </a:r>
            <a:r>
              <a:rPr lang="en-US" altLang="zh-CN" sz="2600" b="0" dirty="0"/>
              <a:t>Activity</a:t>
            </a:r>
            <a:r>
              <a:rPr lang="zh-CN" altLang="en-US" sz="2600" b="0" dirty="0"/>
              <a:t>）</a:t>
            </a:r>
            <a:r>
              <a:rPr lang="zh-CN" altLang="en-US" sz="2600" dirty="0"/>
              <a:t>通过调用</a:t>
            </a:r>
            <a:r>
              <a:rPr lang="en-US" altLang="zh-CN" sz="2600" dirty="0"/>
              <a:t>bindService()</a:t>
            </a:r>
            <a:r>
              <a:rPr lang="zh-CN" altLang="en-US" sz="2600" dirty="0"/>
              <a:t>方法</a:t>
            </a:r>
            <a:r>
              <a:rPr lang="zh-CN" altLang="en-US" sz="2600" b="0" dirty="0"/>
              <a:t>启动</a:t>
            </a:r>
            <a:r>
              <a:rPr lang="en-US" altLang="zh-CN" sz="2600" b="0" dirty="0"/>
              <a:t>Service</a:t>
            </a:r>
            <a:r>
              <a:rPr lang="zh-CN" altLang="en-US" sz="2600" b="0" dirty="0"/>
              <a:t>后</a:t>
            </a:r>
            <a:r>
              <a:rPr lang="zh-CN" altLang="en-US" sz="2600" dirty="0"/>
              <a:t>，</a:t>
            </a:r>
            <a:r>
              <a:rPr lang="zh-CN" altLang="en-US" sz="2600" b="0" dirty="0"/>
              <a:t>客户端可以向</a:t>
            </a:r>
            <a:r>
              <a:rPr lang="en-US" altLang="zh-CN" sz="2600" b="0" dirty="0"/>
              <a:t>Service</a:t>
            </a:r>
            <a:r>
              <a:rPr lang="zh-CN" altLang="en-US" sz="2600" b="0" dirty="0"/>
              <a:t>（也就是服务端）发送请求，或者调用</a:t>
            </a:r>
            <a:r>
              <a:rPr lang="en-US" altLang="zh-CN" sz="2600" b="0" dirty="0"/>
              <a:t>Service</a:t>
            </a:r>
            <a:r>
              <a:rPr lang="zh-CN" altLang="en-US" sz="2600" b="0" dirty="0"/>
              <a:t>（服务端）的方法，此时</a:t>
            </a:r>
            <a:r>
              <a:rPr lang="en-US" altLang="zh-CN" sz="2600" b="0" dirty="0"/>
              <a:t>Service</a:t>
            </a:r>
            <a:r>
              <a:rPr lang="zh-CN" altLang="en-US" sz="2600" b="0" dirty="0"/>
              <a:t>（服务端）会接收信息并响应，甚至可以通过绑定服务进行执行进程间通信 。</a:t>
            </a:r>
            <a:endParaRPr lang="en-US" altLang="zh-CN" sz="2600" b="0" dirty="0"/>
          </a:p>
          <a:p>
            <a:pPr marL="457200" indent="-457200">
              <a:lnSpc>
                <a:spcPct val="14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 dirty="0">
                <a:solidFill>
                  <a:srgbClr val="002060"/>
                </a:solidFill>
              </a:rPr>
              <a:t>生命周期</a:t>
            </a:r>
            <a:r>
              <a:rPr lang="zh-CN" altLang="en-US" sz="2800" b="0" dirty="0"/>
              <a:t>：</a:t>
            </a:r>
            <a:r>
              <a:rPr lang="zh-CN" altLang="en-US" sz="2600" b="0" dirty="0"/>
              <a:t>与启动方式启动的</a:t>
            </a:r>
            <a:r>
              <a:rPr lang="en-US" altLang="zh-CN" sz="2600" b="0" dirty="0"/>
              <a:t>Service</a:t>
            </a:r>
            <a:r>
              <a:rPr lang="zh-CN" altLang="en-US" sz="2600" b="0" dirty="0"/>
              <a:t>不同，绑定方式启动的</a:t>
            </a:r>
            <a:r>
              <a:rPr lang="en-US" altLang="zh-CN" sz="2600" b="0" dirty="0"/>
              <a:t>Service</a:t>
            </a:r>
            <a:r>
              <a:rPr lang="zh-CN" altLang="en-US" sz="2600" b="0" dirty="0"/>
              <a:t>的生命周期通常只在为客户端服务时处于活动状态，不会无限期在后台运行，如果客户端</a:t>
            </a:r>
            <a:r>
              <a:rPr lang="en-US" altLang="zh-CN" sz="2600" b="0" dirty="0"/>
              <a:t>(</a:t>
            </a:r>
            <a:r>
              <a:rPr lang="zh-CN" altLang="en-US" sz="2600" b="0" dirty="0"/>
              <a:t>如</a:t>
            </a:r>
            <a:r>
              <a:rPr lang="en-US" altLang="zh-CN" sz="2600" b="0" dirty="0"/>
              <a:t>Activity)</a:t>
            </a:r>
            <a:r>
              <a:rPr lang="zh-CN" altLang="en-US" sz="2600" b="0" dirty="0"/>
              <a:t>通过调用</a:t>
            </a:r>
            <a:r>
              <a:rPr lang="en-US" altLang="zh-CN" sz="2600" b="0" dirty="0" err="1"/>
              <a:t>unbindService</a:t>
            </a:r>
            <a:r>
              <a:rPr lang="en-US" altLang="zh-CN" sz="2600" b="0" dirty="0"/>
              <a:t>()</a:t>
            </a:r>
            <a:r>
              <a:rPr lang="zh-CN" altLang="en-US" sz="2600" b="0" dirty="0"/>
              <a:t>方法解除绑定后，</a:t>
            </a:r>
            <a:r>
              <a:rPr lang="en-US" altLang="zh-CN" sz="2600" b="0" dirty="0"/>
              <a:t>Service</a:t>
            </a:r>
            <a:r>
              <a:rPr lang="zh-CN" altLang="en-US" sz="2600" b="0" dirty="0"/>
              <a:t>就会被销毁。</a:t>
            </a:r>
            <a:endParaRPr lang="en-US" altLang="zh-CN" sz="26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65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23FB2-DADB-4160-8C55-36262919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8.3.3 </a:t>
            </a:r>
            <a:r>
              <a:rPr lang="zh-CN" altLang="en-US" dirty="0"/>
              <a:t>绑定方式启动的服务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9B62A-B666-44EB-8E8C-9BDF450B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8-2</a:t>
            </a:r>
            <a:r>
              <a:rPr lang="zh-CN" altLang="zh-CN" sz="2800" dirty="0"/>
              <a:t>】以</a:t>
            </a:r>
            <a:r>
              <a:rPr lang="zh-CN" altLang="en-US" sz="2800" dirty="0"/>
              <a:t>绑定</a:t>
            </a:r>
            <a:r>
              <a:rPr lang="zh-CN" altLang="zh-CN" sz="2800" dirty="0"/>
              <a:t>方式</a:t>
            </a:r>
            <a:r>
              <a:rPr lang="en-US" altLang="zh-CN" dirty="0"/>
              <a:t>(</a:t>
            </a:r>
            <a:r>
              <a:rPr lang="en-US" altLang="zh-CN" sz="2800" dirty="0"/>
              <a:t> bindService )</a:t>
            </a:r>
            <a:r>
              <a:rPr lang="zh-CN" altLang="zh-CN" sz="2800" dirty="0"/>
              <a:t>启动</a:t>
            </a:r>
            <a:r>
              <a:rPr lang="en-US" altLang="zh-CN" sz="2800" dirty="0"/>
              <a:t>Service</a:t>
            </a:r>
            <a:r>
              <a:rPr lang="zh-CN" altLang="zh-CN" sz="2800" dirty="0"/>
              <a:t>时，</a:t>
            </a:r>
            <a:r>
              <a:rPr lang="en-US" altLang="zh-CN" sz="2800" dirty="0"/>
              <a:t>Service</a:t>
            </a:r>
            <a:r>
              <a:rPr lang="zh-CN" altLang="zh-CN" sz="2800" dirty="0"/>
              <a:t>生命周期演示</a:t>
            </a:r>
            <a:r>
              <a:rPr lang="zh-CN" altLang="en-US" sz="2800" dirty="0"/>
              <a:t>。</a:t>
            </a:r>
            <a:endParaRPr lang="en-US" altLang="zh-CN" sz="8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6C626E-FE4F-4F0A-9006-5F9B6509A71E}"/>
              </a:ext>
            </a:extLst>
          </p:cNvPr>
          <p:cNvPicPr/>
          <p:nvPr/>
        </p:nvPicPr>
        <p:blipFill rotWithShape="1">
          <a:blip r:embed="rId3"/>
          <a:srcRect b="18418"/>
          <a:stretch/>
        </p:blipFill>
        <p:spPr>
          <a:xfrm>
            <a:off x="7992533" y="1661611"/>
            <a:ext cx="3718102" cy="47391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7A669CC-766A-465C-BA2F-FFA7C6577D9D}"/>
              </a:ext>
            </a:extLst>
          </p:cNvPr>
          <p:cNvSpPr/>
          <p:nvPr/>
        </p:nvSpPr>
        <p:spPr>
          <a:xfrm>
            <a:off x="929315" y="1810464"/>
            <a:ext cx="6656818" cy="2153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定义</a:t>
            </a:r>
            <a:r>
              <a:rPr lang="en-US" altLang="zh-CN" sz="2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MyService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，继承</a:t>
            </a:r>
            <a:r>
              <a:rPr lang="en-US" altLang="zh-CN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，重写 </a:t>
            </a:r>
            <a:r>
              <a:rPr lang="en-US" altLang="zh-CN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onCreate()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onBind()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onUnBind</a:t>
            </a:r>
            <a:r>
              <a:rPr lang="en-US" altLang="zh-CN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()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onDestroy()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等方法，并设置全局计数器变量</a:t>
            </a:r>
            <a:r>
              <a:rPr lang="en-US" altLang="zh-CN" sz="2200" dirty="0" err="1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cnt</a:t>
            </a:r>
            <a:r>
              <a:rPr lang="zh-CN" altLang="en-US" sz="22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，以观察</a:t>
            </a:r>
            <a:r>
              <a:rPr lang="en-US" altLang="zh-CN" sz="2400" dirty="0"/>
              <a:t>Service</a:t>
            </a:r>
            <a:r>
              <a:rPr lang="zh-CN" altLang="zh-CN" sz="2400" dirty="0"/>
              <a:t>的生命周期</a:t>
            </a:r>
            <a:r>
              <a:rPr lang="zh-CN" altLang="en-US" sz="2400" dirty="0"/>
              <a:t>方法的调用过程。</a:t>
            </a:r>
            <a:endParaRPr lang="en-US" altLang="zh-CN" sz="2200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FC1BC8-A151-4109-B72B-CCD4C22640A8}"/>
              </a:ext>
            </a:extLst>
          </p:cNvPr>
          <p:cNvSpPr txBox="1"/>
          <p:nvPr/>
        </p:nvSpPr>
        <p:spPr>
          <a:xfrm>
            <a:off x="929315" y="4319649"/>
            <a:ext cx="6494040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以绑定方式启动的服务需要定义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onBind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方法返回的接口，有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种方式可以定义这个接口：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扩展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Binder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；使用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Messenger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；使用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AIDL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7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E95CF-AF0D-4BE5-8BA6-67AC85B0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8.3.3 </a:t>
            </a:r>
            <a:r>
              <a:rPr lang="zh-CN" altLang="en-US" dirty="0"/>
              <a:t>绑定方式启动的服务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33DDD-7CC5-461B-BC42-C52724D8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以绑定方式启动的服务需要定义</a:t>
            </a:r>
            <a:r>
              <a:rPr lang="en-US" altLang="zh-CN" sz="2400" dirty="0" err="1"/>
              <a:t>onBind</a:t>
            </a:r>
            <a:r>
              <a:rPr lang="en-US" altLang="zh-CN" sz="2400" dirty="0"/>
              <a:t>()</a:t>
            </a:r>
            <a:r>
              <a:rPr lang="zh-CN" altLang="en-US" sz="2400" dirty="0"/>
              <a:t>方法返回的接口，有</a:t>
            </a:r>
            <a:r>
              <a:rPr lang="en-US" altLang="zh-CN" sz="2400" dirty="0"/>
              <a:t>3</a:t>
            </a:r>
            <a:r>
              <a:rPr lang="zh-CN" altLang="en-US" sz="2400" dirty="0"/>
              <a:t>种方式可以定义这个接口：</a:t>
            </a:r>
            <a:r>
              <a:rPr lang="zh-CN" altLang="en-US" sz="2400" b="1" dirty="0">
                <a:solidFill>
                  <a:srgbClr val="C00000"/>
                </a:solidFill>
              </a:rPr>
              <a:t>扩展 </a:t>
            </a:r>
            <a:r>
              <a:rPr lang="en-US" altLang="zh-CN" sz="2400" b="1" dirty="0">
                <a:solidFill>
                  <a:srgbClr val="C00000"/>
                </a:solidFill>
              </a:rPr>
              <a:t>Binder </a:t>
            </a:r>
            <a:r>
              <a:rPr lang="zh-CN" altLang="en-US" sz="2400" b="1" dirty="0">
                <a:solidFill>
                  <a:srgbClr val="C00000"/>
                </a:solidFill>
              </a:rPr>
              <a:t>类</a:t>
            </a:r>
            <a:r>
              <a:rPr lang="zh-CN" altLang="en-US" sz="2400" b="0" dirty="0"/>
              <a:t>；使用 </a:t>
            </a:r>
            <a:r>
              <a:rPr lang="en-US" altLang="zh-CN" sz="2400" b="0" dirty="0"/>
              <a:t>Messenger</a:t>
            </a:r>
            <a:r>
              <a:rPr lang="zh-CN" altLang="en-US" sz="2400" b="0" dirty="0"/>
              <a:t>；使用 </a:t>
            </a:r>
            <a:r>
              <a:rPr lang="en-US" altLang="zh-CN" sz="2400" b="0" dirty="0"/>
              <a:t>AIDL</a:t>
            </a:r>
            <a:endParaRPr lang="en-US" altLang="zh-CN" sz="2000" b="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dirty="0"/>
              <a:t>扩展 </a:t>
            </a:r>
            <a:r>
              <a:rPr lang="en-US" altLang="zh-CN" sz="2200" dirty="0"/>
              <a:t>Binder </a:t>
            </a:r>
            <a:r>
              <a:rPr lang="zh-CN" altLang="en-US" sz="2200" dirty="0"/>
              <a:t>类的方式</a:t>
            </a:r>
            <a:r>
              <a:rPr lang="zh-CN" altLang="en-US" sz="2200" b="0" dirty="0"/>
              <a:t>适合：使用</a:t>
            </a:r>
            <a:r>
              <a:rPr lang="en-US" altLang="zh-CN" sz="2200" b="0" dirty="0"/>
              <a:t>Service</a:t>
            </a:r>
            <a:r>
              <a:rPr lang="zh-CN" altLang="en-US" sz="2200" b="0" dirty="0"/>
              <a:t>的组件</a:t>
            </a:r>
            <a:r>
              <a:rPr lang="en-US" altLang="zh-CN" sz="2200" b="0" dirty="0"/>
              <a:t>(</a:t>
            </a:r>
            <a:r>
              <a:rPr lang="zh-CN" altLang="en-US" sz="2200" b="0" dirty="0"/>
              <a:t>客户端</a:t>
            </a:r>
            <a:r>
              <a:rPr lang="en-US" altLang="zh-CN" sz="2200" b="0" dirty="0"/>
              <a:t>)</a:t>
            </a:r>
            <a:r>
              <a:rPr lang="zh-CN" altLang="en-US" sz="2200" b="0" dirty="0"/>
              <a:t>与</a:t>
            </a:r>
            <a:r>
              <a:rPr lang="en-US" altLang="zh-CN" sz="2200" b="0" dirty="0"/>
              <a:t>Service</a:t>
            </a:r>
            <a:r>
              <a:rPr lang="zh-CN" altLang="en-US" sz="2200" b="0" dirty="0"/>
              <a:t>在同一进程且服务是应用程序私有的。</a:t>
            </a:r>
            <a:endParaRPr lang="en-US" altLang="zh-CN" sz="2200" b="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b="0" dirty="0"/>
              <a:t>Messenger</a:t>
            </a:r>
            <a:r>
              <a:rPr lang="zh-CN" altLang="en-US" sz="2200" b="0" dirty="0"/>
              <a:t>方式：服务需要与远程进程进行通信；借助</a:t>
            </a:r>
            <a:r>
              <a:rPr lang="en-US" altLang="zh-CN" sz="2200" b="0" dirty="0"/>
              <a:t>Handler</a:t>
            </a:r>
            <a:r>
              <a:rPr lang="zh-CN" altLang="en-US" sz="2200" b="0" dirty="0"/>
              <a:t>处理消息；这是进行进程间通信（</a:t>
            </a:r>
            <a:r>
              <a:rPr lang="en-US" altLang="zh-CN" sz="2200" b="0" dirty="0"/>
              <a:t>IPC</a:t>
            </a:r>
            <a:r>
              <a:rPr lang="zh-CN" altLang="en-US" sz="2200" b="0" dirty="0"/>
              <a:t>）最为简单的方式。</a:t>
            </a:r>
            <a:endParaRPr lang="en-US" altLang="zh-CN" sz="2200" b="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dirty="0"/>
              <a:t>AIDL</a:t>
            </a:r>
            <a:r>
              <a:rPr lang="zh-CN" altLang="en-US" sz="2200" dirty="0"/>
              <a:t>方式：用于进程间通信，</a:t>
            </a:r>
            <a:r>
              <a:rPr lang="en-US" altLang="zh-CN" sz="2200" dirty="0"/>
              <a:t>Android</a:t>
            </a:r>
            <a:r>
              <a:rPr lang="zh-CN" altLang="en-US" sz="2200" dirty="0"/>
              <a:t>官方建议只有当你允许来自不同的客户端访问你的服务，并且需要处理多线程问题时，才必须使用</a:t>
            </a:r>
            <a:r>
              <a:rPr lang="en-US" altLang="zh-CN" sz="2200" dirty="0"/>
              <a:t>AIDL</a:t>
            </a:r>
            <a:r>
              <a:rPr lang="zh-CN" altLang="en-US" sz="2200" dirty="0"/>
              <a:t>。</a:t>
            </a:r>
            <a:endParaRPr lang="en-US" altLang="zh-CN" sz="2200" b="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254838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E95CF-AF0D-4BE5-8BA6-67AC85B0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8.3.3 </a:t>
            </a:r>
            <a:r>
              <a:rPr lang="zh-CN" altLang="en-US" dirty="0"/>
              <a:t>绑定方式启动的服务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33DDD-7CC5-461B-BC42-C52724D8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dirty="0"/>
              <a:t>2.</a:t>
            </a:r>
            <a:r>
              <a:rPr lang="zh-CN" altLang="en-US" dirty="0"/>
              <a:t>使用扩展</a:t>
            </a:r>
            <a:r>
              <a:rPr lang="en-US" altLang="zh-CN" dirty="0"/>
              <a:t>Binder</a:t>
            </a:r>
            <a:r>
              <a:rPr lang="zh-CN" altLang="en-US" dirty="0"/>
              <a:t>类的方式实现与客户端的交互</a:t>
            </a:r>
            <a:endParaRPr lang="en-US" altLang="zh-CN" dirty="0"/>
          </a:p>
          <a:p>
            <a:r>
              <a:rPr lang="zh-CN" altLang="en-US" sz="2600" b="0" dirty="0"/>
              <a:t>流程如下：</a:t>
            </a:r>
          </a:p>
          <a:p>
            <a:pPr marL="907542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200" dirty="0"/>
              <a:t>定义</a:t>
            </a:r>
            <a:r>
              <a:rPr lang="zh-CN" altLang="en-US" sz="2200" b="0" dirty="0"/>
              <a:t> </a:t>
            </a:r>
            <a:r>
              <a:rPr lang="en-US" altLang="zh-CN" sz="2200" dirty="0"/>
              <a:t>Binder</a:t>
            </a:r>
            <a:r>
              <a:rPr lang="zh-CN" altLang="en-US" sz="2200" b="0" dirty="0"/>
              <a:t>子类</a:t>
            </a:r>
            <a:r>
              <a:rPr lang="en-US" altLang="zh-CN" sz="2200" b="0" dirty="0"/>
              <a:t>(</a:t>
            </a:r>
            <a:r>
              <a:rPr lang="zh-CN" altLang="en-US" sz="2200" b="0" dirty="0"/>
              <a:t>一般是定义在自定义</a:t>
            </a:r>
            <a:r>
              <a:rPr lang="en-US" altLang="zh-CN" sz="2200" b="0" dirty="0"/>
              <a:t>Service</a:t>
            </a:r>
            <a:r>
              <a:rPr lang="zh-CN" altLang="en-US" sz="2200" b="0" dirty="0"/>
              <a:t>的内部类</a:t>
            </a:r>
            <a:r>
              <a:rPr lang="en-US" altLang="zh-CN" sz="2200" b="0" dirty="0"/>
              <a:t>)</a:t>
            </a:r>
            <a:r>
              <a:rPr lang="zh-CN" altLang="en-US" sz="2200" b="0" dirty="0"/>
              <a:t>，并提供一些客户端可以访问的方法（服务）。</a:t>
            </a:r>
          </a:p>
          <a:p>
            <a:pPr marL="907542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200" dirty="0"/>
              <a:t>重写</a:t>
            </a:r>
            <a:r>
              <a:rPr lang="en-US" altLang="zh-CN" sz="2200" dirty="0"/>
              <a:t>S</a:t>
            </a:r>
            <a:r>
              <a:rPr lang="en-US" altLang="zh-CN" sz="2200" b="0" dirty="0"/>
              <a:t>ervice</a:t>
            </a:r>
            <a:r>
              <a:rPr lang="zh-CN" altLang="en-US" sz="2200" b="0" dirty="0"/>
              <a:t>的 </a:t>
            </a:r>
            <a:r>
              <a:rPr lang="en-US" altLang="zh-CN" sz="2200" dirty="0"/>
              <a:t>onBind() </a:t>
            </a:r>
            <a:r>
              <a:rPr lang="zh-CN" altLang="en-US" sz="2200" b="0" dirty="0"/>
              <a:t>方法，返回自定义的 </a:t>
            </a:r>
            <a:r>
              <a:rPr lang="en-US" altLang="zh-CN" sz="2200" dirty="0"/>
              <a:t>Binder</a:t>
            </a:r>
            <a:r>
              <a:rPr lang="zh-CN" altLang="en-US" sz="2200" dirty="0"/>
              <a:t>对象。</a:t>
            </a:r>
            <a:endParaRPr lang="zh-CN" altLang="en-US" sz="2200" b="0" dirty="0"/>
          </a:p>
          <a:p>
            <a:pPr marL="907542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200" b="0" dirty="0"/>
              <a:t>在客户端实现 </a:t>
            </a:r>
            <a:r>
              <a:rPr lang="en-US" altLang="zh-CN" sz="2200" dirty="0"/>
              <a:t>ServiceConnection</a:t>
            </a:r>
            <a:r>
              <a:rPr lang="zh-CN" altLang="en-US" sz="2200" dirty="0"/>
              <a:t>接口，实现</a:t>
            </a:r>
            <a:r>
              <a:rPr lang="en-US" altLang="zh-CN" sz="2200" dirty="0"/>
              <a:t>onServiceConnected()</a:t>
            </a:r>
            <a:r>
              <a:rPr lang="zh-CN" altLang="en-US" sz="2200" dirty="0"/>
              <a:t>回调方法，以便绑定成功时获得</a:t>
            </a:r>
            <a:r>
              <a:rPr lang="en-US" altLang="zh-CN" sz="2200" dirty="0"/>
              <a:t>onBind()</a:t>
            </a:r>
            <a:r>
              <a:rPr lang="zh-CN" altLang="en-US" sz="2200" b="0" dirty="0"/>
              <a:t>方法返回的 </a:t>
            </a:r>
            <a:r>
              <a:rPr lang="en-US" altLang="zh-CN" sz="2200" dirty="0"/>
              <a:t>Binder </a:t>
            </a:r>
            <a:r>
              <a:rPr lang="zh-CN" altLang="en-US" sz="2200" dirty="0"/>
              <a:t>对象</a:t>
            </a:r>
            <a:r>
              <a:rPr lang="zh-CN" altLang="en-US" sz="2200" b="0" dirty="0"/>
              <a:t>。</a:t>
            </a:r>
            <a:endParaRPr lang="en-US" altLang="zh-CN" sz="2200" b="0" dirty="0"/>
          </a:p>
          <a:p>
            <a:pPr marL="907542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200" b="0" dirty="0"/>
              <a:t>在客户端以 </a:t>
            </a:r>
            <a:r>
              <a:rPr lang="en-US" altLang="zh-CN" sz="2200" b="0" dirty="0"/>
              <a:t>ServiceConnection</a:t>
            </a:r>
            <a:r>
              <a:rPr lang="zh-CN" altLang="en-US" sz="2200" b="0" dirty="0"/>
              <a:t>接口对象作为参数，通过调用</a:t>
            </a:r>
            <a:r>
              <a:rPr lang="en-US" altLang="zh-CN" sz="2200" b="0" dirty="0"/>
              <a:t>bindService()</a:t>
            </a:r>
            <a:r>
              <a:rPr lang="zh-CN" altLang="en-US" sz="2200" dirty="0"/>
              <a:t>启</a:t>
            </a:r>
            <a:r>
              <a:rPr lang="zh-CN" altLang="en-US" sz="2200" b="0" dirty="0"/>
              <a:t>动</a:t>
            </a:r>
            <a:r>
              <a:rPr lang="en-US" altLang="zh-CN" sz="2200" b="0" dirty="0"/>
              <a:t>Service</a:t>
            </a:r>
            <a:r>
              <a:rPr lang="zh-CN" altLang="en-US" sz="2200" b="0" dirty="0"/>
              <a:t>。</a:t>
            </a:r>
            <a:endParaRPr lang="en-US" altLang="zh-CN" sz="2200" b="0" dirty="0"/>
          </a:p>
          <a:p>
            <a:pPr marL="907542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200" b="0" dirty="0"/>
              <a:t>客户端通过</a:t>
            </a:r>
            <a:r>
              <a:rPr lang="en-US" altLang="zh-CN" sz="2200" dirty="0"/>
              <a:t>ServiceConnection</a:t>
            </a:r>
            <a:r>
              <a:rPr lang="zh-CN" altLang="en-US" sz="2200" dirty="0"/>
              <a:t>接口</a:t>
            </a:r>
            <a:r>
              <a:rPr lang="zh-CN" altLang="en-US" sz="2200" b="0" dirty="0"/>
              <a:t>对象的</a:t>
            </a:r>
            <a:r>
              <a:rPr lang="en-US" altLang="zh-CN" sz="2200" dirty="0"/>
              <a:t>onServiceConnected()</a:t>
            </a:r>
            <a:r>
              <a:rPr lang="zh-CN" altLang="en-US" sz="2200" dirty="0"/>
              <a:t>回调方法获得</a:t>
            </a:r>
            <a:r>
              <a:rPr lang="en-US" altLang="zh-CN" sz="2200" dirty="0"/>
              <a:t>Binder</a:t>
            </a:r>
            <a:r>
              <a:rPr lang="zh-CN" altLang="en-US" sz="2200" dirty="0"/>
              <a:t>对象，并借助</a:t>
            </a:r>
            <a:r>
              <a:rPr lang="en-US" altLang="zh-CN" sz="2200" dirty="0"/>
              <a:t>Binder</a:t>
            </a:r>
            <a:r>
              <a:rPr lang="zh-CN" altLang="en-US" sz="2200" dirty="0"/>
              <a:t>对象实现与</a:t>
            </a:r>
            <a:r>
              <a:rPr lang="en-US" altLang="zh-CN" sz="2200" dirty="0"/>
              <a:t>Service</a:t>
            </a:r>
            <a:r>
              <a:rPr lang="zh-CN" altLang="en-US" sz="2200" dirty="0"/>
              <a:t>组件的通信与交互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907542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200" b="0" dirty="0"/>
              <a:t>客服端在恰当的生命周期（如</a:t>
            </a:r>
            <a:r>
              <a:rPr lang="en-US" altLang="zh-CN" sz="2200" b="0" dirty="0"/>
              <a:t>onDestroy</a:t>
            </a:r>
            <a:r>
              <a:rPr lang="zh-CN" altLang="en-US" sz="2200" b="0" dirty="0"/>
              <a:t>等）</a:t>
            </a:r>
            <a:r>
              <a:rPr lang="zh-CN" altLang="en-US" sz="2200" dirty="0"/>
              <a:t>阶段</a:t>
            </a:r>
            <a:r>
              <a:rPr lang="zh-CN" altLang="en-US" sz="2200" b="0" dirty="0"/>
              <a:t>，调用</a:t>
            </a:r>
            <a:r>
              <a:rPr lang="en-US" altLang="zh-CN" sz="2200" b="0" dirty="0" err="1"/>
              <a:t>unbindService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解绑 </a:t>
            </a:r>
            <a:r>
              <a:rPr lang="en-US" altLang="zh-CN" sz="2200" b="0" dirty="0"/>
              <a:t>Service</a:t>
            </a:r>
            <a:r>
              <a:rPr lang="zh-CN" altLang="en-US" sz="2200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194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B2314-8BC3-49C3-9960-52B4674B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4B5D0-B88E-45E3-9C7D-08D3FE99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315" y="1052737"/>
            <a:ext cx="10927325" cy="54726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服务概述（</a:t>
            </a:r>
            <a:r>
              <a:rPr lang="en-US" altLang="zh-CN" dirty="0"/>
              <a:t> Service</a:t>
            </a:r>
            <a:r>
              <a:rPr lang="zh-CN" altLang="en-US" dirty="0"/>
              <a:t>的原理和用途）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以启动方式启动服务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以绑定方式启动服务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以混合方式启动服务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Palatino Linotype" panose="02040502050505030304" pitchFamily="18" charset="0"/>
                <a:ea typeface="黑体" panose="02010609060101010101" pitchFamily="49" charset="-122"/>
              </a:rPr>
              <a:t>前台服务</a:t>
            </a:r>
            <a:endParaRPr lang="en-US" altLang="zh-CN" dirty="0">
              <a:latin typeface="Palatino Linotype" panose="02040502050505030304" pitchFamily="18" charset="0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在服务中执行耗时任务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系统自带的</a:t>
            </a:r>
            <a:r>
              <a:rPr lang="en-US" altLang="zh-CN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21890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6E23440-8C8F-4366-97A9-C86F78FE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0056C3-1C4C-4848-9160-12A31E1A0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dirty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EDE2FD1-3A57-43E7-8F8E-493BDAD5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0322"/>
              </p:ext>
            </p:extLst>
          </p:nvPr>
        </p:nvGraphicFramePr>
        <p:xfrm>
          <a:off x="126123" y="228600"/>
          <a:ext cx="11934497" cy="6361382"/>
        </p:xfrm>
        <a:graphic>
          <a:graphicData uri="http://schemas.openxmlformats.org/drawingml/2006/table">
            <a:tbl>
              <a:tblPr firstRow="1" firstCol="1" bandRow="1"/>
              <a:tblGrid>
                <a:gridCol w="11934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1382">
                <a:tc>
                  <a:txBody>
                    <a:bodyPr/>
                    <a:lstStyle>
                      <a:lvl1pPr marL="0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1pPr>
                      <a:lvl2pPr marL="457182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2pPr>
                      <a:lvl3pPr marL="914364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3pPr>
                      <a:lvl4pPr marL="1371545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4pPr>
                      <a:lvl5pPr marL="1828727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5pPr>
                      <a:lvl6pPr marL="2285909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6pPr>
                      <a:lvl7pPr marL="2743091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7pPr>
                      <a:lvl8pPr marL="3200272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8pPr>
                      <a:lvl9pPr marL="3657454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9pPr>
                    </a:lstStyle>
                    <a:p>
                      <a:pPr indent="267970" algn="l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public class </a:t>
                      </a:r>
                      <a:r>
                        <a:rPr lang="en-US" sz="2600" kern="100" dirty="0" err="1">
                          <a:solidFill>
                            <a:srgbClr val="C00000"/>
                          </a:solidFill>
                          <a:effectLst/>
                        </a:rPr>
                        <a:t>MyBinder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extends </a:t>
                      </a:r>
                      <a:r>
                        <a:rPr lang="en-US" sz="2600" kern="100" dirty="0">
                          <a:solidFill>
                            <a:srgbClr val="C00000"/>
                          </a:solidFill>
                          <a:effectLst/>
                        </a:rPr>
                        <a:t>Binder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{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5305" algn="l">
                        <a:spcAft>
                          <a:spcPts val="0"/>
                        </a:spcAft>
                      </a:pP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MyService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getService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() {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	    return 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MyService.this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	}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public IBinder </a:t>
                      </a:r>
                      <a:r>
                        <a:rPr lang="en-US" sz="2600" b="1" kern="100" dirty="0">
                          <a:solidFill>
                            <a:srgbClr val="C00000"/>
                          </a:solidFill>
                          <a:effectLst/>
                        </a:rPr>
                        <a:t>onBind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(Intent arg0) {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// TODO Auto-generated method stub		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cnt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++;		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MainActivity.text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MainActivity.text+“Service</a:t>
                      </a:r>
                      <a:r>
                        <a:rPr lang="zh-CN" alt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onBind:"+"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cnt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="+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cnt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+"\n";		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MainActivity.textView.setText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MainActivity.text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);		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5305" algn="l">
                        <a:spcAft>
                          <a:spcPts val="0"/>
                        </a:spcAft>
                      </a:pP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iBinder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= new 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MyBinder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();		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5305" algn="l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C00000"/>
                          </a:solidFill>
                          <a:effectLst/>
                        </a:rPr>
                        <a:t>return </a:t>
                      </a:r>
                      <a:r>
                        <a:rPr lang="en-US" sz="2600" kern="100" dirty="0" err="1">
                          <a:solidFill>
                            <a:srgbClr val="C00000"/>
                          </a:solidFill>
                          <a:effectLst/>
                        </a:rPr>
                        <a:t>iBinder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F3A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7E20302-C5AC-4602-86B5-940EDA1B86AB}"/>
              </a:ext>
            </a:extLst>
          </p:cNvPr>
          <p:cNvSpPr/>
          <p:nvPr/>
        </p:nvSpPr>
        <p:spPr>
          <a:xfrm>
            <a:off x="236483" y="228600"/>
            <a:ext cx="6621517" cy="2025869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C27A09-D39B-4448-A3D9-D96BAECCFC75}"/>
              </a:ext>
            </a:extLst>
          </p:cNvPr>
          <p:cNvSpPr/>
          <p:nvPr/>
        </p:nvSpPr>
        <p:spPr>
          <a:xfrm>
            <a:off x="6857999" y="1241534"/>
            <a:ext cx="49871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子类，返回服务实例对象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0C696E-EA36-4116-9E7B-873FD0B930E2}"/>
              </a:ext>
            </a:extLst>
          </p:cNvPr>
          <p:cNvSpPr/>
          <p:nvPr/>
        </p:nvSpPr>
        <p:spPr>
          <a:xfrm>
            <a:off x="236482" y="2577663"/>
            <a:ext cx="11719035" cy="3734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F4A35B-6AA4-41EE-B3ED-9AC39004E9A3}"/>
              </a:ext>
            </a:extLst>
          </p:cNvPr>
          <p:cNvSpPr/>
          <p:nvPr/>
        </p:nvSpPr>
        <p:spPr>
          <a:xfrm>
            <a:off x="6858000" y="2663731"/>
            <a:ext cx="49871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返回 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对象，以便客户端获取服务实例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EA0C93-2454-43E7-92AE-A7D1A4F4D676}"/>
              </a:ext>
            </a:extLst>
          </p:cNvPr>
          <p:cNvSpPr/>
          <p:nvPr/>
        </p:nvSpPr>
        <p:spPr>
          <a:xfrm>
            <a:off x="8253663" y="208106"/>
            <a:ext cx="3717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服务端，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0654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2EB1029-04B8-4288-90C8-789C05F95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CD8C37-6B60-4EFC-B066-548C2AC4D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04644"/>
              </p:ext>
            </p:extLst>
          </p:nvPr>
        </p:nvGraphicFramePr>
        <p:xfrm>
          <a:off x="117508" y="1876097"/>
          <a:ext cx="11880527" cy="5355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5971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private </a:t>
                      </a:r>
                      <a:r>
                        <a:rPr lang="en-US" sz="2600" kern="100" dirty="0">
                          <a:solidFill>
                            <a:srgbClr val="C00000"/>
                          </a:solidFill>
                          <a:effectLst/>
                        </a:rPr>
                        <a:t>ServiceConnection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alt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CN" sz="2600" kern="100" dirty="0">
                          <a:solidFill>
                            <a:schemeClr val="tx1"/>
                          </a:solidFill>
                          <a:effectLst/>
                        </a:rPr>
                        <a:t>conn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= new ServiceConnection() {</a:t>
                      </a:r>
                      <a:r>
                        <a:rPr lang="en-US" sz="2600" kern="100" baseline="0" dirty="0">
                          <a:solidFill>
                            <a:schemeClr val="tx1"/>
                          </a:solidFill>
                          <a:effectLst/>
                        </a:rPr>
                        <a:t>           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600" kern="1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public void </a:t>
                      </a:r>
                      <a:r>
                        <a:rPr lang="en-US" sz="2600" kern="100" dirty="0">
                          <a:solidFill>
                            <a:srgbClr val="002060"/>
                          </a:solidFill>
                          <a:effectLst/>
                        </a:rPr>
                        <a:t>onServiceConnected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kumimoji="0" lang="en-US" sz="2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ComponentName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name, IBinder </a:t>
                      </a:r>
                      <a:r>
                        <a:rPr lang="en-US" altLang="zh-CN" sz="2600" kern="100" dirty="0" err="1">
                          <a:solidFill>
                            <a:srgbClr val="FF0000"/>
                          </a:solidFill>
                          <a:effectLst/>
                        </a:rPr>
                        <a:t>mbinder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)  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  {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	 // TODO Auto-generated method stub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myService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= ((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MyService.MyBinder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en-US" altLang="zh-CN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mbinder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getService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zh-CN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mySevice.doSomeOperation</a:t>
                      </a:r>
                      <a:r>
                        <a:rPr lang="en-US" altLang="zh-CN" sz="2600" kern="100" dirty="0">
                          <a:solidFill>
                            <a:schemeClr val="tx1"/>
                          </a:solidFill>
                          <a:effectLst/>
                        </a:rPr>
                        <a:t>();//</a:t>
                      </a:r>
                      <a:r>
                        <a:rPr lang="zh-CN" alt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调用服务的公开方法</a:t>
                      </a:r>
                      <a:endParaRPr lang="en-US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public void </a:t>
                      </a:r>
                      <a:r>
                        <a:rPr lang="en-US" sz="2600" kern="100" dirty="0" err="1">
                          <a:solidFill>
                            <a:srgbClr val="002060"/>
                          </a:solidFill>
                          <a:effectLst/>
                        </a:rPr>
                        <a:t>onServiceDisconnected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ComponentName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name) {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	// TODO Auto-generated method stub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myService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=null;//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MyService</a:t>
                      </a: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</a:rPr>
                        <a:t>的实例不可再用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};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40E70F0-FD14-41CE-9109-CBA5AE6822F5}"/>
              </a:ext>
            </a:extLst>
          </p:cNvPr>
          <p:cNvSpPr/>
          <p:nvPr/>
        </p:nvSpPr>
        <p:spPr>
          <a:xfrm>
            <a:off x="6868989" y="143857"/>
            <a:ext cx="5129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客户端，调用方，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C7B4CF-70B7-441B-AF4F-CCB66184A072}"/>
              </a:ext>
            </a:extLst>
          </p:cNvPr>
          <p:cNvSpPr/>
          <p:nvPr/>
        </p:nvSpPr>
        <p:spPr>
          <a:xfrm>
            <a:off x="117508" y="810934"/>
            <a:ext cx="115647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ServiceConnection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onServiceConnected() 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中接收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onBind()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B1A4F9-45DB-46F8-B06B-67DB13F70103}"/>
              </a:ext>
            </a:extLst>
          </p:cNvPr>
          <p:cNvSpPr/>
          <p:nvPr/>
        </p:nvSpPr>
        <p:spPr>
          <a:xfrm>
            <a:off x="362607" y="2354283"/>
            <a:ext cx="11635428" cy="32657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0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3E5CAFA-33DE-4AF7-9C62-17AE9ACEACF7}"/>
              </a:ext>
            </a:extLst>
          </p:cNvPr>
          <p:cNvSpPr txBox="1"/>
          <p:nvPr/>
        </p:nvSpPr>
        <p:spPr>
          <a:xfrm>
            <a:off x="406400" y="19021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关于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ServiceConnection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接口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259B45-6543-4DBD-8C61-BF5DA0B8CEA2}"/>
              </a:ext>
            </a:extLst>
          </p:cNvPr>
          <p:cNvSpPr txBox="1"/>
          <p:nvPr/>
        </p:nvSpPr>
        <p:spPr>
          <a:xfrm>
            <a:off x="406400" y="982144"/>
            <a:ext cx="10730992" cy="5284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46888" algn="just">
              <a:lnSpc>
                <a:spcPct val="150000"/>
              </a:lnSpc>
              <a:spcBef>
                <a:spcPct val="20000"/>
              </a:spcBef>
              <a:buClr>
                <a:srgbClr val="549E39"/>
              </a:buClr>
              <a:buSzPct val="85000"/>
              <a:buFont typeface="Wingdings 2"/>
              <a:buChar char=""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当</a:t>
            </a:r>
            <a:r>
              <a:rPr lang="zh-CN" altLang="en-US" sz="24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某个组件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bindService()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绑定一个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时，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Android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系统会调用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onBind()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方法，它返回一个用来与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交互的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 IBinder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实例。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252000" indent="-246888" algn="just">
              <a:lnSpc>
                <a:spcPct val="150000"/>
              </a:lnSpc>
              <a:spcBef>
                <a:spcPct val="20000"/>
              </a:spcBef>
              <a:buClr>
                <a:srgbClr val="549E39"/>
              </a:buClr>
              <a:buSzPct val="85000"/>
              <a:buFont typeface="Wingdings 2"/>
              <a:buChar char="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但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绑定方式是异步的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bindService()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方法被调用后会立即返回，它不会返回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IBinder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实例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为了接收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IBinder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实例，该应用组件必须创建一个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ServiceConnection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的实例并传给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bindService()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182880" indent="-246888" algn="just">
              <a:lnSpc>
                <a:spcPct val="150000"/>
              </a:lnSpc>
              <a:spcBef>
                <a:spcPct val="20000"/>
              </a:spcBef>
              <a:buClr>
                <a:srgbClr val="549E39"/>
              </a:buClr>
              <a:buSzPct val="85000"/>
              <a:buFont typeface="Wingdings 2"/>
              <a:buChar char=""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ServiceConnection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时，必须实现两个回调方法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lvl="1" indent="-246888" algn="just">
              <a:lnSpc>
                <a:spcPct val="150000"/>
              </a:lnSpc>
              <a:spcBef>
                <a:spcPct val="20000"/>
              </a:spcBef>
              <a:buClr>
                <a:srgbClr val="8AB833"/>
              </a:buClr>
              <a:buSzPct val="70000"/>
              <a:buFont typeface="Wingdings 2"/>
              <a:buChar char=""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onServiceConnected()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zh-CN" sz="2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用于传递</a:t>
            </a:r>
            <a:r>
              <a:rPr kumimoji="0" lang="en-US" altLang="zh-CN" sz="2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onBind() </a:t>
            </a:r>
            <a:r>
              <a:rPr kumimoji="0" lang="zh-CN" altLang="zh-CN" sz="2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0" lang="zh-CN" altLang="en-US" sz="2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返</a:t>
            </a:r>
            <a:r>
              <a:rPr kumimoji="0" lang="zh-CN" altLang="zh-CN" sz="2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回的</a:t>
            </a:r>
            <a:r>
              <a:rPr kumimoji="0" lang="en-US" altLang="zh-CN" sz="2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IBinder </a:t>
            </a:r>
            <a:r>
              <a:rPr kumimoji="0" lang="zh-CN" altLang="zh-CN" sz="2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kumimoji="0" lang="en-US" altLang="zh-CN" sz="2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46888" algn="just">
              <a:lnSpc>
                <a:spcPct val="150000"/>
              </a:lnSpc>
              <a:spcBef>
                <a:spcPct val="20000"/>
              </a:spcBef>
              <a:buClr>
                <a:srgbClr val="8AB833"/>
              </a:buClr>
              <a:buSzPct val="70000"/>
              <a:buFont typeface="Wingdings 2"/>
              <a:buChar char=""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onServiceDisconnected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()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的进程崩溃或者被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的时候被调用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" indent="-246888" algn="just">
              <a:lnSpc>
                <a:spcPct val="150000"/>
              </a:lnSpc>
              <a:spcBef>
                <a:spcPct val="20000"/>
              </a:spcBef>
              <a:buClr>
                <a:srgbClr val="549E39"/>
              </a:buClr>
              <a:buSzPct val="85000"/>
              <a:buFont typeface="Wingdings 2"/>
              <a:buChar char="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ServiceConnection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的关键代码如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上页所示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7398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3EFC4B9-0A78-46FA-BB69-38C90DFFEB31}"/>
              </a:ext>
            </a:extLst>
          </p:cNvPr>
          <p:cNvSpPr txBox="1"/>
          <p:nvPr/>
        </p:nvSpPr>
        <p:spPr>
          <a:xfrm>
            <a:off x="544382" y="332750"/>
            <a:ext cx="110867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lang="en-US" altLang="zh-CN" sz="2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.</a:t>
            </a:r>
            <a:r>
              <a:rPr lang="zh-CN" altLang="en-US" sz="2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在客户端以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ServiceConnection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接口对象作为参数，通过调用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bindService()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以绑定方式启动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Service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FF119F-5E4D-47BE-A359-1ABDA6D9B557}"/>
              </a:ext>
            </a:extLst>
          </p:cNvPr>
          <p:cNvSpPr txBox="1">
            <a:spLocks/>
          </p:cNvSpPr>
          <p:nvPr/>
        </p:nvSpPr>
        <p:spPr>
          <a:xfrm>
            <a:off x="544382" y="1375043"/>
            <a:ext cx="6037968" cy="67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7" indent="-342887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630212" indent="-274627" algn="l" defTabSz="9143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2pPr>
            <a:lvl3pPr marL="896902" indent="-266689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3pPr>
            <a:lvl4pPr marL="1163592" indent="-266689" algn="l" defTabSz="9143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4pPr>
            <a:lvl5pPr marL="1438218" indent="-274627" algn="l" defTabSz="9143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5pPr>
            <a:lvl6pPr marL="2514499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/>
              <a:t>“</a:t>
            </a:r>
            <a:r>
              <a:rPr lang="zh-CN" altLang="en-US" b="1" dirty="0"/>
              <a:t>绑定</a:t>
            </a:r>
            <a:r>
              <a:rPr lang="en-US" altLang="zh-CN" b="1" dirty="0"/>
              <a:t>Service</a:t>
            </a:r>
            <a:r>
              <a:rPr lang="zh-CN" altLang="zh-CN" b="1" dirty="0"/>
              <a:t>”</a:t>
            </a:r>
            <a:r>
              <a:rPr lang="en-US" altLang="zh-CN" b="1" dirty="0"/>
              <a:t>Button</a:t>
            </a:r>
            <a:r>
              <a:rPr lang="zh-CN" altLang="zh-CN" b="1" dirty="0"/>
              <a:t>的代码实现</a:t>
            </a:r>
            <a:endParaRPr lang="en-US" altLang="zh-CN" b="1" dirty="0"/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A3CCE7C-ACAA-4792-8753-741F9A3FB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99140"/>
              </p:ext>
            </p:extLst>
          </p:nvPr>
        </p:nvGraphicFramePr>
        <p:xfrm>
          <a:off x="544382" y="2133790"/>
          <a:ext cx="11086786" cy="1286066"/>
        </p:xfrm>
        <a:graphic>
          <a:graphicData uri="http://schemas.openxmlformats.org/drawingml/2006/table">
            <a:tbl>
              <a:tblPr firstRow="1" firstCol="1" bandRow="1"/>
              <a:tblGrid>
                <a:gridCol w="11086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1pPr>
                      <a:lvl2pPr marL="457182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2pPr>
                      <a:lvl3pPr marL="914364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3pPr>
                      <a:lvl4pPr marL="1371545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4pPr>
                      <a:lvl5pPr marL="1828727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5pPr>
                      <a:lvl6pPr marL="2285909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6pPr>
                      <a:lvl7pPr marL="2743091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7pPr>
                      <a:lvl8pPr marL="3200272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8pPr>
                      <a:lvl9pPr marL="3657454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Intent </a:t>
                      </a:r>
                      <a:r>
                        <a:rPr lang="en-US" sz="2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serviceIntent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=new Intent(</a:t>
                      </a:r>
                      <a:r>
                        <a:rPr lang="en-US" sz="2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MainActivity.this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zh-CN" alt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MyService.class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);</a:t>
                      </a:r>
                      <a:endParaRPr lang="zh-CN" sz="2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</a:rPr>
                        <a:t>bindService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serviceIntent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altLang="zh-CN" sz="2400" kern="100" dirty="0">
                          <a:solidFill>
                            <a:srgbClr val="C00000"/>
                          </a:solidFill>
                          <a:effectLst/>
                        </a:rPr>
                        <a:t>conn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sz="2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Context.BIND_AUTO_CREATE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);</a:t>
                      </a:r>
                      <a:endParaRPr lang="zh-CN" sz="2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isBind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=true;</a:t>
                      </a:r>
                      <a:endParaRPr lang="zh-CN" sz="2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B83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A00F634E-78BC-4B92-AFA0-05A5A8BE2BA3}"/>
              </a:ext>
            </a:extLst>
          </p:cNvPr>
          <p:cNvSpPr/>
          <p:nvPr/>
        </p:nvSpPr>
        <p:spPr>
          <a:xfrm>
            <a:off x="544382" y="3683002"/>
            <a:ext cx="11086786" cy="246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prstClr val="black"/>
                </a:solidFill>
                <a:latin typeface="Palatino Linotype"/>
              </a:rPr>
              <a:t>bindService()</a:t>
            </a:r>
            <a:r>
              <a:rPr lang="zh-CN" altLang="zh-CN" sz="2400" b="1" dirty="0">
                <a:solidFill>
                  <a:prstClr val="black"/>
                </a:solidFill>
                <a:latin typeface="Palatino Linotype"/>
              </a:rPr>
              <a:t>方法有三个参数</a:t>
            </a:r>
            <a:r>
              <a:rPr lang="zh-CN" altLang="en-US" sz="2400" b="1" dirty="0">
                <a:solidFill>
                  <a:prstClr val="black"/>
                </a:solidFill>
                <a:latin typeface="Palatino Linotype"/>
              </a:rPr>
              <a:t>：</a:t>
            </a:r>
            <a:endParaRPr lang="zh-CN" altLang="zh-CN" sz="2400" b="1" dirty="0">
              <a:solidFill>
                <a:prstClr val="black"/>
              </a:solidFill>
              <a:latin typeface="Palatino Linotype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200" dirty="0">
                <a:solidFill>
                  <a:prstClr val="black"/>
                </a:solidFill>
                <a:latin typeface="Palatino Linotype"/>
              </a:rPr>
              <a:t>第一个参数</a:t>
            </a:r>
            <a:r>
              <a:rPr lang="zh-CN" altLang="en-US" sz="2200" dirty="0">
                <a:solidFill>
                  <a:prstClr val="black"/>
                </a:solidFill>
                <a:latin typeface="Palatino Linotype"/>
              </a:rPr>
              <a:t>：</a:t>
            </a:r>
            <a:r>
              <a:rPr lang="zh-CN" altLang="zh-CN" sz="2200" dirty="0">
                <a:solidFill>
                  <a:prstClr val="black"/>
                </a:solidFill>
                <a:latin typeface="Palatino Linotype"/>
              </a:rPr>
              <a:t>要绑定的</a:t>
            </a:r>
            <a:r>
              <a:rPr lang="en-US" altLang="zh-CN" sz="2200" dirty="0">
                <a:solidFill>
                  <a:prstClr val="black"/>
                </a:solidFill>
                <a:latin typeface="Palatino Linotype"/>
              </a:rPr>
              <a:t>Service</a:t>
            </a:r>
            <a:r>
              <a:rPr lang="zh-CN" altLang="zh-CN" sz="2200" dirty="0">
                <a:solidFill>
                  <a:prstClr val="black"/>
                </a:solidFill>
                <a:latin typeface="Palatino Linotype"/>
              </a:rPr>
              <a:t>的</a:t>
            </a:r>
            <a:r>
              <a:rPr lang="en-US" altLang="zh-CN" sz="2200" dirty="0">
                <a:solidFill>
                  <a:prstClr val="black"/>
                </a:solidFill>
                <a:latin typeface="Palatino Linotype"/>
              </a:rPr>
              <a:t>Intent</a:t>
            </a:r>
            <a:r>
              <a:rPr lang="zh-CN" altLang="en-US" sz="2200" dirty="0">
                <a:solidFill>
                  <a:prstClr val="black"/>
                </a:solidFill>
                <a:latin typeface="Palatino Linotype"/>
              </a:rPr>
              <a:t>。</a:t>
            </a:r>
            <a:endParaRPr lang="en-US" altLang="zh-CN" sz="2200" dirty="0">
              <a:solidFill>
                <a:prstClr val="black"/>
              </a:solidFill>
              <a:latin typeface="Palatino Linotype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200" dirty="0">
                <a:solidFill>
                  <a:prstClr val="black"/>
                </a:solidFill>
                <a:latin typeface="Palatino Linotype"/>
              </a:rPr>
              <a:t>第二个参数</a:t>
            </a:r>
            <a:r>
              <a:rPr lang="zh-CN" altLang="en-US" sz="2200" dirty="0">
                <a:solidFill>
                  <a:prstClr val="black"/>
                </a:solidFill>
                <a:latin typeface="Palatino Linotype"/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  <a:latin typeface="Palatino Linotype"/>
              </a:rPr>
              <a:t>ServiceConnection</a:t>
            </a:r>
            <a:r>
              <a:rPr lang="zh-CN" altLang="en-US" sz="2200" dirty="0">
                <a:solidFill>
                  <a:prstClr val="black"/>
                </a:solidFill>
                <a:latin typeface="Palatino Linotype"/>
              </a:rPr>
              <a:t>接口</a:t>
            </a:r>
            <a:r>
              <a:rPr lang="zh-CN" altLang="zh-CN" sz="2200" dirty="0">
                <a:solidFill>
                  <a:prstClr val="black"/>
                </a:solidFill>
                <a:latin typeface="Palatino Linotype"/>
              </a:rPr>
              <a:t>对象。</a:t>
            </a:r>
            <a:endParaRPr lang="en-US" altLang="zh-CN" sz="2200" dirty="0">
              <a:solidFill>
                <a:prstClr val="black"/>
              </a:solidFill>
              <a:latin typeface="Palatino Linotype"/>
            </a:endParaRP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200" dirty="0">
                <a:solidFill>
                  <a:prstClr val="black"/>
                </a:solidFill>
                <a:latin typeface="Palatino Linotype"/>
              </a:rPr>
              <a:t>第三个参数</a:t>
            </a:r>
            <a:r>
              <a:rPr lang="zh-CN" altLang="en-US" sz="2200" dirty="0">
                <a:solidFill>
                  <a:prstClr val="black"/>
                </a:solidFill>
                <a:latin typeface="Palatino Linotype"/>
              </a:rPr>
              <a:t>：</a:t>
            </a:r>
            <a:r>
              <a:rPr lang="zh-CN" altLang="zh-CN" sz="2200" dirty="0">
                <a:solidFill>
                  <a:prstClr val="black"/>
                </a:solidFill>
                <a:latin typeface="Palatino Linotype"/>
              </a:rPr>
              <a:t>一个标志，表明绑定中的操作。一般是</a:t>
            </a:r>
            <a:r>
              <a:rPr lang="en-US" altLang="zh-CN" sz="2200" dirty="0">
                <a:solidFill>
                  <a:prstClr val="black"/>
                </a:solidFill>
                <a:latin typeface="Palatino Linotype"/>
              </a:rPr>
              <a:t>BIND_AUTO_CREATE</a:t>
            </a:r>
            <a:r>
              <a:rPr lang="zh-CN" altLang="zh-CN" sz="2200" dirty="0">
                <a:solidFill>
                  <a:prstClr val="black"/>
                </a:solidFill>
                <a:latin typeface="Palatino Linotype"/>
              </a:rPr>
              <a:t>，</a:t>
            </a:r>
            <a:r>
              <a:rPr lang="zh-CN" altLang="en-US" sz="2200" dirty="0">
                <a:solidFill>
                  <a:prstClr val="black"/>
                </a:solidFill>
                <a:latin typeface="Palatino Linotype"/>
              </a:rPr>
              <a:t>表示</a:t>
            </a:r>
            <a:r>
              <a:rPr lang="zh-CN" altLang="zh-CN" sz="2200" dirty="0">
                <a:solidFill>
                  <a:prstClr val="black"/>
                </a:solidFill>
                <a:latin typeface="Palatino Linotype"/>
              </a:rPr>
              <a:t>在</a:t>
            </a:r>
            <a:r>
              <a:rPr lang="en-US" altLang="zh-CN" sz="2200" dirty="0">
                <a:solidFill>
                  <a:prstClr val="black"/>
                </a:solidFill>
                <a:latin typeface="Palatino Linotype"/>
              </a:rPr>
              <a:t>Service</a:t>
            </a:r>
            <a:r>
              <a:rPr lang="zh-CN" altLang="zh-CN" sz="2200" dirty="0">
                <a:solidFill>
                  <a:prstClr val="black"/>
                </a:solidFill>
                <a:latin typeface="Palatino Linotype"/>
              </a:rPr>
              <a:t>不存在时创建一个实例。其他可选的值是</a:t>
            </a:r>
            <a:r>
              <a:rPr lang="en-US" altLang="zh-CN" sz="2200" dirty="0">
                <a:solidFill>
                  <a:prstClr val="black"/>
                </a:solidFill>
                <a:latin typeface="Palatino Linotype"/>
              </a:rPr>
              <a:t>BIND_DEBUG_UNBIND</a:t>
            </a:r>
            <a:r>
              <a:rPr lang="zh-CN" altLang="zh-CN" sz="2200" dirty="0">
                <a:solidFill>
                  <a:prstClr val="black"/>
                </a:solidFill>
                <a:latin typeface="Palatino Linotype"/>
              </a:rPr>
              <a:t>和</a:t>
            </a:r>
            <a:r>
              <a:rPr lang="en-US" altLang="zh-CN" sz="2200" dirty="0">
                <a:solidFill>
                  <a:prstClr val="black"/>
                </a:solidFill>
                <a:latin typeface="Palatino Linotype"/>
              </a:rPr>
              <a:t>BIND_NOT_FOREGROUND</a:t>
            </a:r>
            <a:r>
              <a:rPr lang="zh-CN" altLang="zh-CN" sz="2200" dirty="0">
                <a:solidFill>
                  <a:prstClr val="black"/>
                </a:solidFill>
                <a:latin typeface="Palatino Linotype"/>
              </a:rPr>
              <a:t>，不想指定时设为</a:t>
            </a:r>
            <a:r>
              <a:rPr lang="en-US" altLang="zh-CN" sz="2200" dirty="0">
                <a:solidFill>
                  <a:prstClr val="black"/>
                </a:solidFill>
                <a:latin typeface="Palatino Linotype"/>
              </a:rPr>
              <a:t>0</a:t>
            </a:r>
            <a:r>
              <a:rPr lang="zh-CN" altLang="zh-CN" sz="2200" dirty="0">
                <a:solidFill>
                  <a:prstClr val="black"/>
                </a:solidFill>
                <a:latin typeface="Palatino Linotype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657967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3EB6C7A-C368-4C5E-89E2-84C16BCC2960}"/>
              </a:ext>
            </a:extLst>
          </p:cNvPr>
          <p:cNvSpPr txBox="1"/>
          <p:nvPr/>
        </p:nvSpPr>
        <p:spPr>
          <a:xfrm>
            <a:off x="562356" y="168059"/>
            <a:ext cx="10812780" cy="19020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tabLst/>
              <a:defRPr kumimoji="0" sz="28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5.</a:t>
            </a:r>
            <a:r>
              <a:rPr lang="zh-CN" altLang="en-US" dirty="0"/>
              <a:t>客户端通过</a:t>
            </a:r>
            <a:r>
              <a:rPr lang="en-US" altLang="zh-CN" dirty="0"/>
              <a:t>ServiceConnection</a:t>
            </a:r>
            <a:r>
              <a:rPr lang="zh-CN" altLang="en-US" dirty="0"/>
              <a:t>接口对象的</a:t>
            </a:r>
            <a:r>
              <a:rPr lang="en-US" altLang="zh-CN" dirty="0"/>
              <a:t>onServiceConnected()</a:t>
            </a:r>
            <a:r>
              <a:rPr lang="zh-CN" altLang="en-US" dirty="0"/>
              <a:t>回调方法获得</a:t>
            </a:r>
            <a:r>
              <a:rPr lang="en-US" altLang="zh-CN" dirty="0"/>
              <a:t>Binder</a:t>
            </a:r>
            <a:r>
              <a:rPr lang="zh-CN" altLang="en-US" dirty="0"/>
              <a:t>对象，并借助</a:t>
            </a:r>
            <a:r>
              <a:rPr lang="en-US" altLang="zh-CN" dirty="0"/>
              <a:t>Binder</a:t>
            </a:r>
            <a:r>
              <a:rPr lang="zh-CN" altLang="en-US" dirty="0"/>
              <a:t>对象实现与</a:t>
            </a:r>
            <a:r>
              <a:rPr lang="en-US" altLang="zh-CN" dirty="0"/>
              <a:t>Service</a:t>
            </a:r>
            <a:r>
              <a:rPr lang="zh-CN" altLang="en-US" dirty="0"/>
              <a:t>组件的通信与交互。</a:t>
            </a:r>
          </a:p>
          <a:p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07DBF1-34E0-4A07-828C-570650AFE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79746"/>
              </p:ext>
            </p:extLst>
          </p:nvPr>
        </p:nvGraphicFramePr>
        <p:xfrm>
          <a:off x="155736" y="1502029"/>
          <a:ext cx="11880527" cy="5355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5971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private </a:t>
                      </a:r>
                      <a:r>
                        <a:rPr lang="en-US" sz="2600" kern="100" dirty="0">
                          <a:solidFill>
                            <a:srgbClr val="C00000"/>
                          </a:solidFill>
                          <a:effectLst/>
                        </a:rPr>
                        <a:t>ServiceConnection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alt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CN" sz="2600" kern="100" dirty="0">
                          <a:solidFill>
                            <a:schemeClr val="tx1"/>
                          </a:solidFill>
                          <a:effectLst/>
                        </a:rPr>
                        <a:t>conn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= new ServiceConnection() {</a:t>
                      </a:r>
                      <a:r>
                        <a:rPr lang="en-US" sz="2600" kern="100" baseline="0" dirty="0">
                          <a:solidFill>
                            <a:schemeClr val="tx1"/>
                          </a:solidFill>
                          <a:effectLst/>
                        </a:rPr>
                        <a:t>           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600" kern="100" baseline="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public void </a:t>
                      </a:r>
                      <a:r>
                        <a:rPr lang="en-US" sz="2600" kern="100" dirty="0">
                          <a:solidFill>
                            <a:srgbClr val="002060"/>
                          </a:solidFill>
                          <a:effectLst/>
                        </a:rPr>
                        <a:t>onServiceConnected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kumimoji="0" lang="en-US" sz="2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ComponentName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name, IBinder </a:t>
                      </a:r>
                      <a:r>
                        <a:rPr lang="en-US" altLang="zh-CN" sz="2600" kern="100" dirty="0" err="1">
                          <a:solidFill>
                            <a:srgbClr val="FF0000"/>
                          </a:solidFill>
                          <a:effectLst/>
                        </a:rPr>
                        <a:t>mbinder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)  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  {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	 // TODO Auto-generated method stub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myService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= ((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MyService.MyBinder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en-US" altLang="zh-CN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mbinder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getService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zh-CN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mySevice.doSomeOperation</a:t>
                      </a:r>
                      <a:r>
                        <a:rPr lang="en-US" altLang="zh-CN" sz="2600" kern="100" dirty="0">
                          <a:solidFill>
                            <a:schemeClr val="tx1"/>
                          </a:solidFill>
                          <a:effectLst/>
                        </a:rPr>
                        <a:t>();//</a:t>
                      </a:r>
                      <a:r>
                        <a:rPr lang="zh-CN" alt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调用服务的公开方法</a:t>
                      </a:r>
                      <a:endParaRPr lang="en-US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public void </a:t>
                      </a:r>
                      <a:r>
                        <a:rPr lang="en-US" sz="2600" kern="100" dirty="0" err="1">
                          <a:solidFill>
                            <a:srgbClr val="002060"/>
                          </a:solidFill>
                          <a:effectLst/>
                        </a:rPr>
                        <a:t>onServiceDisconnected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ComponentName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 name) {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	// TODO Auto-generated method stub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myService</a:t>
                      </a: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=null;//</a:t>
                      </a:r>
                      <a:r>
                        <a:rPr lang="en-US" sz="2600" kern="100" dirty="0" err="1">
                          <a:solidFill>
                            <a:schemeClr val="tx1"/>
                          </a:solidFill>
                          <a:effectLst/>
                        </a:rPr>
                        <a:t>MyService</a:t>
                      </a:r>
                      <a:r>
                        <a:rPr lang="zh-CN" sz="2600" kern="100" dirty="0">
                          <a:solidFill>
                            <a:schemeClr val="tx1"/>
                          </a:solidFill>
                          <a:effectLst/>
                        </a:rPr>
                        <a:t>的实例不可再用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/>
                          </a:solidFill>
                          <a:effectLst/>
                        </a:rPr>
                        <a:t>};</a:t>
                      </a:r>
                      <a:endParaRPr lang="zh-CN" sz="2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D67757F-394F-44D9-80EB-E711A2CFA92F}"/>
              </a:ext>
            </a:extLst>
          </p:cNvPr>
          <p:cNvSpPr/>
          <p:nvPr/>
        </p:nvSpPr>
        <p:spPr>
          <a:xfrm>
            <a:off x="1024289" y="3077515"/>
            <a:ext cx="9096456" cy="8710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09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EAAF03-23E7-4FAA-9066-9AF11DCBFFBF}"/>
              </a:ext>
            </a:extLst>
          </p:cNvPr>
          <p:cNvSpPr txBox="1"/>
          <p:nvPr/>
        </p:nvSpPr>
        <p:spPr>
          <a:xfrm>
            <a:off x="562356" y="483067"/>
            <a:ext cx="10812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tabLst/>
              <a:defRPr kumimoji="0" sz="28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6. </a:t>
            </a:r>
            <a:r>
              <a:rPr lang="zh-CN" altLang="en-US" dirty="0"/>
              <a:t>解除绑定。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EF8611-4E5E-4D4A-9FD2-527E92B19589}"/>
              </a:ext>
            </a:extLst>
          </p:cNvPr>
          <p:cNvSpPr txBox="1"/>
          <p:nvPr/>
        </p:nvSpPr>
        <p:spPr>
          <a:xfrm>
            <a:off x="562356" y="1159723"/>
            <a:ext cx="8471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“解除绑定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Service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Button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的代码实现：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CFA8EA6-7BED-4F23-B354-D07FF232C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47256"/>
              </p:ext>
            </p:extLst>
          </p:nvPr>
        </p:nvGraphicFramePr>
        <p:xfrm>
          <a:off x="1030514" y="1836379"/>
          <a:ext cx="10600654" cy="1727073"/>
        </p:xfrm>
        <a:graphic>
          <a:graphicData uri="http://schemas.openxmlformats.org/drawingml/2006/table">
            <a:tbl>
              <a:tblPr firstRow="1" firstCol="1" bandRow="1"/>
              <a:tblGrid>
                <a:gridCol w="1060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184">
                <a:tc>
                  <a:txBody>
                    <a:bodyPr/>
                    <a:lstStyle>
                      <a:lvl1pPr marL="0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1pPr>
                      <a:lvl2pPr marL="457182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2pPr>
                      <a:lvl3pPr marL="914364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3pPr>
                      <a:lvl4pPr marL="1371545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4pPr>
                      <a:lvl5pPr marL="1828727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5pPr>
                      <a:lvl6pPr marL="2285909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6pPr>
                      <a:lvl7pPr marL="2743091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7pPr>
                      <a:lvl8pPr marL="3200272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8pPr>
                      <a:lvl9pPr marL="3657454" algn="l" defTabSz="91436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if(</a:t>
                      </a:r>
                      <a:r>
                        <a:rPr lang="en-US" sz="2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isBind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){</a:t>
                      </a:r>
                    </a:p>
                    <a:p>
                      <a:pPr mar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unbindService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(conn);</a:t>
                      </a:r>
                    </a:p>
                    <a:p>
                      <a:pPr mar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isBind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=false;</a:t>
                      </a:r>
                    </a:p>
                    <a:p>
                      <a:pPr marL="0"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B83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FDF43A41-1EE6-4E79-8AAF-D563276B19A4}"/>
              </a:ext>
            </a:extLst>
          </p:cNvPr>
          <p:cNvSpPr/>
          <p:nvPr/>
        </p:nvSpPr>
        <p:spPr>
          <a:xfrm>
            <a:off x="544382" y="3683002"/>
            <a:ext cx="11086786" cy="224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Palatino Linotype"/>
              </a:rPr>
              <a:t>其中，参数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</a:rPr>
              <a:t>conn</a:t>
            </a:r>
            <a:r>
              <a:rPr lang="zh-CN" altLang="en-US" sz="2400" dirty="0">
                <a:solidFill>
                  <a:prstClr val="black"/>
                </a:solidFill>
                <a:latin typeface="Palatino Linotype"/>
              </a:rPr>
              <a:t>是调用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</a:rPr>
              <a:t>bindService()</a:t>
            </a:r>
            <a:r>
              <a:rPr lang="zh-CN" altLang="en-US" sz="2400" dirty="0">
                <a:solidFill>
                  <a:prstClr val="black"/>
                </a:solidFill>
                <a:latin typeface="Palatino Linotype"/>
              </a:rPr>
              <a:t>方法绑定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</a:rPr>
              <a:t>Service</a:t>
            </a:r>
            <a:r>
              <a:rPr lang="zh-CN" altLang="en-US" sz="2400" dirty="0">
                <a:solidFill>
                  <a:prstClr val="black"/>
                </a:solidFill>
                <a:latin typeface="Palatino Linotype"/>
              </a:rPr>
              <a:t>时传入的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</a:rPr>
              <a:t>  ServiceConnection</a:t>
            </a:r>
            <a:r>
              <a:rPr lang="zh-CN" altLang="en-US" sz="2400" dirty="0">
                <a:solidFill>
                  <a:prstClr val="black"/>
                </a:solidFill>
                <a:latin typeface="Palatino Linotype"/>
              </a:rPr>
              <a:t>接口对象。</a:t>
            </a:r>
            <a:endParaRPr lang="en-US" altLang="zh-CN" sz="2400" dirty="0">
              <a:solidFill>
                <a:prstClr val="black"/>
              </a:solidFill>
              <a:latin typeface="Palatino Linotype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Palatino Linotype"/>
              </a:rPr>
              <a:t>注意，如果尚未绑定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</a:rPr>
              <a:t>Service</a:t>
            </a:r>
            <a:r>
              <a:rPr lang="zh-CN" altLang="en-US" sz="2400" dirty="0">
                <a:solidFill>
                  <a:prstClr val="black"/>
                </a:solidFill>
                <a:latin typeface="Palatino Linotype"/>
              </a:rPr>
              <a:t>或者已经解除绑定，则调用</a:t>
            </a:r>
            <a:r>
              <a:rPr lang="en-US" altLang="zh-CN" sz="2400" dirty="0" err="1">
                <a:solidFill>
                  <a:prstClr val="black"/>
                </a:solidFill>
                <a:latin typeface="Palatino Linotype"/>
              </a:rPr>
              <a:t>unbindService</a:t>
            </a:r>
            <a:r>
              <a:rPr lang="en-US" altLang="zh-CN" sz="2400" dirty="0">
                <a:solidFill>
                  <a:prstClr val="black"/>
                </a:solidFill>
                <a:latin typeface="Palatino Linotype"/>
              </a:rPr>
              <a:t>()</a:t>
            </a:r>
            <a:r>
              <a:rPr lang="zh-CN" altLang="en-US" sz="2400" dirty="0">
                <a:solidFill>
                  <a:prstClr val="black"/>
                </a:solidFill>
                <a:latin typeface="Palatino Linotype"/>
              </a:rPr>
              <a:t>方法会抛出异常。</a:t>
            </a:r>
            <a:endParaRPr lang="zh-CN" altLang="zh-CN" sz="2200" dirty="0">
              <a:solidFill>
                <a:prstClr val="black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840398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22AB92-E5F8-30FC-F2BE-83DFF4D1D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80776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MyService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Service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MyBinder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iBinder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MyBinder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Binder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MyService getService()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MyService.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onCreate() {</a:t>
            </a:r>
            <a:b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.onCreate();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"Service onCreate():"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"cnt="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.setText(MainActivity.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IBinder onBind(Intent arg0) {</a:t>
            </a:r>
            <a:b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"Service onBind:"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"cnt="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.setText(MainActivity.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iBinder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MyBinder();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iBinder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D2DD54-534E-263C-7CE0-EC3786F0CD9D}"/>
              </a:ext>
            </a:extLst>
          </p:cNvPr>
          <p:cNvSpPr txBox="1"/>
          <p:nvPr/>
        </p:nvSpPr>
        <p:spPr>
          <a:xfrm>
            <a:off x="3171444" y="3118104"/>
            <a:ext cx="8865108" cy="3539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onUnbind(Intent intent)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"Service onUnbind:"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"cnt="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.setText(MainActivity.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super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.onUnbind(intent);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onDestroy() {</a:t>
            </a:r>
            <a:b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.onDestroy();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"Service onDestroy()"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textView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.setText(MainActivity.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179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23FB2-DADB-4160-8C55-36262919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8.3.3 </a:t>
            </a:r>
            <a:r>
              <a:rPr lang="zh-CN" altLang="en-US" dirty="0"/>
              <a:t>绑定方式启动的服务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9B62A-B666-44EB-8E8C-9BDF450B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dirty="0"/>
              <a:t>8</a:t>
            </a:r>
            <a:r>
              <a:rPr lang="en-US" altLang="zh-CN" sz="2800" dirty="0"/>
              <a:t>-2</a:t>
            </a:r>
            <a:r>
              <a:rPr lang="zh-CN" altLang="zh-CN" sz="2800" dirty="0"/>
              <a:t>】以</a:t>
            </a:r>
            <a:r>
              <a:rPr lang="zh-CN" altLang="en-US" sz="2800" dirty="0"/>
              <a:t>绑定</a:t>
            </a:r>
            <a:r>
              <a:rPr lang="zh-CN" altLang="zh-CN" sz="2800" dirty="0"/>
              <a:t>方式</a:t>
            </a:r>
            <a:r>
              <a:rPr lang="en-US" altLang="zh-CN" dirty="0"/>
              <a:t>(</a:t>
            </a:r>
            <a:r>
              <a:rPr lang="en-US" altLang="zh-CN" sz="2800" dirty="0"/>
              <a:t> bindService )</a:t>
            </a:r>
            <a:r>
              <a:rPr lang="zh-CN" altLang="zh-CN" sz="2800" dirty="0"/>
              <a:t>启动</a:t>
            </a:r>
            <a:r>
              <a:rPr lang="en-US" altLang="zh-CN" sz="2800" dirty="0"/>
              <a:t>Service</a:t>
            </a:r>
            <a:r>
              <a:rPr lang="zh-CN" altLang="zh-CN" sz="2800" dirty="0"/>
              <a:t>时，</a:t>
            </a:r>
            <a:r>
              <a:rPr lang="en-US" altLang="zh-CN" sz="2800" dirty="0"/>
              <a:t>Service</a:t>
            </a:r>
            <a:r>
              <a:rPr lang="zh-CN" altLang="zh-CN" sz="2800" dirty="0"/>
              <a:t>生命周期演示</a:t>
            </a:r>
            <a:r>
              <a:rPr lang="zh-CN" altLang="en-US" sz="2800" dirty="0"/>
              <a:t>。</a:t>
            </a:r>
            <a:endParaRPr lang="en-US" altLang="zh-CN" sz="8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6C626E-FE4F-4F0A-9006-5F9B6509A71E}"/>
              </a:ext>
            </a:extLst>
          </p:cNvPr>
          <p:cNvPicPr/>
          <p:nvPr/>
        </p:nvPicPr>
        <p:blipFill rotWithShape="1">
          <a:blip r:embed="rId3"/>
          <a:srcRect b="18418"/>
          <a:stretch/>
        </p:blipFill>
        <p:spPr>
          <a:xfrm>
            <a:off x="7992533" y="1661611"/>
            <a:ext cx="3718102" cy="47391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6A4B7E-40F8-435D-8DCA-2D7F32284A7B}"/>
              </a:ext>
            </a:extLst>
          </p:cNvPr>
          <p:cNvSpPr/>
          <p:nvPr/>
        </p:nvSpPr>
        <p:spPr>
          <a:xfrm>
            <a:off x="694943" y="1872403"/>
            <a:ext cx="665683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生命周期方法测试流程：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绑定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绑定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 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解除绑定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SERVICE-&gt;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绑定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绑定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 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解除绑定</a:t>
            </a:r>
            <a:r>
              <a:rPr lang="en-US" altLang="zh-CN" sz="2000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SERVICE</a:t>
            </a:r>
          </a:p>
          <a:p>
            <a:pPr algn="just">
              <a:lnSpc>
                <a:spcPct val="120000"/>
              </a:lnSpc>
            </a:pPr>
            <a:endParaRPr lang="en-US" altLang="zh-CN" sz="2000" b="1" dirty="0">
              <a:solidFill>
                <a:prstClr val="black"/>
              </a:solidFill>
              <a:latin typeface="Palatino Linotype"/>
            </a:endParaRPr>
          </a:p>
          <a:p>
            <a:pPr algn="just"/>
            <a:r>
              <a:rPr lang="zh-CN" altLang="en-US" sz="2000" b="1" dirty="0">
                <a:solidFill>
                  <a:prstClr val="black"/>
                </a:solidFill>
                <a:latin typeface="Palatino Linotype"/>
              </a:rPr>
              <a:t>测试结果</a:t>
            </a:r>
            <a:r>
              <a:rPr lang="zh-CN" altLang="en-US" sz="2000" dirty="0">
                <a:solidFill>
                  <a:prstClr val="black"/>
                </a:solidFill>
                <a:latin typeface="Palatino Linotype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Palatino Linotype"/>
            </a:endParaRP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bindService()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方法会执行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onCreate()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方法，之后自动调用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onBind()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重复调用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bindService()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方法时，由于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实例已经存在，并已经绑定到当前应用组件，因此，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onCreate()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onBind()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都不会再被执行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当调用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unbindService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方法时，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会依次执行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onUnbind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onDestroy()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方法结束生命周期。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4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49049-E62D-4EC7-92A6-6D967E4E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8.3.3 </a:t>
            </a:r>
            <a:r>
              <a:rPr lang="zh-CN" altLang="en-US" dirty="0"/>
              <a:t>绑定方式启动的服务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ECF9A-D3EC-46BB-AE6D-1026EDB9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更多说明：</a:t>
            </a:r>
            <a:endParaRPr lang="en-US" altLang="zh-CN" dirty="0"/>
          </a:p>
          <a:p>
            <a:pPr marL="812785" lvl="1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200" b="1" dirty="0"/>
              <a:t>多个客户端可以通过</a:t>
            </a:r>
            <a:r>
              <a:rPr lang="en-US" altLang="zh-CN" sz="2200" b="1" dirty="0"/>
              <a:t>bindService()</a:t>
            </a:r>
            <a:r>
              <a:rPr lang="zh-CN" altLang="en-US" sz="2200" b="1" dirty="0"/>
              <a:t>绑定同一个</a:t>
            </a:r>
            <a:r>
              <a:rPr lang="en-US" altLang="zh-CN" sz="2200" b="1" dirty="0"/>
              <a:t>Service</a:t>
            </a:r>
            <a:r>
              <a:rPr lang="zh-CN" altLang="en-US" sz="2200" dirty="0"/>
              <a:t>，但只有第一次调用</a:t>
            </a:r>
            <a:r>
              <a:rPr lang="en-US" altLang="zh-CN" sz="2200" dirty="0"/>
              <a:t>bindService()</a:t>
            </a:r>
            <a:r>
              <a:rPr lang="zh-CN" altLang="en-US" sz="2200" dirty="0"/>
              <a:t>时创建</a:t>
            </a:r>
            <a:r>
              <a:rPr lang="en-US" altLang="zh-CN" sz="2200" dirty="0"/>
              <a:t>Service</a:t>
            </a:r>
            <a:r>
              <a:rPr lang="zh-CN" altLang="en-US" sz="2200" dirty="0"/>
              <a:t>实例</a:t>
            </a:r>
            <a:r>
              <a:rPr lang="en-US" altLang="zh-CN" sz="2200" dirty="0"/>
              <a:t>(</a:t>
            </a:r>
            <a:r>
              <a:rPr lang="zh-CN" altLang="en-US" sz="2200" dirty="0"/>
              <a:t>若该</a:t>
            </a:r>
            <a:r>
              <a:rPr lang="en-US" altLang="zh-CN" sz="2200" dirty="0"/>
              <a:t>Service</a:t>
            </a:r>
            <a:r>
              <a:rPr lang="zh-CN" altLang="en-US" sz="2200" dirty="0"/>
              <a:t>的实例不存在</a:t>
            </a:r>
            <a:r>
              <a:rPr lang="en-US" altLang="zh-CN" sz="2200" dirty="0"/>
              <a:t>)</a:t>
            </a:r>
            <a:r>
              <a:rPr lang="zh-CN" altLang="en-US" sz="2200" dirty="0"/>
              <a:t>，执行回调</a:t>
            </a:r>
            <a:r>
              <a:rPr lang="en-US" altLang="zh-CN" sz="2200" dirty="0"/>
              <a:t>onCreate()</a:t>
            </a:r>
            <a:r>
              <a:rPr lang="zh-CN" altLang="en-US" sz="2200" dirty="0"/>
              <a:t>和</a:t>
            </a:r>
            <a:r>
              <a:rPr lang="en-US" altLang="zh-CN" sz="2200" dirty="0"/>
              <a:t>onBind()</a:t>
            </a:r>
            <a:r>
              <a:rPr lang="zh-CN" altLang="en-US" sz="2200" dirty="0"/>
              <a:t>方法，后续客户端继续调用</a:t>
            </a:r>
            <a:r>
              <a:rPr lang="en-US" altLang="zh-CN" sz="2200" dirty="0"/>
              <a:t>bindService() </a:t>
            </a:r>
            <a:r>
              <a:rPr lang="zh-CN" altLang="en-US" sz="2200" dirty="0"/>
              <a:t>时，系统不会创建新的</a:t>
            </a:r>
            <a:r>
              <a:rPr lang="en-US" altLang="zh-CN" sz="2200" dirty="0"/>
              <a:t>Service</a:t>
            </a:r>
            <a:r>
              <a:rPr lang="zh-CN" altLang="en-US" sz="2200" dirty="0"/>
              <a:t>实例</a:t>
            </a:r>
            <a:r>
              <a:rPr lang="en-US" altLang="zh-CN" sz="2200" dirty="0"/>
              <a:t>,</a:t>
            </a:r>
            <a:r>
              <a:rPr lang="zh-CN" altLang="en-US" sz="2200" dirty="0"/>
              <a:t>也不会再调用</a:t>
            </a:r>
            <a:r>
              <a:rPr lang="en-US" altLang="zh-CN" sz="2200" dirty="0"/>
              <a:t>onBind()</a:t>
            </a:r>
            <a:r>
              <a:rPr lang="zh-CN" altLang="en-US" sz="2200" dirty="0"/>
              <a:t>方法，只会直接把</a:t>
            </a:r>
            <a:r>
              <a:rPr lang="en-US" altLang="zh-CN" sz="2200" dirty="0"/>
              <a:t>IBinder</a:t>
            </a:r>
            <a:r>
              <a:rPr lang="zh-CN" altLang="en-US" sz="2200" dirty="0"/>
              <a:t>对象传递给其他后来增加的客户端。</a:t>
            </a:r>
            <a:endParaRPr lang="en-US" altLang="zh-CN" sz="2200" dirty="0"/>
          </a:p>
          <a:p>
            <a:pPr marL="812785" lvl="1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200" b="1" dirty="0"/>
              <a:t>多客户端都和</a:t>
            </a:r>
            <a:r>
              <a:rPr lang="en-US" altLang="zh-CN" sz="2200" b="1" dirty="0"/>
              <a:t>Service</a:t>
            </a:r>
            <a:r>
              <a:rPr lang="zh-CN" altLang="en-US" sz="2200" b="1" dirty="0"/>
              <a:t>解除绑定后，系统才会销毁</a:t>
            </a:r>
            <a:r>
              <a:rPr lang="en-US" altLang="zh-CN" sz="2200" b="1" dirty="0"/>
              <a:t>Service</a:t>
            </a:r>
            <a:r>
              <a:rPr lang="zh-CN" altLang="en-US" sz="2200" b="1" dirty="0"/>
              <a:t>。</a:t>
            </a:r>
            <a:r>
              <a:rPr lang="zh-CN" altLang="en-US" sz="2200" dirty="0"/>
              <a:t>客户端可以通过调用 </a:t>
            </a:r>
            <a:r>
              <a:rPr lang="en-US" altLang="zh-CN" sz="2200" dirty="0" err="1"/>
              <a:t>unbindService</a:t>
            </a:r>
            <a:r>
              <a:rPr lang="en-US" altLang="zh-CN" sz="2200" dirty="0"/>
              <a:t>() </a:t>
            </a:r>
            <a:r>
              <a:rPr lang="zh-CN" altLang="en-US" sz="2200" dirty="0"/>
              <a:t>方法来解除绑定，回调</a:t>
            </a:r>
            <a:r>
              <a:rPr lang="en-US" altLang="zh-CN" sz="2200" dirty="0" err="1"/>
              <a:t>onUnbind</a:t>
            </a:r>
            <a:r>
              <a:rPr lang="en-US" altLang="zh-CN" sz="2200" dirty="0"/>
              <a:t> ()</a:t>
            </a:r>
            <a:r>
              <a:rPr lang="zh-CN" altLang="en-US" sz="2200" dirty="0"/>
              <a:t>。在多个客户端绑定同一个</a:t>
            </a:r>
            <a:r>
              <a:rPr lang="en-US" altLang="zh-CN" sz="2200" dirty="0"/>
              <a:t>Service</a:t>
            </a:r>
            <a:r>
              <a:rPr lang="zh-CN" altLang="en-US" sz="2200" dirty="0"/>
              <a:t>的情况下，只有当所有的客户端都和</a:t>
            </a:r>
            <a:r>
              <a:rPr lang="en-US" altLang="zh-CN" sz="2200" dirty="0"/>
              <a:t>Service</a:t>
            </a:r>
            <a:r>
              <a:rPr lang="zh-CN" altLang="en-US" sz="2200" dirty="0"/>
              <a:t>解除绑定后，系统才会销毁</a:t>
            </a:r>
            <a:r>
              <a:rPr lang="en-US" altLang="zh-CN" sz="2200" dirty="0"/>
              <a:t>Service</a:t>
            </a:r>
            <a:r>
              <a:rPr lang="zh-CN" altLang="en-US" sz="2200" dirty="0"/>
              <a:t>，回调</a:t>
            </a:r>
            <a:r>
              <a:rPr lang="en-US" altLang="zh-CN" sz="2200" dirty="0"/>
              <a:t>onDestroy()</a:t>
            </a:r>
            <a:r>
              <a:rPr lang="zh-CN" altLang="en-US" sz="2200" dirty="0"/>
              <a:t>。（除非</a:t>
            </a:r>
            <a:r>
              <a:rPr lang="en-US" altLang="zh-CN" sz="2200" dirty="0"/>
              <a:t>Service</a:t>
            </a:r>
            <a:r>
              <a:rPr lang="zh-CN" altLang="en-US" sz="2200" dirty="0"/>
              <a:t>也被</a:t>
            </a:r>
            <a:r>
              <a:rPr lang="en-US" altLang="zh-CN" sz="2200" dirty="0"/>
              <a:t>startService()</a:t>
            </a:r>
            <a:r>
              <a:rPr lang="zh-CN" altLang="en-US" sz="2200" dirty="0"/>
              <a:t>方法开启）</a:t>
            </a:r>
            <a:endParaRPr lang="en-US" altLang="zh-CN" sz="2200" dirty="0"/>
          </a:p>
          <a:p>
            <a:pPr marL="812785" lvl="1" indent="-4572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200" b="1" dirty="0"/>
              <a:t>Service</a:t>
            </a:r>
            <a:r>
              <a:rPr lang="zh-CN" altLang="en-US" sz="2200" b="1" dirty="0"/>
              <a:t>与绑定它的客户端共存亡</a:t>
            </a:r>
            <a:r>
              <a:rPr lang="zh-CN" altLang="en-US" sz="2200" dirty="0"/>
              <a:t>。如果绑定服务的客户端销毁，则</a:t>
            </a:r>
            <a:r>
              <a:rPr lang="en-US" altLang="zh-CN" sz="2200" dirty="0"/>
              <a:t>Service</a:t>
            </a:r>
            <a:r>
              <a:rPr lang="zh-CN" altLang="en-US" sz="2200" dirty="0"/>
              <a:t>会被销毁，直接回调</a:t>
            </a:r>
            <a:r>
              <a:rPr lang="en-US" altLang="zh-CN" sz="2200" dirty="0" err="1"/>
              <a:t>onUnbind</a:t>
            </a:r>
            <a:r>
              <a:rPr lang="en-US" altLang="zh-CN" sz="2200" dirty="0"/>
              <a:t>()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onDestory</a:t>
            </a:r>
            <a:r>
              <a:rPr lang="en-US" altLang="zh-CN" sz="2200" dirty="0"/>
              <a:t>()</a:t>
            </a:r>
            <a:r>
              <a:rPr lang="zh-CN" altLang="en-US" sz="2200" dirty="0"/>
              <a:t>，不管客户端是否主动调用</a:t>
            </a:r>
            <a:r>
              <a:rPr lang="en-US" altLang="zh-CN" sz="2200" dirty="0" err="1"/>
              <a:t>unbindService</a:t>
            </a:r>
            <a:r>
              <a:rPr lang="en-US" altLang="zh-CN" sz="2200" dirty="0"/>
              <a:t>()</a:t>
            </a:r>
            <a:r>
              <a:rPr lang="zh-CN" altLang="en-US" sz="2200" dirty="0"/>
              <a:t>解除绑定。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4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51C7B-9F14-453C-83EC-B5B47AD2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8.3.4 </a:t>
            </a:r>
            <a:r>
              <a:rPr lang="zh-CN" altLang="en-US" dirty="0"/>
              <a:t>混合方式启动的服务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C6E990-148D-4CB1-B8C8-20BCF4B319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190" y="173164"/>
            <a:ext cx="6040810" cy="651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EE58C3-3FC3-4252-BBFB-247A65DE6A59}"/>
              </a:ext>
            </a:extLst>
          </p:cNvPr>
          <p:cNvSpPr/>
          <p:nvPr/>
        </p:nvSpPr>
        <p:spPr>
          <a:xfrm>
            <a:off x="929315" y="1327948"/>
            <a:ext cx="4934814" cy="5110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可以同时以启动方式和绑定方式启动同一个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混合方式下，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onCreate()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方法只会被调用一次，之后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将一直运行。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混合方式的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只有当同时满足启动和绑定方式的终止条件时，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才会终止。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3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67378-9371-46EE-9D8F-B8AD64DC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Service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6B36B-D279-450F-8887-D227325D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Android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四大</a:t>
            </a:r>
            <a:r>
              <a:rPr lang="zh-CN" altLang="en-US" sz="2400" dirty="0">
                <a:latin typeface="黑体" pitchFamily="49" charset="-122"/>
              </a:rPr>
              <a:t>组件之一，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后台运行，</a:t>
            </a:r>
            <a:r>
              <a:rPr lang="zh-CN" altLang="en-US" sz="2400" dirty="0">
                <a:latin typeface="黑体" pitchFamily="49" charset="-122"/>
              </a:rPr>
              <a:t>可以和其它组件进行交互。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Context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派生而来，不能自启运行，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需要通过某一个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Activity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或者其他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Context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对象来调用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2000" dirty="0"/>
              <a:t>     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从实际业务需求上来理解，</a:t>
            </a:r>
            <a:r>
              <a:rPr lang="en-US" altLang="zh-CN" sz="2400" dirty="0"/>
              <a:t>Service</a:t>
            </a:r>
            <a:r>
              <a:rPr lang="zh-CN" altLang="en-US" sz="2400" dirty="0"/>
              <a:t>的适用场景应该具备以下条件：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1.</a:t>
            </a:r>
            <a:r>
              <a:rPr lang="zh-CN" altLang="en-US" sz="2200" dirty="0"/>
              <a:t>并不依赖于用户可视的</a:t>
            </a:r>
            <a:r>
              <a:rPr lang="en-US" altLang="zh-CN" sz="2200" dirty="0"/>
              <a:t>UI</a:t>
            </a:r>
            <a:r>
              <a:rPr lang="zh-CN" altLang="en-US" sz="2200" dirty="0"/>
              <a:t>界面（前台</a:t>
            </a:r>
            <a:r>
              <a:rPr lang="en-US" altLang="zh-CN" sz="2200" dirty="0"/>
              <a:t>Service</a:t>
            </a:r>
            <a:r>
              <a:rPr lang="zh-CN" altLang="en-US" sz="2200" dirty="0"/>
              <a:t>除外）；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2.</a:t>
            </a:r>
            <a:r>
              <a:rPr lang="zh-CN" altLang="en-US" sz="2200" dirty="0"/>
              <a:t>具有较长时间的运行特性。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例如，在后台处理网络事务、播放音乐，执行文件 </a:t>
            </a:r>
            <a:r>
              <a:rPr lang="en-US" altLang="zh-CN" sz="2200" dirty="0"/>
              <a:t>I/O </a:t>
            </a:r>
            <a:r>
              <a:rPr lang="zh-CN" altLang="en-US" sz="2200" dirty="0"/>
              <a:t>或与内容提供程序进行交互等。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Android 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系统中提供了大量可以直接调用的系统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，例如通知栏消息、定位、电源、震动、闹钟等。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3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0C0C3-E5DC-422F-860F-CA4E45EB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两种</a:t>
            </a:r>
            <a:r>
              <a:rPr lang="en-US" altLang="zh-CN" dirty="0"/>
              <a:t>Service</a:t>
            </a:r>
            <a:r>
              <a:rPr lang="zh-CN" altLang="en-US" dirty="0"/>
              <a:t>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1DCB1-01FF-4B26-946B-E74A1FF7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把要在应用程序被关闭后仍然需要执行的操作实现为一个启动式的Service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将一些执行特定功能、执行周期短或在应用程序关闭后要停止的操作实现为绑定式的Service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实际开发中，在一个长期执行的、启动式的Service中多次绑定并解绑多个绑定式的Service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8CC"/>
              </a:buClr>
              <a:buFont typeface="Wingdings" pitchFamily="2" charset="2"/>
              <a:buChar char="v"/>
            </a:pP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以后台文件下载为例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8CC"/>
              </a:buClr>
              <a:buFont typeface="Wingdings" pitchFamily="2" charset="2"/>
              <a:buChar char="v"/>
            </a:pPr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实现一个启动式的Service来完成后台文件下载的整个过程，一直存在于用户手机中，定期去服务器查找下载的内容，如果有，绑定一个Service，下载完成后解绑这个Service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8CC"/>
              </a:buClr>
              <a:buFont typeface="Wingdings" pitchFamily="2" charset="2"/>
              <a:buChar char="v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后期作业：定期检查版本更新！！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80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0D179-3758-460A-A636-8F18B4FC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8.3</a:t>
            </a:r>
            <a:r>
              <a:rPr lang="en-US" altLang="zh-CN" dirty="0">
                <a:latin typeface="Palatino Linotype" panose="02040502050505030304" pitchFamily="18" charset="0"/>
                <a:ea typeface="黑体" panose="02010609060101010101" pitchFamily="49" charset="-122"/>
              </a:rPr>
              <a:t>.5 </a:t>
            </a:r>
            <a:r>
              <a:rPr lang="zh-CN" altLang="en-US" dirty="0">
                <a:latin typeface="Palatino Linotype" panose="02040502050505030304" pitchFamily="18" charset="0"/>
                <a:ea typeface="黑体" panose="02010609060101010101" pitchFamily="49" charset="-122"/>
              </a:rPr>
              <a:t>前台</a:t>
            </a:r>
            <a:r>
              <a:rPr lang="en-US" altLang="zh-CN" dirty="0">
                <a:latin typeface="Palatino Linotype" panose="02040502050505030304" pitchFamily="18" charset="0"/>
                <a:ea typeface="黑体" panose="02010609060101010101" pitchFamily="49" charset="-122"/>
              </a:rPr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BBCCA-5CB6-4921-8197-FC6A2705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一旦</a:t>
            </a:r>
            <a:r>
              <a:rPr lang="en-US" altLang="zh-CN" dirty="0"/>
              <a:t>Service</a:t>
            </a:r>
            <a:r>
              <a:rPr lang="zh-CN" altLang="en-US" dirty="0"/>
              <a:t>所在应用进入后台不可见，优先级变低，系统内存不足时，</a:t>
            </a:r>
            <a:r>
              <a:rPr lang="en-US" altLang="zh-CN" dirty="0"/>
              <a:t>Service</a:t>
            </a:r>
            <a:r>
              <a:rPr lang="zh-CN" altLang="en-US" dirty="0"/>
              <a:t>随时可能会被回收。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如果希望</a:t>
            </a:r>
            <a:r>
              <a:rPr lang="en-US" altLang="zh-CN" dirty="0"/>
              <a:t>Service</a:t>
            </a:r>
            <a:r>
              <a:rPr lang="zh-CN" altLang="en-US" dirty="0"/>
              <a:t>可以</a:t>
            </a:r>
            <a:r>
              <a:rPr lang="zh-CN" altLang="en-US" b="1" dirty="0">
                <a:solidFill>
                  <a:srgbClr val="C00000"/>
                </a:solidFill>
              </a:rPr>
              <a:t>一直保持运行状态</a:t>
            </a:r>
            <a:r>
              <a:rPr lang="zh-CN" altLang="en-US" dirty="0"/>
              <a:t>，可以考虑使用前台</a:t>
            </a:r>
            <a:r>
              <a:rPr lang="en-US" altLang="zh-CN" dirty="0"/>
              <a:t>Service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与普通</a:t>
            </a:r>
            <a:r>
              <a:rPr lang="en-US" altLang="zh-CN" dirty="0"/>
              <a:t>Service</a:t>
            </a:r>
            <a:r>
              <a:rPr lang="zh-CN" altLang="en-US" dirty="0"/>
              <a:t>相比</a:t>
            </a:r>
            <a:r>
              <a:rPr lang="zh-CN" altLang="en-US" b="0" dirty="0"/>
              <a:t>：在系统的状态栏显示一个正在运行的图标，下拉状态栏后可以看到更加详细的信息，类似于通知的效果。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例如，通过服务播放音乐的音乐播放器设置为在前台运行，状态栏中的通知可能表示正在播放的歌曲，并且其允许用户通过启动 </a:t>
            </a:r>
            <a:r>
              <a:rPr lang="en-US" altLang="zh-CN" dirty="0"/>
              <a:t>Activity </a:t>
            </a:r>
            <a:r>
              <a:rPr lang="zh-CN" altLang="en-US" dirty="0"/>
              <a:t>与音乐播放器进行交互。</a:t>
            </a:r>
          </a:p>
        </p:txBody>
      </p:sp>
    </p:spTree>
    <p:extLst>
      <p:ext uri="{BB962C8B-B14F-4D97-AF65-F5344CB8AC3E}">
        <p14:creationId xmlns:p14="http://schemas.microsoft.com/office/powerpoint/2010/main" val="165552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0B7A6-98D8-4FAB-9347-E49F3391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</a:t>
            </a:r>
            <a:r>
              <a:rPr lang="en-US" altLang="zh-CN" dirty="0">
                <a:latin typeface="Palatino Linotype" panose="02040502050505030304" pitchFamily="18" charset="0"/>
                <a:ea typeface="黑体" panose="02010609060101010101" pitchFamily="49" charset="-122"/>
              </a:rPr>
              <a:t>.5 </a:t>
            </a:r>
            <a:r>
              <a:rPr lang="zh-CN" altLang="en-US" dirty="0">
                <a:latin typeface="Palatino Linotype" panose="02040502050505030304" pitchFamily="18" charset="0"/>
                <a:ea typeface="黑体" panose="02010609060101010101" pitchFamily="49" charset="-122"/>
              </a:rPr>
              <a:t>前台</a:t>
            </a:r>
            <a:r>
              <a:rPr lang="en-US" altLang="zh-CN" dirty="0">
                <a:latin typeface="Palatino Linotype" panose="02040502050505030304" pitchFamily="18" charset="0"/>
                <a:ea typeface="黑体" panose="02010609060101010101" pitchFamily="49" charset="-122"/>
              </a:rPr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7C4A0-F4F7-49B6-ABD3-02CD824B9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5" y="1052737"/>
            <a:ext cx="11375275" cy="91309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提供了</a:t>
            </a:r>
            <a:r>
              <a:rPr lang="en-US" altLang="zh-CN" b="1" dirty="0" err="1">
                <a:solidFill>
                  <a:srgbClr val="C00000"/>
                </a:solidFill>
              </a:rPr>
              <a:t>startForeground</a:t>
            </a:r>
            <a:r>
              <a:rPr lang="en-US" altLang="zh-CN" dirty="0"/>
              <a:t>()</a:t>
            </a:r>
            <a:r>
              <a:rPr lang="zh-CN" altLang="en-US" dirty="0"/>
              <a:t>方法，使服务以前台</a:t>
            </a:r>
            <a:r>
              <a:rPr lang="en-US" altLang="zh-CN" dirty="0"/>
              <a:t>Service</a:t>
            </a:r>
            <a:r>
              <a:rPr lang="zh-CN" altLang="en-US" dirty="0"/>
              <a:t>的方式运行。通常在</a:t>
            </a:r>
            <a:r>
              <a:rPr lang="en-US" altLang="zh-CN" b="0" dirty="0"/>
              <a:t>onCreate()</a:t>
            </a:r>
            <a:r>
              <a:rPr lang="zh-CN" altLang="en-US" b="0" dirty="0"/>
              <a:t>或者</a:t>
            </a:r>
            <a:r>
              <a:rPr lang="en-US" altLang="zh-CN" b="0" dirty="0"/>
              <a:t>onStartCommand()</a:t>
            </a:r>
            <a:r>
              <a:rPr lang="zh-CN" altLang="en-US" b="0" dirty="0"/>
              <a:t>中设置。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503D8C-8B72-4E26-964C-E0057419EC5A}"/>
              </a:ext>
            </a:extLst>
          </p:cNvPr>
          <p:cNvSpPr txBox="1"/>
          <p:nvPr/>
        </p:nvSpPr>
        <p:spPr>
          <a:xfrm>
            <a:off x="929315" y="2124140"/>
            <a:ext cx="10781320" cy="3847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Intent </a:t>
            </a:r>
            <a:r>
              <a:rPr lang="en-US" altLang="zh-CN" sz="2000" dirty="0" err="1"/>
              <a:t>notificationIntent</a:t>
            </a:r>
            <a:r>
              <a:rPr lang="en-US" altLang="zh-CN" sz="2000" dirty="0"/>
              <a:t> = new Intent(this, </a:t>
            </a:r>
            <a:r>
              <a:rPr lang="en-US" altLang="zh-CN" sz="2000" dirty="0" err="1"/>
              <a:t>ExampleActivity.class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PendingIntent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pendingIntent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PendingIntent.getActivity</a:t>
            </a:r>
            <a:r>
              <a:rPr lang="en-US" altLang="zh-CN" sz="2000" dirty="0"/>
              <a:t>(this, 0, </a:t>
            </a:r>
            <a:r>
              <a:rPr lang="en-US" altLang="zh-CN" sz="2000" dirty="0" err="1"/>
              <a:t>notificationIntent</a:t>
            </a:r>
            <a:r>
              <a:rPr lang="en-US" altLang="zh-CN" sz="2000" dirty="0"/>
              <a:t>, 0);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Notification </a:t>
            </a:r>
            <a:r>
              <a:rPr lang="en-US" altLang="zh-CN" sz="2000" dirty="0" err="1"/>
              <a:t>notification</a:t>
            </a:r>
            <a:r>
              <a:rPr lang="en-US" altLang="zh-CN" sz="2000" dirty="0"/>
              <a:t> =  new </a:t>
            </a:r>
            <a:r>
              <a:rPr lang="en-US" altLang="zh-CN" sz="2000" dirty="0" err="1"/>
              <a:t>Notification.Builder</a:t>
            </a:r>
            <a:r>
              <a:rPr lang="en-US" altLang="zh-CN" sz="2000" dirty="0"/>
              <a:t>(this, CHANNEL_DEFAULT_IMPORTANCE)</a:t>
            </a:r>
          </a:p>
          <a:p>
            <a:r>
              <a:rPr lang="en-US" altLang="zh-CN" sz="2000" dirty="0"/>
              <a:t>    .</a:t>
            </a:r>
            <a:r>
              <a:rPr lang="en-US" altLang="zh-CN" sz="2000" dirty="0" err="1"/>
              <a:t>setContentTitle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getText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R.string.notification_title</a:t>
            </a:r>
            <a:r>
              <a:rPr lang="en-US" altLang="zh-CN" sz="2000" dirty="0"/>
              <a:t>))</a:t>
            </a:r>
          </a:p>
          <a:p>
            <a:r>
              <a:rPr lang="en-US" altLang="zh-CN" sz="2000" dirty="0"/>
              <a:t>    .</a:t>
            </a:r>
            <a:r>
              <a:rPr lang="en-US" altLang="zh-CN" sz="2000" dirty="0" err="1"/>
              <a:t>setContentText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getText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R.string.notification_message</a:t>
            </a:r>
            <a:r>
              <a:rPr lang="en-US" altLang="zh-CN" sz="2000" dirty="0"/>
              <a:t>))</a:t>
            </a:r>
          </a:p>
          <a:p>
            <a:r>
              <a:rPr lang="en-US" altLang="zh-CN" sz="2000" dirty="0"/>
              <a:t>    .</a:t>
            </a:r>
            <a:r>
              <a:rPr lang="en-US" altLang="zh-CN" sz="2000" dirty="0" err="1"/>
              <a:t>setSmallIcon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R.drawable.icon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    .</a:t>
            </a:r>
            <a:r>
              <a:rPr lang="en-US" altLang="zh-CN" sz="2000" dirty="0" err="1"/>
              <a:t>setContentIntent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pendingIntent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    .</a:t>
            </a:r>
            <a:r>
              <a:rPr lang="en-US" altLang="zh-CN" sz="2000" dirty="0" err="1"/>
              <a:t>setTicker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getText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R.string.ticker_text</a:t>
            </a:r>
            <a:r>
              <a:rPr lang="en-US" altLang="zh-CN" sz="2000" dirty="0"/>
              <a:t>))</a:t>
            </a:r>
          </a:p>
          <a:p>
            <a:r>
              <a:rPr lang="en-US" altLang="zh-CN" sz="2000" dirty="0"/>
              <a:t>    .build();</a:t>
            </a:r>
          </a:p>
          <a:p>
            <a:endParaRPr lang="en-US" altLang="zh-CN" sz="2000" dirty="0"/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startForeground</a:t>
            </a:r>
            <a:r>
              <a:rPr lang="en-US" altLang="zh-CN" sz="2400" dirty="0"/>
              <a:t>(ONGOING_NOTIFICATION_ID, notification); 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C7289-F0C5-4C84-8D0C-AF597EA73DB4}"/>
              </a:ext>
            </a:extLst>
          </p:cNvPr>
          <p:cNvSpPr txBox="1"/>
          <p:nvPr/>
        </p:nvSpPr>
        <p:spPr>
          <a:xfrm>
            <a:off x="8754524" y="3834416"/>
            <a:ext cx="2805545" cy="19786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startForeground</a:t>
            </a:r>
            <a:r>
              <a:rPr lang="en-US" altLang="zh-CN" sz="2000" b="1" dirty="0">
                <a:solidFill>
                  <a:srgbClr val="C00000"/>
                </a:solidFill>
              </a:rPr>
              <a:t>()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有两个参数：</a:t>
            </a:r>
            <a:r>
              <a:rPr lang="zh-CN" altLang="en-US" sz="2000" b="1" dirty="0"/>
              <a:t>唯一标识通知的整型数</a:t>
            </a:r>
            <a:r>
              <a:rPr lang="zh-CN" altLang="en-US" sz="2000" dirty="0"/>
              <a:t>和</a:t>
            </a:r>
            <a:r>
              <a:rPr lang="zh-CN" altLang="en-US" sz="2000" b="1" dirty="0"/>
              <a:t>用于显示在状态栏的 </a:t>
            </a:r>
            <a:r>
              <a:rPr lang="en-US" altLang="zh-CN" sz="2000" b="1" dirty="0"/>
              <a:t>Notification</a:t>
            </a:r>
            <a:endParaRPr lang="zh-CN" altLang="en-US" sz="2000" b="1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E44C4CC-D163-467D-B8DD-8841C48315DE}"/>
              </a:ext>
            </a:extLst>
          </p:cNvPr>
          <p:cNvSpPr txBox="1">
            <a:spLocks/>
          </p:cNvSpPr>
          <p:nvPr/>
        </p:nvSpPr>
        <p:spPr>
          <a:xfrm>
            <a:off x="481365" y="5971347"/>
            <a:ext cx="11375275" cy="913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7" indent="-342887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630212" indent="-274627" algn="l" defTabSz="9143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2pPr>
            <a:lvl3pPr marL="896902" indent="-266689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3pPr>
            <a:lvl4pPr marL="1163592" indent="-266689" algn="l" defTabSz="9143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4pPr>
            <a:lvl5pPr marL="1438218" indent="-274627" algn="l" defTabSz="9143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5pPr>
            <a:lvl6pPr marL="2514499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使用</a:t>
            </a:r>
            <a:r>
              <a:rPr lang="en-US" altLang="zh-CN" sz="2400" b="1" dirty="0" err="1">
                <a:solidFill>
                  <a:srgbClr val="C00000"/>
                </a:solidFill>
              </a:rPr>
              <a:t>stopForeground</a:t>
            </a:r>
            <a:r>
              <a:rPr lang="en-US" altLang="zh-CN" sz="2400" dirty="0"/>
              <a:t>()</a:t>
            </a:r>
            <a:r>
              <a:rPr lang="zh-CN" altLang="en-US" sz="2400" dirty="0"/>
              <a:t>方法从前台移除服务，恢复默认优先级。参数为布尔值，指示是否需同时移除状态栏通知。</a:t>
            </a:r>
          </a:p>
        </p:txBody>
      </p:sp>
    </p:spTree>
    <p:extLst>
      <p:ext uri="{BB962C8B-B14F-4D97-AF65-F5344CB8AC3E}">
        <p14:creationId xmlns:p14="http://schemas.microsoft.com/office/powerpoint/2010/main" val="22499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CABDD-8FF3-443F-8598-39FEFDC2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与</a:t>
            </a:r>
            <a:r>
              <a:rPr lang="en-US" altLang="zh-CN" dirty="0"/>
              <a:t>Thread</a:t>
            </a:r>
            <a:endParaRPr lang="zh-CN" altLang="en-US" dirty="0"/>
          </a:p>
        </p:txBody>
      </p:sp>
      <p:pic>
        <p:nvPicPr>
          <p:cNvPr id="4" name="内容占位符 17409" descr="1c12d739_cae1_482a_8676_11d004b74e93">
            <a:extLst>
              <a:ext uri="{FF2B5EF4-FFF2-40B4-BE49-F238E27FC236}">
                <a16:creationId xmlns:a16="http://schemas.microsoft.com/office/drawing/2014/main" id="{CD1351EE-A003-437B-9AA5-23B57E30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48" y="155913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41F59E79-C67D-43F2-94BC-B010D371E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973" y="1197180"/>
            <a:ext cx="2089150" cy="723900"/>
          </a:xfrm>
          <a:prstGeom prst="flowChartAlternateProcess">
            <a:avLst/>
          </a:prstGeom>
          <a:solidFill>
            <a:srgbClr val="72B143"/>
          </a:solidFill>
          <a:ln w="9525">
            <a:solidFill>
              <a:srgbClr val="1D528D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Thread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F9E0E01C-D6AE-4B70-8E89-EC8C29C49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186" y="1197180"/>
            <a:ext cx="1936750" cy="723900"/>
          </a:xfrm>
          <a:prstGeom prst="flowChartAlternateProcess">
            <a:avLst/>
          </a:prstGeom>
          <a:solidFill>
            <a:srgbClr val="72B143"/>
          </a:solidFill>
          <a:ln w="9525">
            <a:solidFill>
              <a:srgbClr val="1D528D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Service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双波形 6">
            <a:extLst>
              <a:ext uri="{FF2B5EF4-FFF2-40B4-BE49-F238E27FC236}">
                <a16:creationId xmlns:a16="http://schemas.microsoft.com/office/drawing/2014/main" id="{B0CAED81-4100-4B32-A768-55DA888A5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548" y="5113543"/>
            <a:ext cx="5334000" cy="1066800"/>
          </a:xfrm>
          <a:prstGeom prst="doubleWave">
            <a:avLst>
              <a:gd name="adj1" fmla="val 12500"/>
              <a:gd name="adj2" fmla="val 0"/>
            </a:avLst>
          </a:prstGeom>
          <a:solidFill>
            <a:srgbClr val="72B143"/>
          </a:solidFill>
          <a:ln w="9525">
            <a:solidFill>
              <a:srgbClr val="1D528D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中宋" pitchFamily="2" charset="-122"/>
              </a:rPr>
              <a:t>！！毫无关系！</a:t>
            </a:r>
            <a:r>
              <a: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charset="0"/>
                <a:ea typeface="华文中宋" pitchFamily="2" charset="-122"/>
              </a:rPr>
              <a:t>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F49743-3CBA-40BB-B7BF-D0B5C741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773" y="2430668"/>
            <a:ext cx="24606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Wingdings" pitchFamily="2" charset="2"/>
              <a:buChar char="v"/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Thread 是程序执行的最小单元，它是分配CPU的基本单位。可以用Thread 来执行一些</a:t>
            </a: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的操作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28E7DA-46F9-479D-8E5D-73EC96C0B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511" y="2430668"/>
            <a:ext cx="25114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Wingdings" pitchFamily="2" charset="2"/>
              <a:buChar char="v"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Service 是android的一种机制，service和调用者之间的通讯都是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同步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165024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4861B-ECFF-446F-ABBC-DFD4A802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与</a:t>
            </a:r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1E7C3-007A-44F4-88DA-4B52351A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Thread 的运行是独立于 Activity ，当一个 Activity 被 finish 之后，如果你没有主动停止 Thread 或者 Thread 里的 run 方法没有执行完毕的话，Thread 也会一直执行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当 Activity 被 finish 之后，你不再持有该 Thread 的引用，也就是你下次启动的时候，无法控制之前创建的线程，而service则可以。另一方面，你没有办法在不同的 Activity 中对同一 Thread 进行控制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8CC"/>
              </a:buClr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可以在任何有 Context 的地方调用 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Context.startService</a:t>
            </a:r>
            <a:r>
              <a:rPr lang="zh-CN" altLang="en-US" sz="24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Context.stopService</a:t>
            </a:r>
            <a:r>
              <a:rPr lang="zh-CN" altLang="en-US" sz="24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Context.bindService</a:t>
            </a:r>
            <a:r>
              <a:rPr lang="zh-CN" altLang="en-US" sz="24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Context.unbindService</a:t>
            </a:r>
            <a:r>
              <a:rPr lang="zh-CN" altLang="en-US" sz="24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，来控制Service</a:t>
            </a:r>
          </a:p>
        </p:txBody>
      </p:sp>
    </p:spTree>
    <p:extLst>
      <p:ext uri="{BB962C8B-B14F-4D97-AF65-F5344CB8AC3E}">
        <p14:creationId xmlns:p14="http://schemas.microsoft.com/office/powerpoint/2010/main" val="365270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7C4AB-0DA4-4E68-83BE-CB3E3896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8.3.6 </a:t>
            </a:r>
            <a:r>
              <a:rPr lang="zh-CN" altLang="en-US" dirty="0"/>
              <a:t>在</a:t>
            </a:r>
            <a:r>
              <a:rPr lang="en-US" altLang="zh-CN" dirty="0"/>
              <a:t>Service</a:t>
            </a:r>
            <a:r>
              <a:rPr lang="zh-CN" altLang="en-US" dirty="0"/>
              <a:t>中执行耗时任务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14AC4-1151-409E-B9C5-507BC519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工作在主线程，如果直接在</a:t>
            </a:r>
            <a:r>
              <a:rPr lang="en-US" altLang="zh-CN" dirty="0"/>
              <a:t>Service</a:t>
            </a:r>
            <a:r>
              <a:rPr lang="zh-CN" altLang="en-US" dirty="0"/>
              <a:t>中执行耗时任务，容易导致</a:t>
            </a:r>
            <a:r>
              <a:rPr lang="en-US" altLang="zh-CN" b="1" dirty="0">
                <a:solidFill>
                  <a:srgbClr val="C00000"/>
                </a:solidFill>
              </a:rPr>
              <a:t>ANR(Application not response)</a:t>
            </a:r>
            <a:r>
              <a:rPr lang="zh-CN" altLang="en-US" b="1" dirty="0">
                <a:solidFill>
                  <a:srgbClr val="C00000"/>
                </a:solidFill>
              </a:rPr>
              <a:t>错误 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解决方法：在</a:t>
            </a:r>
            <a:r>
              <a:rPr lang="en-US" altLang="zh-CN" dirty="0"/>
              <a:t>Service</a:t>
            </a:r>
            <a:r>
              <a:rPr lang="zh-CN" altLang="en-US" dirty="0"/>
              <a:t>的具体方法中开启子线程处理耗时逻辑。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8ACCCF-BEC8-40B3-9191-3588AAC14759}"/>
              </a:ext>
            </a:extLst>
          </p:cNvPr>
          <p:cNvSpPr/>
          <p:nvPr/>
        </p:nvSpPr>
        <p:spPr>
          <a:xfrm>
            <a:off x="929315" y="2672049"/>
            <a:ext cx="9409472" cy="3693319"/>
          </a:xfrm>
          <a:prstGeom prst="rect">
            <a:avLst/>
          </a:prstGeom>
          <a:solidFill>
            <a:srgbClr val="8AB833">
              <a:lumMod val="20000"/>
              <a:lumOff val="80000"/>
            </a:srgbClr>
          </a:solidFill>
          <a:ln>
            <a:solidFill>
              <a:srgbClr val="549E39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??"/>
              </a:rPr>
              <a:t>@Override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public int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onStartCommand(Intent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intent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,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int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flags,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int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startId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) {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Log.</a:t>
            </a:r>
            <a:r>
              <a:rPr kumimoji="0" lang="en-US" altLang="zh-CN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(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??"/>
              </a:rPr>
              <a:t>TAG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,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"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启动音乐播放服务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"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);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new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Thread(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new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Runnable() {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??"/>
              </a:rPr>
              <a:t>@Override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??"/>
              </a:rPr>
              <a:t>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public void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run() {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        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??"/>
              </a:rPr>
              <a:t>//</a:t>
            </a:r>
            <a:r>
              <a:rPr kumimoji="0" lang="zh-CN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??"/>
              </a:rPr>
              <a:t>处理具体逻辑</a:t>
            </a:r>
            <a:br>
              <a:rPr kumimoji="0" lang="zh-CN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??"/>
              </a:rPr>
            </a:br>
            <a:r>
              <a:rPr kumimoji="0" lang="zh-CN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??"/>
              </a:rPr>
              <a:t>            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??"/>
              </a:rPr>
              <a:t>……</a:t>
            </a:r>
            <a:br>
              <a:rPr kumimoji="0" lang="zh-CN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??"/>
              </a:rPr>
            </a:br>
            <a:r>
              <a:rPr kumimoji="0" lang="zh-CN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??"/>
              </a:rPr>
              <a:t>        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stopSelf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();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    }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}).start();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return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super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.onStartCommand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(intent, flags,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startId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);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89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A2E7E-4560-41B4-A7BE-F8B59EA7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8.3.6 </a:t>
            </a:r>
            <a:r>
              <a:rPr lang="zh-CN" altLang="en-US" dirty="0"/>
              <a:t>在</a:t>
            </a:r>
            <a:r>
              <a:rPr lang="en-US" altLang="zh-CN" dirty="0"/>
              <a:t>Service</a:t>
            </a:r>
            <a:r>
              <a:rPr lang="zh-CN" altLang="en-US" dirty="0"/>
              <a:t>中执行耗时任务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85CD0-D2DC-4823-AE4A-071E1B4D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第二种方法是使用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IntentService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IntentService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是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Service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的抽象子类，启动后其内部会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自动开启一个线程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来执行耗时任务，并在任务执行完成后自动停止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Service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多任务的情况下，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IntentService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会将多任务组织成队列，顺序执行。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实现方法：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906770" lvl="2" indent="-246888" defTabSz="914400">
              <a:lnSpc>
                <a:spcPct val="200000"/>
              </a:lnSpc>
              <a:buClr>
                <a:srgbClr val="549E39"/>
              </a:buClr>
              <a:buSzPct val="85000"/>
              <a:buFont typeface="Wingdings 2"/>
              <a:buChar char=""/>
              <a:defRPr/>
            </a:pPr>
            <a:r>
              <a:rPr lang="zh-CN" altLang="en-US" dirty="0">
                <a:solidFill>
                  <a:prstClr val="black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继承</a:t>
            </a:r>
            <a:r>
              <a:rPr kumimoji="0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IntentService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，提供一个无参构造函数，在其内部调用父类的有参构造函数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906770" lvl="2" indent="-246888" defTabSz="914400">
              <a:lnSpc>
                <a:spcPct val="200000"/>
              </a:lnSpc>
              <a:buClr>
                <a:srgbClr val="549E39"/>
              </a:buClr>
              <a:buSzPct val="85000"/>
              <a:buFont typeface="Wingdings 2"/>
              <a:buChar char=""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onHandleIntent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()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这个方法，处理耗时逻辑。</a:t>
            </a: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63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05CD1-6C53-4771-B024-87351EA2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8.3.6 </a:t>
            </a:r>
            <a:r>
              <a:rPr lang="zh-CN" altLang="en-US" dirty="0"/>
              <a:t>在</a:t>
            </a:r>
            <a:r>
              <a:rPr lang="en-US" altLang="zh-CN" dirty="0"/>
              <a:t>Service</a:t>
            </a:r>
            <a:r>
              <a:rPr lang="zh-CN" altLang="en-US" dirty="0"/>
              <a:t>中执行耗时任务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53732-3D47-427F-98AD-4BB97EB9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IntentService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549570-52BE-41FA-B96D-10C9366446C5}"/>
              </a:ext>
            </a:extLst>
          </p:cNvPr>
          <p:cNvSpPr/>
          <p:nvPr/>
        </p:nvSpPr>
        <p:spPr>
          <a:xfrm>
            <a:off x="738351" y="1730301"/>
            <a:ext cx="10715297" cy="4647426"/>
          </a:xfrm>
          <a:prstGeom prst="rect">
            <a:avLst/>
          </a:prstGeom>
          <a:solidFill>
            <a:srgbClr val="8AB833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public class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IntentMusicService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extends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??"/>
              </a:rPr>
              <a:t>IntentService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{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public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IntentMusicService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() {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super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"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音乐播放服务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"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);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}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??"/>
              </a:rPr>
              <a:t>@Override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??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public void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onDestroy()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  <a:latin typeface="??"/>
              </a:rPr>
              <a:t>   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Log.</a:t>
            </a:r>
            <a:r>
              <a:rPr kumimoji="0" lang="en-US" altLang="zh-CN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IntentMusicService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"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,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 "onDestroy()")</a:t>
            </a:r>
            <a:r>
              <a:rPr lang="en-US" altLang="zh-CN" kern="0" dirty="0">
                <a:solidFill>
                  <a:srgbClr val="000000"/>
                </a:solidFill>
                <a:latin typeface="??"/>
              </a:rPr>
              <a:t>;	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super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.onDestroy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();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}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??"/>
              </a:rPr>
              <a:t>@Override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??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??"/>
              </a:rPr>
              <a:t>protected void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??"/>
              </a:rPr>
              <a:t>onHandleIntent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(Intent intent) {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Log.</a:t>
            </a:r>
            <a:r>
              <a:rPr kumimoji="0" lang="en-US" altLang="zh-CN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"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IntentMusicService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"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,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??"/>
              </a:rPr>
              <a:t>"Thread is"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+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Thread.</a:t>
            </a:r>
            <a:r>
              <a:rPr kumimoji="0" lang="en-US" altLang="zh-CN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currentThread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().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getId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());</a:t>
            </a:r>
            <a:r>
              <a:rPr lang="en-US" altLang="zh-CN" kern="0" dirty="0">
                <a:solidFill>
                  <a:srgbClr val="000000"/>
                </a:solidFill>
                <a:latin typeface="??"/>
              </a:rPr>
              <a:t>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??"/>
              </a:rPr>
              <a:t>       //</a:t>
            </a:r>
            <a:r>
              <a:rPr kumimoji="0" lang="zh-CN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??"/>
              </a:rPr>
              <a:t>处理具体</a:t>
            </a:r>
            <a:r>
              <a:rPr lang="zh-CN" altLang="en-US" i="1" kern="0" dirty="0">
                <a:solidFill>
                  <a:srgbClr val="808080"/>
                </a:solidFill>
                <a:latin typeface="??"/>
              </a:rPr>
              <a:t>的耗时</a:t>
            </a:r>
            <a:r>
              <a:rPr kumimoji="0" lang="zh-CN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??"/>
              </a:rPr>
              <a:t>逻辑</a:t>
            </a:r>
            <a:endParaRPr kumimoji="0" lang="en-US" altLang="zh-CN" sz="1800" b="0" i="1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??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kern="0" dirty="0">
                <a:solidFill>
                  <a:srgbClr val="808080"/>
                </a:solidFill>
                <a:latin typeface="??"/>
              </a:rPr>
              <a:t>       ……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    }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</a:b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??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399F80-BD06-4151-AA51-13FB7A07BA13}"/>
              </a:ext>
            </a:extLst>
          </p:cNvPr>
          <p:cNvSpPr/>
          <p:nvPr/>
        </p:nvSpPr>
        <p:spPr>
          <a:xfrm>
            <a:off x="929315" y="2085800"/>
            <a:ext cx="2944185" cy="88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17CA1F-4596-439C-B8D8-B1F9DE78BB25}"/>
              </a:ext>
            </a:extLst>
          </p:cNvPr>
          <p:cNvSpPr/>
          <p:nvPr/>
        </p:nvSpPr>
        <p:spPr>
          <a:xfrm>
            <a:off x="942015" y="4613099"/>
            <a:ext cx="7135185" cy="140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FA698B-DD72-4513-89CF-D2ACB59FAAD5}"/>
              </a:ext>
            </a:extLst>
          </p:cNvPr>
          <p:cNvSpPr/>
          <p:nvPr/>
        </p:nvSpPr>
        <p:spPr>
          <a:xfrm>
            <a:off x="929315" y="3247174"/>
            <a:ext cx="4658685" cy="1050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注: 线形 9">
            <a:extLst>
              <a:ext uri="{FF2B5EF4-FFF2-40B4-BE49-F238E27FC236}">
                <a16:creationId xmlns:a16="http://schemas.microsoft.com/office/drawing/2014/main" id="{0055171F-238D-4AF8-8C1B-0C634A56BC15}"/>
              </a:ext>
            </a:extLst>
          </p:cNvPr>
          <p:cNvSpPr/>
          <p:nvPr/>
        </p:nvSpPr>
        <p:spPr>
          <a:xfrm>
            <a:off x="4673600" y="2189058"/>
            <a:ext cx="1638300" cy="473283"/>
          </a:xfrm>
          <a:prstGeom prst="borderCallout1">
            <a:avLst>
              <a:gd name="adj1" fmla="val 18750"/>
              <a:gd name="adj2" fmla="val -8333"/>
              <a:gd name="adj3" fmla="val 18581"/>
              <a:gd name="adj4" fmla="val -45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无参构造函数</a:t>
            </a: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2E166424-9FFA-48F8-87EE-FDD206D953F8}"/>
              </a:ext>
            </a:extLst>
          </p:cNvPr>
          <p:cNvSpPr/>
          <p:nvPr/>
        </p:nvSpPr>
        <p:spPr>
          <a:xfrm>
            <a:off x="6311900" y="3429000"/>
            <a:ext cx="2109074" cy="684000"/>
          </a:xfrm>
          <a:prstGeom prst="borderCallout1">
            <a:avLst>
              <a:gd name="adj1" fmla="val 18750"/>
              <a:gd name="adj2" fmla="val -4118"/>
              <a:gd name="adj3" fmla="val 18581"/>
              <a:gd name="adj4" fmla="val -30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任务执行完成后自动停止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2" name="标注: 线形 11">
            <a:extLst>
              <a:ext uri="{FF2B5EF4-FFF2-40B4-BE49-F238E27FC236}">
                <a16:creationId xmlns:a16="http://schemas.microsoft.com/office/drawing/2014/main" id="{6F13026B-A975-40DD-8401-9AE380683E78}"/>
              </a:ext>
            </a:extLst>
          </p:cNvPr>
          <p:cNvSpPr/>
          <p:nvPr/>
        </p:nvSpPr>
        <p:spPr>
          <a:xfrm>
            <a:off x="9268308" y="4768462"/>
            <a:ext cx="2303711" cy="684000"/>
          </a:xfrm>
          <a:prstGeom prst="borderCallout1">
            <a:avLst>
              <a:gd name="adj1" fmla="val 18750"/>
              <a:gd name="adj2" fmla="val -8333"/>
              <a:gd name="adj3" fmla="val 18581"/>
              <a:gd name="adj4" fmla="val -45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自动开启一个线程</a:t>
            </a:r>
            <a:endParaRPr lang="en-US" altLang="zh-CN" dirty="0"/>
          </a:p>
          <a:p>
            <a:pPr algn="ctr"/>
            <a:r>
              <a:rPr lang="zh-CN" altLang="en-US" dirty="0"/>
              <a:t>执行耗时操作</a:t>
            </a:r>
          </a:p>
        </p:txBody>
      </p:sp>
    </p:spTree>
    <p:extLst>
      <p:ext uri="{BB962C8B-B14F-4D97-AF65-F5344CB8AC3E}">
        <p14:creationId xmlns:p14="http://schemas.microsoft.com/office/powerpoint/2010/main" val="113821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9E2D0-E8FB-418D-8924-C73982F1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8.3.7 </a:t>
            </a:r>
            <a:r>
              <a:rPr lang="zh-CN" altLang="en-US" dirty="0"/>
              <a:t>系统自带的 </a:t>
            </a:r>
            <a:r>
              <a:rPr lang="en-US" altLang="zh-CN" dirty="0"/>
              <a:t>Service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88CEA-A91E-486C-9F94-63CE04E4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系统自带的 </a:t>
            </a:r>
            <a:r>
              <a:rPr lang="en-US" altLang="zh-CN" dirty="0"/>
              <a:t>Sevice </a:t>
            </a:r>
            <a:r>
              <a:rPr lang="zh-CN" altLang="en-US" dirty="0"/>
              <a:t>在系统启动时被</a:t>
            </a:r>
            <a:r>
              <a:rPr lang="en-US" altLang="zh-CN" dirty="0" err="1"/>
              <a:t>SystemServer</a:t>
            </a:r>
            <a:r>
              <a:rPr lang="en-US" altLang="zh-CN" dirty="0"/>
              <a:t> </a:t>
            </a:r>
            <a:r>
              <a:rPr lang="zh-CN" altLang="en-US" dirty="0"/>
              <a:t>开启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LayoutInflater</a:t>
            </a:r>
            <a:r>
              <a:rPr lang="en-US" altLang="zh-CN" dirty="0"/>
              <a:t> Service</a:t>
            </a:r>
            <a:r>
              <a:rPr lang="zh-CN" altLang="en-US" dirty="0"/>
              <a:t>：根据 </a:t>
            </a:r>
            <a:r>
              <a:rPr lang="en-US" altLang="zh-CN" dirty="0"/>
              <a:t>XML </a:t>
            </a:r>
            <a:r>
              <a:rPr lang="zh-CN" altLang="en-US" dirty="0"/>
              <a:t>生成布局的服务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Notification Service</a:t>
            </a:r>
            <a:r>
              <a:rPr lang="zh-CN" altLang="en-US" dirty="0"/>
              <a:t>：通知服务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Location Service</a:t>
            </a:r>
            <a:r>
              <a:rPr lang="zh-CN" altLang="en-US" dirty="0"/>
              <a:t>：定位服务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电源、网络连接状态等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Context.</a:t>
            </a:r>
            <a:r>
              <a:rPr lang="en-US" altLang="zh-CN" b="1" dirty="0" err="1">
                <a:solidFill>
                  <a:srgbClr val="C00000"/>
                </a:solidFill>
              </a:rPr>
              <a:t>getSystemService</a:t>
            </a:r>
            <a:r>
              <a:rPr lang="en-US" altLang="zh-CN" dirty="0"/>
              <a:t>(String 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</a:rPr>
              <a:t>serviceName</a:t>
            </a:r>
            <a:r>
              <a:rPr lang="en-US" altLang="zh-CN" dirty="0"/>
              <a:t>)</a:t>
            </a:r>
            <a:r>
              <a:rPr lang="zh-CN" altLang="en-US" dirty="0"/>
              <a:t>获得系统服务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参数</a:t>
            </a:r>
            <a:r>
              <a:rPr lang="en-US" altLang="zh-CN" dirty="0" err="1"/>
              <a:t>serviceName</a:t>
            </a:r>
            <a:r>
              <a:rPr lang="zh-CN" altLang="en-US" dirty="0"/>
              <a:t>：需要调用的服务的名称，</a:t>
            </a:r>
            <a:r>
              <a:rPr lang="en-US" altLang="zh-CN" dirty="0"/>
              <a:t>Context</a:t>
            </a:r>
            <a:r>
              <a:rPr lang="zh-CN" altLang="en-US" dirty="0"/>
              <a:t>类中定义了对应的常量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49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FFF68-E50B-4DED-808D-876DBA32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8.2.7 </a:t>
            </a:r>
            <a:r>
              <a:rPr lang="zh-CN" altLang="en-US" dirty="0"/>
              <a:t>系统自带的 </a:t>
            </a:r>
            <a:r>
              <a:rPr lang="en-US" altLang="zh-CN" dirty="0"/>
              <a:t>Service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829C2-915B-4E55-8714-17EE07742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 常用系统服务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156D2BF-D97B-42F1-B61D-F4B75CEC5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49994"/>
              </p:ext>
            </p:extLst>
          </p:nvPr>
        </p:nvGraphicFramePr>
        <p:xfrm>
          <a:off x="481365" y="1692123"/>
          <a:ext cx="10578522" cy="47951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90635">
                  <a:extLst>
                    <a:ext uri="{9D8B030D-6E8A-4147-A177-3AD203B41FA5}">
                      <a16:colId xmlns:a16="http://schemas.microsoft.com/office/drawing/2014/main" val="281767204"/>
                    </a:ext>
                  </a:extLst>
                </a:gridCol>
                <a:gridCol w="2961713">
                  <a:extLst>
                    <a:ext uri="{9D8B030D-6E8A-4147-A177-3AD203B41FA5}">
                      <a16:colId xmlns:a16="http://schemas.microsoft.com/office/drawing/2014/main" val="917778500"/>
                    </a:ext>
                  </a:extLst>
                </a:gridCol>
                <a:gridCol w="3526174">
                  <a:extLst>
                    <a:ext uri="{9D8B030D-6E8A-4147-A177-3AD203B41FA5}">
                      <a16:colId xmlns:a16="http://schemas.microsoft.com/office/drawing/2014/main" val="2795070306"/>
                    </a:ext>
                  </a:extLst>
                </a:gridCol>
              </a:tblGrid>
              <a:tr h="583142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Context </a:t>
                      </a:r>
                      <a:r>
                        <a:rPr lang="zh-CN" altLang="en-US" sz="2000" dirty="0"/>
                        <a:t>中定义的服务名称常量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返回的的对象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36516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LAYOUT_INFLATER_SERVICE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LayoutInflater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根据 </a:t>
                      </a:r>
                      <a:r>
                        <a:rPr lang="en-US" altLang="zh-CN" sz="2000" dirty="0"/>
                        <a:t>XML </a:t>
                      </a:r>
                      <a:r>
                        <a:rPr lang="zh-CN" altLang="en-US" sz="2000" dirty="0"/>
                        <a:t>生成布局的服务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7961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NOTIFICATION_SERVICE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NotificationManager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通知服务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894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LOCATION_SERVICE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LocationManager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定位服务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0955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POWER_SERVICE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PowerManager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电源服务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0136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CONNECTIVITY_SERVICE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ConnectivityManager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网络连接服务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831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DOWNLOAD_SERVICE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DownloadManager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下载服务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3426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VIBRATOR_SERVICE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VibratorManager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振动器服务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18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WIFI_SERVICE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WifiManager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WiFI</a:t>
                      </a:r>
                      <a:r>
                        <a:rPr lang="zh-CN" altLang="en-US" sz="2000" dirty="0"/>
                        <a:t>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0303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SENSOR_SERVICE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SensorManager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传感器服务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4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60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2D2C0-F16B-47A2-AA48-BAF31CCA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Service 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EB633-8859-43A0-9572-C5AEAD35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按照运行所在进程不同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本地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Service</a:t>
            </a:r>
            <a:r>
              <a:rPr lang="zh-CN" altLang="en-US" dirty="0"/>
              <a:t>：同一个进程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远程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Service</a:t>
            </a:r>
            <a:r>
              <a:rPr lang="zh-CN" altLang="en-US" dirty="0"/>
              <a:t>：服务在单独的进程</a:t>
            </a:r>
            <a:endParaRPr lang="en-US" altLang="zh-CN" dirty="0"/>
          </a:p>
          <a:p>
            <a:r>
              <a:rPr lang="zh-CN" altLang="en-US" b="1" dirty="0"/>
              <a:t>按照运行的表现形态不同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b="1" dirty="0"/>
              <a:t>前台</a:t>
            </a:r>
            <a:r>
              <a:rPr lang="en-US" altLang="zh-CN" b="1" dirty="0"/>
              <a:t>Service</a:t>
            </a:r>
            <a:r>
              <a:rPr lang="zh-CN" altLang="en-US" dirty="0"/>
              <a:t>：</a:t>
            </a:r>
            <a:r>
              <a:rPr lang="zh-CN" altLang="en-US" sz="2400" dirty="0"/>
              <a:t>与</a:t>
            </a:r>
            <a:r>
              <a:rPr lang="en-US" altLang="zh-CN" sz="2400" dirty="0"/>
              <a:t>Notification</a:t>
            </a:r>
            <a:r>
              <a:rPr lang="zh-CN" altLang="en-US" sz="2400" dirty="0"/>
              <a:t>界面结合使用，在状态栏显示标志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后台</a:t>
            </a:r>
            <a:r>
              <a:rPr lang="en-US" altLang="zh-CN" sz="2400" b="1" dirty="0"/>
              <a:t>Service</a:t>
            </a:r>
            <a:r>
              <a:rPr lang="zh-CN" altLang="en-US" sz="2400" dirty="0"/>
              <a:t>：无提示</a:t>
            </a:r>
            <a:endParaRPr lang="en-US" altLang="zh-CN" sz="2400" dirty="0"/>
          </a:p>
          <a:p>
            <a:r>
              <a:rPr lang="zh-CN" altLang="en-US" b="1" dirty="0"/>
              <a:t>按照启动</a:t>
            </a:r>
            <a:r>
              <a:rPr lang="en-US" altLang="zh-CN" b="1" dirty="0"/>
              <a:t>Service</a:t>
            </a:r>
            <a:r>
              <a:rPr lang="zh-CN" altLang="en-US" b="1" dirty="0"/>
              <a:t>的方式不同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b="1" dirty="0"/>
              <a:t>启动方式</a:t>
            </a:r>
            <a:r>
              <a:rPr lang="zh-CN" altLang="en-US" dirty="0"/>
              <a:t>（</a:t>
            </a:r>
            <a:r>
              <a:rPr lang="en-US" altLang="zh-CN" dirty="0"/>
              <a:t>startService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b="1" dirty="0"/>
              <a:t>绑定方式</a:t>
            </a:r>
            <a:r>
              <a:rPr lang="zh-CN" altLang="en-US" dirty="0"/>
              <a:t>（</a:t>
            </a:r>
            <a:r>
              <a:rPr lang="en-US" altLang="zh-CN" dirty="0"/>
              <a:t>bindService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b="1" dirty="0"/>
              <a:t>混合方式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0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4D1D1-C343-4F4C-BE9B-C01D4956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通知服务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9C3E9-FE4C-4B44-9805-EA75D5E4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8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是显示在手机状态栏的通知。程序一般使用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NotificationManager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服务来发送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8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发送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步骤：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getSystemService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(NOTIFICATION_SERVICE)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方法获取系统的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NotificationManager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服务。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通过调用构造器创建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对象。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设置各种属性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通过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NotificationManager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发送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2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4D1D1-C343-4F4C-BE9B-C01D4956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通知服务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9C3E9-FE4C-4B44-9805-EA75D5E4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8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Notification.Builder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提供的方法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setDefaults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设置通知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灯、音乐、振动等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setAutoCancel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点击通知后，状态栏自动删除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setContentTitle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设置通知标题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setContentText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设置通知内容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setSmallIcon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为通知设置小图标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setLargeIcon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为通知设置大图标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setTicker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设置通知在状态栏的提示文本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setContentIntent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设置点击通知后将要启动的程序组件对应的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PendingIntent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4D1D1-C343-4F4C-BE9B-C01D4956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通知服务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9C3E9-FE4C-4B44-9805-EA75D5E4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8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Notification.Builder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方法报错的问题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要加个判断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android.os.Build.VERSION.SDK_INT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&gt;=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android.os.Builder.VERSION_CODES.JELLY_BEAN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build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后才能使用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build()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改成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getNotification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setContentIntent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设置点击通知后将要启动的程序组件对应的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PendingIntent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73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4D1D1-C343-4F4C-BE9B-C01D4956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短信服务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9C3E9-FE4C-4B44-9805-EA75D5E4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88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SmsManager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Android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提供的短信管理服务，用于管理短信操作，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SmsManager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提供了一系列方法用于发送短信。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divideMessage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当短信超过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SMS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消息的最大长度时，将短信分割为几块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sendDataMessage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发送一个基于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SMS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的数据到指定的应用程序端口。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sendMultipartTextMessage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发送一个基于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SMS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的多部分文本，调用者应用已经通过调用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divideMessage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(String text)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将消息分割成正确的大小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sendTextMessage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发送一个基于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SMS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的文本。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2B143"/>
              </a:buClr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73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7221-FBDE-493E-B449-32453D29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3531F-3730-4B94-BCDB-7709EE02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服务概述（</a:t>
            </a:r>
            <a:r>
              <a:rPr lang="en-US" altLang="zh-CN" dirty="0"/>
              <a:t> Service</a:t>
            </a:r>
            <a:r>
              <a:rPr lang="zh-CN" altLang="en-US" dirty="0"/>
              <a:t>的原理和用途）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以启动方式启动服务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以绑定方式启动服务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以混合方式启动服务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Palatino Linotype" panose="02040502050505030304" pitchFamily="18" charset="0"/>
                <a:ea typeface="黑体" panose="02010609060101010101" pitchFamily="49" charset="-122"/>
              </a:rPr>
              <a:t>前台服务</a:t>
            </a:r>
            <a:endParaRPr lang="en-US" altLang="zh-CN" dirty="0">
              <a:latin typeface="Palatino Linotype" panose="02040502050505030304" pitchFamily="18" charset="0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在服务中执行耗时任务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系统自带的</a:t>
            </a:r>
            <a:r>
              <a:rPr lang="en-US" altLang="zh-CN" dirty="0"/>
              <a:t>Service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75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EC5A3-C74F-49BD-8BA5-77DB3ABB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F9F65-752D-4AA6-BEA5-4E68870C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6" y="1052737"/>
            <a:ext cx="1075269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Service</a:t>
            </a:r>
            <a:r>
              <a:rPr lang="zh-CN" altLang="en-US" dirty="0"/>
              <a:t>的生命周期生命周期方法，下列说法不正确的是？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sz="2600" dirty="0"/>
              <a:t>Servie</a:t>
            </a:r>
            <a:r>
              <a:rPr lang="zh-CN" altLang="en-US" sz="2600" dirty="0"/>
              <a:t>是一个没有用户界面、且在后台运行的应用组件，它工作在主线程中。</a:t>
            </a:r>
            <a:endParaRPr lang="en-US" altLang="zh-CN" sz="2600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sz="2600" dirty="0"/>
              <a:t>调用</a:t>
            </a:r>
            <a:r>
              <a:rPr lang="en-US" altLang="zh-CN" sz="2600" dirty="0"/>
              <a:t>startService ()</a:t>
            </a:r>
            <a:r>
              <a:rPr lang="zh-CN" altLang="en-US" sz="2600" dirty="0"/>
              <a:t>方法启动</a:t>
            </a:r>
            <a:r>
              <a:rPr lang="en-US" altLang="zh-CN" sz="2600" dirty="0"/>
              <a:t>Service</a:t>
            </a:r>
            <a:r>
              <a:rPr lang="zh-CN" altLang="en-US" sz="2600" dirty="0"/>
              <a:t>时：如果该</a:t>
            </a:r>
            <a:r>
              <a:rPr lang="en-US" altLang="zh-CN" sz="2600" dirty="0"/>
              <a:t>Service</a:t>
            </a:r>
            <a:r>
              <a:rPr lang="zh-CN" altLang="en-US" sz="2600" dirty="0"/>
              <a:t>是第一次被创建，则首先会执行</a:t>
            </a:r>
            <a:r>
              <a:rPr lang="en-US" altLang="zh-CN" sz="2600" dirty="0"/>
              <a:t>onCreate()</a:t>
            </a:r>
            <a:r>
              <a:rPr lang="zh-CN" altLang="en-US" sz="2600" dirty="0"/>
              <a:t>方法，之后调用</a:t>
            </a:r>
            <a:r>
              <a:rPr lang="en-US" altLang="zh-CN" sz="2600" dirty="0"/>
              <a:t>onStartCommand()</a:t>
            </a:r>
            <a:r>
              <a:rPr lang="zh-CN" altLang="en-US" sz="2600" dirty="0"/>
              <a:t>方法。</a:t>
            </a:r>
          </a:p>
          <a:p>
            <a:pPr marL="514350" indent="-514350">
              <a:buFont typeface="+mj-lt"/>
              <a:buAutoNum type="alphaUcPeriod"/>
            </a:pPr>
            <a:r>
              <a:rPr lang="zh-CN" altLang="en-US" sz="2600" dirty="0"/>
              <a:t>调用</a:t>
            </a:r>
            <a:r>
              <a:rPr lang="en-US" altLang="zh-CN" sz="2600" dirty="0"/>
              <a:t>bindService()</a:t>
            </a:r>
            <a:r>
              <a:rPr lang="zh-CN" altLang="en-US" sz="2600" dirty="0"/>
              <a:t>启动</a:t>
            </a:r>
            <a:r>
              <a:rPr lang="en-US" altLang="zh-CN" sz="2600" dirty="0"/>
              <a:t>Service</a:t>
            </a:r>
            <a:r>
              <a:rPr lang="zh-CN" altLang="en-US" sz="2600" dirty="0"/>
              <a:t>时：如果该</a:t>
            </a:r>
            <a:r>
              <a:rPr lang="en-US" altLang="zh-CN" sz="2600" dirty="0"/>
              <a:t>Service</a:t>
            </a:r>
            <a:r>
              <a:rPr lang="zh-CN" altLang="en-US" sz="2600" dirty="0"/>
              <a:t>是第一次被创建，则首先执行</a:t>
            </a:r>
            <a:r>
              <a:rPr lang="en-US" altLang="zh-CN" sz="2600" dirty="0"/>
              <a:t>onCreate()</a:t>
            </a:r>
            <a:r>
              <a:rPr lang="zh-CN" altLang="en-US" sz="2600" dirty="0"/>
              <a:t>，然后自动调用</a:t>
            </a:r>
            <a:r>
              <a:rPr lang="en-US" altLang="zh-CN" sz="2600" dirty="0"/>
              <a:t>onBind()</a:t>
            </a:r>
            <a:r>
              <a:rPr lang="zh-CN" altLang="en-US" sz="2600" dirty="0"/>
              <a:t>方法。</a:t>
            </a:r>
          </a:p>
          <a:p>
            <a:pPr marL="514350" indent="-514350">
              <a:buFont typeface="+mj-lt"/>
              <a:buAutoNum type="alphaUcPeriod"/>
            </a:pPr>
            <a:r>
              <a:rPr lang="zh-CN" altLang="en-US" sz="2600" dirty="0"/>
              <a:t>当服务已经启动，再次调用</a:t>
            </a:r>
            <a:r>
              <a:rPr lang="en-US" altLang="zh-CN" sz="2600" dirty="0"/>
              <a:t>startService()</a:t>
            </a:r>
            <a:r>
              <a:rPr lang="zh-CN" altLang="en-US" sz="2600" dirty="0"/>
              <a:t>方法时，只会调用</a:t>
            </a:r>
            <a:r>
              <a:rPr lang="en-US" altLang="zh-CN" sz="2600" dirty="0"/>
              <a:t>onCreate()</a:t>
            </a:r>
            <a:r>
              <a:rPr lang="zh-CN" altLang="en-US" sz="2600" dirty="0"/>
              <a:t>方法。</a:t>
            </a:r>
          </a:p>
          <a:p>
            <a:pPr marL="514350" indent="-514350">
              <a:buFont typeface="+mj-lt"/>
              <a:buAutoNum type="alphaUcPeriod"/>
            </a:pPr>
            <a:r>
              <a:rPr lang="zh-CN" altLang="en-US" sz="2600" dirty="0"/>
              <a:t>可以在</a:t>
            </a:r>
            <a:r>
              <a:rPr lang="en-US" altLang="zh-CN" sz="2600" dirty="0"/>
              <a:t>context</a:t>
            </a:r>
            <a:r>
              <a:rPr lang="zh-CN" altLang="en-US" sz="2600" dirty="0"/>
              <a:t>中调用</a:t>
            </a:r>
            <a:r>
              <a:rPr lang="en-US" altLang="zh-CN" sz="2600" dirty="0"/>
              <a:t>stopService()</a:t>
            </a:r>
            <a:r>
              <a:rPr lang="zh-CN" altLang="en-US" sz="2600" dirty="0"/>
              <a:t>方法停止方法，此时，</a:t>
            </a:r>
            <a:r>
              <a:rPr lang="en-US" altLang="zh-CN" sz="2600" dirty="0"/>
              <a:t>onDestroy()</a:t>
            </a:r>
            <a:r>
              <a:rPr lang="zh-CN" altLang="en-US" sz="2600" dirty="0"/>
              <a:t>会得到执行。</a:t>
            </a:r>
            <a:endParaRPr lang="en-US" altLang="zh-CN" sz="26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4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693A6D5-746E-402D-B8F3-7D47E935B0A8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305731" y="590645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0A39DB-9AF0-4C12-91B6-67D0B8F0C30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133046" y="590645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CF324C-DDF2-4458-B788-A27F6A824E38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3922939" y="590645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6DF737-E0E6-4839-8F97-54F5F588FBB9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663168" y="590645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E28A689-AEB2-4D65-9D34-CD09E37B653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802CB9B-30FD-43AD-B5AC-8AD1EB638A1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403397" y="590645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CD57262-892B-4925-BDDE-6C898A00AD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9342" y="617219"/>
            <a:ext cx="10293488" cy="473805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11EFCFB8-D640-422E-835F-8DEF425877A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200F9681-CC8D-4A5F-8908-D5C2ADB6C58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744690DE-68B4-45BD-A6BF-837F5394F95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0CEDBDA1-10A6-45F1-AFAE-EBBE97C3F44F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E6BFA6AC-82A7-478B-A218-4C53EC0F070E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201B031-8F43-4153-B0C2-6E85EFEDE6A0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9891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F09A4-1350-4D5D-ACBC-27254ECC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E6F44-9ED4-41B7-B8EA-8FE39789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ServiceConnection</a:t>
            </a:r>
            <a:r>
              <a:rPr lang="zh-CN" altLang="en-US" dirty="0"/>
              <a:t>接口中</a:t>
            </a:r>
            <a:r>
              <a:rPr lang="en-US" altLang="zh-CN" dirty="0"/>
              <a:t>onServiceConnected()</a:t>
            </a:r>
            <a:r>
              <a:rPr lang="zh-CN" altLang="en-US" dirty="0"/>
              <a:t>方法触发条件描述正确的是？</a:t>
            </a:r>
          </a:p>
          <a:p>
            <a:pPr marL="801675" lvl="1" indent="-514350">
              <a:buFont typeface="+mj-lt"/>
              <a:buAutoNum type="alphaUcPeriod"/>
            </a:pPr>
            <a:r>
              <a:rPr lang="en-US" altLang="zh-CN" sz="2800" dirty="0"/>
              <a:t>bindService()</a:t>
            </a:r>
            <a:r>
              <a:rPr lang="zh-CN" altLang="en-US" sz="2800" dirty="0"/>
              <a:t>方法执行成功后</a:t>
            </a:r>
          </a:p>
          <a:p>
            <a:pPr marL="801675" lvl="1" indent="-514350">
              <a:buFont typeface="+mj-lt"/>
              <a:buAutoNum type="alphaUcPeriod"/>
            </a:pPr>
            <a:r>
              <a:rPr lang="en-US" altLang="zh-CN" sz="2800" dirty="0"/>
              <a:t>bindService()</a:t>
            </a:r>
            <a:r>
              <a:rPr lang="zh-CN" altLang="en-US" sz="2800" dirty="0"/>
              <a:t>方法执行成功，同时</a:t>
            </a:r>
            <a:r>
              <a:rPr lang="en-US" altLang="zh-CN" sz="2800" dirty="0"/>
              <a:t>onBind()</a:t>
            </a:r>
            <a:r>
              <a:rPr lang="zh-CN" altLang="en-US" sz="2800" dirty="0"/>
              <a:t>方法返回非空</a:t>
            </a:r>
            <a:r>
              <a:rPr lang="en-US" altLang="zh-CN" sz="2800" dirty="0"/>
              <a:t>IBinder</a:t>
            </a:r>
            <a:r>
              <a:rPr lang="zh-CN" altLang="en-US" sz="2800" dirty="0"/>
              <a:t>对象</a:t>
            </a:r>
          </a:p>
          <a:p>
            <a:pPr marL="801675" lvl="1" indent="-514350">
              <a:buFont typeface="+mj-lt"/>
              <a:buAutoNum type="alphaUcPeriod"/>
            </a:pPr>
            <a:r>
              <a:rPr lang="en-US" altLang="zh-CN" sz="2800" dirty="0"/>
              <a:t>Service</a:t>
            </a:r>
            <a:r>
              <a:rPr lang="zh-CN" altLang="en-US" sz="2800" dirty="0"/>
              <a:t>的</a:t>
            </a:r>
            <a:r>
              <a:rPr lang="en-US" altLang="zh-CN" sz="2800" dirty="0"/>
              <a:t>onCreate()</a:t>
            </a:r>
            <a:r>
              <a:rPr lang="zh-CN" altLang="en-US" sz="2800" dirty="0"/>
              <a:t>和</a:t>
            </a:r>
            <a:r>
              <a:rPr lang="en-US" altLang="zh-CN" sz="2800" dirty="0"/>
              <a:t>onBind()</a:t>
            </a:r>
            <a:r>
              <a:rPr lang="zh-CN" altLang="en-US" sz="2800" dirty="0"/>
              <a:t>方法执行成功后</a:t>
            </a:r>
          </a:p>
          <a:p>
            <a:pPr marL="801675" lvl="1" indent="-514350">
              <a:buFont typeface="+mj-lt"/>
              <a:buAutoNum type="alphaUcPeriod"/>
            </a:pPr>
            <a:r>
              <a:rPr lang="en-US" altLang="zh-CN" sz="2800" dirty="0"/>
              <a:t>Service</a:t>
            </a:r>
            <a:r>
              <a:rPr lang="zh-CN" altLang="en-US" sz="2800" dirty="0"/>
              <a:t>的</a:t>
            </a:r>
            <a:r>
              <a:rPr lang="en-US" altLang="zh-CN" sz="2800" dirty="0"/>
              <a:t>onCreate()</a:t>
            </a:r>
            <a:r>
              <a:rPr lang="zh-CN" altLang="en-US" sz="2800" dirty="0"/>
              <a:t>和</a:t>
            </a:r>
            <a:r>
              <a:rPr lang="en-US" altLang="zh-CN" sz="2800" dirty="0"/>
              <a:t>onStartCommand()</a:t>
            </a:r>
            <a:r>
              <a:rPr lang="zh-CN" altLang="en-US" sz="2800" dirty="0"/>
              <a:t>方法执行成功后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18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0DEFE0-E5D9-4CB4-8C8E-BF141A7EAC4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此处添加题目描述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293B0C8-9835-4073-94FA-AD5EC433846A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6330" y="575049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5366C-729E-421C-B84D-18A186D0A437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832883" y="575049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98E4C3F-EB42-4252-9E68-11AAE0C5B520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16654" y="575049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C92A5F1-5CBD-4449-A220-E6ACB2AB314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400425" y="577623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FFEAA98-F111-43EE-AC4A-00918C0855F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F7D7B2B-116C-4F12-B3DF-753076C0DA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85" y="1457552"/>
            <a:ext cx="10955044" cy="3102066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D20125AE-0DC0-4638-9CAA-CECB8263DD9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B6432B56-49D1-46F5-98E4-8183ED7B143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38D2D52F-5DA9-478C-B3C9-40310E2DAE1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16A7C0F9-81D7-4159-9EA1-1DEEED1DE356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123D3F6-260D-462F-8450-44C5C2A25D2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251CDB2-B827-4062-878F-267D37D0A869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961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C7CC3-4178-4C37-98AE-88691042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服务的启动方式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0C366-763C-403F-95B4-65179B350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marR="0" lvl="0" indent="-27432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(1)启动方式：通过Context的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startService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()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启动service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n-cs"/>
            </a:endParaRPr>
          </a:p>
          <a:p>
            <a:pPr marL="640080" marR="0" lvl="1" indent="-246888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一旦启动，服务即可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无限期运行，即使启动服务的组件已被销毁也不受影响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，除非手动调用stopService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或者自己停止（stopSelf）才能停止服务。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640080" marR="0" lvl="1" indent="-246888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以启动方式启动的服务通常是执行单一操作，而且不会将结果返回给调用方。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640080" marR="0" lvl="1" indent="-246888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例如通过网络上传、下载文件，操作一旦完成，服务应该自动销毁。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(2)绑定方式：通过Context的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bindService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()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n-cs"/>
              </a:rPr>
              <a:t>绑定Service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n-cs"/>
            </a:endParaRPr>
          </a:p>
          <a:p>
            <a:pPr marL="640080" marR="0" lvl="1" indent="-246888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549E39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绑定服务提供了一个客户端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服务器接口，允许调用方（客户端）与服务进行交互、发送请求、获取结果，甚至是利用进程间通信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(IPC)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跨进程执行这些操作。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pitchFamily="34" charset="-122"/>
                <a:cs typeface="+mn-cs"/>
              </a:rPr>
              <a:t>多个调用方可以同时绑定到一个服务，但全部取消绑定后，该服务才会被销毁。</a:t>
            </a:r>
            <a:endParaRPr lang="en-US" altLang="zh-CN" dirty="0">
              <a:solidFill>
                <a:prstClr val="black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pPr marL="352755" indent="-246888" algn="just" defTabSz="914400">
              <a:lnSpc>
                <a:spcPct val="120000"/>
              </a:lnSpc>
              <a:buClr>
                <a:srgbClr val="549E39"/>
              </a:buClr>
              <a:buSzPct val="85000"/>
              <a:buFont typeface="Wingdings 2"/>
              <a:buChar char=""/>
              <a:defRPr/>
            </a:pPr>
            <a:r>
              <a:rPr lang="en-US" altLang="zh-CN" sz="2600" b="1" dirty="0">
                <a:solidFill>
                  <a:prstClr val="black"/>
                </a:solidFill>
                <a:latin typeface="Palatino Linotype" panose="02040502050505030304" pitchFamily="18" charset="0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latin typeface="Palatino Linotype" panose="02040502050505030304" pitchFamily="18" charset="0"/>
              </a:rPr>
              <a:t>混合方式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1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AA689-6871-4B31-9F3C-5B133DDC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Service</a:t>
            </a:r>
            <a:r>
              <a:rPr lang="zh-CN" altLang="en-US" dirty="0"/>
              <a:t>在清单文件中的声明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A7CCD-34BF-484E-986E-EA1EF971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5" y="1052737"/>
            <a:ext cx="11375275" cy="555930"/>
          </a:xfrm>
        </p:spPr>
        <p:txBody>
          <a:bodyPr/>
          <a:lstStyle/>
          <a:p>
            <a:r>
              <a:rPr lang="zh-CN" altLang="en-US" b="1" dirty="0">
                <a:ea typeface="黑体" pitchFamily="49" charset="-122"/>
              </a:rPr>
              <a:t>不管是哪一种的 </a:t>
            </a:r>
            <a:r>
              <a:rPr lang="en-US" altLang="zh-CN" b="1" dirty="0"/>
              <a:t>S</a:t>
            </a:r>
            <a:r>
              <a:rPr lang="en-US" altLang="zh-CN" b="1" dirty="0">
                <a:ea typeface="黑体" pitchFamily="49" charset="-122"/>
              </a:rPr>
              <a:t>ervice </a:t>
            </a:r>
            <a:r>
              <a:rPr lang="zh-CN" altLang="en-US" b="1" dirty="0">
                <a:ea typeface="黑体" pitchFamily="49" charset="-122"/>
              </a:rPr>
              <a:t>，都需要在 </a:t>
            </a:r>
            <a:r>
              <a:rPr lang="en-US" altLang="zh-CN" b="1" dirty="0">
                <a:ea typeface="黑体" pitchFamily="49" charset="-122"/>
              </a:rPr>
              <a:t>AndroidManifest.xml</a:t>
            </a:r>
            <a:r>
              <a:rPr lang="zh-CN" altLang="en-US" b="1" dirty="0">
                <a:ea typeface="黑体" pitchFamily="49" charset="-122"/>
              </a:rPr>
              <a:t>中声明  </a:t>
            </a: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DF018AA-6A57-4865-8D7D-56C5480BFC99}"/>
              </a:ext>
            </a:extLst>
          </p:cNvPr>
          <p:cNvSpPr txBox="1">
            <a:spLocks/>
          </p:cNvSpPr>
          <p:nvPr/>
        </p:nvSpPr>
        <p:spPr>
          <a:xfrm>
            <a:off x="481365" y="4263983"/>
            <a:ext cx="11033301" cy="1541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887" indent="-342887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630212" indent="-274627" algn="l" defTabSz="9143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2pPr>
            <a:lvl3pPr marL="896902" indent="-266689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3pPr>
            <a:lvl4pPr marL="1163592" indent="-266689" algn="l" defTabSz="9143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4pPr>
            <a:lvl5pPr marL="1438218" indent="-274627" algn="l" defTabSz="9143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5pPr>
            <a:lvl6pPr marL="2514499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914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属性：</a:t>
            </a:r>
            <a:r>
              <a:rPr lang="en-US" altLang="zh-CN" b="1" dirty="0" err="1">
                <a:solidFill>
                  <a:srgbClr val="FF0000"/>
                </a:solidFill>
              </a:rPr>
              <a:t>android:name</a:t>
            </a:r>
            <a:r>
              <a:rPr lang="zh-CN" altLang="en-US" b="1" dirty="0"/>
              <a:t>，</a:t>
            </a:r>
            <a:r>
              <a:rPr lang="en-US" altLang="zh-CN" b="1" dirty="0" err="1"/>
              <a:t>android:exported</a:t>
            </a:r>
            <a:r>
              <a:rPr lang="en-US" altLang="zh-CN" b="1" dirty="0"/>
              <a:t> </a:t>
            </a:r>
            <a:r>
              <a:rPr lang="zh-CN" altLang="en-US" b="1" dirty="0"/>
              <a:t>，</a:t>
            </a:r>
            <a:r>
              <a:rPr lang="en-US" altLang="zh-CN" b="1" dirty="0" err="1"/>
              <a:t>android:enabled</a:t>
            </a:r>
            <a:r>
              <a:rPr lang="zh-CN" altLang="en-US" b="1" dirty="0"/>
              <a:t>，</a:t>
            </a:r>
            <a:r>
              <a:rPr lang="en-US" altLang="zh-CN" b="1" dirty="0" err="1"/>
              <a:t>android:description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如果使用菜单以向导的方式（</a:t>
            </a:r>
            <a:r>
              <a:rPr lang="en-US" altLang="zh-CN" b="1" dirty="0"/>
              <a:t>New-&gt;Service-&gt;Service</a:t>
            </a:r>
            <a:r>
              <a:rPr lang="zh-CN" altLang="en-US" b="1" dirty="0"/>
              <a:t>）创建服务，可在 </a:t>
            </a:r>
            <a:r>
              <a:rPr lang="en-US" altLang="zh-CN" b="1" dirty="0"/>
              <a:t>AndroidManifest.xml</a:t>
            </a:r>
            <a:r>
              <a:rPr lang="zh-CN" altLang="en-US" b="1" dirty="0"/>
              <a:t>自动生成上述声明代码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B1FA39-E02F-48E3-921F-A6131671CE3E}"/>
              </a:ext>
            </a:extLst>
          </p:cNvPr>
          <p:cNvSpPr txBox="1"/>
          <p:nvPr/>
        </p:nvSpPr>
        <p:spPr>
          <a:xfrm>
            <a:off x="929314" y="1752684"/>
            <a:ext cx="9854799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zh-CN" sz="2000" b="1" dirty="0"/>
              <a:t>&lt;manifest ... &gt;</a:t>
            </a:r>
          </a:p>
          <a:p>
            <a:r>
              <a:rPr lang="fr-FR" altLang="zh-CN" sz="2000" b="1" dirty="0"/>
              <a:t>  ...</a:t>
            </a:r>
          </a:p>
          <a:p>
            <a:r>
              <a:rPr lang="fr-FR" altLang="zh-CN" sz="2000" b="1" dirty="0"/>
              <a:t>  &lt;application ... &gt;</a:t>
            </a:r>
          </a:p>
          <a:p>
            <a:r>
              <a:rPr lang="fr-FR" altLang="zh-CN" sz="2000" b="1" dirty="0"/>
              <a:t>      &lt;service  </a:t>
            </a:r>
            <a:r>
              <a:rPr lang="fr-FR" altLang="zh-CN" sz="2000" b="1" dirty="0">
                <a:solidFill>
                  <a:srgbClr val="9F2DB2"/>
                </a:solidFill>
              </a:rPr>
              <a:t>android:name</a:t>
            </a:r>
            <a:r>
              <a:rPr lang="fr-FR" altLang="zh-CN" sz="2000" b="1" dirty="0"/>
              <a:t>="</a:t>
            </a:r>
            <a:r>
              <a:rPr lang="fr-FR" altLang="zh-CN" sz="2000" b="1" dirty="0">
                <a:solidFill>
                  <a:srgbClr val="67B790"/>
                </a:solidFill>
              </a:rPr>
              <a:t>.M</a:t>
            </a:r>
            <a:r>
              <a:rPr lang="en-US" altLang="zh-CN" sz="2000" b="1" dirty="0">
                <a:solidFill>
                  <a:srgbClr val="67B790"/>
                </a:solidFill>
              </a:rPr>
              <a:t>y</a:t>
            </a:r>
            <a:r>
              <a:rPr lang="fr-FR" altLang="zh-CN" sz="2000" b="1" dirty="0">
                <a:solidFill>
                  <a:srgbClr val="67B790"/>
                </a:solidFill>
              </a:rPr>
              <a:t>Service</a:t>
            </a:r>
            <a:r>
              <a:rPr lang="fr-FR" altLang="zh-CN" sz="2000" b="1" dirty="0"/>
              <a:t>" /&gt;</a:t>
            </a:r>
          </a:p>
          <a:p>
            <a:r>
              <a:rPr lang="fr-FR" altLang="zh-CN" sz="2000" b="1" dirty="0"/>
              <a:t>      ...</a:t>
            </a:r>
          </a:p>
          <a:p>
            <a:r>
              <a:rPr lang="fr-FR" altLang="zh-CN" sz="2000" b="1" dirty="0"/>
              <a:t>  &lt;/application&gt;</a:t>
            </a:r>
          </a:p>
          <a:p>
            <a:r>
              <a:rPr lang="fr-FR" altLang="zh-CN" sz="2000" b="1" dirty="0"/>
              <a:t>&lt;/manifest&gt;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1782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C938B-BA85-4490-B2C0-0FCD596F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Service </a:t>
            </a:r>
            <a:r>
              <a:rPr lang="zh-CN" altLang="en-US" dirty="0"/>
              <a:t>的基本用法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7EB4E-0FFD-4FE1-B0B8-26F353D6D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b="1" dirty="0">
                <a:ea typeface="黑体" pitchFamily="49" charset="-122"/>
              </a:rPr>
              <a:t>编写 </a:t>
            </a:r>
            <a:r>
              <a:rPr lang="en-US" altLang="zh-CN" b="1" dirty="0">
                <a:ea typeface="黑体" pitchFamily="49" charset="-122"/>
              </a:rPr>
              <a:t>Service </a:t>
            </a:r>
            <a:r>
              <a:rPr lang="zh-CN" altLang="en-US" b="1" dirty="0">
                <a:ea typeface="黑体" pitchFamily="49" charset="-122"/>
              </a:rPr>
              <a:t>类</a:t>
            </a:r>
            <a:endParaRPr lang="en-US" altLang="zh-CN" b="1" dirty="0">
              <a:ea typeface="黑体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必须创建 </a:t>
            </a:r>
            <a:r>
              <a:rPr lang="en-US" altLang="zh-CN" b="1" dirty="0">
                <a:solidFill>
                  <a:srgbClr val="C00000"/>
                </a:solidFill>
                <a:ea typeface="黑体" pitchFamily="49" charset="-122"/>
              </a:rPr>
              <a:t>Service </a:t>
            </a: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的子类</a:t>
            </a:r>
            <a:r>
              <a:rPr lang="zh-CN" altLang="en-US" b="1" dirty="0">
                <a:ea typeface="黑体" pitchFamily="49" charset="-122"/>
              </a:rPr>
              <a:t>（或使用它的一个现有子类如</a:t>
            </a:r>
            <a:r>
              <a:rPr lang="en-US" altLang="zh-CN" b="1" dirty="0" err="1">
                <a:ea typeface="黑体" pitchFamily="49" charset="-122"/>
              </a:rPr>
              <a:t>IntentService</a:t>
            </a:r>
            <a:r>
              <a:rPr lang="zh-CN" altLang="en-US" b="1" dirty="0">
                <a:ea typeface="黑体" pitchFamily="49" charset="-122"/>
              </a:rPr>
              <a:t>）。</a:t>
            </a:r>
            <a:endParaRPr lang="en-US" altLang="zh-CN" b="1" dirty="0">
              <a:ea typeface="黑体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>
                <a:ea typeface="黑体" pitchFamily="49" charset="-122"/>
              </a:rPr>
              <a:t>类似</a:t>
            </a:r>
            <a:r>
              <a:rPr lang="en-US" altLang="zh-CN" b="1" dirty="0">
                <a:ea typeface="黑体" pitchFamily="49" charset="-122"/>
              </a:rPr>
              <a:t>Activity</a:t>
            </a:r>
            <a:r>
              <a:rPr lang="zh-CN" altLang="en-US" b="1" dirty="0">
                <a:ea typeface="黑体" pitchFamily="49" charset="-122"/>
              </a:rPr>
              <a:t>，</a:t>
            </a:r>
            <a:r>
              <a:rPr lang="en-US" altLang="zh-CN" b="1" dirty="0">
                <a:ea typeface="黑体" pitchFamily="49" charset="-122"/>
              </a:rPr>
              <a:t>Service</a:t>
            </a:r>
            <a:r>
              <a:rPr lang="zh-CN" altLang="en-US" b="1" dirty="0">
                <a:ea typeface="黑体" pitchFamily="49" charset="-122"/>
              </a:rPr>
              <a:t>有自己的生命周期，因此在实现中需要</a:t>
            </a: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重写一些回调方法</a:t>
            </a:r>
            <a:r>
              <a:rPr lang="zh-CN" altLang="en-US" b="1" dirty="0">
                <a:ea typeface="黑体" pitchFamily="49" charset="-122"/>
              </a:rPr>
              <a:t>，以处理服务生命周期的某些关键过程。</a:t>
            </a:r>
            <a:endParaRPr lang="en-US" altLang="zh-CN" b="1" dirty="0">
              <a:ea typeface="黑体" pitchFamily="49" charset="-122"/>
            </a:endParaRP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b="1" dirty="0"/>
              <a:t>配置</a:t>
            </a:r>
            <a:r>
              <a:rPr lang="en-US" altLang="zh-CN" b="1" dirty="0"/>
              <a:t>Service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b="1" dirty="0">
                <a:ea typeface="黑体" pitchFamily="49" charset="-122"/>
              </a:rPr>
              <a:t>在清单文件中</a:t>
            </a:r>
            <a:r>
              <a:rPr lang="en-US" altLang="zh-CN" b="1" dirty="0">
                <a:ea typeface="黑体" pitchFamily="49" charset="-122"/>
              </a:rPr>
              <a:t>AndroidManifest.xml</a:t>
            </a:r>
            <a:r>
              <a:rPr lang="zh-CN" altLang="en-US" b="1" dirty="0">
                <a:ea typeface="黑体" pitchFamily="49" charset="-122"/>
              </a:rPr>
              <a:t>配置</a:t>
            </a:r>
            <a:r>
              <a:rPr lang="en-US" altLang="zh-CN" b="1" dirty="0">
                <a:ea typeface="黑体" pitchFamily="49" charset="-122"/>
              </a:rPr>
              <a:t>Service</a:t>
            </a:r>
            <a:r>
              <a:rPr lang="zh-CN" altLang="en-US" b="1" dirty="0">
                <a:ea typeface="黑体" pitchFamily="49" charset="-122"/>
              </a:rPr>
              <a:t>组件。</a:t>
            </a:r>
            <a:endParaRPr lang="en-US" altLang="zh-CN" b="1" dirty="0">
              <a:ea typeface="黑体" pitchFamily="49" charset="-122"/>
            </a:endParaRPr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b="1" dirty="0">
                <a:ea typeface="黑体" pitchFamily="49" charset="-122"/>
              </a:rPr>
              <a:t>启动</a:t>
            </a:r>
            <a:r>
              <a:rPr lang="en-US" altLang="zh-CN" b="1" dirty="0">
                <a:ea typeface="黑体" pitchFamily="49" charset="-122"/>
              </a:rPr>
              <a:t>Service</a:t>
            </a:r>
            <a:r>
              <a:rPr lang="zh-CN" altLang="en-US" b="1" dirty="0">
                <a:ea typeface="黑体" pitchFamily="49" charset="-122"/>
              </a:rPr>
              <a:t>：</a:t>
            </a:r>
            <a:endParaRPr lang="en-US" altLang="zh-CN" b="1" dirty="0">
              <a:ea typeface="黑体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>
                <a:ea typeface="黑体" pitchFamily="49" charset="-122"/>
              </a:rPr>
              <a:t>组件</a:t>
            </a:r>
            <a:r>
              <a:rPr lang="en-US" altLang="zh-CN" b="1" dirty="0">
                <a:ea typeface="黑体" pitchFamily="49" charset="-122"/>
              </a:rPr>
              <a:t>(</a:t>
            </a:r>
            <a:r>
              <a:rPr lang="zh-CN" altLang="en-US" b="1" dirty="0">
                <a:ea typeface="黑体" pitchFamily="49" charset="-122"/>
              </a:rPr>
              <a:t>例如活动</a:t>
            </a:r>
            <a:r>
              <a:rPr lang="en-US" altLang="zh-CN" b="1" dirty="0">
                <a:ea typeface="黑体" pitchFamily="49" charset="-122"/>
              </a:rPr>
              <a:t>)</a:t>
            </a:r>
            <a:r>
              <a:rPr lang="zh-CN" altLang="en-US" b="1" dirty="0">
                <a:ea typeface="黑体" pitchFamily="49" charset="-122"/>
              </a:rPr>
              <a:t>以</a:t>
            </a: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启动</a:t>
            </a:r>
            <a:r>
              <a:rPr lang="zh-CN" altLang="en-US" b="1" dirty="0">
                <a:ea typeface="黑体" pitchFamily="49" charset="-122"/>
              </a:rPr>
              <a:t>或者</a:t>
            </a:r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绑定</a:t>
            </a:r>
            <a:r>
              <a:rPr lang="zh-CN" altLang="en-US" b="1" dirty="0">
                <a:ea typeface="黑体" pitchFamily="49" charset="-122"/>
              </a:rPr>
              <a:t>方式启动</a:t>
            </a:r>
            <a:r>
              <a:rPr lang="en-US" altLang="zh-CN" b="1" dirty="0">
                <a:ea typeface="黑体" pitchFamily="49" charset="-122"/>
              </a:rPr>
              <a:t>Service</a:t>
            </a:r>
            <a:r>
              <a:rPr lang="zh-CN" altLang="en-US" b="1" dirty="0">
                <a:ea typeface="黑体" pitchFamily="49" charset="-122"/>
              </a:rPr>
              <a:t>，</a:t>
            </a:r>
            <a:r>
              <a:rPr lang="en-US" altLang="zh-CN" b="1" dirty="0">
                <a:ea typeface="黑体" pitchFamily="49" charset="-122"/>
              </a:rPr>
              <a:t> Service</a:t>
            </a:r>
            <a:r>
              <a:rPr lang="zh-CN" altLang="en-US" b="1" dirty="0">
                <a:ea typeface="黑体" pitchFamily="49" charset="-122"/>
              </a:rPr>
              <a:t>开始其生命过程。</a:t>
            </a:r>
            <a:endParaRPr lang="en-US" altLang="zh-CN" b="1" dirty="0">
              <a:ea typeface="黑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8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18F89-6AB3-4E92-A7F1-3F9E333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Service</a:t>
            </a:r>
            <a:r>
              <a:rPr lang="zh-CN" altLang="en-US" dirty="0"/>
              <a:t>中常用回调方法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40983-C1BF-49BE-B432-790B08D8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abstract IBinder </a:t>
            </a:r>
            <a:r>
              <a:rPr lang="en-US" altLang="zh-CN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黑体" pitchFamily="49" charset="-122"/>
              </a:rPr>
              <a:t>onBind</a:t>
            </a:r>
            <a:r>
              <a:rPr lang="en-US" altLang="zh-CN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(Intent intent)</a:t>
            </a:r>
            <a:r>
              <a:rPr lang="zh-CN" altLang="en-US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：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该方法是一个抽象方法，所有</a:t>
            </a:r>
            <a:r>
              <a:rPr lang="en-US" altLang="zh-CN" sz="2800" dirty="0">
                <a:latin typeface="Palatino Linotype" panose="02040502050505030304" pitchFamily="18" charset="0"/>
                <a:ea typeface="黑体" pitchFamily="49" charset="-122"/>
              </a:rPr>
              <a:t>Service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子类必须实现该方法。客户端</a:t>
            </a:r>
            <a:r>
              <a:rPr lang="zh-CN" altLang="en-US" dirty="0">
                <a:latin typeface="Palatino Linotype" panose="02040502050505030304" pitchFamily="18" charset="0"/>
              </a:rPr>
              <a:t>第一次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调用</a:t>
            </a:r>
            <a:r>
              <a:rPr lang="en-US" altLang="zh-CN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bindService(Intent intent)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方法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  <a:ea typeface="黑体" pitchFamily="49" charset="-122"/>
              </a:rPr>
              <a:t>启动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该</a:t>
            </a:r>
            <a:r>
              <a:rPr lang="en-US" altLang="zh-CN" sz="2800" dirty="0">
                <a:latin typeface="Palatino Linotype" panose="02040502050505030304" pitchFamily="18" charset="0"/>
                <a:ea typeface="黑体" pitchFamily="49" charset="-122"/>
              </a:rPr>
              <a:t>Service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时回调</a:t>
            </a:r>
            <a:r>
              <a:rPr lang="en-US" altLang="zh-CN" sz="2800" dirty="0">
                <a:latin typeface="Palatino Linotype" panose="02040502050505030304" pitchFamily="18" charset="0"/>
                <a:ea typeface="黑体" pitchFamily="49" charset="-122"/>
              </a:rPr>
              <a:t>onBind()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方法。该方法将返回一个</a:t>
            </a:r>
            <a:r>
              <a:rPr lang="en-US" altLang="zh-CN" sz="2800" dirty="0">
                <a:latin typeface="Palatino Linotype" panose="02040502050505030304" pitchFamily="18" charset="0"/>
                <a:ea typeface="黑体" pitchFamily="49" charset="-122"/>
              </a:rPr>
              <a:t>IBinder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对象，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  <a:ea typeface="黑体" pitchFamily="49" charset="-122"/>
              </a:rPr>
              <a:t>应用程序可通过该对象与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  <a:ea typeface="黑体" pitchFamily="49" charset="-122"/>
              </a:rPr>
              <a:t>Service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  <a:ea typeface="黑体" pitchFamily="49" charset="-122"/>
              </a:rPr>
              <a:t>组件通信；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void</a:t>
            </a:r>
            <a:r>
              <a:rPr lang="en-US" altLang="zh-CN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onCreate</a:t>
            </a:r>
            <a:r>
              <a:rPr lang="en-US" altLang="zh-CN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()</a:t>
            </a:r>
            <a:r>
              <a:rPr lang="zh-CN" alt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：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当</a:t>
            </a:r>
            <a:r>
              <a:rPr lang="en-US" altLang="zh-CN" sz="2800" dirty="0">
                <a:latin typeface="Palatino Linotype" panose="02040502050505030304" pitchFamily="18" charset="0"/>
                <a:ea typeface="黑体" pitchFamily="49" charset="-122"/>
              </a:rPr>
              <a:t>Service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  <a:ea typeface="黑体" pitchFamily="49" charset="-122"/>
              </a:rPr>
              <a:t>第一次被创建时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，将立即回调该方法；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void</a:t>
            </a:r>
            <a:r>
              <a:rPr lang="en-US" altLang="zh-CN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onDestroy</a:t>
            </a:r>
            <a:r>
              <a:rPr lang="en-US" altLang="zh-CN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()</a:t>
            </a:r>
            <a:r>
              <a:rPr lang="zh-CN" alt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：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当</a:t>
            </a:r>
            <a:r>
              <a:rPr lang="en-US" altLang="zh-CN" sz="2800" dirty="0">
                <a:latin typeface="Palatino Linotype" panose="02040502050505030304" pitchFamily="18" charset="0"/>
                <a:ea typeface="黑体" pitchFamily="49" charset="-122"/>
              </a:rPr>
              <a:t>Service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被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  <a:ea typeface="黑体" pitchFamily="49" charset="-122"/>
              </a:rPr>
              <a:t>终止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之前，将回调该方法；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void</a:t>
            </a:r>
            <a:r>
              <a:rPr lang="en-US" altLang="zh-CN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onStartCommand</a:t>
            </a:r>
            <a:r>
              <a:rPr lang="en-US" altLang="zh-CN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(Intent </a:t>
            </a:r>
            <a:r>
              <a:rPr lang="en-US" altLang="zh-CN" sz="2800" dirty="0" err="1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intent,int</a:t>
            </a:r>
            <a:r>
              <a:rPr lang="en-US" altLang="zh-CN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flags,int</a:t>
            </a:r>
            <a:r>
              <a:rPr lang="en-US" altLang="zh-CN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startId</a:t>
            </a:r>
            <a:r>
              <a:rPr lang="en-US" altLang="zh-CN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)</a:t>
            </a:r>
            <a:r>
              <a:rPr lang="zh-CN" altLang="en-US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：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每次客户端调用</a:t>
            </a:r>
            <a:r>
              <a:rPr lang="en-US" altLang="zh-CN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startService(Intent intent)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方法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Palatino Linotype" panose="02040502050505030304" pitchFamily="18" charset="0"/>
              </a:rPr>
              <a:t>启动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该</a:t>
            </a:r>
            <a:r>
              <a:rPr lang="en-US" altLang="zh-CN" sz="2800" dirty="0">
                <a:latin typeface="Palatino Linotype" panose="02040502050505030304" pitchFamily="18" charset="0"/>
                <a:ea typeface="黑体" pitchFamily="49" charset="-122"/>
              </a:rPr>
              <a:t>Service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时都会回调</a:t>
            </a:r>
            <a:r>
              <a:rPr lang="en-US" altLang="zh-CN" sz="2800" dirty="0">
                <a:latin typeface="Palatino Linotype" panose="02040502050505030304" pitchFamily="18" charset="0"/>
                <a:ea typeface="黑体" pitchFamily="49" charset="-122"/>
              </a:rPr>
              <a:t>onStartCommand()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方法；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800" dirty="0" err="1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boolean</a:t>
            </a:r>
            <a:r>
              <a:rPr lang="en-US" altLang="zh-CN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  </a:t>
            </a:r>
            <a:r>
              <a:rPr lang="en-US" altLang="zh-CN" b="1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onUnbind</a:t>
            </a:r>
            <a:r>
              <a:rPr lang="en-US" altLang="zh-CN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(Intent intent)</a:t>
            </a:r>
            <a:r>
              <a:rPr lang="zh-CN" altLang="en-US" sz="2800" dirty="0">
                <a:solidFill>
                  <a:srgbClr val="002060"/>
                </a:solidFill>
                <a:latin typeface="Palatino Linotype" panose="02040502050505030304" pitchFamily="18" charset="0"/>
                <a:ea typeface="黑体" pitchFamily="49" charset="-122"/>
              </a:rPr>
              <a:t>：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当该</a:t>
            </a:r>
            <a:r>
              <a:rPr lang="en-US" altLang="zh-CN" sz="2800" dirty="0">
                <a:latin typeface="Palatino Linotype" panose="02040502050505030304" pitchFamily="18" charset="0"/>
                <a:ea typeface="黑体" pitchFamily="49" charset="-122"/>
              </a:rPr>
              <a:t>Service</a:t>
            </a:r>
            <a:r>
              <a:rPr lang="zh-CN" altLang="en-US" sz="2800" dirty="0">
                <a:latin typeface="Palatino Linotype" panose="02040502050505030304" pitchFamily="18" charset="0"/>
                <a:ea typeface="黑体" pitchFamily="49" charset="-122"/>
              </a:rPr>
              <a:t>上绑定的所有客户端都断开连接时将会回调该方法。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A2D93-468F-4269-8DAE-3CA42002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Service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0D496-855A-4B15-AFFB-BF2E4BC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0190B-6A80-4E88-8918-AB1DD449E4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0933" y="1052737"/>
            <a:ext cx="5235707" cy="58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9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2.0"/>
  <p:tag name="PROBLEMSCORE_HALF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07BF80C9-79EF-48AE-B802-21BB6F4A9CB6}" vid="{7069CBFA-AF27-47E0-AA3A-994202F56100}"/>
    </a:ext>
  </a:extLst>
</a:theme>
</file>

<file path=ppt/theme/theme2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5687</TotalTime>
  <Words>8054</Words>
  <Application>Microsoft Office PowerPoint</Application>
  <PresentationFormat>宽屏</PresentationFormat>
  <Paragraphs>558</Paragraphs>
  <Slides>48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4" baseType="lpstr">
      <vt:lpstr>??</vt:lpstr>
      <vt:lpstr>等线</vt:lpstr>
      <vt:lpstr>黑体</vt:lpstr>
      <vt:lpstr>宋体</vt:lpstr>
      <vt:lpstr>微软雅黑</vt:lpstr>
      <vt:lpstr>微软雅黑</vt:lpstr>
      <vt:lpstr>Arial</vt:lpstr>
      <vt:lpstr>Calibri</vt:lpstr>
      <vt:lpstr>Century Gothic</vt:lpstr>
      <vt:lpstr>Palatino Linotype</vt:lpstr>
      <vt:lpstr>Roboto</vt:lpstr>
      <vt:lpstr>Times New Roman</vt:lpstr>
      <vt:lpstr>Wingdings</vt:lpstr>
      <vt:lpstr>Wingdings 2</vt:lpstr>
      <vt:lpstr>MyTheme</vt:lpstr>
      <vt:lpstr>Presentation on brainstorming</vt:lpstr>
      <vt:lpstr>PowerPoint 演示文稿</vt:lpstr>
      <vt:lpstr>内容概要</vt:lpstr>
      <vt:lpstr>8.3.1 Service 概述</vt:lpstr>
      <vt:lpstr>1 Service 分类</vt:lpstr>
      <vt:lpstr>2 服务的启动方式</vt:lpstr>
      <vt:lpstr>3 Service在清单文件中的声明</vt:lpstr>
      <vt:lpstr>4 Service 的基本用法</vt:lpstr>
      <vt:lpstr>5 Service中常用回调方法</vt:lpstr>
      <vt:lpstr>6 Service的生命周期</vt:lpstr>
      <vt:lpstr>8.3.2 以启动方式启动服务</vt:lpstr>
      <vt:lpstr>PowerPoint 演示文稿</vt:lpstr>
      <vt:lpstr>8.3.2 以启动方式启动服务</vt:lpstr>
      <vt:lpstr>8.3.2 以启动方式启动服务</vt:lpstr>
      <vt:lpstr>8.3.2 启动方式启动的服务 </vt:lpstr>
      <vt:lpstr>8.3.2 启动方式启动的服务 </vt:lpstr>
      <vt:lpstr>8.3.3 绑定方式启动的服务 </vt:lpstr>
      <vt:lpstr>8.3.3 绑定方式启动的服务 </vt:lpstr>
      <vt:lpstr>8.3.3 绑定方式启动的服务 </vt:lpstr>
      <vt:lpstr>8.3.3 绑定方式启动的服务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8.3.3 绑定方式启动的服务 </vt:lpstr>
      <vt:lpstr>8.3.3 绑定方式启动的服务 </vt:lpstr>
      <vt:lpstr>8.3.4 混合方式启动的服务 </vt:lpstr>
      <vt:lpstr>两种Service的选择</vt:lpstr>
      <vt:lpstr>8.3.5 前台Service</vt:lpstr>
      <vt:lpstr>8.3.5 前台Service</vt:lpstr>
      <vt:lpstr>Service与Thread</vt:lpstr>
      <vt:lpstr>Service与Thread</vt:lpstr>
      <vt:lpstr>8.3.6 在Service中执行耗时任务</vt:lpstr>
      <vt:lpstr>8.3.6 在Service中执行耗时任务</vt:lpstr>
      <vt:lpstr>8.3.6 在Service中执行耗时任务</vt:lpstr>
      <vt:lpstr>8.3.7 系统自带的 Service </vt:lpstr>
      <vt:lpstr>8.2.7 系统自带的 Service </vt:lpstr>
      <vt:lpstr>通知服务</vt:lpstr>
      <vt:lpstr>通知服务</vt:lpstr>
      <vt:lpstr>通知服务</vt:lpstr>
      <vt:lpstr>短信服务</vt:lpstr>
      <vt:lpstr>小结</vt:lpstr>
      <vt:lpstr>试一试</vt:lpstr>
      <vt:lpstr>PowerPoint 演示文稿</vt:lpstr>
      <vt:lpstr>试一试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美玲</dc:creator>
  <cp:lastModifiedBy>蔡 美玲</cp:lastModifiedBy>
  <cp:revision>175</cp:revision>
  <dcterms:created xsi:type="dcterms:W3CDTF">2020-08-03T02:42:44Z</dcterms:created>
  <dcterms:modified xsi:type="dcterms:W3CDTF">2022-11-14T08:12:57Z</dcterms:modified>
</cp:coreProperties>
</file>