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96" r:id="rId2"/>
    <p:sldMasterId id="2147484662" r:id="rId3"/>
  </p:sldMasterIdLst>
  <p:notesMasterIdLst>
    <p:notesMasterId r:id="rId95"/>
  </p:notesMasterIdLst>
  <p:handoutMasterIdLst>
    <p:handoutMasterId r:id="rId96"/>
  </p:handoutMasterIdLst>
  <p:sldIdLst>
    <p:sldId id="433" r:id="rId4"/>
    <p:sldId id="270" r:id="rId5"/>
    <p:sldId id="402" r:id="rId6"/>
    <p:sldId id="404" r:id="rId7"/>
    <p:sldId id="405" r:id="rId8"/>
    <p:sldId id="411" r:id="rId9"/>
    <p:sldId id="449" r:id="rId10"/>
    <p:sldId id="410" r:id="rId11"/>
    <p:sldId id="409" r:id="rId12"/>
    <p:sldId id="408" r:id="rId13"/>
    <p:sldId id="406" r:id="rId14"/>
    <p:sldId id="412" r:id="rId15"/>
    <p:sldId id="414" r:id="rId16"/>
    <p:sldId id="467" r:id="rId17"/>
    <p:sldId id="413" r:id="rId18"/>
    <p:sldId id="469" r:id="rId19"/>
    <p:sldId id="407" r:id="rId20"/>
    <p:sldId id="470" r:id="rId21"/>
    <p:sldId id="471" r:id="rId22"/>
    <p:sldId id="472" r:id="rId23"/>
    <p:sldId id="473" r:id="rId24"/>
    <p:sldId id="475" r:id="rId25"/>
    <p:sldId id="468" r:id="rId26"/>
    <p:sldId id="476" r:id="rId27"/>
    <p:sldId id="450" r:id="rId28"/>
    <p:sldId id="451" r:id="rId29"/>
    <p:sldId id="455" r:id="rId30"/>
    <p:sldId id="456" r:id="rId31"/>
    <p:sldId id="457" r:id="rId32"/>
    <p:sldId id="458" r:id="rId33"/>
    <p:sldId id="459" r:id="rId34"/>
    <p:sldId id="421" r:id="rId35"/>
    <p:sldId id="461" r:id="rId36"/>
    <p:sldId id="462" r:id="rId37"/>
    <p:sldId id="463" r:id="rId38"/>
    <p:sldId id="464" r:id="rId39"/>
    <p:sldId id="465" r:id="rId40"/>
    <p:sldId id="418" r:id="rId41"/>
    <p:sldId id="417" r:id="rId42"/>
    <p:sldId id="416" r:id="rId43"/>
    <p:sldId id="438" r:id="rId44"/>
    <p:sldId id="434" r:id="rId45"/>
    <p:sldId id="436" r:id="rId46"/>
    <p:sldId id="437" r:id="rId47"/>
    <p:sldId id="423" r:id="rId48"/>
    <p:sldId id="415" r:id="rId49"/>
    <p:sldId id="439" r:id="rId50"/>
    <p:sldId id="426" r:id="rId51"/>
    <p:sldId id="440" r:id="rId52"/>
    <p:sldId id="424" r:id="rId53"/>
    <p:sldId id="427" r:id="rId54"/>
    <p:sldId id="425" r:id="rId55"/>
    <p:sldId id="441" r:id="rId56"/>
    <p:sldId id="443" r:id="rId57"/>
    <p:sldId id="442" r:id="rId58"/>
    <p:sldId id="403" r:id="rId59"/>
    <p:sldId id="351" r:id="rId60"/>
    <p:sldId id="401" r:id="rId61"/>
    <p:sldId id="376" r:id="rId62"/>
    <p:sldId id="379" r:id="rId63"/>
    <p:sldId id="380" r:id="rId64"/>
    <p:sldId id="444" r:id="rId65"/>
    <p:sldId id="392" r:id="rId66"/>
    <p:sldId id="393" r:id="rId67"/>
    <p:sldId id="394" r:id="rId68"/>
    <p:sldId id="429" r:id="rId69"/>
    <p:sldId id="445" r:id="rId70"/>
    <p:sldId id="396" r:id="rId71"/>
    <p:sldId id="388" r:id="rId72"/>
    <p:sldId id="399" r:id="rId73"/>
    <p:sldId id="477" r:id="rId74"/>
    <p:sldId id="384" r:id="rId75"/>
    <p:sldId id="387" r:id="rId76"/>
    <p:sldId id="400" r:id="rId77"/>
    <p:sldId id="478" r:id="rId78"/>
    <p:sldId id="432" r:id="rId79"/>
    <p:sldId id="448" r:id="rId80"/>
    <p:sldId id="483" r:id="rId81"/>
    <p:sldId id="484" r:id="rId82"/>
    <p:sldId id="486" r:id="rId83"/>
    <p:sldId id="485" r:id="rId84"/>
    <p:sldId id="481" r:id="rId85"/>
    <p:sldId id="487" r:id="rId86"/>
    <p:sldId id="446" r:id="rId87"/>
    <p:sldId id="447" r:id="rId88"/>
    <p:sldId id="390" r:id="rId89"/>
    <p:sldId id="382" r:id="rId90"/>
    <p:sldId id="360" r:id="rId91"/>
    <p:sldId id="361" r:id="rId92"/>
    <p:sldId id="289" r:id="rId93"/>
    <p:sldId id="269" r:id="rId9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4807D098-60CE-49FD-AC55-58363A2C54A7}">
          <p14:sldIdLst>
            <p14:sldId id="433"/>
            <p14:sldId id="270"/>
          </p14:sldIdLst>
        </p14:section>
        <p14:section name="HTTP 通信" id="{E751DF50-8FE0-4E3F-B726-779BCF5953D7}">
          <p14:sldIdLst>
            <p14:sldId id="402"/>
            <p14:sldId id="404"/>
            <p14:sldId id="405"/>
            <p14:sldId id="411"/>
            <p14:sldId id="449"/>
            <p14:sldId id="410"/>
            <p14:sldId id="409"/>
            <p14:sldId id="408"/>
            <p14:sldId id="406"/>
            <p14:sldId id="412"/>
            <p14:sldId id="414"/>
            <p14:sldId id="467"/>
            <p14:sldId id="413"/>
            <p14:sldId id="469"/>
            <p14:sldId id="407"/>
            <p14:sldId id="470"/>
            <p14:sldId id="471"/>
            <p14:sldId id="472"/>
            <p14:sldId id="473"/>
            <p14:sldId id="475"/>
            <p14:sldId id="468"/>
            <p14:sldId id="476"/>
          </p14:sldIdLst>
        </p14:section>
        <p14:section name="HTTP报文" id="{B3914ADD-0FC6-40BC-AC9A-EB5C356893C2}">
          <p14:sldIdLst>
            <p14:sldId id="450"/>
            <p14:sldId id="451"/>
            <p14:sldId id="455"/>
            <p14:sldId id="456"/>
            <p14:sldId id="457"/>
            <p14:sldId id="458"/>
            <p14:sldId id="459"/>
            <p14:sldId id="421"/>
            <p14:sldId id="461"/>
            <p14:sldId id="462"/>
            <p14:sldId id="463"/>
            <p14:sldId id="464"/>
            <p14:sldId id="465"/>
            <p14:sldId id="418"/>
            <p14:sldId id="417"/>
            <p14:sldId id="416"/>
            <p14:sldId id="438"/>
            <p14:sldId id="434"/>
            <p14:sldId id="436"/>
          </p14:sldIdLst>
        </p14:section>
        <p14:section name="Socket通信" id="{C3ADAF4D-7D98-40E1-B33E-CB39F2422AA5}">
          <p14:sldIdLst>
            <p14:sldId id="437"/>
            <p14:sldId id="423"/>
            <p14:sldId id="415"/>
            <p14:sldId id="439"/>
            <p14:sldId id="426"/>
            <p14:sldId id="440"/>
            <p14:sldId id="424"/>
            <p14:sldId id="427"/>
            <p14:sldId id="425"/>
            <p14:sldId id="441"/>
            <p14:sldId id="443"/>
            <p14:sldId id="442"/>
            <p14:sldId id="403"/>
          </p14:sldIdLst>
        </p14:section>
        <p14:section name="数据解析" id="{3306019D-3B6F-4AD4-9F4E-0AEDB8EF0005}">
          <p14:sldIdLst>
            <p14:sldId id="351"/>
            <p14:sldId id="401"/>
            <p14:sldId id="376"/>
            <p14:sldId id="379"/>
            <p14:sldId id="380"/>
            <p14:sldId id="444"/>
            <p14:sldId id="392"/>
            <p14:sldId id="393"/>
            <p14:sldId id="394"/>
            <p14:sldId id="429"/>
            <p14:sldId id="445"/>
            <p14:sldId id="396"/>
            <p14:sldId id="388"/>
            <p14:sldId id="399"/>
            <p14:sldId id="477"/>
            <p14:sldId id="384"/>
            <p14:sldId id="387"/>
            <p14:sldId id="400"/>
            <p14:sldId id="478"/>
            <p14:sldId id="432"/>
            <p14:sldId id="448"/>
            <p14:sldId id="483"/>
            <p14:sldId id="484"/>
            <p14:sldId id="486"/>
            <p14:sldId id="485"/>
            <p14:sldId id="481"/>
            <p14:sldId id="487"/>
            <p14:sldId id="446"/>
            <p14:sldId id="447"/>
            <p14:sldId id="390"/>
          </p14:sldIdLst>
        </p14:section>
        <p14:section name="Web高级应用" id="{798C472D-A7F9-42AA-8430-E8D49F70381E}">
          <p14:sldIdLst>
            <p14:sldId id="382"/>
            <p14:sldId id="360"/>
            <p14:sldId id="361"/>
            <p14:sldId id="289"/>
            <p14:sldId id="26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88CC"/>
    <a:srgbClr val="F1FFC9"/>
    <a:srgbClr val="B7F7DA"/>
    <a:srgbClr val="B2D8F4"/>
    <a:srgbClr val="F2F2F2"/>
    <a:srgbClr val="FF99CC"/>
    <a:srgbClr val="428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6764" autoAdjust="0"/>
  </p:normalViewPr>
  <p:slideViewPr>
    <p:cSldViewPr>
      <p:cViewPr varScale="1">
        <p:scale>
          <a:sx n="81" d="100"/>
          <a:sy n="81" d="100"/>
        </p:scale>
        <p:origin x="151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notesMaster" Target="notesMasters/notes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FB02D4B6-D804-40D9-A061-63B81CB7ED0B}" type="datetimeFigureOut">
              <a:rPr lang="zh-CN" altLang="en-US"/>
              <a:pPr>
                <a:defRPr/>
              </a:pPr>
              <a:t>2023/12/21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3AE2670-C4F0-46D3-A09B-379FB7EE2BE8}" type="slidenum">
              <a:rPr lang="zh-CN" altLang="en-US"/>
              <a:pPr>
                <a:defRPr/>
              </a:pPr>
              <a:t>‹#›</a:t>
            </a:fld>
            <a:endParaRPr lang="zh-CN" altLang="en-US"/>
          </a:p>
        </p:txBody>
      </p:sp>
    </p:spTree>
    <p:extLst>
      <p:ext uri="{BB962C8B-B14F-4D97-AF65-F5344CB8AC3E}">
        <p14:creationId xmlns:p14="http://schemas.microsoft.com/office/powerpoint/2010/main" val="28217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F56B4C3A-1AF3-4359-ACE7-247CB3FD961D}" type="datetimeFigureOut">
              <a:rPr lang="zh-CN" altLang="en-US"/>
              <a:pPr>
                <a:defRPr/>
              </a:pPr>
              <a:t>2023/12/21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E2507BB2-B900-41A1-8CBC-E4125724A7B6}" type="slidenum">
              <a:rPr lang="zh-CN" altLang="en-US"/>
              <a:pPr>
                <a:defRPr/>
              </a:pPr>
              <a:t>‹#›</a:t>
            </a:fld>
            <a:endParaRPr lang="zh-CN" altLang="en-US"/>
          </a:p>
        </p:txBody>
      </p:sp>
    </p:spTree>
    <p:extLst>
      <p:ext uri="{BB962C8B-B14F-4D97-AF65-F5344CB8AC3E}">
        <p14:creationId xmlns:p14="http://schemas.microsoft.com/office/powerpoint/2010/main" val="2636293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2000" dirty="0"/>
              <a:t>说明：</a:t>
            </a:r>
            <a:endParaRPr lang="en-US" altLang="zh-CN" sz="2000" dirty="0"/>
          </a:p>
          <a:p>
            <a:r>
              <a:rPr lang="zh-CN" altLang="en-US" sz="1800" dirty="0"/>
              <a:t>默认是</a:t>
            </a:r>
            <a:r>
              <a:rPr lang="en-US" altLang="zh-CN" sz="1800" dirty="0"/>
              <a:t>get </a:t>
            </a:r>
            <a:r>
              <a:rPr lang="zh-CN" altLang="en-US" sz="1800" dirty="0"/>
              <a:t>请求方式。</a:t>
            </a:r>
            <a:endParaRPr lang="en-US" altLang="zh-CN" sz="1800" b="0" dirty="0">
              <a:solidFill>
                <a:schemeClr val="tx1"/>
              </a:solidFill>
            </a:endParaRPr>
          </a:p>
          <a:p>
            <a:r>
              <a:rPr lang="en-US" altLang="zh-CN" sz="1800" b="1" dirty="0" err="1">
                <a:solidFill>
                  <a:srgbClr val="C00000"/>
                </a:solidFill>
              </a:rPr>
              <a:t>openStream</a:t>
            </a:r>
            <a:r>
              <a:rPr lang="en-US" altLang="zh-CN" sz="1800" b="1" dirty="0">
                <a:solidFill>
                  <a:srgbClr val="C00000"/>
                </a:solidFill>
              </a:rPr>
              <a:t>() </a:t>
            </a:r>
            <a:r>
              <a:rPr lang="zh-CN" altLang="en-US" sz="1800" b="1" dirty="0">
                <a:solidFill>
                  <a:srgbClr val="C00000"/>
                </a:solidFill>
              </a:rPr>
              <a:t>实际是通过</a:t>
            </a:r>
            <a:r>
              <a:rPr lang="en-US" altLang="zh-CN" sz="1800" b="1" dirty="0" err="1">
                <a:solidFill>
                  <a:srgbClr val="C00000"/>
                </a:solidFill>
              </a:rPr>
              <a:t>openConnection</a:t>
            </a:r>
            <a:r>
              <a:rPr lang="en-US" altLang="zh-CN" sz="1800" b="1" dirty="0">
                <a:solidFill>
                  <a:srgbClr val="C00000"/>
                </a:solidFill>
              </a:rPr>
              <a:t>()</a:t>
            </a:r>
            <a:r>
              <a:rPr lang="zh-CN" altLang="en-US" sz="1800" b="1" dirty="0">
                <a:solidFill>
                  <a:srgbClr val="C00000"/>
                </a:solidFill>
              </a:rPr>
              <a:t>方法获取</a:t>
            </a:r>
            <a:r>
              <a:rPr lang="en-US" altLang="zh-CN" sz="1800" b="1" dirty="0" err="1">
                <a:solidFill>
                  <a:srgbClr val="C00000"/>
                </a:solidFill>
              </a:rPr>
              <a:t>URLConnection</a:t>
            </a:r>
            <a:r>
              <a:rPr lang="zh-CN" altLang="en-US" sz="1800" b="1" dirty="0">
                <a:solidFill>
                  <a:srgbClr val="C00000"/>
                </a:solidFill>
              </a:rPr>
              <a:t>对象，然后调用</a:t>
            </a:r>
            <a:r>
              <a:rPr lang="en-US" altLang="zh-CN" sz="1800" b="1" dirty="0" err="1">
                <a:solidFill>
                  <a:srgbClr val="C00000"/>
                </a:solidFill>
              </a:rPr>
              <a:t>getInputStream</a:t>
            </a:r>
            <a:r>
              <a:rPr lang="en-US" altLang="zh-CN" sz="1800" b="1" dirty="0">
                <a:solidFill>
                  <a:srgbClr val="C00000"/>
                </a:solidFill>
              </a:rPr>
              <a:t>()</a:t>
            </a:r>
            <a:r>
              <a:rPr lang="zh-CN" altLang="en-US" sz="1800" b="1" dirty="0">
                <a:solidFill>
                  <a:srgbClr val="C00000"/>
                </a:solidFill>
              </a:rPr>
              <a:t>方法，这个方法会隐式的调用</a:t>
            </a:r>
            <a:r>
              <a:rPr lang="en-US" altLang="zh-CN" sz="1800" b="1" dirty="0">
                <a:solidFill>
                  <a:srgbClr val="C00000"/>
                </a:solidFill>
              </a:rPr>
              <a:t>connect() </a:t>
            </a:r>
            <a:r>
              <a:rPr lang="zh-CN" altLang="en-US" sz="1800" b="1" dirty="0">
                <a:solidFill>
                  <a:srgbClr val="C00000"/>
                </a:solidFill>
              </a:rPr>
              <a:t>方法发送连接请求。</a:t>
            </a:r>
          </a:p>
          <a:p>
            <a:endParaRPr lang="zh-CN" altLang="en-US" dirty="0"/>
          </a:p>
        </p:txBody>
      </p:sp>
      <p:sp>
        <p:nvSpPr>
          <p:cNvPr id="4" name="灯片编号占位符 3"/>
          <p:cNvSpPr>
            <a:spLocks noGrp="1"/>
          </p:cNvSpPr>
          <p:nvPr>
            <p:ph type="sldNum" sz="quarter" idx="5"/>
          </p:nvPr>
        </p:nvSpPr>
        <p:spPr/>
        <p:txBody>
          <a:bodyPr/>
          <a:lstStyle/>
          <a:p>
            <a:pPr>
              <a:defRPr/>
            </a:pPr>
            <a:fld id="{E2507BB2-B900-41A1-8CBC-E4125724A7B6}" type="slidenum">
              <a:rPr lang="zh-CN" altLang="en-US" smtClean="0"/>
              <a:pPr>
                <a:defRPr/>
              </a:pPr>
              <a:t>11</a:t>
            </a:fld>
            <a:endParaRPr lang="zh-CN" altLang="en-US"/>
          </a:p>
        </p:txBody>
      </p:sp>
    </p:spTree>
    <p:extLst>
      <p:ext uri="{BB962C8B-B14F-4D97-AF65-F5344CB8AC3E}">
        <p14:creationId xmlns:p14="http://schemas.microsoft.com/office/powerpoint/2010/main" val="410300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507BB2-B900-41A1-8CBC-E4125724A7B6}" type="slidenum">
              <a:rPr lang="zh-CN" altLang="en-US" smtClean="0"/>
              <a:pPr>
                <a:defRPr/>
              </a:pPr>
              <a:t>17</a:t>
            </a:fld>
            <a:endParaRPr lang="zh-CN" altLang="en-US"/>
          </a:p>
        </p:txBody>
      </p:sp>
    </p:spTree>
    <p:extLst>
      <p:ext uri="{BB962C8B-B14F-4D97-AF65-F5344CB8AC3E}">
        <p14:creationId xmlns:p14="http://schemas.microsoft.com/office/powerpoint/2010/main" val="160508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对象 </a:t>
            </a:r>
            <a:r>
              <a:rPr lang="en-US" altLang="zh-CN"/>
              <a:t>“persons” </a:t>
            </a:r>
            <a:r>
              <a:rPr lang="zh-CN" altLang="en-US"/>
              <a:t>是包含</a:t>
            </a:r>
            <a:r>
              <a:rPr lang="en-US" altLang="zh-CN"/>
              <a:t>2</a:t>
            </a:r>
            <a:r>
              <a:rPr lang="zh-CN" altLang="en-US"/>
              <a:t>个对象的数组。每个对象代表一条关于某人（有地址，</a:t>
            </a:r>
            <a:r>
              <a:rPr lang="en-US" altLang="zh-CN"/>
              <a:t>id</a:t>
            </a:r>
            <a:r>
              <a:rPr lang="zh-CN" altLang="en-US"/>
              <a:t>和姓名）的记录</a:t>
            </a:r>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04B8EBC-F06B-407E-8B09-7F25B4FD7D36}" type="slidenum">
              <a:rPr lang="zh-CN" altLang="en-US" smtClean="0"/>
              <a:pPr/>
              <a:t>73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507BB2-B900-41A1-8CBC-E4125724A7B6}" type="slidenum">
              <a:rPr lang="zh-CN" altLang="en-US" smtClean="0"/>
              <a:pPr>
                <a:defRPr/>
              </a:pPr>
              <a:t>80</a:t>
            </a:fld>
            <a:endParaRPr lang="zh-CN" altLang="en-US"/>
          </a:p>
        </p:txBody>
      </p:sp>
    </p:spTree>
    <p:extLst>
      <p:ext uri="{BB962C8B-B14F-4D97-AF65-F5344CB8AC3E}">
        <p14:creationId xmlns:p14="http://schemas.microsoft.com/office/powerpoint/2010/main" val="355315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和风天气，城市搜索</a:t>
            </a:r>
            <a:endParaRPr lang="en-US" altLang="zh-CN" dirty="0"/>
          </a:p>
          <a:p>
            <a:r>
              <a:rPr lang="zh-CN" altLang="en-US" dirty="0"/>
              <a:t>请求的</a:t>
            </a:r>
            <a:r>
              <a:rPr lang="en-US" altLang="zh-CN" dirty="0"/>
              <a:t>URL</a:t>
            </a:r>
            <a:r>
              <a:rPr lang="zh-CN" altLang="en-US" dirty="0"/>
              <a:t>？</a:t>
            </a:r>
            <a:endParaRPr lang="en-US" altLang="zh-CN" dirty="0">
              <a:solidFill>
                <a:srgbClr val="006600"/>
              </a:solidFill>
            </a:endParaRPr>
          </a:p>
          <a:p>
            <a:r>
              <a:rPr lang="zh-CN" altLang="en-US" dirty="0">
                <a:solidFill>
                  <a:srgbClr val="006600"/>
                </a:solidFill>
              </a:rPr>
              <a:t>见：</a:t>
            </a:r>
            <a:r>
              <a:rPr lang="en-US" altLang="zh-CN" dirty="0">
                <a:solidFill>
                  <a:srgbClr val="006600"/>
                </a:solidFill>
              </a:rPr>
              <a:t>https://dev.qweather.com/docs/api/geo</a:t>
            </a:r>
          </a:p>
        </p:txBody>
      </p:sp>
      <p:sp>
        <p:nvSpPr>
          <p:cNvPr id="4" name="灯片编号占位符 3"/>
          <p:cNvSpPr>
            <a:spLocks noGrp="1"/>
          </p:cNvSpPr>
          <p:nvPr>
            <p:ph type="sldNum" sz="quarter" idx="5"/>
          </p:nvPr>
        </p:nvSpPr>
        <p:spPr/>
        <p:txBody>
          <a:bodyPr/>
          <a:lstStyle/>
          <a:p>
            <a:pPr>
              <a:defRPr/>
            </a:pPr>
            <a:fld id="{E2507BB2-B900-41A1-8CBC-E4125724A7B6}" type="slidenum">
              <a:rPr lang="zh-CN" altLang="en-US" smtClean="0"/>
              <a:pPr>
                <a:defRPr/>
              </a:pPr>
              <a:t>82</a:t>
            </a:fld>
            <a:endParaRPr lang="zh-CN" altLang="en-US"/>
          </a:p>
        </p:txBody>
      </p:sp>
    </p:spTree>
    <p:extLst>
      <p:ext uri="{BB962C8B-B14F-4D97-AF65-F5344CB8AC3E}">
        <p14:creationId xmlns:p14="http://schemas.microsoft.com/office/powerpoint/2010/main" val="2562328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bwMode="auto">
          <a:xfrm>
            <a:off x="1379539" y="2300288"/>
            <a:ext cx="7740650" cy="906462"/>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zh-CN" altLang="en-US" b="1">
              <a:latin typeface="Arial" pitchFamily="34" charset="0"/>
            </a:endParaRPr>
          </a:p>
        </p:txBody>
      </p:sp>
      <p:sp>
        <p:nvSpPr>
          <p:cNvPr id="8" name="文本框 15"/>
          <p:cNvSpPr txBox="1"/>
          <p:nvPr userDrawn="1"/>
        </p:nvSpPr>
        <p:spPr>
          <a:xfrm>
            <a:off x="600075" y="23815"/>
            <a:ext cx="317500" cy="7017306"/>
          </a:xfrm>
          <a:prstGeom prst="rect">
            <a:avLst/>
          </a:prstGeom>
          <a:noFill/>
          <a:ln>
            <a:noFill/>
          </a:ln>
          <a:effectLst/>
        </p:spPr>
        <p:txBody>
          <a:bodyPr>
            <a:spAutoFit/>
          </a:bodyPr>
          <a:lstStyle/>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10100101001100010010</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endParaRPr lang="zh-CN" altLang="en-US"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9" name="文本框 16"/>
          <p:cNvSpPr txBox="1"/>
          <p:nvPr userDrawn="1"/>
        </p:nvSpPr>
        <p:spPr>
          <a:xfrm>
            <a:off x="95250" y="-20638"/>
            <a:ext cx="317500" cy="7017306"/>
          </a:xfrm>
          <a:prstGeom prst="rect">
            <a:avLst/>
          </a:prstGeom>
          <a:noFill/>
          <a:ln>
            <a:noFill/>
          </a:ln>
          <a:effectLst/>
        </p:spPr>
        <p:txBody>
          <a:bodyPr>
            <a:spAutoFit/>
          </a:bodyPr>
          <a:lstStyle/>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101001110010</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10111000100</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endParaRPr lang="zh-CN" altLang="en-US"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0" name="文本框 17"/>
          <p:cNvSpPr txBox="1"/>
          <p:nvPr userDrawn="1"/>
        </p:nvSpPr>
        <p:spPr>
          <a:xfrm>
            <a:off x="346076" y="1"/>
            <a:ext cx="317500" cy="7017306"/>
          </a:xfrm>
          <a:prstGeom prst="rect">
            <a:avLst/>
          </a:prstGeom>
          <a:noFill/>
          <a:ln>
            <a:noFill/>
          </a:ln>
          <a:effectLst/>
        </p:spPr>
        <p:txBody>
          <a:bodyPr>
            <a:spAutoFit/>
          </a:bodyPr>
          <a:lstStyle/>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01010100101001</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101111010</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endParaRPr lang="zh-CN" altLang="en-US"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1" name="文本框 18"/>
          <p:cNvSpPr txBox="1"/>
          <p:nvPr userDrawn="1"/>
        </p:nvSpPr>
        <p:spPr>
          <a:xfrm>
            <a:off x="914400" y="-42863"/>
            <a:ext cx="317500" cy="7017306"/>
          </a:xfrm>
          <a:prstGeom prst="rect">
            <a:avLst/>
          </a:prstGeom>
          <a:noFill/>
          <a:ln>
            <a:noFill/>
          </a:ln>
          <a:effectLst/>
        </p:spPr>
        <p:txBody>
          <a:bodyPr>
            <a:spAutoFit/>
          </a:bodyPr>
          <a:lstStyle/>
          <a:p>
            <a:pPr>
              <a:defRPr/>
            </a:pPr>
            <a:r>
              <a:rPr lang="en-US" altLang="zh-CN" b="1" dirty="0">
                <a:solidFill>
                  <a:schemeClr val="tx1">
                    <a:lumMod val="60000"/>
                    <a:lumOff val="4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1011001000100001101110101</a:t>
            </a:r>
            <a:endParaRPr lang="zh-CN" altLang="en-US" b="1" dirty="0">
              <a:solidFill>
                <a:schemeClr val="tx1">
                  <a:lumMod val="60000"/>
                  <a:lumOff val="4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2" name="Rectangle 3"/>
          <p:cNvSpPr txBox="1">
            <a:spLocks noRot="1"/>
          </p:cNvSpPr>
          <p:nvPr userDrawn="1"/>
        </p:nvSpPr>
        <p:spPr>
          <a:xfrm>
            <a:off x="1379539" y="4868863"/>
            <a:ext cx="4713287" cy="773112"/>
          </a:xfrm>
          <a:prstGeom prst="rect">
            <a:avLst/>
          </a:prstGeom>
          <a:noFill/>
          <a:ln w="9525">
            <a:noFill/>
            <a:miter/>
          </a:ln>
        </p:spPr>
        <p:txBody>
          <a:bodyPr/>
          <a:lstStyle/>
          <a:p>
            <a:pPr>
              <a:defRPr/>
            </a:pPr>
            <a:r>
              <a:rPr lang="en-US" altLang="zh-CN" sz="2400" i="1" dirty="0">
                <a:solidFill>
                  <a:schemeClr val="bg1"/>
                </a:solidFill>
                <a:effectLst>
                  <a:outerShdw blurRad="38100" dist="38100" dir="2700000" algn="tl">
                    <a:srgbClr val="000000">
                      <a:alpha val="43137"/>
                    </a:srgbClr>
                  </a:outerShdw>
                </a:effectLst>
                <a:latin typeface="Verdana" panose="020B0604030504040204" pitchFamily="34" charset="0"/>
              </a:rPr>
              <a:t>Programming Your Future!</a:t>
            </a:r>
            <a:endParaRPr lang="zh-CN" altLang="en-US" sz="2400" i="1" dirty="0">
              <a:solidFill>
                <a:schemeClr val="bg1"/>
              </a:solidFill>
              <a:effectLst>
                <a:outerShdw blurRad="38100" dist="38100" dir="2700000" algn="tl">
                  <a:srgbClr val="000000">
                    <a:alpha val="43137"/>
                  </a:srgbClr>
                </a:outerShdw>
              </a:effectLst>
              <a:latin typeface="Verdana" panose="020B0604030504040204" pitchFamily="34" charset="0"/>
            </a:endParaRPr>
          </a:p>
        </p:txBody>
      </p:sp>
      <p:sp>
        <p:nvSpPr>
          <p:cNvPr id="13" name="文本框 18"/>
          <p:cNvSpPr txBox="1"/>
          <p:nvPr userDrawn="1"/>
        </p:nvSpPr>
        <p:spPr>
          <a:xfrm>
            <a:off x="917576" y="-42863"/>
            <a:ext cx="317500" cy="7017306"/>
          </a:xfrm>
          <a:prstGeom prst="rect">
            <a:avLst/>
          </a:prstGeom>
          <a:noFill/>
          <a:ln>
            <a:noFill/>
          </a:ln>
          <a:effectLst/>
        </p:spPr>
        <p:txBody>
          <a:bodyPr>
            <a:spAutoFit/>
          </a:bodyPr>
          <a:lstStyle/>
          <a:p>
            <a:pPr>
              <a:defRPr/>
            </a:pPr>
            <a:r>
              <a:rPr lang="en-US" altLang="zh-CN" b="1" dirty="0">
                <a:solidFill>
                  <a:schemeClr val="tx1">
                    <a:lumMod val="60000"/>
                    <a:lumOff val="4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1011001000100001101110101</a:t>
            </a:r>
            <a:endParaRPr lang="zh-CN" altLang="en-US" b="1" dirty="0">
              <a:solidFill>
                <a:schemeClr val="tx1">
                  <a:lumMod val="60000"/>
                  <a:lumOff val="4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4" name="文本框 15"/>
          <p:cNvSpPr txBox="1"/>
          <p:nvPr userDrawn="1"/>
        </p:nvSpPr>
        <p:spPr>
          <a:xfrm>
            <a:off x="596900" y="36515"/>
            <a:ext cx="317500" cy="7017306"/>
          </a:xfrm>
          <a:prstGeom prst="rect">
            <a:avLst/>
          </a:prstGeom>
          <a:noFill/>
          <a:ln>
            <a:noFill/>
          </a:ln>
          <a:effectLst/>
        </p:spPr>
        <p:txBody>
          <a:bodyPr>
            <a:spAutoFit/>
          </a:bodyPr>
          <a:lstStyle/>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10100101001100010010</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p>
          <a:p>
            <a:pPr>
              <a:defRPr/>
            </a:pPr>
            <a:r>
              <a:rPr lang="en-US" altLang="zh-CN"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endParaRPr lang="zh-CN" altLang="en-US" b="1" dirty="0">
              <a:solidFill>
                <a:schemeClr val="accent4">
                  <a:lumMod val="75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5" name="文本框 17"/>
          <p:cNvSpPr txBox="1"/>
          <p:nvPr userDrawn="1"/>
        </p:nvSpPr>
        <p:spPr>
          <a:xfrm>
            <a:off x="349251" y="-23813"/>
            <a:ext cx="317500" cy="7017306"/>
          </a:xfrm>
          <a:prstGeom prst="rect">
            <a:avLst/>
          </a:prstGeom>
          <a:noFill/>
          <a:ln>
            <a:noFill/>
          </a:ln>
          <a:effectLst/>
        </p:spPr>
        <p:txBody>
          <a:bodyPr>
            <a:spAutoFit/>
          </a:bodyPr>
          <a:lstStyle/>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01010100101001</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101111010</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p>
          <a:p>
            <a:pPr>
              <a:defRPr/>
            </a:pPr>
            <a:r>
              <a:rPr lang="en-US" altLang="zh-CN"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endParaRPr lang="zh-CN" altLang="en-US" b="1" dirty="0">
              <a:solidFill>
                <a:schemeClr val="accent2">
                  <a:lumMod val="50000"/>
                </a:schemeClr>
              </a:solidFill>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sp>
        <p:nvSpPr>
          <p:cNvPr id="16" name="文本框 16"/>
          <p:cNvSpPr txBox="1"/>
          <p:nvPr userDrawn="1"/>
        </p:nvSpPr>
        <p:spPr>
          <a:xfrm>
            <a:off x="95250" y="1"/>
            <a:ext cx="317500" cy="7017306"/>
          </a:xfrm>
          <a:prstGeom prst="rect">
            <a:avLst/>
          </a:prstGeom>
          <a:noFill/>
          <a:ln>
            <a:noFill/>
          </a:ln>
          <a:effectLst/>
        </p:spPr>
        <p:txBody>
          <a:bodyPr>
            <a:spAutoFit/>
          </a:bodyPr>
          <a:lstStyle/>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101001110010</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10111000100</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1</a:t>
            </a:r>
          </a:p>
          <a:p>
            <a:pPr>
              <a:defRPr/>
            </a:pPr>
            <a:r>
              <a:rPr lang="en-US" altLang="zh-CN"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rPr>
              <a:t>0</a:t>
            </a:r>
            <a:endParaRPr lang="zh-CN" altLang="en-US" b="1" dirty="0">
              <a:effectLst>
                <a:outerShdw blurRad="38100" dist="38100" dir="2700000" algn="tl">
                  <a:srgbClr val="000000">
                    <a:alpha val="43137"/>
                  </a:srgbClr>
                </a:outerShdw>
              </a:effectLst>
              <a:latin typeface="Microsoft JhengHei Light" panose="020B0304030504040204" pitchFamily="34" charset="-122"/>
              <a:ea typeface="Microsoft JhengHei Light" panose="020B0304030504040204" pitchFamily="34" charset="-122"/>
              <a:cs typeface="Microsoft JhengHei Light" panose="020B0304030504040204" pitchFamily="34" charset="-122"/>
            </a:endParaRPr>
          </a:p>
        </p:txBody>
      </p:sp>
      <p:pic>
        <p:nvPicPr>
          <p:cNvPr id="17" name="Picture 2" descr="C:\Users\Cary\Pictures\机器人.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67439" y="1878013"/>
            <a:ext cx="1749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76363" y="3047380"/>
            <a:ext cx="3391272" cy="6858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lvl1pPr algn="ctr">
              <a:defRPr sz="3600" b="1"/>
            </a:lvl1pPr>
          </a:lstStyle>
          <a:p>
            <a:pPr lvl="0"/>
            <a:r>
              <a:rPr lang="zh-CN" altLang="en-US" noProof="0" dirty="0"/>
              <a:t>单击此处编辑母版标题样式</a:t>
            </a:r>
            <a:endParaRPr lang="en-US" altLang="zh-CN" noProof="0" dirty="0"/>
          </a:p>
        </p:txBody>
      </p:sp>
      <p:sp>
        <p:nvSpPr>
          <p:cNvPr id="3075" name="Rectangle 3"/>
          <p:cNvSpPr>
            <a:spLocks noGrp="1" noChangeArrowheads="1"/>
          </p:cNvSpPr>
          <p:nvPr>
            <p:ph type="subTitle" idx="1"/>
          </p:nvPr>
        </p:nvSpPr>
        <p:spPr bwMode="white">
          <a:xfrm>
            <a:off x="1828800" y="1981200"/>
            <a:ext cx="6400800" cy="533400"/>
          </a:xfrm>
        </p:spPr>
        <p:txBody>
          <a:bodyPr/>
          <a:lstStyle>
            <a:lvl1pPr marL="0" indent="0">
              <a:buFont typeface="Wingdings" panose="05000000000000000000" pitchFamily="2" charset="2"/>
              <a:buNone/>
              <a:defRPr sz="2400">
                <a:solidFill>
                  <a:schemeClr val="bg2"/>
                </a:solidFill>
              </a:defRPr>
            </a:lvl1pPr>
          </a:lstStyle>
          <a:p>
            <a:pPr lvl="0"/>
            <a:r>
              <a:rPr lang="zh-CN" altLang="en-US" noProof="0" dirty="0"/>
              <a:t>单击此处编辑母版副标题样式</a:t>
            </a:r>
            <a:endParaRPr lang="en-US" altLang="zh-CN" noProof="0" dirty="0"/>
          </a:p>
        </p:txBody>
      </p:sp>
    </p:spTree>
    <p:extLst>
      <p:ext uri="{BB962C8B-B14F-4D97-AF65-F5344CB8AC3E}">
        <p14:creationId xmlns:p14="http://schemas.microsoft.com/office/powerpoint/2010/main" val="3266744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xit" presetSubtype="4" repeatCount="indefinite" fill="hold" grpId="0" nodeType="withEffect">
                                  <p:stCondLst>
                                    <p:cond delay="0"/>
                                  </p:stCondLst>
                                  <p:childTnLst>
                                    <p:anim calcmode="lin" valueType="num">
                                      <p:cBhvr additive="base">
                                        <p:cTn id="10" dur="2000"/>
                                        <p:tgtEl>
                                          <p:spTgt spid="16"/>
                                        </p:tgtEl>
                                        <p:attrNameLst>
                                          <p:attrName>ppt_x</p:attrName>
                                        </p:attrNameLst>
                                      </p:cBhvr>
                                      <p:tavLst>
                                        <p:tav tm="0">
                                          <p:val>
                                            <p:strVal val="ppt_x"/>
                                          </p:val>
                                        </p:tav>
                                        <p:tav tm="100000">
                                          <p:val>
                                            <p:strVal val="ppt_x"/>
                                          </p:val>
                                        </p:tav>
                                      </p:tavLst>
                                    </p:anim>
                                    <p:anim calcmode="lin" valueType="num">
                                      <p:cBhvr additive="base">
                                        <p:cTn id="11" dur="2000"/>
                                        <p:tgtEl>
                                          <p:spTgt spid="16"/>
                                        </p:tgtEl>
                                        <p:attrNameLst>
                                          <p:attrName>ppt_y</p:attrName>
                                        </p:attrNameLst>
                                      </p:cBhvr>
                                      <p:tavLst>
                                        <p:tav tm="0">
                                          <p:val>
                                            <p:strVal val="ppt_y"/>
                                          </p:val>
                                        </p:tav>
                                        <p:tav tm="100000">
                                          <p:val>
                                            <p:strVal val="1+ppt_h/2"/>
                                          </p:val>
                                        </p:tav>
                                      </p:tavLst>
                                    </p:anim>
                                    <p:set>
                                      <p:cBhvr>
                                        <p:cTn id="12" dur="1" fill="hold">
                                          <p:stCondLst>
                                            <p:cond delay="1999"/>
                                          </p:stCondLst>
                                        </p:cTn>
                                        <p:tgtEl>
                                          <p:spTgt spid="16"/>
                                        </p:tgtEl>
                                        <p:attrNameLst>
                                          <p:attrName>style.visibility</p:attrName>
                                        </p:attrNameLst>
                                      </p:cBhvr>
                                      <p:to>
                                        <p:strVal val="hidden"/>
                                      </p:to>
                                    </p:set>
                                  </p:childTnLst>
                                </p:cTn>
                              </p:par>
                              <p:par>
                                <p:cTn id="13" presetID="2" presetClass="entr" presetSubtype="1" repeatCount="indefinite"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500" fill="hold"/>
                                        <p:tgtEl>
                                          <p:spTgt spid="8"/>
                                        </p:tgtEl>
                                        <p:attrNameLst>
                                          <p:attrName>ppt_x</p:attrName>
                                        </p:attrNameLst>
                                      </p:cBhvr>
                                      <p:tavLst>
                                        <p:tav tm="0">
                                          <p:val>
                                            <p:strVal val="#ppt_x"/>
                                          </p:val>
                                        </p:tav>
                                        <p:tav tm="100000">
                                          <p:val>
                                            <p:strVal val="#ppt_x"/>
                                          </p:val>
                                        </p:tav>
                                      </p:tavLst>
                                    </p:anim>
                                    <p:anim calcmode="lin" valueType="num">
                                      <p:cBhvr additive="base">
                                        <p:cTn id="16" dur="2500" fill="hold"/>
                                        <p:tgtEl>
                                          <p:spTgt spid="8"/>
                                        </p:tgtEl>
                                        <p:attrNameLst>
                                          <p:attrName>ppt_y</p:attrName>
                                        </p:attrNameLst>
                                      </p:cBhvr>
                                      <p:tavLst>
                                        <p:tav tm="0">
                                          <p:val>
                                            <p:strVal val="0-#ppt_h/2"/>
                                          </p:val>
                                        </p:tav>
                                        <p:tav tm="100000">
                                          <p:val>
                                            <p:strVal val="#ppt_y"/>
                                          </p:val>
                                        </p:tav>
                                      </p:tavLst>
                                    </p:anim>
                                  </p:childTnLst>
                                </p:cTn>
                              </p:par>
                              <p:par>
                                <p:cTn id="17" presetID="2" presetClass="exit" presetSubtype="4" repeatCount="indefinite" fill="hold" grpId="0" nodeType="withEffect">
                                  <p:stCondLst>
                                    <p:cond delay="0"/>
                                  </p:stCondLst>
                                  <p:childTnLst>
                                    <p:anim calcmode="lin" valueType="num">
                                      <p:cBhvr additive="base">
                                        <p:cTn id="18" dur="2500"/>
                                        <p:tgtEl>
                                          <p:spTgt spid="14"/>
                                        </p:tgtEl>
                                        <p:attrNameLst>
                                          <p:attrName>ppt_x</p:attrName>
                                        </p:attrNameLst>
                                      </p:cBhvr>
                                      <p:tavLst>
                                        <p:tav tm="0">
                                          <p:val>
                                            <p:strVal val="ppt_x"/>
                                          </p:val>
                                        </p:tav>
                                        <p:tav tm="100000">
                                          <p:val>
                                            <p:strVal val="ppt_x"/>
                                          </p:val>
                                        </p:tav>
                                      </p:tavLst>
                                    </p:anim>
                                    <p:anim calcmode="lin" valueType="num">
                                      <p:cBhvr additive="base">
                                        <p:cTn id="19" dur="2500"/>
                                        <p:tgtEl>
                                          <p:spTgt spid="14"/>
                                        </p:tgtEl>
                                        <p:attrNameLst>
                                          <p:attrName>ppt_y</p:attrName>
                                        </p:attrNameLst>
                                      </p:cBhvr>
                                      <p:tavLst>
                                        <p:tav tm="0">
                                          <p:val>
                                            <p:strVal val="ppt_y"/>
                                          </p:val>
                                        </p:tav>
                                        <p:tav tm="100000">
                                          <p:val>
                                            <p:strVal val="1+ppt_h/2"/>
                                          </p:val>
                                        </p:tav>
                                      </p:tavLst>
                                    </p:anim>
                                    <p:set>
                                      <p:cBhvr>
                                        <p:cTn id="20" dur="1" fill="hold">
                                          <p:stCondLst>
                                            <p:cond delay="2499"/>
                                          </p:stCondLst>
                                        </p:cTn>
                                        <p:tgtEl>
                                          <p:spTgt spid="14"/>
                                        </p:tgtEl>
                                        <p:attrNameLst>
                                          <p:attrName>style.visibility</p:attrName>
                                        </p:attrNameLst>
                                      </p:cBhvr>
                                      <p:to>
                                        <p:strVal val="hidden"/>
                                      </p:to>
                                    </p:set>
                                  </p:childTnLst>
                                </p:cTn>
                              </p:par>
                              <p:par>
                                <p:cTn id="21" presetID="2" presetClass="entr" presetSubtype="1" repeatCount="indefinite"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0" fill="hold"/>
                                        <p:tgtEl>
                                          <p:spTgt spid="10"/>
                                        </p:tgtEl>
                                        <p:attrNameLst>
                                          <p:attrName>ppt_x</p:attrName>
                                        </p:attrNameLst>
                                      </p:cBhvr>
                                      <p:tavLst>
                                        <p:tav tm="0">
                                          <p:val>
                                            <p:strVal val="#ppt_x"/>
                                          </p:val>
                                        </p:tav>
                                        <p:tav tm="100000">
                                          <p:val>
                                            <p:strVal val="#ppt_x"/>
                                          </p:val>
                                        </p:tav>
                                      </p:tavLst>
                                    </p:anim>
                                    <p:anim calcmode="lin" valueType="num">
                                      <p:cBhvr additive="base">
                                        <p:cTn id="24" dur="2500" fill="hold"/>
                                        <p:tgtEl>
                                          <p:spTgt spid="10"/>
                                        </p:tgtEl>
                                        <p:attrNameLst>
                                          <p:attrName>ppt_y</p:attrName>
                                        </p:attrNameLst>
                                      </p:cBhvr>
                                      <p:tavLst>
                                        <p:tav tm="0">
                                          <p:val>
                                            <p:strVal val="0-#ppt_h/2"/>
                                          </p:val>
                                        </p:tav>
                                        <p:tav tm="100000">
                                          <p:val>
                                            <p:strVal val="#ppt_y"/>
                                          </p:val>
                                        </p:tav>
                                      </p:tavLst>
                                    </p:anim>
                                  </p:childTnLst>
                                </p:cTn>
                              </p:par>
                              <p:par>
                                <p:cTn id="25" presetID="2" presetClass="exit" presetSubtype="4" repeatCount="indefinite" fill="hold" grpId="0" nodeType="withEffect">
                                  <p:stCondLst>
                                    <p:cond delay="0"/>
                                  </p:stCondLst>
                                  <p:childTnLst>
                                    <p:anim calcmode="lin" valueType="num">
                                      <p:cBhvr additive="base">
                                        <p:cTn id="26" dur="2500"/>
                                        <p:tgtEl>
                                          <p:spTgt spid="15"/>
                                        </p:tgtEl>
                                        <p:attrNameLst>
                                          <p:attrName>ppt_x</p:attrName>
                                        </p:attrNameLst>
                                      </p:cBhvr>
                                      <p:tavLst>
                                        <p:tav tm="0">
                                          <p:val>
                                            <p:strVal val="ppt_x"/>
                                          </p:val>
                                        </p:tav>
                                        <p:tav tm="100000">
                                          <p:val>
                                            <p:strVal val="ppt_x"/>
                                          </p:val>
                                        </p:tav>
                                      </p:tavLst>
                                    </p:anim>
                                    <p:anim calcmode="lin" valueType="num">
                                      <p:cBhvr additive="base">
                                        <p:cTn id="27" dur="2500"/>
                                        <p:tgtEl>
                                          <p:spTgt spid="15"/>
                                        </p:tgtEl>
                                        <p:attrNameLst>
                                          <p:attrName>ppt_y</p:attrName>
                                        </p:attrNameLst>
                                      </p:cBhvr>
                                      <p:tavLst>
                                        <p:tav tm="0">
                                          <p:val>
                                            <p:strVal val="ppt_y"/>
                                          </p:val>
                                        </p:tav>
                                        <p:tav tm="100000">
                                          <p:val>
                                            <p:strVal val="1+ppt_h/2"/>
                                          </p:val>
                                        </p:tav>
                                      </p:tavLst>
                                    </p:anim>
                                    <p:set>
                                      <p:cBhvr>
                                        <p:cTn id="28" dur="1" fill="hold">
                                          <p:stCondLst>
                                            <p:cond delay="2499"/>
                                          </p:stCondLst>
                                        </p:cTn>
                                        <p:tgtEl>
                                          <p:spTgt spid="15"/>
                                        </p:tgtEl>
                                        <p:attrNameLst>
                                          <p:attrName>style.visibility</p:attrName>
                                        </p:attrNameLst>
                                      </p:cBhvr>
                                      <p:to>
                                        <p:strVal val="hidden"/>
                                      </p:to>
                                    </p:set>
                                  </p:childTnLst>
                                </p:cTn>
                              </p:par>
                              <p:par>
                                <p:cTn id="29" presetID="2" presetClass="entr" presetSubtype="1" repeatCount="indefinite"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500" fill="hold"/>
                                        <p:tgtEl>
                                          <p:spTgt spid="11"/>
                                        </p:tgtEl>
                                        <p:attrNameLst>
                                          <p:attrName>ppt_x</p:attrName>
                                        </p:attrNameLst>
                                      </p:cBhvr>
                                      <p:tavLst>
                                        <p:tav tm="0">
                                          <p:val>
                                            <p:strVal val="#ppt_x"/>
                                          </p:val>
                                        </p:tav>
                                        <p:tav tm="100000">
                                          <p:val>
                                            <p:strVal val="#ppt_x"/>
                                          </p:val>
                                        </p:tav>
                                      </p:tavLst>
                                    </p:anim>
                                    <p:anim calcmode="lin" valueType="num">
                                      <p:cBhvr additive="base">
                                        <p:cTn id="32" dur="2500" fill="hold"/>
                                        <p:tgtEl>
                                          <p:spTgt spid="11"/>
                                        </p:tgtEl>
                                        <p:attrNameLst>
                                          <p:attrName>ppt_y</p:attrName>
                                        </p:attrNameLst>
                                      </p:cBhvr>
                                      <p:tavLst>
                                        <p:tav tm="0">
                                          <p:val>
                                            <p:strVal val="0-#ppt_h/2"/>
                                          </p:val>
                                        </p:tav>
                                        <p:tav tm="100000">
                                          <p:val>
                                            <p:strVal val="#ppt_y"/>
                                          </p:val>
                                        </p:tav>
                                      </p:tavLst>
                                    </p:anim>
                                  </p:childTnLst>
                                </p:cTn>
                              </p:par>
                              <p:par>
                                <p:cTn id="33" presetID="2" presetClass="exit" presetSubtype="4" repeatCount="indefinite" fill="hold" grpId="0" nodeType="withEffect">
                                  <p:stCondLst>
                                    <p:cond delay="0"/>
                                  </p:stCondLst>
                                  <p:childTnLst>
                                    <p:anim calcmode="lin" valueType="num">
                                      <p:cBhvr additive="base">
                                        <p:cTn id="34" dur="2500"/>
                                        <p:tgtEl>
                                          <p:spTgt spid="13"/>
                                        </p:tgtEl>
                                        <p:attrNameLst>
                                          <p:attrName>ppt_x</p:attrName>
                                        </p:attrNameLst>
                                      </p:cBhvr>
                                      <p:tavLst>
                                        <p:tav tm="0">
                                          <p:val>
                                            <p:strVal val="ppt_x"/>
                                          </p:val>
                                        </p:tav>
                                        <p:tav tm="100000">
                                          <p:val>
                                            <p:strVal val="ppt_x"/>
                                          </p:val>
                                        </p:tav>
                                      </p:tavLst>
                                    </p:anim>
                                    <p:anim calcmode="lin" valueType="num">
                                      <p:cBhvr additive="base">
                                        <p:cTn id="35" dur="2500"/>
                                        <p:tgtEl>
                                          <p:spTgt spid="13"/>
                                        </p:tgtEl>
                                        <p:attrNameLst>
                                          <p:attrName>ppt_y</p:attrName>
                                        </p:attrNameLst>
                                      </p:cBhvr>
                                      <p:tavLst>
                                        <p:tav tm="0">
                                          <p:val>
                                            <p:strVal val="ppt_y"/>
                                          </p:val>
                                        </p:tav>
                                        <p:tav tm="100000">
                                          <p:val>
                                            <p:strVal val="1+ppt_h/2"/>
                                          </p:val>
                                        </p:tav>
                                      </p:tavLst>
                                    </p:anim>
                                    <p:set>
                                      <p:cBhvr>
                                        <p:cTn id="36" dur="1" fill="hold">
                                          <p:stCondLst>
                                            <p:cond delay="2499"/>
                                          </p:stCondLst>
                                        </p:cTn>
                                        <p:tgtEl>
                                          <p:spTgt spid="13"/>
                                        </p:tgtEl>
                                        <p:attrNameLst>
                                          <p:attrName>style.visibility</p:attrName>
                                        </p:attrNameLst>
                                      </p:cBhvr>
                                      <p:to>
                                        <p:strVal val="hidden"/>
                                      </p:to>
                                    </p:set>
                                  </p:childTnLst>
                                </p:cTn>
                              </p:par>
                              <p:par>
                                <p:cTn id="37" presetID="27" presetClass="entr" presetSubtype="0" fill="hold" nodeType="withEffect">
                                  <p:stCondLst>
                                    <p:cond delay="0"/>
                                  </p:stCondLst>
                                  <p:iterate type="lt">
                                    <p:tmPct val="50000"/>
                                  </p:iterate>
                                  <p:childTnLst>
                                    <p:set>
                                      <p:cBhvr>
                                        <p:cTn id="38"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39"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41" dur="80"/>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995388" y="1520825"/>
            <a:ext cx="8382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943600" y="6486525"/>
            <a:ext cx="2895600" cy="298450"/>
          </a:xfrm>
          <a:prstGeom prst="rect">
            <a:avLst/>
          </a:prstGeom>
        </p:spPr>
        <p:txBody>
          <a:bodyPr/>
          <a:lstStyle>
            <a:lvl1pPr eaLnBrk="1" hangingPunct="1">
              <a:defRPr b="1">
                <a:solidFill>
                  <a:srgbClr val="1D528D"/>
                </a:solidFill>
                <a:latin typeface="Arial" pitchFamily="34" charset="0"/>
                <a:ea typeface="+mn-ea"/>
              </a:defRPr>
            </a:lvl1pPr>
          </a:lstStyle>
          <a:p>
            <a:pPr>
              <a:defRPr/>
            </a:pPr>
            <a:r>
              <a:rPr lang="en-US" altLang="zh-CN"/>
              <a:t>Company Logo</a:t>
            </a:r>
          </a:p>
        </p:txBody>
      </p:sp>
      <p:sp>
        <p:nvSpPr>
          <p:cNvPr id="5" name="灯片编号占位符 4"/>
          <p:cNvSpPr>
            <a:spLocks noGrp="1"/>
          </p:cNvSpPr>
          <p:nvPr>
            <p:ph type="sldNum" sz="quarter" idx="11"/>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11BE32A9-E1D9-4116-881F-20D3A3DDE336}" type="slidenum">
              <a:rPr lang="zh-CN" altLang="en-US"/>
              <a:pPr>
                <a:defRPr/>
              </a:pPr>
              <a:t>‹#›</a:t>
            </a:fld>
            <a:endParaRPr lang="en-US" altLang="zh-CN"/>
          </a:p>
        </p:txBody>
      </p:sp>
    </p:spTree>
    <p:extLst>
      <p:ext uri="{BB962C8B-B14F-4D97-AF65-F5344CB8AC3E}">
        <p14:creationId xmlns:p14="http://schemas.microsoft.com/office/powerpoint/2010/main" val="2069493045"/>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4188" y="152400"/>
            <a:ext cx="212407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1" y="152400"/>
            <a:ext cx="6224588" cy="61722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5943600" y="6486525"/>
            <a:ext cx="2895600" cy="298450"/>
          </a:xfrm>
          <a:prstGeom prst="rect">
            <a:avLst/>
          </a:prstGeom>
        </p:spPr>
        <p:txBody>
          <a:bodyPr/>
          <a:lstStyle>
            <a:lvl1pPr eaLnBrk="1" hangingPunct="1">
              <a:defRPr b="1">
                <a:solidFill>
                  <a:srgbClr val="1D528D"/>
                </a:solidFill>
                <a:latin typeface="Arial" pitchFamily="34" charset="0"/>
                <a:ea typeface="+mn-ea"/>
              </a:defRPr>
            </a:lvl1pPr>
          </a:lstStyle>
          <a:p>
            <a:pPr>
              <a:defRPr/>
            </a:pPr>
            <a:r>
              <a:rPr lang="en-US" altLang="zh-CN"/>
              <a:t>Company Logo</a:t>
            </a:r>
          </a:p>
        </p:txBody>
      </p:sp>
      <p:sp>
        <p:nvSpPr>
          <p:cNvPr id="5" name="灯片编号占位符 4"/>
          <p:cNvSpPr>
            <a:spLocks noGrp="1"/>
          </p:cNvSpPr>
          <p:nvPr>
            <p:ph type="sldNum" sz="quarter" idx="11"/>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91F09C4A-B2FB-4253-8AF5-9F96E121BA4B}" type="slidenum">
              <a:rPr lang="zh-CN" altLang="en-US"/>
              <a:pPr>
                <a:defRPr/>
              </a:pPr>
              <a:t>‹#›</a:t>
            </a:fld>
            <a:endParaRPr lang="en-US" altLang="zh-CN"/>
          </a:p>
        </p:txBody>
      </p:sp>
    </p:spTree>
    <p:extLst>
      <p:ext uri="{BB962C8B-B14F-4D97-AF65-F5344CB8AC3E}">
        <p14:creationId xmlns:p14="http://schemas.microsoft.com/office/powerpoint/2010/main" val="3045505300"/>
      </p:ext>
    </p:extLst>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3288" y="188640"/>
            <a:ext cx="6096000" cy="685800"/>
          </a:xfrm>
        </p:spPr>
        <p:txBody>
          <a:bodyPr/>
          <a:lstStyle/>
          <a:p>
            <a:r>
              <a:rPr lang="zh-CN" altLang="en-US"/>
              <a:t>单击此处编辑母版标题样式</a:t>
            </a:r>
          </a:p>
        </p:txBody>
      </p:sp>
      <p:sp>
        <p:nvSpPr>
          <p:cNvPr id="3" name="表格占位符 2"/>
          <p:cNvSpPr>
            <a:spLocks noGrp="1"/>
          </p:cNvSpPr>
          <p:nvPr>
            <p:ph type="tbl" idx="1"/>
          </p:nvPr>
        </p:nvSpPr>
        <p:spPr>
          <a:xfrm>
            <a:off x="457200" y="1524000"/>
            <a:ext cx="8382000" cy="4800600"/>
          </a:xfrm>
          <a:prstGeom prst="rect">
            <a:avLst/>
          </a:prstGeom>
        </p:spPr>
        <p:txBody>
          <a:bodyPr/>
          <a:lstStyle/>
          <a:p>
            <a:pPr lvl="0"/>
            <a:endParaRPr lang="zh-CN" altLang="en-US" noProof="0"/>
          </a:p>
        </p:txBody>
      </p:sp>
      <p:sp>
        <p:nvSpPr>
          <p:cNvPr id="4"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AD25C604-55DB-43D6-8268-E8221A5A13A2}" type="slidenum">
              <a:rPr lang="zh-CN" altLang="en-US"/>
              <a:pPr>
                <a:defRPr/>
              </a:pPr>
              <a:t>‹#›</a:t>
            </a:fld>
            <a:endParaRPr lang="en-US" altLang="zh-CN"/>
          </a:p>
        </p:txBody>
      </p:sp>
    </p:spTree>
    <p:extLst>
      <p:ext uri="{BB962C8B-B14F-4D97-AF65-F5344CB8AC3E}">
        <p14:creationId xmlns:p14="http://schemas.microsoft.com/office/powerpoint/2010/main" val="4256966631"/>
      </p:ext>
    </p:extLst>
  </p:cSld>
  <p:clrMapOvr>
    <a:masterClrMapping/>
  </p:clrMapOvr>
  <p:transition spd="slow">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矩形 2"/>
          <p:cNvSpPr/>
          <p:nvPr userDrawn="1"/>
        </p:nvSpPr>
        <p:spPr bwMode="auto">
          <a:xfrm>
            <a:off x="285750" y="1143001"/>
            <a:ext cx="8572500" cy="23284"/>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marL="450850" indent="-450850" eaLnBrk="1" fontAlgn="ctr" hangingPunct="1">
              <a:lnSpc>
                <a:spcPct val="130000"/>
              </a:lnSpc>
              <a:spcBef>
                <a:spcPct val="30000"/>
              </a:spcBef>
              <a:buSzPct val="70000"/>
              <a:buFontTx/>
              <a:buAutoNum type="alphaLcParenR"/>
              <a:defRPr/>
            </a:pPr>
            <a:endParaRPr lang="zh-CN" altLang="en-US" sz="2400" baseline="-25000">
              <a:solidFill>
                <a:srgbClr val="E1FF2D"/>
              </a:solidFill>
              <a:latin typeface="Arial" pitchFamily="34" charset="0"/>
            </a:endParaRPr>
          </a:p>
        </p:txBody>
      </p:sp>
      <p:sp>
        <p:nvSpPr>
          <p:cNvPr id="2" name="Rectangle 2"/>
          <p:cNvSpPr>
            <a:spLocks noGrp="1" noChangeArrowheads="1"/>
          </p:cNvSpPr>
          <p:nvPr>
            <p:ph type="title"/>
          </p:nvPr>
        </p:nvSpPr>
        <p:spPr bwMode="auto">
          <a:xfrm>
            <a:off x="285720" y="319071"/>
            <a:ext cx="8229600" cy="633412"/>
          </a:xfrm>
          <a:prstGeom prst="rect">
            <a:avLst/>
          </a:prstGeom>
          <a:noFill/>
          <a:ln w="9525">
            <a:noFill/>
            <a:miter lim="800000"/>
            <a:headEnd/>
            <a:tailEnd/>
          </a:ln>
          <a:effectLst/>
        </p:spPr>
        <p:txBody>
          <a:bodyPr/>
          <a:lstStyle/>
          <a:p>
            <a:pPr lvl="0"/>
            <a:r>
              <a:rPr lang="zh-CN" altLang="en-US" dirty="0"/>
              <a:t>单击此处编辑母版标题样式</a:t>
            </a:r>
          </a:p>
        </p:txBody>
      </p:sp>
    </p:spTree>
    <p:extLst>
      <p:ext uri="{BB962C8B-B14F-4D97-AF65-F5344CB8AC3E}">
        <p14:creationId xmlns:p14="http://schemas.microsoft.com/office/powerpoint/2010/main" val="9210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userDrawn="1"/>
        </p:nvSpPr>
        <p:spPr bwMode="auto">
          <a:xfrm>
            <a:off x="285750" y="1143001"/>
            <a:ext cx="8572500" cy="23284"/>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marL="450850" indent="-450850" eaLnBrk="1" fontAlgn="ctr" hangingPunct="1">
              <a:lnSpc>
                <a:spcPct val="130000"/>
              </a:lnSpc>
              <a:spcBef>
                <a:spcPct val="30000"/>
              </a:spcBef>
              <a:buSzPct val="70000"/>
              <a:buFontTx/>
              <a:buAutoNum type="alphaLcParenR"/>
              <a:defRPr/>
            </a:pPr>
            <a:endParaRPr lang="zh-CN" altLang="en-US" sz="2400" baseline="-25000">
              <a:solidFill>
                <a:srgbClr val="E1FF2D"/>
              </a:solidFill>
              <a:latin typeface="Arial" pitchFamily="34" charset="0"/>
            </a:endParaRPr>
          </a:p>
        </p:txBody>
      </p:sp>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4983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BD90F23E-33F7-4E5B-B9B7-59DC589A64F7}" type="slidenum">
              <a:rPr lang="zh-CN" altLang="en-US"/>
              <a:pPr>
                <a:defRPr/>
              </a:pPr>
              <a:t>‹#›</a:t>
            </a:fld>
            <a:endParaRPr lang="en-US" altLang="zh-CN"/>
          </a:p>
        </p:txBody>
      </p:sp>
    </p:spTree>
    <p:extLst>
      <p:ext uri="{BB962C8B-B14F-4D97-AF65-F5344CB8AC3E}">
        <p14:creationId xmlns:p14="http://schemas.microsoft.com/office/powerpoint/2010/main" val="2634068034"/>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9728" y="1268762"/>
            <a:ext cx="78867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599728" y="4365106"/>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B436492C-E0EF-4E10-B088-4EC6D907A999}" type="slidenum">
              <a:rPr lang="zh-CN" altLang="en-US"/>
              <a:pPr>
                <a:defRPr/>
              </a:pPr>
              <a:t>‹#›</a:t>
            </a:fld>
            <a:endParaRPr lang="en-US" altLang="zh-CN"/>
          </a:p>
        </p:txBody>
      </p:sp>
    </p:spTree>
    <p:extLst>
      <p:ext uri="{BB962C8B-B14F-4D97-AF65-F5344CB8AC3E}">
        <p14:creationId xmlns:p14="http://schemas.microsoft.com/office/powerpoint/2010/main" val="2264833157"/>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524000"/>
            <a:ext cx="41148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524000"/>
            <a:ext cx="41148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531D99AA-C6E9-4AE3-AAB1-467FF0FA1240}" type="slidenum">
              <a:rPr lang="zh-CN" altLang="en-US"/>
              <a:pPr>
                <a:defRPr/>
              </a:pPr>
              <a:t>‹#›</a:t>
            </a:fld>
            <a:endParaRPr lang="en-US" altLang="zh-CN"/>
          </a:p>
        </p:txBody>
      </p:sp>
    </p:spTree>
    <p:extLst>
      <p:ext uri="{BB962C8B-B14F-4D97-AF65-F5344CB8AC3E}">
        <p14:creationId xmlns:p14="http://schemas.microsoft.com/office/powerpoint/2010/main" val="3358684813"/>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5635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00406FB2-6FF9-4118-8976-0D48D0203080}" type="slidenum">
              <a:rPr lang="zh-CN" altLang="en-US"/>
              <a:pPr>
                <a:defRPr/>
              </a:pPr>
              <a:t>‹#›</a:t>
            </a:fld>
            <a:endParaRPr lang="en-US" altLang="zh-CN"/>
          </a:p>
        </p:txBody>
      </p:sp>
    </p:spTree>
    <p:extLst>
      <p:ext uri="{BB962C8B-B14F-4D97-AF65-F5344CB8AC3E}">
        <p14:creationId xmlns:p14="http://schemas.microsoft.com/office/powerpoint/2010/main" val="884921160"/>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05AB8B72-316E-4748-8B7F-DF5EE98D046D}" type="slidenum">
              <a:rPr lang="zh-CN" altLang="en-US"/>
              <a:pPr>
                <a:defRPr/>
              </a:pPr>
              <a:t>‹#›</a:t>
            </a:fld>
            <a:endParaRPr lang="en-US" altLang="zh-CN"/>
          </a:p>
        </p:txBody>
      </p:sp>
    </p:spTree>
    <p:extLst>
      <p:ext uri="{BB962C8B-B14F-4D97-AF65-F5344CB8AC3E}">
        <p14:creationId xmlns:p14="http://schemas.microsoft.com/office/powerpoint/2010/main" val="1797468008"/>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FD917415-B63D-480D-8346-30B9ACF2336A}" type="slidenum">
              <a:rPr lang="zh-CN" altLang="en-US"/>
              <a:pPr>
                <a:defRPr/>
              </a:pPr>
              <a:t>‹#›</a:t>
            </a:fld>
            <a:endParaRPr lang="en-US" altLang="zh-CN"/>
          </a:p>
        </p:txBody>
      </p:sp>
    </p:spTree>
    <p:extLst>
      <p:ext uri="{BB962C8B-B14F-4D97-AF65-F5344CB8AC3E}">
        <p14:creationId xmlns:p14="http://schemas.microsoft.com/office/powerpoint/2010/main" val="2098931411"/>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9987EB2D-15C9-4F40-BA79-858AEDEC39C5}" type="slidenum">
              <a:rPr lang="zh-CN" altLang="en-US"/>
              <a:pPr>
                <a:defRPr/>
              </a:pPr>
              <a:t>‹#›</a:t>
            </a:fld>
            <a:endParaRPr lang="en-US" altLang="zh-CN"/>
          </a:p>
        </p:txBody>
      </p:sp>
    </p:spTree>
    <p:extLst>
      <p:ext uri="{BB962C8B-B14F-4D97-AF65-F5344CB8AC3E}">
        <p14:creationId xmlns:p14="http://schemas.microsoft.com/office/powerpoint/2010/main" val="4018475924"/>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p:cNvSpPr>
            <a:spLocks noGrp="1" noChangeArrowheads="1"/>
          </p:cNvSpPr>
          <p:nvPr>
            <p:ph type="sldNum" sz="quarter" idx="10"/>
          </p:nvPr>
        </p:nvSpPr>
        <p:spPr>
          <a:xfrm>
            <a:off x="3276600" y="6473825"/>
            <a:ext cx="2133600" cy="2921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52A77C3D-EC03-4DBE-8484-544BD179F484}" type="slidenum">
              <a:rPr lang="zh-CN" altLang="en-US"/>
              <a:pPr>
                <a:defRPr/>
              </a:pPr>
              <a:t>‹#›</a:t>
            </a:fld>
            <a:endParaRPr lang="en-US" altLang="zh-CN"/>
          </a:p>
        </p:txBody>
      </p:sp>
    </p:spTree>
    <p:extLst>
      <p:ext uri="{BB962C8B-B14F-4D97-AF65-F5344CB8AC3E}">
        <p14:creationId xmlns:p14="http://schemas.microsoft.com/office/powerpoint/2010/main" val="1230808499"/>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9" name="Rectangle 45"/>
          <p:cNvSpPr>
            <a:spLocks noChangeArrowheads="1"/>
          </p:cNvSpPr>
          <p:nvPr/>
        </p:nvSpPr>
        <p:spPr bwMode="black">
          <a:xfrm>
            <a:off x="1" y="1020763"/>
            <a:ext cx="2843213" cy="176212"/>
          </a:xfrm>
          <a:prstGeom prst="rect">
            <a:avLst/>
          </a:prstGeom>
          <a:solidFill>
            <a:schemeClr val="tx1">
              <a:lumMod val="60000"/>
              <a:lumOff val="40000"/>
            </a:schemeClr>
          </a:solidFill>
          <a:ln>
            <a:noFill/>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1D528D"/>
              </a:solidFill>
            </a:endParaRPr>
          </a:p>
        </p:txBody>
      </p:sp>
      <p:sp>
        <p:nvSpPr>
          <p:cNvPr id="1030" name="Rectangle 46"/>
          <p:cNvSpPr>
            <a:spLocks noChangeArrowheads="1"/>
          </p:cNvSpPr>
          <p:nvPr/>
        </p:nvSpPr>
        <p:spPr bwMode="black">
          <a:xfrm>
            <a:off x="0" y="981077"/>
            <a:ext cx="9144000" cy="730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1D528D"/>
              </a:solidFill>
            </a:endParaRPr>
          </a:p>
        </p:txBody>
      </p:sp>
      <p:sp>
        <p:nvSpPr>
          <p:cNvPr id="1028" name="Rectangle 3"/>
          <p:cNvSpPr>
            <a:spLocks noGrp="1" noChangeArrowheads="1"/>
          </p:cNvSpPr>
          <p:nvPr>
            <p:ph type="body" idx="1"/>
          </p:nvPr>
        </p:nvSpPr>
        <p:spPr bwMode="auto">
          <a:xfrm>
            <a:off x="309563" y="1598613"/>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6"/>
          <p:cNvSpPr>
            <a:spLocks noGrp="1" noChangeArrowheads="1"/>
          </p:cNvSpPr>
          <p:nvPr>
            <p:ph type="sldNum" sz="quarter" idx="4"/>
          </p:nvPr>
        </p:nvSpPr>
        <p:spPr bwMode="auto">
          <a:xfrm>
            <a:off x="3276600" y="6480175"/>
            <a:ext cx="21336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solidFill>
                  <a:srgbClr val="000000"/>
                </a:solidFill>
                <a:latin typeface="Verdana" pitchFamily="34" charset="0"/>
              </a:defRPr>
            </a:lvl1pPr>
          </a:lstStyle>
          <a:p>
            <a:pPr>
              <a:defRPr/>
            </a:pPr>
            <a:fld id="{C07BF32D-EEDD-4D5B-983E-0E27531C36EF}" type="slidenum">
              <a:rPr lang="zh-CN" altLang="en-US"/>
              <a:pPr>
                <a:defRPr/>
              </a:pPr>
              <a:t>‹#›</a:t>
            </a:fld>
            <a:endParaRPr lang="en-US" altLang="zh-CN"/>
          </a:p>
        </p:txBody>
      </p:sp>
      <p:sp>
        <p:nvSpPr>
          <p:cNvPr id="3" name="Rectangle 2"/>
          <p:cNvSpPr>
            <a:spLocks noGrp="1" noChangeArrowheads="1"/>
          </p:cNvSpPr>
          <p:nvPr>
            <p:ph type="title"/>
          </p:nvPr>
        </p:nvSpPr>
        <p:spPr bwMode="white">
          <a:xfrm>
            <a:off x="20639" y="209550"/>
            <a:ext cx="6511925" cy="685800"/>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grpSp>
        <p:nvGrpSpPr>
          <p:cNvPr id="1031" name="Group 9"/>
          <p:cNvGrpSpPr>
            <a:grpSpLocks noChangeAspect="1"/>
          </p:cNvGrpSpPr>
          <p:nvPr userDrawn="1"/>
        </p:nvGrpSpPr>
        <p:grpSpPr bwMode="auto">
          <a:xfrm>
            <a:off x="7042150" y="6181727"/>
            <a:ext cx="1919288" cy="549275"/>
            <a:chOff x="2210" y="4135"/>
            <a:chExt cx="7000" cy="2002"/>
          </a:xfrm>
        </p:grpSpPr>
        <p:sp>
          <p:nvSpPr>
            <p:cNvPr id="1033" name="Freeform 10"/>
            <p:cNvSpPr>
              <a:spLocks noChangeAspect="1" noEditPoints="1"/>
            </p:cNvSpPr>
            <p:nvPr/>
          </p:nvSpPr>
          <p:spPr bwMode="auto">
            <a:xfrm>
              <a:off x="2210" y="4135"/>
              <a:ext cx="7000" cy="1559"/>
            </a:xfrm>
            <a:custGeom>
              <a:avLst/>
              <a:gdLst>
                <a:gd name="T0" fmla="*/ 0 w 21000"/>
                <a:gd name="T1" fmla="*/ 0 h 4680"/>
                <a:gd name="T2" fmla="*/ 0 w 21000"/>
                <a:gd name="T3" fmla="*/ 0 h 4680"/>
                <a:gd name="T4" fmla="*/ 0 w 21000"/>
                <a:gd name="T5" fmla="*/ 0 h 4680"/>
                <a:gd name="T6" fmla="*/ 0 w 21000"/>
                <a:gd name="T7" fmla="*/ 0 h 4680"/>
                <a:gd name="T8" fmla="*/ 0 w 21000"/>
                <a:gd name="T9" fmla="*/ 0 h 4680"/>
                <a:gd name="T10" fmla="*/ 0 w 21000"/>
                <a:gd name="T11" fmla="*/ 0 h 4680"/>
                <a:gd name="T12" fmla="*/ 0 w 21000"/>
                <a:gd name="T13" fmla="*/ 0 h 4680"/>
                <a:gd name="T14" fmla="*/ 0 w 21000"/>
                <a:gd name="T15" fmla="*/ 0 h 4680"/>
                <a:gd name="T16" fmla="*/ 0 w 21000"/>
                <a:gd name="T17" fmla="*/ 0 h 4680"/>
                <a:gd name="T18" fmla="*/ 0 w 21000"/>
                <a:gd name="T19" fmla="*/ 0 h 4680"/>
                <a:gd name="T20" fmla="*/ 0 w 21000"/>
                <a:gd name="T21" fmla="*/ 0 h 4680"/>
                <a:gd name="T22" fmla="*/ 0 w 21000"/>
                <a:gd name="T23" fmla="*/ 0 h 4680"/>
                <a:gd name="T24" fmla="*/ 0 w 21000"/>
                <a:gd name="T25" fmla="*/ 0 h 4680"/>
                <a:gd name="T26" fmla="*/ 0 w 21000"/>
                <a:gd name="T27" fmla="*/ 0 h 4680"/>
                <a:gd name="T28" fmla="*/ 0 w 21000"/>
                <a:gd name="T29" fmla="*/ 0 h 4680"/>
                <a:gd name="T30" fmla="*/ 0 w 21000"/>
                <a:gd name="T31" fmla="*/ 0 h 4680"/>
                <a:gd name="T32" fmla="*/ 0 w 21000"/>
                <a:gd name="T33" fmla="*/ 0 h 4680"/>
                <a:gd name="T34" fmla="*/ 0 w 21000"/>
                <a:gd name="T35" fmla="*/ 0 h 4680"/>
                <a:gd name="T36" fmla="*/ 0 w 21000"/>
                <a:gd name="T37" fmla="*/ 0 h 4680"/>
                <a:gd name="T38" fmla="*/ 0 w 21000"/>
                <a:gd name="T39" fmla="*/ 0 h 4680"/>
                <a:gd name="T40" fmla="*/ 0 w 21000"/>
                <a:gd name="T41" fmla="*/ 0 h 4680"/>
                <a:gd name="T42" fmla="*/ 0 w 21000"/>
                <a:gd name="T43" fmla="*/ 0 h 4680"/>
                <a:gd name="T44" fmla="*/ 0 w 21000"/>
                <a:gd name="T45" fmla="*/ 0 h 4680"/>
                <a:gd name="T46" fmla="*/ 0 w 21000"/>
                <a:gd name="T47" fmla="*/ 0 h 4680"/>
                <a:gd name="T48" fmla="*/ 0 w 21000"/>
                <a:gd name="T49" fmla="*/ 0 h 4680"/>
                <a:gd name="T50" fmla="*/ 0 w 21000"/>
                <a:gd name="T51" fmla="*/ 0 h 4680"/>
                <a:gd name="T52" fmla="*/ 0 w 21000"/>
                <a:gd name="T53" fmla="*/ 0 h 4680"/>
                <a:gd name="T54" fmla="*/ 0 w 21000"/>
                <a:gd name="T55" fmla="*/ 0 h 4680"/>
                <a:gd name="T56" fmla="*/ 0 w 21000"/>
                <a:gd name="T57" fmla="*/ 0 h 4680"/>
                <a:gd name="T58" fmla="*/ 0 w 21000"/>
                <a:gd name="T59" fmla="*/ 0 h 4680"/>
                <a:gd name="T60" fmla="*/ 0 w 21000"/>
                <a:gd name="T61" fmla="*/ 0 h 4680"/>
                <a:gd name="T62" fmla="*/ 0 w 21000"/>
                <a:gd name="T63" fmla="*/ 0 h 4680"/>
                <a:gd name="T64" fmla="*/ 0 w 21000"/>
                <a:gd name="T65" fmla="*/ 0 h 4680"/>
                <a:gd name="T66" fmla="*/ 0 w 21000"/>
                <a:gd name="T67" fmla="*/ 0 h 4680"/>
                <a:gd name="T68" fmla="*/ 0 w 21000"/>
                <a:gd name="T69" fmla="*/ 0 h 4680"/>
                <a:gd name="T70" fmla="*/ 0 w 21000"/>
                <a:gd name="T71" fmla="*/ 0 h 4680"/>
                <a:gd name="T72" fmla="*/ 0 w 21000"/>
                <a:gd name="T73" fmla="*/ 0 h 4680"/>
                <a:gd name="T74" fmla="*/ 0 w 21000"/>
                <a:gd name="T75" fmla="*/ 0 h 4680"/>
                <a:gd name="T76" fmla="*/ 0 w 21000"/>
                <a:gd name="T77" fmla="*/ 0 h 4680"/>
                <a:gd name="T78" fmla="*/ 0 w 21000"/>
                <a:gd name="T79" fmla="*/ 0 h 4680"/>
                <a:gd name="T80" fmla="*/ 0 w 21000"/>
                <a:gd name="T81" fmla="*/ 0 h 4680"/>
                <a:gd name="T82" fmla="*/ 0 w 21000"/>
                <a:gd name="T83" fmla="*/ 0 h 4680"/>
                <a:gd name="T84" fmla="*/ 0 w 21000"/>
                <a:gd name="T85" fmla="*/ 0 h 4680"/>
                <a:gd name="T86" fmla="*/ 0 w 21000"/>
                <a:gd name="T87" fmla="*/ 0 h 4680"/>
                <a:gd name="T88" fmla="*/ 0 w 21000"/>
                <a:gd name="T89" fmla="*/ 0 h 4680"/>
                <a:gd name="T90" fmla="*/ 0 w 21000"/>
                <a:gd name="T91" fmla="*/ 0 h 4680"/>
                <a:gd name="T92" fmla="*/ 0 w 21000"/>
                <a:gd name="T93" fmla="*/ 0 h 4680"/>
                <a:gd name="T94" fmla="*/ 0 w 21000"/>
                <a:gd name="T95" fmla="*/ 0 h 4680"/>
                <a:gd name="T96" fmla="*/ 0 w 21000"/>
                <a:gd name="T97" fmla="*/ 0 h 4680"/>
                <a:gd name="T98" fmla="*/ 0 w 21000"/>
                <a:gd name="T99" fmla="*/ 0 h 4680"/>
                <a:gd name="T100" fmla="*/ 0 w 21000"/>
                <a:gd name="T101" fmla="*/ 0 h 4680"/>
                <a:gd name="T102" fmla="*/ 0 w 21000"/>
                <a:gd name="T103" fmla="*/ 0 h 4680"/>
                <a:gd name="T104" fmla="*/ 0 w 21000"/>
                <a:gd name="T105" fmla="*/ 0 h 4680"/>
                <a:gd name="T106" fmla="*/ 0 w 21000"/>
                <a:gd name="T107" fmla="*/ 0 h 4680"/>
                <a:gd name="T108" fmla="*/ 0 w 21000"/>
                <a:gd name="T109" fmla="*/ 0 h 4680"/>
                <a:gd name="T110" fmla="*/ 0 w 21000"/>
                <a:gd name="T111" fmla="*/ 0 h 4680"/>
                <a:gd name="T112" fmla="*/ 0 w 21000"/>
                <a:gd name="T113" fmla="*/ 0 h 4680"/>
                <a:gd name="T114" fmla="*/ 0 w 21000"/>
                <a:gd name="T115" fmla="*/ 0 h 4680"/>
                <a:gd name="T116" fmla="*/ 0 w 21000"/>
                <a:gd name="T117" fmla="*/ 0 h 4680"/>
                <a:gd name="T118" fmla="*/ 0 w 21000"/>
                <a:gd name="T119" fmla="*/ 0 h 4680"/>
                <a:gd name="T120" fmla="*/ 0 w 21000"/>
                <a:gd name="T121" fmla="*/ 0 h 4680"/>
                <a:gd name="T122" fmla="*/ 0 w 21000"/>
                <a:gd name="T123" fmla="*/ 0 h 4680"/>
                <a:gd name="T124" fmla="*/ 0 w 21000"/>
                <a:gd name="T125" fmla="*/ 0 h 46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000" h="4680">
                  <a:moveTo>
                    <a:pt x="4791" y="2043"/>
                  </a:moveTo>
                  <a:lnTo>
                    <a:pt x="4788" y="2051"/>
                  </a:lnTo>
                  <a:lnTo>
                    <a:pt x="4785" y="2057"/>
                  </a:lnTo>
                  <a:lnTo>
                    <a:pt x="4781" y="2064"/>
                  </a:lnTo>
                  <a:lnTo>
                    <a:pt x="4778" y="2068"/>
                  </a:lnTo>
                  <a:lnTo>
                    <a:pt x="4767" y="2077"/>
                  </a:lnTo>
                  <a:lnTo>
                    <a:pt x="4758" y="2088"/>
                  </a:lnTo>
                  <a:lnTo>
                    <a:pt x="4728" y="2133"/>
                  </a:lnTo>
                  <a:lnTo>
                    <a:pt x="4722" y="2143"/>
                  </a:lnTo>
                  <a:lnTo>
                    <a:pt x="4716" y="2156"/>
                  </a:lnTo>
                  <a:lnTo>
                    <a:pt x="4711" y="2168"/>
                  </a:lnTo>
                  <a:lnTo>
                    <a:pt x="4705" y="2180"/>
                  </a:lnTo>
                  <a:lnTo>
                    <a:pt x="4700" y="2188"/>
                  </a:lnTo>
                  <a:lnTo>
                    <a:pt x="4696" y="2196"/>
                  </a:lnTo>
                  <a:lnTo>
                    <a:pt x="4695" y="2201"/>
                  </a:lnTo>
                  <a:lnTo>
                    <a:pt x="4694" y="2207"/>
                  </a:lnTo>
                  <a:lnTo>
                    <a:pt x="4694" y="2221"/>
                  </a:lnTo>
                  <a:lnTo>
                    <a:pt x="4694" y="2244"/>
                  </a:lnTo>
                  <a:lnTo>
                    <a:pt x="4709" y="2253"/>
                  </a:lnTo>
                  <a:lnTo>
                    <a:pt x="4724" y="2261"/>
                  </a:lnTo>
                  <a:lnTo>
                    <a:pt x="4738" y="2267"/>
                  </a:lnTo>
                  <a:lnTo>
                    <a:pt x="4751" y="2270"/>
                  </a:lnTo>
                  <a:lnTo>
                    <a:pt x="4759" y="2271"/>
                  </a:lnTo>
                  <a:lnTo>
                    <a:pt x="4767" y="2271"/>
                  </a:lnTo>
                  <a:lnTo>
                    <a:pt x="4775" y="2271"/>
                  </a:lnTo>
                  <a:lnTo>
                    <a:pt x="4784" y="2269"/>
                  </a:lnTo>
                  <a:lnTo>
                    <a:pt x="4802" y="2265"/>
                  </a:lnTo>
                  <a:lnTo>
                    <a:pt x="4825" y="2255"/>
                  </a:lnTo>
                  <a:lnTo>
                    <a:pt x="4834" y="2251"/>
                  </a:lnTo>
                  <a:lnTo>
                    <a:pt x="4842" y="2248"/>
                  </a:lnTo>
                  <a:lnTo>
                    <a:pt x="4848" y="2242"/>
                  </a:lnTo>
                  <a:lnTo>
                    <a:pt x="4854" y="2237"/>
                  </a:lnTo>
                  <a:lnTo>
                    <a:pt x="4863" y="2228"/>
                  </a:lnTo>
                  <a:lnTo>
                    <a:pt x="4872" y="2217"/>
                  </a:lnTo>
                  <a:lnTo>
                    <a:pt x="4881" y="2208"/>
                  </a:lnTo>
                  <a:lnTo>
                    <a:pt x="4893" y="2200"/>
                  </a:lnTo>
                  <a:lnTo>
                    <a:pt x="4901" y="2196"/>
                  </a:lnTo>
                  <a:lnTo>
                    <a:pt x="4910" y="2192"/>
                  </a:lnTo>
                  <a:lnTo>
                    <a:pt x="4921" y="2188"/>
                  </a:lnTo>
                  <a:lnTo>
                    <a:pt x="4934" y="2185"/>
                  </a:lnTo>
                  <a:lnTo>
                    <a:pt x="4948" y="2176"/>
                  </a:lnTo>
                  <a:lnTo>
                    <a:pt x="4974" y="2164"/>
                  </a:lnTo>
                  <a:lnTo>
                    <a:pt x="4991" y="2156"/>
                  </a:lnTo>
                  <a:lnTo>
                    <a:pt x="5009" y="2144"/>
                  </a:lnTo>
                  <a:lnTo>
                    <a:pt x="5024" y="2133"/>
                  </a:lnTo>
                  <a:lnTo>
                    <a:pt x="5041" y="2115"/>
                  </a:lnTo>
                  <a:lnTo>
                    <a:pt x="5051" y="2106"/>
                  </a:lnTo>
                  <a:lnTo>
                    <a:pt x="5060" y="2098"/>
                  </a:lnTo>
                  <a:lnTo>
                    <a:pt x="5068" y="2092"/>
                  </a:lnTo>
                  <a:lnTo>
                    <a:pt x="5074" y="2086"/>
                  </a:lnTo>
                  <a:lnTo>
                    <a:pt x="5082" y="2084"/>
                  </a:lnTo>
                  <a:lnTo>
                    <a:pt x="5089" y="2081"/>
                  </a:lnTo>
                  <a:lnTo>
                    <a:pt x="5096" y="2080"/>
                  </a:lnTo>
                  <a:lnTo>
                    <a:pt x="5103" y="2080"/>
                  </a:lnTo>
                  <a:lnTo>
                    <a:pt x="5120" y="2080"/>
                  </a:lnTo>
                  <a:lnTo>
                    <a:pt x="5140" y="2081"/>
                  </a:lnTo>
                  <a:lnTo>
                    <a:pt x="5166" y="2082"/>
                  </a:lnTo>
                  <a:lnTo>
                    <a:pt x="5198" y="2081"/>
                  </a:lnTo>
                  <a:lnTo>
                    <a:pt x="5228" y="2077"/>
                  </a:lnTo>
                  <a:lnTo>
                    <a:pt x="5254" y="2074"/>
                  </a:lnTo>
                  <a:lnTo>
                    <a:pt x="5278" y="2070"/>
                  </a:lnTo>
                  <a:lnTo>
                    <a:pt x="5301" y="2066"/>
                  </a:lnTo>
                  <a:lnTo>
                    <a:pt x="5324" y="2060"/>
                  </a:lnTo>
                  <a:lnTo>
                    <a:pt x="5346" y="2052"/>
                  </a:lnTo>
                  <a:lnTo>
                    <a:pt x="5371" y="2041"/>
                  </a:lnTo>
                  <a:lnTo>
                    <a:pt x="5397" y="2029"/>
                  </a:lnTo>
                  <a:lnTo>
                    <a:pt x="5409" y="2024"/>
                  </a:lnTo>
                  <a:lnTo>
                    <a:pt x="5415" y="2020"/>
                  </a:lnTo>
                  <a:lnTo>
                    <a:pt x="5421" y="2015"/>
                  </a:lnTo>
                  <a:lnTo>
                    <a:pt x="5429" y="2003"/>
                  </a:lnTo>
                  <a:lnTo>
                    <a:pt x="5442" y="1985"/>
                  </a:lnTo>
                  <a:lnTo>
                    <a:pt x="5457" y="1966"/>
                  </a:lnTo>
                  <a:lnTo>
                    <a:pt x="5473" y="1952"/>
                  </a:lnTo>
                  <a:lnTo>
                    <a:pt x="5488" y="1937"/>
                  </a:lnTo>
                  <a:lnTo>
                    <a:pt x="5547" y="1864"/>
                  </a:lnTo>
                  <a:lnTo>
                    <a:pt x="5552" y="1855"/>
                  </a:lnTo>
                  <a:lnTo>
                    <a:pt x="5556" y="1850"/>
                  </a:lnTo>
                  <a:lnTo>
                    <a:pt x="5561" y="1842"/>
                  </a:lnTo>
                  <a:lnTo>
                    <a:pt x="5573" y="1826"/>
                  </a:lnTo>
                  <a:lnTo>
                    <a:pt x="5582" y="1815"/>
                  </a:lnTo>
                  <a:lnTo>
                    <a:pt x="5586" y="1809"/>
                  </a:lnTo>
                  <a:lnTo>
                    <a:pt x="5591" y="1804"/>
                  </a:lnTo>
                  <a:lnTo>
                    <a:pt x="5602" y="1794"/>
                  </a:lnTo>
                  <a:lnTo>
                    <a:pt x="5616" y="1782"/>
                  </a:lnTo>
                  <a:lnTo>
                    <a:pt x="5627" y="1773"/>
                  </a:lnTo>
                  <a:lnTo>
                    <a:pt x="5633" y="1767"/>
                  </a:lnTo>
                  <a:lnTo>
                    <a:pt x="5640" y="1760"/>
                  </a:lnTo>
                  <a:lnTo>
                    <a:pt x="5649" y="1747"/>
                  </a:lnTo>
                  <a:lnTo>
                    <a:pt x="5663" y="1730"/>
                  </a:lnTo>
                  <a:lnTo>
                    <a:pt x="5683" y="1700"/>
                  </a:lnTo>
                  <a:lnTo>
                    <a:pt x="5709" y="1660"/>
                  </a:lnTo>
                  <a:lnTo>
                    <a:pt x="5726" y="1634"/>
                  </a:lnTo>
                  <a:lnTo>
                    <a:pt x="5746" y="1607"/>
                  </a:lnTo>
                  <a:lnTo>
                    <a:pt x="5768" y="1578"/>
                  </a:lnTo>
                  <a:lnTo>
                    <a:pt x="5796" y="1547"/>
                  </a:lnTo>
                  <a:lnTo>
                    <a:pt x="5812" y="1530"/>
                  </a:lnTo>
                  <a:lnTo>
                    <a:pt x="5826" y="1514"/>
                  </a:lnTo>
                  <a:lnTo>
                    <a:pt x="5841" y="1498"/>
                  </a:lnTo>
                  <a:lnTo>
                    <a:pt x="5859" y="1484"/>
                  </a:lnTo>
                  <a:lnTo>
                    <a:pt x="5880" y="1464"/>
                  </a:lnTo>
                  <a:lnTo>
                    <a:pt x="5898" y="1445"/>
                  </a:lnTo>
                  <a:lnTo>
                    <a:pt x="5906" y="1436"/>
                  </a:lnTo>
                  <a:lnTo>
                    <a:pt x="5913" y="1427"/>
                  </a:lnTo>
                  <a:lnTo>
                    <a:pt x="5918" y="1418"/>
                  </a:lnTo>
                  <a:lnTo>
                    <a:pt x="5923" y="1408"/>
                  </a:lnTo>
                  <a:lnTo>
                    <a:pt x="5929" y="1398"/>
                  </a:lnTo>
                  <a:lnTo>
                    <a:pt x="5931" y="1389"/>
                  </a:lnTo>
                  <a:lnTo>
                    <a:pt x="5935" y="1378"/>
                  </a:lnTo>
                  <a:lnTo>
                    <a:pt x="5938" y="1368"/>
                  </a:lnTo>
                  <a:lnTo>
                    <a:pt x="5940" y="1344"/>
                  </a:lnTo>
                  <a:lnTo>
                    <a:pt x="5942" y="1317"/>
                  </a:lnTo>
                  <a:lnTo>
                    <a:pt x="5942" y="1300"/>
                  </a:lnTo>
                  <a:lnTo>
                    <a:pt x="5942" y="1284"/>
                  </a:lnTo>
                  <a:lnTo>
                    <a:pt x="5940" y="1271"/>
                  </a:lnTo>
                  <a:lnTo>
                    <a:pt x="5938" y="1258"/>
                  </a:lnTo>
                  <a:lnTo>
                    <a:pt x="5934" y="1247"/>
                  </a:lnTo>
                  <a:lnTo>
                    <a:pt x="5929" y="1237"/>
                  </a:lnTo>
                  <a:lnTo>
                    <a:pt x="5921" y="1229"/>
                  </a:lnTo>
                  <a:lnTo>
                    <a:pt x="5910" y="1220"/>
                  </a:lnTo>
                  <a:lnTo>
                    <a:pt x="5901" y="1214"/>
                  </a:lnTo>
                  <a:lnTo>
                    <a:pt x="5889" y="1209"/>
                  </a:lnTo>
                  <a:lnTo>
                    <a:pt x="5877" y="1206"/>
                  </a:lnTo>
                  <a:lnTo>
                    <a:pt x="5866" y="1204"/>
                  </a:lnTo>
                  <a:lnTo>
                    <a:pt x="5852" y="1202"/>
                  </a:lnTo>
                  <a:lnTo>
                    <a:pt x="5841" y="1202"/>
                  </a:lnTo>
                  <a:lnTo>
                    <a:pt x="5828" y="1204"/>
                  </a:lnTo>
                  <a:lnTo>
                    <a:pt x="5814" y="1205"/>
                  </a:lnTo>
                  <a:lnTo>
                    <a:pt x="5788" y="1210"/>
                  </a:lnTo>
                  <a:lnTo>
                    <a:pt x="5765" y="1218"/>
                  </a:lnTo>
                  <a:lnTo>
                    <a:pt x="5742" y="1227"/>
                  </a:lnTo>
                  <a:lnTo>
                    <a:pt x="5723" y="1237"/>
                  </a:lnTo>
                  <a:lnTo>
                    <a:pt x="5695" y="1254"/>
                  </a:lnTo>
                  <a:lnTo>
                    <a:pt x="5673" y="1271"/>
                  </a:lnTo>
                  <a:lnTo>
                    <a:pt x="5654" y="1286"/>
                  </a:lnTo>
                  <a:lnTo>
                    <a:pt x="5637" y="1299"/>
                  </a:lnTo>
                  <a:lnTo>
                    <a:pt x="5629" y="1305"/>
                  </a:lnTo>
                  <a:lnTo>
                    <a:pt x="5621" y="1311"/>
                  </a:lnTo>
                  <a:lnTo>
                    <a:pt x="5612" y="1315"/>
                  </a:lnTo>
                  <a:lnTo>
                    <a:pt x="5604" y="1319"/>
                  </a:lnTo>
                  <a:lnTo>
                    <a:pt x="5594" y="1321"/>
                  </a:lnTo>
                  <a:lnTo>
                    <a:pt x="5583" y="1324"/>
                  </a:lnTo>
                  <a:lnTo>
                    <a:pt x="5572" y="1324"/>
                  </a:lnTo>
                  <a:lnTo>
                    <a:pt x="5558" y="1324"/>
                  </a:lnTo>
                  <a:lnTo>
                    <a:pt x="5514" y="1321"/>
                  </a:lnTo>
                  <a:lnTo>
                    <a:pt x="5486" y="1321"/>
                  </a:lnTo>
                  <a:lnTo>
                    <a:pt x="5471" y="1321"/>
                  </a:lnTo>
                  <a:lnTo>
                    <a:pt x="5461" y="1323"/>
                  </a:lnTo>
                  <a:lnTo>
                    <a:pt x="5456" y="1327"/>
                  </a:lnTo>
                  <a:lnTo>
                    <a:pt x="5448" y="1332"/>
                  </a:lnTo>
                  <a:lnTo>
                    <a:pt x="5435" y="1340"/>
                  </a:lnTo>
                  <a:lnTo>
                    <a:pt x="5410" y="1350"/>
                  </a:lnTo>
                  <a:lnTo>
                    <a:pt x="5397" y="1356"/>
                  </a:lnTo>
                  <a:lnTo>
                    <a:pt x="5388" y="1360"/>
                  </a:lnTo>
                  <a:lnTo>
                    <a:pt x="5379" y="1365"/>
                  </a:lnTo>
                  <a:lnTo>
                    <a:pt x="5368" y="1373"/>
                  </a:lnTo>
                  <a:lnTo>
                    <a:pt x="5350" y="1385"/>
                  </a:lnTo>
                  <a:lnTo>
                    <a:pt x="5330" y="1397"/>
                  </a:lnTo>
                  <a:lnTo>
                    <a:pt x="5312" y="1410"/>
                  </a:lnTo>
                  <a:lnTo>
                    <a:pt x="5293" y="1423"/>
                  </a:lnTo>
                  <a:lnTo>
                    <a:pt x="5284" y="1431"/>
                  </a:lnTo>
                  <a:lnTo>
                    <a:pt x="5278" y="1439"/>
                  </a:lnTo>
                  <a:lnTo>
                    <a:pt x="5271" y="1445"/>
                  </a:lnTo>
                  <a:lnTo>
                    <a:pt x="5266" y="1455"/>
                  </a:lnTo>
                  <a:lnTo>
                    <a:pt x="5258" y="1471"/>
                  </a:lnTo>
                  <a:lnTo>
                    <a:pt x="5250" y="1489"/>
                  </a:lnTo>
                  <a:lnTo>
                    <a:pt x="5242" y="1509"/>
                  </a:lnTo>
                  <a:lnTo>
                    <a:pt x="5232" y="1531"/>
                  </a:lnTo>
                  <a:lnTo>
                    <a:pt x="5225" y="1543"/>
                  </a:lnTo>
                  <a:lnTo>
                    <a:pt x="5219" y="1556"/>
                  </a:lnTo>
                  <a:lnTo>
                    <a:pt x="5209" y="1570"/>
                  </a:lnTo>
                  <a:lnTo>
                    <a:pt x="5199" y="1584"/>
                  </a:lnTo>
                  <a:lnTo>
                    <a:pt x="5186" y="1600"/>
                  </a:lnTo>
                  <a:lnTo>
                    <a:pt x="5177" y="1616"/>
                  </a:lnTo>
                  <a:lnTo>
                    <a:pt x="5169" y="1628"/>
                  </a:lnTo>
                  <a:lnTo>
                    <a:pt x="5162" y="1640"/>
                  </a:lnTo>
                  <a:lnTo>
                    <a:pt x="5154" y="1662"/>
                  </a:lnTo>
                  <a:lnTo>
                    <a:pt x="5146" y="1681"/>
                  </a:lnTo>
                  <a:lnTo>
                    <a:pt x="5138" y="1702"/>
                  </a:lnTo>
                  <a:lnTo>
                    <a:pt x="5125" y="1726"/>
                  </a:lnTo>
                  <a:lnTo>
                    <a:pt x="5116" y="1739"/>
                  </a:lnTo>
                  <a:lnTo>
                    <a:pt x="5104" y="1755"/>
                  </a:lnTo>
                  <a:lnTo>
                    <a:pt x="5091" y="1772"/>
                  </a:lnTo>
                  <a:lnTo>
                    <a:pt x="5074" y="1790"/>
                  </a:lnTo>
                  <a:lnTo>
                    <a:pt x="5065" y="1800"/>
                  </a:lnTo>
                  <a:lnTo>
                    <a:pt x="5054" y="1808"/>
                  </a:lnTo>
                  <a:lnTo>
                    <a:pt x="5045" y="1814"/>
                  </a:lnTo>
                  <a:lnTo>
                    <a:pt x="5037" y="1821"/>
                  </a:lnTo>
                  <a:lnTo>
                    <a:pt x="4985" y="1863"/>
                  </a:lnTo>
                  <a:lnTo>
                    <a:pt x="4965" y="1887"/>
                  </a:lnTo>
                  <a:lnTo>
                    <a:pt x="4939" y="1920"/>
                  </a:lnTo>
                  <a:lnTo>
                    <a:pt x="4923" y="1938"/>
                  </a:lnTo>
                  <a:lnTo>
                    <a:pt x="4905" y="1957"/>
                  </a:lnTo>
                  <a:lnTo>
                    <a:pt x="4896" y="1966"/>
                  </a:lnTo>
                  <a:lnTo>
                    <a:pt x="4885" y="1975"/>
                  </a:lnTo>
                  <a:lnTo>
                    <a:pt x="4873" y="1983"/>
                  </a:lnTo>
                  <a:lnTo>
                    <a:pt x="4862" y="1991"/>
                  </a:lnTo>
                  <a:lnTo>
                    <a:pt x="4791" y="2043"/>
                  </a:lnTo>
                  <a:close/>
                  <a:moveTo>
                    <a:pt x="354" y="402"/>
                  </a:moveTo>
                  <a:lnTo>
                    <a:pt x="354" y="414"/>
                  </a:lnTo>
                  <a:lnTo>
                    <a:pt x="356" y="425"/>
                  </a:lnTo>
                  <a:lnTo>
                    <a:pt x="357" y="436"/>
                  </a:lnTo>
                  <a:lnTo>
                    <a:pt x="358" y="445"/>
                  </a:lnTo>
                  <a:lnTo>
                    <a:pt x="361" y="453"/>
                  </a:lnTo>
                  <a:lnTo>
                    <a:pt x="365" y="461"/>
                  </a:lnTo>
                  <a:lnTo>
                    <a:pt x="369" y="468"/>
                  </a:lnTo>
                  <a:lnTo>
                    <a:pt x="373" y="474"/>
                  </a:lnTo>
                  <a:lnTo>
                    <a:pt x="383" y="485"/>
                  </a:lnTo>
                  <a:lnTo>
                    <a:pt x="398" y="495"/>
                  </a:lnTo>
                  <a:lnTo>
                    <a:pt x="413" y="505"/>
                  </a:lnTo>
                  <a:lnTo>
                    <a:pt x="433" y="515"/>
                  </a:lnTo>
                  <a:lnTo>
                    <a:pt x="441" y="522"/>
                  </a:lnTo>
                  <a:lnTo>
                    <a:pt x="449" y="534"/>
                  </a:lnTo>
                  <a:lnTo>
                    <a:pt x="459" y="548"/>
                  </a:lnTo>
                  <a:lnTo>
                    <a:pt x="473" y="563"/>
                  </a:lnTo>
                  <a:lnTo>
                    <a:pt x="476" y="567"/>
                  </a:lnTo>
                  <a:lnTo>
                    <a:pt x="480" y="571"/>
                  </a:lnTo>
                  <a:lnTo>
                    <a:pt x="497" y="589"/>
                  </a:lnTo>
                  <a:lnTo>
                    <a:pt x="513" y="604"/>
                  </a:lnTo>
                  <a:lnTo>
                    <a:pt x="528" y="614"/>
                  </a:lnTo>
                  <a:lnTo>
                    <a:pt x="541" y="621"/>
                  </a:lnTo>
                  <a:lnTo>
                    <a:pt x="553" y="626"/>
                  </a:lnTo>
                  <a:lnTo>
                    <a:pt x="563" y="629"/>
                  </a:lnTo>
                  <a:lnTo>
                    <a:pt x="574" y="630"/>
                  </a:lnTo>
                  <a:lnTo>
                    <a:pt x="583" y="632"/>
                  </a:lnTo>
                  <a:lnTo>
                    <a:pt x="592" y="633"/>
                  </a:lnTo>
                  <a:lnTo>
                    <a:pt x="600" y="633"/>
                  </a:lnTo>
                  <a:lnTo>
                    <a:pt x="608" y="636"/>
                  </a:lnTo>
                  <a:lnTo>
                    <a:pt x="614" y="641"/>
                  </a:lnTo>
                  <a:lnTo>
                    <a:pt x="622" y="647"/>
                  </a:lnTo>
                  <a:lnTo>
                    <a:pt x="629" y="657"/>
                  </a:lnTo>
                  <a:lnTo>
                    <a:pt x="637" y="670"/>
                  </a:lnTo>
                  <a:lnTo>
                    <a:pt x="644" y="687"/>
                  </a:lnTo>
                  <a:lnTo>
                    <a:pt x="647" y="696"/>
                  </a:lnTo>
                  <a:lnTo>
                    <a:pt x="652" y="706"/>
                  </a:lnTo>
                  <a:lnTo>
                    <a:pt x="656" y="713"/>
                  </a:lnTo>
                  <a:lnTo>
                    <a:pt x="662" y="720"/>
                  </a:lnTo>
                  <a:lnTo>
                    <a:pt x="675" y="733"/>
                  </a:lnTo>
                  <a:lnTo>
                    <a:pt x="688" y="747"/>
                  </a:lnTo>
                  <a:lnTo>
                    <a:pt x="721" y="769"/>
                  </a:lnTo>
                  <a:lnTo>
                    <a:pt x="730" y="778"/>
                  </a:lnTo>
                  <a:lnTo>
                    <a:pt x="740" y="790"/>
                  </a:lnTo>
                  <a:lnTo>
                    <a:pt x="751" y="802"/>
                  </a:lnTo>
                  <a:lnTo>
                    <a:pt x="760" y="815"/>
                  </a:lnTo>
                  <a:lnTo>
                    <a:pt x="770" y="828"/>
                  </a:lnTo>
                  <a:lnTo>
                    <a:pt x="780" y="839"/>
                  </a:lnTo>
                  <a:lnTo>
                    <a:pt x="788" y="848"/>
                  </a:lnTo>
                  <a:lnTo>
                    <a:pt x="794" y="855"/>
                  </a:lnTo>
                  <a:lnTo>
                    <a:pt x="810" y="864"/>
                  </a:lnTo>
                  <a:lnTo>
                    <a:pt x="827" y="875"/>
                  </a:lnTo>
                  <a:lnTo>
                    <a:pt x="835" y="880"/>
                  </a:lnTo>
                  <a:lnTo>
                    <a:pt x="841" y="887"/>
                  </a:lnTo>
                  <a:lnTo>
                    <a:pt x="849" y="893"/>
                  </a:lnTo>
                  <a:lnTo>
                    <a:pt x="854" y="901"/>
                  </a:lnTo>
                  <a:lnTo>
                    <a:pt x="889" y="945"/>
                  </a:lnTo>
                  <a:lnTo>
                    <a:pt x="894" y="953"/>
                  </a:lnTo>
                  <a:lnTo>
                    <a:pt x="900" y="961"/>
                  </a:lnTo>
                  <a:lnTo>
                    <a:pt x="907" y="969"/>
                  </a:lnTo>
                  <a:lnTo>
                    <a:pt x="915" y="975"/>
                  </a:lnTo>
                  <a:lnTo>
                    <a:pt x="929" y="988"/>
                  </a:lnTo>
                  <a:lnTo>
                    <a:pt x="946" y="1002"/>
                  </a:lnTo>
                  <a:lnTo>
                    <a:pt x="962" y="1015"/>
                  </a:lnTo>
                  <a:lnTo>
                    <a:pt x="979" y="1029"/>
                  </a:lnTo>
                  <a:lnTo>
                    <a:pt x="994" y="1045"/>
                  </a:lnTo>
                  <a:lnTo>
                    <a:pt x="1008" y="1064"/>
                  </a:lnTo>
                  <a:lnTo>
                    <a:pt x="1024" y="1091"/>
                  </a:lnTo>
                  <a:lnTo>
                    <a:pt x="1030" y="1105"/>
                  </a:lnTo>
                  <a:lnTo>
                    <a:pt x="1034" y="1110"/>
                  </a:lnTo>
                  <a:lnTo>
                    <a:pt x="1043" y="1115"/>
                  </a:lnTo>
                  <a:lnTo>
                    <a:pt x="1057" y="1124"/>
                  </a:lnTo>
                  <a:lnTo>
                    <a:pt x="1080" y="1139"/>
                  </a:lnTo>
                  <a:lnTo>
                    <a:pt x="1084" y="1143"/>
                  </a:lnTo>
                  <a:lnTo>
                    <a:pt x="1089" y="1147"/>
                  </a:lnTo>
                  <a:lnTo>
                    <a:pt x="1093" y="1152"/>
                  </a:lnTo>
                  <a:lnTo>
                    <a:pt x="1096" y="1156"/>
                  </a:lnTo>
                  <a:lnTo>
                    <a:pt x="1101" y="1168"/>
                  </a:lnTo>
                  <a:lnTo>
                    <a:pt x="1106" y="1180"/>
                  </a:lnTo>
                  <a:lnTo>
                    <a:pt x="1122" y="1218"/>
                  </a:lnTo>
                  <a:lnTo>
                    <a:pt x="1137" y="1245"/>
                  </a:lnTo>
                  <a:lnTo>
                    <a:pt x="1148" y="1263"/>
                  </a:lnTo>
                  <a:lnTo>
                    <a:pt x="1160" y="1276"/>
                  </a:lnTo>
                  <a:lnTo>
                    <a:pt x="1171" y="1286"/>
                  </a:lnTo>
                  <a:lnTo>
                    <a:pt x="1183" y="1294"/>
                  </a:lnTo>
                  <a:lnTo>
                    <a:pt x="1196" y="1301"/>
                  </a:lnTo>
                  <a:lnTo>
                    <a:pt x="1210" y="1312"/>
                  </a:lnTo>
                  <a:lnTo>
                    <a:pt x="1227" y="1327"/>
                  </a:lnTo>
                  <a:lnTo>
                    <a:pt x="1236" y="1336"/>
                  </a:lnTo>
                  <a:lnTo>
                    <a:pt x="1243" y="1344"/>
                  </a:lnTo>
                  <a:lnTo>
                    <a:pt x="1248" y="1353"/>
                  </a:lnTo>
                  <a:lnTo>
                    <a:pt x="1252" y="1364"/>
                  </a:lnTo>
                  <a:lnTo>
                    <a:pt x="1255" y="1373"/>
                  </a:lnTo>
                  <a:lnTo>
                    <a:pt x="1256" y="1383"/>
                  </a:lnTo>
                  <a:lnTo>
                    <a:pt x="1257" y="1395"/>
                  </a:lnTo>
                  <a:lnTo>
                    <a:pt x="1257" y="1407"/>
                  </a:lnTo>
                  <a:lnTo>
                    <a:pt x="1257" y="1422"/>
                  </a:lnTo>
                  <a:lnTo>
                    <a:pt x="1256" y="1435"/>
                  </a:lnTo>
                  <a:lnTo>
                    <a:pt x="1253" y="1448"/>
                  </a:lnTo>
                  <a:lnTo>
                    <a:pt x="1251" y="1460"/>
                  </a:lnTo>
                  <a:lnTo>
                    <a:pt x="1243" y="1482"/>
                  </a:lnTo>
                  <a:lnTo>
                    <a:pt x="1235" y="1506"/>
                  </a:lnTo>
                  <a:lnTo>
                    <a:pt x="1229" y="1523"/>
                  </a:lnTo>
                  <a:lnTo>
                    <a:pt x="1222" y="1537"/>
                  </a:lnTo>
                  <a:lnTo>
                    <a:pt x="1214" y="1547"/>
                  </a:lnTo>
                  <a:lnTo>
                    <a:pt x="1201" y="1559"/>
                  </a:lnTo>
                  <a:lnTo>
                    <a:pt x="1194" y="1566"/>
                  </a:lnTo>
                  <a:lnTo>
                    <a:pt x="1192" y="1568"/>
                  </a:lnTo>
                  <a:lnTo>
                    <a:pt x="1189" y="1570"/>
                  </a:lnTo>
                  <a:lnTo>
                    <a:pt x="1181" y="1572"/>
                  </a:lnTo>
                  <a:lnTo>
                    <a:pt x="1167" y="1578"/>
                  </a:lnTo>
                  <a:lnTo>
                    <a:pt x="1160" y="1582"/>
                  </a:lnTo>
                  <a:lnTo>
                    <a:pt x="1155" y="1586"/>
                  </a:lnTo>
                  <a:lnTo>
                    <a:pt x="1146" y="1596"/>
                  </a:lnTo>
                  <a:lnTo>
                    <a:pt x="1133" y="1607"/>
                  </a:lnTo>
                  <a:lnTo>
                    <a:pt x="1118" y="1617"/>
                  </a:lnTo>
                  <a:lnTo>
                    <a:pt x="1101" y="1627"/>
                  </a:lnTo>
                  <a:lnTo>
                    <a:pt x="1083" y="1634"/>
                  </a:lnTo>
                  <a:lnTo>
                    <a:pt x="1063" y="1641"/>
                  </a:lnTo>
                  <a:lnTo>
                    <a:pt x="1043" y="1646"/>
                  </a:lnTo>
                  <a:lnTo>
                    <a:pt x="1022" y="1649"/>
                  </a:lnTo>
                  <a:lnTo>
                    <a:pt x="1001" y="1650"/>
                  </a:lnTo>
                  <a:lnTo>
                    <a:pt x="987" y="1649"/>
                  </a:lnTo>
                  <a:lnTo>
                    <a:pt x="971" y="1646"/>
                  </a:lnTo>
                  <a:lnTo>
                    <a:pt x="957" y="1642"/>
                  </a:lnTo>
                  <a:lnTo>
                    <a:pt x="940" y="1638"/>
                  </a:lnTo>
                  <a:lnTo>
                    <a:pt x="932" y="1637"/>
                  </a:lnTo>
                  <a:lnTo>
                    <a:pt x="921" y="1636"/>
                  </a:lnTo>
                  <a:lnTo>
                    <a:pt x="912" y="1636"/>
                  </a:lnTo>
                  <a:lnTo>
                    <a:pt x="900" y="1637"/>
                  </a:lnTo>
                  <a:lnTo>
                    <a:pt x="889" y="1638"/>
                  </a:lnTo>
                  <a:lnTo>
                    <a:pt x="875" y="1641"/>
                  </a:lnTo>
                  <a:lnTo>
                    <a:pt x="861" y="1645"/>
                  </a:lnTo>
                  <a:lnTo>
                    <a:pt x="845" y="1652"/>
                  </a:lnTo>
                  <a:lnTo>
                    <a:pt x="832" y="1657"/>
                  </a:lnTo>
                  <a:lnTo>
                    <a:pt x="822" y="1664"/>
                  </a:lnTo>
                  <a:lnTo>
                    <a:pt x="811" y="1670"/>
                  </a:lnTo>
                  <a:lnTo>
                    <a:pt x="803" y="1677"/>
                  </a:lnTo>
                  <a:lnTo>
                    <a:pt x="795" y="1685"/>
                  </a:lnTo>
                  <a:lnTo>
                    <a:pt x="788" y="1694"/>
                  </a:lnTo>
                  <a:lnTo>
                    <a:pt x="781" y="1704"/>
                  </a:lnTo>
                  <a:lnTo>
                    <a:pt x="773" y="1716"/>
                  </a:lnTo>
                  <a:lnTo>
                    <a:pt x="765" y="1727"/>
                  </a:lnTo>
                  <a:lnTo>
                    <a:pt x="757" y="1737"/>
                  </a:lnTo>
                  <a:lnTo>
                    <a:pt x="748" y="1745"/>
                  </a:lnTo>
                  <a:lnTo>
                    <a:pt x="739" y="1752"/>
                  </a:lnTo>
                  <a:lnTo>
                    <a:pt x="718" y="1765"/>
                  </a:lnTo>
                  <a:lnTo>
                    <a:pt x="694" y="1777"/>
                  </a:lnTo>
                  <a:lnTo>
                    <a:pt x="677" y="1788"/>
                  </a:lnTo>
                  <a:lnTo>
                    <a:pt x="663" y="1798"/>
                  </a:lnTo>
                  <a:lnTo>
                    <a:pt x="652" y="1810"/>
                  </a:lnTo>
                  <a:lnTo>
                    <a:pt x="643" y="1822"/>
                  </a:lnTo>
                  <a:lnTo>
                    <a:pt x="629" y="1850"/>
                  </a:lnTo>
                  <a:lnTo>
                    <a:pt x="614" y="1882"/>
                  </a:lnTo>
                  <a:lnTo>
                    <a:pt x="600" y="1911"/>
                  </a:lnTo>
                  <a:lnTo>
                    <a:pt x="581" y="1949"/>
                  </a:lnTo>
                  <a:lnTo>
                    <a:pt x="562" y="1986"/>
                  </a:lnTo>
                  <a:lnTo>
                    <a:pt x="549" y="2007"/>
                  </a:lnTo>
                  <a:lnTo>
                    <a:pt x="526" y="2032"/>
                  </a:lnTo>
                  <a:lnTo>
                    <a:pt x="507" y="2059"/>
                  </a:lnTo>
                  <a:lnTo>
                    <a:pt x="497" y="2073"/>
                  </a:lnTo>
                  <a:lnTo>
                    <a:pt x="490" y="2088"/>
                  </a:lnTo>
                  <a:lnTo>
                    <a:pt x="482" y="2105"/>
                  </a:lnTo>
                  <a:lnTo>
                    <a:pt x="478" y="2121"/>
                  </a:lnTo>
                  <a:lnTo>
                    <a:pt x="471" y="2140"/>
                  </a:lnTo>
                  <a:lnTo>
                    <a:pt x="465" y="2156"/>
                  </a:lnTo>
                  <a:lnTo>
                    <a:pt x="457" y="2172"/>
                  </a:lnTo>
                  <a:lnTo>
                    <a:pt x="448" y="2188"/>
                  </a:lnTo>
                  <a:lnTo>
                    <a:pt x="440" y="2203"/>
                  </a:lnTo>
                  <a:lnTo>
                    <a:pt x="433" y="2220"/>
                  </a:lnTo>
                  <a:lnTo>
                    <a:pt x="427" y="2237"/>
                  </a:lnTo>
                  <a:lnTo>
                    <a:pt x="423" y="2257"/>
                  </a:lnTo>
                  <a:lnTo>
                    <a:pt x="421" y="2269"/>
                  </a:lnTo>
                  <a:lnTo>
                    <a:pt x="419" y="2278"/>
                  </a:lnTo>
                  <a:lnTo>
                    <a:pt x="416" y="2286"/>
                  </a:lnTo>
                  <a:lnTo>
                    <a:pt x="413" y="2292"/>
                  </a:lnTo>
                  <a:lnTo>
                    <a:pt x="406" y="2306"/>
                  </a:lnTo>
                  <a:lnTo>
                    <a:pt x="394" y="2320"/>
                  </a:lnTo>
                  <a:lnTo>
                    <a:pt x="387" y="2328"/>
                  </a:lnTo>
                  <a:lnTo>
                    <a:pt x="383" y="2333"/>
                  </a:lnTo>
                  <a:lnTo>
                    <a:pt x="382" y="2339"/>
                  </a:lnTo>
                  <a:lnTo>
                    <a:pt x="379" y="2351"/>
                  </a:lnTo>
                  <a:lnTo>
                    <a:pt x="370" y="2381"/>
                  </a:lnTo>
                  <a:lnTo>
                    <a:pt x="362" y="2402"/>
                  </a:lnTo>
                  <a:lnTo>
                    <a:pt x="360" y="2413"/>
                  </a:lnTo>
                  <a:lnTo>
                    <a:pt x="357" y="2427"/>
                  </a:lnTo>
                  <a:lnTo>
                    <a:pt x="356" y="2446"/>
                  </a:lnTo>
                  <a:lnTo>
                    <a:pt x="354" y="2472"/>
                  </a:lnTo>
                  <a:lnTo>
                    <a:pt x="356" y="2506"/>
                  </a:lnTo>
                  <a:lnTo>
                    <a:pt x="356" y="2540"/>
                  </a:lnTo>
                  <a:lnTo>
                    <a:pt x="354" y="2557"/>
                  </a:lnTo>
                  <a:lnTo>
                    <a:pt x="353" y="2574"/>
                  </a:lnTo>
                  <a:lnTo>
                    <a:pt x="350" y="2590"/>
                  </a:lnTo>
                  <a:lnTo>
                    <a:pt x="347" y="2606"/>
                  </a:lnTo>
                  <a:lnTo>
                    <a:pt x="337" y="2632"/>
                  </a:lnTo>
                  <a:lnTo>
                    <a:pt x="327" y="2658"/>
                  </a:lnTo>
                  <a:lnTo>
                    <a:pt x="318" y="2686"/>
                  </a:lnTo>
                  <a:lnTo>
                    <a:pt x="308" y="2714"/>
                  </a:lnTo>
                  <a:lnTo>
                    <a:pt x="303" y="2734"/>
                  </a:lnTo>
                  <a:lnTo>
                    <a:pt x="301" y="2754"/>
                  </a:lnTo>
                  <a:lnTo>
                    <a:pt x="299" y="2773"/>
                  </a:lnTo>
                  <a:lnTo>
                    <a:pt x="297" y="2792"/>
                  </a:lnTo>
                  <a:lnTo>
                    <a:pt x="294" y="2810"/>
                  </a:lnTo>
                  <a:lnTo>
                    <a:pt x="290" y="2828"/>
                  </a:lnTo>
                  <a:lnTo>
                    <a:pt x="287" y="2835"/>
                  </a:lnTo>
                  <a:lnTo>
                    <a:pt x="284" y="2843"/>
                  </a:lnTo>
                  <a:lnTo>
                    <a:pt x="280" y="2851"/>
                  </a:lnTo>
                  <a:lnTo>
                    <a:pt x="274" y="2859"/>
                  </a:lnTo>
                  <a:lnTo>
                    <a:pt x="266" y="2871"/>
                  </a:lnTo>
                  <a:lnTo>
                    <a:pt x="259" y="2883"/>
                  </a:lnTo>
                  <a:lnTo>
                    <a:pt x="240" y="2912"/>
                  </a:lnTo>
                  <a:lnTo>
                    <a:pt x="224" y="2941"/>
                  </a:lnTo>
                  <a:lnTo>
                    <a:pt x="207" y="2972"/>
                  </a:lnTo>
                  <a:lnTo>
                    <a:pt x="190" y="2999"/>
                  </a:lnTo>
                  <a:lnTo>
                    <a:pt x="179" y="3016"/>
                  </a:lnTo>
                  <a:lnTo>
                    <a:pt x="168" y="3032"/>
                  </a:lnTo>
                  <a:lnTo>
                    <a:pt x="156" y="3048"/>
                  </a:lnTo>
                  <a:lnTo>
                    <a:pt x="143" y="3064"/>
                  </a:lnTo>
                  <a:lnTo>
                    <a:pt x="130" y="3079"/>
                  </a:lnTo>
                  <a:lnTo>
                    <a:pt x="118" y="3093"/>
                  </a:lnTo>
                  <a:lnTo>
                    <a:pt x="106" y="3109"/>
                  </a:lnTo>
                  <a:lnTo>
                    <a:pt x="96" y="3125"/>
                  </a:lnTo>
                  <a:lnTo>
                    <a:pt x="89" y="3133"/>
                  </a:lnTo>
                  <a:lnTo>
                    <a:pt x="84" y="3141"/>
                  </a:lnTo>
                  <a:lnTo>
                    <a:pt x="80" y="3149"/>
                  </a:lnTo>
                  <a:lnTo>
                    <a:pt x="76" y="3159"/>
                  </a:lnTo>
                  <a:lnTo>
                    <a:pt x="75" y="3162"/>
                  </a:lnTo>
                  <a:lnTo>
                    <a:pt x="74" y="3166"/>
                  </a:lnTo>
                  <a:lnTo>
                    <a:pt x="72" y="3167"/>
                  </a:lnTo>
                  <a:lnTo>
                    <a:pt x="72" y="3168"/>
                  </a:lnTo>
                  <a:lnTo>
                    <a:pt x="71" y="3171"/>
                  </a:lnTo>
                  <a:lnTo>
                    <a:pt x="70" y="3172"/>
                  </a:lnTo>
                  <a:lnTo>
                    <a:pt x="62" y="3183"/>
                  </a:lnTo>
                  <a:lnTo>
                    <a:pt x="53" y="3194"/>
                  </a:lnTo>
                  <a:lnTo>
                    <a:pt x="34" y="3215"/>
                  </a:lnTo>
                  <a:lnTo>
                    <a:pt x="18" y="3237"/>
                  </a:lnTo>
                  <a:lnTo>
                    <a:pt x="12" y="3248"/>
                  </a:lnTo>
                  <a:lnTo>
                    <a:pt x="7" y="3261"/>
                  </a:lnTo>
                  <a:lnTo>
                    <a:pt x="3" y="3274"/>
                  </a:lnTo>
                  <a:lnTo>
                    <a:pt x="0" y="3289"/>
                  </a:lnTo>
                  <a:lnTo>
                    <a:pt x="0" y="3305"/>
                  </a:lnTo>
                  <a:lnTo>
                    <a:pt x="3" y="3326"/>
                  </a:lnTo>
                  <a:lnTo>
                    <a:pt x="7" y="3345"/>
                  </a:lnTo>
                  <a:lnTo>
                    <a:pt x="11" y="3357"/>
                  </a:lnTo>
                  <a:lnTo>
                    <a:pt x="16" y="3363"/>
                  </a:lnTo>
                  <a:lnTo>
                    <a:pt x="22" y="3367"/>
                  </a:lnTo>
                  <a:lnTo>
                    <a:pt x="32" y="3371"/>
                  </a:lnTo>
                  <a:lnTo>
                    <a:pt x="41" y="3373"/>
                  </a:lnTo>
                  <a:lnTo>
                    <a:pt x="60" y="3376"/>
                  </a:lnTo>
                  <a:lnTo>
                    <a:pt x="79" y="3377"/>
                  </a:lnTo>
                  <a:lnTo>
                    <a:pt x="91" y="3377"/>
                  </a:lnTo>
                  <a:lnTo>
                    <a:pt x="101" y="3373"/>
                  </a:lnTo>
                  <a:lnTo>
                    <a:pt x="110" y="3368"/>
                  </a:lnTo>
                  <a:lnTo>
                    <a:pt x="118" y="3361"/>
                  </a:lnTo>
                  <a:lnTo>
                    <a:pt x="127" y="3353"/>
                  </a:lnTo>
                  <a:lnTo>
                    <a:pt x="134" y="3343"/>
                  </a:lnTo>
                  <a:lnTo>
                    <a:pt x="142" y="3332"/>
                  </a:lnTo>
                  <a:lnTo>
                    <a:pt x="150" y="3322"/>
                  </a:lnTo>
                  <a:lnTo>
                    <a:pt x="164" y="3298"/>
                  </a:lnTo>
                  <a:lnTo>
                    <a:pt x="180" y="3273"/>
                  </a:lnTo>
                  <a:lnTo>
                    <a:pt x="188" y="3261"/>
                  </a:lnTo>
                  <a:lnTo>
                    <a:pt x="198" y="3249"/>
                  </a:lnTo>
                  <a:lnTo>
                    <a:pt x="207" y="3238"/>
                  </a:lnTo>
                  <a:lnTo>
                    <a:pt x="219" y="3229"/>
                  </a:lnTo>
                  <a:lnTo>
                    <a:pt x="227" y="3221"/>
                  </a:lnTo>
                  <a:lnTo>
                    <a:pt x="236" y="3209"/>
                  </a:lnTo>
                  <a:lnTo>
                    <a:pt x="245" y="3198"/>
                  </a:lnTo>
                  <a:lnTo>
                    <a:pt x="252" y="3188"/>
                  </a:lnTo>
                  <a:lnTo>
                    <a:pt x="257" y="3178"/>
                  </a:lnTo>
                  <a:lnTo>
                    <a:pt x="261" y="3168"/>
                  </a:lnTo>
                  <a:lnTo>
                    <a:pt x="264" y="3161"/>
                  </a:lnTo>
                  <a:lnTo>
                    <a:pt x="266" y="3153"/>
                  </a:lnTo>
                  <a:lnTo>
                    <a:pt x="268" y="3139"/>
                  </a:lnTo>
                  <a:lnTo>
                    <a:pt x="269" y="3126"/>
                  </a:lnTo>
                  <a:lnTo>
                    <a:pt x="272" y="3120"/>
                  </a:lnTo>
                  <a:lnTo>
                    <a:pt x="274" y="3112"/>
                  </a:lnTo>
                  <a:lnTo>
                    <a:pt x="277" y="3104"/>
                  </a:lnTo>
                  <a:lnTo>
                    <a:pt x="282" y="3094"/>
                  </a:lnTo>
                  <a:lnTo>
                    <a:pt x="290" y="3084"/>
                  </a:lnTo>
                  <a:lnTo>
                    <a:pt x="299" y="3072"/>
                  </a:lnTo>
                  <a:lnTo>
                    <a:pt x="310" y="3057"/>
                  </a:lnTo>
                  <a:lnTo>
                    <a:pt x="324" y="3042"/>
                  </a:lnTo>
                  <a:lnTo>
                    <a:pt x="336" y="3030"/>
                  </a:lnTo>
                  <a:lnTo>
                    <a:pt x="348" y="3014"/>
                  </a:lnTo>
                  <a:lnTo>
                    <a:pt x="360" y="2998"/>
                  </a:lnTo>
                  <a:lnTo>
                    <a:pt x="371" y="2980"/>
                  </a:lnTo>
                  <a:lnTo>
                    <a:pt x="383" y="2962"/>
                  </a:lnTo>
                  <a:lnTo>
                    <a:pt x="395" y="2944"/>
                  </a:lnTo>
                  <a:lnTo>
                    <a:pt x="403" y="2928"/>
                  </a:lnTo>
                  <a:lnTo>
                    <a:pt x="411" y="2913"/>
                  </a:lnTo>
                  <a:lnTo>
                    <a:pt x="416" y="2898"/>
                  </a:lnTo>
                  <a:lnTo>
                    <a:pt x="419" y="2883"/>
                  </a:lnTo>
                  <a:lnTo>
                    <a:pt x="420" y="2869"/>
                  </a:lnTo>
                  <a:lnTo>
                    <a:pt x="424" y="2854"/>
                  </a:lnTo>
                  <a:lnTo>
                    <a:pt x="431" y="2841"/>
                  </a:lnTo>
                  <a:lnTo>
                    <a:pt x="436" y="2830"/>
                  </a:lnTo>
                  <a:lnTo>
                    <a:pt x="441" y="2818"/>
                  </a:lnTo>
                  <a:lnTo>
                    <a:pt x="445" y="2801"/>
                  </a:lnTo>
                  <a:lnTo>
                    <a:pt x="453" y="2763"/>
                  </a:lnTo>
                  <a:lnTo>
                    <a:pt x="461" y="2735"/>
                  </a:lnTo>
                  <a:lnTo>
                    <a:pt x="466" y="2723"/>
                  </a:lnTo>
                  <a:lnTo>
                    <a:pt x="475" y="2710"/>
                  </a:lnTo>
                  <a:lnTo>
                    <a:pt x="488" y="2698"/>
                  </a:lnTo>
                  <a:lnTo>
                    <a:pt x="507" y="2682"/>
                  </a:lnTo>
                  <a:lnTo>
                    <a:pt x="509" y="2681"/>
                  </a:lnTo>
                  <a:lnTo>
                    <a:pt x="512" y="2681"/>
                  </a:lnTo>
                  <a:lnTo>
                    <a:pt x="516" y="2680"/>
                  </a:lnTo>
                  <a:lnTo>
                    <a:pt x="520" y="2680"/>
                  </a:lnTo>
                  <a:lnTo>
                    <a:pt x="529" y="2682"/>
                  </a:lnTo>
                  <a:lnTo>
                    <a:pt x="538" y="2686"/>
                  </a:lnTo>
                  <a:lnTo>
                    <a:pt x="562" y="2697"/>
                  </a:lnTo>
                  <a:lnTo>
                    <a:pt x="588" y="2710"/>
                  </a:lnTo>
                  <a:lnTo>
                    <a:pt x="601" y="2717"/>
                  </a:lnTo>
                  <a:lnTo>
                    <a:pt x="616" y="2723"/>
                  </a:lnTo>
                  <a:lnTo>
                    <a:pt x="630" y="2728"/>
                  </a:lnTo>
                  <a:lnTo>
                    <a:pt x="644" y="2734"/>
                  </a:lnTo>
                  <a:lnTo>
                    <a:pt x="658" y="2736"/>
                  </a:lnTo>
                  <a:lnTo>
                    <a:pt x="671" y="2738"/>
                  </a:lnTo>
                  <a:lnTo>
                    <a:pt x="679" y="2736"/>
                  </a:lnTo>
                  <a:lnTo>
                    <a:pt x="684" y="2736"/>
                  </a:lnTo>
                  <a:lnTo>
                    <a:pt x="690" y="2734"/>
                  </a:lnTo>
                  <a:lnTo>
                    <a:pt x="697" y="2732"/>
                  </a:lnTo>
                  <a:lnTo>
                    <a:pt x="696" y="2727"/>
                  </a:lnTo>
                  <a:lnTo>
                    <a:pt x="694" y="2721"/>
                  </a:lnTo>
                  <a:lnTo>
                    <a:pt x="690" y="2713"/>
                  </a:lnTo>
                  <a:lnTo>
                    <a:pt x="686" y="2703"/>
                  </a:lnTo>
                  <a:lnTo>
                    <a:pt x="675" y="2684"/>
                  </a:lnTo>
                  <a:lnTo>
                    <a:pt x="663" y="2661"/>
                  </a:lnTo>
                  <a:lnTo>
                    <a:pt x="650" y="2640"/>
                  </a:lnTo>
                  <a:lnTo>
                    <a:pt x="639" y="2619"/>
                  </a:lnTo>
                  <a:lnTo>
                    <a:pt x="634" y="2610"/>
                  </a:lnTo>
                  <a:lnTo>
                    <a:pt x="631" y="2602"/>
                  </a:lnTo>
                  <a:lnTo>
                    <a:pt x="629" y="2595"/>
                  </a:lnTo>
                  <a:lnTo>
                    <a:pt x="627" y="2590"/>
                  </a:lnTo>
                  <a:lnTo>
                    <a:pt x="627" y="2555"/>
                  </a:lnTo>
                  <a:lnTo>
                    <a:pt x="626" y="2521"/>
                  </a:lnTo>
                  <a:lnTo>
                    <a:pt x="627" y="2487"/>
                  </a:lnTo>
                  <a:lnTo>
                    <a:pt x="629" y="2454"/>
                  </a:lnTo>
                  <a:lnTo>
                    <a:pt x="630" y="2446"/>
                  </a:lnTo>
                  <a:lnTo>
                    <a:pt x="634" y="2438"/>
                  </a:lnTo>
                  <a:lnTo>
                    <a:pt x="639" y="2430"/>
                  </a:lnTo>
                  <a:lnTo>
                    <a:pt x="644" y="2421"/>
                  </a:lnTo>
                  <a:lnTo>
                    <a:pt x="656" y="2405"/>
                  </a:lnTo>
                  <a:lnTo>
                    <a:pt x="668" y="2390"/>
                  </a:lnTo>
                  <a:lnTo>
                    <a:pt x="672" y="2384"/>
                  </a:lnTo>
                  <a:lnTo>
                    <a:pt x="679" y="2378"/>
                  </a:lnTo>
                  <a:lnTo>
                    <a:pt x="686" y="2372"/>
                  </a:lnTo>
                  <a:lnTo>
                    <a:pt x="694" y="2368"/>
                  </a:lnTo>
                  <a:lnTo>
                    <a:pt x="713" y="2358"/>
                  </a:lnTo>
                  <a:lnTo>
                    <a:pt x="734" y="2352"/>
                  </a:lnTo>
                  <a:lnTo>
                    <a:pt x="756" y="2347"/>
                  </a:lnTo>
                  <a:lnTo>
                    <a:pt x="777" y="2344"/>
                  </a:lnTo>
                  <a:lnTo>
                    <a:pt x="797" y="2343"/>
                  </a:lnTo>
                  <a:lnTo>
                    <a:pt x="815" y="2344"/>
                  </a:lnTo>
                  <a:lnTo>
                    <a:pt x="836" y="2347"/>
                  </a:lnTo>
                  <a:lnTo>
                    <a:pt x="858" y="2351"/>
                  </a:lnTo>
                  <a:lnTo>
                    <a:pt x="869" y="2352"/>
                  </a:lnTo>
                  <a:lnTo>
                    <a:pt x="878" y="2355"/>
                  </a:lnTo>
                  <a:lnTo>
                    <a:pt x="887" y="2357"/>
                  </a:lnTo>
                  <a:lnTo>
                    <a:pt x="894" y="2361"/>
                  </a:lnTo>
                  <a:lnTo>
                    <a:pt x="906" y="2372"/>
                  </a:lnTo>
                  <a:lnTo>
                    <a:pt x="917" y="2386"/>
                  </a:lnTo>
                  <a:lnTo>
                    <a:pt x="929" y="2403"/>
                  </a:lnTo>
                  <a:lnTo>
                    <a:pt x="941" y="2417"/>
                  </a:lnTo>
                  <a:lnTo>
                    <a:pt x="953" y="2430"/>
                  </a:lnTo>
                  <a:lnTo>
                    <a:pt x="965" y="2442"/>
                  </a:lnTo>
                  <a:lnTo>
                    <a:pt x="978" y="2452"/>
                  </a:lnTo>
                  <a:lnTo>
                    <a:pt x="992" y="2463"/>
                  </a:lnTo>
                  <a:lnTo>
                    <a:pt x="1009" y="2473"/>
                  </a:lnTo>
                  <a:lnTo>
                    <a:pt x="1025" y="2481"/>
                  </a:lnTo>
                  <a:lnTo>
                    <a:pt x="1038" y="2488"/>
                  </a:lnTo>
                  <a:lnTo>
                    <a:pt x="1051" y="2492"/>
                  </a:lnTo>
                  <a:lnTo>
                    <a:pt x="1066" y="2493"/>
                  </a:lnTo>
                  <a:lnTo>
                    <a:pt x="1082" y="2493"/>
                  </a:lnTo>
                  <a:lnTo>
                    <a:pt x="1099" y="2489"/>
                  </a:lnTo>
                  <a:lnTo>
                    <a:pt x="1120" y="2484"/>
                  </a:lnTo>
                  <a:lnTo>
                    <a:pt x="1129" y="2480"/>
                  </a:lnTo>
                  <a:lnTo>
                    <a:pt x="1138" y="2475"/>
                  </a:lnTo>
                  <a:lnTo>
                    <a:pt x="1146" y="2471"/>
                  </a:lnTo>
                  <a:lnTo>
                    <a:pt x="1154" y="2466"/>
                  </a:lnTo>
                  <a:lnTo>
                    <a:pt x="1172" y="2454"/>
                  </a:lnTo>
                  <a:lnTo>
                    <a:pt x="1188" y="2443"/>
                  </a:lnTo>
                  <a:lnTo>
                    <a:pt x="1202" y="2431"/>
                  </a:lnTo>
                  <a:lnTo>
                    <a:pt x="1217" y="2417"/>
                  </a:lnTo>
                  <a:lnTo>
                    <a:pt x="1229" y="2401"/>
                  </a:lnTo>
                  <a:lnTo>
                    <a:pt x="1243" y="2388"/>
                  </a:lnTo>
                  <a:lnTo>
                    <a:pt x="1259" y="2374"/>
                  </a:lnTo>
                  <a:lnTo>
                    <a:pt x="1273" y="2360"/>
                  </a:lnTo>
                  <a:lnTo>
                    <a:pt x="1282" y="2351"/>
                  </a:lnTo>
                  <a:lnTo>
                    <a:pt x="1289" y="2348"/>
                  </a:lnTo>
                  <a:lnTo>
                    <a:pt x="1295" y="2347"/>
                  </a:lnTo>
                  <a:lnTo>
                    <a:pt x="1311" y="2345"/>
                  </a:lnTo>
                  <a:lnTo>
                    <a:pt x="1326" y="2341"/>
                  </a:lnTo>
                  <a:lnTo>
                    <a:pt x="1343" y="2340"/>
                  </a:lnTo>
                  <a:lnTo>
                    <a:pt x="1360" y="2337"/>
                  </a:lnTo>
                  <a:lnTo>
                    <a:pt x="1378" y="2337"/>
                  </a:lnTo>
                  <a:lnTo>
                    <a:pt x="1397" y="2336"/>
                  </a:lnTo>
                  <a:lnTo>
                    <a:pt x="1414" y="2337"/>
                  </a:lnTo>
                  <a:lnTo>
                    <a:pt x="1431" y="2340"/>
                  </a:lnTo>
                  <a:lnTo>
                    <a:pt x="1445" y="2344"/>
                  </a:lnTo>
                  <a:lnTo>
                    <a:pt x="1473" y="2355"/>
                  </a:lnTo>
                  <a:lnTo>
                    <a:pt x="1502" y="2368"/>
                  </a:lnTo>
                  <a:lnTo>
                    <a:pt x="1516" y="2376"/>
                  </a:lnTo>
                  <a:lnTo>
                    <a:pt x="1528" y="2384"/>
                  </a:lnTo>
                  <a:lnTo>
                    <a:pt x="1538" y="2393"/>
                  </a:lnTo>
                  <a:lnTo>
                    <a:pt x="1546" y="2403"/>
                  </a:lnTo>
                  <a:lnTo>
                    <a:pt x="1555" y="2419"/>
                  </a:lnTo>
                  <a:lnTo>
                    <a:pt x="1561" y="2432"/>
                  </a:lnTo>
                  <a:lnTo>
                    <a:pt x="1563" y="2440"/>
                  </a:lnTo>
                  <a:lnTo>
                    <a:pt x="1565" y="2447"/>
                  </a:lnTo>
                  <a:lnTo>
                    <a:pt x="1565" y="2456"/>
                  </a:lnTo>
                  <a:lnTo>
                    <a:pt x="1563" y="2467"/>
                  </a:lnTo>
                  <a:lnTo>
                    <a:pt x="1559" y="2480"/>
                  </a:lnTo>
                  <a:lnTo>
                    <a:pt x="1554" y="2495"/>
                  </a:lnTo>
                  <a:lnTo>
                    <a:pt x="1547" y="2509"/>
                  </a:lnTo>
                  <a:lnTo>
                    <a:pt x="1542" y="2524"/>
                  </a:lnTo>
                  <a:lnTo>
                    <a:pt x="1512" y="2595"/>
                  </a:lnTo>
                  <a:lnTo>
                    <a:pt x="1504" y="2607"/>
                  </a:lnTo>
                  <a:lnTo>
                    <a:pt x="1494" y="2621"/>
                  </a:lnTo>
                  <a:lnTo>
                    <a:pt x="1479" y="2636"/>
                  </a:lnTo>
                  <a:lnTo>
                    <a:pt x="1462" y="2652"/>
                  </a:lnTo>
                  <a:lnTo>
                    <a:pt x="1431" y="2682"/>
                  </a:lnTo>
                  <a:lnTo>
                    <a:pt x="1406" y="2707"/>
                  </a:lnTo>
                  <a:lnTo>
                    <a:pt x="1393" y="2722"/>
                  </a:lnTo>
                  <a:lnTo>
                    <a:pt x="1381" y="2735"/>
                  </a:lnTo>
                  <a:lnTo>
                    <a:pt x="1370" y="2746"/>
                  </a:lnTo>
                  <a:lnTo>
                    <a:pt x="1360" y="2754"/>
                  </a:lnTo>
                  <a:lnTo>
                    <a:pt x="1340" y="2769"/>
                  </a:lnTo>
                  <a:lnTo>
                    <a:pt x="1322" y="2781"/>
                  </a:lnTo>
                  <a:lnTo>
                    <a:pt x="1302" y="2795"/>
                  </a:lnTo>
                  <a:lnTo>
                    <a:pt x="1281" y="2809"/>
                  </a:lnTo>
                  <a:lnTo>
                    <a:pt x="1271" y="2818"/>
                  </a:lnTo>
                  <a:lnTo>
                    <a:pt x="1259" y="2829"/>
                  </a:lnTo>
                  <a:lnTo>
                    <a:pt x="1246" y="2842"/>
                  </a:lnTo>
                  <a:lnTo>
                    <a:pt x="1232" y="2857"/>
                  </a:lnTo>
                  <a:lnTo>
                    <a:pt x="1222" y="2869"/>
                  </a:lnTo>
                  <a:lnTo>
                    <a:pt x="1213" y="2879"/>
                  </a:lnTo>
                  <a:lnTo>
                    <a:pt x="1202" y="2887"/>
                  </a:lnTo>
                  <a:lnTo>
                    <a:pt x="1189" y="2896"/>
                  </a:lnTo>
                  <a:lnTo>
                    <a:pt x="1180" y="2900"/>
                  </a:lnTo>
                  <a:lnTo>
                    <a:pt x="1168" y="2904"/>
                  </a:lnTo>
                  <a:lnTo>
                    <a:pt x="1154" y="2908"/>
                  </a:lnTo>
                  <a:lnTo>
                    <a:pt x="1141" y="2909"/>
                  </a:lnTo>
                  <a:lnTo>
                    <a:pt x="1127" y="2911"/>
                  </a:lnTo>
                  <a:lnTo>
                    <a:pt x="1091" y="2913"/>
                  </a:lnTo>
                  <a:lnTo>
                    <a:pt x="1051" y="2913"/>
                  </a:lnTo>
                  <a:lnTo>
                    <a:pt x="1033" y="2911"/>
                  </a:lnTo>
                  <a:lnTo>
                    <a:pt x="1013" y="2908"/>
                  </a:lnTo>
                  <a:lnTo>
                    <a:pt x="996" y="2904"/>
                  </a:lnTo>
                  <a:lnTo>
                    <a:pt x="980" y="2899"/>
                  </a:lnTo>
                  <a:lnTo>
                    <a:pt x="966" y="2895"/>
                  </a:lnTo>
                  <a:lnTo>
                    <a:pt x="950" y="2892"/>
                  </a:lnTo>
                  <a:lnTo>
                    <a:pt x="935" y="2888"/>
                  </a:lnTo>
                  <a:lnTo>
                    <a:pt x="919" y="2883"/>
                  </a:lnTo>
                  <a:lnTo>
                    <a:pt x="912" y="2879"/>
                  </a:lnTo>
                  <a:lnTo>
                    <a:pt x="902" y="2871"/>
                  </a:lnTo>
                  <a:lnTo>
                    <a:pt x="891" y="2861"/>
                  </a:lnTo>
                  <a:lnTo>
                    <a:pt x="878" y="2849"/>
                  </a:lnTo>
                  <a:lnTo>
                    <a:pt x="847" y="2818"/>
                  </a:lnTo>
                  <a:lnTo>
                    <a:pt x="812" y="2788"/>
                  </a:lnTo>
                  <a:lnTo>
                    <a:pt x="795" y="2773"/>
                  </a:lnTo>
                  <a:lnTo>
                    <a:pt x="777" y="2761"/>
                  </a:lnTo>
                  <a:lnTo>
                    <a:pt x="760" y="2751"/>
                  </a:lnTo>
                  <a:lnTo>
                    <a:pt x="744" y="2743"/>
                  </a:lnTo>
                  <a:lnTo>
                    <a:pt x="736" y="2740"/>
                  </a:lnTo>
                  <a:lnTo>
                    <a:pt x="728" y="2739"/>
                  </a:lnTo>
                  <a:lnTo>
                    <a:pt x="722" y="2739"/>
                  </a:lnTo>
                  <a:lnTo>
                    <a:pt x="715" y="2739"/>
                  </a:lnTo>
                  <a:lnTo>
                    <a:pt x="709" y="2742"/>
                  </a:lnTo>
                  <a:lnTo>
                    <a:pt x="702" y="2744"/>
                  </a:lnTo>
                  <a:lnTo>
                    <a:pt x="697" y="2750"/>
                  </a:lnTo>
                  <a:lnTo>
                    <a:pt x="693" y="2755"/>
                  </a:lnTo>
                  <a:lnTo>
                    <a:pt x="692" y="2759"/>
                  </a:lnTo>
                  <a:lnTo>
                    <a:pt x="692" y="2763"/>
                  </a:lnTo>
                  <a:lnTo>
                    <a:pt x="692" y="2768"/>
                  </a:lnTo>
                  <a:lnTo>
                    <a:pt x="694" y="2773"/>
                  </a:lnTo>
                  <a:lnTo>
                    <a:pt x="700" y="2785"/>
                  </a:lnTo>
                  <a:lnTo>
                    <a:pt x="706" y="2800"/>
                  </a:lnTo>
                  <a:lnTo>
                    <a:pt x="714" y="2813"/>
                  </a:lnTo>
                  <a:lnTo>
                    <a:pt x="721" y="2828"/>
                  </a:lnTo>
                  <a:lnTo>
                    <a:pt x="727" y="2839"/>
                  </a:lnTo>
                  <a:lnTo>
                    <a:pt x="728" y="2850"/>
                  </a:lnTo>
                  <a:lnTo>
                    <a:pt x="730" y="2858"/>
                  </a:lnTo>
                  <a:lnTo>
                    <a:pt x="731" y="2866"/>
                  </a:lnTo>
                  <a:lnTo>
                    <a:pt x="734" y="2874"/>
                  </a:lnTo>
                  <a:lnTo>
                    <a:pt x="736" y="2882"/>
                  </a:lnTo>
                  <a:lnTo>
                    <a:pt x="742" y="2891"/>
                  </a:lnTo>
                  <a:lnTo>
                    <a:pt x="748" y="2900"/>
                  </a:lnTo>
                  <a:lnTo>
                    <a:pt x="755" y="2908"/>
                  </a:lnTo>
                  <a:lnTo>
                    <a:pt x="761" y="2916"/>
                  </a:lnTo>
                  <a:lnTo>
                    <a:pt x="776" y="2931"/>
                  </a:lnTo>
                  <a:lnTo>
                    <a:pt x="794" y="2946"/>
                  </a:lnTo>
                  <a:lnTo>
                    <a:pt x="807" y="2958"/>
                  </a:lnTo>
                  <a:lnTo>
                    <a:pt x="819" y="2972"/>
                  </a:lnTo>
                  <a:lnTo>
                    <a:pt x="830" y="2985"/>
                  </a:lnTo>
                  <a:lnTo>
                    <a:pt x="840" y="2998"/>
                  </a:lnTo>
                  <a:lnTo>
                    <a:pt x="858" y="3027"/>
                  </a:lnTo>
                  <a:lnTo>
                    <a:pt x="875" y="3059"/>
                  </a:lnTo>
                  <a:lnTo>
                    <a:pt x="881" y="3067"/>
                  </a:lnTo>
                  <a:lnTo>
                    <a:pt x="885" y="3072"/>
                  </a:lnTo>
                  <a:lnTo>
                    <a:pt x="889" y="3076"/>
                  </a:lnTo>
                  <a:lnTo>
                    <a:pt x="895" y="3084"/>
                  </a:lnTo>
                  <a:lnTo>
                    <a:pt x="908" y="3094"/>
                  </a:lnTo>
                  <a:lnTo>
                    <a:pt x="920" y="3104"/>
                  </a:lnTo>
                  <a:lnTo>
                    <a:pt x="933" y="3110"/>
                  </a:lnTo>
                  <a:lnTo>
                    <a:pt x="946" y="3117"/>
                  </a:lnTo>
                  <a:lnTo>
                    <a:pt x="959" y="3121"/>
                  </a:lnTo>
                  <a:lnTo>
                    <a:pt x="973" y="3127"/>
                  </a:lnTo>
                  <a:lnTo>
                    <a:pt x="984" y="3134"/>
                  </a:lnTo>
                  <a:lnTo>
                    <a:pt x="998" y="3142"/>
                  </a:lnTo>
                  <a:lnTo>
                    <a:pt x="1042" y="3175"/>
                  </a:lnTo>
                  <a:lnTo>
                    <a:pt x="1055" y="3183"/>
                  </a:lnTo>
                  <a:lnTo>
                    <a:pt x="1067" y="3188"/>
                  </a:lnTo>
                  <a:lnTo>
                    <a:pt x="1078" y="3192"/>
                  </a:lnTo>
                  <a:lnTo>
                    <a:pt x="1087" y="3194"/>
                  </a:lnTo>
                  <a:lnTo>
                    <a:pt x="1096" y="3195"/>
                  </a:lnTo>
                  <a:lnTo>
                    <a:pt x="1104" y="3195"/>
                  </a:lnTo>
                  <a:lnTo>
                    <a:pt x="1112" y="3195"/>
                  </a:lnTo>
                  <a:lnTo>
                    <a:pt x="1118" y="3192"/>
                  </a:lnTo>
                  <a:lnTo>
                    <a:pt x="1133" y="3188"/>
                  </a:lnTo>
                  <a:lnTo>
                    <a:pt x="1148" y="3183"/>
                  </a:lnTo>
                  <a:lnTo>
                    <a:pt x="1158" y="3180"/>
                  </a:lnTo>
                  <a:lnTo>
                    <a:pt x="1168" y="3179"/>
                  </a:lnTo>
                  <a:lnTo>
                    <a:pt x="1179" y="3178"/>
                  </a:lnTo>
                  <a:lnTo>
                    <a:pt x="1190" y="3178"/>
                  </a:lnTo>
                  <a:lnTo>
                    <a:pt x="1205" y="3176"/>
                  </a:lnTo>
                  <a:lnTo>
                    <a:pt x="1217" y="3176"/>
                  </a:lnTo>
                  <a:lnTo>
                    <a:pt x="1229" y="3174"/>
                  </a:lnTo>
                  <a:lnTo>
                    <a:pt x="1240" y="3172"/>
                  </a:lnTo>
                  <a:lnTo>
                    <a:pt x="1252" y="3170"/>
                  </a:lnTo>
                  <a:lnTo>
                    <a:pt x="1263" y="3166"/>
                  </a:lnTo>
                  <a:lnTo>
                    <a:pt x="1289" y="3155"/>
                  </a:lnTo>
                  <a:lnTo>
                    <a:pt x="1303" y="3149"/>
                  </a:lnTo>
                  <a:lnTo>
                    <a:pt x="1311" y="3145"/>
                  </a:lnTo>
                  <a:lnTo>
                    <a:pt x="1323" y="3141"/>
                  </a:lnTo>
                  <a:lnTo>
                    <a:pt x="1340" y="3135"/>
                  </a:lnTo>
                  <a:lnTo>
                    <a:pt x="1365" y="3127"/>
                  </a:lnTo>
                  <a:lnTo>
                    <a:pt x="1368" y="3127"/>
                  </a:lnTo>
                  <a:lnTo>
                    <a:pt x="1369" y="3126"/>
                  </a:lnTo>
                  <a:lnTo>
                    <a:pt x="1387" y="3120"/>
                  </a:lnTo>
                  <a:lnTo>
                    <a:pt x="1407" y="3112"/>
                  </a:lnTo>
                  <a:lnTo>
                    <a:pt x="1425" y="3101"/>
                  </a:lnTo>
                  <a:lnTo>
                    <a:pt x="1441" y="3090"/>
                  </a:lnTo>
                  <a:lnTo>
                    <a:pt x="1463" y="3075"/>
                  </a:lnTo>
                  <a:lnTo>
                    <a:pt x="1492" y="3057"/>
                  </a:lnTo>
                  <a:lnTo>
                    <a:pt x="1505" y="3050"/>
                  </a:lnTo>
                  <a:lnTo>
                    <a:pt x="1519" y="3042"/>
                  </a:lnTo>
                  <a:lnTo>
                    <a:pt x="1529" y="3034"/>
                  </a:lnTo>
                  <a:lnTo>
                    <a:pt x="1537" y="3026"/>
                  </a:lnTo>
                  <a:lnTo>
                    <a:pt x="1551" y="3011"/>
                  </a:lnTo>
                  <a:lnTo>
                    <a:pt x="1567" y="2998"/>
                  </a:lnTo>
                  <a:lnTo>
                    <a:pt x="1584" y="2982"/>
                  </a:lnTo>
                  <a:lnTo>
                    <a:pt x="1599" y="2970"/>
                  </a:lnTo>
                  <a:lnTo>
                    <a:pt x="1610" y="2962"/>
                  </a:lnTo>
                  <a:lnTo>
                    <a:pt x="1622" y="2956"/>
                  </a:lnTo>
                  <a:lnTo>
                    <a:pt x="1642" y="2945"/>
                  </a:lnTo>
                  <a:lnTo>
                    <a:pt x="1664" y="2929"/>
                  </a:lnTo>
                  <a:lnTo>
                    <a:pt x="1671" y="2927"/>
                  </a:lnTo>
                  <a:lnTo>
                    <a:pt x="1676" y="2924"/>
                  </a:lnTo>
                  <a:lnTo>
                    <a:pt x="1683" y="2921"/>
                  </a:lnTo>
                  <a:lnTo>
                    <a:pt x="1688" y="2920"/>
                  </a:lnTo>
                  <a:lnTo>
                    <a:pt x="1701" y="2919"/>
                  </a:lnTo>
                  <a:lnTo>
                    <a:pt x="1714" y="2919"/>
                  </a:lnTo>
                  <a:lnTo>
                    <a:pt x="1743" y="2921"/>
                  </a:lnTo>
                  <a:lnTo>
                    <a:pt x="1769" y="2923"/>
                  </a:lnTo>
                  <a:lnTo>
                    <a:pt x="1781" y="2904"/>
                  </a:lnTo>
                  <a:lnTo>
                    <a:pt x="1790" y="2886"/>
                  </a:lnTo>
                  <a:lnTo>
                    <a:pt x="1793" y="2876"/>
                  </a:lnTo>
                  <a:lnTo>
                    <a:pt x="1796" y="2866"/>
                  </a:lnTo>
                  <a:lnTo>
                    <a:pt x="1798" y="2855"/>
                  </a:lnTo>
                  <a:lnTo>
                    <a:pt x="1799" y="2843"/>
                  </a:lnTo>
                  <a:lnTo>
                    <a:pt x="1799" y="2833"/>
                  </a:lnTo>
                  <a:lnTo>
                    <a:pt x="1802" y="2821"/>
                  </a:lnTo>
                  <a:lnTo>
                    <a:pt x="1806" y="2810"/>
                  </a:lnTo>
                  <a:lnTo>
                    <a:pt x="1810" y="2800"/>
                  </a:lnTo>
                  <a:lnTo>
                    <a:pt x="1820" y="2781"/>
                  </a:lnTo>
                  <a:lnTo>
                    <a:pt x="1831" y="2765"/>
                  </a:lnTo>
                  <a:lnTo>
                    <a:pt x="1841" y="2748"/>
                  </a:lnTo>
                  <a:lnTo>
                    <a:pt x="1853" y="2734"/>
                  </a:lnTo>
                  <a:lnTo>
                    <a:pt x="1862" y="2726"/>
                  </a:lnTo>
                  <a:lnTo>
                    <a:pt x="1872" y="2718"/>
                  </a:lnTo>
                  <a:lnTo>
                    <a:pt x="1882" y="2711"/>
                  </a:lnTo>
                  <a:lnTo>
                    <a:pt x="1891" y="2706"/>
                  </a:lnTo>
                  <a:lnTo>
                    <a:pt x="1902" y="2702"/>
                  </a:lnTo>
                  <a:lnTo>
                    <a:pt x="1911" y="2699"/>
                  </a:lnTo>
                  <a:lnTo>
                    <a:pt x="1922" y="2697"/>
                  </a:lnTo>
                  <a:lnTo>
                    <a:pt x="1932" y="2694"/>
                  </a:lnTo>
                  <a:lnTo>
                    <a:pt x="1943" y="2694"/>
                  </a:lnTo>
                  <a:lnTo>
                    <a:pt x="1953" y="2693"/>
                  </a:lnTo>
                  <a:lnTo>
                    <a:pt x="1964" y="2694"/>
                  </a:lnTo>
                  <a:lnTo>
                    <a:pt x="1975" y="2695"/>
                  </a:lnTo>
                  <a:lnTo>
                    <a:pt x="1999" y="2699"/>
                  </a:lnTo>
                  <a:lnTo>
                    <a:pt x="2024" y="2705"/>
                  </a:lnTo>
                  <a:lnTo>
                    <a:pt x="2037" y="2710"/>
                  </a:lnTo>
                  <a:lnTo>
                    <a:pt x="2050" y="2715"/>
                  </a:lnTo>
                  <a:lnTo>
                    <a:pt x="2066" y="2723"/>
                  </a:lnTo>
                  <a:lnTo>
                    <a:pt x="2080" y="2731"/>
                  </a:lnTo>
                  <a:lnTo>
                    <a:pt x="2095" y="2740"/>
                  </a:lnTo>
                  <a:lnTo>
                    <a:pt x="2108" y="2751"/>
                  </a:lnTo>
                  <a:lnTo>
                    <a:pt x="2120" y="2761"/>
                  </a:lnTo>
                  <a:lnTo>
                    <a:pt x="2128" y="2771"/>
                  </a:lnTo>
                  <a:lnTo>
                    <a:pt x="2138" y="2789"/>
                  </a:lnTo>
                  <a:lnTo>
                    <a:pt x="2146" y="2810"/>
                  </a:lnTo>
                  <a:lnTo>
                    <a:pt x="2154" y="2833"/>
                  </a:lnTo>
                  <a:lnTo>
                    <a:pt x="2160" y="2858"/>
                  </a:lnTo>
                  <a:lnTo>
                    <a:pt x="2166" y="2883"/>
                  </a:lnTo>
                  <a:lnTo>
                    <a:pt x="2168" y="2909"/>
                  </a:lnTo>
                  <a:lnTo>
                    <a:pt x="2171" y="2936"/>
                  </a:lnTo>
                  <a:lnTo>
                    <a:pt x="2170" y="2962"/>
                  </a:lnTo>
                  <a:lnTo>
                    <a:pt x="2168" y="2989"/>
                  </a:lnTo>
                  <a:lnTo>
                    <a:pt x="2164" y="3013"/>
                  </a:lnTo>
                  <a:lnTo>
                    <a:pt x="2162" y="3024"/>
                  </a:lnTo>
                  <a:lnTo>
                    <a:pt x="2158" y="3035"/>
                  </a:lnTo>
                  <a:lnTo>
                    <a:pt x="2154" y="3047"/>
                  </a:lnTo>
                  <a:lnTo>
                    <a:pt x="2150" y="3056"/>
                  </a:lnTo>
                  <a:lnTo>
                    <a:pt x="2145" y="3067"/>
                  </a:lnTo>
                  <a:lnTo>
                    <a:pt x="2139" y="3075"/>
                  </a:lnTo>
                  <a:lnTo>
                    <a:pt x="2133" y="3084"/>
                  </a:lnTo>
                  <a:lnTo>
                    <a:pt x="2126" y="3090"/>
                  </a:lnTo>
                  <a:lnTo>
                    <a:pt x="2118" y="3097"/>
                  </a:lnTo>
                  <a:lnTo>
                    <a:pt x="2111" y="3102"/>
                  </a:lnTo>
                  <a:lnTo>
                    <a:pt x="2103" y="3108"/>
                  </a:lnTo>
                  <a:lnTo>
                    <a:pt x="2093" y="3112"/>
                  </a:lnTo>
                  <a:lnTo>
                    <a:pt x="2084" y="3113"/>
                  </a:lnTo>
                  <a:lnTo>
                    <a:pt x="2075" y="3114"/>
                  </a:lnTo>
                  <a:lnTo>
                    <a:pt x="2069" y="3114"/>
                  </a:lnTo>
                  <a:lnTo>
                    <a:pt x="2061" y="3113"/>
                  </a:lnTo>
                  <a:lnTo>
                    <a:pt x="2054" y="3112"/>
                  </a:lnTo>
                  <a:lnTo>
                    <a:pt x="2049" y="3109"/>
                  </a:lnTo>
                  <a:lnTo>
                    <a:pt x="2042" y="3105"/>
                  </a:lnTo>
                  <a:lnTo>
                    <a:pt x="2037" y="3101"/>
                  </a:lnTo>
                  <a:lnTo>
                    <a:pt x="2027" y="3092"/>
                  </a:lnTo>
                  <a:lnTo>
                    <a:pt x="2015" y="3083"/>
                  </a:lnTo>
                  <a:lnTo>
                    <a:pt x="2002" y="3075"/>
                  </a:lnTo>
                  <a:lnTo>
                    <a:pt x="1987" y="3068"/>
                  </a:lnTo>
                  <a:lnTo>
                    <a:pt x="1979" y="3064"/>
                  </a:lnTo>
                  <a:lnTo>
                    <a:pt x="1967" y="3059"/>
                  </a:lnTo>
                  <a:lnTo>
                    <a:pt x="1953" y="3053"/>
                  </a:lnTo>
                  <a:lnTo>
                    <a:pt x="1937" y="3048"/>
                  </a:lnTo>
                  <a:lnTo>
                    <a:pt x="1929" y="3048"/>
                  </a:lnTo>
                  <a:lnTo>
                    <a:pt x="1922" y="3047"/>
                  </a:lnTo>
                  <a:lnTo>
                    <a:pt x="1914" y="3048"/>
                  </a:lnTo>
                  <a:lnTo>
                    <a:pt x="1906" y="3051"/>
                  </a:lnTo>
                  <a:lnTo>
                    <a:pt x="1898" y="3055"/>
                  </a:lnTo>
                  <a:lnTo>
                    <a:pt x="1891" y="3060"/>
                  </a:lnTo>
                  <a:lnTo>
                    <a:pt x="1885" y="3068"/>
                  </a:lnTo>
                  <a:lnTo>
                    <a:pt x="1878" y="3077"/>
                  </a:lnTo>
                  <a:lnTo>
                    <a:pt x="1876" y="3084"/>
                  </a:lnTo>
                  <a:lnTo>
                    <a:pt x="1873" y="3093"/>
                  </a:lnTo>
                  <a:lnTo>
                    <a:pt x="1872" y="3101"/>
                  </a:lnTo>
                  <a:lnTo>
                    <a:pt x="1872" y="3112"/>
                  </a:lnTo>
                  <a:lnTo>
                    <a:pt x="1872" y="3131"/>
                  </a:lnTo>
                  <a:lnTo>
                    <a:pt x="1873" y="3154"/>
                  </a:lnTo>
                  <a:lnTo>
                    <a:pt x="1877" y="3198"/>
                  </a:lnTo>
                  <a:lnTo>
                    <a:pt x="1880" y="3235"/>
                  </a:lnTo>
                  <a:lnTo>
                    <a:pt x="1877" y="3272"/>
                  </a:lnTo>
                  <a:lnTo>
                    <a:pt x="1877" y="3303"/>
                  </a:lnTo>
                  <a:lnTo>
                    <a:pt x="1878" y="3318"/>
                  </a:lnTo>
                  <a:lnTo>
                    <a:pt x="1882" y="3332"/>
                  </a:lnTo>
                  <a:lnTo>
                    <a:pt x="1886" y="3340"/>
                  </a:lnTo>
                  <a:lnTo>
                    <a:pt x="1889" y="3347"/>
                  </a:lnTo>
                  <a:lnTo>
                    <a:pt x="1894" y="3355"/>
                  </a:lnTo>
                  <a:lnTo>
                    <a:pt x="1899" y="3363"/>
                  </a:lnTo>
                  <a:lnTo>
                    <a:pt x="1928" y="3388"/>
                  </a:lnTo>
                  <a:lnTo>
                    <a:pt x="1941" y="3398"/>
                  </a:lnTo>
                  <a:lnTo>
                    <a:pt x="1954" y="3412"/>
                  </a:lnTo>
                  <a:lnTo>
                    <a:pt x="1966" y="3425"/>
                  </a:lnTo>
                  <a:lnTo>
                    <a:pt x="1981" y="3438"/>
                  </a:lnTo>
                  <a:lnTo>
                    <a:pt x="1995" y="3449"/>
                  </a:lnTo>
                  <a:lnTo>
                    <a:pt x="2012" y="3459"/>
                  </a:lnTo>
                  <a:lnTo>
                    <a:pt x="2025" y="3467"/>
                  </a:lnTo>
                  <a:lnTo>
                    <a:pt x="2036" y="3472"/>
                  </a:lnTo>
                  <a:lnTo>
                    <a:pt x="2048" y="3475"/>
                  </a:lnTo>
                  <a:lnTo>
                    <a:pt x="2065" y="3475"/>
                  </a:lnTo>
                  <a:lnTo>
                    <a:pt x="2074" y="3475"/>
                  </a:lnTo>
                  <a:lnTo>
                    <a:pt x="2082" y="3472"/>
                  </a:lnTo>
                  <a:lnTo>
                    <a:pt x="2090" y="3471"/>
                  </a:lnTo>
                  <a:lnTo>
                    <a:pt x="2096" y="3467"/>
                  </a:lnTo>
                  <a:lnTo>
                    <a:pt x="2109" y="3459"/>
                  </a:lnTo>
                  <a:lnTo>
                    <a:pt x="2118" y="3450"/>
                  </a:lnTo>
                  <a:lnTo>
                    <a:pt x="2128" y="3438"/>
                  </a:lnTo>
                  <a:lnTo>
                    <a:pt x="2134" y="3425"/>
                  </a:lnTo>
                  <a:lnTo>
                    <a:pt x="2137" y="3418"/>
                  </a:lnTo>
                  <a:lnTo>
                    <a:pt x="2141" y="3413"/>
                  </a:lnTo>
                  <a:lnTo>
                    <a:pt x="2146" y="3406"/>
                  </a:lnTo>
                  <a:lnTo>
                    <a:pt x="2151" y="3401"/>
                  </a:lnTo>
                  <a:lnTo>
                    <a:pt x="2158" y="3394"/>
                  </a:lnTo>
                  <a:lnTo>
                    <a:pt x="2167" y="3389"/>
                  </a:lnTo>
                  <a:lnTo>
                    <a:pt x="2177" y="3384"/>
                  </a:lnTo>
                  <a:lnTo>
                    <a:pt x="2191" y="3379"/>
                  </a:lnTo>
                  <a:lnTo>
                    <a:pt x="2206" y="3375"/>
                  </a:lnTo>
                  <a:lnTo>
                    <a:pt x="2225" y="3369"/>
                  </a:lnTo>
                  <a:lnTo>
                    <a:pt x="2247" y="3365"/>
                  </a:lnTo>
                  <a:lnTo>
                    <a:pt x="2273" y="3363"/>
                  </a:lnTo>
                  <a:lnTo>
                    <a:pt x="2293" y="3360"/>
                  </a:lnTo>
                  <a:lnTo>
                    <a:pt x="2314" y="3359"/>
                  </a:lnTo>
                  <a:lnTo>
                    <a:pt x="2324" y="3356"/>
                  </a:lnTo>
                  <a:lnTo>
                    <a:pt x="2336" y="3353"/>
                  </a:lnTo>
                  <a:lnTo>
                    <a:pt x="2345" y="3351"/>
                  </a:lnTo>
                  <a:lnTo>
                    <a:pt x="2356" y="3347"/>
                  </a:lnTo>
                  <a:lnTo>
                    <a:pt x="2398" y="3326"/>
                  </a:lnTo>
                  <a:lnTo>
                    <a:pt x="2406" y="3323"/>
                  </a:lnTo>
                  <a:lnTo>
                    <a:pt x="2414" y="3319"/>
                  </a:lnTo>
                  <a:lnTo>
                    <a:pt x="2420" y="3314"/>
                  </a:lnTo>
                  <a:lnTo>
                    <a:pt x="2426" y="3310"/>
                  </a:lnTo>
                  <a:lnTo>
                    <a:pt x="2436" y="3302"/>
                  </a:lnTo>
                  <a:lnTo>
                    <a:pt x="2445" y="3297"/>
                  </a:lnTo>
                  <a:lnTo>
                    <a:pt x="2461" y="3291"/>
                  </a:lnTo>
                  <a:lnTo>
                    <a:pt x="2481" y="3286"/>
                  </a:lnTo>
                  <a:lnTo>
                    <a:pt x="2502" y="3282"/>
                  </a:lnTo>
                  <a:lnTo>
                    <a:pt x="2516" y="3279"/>
                  </a:lnTo>
                  <a:lnTo>
                    <a:pt x="2529" y="3282"/>
                  </a:lnTo>
                  <a:lnTo>
                    <a:pt x="2546" y="3286"/>
                  </a:lnTo>
                  <a:lnTo>
                    <a:pt x="2565" y="3291"/>
                  </a:lnTo>
                  <a:lnTo>
                    <a:pt x="2579" y="3295"/>
                  </a:lnTo>
                  <a:lnTo>
                    <a:pt x="2586" y="3298"/>
                  </a:lnTo>
                  <a:lnTo>
                    <a:pt x="2594" y="3302"/>
                  </a:lnTo>
                  <a:lnTo>
                    <a:pt x="2601" y="3307"/>
                  </a:lnTo>
                  <a:lnTo>
                    <a:pt x="2609" y="3315"/>
                  </a:lnTo>
                  <a:lnTo>
                    <a:pt x="2625" y="3331"/>
                  </a:lnTo>
                  <a:lnTo>
                    <a:pt x="2641" y="3351"/>
                  </a:lnTo>
                  <a:lnTo>
                    <a:pt x="2657" y="3371"/>
                  </a:lnTo>
                  <a:lnTo>
                    <a:pt x="2668" y="3390"/>
                  </a:lnTo>
                  <a:lnTo>
                    <a:pt x="2679" y="3408"/>
                  </a:lnTo>
                  <a:lnTo>
                    <a:pt x="2685" y="3422"/>
                  </a:lnTo>
                  <a:lnTo>
                    <a:pt x="2691" y="3435"/>
                  </a:lnTo>
                  <a:lnTo>
                    <a:pt x="2696" y="3449"/>
                  </a:lnTo>
                  <a:lnTo>
                    <a:pt x="2704" y="3460"/>
                  </a:lnTo>
                  <a:lnTo>
                    <a:pt x="2712" y="3471"/>
                  </a:lnTo>
                  <a:lnTo>
                    <a:pt x="2720" y="3483"/>
                  </a:lnTo>
                  <a:lnTo>
                    <a:pt x="2730" y="3492"/>
                  </a:lnTo>
                  <a:lnTo>
                    <a:pt x="2741" y="3503"/>
                  </a:lnTo>
                  <a:lnTo>
                    <a:pt x="2751" y="3512"/>
                  </a:lnTo>
                  <a:lnTo>
                    <a:pt x="2763" y="3521"/>
                  </a:lnTo>
                  <a:lnTo>
                    <a:pt x="2772" y="3532"/>
                  </a:lnTo>
                  <a:lnTo>
                    <a:pt x="2783" y="3542"/>
                  </a:lnTo>
                  <a:lnTo>
                    <a:pt x="2790" y="3553"/>
                  </a:lnTo>
                  <a:lnTo>
                    <a:pt x="2807" y="3577"/>
                  </a:lnTo>
                  <a:lnTo>
                    <a:pt x="2823" y="3601"/>
                  </a:lnTo>
                  <a:lnTo>
                    <a:pt x="2856" y="3645"/>
                  </a:lnTo>
                  <a:lnTo>
                    <a:pt x="2864" y="3657"/>
                  </a:lnTo>
                  <a:lnTo>
                    <a:pt x="2872" y="3669"/>
                  </a:lnTo>
                  <a:lnTo>
                    <a:pt x="2882" y="3682"/>
                  </a:lnTo>
                  <a:lnTo>
                    <a:pt x="2895" y="3696"/>
                  </a:lnTo>
                  <a:lnTo>
                    <a:pt x="2910" y="3706"/>
                  </a:lnTo>
                  <a:lnTo>
                    <a:pt x="2924" y="3717"/>
                  </a:lnTo>
                  <a:lnTo>
                    <a:pt x="2953" y="3738"/>
                  </a:lnTo>
                  <a:lnTo>
                    <a:pt x="2982" y="3758"/>
                  </a:lnTo>
                  <a:lnTo>
                    <a:pt x="2993" y="3770"/>
                  </a:lnTo>
                  <a:lnTo>
                    <a:pt x="3000" y="3779"/>
                  </a:lnTo>
                  <a:lnTo>
                    <a:pt x="3010" y="3787"/>
                  </a:lnTo>
                  <a:lnTo>
                    <a:pt x="3023" y="3796"/>
                  </a:lnTo>
                  <a:lnTo>
                    <a:pt x="3041" y="3811"/>
                  </a:lnTo>
                  <a:lnTo>
                    <a:pt x="3063" y="3833"/>
                  </a:lnTo>
                  <a:lnTo>
                    <a:pt x="3075" y="3845"/>
                  </a:lnTo>
                  <a:lnTo>
                    <a:pt x="3087" y="3856"/>
                  </a:lnTo>
                  <a:lnTo>
                    <a:pt x="3099" y="3863"/>
                  </a:lnTo>
                  <a:lnTo>
                    <a:pt x="3111" y="3871"/>
                  </a:lnTo>
                  <a:lnTo>
                    <a:pt x="3122" y="3877"/>
                  </a:lnTo>
                  <a:lnTo>
                    <a:pt x="3134" y="3882"/>
                  </a:lnTo>
                  <a:lnTo>
                    <a:pt x="3146" y="3885"/>
                  </a:lnTo>
                  <a:lnTo>
                    <a:pt x="3158" y="3887"/>
                  </a:lnTo>
                  <a:lnTo>
                    <a:pt x="3171" y="3889"/>
                  </a:lnTo>
                  <a:lnTo>
                    <a:pt x="3183" y="3889"/>
                  </a:lnTo>
                  <a:lnTo>
                    <a:pt x="3196" y="3889"/>
                  </a:lnTo>
                  <a:lnTo>
                    <a:pt x="3210" y="3887"/>
                  </a:lnTo>
                  <a:lnTo>
                    <a:pt x="3239" y="3883"/>
                  </a:lnTo>
                  <a:lnTo>
                    <a:pt x="3272" y="3878"/>
                  </a:lnTo>
                  <a:lnTo>
                    <a:pt x="3287" y="3875"/>
                  </a:lnTo>
                  <a:lnTo>
                    <a:pt x="3300" y="3870"/>
                  </a:lnTo>
                  <a:lnTo>
                    <a:pt x="3306" y="3867"/>
                  </a:lnTo>
                  <a:lnTo>
                    <a:pt x="3311" y="3863"/>
                  </a:lnTo>
                  <a:lnTo>
                    <a:pt x="3318" y="3858"/>
                  </a:lnTo>
                  <a:lnTo>
                    <a:pt x="3323" y="3852"/>
                  </a:lnTo>
                  <a:lnTo>
                    <a:pt x="3329" y="3842"/>
                  </a:lnTo>
                  <a:lnTo>
                    <a:pt x="3335" y="3825"/>
                  </a:lnTo>
                  <a:lnTo>
                    <a:pt x="3342" y="3803"/>
                  </a:lnTo>
                  <a:lnTo>
                    <a:pt x="3348" y="3778"/>
                  </a:lnTo>
                  <a:lnTo>
                    <a:pt x="3361" y="3727"/>
                  </a:lnTo>
                  <a:lnTo>
                    <a:pt x="3368" y="3696"/>
                  </a:lnTo>
                  <a:lnTo>
                    <a:pt x="3371" y="3682"/>
                  </a:lnTo>
                  <a:lnTo>
                    <a:pt x="3371" y="3671"/>
                  </a:lnTo>
                  <a:lnTo>
                    <a:pt x="3372" y="3659"/>
                  </a:lnTo>
                  <a:lnTo>
                    <a:pt x="3371" y="3648"/>
                  </a:lnTo>
                  <a:lnTo>
                    <a:pt x="3369" y="3639"/>
                  </a:lnTo>
                  <a:lnTo>
                    <a:pt x="3368" y="3628"/>
                  </a:lnTo>
                  <a:lnTo>
                    <a:pt x="3364" y="3620"/>
                  </a:lnTo>
                  <a:lnTo>
                    <a:pt x="3361" y="3611"/>
                  </a:lnTo>
                  <a:lnTo>
                    <a:pt x="3352" y="3594"/>
                  </a:lnTo>
                  <a:lnTo>
                    <a:pt x="3342" y="3577"/>
                  </a:lnTo>
                  <a:lnTo>
                    <a:pt x="3330" y="3558"/>
                  </a:lnTo>
                  <a:lnTo>
                    <a:pt x="3315" y="3540"/>
                  </a:lnTo>
                  <a:lnTo>
                    <a:pt x="3297" y="3513"/>
                  </a:lnTo>
                  <a:lnTo>
                    <a:pt x="3279" y="3487"/>
                  </a:lnTo>
                  <a:lnTo>
                    <a:pt x="3269" y="3472"/>
                  </a:lnTo>
                  <a:lnTo>
                    <a:pt x="3262" y="3458"/>
                  </a:lnTo>
                  <a:lnTo>
                    <a:pt x="3254" y="3443"/>
                  </a:lnTo>
                  <a:lnTo>
                    <a:pt x="3247" y="3427"/>
                  </a:lnTo>
                  <a:lnTo>
                    <a:pt x="3242" y="3409"/>
                  </a:lnTo>
                  <a:lnTo>
                    <a:pt x="3241" y="3398"/>
                  </a:lnTo>
                  <a:lnTo>
                    <a:pt x="3239" y="3394"/>
                  </a:lnTo>
                  <a:lnTo>
                    <a:pt x="3237" y="3389"/>
                  </a:lnTo>
                  <a:lnTo>
                    <a:pt x="3231" y="3382"/>
                  </a:lnTo>
                  <a:lnTo>
                    <a:pt x="3224" y="3373"/>
                  </a:lnTo>
                  <a:lnTo>
                    <a:pt x="3214" y="3360"/>
                  </a:lnTo>
                  <a:lnTo>
                    <a:pt x="3206" y="3348"/>
                  </a:lnTo>
                  <a:lnTo>
                    <a:pt x="3199" y="3338"/>
                  </a:lnTo>
                  <a:lnTo>
                    <a:pt x="3189" y="3326"/>
                  </a:lnTo>
                  <a:lnTo>
                    <a:pt x="3168" y="3303"/>
                  </a:lnTo>
                  <a:lnTo>
                    <a:pt x="3151" y="3283"/>
                  </a:lnTo>
                  <a:lnTo>
                    <a:pt x="3145" y="3273"/>
                  </a:lnTo>
                  <a:lnTo>
                    <a:pt x="3137" y="3261"/>
                  </a:lnTo>
                  <a:lnTo>
                    <a:pt x="3130" y="3249"/>
                  </a:lnTo>
                  <a:lnTo>
                    <a:pt x="3124" y="3235"/>
                  </a:lnTo>
                  <a:lnTo>
                    <a:pt x="3119" y="3217"/>
                  </a:lnTo>
                  <a:lnTo>
                    <a:pt x="3115" y="3203"/>
                  </a:lnTo>
                  <a:lnTo>
                    <a:pt x="3111" y="3190"/>
                  </a:lnTo>
                  <a:lnTo>
                    <a:pt x="3108" y="3178"/>
                  </a:lnTo>
                  <a:lnTo>
                    <a:pt x="3104" y="3164"/>
                  </a:lnTo>
                  <a:lnTo>
                    <a:pt x="3099" y="3150"/>
                  </a:lnTo>
                  <a:lnTo>
                    <a:pt x="3091" y="3134"/>
                  </a:lnTo>
                  <a:lnTo>
                    <a:pt x="3080" y="3117"/>
                  </a:lnTo>
                  <a:lnTo>
                    <a:pt x="3066" y="3117"/>
                  </a:lnTo>
                  <a:lnTo>
                    <a:pt x="3054" y="3120"/>
                  </a:lnTo>
                  <a:lnTo>
                    <a:pt x="3045" y="3125"/>
                  </a:lnTo>
                  <a:lnTo>
                    <a:pt x="3036" y="3129"/>
                  </a:lnTo>
                  <a:lnTo>
                    <a:pt x="3021" y="3141"/>
                  </a:lnTo>
                  <a:lnTo>
                    <a:pt x="3008" y="3151"/>
                  </a:lnTo>
                  <a:lnTo>
                    <a:pt x="3000" y="3157"/>
                  </a:lnTo>
                  <a:lnTo>
                    <a:pt x="2994" y="3159"/>
                  </a:lnTo>
                  <a:lnTo>
                    <a:pt x="2985" y="3161"/>
                  </a:lnTo>
                  <a:lnTo>
                    <a:pt x="2973" y="3161"/>
                  </a:lnTo>
                  <a:lnTo>
                    <a:pt x="2965" y="3159"/>
                  </a:lnTo>
                  <a:lnTo>
                    <a:pt x="2956" y="3158"/>
                  </a:lnTo>
                  <a:lnTo>
                    <a:pt x="2949" y="3157"/>
                  </a:lnTo>
                  <a:lnTo>
                    <a:pt x="2941" y="3153"/>
                  </a:lnTo>
                  <a:lnTo>
                    <a:pt x="2928" y="3145"/>
                  </a:lnTo>
                  <a:lnTo>
                    <a:pt x="2916" y="3134"/>
                  </a:lnTo>
                  <a:lnTo>
                    <a:pt x="2894" y="3109"/>
                  </a:lnTo>
                  <a:lnTo>
                    <a:pt x="2873" y="3085"/>
                  </a:lnTo>
                  <a:lnTo>
                    <a:pt x="2864" y="3076"/>
                  </a:lnTo>
                  <a:lnTo>
                    <a:pt x="2856" y="3071"/>
                  </a:lnTo>
                  <a:lnTo>
                    <a:pt x="2848" y="3067"/>
                  </a:lnTo>
                  <a:lnTo>
                    <a:pt x="2836" y="3059"/>
                  </a:lnTo>
                  <a:lnTo>
                    <a:pt x="2763" y="3010"/>
                  </a:lnTo>
                  <a:lnTo>
                    <a:pt x="2758" y="3007"/>
                  </a:lnTo>
                  <a:lnTo>
                    <a:pt x="2755" y="3006"/>
                  </a:lnTo>
                  <a:lnTo>
                    <a:pt x="2752" y="3003"/>
                  </a:lnTo>
                  <a:lnTo>
                    <a:pt x="2748" y="2997"/>
                  </a:lnTo>
                  <a:lnTo>
                    <a:pt x="2739" y="2981"/>
                  </a:lnTo>
                  <a:lnTo>
                    <a:pt x="2730" y="2961"/>
                  </a:lnTo>
                  <a:lnTo>
                    <a:pt x="2721" y="2939"/>
                  </a:lnTo>
                  <a:lnTo>
                    <a:pt x="2714" y="2915"/>
                  </a:lnTo>
                  <a:lnTo>
                    <a:pt x="2712" y="2904"/>
                  </a:lnTo>
                  <a:lnTo>
                    <a:pt x="2710" y="2892"/>
                  </a:lnTo>
                  <a:lnTo>
                    <a:pt x="2709" y="2880"/>
                  </a:lnTo>
                  <a:lnTo>
                    <a:pt x="2709" y="2870"/>
                  </a:lnTo>
                  <a:lnTo>
                    <a:pt x="2710" y="2859"/>
                  </a:lnTo>
                  <a:lnTo>
                    <a:pt x="2712" y="2850"/>
                  </a:lnTo>
                  <a:lnTo>
                    <a:pt x="2716" y="2841"/>
                  </a:lnTo>
                  <a:lnTo>
                    <a:pt x="2720" y="2833"/>
                  </a:lnTo>
                  <a:lnTo>
                    <a:pt x="2733" y="2821"/>
                  </a:lnTo>
                  <a:lnTo>
                    <a:pt x="2751" y="2806"/>
                  </a:lnTo>
                  <a:lnTo>
                    <a:pt x="2758" y="2798"/>
                  </a:lnTo>
                  <a:lnTo>
                    <a:pt x="2765" y="2793"/>
                  </a:lnTo>
                  <a:lnTo>
                    <a:pt x="2772" y="2789"/>
                  </a:lnTo>
                  <a:lnTo>
                    <a:pt x="2777" y="2787"/>
                  </a:lnTo>
                  <a:lnTo>
                    <a:pt x="2790" y="2781"/>
                  </a:lnTo>
                  <a:lnTo>
                    <a:pt x="2805" y="2776"/>
                  </a:lnTo>
                  <a:lnTo>
                    <a:pt x="2827" y="2792"/>
                  </a:lnTo>
                  <a:lnTo>
                    <a:pt x="2847" y="2808"/>
                  </a:lnTo>
                  <a:lnTo>
                    <a:pt x="2864" y="2821"/>
                  </a:lnTo>
                  <a:lnTo>
                    <a:pt x="2878" y="2834"/>
                  </a:lnTo>
                  <a:lnTo>
                    <a:pt x="2901" y="2857"/>
                  </a:lnTo>
                  <a:lnTo>
                    <a:pt x="2916" y="2875"/>
                  </a:lnTo>
                  <a:lnTo>
                    <a:pt x="2924" y="2884"/>
                  </a:lnTo>
                  <a:lnTo>
                    <a:pt x="2930" y="2891"/>
                  </a:lnTo>
                  <a:lnTo>
                    <a:pt x="2933" y="2892"/>
                  </a:lnTo>
                  <a:lnTo>
                    <a:pt x="2936" y="2894"/>
                  </a:lnTo>
                  <a:lnTo>
                    <a:pt x="2939" y="2895"/>
                  </a:lnTo>
                  <a:lnTo>
                    <a:pt x="2941" y="2894"/>
                  </a:lnTo>
                  <a:lnTo>
                    <a:pt x="2944" y="2892"/>
                  </a:lnTo>
                  <a:lnTo>
                    <a:pt x="2947" y="2890"/>
                  </a:lnTo>
                  <a:lnTo>
                    <a:pt x="2949" y="2886"/>
                  </a:lnTo>
                  <a:lnTo>
                    <a:pt x="2951" y="2882"/>
                  </a:lnTo>
                  <a:lnTo>
                    <a:pt x="2952" y="2872"/>
                  </a:lnTo>
                  <a:lnTo>
                    <a:pt x="2951" y="2859"/>
                  </a:lnTo>
                  <a:lnTo>
                    <a:pt x="2948" y="2845"/>
                  </a:lnTo>
                  <a:lnTo>
                    <a:pt x="2944" y="2829"/>
                  </a:lnTo>
                  <a:lnTo>
                    <a:pt x="2939" y="2812"/>
                  </a:lnTo>
                  <a:lnTo>
                    <a:pt x="2932" y="2793"/>
                  </a:lnTo>
                  <a:lnTo>
                    <a:pt x="2919" y="2754"/>
                  </a:lnTo>
                  <a:lnTo>
                    <a:pt x="2905" y="2714"/>
                  </a:lnTo>
                  <a:lnTo>
                    <a:pt x="2898" y="2694"/>
                  </a:lnTo>
                  <a:lnTo>
                    <a:pt x="2893" y="2677"/>
                  </a:lnTo>
                  <a:lnTo>
                    <a:pt x="2889" y="2660"/>
                  </a:lnTo>
                  <a:lnTo>
                    <a:pt x="2885" y="2645"/>
                  </a:lnTo>
                  <a:lnTo>
                    <a:pt x="2881" y="2627"/>
                  </a:lnTo>
                  <a:lnTo>
                    <a:pt x="2872" y="2602"/>
                  </a:lnTo>
                  <a:lnTo>
                    <a:pt x="2863" y="2577"/>
                  </a:lnTo>
                  <a:lnTo>
                    <a:pt x="2856" y="2558"/>
                  </a:lnTo>
                  <a:lnTo>
                    <a:pt x="2847" y="2532"/>
                  </a:lnTo>
                  <a:lnTo>
                    <a:pt x="2838" y="2503"/>
                  </a:lnTo>
                  <a:lnTo>
                    <a:pt x="2832" y="2488"/>
                  </a:lnTo>
                  <a:lnTo>
                    <a:pt x="2827" y="2473"/>
                  </a:lnTo>
                  <a:lnTo>
                    <a:pt x="2821" y="2460"/>
                  </a:lnTo>
                  <a:lnTo>
                    <a:pt x="2813" y="2448"/>
                  </a:lnTo>
                  <a:lnTo>
                    <a:pt x="2792" y="2411"/>
                  </a:lnTo>
                  <a:lnTo>
                    <a:pt x="2785" y="2399"/>
                  </a:lnTo>
                  <a:lnTo>
                    <a:pt x="2780" y="2385"/>
                  </a:lnTo>
                  <a:lnTo>
                    <a:pt x="2777" y="2368"/>
                  </a:lnTo>
                  <a:lnTo>
                    <a:pt x="2775" y="2351"/>
                  </a:lnTo>
                  <a:lnTo>
                    <a:pt x="2769" y="2314"/>
                  </a:lnTo>
                  <a:lnTo>
                    <a:pt x="2764" y="2283"/>
                  </a:lnTo>
                  <a:lnTo>
                    <a:pt x="2759" y="2259"/>
                  </a:lnTo>
                  <a:lnTo>
                    <a:pt x="2758" y="2236"/>
                  </a:lnTo>
                  <a:lnTo>
                    <a:pt x="2756" y="2224"/>
                  </a:lnTo>
                  <a:lnTo>
                    <a:pt x="2754" y="2211"/>
                  </a:lnTo>
                  <a:lnTo>
                    <a:pt x="2751" y="2197"/>
                  </a:lnTo>
                  <a:lnTo>
                    <a:pt x="2747" y="2183"/>
                  </a:lnTo>
                  <a:lnTo>
                    <a:pt x="2743" y="2174"/>
                  </a:lnTo>
                  <a:lnTo>
                    <a:pt x="2737" y="2163"/>
                  </a:lnTo>
                  <a:lnTo>
                    <a:pt x="2730" y="2154"/>
                  </a:lnTo>
                  <a:lnTo>
                    <a:pt x="2722" y="2146"/>
                  </a:lnTo>
                  <a:lnTo>
                    <a:pt x="2713" y="2138"/>
                  </a:lnTo>
                  <a:lnTo>
                    <a:pt x="2704" y="2131"/>
                  </a:lnTo>
                  <a:lnTo>
                    <a:pt x="2695" y="2126"/>
                  </a:lnTo>
                  <a:lnTo>
                    <a:pt x="2684" y="2122"/>
                  </a:lnTo>
                  <a:lnTo>
                    <a:pt x="2672" y="2121"/>
                  </a:lnTo>
                  <a:lnTo>
                    <a:pt x="2662" y="2122"/>
                  </a:lnTo>
                  <a:lnTo>
                    <a:pt x="2650" y="2125"/>
                  </a:lnTo>
                  <a:lnTo>
                    <a:pt x="2638" y="2129"/>
                  </a:lnTo>
                  <a:lnTo>
                    <a:pt x="2628" y="2134"/>
                  </a:lnTo>
                  <a:lnTo>
                    <a:pt x="2617" y="2140"/>
                  </a:lnTo>
                  <a:lnTo>
                    <a:pt x="2608" y="2147"/>
                  </a:lnTo>
                  <a:lnTo>
                    <a:pt x="2599" y="2155"/>
                  </a:lnTo>
                  <a:lnTo>
                    <a:pt x="2594" y="2160"/>
                  </a:lnTo>
                  <a:lnTo>
                    <a:pt x="2590" y="2166"/>
                  </a:lnTo>
                  <a:lnTo>
                    <a:pt x="2586" y="2172"/>
                  </a:lnTo>
                  <a:lnTo>
                    <a:pt x="2582" y="2177"/>
                  </a:lnTo>
                  <a:lnTo>
                    <a:pt x="2576" y="2192"/>
                  </a:lnTo>
                  <a:lnTo>
                    <a:pt x="2573" y="2207"/>
                  </a:lnTo>
                  <a:lnTo>
                    <a:pt x="2571" y="2222"/>
                  </a:lnTo>
                  <a:lnTo>
                    <a:pt x="2569" y="2240"/>
                  </a:lnTo>
                  <a:lnTo>
                    <a:pt x="2569" y="2255"/>
                  </a:lnTo>
                  <a:lnTo>
                    <a:pt x="2569" y="2273"/>
                  </a:lnTo>
                  <a:lnTo>
                    <a:pt x="2567" y="2294"/>
                  </a:lnTo>
                  <a:lnTo>
                    <a:pt x="2563" y="2310"/>
                  </a:lnTo>
                  <a:lnTo>
                    <a:pt x="2561" y="2327"/>
                  </a:lnTo>
                  <a:lnTo>
                    <a:pt x="2559" y="2351"/>
                  </a:lnTo>
                  <a:lnTo>
                    <a:pt x="2559" y="2370"/>
                  </a:lnTo>
                  <a:lnTo>
                    <a:pt x="2558" y="2389"/>
                  </a:lnTo>
                  <a:lnTo>
                    <a:pt x="2557" y="2407"/>
                  </a:lnTo>
                  <a:lnTo>
                    <a:pt x="2554" y="2425"/>
                  </a:lnTo>
                  <a:lnTo>
                    <a:pt x="2550" y="2442"/>
                  </a:lnTo>
                  <a:lnTo>
                    <a:pt x="2544" y="2458"/>
                  </a:lnTo>
                  <a:lnTo>
                    <a:pt x="2540" y="2466"/>
                  </a:lnTo>
                  <a:lnTo>
                    <a:pt x="2534" y="2473"/>
                  </a:lnTo>
                  <a:lnTo>
                    <a:pt x="2528" y="2480"/>
                  </a:lnTo>
                  <a:lnTo>
                    <a:pt x="2521" y="2488"/>
                  </a:lnTo>
                  <a:lnTo>
                    <a:pt x="2510" y="2499"/>
                  </a:lnTo>
                  <a:lnTo>
                    <a:pt x="2496" y="2506"/>
                  </a:lnTo>
                  <a:lnTo>
                    <a:pt x="2483" y="2513"/>
                  </a:lnTo>
                  <a:lnTo>
                    <a:pt x="2470" y="2516"/>
                  </a:lnTo>
                  <a:lnTo>
                    <a:pt x="2457" y="2517"/>
                  </a:lnTo>
                  <a:lnTo>
                    <a:pt x="2441" y="2516"/>
                  </a:lnTo>
                  <a:lnTo>
                    <a:pt x="2426" y="2512"/>
                  </a:lnTo>
                  <a:lnTo>
                    <a:pt x="2408" y="2508"/>
                  </a:lnTo>
                  <a:lnTo>
                    <a:pt x="2401" y="2504"/>
                  </a:lnTo>
                  <a:lnTo>
                    <a:pt x="2391" y="2500"/>
                  </a:lnTo>
                  <a:lnTo>
                    <a:pt x="2385" y="2495"/>
                  </a:lnTo>
                  <a:lnTo>
                    <a:pt x="2377" y="2491"/>
                  </a:lnTo>
                  <a:lnTo>
                    <a:pt x="2363" y="2479"/>
                  </a:lnTo>
                  <a:lnTo>
                    <a:pt x="2349" y="2467"/>
                  </a:lnTo>
                  <a:lnTo>
                    <a:pt x="2336" y="2454"/>
                  </a:lnTo>
                  <a:lnTo>
                    <a:pt x="2323" y="2442"/>
                  </a:lnTo>
                  <a:lnTo>
                    <a:pt x="2310" y="2431"/>
                  </a:lnTo>
                  <a:lnTo>
                    <a:pt x="2294" y="2422"/>
                  </a:lnTo>
                  <a:lnTo>
                    <a:pt x="2286" y="2418"/>
                  </a:lnTo>
                  <a:lnTo>
                    <a:pt x="2279" y="2413"/>
                  </a:lnTo>
                  <a:lnTo>
                    <a:pt x="2273" y="2407"/>
                  </a:lnTo>
                  <a:lnTo>
                    <a:pt x="2268" y="2402"/>
                  </a:lnTo>
                  <a:lnTo>
                    <a:pt x="2261" y="2388"/>
                  </a:lnTo>
                  <a:lnTo>
                    <a:pt x="2256" y="2373"/>
                  </a:lnTo>
                  <a:lnTo>
                    <a:pt x="2252" y="2358"/>
                  </a:lnTo>
                  <a:lnTo>
                    <a:pt x="2248" y="2344"/>
                  </a:lnTo>
                  <a:lnTo>
                    <a:pt x="2246" y="2336"/>
                  </a:lnTo>
                  <a:lnTo>
                    <a:pt x="2243" y="2329"/>
                  </a:lnTo>
                  <a:lnTo>
                    <a:pt x="2239" y="2323"/>
                  </a:lnTo>
                  <a:lnTo>
                    <a:pt x="2235" y="2316"/>
                  </a:lnTo>
                  <a:lnTo>
                    <a:pt x="2225" y="2302"/>
                  </a:lnTo>
                  <a:lnTo>
                    <a:pt x="2216" y="2285"/>
                  </a:lnTo>
                  <a:lnTo>
                    <a:pt x="2206" y="2269"/>
                  </a:lnTo>
                  <a:lnTo>
                    <a:pt x="2196" y="2253"/>
                  </a:lnTo>
                  <a:lnTo>
                    <a:pt x="2188" y="2242"/>
                  </a:lnTo>
                  <a:lnTo>
                    <a:pt x="2179" y="2234"/>
                  </a:lnTo>
                  <a:lnTo>
                    <a:pt x="2171" y="2226"/>
                  </a:lnTo>
                  <a:lnTo>
                    <a:pt x="2163" y="2220"/>
                  </a:lnTo>
                  <a:lnTo>
                    <a:pt x="2146" y="2207"/>
                  </a:lnTo>
                  <a:lnTo>
                    <a:pt x="2128" y="2189"/>
                  </a:lnTo>
                  <a:lnTo>
                    <a:pt x="2116" y="2179"/>
                  </a:lnTo>
                  <a:lnTo>
                    <a:pt x="2105" y="2167"/>
                  </a:lnTo>
                  <a:lnTo>
                    <a:pt x="2097" y="2156"/>
                  </a:lnTo>
                  <a:lnTo>
                    <a:pt x="2091" y="2147"/>
                  </a:lnTo>
                  <a:lnTo>
                    <a:pt x="2080" y="2127"/>
                  </a:lnTo>
                  <a:lnTo>
                    <a:pt x="2074" y="2109"/>
                  </a:lnTo>
                  <a:lnTo>
                    <a:pt x="2066" y="2090"/>
                  </a:lnTo>
                  <a:lnTo>
                    <a:pt x="2057" y="2070"/>
                  </a:lnTo>
                  <a:lnTo>
                    <a:pt x="2051" y="2061"/>
                  </a:lnTo>
                  <a:lnTo>
                    <a:pt x="2044" y="2049"/>
                  </a:lnTo>
                  <a:lnTo>
                    <a:pt x="2034" y="2039"/>
                  </a:lnTo>
                  <a:lnTo>
                    <a:pt x="2023" y="2027"/>
                  </a:lnTo>
                  <a:lnTo>
                    <a:pt x="2012" y="2015"/>
                  </a:lnTo>
                  <a:lnTo>
                    <a:pt x="2006" y="2006"/>
                  </a:lnTo>
                  <a:lnTo>
                    <a:pt x="2000" y="1998"/>
                  </a:lnTo>
                  <a:lnTo>
                    <a:pt x="1998" y="1990"/>
                  </a:lnTo>
                  <a:lnTo>
                    <a:pt x="1992" y="1973"/>
                  </a:lnTo>
                  <a:lnTo>
                    <a:pt x="1981" y="1952"/>
                  </a:lnTo>
                  <a:lnTo>
                    <a:pt x="1948" y="1901"/>
                  </a:lnTo>
                  <a:lnTo>
                    <a:pt x="1935" y="1882"/>
                  </a:lnTo>
                  <a:lnTo>
                    <a:pt x="1922" y="1862"/>
                  </a:lnTo>
                  <a:lnTo>
                    <a:pt x="1915" y="1852"/>
                  </a:lnTo>
                  <a:lnTo>
                    <a:pt x="1907" y="1843"/>
                  </a:lnTo>
                  <a:lnTo>
                    <a:pt x="1899" y="1835"/>
                  </a:lnTo>
                  <a:lnTo>
                    <a:pt x="1891" y="1827"/>
                  </a:lnTo>
                  <a:lnTo>
                    <a:pt x="1874" y="1814"/>
                  </a:lnTo>
                  <a:lnTo>
                    <a:pt x="1862" y="1805"/>
                  </a:lnTo>
                  <a:lnTo>
                    <a:pt x="1855" y="1798"/>
                  </a:lnTo>
                  <a:lnTo>
                    <a:pt x="1849" y="1792"/>
                  </a:lnTo>
                  <a:lnTo>
                    <a:pt x="1847" y="1785"/>
                  </a:lnTo>
                  <a:lnTo>
                    <a:pt x="1844" y="1776"/>
                  </a:lnTo>
                  <a:lnTo>
                    <a:pt x="1841" y="1765"/>
                  </a:lnTo>
                  <a:lnTo>
                    <a:pt x="1838" y="1748"/>
                  </a:lnTo>
                  <a:lnTo>
                    <a:pt x="1835" y="1734"/>
                  </a:lnTo>
                  <a:lnTo>
                    <a:pt x="1832" y="1719"/>
                  </a:lnTo>
                  <a:lnTo>
                    <a:pt x="1832" y="1704"/>
                  </a:lnTo>
                  <a:lnTo>
                    <a:pt x="1832" y="1686"/>
                  </a:lnTo>
                  <a:lnTo>
                    <a:pt x="1834" y="1658"/>
                  </a:lnTo>
                  <a:lnTo>
                    <a:pt x="1839" y="1625"/>
                  </a:lnTo>
                  <a:lnTo>
                    <a:pt x="1841" y="1609"/>
                  </a:lnTo>
                  <a:lnTo>
                    <a:pt x="1847" y="1595"/>
                  </a:lnTo>
                  <a:lnTo>
                    <a:pt x="1849" y="1590"/>
                  </a:lnTo>
                  <a:lnTo>
                    <a:pt x="1852" y="1584"/>
                  </a:lnTo>
                  <a:lnTo>
                    <a:pt x="1856" y="1580"/>
                  </a:lnTo>
                  <a:lnTo>
                    <a:pt x="1859" y="1576"/>
                  </a:lnTo>
                  <a:lnTo>
                    <a:pt x="1864" y="1574"/>
                  </a:lnTo>
                  <a:lnTo>
                    <a:pt x="1869" y="1571"/>
                  </a:lnTo>
                  <a:lnTo>
                    <a:pt x="1886" y="1560"/>
                  </a:lnTo>
                  <a:lnTo>
                    <a:pt x="1904" y="1550"/>
                  </a:lnTo>
                  <a:lnTo>
                    <a:pt x="1923" y="1538"/>
                  </a:lnTo>
                  <a:lnTo>
                    <a:pt x="1939" y="1525"/>
                  </a:lnTo>
                  <a:lnTo>
                    <a:pt x="1957" y="1504"/>
                  </a:lnTo>
                  <a:lnTo>
                    <a:pt x="1970" y="1486"/>
                  </a:lnTo>
                  <a:lnTo>
                    <a:pt x="1981" y="1472"/>
                  </a:lnTo>
                  <a:lnTo>
                    <a:pt x="1988" y="1459"/>
                  </a:lnTo>
                  <a:lnTo>
                    <a:pt x="1996" y="1447"/>
                  </a:lnTo>
                  <a:lnTo>
                    <a:pt x="2004" y="1436"/>
                  </a:lnTo>
                  <a:lnTo>
                    <a:pt x="2015" y="1426"/>
                  </a:lnTo>
                  <a:lnTo>
                    <a:pt x="2029" y="1416"/>
                  </a:lnTo>
                  <a:lnTo>
                    <a:pt x="2048" y="1401"/>
                  </a:lnTo>
                  <a:lnTo>
                    <a:pt x="2065" y="1383"/>
                  </a:lnTo>
                  <a:lnTo>
                    <a:pt x="2072" y="1373"/>
                  </a:lnTo>
                  <a:lnTo>
                    <a:pt x="2079" y="1362"/>
                  </a:lnTo>
                  <a:lnTo>
                    <a:pt x="2084" y="1349"/>
                  </a:lnTo>
                  <a:lnTo>
                    <a:pt x="2090" y="1335"/>
                  </a:lnTo>
                  <a:lnTo>
                    <a:pt x="2092" y="1319"/>
                  </a:lnTo>
                  <a:lnTo>
                    <a:pt x="2095" y="1303"/>
                  </a:lnTo>
                  <a:lnTo>
                    <a:pt x="2096" y="1287"/>
                  </a:lnTo>
                  <a:lnTo>
                    <a:pt x="2096" y="1271"/>
                  </a:lnTo>
                  <a:lnTo>
                    <a:pt x="2093" y="1255"/>
                  </a:lnTo>
                  <a:lnTo>
                    <a:pt x="2090" y="1241"/>
                  </a:lnTo>
                  <a:lnTo>
                    <a:pt x="2084" y="1227"/>
                  </a:lnTo>
                  <a:lnTo>
                    <a:pt x="2078" y="1216"/>
                  </a:lnTo>
                  <a:lnTo>
                    <a:pt x="2072" y="1210"/>
                  </a:lnTo>
                  <a:lnTo>
                    <a:pt x="2067" y="1205"/>
                  </a:lnTo>
                  <a:lnTo>
                    <a:pt x="2062" y="1201"/>
                  </a:lnTo>
                  <a:lnTo>
                    <a:pt x="2057" y="1198"/>
                  </a:lnTo>
                  <a:lnTo>
                    <a:pt x="2050" y="1196"/>
                  </a:lnTo>
                  <a:lnTo>
                    <a:pt x="2042" y="1193"/>
                  </a:lnTo>
                  <a:lnTo>
                    <a:pt x="2034" y="1192"/>
                  </a:lnTo>
                  <a:lnTo>
                    <a:pt x="2027" y="1192"/>
                  </a:lnTo>
                  <a:lnTo>
                    <a:pt x="2011" y="1193"/>
                  </a:lnTo>
                  <a:lnTo>
                    <a:pt x="1998" y="1196"/>
                  </a:lnTo>
                  <a:lnTo>
                    <a:pt x="1986" y="1198"/>
                  </a:lnTo>
                  <a:lnTo>
                    <a:pt x="1975" y="1202"/>
                  </a:lnTo>
                  <a:lnTo>
                    <a:pt x="1964" y="1206"/>
                  </a:lnTo>
                  <a:lnTo>
                    <a:pt x="1952" y="1210"/>
                  </a:lnTo>
                  <a:lnTo>
                    <a:pt x="1939" y="1212"/>
                  </a:lnTo>
                  <a:lnTo>
                    <a:pt x="1924" y="1212"/>
                  </a:lnTo>
                  <a:lnTo>
                    <a:pt x="1898" y="1208"/>
                  </a:lnTo>
                  <a:lnTo>
                    <a:pt x="1869" y="1202"/>
                  </a:lnTo>
                  <a:lnTo>
                    <a:pt x="1855" y="1201"/>
                  </a:lnTo>
                  <a:lnTo>
                    <a:pt x="1840" y="1200"/>
                  </a:lnTo>
                  <a:lnTo>
                    <a:pt x="1826" y="1201"/>
                  </a:lnTo>
                  <a:lnTo>
                    <a:pt x="1810" y="1204"/>
                  </a:lnTo>
                  <a:lnTo>
                    <a:pt x="1739" y="1225"/>
                  </a:lnTo>
                  <a:lnTo>
                    <a:pt x="1733" y="1226"/>
                  </a:lnTo>
                  <a:lnTo>
                    <a:pt x="1727" y="1229"/>
                  </a:lnTo>
                  <a:lnTo>
                    <a:pt x="1725" y="1229"/>
                  </a:lnTo>
                  <a:lnTo>
                    <a:pt x="1723" y="1230"/>
                  </a:lnTo>
                  <a:lnTo>
                    <a:pt x="1721" y="1230"/>
                  </a:lnTo>
                  <a:lnTo>
                    <a:pt x="1719" y="1231"/>
                  </a:lnTo>
                  <a:lnTo>
                    <a:pt x="1715" y="1231"/>
                  </a:lnTo>
                  <a:lnTo>
                    <a:pt x="1713" y="1233"/>
                  </a:lnTo>
                  <a:lnTo>
                    <a:pt x="1693" y="1238"/>
                  </a:lnTo>
                  <a:lnTo>
                    <a:pt x="1673" y="1242"/>
                  </a:lnTo>
                  <a:lnTo>
                    <a:pt x="1651" y="1245"/>
                  </a:lnTo>
                  <a:lnTo>
                    <a:pt x="1629" y="1246"/>
                  </a:lnTo>
                  <a:lnTo>
                    <a:pt x="1608" y="1245"/>
                  </a:lnTo>
                  <a:lnTo>
                    <a:pt x="1586" y="1243"/>
                  </a:lnTo>
                  <a:lnTo>
                    <a:pt x="1566" y="1239"/>
                  </a:lnTo>
                  <a:lnTo>
                    <a:pt x="1547" y="1235"/>
                  </a:lnTo>
                  <a:lnTo>
                    <a:pt x="1540" y="1233"/>
                  </a:lnTo>
                  <a:lnTo>
                    <a:pt x="1534" y="1229"/>
                  </a:lnTo>
                  <a:lnTo>
                    <a:pt x="1529" y="1226"/>
                  </a:lnTo>
                  <a:lnTo>
                    <a:pt x="1525" y="1222"/>
                  </a:lnTo>
                  <a:lnTo>
                    <a:pt x="1517" y="1214"/>
                  </a:lnTo>
                  <a:lnTo>
                    <a:pt x="1511" y="1204"/>
                  </a:lnTo>
                  <a:lnTo>
                    <a:pt x="1505" y="1194"/>
                  </a:lnTo>
                  <a:lnTo>
                    <a:pt x="1500" y="1184"/>
                  </a:lnTo>
                  <a:lnTo>
                    <a:pt x="1483" y="1153"/>
                  </a:lnTo>
                  <a:lnTo>
                    <a:pt x="1469" y="1132"/>
                  </a:lnTo>
                  <a:lnTo>
                    <a:pt x="1453" y="1113"/>
                  </a:lnTo>
                  <a:lnTo>
                    <a:pt x="1432" y="1086"/>
                  </a:lnTo>
                  <a:lnTo>
                    <a:pt x="1345" y="970"/>
                  </a:lnTo>
                  <a:lnTo>
                    <a:pt x="1330" y="953"/>
                  </a:lnTo>
                  <a:lnTo>
                    <a:pt x="1315" y="935"/>
                  </a:lnTo>
                  <a:lnTo>
                    <a:pt x="1310" y="925"/>
                  </a:lnTo>
                  <a:lnTo>
                    <a:pt x="1302" y="914"/>
                  </a:lnTo>
                  <a:lnTo>
                    <a:pt x="1294" y="906"/>
                  </a:lnTo>
                  <a:lnTo>
                    <a:pt x="1286" y="896"/>
                  </a:lnTo>
                  <a:lnTo>
                    <a:pt x="1273" y="881"/>
                  </a:lnTo>
                  <a:lnTo>
                    <a:pt x="1260" y="869"/>
                  </a:lnTo>
                  <a:lnTo>
                    <a:pt x="1247" y="860"/>
                  </a:lnTo>
                  <a:lnTo>
                    <a:pt x="1235" y="852"/>
                  </a:lnTo>
                  <a:lnTo>
                    <a:pt x="1230" y="848"/>
                  </a:lnTo>
                  <a:lnTo>
                    <a:pt x="1225" y="843"/>
                  </a:lnTo>
                  <a:lnTo>
                    <a:pt x="1219" y="838"/>
                  </a:lnTo>
                  <a:lnTo>
                    <a:pt x="1214" y="831"/>
                  </a:lnTo>
                  <a:lnTo>
                    <a:pt x="1209" y="823"/>
                  </a:lnTo>
                  <a:lnTo>
                    <a:pt x="1204" y="813"/>
                  </a:lnTo>
                  <a:lnTo>
                    <a:pt x="1200" y="802"/>
                  </a:lnTo>
                  <a:lnTo>
                    <a:pt x="1194" y="789"/>
                  </a:lnTo>
                  <a:lnTo>
                    <a:pt x="1189" y="773"/>
                  </a:lnTo>
                  <a:lnTo>
                    <a:pt x="1185" y="764"/>
                  </a:lnTo>
                  <a:lnTo>
                    <a:pt x="1179" y="757"/>
                  </a:lnTo>
                  <a:lnTo>
                    <a:pt x="1169" y="745"/>
                  </a:lnTo>
                  <a:lnTo>
                    <a:pt x="1158" y="731"/>
                  </a:lnTo>
                  <a:lnTo>
                    <a:pt x="1145" y="719"/>
                  </a:lnTo>
                  <a:lnTo>
                    <a:pt x="1130" y="707"/>
                  </a:lnTo>
                  <a:lnTo>
                    <a:pt x="1114" y="698"/>
                  </a:lnTo>
                  <a:lnTo>
                    <a:pt x="1101" y="688"/>
                  </a:lnTo>
                  <a:lnTo>
                    <a:pt x="1091" y="678"/>
                  </a:lnTo>
                  <a:lnTo>
                    <a:pt x="1082" y="667"/>
                  </a:lnTo>
                  <a:lnTo>
                    <a:pt x="1075" y="655"/>
                  </a:lnTo>
                  <a:lnTo>
                    <a:pt x="1059" y="630"/>
                  </a:lnTo>
                  <a:lnTo>
                    <a:pt x="1042" y="604"/>
                  </a:lnTo>
                  <a:lnTo>
                    <a:pt x="1026" y="587"/>
                  </a:lnTo>
                  <a:lnTo>
                    <a:pt x="1008" y="568"/>
                  </a:lnTo>
                  <a:lnTo>
                    <a:pt x="988" y="548"/>
                  </a:lnTo>
                  <a:lnTo>
                    <a:pt x="967" y="530"/>
                  </a:lnTo>
                  <a:lnTo>
                    <a:pt x="948" y="513"/>
                  </a:lnTo>
                  <a:lnTo>
                    <a:pt x="931" y="494"/>
                  </a:lnTo>
                  <a:lnTo>
                    <a:pt x="915" y="477"/>
                  </a:lnTo>
                  <a:lnTo>
                    <a:pt x="903" y="461"/>
                  </a:lnTo>
                  <a:lnTo>
                    <a:pt x="891" y="447"/>
                  </a:lnTo>
                  <a:lnTo>
                    <a:pt x="882" y="429"/>
                  </a:lnTo>
                  <a:lnTo>
                    <a:pt x="877" y="416"/>
                  </a:lnTo>
                  <a:lnTo>
                    <a:pt x="870" y="407"/>
                  </a:lnTo>
                  <a:lnTo>
                    <a:pt x="864" y="398"/>
                  </a:lnTo>
                  <a:lnTo>
                    <a:pt x="853" y="388"/>
                  </a:lnTo>
                  <a:lnTo>
                    <a:pt x="840" y="379"/>
                  </a:lnTo>
                  <a:lnTo>
                    <a:pt x="823" y="369"/>
                  </a:lnTo>
                  <a:lnTo>
                    <a:pt x="807" y="361"/>
                  </a:lnTo>
                  <a:lnTo>
                    <a:pt x="791" y="354"/>
                  </a:lnTo>
                  <a:lnTo>
                    <a:pt x="780" y="346"/>
                  </a:lnTo>
                  <a:lnTo>
                    <a:pt x="763" y="336"/>
                  </a:lnTo>
                  <a:lnTo>
                    <a:pt x="744" y="321"/>
                  </a:lnTo>
                  <a:lnTo>
                    <a:pt x="725" y="304"/>
                  </a:lnTo>
                  <a:lnTo>
                    <a:pt x="705" y="287"/>
                  </a:lnTo>
                  <a:lnTo>
                    <a:pt x="688" y="271"/>
                  </a:lnTo>
                  <a:lnTo>
                    <a:pt x="675" y="256"/>
                  </a:lnTo>
                  <a:lnTo>
                    <a:pt x="667" y="246"/>
                  </a:lnTo>
                  <a:lnTo>
                    <a:pt x="659" y="235"/>
                  </a:lnTo>
                  <a:lnTo>
                    <a:pt x="651" y="226"/>
                  </a:lnTo>
                  <a:lnTo>
                    <a:pt x="642" y="217"/>
                  </a:lnTo>
                  <a:lnTo>
                    <a:pt x="631" y="210"/>
                  </a:lnTo>
                  <a:lnTo>
                    <a:pt x="621" y="203"/>
                  </a:lnTo>
                  <a:lnTo>
                    <a:pt x="609" y="198"/>
                  </a:lnTo>
                  <a:lnTo>
                    <a:pt x="597" y="193"/>
                  </a:lnTo>
                  <a:lnTo>
                    <a:pt x="585" y="190"/>
                  </a:lnTo>
                  <a:lnTo>
                    <a:pt x="572" y="186"/>
                  </a:lnTo>
                  <a:lnTo>
                    <a:pt x="559" y="185"/>
                  </a:lnTo>
                  <a:lnTo>
                    <a:pt x="546" y="184"/>
                  </a:lnTo>
                  <a:lnTo>
                    <a:pt x="532" y="182"/>
                  </a:lnTo>
                  <a:lnTo>
                    <a:pt x="505" y="182"/>
                  </a:lnTo>
                  <a:lnTo>
                    <a:pt x="478" y="185"/>
                  </a:lnTo>
                  <a:lnTo>
                    <a:pt x="463" y="188"/>
                  </a:lnTo>
                  <a:lnTo>
                    <a:pt x="449" y="193"/>
                  </a:lnTo>
                  <a:lnTo>
                    <a:pt x="436" y="198"/>
                  </a:lnTo>
                  <a:lnTo>
                    <a:pt x="423" y="206"/>
                  </a:lnTo>
                  <a:lnTo>
                    <a:pt x="411" y="214"/>
                  </a:lnTo>
                  <a:lnTo>
                    <a:pt x="400" y="226"/>
                  </a:lnTo>
                  <a:lnTo>
                    <a:pt x="396" y="231"/>
                  </a:lnTo>
                  <a:lnTo>
                    <a:pt x="392" y="238"/>
                  </a:lnTo>
                  <a:lnTo>
                    <a:pt x="389" y="244"/>
                  </a:lnTo>
                  <a:lnTo>
                    <a:pt x="386" y="252"/>
                  </a:lnTo>
                  <a:lnTo>
                    <a:pt x="383" y="263"/>
                  </a:lnTo>
                  <a:lnTo>
                    <a:pt x="375" y="292"/>
                  </a:lnTo>
                  <a:lnTo>
                    <a:pt x="366" y="336"/>
                  </a:lnTo>
                  <a:lnTo>
                    <a:pt x="358" y="377"/>
                  </a:lnTo>
                  <a:lnTo>
                    <a:pt x="354" y="402"/>
                  </a:lnTo>
                  <a:close/>
                  <a:moveTo>
                    <a:pt x="2433" y="1456"/>
                  </a:moveTo>
                  <a:lnTo>
                    <a:pt x="2435" y="1471"/>
                  </a:lnTo>
                  <a:lnTo>
                    <a:pt x="2436" y="1488"/>
                  </a:lnTo>
                  <a:lnTo>
                    <a:pt x="2440" y="1509"/>
                  </a:lnTo>
                  <a:lnTo>
                    <a:pt x="2445" y="1531"/>
                  </a:lnTo>
                  <a:lnTo>
                    <a:pt x="2454" y="1575"/>
                  </a:lnTo>
                  <a:lnTo>
                    <a:pt x="2462" y="1609"/>
                  </a:lnTo>
                  <a:lnTo>
                    <a:pt x="2464" y="1616"/>
                  </a:lnTo>
                  <a:lnTo>
                    <a:pt x="2468" y="1623"/>
                  </a:lnTo>
                  <a:lnTo>
                    <a:pt x="2471" y="1628"/>
                  </a:lnTo>
                  <a:lnTo>
                    <a:pt x="2475" y="1634"/>
                  </a:lnTo>
                  <a:lnTo>
                    <a:pt x="2487" y="1648"/>
                  </a:lnTo>
                  <a:lnTo>
                    <a:pt x="2500" y="1661"/>
                  </a:lnTo>
                  <a:lnTo>
                    <a:pt x="2529" y="1683"/>
                  </a:lnTo>
                  <a:lnTo>
                    <a:pt x="2553" y="1703"/>
                  </a:lnTo>
                  <a:lnTo>
                    <a:pt x="2571" y="1720"/>
                  </a:lnTo>
                  <a:lnTo>
                    <a:pt x="2587" y="1734"/>
                  </a:lnTo>
                  <a:lnTo>
                    <a:pt x="2596" y="1739"/>
                  </a:lnTo>
                  <a:lnTo>
                    <a:pt x="2607" y="1743"/>
                  </a:lnTo>
                  <a:lnTo>
                    <a:pt x="2621" y="1744"/>
                  </a:lnTo>
                  <a:lnTo>
                    <a:pt x="2638" y="1745"/>
                  </a:lnTo>
                  <a:lnTo>
                    <a:pt x="2655" y="1744"/>
                  </a:lnTo>
                  <a:lnTo>
                    <a:pt x="2674" y="1740"/>
                  </a:lnTo>
                  <a:lnTo>
                    <a:pt x="2691" y="1734"/>
                  </a:lnTo>
                  <a:lnTo>
                    <a:pt x="2708" y="1727"/>
                  </a:lnTo>
                  <a:lnTo>
                    <a:pt x="2737" y="1711"/>
                  </a:lnTo>
                  <a:lnTo>
                    <a:pt x="2759" y="1700"/>
                  </a:lnTo>
                  <a:lnTo>
                    <a:pt x="2775" y="1695"/>
                  </a:lnTo>
                  <a:lnTo>
                    <a:pt x="2788" y="1689"/>
                  </a:lnTo>
                  <a:lnTo>
                    <a:pt x="2798" y="1681"/>
                  </a:lnTo>
                  <a:lnTo>
                    <a:pt x="2810" y="1669"/>
                  </a:lnTo>
                  <a:lnTo>
                    <a:pt x="2818" y="1658"/>
                  </a:lnTo>
                  <a:lnTo>
                    <a:pt x="2826" y="1648"/>
                  </a:lnTo>
                  <a:lnTo>
                    <a:pt x="2830" y="1636"/>
                  </a:lnTo>
                  <a:lnTo>
                    <a:pt x="2834" y="1623"/>
                  </a:lnTo>
                  <a:lnTo>
                    <a:pt x="2834" y="1611"/>
                  </a:lnTo>
                  <a:lnTo>
                    <a:pt x="2834" y="1597"/>
                  </a:lnTo>
                  <a:lnTo>
                    <a:pt x="2831" y="1586"/>
                  </a:lnTo>
                  <a:lnTo>
                    <a:pt x="2826" y="1575"/>
                  </a:lnTo>
                  <a:lnTo>
                    <a:pt x="2823" y="1570"/>
                  </a:lnTo>
                  <a:lnTo>
                    <a:pt x="2819" y="1563"/>
                  </a:lnTo>
                  <a:lnTo>
                    <a:pt x="2807" y="1546"/>
                  </a:lnTo>
                  <a:lnTo>
                    <a:pt x="2794" y="1529"/>
                  </a:lnTo>
                  <a:lnTo>
                    <a:pt x="2779" y="1512"/>
                  </a:lnTo>
                  <a:lnTo>
                    <a:pt x="2763" y="1493"/>
                  </a:lnTo>
                  <a:lnTo>
                    <a:pt x="2747" y="1476"/>
                  </a:lnTo>
                  <a:lnTo>
                    <a:pt x="2733" y="1460"/>
                  </a:lnTo>
                  <a:lnTo>
                    <a:pt x="2718" y="1443"/>
                  </a:lnTo>
                  <a:lnTo>
                    <a:pt x="2708" y="1428"/>
                  </a:lnTo>
                  <a:lnTo>
                    <a:pt x="2659" y="1366"/>
                  </a:lnTo>
                  <a:lnTo>
                    <a:pt x="2655" y="1358"/>
                  </a:lnTo>
                  <a:lnTo>
                    <a:pt x="2653" y="1353"/>
                  </a:lnTo>
                  <a:lnTo>
                    <a:pt x="2653" y="1348"/>
                  </a:lnTo>
                  <a:lnTo>
                    <a:pt x="2653" y="1344"/>
                  </a:lnTo>
                  <a:lnTo>
                    <a:pt x="2653" y="1338"/>
                  </a:lnTo>
                  <a:lnTo>
                    <a:pt x="2653" y="1335"/>
                  </a:lnTo>
                  <a:lnTo>
                    <a:pt x="2651" y="1328"/>
                  </a:lnTo>
                  <a:lnTo>
                    <a:pt x="2649" y="1319"/>
                  </a:lnTo>
                  <a:lnTo>
                    <a:pt x="2641" y="1304"/>
                  </a:lnTo>
                  <a:lnTo>
                    <a:pt x="2629" y="1284"/>
                  </a:lnTo>
                  <a:lnTo>
                    <a:pt x="2617" y="1263"/>
                  </a:lnTo>
                  <a:lnTo>
                    <a:pt x="2608" y="1253"/>
                  </a:lnTo>
                  <a:lnTo>
                    <a:pt x="2601" y="1246"/>
                  </a:lnTo>
                  <a:lnTo>
                    <a:pt x="2596" y="1242"/>
                  </a:lnTo>
                  <a:lnTo>
                    <a:pt x="2590" y="1238"/>
                  </a:lnTo>
                  <a:lnTo>
                    <a:pt x="2583" y="1235"/>
                  </a:lnTo>
                  <a:lnTo>
                    <a:pt x="2576" y="1233"/>
                  </a:lnTo>
                  <a:lnTo>
                    <a:pt x="2567" y="1231"/>
                  </a:lnTo>
                  <a:lnTo>
                    <a:pt x="2558" y="1231"/>
                  </a:lnTo>
                  <a:lnTo>
                    <a:pt x="2545" y="1231"/>
                  </a:lnTo>
                  <a:lnTo>
                    <a:pt x="2537" y="1231"/>
                  </a:lnTo>
                  <a:lnTo>
                    <a:pt x="2529" y="1233"/>
                  </a:lnTo>
                  <a:lnTo>
                    <a:pt x="2523" y="1235"/>
                  </a:lnTo>
                  <a:lnTo>
                    <a:pt x="2516" y="1239"/>
                  </a:lnTo>
                  <a:lnTo>
                    <a:pt x="2503" y="1247"/>
                  </a:lnTo>
                  <a:lnTo>
                    <a:pt x="2491" y="1257"/>
                  </a:lnTo>
                  <a:lnTo>
                    <a:pt x="2481" y="1268"/>
                  </a:lnTo>
                  <a:lnTo>
                    <a:pt x="2471" y="1282"/>
                  </a:lnTo>
                  <a:lnTo>
                    <a:pt x="2464" y="1296"/>
                  </a:lnTo>
                  <a:lnTo>
                    <a:pt x="2458" y="1309"/>
                  </a:lnTo>
                  <a:lnTo>
                    <a:pt x="2453" y="1325"/>
                  </a:lnTo>
                  <a:lnTo>
                    <a:pt x="2448" y="1341"/>
                  </a:lnTo>
                  <a:lnTo>
                    <a:pt x="2444" y="1360"/>
                  </a:lnTo>
                  <a:lnTo>
                    <a:pt x="2440" y="1378"/>
                  </a:lnTo>
                  <a:lnTo>
                    <a:pt x="2437" y="1398"/>
                  </a:lnTo>
                  <a:lnTo>
                    <a:pt x="2435" y="1418"/>
                  </a:lnTo>
                  <a:lnTo>
                    <a:pt x="2433" y="1438"/>
                  </a:lnTo>
                  <a:lnTo>
                    <a:pt x="2433" y="1456"/>
                  </a:lnTo>
                  <a:close/>
                  <a:moveTo>
                    <a:pt x="1021" y="1925"/>
                  </a:moveTo>
                  <a:lnTo>
                    <a:pt x="1005" y="1926"/>
                  </a:lnTo>
                  <a:lnTo>
                    <a:pt x="991" y="1928"/>
                  </a:lnTo>
                  <a:lnTo>
                    <a:pt x="975" y="1930"/>
                  </a:lnTo>
                  <a:lnTo>
                    <a:pt x="961" y="1934"/>
                  </a:lnTo>
                  <a:lnTo>
                    <a:pt x="946" y="1940"/>
                  </a:lnTo>
                  <a:lnTo>
                    <a:pt x="932" y="1946"/>
                  </a:lnTo>
                  <a:lnTo>
                    <a:pt x="920" y="1953"/>
                  </a:lnTo>
                  <a:lnTo>
                    <a:pt x="908" y="1961"/>
                  </a:lnTo>
                  <a:lnTo>
                    <a:pt x="898" y="1969"/>
                  </a:lnTo>
                  <a:lnTo>
                    <a:pt x="889" y="1979"/>
                  </a:lnTo>
                  <a:lnTo>
                    <a:pt x="881" y="1989"/>
                  </a:lnTo>
                  <a:lnTo>
                    <a:pt x="875" y="2000"/>
                  </a:lnTo>
                  <a:lnTo>
                    <a:pt x="872" y="2012"/>
                  </a:lnTo>
                  <a:lnTo>
                    <a:pt x="872" y="2024"/>
                  </a:lnTo>
                  <a:lnTo>
                    <a:pt x="873" y="2037"/>
                  </a:lnTo>
                  <a:lnTo>
                    <a:pt x="877" y="2052"/>
                  </a:lnTo>
                  <a:lnTo>
                    <a:pt x="882" y="2064"/>
                  </a:lnTo>
                  <a:lnTo>
                    <a:pt x="890" y="2074"/>
                  </a:lnTo>
                  <a:lnTo>
                    <a:pt x="898" y="2084"/>
                  </a:lnTo>
                  <a:lnTo>
                    <a:pt x="907" y="2092"/>
                  </a:lnTo>
                  <a:lnTo>
                    <a:pt x="925" y="2107"/>
                  </a:lnTo>
                  <a:lnTo>
                    <a:pt x="945" y="2125"/>
                  </a:lnTo>
                  <a:lnTo>
                    <a:pt x="1046" y="2197"/>
                  </a:lnTo>
                  <a:lnTo>
                    <a:pt x="1057" y="2205"/>
                  </a:lnTo>
                  <a:lnTo>
                    <a:pt x="1063" y="2211"/>
                  </a:lnTo>
                  <a:lnTo>
                    <a:pt x="1068" y="2216"/>
                  </a:lnTo>
                  <a:lnTo>
                    <a:pt x="1071" y="2220"/>
                  </a:lnTo>
                  <a:lnTo>
                    <a:pt x="1076" y="2225"/>
                  </a:lnTo>
                  <a:lnTo>
                    <a:pt x="1082" y="2230"/>
                  </a:lnTo>
                  <a:lnTo>
                    <a:pt x="1092" y="2237"/>
                  </a:lnTo>
                  <a:lnTo>
                    <a:pt x="1106" y="2245"/>
                  </a:lnTo>
                  <a:lnTo>
                    <a:pt x="1120" y="2250"/>
                  </a:lnTo>
                  <a:lnTo>
                    <a:pt x="1131" y="2254"/>
                  </a:lnTo>
                  <a:lnTo>
                    <a:pt x="1143" y="2257"/>
                  </a:lnTo>
                  <a:lnTo>
                    <a:pt x="1156" y="2258"/>
                  </a:lnTo>
                  <a:lnTo>
                    <a:pt x="1168" y="2259"/>
                  </a:lnTo>
                  <a:lnTo>
                    <a:pt x="1180" y="2258"/>
                  </a:lnTo>
                  <a:lnTo>
                    <a:pt x="1192" y="2257"/>
                  </a:lnTo>
                  <a:lnTo>
                    <a:pt x="1204" y="2254"/>
                  </a:lnTo>
                  <a:lnTo>
                    <a:pt x="1227" y="2246"/>
                  </a:lnTo>
                  <a:lnTo>
                    <a:pt x="1250" y="2237"/>
                  </a:lnTo>
                  <a:lnTo>
                    <a:pt x="1272" y="2225"/>
                  </a:lnTo>
                  <a:lnTo>
                    <a:pt x="1293" y="2213"/>
                  </a:lnTo>
                  <a:lnTo>
                    <a:pt x="1299" y="2209"/>
                  </a:lnTo>
                  <a:lnTo>
                    <a:pt x="1305" y="2207"/>
                  </a:lnTo>
                  <a:lnTo>
                    <a:pt x="1309" y="2204"/>
                  </a:lnTo>
                  <a:lnTo>
                    <a:pt x="1316" y="2197"/>
                  </a:lnTo>
                  <a:lnTo>
                    <a:pt x="1323" y="2189"/>
                  </a:lnTo>
                  <a:lnTo>
                    <a:pt x="1330" y="2179"/>
                  </a:lnTo>
                  <a:lnTo>
                    <a:pt x="1335" y="2167"/>
                  </a:lnTo>
                  <a:lnTo>
                    <a:pt x="1339" y="2152"/>
                  </a:lnTo>
                  <a:lnTo>
                    <a:pt x="1343" y="2138"/>
                  </a:lnTo>
                  <a:lnTo>
                    <a:pt x="1345" y="2122"/>
                  </a:lnTo>
                  <a:lnTo>
                    <a:pt x="1347" y="2106"/>
                  </a:lnTo>
                  <a:lnTo>
                    <a:pt x="1347" y="2089"/>
                  </a:lnTo>
                  <a:lnTo>
                    <a:pt x="1347" y="2072"/>
                  </a:lnTo>
                  <a:lnTo>
                    <a:pt x="1344" y="2056"/>
                  </a:lnTo>
                  <a:lnTo>
                    <a:pt x="1341" y="2040"/>
                  </a:lnTo>
                  <a:lnTo>
                    <a:pt x="1336" y="2024"/>
                  </a:lnTo>
                  <a:lnTo>
                    <a:pt x="1331" y="2011"/>
                  </a:lnTo>
                  <a:lnTo>
                    <a:pt x="1323" y="1998"/>
                  </a:lnTo>
                  <a:lnTo>
                    <a:pt x="1315" y="1986"/>
                  </a:lnTo>
                  <a:lnTo>
                    <a:pt x="1305" y="1977"/>
                  </a:lnTo>
                  <a:lnTo>
                    <a:pt x="1292" y="1965"/>
                  </a:lnTo>
                  <a:lnTo>
                    <a:pt x="1278" y="1956"/>
                  </a:lnTo>
                  <a:lnTo>
                    <a:pt x="1263" y="1946"/>
                  </a:lnTo>
                  <a:lnTo>
                    <a:pt x="1246" y="1940"/>
                  </a:lnTo>
                  <a:lnTo>
                    <a:pt x="1227" y="1934"/>
                  </a:lnTo>
                  <a:lnTo>
                    <a:pt x="1209" y="1928"/>
                  </a:lnTo>
                  <a:lnTo>
                    <a:pt x="1197" y="1922"/>
                  </a:lnTo>
                  <a:lnTo>
                    <a:pt x="1185" y="1920"/>
                  </a:lnTo>
                  <a:lnTo>
                    <a:pt x="1173" y="1917"/>
                  </a:lnTo>
                  <a:lnTo>
                    <a:pt x="1162" y="1916"/>
                  </a:lnTo>
                  <a:lnTo>
                    <a:pt x="1137" y="1916"/>
                  </a:lnTo>
                  <a:lnTo>
                    <a:pt x="1112" y="1917"/>
                  </a:lnTo>
                  <a:lnTo>
                    <a:pt x="1063" y="1922"/>
                  </a:lnTo>
                  <a:lnTo>
                    <a:pt x="1021" y="1925"/>
                  </a:lnTo>
                  <a:close/>
                  <a:moveTo>
                    <a:pt x="1444" y="2135"/>
                  </a:moveTo>
                  <a:lnTo>
                    <a:pt x="1444" y="2152"/>
                  </a:lnTo>
                  <a:lnTo>
                    <a:pt x="1445" y="2168"/>
                  </a:lnTo>
                  <a:lnTo>
                    <a:pt x="1445" y="2176"/>
                  </a:lnTo>
                  <a:lnTo>
                    <a:pt x="1446" y="2183"/>
                  </a:lnTo>
                  <a:lnTo>
                    <a:pt x="1448" y="2188"/>
                  </a:lnTo>
                  <a:lnTo>
                    <a:pt x="1450" y="2195"/>
                  </a:lnTo>
                  <a:lnTo>
                    <a:pt x="1456" y="2204"/>
                  </a:lnTo>
                  <a:lnTo>
                    <a:pt x="1462" y="2212"/>
                  </a:lnTo>
                  <a:lnTo>
                    <a:pt x="1467" y="2218"/>
                  </a:lnTo>
                  <a:lnTo>
                    <a:pt x="1474" y="2224"/>
                  </a:lnTo>
                  <a:lnTo>
                    <a:pt x="1487" y="2234"/>
                  </a:lnTo>
                  <a:lnTo>
                    <a:pt x="1503" y="2245"/>
                  </a:lnTo>
                  <a:lnTo>
                    <a:pt x="1508" y="2249"/>
                  </a:lnTo>
                  <a:lnTo>
                    <a:pt x="1507" y="2249"/>
                  </a:lnTo>
                  <a:lnTo>
                    <a:pt x="1505" y="2248"/>
                  </a:lnTo>
                  <a:lnTo>
                    <a:pt x="1511" y="2250"/>
                  </a:lnTo>
                  <a:lnTo>
                    <a:pt x="1516" y="2254"/>
                  </a:lnTo>
                  <a:lnTo>
                    <a:pt x="1525" y="2255"/>
                  </a:lnTo>
                  <a:lnTo>
                    <a:pt x="1534" y="2258"/>
                  </a:lnTo>
                  <a:lnTo>
                    <a:pt x="1546" y="2258"/>
                  </a:lnTo>
                  <a:lnTo>
                    <a:pt x="1559" y="2258"/>
                  </a:lnTo>
                  <a:lnTo>
                    <a:pt x="1572" y="2255"/>
                  </a:lnTo>
                  <a:lnTo>
                    <a:pt x="1587" y="2253"/>
                  </a:lnTo>
                  <a:lnTo>
                    <a:pt x="1601" y="2248"/>
                  </a:lnTo>
                  <a:lnTo>
                    <a:pt x="1614" y="2240"/>
                  </a:lnTo>
                  <a:lnTo>
                    <a:pt x="1628" y="2230"/>
                  </a:lnTo>
                  <a:lnTo>
                    <a:pt x="1633" y="2225"/>
                  </a:lnTo>
                  <a:lnTo>
                    <a:pt x="1639" y="2220"/>
                  </a:lnTo>
                  <a:lnTo>
                    <a:pt x="1645" y="2213"/>
                  </a:lnTo>
                  <a:lnTo>
                    <a:pt x="1650" y="2205"/>
                  </a:lnTo>
                  <a:lnTo>
                    <a:pt x="1654" y="2197"/>
                  </a:lnTo>
                  <a:lnTo>
                    <a:pt x="1659" y="2189"/>
                  </a:lnTo>
                  <a:lnTo>
                    <a:pt x="1662" y="2180"/>
                  </a:lnTo>
                  <a:lnTo>
                    <a:pt x="1666" y="2170"/>
                  </a:lnTo>
                  <a:lnTo>
                    <a:pt x="1668" y="2159"/>
                  </a:lnTo>
                  <a:lnTo>
                    <a:pt x="1670" y="2147"/>
                  </a:lnTo>
                  <a:lnTo>
                    <a:pt x="1671" y="2134"/>
                  </a:lnTo>
                  <a:lnTo>
                    <a:pt x="1671" y="2121"/>
                  </a:lnTo>
                  <a:lnTo>
                    <a:pt x="1671" y="2101"/>
                  </a:lnTo>
                  <a:lnTo>
                    <a:pt x="1668" y="2081"/>
                  </a:lnTo>
                  <a:lnTo>
                    <a:pt x="1666" y="2063"/>
                  </a:lnTo>
                  <a:lnTo>
                    <a:pt x="1660" y="2044"/>
                  </a:lnTo>
                  <a:lnTo>
                    <a:pt x="1655" y="2027"/>
                  </a:lnTo>
                  <a:lnTo>
                    <a:pt x="1647" y="2011"/>
                  </a:lnTo>
                  <a:lnTo>
                    <a:pt x="1639" y="1996"/>
                  </a:lnTo>
                  <a:lnTo>
                    <a:pt x="1629" y="1983"/>
                  </a:lnTo>
                  <a:lnTo>
                    <a:pt x="1621" y="1975"/>
                  </a:lnTo>
                  <a:lnTo>
                    <a:pt x="1613" y="1969"/>
                  </a:lnTo>
                  <a:lnTo>
                    <a:pt x="1604" y="1962"/>
                  </a:lnTo>
                  <a:lnTo>
                    <a:pt x="1595" y="1958"/>
                  </a:lnTo>
                  <a:lnTo>
                    <a:pt x="1584" y="1954"/>
                  </a:lnTo>
                  <a:lnTo>
                    <a:pt x="1574" y="1952"/>
                  </a:lnTo>
                  <a:lnTo>
                    <a:pt x="1563" y="1950"/>
                  </a:lnTo>
                  <a:lnTo>
                    <a:pt x="1550" y="1950"/>
                  </a:lnTo>
                  <a:lnTo>
                    <a:pt x="1542" y="1950"/>
                  </a:lnTo>
                  <a:lnTo>
                    <a:pt x="1536" y="1952"/>
                  </a:lnTo>
                  <a:lnTo>
                    <a:pt x="1529" y="1953"/>
                  </a:lnTo>
                  <a:lnTo>
                    <a:pt x="1523" y="1956"/>
                  </a:lnTo>
                  <a:lnTo>
                    <a:pt x="1509" y="1961"/>
                  </a:lnTo>
                  <a:lnTo>
                    <a:pt x="1499" y="1969"/>
                  </a:lnTo>
                  <a:lnTo>
                    <a:pt x="1488" y="1979"/>
                  </a:lnTo>
                  <a:lnTo>
                    <a:pt x="1481" y="1990"/>
                  </a:lnTo>
                  <a:lnTo>
                    <a:pt x="1474" y="2002"/>
                  </a:lnTo>
                  <a:lnTo>
                    <a:pt x="1470" y="2015"/>
                  </a:lnTo>
                  <a:lnTo>
                    <a:pt x="1461" y="2044"/>
                  </a:lnTo>
                  <a:lnTo>
                    <a:pt x="1453" y="2070"/>
                  </a:lnTo>
                  <a:lnTo>
                    <a:pt x="1449" y="2085"/>
                  </a:lnTo>
                  <a:lnTo>
                    <a:pt x="1446" y="2100"/>
                  </a:lnTo>
                  <a:lnTo>
                    <a:pt x="1445" y="2117"/>
                  </a:lnTo>
                  <a:lnTo>
                    <a:pt x="1444" y="2135"/>
                  </a:lnTo>
                  <a:close/>
                  <a:moveTo>
                    <a:pt x="15334" y="872"/>
                  </a:moveTo>
                  <a:lnTo>
                    <a:pt x="15302" y="844"/>
                  </a:lnTo>
                  <a:lnTo>
                    <a:pt x="15257" y="805"/>
                  </a:lnTo>
                  <a:lnTo>
                    <a:pt x="15233" y="785"/>
                  </a:lnTo>
                  <a:lnTo>
                    <a:pt x="15212" y="766"/>
                  </a:lnTo>
                  <a:lnTo>
                    <a:pt x="15196" y="750"/>
                  </a:lnTo>
                  <a:lnTo>
                    <a:pt x="15188" y="740"/>
                  </a:lnTo>
                  <a:lnTo>
                    <a:pt x="15184" y="725"/>
                  </a:lnTo>
                  <a:lnTo>
                    <a:pt x="15183" y="712"/>
                  </a:lnTo>
                  <a:lnTo>
                    <a:pt x="15182" y="707"/>
                  </a:lnTo>
                  <a:lnTo>
                    <a:pt x="15179" y="700"/>
                  </a:lnTo>
                  <a:lnTo>
                    <a:pt x="15176" y="695"/>
                  </a:lnTo>
                  <a:lnTo>
                    <a:pt x="15170" y="690"/>
                  </a:lnTo>
                  <a:lnTo>
                    <a:pt x="15163" y="686"/>
                  </a:lnTo>
                  <a:lnTo>
                    <a:pt x="15154" y="683"/>
                  </a:lnTo>
                  <a:lnTo>
                    <a:pt x="15146" y="680"/>
                  </a:lnTo>
                  <a:lnTo>
                    <a:pt x="15137" y="679"/>
                  </a:lnTo>
                  <a:lnTo>
                    <a:pt x="15124" y="679"/>
                  </a:lnTo>
                  <a:lnTo>
                    <a:pt x="15119" y="680"/>
                  </a:lnTo>
                  <a:lnTo>
                    <a:pt x="15106" y="699"/>
                  </a:lnTo>
                  <a:lnTo>
                    <a:pt x="15078" y="744"/>
                  </a:lnTo>
                  <a:lnTo>
                    <a:pt x="15064" y="770"/>
                  </a:lnTo>
                  <a:lnTo>
                    <a:pt x="15050" y="797"/>
                  </a:lnTo>
                  <a:lnTo>
                    <a:pt x="15047" y="809"/>
                  </a:lnTo>
                  <a:lnTo>
                    <a:pt x="15043" y="819"/>
                  </a:lnTo>
                  <a:lnTo>
                    <a:pt x="15041" y="830"/>
                  </a:lnTo>
                  <a:lnTo>
                    <a:pt x="15040" y="838"/>
                  </a:lnTo>
                  <a:lnTo>
                    <a:pt x="15041" y="859"/>
                  </a:lnTo>
                  <a:lnTo>
                    <a:pt x="15043" y="893"/>
                  </a:lnTo>
                  <a:lnTo>
                    <a:pt x="15045" y="935"/>
                  </a:lnTo>
                  <a:lnTo>
                    <a:pt x="15049" y="983"/>
                  </a:lnTo>
                  <a:lnTo>
                    <a:pt x="15053" y="1007"/>
                  </a:lnTo>
                  <a:lnTo>
                    <a:pt x="15057" y="1031"/>
                  </a:lnTo>
                  <a:lnTo>
                    <a:pt x="15062" y="1053"/>
                  </a:lnTo>
                  <a:lnTo>
                    <a:pt x="15068" y="1074"/>
                  </a:lnTo>
                  <a:lnTo>
                    <a:pt x="15075" y="1093"/>
                  </a:lnTo>
                  <a:lnTo>
                    <a:pt x="15083" y="1110"/>
                  </a:lnTo>
                  <a:lnTo>
                    <a:pt x="15089" y="1116"/>
                  </a:lnTo>
                  <a:lnTo>
                    <a:pt x="15094" y="1123"/>
                  </a:lnTo>
                  <a:lnTo>
                    <a:pt x="15099" y="1128"/>
                  </a:lnTo>
                  <a:lnTo>
                    <a:pt x="15104" y="1134"/>
                  </a:lnTo>
                  <a:lnTo>
                    <a:pt x="15116" y="1142"/>
                  </a:lnTo>
                  <a:lnTo>
                    <a:pt x="15129" y="1148"/>
                  </a:lnTo>
                  <a:lnTo>
                    <a:pt x="15141" y="1153"/>
                  </a:lnTo>
                  <a:lnTo>
                    <a:pt x="15153" y="1159"/>
                  </a:lnTo>
                  <a:lnTo>
                    <a:pt x="15175" y="1167"/>
                  </a:lnTo>
                  <a:lnTo>
                    <a:pt x="15199" y="1171"/>
                  </a:lnTo>
                  <a:lnTo>
                    <a:pt x="15221" y="1173"/>
                  </a:lnTo>
                  <a:lnTo>
                    <a:pt x="15242" y="1173"/>
                  </a:lnTo>
                  <a:lnTo>
                    <a:pt x="15263" y="1173"/>
                  </a:lnTo>
                  <a:lnTo>
                    <a:pt x="15283" y="1171"/>
                  </a:lnTo>
                  <a:lnTo>
                    <a:pt x="15288" y="1169"/>
                  </a:lnTo>
                  <a:lnTo>
                    <a:pt x="15293" y="1168"/>
                  </a:lnTo>
                  <a:lnTo>
                    <a:pt x="15297" y="1165"/>
                  </a:lnTo>
                  <a:lnTo>
                    <a:pt x="15301" y="1163"/>
                  </a:lnTo>
                  <a:lnTo>
                    <a:pt x="15310" y="1153"/>
                  </a:lnTo>
                  <a:lnTo>
                    <a:pt x="15317" y="1143"/>
                  </a:lnTo>
                  <a:lnTo>
                    <a:pt x="15323" y="1130"/>
                  </a:lnTo>
                  <a:lnTo>
                    <a:pt x="15330" y="1115"/>
                  </a:lnTo>
                  <a:lnTo>
                    <a:pt x="15337" y="1099"/>
                  </a:lnTo>
                  <a:lnTo>
                    <a:pt x="15342" y="1082"/>
                  </a:lnTo>
                  <a:lnTo>
                    <a:pt x="15351" y="1049"/>
                  </a:lnTo>
                  <a:lnTo>
                    <a:pt x="15359" y="1016"/>
                  </a:lnTo>
                  <a:lnTo>
                    <a:pt x="15367" y="990"/>
                  </a:lnTo>
                  <a:lnTo>
                    <a:pt x="15373" y="970"/>
                  </a:lnTo>
                  <a:lnTo>
                    <a:pt x="15371" y="958"/>
                  </a:lnTo>
                  <a:lnTo>
                    <a:pt x="15363" y="930"/>
                  </a:lnTo>
                  <a:lnTo>
                    <a:pt x="15356" y="913"/>
                  </a:lnTo>
                  <a:lnTo>
                    <a:pt x="15350" y="897"/>
                  </a:lnTo>
                  <a:lnTo>
                    <a:pt x="15342" y="883"/>
                  </a:lnTo>
                  <a:lnTo>
                    <a:pt x="15334" y="872"/>
                  </a:lnTo>
                  <a:close/>
                  <a:moveTo>
                    <a:pt x="16607" y="420"/>
                  </a:moveTo>
                  <a:lnTo>
                    <a:pt x="16620" y="421"/>
                  </a:lnTo>
                  <a:lnTo>
                    <a:pt x="16635" y="425"/>
                  </a:lnTo>
                  <a:lnTo>
                    <a:pt x="16648" y="431"/>
                  </a:lnTo>
                  <a:lnTo>
                    <a:pt x="16661" y="437"/>
                  </a:lnTo>
                  <a:lnTo>
                    <a:pt x="16673" y="445"/>
                  </a:lnTo>
                  <a:lnTo>
                    <a:pt x="16686" y="455"/>
                  </a:lnTo>
                  <a:lnTo>
                    <a:pt x="16698" y="465"/>
                  </a:lnTo>
                  <a:lnTo>
                    <a:pt x="16708" y="476"/>
                  </a:lnTo>
                  <a:lnTo>
                    <a:pt x="16719" y="488"/>
                  </a:lnTo>
                  <a:lnTo>
                    <a:pt x="16728" y="499"/>
                  </a:lnTo>
                  <a:lnTo>
                    <a:pt x="16736" y="513"/>
                  </a:lnTo>
                  <a:lnTo>
                    <a:pt x="16742" y="525"/>
                  </a:lnTo>
                  <a:lnTo>
                    <a:pt x="16748" y="538"/>
                  </a:lnTo>
                  <a:lnTo>
                    <a:pt x="16751" y="551"/>
                  </a:lnTo>
                  <a:lnTo>
                    <a:pt x="16754" y="563"/>
                  </a:lnTo>
                  <a:lnTo>
                    <a:pt x="16755" y="575"/>
                  </a:lnTo>
                  <a:lnTo>
                    <a:pt x="16754" y="588"/>
                  </a:lnTo>
                  <a:lnTo>
                    <a:pt x="16749" y="601"/>
                  </a:lnTo>
                  <a:lnTo>
                    <a:pt x="16742" y="614"/>
                  </a:lnTo>
                  <a:lnTo>
                    <a:pt x="16733" y="629"/>
                  </a:lnTo>
                  <a:lnTo>
                    <a:pt x="16723" y="643"/>
                  </a:lnTo>
                  <a:lnTo>
                    <a:pt x="16711" y="658"/>
                  </a:lnTo>
                  <a:lnTo>
                    <a:pt x="16698" y="673"/>
                  </a:lnTo>
                  <a:lnTo>
                    <a:pt x="16685" y="687"/>
                  </a:lnTo>
                  <a:lnTo>
                    <a:pt x="16657" y="713"/>
                  </a:lnTo>
                  <a:lnTo>
                    <a:pt x="16632" y="736"/>
                  </a:lnTo>
                  <a:lnTo>
                    <a:pt x="16612" y="752"/>
                  </a:lnTo>
                  <a:lnTo>
                    <a:pt x="16602" y="761"/>
                  </a:lnTo>
                  <a:lnTo>
                    <a:pt x="16589" y="766"/>
                  </a:lnTo>
                  <a:lnTo>
                    <a:pt x="16565" y="774"/>
                  </a:lnTo>
                  <a:lnTo>
                    <a:pt x="16534" y="785"/>
                  </a:lnTo>
                  <a:lnTo>
                    <a:pt x="16497" y="797"/>
                  </a:lnTo>
                  <a:lnTo>
                    <a:pt x="16457" y="810"/>
                  </a:lnTo>
                  <a:lnTo>
                    <a:pt x="16418" y="822"/>
                  </a:lnTo>
                  <a:lnTo>
                    <a:pt x="16383" y="834"/>
                  </a:lnTo>
                  <a:lnTo>
                    <a:pt x="16352" y="844"/>
                  </a:lnTo>
                  <a:lnTo>
                    <a:pt x="16324" y="856"/>
                  </a:lnTo>
                  <a:lnTo>
                    <a:pt x="16296" y="871"/>
                  </a:lnTo>
                  <a:lnTo>
                    <a:pt x="16267" y="888"/>
                  </a:lnTo>
                  <a:lnTo>
                    <a:pt x="16238" y="906"/>
                  </a:lnTo>
                  <a:lnTo>
                    <a:pt x="16209" y="928"/>
                  </a:lnTo>
                  <a:lnTo>
                    <a:pt x="16182" y="949"/>
                  </a:lnTo>
                  <a:lnTo>
                    <a:pt x="16156" y="970"/>
                  </a:lnTo>
                  <a:lnTo>
                    <a:pt x="16131" y="991"/>
                  </a:lnTo>
                  <a:lnTo>
                    <a:pt x="16086" y="1032"/>
                  </a:lnTo>
                  <a:lnTo>
                    <a:pt x="16051" y="1066"/>
                  </a:lnTo>
                  <a:lnTo>
                    <a:pt x="16027" y="1089"/>
                  </a:lnTo>
                  <a:lnTo>
                    <a:pt x="16019" y="1098"/>
                  </a:lnTo>
                  <a:lnTo>
                    <a:pt x="16022" y="1099"/>
                  </a:lnTo>
                  <a:lnTo>
                    <a:pt x="16027" y="1102"/>
                  </a:lnTo>
                  <a:lnTo>
                    <a:pt x="16034" y="1106"/>
                  </a:lnTo>
                  <a:lnTo>
                    <a:pt x="16039" y="1111"/>
                  </a:lnTo>
                  <a:lnTo>
                    <a:pt x="16040" y="1115"/>
                  </a:lnTo>
                  <a:lnTo>
                    <a:pt x="16040" y="1119"/>
                  </a:lnTo>
                  <a:lnTo>
                    <a:pt x="16037" y="1123"/>
                  </a:lnTo>
                  <a:lnTo>
                    <a:pt x="16034" y="1128"/>
                  </a:lnTo>
                  <a:lnTo>
                    <a:pt x="16028" y="1132"/>
                  </a:lnTo>
                  <a:lnTo>
                    <a:pt x="16019" y="1139"/>
                  </a:lnTo>
                  <a:lnTo>
                    <a:pt x="16007" y="1144"/>
                  </a:lnTo>
                  <a:lnTo>
                    <a:pt x="15993" y="1151"/>
                  </a:lnTo>
                  <a:lnTo>
                    <a:pt x="15976" y="1157"/>
                  </a:lnTo>
                  <a:lnTo>
                    <a:pt x="15959" y="1165"/>
                  </a:lnTo>
                  <a:lnTo>
                    <a:pt x="15942" y="1176"/>
                  </a:lnTo>
                  <a:lnTo>
                    <a:pt x="15923" y="1187"/>
                  </a:lnTo>
                  <a:lnTo>
                    <a:pt x="15889" y="1210"/>
                  </a:lnTo>
                  <a:lnTo>
                    <a:pt x="15856" y="1235"/>
                  </a:lnTo>
                  <a:lnTo>
                    <a:pt x="15826" y="1259"/>
                  </a:lnTo>
                  <a:lnTo>
                    <a:pt x="15801" y="1283"/>
                  </a:lnTo>
                  <a:lnTo>
                    <a:pt x="15782" y="1301"/>
                  </a:lnTo>
                  <a:lnTo>
                    <a:pt x="15767" y="1316"/>
                  </a:lnTo>
                  <a:lnTo>
                    <a:pt x="15734" y="1348"/>
                  </a:lnTo>
                  <a:lnTo>
                    <a:pt x="15686" y="1390"/>
                  </a:lnTo>
                  <a:lnTo>
                    <a:pt x="15662" y="1412"/>
                  </a:lnTo>
                  <a:lnTo>
                    <a:pt x="15641" y="1431"/>
                  </a:lnTo>
                  <a:lnTo>
                    <a:pt x="15627" y="1445"/>
                  </a:lnTo>
                  <a:lnTo>
                    <a:pt x="15620" y="1455"/>
                  </a:lnTo>
                  <a:lnTo>
                    <a:pt x="15611" y="1471"/>
                  </a:lnTo>
                  <a:lnTo>
                    <a:pt x="15598" y="1492"/>
                  </a:lnTo>
                  <a:lnTo>
                    <a:pt x="15591" y="1504"/>
                  </a:lnTo>
                  <a:lnTo>
                    <a:pt x="15586" y="1514"/>
                  </a:lnTo>
                  <a:lnTo>
                    <a:pt x="15582" y="1525"/>
                  </a:lnTo>
                  <a:lnTo>
                    <a:pt x="15581" y="1535"/>
                  </a:lnTo>
                  <a:lnTo>
                    <a:pt x="15582" y="1539"/>
                  </a:lnTo>
                  <a:lnTo>
                    <a:pt x="15585" y="1545"/>
                  </a:lnTo>
                  <a:lnTo>
                    <a:pt x="15589" y="1550"/>
                  </a:lnTo>
                  <a:lnTo>
                    <a:pt x="15594" y="1555"/>
                  </a:lnTo>
                  <a:lnTo>
                    <a:pt x="15604" y="1566"/>
                  </a:lnTo>
                  <a:lnTo>
                    <a:pt x="15617" y="1576"/>
                  </a:lnTo>
                  <a:lnTo>
                    <a:pt x="15642" y="1593"/>
                  </a:lnTo>
                  <a:lnTo>
                    <a:pt x="15653" y="1600"/>
                  </a:lnTo>
                  <a:lnTo>
                    <a:pt x="15671" y="1587"/>
                  </a:lnTo>
                  <a:lnTo>
                    <a:pt x="15715" y="1555"/>
                  </a:lnTo>
                  <a:lnTo>
                    <a:pt x="15742" y="1538"/>
                  </a:lnTo>
                  <a:lnTo>
                    <a:pt x="15771" y="1519"/>
                  </a:lnTo>
                  <a:lnTo>
                    <a:pt x="15799" y="1504"/>
                  </a:lnTo>
                  <a:lnTo>
                    <a:pt x="15824" y="1490"/>
                  </a:lnTo>
                  <a:lnTo>
                    <a:pt x="15850" y="1477"/>
                  </a:lnTo>
                  <a:lnTo>
                    <a:pt x="15881" y="1461"/>
                  </a:lnTo>
                  <a:lnTo>
                    <a:pt x="15915" y="1443"/>
                  </a:lnTo>
                  <a:lnTo>
                    <a:pt x="15950" y="1424"/>
                  </a:lnTo>
                  <a:lnTo>
                    <a:pt x="15982" y="1406"/>
                  </a:lnTo>
                  <a:lnTo>
                    <a:pt x="16011" y="1390"/>
                  </a:lnTo>
                  <a:lnTo>
                    <a:pt x="16035" y="1378"/>
                  </a:lnTo>
                  <a:lnTo>
                    <a:pt x="16049" y="1371"/>
                  </a:lnTo>
                  <a:lnTo>
                    <a:pt x="16073" y="1361"/>
                  </a:lnTo>
                  <a:lnTo>
                    <a:pt x="16098" y="1346"/>
                  </a:lnTo>
                  <a:lnTo>
                    <a:pt x="16119" y="1335"/>
                  </a:lnTo>
                  <a:lnTo>
                    <a:pt x="16128" y="1328"/>
                  </a:lnTo>
                  <a:lnTo>
                    <a:pt x="16148" y="1327"/>
                  </a:lnTo>
                  <a:lnTo>
                    <a:pt x="16167" y="1325"/>
                  </a:lnTo>
                  <a:lnTo>
                    <a:pt x="16187" y="1325"/>
                  </a:lnTo>
                  <a:lnTo>
                    <a:pt x="16207" y="1327"/>
                  </a:lnTo>
                  <a:lnTo>
                    <a:pt x="16244" y="1329"/>
                  </a:lnTo>
                  <a:lnTo>
                    <a:pt x="16278" y="1335"/>
                  </a:lnTo>
                  <a:lnTo>
                    <a:pt x="16312" y="1341"/>
                  </a:lnTo>
                  <a:lnTo>
                    <a:pt x="16343" y="1349"/>
                  </a:lnTo>
                  <a:lnTo>
                    <a:pt x="16372" y="1360"/>
                  </a:lnTo>
                  <a:lnTo>
                    <a:pt x="16401" y="1370"/>
                  </a:lnTo>
                  <a:lnTo>
                    <a:pt x="16426" y="1382"/>
                  </a:lnTo>
                  <a:lnTo>
                    <a:pt x="16451" y="1394"/>
                  </a:lnTo>
                  <a:lnTo>
                    <a:pt x="16472" y="1405"/>
                  </a:lnTo>
                  <a:lnTo>
                    <a:pt x="16493" y="1416"/>
                  </a:lnTo>
                  <a:lnTo>
                    <a:pt x="16526" y="1436"/>
                  </a:lnTo>
                  <a:lnTo>
                    <a:pt x="16551" y="1451"/>
                  </a:lnTo>
                  <a:lnTo>
                    <a:pt x="16561" y="1456"/>
                  </a:lnTo>
                  <a:lnTo>
                    <a:pt x="16573" y="1464"/>
                  </a:lnTo>
                  <a:lnTo>
                    <a:pt x="16583" y="1473"/>
                  </a:lnTo>
                  <a:lnTo>
                    <a:pt x="16595" y="1484"/>
                  </a:lnTo>
                  <a:lnTo>
                    <a:pt x="16607" y="1496"/>
                  </a:lnTo>
                  <a:lnTo>
                    <a:pt x="16618" y="1508"/>
                  </a:lnTo>
                  <a:lnTo>
                    <a:pt x="16629" y="1521"/>
                  </a:lnTo>
                  <a:lnTo>
                    <a:pt x="16641" y="1535"/>
                  </a:lnTo>
                  <a:lnTo>
                    <a:pt x="16652" y="1551"/>
                  </a:lnTo>
                  <a:lnTo>
                    <a:pt x="16661" y="1566"/>
                  </a:lnTo>
                  <a:lnTo>
                    <a:pt x="16670" y="1582"/>
                  </a:lnTo>
                  <a:lnTo>
                    <a:pt x="16679" y="1599"/>
                  </a:lnTo>
                  <a:lnTo>
                    <a:pt x="16687" y="1615"/>
                  </a:lnTo>
                  <a:lnTo>
                    <a:pt x="16694" y="1630"/>
                  </a:lnTo>
                  <a:lnTo>
                    <a:pt x="16699" y="1648"/>
                  </a:lnTo>
                  <a:lnTo>
                    <a:pt x="16703" y="1664"/>
                  </a:lnTo>
                  <a:lnTo>
                    <a:pt x="16706" y="1679"/>
                  </a:lnTo>
                  <a:lnTo>
                    <a:pt x="16706" y="1697"/>
                  </a:lnTo>
                  <a:lnTo>
                    <a:pt x="16706" y="1715"/>
                  </a:lnTo>
                  <a:lnTo>
                    <a:pt x="16703" y="1735"/>
                  </a:lnTo>
                  <a:lnTo>
                    <a:pt x="16700" y="1755"/>
                  </a:lnTo>
                  <a:lnTo>
                    <a:pt x="16695" y="1774"/>
                  </a:lnTo>
                  <a:lnTo>
                    <a:pt x="16690" y="1794"/>
                  </a:lnTo>
                  <a:lnTo>
                    <a:pt x="16683" y="1814"/>
                  </a:lnTo>
                  <a:lnTo>
                    <a:pt x="16670" y="1854"/>
                  </a:lnTo>
                  <a:lnTo>
                    <a:pt x="16654" y="1891"/>
                  </a:lnTo>
                  <a:lnTo>
                    <a:pt x="16639" y="1924"/>
                  </a:lnTo>
                  <a:lnTo>
                    <a:pt x="16624" y="1952"/>
                  </a:lnTo>
                  <a:lnTo>
                    <a:pt x="16612" y="1975"/>
                  </a:lnTo>
                  <a:lnTo>
                    <a:pt x="16602" y="1996"/>
                  </a:lnTo>
                  <a:lnTo>
                    <a:pt x="16594" y="2018"/>
                  </a:lnTo>
                  <a:lnTo>
                    <a:pt x="16589" y="2036"/>
                  </a:lnTo>
                  <a:lnTo>
                    <a:pt x="16580" y="2069"/>
                  </a:lnTo>
                  <a:lnTo>
                    <a:pt x="16574" y="2093"/>
                  </a:lnTo>
                  <a:lnTo>
                    <a:pt x="16570" y="2100"/>
                  </a:lnTo>
                  <a:lnTo>
                    <a:pt x="16565" y="2111"/>
                  </a:lnTo>
                  <a:lnTo>
                    <a:pt x="16555" y="2125"/>
                  </a:lnTo>
                  <a:lnTo>
                    <a:pt x="16543" y="2142"/>
                  </a:lnTo>
                  <a:lnTo>
                    <a:pt x="16514" y="2183"/>
                  </a:lnTo>
                  <a:lnTo>
                    <a:pt x="16480" y="2228"/>
                  </a:lnTo>
                  <a:lnTo>
                    <a:pt x="16446" y="2273"/>
                  </a:lnTo>
                  <a:lnTo>
                    <a:pt x="16414" y="2314"/>
                  </a:lnTo>
                  <a:lnTo>
                    <a:pt x="16389" y="2345"/>
                  </a:lnTo>
                  <a:lnTo>
                    <a:pt x="16375" y="2365"/>
                  </a:lnTo>
                  <a:lnTo>
                    <a:pt x="16364" y="2377"/>
                  </a:lnTo>
                  <a:lnTo>
                    <a:pt x="16349" y="2393"/>
                  </a:lnTo>
                  <a:lnTo>
                    <a:pt x="16329" y="2407"/>
                  </a:lnTo>
                  <a:lnTo>
                    <a:pt x="16307" y="2425"/>
                  </a:lnTo>
                  <a:lnTo>
                    <a:pt x="16283" y="2439"/>
                  </a:lnTo>
                  <a:lnTo>
                    <a:pt x="16259" y="2454"/>
                  </a:lnTo>
                  <a:lnTo>
                    <a:pt x="16236" y="2466"/>
                  </a:lnTo>
                  <a:lnTo>
                    <a:pt x="16216" y="2476"/>
                  </a:lnTo>
                  <a:lnTo>
                    <a:pt x="16207" y="2479"/>
                  </a:lnTo>
                  <a:lnTo>
                    <a:pt x="16198" y="2481"/>
                  </a:lnTo>
                  <a:lnTo>
                    <a:pt x="16188" y="2481"/>
                  </a:lnTo>
                  <a:lnTo>
                    <a:pt x="16181" y="2481"/>
                  </a:lnTo>
                  <a:lnTo>
                    <a:pt x="16165" y="2480"/>
                  </a:lnTo>
                  <a:lnTo>
                    <a:pt x="16150" y="2476"/>
                  </a:lnTo>
                  <a:lnTo>
                    <a:pt x="16129" y="2466"/>
                  </a:lnTo>
                  <a:lnTo>
                    <a:pt x="16123" y="2460"/>
                  </a:lnTo>
                  <a:lnTo>
                    <a:pt x="16119" y="2460"/>
                  </a:lnTo>
                  <a:lnTo>
                    <a:pt x="16114" y="2459"/>
                  </a:lnTo>
                  <a:lnTo>
                    <a:pt x="16110" y="2460"/>
                  </a:lnTo>
                  <a:lnTo>
                    <a:pt x="16106" y="2460"/>
                  </a:lnTo>
                  <a:lnTo>
                    <a:pt x="16104" y="2462"/>
                  </a:lnTo>
                  <a:lnTo>
                    <a:pt x="16103" y="2464"/>
                  </a:lnTo>
                  <a:lnTo>
                    <a:pt x="16095" y="2479"/>
                  </a:lnTo>
                  <a:lnTo>
                    <a:pt x="16077" y="2503"/>
                  </a:lnTo>
                  <a:lnTo>
                    <a:pt x="16056" y="2529"/>
                  </a:lnTo>
                  <a:lnTo>
                    <a:pt x="16035" y="2553"/>
                  </a:lnTo>
                  <a:lnTo>
                    <a:pt x="16023" y="2567"/>
                  </a:lnTo>
                  <a:lnTo>
                    <a:pt x="16007" y="2591"/>
                  </a:lnTo>
                  <a:lnTo>
                    <a:pt x="15989" y="2620"/>
                  </a:lnTo>
                  <a:lnTo>
                    <a:pt x="15968" y="2656"/>
                  </a:lnTo>
                  <a:lnTo>
                    <a:pt x="15948" y="2693"/>
                  </a:lnTo>
                  <a:lnTo>
                    <a:pt x="15931" y="2731"/>
                  </a:lnTo>
                  <a:lnTo>
                    <a:pt x="15923" y="2751"/>
                  </a:lnTo>
                  <a:lnTo>
                    <a:pt x="15915" y="2769"/>
                  </a:lnTo>
                  <a:lnTo>
                    <a:pt x="15910" y="2787"/>
                  </a:lnTo>
                  <a:lnTo>
                    <a:pt x="15906" y="2804"/>
                  </a:lnTo>
                  <a:lnTo>
                    <a:pt x="15901" y="2834"/>
                  </a:lnTo>
                  <a:lnTo>
                    <a:pt x="15898" y="2859"/>
                  </a:lnTo>
                  <a:lnTo>
                    <a:pt x="15897" y="2882"/>
                  </a:lnTo>
                  <a:lnTo>
                    <a:pt x="15900" y="2899"/>
                  </a:lnTo>
                  <a:lnTo>
                    <a:pt x="15902" y="2913"/>
                  </a:lnTo>
                  <a:lnTo>
                    <a:pt x="15908" y="2924"/>
                  </a:lnTo>
                  <a:lnTo>
                    <a:pt x="15910" y="2928"/>
                  </a:lnTo>
                  <a:lnTo>
                    <a:pt x="15913" y="2931"/>
                  </a:lnTo>
                  <a:lnTo>
                    <a:pt x="15917" y="2933"/>
                  </a:lnTo>
                  <a:lnTo>
                    <a:pt x="15919" y="2936"/>
                  </a:lnTo>
                  <a:lnTo>
                    <a:pt x="15927" y="2937"/>
                  </a:lnTo>
                  <a:lnTo>
                    <a:pt x="15938" y="2936"/>
                  </a:lnTo>
                  <a:lnTo>
                    <a:pt x="15950" y="2936"/>
                  </a:lnTo>
                  <a:lnTo>
                    <a:pt x="15964" y="2935"/>
                  </a:lnTo>
                  <a:lnTo>
                    <a:pt x="15978" y="2933"/>
                  </a:lnTo>
                  <a:lnTo>
                    <a:pt x="15993" y="2933"/>
                  </a:lnTo>
                  <a:lnTo>
                    <a:pt x="16009" y="2936"/>
                  </a:lnTo>
                  <a:lnTo>
                    <a:pt x="16023" y="2941"/>
                  </a:lnTo>
                  <a:lnTo>
                    <a:pt x="16040" y="2946"/>
                  </a:lnTo>
                  <a:lnTo>
                    <a:pt x="16061" y="2952"/>
                  </a:lnTo>
                  <a:lnTo>
                    <a:pt x="16083" y="2956"/>
                  </a:lnTo>
                  <a:lnTo>
                    <a:pt x="16104" y="2960"/>
                  </a:lnTo>
                  <a:lnTo>
                    <a:pt x="16141" y="2965"/>
                  </a:lnTo>
                  <a:lnTo>
                    <a:pt x="16157" y="2966"/>
                  </a:lnTo>
                  <a:lnTo>
                    <a:pt x="16162" y="2964"/>
                  </a:lnTo>
                  <a:lnTo>
                    <a:pt x="16177" y="2958"/>
                  </a:lnTo>
                  <a:lnTo>
                    <a:pt x="16196" y="2953"/>
                  </a:lnTo>
                  <a:lnTo>
                    <a:pt x="16220" y="2949"/>
                  </a:lnTo>
                  <a:lnTo>
                    <a:pt x="16247" y="2945"/>
                  </a:lnTo>
                  <a:lnTo>
                    <a:pt x="16282" y="2940"/>
                  </a:lnTo>
                  <a:lnTo>
                    <a:pt x="16299" y="2939"/>
                  </a:lnTo>
                  <a:lnTo>
                    <a:pt x="16316" y="2936"/>
                  </a:lnTo>
                  <a:lnTo>
                    <a:pt x="16333" y="2936"/>
                  </a:lnTo>
                  <a:lnTo>
                    <a:pt x="16346" y="2936"/>
                  </a:lnTo>
                  <a:lnTo>
                    <a:pt x="16362" y="2940"/>
                  </a:lnTo>
                  <a:lnTo>
                    <a:pt x="16383" y="2946"/>
                  </a:lnTo>
                  <a:lnTo>
                    <a:pt x="16406" y="2957"/>
                  </a:lnTo>
                  <a:lnTo>
                    <a:pt x="16430" y="2969"/>
                  </a:lnTo>
                  <a:lnTo>
                    <a:pt x="16471" y="2990"/>
                  </a:lnTo>
                  <a:lnTo>
                    <a:pt x="16488" y="2999"/>
                  </a:lnTo>
                  <a:lnTo>
                    <a:pt x="16489" y="2998"/>
                  </a:lnTo>
                  <a:lnTo>
                    <a:pt x="16492" y="2995"/>
                  </a:lnTo>
                  <a:lnTo>
                    <a:pt x="16496" y="2994"/>
                  </a:lnTo>
                  <a:lnTo>
                    <a:pt x="16501" y="2994"/>
                  </a:lnTo>
                  <a:lnTo>
                    <a:pt x="16503" y="2995"/>
                  </a:lnTo>
                  <a:lnTo>
                    <a:pt x="16506" y="2998"/>
                  </a:lnTo>
                  <a:lnTo>
                    <a:pt x="16509" y="3002"/>
                  </a:lnTo>
                  <a:lnTo>
                    <a:pt x="16511" y="3007"/>
                  </a:lnTo>
                  <a:lnTo>
                    <a:pt x="16514" y="3015"/>
                  </a:lnTo>
                  <a:lnTo>
                    <a:pt x="16517" y="3024"/>
                  </a:lnTo>
                  <a:lnTo>
                    <a:pt x="16518" y="3036"/>
                  </a:lnTo>
                  <a:lnTo>
                    <a:pt x="16519" y="3050"/>
                  </a:lnTo>
                  <a:lnTo>
                    <a:pt x="16519" y="3064"/>
                  </a:lnTo>
                  <a:lnTo>
                    <a:pt x="16518" y="3079"/>
                  </a:lnTo>
                  <a:lnTo>
                    <a:pt x="16515" y="3092"/>
                  </a:lnTo>
                  <a:lnTo>
                    <a:pt x="16513" y="3104"/>
                  </a:lnTo>
                  <a:lnTo>
                    <a:pt x="16507" y="3114"/>
                  </a:lnTo>
                  <a:lnTo>
                    <a:pt x="16502" y="3125"/>
                  </a:lnTo>
                  <a:lnTo>
                    <a:pt x="16496" y="3134"/>
                  </a:lnTo>
                  <a:lnTo>
                    <a:pt x="16490" y="3142"/>
                  </a:lnTo>
                  <a:lnTo>
                    <a:pt x="16477" y="3155"/>
                  </a:lnTo>
                  <a:lnTo>
                    <a:pt x="16467" y="3166"/>
                  </a:lnTo>
                  <a:lnTo>
                    <a:pt x="16459" y="3171"/>
                  </a:lnTo>
                  <a:lnTo>
                    <a:pt x="16456" y="3174"/>
                  </a:lnTo>
                  <a:lnTo>
                    <a:pt x="16451" y="3182"/>
                  </a:lnTo>
                  <a:lnTo>
                    <a:pt x="16442" y="3196"/>
                  </a:lnTo>
                  <a:lnTo>
                    <a:pt x="16427" y="3215"/>
                  </a:lnTo>
                  <a:lnTo>
                    <a:pt x="16409" y="3235"/>
                  </a:lnTo>
                  <a:lnTo>
                    <a:pt x="16398" y="3244"/>
                  </a:lnTo>
                  <a:lnTo>
                    <a:pt x="16388" y="3253"/>
                  </a:lnTo>
                  <a:lnTo>
                    <a:pt x="16375" y="3262"/>
                  </a:lnTo>
                  <a:lnTo>
                    <a:pt x="16363" y="3270"/>
                  </a:lnTo>
                  <a:lnTo>
                    <a:pt x="16349" y="3277"/>
                  </a:lnTo>
                  <a:lnTo>
                    <a:pt x="16334" y="3282"/>
                  </a:lnTo>
                  <a:lnTo>
                    <a:pt x="16320" y="3286"/>
                  </a:lnTo>
                  <a:lnTo>
                    <a:pt x="16304" y="3287"/>
                  </a:lnTo>
                  <a:lnTo>
                    <a:pt x="16245" y="3291"/>
                  </a:lnTo>
                  <a:lnTo>
                    <a:pt x="16199" y="3295"/>
                  </a:lnTo>
                  <a:lnTo>
                    <a:pt x="16170" y="3299"/>
                  </a:lnTo>
                  <a:lnTo>
                    <a:pt x="16160" y="3302"/>
                  </a:lnTo>
                  <a:lnTo>
                    <a:pt x="16158" y="3405"/>
                  </a:lnTo>
                  <a:lnTo>
                    <a:pt x="16157" y="3421"/>
                  </a:lnTo>
                  <a:lnTo>
                    <a:pt x="16154" y="3435"/>
                  </a:lnTo>
                  <a:lnTo>
                    <a:pt x="16149" y="3451"/>
                  </a:lnTo>
                  <a:lnTo>
                    <a:pt x="16142" y="3467"/>
                  </a:lnTo>
                  <a:lnTo>
                    <a:pt x="16128" y="3499"/>
                  </a:lnTo>
                  <a:lnTo>
                    <a:pt x="16115" y="3533"/>
                  </a:lnTo>
                  <a:lnTo>
                    <a:pt x="16108" y="3549"/>
                  </a:lnTo>
                  <a:lnTo>
                    <a:pt x="16099" y="3565"/>
                  </a:lnTo>
                  <a:lnTo>
                    <a:pt x="16089" y="3579"/>
                  </a:lnTo>
                  <a:lnTo>
                    <a:pt x="16077" y="3591"/>
                  </a:lnTo>
                  <a:lnTo>
                    <a:pt x="16064" y="3603"/>
                  </a:lnTo>
                  <a:lnTo>
                    <a:pt x="16051" y="3611"/>
                  </a:lnTo>
                  <a:lnTo>
                    <a:pt x="16037" y="3618"/>
                  </a:lnTo>
                  <a:lnTo>
                    <a:pt x="16026" y="3620"/>
                  </a:lnTo>
                  <a:lnTo>
                    <a:pt x="15998" y="3624"/>
                  </a:lnTo>
                  <a:lnTo>
                    <a:pt x="15968" y="3632"/>
                  </a:lnTo>
                  <a:lnTo>
                    <a:pt x="15940" y="3641"/>
                  </a:lnTo>
                  <a:lnTo>
                    <a:pt x="15921" y="3649"/>
                  </a:lnTo>
                  <a:lnTo>
                    <a:pt x="15892" y="3663"/>
                  </a:lnTo>
                  <a:lnTo>
                    <a:pt x="15842" y="3684"/>
                  </a:lnTo>
                  <a:lnTo>
                    <a:pt x="15816" y="3694"/>
                  </a:lnTo>
                  <a:lnTo>
                    <a:pt x="15792" y="3704"/>
                  </a:lnTo>
                  <a:lnTo>
                    <a:pt x="15772" y="3710"/>
                  </a:lnTo>
                  <a:lnTo>
                    <a:pt x="15759" y="3713"/>
                  </a:lnTo>
                  <a:lnTo>
                    <a:pt x="15750" y="3713"/>
                  </a:lnTo>
                  <a:lnTo>
                    <a:pt x="15741" y="3711"/>
                  </a:lnTo>
                  <a:lnTo>
                    <a:pt x="15732" y="3709"/>
                  </a:lnTo>
                  <a:lnTo>
                    <a:pt x="15722" y="3706"/>
                  </a:lnTo>
                  <a:lnTo>
                    <a:pt x="15707" y="3701"/>
                  </a:lnTo>
                  <a:lnTo>
                    <a:pt x="15701" y="3698"/>
                  </a:lnTo>
                  <a:lnTo>
                    <a:pt x="15683" y="3698"/>
                  </a:lnTo>
                  <a:lnTo>
                    <a:pt x="15666" y="3698"/>
                  </a:lnTo>
                  <a:lnTo>
                    <a:pt x="15649" y="3697"/>
                  </a:lnTo>
                  <a:lnTo>
                    <a:pt x="15632" y="3694"/>
                  </a:lnTo>
                  <a:lnTo>
                    <a:pt x="15616" y="3692"/>
                  </a:lnTo>
                  <a:lnTo>
                    <a:pt x="15600" y="3688"/>
                  </a:lnTo>
                  <a:lnTo>
                    <a:pt x="15585" y="3684"/>
                  </a:lnTo>
                  <a:lnTo>
                    <a:pt x="15569" y="3677"/>
                  </a:lnTo>
                  <a:lnTo>
                    <a:pt x="15553" y="3672"/>
                  </a:lnTo>
                  <a:lnTo>
                    <a:pt x="15539" y="3664"/>
                  </a:lnTo>
                  <a:lnTo>
                    <a:pt x="15524" y="3656"/>
                  </a:lnTo>
                  <a:lnTo>
                    <a:pt x="15510" y="3648"/>
                  </a:lnTo>
                  <a:lnTo>
                    <a:pt x="15484" y="3630"/>
                  </a:lnTo>
                  <a:lnTo>
                    <a:pt x="15457" y="3610"/>
                  </a:lnTo>
                  <a:lnTo>
                    <a:pt x="15444" y="3599"/>
                  </a:lnTo>
                  <a:lnTo>
                    <a:pt x="15434" y="3587"/>
                  </a:lnTo>
                  <a:lnTo>
                    <a:pt x="15425" y="3575"/>
                  </a:lnTo>
                  <a:lnTo>
                    <a:pt x="15415" y="3564"/>
                  </a:lnTo>
                  <a:lnTo>
                    <a:pt x="15407" y="3552"/>
                  </a:lnTo>
                  <a:lnTo>
                    <a:pt x="15401" y="3540"/>
                  </a:lnTo>
                  <a:lnTo>
                    <a:pt x="15396" y="3528"/>
                  </a:lnTo>
                  <a:lnTo>
                    <a:pt x="15390" y="3516"/>
                  </a:lnTo>
                  <a:lnTo>
                    <a:pt x="15384" y="3495"/>
                  </a:lnTo>
                  <a:lnTo>
                    <a:pt x="15380" y="3476"/>
                  </a:lnTo>
                  <a:lnTo>
                    <a:pt x="15377" y="3463"/>
                  </a:lnTo>
                  <a:lnTo>
                    <a:pt x="15376" y="3455"/>
                  </a:lnTo>
                  <a:lnTo>
                    <a:pt x="15375" y="3450"/>
                  </a:lnTo>
                  <a:lnTo>
                    <a:pt x="15371" y="3443"/>
                  </a:lnTo>
                  <a:lnTo>
                    <a:pt x="15364" y="3437"/>
                  </a:lnTo>
                  <a:lnTo>
                    <a:pt x="15358" y="3430"/>
                  </a:lnTo>
                  <a:lnTo>
                    <a:pt x="15351" y="3425"/>
                  </a:lnTo>
                  <a:lnTo>
                    <a:pt x="15343" y="3419"/>
                  </a:lnTo>
                  <a:lnTo>
                    <a:pt x="15337" y="3416"/>
                  </a:lnTo>
                  <a:lnTo>
                    <a:pt x="15331" y="3413"/>
                  </a:lnTo>
                  <a:lnTo>
                    <a:pt x="15325" y="3414"/>
                  </a:lnTo>
                  <a:lnTo>
                    <a:pt x="15318" y="3417"/>
                  </a:lnTo>
                  <a:lnTo>
                    <a:pt x="15312" y="3422"/>
                  </a:lnTo>
                  <a:lnTo>
                    <a:pt x="15304" y="3429"/>
                  </a:lnTo>
                  <a:lnTo>
                    <a:pt x="15297" y="3435"/>
                  </a:lnTo>
                  <a:lnTo>
                    <a:pt x="15289" y="3441"/>
                  </a:lnTo>
                  <a:lnTo>
                    <a:pt x="15283" y="3446"/>
                  </a:lnTo>
                  <a:lnTo>
                    <a:pt x="15276" y="3447"/>
                  </a:lnTo>
                  <a:lnTo>
                    <a:pt x="15270" y="3446"/>
                  </a:lnTo>
                  <a:lnTo>
                    <a:pt x="15260" y="3442"/>
                  </a:lnTo>
                  <a:lnTo>
                    <a:pt x="15251" y="3434"/>
                  </a:lnTo>
                  <a:lnTo>
                    <a:pt x="15241" y="3425"/>
                  </a:lnTo>
                  <a:lnTo>
                    <a:pt x="15232" y="3416"/>
                  </a:lnTo>
                  <a:lnTo>
                    <a:pt x="15222" y="3405"/>
                  </a:lnTo>
                  <a:lnTo>
                    <a:pt x="15215" y="3394"/>
                  </a:lnTo>
                  <a:lnTo>
                    <a:pt x="15209" y="3386"/>
                  </a:lnTo>
                  <a:lnTo>
                    <a:pt x="15205" y="3380"/>
                  </a:lnTo>
                  <a:lnTo>
                    <a:pt x="15201" y="3377"/>
                  </a:lnTo>
                  <a:lnTo>
                    <a:pt x="15197" y="3376"/>
                  </a:lnTo>
                  <a:lnTo>
                    <a:pt x="15192" y="3373"/>
                  </a:lnTo>
                  <a:lnTo>
                    <a:pt x="15187" y="3371"/>
                  </a:lnTo>
                  <a:lnTo>
                    <a:pt x="15180" y="3367"/>
                  </a:lnTo>
                  <a:lnTo>
                    <a:pt x="15174" y="3359"/>
                  </a:lnTo>
                  <a:lnTo>
                    <a:pt x="15165" y="3347"/>
                  </a:lnTo>
                  <a:lnTo>
                    <a:pt x="15161" y="3338"/>
                  </a:lnTo>
                  <a:lnTo>
                    <a:pt x="15157" y="3328"/>
                  </a:lnTo>
                  <a:lnTo>
                    <a:pt x="15154" y="3316"/>
                  </a:lnTo>
                  <a:lnTo>
                    <a:pt x="15152" y="3305"/>
                  </a:lnTo>
                  <a:lnTo>
                    <a:pt x="15146" y="3278"/>
                  </a:lnTo>
                  <a:lnTo>
                    <a:pt x="15145" y="3252"/>
                  </a:lnTo>
                  <a:lnTo>
                    <a:pt x="15144" y="3225"/>
                  </a:lnTo>
                  <a:lnTo>
                    <a:pt x="15144" y="3203"/>
                  </a:lnTo>
                  <a:lnTo>
                    <a:pt x="15145" y="3184"/>
                  </a:lnTo>
                  <a:lnTo>
                    <a:pt x="15148" y="3174"/>
                  </a:lnTo>
                  <a:lnTo>
                    <a:pt x="15149" y="3167"/>
                  </a:lnTo>
                  <a:lnTo>
                    <a:pt x="15149" y="3158"/>
                  </a:lnTo>
                  <a:lnTo>
                    <a:pt x="15148" y="3150"/>
                  </a:lnTo>
                  <a:lnTo>
                    <a:pt x="15145" y="3141"/>
                  </a:lnTo>
                  <a:lnTo>
                    <a:pt x="15140" y="3122"/>
                  </a:lnTo>
                  <a:lnTo>
                    <a:pt x="15136" y="3106"/>
                  </a:lnTo>
                  <a:lnTo>
                    <a:pt x="15136" y="3102"/>
                  </a:lnTo>
                  <a:lnTo>
                    <a:pt x="15137" y="3098"/>
                  </a:lnTo>
                  <a:lnTo>
                    <a:pt x="15140" y="3094"/>
                  </a:lnTo>
                  <a:lnTo>
                    <a:pt x="15142" y="3090"/>
                  </a:lnTo>
                  <a:lnTo>
                    <a:pt x="15150" y="3083"/>
                  </a:lnTo>
                  <a:lnTo>
                    <a:pt x="15159" y="3075"/>
                  </a:lnTo>
                  <a:lnTo>
                    <a:pt x="15170" y="3068"/>
                  </a:lnTo>
                  <a:lnTo>
                    <a:pt x="15179" y="3061"/>
                  </a:lnTo>
                  <a:lnTo>
                    <a:pt x="15188" y="3057"/>
                  </a:lnTo>
                  <a:lnTo>
                    <a:pt x="15196" y="3055"/>
                  </a:lnTo>
                  <a:lnTo>
                    <a:pt x="15203" y="3055"/>
                  </a:lnTo>
                  <a:lnTo>
                    <a:pt x="15209" y="3057"/>
                  </a:lnTo>
                  <a:lnTo>
                    <a:pt x="15217" y="3063"/>
                  </a:lnTo>
                  <a:lnTo>
                    <a:pt x="15226" y="3071"/>
                  </a:lnTo>
                  <a:lnTo>
                    <a:pt x="15236" y="3080"/>
                  </a:lnTo>
                  <a:lnTo>
                    <a:pt x="15243" y="3092"/>
                  </a:lnTo>
                  <a:lnTo>
                    <a:pt x="15251" y="3105"/>
                  </a:lnTo>
                  <a:lnTo>
                    <a:pt x="15258" y="3121"/>
                  </a:lnTo>
                  <a:lnTo>
                    <a:pt x="15263" y="3127"/>
                  </a:lnTo>
                  <a:lnTo>
                    <a:pt x="15270" y="3134"/>
                  </a:lnTo>
                  <a:lnTo>
                    <a:pt x="15278" y="3141"/>
                  </a:lnTo>
                  <a:lnTo>
                    <a:pt x="15287" y="3146"/>
                  </a:lnTo>
                  <a:lnTo>
                    <a:pt x="15309" y="3155"/>
                  </a:lnTo>
                  <a:lnTo>
                    <a:pt x="15331" y="3163"/>
                  </a:lnTo>
                  <a:lnTo>
                    <a:pt x="15373" y="3171"/>
                  </a:lnTo>
                  <a:lnTo>
                    <a:pt x="15392" y="3174"/>
                  </a:lnTo>
                  <a:lnTo>
                    <a:pt x="15472" y="3171"/>
                  </a:lnTo>
                  <a:lnTo>
                    <a:pt x="15535" y="3166"/>
                  </a:lnTo>
                  <a:lnTo>
                    <a:pt x="15561" y="3163"/>
                  </a:lnTo>
                  <a:lnTo>
                    <a:pt x="15585" y="3159"/>
                  </a:lnTo>
                  <a:lnTo>
                    <a:pt x="15604" y="3155"/>
                  </a:lnTo>
                  <a:lnTo>
                    <a:pt x="15621" y="3151"/>
                  </a:lnTo>
                  <a:lnTo>
                    <a:pt x="15636" y="3147"/>
                  </a:lnTo>
                  <a:lnTo>
                    <a:pt x="15648" y="3142"/>
                  </a:lnTo>
                  <a:lnTo>
                    <a:pt x="15658" y="3137"/>
                  </a:lnTo>
                  <a:lnTo>
                    <a:pt x="15666" y="3131"/>
                  </a:lnTo>
                  <a:lnTo>
                    <a:pt x="15673" y="3126"/>
                  </a:lnTo>
                  <a:lnTo>
                    <a:pt x="15678" y="3120"/>
                  </a:lnTo>
                  <a:lnTo>
                    <a:pt x="15680" y="3113"/>
                  </a:lnTo>
                  <a:lnTo>
                    <a:pt x="15683" y="3106"/>
                  </a:lnTo>
                  <a:lnTo>
                    <a:pt x="15686" y="3100"/>
                  </a:lnTo>
                  <a:lnTo>
                    <a:pt x="15686" y="3093"/>
                  </a:lnTo>
                  <a:lnTo>
                    <a:pt x="15686" y="3088"/>
                  </a:lnTo>
                  <a:lnTo>
                    <a:pt x="15684" y="3083"/>
                  </a:lnTo>
                  <a:lnTo>
                    <a:pt x="15679" y="3072"/>
                  </a:lnTo>
                  <a:lnTo>
                    <a:pt x="15673" y="3063"/>
                  </a:lnTo>
                  <a:lnTo>
                    <a:pt x="15665" y="3051"/>
                  </a:lnTo>
                  <a:lnTo>
                    <a:pt x="15657" y="3036"/>
                  </a:lnTo>
                  <a:lnTo>
                    <a:pt x="15653" y="3027"/>
                  </a:lnTo>
                  <a:lnTo>
                    <a:pt x="15649" y="3018"/>
                  </a:lnTo>
                  <a:lnTo>
                    <a:pt x="15645" y="3007"/>
                  </a:lnTo>
                  <a:lnTo>
                    <a:pt x="15642" y="2995"/>
                  </a:lnTo>
                  <a:lnTo>
                    <a:pt x="15641" y="2981"/>
                  </a:lnTo>
                  <a:lnTo>
                    <a:pt x="15641" y="2968"/>
                  </a:lnTo>
                  <a:lnTo>
                    <a:pt x="15644" y="2953"/>
                  </a:lnTo>
                  <a:lnTo>
                    <a:pt x="15646" y="2940"/>
                  </a:lnTo>
                  <a:lnTo>
                    <a:pt x="15652" y="2925"/>
                  </a:lnTo>
                  <a:lnTo>
                    <a:pt x="15657" y="2911"/>
                  </a:lnTo>
                  <a:lnTo>
                    <a:pt x="15662" y="2896"/>
                  </a:lnTo>
                  <a:lnTo>
                    <a:pt x="15669" y="2883"/>
                  </a:lnTo>
                  <a:lnTo>
                    <a:pt x="15682" y="2858"/>
                  </a:lnTo>
                  <a:lnTo>
                    <a:pt x="15694" y="2837"/>
                  </a:lnTo>
                  <a:lnTo>
                    <a:pt x="15701" y="2820"/>
                  </a:lnTo>
                  <a:lnTo>
                    <a:pt x="15705" y="2809"/>
                  </a:lnTo>
                  <a:lnTo>
                    <a:pt x="15707" y="2798"/>
                  </a:lnTo>
                  <a:lnTo>
                    <a:pt x="15712" y="2780"/>
                  </a:lnTo>
                  <a:lnTo>
                    <a:pt x="15720" y="2758"/>
                  </a:lnTo>
                  <a:lnTo>
                    <a:pt x="15729" y="2734"/>
                  </a:lnTo>
                  <a:lnTo>
                    <a:pt x="15746" y="2691"/>
                  </a:lnTo>
                  <a:lnTo>
                    <a:pt x="15754" y="2673"/>
                  </a:lnTo>
                  <a:lnTo>
                    <a:pt x="15750" y="2664"/>
                  </a:lnTo>
                  <a:lnTo>
                    <a:pt x="15741" y="2645"/>
                  </a:lnTo>
                  <a:lnTo>
                    <a:pt x="15737" y="2640"/>
                  </a:lnTo>
                  <a:lnTo>
                    <a:pt x="15733" y="2636"/>
                  </a:lnTo>
                  <a:lnTo>
                    <a:pt x="15729" y="2632"/>
                  </a:lnTo>
                  <a:lnTo>
                    <a:pt x="15724" y="2628"/>
                  </a:lnTo>
                  <a:lnTo>
                    <a:pt x="15717" y="2627"/>
                  </a:lnTo>
                  <a:lnTo>
                    <a:pt x="15712" y="2624"/>
                  </a:lnTo>
                  <a:lnTo>
                    <a:pt x="15704" y="2624"/>
                  </a:lnTo>
                  <a:lnTo>
                    <a:pt x="15698" y="2625"/>
                  </a:lnTo>
                  <a:lnTo>
                    <a:pt x="15690" y="2628"/>
                  </a:lnTo>
                  <a:lnTo>
                    <a:pt x="15683" y="2631"/>
                  </a:lnTo>
                  <a:lnTo>
                    <a:pt x="15677" y="2635"/>
                  </a:lnTo>
                  <a:lnTo>
                    <a:pt x="15671" y="2640"/>
                  </a:lnTo>
                  <a:lnTo>
                    <a:pt x="15662" y="2651"/>
                  </a:lnTo>
                  <a:lnTo>
                    <a:pt x="15656" y="2664"/>
                  </a:lnTo>
                  <a:lnTo>
                    <a:pt x="15650" y="2677"/>
                  </a:lnTo>
                  <a:lnTo>
                    <a:pt x="15646" y="2690"/>
                  </a:lnTo>
                  <a:lnTo>
                    <a:pt x="15645" y="2702"/>
                  </a:lnTo>
                  <a:lnTo>
                    <a:pt x="15644" y="2711"/>
                  </a:lnTo>
                  <a:lnTo>
                    <a:pt x="15641" y="2719"/>
                  </a:lnTo>
                  <a:lnTo>
                    <a:pt x="15638" y="2728"/>
                  </a:lnTo>
                  <a:lnTo>
                    <a:pt x="15635" y="2738"/>
                  </a:lnTo>
                  <a:lnTo>
                    <a:pt x="15629" y="2747"/>
                  </a:lnTo>
                  <a:lnTo>
                    <a:pt x="15624" y="2755"/>
                  </a:lnTo>
                  <a:lnTo>
                    <a:pt x="15617" y="2761"/>
                  </a:lnTo>
                  <a:lnTo>
                    <a:pt x="15611" y="2767"/>
                  </a:lnTo>
                  <a:lnTo>
                    <a:pt x="15604" y="2769"/>
                  </a:lnTo>
                  <a:lnTo>
                    <a:pt x="15594" y="2769"/>
                  </a:lnTo>
                  <a:lnTo>
                    <a:pt x="15579" y="2768"/>
                  </a:lnTo>
                  <a:lnTo>
                    <a:pt x="15562" y="2765"/>
                  </a:lnTo>
                  <a:lnTo>
                    <a:pt x="15543" y="2763"/>
                  </a:lnTo>
                  <a:lnTo>
                    <a:pt x="15523" y="2759"/>
                  </a:lnTo>
                  <a:lnTo>
                    <a:pt x="15506" y="2755"/>
                  </a:lnTo>
                  <a:lnTo>
                    <a:pt x="15491" y="2750"/>
                  </a:lnTo>
                  <a:lnTo>
                    <a:pt x="15482" y="2744"/>
                  </a:lnTo>
                  <a:lnTo>
                    <a:pt x="15480" y="2742"/>
                  </a:lnTo>
                  <a:lnTo>
                    <a:pt x="15478" y="2738"/>
                  </a:lnTo>
                  <a:lnTo>
                    <a:pt x="15477" y="2735"/>
                  </a:lnTo>
                  <a:lnTo>
                    <a:pt x="15477" y="2731"/>
                  </a:lnTo>
                  <a:lnTo>
                    <a:pt x="15477" y="2724"/>
                  </a:lnTo>
                  <a:lnTo>
                    <a:pt x="15480" y="2717"/>
                  </a:lnTo>
                  <a:lnTo>
                    <a:pt x="15481" y="2709"/>
                  </a:lnTo>
                  <a:lnTo>
                    <a:pt x="15481" y="2701"/>
                  </a:lnTo>
                  <a:lnTo>
                    <a:pt x="15480" y="2693"/>
                  </a:lnTo>
                  <a:lnTo>
                    <a:pt x="15477" y="2685"/>
                  </a:lnTo>
                  <a:lnTo>
                    <a:pt x="15467" y="2665"/>
                  </a:lnTo>
                  <a:lnTo>
                    <a:pt x="15457" y="2643"/>
                  </a:lnTo>
                  <a:lnTo>
                    <a:pt x="15453" y="2631"/>
                  </a:lnTo>
                  <a:lnTo>
                    <a:pt x="15451" y="2620"/>
                  </a:lnTo>
                  <a:lnTo>
                    <a:pt x="15451" y="2611"/>
                  </a:lnTo>
                  <a:lnTo>
                    <a:pt x="15451" y="2604"/>
                  </a:lnTo>
                  <a:lnTo>
                    <a:pt x="15451" y="2598"/>
                  </a:lnTo>
                  <a:lnTo>
                    <a:pt x="15449" y="2591"/>
                  </a:lnTo>
                  <a:lnTo>
                    <a:pt x="15447" y="2586"/>
                  </a:lnTo>
                  <a:lnTo>
                    <a:pt x="15446" y="2580"/>
                  </a:lnTo>
                  <a:lnTo>
                    <a:pt x="15443" y="2575"/>
                  </a:lnTo>
                  <a:lnTo>
                    <a:pt x="15442" y="2570"/>
                  </a:lnTo>
                  <a:lnTo>
                    <a:pt x="15442" y="2566"/>
                  </a:lnTo>
                  <a:lnTo>
                    <a:pt x="15444" y="2562"/>
                  </a:lnTo>
                  <a:lnTo>
                    <a:pt x="15457" y="2545"/>
                  </a:lnTo>
                  <a:lnTo>
                    <a:pt x="15482" y="2516"/>
                  </a:lnTo>
                  <a:lnTo>
                    <a:pt x="15510" y="2485"/>
                  </a:lnTo>
                  <a:lnTo>
                    <a:pt x="15535" y="2460"/>
                  </a:lnTo>
                  <a:lnTo>
                    <a:pt x="15549" y="2450"/>
                  </a:lnTo>
                  <a:lnTo>
                    <a:pt x="15574" y="2434"/>
                  </a:lnTo>
                  <a:lnTo>
                    <a:pt x="15606" y="2417"/>
                  </a:lnTo>
                  <a:lnTo>
                    <a:pt x="15641" y="2398"/>
                  </a:lnTo>
                  <a:lnTo>
                    <a:pt x="15678" y="2380"/>
                  </a:lnTo>
                  <a:lnTo>
                    <a:pt x="15715" y="2362"/>
                  </a:lnTo>
                  <a:lnTo>
                    <a:pt x="15749" y="2349"/>
                  </a:lnTo>
                  <a:lnTo>
                    <a:pt x="15776" y="2341"/>
                  </a:lnTo>
                  <a:lnTo>
                    <a:pt x="15804" y="2335"/>
                  </a:lnTo>
                  <a:lnTo>
                    <a:pt x="15838" y="2328"/>
                  </a:lnTo>
                  <a:lnTo>
                    <a:pt x="15876" y="2322"/>
                  </a:lnTo>
                  <a:lnTo>
                    <a:pt x="15914" y="2316"/>
                  </a:lnTo>
                  <a:lnTo>
                    <a:pt x="15950" y="2311"/>
                  </a:lnTo>
                  <a:lnTo>
                    <a:pt x="15981" y="2307"/>
                  </a:lnTo>
                  <a:lnTo>
                    <a:pt x="16005" y="2304"/>
                  </a:lnTo>
                  <a:lnTo>
                    <a:pt x="16016" y="2304"/>
                  </a:lnTo>
                  <a:lnTo>
                    <a:pt x="16030" y="2311"/>
                  </a:lnTo>
                  <a:lnTo>
                    <a:pt x="16048" y="2319"/>
                  </a:lnTo>
                  <a:lnTo>
                    <a:pt x="16060" y="2323"/>
                  </a:lnTo>
                  <a:lnTo>
                    <a:pt x="16072" y="2323"/>
                  </a:lnTo>
                  <a:lnTo>
                    <a:pt x="16079" y="2323"/>
                  </a:lnTo>
                  <a:lnTo>
                    <a:pt x="16086" y="2322"/>
                  </a:lnTo>
                  <a:lnTo>
                    <a:pt x="16094" y="2320"/>
                  </a:lnTo>
                  <a:lnTo>
                    <a:pt x="16103" y="2316"/>
                  </a:lnTo>
                  <a:lnTo>
                    <a:pt x="16123" y="2307"/>
                  </a:lnTo>
                  <a:lnTo>
                    <a:pt x="16146" y="2292"/>
                  </a:lnTo>
                  <a:lnTo>
                    <a:pt x="16171" y="2277"/>
                  </a:lnTo>
                  <a:lnTo>
                    <a:pt x="16196" y="2259"/>
                  </a:lnTo>
                  <a:lnTo>
                    <a:pt x="16220" y="2244"/>
                  </a:lnTo>
                  <a:lnTo>
                    <a:pt x="16241" y="2226"/>
                  </a:lnTo>
                  <a:lnTo>
                    <a:pt x="16257" y="2213"/>
                  </a:lnTo>
                  <a:lnTo>
                    <a:pt x="16267" y="2203"/>
                  </a:lnTo>
                  <a:lnTo>
                    <a:pt x="16272" y="2195"/>
                  </a:lnTo>
                  <a:lnTo>
                    <a:pt x="16280" y="2187"/>
                  </a:lnTo>
                  <a:lnTo>
                    <a:pt x="16289" y="2179"/>
                  </a:lnTo>
                  <a:lnTo>
                    <a:pt x="16300" y="2171"/>
                  </a:lnTo>
                  <a:lnTo>
                    <a:pt x="16312" y="2163"/>
                  </a:lnTo>
                  <a:lnTo>
                    <a:pt x="16325" y="2158"/>
                  </a:lnTo>
                  <a:lnTo>
                    <a:pt x="16341" y="2152"/>
                  </a:lnTo>
                  <a:lnTo>
                    <a:pt x="16358" y="2150"/>
                  </a:lnTo>
                  <a:lnTo>
                    <a:pt x="16367" y="2148"/>
                  </a:lnTo>
                  <a:lnTo>
                    <a:pt x="16375" y="2144"/>
                  </a:lnTo>
                  <a:lnTo>
                    <a:pt x="16383" y="2139"/>
                  </a:lnTo>
                  <a:lnTo>
                    <a:pt x="16391" y="2134"/>
                  </a:lnTo>
                  <a:lnTo>
                    <a:pt x="16398" y="2126"/>
                  </a:lnTo>
                  <a:lnTo>
                    <a:pt x="16405" y="2118"/>
                  </a:lnTo>
                  <a:lnTo>
                    <a:pt x="16410" y="2110"/>
                  </a:lnTo>
                  <a:lnTo>
                    <a:pt x="16417" y="2102"/>
                  </a:lnTo>
                  <a:lnTo>
                    <a:pt x="16433" y="2072"/>
                  </a:lnTo>
                  <a:lnTo>
                    <a:pt x="16438" y="2059"/>
                  </a:lnTo>
                  <a:lnTo>
                    <a:pt x="16452" y="2039"/>
                  </a:lnTo>
                  <a:lnTo>
                    <a:pt x="16465" y="2019"/>
                  </a:lnTo>
                  <a:lnTo>
                    <a:pt x="16477" y="1998"/>
                  </a:lnTo>
                  <a:lnTo>
                    <a:pt x="16489" y="1977"/>
                  </a:lnTo>
                  <a:lnTo>
                    <a:pt x="16510" y="1934"/>
                  </a:lnTo>
                  <a:lnTo>
                    <a:pt x="16527" y="1893"/>
                  </a:lnTo>
                  <a:lnTo>
                    <a:pt x="16541" y="1855"/>
                  </a:lnTo>
                  <a:lnTo>
                    <a:pt x="16551" y="1825"/>
                  </a:lnTo>
                  <a:lnTo>
                    <a:pt x="16557" y="1801"/>
                  </a:lnTo>
                  <a:lnTo>
                    <a:pt x="16559" y="1786"/>
                  </a:lnTo>
                  <a:lnTo>
                    <a:pt x="16556" y="1782"/>
                  </a:lnTo>
                  <a:lnTo>
                    <a:pt x="16552" y="1777"/>
                  </a:lnTo>
                  <a:lnTo>
                    <a:pt x="16544" y="1771"/>
                  </a:lnTo>
                  <a:lnTo>
                    <a:pt x="16535" y="1764"/>
                  </a:lnTo>
                  <a:lnTo>
                    <a:pt x="16511" y="1749"/>
                  </a:lnTo>
                  <a:lnTo>
                    <a:pt x="16482" y="1732"/>
                  </a:lnTo>
                  <a:lnTo>
                    <a:pt x="16454" y="1716"/>
                  </a:lnTo>
                  <a:lnTo>
                    <a:pt x="16425" y="1699"/>
                  </a:lnTo>
                  <a:lnTo>
                    <a:pt x="16400" y="1685"/>
                  </a:lnTo>
                  <a:lnTo>
                    <a:pt x="16383" y="1671"/>
                  </a:lnTo>
                  <a:lnTo>
                    <a:pt x="16370" y="1662"/>
                  </a:lnTo>
                  <a:lnTo>
                    <a:pt x="16355" y="1654"/>
                  </a:lnTo>
                  <a:lnTo>
                    <a:pt x="16342" y="1649"/>
                  </a:lnTo>
                  <a:lnTo>
                    <a:pt x="16329" y="1646"/>
                  </a:lnTo>
                  <a:lnTo>
                    <a:pt x="16309" y="1644"/>
                  </a:lnTo>
                  <a:lnTo>
                    <a:pt x="16301" y="1644"/>
                  </a:lnTo>
                  <a:lnTo>
                    <a:pt x="16276" y="1646"/>
                  </a:lnTo>
                  <a:lnTo>
                    <a:pt x="16253" y="1650"/>
                  </a:lnTo>
                  <a:lnTo>
                    <a:pt x="16229" y="1656"/>
                  </a:lnTo>
                  <a:lnTo>
                    <a:pt x="16205" y="1662"/>
                  </a:lnTo>
                  <a:lnTo>
                    <a:pt x="16182" y="1670"/>
                  </a:lnTo>
                  <a:lnTo>
                    <a:pt x="16160" y="1678"/>
                  </a:lnTo>
                  <a:lnTo>
                    <a:pt x="16137" y="1687"/>
                  </a:lnTo>
                  <a:lnTo>
                    <a:pt x="16115" y="1698"/>
                  </a:lnTo>
                  <a:lnTo>
                    <a:pt x="16076" y="1718"/>
                  </a:lnTo>
                  <a:lnTo>
                    <a:pt x="16040" y="1736"/>
                  </a:lnTo>
                  <a:lnTo>
                    <a:pt x="16011" y="1755"/>
                  </a:lnTo>
                  <a:lnTo>
                    <a:pt x="15989" y="1768"/>
                  </a:lnTo>
                  <a:lnTo>
                    <a:pt x="15964" y="1784"/>
                  </a:lnTo>
                  <a:lnTo>
                    <a:pt x="15935" y="1805"/>
                  </a:lnTo>
                  <a:lnTo>
                    <a:pt x="15901" y="1830"/>
                  </a:lnTo>
                  <a:lnTo>
                    <a:pt x="15867" y="1854"/>
                  </a:lnTo>
                  <a:lnTo>
                    <a:pt x="15837" y="1878"/>
                  </a:lnTo>
                  <a:lnTo>
                    <a:pt x="15810" y="1897"/>
                  </a:lnTo>
                  <a:lnTo>
                    <a:pt x="15792" y="1911"/>
                  </a:lnTo>
                  <a:lnTo>
                    <a:pt x="15785" y="1916"/>
                  </a:lnTo>
                  <a:lnTo>
                    <a:pt x="15774" y="1925"/>
                  </a:lnTo>
                  <a:lnTo>
                    <a:pt x="15738" y="1950"/>
                  </a:lnTo>
                  <a:lnTo>
                    <a:pt x="15713" y="1966"/>
                  </a:lnTo>
                  <a:lnTo>
                    <a:pt x="15686" y="1983"/>
                  </a:lnTo>
                  <a:lnTo>
                    <a:pt x="15656" y="2002"/>
                  </a:lnTo>
                  <a:lnTo>
                    <a:pt x="15621" y="2020"/>
                  </a:lnTo>
                  <a:lnTo>
                    <a:pt x="15583" y="2043"/>
                  </a:lnTo>
                  <a:lnTo>
                    <a:pt x="15544" y="2066"/>
                  </a:lnTo>
                  <a:lnTo>
                    <a:pt x="15507" y="2092"/>
                  </a:lnTo>
                  <a:lnTo>
                    <a:pt x="15473" y="2115"/>
                  </a:lnTo>
                  <a:lnTo>
                    <a:pt x="15443" y="2138"/>
                  </a:lnTo>
                  <a:lnTo>
                    <a:pt x="15415" y="2159"/>
                  </a:lnTo>
                  <a:lnTo>
                    <a:pt x="15394" y="2176"/>
                  </a:lnTo>
                  <a:lnTo>
                    <a:pt x="15379" y="2191"/>
                  </a:lnTo>
                  <a:lnTo>
                    <a:pt x="15372" y="2197"/>
                  </a:lnTo>
                  <a:lnTo>
                    <a:pt x="15365" y="2208"/>
                  </a:lnTo>
                  <a:lnTo>
                    <a:pt x="15359" y="2221"/>
                  </a:lnTo>
                  <a:lnTo>
                    <a:pt x="15351" y="2236"/>
                  </a:lnTo>
                  <a:lnTo>
                    <a:pt x="15337" y="2270"/>
                  </a:lnTo>
                  <a:lnTo>
                    <a:pt x="15322" y="2307"/>
                  </a:lnTo>
                  <a:lnTo>
                    <a:pt x="15310" y="2343"/>
                  </a:lnTo>
                  <a:lnTo>
                    <a:pt x="15300" y="2373"/>
                  </a:lnTo>
                  <a:lnTo>
                    <a:pt x="15293" y="2394"/>
                  </a:lnTo>
                  <a:lnTo>
                    <a:pt x="15291" y="2402"/>
                  </a:lnTo>
                  <a:lnTo>
                    <a:pt x="15279" y="2423"/>
                  </a:lnTo>
                  <a:lnTo>
                    <a:pt x="15267" y="2451"/>
                  </a:lnTo>
                  <a:lnTo>
                    <a:pt x="15254" y="2484"/>
                  </a:lnTo>
                  <a:lnTo>
                    <a:pt x="15241" y="2518"/>
                  </a:lnTo>
                  <a:lnTo>
                    <a:pt x="15229" y="2553"/>
                  </a:lnTo>
                  <a:lnTo>
                    <a:pt x="15220" y="2583"/>
                  </a:lnTo>
                  <a:lnTo>
                    <a:pt x="15212" y="2607"/>
                  </a:lnTo>
                  <a:lnTo>
                    <a:pt x="15208" y="2623"/>
                  </a:lnTo>
                  <a:lnTo>
                    <a:pt x="15207" y="2633"/>
                  </a:lnTo>
                  <a:lnTo>
                    <a:pt x="15208" y="2645"/>
                  </a:lnTo>
                  <a:lnTo>
                    <a:pt x="15209" y="2658"/>
                  </a:lnTo>
                  <a:lnTo>
                    <a:pt x="15212" y="2673"/>
                  </a:lnTo>
                  <a:lnTo>
                    <a:pt x="15213" y="2686"/>
                  </a:lnTo>
                  <a:lnTo>
                    <a:pt x="15213" y="2701"/>
                  </a:lnTo>
                  <a:lnTo>
                    <a:pt x="15212" y="2709"/>
                  </a:lnTo>
                  <a:lnTo>
                    <a:pt x="15211" y="2715"/>
                  </a:lnTo>
                  <a:lnTo>
                    <a:pt x="15208" y="2722"/>
                  </a:lnTo>
                  <a:lnTo>
                    <a:pt x="15204" y="2728"/>
                  </a:lnTo>
                  <a:lnTo>
                    <a:pt x="15194" y="2742"/>
                  </a:lnTo>
                  <a:lnTo>
                    <a:pt x="15182" y="2755"/>
                  </a:lnTo>
                  <a:lnTo>
                    <a:pt x="15170" y="2767"/>
                  </a:lnTo>
                  <a:lnTo>
                    <a:pt x="15157" y="2779"/>
                  </a:lnTo>
                  <a:lnTo>
                    <a:pt x="15136" y="2796"/>
                  </a:lnTo>
                  <a:lnTo>
                    <a:pt x="15127" y="2802"/>
                  </a:lnTo>
                  <a:lnTo>
                    <a:pt x="15127" y="2804"/>
                  </a:lnTo>
                  <a:lnTo>
                    <a:pt x="15121" y="2810"/>
                  </a:lnTo>
                  <a:lnTo>
                    <a:pt x="15116" y="2814"/>
                  </a:lnTo>
                  <a:lnTo>
                    <a:pt x="15108" y="2820"/>
                  </a:lnTo>
                  <a:lnTo>
                    <a:pt x="15096" y="2824"/>
                  </a:lnTo>
                  <a:lnTo>
                    <a:pt x="15083" y="2829"/>
                  </a:lnTo>
                  <a:lnTo>
                    <a:pt x="15074" y="2832"/>
                  </a:lnTo>
                  <a:lnTo>
                    <a:pt x="15065" y="2834"/>
                  </a:lnTo>
                  <a:lnTo>
                    <a:pt x="15054" y="2834"/>
                  </a:lnTo>
                  <a:lnTo>
                    <a:pt x="15043" y="2835"/>
                  </a:lnTo>
                  <a:lnTo>
                    <a:pt x="15019" y="2835"/>
                  </a:lnTo>
                  <a:lnTo>
                    <a:pt x="14994" y="2834"/>
                  </a:lnTo>
                  <a:lnTo>
                    <a:pt x="14955" y="2829"/>
                  </a:lnTo>
                  <a:lnTo>
                    <a:pt x="14938" y="2826"/>
                  </a:lnTo>
                  <a:lnTo>
                    <a:pt x="14926" y="2824"/>
                  </a:lnTo>
                  <a:lnTo>
                    <a:pt x="14914" y="2820"/>
                  </a:lnTo>
                  <a:lnTo>
                    <a:pt x="14903" y="2816"/>
                  </a:lnTo>
                  <a:lnTo>
                    <a:pt x="14894" y="2812"/>
                  </a:lnTo>
                  <a:lnTo>
                    <a:pt x="14885" y="2806"/>
                  </a:lnTo>
                  <a:lnTo>
                    <a:pt x="14879" y="2801"/>
                  </a:lnTo>
                  <a:lnTo>
                    <a:pt x="14871" y="2795"/>
                  </a:lnTo>
                  <a:lnTo>
                    <a:pt x="14865" y="2789"/>
                  </a:lnTo>
                  <a:lnTo>
                    <a:pt x="14855" y="2776"/>
                  </a:lnTo>
                  <a:lnTo>
                    <a:pt x="14847" y="2763"/>
                  </a:lnTo>
                  <a:lnTo>
                    <a:pt x="14840" y="2748"/>
                  </a:lnTo>
                  <a:lnTo>
                    <a:pt x="14837" y="2734"/>
                  </a:lnTo>
                  <a:lnTo>
                    <a:pt x="14833" y="2706"/>
                  </a:lnTo>
                  <a:lnTo>
                    <a:pt x="14830" y="2682"/>
                  </a:lnTo>
                  <a:lnTo>
                    <a:pt x="14829" y="2672"/>
                  </a:lnTo>
                  <a:lnTo>
                    <a:pt x="14827" y="2662"/>
                  </a:lnTo>
                  <a:lnTo>
                    <a:pt x="14826" y="2657"/>
                  </a:lnTo>
                  <a:lnTo>
                    <a:pt x="14822" y="2653"/>
                  </a:lnTo>
                  <a:lnTo>
                    <a:pt x="14814" y="2645"/>
                  </a:lnTo>
                  <a:lnTo>
                    <a:pt x="14804" y="2632"/>
                  </a:lnTo>
                  <a:lnTo>
                    <a:pt x="14793" y="2616"/>
                  </a:lnTo>
                  <a:lnTo>
                    <a:pt x="14784" y="2598"/>
                  </a:lnTo>
                  <a:lnTo>
                    <a:pt x="14775" y="2578"/>
                  </a:lnTo>
                  <a:lnTo>
                    <a:pt x="14767" y="2561"/>
                  </a:lnTo>
                  <a:lnTo>
                    <a:pt x="14762" y="2543"/>
                  </a:lnTo>
                  <a:lnTo>
                    <a:pt x="14759" y="2530"/>
                  </a:lnTo>
                  <a:lnTo>
                    <a:pt x="14755" y="2517"/>
                  </a:lnTo>
                  <a:lnTo>
                    <a:pt x="14749" y="2497"/>
                  </a:lnTo>
                  <a:lnTo>
                    <a:pt x="14739" y="2472"/>
                  </a:lnTo>
                  <a:lnTo>
                    <a:pt x="14730" y="2442"/>
                  </a:lnTo>
                  <a:lnTo>
                    <a:pt x="14726" y="2426"/>
                  </a:lnTo>
                  <a:lnTo>
                    <a:pt x="14724" y="2407"/>
                  </a:lnTo>
                  <a:lnTo>
                    <a:pt x="14721" y="2390"/>
                  </a:lnTo>
                  <a:lnTo>
                    <a:pt x="14720" y="2370"/>
                  </a:lnTo>
                  <a:lnTo>
                    <a:pt x="14721" y="2351"/>
                  </a:lnTo>
                  <a:lnTo>
                    <a:pt x="14724" y="2331"/>
                  </a:lnTo>
                  <a:lnTo>
                    <a:pt x="14728" y="2310"/>
                  </a:lnTo>
                  <a:lnTo>
                    <a:pt x="14734" y="2288"/>
                  </a:lnTo>
                  <a:lnTo>
                    <a:pt x="14745" y="2266"/>
                  </a:lnTo>
                  <a:lnTo>
                    <a:pt x="14759" y="2240"/>
                  </a:lnTo>
                  <a:lnTo>
                    <a:pt x="14776" y="2212"/>
                  </a:lnTo>
                  <a:lnTo>
                    <a:pt x="14796" y="2183"/>
                  </a:lnTo>
                  <a:lnTo>
                    <a:pt x="14818" y="2152"/>
                  </a:lnTo>
                  <a:lnTo>
                    <a:pt x="14843" y="2121"/>
                  </a:lnTo>
                  <a:lnTo>
                    <a:pt x="14868" y="2089"/>
                  </a:lnTo>
                  <a:lnTo>
                    <a:pt x="14894" y="2056"/>
                  </a:lnTo>
                  <a:lnTo>
                    <a:pt x="14948" y="1995"/>
                  </a:lnTo>
                  <a:lnTo>
                    <a:pt x="14998" y="1938"/>
                  </a:lnTo>
                  <a:lnTo>
                    <a:pt x="15040" y="1891"/>
                  </a:lnTo>
                  <a:lnTo>
                    <a:pt x="15071" y="1856"/>
                  </a:lnTo>
                  <a:lnTo>
                    <a:pt x="15091" y="1833"/>
                  </a:lnTo>
                  <a:lnTo>
                    <a:pt x="15104" y="1814"/>
                  </a:lnTo>
                  <a:lnTo>
                    <a:pt x="15112" y="1800"/>
                  </a:lnTo>
                  <a:lnTo>
                    <a:pt x="15117" y="1788"/>
                  </a:lnTo>
                  <a:lnTo>
                    <a:pt x="15121" y="1778"/>
                  </a:lnTo>
                  <a:lnTo>
                    <a:pt x="15124" y="1771"/>
                  </a:lnTo>
                  <a:lnTo>
                    <a:pt x="15129" y="1763"/>
                  </a:lnTo>
                  <a:lnTo>
                    <a:pt x="15137" y="1752"/>
                  </a:lnTo>
                  <a:lnTo>
                    <a:pt x="15162" y="1727"/>
                  </a:lnTo>
                  <a:lnTo>
                    <a:pt x="15190" y="1699"/>
                  </a:lnTo>
                  <a:lnTo>
                    <a:pt x="15204" y="1686"/>
                  </a:lnTo>
                  <a:lnTo>
                    <a:pt x="15220" y="1675"/>
                  </a:lnTo>
                  <a:lnTo>
                    <a:pt x="15226" y="1671"/>
                  </a:lnTo>
                  <a:lnTo>
                    <a:pt x="15233" y="1667"/>
                  </a:lnTo>
                  <a:lnTo>
                    <a:pt x="15239" y="1665"/>
                  </a:lnTo>
                  <a:lnTo>
                    <a:pt x="15246" y="1662"/>
                  </a:lnTo>
                  <a:lnTo>
                    <a:pt x="15253" y="1661"/>
                  </a:lnTo>
                  <a:lnTo>
                    <a:pt x="15258" y="1657"/>
                  </a:lnTo>
                  <a:lnTo>
                    <a:pt x="15262" y="1653"/>
                  </a:lnTo>
                  <a:lnTo>
                    <a:pt x="15266" y="1648"/>
                  </a:lnTo>
                  <a:lnTo>
                    <a:pt x="15274" y="1636"/>
                  </a:lnTo>
                  <a:lnTo>
                    <a:pt x="15279" y="1623"/>
                  </a:lnTo>
                  <a:lnTo>
                    <a:pt x="15284" y="1608"/>
                  </a:lnTo>
                  <a:lnTo>
                    <a:pt x="15289" y="1593"/>
                  </a:lnTo>
                  <a:lnTo>
                    <a:pt x="15295" y="1582"/>
                  </a:lnTo>
                  <a:lnTo>
                    <a:pt x="15301" y="1572"/>
                  </a:lnTo>
                  <a:lnTo>
                    <a:pt x="15326" y="1543"/>
                  </a:lnTo>
                  <a:lnTo>
                    <a:pt x="15354" y="1510"/>
                  </a:lnTo>
                  <a:lnTo>
                    <a:pt x="15384" y="1476"/>
                  </a:lnTo>
                  <a:lnTo>
                    <a:pt x="15413" y="1442"/>
                  </a:lnTo>
                  <a:lnTo>
                    <a:pt x="15442" y="1408"/>
                  </a:lnTo>
                  <a:lnTo>
                    <a:pt x="15465" y="1381"/>
                  </a:lnTo>
                  <a:lnTo>
                    <a:pt x="15485" y="1358"/>
                  </a:lnTo>
                  <a:lnTo>
                    <a:pt x="15497" y="1344"/>
                  </a:lnTo>
                  <a:lnTo>
                    <a:pt x="15524" y="1309"/>
                  </a:lnTo>
                  <a:lnTo>
                    <a:pt x="15551" y="1278"/>
                  </a:lnTo>
                  <a:lnTo>
                    <a:pt x="15577" y="1249"/>
                  </a:lnTo>
                  <a:lnTo>
                    <a:pt x="15602" y="1222"/>
                  </a:lnTo>
                  <a:lnTo>
                    <a:pt x="15625" y="1197"/>
                  </a:lnTo>
                  <a:lnTo>
                    <a:pt x="15648" y="1173"/>
                  </a:lnTo>
                  <a:lnTo>
                    <a:pt x="15667" y="1152"/>
                  </a:lnTo>
                  <a:lnTo>
                    <a:pt x="15687" y="1131"/>
                  </a:lnTo>
                  <a:lnTo>
                    <a:pt x="15716" y="1099"/>
                  </a:lnTo>
                  <a:lnTo>
                    <a:pt x="15736" y="1082"/>
                  </a:lnTo>
                  <a:lnTo>
                    <a:pt x="15750" y="1073"/>
                  </a:lnTo>
                  <a:lnTo>
                    <a:pt x="15764" y="1065"/>
                  </a:lnTo>
                  <a:lnTo>
                    <a:pt x="15768" y="1062"/>
                  </a:lnTo>
                  <a:lnTo>
                    <a:pt x="15771" y="1058"/>
                  </a:lnTo>
                  <a:lnTo>
                    <a:pt x="15775" y="1054"/>
                  </a:lnTo>
                  <a:lnTo>
                    <a:pt x="15778" y="1050"/>
                  </a:lnTo>
                  <a:lnTo>
                    <a:pt x="15782" y="1041"/>
                  </a:lnTo>
                  <a:lnTo>
                    <a:pt x="15785" y="1031"/>
                  </a:lnTo>
                  <a:lnTo>
                    <a:pt x="15789" y="1008"/>
                  </a:lnTo>
                  <a:lnTo>
                    <a:pt x="15793" y="990"/>
                  </a:lnTo>
                  <a:lnTo>
                    <a:pt x="15793" y="986"/>
                  </a:lnTo>
                  <a:lnTo>
                    <a:pt x="15793" y="982"/>
                  </a:lnTo>
                  <a:lnTo>
                    <a:pt x="15792" y="975"/>
                  </a:lnTo>
                  <a:lnTo>
                    <a:pt x="15789" y="969"/>
                  </a:lnTo>
                  <a:lnTo>
                    <a:pt x="15784" y="955"/>
                  </a:lnTo>
                  <a:lnTo>
                    <a:pt x="15775" y="939"/>
                  </a:lnTo>
                  <a:lnTo>
                    <a:pt x="15757" y="905"/>
                  </a:lnTo>
                  <a:lnTo>
                    <a:pt x="15741" y="871"/>
                  </a:lnTo>
                  <a:lnTo>
                    <a:pt x="15734" y="850"/>
                  </a:lnTo>
                  <a:lnTo>
                    <a:pt x="15726" y="823"/>
                  </a:lnTo>
                  <a:lnTo>
                    <a:pt x="15719" y="791"/>
                  </a:lnTo>
                  <a:lnTo>
                    <a:pt x="15712" y="757"/>
                  </a:lnTo>
                  <a:lnTo>
                    <a:pt x="15707" y="724"/>
                  </a:lnTo>
                  <a:lnTo>
                    <a:pt x="15704" y="694"/>
                  </a:lnTo>
                  <a:lnTo>
                    <a:pt x="15703" y="680"/>
                  </a:lnTo>
                  <a:lnTo>
                    <a:pt x="15703" y="669"/>
                  </a:lnTo>
                  <a:lnTo>
                    <a:pt x="15704" y="659"/>
                  </a:lnTo>
                  <a:lnTo>
                    <a:pt x="15705" y="651"/>
                  </a:lnTo>
                  <a:lnTo>
                    <a:pt x="15715" y="622"/>
                  </a:lnTo>
                  <a:lnTo>
                    <a:pt x="15728" y="591"/>
                  </a:lnTo>
                  <a:lnTo>
                    <a:pt x="15738" y="564"/>
                  </a:lnTo>
                  <a:lnTo>
                    <a:pt x="15742" y="554"/>
                  </a:lnTo>
                  <a:lnTo>
                    <a:pt x="15747" y="554"/>
                  </a:lnTo>
                  <a:lnTo>
                    <a:pt x="15753" y="554"/>
                  </a:lnTo>
                  <a:lnTo>
                    <a:pt x="15759" y="555"/>
                  </a:lnTo>
                  <a:lnTo>
                    <a:pt x="15766" y="556"/>
                  </a:lnTo>
                  <a:lnTo>
                    <a:pt x="15779" y="560"/>
                  </a:lnTo>
                  <a:lnTo>
                    <a:pt x="15793" y="567"/>
                  </a:lnTo>
                  <a:lnTo>
                    <a:pt x="15820" y="581"/>
                  </a:lnTo>
                  <a:lnTo>
                    <a:pt x="15839" y="593"/>
                  </a:lnTo>
                  <a:lnTo>
                    <a:pt x="15852" y="604"/>
                  </a:lnTo>
                  <a:lnTo>
                    <a:pt x="15864" y="613"/>
                  </a:lnTo>
                  <a:lnTo>
                    <a:pt x="15869" y="617"/>
                  </a:lnTo>
                  <a:lnTo>
                    <a:pt x="15875" y="621"/>
                  </a:lnTo>
                  <a:lnTo>
                    <a:pt x="15880" y="622"/>
                  </a:lnTo>
                  <a:lnTo>
                    <a:pt x="15885" y="622"/>
                  </a:lnTo>
                  <a:lnTo>
                    <a:pt x="15897" y="618"/>
                  </a:lnTo>
                  <a:lnTo>
                    <a:pt x="15910" y="612"/>
                  </a:lnTo>
                  <a:lnTo>
                    <a:pt x="15921" y="606"/>
                  </a:lnTo>
                  <a:lnTo>
                    <a:pt x="15926" y="603"/>
                  </a:lnTo>
                  <a:lnTo>
                    <a:pt x="15923" y="608"/>
                  </a:lnTo>
                  <a:lnTo>
                    <a:pt x="15918" y="621"/>
                  </a:lnTo>
                  <a:lnTo>
                    <a:pt x="15917" y="630"/>
                  </a:lnTo>
                  <a:lnTo>
                    <a:pt x="15915" y="640"/>
                  </a:lnTo>
                  <a:lnTo>
                    <a:pt x="15914" y="650"/>
                  </a:lnTo>
                  <a:lnTo>
                    <a:pt x="15915" y="661"/>
                  </a:lnTo>
                  <a:lnTo>
                    <a:pt x="15917" y="665"/>
                  </a:lnTo>
                  <a:lnTo>
                    <a:pt x="15918" y="669"/>
                  </a:lnTo>
                  <a:lnTo>
                    <a:pt x="15921" y="671"/>
                  </a:lnTo>
                  <a:lnTo>
                    <a:pt x="15923" y="673"/>
                  </a:lnTo>
                  <a:lnTo>
                    <a:pt x="15930" y="674"/>
                  </a:lnTo>
                  <a:lnTo>
                    <a:pt x="15936" y="674"/>
                  </a:lnTo>
                  <a:lnTo>
                    <a:pt x="15947" y="670"/>
                  </a:lnTo>
                  <a:lnTo>
                    <a:pt x="15952" y="667"/>
                  </a:lnTo>
                  <a:lnTo>
                    <a:pt x="15959" y="651"/>
                  </a:lnTo>
                  <a:lnTo>
                    <a:pt x="15967" y="637"/>
                  </a:lnTo>
                  <a:lnTo>
                    <a:pt x="15976" y="624"/>
                  </a:lnTo>
                  <a:lnTo>
                    <a:pt x="15986" y="612"/>
                  </a:lnTo>
                  <a:lnTo>
                    <a:pt x="15997" y="604"/>
                  </a:lnTo>
                  <a:lnTo>
                    <a:pt x="16009" y="597"/>
                  </a:lnTo>
                  <a:lnTo>
                    <a:pt x="16014" y="596"/>
                  </a:lnTo>
                  <a:lnTo>
                    <a:pt x="16019" y="595"/>
                  </a:lnTo>
                  <a:lnTo>
                    <a:pt x="16023" y="595"/>
                  </a:lnTo>
                  <a:lnTo>
                    <a:pt x="16028" y="596"/>
                  </a:lnTo>
                  <a:lnTo>
                    <a:pt x="16036" y="597"/>
                  </a:lnTo>
                  <a:lnTo>
                    <a:pt x="16045" y="599"/>
                  </a:lnTo>
                  <a:lnTo>
                    <a:pt x="16053" y="597"/>
                  </a:lnTo>
                  <a:lnTo>
                    <a:pt x="16062" y="595"/>
                  </a:lnTo>
                  <a:lnTo>
                    <a:pt x="16083" y="588"/>
                  </a:lnTo>
                  <a:lnTo>
                    <a:pt x="16110" y="580"/>
                  </a:lnTo>
                  <a:lnTo>
                    <a:pt x="16140" y="572"/>
                  </a:lnTo>
                  <a:lnTo>
                    <a:pt x="16171" y="564"/>
                  </a:lnTo>
                  <a:lnTo>
                    <a:pt x="16186" y="559"/>
                  </a:lnTo>
                  <a:lnTo>
                    <a:pt x="16200" y="555"/>
                  </a:lnTo>
                  <a:lnTo>
                    <a:pt x="16211" y="551"/>
                  </a:lnTo>
                  <a:lnTo>
                    <a:pt x="16220" y="546"/>
                  </a:lnTo>
                  <a:lnTo>
                    <a:pt x="16229" y="538"/>
                  </a:lnTo>
                  <a:lnTo>
                    <a:pt x="16241" y="523"/>
                  </a:lnTo>
                  <a:lnTo>
                    <a:pt x="16255" y="506"/>
                  </a:lnTo>
                  <a:lnTo>
                    <a:pt x="16270" y="488"/>
                  </a:lnTo>
                  <a:lnTo>
                    <a:pt x="16286" y="469"/>
                  </a:lnTo>
                  <a:lnTo>
                    <a:pt x="16303" y="453"/>
                  </a:lnTo>
                  <a:lnTo>
                    <a:pt x="16310" y="447"/>
                  </a:lnTo>
                  <a:lnTo>
                    <a:pt x="16318" y="441"/>
                  </a:lnTo>
                  <a:lnTo>
                    <a:pt x="16326" y="437"/>
                  </a:lnTo>
                  <a:lnTo>
                    <a:pt x="16334" y="436"/>
                  </a:lnTo>
                  <a:lnTo>
                    <a:pt x="16355" y="436"/>
                  </a:lnTo>
                  <a:lnTo>
                    <a:pt x="16384" y="439"/>
                  </a:lnTo>
                  <a:lnTo>
                    <a:pt x="16417" y="443"/>
                  </a:lnTo>
                  <a:lnTo>
                    <a:pt x="16452" y="448"/>
                  </a:lnTo>
                  <a:lnTo>
                    <a:pt x="16485" y="455"/>
                  </a:lnTo>
                  <a:lnTo>
                    <a:pt x="16514" y="458"/>
                  </a:lnTo>
                  <a:lnTo>
                    <a:pt x="16536" y="462"/>
                  </a:lnTo>
                  <a:lnTo>
                    <a:pt x="16548" y="464"/>
                  </a:lnTo>
                  <a:lnTo>
                    <a:pt x="16556" y="461"/>
                  </a:lnTo>
                  <a:lnTo>
                    <a:pt x="16564" y="456"/>
                  </a:lnTo>
                  <a:lnTo>
                    <a:pt x="16574" y="449"/>
                  </a:lnTo>
                  <a:lnTo>
                    <a:pt x="16583" y="441"/>
                  </a:lnTo>
                  <a:lnTo>
                    <a:pt x="16601" y="427"/>
                  </a:lnTo>
                  <a:lnTo>
                    <a:pt x="16607" y="420"/>
                  </a:lnTo>
                  <a:close/>
                  <a:moveTo>
                    <a:pt x="15914" y="3257"/>
                  </a:moveTo>
                  <a:lnTo>
                    <a:pt x="15906" y="3253"/>
                  </a:lnTo>
                  <a:lnTo>
                    <a:pt x="15897" y="3252"/>
                  </a:lnTo>
                  <a:lnTo>
                    <a:pt x="15887" y="3252"/>
                  </a:lnTo>
                  <a:lnTo>
                    <a:pt x="15875" y="3253"/>
                  </a:lnTo>
                  <a:lnTo>
                    <a:pt x="15862" y="3258"/>
                  </a:lnTo>
                  <a:lnTo>
                    <a:pt x="15850" y="3264"/>
                  </a:lnTo>
                  <a:lnTo>
                    <a:pt x="15838" y="3272"/>
                  </a:lnTo>
                  <a:lnTo>
                    <a:pt x="15827" y="3281"/>
                  </a:lnTo>
                  <a:lnTo>
                    <a:pt x="15803" y="3309"/>
                  </a:lnTo>
                  <a:lnTo>
                    <a:pt x="15770" y="3340"/>
                  </a:lnTo>
                  <a:lnTo>
                    <a:pt x="15753" y="3356"/>
                  </a:lnTo>
                  <a:lnTo>
                    <a:pt x="15738" y="3368"/>
                  </a:lnTo>
                  <a:lnTo>
                    <a:pt x="15730" y="3373"/>
                  </a:lnTo>
                  <a:lnTo>
                    <a:pt x="15725" y="3377"/>
                  </a:lnTo>
                  <a:lnTo>
                    <a:pt x="15719" y="3380"/>
                  </a:lnTo>
                  <a:lnTo>
                    <a:pt x="15715" y="3381"/>
                  </a:lnTo>
                  <a:lnTo>
                    <a:pt x="15705" y="3381"/>
                  </a:lnTo>
                  <a:lnTo>
                    <a:pt x="15695" y="3381"/>
                  </a:lnTo>
                  <a:lnTo>
                    <a:pt x="15682" y="3379"/>
                  </a:lnTo>
                  <a:lnTo>
                    <a:pt x="15669" y="3377"/>
                  </a:lnTo>
                  <a:lnTo>
                    <a:pt x="15638" y="3372"/>
                  </a:lnTo>
                  <a:lnTo>
                    <a:pt x="15607" y="3369"/>
                  </a:lnTo>
                  <a:lnTo>
                    <a:pt x="15589" y="3369"/>
                  </a:lnTo>
                  <a:lnTo>
                    <a:pt x="15570" y="3372"/>
                  </a:lnTo>
                  <a:lnTo>
                    <a:pt x="15552" y="3376"/>
                  </a:lnTo>
                  <a:lnTo>
                    <a:pt x="15535" y="3381"/>
                  </a:lnTo>
                  <a:lnTo>
                    <a:pt x="15518" y="3388"/>
                  </a:lnTo>
                  <a:lnTo>
                    <a:pt x="15505" y="3397"/>
                  </a:lnTo>
                  <a:lnTo>
                    <a:pt x="15499" y="3401"/>
                  </a:lnTo>
                  <a:lnTo>
                    <a:pt x="15494" y="3406"/>
                  </a:lnTo>
                  <a:lnTo>
                    <a:pt x="15490" y="3412"/>
                  </a:lnTo>
                  <a:lnTo>
                    <a:pt x="15488" y="3418"/>
                  </a:lnTo>
                  <a:lnTo>
                    <a:pt x="15493" y="3438"/>
                  </a:lnTo>
                  <a:lnTo>
                    <a:pt x="15509" y="3483"/>
                  </a:lnTo>
                  <a:lnTo>
                    <a:pt x="15515" y="3495"/>
                  </a:lnTo>
                  <a:lnTo>
                    <a:pt x="15520" y="3507"/>
                  </a:lnTo>
                  <a:lnTo>
                    <a:pt x="15528" y="3519"/>
                  </a:lnTo>
                  <a:lnTo>
                    <a:pt x="15536" y="3530"/>
                  </a:lnTo>
                  <a:lnTo>
                    <a:pt x="15544" y="3540"/>
                  </a:lnTo>
                  <a:lnTo>
                    <a:pt x="15553" y="3548"/>
                  </a:lnTo>
                  <a:lnTo>
                    <a:pt x="15562" y="3554"/>
                  </a:lnTo>
                  <a:lnTo>
                    <a:pt x="15573" y="3558"/>
                  </a:lnTo>
                  <a:lnTo>
                    <a:pt x="15599" y="3562"/>
                  </a:lnTo>
                  <a:lnTo>
                    <a:pt x="15631" y="3566"/>
                  </a:lnTo>
                  <a:lnTo>
                    <a:pt x="15648" y="3569"/>
                  </a:lnTo>
                  <a:lnTo>
                    <a:pt x="15666" y="3569"/>
                  </a:lnTo>
                  <a:lnTo>
                    <a:pt x="15686" y="3569"/>
                  </a:lnTo>
                  <a:lnTo>
                    <a:pt x="15705" y="3569"/>
                  </a:lnTo>
                  <a:lnTo>
                    <a:pt x="15724" y="3567"/>
                  </a:lnTo>
                  <a:lnTo>
                    <a:pt x="15743" y="3565"/>
                  </a:lnTo>
                  <a:lnTo>
                    <a:pt x="15763" y="3561"/>
                  </a:lnTo>
                  <a:lnTo>
                    <a:pt x="15782" y="3557"/>
                  </a:lnTo>
                  <a:lnTo>
                    <a:pt x="15799" y="3552"/>
                  </a:lnTo>
                  <a:lnTo>
                    <a:pt x="15814" y="3544"/>
                  </a:lnTo>
                  <a:lnTo>
                    <a:pt x="15830" y="3536"/>
                  </a:lnTo>
                  <a:lnTo>
                    <a:pt x="15843" y="3525"/>
                  </a:lnTo>
                  <a:lnTo>
                    <a:pt x="15850" y="3515"/>
                  </a:lnTo>
                  <a:lnTo>
                    <a:pt x="15864" y="3486"/>
                  </a:lnTo>
                  <a:lnTo>
                    <a:pt x="15885" y="3447"/>
                  </a:lnTo>
                  <a:lnTo>
                    <a:pt x="15908" y="3409"/>
                  </a:lnTo>
                  <a:lnTo>
                    <a:pt x="15917" y="3393"/>
                  </a:lnTo>
                  <a:lnTo>
                    <a:pt x="15926" y="3382"/>
                  </a:lnTo>
                  <a:lnTo>
                    <a:pt x="15934" y="3375"/>
                  </a:lnTo>
                  <a:lnTo>
                    <a:pt x="15939" y="3371"/>
                  </a:lnTo>
                  <a:lnTo>
                    <a:pt x="15947" y="3367"/>
                  </a:lnTo>
                  <a:lnTo>
                    <a:pt x="15950" y="3368"/>
                  </a:lnTo>
                  <a:lnTo>
                    <a:pt x="15947" y="3352"/>
                  </a:lnTo>
                  <a:lnTo>
                    <a:pt x="15939" y="3318"/>
                  </a:lnTo>
                  <a:lnTo>
                    <a:pt x="15934" y="3298"/>
                  </a:lnTo>
                  <a:lnTo>
                    <a:pt x="15929" y="3279"/>
                  </a:lnTo>
                  <a:lnTo>
                    <a:pt x="15925" y="3272"/>
                  </a:lnTo>
                  <a:lnTo>
                    <a:pt x="15922" y="3265"/>
                  </a:lnTo>
                  <a:lnTo>
                    <a:pt x="15918" y="3260"/>
                  </a:lnTo>
                  <a:lnTo>
                    <a:pt x="15914" y="3257"/>
                  </a:lnTo>
                  <a:close/>
                  <a:moveTo>
                    <a:pt x="10492" y="2764"/>
                  </a:moveTo>
                  <a:lnTo>
                    <a:pt x="10448" y="2726"/>
                  </a:lnTo>
                  <a:lnTo>
                    <a:pt x="10395" y="2684"/>
                  </a:lnTo>
                  <a:lnTo>
                    <a:pt x="10370" y="2664"/>
                  </a:lnTo>
                  <a:lnTo>
                    <a:pt x="10346" y="2648"/>
                  </a:lnTo>
                  <a:lnTo>
                    <a:pt x="10327" y="2635"/>
                  </a:lnTo>
                  <a:lnTo>
                    <a:pt x="10312" y="2625"/>
                  </a:lnTo>
                  <a:lnTo>
                    <a:pt x="10286" y="2615"/>
                  </a:lnTo>
                  <a:lnTo>
                    <a:pt x="10260" y="2606"/>
                  </a:lnTo>
                  <a:lnTo>
                    <a:pt x="10228" y="2594"/>
                  </a:lnTo>
                  <a:lnTo>
                    <a:pt x="10188" y="2578"/>
                  </a:lnTo>
                  <a:lnTo>
                    <a:pt x="10147" y="2561"/>
                  </a:lnTo>
                  <a:lnTo>
                    <a:pt x="10117" y="2549"/>
                  </a:lnTo>
                  <a:lnTo>
                    <a:pt x="10091" y="2538"/>
                  </a:lnTo>
                  <a:lnTo>
                    <a:pt x="10059" y="2524"/>
                  </a:lnTo>
                  <a:lnTo>
                    <a:pt x="10018" y="2506"/>
                  </a:lnTo>
                  <a:lnTo>
                    <a:pt x="9983" y="2495"/>
                  </a:lnTo>
                  <a:lnTo>
                    <a:pt x="9959" y="2487"/>
                  </a:lnTo>
                  <a:lnTo>
                    <a:pt x="9951" y="2484"/>
                  </a:lnTo>
                  <a:lnTo>
                    <a:pt x="9942" y="2483"/>
                  </a:lnTo>
                  <a:lnTo>
                    <a:pt x="9917" y="2479"/>
                  </a:lnTo>
                  <a:lnTo>
                    <a:pt x="9882" y="2473"/>
                  </a:lnTo>
                  <a:lnTo>
                    <a:pt x="9841" y="2469"/>
                  </a:lnTo>
                  <a:lnTo>
                    <a:pt x="9800" y="2466"/>
                  </a:lnTo>
                  <a:lnTo>
                    <a:pt x="9765" y="2464"/>
                  </a:lnTo>
                  <a:lnTo>
                    <a:pt x="9749" y="2466"/>
                  </a:lnTo>
                  <a:lnTo>
                    <a:pt x="9737" y="2468"/>
                  </a:lnTo>
                  <a:lnTo>
                    <a:pt x="9734" y="2469"/>
                  </a:lnTo>
                  <a:lnTo>
                    <a:pt x="9730" y="2471"/>
                  </a:lnTo>
                  <a:lnTo>
                    <a:pt x="9727" y="2473"/>
                  </a:lnTo>
                  <a:lnTo>
                    <a:pt x="9726" y="2476"/>
                  </a:lnTo>
                  <a:lnTo>
                    <a:pt x="9728" y="2479"/>
                  </a:lnTo>
                  <a:lnTo>
                    <a:pt x="9736" y="2485"/>
                  </a:lnTo>
                  <a:lnTo>
                    <a:pt x="9744" y="2491"/>
                  </a:lnTo>
                  <a:lnTo>
                    <a:pt x="9756" y="2496"/>
                  </a:lnTo>
                  <a:lnTo>
                    <a:pt x="9772" y="2501"/>
                  </a:lnTo>
                  <a:lnTo>
                    <a:pt x="9793" y="2508"/>
                  </a:lnTo>
                  <a:lnTo>
                    <a:pt x="9823" y="2514"/>
                  </a:lnTo>
                  <a:lnTo>
                    <a:pt x="9845" y="2518"/>
                  </a:lnTo>
                  <a:lnTo>
                    <a:pt x="9854" y="2521"/>
                  </a:lnTo>
                  <a:lnTo>
                    <a:pt x="9863" y="2525"/>
                  </a:lnTo>
                  <a:lnTo>
                    <a:pt x="9875" y="2532"/>
                  </a:lnTo>
                  <a:lnTo>
                    <a:pt x="9890" y="2541"/>
                  </a:lnTo>
                  <a:lnTo>
                    <a:pt x="9907" y="2554"/>
                  </a:lnTo>
                  <a:lnTo>
                    <a:pt x="9925" y="2569"/>
                  </a:lnTo>
                  <a:lnTo>
                    <a:pt x="9944" y="2586"/>
                  </a:lnTo>
                  <a:lnTo>
                    <a:pt x="9962" y="2603"/>
                  </a:lnTo>
                  <a:lnTo>
                    <a:pt x="10003" y="2641"/>
                  </a:lnTo>
                  <a:lnTo>
                    <a:pt x="10046" y="2678"/>
                  </a:lnTo>
                  <a:lnTo>
                    <a:pt x="10067" y="2697"/>
                  </a:lnTo>
                  <a:lnTo>
                    <a:pt x="10088" y="2715"/>
                  </a:lnTo>
                  <a:lnTo>
                    <a:pt x="10108" y="2735"/>
                  </a:lnTo>
                  <a:lnTo>
                    <a:pt x="10126" y="2755"/>
                  </a:lnTo>
                  <a:lnTo>
                    <a:pt x="10134" y="2764"/>
                  </a:lnTo>
                  <a:lnTo>
                    <a:pt x="10140" y="2775"/>
                  </a:lnTo>
                  <a:lnTo>
                    <a:pt x="10147" y="2784"/>
                  </a:lnTo>
                  <a:lnTo>
                    <a:pt x="10152" y="2793"/>
                  </a:lnTo>
                  <a:lnTo>
                    <a:pt x="10156" y="2802"/>
                  </a:lnTo>
                  <a:lnTo>
                    <a:pt x="10159" y="2812"/>
                  </a:lnTo>
                  <a:lnTo>
                    <a:pt x="10159" y="2821"/>
                  </a:lnTo>
                  <a:lnTo>
                    <a:pt x="10159" y="2829"/>
                  </a:lnTo>
                  <a:lnTo>
                    <a:pt x="10156" y="2837"/>
                  </a:lnTo>
                  <a:lnTo>
                    <a:pt x="10151" y="2845"/>
                  </a:lnTo>
                  <a:lnTo>
                    <a:pt x="10143" y="2851"/>
                  </a:lnTo>
                  <a:lnTo>
                    <a:pt x="10135" y="2858"/>
                  </a:lnTo>
                  <a:lnTo>
                    <a:pt x="10114" y="2870"/>
                  </a:lnTo>
                  <a:lnTo>
                    <a:pt x="10091" y="2880"/>
                  </a:lnTo>
                  <a:lnTo>
                    <a:pt x="10067" y="2892"/>
                  </a:lnTo>
                  <a:lnTo>
                    <a:pt x="10046" y="2904"/>
                  </a:lnTo>
                  <a:lnTo>
                    <a:pt x="10038" y="2912"/>
                  </a:lnTo>
                  <a:lnTo>
                    <a:pt x="10031" y="2919"/>
                  </a:lnTo>
                  <a:lnTo>
                    <a:pt x="10026" y="2928"/>
                  </a:lnTo>
                  <a:lnTo>
                    <a:pt x="10022" y="2937"/>
                  </a:lnTo>
                  <a:lnTo>
                    <a:pt x="10030" y="2937"/>
                  </a:lnTo>
                  <a:lnTo>
                    <a:pt x="10047" y="2939"/>
                  </a:lnTo>
                  <a:lnTo>
                    <a:pt x="10073" y="2943"/>
                  </a:lnTo>
                  <a:lnTo>
                    <a:pt x="10105" y="2946"/>
                  </a:lnTo>
                  <a:lnTo>
                    <a:pt x="10139" y="2953"/>
                  </a:lnTo>
                  <a:lnTo>
                    <a:pt x="10172" y="2960"/>
                  </a:lnTo>
                  <a:lnTo>
                    <a:pt x="10186" y="2964"/>
                  </a:lnTo>
                  <a:lnTo>
                    <a:pt x="10199" y="2969"/>
                  </a:lnTo>
                  <a:lnTo>
                    <a:pt x="10211" y="2974"/>
                  </a:lnTo>
                  <a:lnTo>
                    <a:pt x="10220" y="2980"/>
                  </a:lnTo>
                  <a:lnTo>
                    <a:pt x="10239" y="2993"/>
                  </a:lnTo>
                  <a:lnTo>
                    <a:pt x="10262" y="3006"/>
                  </a:lnTo>
                  <a:lnTo>
                    <a:pt x="10289" y="3019"/>
                  </a:lnTo>
                  <a:lnTo>
                    <a:pt x="10318" y="3031"/>
                  </a:lnTo>
                  <a:lnTo>
                    <a:pt x="10332" y="3036"/>
                  </a:lnTo>
                  <a:lnTo>
                    <a:pt x="10348" y="3042"/>
                  </a:lnTo>
                  <a:lnTo>
                    <a:pt x="10365" y="3046"/>
                  </a:lnTo>
                  <a:lnTo>
                    <a:pt x="10381" y="3048"/>
                  </a:lnTo>
                  <a:lnTo>
                    <a:pt x="10398" y="3050"/>
                  </a:lnTo>
                  <a:lnTo>
                    <a:pt x="10415" y="3050"/>
                  </a:lnTo>
                  <a:lnTo>
                    <a:pt x="10430" y="3048"/>
                  </a:lnTo>
                  <a:lnTo>
                    <a:pt x="10448" y="3046"/>
                  </a:lnTo>
                  <a:lnTo>
                    <a:pt x="10463" y="3042"/>
                  </a:lnTo>
                  <a:lnTo>
                    <a:pt x="10479" y="3038"/>
                  </a:lnTo>
                  <a:lnTo>
                    <a:pt x="10492" y="3032"/>
                  </a:lnTo>
                  <a:lnTo>
                    <a:pt x="10504" y="3028"/>
                  </a:lnTo>
                  <a:lnTo>
                    <a:pt x="10514" y="3023"/>
                  </a:lnTo>
                  <a:lnTo>
                    <a:pt x="10525" y="3018"/>
                  </a:lnTo>
                  <a:lnTo>
                    <a:pt x="10533" y="3013"/>
                  </a:lnTo>
                  <a:lnTo>
                    <a:pt x="10541" y="3006"/>
                  </a:lnTo>
                  <a:lnTo>
                    <a:pt x="10547" y="3001"/>
                  </a:lnTo>
                  <a:lnTo>
                    <a:pt x="10553" y="2994"/>
                  </a:lnTo>
                  <a:lnTo>
                    <a:pt x="10558" y="2989"/>
                  </a:lnTo>
                  <a:lnTo>
                    <a:pt x="10562" y="2982"/>
                  </a:lnTo>
                  <a:lnTo>
                    <a:pt x="10564" y="2977"/>
                  </a:lnTo>
                  <a:lnTo>
                    <a:pt x="10566" y="2972"/>
                  </a:lnTo>
                  <a:lnTo>
                    <a:pt x="10567" y="2965"/>
                  </a:lnTo>
                  <a:lnTo>
                    <a:pt x="10568" y="2960"/>
                  </a:lnTo>
                  <a:lnTo>
                    <a:pt x="10567" y="2945"/>
                  </a:lnTo>
                  <a:lnTo>
                    <a:pt x="10563" y="2923"/>
                  </a:lnTo>
                  <a:lnTo>
                    <a:pt x="10558" y="2898"/>
                  </a:lnTo>
                  <a:lnTo>
                    <a:pt x="10550" y="2869"/>
                  </a:lnTo>
                  <a:lnTo>
                    <a:pt x="10545" y="2854"/>
                  </a:lnTo>
                  <a:lnTo>
                    <a:pt x="10538" y="2838"/>
                  </a:lnTo>
                  <a:lnTo>
                    <a:pt x="10533" y="2824"/>
                  </a:lnTo>
                  <a:lnTo>
                    <a:pt x="10525" y="2810"/>
                  </a:lnTo>
                  <a:lnTo>
                    <a:pt x="10518" y="2797"/>
                  </a:lnTo>
                  <a:lnTo>
                    <a:pt x="10511" y="2785"/>
                  </a:lnTo>
                  <a:lnTo>
                    <a:pt x="10501" y="2773"/>
                  </a:lnTo>
                  <a:lnTo>
                    <a:pt x="10492" y="2764"/>
                  </a:lnTo>
                  <a:close/>
                  <a:moveTo>
                    <a:pt x="9803" y="1831"/>
                  </a:moveTo>
                  <a:lnTo>
                    <a:pt x="9795" y="1829"/>
                  </a:lnTo>
                  <a:lnTo>
                    <a:pt x="9777" y="1821"/>
                  </a:lnTo>
                  <a:lnTo>
                    <a:pt x="9764" y="1817"/>
                  </a:lnTo>
                  <a:lnTo>
                    <a:pt x="9751" y="1814"/>
                  </a:lnTo>
                  <a:lnTo>
                    <a:pt x="9736" y="1814"/>
                  </a:lnTo>
                  <a:lnTo>
                    <a:pt x="9722" y="1814"/>
                  </a:lnTo>
                  <a:lnTo>
                    <a:pt x="9715" y="1815"/>
                  </a:lnTo>
                  <a:lnTo>
                    <a:pt x="9711" y="1818"/>
                  </a:lnTo>
                  <a:lnTo>
                    <a:pt x="9706" y="1821"/>
                  </a:lnTo>
                  <a:lnTo>
                    <a:pt x="9703" y="1822"/>
                  </a:lnTo>
                  <a:lnTo>
                    <a:pt x="9698" y="1827"/>
                  </a:lnTo>
                  <a:lnTo>
                    <a:pt x="9694" y="1833"/>
                  </a:lnTo>
                  <a:lnTo>
                    <a:pt x="9692" y="1834"/>
                  </a:lnTo>
                  <a:lnTo>
                    <a:pt x="9689" y="1835"/>
                  </a:lnTo>
                  <a:lnTo>
                    <a:pt x="9686" y="1837"/>
                  </a:lnTo>
                  <a:lnTo>
                    <a:pt x="9682" y="1837"/>
                  </a:lnTo>
                  <a:lnTo>
                    <a:pt x="9672" y="1834"/>
                  </a:lnTo>
                  <a:lnTo>
                    <a:pt x="9655" y="1827"/>
                  </a:lnTo>
                  <a:lnTo>
                    <a:pt x="9646" y="1822"/>
                  </a:lnTo>
                  <a:lnTo>
                    <a:pt x="9636" y="1815"/>
                  </a:lnTo>
                  <a:lnTo>
                    <a:pt x="9627" y="1806"/>
                  </a:lnTo>
                  <a:lnTo>
                    <a:pt x="9619" y="1796"/>
                  </a:lnTo>
                  <a:lnTo>
                    <a:pt x="9602" y="1773"/>
                  </a:lnTo>
                  <a:lnTo>
                    <a:pt x="9587" y="1748"/>
                  </a:lnTo>
                  <a:lnTo>
                    <a:pt x="9572" y="1723"/>
                  </a:lnTo>
                  <a:lnTo>
                    <a:pt x="9558" y="1699"/>
                  </a:lnTo>
                  <a:lnTo>
                    <a:pt x="9552" y="1690"/>
                  </a:lnTo>
                  <a:lnTo>
                    <a:pt x="9546" y="1681"/>
                  </a:lnTo>
                  <a:lnTo>
                    <a:pt x="9539" y="1674"/>
                  </a:lnTo>
                  <a:lnTo>
                    <a:pt x="9534" y="1669"/>
                  </a:lnTo>
                  <a:lnTo>
                    <a:pt x="9525" y="1658"/>
                  </a:lnTo>
                  <a:lnTo>
                    <a:pt x="9516" y="1645"/>
                  </a:lnTo>
                  <a:lnTo>
                    <a:pt x="9508" y="1632"/>
                  </a:lnTo>
                  <a:lnTo>
                    <a:pt x="9499" y="1619"/>
                  </a:lnTo>
                  <a:lnTo>
                    <a:pt x="9495" y="1613"/>
                  </a:lnTo>
                  <a:lnTo>
                    <a:pt x="9489" y="1608"/>
                  </a:lnTo>
                  <a:lnTo>
                    <a:pt x="9484" y="1603"/>
                  </a:lnTo>
                  <a:lnTo>
                    <a:pt x="9478" y="1600"/>
                  </a:lnTo>
                  <a:lnTo>
                    <a:pt x="9471" y="1597"/>
                  </a:lnTo>
                  <a:lnTo>
                    <a:pt x="9464" y="1596"/>
                  </a:lnTo>
                  <a:lnTo>
                    <a:pt x="9457" y="1596"/>
                  </a:lnTo>
                  <a:lnTo>
                    <a:pt x="9447" y="1599"/>
                  </a:lnTo>
                  <a:lnTo>
                    <a:pt x="9440" y="1603"/>
                  </a:lnTo>
                  <a:lnTo>
                    <a:pt x="9433" y="1608"/>
                  </a:lnTo>
                  <a:lnTo>
                    <a:pt x="9425" y="1613"/>
                  </a:lnTo>
                  <a:lnTo>
                    <a:pt x="9419" y="1620"/>
                  </a:lnTo>
                  <a:lnTo>
                    <a:pt x="9408" y="1632"/>
                  </a:lnTo>
                  <a:lnTo>
                    <a:pt x="9404" y="1636"/>
                  </a:lnTo>
                  <a:lnTo>
                    <a:pt x="9388" y="1644"/>
                  </a:lnTo>
                  <a:lnTo>
                    <a:pt x="9353" y="1662"/>
                  </a:lnTo>
                  <a:lnTo>
                    <a:pt x="9332" y="1677"/>
                  </a:lnTo>
                  <a:lnTo>
                    <a:pt x="9314" y="1693"/>
                  </a:lnTo>
                  <a:lnTo>
                    <a:pt x="9306" y="1700"/>
                  </a:lnTo>
                  <a:lnTo>
                    <a:pt x="9299" y="1710"/>
                  </a:lnTo>
                  <a:lnTo>
                    <a:pt x="9293" y="1719"/>
                  </a:lnTo>
                  <a:lnTo>
                    <a:pt x="9289" y="1728"/>
                  </a:lnTo>
                  <a:lnTo>
                    <a:pt x="9287" y="1739"/>
                  </a:lnTo>
                  <a:lnTo>
                    <a:pt x="9285" y="1751"/>
                  </a:lnTo>
                  <a:lnTo>
                    <a:pt x="9283" y="1763"/>
                  </a:lnTo>
                  <a:lnTo>
                    <a:pt x="9283" y="1776"/>
                  </a:lnTo>
                  <a:lnTo>
                    <a:pt x="9285" y="1805"/>
                  </a:lnTo>
                  <a:lnTo>
                    <a:pt x="9286" y="1834"/>
                  </a:lnTo>
                  <a:lnTo>
                    <a:pt x="9286" y="1863"/>
                  </a:lnTo>
                  <a:lnTo>
                    <a:pt x="9286" y="1889"/>
                  </a:lnTo>
                  <a:lnTo>
                    <a:pt x="9285" y="1901"/>
                  </a:lnTo>
                  <a:lnTo>
                    <a:pt x="9283" y="1912"/>
                  </a:lnTo>
                  <a:lnTo>
                    <a:pt x="9279" y="1921"/>
                  </a:lnTo>
                  <a:lnTo>
                    <a:pt x="9277" y="1928"/>
                  </a:lnTo>
                  <a:lnTo>
                    <a:pt x="9269" y="1942"/>
                  </a:lnTo>
                  <a:lnTo>
                    <a:pt x="9264" y="1958"/>
                  </a:lnTo>
                  <a:lnTo>
                    <a:pt x="9261" y="1975"/>
                  </a:lnTo>
                  <a:lnTo>
                    <a:pt x="9257" y="1991"/>
                  </a:lnTo>
                  <a:lnTo>
                    <a:pt x="9252" y="2010"/>
                  </a:lnTo>
                  <a:lnTo>
                    <a:pt x="9245" y="2027"/>
                  </a:lnTo>
                  <a:lnTo>
                    <a:pt x="9241" y="2035"/>
                  </a:lnTo>
                  <a:lnTo>
                    <a:pt x="9236" y="2044"/>
                  </a:lnTo>
                  <a:lnTo>
                    <a:pt x="9228" y="2052"/>
                  </a:lnTo>
                  <a:lnTo>
                    <a:pt x="9220" y="2060"/>
                  </a:lnTo>
                  <a:lnTo>
                    <a:pt x="9206" y="2074"/>
                  </a:lnTo>
                  <a:lnTo>
                    <a:pt x="9191" y="2086"/>
                  </a:lnTo>
                  <a:lnTo>
                    <a:pt x="9180" y="2094"/>
                  </a:lnTo>
                  <a:lnTo>
                    <a:pt x="9169" y="2102"/>
                  </a:lnTo>
                  <a:lnTo>
                    <a:pt x="9148" y="2115"/>
                  </a:lnTo>
                  <a:lnTo>
                    <a:pt x="9123" y="2133"/>
                  </a:lnTo>
                  <a:lnTo>
                    <a:pt x="9115" y="2137"/>
                  </a:lnTo>
                  <a:lnTo>
                    <a:pt x="9109" y="2142"/>
                  </a:lnTo>
                  <a:lnTo>
                    <a:pt x="9101" y="2144"/>
                  </a:lnTo>
                  <a:lnTo>
                    <a:pt x="9093" y="2148"/>
                  </a:lnTo>
                  <a:lnTo>
                    <a:pt x="9076" y="2152"/>
                  </a:lnTo>
                  <a:lnTo>
                    <a:pt x="9059" y="2155"/>
                  </a:lnTo>
                  <a:lnTo>
                    <a:pt x="9042" y="2156"/>
                  </a:lnTo>
                  <a:lnTo>
                    <a:pt x="9023" y="2155"/>
                  </a:lnTo>
                  <a:lnTo>
                    <a:pt x="9006" y="2154"/>
                  </a:lnTo>
                  <a:lnTo>
                    <a:pt x="8989" y="2150"/>
                  </a:lnTo>
                  <a:lnTo>
                    <a:pt x="8975" y="2147"/>
                  </a:lnTo>
                  <a:lnTo>
                    <a:pt x="8960" y="2142"/>
                  </a:lnTo>
                  <a:lnTo>
                    <a:pt x="8949" y="2135"/>
                  </a:lnTo>
                  <a:lnTo>
                    <a:pt x="8937" y="2127"/>
                  </a:lnTo>
                  <a:lnTo>
                    <a:pt x="8926" y="2117"/>
                  </a:lnTo>
                  <a:lnTo>
                    <a:pt x="8916" y="2103"/>
                  </a:lnTo>
                  <a:lnTo>
                    <a:pt x="8907" y="2086"/>
                  </a:lnTo>
                  <a:lnTo>
                    <a:pt x="8896" y="2066"/>
                  </a:lnTo>
                  <a:lnTo>
                    <a:pt x="8892" y="2055"/>
                  </a:lnTo>
                  <a:lnTo>
                    <a:pt x="8888" y="2041"/>
                  </a:lnTo>
                  <a:lnTo>
                    <a:pt x="8887" y="2028"/>
                  </a:lnTo>
                  <a:lnTo>
                    <a:pt x="8887" y="2014"/>
                  </a:lnTo>
                  <a:lnTo>
                    <a:pt x="8887" y="2000"/>
                  </a:lnTo>
                  <a:lnTo>
                    <a:pt x="8888" y="1986"/>
                  </a:lnTo>
                  <a:lnTo>
                    <a:pt x="8890" y="1971"/>
                  </a:lnTo>
                  <a:lnTo>
                    <a:pt x="8892" y="1958"/>
                  </a:lnTo>
                  <a:lnTo>
                    <a:pt x="8903" y="1915"/>
                  </a:lnTo>
                  <a:lnTo>
                    <a:pt x="8908" y="1896"/>
                  </a:lnTo>
                  <a:lnTo>
                    <a:pt x="8911" y="1891"/>
                  </a:lnTo>
                  <a:lnTo>
                    <a:pt x="8915" y="1879"/>
                  </a:lnTo>
                  <a:lnTo>
                    <a:pt x="8921" y="1860"/>
                  </a:lnTo>
                  <a:lnTo>
                    <a:pt x="8929" y="1835"/>
                  </a:lnTo>
                  <a:lnTo>
                    <a:pt x="8938" y="1806"/>
                  </a:lnTo>
                  <a:lnTo>
                    <a:pt x="8943" y="1790"/>
                  </a:lnTo>
                  <a:lnTo>
                    <a:pt x="8947" y="1777"/>
                  </a:lnTo>
                  <a:lnTo>
                    <a:pt x="8949" y="1756"/>
                  </a:lnTo>
                  <a:lnTo>
                    <a:pt x="8951" y="1732"/>
                  </a:lnTo>
                  <a:lnTo>
                    <a:pt x="8957" y="1702"/>
                  </a:lnTo>
                  <a:lnTo>
                    <a:pt x="8964" y="1669"/>
                  </a:lnTo>
                  <a:lnTo>
                    <a:pt x="8971" y="1636"/>
                  </a:lnTo>
                  <a:lnTo>
                    <a:pt x="8979" y="1605"/>
                  </a:lnTo>
                  <a:lnTo>
                    <a:pt x="8985" y="1580"/>
                  </a:lnTo>
                  <a:lnTo>
                    <a:pt x="8989" y="1563"/>
                  </a:lnTo>
                  <a:lnTo>
                    <a:pt x="8992" y="1556"/>
                  </a:lnTo>
                  <a:lnTo>
                    <a:pt x="8999" y="1543"/>
                  </a:lnTo>
                  <a:lnTo>
                    <a:pt x="9016" y="1508"/>
                  </a:lnTo>
                  <a:lnTo>
                    <a:pt x="9038" y="1460"/>
                  </a:lnTo>
                  <a:lnTo>
                    <a:pt x="9062" y="1410"/>
                  </a:lnTo>
                  <a:lnTo>
                    <a:pt x="9073" y="1385"/>
                  </a:lnTo>
                  <a:lnTo>
                    <a:pt x="9081" y="1357"/>
                  </a:lnTo>
                  <a:lnTo>
                    <a:pt x="9089" y="1329"/>
                  </a:lnTo>
                  <a:lnTo>
                    <a:pt x="9094" y="1304"/>
                  </a:lnTo>
                  <a:lnTo>
                    <a:pt x="9101" y="1263"/>
                  </a:lnTo>
                  <a:lnTo>
                    <a:pt x="9104" y="1247"/>
                  </a:lnTo>
                  <a:lnTo>
                    <a:pt x="9114" y="1243"/>
                  </a:lnTo>
                  <a:lnTo>
                    <a:pt x="9144" y="1233"/>
                  </a:lnTo>
                  <a:lnTo>
                    <a:pt x="9168" y="1227"/>
                  </a:lnTo>
                  <a:lnTo>
                    <a:pt x="9198" y="1224"/>
                  </a:lnTo>
                  <a:lnTo>
                    <a:pt x="9215" y="1222"/>
                  </a:lnTo>
                  <a:lnTo>
                    <a:pt x="9232" y="1221"/>
                  </a:lnTo>
                  <a:lnTo>
                    <a:pt x="9253" y="1222"/>
                  </a:lnTo>
                  <a:lnTo>
                    <a:pt x="9274" y="1222"/>
                  </a:lnTo>
                  <a:lnTo>
                    <a:pt x="9291" y="1214"/>
                  </a:lnTo>
                  <a:lnTo>
                    <a:pt x="9331" y="1194"/>
                  </a:lnTo>
                  <a:lnTo>
                    <a:pt x="9377" y="1172"/>
                  </a:lnTo>
                  <a:lnTo>
                    <a:pt x="9408" y="1156"/>
                  </a:lnTo>
                  <a:lnTo>
                    <a:pt x="9416" y="1152"/>
                  </a:lnTo>
                  <a:lnTo>
                    <a:pt x="9425" y="1150"/>
                  </a:lnTo>
                  <a:lnTo>
                    <a:pt x="9436" y="1148"/>
                  </a:lnTo>
                  <a:lnTo>
                    <a:pt x="9446" y="1147"/>
                  </a:lnTo>
                  <a:lnTo>
                    <a:pt x="9472" y="1146"/>
                  </a:lnTo>
                  <a:lnTo>
                    <a:pt x="9501" y="1144"/>
                  </a:lnTo>
                  <a:lnTo>
                    <a:pt x="9517" y="1144"/>
                  </a:lnTo>
                  <a:lnTo>
                    <a:pt x="9533" y="1142"/>
                  </a:lnTo>
                  <a:lnTo>
                    <a:pt x="9550" y="1139"/>
                  </a:lnTo>
                  <a:lnTo>
                    <a:pt x="9567" y="1135"/>
                  </a:lnTo>
                  <a:lnTo>
                    <a:pt x="9584" y="1131"/>
                  </a:lnTo>
                  <a:lnTo>
                    <a:pt x="9602" y="1124"/>
                  </a:lnTo>
                  <a:lnTo>
                    <a:pt x="9621" y="1116"/>
                  </a:lnTo>
                  <a:lnTo>
                    <a:pt x="9639" y="1107"/>
                  </a:lnTo>
                  <a:lnTo>
                    <a:pt x="9673" y="1087"/>
                  </a:lnTo>
                  <a:lnTo>
                    <a:pt x="9705" y="1069"/>
                  </a:lnTo>
                  <a:lnTo>
                    <a:pt x="9734" y="1053"/>
                  </a:lnTo>
                  <a:lnTo>
                    <a:pt x="9756" y="1037"/>
                  </a:lnTo>
                  <a:lnTo>
                    <a:pt x="9766" y="1029"/>
                  </a:lnTo>
                  <a:lnTo>
                    <a:pt x="9776" y="1021"/>
                  </a:lnTo>
                  <a:lnTo>
                    <a:pt x="9782" y="1013"/>
                  </a:lnTo>
                  <a:lnTo>
                    <a:pt x="9789" y="1005"/>
                  </a:lnTo>
                  <a:lnTo>
                    <a:pt x="9793" y="998"/>
                  </a:lnTo>
                  <a:lnTo>
                    <a:pt x="9797" y="988"/>
                  </a:lnTo>
                  <a:lnTo>
                    <a:pt x="9798" y="980"/>
                  </a:lnTo>
                  <a:lnTo>
                    <a:pt x="9797" y="970"/>
                  </a:lnTo>
                  <a:lnTo>
                    <a:pt x="9795" y="961"/>
                  </a:lnTo>
                  <a:lnTo>
                    <a:pt x="9793" y="949"/>
                  </a:lnTo>
                  <a:lnTo>
                    <a:pt x="9789" y="938"/>
                  </a:lnTo>
                  <a:lnTo>
                    <a:pt x="9783" y="926"/>
                  </a:lnTo>
                  <a:lnTo>
                    <a:pt x="9772" y="901"/>
                  </a:lnTo>
                  <a:lnTo>
                    <a:pt x="9756" y="873"/>
                  </a:lnTo>
                  <a:lnTo>
                    <a:pt x="9737" y="846"/>
                  </a:lnTo>
                  <a:lnTo>
                    <a:pt x="9716" y="817"/>
                  </a:lnTo>
                  <a:lnTo>
                    <a:pt x="9694" y="787"/>
                  </a:lnTo>
                  <a:lnTo>
                    <a:pt x="9671" y="758"/>
                  </a:lnTo>
                  <a:lnTo>
                    <a:pt x="9671" y="753"/>
                  </a:lnTo>
                  <a:lnTo>
                    <a:pt x="9669" y="739"/>
                  </a:lnTo>
                  <a:lnTo>
                    <a:pt x="9668" y="715"/>
                  </a:lnTo>
                  <a:lnTo>
                    <a:pt x="9665" y="684"/>
                  </a:lnTo>
                  <a:lnTo>
                    <a:pt x="9663" y="676"/>
                  </a:lnTo>
                  <a:lnTo>
                    <a:pt x="9659" y="671"/>
                  </a:lnTo>
                  <a:lnTo>
                    <a:pt x="9653" y="667"/>
                  </a:lnTo>
                  <a:lnTo>
                    <a:pt x="9647" y="666"/>
                  </a:lnTo>
                  <a:lnTo>
                    <a:pt x="9639" y="665"/>
                  </a:lnTo>
                  <a:lnTo>
                    <a:pt x="9631" y="666"/>
                  </a:lnTo>
                  <a:lnTo>
                    <a:pt x="9622" y="667"/>
                  </a:lnTo>
                  <a:lnTo>
                    <a:pt x="9613" y="671"/>
                  </a:lnTo>
                  <a:lnTo>
                    <a:pt x="9605" y="676"/>
                  </a:lnTo>
                  <a:lnTo>
                    <a:pt x="9596" y="682"/>
                  </a:lnTo>
                  <a:lnTo>
                    <a:pt x="9588" y="690"/>
                  </a:lnTo>
                  <a:lnTo>
                    <a:pt x="9580" y="698"/>
                  </a:lnTo>
                  <a:lnTo>
                    <a:pt x="9575" y="706"/>
                  </a:lnTo>
                  <a:lnTo>
                    <a:pt x="9569" y="716"/>
                  </a:lnTo>
                  <a:lnTo>
                    <a:pt x="9567" y="725"/>
                  </a:lnTo>
                  <a:lnTo>
                    <a:pt x="9566" y="737"/>
                  </a:lnTo>
                  <a:lnTo>
                    <a:pt x="9566" y="760"/>
                  </a:lnTo>
                  <a:lnTo>
                    <a:pt x="9569" y="784"/>
                  </a:lnTo>
                  <a:lnTo>
                    <a:pt x="9573" y="807"/>
                  </a:lnTo>
                  <a:lnTo>
                    <a:pt x="9579" y="830"/>
                  </a:lnTo>
                  <a:lnTo>
                    <a:pt x="9581" y="854"/>
                  </a:lnTo>
                  <a:lnTo>
                    <a:pt x="9581" y="875"/>
                  </a:lnTo>
                  <a:lnTo>
                    <a:pt x="9581" y="884"/>
                  </a:lnTo>
                  <a:lnTo>
                    <a:pt x="9579" y="895"/>
                  </a:lnTo>
                  <a:lnTo>
                    <a:pt x="9575" y="904"/>
                  </a:lnTo>
                  <a:lnTo>
                    <a:pt x="9569" y="912"/>
                  </a:lnTo>
                  <a:lnTo>
                    <a:pt x="9548" y="946"/>
                  </a:lnTo>
                  <a:lnTo>
                    <a:pt x="9530" y="980"/>
                  </a:lnTo>
                  <a:lnTo>
                    <a:pt x="9521" y="995"/>
                  </a:lnTo>
                  <a:lnTo>
                    <a:pt x="9510" y="1007"/>
                  </a:lnTo>
                  <a:lnTo>
                    <a:pt x="9505" y="1012"/>
                  </a:lnTo>
                  <a:lnTo>
                    <a:pt x="9499" y="1016"/>
                  </a:lnTo>
                  <a:lnTo>
                    <a:pt x="9492" y="1019"/>
                  </a:lnTo>
                  <a:lnTo>
                    <a:pt x="9485" y="1021"/>
                  </a:lnTo>
                  <a:lnTo>
                    <a:pt x="9459" y="1025"/>
                  </a:lnTo>
                  <a:lnTo>
                    <a:pt x="9434" y="1032"/>
                  </a:lnTo>
                  <a:lnTo>
                    <a:pt x="9422" y="1036"/>
                  </a:lnTo>
                  <a:lnTo>
                    <a:pt x="9409" y="1041"/>
                  </a:lnTo>
                  <a:lnTo>
                    <a:pt x="9398" y="1048"/>
                  </a:lnTo>
                  <a:lnTo>
                    <a:pt x="9384" y="1057"/>
                  </a:lnTo>
                  <a:lnTo>
                    <a:pt x="9370" y="1068"/>
                  </a:lnTo>
                  <a:lnTo>
                    <a:pt x="9357" y="1077"/>
                  </a:lnTo>
                  <a:lnTo>
                    <a:pt x="9345" y="1085"/>
                  </a:lnTo>
                  <a:lnTo>
                    <a:pt x="9335" y="1090"/>
                  </a:lnTo>
                  <a:lnTo>
                    <a:pt x="9321" y="1093"/>
                  </a:lnTo>
                  <a:lnTo>
                    <a:pt x="9306" y="1095"/>
                  </a:lnTo>
                  <a:lnTo>
                    <a:pt x="9287" y="1097"/>
                  </a:lnTo>
                  <a:lnTo>
                    <a:pt x="9262" y="1097"/>
                  </a:lnTo>
                  <a:lnTo>
                    <a:pt x="9249" y="1095"/>
                  </a:lnTo>
                  <a:lnTo>
                    <a:pt x="9239" y="1094"/>
                  </a:lnTo>
                  <a:lnTo>
                    <a:pt x="9230" y="1093"/>
                  </a:lnTo>
                  <a:lnTo>
                    <a:pt x="9222" y="1090"/>
                  </a:lnTo>
                  <a:lnTo>
                    <a:pt x="9214" y="1087"/>
                  </a:lnTo>
                  <a:lnTo>
                    <a:pt x="9209" y="1083"/>
                  </a:lnTo>
                  <a:lnTo>
                    <a:pt x="9203" y="1081"/>
                  </a:lnTo>
                  <a:lnTo>
                    <a:pt x="9199" y="1077"/>
                  </a:lnTo>
                  <a:lnTo>
                    <a:pt x="9186" y="1057"/>
                  </a:lnTo>
                  <a:lnTo>
                    <a:pt x="9170" y="1035"/>
                  </a:lnTo>
                  <a:lnTo>
                    <a:pt x="9161" y="1023"/>
                  </a:lnTo>
                  <a:lnTo>
                    <a:pt x="9153" y="1008"/>
                  </a:lnTo>
                  <a:lnTo>
                    <a:pt x="9147" y="992"/>
                  </a:lnTo>
                  <a:lnTo>
                    <a:pt x="9142" y="978"/>
                  </a:lnTo>
                  <a:lnTo>
                    <a:pt x="9135" y="954"/>
                  </a:lnTo>
                  <a:lnTo>
                    <a:pt x="9134" y="945"/>
                  </a:lnTo>
                  <a:lnTo>
                    <a:pt x="9138" y="929"/>
                  </a:lnTo>
                  <a:lnTo>
                    <a:pt x="9147" y="889"/>
                  </a:lnTo>
                  <a:lnTo>
                    <a:pt x="9152" y="864"/>
                  </a:lnTo>
                  <a:lnTo>
                    <a:pt x="9157" y="838"/>
                  </a:lnTo>
                  <a:lnTo>
                    <a:pt x="9160" y="811"/>
                  </a:lnTo>
                  <a:lnTo>
                    <a:pt x="9163" y="785"/>
                  </a:lnTo>
                  <a:lnTo>
                    <a:pt x="9163" y="761"/>
                  </a:lnTo>
                  <a:lnTo>
                    <a:pt x="9161" y="739"/>
                  </a:lnTo>
                  <a:lnTo>
                    <a:pt x="9160" y="719"/>
                  </a:lnTo>
                  <a:lnTo>
                    <a:pt x="9157" y="700"/>
                  </a:lnTo>
                  <a:lnTo>
                    <a:pt x="9153" y="675"/>
                  </a:lnTo>
                  <a:lnTo>
                    <a:pt x="9151" y="667"/>
                  </a:lnTo>
                  <a:lnTo>
                    <a:pt x="9149" y="649"/>
                  </a:lnTo>
                  <a:lnTo>
                    <a:pt x="9143" y="609"/>
                  </a:lnTo>
                  <a:lnTo>
                    <a:pt x="9138" y="585"/>
                  </a:lnTo>
                  <a:lnTo>
                    <a:pt x="9131" y="563"/>
                  </a:lnTo>
                  <a:lnTo>
                    <a:pt x="9126" y="552"/>
                  </a:lnTo>
                  <a:lnTo>
                    <a:pt x="9121" y="542"/>
                  </a:lnTo>
                  <a:lnTo>
                    <a:pt x="9115" y="534"/>
                  </a:lnTo>
                  <a:lnTo>
                    <a:pt x="9109" y="527"/>
                  </a:lnTo>
                  <a:lnTo>
                    <a:pt x="9102" y="522"/>
                  </a:lnTo>
                  <a:lnTo>
                    <a:pt x="9096" y="518"/>
                  </a:lnTo>
                  <a:lnTo>
                    <a:pt x="9090" y="515"/>
                  </a:lnTo>
                  <a:lnTo>
                    <a:pt x="9085" y="514"/>
                  </a:lnTo>
                  <a:lnTo>
                    <a:pt x="9080" y="514"/>
                  </a:lnTo>
                  <a:lnTo>
                    <a:pt x="9076" y="514"/>
                  </a:lnTo>
                  <a:lnTo>
                    <a:pt x="9071" y="515"/>
                  </a:lnTo>
                  <a:lnTo>
                    <a:pt x="9067" y="517"/>
                  </a:lnTo>
                  <a:lnTo>
                    <a:pt x="9059" y="523"/>
                  </a:lnTo>
                  <a:lnTo>
                    <a:pt x="9051" y="532"/>
                  </a:lnTo>
                  <a:lnTo>
                    <a:pt x="9043" y="543"/>
                  </a:lnTo>
                  <a:lnTo>
                    <a:pt x="9034" y="555"/>
                  </a:lnTo>
                  <a:lnTo>
                    <a:pt x="9030" y="563"/>
                  </a:lnTo>
                  <a:lnTo>
                    <a:pt x="9025" y="571"/>
                  </a:lnTo>
                  <a:lnTo>
                    <a:pt x="9022" y="579"/>
                  </a:lnTo>
                  <a:lnTo>
                    <a:pt x="9018" y="588"/>
                  </a:lnTo>
                  <a:lnTo>
                    <a:pt x="9013" y="609"/>
                  </a:lnTo>
                  <a:lnTo>
                    <a:pt x="9009" y="630"/>
                  </a:lnTo>
                  <a:lnTo>
                    <a:pt x="9001" y="679"/>
                  </a:lnTo>
                  <a:lnTo>
                    <a:pt x="8992" y="732"/>
                  </a:lnTo>
                  <a:lnTo>
                    <a:pt x="8988" y="760"/>
                  </a:lnTo>
                  <a:lnTo>
                    <a:pt x="8985" y="786"/>
                  </a:lnTo>
                  <a:lnTo>
                    <a:pt x="8983" y="811"/>
                  </a:lnTo>
                  <a:lnTo>
                    <a:pt x="8983" y="835"/>
                  </a:lnTo>
                  <a:lnTo>
                    <a:pt x="8981" y="859"/>
                  </a:lnTo>
                  <a:lnTo>
                    <a:pt x="8980" y="880"/>
                  </a:lnTo>
                  <a:lnTo>
                    <a:pt x="8978" y="900"/>
                  </a:lnTo>
                  <a:lnTo>
                    <a:pt x="8972" y="917"/>
                  </a:lnTo>
                  <a:lnTo>
                    <a:pt x="8963" y="947"/>
                  </a:lnTo>
                  <a:lnTo>
                    <a:pt x="8958" y="971"/>
                  </a:lnTo>
                  <a:lnTo>
                    <a:pt x="8955" y="986"/>
                  </a:lnTo>
                  <a:lnTo>
                    <a:pt x="8955" y="991"/>
                  </a:lnTo>
                  <a:lnTo>
                    <a:pt x="8954" y="1013"/>
                  </a:lnTo>
                  <a:lnTo>
                    <a:pt x="8947" y="1065"/>
                  </a:lnTo>
                  <a:lnTo>
                    <a:pt x="8945" y="1079"/>
                  </a:lnTo>
                  <a:lnTo>
                    <a:pt x="8942" y="1094"/>
                  </a:lnTo>
                  <a:lnTo>
                    <a:pt x="8938" y="1109"/>
                  </a:lnTo>
                  <a:lnTo>
                    <a:pt x="8933" y="1122"/>
                  </a:lnTo>
                  <a:lnTo>
                    <a:pt x="8928" y="1135"/>
                  </a:lnTo>
                  <a:lnTo>
                    <a:pt x="8921" y="1146"/>
                  </a:lnTo>
                  <a:lnTo>
                    <a:pt x="8915" y="1153"/>
                  </a:lnTo>
                  <a:lnTo>
                    <a:pt x="8907" y="1160"/>
                  </a:lnTo>
                  <a:lnTo>
                    <a:pt x="8886" y="1172"/>
                  </a:lnTo>
                  <a:lnTo>
                    <a:pt x="8858" y="1184"/>
                  </a:lnTo>
                  <a:lnTo>
                    <a:pt x="8827" y="1194"/>
                  </a:lnTo>
                  <a:lnTo>
                    <a:pt x="8791" y="1205"/>
                  </a:lnTo>
                  <a:lnTo>
                    <a:pt x="8754" y="1214"/>
                  </a:lnTo>
                  <a:lnTo>
                    <a:pt x="8718" y="1222"/>
                  </a:lnTo>
                  <a:lnTo>
                    <a:pt x="8701" y="1225"/>
                  </a:lnTo>
                  <a:lnTo>
                    <a:pt x="8684" y="1226"/>
                  </a:lnTo>
                  <a:lnTo>
                    <a:pt x="8668" y="1227"/>
                  </a:lnTo>
                  <a:lnTo>
                    <a:pt x="8653" y="1227"/>
                  </a:lnTo>
                  <a:lnTo>
                    <a:pt x="8627" y="1227"/>
                  </a:lnTo>
                  <a:lnTo>
                    <a:pt x="8602" y="1229"/>
                  </a:lnTo>
                  <a:lnTo>
                    <a:pt x="8580" y="1231"/>
                  </a:lnTo>
                  <a:lnTo>
                    <a:pt x="8559" y="1233"/>
                  </a:lnTo>
                  <a:lnTo>
                    <a:pt x="8539" y="1234"/>
                  </a:lnTo>
                  <a:lnTo>
                    <a:pt x="8522" y="1233"/>
                  </a:lnTo>
                  <a:lnTo>
                    <a:pt x="8514" y="1231"/>
                  </a:lnTo>
                  <a:lnTo>
                    <a:pt x="8506" y="1230"/>
                  </a:lnTo>
                  <a:lnTo>
                    <a:pt x="8498" y="1227"/>
                  </a:lnTo>
                  <a:lnTo>
                    <a:pt x="8492" y="1224"/>
                  </a:lnTo>
                  <a:lnTo>
                    <a:pt x="8479" y="1213"/>
                  </a:lnTo>
                  <a:lnTo>
                    <a:pt x="8467" y="1200"/>
                  </a:lnTo>
                  <a:lnTo>
                    <a:pt x="8455" y="1187"/>
                  </a:lnTo>
                  <a:lnTo>
                    <a:pt x="8445" y="1172"/>
                  </a:lnTo>
                  <a:lnTo>
                    <a:pt x="8433" y="1160"/>
                  </a:lnTo>
                  <a:lnTo>
                    <a:pt x="8420" y="1150"/>
                  </a:lnTo>
                  <a:lnTo>
                    <a:pt x="8413" y="1146"/>
                  </a:lnTo>
                  <a:lnTo>
                    <a:pt x="8407" y="1142"/>
                  </a:lnTo>
                  <a:lnTo>
                    <a:pt x="8399" y="1139"/>
                  </a:lnTo>
                  <a:lnTo>
                    <a:pt x="8391" y="1139"/>
                  </a:lnTo>
                  <a:lnTo>
                    <a:pt x="8375" y="1139"/>
                  </a:lnTo>
                  <a:lnTo>
                    <a:pt x="8363" y="1143"/>
                  </a:lnTo>
                  <a:lnTo>
                    <a:pt x="8353" y="1147"/>
                  </a:lnTo>
                  <a:lnTo>
                    <a:pt x="8345" y="1152"/>
                  </a:lnTo>
                  <a:lnTo>
                    <a:pt x="8334" y="1163"/>
                  </a:lnTo>
                  <a:lnTo>
                    <a:pt x="8330" y="1167"/>
                  </a:lnTo>
                  <a:lnTo>
                    <a:pt x="8344" y="1193"/>
                  </a:lnTo>
                  <a:lnTo>
                    <a:pt x="8375" y="1254"/>
                  </a:lnTo>
                  <a:lnTo>
                    <a:pt x="8384" y="1270"/>
                  </a:lnTo>
                  <a:lnTo>
                    <a:pt x="8393" y="1286"/>
                  </a:lnTo>
                  <a:lnTo>
                    <a:pt x="8404" y="1300"/>
                  </a:lnTo>
                  <a:lnTo>
                    <a:pt x="8414" y="1313"/>
                  </a:lnTo>
                  <a:lnTo>
                    <a:pt x="8424" y="1324"/>
                  </a:lnTo>
                  <a:lnTo>
                    <a:pt x="8434" y="1333"/>
                  </a:lnTo>
                  <a:lnTo>
                    <a:pt x="8438" y="1336"/>
                  </a:lnTo>
                  <a:lnTo>
                    <a:pt x="8443" y="1338"/>
                  </a:lnTo>
                  <a:lnTo>
                    <a:pt x="8447" y="1340"/>
                  </a:lnTo>
                  <a:lnTo>
                    <a:pt x="8451" y="1341"/>
                  </a:lnTo>
                  <a:lnTo>
                    <a:pt x="8479" y="1341"/>
                  </a:lnTo>
                  <a:lnTo>
                    <a:pt x="8522" y="1342"/>
                  </a:lnTo>
                  <a:lnTo>
                    <a:pt x="8576" y="1344"/>
                  </a:lnTo>
                  <a:lnTo>
                    <a:pt x="8635" y="1346"/>
                  </a:lnTo>
                  <a:lnTo>
                    <a:pt x="8691" y="1350"/>
                  </a:lnTo>
                  <a:lnTo>
                    <a:pt x="8740" y="1356"/>
                  </a:lnTo>
                  <a:lnTo>
                    <a:pt x="8760" y="1358"/>
                  </a:lnTo>
                  <a:lnTo>
                    <a:pt x="8775" y="1362"/>
                  </a:lnTo>
                  <a:lnTo>
                    <a:pt x="8781" y="1365"/>
                  </a:lnTo>
                  <a:lnTo>
                    <a:pt x="8786" y="1368"/>
                  </a:lnTo>
                  <a:lnTo>
                    <a:pt x="8789" y="1370"/>
                  </a:lnTo>
                  <a:lnTo>
                    <a:pt x="8790" y="1373"/>
                  </a:lnTo>
                  <a:lnTo>
                    <a:pt x="8791" y="1381"/>
                  </a:lnTo>
                  <a:lnTo>
                    <a:pt x="8790" y="1391"/>
                  </a:lnTo>
                  <a:lnTo>
                    <a:pt x="8789" y="1407"/>
                  </a:lnTo>
                  <a:lnTo>
                    <a:pt x="8786" y="1426"/>
                  </a:lnTo>
                  <a:lnTo>
                    <a:pt x="8778" y="1471"/>
                  </a:lnTo>
                  <a:lnTo>
                    <a:pt x="8765" y="1527"/>
                  </a:lnTo>
                  <a:lnTo>
                    <a:pt x="8748" y="1591"/>
                  </a:lnTo>
                  <a:lnTo>
                    <a:pt x="8727" y="1660"/>
                  </a:lnTo>
                  <a:lnTo>
                    <a:pt x="8715" y="1697"/>
                  </a:lnTo>
                  <a:lnTo>
                    <a:pt x="8703" y="1734"/>
                  </a:lnTo>
                  <a:lnTo>
                    <a:pt x="8689" y="1771"/>
                  </a:lnTo>
                  <a:lnTo>
                    <a:pt x="8674" y="1808"/>
                  </a:lnTo>
                  <a:lnTo>
                    <a:pt x="8647" y="1876"/>
                  </a:lnTo>
                  <a:lnTo>
                    <a:pt x="8621" y="1934"/>
                  </a:lnTo>
                  <a:lnTo>
                    <a:pt x="8597" y="1983"/>
                  </a:lnTo>
                  <a:lnTo>
                    <a:pt x="8576" y="2024"/>
                  </a:lnTo>
                  <a:lnTo>
                    <a:pt x="8558" y="2060"/>
                  </a:lnTo>
                  <a:lnTo>
                    <a:pt x="8542" y="2089"/>
                  </a:lnTo>
                  <a:lnTo>
                    <a:pt x="8529" y="2114"/>
                  </a:lnTo>
                  <a:lnTo>
                    <a:pt x="8518" y="2137"/>
                  </a:lnTo>
                  <a:lnTo>
                    <a:pt x="8509" y="2156"/>
                  </a:lnTo>
                  <a:lnTo>
                    <a:pt x="8500" y="2172"/>
                  </a:lnTo>
                  <a:lnTo>
                    <a:pt x="8491" y="2184"/>
                  </a:lnTo>
                  <a:lnTo>
                    <a:pt x="8483" y="2192"/>
                  </a:lnTo>
                  <a:lnTo>
                    <a:pt x="8470" y="2201"/>
                  </a:lnTo>
                  <a:lnTo>
                    <a:pt x="8464" y="2203"/>
                  </a:lnTo>
                  <a:lnTo>
                    <a:pt x="8399" y="2193"/>
                  </a:lnTo>
                  <a:lnTo>
                    <a:pt x="8397" y="2203"/>
                  </a:lnTo>
                  <a:lnTo>
                    <a:pt x="8393" y="2226"/>
                  </a:lnTo>
                  <a:lnTo>
                    <a:pt x="8390" y="2259"/>
                  </a:lnTo>
                  <a:lnTo>
                    <a:pt x="8386" y="2299"/>
                  </a:lnTo>
                  <a:lnTo>
                    <a:pt x="8384" y="2320"/>
                  </a:lnTo>
                  <a:lnTo>
                    <a:pt x="8383" y="2340"/>
                  </a:lnTo>
                  <a:lnTo>
                    <a:pt x="8383" y="2360"/>
                  </a:lnTo>
                  <a:lnTo>
                    <a:pt x="8384" y="2377"/>
                  </a:lnTo>
                  <a:lnTo>
                    <a:pt x="8386" y="2394"/>
                  </a:lnTo>
                  <a:lnTo>
                    <a:pt x="8390" y="2407"/>
                  </a:lnTo>
                  <a:lnTo>
                    <a:pt x="8391" y="2413"/>
                  </a:lnTo>
                  <a:lnTo>
                    <a:pt x="8393" y="2417"/>
                  </a:lnTo>
                  <a:lnTo>
                    <a:pt x="8396" y="2421"/>
                  </a:lnTo>
                  <a:lnTo>
                    <a:pt x="8400" y="2423"/>
                  </a:lnTo>
                  <a:lnTo>
                    <a:pt x="8413" y="2431"/>
                  </a:lnTo>
                  <a:lnTo>
                    <a:pt x="8426" y="2438"/>
                  </a:lnTo>
                  <a:lnTo>
                    <a:pt x="8441" y="2442"/>
                  </a:lnTo>
                  <a:lnTo>
                    <a:pt x="8455" y="2444"/>
                  </a:lnTo>
                  <a:lnTo>
                    <a:pt x="8485" y="2448"/>
                  </a:lnTo>
                  <a:lnTo>
                    <a:pt x="8517" y="2450"/>
                  </a:lnTo>
                  <a:lnTo>
                    <a:pt x="8552" y="2452"/>
                  </a:lnTo>
                  <a:lnTo>
                    <a:pt x="8592" y="2456"/>
                  </a:lnTo>
                  <a:lnTo>
                    <a:pt x="8611" y="2459"/>
                  </a:lnTo>
                  <a:lnTo>
                    <a:pt x="8631" y="2459"/>
                  </a:lnTo>
                  <a:lnTo>
                    <a:pt x="8652" y="2458"/>
                  </a:lnTo>
                  <a:lnTo>
                    <a:pt x="8672" y="2454"/>
                  </a:lnTo>
                  <a:lnTo>
                    <a:pt x="8681" y="2451"/>
                  </a:lnTo>
                  <a:lnTo>
                    <a:pt x="8691" y="2447"/>
                  </a:lnTo>
                  <a:lnTo>
                    <a:pt x="8701" y="2442"/>
                  </a:lnTo>
                  <a:lnTo>
                    <a:pt x="8711" y="2436"/>
                  </a:lnTo>
                  <a:lnTo>
                    <a:pt x="8731" y="2425"/>
                  </a:lnTo>
                  <a:lnTo>
                    <a:pt x="8749" y="2413"/>
                  </a:lnTo>
                  <a:lnTo>
                    <a:pt x="8766" y="2399"/>
                  </a:lnTo>
                  <a:lnTo>
                    <a:pt x="8783" y="2389"/>
                  </a:lnTo>
                  <a:lnTo>
                    <a:pt x="8798" y="2381"/>
                  </a:lnTo>
                  <a:lnTo>
                    <a:pt x="8810" y="2376"/>
                  </a:lnTo>
                  <a:lnTo>
                    <a:pt x="8821" y="2373"/>
                  </a:lnTo>
                  <a:lnTo>
                    <a:pt x="8833" y="2368"/>
                  </a:lnTo>
                  <a:lnTo>
                    <a:pt x="8844" y="2361"/>
                  </a:lnTo>
                  <a:lnTo>
                    <a:pt x="8855" y="2353"/>
                  </a:lnTo>
                  <a:lnTo>
                    <a:pt x="8880" y="2336"/>
                  </a:lnTo>
                  <a:lnTo>
                    <a:pt x="8905" y="2319"/>
                  </a:lnTo>
                  <a:lnTo>
                    <a:pt x="8937" y="2296"/>
                  </a:lnTo>
                  <a:lnTo>
                    <a:pt x="8972" y="2266"/>
                  </a:lnTo>
                  <a:lnTo>
                    <a:pt x="8991" y="2253"/>
                  </a:lnTo>
                  <a:lnTo>
                    <a:pt x="9008" y="2240"/>
                  </a:lnTo>
                  <a:lnTo>
                    <a:pt x="9017" y="2236"/>
                  </a:lnTo>
                  <a:lnTo>
                    <a:pt x="9025" y="2232"/>
                  </a:lnTo>
                  <a:lnTo>
                    <a:pt x="9033" y="2228"/>
                  </a:lnTo>
                  <a:lnTo>
                    <a:pt x="9039" y="2226"/>
                  </a:lnTo>
                  <a:lnTo>
                    <a:pt x="9063" y="2222"/>
                  </a:lnTo>
                  <a:lnTo>
                    <a:pt x="9079" y="2221"/>
                  </a:lnTo>
                  <a:lnTo>
                    <a:pt x="9094" y="2221"/>
                  </a:lnTo>
                  <a:lnTo>
                    <a:pt x="9113" y="2221"/>
                  </a:lnTo>
                  <a:lnTo>
                    <a:pt x="9119" y="2222"/>
                  </a:lnTo>
                  <a:lnTo>
                    <a:pt x="9126" y="2225"/>
                  </a:lnTo>
                  <a:lnTo>
                    <a:pt x="9132" y="2230"/>
                  </a:lnTo>
                  <a:lnTo>
                    <a:pt x="9139" y="2238"/>
                  </a:lnTo>
                  <a:lnTo>
                    <a:pt x="9146" y="2246"/>
                  </a:lnTo>
                  <a:lnTo>
                    <a:pt x="9153" y="2258"/>
                  </a:lnTo>
                  <a:lnTo>
                    <a:pt x="9160" y="2270"/>
                  </a:lnTo>
                  <a:lnTo>
                    <a:pt x="9167" y="2285"/>
                  </a:lnTo>
                  <a:lnTo>
                    <a:pt x="9172" y="2300"/>
                  </a:lnTo>
                  <a:lnTo>
                    <a:pt x="9177" y="2318"/>
                  </a:lnTo>
                  <a:lnTo>
                    <a:pt x="9181" y="2337"/>
                  </a:lnTo>
                  <a:lnTo>
                    <a:pt x="9185" y="2357"/>
                  </a:lnTo>
                  <a:lnTo>
                    <a:pt x="9188" y="2380"/>
                  </a:lnTo>
                  <a:lnTo>
                    <a:pt x="9189" y="2403"/>
                  </a:lnTo>
                  <a:lnTo>
                    <a:pt x="9189" y="2427"/>
                  </a:lnTo>
                  <a:lnTo>
                    <a:pt x="9188" y="2454"/>
                  </a:lnTo>
                  <a:lnTo>
                    <a:pt x="9184" y="2501"/>
                  </a:lnTo>
                  <a:lnTo>
                    <a:pt x="9180" y="2540"/>
                  </a:lnTo>
                  <a:lnTo>
                    <a:pt x="9177" y="2570"/>
                  </a:lnTo>
                  <a:lnTo>
                    <a:pt x="9174" y="2595"/>
                  </a:lnTo>
                  <a:lnTo>
                    <a:pt x="9172" y="2614"/>
                  </a:lnTo>
                  <a:lnTo>
                    <a:pt x="9169" y="2629"/>
                  </a:lnTo>
                  <a:lnTo>
                    <a:pt x="9168" y="2641"/>
                  </a:lnTo>
                  <a:lnTo>
                    <a:pt x="9168" y="2653"/>
                  </a:lnTo>
                  <a:lnTo>
                    <a:pt x="9167" y="2674"/>
                  </a:lnTo>
                  <a:lnTo>
                    <a:pt x="9167" y="2698"/>
                  </a:lnTo>
                  <a:lnTo>
                    <a:pt x="9164" y="2723"/>
                  </a:lnTo>
                  <a:lnTo>
                    <a:pt x="9161" y="2755"/>
                  </a:lnTo>
                  <a:lnTo>
                    <a:pt x="9159" y="2775"/>
                  </a:lnTo>
                  <a:lnTo>
                    <a:pt x="9157" y="2800"/>
                  </a:lnTo>
                  <a:lnTo>
                    <a:pt x="9157" y="2826"/>
                  </a:lnTo>
                  <a:lnTo>
                    <a:pt x="9156" y="2855"/>
                  </a:lnTo>
                  <a:lnTo>
                    <a:pt x="9155" y="2886"/>
                  </a:lnTo>
                  <a:lnTo>
                    <a:pt x="9153" y="2915"/>
                  </a:lnTo>
                  <a:lnTo>
                    <a:pt x="9149" y="2941"/>
                  </a:lnTo>
                  <a:lnTo>
                    <a:pt x="9144" y="2964"/>
                  </a:lnTo>
                  <a:lnTo>
                    <a:pt x="9139" y="2993"/>
                  </a:lnTo>
                  <a:lnTo>
                    <a:pt x="9132" y="3016"/>
                  </a:lnTo>
                  <a:lnTo>
                    <a:pt x="9130" y="3022"/>
                  </a:lnTo>
                  <a:lnTo>
                    <a:pt x="9127" y="3026"/>
                  </a:lnTo>
                  <a:lnTo>
                    <a:pt x="9122" y="3028"/>
                  </a:lnTo>
                  <a:lnTo>
                    <a:pt x="9115" y="3032"/>
                  </a:lnTo>
                  <a:lnTo>
                    <a:pt x="9109" y="3034"/>
                  </a:lnTo>
                  <a:lnTo>
                    <a:pt x="9100" y="3036"/>
                  </a:lnTo>
                  <a:lnTo>
                    <a:pt x="9089" y="3036"/>
                  </a:lnTo>
                  <a:lnTo>
                    <a:pt x="9076" y="3036"/>
                  </a:lnTo>
                  <a:lnTo>
                    <a:pt x="9047" y="3035"/>
                  </a:lnTo>
                  <a:lnTo>
                    <a:pt x="9020" y="3031"/>
                  </a:lnTo>
                  <a:lnTo>
                    <a:pt x="8991" y="3026"/>
                  </a:lnTo>
                  <a:lnTo>
                    <a:pt x="8964" y="3020"/>
                  </a:lnTo>
                  <a:lnTo>
                    <a:pt x="8939" y="3014"/>
                  </a:lnTo>
                  <a:lnTo>
                    <a:pt x="8917" y="3007"/>
                  </a:lnTo>
                  <a:lnTo>
                    <a:pt x="8899" y="3001"/>
                  </a:lnTo>
                  <a:lnTo>
                    <a:pt x="8886" y="2994"/>
                  </a:lnTo>
                  <a:lnTo>
                    <a:pt x="8880" y="2990"/>
                  </a:lnTo>
                  <a:lnTo>
                    <a:pt x="8875" y="2986"/>
                  </a:lnTo>
                  <a:lnTo>
                    <a:pt x="8871" y="2981"/>
                  </a:lnTo>
                  <a:lnTo>
                    <a:pt x="8867" y="2974"/>
                  </a:lnTo>
                  <a:lnTo>
                    <a:pt x="8859" y="2961"/>
                  </a:lnTo>
                  <a:lnTo>
                    <a:pt x="8852" y="2946"/>
                  </a:lnTo>
                  <a:lnTo>
                    <a:pt x="8844" y="2933"/>
                  </a:lnTo>
                  <a:lnTo>
                    <a:pt x="8834" y="2921"/>
                  </a:lnTo>
                  <a:lnTo>
                    <a:pt x="8828" y="2917"/>
                  </a:lnTo>
                  <a:lnTo>
                    <a:pt x="8823" y="2913"/>
                  </a:lnTo>
                  <a:lnTo>
                    <a:pt x="8815" y="2911"/>
                  </a:lnTo>
                  <a:lnTo>
                    <a:pt x="8807" y="2909"/>
                  </a:lnTo>
                  <a:lnTo>
                    <a:pt x="8790" y="2911"/>
                  </a:lnTo>
                  <a:lnTo>
                    <a:pt x="8773" y="2915"/>
                  </a:lnTo>
                  <a:lnTo>
                    <a:pt x="8757" y="2920"/>
                  </a:lnTo>
                  <a:lnTo>
                    <a:pt x="8741" y="2927"/>
                  </a:lnTo>
                  <a:lnTo>
                    <a:pt x="8719" y="2939"/>
                  </a:lnTo>
                  <a:lnTo>
                    <a:pt x="8710" y="2945"/>
                  </a:lnTo>
                  <a:lnTo>
                    <a:pt x="8691" y="2935"/>
                  </a:lnTo>
                  <a:lnTo>
                    <a:pt x="8651" y="2912"/>
                  </a:lnTo>
                  <a:lnTo>
                    <a:pt x="8626" y="2900"/>
                  </a:lnTo>
                  <a:lnTo>
                    <a:pt x="8602" y="2888"/>
                  </a:lnTo>
                  <a:lnTo>
                    <a:pt x="8581" y="2879"/>
                  </a:lnTo>
                  <a:lnTo>
                    <a:pt x="8564" y="2874"/>
                  </a:lnTo>
                  <a:lnTo>
                    <a:pt x="8551" y="2871"/>
                  </a:lnTo>
                  <a:lnTo>
                    <a:pt x="8540" y="2871"/>
                  </a:lnTo>
                  <a:lnTo>
                    <a:pt x="8533" y="2874"/>
                  </a:lnTo>
                  <a:lnTo>
                    <a:pt x="8526" y="2878"/>
                  </a:lnTo>
                  <a:lnTo>
                    <a:pt x="8523" y="2880"/>
                  </a:lnTo>
                  <a:lnTo>
                    <a:pt x="8522" y="2883"/>
                  </a:lnTo>
                  <a:lnTo>
                    <a:pt x="8521" y="2886"/>
                  </a:lnTo>
                  <a:lnTo>
                    <a:pt x="8521" y="2890"/>
                  </a:lnTo>
                  <a:lnTo>
                    <a:pt x="8522" y="2899"/>
                  </a:lnTo>
                  <a:lnTo>
                    <a:pt x="8526" y="2909"/>
                  </a:lnTo>
                  <a:lnTo>
                    <a:pt x="8529" y="2915"/>
                  </a:lnTo>
                  <a:lnTo>
                    <a:pt x="8533" y="2919"/>
                  </a:lnTo>
                  <a:lnTo>
                    <a:pt x="8537" y="2923"/>
                  </a:lnTo>
                  <a:lnTo>
                    <a:pt x="8540" y="2925"/>
                  </a:lnTo>
                  <a:lnTo>
                    <a:pt x="8550" y="2932"/>
                  </a:lnTo>
                  <a:lnTo>
                    <a:pt x="8556" y="2937"/>
                  </a:lnTo>
                  <a:lnTo>
                    <a:pt x="8560" y="2941"/>
                  </a:lnTo>
                  <a:lnTo>
                    <a:pt x="8563" y="2945"/>
                  </a:lnTo>
                  <a:lnTo>
                    <a:pt x="8564" y="2949"/>
                  </a:lnTo>
                  <a:lnTo>
                    <a:pt x="8564" y="2956"/>
                  </a:lnTo>
                  <a:lnTo>
                    <a:pt x="8564" y="2962"/>
                  </a:lnTo>
                  <a:lnTo>
                    <a:pt x="8561" y="2970"/>
                  </a:lnTo>
                  <a:lnTo>
                    <a:pt x="8559" y="2981"/>
                  </a:lnTo>
                  <a:lnTo>
                    <a:pt x="8554" y="2991"/>
                  </a:lnTo>
                  <a:lnTo>
                    <a:pt x="8531" y="3035"/>
                  </a:lnTo>
                  <a:lnTo>
                    <a:pt x="8514" y="3064"/>
                  </a:lnTo>
                  <a:lnTo>
                    <a:pt x="8504" y="3081"/>
                  </a:lnTo>
                  <a:lnTo>
                    <a:pt x="8500" y="3087"/>
                  </a:lnTo>
                  <a:lnTo>
                    <a:pt x="8495" y="3098"/>
                  </a:lnTo>
                  <a:lnTo>
                    <a:pt x="8476" y="3129"/>
                  </a:lnTo>
                  <a:lnTo>
                    <a:pt x="8462" y="3149"/>
                  </a:lnTo>
                  <a:lnTo>
                    <a:pt x="8442" y="3171"/>
                  </a:lnTo>
                  <a:lnTo>
                    <a:pt x="8429" y="3183"/>
                  </a:lnTo>
                  <a:lnTo>
                    <a:pt x="8416" y="3195"/>
                  </a:lnTo>
                  <a:lnTo>
                    <a:pt x="8401" y="3205"/>
                  </a:lnTo>
                  <a:lnTo>
                    <a:pt x="8384" y="3217"/>
                  </a:lnTo>
                  <a:lnTo>
                    <a:pt x="8378" y="3219"/>
                  </a:lnTo>
                  <a:lnTo>
                    <a:pt x="8359" y="3219"/>
                  </a:lnTo>
                  <a:lnTo>
                    <a:pt x="8333" y="3220"/>
                  </a:lnTo>
                  <a:lnTo>
                    <a:pt x="8302" y="3221"/>
                  </a:lnTo>
                  <a:lnTo>
                    <a:pt x="8267" y="3221"/>
                  </a:lnTo>
                  <a:lnTo>
                    <a:pt x="8236" y="3220"/>
                  </a:lnTo>
                  <a:lnTo>
                    <a:pt x="8220" y="3219"/>
                  </a:lnTo>
                  <a:lnTo>
                    <a:pt x="8207" y="3217"/>
                  </a:lnTo>
                  <a:lnTo>
                    <a:pt x="8195" y="3215"/>
                  </a:lnTo>
                  <a:lnTo>
                    <a:pt x="8186" y="3212"/>
                  </a:lnTo>
                  <a:lnTo>
                    <a:pt x="8170" y="3205"/>
                  </a:lnTo>
                  <a:lnTo>
                    <a:pt x="8157" y="3199"/>
                  </a:lnTo>
                  <a:lnTo>
                    <a:pt x="8151" y="3195"/>
                  </a:lnTo>
                  <a:lnTo>
                    <a:pt x="8145" y="3191"/>
                  </a:lnTo>
                  <a:lnTo>
                    <a:pt x="8141" y="3187"/>
                  </a:lnTo>
                  <a:lnTo>
                    <a:pt x="8138" y="3180"/>
                  </a:lnTo>
                  <a:lnTo>
                    <a:pt x="8134" y="3175"/>
                  </a:lnTo>
                  <a:lnTo>
                    <a:pt x="8130" y="3168"/>
                  </a:lnTo>
                  <a:lnTo>
                    <a:pt x="8127" y="3161"/>
                  </a:lnTo>
                  <a:lnTo>
                    <a:pt x="8126" y="3151"/>
                  </a:lnTo>
                  <a:lnTo>
                    <a:pt x="8123" y="3131"/>
                  </a:lnTo>
                  <a:lnTo>
                    <a:pt x="8122" y="3106"/>
                  </a:lnTo>
                  <a:lnTo>
                    <a:pt x="8123" y="3081"/>
                  </a:lnTo>
                  <a:lnTo>
                    <a:pt x="8126" y="3060"/>
                  </a:lnTo>
                  <a:lnTo>
                    <a:pt x="8127" y="3044"/>
                  </a:lnTo>
                  <a:lnTo>
                    <a:pt x="8131" y="3030"/>
                  </a:lnTo>
                  <a:lnTo>
                    <a:pt x="8135" y="3016"/>
                  </a:lnTo>
                  <a:lnTo>
                    <a:pt x="8140" y="3006"/>
                  </a:lnTo>
                  <a:lnTo>
                    <a:pt x="8148" y="2994"/>
                  </a:lnTo>
                  <a:lnTo>
                    <a:pt x="8156" y="2981"/>
                  </a:lnTo>
                  <a:lnTo>
                    <a:pt x="8164" y="2968"/>
                  </a:lnTo>
                  <a:lnTo>
                    <a:pt x="8172" y="2956"/>
                  </a:lnTo>
                  <a:lnTo>
                    <a:pt x="8180" y="2946"/>
                  </a:lnTo>
                  <a:lnTo>
                    <a:pt x="8187" y="2937"/>
                  </a:lnTo>
                  <a:lnTo>
                    <a:pt x="8197" y="2929"/>
                  </a:lnTo>
                  <a:lnTo>
                    <a:pt x="8207" y="2924"/>
                  </a:lnTo>
                  <a:lnTo>
                    <a:pt x="8218" y="2919"/>
                  </a:lnTo>
                  <a:lnTo>
                    <a:pt x="8231" y="2916"/>
                  </a:lnTo>
                  <a:lnTo>
                    <a:pt x="8237" y="2915"/>
                  </a:lnTo>
                  <a:lnTo>
                    <a:pt x="8240" y="2912"/>
                  </a:lnTo>
                  <a:lnTo>
                    <a:pt x="8241" y="2909"/>
                  </a:lnTo>
                  <a:lnTo>
                    <a:pt x="8240" y="2907"/>
                  </a:lnTo>
                  <a:lnTo>
                    <a:pt x="8237" y="2904"/>
                  </a:lnTo>
                  <a:lnTo>
                    <a:pt x="8232" y="2900"/>
                  </a:lnTo>
                  <a:lnTo>
                    <a:pt x="8225" y="2898"/>
                  </a:lnTo>
                  <a:lnTo>
                    <a:pt x="8216" y="2895"/>
                  </a:lnTo>
                  <a:lnTo>
                    <a:pt x="8206" y="2894"/>
                  </a:lnTo>
                  <a:lnTo>
                    <a:pt x="8194" y="2892"/>
                  </a:lnTo>
                  <a:lnTo>
                    <a:pt x="8181" y="2891"/>
                  </a:lnTo>
                  <a:lnTo>
                    <a:pt x="8165" y="2891"/>
                  </a:lnTo>
                  <a:lnTo>
                    <a:pt x="8148" y="2892"/>
                  </a:lnTo>
                  <a:lnTo>
                    <a:pt x="8131" y="2895"/>
                  </a:lnTo>
                  <a:lnTo>
                    <a:pt x="8111" y="2899"/>
                  </a:lnTo>
                  <a:lnTo>
                    <a:pt x="8092" y="2904"/>
                  </a:lnTo>
                  <a:lnTo>
                    <a:pt x="8082" y="2907"/>
                  </a:lnTo>
                  <a:lnTo>
                    <a:pt x="8061" y="2916"/>
                  </a:lnTo>
                  <a:lnTo>
                    <a:pt x="8046" y="2921"/>
                  </a:lnTo>
                  <a:lnTo>
                    <a:pt x="8029" y="2931"/>
                  </a:lnTo>
                  <a:lnTo>
                    <a:pt x="8010" y="2940"/>
                  </a:lnTo>
                  <a:lnTo>
                    <a:pt x="7991" y="2952"/>
                  </a:lnTo>
                  <a:lnTo>
                    <a:pt x="7970" y="2965"/>
                  </a:lnTo>
                  <a:lnTo>
                    <a:pt x="7949" y="2980"/>
                  </a:lnTo>
                  <a:lnTo>
                    <a:pt x="7928" y="2997"/>
                  </a:lnTo>
                  <a:lnTo>
                    <a:pt x="7908" y="3015"/>
                  </a:lnTo>
                  <a:lnTo>
                    <a:pt x="7888" y="3036"/>
                  </a:lnTo>
                  <a:lnTo>
                    <a:pt x="7871" y="3060"/>
                  </a:lnTo>
                  <a:lnTo>
                    <a:pt x="7863" y="3072"/>
                  </a:lnTo>
                  <a:lnTo>
                    <a:pt x="7855" y="3085"/>
                  </a:lnTo>
                  <a:lnTo>
                    <a:pt x="7847" y="3100"/>
                  </a:lnTo>
                  <a:lnTo>
                    <a:pt x="7842" y="3113"/>
                  </a:lnTo>
                  <a:lnTo>
                    <a:pt x="7837" y="3133"/>
                  </a:lnTo>
                  <a:lnTo>
                    <a:pt x="7829" y="3182"/>
                  </a:lnTo>
                  <a:lnTo>
                    <a:pt x="7826" y="3212"/>
                  </a:lnTo>
                  <a:lnTo>
                    <a:pt x="7826" y="3242"/>
                  </a:lnTo>
                  <a:lnTo>
                    <a:pt x="7826" y="3258"/>
                  </a:lnTo>
                  <a:lnTo>
                    <a:pt x="7829" y="3273"/>
                  </a:lnTo>
                  <a:lnTo>
                    <a:pt x="7832" y="3286"/>
                  </a:lnTo>
                  <a:lnTo>
                    <a:pt x="7837" y="3299"/>
                  </a:lnTo>
                  <a:lnTo>
                    <a:pt x="7841" y="3306"/>
                  </a:lnTo>
                  <a:lnTo>
                    <a:pt x="7847" y="3316"/>
                  </a:lnTo>
                  <a:lnTo>
                    <a:pt x="7858" y="3327"/>
                  </a:lnTo>
                  <a:lnTo>
                    <a:pt x="7868" y="3339"/>
                  </a:lnTo>
                  <a:lnTo>
                    <a:pt x="7896" y="3365"/>
                  </a:lnTo>
                  <a:lnTo>
                    <a:pt x="7928" y="3393"/>
                  </a:lnTo>
                  <a:lnTo>
                    <a:pt x="7959" y="3421"/>
                  </a:lnTo>
                  <a:lnTo>
                    <a:pt x="7991" y="3446"/>
                  </a:lnTo>
                  <a:lnTo>
                    <a:pt x="8018" y="3467"/>
                  </a:lnTo>
                  <a:lnTo>
                    <a:pt x="8038" y="3483"/>
                  </a:lnTo>
                  <a:lnTo>
                    <a:pt x="8068" y="3504"/>
                  </a:lnTo>
                  <a:lnTo>
                    <a:pt x="8093" y="3519"/>
                  </a:lnTo>
                  <a:lnTo>
                    <a:pt x="8105" y="3525"/>
                  </a:lnTo>
                  <a:lnTo>
                    <a:pt x="8118" y="3529"/>
                  </a:lnTo>
                  <a:lnTo>
                    <a:pt x="8130" y="3532"/>
                  </a:lnTo>
                  <a:lnTo>
                    <a:pt x="8143" y="3533"/>
                  </a:lnTo>
                  <a:lnTo>
                    <a:pt x="8159" y="3533"/>
                  </a:lnTo>
                  <a:lnTo>
                    <a:pt x="8178" y="3529"/>
                  </a:lnTo>
                  <a:lnTo>
                    <a:pt x="8198" y="3524"/>
                  </a:lnTo>
                  <a:lnTo>
                    <a:pt x="8219" y="3516"/>
                  </a:lnTo>
                  <a:lnTo>
                    <a:pt x="8239" y="3507"/>
                  </a:lnTo>
                  <a:lnTo>
                    <a:pt x="8257" y="3497"/>
                  </a:lnTo>
                  <a:lnTo>
                    <a:pt x="8265" y="3492"/>
                  </a:lnTo>
                  <a:lnTo>
                    <a:pt x="8271" y="3486"/>
                  </a:lnTo>
                  <a:lnTo>
                    <a:pt x="8278" y="3480"/>
                  </a:lnTo>
                  <a:lnTo>
                    <a:pt x="8282" y="3475"/>
                  </a:lnTo>
                  <a:lnTo>
                    <a:pt x="8307" y="3435"/>
                  </a:lnTo>
                  <a:lnTo>
                    <a:pt x="8327" y="3401"/>
                  </a:lnTo>
                  <a:lnTo>
                    <a:pt x="8344" y="3369"/>
                  </a:lnTo>
                  <a:lnTo>
                    <a:pt x="8361" y="3342"/>
                  </a:lnTo>
                  <a:lnTo>
                    <a:pt x="8374" y="3326"/>
                  </a:lnTo>
                  <a:lnTo>
                    <a:pt x="8391" y="3306"/>
                  </a:lnTo>
                  <a:lnTo>
                    <a:pt x="8413" y="3282"/>
                  </a:lnTo>
                  <a:lnTo>
                    <a:pt x="8437" y="3258"/>
                  </a:lnTo>
                  <a:lnTo>
                    <a:pt x="8460" y="3235"/>
                  </a:lnTo>
                  <a:lnTo>
                    <a:pt x="8481" y="3211"/>
                  </a:lnTo>
                  <a:lnTo>
                    <a:pt x="8489" y="3200"/>
                  </a:lnTo>
                  <a:lnTo>
                    <a:pt x="8497" y="3191"/>
                  </a:lnTo>
                  <a:lnTo>
                    <a:pt x="8504" y="3183"/>
                  </a:lnTo>
                  <a:lnTo>
                    <a:pt x="8508" y="3175"/>
                  </a:lnTo>
                  <a:lnTo>
                    <a:pt x="8514" y="3161"/>
                  </a:lnTo>
                  <a:lnTo>
                    <a:pt x="8523" y="3147"/>
                  </a:lnTo>
                  <a:lnTo>
                    <a:pt x="8534" y="3133"/>
                  </a:lnTo>
                  <a:lnTo>
                    <a:pt x="8544" y="3120"/>
                  </a:lnTo>
                  <a:lnTo>
                    <a:pt x="8568" y="3094"/>
                  </a:lnTo>
                  <a:lnTo>
                    <a:pt x="8590" y="3072"/>
                  </a:lnTo>
                  <a:lnTo>
                    <a:pt x="8598" y="3065"/>
                  </a:lnTo>
                  <a:lnTo>
                    <a:pt x="8605" y="3059"/>
                  </a:lnTo>
                  <a:lnTo>
                    <a:pt x="8613" y="3055"/>
                  </a:lnTo>
                  <a:lnTo>
                    <a:pt x="8619" y="3051"/>
                  </a:lnTo>
                  <a:lnTo>
                    <a:pt x="8634" y="3043"/>
                  </a:lnTo>
                  <a:lnTo>
                    <a:pt x="8652" y="3028"/>
                  </a:lnTo>
                  <a:lnTo>
                    <a:pt x="8670" y="3010"/>
                  </a:lnTo>
                  <a:lnTo>
                    <a:pt x="8681" y="2998"/>
                  </a:lnTo>
                  <a:lnTo>
                    <a:pt x="8684" y="2994"/>
                  </a:lnTo>
                  <a:lnTo>
                    <a:pt x="8689" y="2991"/>
                  </a:lnTo>
                  <a:lnTo>
                    <a:pt x="8694" y="2990"/>
                  </a:lnTo>
                  <a:lnTo>
                    <a:pt x="8701" y="2989"/>
                  </a:lnTo>
                  <a:lnTo>
                    <a:pt x="8716" y="2990"/>
                  </a:lnTo>
                  <a:lnTo>
                    <a:pt x="8736" y="2994"/>
                  </a:lnTo>
                  <a:lnTo>
                    <a:pt x="8757" y="3001"/>
                  </a:lnTo>
                  <a:lnTo>
                    <a:pt x="8777" y="3009"/>
                  </a:lnTo>
                  <a:lnTo>
                    <a:pt x="8811" y="3023"/>
                  </a:lnTo>
                  <a:lnTo>
                    <a:pt x="8825" y="3030"/>
                  </a:lnTo>
                  <a:lnTo>
                    <a:pt x="8838" y="3039"/>
                  </a:lnTo>
                  <a:lnTo>
                    <a:pt x="8873" y="3064"/>
                  </a:lnTo>
                  <a:lnTo>
                    <a:pt x="8922" y="3101"/>
                  </a:lnTo>
                  <a:lnTo>
                    <a:pt x="8983" y="3146"/>
                  </a:lnTo>
                  <a:lnTo>
                    <a:pt x="9046" y="3194"/>
                  </a:lnTo>
                  <a:lnTo>
                    <a:pt x="9106" y="3241"/>
                  </a:lnTo>
                  <a:lnTo>
                    <a:pt x="9157" y="3282"/>
                  </a:lnTo>
                  <a:lnTo>
                    <a:pt x="9194" y="3315"/>
                  </a:lnTo>
                  <a:lnTo>
                    <a:pt x="9220" y="3340"/>
                  </a:lnTo>
                  <a:lnTo>
                    <a:pt x="9248" y="3364"/>
                  </a:lnTo>
                  <a:lnTo>
                    <a:pt x="9275" y="3386"/>
                  </a:lnTo>
                  <a:lnTo>
                    <a:pt x="9300" y="3406"/>
                  </a:lnTo>
                  <a:lnTo>
                    <a:pt x="9325" y="3422"/>
                  </a:lnTo>
                  <a:lnTo>
                    <a:pt x="9346" y="3435"/>
                  </a:lnTo>
                  <a:lnTo>
                    <a:pt x="9357" y="3439"/>
                  </a:lnTo>
                  <a:lnTo>
                    <a:pt x="9366" y="3443"/>
                  </a:lnTo>
                  <a:lnTo>
                    <a:pt x="9374" y="3445"/>
                  </a:lnTo>
                  <a:lnTo>
                    <a:pt x="9382" y="3446"/>
                  </a:lnTo>
                  <a:lnTo>
                    <a:pt x="9399" y="3445"/>
                  </a:lnTo>
                  <a:lnTo>
                    <a:pt x="9422" y="3441"/>
                  </a:lnTo>
                  <a:lnTo>
                    <a:pt x="9447" y="3433"/>
                  </a:lnTo>
                  <a:lnTo>
                    <a:pt x="9475" y="3422"/>
                  </a:lnTo>
                  <a:lnTo>
                    <a:pt x="9489" y="3417"/>
                  </a:lnTo>
                  <a:lnTo>
                    <a:pt x="9503" y="3410"/>
                  </a:lnTo>
                  <a:lnTo>
                    <a:pt x="9514" y="3402"/>
                  </a:lnTo>
                  <a:lnTo>
                    <a:pt x="9525" y="3394"/>
                  </a:lnTo>
                  <a:lnTo>
                    <a:pt x="9535" y="3385"/>
                  </a:lnTo>
                  <a:lnTo>
                    <a:pt x="9543" y="3376"/>
                  </a:lnTo>
                  <a:lnTo>
                    <a:pt x="9550" y="3365"/>
                  </a:lnTo>
                  <a:lnTo>
                    <a:pt x="9554" y="3355"/>
                  </a:lnTo>
                  <a:lnTo>
                    <a:pt x="9556" y="3343"/>
                  </a:lnTo>
                  <a:lnTo>
                    <a:pt x="9556" y="3331"/>
                  </a:lnTo>
                  <a:lnTo>
                    <a:pt x="9554" y="3319"/>
                  </a:lnTo>
                  <a:lnTo>
                    <a:pt x="9551" y="3306"/>
                  </a:lnTo>
                  <a:lnTo>
                    <a:pt x="9547" y="3294"/>
                  </a:lnTo>
                  <a:lnTo>
                    <a:pt x="9542" y="3281"/>
                  </a:lnTo>
                  <a:lnTo>
                    <a:pt x="9535" y="3269"/>
                  </a:lnTo>
                  <a:lnTo>
                    <a:pt x="9529" y="3257"/>
                  </a:lnTo>
                  <a:lnTo>
                    <a:pt x="9504" y="3220"/>
                  </a:lnTo>
                  <a:lnTo>
                    <a:pt x="9492" y="3204"/>
                  </a:lnTo>
                  <a:lnTo>
                    <a:pt x="9492" y="3199"/>
                  </a:lnTo>
                  <a:lnTo>
                    <a:pt x="9493" y="3182"/>
                  </a:lnTo>
                  <a:lnTo>
                    <a:pt x="9495" y="3158"/>
                  </a:lnTo>
                  <a:lnTo>
                    <a:pt x="9496" y="3129"/>
                  </a:lnTo>
                  <a:lnTo>
                    <a:pt x="9497" y="3094"/>
                  </a:lnTo>
                  <a:lnTo>
                    <a:pt x="9499" y="3060"/>
                  </a:lnTo>
                  <a:lnTo>
                    <a:pt x="9499" y="3027"/>
                  </a:lnTo>
                  <a:lnTo>
                    <a:pt x="9497" y="2997"/>
                  </a:lnTo>
                  <a:lnTo>
                    <a:pt x="9495" y="2965"/>
                  </a:lnTo>
                  <a:lnTo>
                    <a:pt x="9493" y="2941"/>
                  </a:lnTo>
                  <a:lnTo>
                    <a:pt x="9491" y="2915"/>
                  </a:lnTo>
                  <a:lnTo>
                    <a:pt x="9487" y="2879"/>
                  </a:lnTo>
                  <a:lnTo>
                    <a:pt x="9482" y="2833"/>
                  </a:lnTo>
                  <a:lnTo>
                    <a:pt x="9479" y="2810"/>
                  </a:lnTo>
                  <a:lnTo>
                    <a:pt x="9478" y="2801"/>
                  </a:lnTo>
                  <a:lnTo>
                    <a:pt x="9476" y="2783"/>
                  </a:lnTo>
                  <a:lnTo>
                    <a:pt x="9471" y="2739"/>
                  </a:lnTo>
                  <a:lnTo>
                    <a:pt x="9466" y="2684"/>
                  </a:lnTo>
                  <a:lnTo>
                    <a:pt x="9461" y="2632"/>
                  </a:lnTo>
                  <a:lnTo>
                    <a:pt x="9455" y="2590"/>
                  </a:lnTo>
                  <a:lnTo>
                    <a:pt x="9449" y="2550"/>
                  </a:lnTo>
                  <a:lnTo>
                    <a:pt x="9441" y="2510"/>
                  </a:lnTo>
                  <a:lnTo>
                    <a:pt x="9434" y="2471"/>
                  </a:lnTo>
                  <a:lnTo>
                    <a:pt x="9432" y="2440"/>
                  </a:lnTo>
                  <a:lnTo>
                    <a:pt x="9429" y="2411"/>
                  </a:lnTo>
                  <a:lnTo>
                    <a:pt x="9426" y="2382"/>
                  </a:lnTo>
                  <a:lnTo>
                    <a:pt x="9425" y="2356"/>
                  </a:lnTo>
                  <a:lnTo>
                    <a:pt x="9424" y="2329"/>
                  </a:lnTo>
                  <a:lnTo>
                    <a:pt x="9422" y="2306"/>
                  </a:lnTo>
                  <a:lnTo>
                    <a:pt x="9421" y="2285"/>
                  </a:lnTo>
                  <a:lnTo>
                    <a:pt x="9422" y="2266"/>
                  </a:lnTo>
                  <a:lnTo>
                    <a:pt x="9421" y="2240"/>
                  </a:lnTo>
                  <a:lnTo>
                    <a:pt x="9421" y="2222"/>
                  </a:lnTo>
                  <a:lnTo>
                    <a:pt x="9422" y="2213"/>
                  </a:lnTo>
                  <a:lnTo>
                    <a:pt x="9424" y="2204"/>
                  </a:lnTo>
                  <a:lnTo>
                    <a:pt x="9426" y="2192"/>
                  </a:lnTo>
                  <a:lnTo>
                    <a:pt x="9432" y="2177"/>
                  </a:lnTo>
                  <a:lnTo>
                    <a:pt x="9440" y="2159"/>
                  </a:lnTo>
                  <a:lnTo>
                    <a:pt x="9450" y="2139"/>
                  </a:lnTo>
                  <a:lnTo>
                    <a:pt x="9463" y="2118"/>
                  </a:lnTo>
                  <a:lnTo>
                    <a:pt x="9478" y="2097"/>
                  </a:lnTo>
                  <a:lnTo>
                    <a:pt x="9495" y="2076"/>
                  </a:lnTo>
                  <a:lnTo>
                    <a:pt x="9512" y="2057"/>
                  </a:lnTo>
                  <a:lnTo>
                    <a:pt x="9521" y="2049"/>
                  </a:lnTo>
                  <a:lnTo>
                    <a:pt x="9529" y="2043"/>
                  </a:lnTo>
                  <a:lnTo>
                    <a:pt x="9538" y="2037"/>
                  </a:lnTo>
                  <a:lnTo>
                    <a:pt x="9546" y="2032"/>
                  </a:lnTo>
                  <a:lnTo>
                    <a:pt x="9580" y="2018"/>
                  </a:lnTo>
                  <a:lnTo>
                    <a:pt x="9613" y="2004"/>
                  </a:lnTo>
                  <a:lnTo>
                    <a:pt x="9630" y="2000"/>
                  </a:lnTo>
                  <a:lnTo>
                    <a:pt x="9647" y="1998"/>
                  </a:lnTo>
                  <a:lnTo>
                    <a:pt x="9664" y="1996"/>
                  </a:lnTo>
                  <a:lnTo>
                    <a:pt x="9680" y="1999"/>
                  </a:lnTo>
                  <a:lnTo>
                    <a:pt x="9709" y="2006"/>
                  </a:lnTo>
                  <a:lnTo>
                    <a:pt x="9731" y="2011"/>
                  </a:lnTo>
                  <a:lnTo>
                    <a:pt x="9751" y="2015"/>
                  </a:lnTo>
                  <a:lnTo>
                    <a:pt x="9776" y="2016"/>
                  </a:lnTo>
                  <a:lnTo>
                    <a:pt x="9789" y="2016"/>
                  </a:lnTo>
                  <a:lnTo>
                    <a:pt x="9802" y="2016"/>
                  </a:lnTo>
                  <a:lnTo>
                    <a:pt x="9814" y="2015"/>
                  </a:lnTo>
                  <a:lnTo>
                    <a:pt x="9824" y="2011"/>
                  </a:lnTo>
                  <a:lnTo>
                    <a:pt x="9828" y="2008"/>
                  </a:lnTo>
                  <a:lnTo>
                    <a:pt x="9832" y="2006"/>
                  </a:lnTo>
                  <a:lnTo>
                    <a:pt x="9837" y="2002"/>
                  </a:lnTo>
                  <a:lnTo>
                    <a:pt x="9840" y="1996"/>
                  </a:lnTo>
                  <a:lnTo>
                    <a:pt x="9844" y="1991"/>
                  </a:lnTo>
                  <a:lnTo>
                    <a:pt x="9846" y="1983"/>
                  </a:lnTo>
                  <a:lnTo>
                    <a:pt x="9849" y="1975"/>
                  </a:lnTo>
                  <a:lnTo>
                    <a:pt x="9850" y="1967"/>
                  </a:lnTo>
                  <a:lnTo>
                    <a:pt x="9853" y="1946"/>
                  </a:lnTo>
                  <a:lnTo>
                    <a:pt x="9856" y="1925"/>
                  </a:lnTo>
                  <a:lnTo>
                    <a:pt x="9854" y="1904"/>
                  </a:lnTo>
                  <a:lnTo>
                    <a:pt x="9852" y="1883"/>
                  </a:lnTo>
                  <a:lnTo>
                    <a:pt x="9849" y="1874"/>
                  </a:lnTo>
                  <a:lnTo>
                    <a:pt x="9846" y="1864"/>
                  </a:lnTo>
                  <a:lnTo>
                    <a:pt x="9841" y="1856"/>
                  </a:lnTo>
                  <a:lnTo>
                    <a:pt x="9836" y="1850"/>
                  </a:lnTo>
                  <a:lnTo>
                    <a:pt x="9829" y="1843"/>
                  </a:lnTo>
                  <a:lnTo>
                    <a:pt x="9821" y="1838"/>
                  </a:lnTo>
                  <a:lnTo>
                    <a:pt x="9814" y="1834"/>
                  </a:lnTo>
                  <a:lnTo>
                    <a:pt x="9803" y="1831"/>
                  </a:lnTo>
                  <a:close/>
                  <a:moveTo>
                    <a:pt x="18451" y="888"/>
                  </a:moveTo>
                  <a:lnTo>
                    <a:pt x="18435" y="884"/>
                  </a:lnTo>
                  <a:lnTo>
                    <a:pt x="18420" y="881"/>
                  </a:lnTo>
                  <a:lnTo>
                    <a:pt x="18407" y="879"/>
                  </a:lnTo>
                  <a:lnTo>
                    <a:pt x="18392" y="877"/>
                  </a:lnTo>
                  <a:lnTo>
                    <a:pt x="18379" y="876"/>
                  </a:lnTo>
                  <a:lnTo>
                    <a:pt x="18366" y="876"/>
                  </a:lnTo>
                  <a:lnTo>
                    <a:pt x="18354" y="877"/>
                  </a:lnTo>
                  <a:lnTo>
                    <a:pt x="18342" y="879"/>
                  </a:lnTo>
                  <a:lnTo>
                    <a:pt x="18320" y="884"/>
                  </a:lnTo>
                  <a:lnTo>
                    <a:pt x="18300" y="891"/>
                  </a:lnTo>
                  <a:lnTo>
                    <a:pt x="18282" y="900"/>
                  </a:lnTo>
                  <a:lnTo>
                    <a:pt x="18263" y="909"/>
                  </a:lnTo>
                  <a:lnTo>
                    <a:pt x="18232" y="933"/>
                  </a:lnTo>
                  <a:lnTo>
                    <a:pt x="18202" y="957"/>
                  </a:lnTo>
                  <a:lnTo>
                    <a:pt x="18187" y="969"/>
                  </a:lnTo>
                  <a:lnTo>
                    <a:pt x="18173" y="979"/>
                  </a:lnTo>
                  <a:lnTo>
                    <a:pt x="18158" y="987"/>
                  </a:lnTo>
                  <a:lnTo>
                    <a:pt x="18143" y="995"/>
                  </a:lnTo>
                  <a:lnTo>
                    <a:pt x="18126" y="1003"/>
                  </a:lnTo>
                  <a:lnTo>
                    <a:pt x="18107" y="1013"/>
                  </a:lnTo>
                  <a:lnTo>
                    <a:pt x="18086" y="1027"/>
                  </a:lnTo>
                  <a:lnTo>
                    <a:pt x="18064" y="1041"/>
                  </a:lnTo>
                  <a:lnTo>
                    <a:pt x="18015" y="1074"/>
                  </a:lnTo>
                  <a:lnTo>
                    <a:pt x="17966" y="1110"/>
                  </a:lnTo>
                  <a:lnTo>
                    <a:pt x="17918" y="1146"/>
                  </a:lnTo>
                  <a:lnTo>
                    <a:pt x="17876" y="1179"/>
                  </a:lnTo>
                  <a:lnTo>
                    <a:pt x="17842" y="1206"/>
                  </a:lnTo>
                  <a:lnTo>
                    <a:pt x="17820" y="1224"/>
                  </a:lnTo>
                  <a:lnTo>
                    <a:pt x="17812" y="1230"/>
                  </a:lnTo>
                  <a:lnTo>
                    <a:pt x="17803" y="1235"/>
                  </a:lnTo>
                  <a:lnTo>
                    <a:pt x="17794" y="1241"/>
                  </a:lnTo>
                  <a:lnTo>
                    <a:pt x="17782" y="1246"/>
                  </a:lnTo>
                  <a:lnTo>
                    <a:pt x="17758" y="1257"/>
                  </a:lnTo>
                  <a:lnTo>
                    <a:pt x="17733" y="1264"/>
                  </a:lnTo>
                  <a:lnTo>
                    <a:pt x="17708" y="1271"/>
                  </a:lnTo>
                  <a:lnTo>
                    <a:pt x="17685" y="1278"/>
                  </a:lnTo>
                  <a:lnTo>
                    <a:pt x="17664" y="1282"/>
                  </a:lnTo>
                  <a:lnTo>
                    <a:pt x="17647" y="1283"/>
                  </a:lnTo>
                  <a:lnTo>
                    <a:pt x="17631" y="1284"/>
                  </a:lnTo>
                  <a:lnTo>
                    <a:pt x="17619" y="1287"/>
                  </a:lnTo>
                  <a:lnTo>
                    <a:pt x="17614" y="1288"/>
                  </a:lnTo>
                  <a:lnTo>
                    <a:pt x="17609" y="1291"/>
                  </a:lnTo>
                  <a:lnTo>
                    <a:pt x="17606" y="1294"/>
                  </a:lnTo>
                  <a:lnTo>
                    <a:pt x="17602" y="1296"/>
                  </a:lnTo>
                  <a:lnTo>
                    <a:pt x="17599" y="1300"/>
                  </a:lnTo>
                  <a:lnTo>
                    <a:pt x="17598" y="1304"/>
                  </a:lnTo>
                  <a:lnTo>
                    <a:pt x="17598" y="1309"/>
                  </a:lnTo>
                  <a:lnTo>
                    <a:pt x="17598" y="1315"/>
                  </a:lnTo>
                  <a:lnTo>
                    <a:pt x="17598" y="1321"/>
                  </a:lnTo>
                  <a:lnTo>
                    <a:pt x="17601" y="1329"/>
                  </a:lnTo>
                  <a:lnTo>
                    <a:pt x="17603" y="1337"/>
                  </a:lnTo>
                  <a:lnTo>
                    <a:pt x="17607" y="1345"/>
                  </a:lnTo>
                  <a:lnTo>
                    <a:pt x="17611" y="1353"/>
                  </a:lnTo>
                  <a:lnTo>
                    <a:pt x="17624" y="1373"/>
                  </a:lnTo>
                  <a:lnTo>
                    <a:pt x="17633" y="1385"/>
                  </a:lnTo>
                  <a:lnTo>
                    <a:pt x="17644" y="1399"/>
                  </a:lnTo>
                  <a:lnTo>
                    <a:pt x="17657" y="1414"/>
                  </a:lnTo>
                  <a:lnTo>
                    <a:pt x="17672" y="1428"/>
                  </a:lnTo>
                  <a:lnTo>
                    <a:pt x="17689" y="1442"/>
                  </a:lnTo>
                  <a:lnTo>
                    <a:pt x="17707" y="1455"/>
                  </a:lnTo>
                  <a:lnTo>
                    <a:pt x="17716" y="1460"/>
                  </a:lnTo>
                  <a:lnTo>
                    <a:pt x="17725" y="1465"/>
                  </a:lnTo>
                  <a:lnTo>
                    <a:pt x="17736" y="1471"/>
                  </a:lnTo>
                  <a:lnTo>
                    <a:pt x="17748" y="1475"/>
                  </a:lnTo>
                  <a:lnTo>
                    <a:pt x="17758" y="1477"/>
                  </a:lnTo>
                  <a:lnTo>
                    <a:pt x="17770" y="1480"/>
                  </a:lnTo>
                  <a:lnTo>
                    <a:pt x="17782" y="1482"/>
                  </a:lnTo>
                  <a:lnTo>
                    <a:pt x="17794" y="1482"/>
                  </a:lnTo>
                  <a:lnTo>
                    <a:pt x="17805" y="1482"/>
                  </a:lnTo>
                  <a:lnTo>
                    <a:pt x="17819" y="1481"/>
                  </a:lnTo>
                  <a:lnTo>
                    <a:pt x="17832" y="1479"/>
                  </a:lnTo>
                  <a:lnTo>
                    <a:pt x="17845" y="1475"/>
                  </a:lnTo>
                  <a:lnTo>
                    <a:pt x="17851" y="1465"/>
                  </a:lnTo>
                  <a:lnTo>
                    <a:pt x="17870" y="1443"/>
                  </a:lnTo>
                  <a:lnTo>
                    <a:pt x="17897" y="1408"/>
                  </a:lnTo>
                  <a:lnTo>
                    <a:pt x="17929" y="1368"/>
                  </a:lnTo>
                  <a:lnTo>
                    <a:pt x="17964" y="1325"/>
                  </a:lnTo>
                  <a:lnTo>
                    <a:pt x="17997" y="1284"/>
                  </a:lnTo>
                  <a:lnTo>
                    <a:pt x="18027" y="1247"/>
                  </a:lnTo>
                  <a:lnTo>
                    <a:pt x="18051" y="1222"/>
                  </a:lnTo>
                  <a:lnTo>
                    <a:pt x="18068" y="1214"/>
                  </a:lnTo>
                  <a:lnTo>
                    <a:pt x="18109" y="1193"/>
                  </a:lnTo>
                  <a:lnTo>
                    <a:pt x="18135" y="1180"/>
                  </a:lnTo>
                  <a:lnTo>
                    <a:pt x="18162" y="1165"/>
                  </a:lnTo>
                  <a:lnTo>
                    <a:pt x="18189" y="1150"/>
                  </a:lnTo>
                  <a:lnTo>
                    <a:pt x="18214" y="1132"/>
                  </a:lnTo>
                  <a:lnTo>
                    <a:pt x="18236" y="1116"/>
                  </a:lnTo>
                  <a:lnTo>
                    <a:pt x="18257" y="1101"/>
                  </a:lnTo>
                  <a:lnTo>
                    <a:pt x="18278" y="1087"/>
                  </a:lnTo>
                  <a:lnTo>
                    <a:pt x="18300" y="1076"/>
                  </a:lnTo>
                  <a:lnTo>
                    <a:pt x="18311" y="1070"/>
                  </a:lnTo>
                  <a:lnTo>
                    <a:pt x="18323" y="1066"/>
                  </a:lnTo>
                  <a:lnTo>
                    <a:pt x="18334" y="1064"/>
                  </a:lnTo>
                  <a:lnTo>
                    <a:pt x="18346" y="1061"/>
                  </a:lnTo>
                  <a:lnTo>
                    <a:pt x="18358" y="1060"/>
                  </a:lnTo>
                  <a:lnTo>
                    <a:pt x="18371" y="1060"/>
                  </a:lnTo>
                  <a:lnTo>
                    <a:pt x="18384" y="1061"/>
                  </a:lnTo>
                  <a:lnTo>
                    <a:pt x="18397" y="1062"/>
                  </a:lnTo>
                  <a:lnTo>
                    <a:pt x="18410" y="1066"/>
                  </a:lnTo>
                  <a:lnTo>
                    <a:pt x="18422" y="1070"/>
                  </a:lnTo>
                  <a:lnTo>
                    <a:pt x="18433" y="1076"/>
                  </a:lnTo>
                  <a:lnTo>
                    <a:pt x="18442" y="1081"/>
                  </a:lnTo>
                  <a:lnTo>
                    <a:pt x="18450" y="1087"/>
                  </a:lnTo>
                  <a:lnTo>
                    <a:pt x="18456" y="1094"/>
                  </a:lnTo>
                  <a:lnTo>
                    <a:pt x="18463" y="1102"/>
                  </a:lnTo>
                  <a:lnTo>
                    <a:pt x="18467" y="1110"/>
                  </a:lnTo>
                  <a:lnTo>
                    <a:pt x="18471" y="1118"/>
                  </a:lnTo>
                  <a:lnTo>
                    <a:pt x="18472" y="1127"/>
                  </a:lnTo>
                  <a:lnTo>
                    <a:pt x="18473" y="1136"/>
                  </a:lnTo>
                  <a:lnTo>
                    <a:pt x="18475" y="1147"/>
                  </a:lnTo>
                  <a:lnTo>
                    <a:pt x="18473" y="1157"/>
                  </a:lnTo>
                  <a:lnTo>
                    <a:pt x="18472" y="1168"/>
                  </a:lnTo>
                  <a:lnTo>
                    <a:pt x="18471" y="1179"/>
                  </a:lnTo>
                  <a:lnTo>
                    <a:pt x="18467" y="1190"/>
                  </a:lnTo>
                  <a:lnTo>
                    <a:pt x="18463" y="1201"/>
                  </a:lnTo>
                  <a:lnTo>
                    <a:pt x="18456" y="1213"/>
                  </a:lnTo>
                  <a:lnTo>
                    <a:pt x="18449" y="1224"/>
                  </a:lnTo>
                  <a:lnTo>
                    <a:pt x="18439" y="1234"/>
                  </a:lnTo>
                  <a:lnTo>
                    <a:pt x="18418" y="1255"/>
                  </a:lnTo>
                  <a:lnTo>
                    <a:pt x="18396" y="1278"/>
                  </a:lnTo>
                  <a:lnTo>
                    <a:pt x="18386" y="1288"/>
                  </a:lnTo>
                  <a:lnTo>
                    <a:pt x="18375" y="1300"/>
                  </a:lnTo>
                  <a:lnTo>
                    <a:pt x="18366" y="1312"/>
                  </a:lnTo>
                  <a:lnTo>
                    <a:pt x="18357" y="1324"/>
                  </a:lnTo>
                  <a:lnTo>
                    <a:pt x="18350" y="1337"/>
                  </a:lnTo>
                  <a:lnTo>
                    <a:pt x="18345" y="1350"/>
                  </a:lnTo>
                  <a:lnTo>
                    <a:pt x="18342" y="1364"/>
                  </a:lnTo>
                  <a:lnTo>
                    <a:pt x="18342" y="1378"/>
                  </a:lnTo>
                  <a:lnTo>
                    <a:pt x="18342" y="1395"/>
                  </a:lnTo>
                  <a:lnTo>
                    <a:pt x="18342" y="1415"/>
                  </a:lnTo>
                  <a:lnTo>
                    <a:pt x="18341" y="1436"/>
                  </a:lnTo>
                  <a:lnTo>
                    <a:pt x="18338" y="1460"/>
                  </a:lnTo>
                  <a:lnTo>
                    <a:pt x="18333" y="1513"/>
                  </a:lnTo>
                  <a:lnTo>
                    <a:pt x="18326" y="1571"/>
                  </a:lnTo>
                  <a:lnTo>
                    <a:pt x="18320" y="1630"/>
                  </a:lnTo>
                  <a:lnTo>
                    <a:pt x="18315" y="1690"/>
                  </a:lnTo>
                  <a:lnTo>
                    <a:pt x="18313" y="1718"/>
                  </a:lnTo>
                  <a:lnTo>
                    <a:pt x="18312" y="1744"/>
                  </a:lnTo>
                  <a:lnTo>
                    <a:pt x="18312" y="1771"/>
                  </a:lnTo>
                  <a:lnTo>
                    <a:pt x="18312" y="1794"/>
                  </a:lnTo>
                  <a:lnTo>
                    <a:pt x="18315" y="1817"/>
                  </a:lnTo>
                  <a:lnTo>
                    <a:pt x="18319" y="1839"/>
                  </a:lnTo>
                  <a:lnTo>
                    <a:pt x="18323" y="1862"/>
                  </a:lnTo>
                  <a:lnTo>
                    <a:pt x="18329" y="1883"/>
                  </a:lnTo>
                  <a:lnTo>
                    <a:pt x="18341" y="1926"/>
                  </a:lnTo>
                  <a:lnTo>
                    <a:pt x="18351" y="1969"/>
                  </a:lnTo>
                  <a:lnTo>
                    <a:pt x="18354" y="1989"/>
                  </a:lnTo>
                  <a:lnTo>
                    <a:pt x="18355" y="2008"/>
                  </a:lnTo>
                  <a:lnTo>
                    <a:pt x="18355" y="2028"/>
                  </a:lnTo>
                  <a:lnTo>
                    <a:pt x="18353" y="2047"/>
                  </a:lnTo>
                  <a:lnTo>
                    <a:pt x="18350" y="2056"/>
                  </a:lnTo>
                  <a:lnTo>
                    <a:pt x="18347" y="2065"/>
                  </a:lnTo>
                  <a:lnTo>
                    <a:pt x="18344" y="2074"/>
                  </a:lnTo>
                  <a:lnTo>
                    <a:pt x="18338" y="2084"/>
                  </a:lnTo>
                  <a:lnTo>
                    <a:pt x="18333" y="2092"/>
                  </a:lnTo>
                  <a:lnTo>
                    <a:pt x="18326" y="2101"/>
                  </a:lnTo>
                  <a:lnTo>
                    <a:pt x="18319" y="2109"/>
                  </a:lnTo>
                  <a:lnTo>
                    <a:pt x="18309" y="2117"/>
                  </a:lnTo>
                  <a:lnTo>
                    <a:pt x="18113" y="2158"/>
                  </a:lnTo>
                  <a:lnTo>
                    <a:pt x="18106" y="2151"/>
                  </a:lnTo>
                  <a:lnTo>
                    <a:pt x="18086" y="2135"/>
                  </a:lnTo>
                  <a:lnTo>
                    <a:pt x="18057" y="2113"/>
                  </a:lnTo>
                  <a:lnTo>
                    <a:pt x="18022" y="2086"/>
                  </a:lnTo>
                  <a:lnTo>
                    <a:pt x="18004" y="2073"/>
                  </a:lnTo>
                  <a:lnTo>
                    <a:pt x="17985" y="2060"/>
                  </a:lnTo>
                  <a:lnTo>
                    <a:pt x="17966" y="2048"/>
                  </a:lnTo>
                  <a:lnTo>
                    <a:pt x="17947" y="2037"/>
                  </a:lnTo>
                  <a:lnTo>
                    <a:pt x="17930" y="2029"/>
                  </a:lnTo>
                  <a:lnTo>
                    <a:pt x="17913" y="2023"/>
                  </a:lnTo>
                  <a:lnTo>
                    <a:pt x="17899" y="2019"/>
                  </a:lnTo>
                  <a:lnTo>
                    <a:pt x="17885" y="2018"/>
                  </a:lnTo>
                  <a:lnTo>
                    <a:pt x="17879" y="2018"/>
                  </a:lnTo>
                  <a:lnTo>
                    <a:pt x="17874" y="2020"/>
                  </a:lnTo>
                  <a:lnTo>
                    <a:pt x="17867" y="2022"/>
                  </a:lnTo>
                  <a:lnTo>
                    <a:pt x="17862" y="2024"/>
                  </a:lnTo>
                  <a:lnTo>
                    <a:pt x="17857" y="2028"/>
                  </a:lnTo>
                  <a:lnTo>
                    <a:pt x="17850" y="2032"/>
                  </a:lnTo>
                  <a:lnTo>
                    <a:pt x="17845" y="2037"/>
                  </a:lnTo>
                  <a:lnTo>
                    <a:pt x="17840" y="2044"/>
                  </a:lnTo>
                  <a:lnTo>
                    <a:pt x="17829" y="2059"/>
                  </a:lnTo>
                  <a:lnTo>
                    <a:pt x="17820" y="2077"/>
                  </a:lnTo>
                  <a:lnTo>
                    <a:pt x="17811" y="2100"/>
                  </a:lnTo>
                  <a:lnTo>
                    <a:pt x="17804" y="2125"/>
                  </a:lnTo>
                  <a:lnTo>
                    <a:pt x="17798" y="2155"/>
                  </a:lnTo>
                  <a:lnTo>
                    <a:pt x="17792" y="2189"/>
                  </a:lnTo>
                  <a:lnTo>
                    <a:pt x="17790" y="2226"/>
                  </a:lnTo>
                  <a:lnTo>
                    <a:pt x="17788" y="2270"/>
                  </a:lnTo>
                  <a:lnTo>
                    <a:pt x="17790" y="2316"/>
                  </a:lnTo>
                  <a:lnTo>
                    <a:pt x="17792" y="2368"/>
                  </a:lnTo>
                  <a:lnTo>
                    <a:pt x="17798" y="2425"/>
                  </a:lnTo>
                  <a:lnTo>
                    <a:pt x="17807" y="2485"/>
                  </a:lnTo>
                  <a:lnTo>
                    <a:pt x="17804" y="2493"/>
                  </a:lnTo>
                  <a:lnTo>
                    <a:pt x="17800" y="2516"/>
                  </a:lnTo>
                  <a:lnTo>
                    <a:pt x="17794" y="2547"/>
                  </a:lnTo>
                  <a:lnTo>
                    <a:pt x="17786" y="2586"/>
                  </a:lnTo>
                  <a:lnTo>
                    <a:pt x="17778" y="2627"/>
                  </a:lnTo>
                  <a:lnTo>
                    <a:pt x="17773" y="2666"/>
                  </a:lnTo>
                  <a:lnTo>
                    <a:pt x="17770" y="2685"/>
                  </a:lnTo>
                  <a:lnTo>
                    <a:pt x="17769" y="2702"/>
                  </a:lnTo>
                  <a:lnTo>
                    <a:pt x="17767" y="2718"/>
                  </a:lnTo>
                  <a:lnTo>
                    <a:pt x="17767" y="2730"/>
                  </a:lnTo>
                  <a:lnTo>
                    <a:pt x="17770" y="2758"/>
                  </a:lnTo>
                  <a:lnTo>
                    <a:pt x="17775" y="2793"/>
                  </a:lnTo>
                  <a:lnTo>
                    <a:pt x="17782" y="2834"/>
                  </a:lnTo>
                  <a:lnTo>
                    <a:pt x="17787" y="2878"/>
                  </a:lnTo>
                  <a:lnTo>
                    <a:pt x="17792" y="2923"/>
                  </a:lnTo>
                  <a:lnTo>
                    <a:pt x="17794" y="2968"/>
                  </a:lnTo>
                  <a:lnTo>
                    <a:pt x="17794" y="2987"/>
                  </a:lnTo>
                  <a:lnTo>
                    <a:pt x="17792" y="3007"/>
                  </a:lnTo>
                  <a:lnTo>
                    <a:pt x="17788" y="3026"/>
                  </a:lnTo>
                  <a:lnTo>
                    <a:pt x="17784" y="3042"/>
                  </a:lnTo>
                  <a:lnTo>
                    <a:pt x="17779" y="3057"/>
                  </a:lnTo>
                  <a:lnTo>
                    <a:pt x="17773" y="3072"/>
                  </a:lnTo>
                  <a:lnTo>
                    <a:pt x="17767" y="3085"/>
                  </a:lnTo>
                  <a:lnTo>
                    <a:pt x="17759" y="3098"/>
                  </a:lnTo>
                  <a:lnTo>
                    <a:pt x="17745" y="3125"/>
                  </a:lnTo>
                  <a:lnTo>
                    <a:pt x="17732" y="3150"/>
                  </a:lnTo>
                  <a:lnTo>
                    <a:pt x="17719" y="3174"/>
                  </a:lnTo>
                  <a:lnTo>
                    <a:pt x="17710" y="3198"/>
                  </a:lnTo>
                  <a:lnTo>
                    <a:pt x="17706" y="3209"/>
                  </a:lnTo>
                  <a:lnTo>
                    <a:pt x="17703" y="3223"/>
                  </a:lnTo>
                  <a:lnTo>
                    <a:pt x="17702" y="3235"/>
                  </a:lnTo>
                  <a:lnTo>
                    <a:pt x="17702" y="3248"/>
                  </a:lnTo>
                  <a:lnTo>
                    <a:pt x="17702" y="3278"/>
                  </a:lnTo>
                  <a:lnTo>
                    <a:pt x="17699" y="3315"/>
                  </a:lnTo>
                  <a:lnTo>
                    <a:pt x="17696" y="3355"/>
                  </a:lnTo>
                  <a:lnTo>
                    <a:pt x="17693" y="3396"/>
                  </a:lnTo>
                  <a:lnTo>
                    <a:pt x="17691" y="3435"/>
                  </a:lnTo>
                  <a:lnTo>
                    <a:pt x="17693" y="3471"/>
                  </a:lnTo>
                  <a:lnTo>
                    <a:pt x="17694" y="3487"/>
                  </a:lnTo>
                  <a:lnTo>
                    <a:pt x="17696" y="3500"/>
                  </a:lnTo>
                  <a:lnTo>
                    <a:pt x="17700" y="3512"/>
                  </a:lnTo>
                  <a:lnTo>
                    <a:pt x="17707" y="3520"/>
                  </a:lnTo>
                  <a:lnTo>
                    <a:pt x="17724" y="3541"/>
                  </a:lnTo>
                  <a:lnTo>
                    <a:pt x="17752" y="3571"/>
                  </a:lnTo>
                  <a:lnTo>
                    <a:pt x="17784" y="3607"/>
                  </a:lnTo>
                  <a:lnTo>
                    <a:pt x="17821" y="3645"/>
                  </a:lnTo>
                  <a:lnTo>
                    <a:pt x="17841" y="3664"/>
                  </a:lnTo>
                  <a:lnTo>
                    <a:pt x="17861" y="3681"/>
                  </a:lnTo>
                  <a:lnTo>
                    <a:pt x="17879" y="3698"/>
                  </a:lnTo>
                  <a:lnTo>
                    <a:pt x="17897" y="3711"/>
                  </a:lnTo>
                  <a:lnTo>
                    <a:pt x="17916" y="3723"/>
                  </a:lnTo>
                  <a:lnTo>
                    <a:pt x="17931" y="3733"/>
                  </a:lnTo>
                  <a:lnTo>
                    <a:pt x="17939" y="3735"/>
                  </a:lnTo>
                  <a:lnTo>
                    <a:pt x="17946" y="3738"/>
                  </a:lnTo>
                  <a:lnTo>
                    <a:pt x="17952" y="3739"/>
                  </a:lnTo>
                  <a:lnTo>
                    <a:pt x="17959" y="3739"/>
                  </a:lnTo>
                  <a:lnTo>
                    <a:pt x="17966" y="3739"/>
                  </a:lnTo>
                  <a:lnTo>
                    <a:pt x="17971" y="3737"/>
                  </a:lnTo>
                  <a:lnTo>
                    <a:pt x="17977" y="3735"/>
                  </a:lnTo>
                  <a:lnTo>
                    <a:pt x="17983" y="3731"/>
                  </a:lnTo>
                  <a:lnTo>
                    <a:pt x="17994" y="3723"/>
                  </a:lnTo>
                  <a:lnTo>
                    <a:pt x="18006" y="3711"/>
                  </a:lnTo>
                  <a:lnTo>
                    <a:pt x="18018" y="3698"/>
                  </a:lnTo>
                  <a:lnTo>
                    <a:pt x="18029" y="3682"/>
                  </a:lnTo>
                  <a:lnTo>
                    <a:pt x="18040" y="3664"/>
                  </a:lnTo>
                  <a:lnTo>
                    <a:pt x="18051" y="3645"/>
                  </a:lnTo>
                  <a:lnTo>
                    <a:pt x="18061" y="3624"/>
                  </a:lnTo>
                  <a:lnTo>
                    <a:pt x="18072" y="3603"/>
                  </a:lnTo>
                  <a:lnTo>
                    <a:pt x="18081" y="3581"/>
                  </a:lnTo>
                  <a:lnTo>
                    <a:pt x="18090" y="3558"/>
                  </a:lnTo>
                  <a:lnTo>
                    <a:pt x="18107" y="3513"/>
                  </a:lnTo>
                  <a:lnTo>
                    <a:pt x="18122" y="3468"/>
                  </a:lnTo>
                  <a:lnTo>
                    <a:pt x="18134" y="3430"/>
                  </a:lnTo>
                  <a:lnTo>
                    <a:pt x="18143" y="3398"/>
                  </a:lnTo>
                  <a:lnTo>
                    <a:pt x="18148" y="3375"/>
                  </a:lnTo>
                  <a:lnTo>
                    <a:pt x="18152" y="3355"/>
                  </a:lnTo>
                  <a:lnTo>
                    <a:pt x="18156" y="3332"/>
                  </a:lnTo>
                  <a:lnTo>
                    <a:pt x="18156" y="3326"/>
                  </a:lnTo>
                  <a:lnTo>
                    <a:pt x="18161" y="3322"/>
                  </a:lnTo>
                  <a:lnTo>
                    <a:pt x="18173" y="3306"/>
                  </a:lnTo>
                  <a:lnTo>
                    <a:pt x="18181" y="3294"/>
                  </a:lnTo>
                  <a:lnTo>
                    <a:pt x="18189" y="3277"/>
                  </a:lnTo>
                  <a:lnTo>
                    <a:pt x="18197" y="3257"/>
                  </a:lnTo>
                  <a:lnTo>
                    <a:pt x="18203" y="3233"/>
                  </a:lnTo>
                  <a:lnTo>
                    <a:pt x="18210" y="3204"/>
                  </a:lnTo>
                  <a:lnTo>
                    <a:pt x="18214" y="3174"/>
                  </a:lnTo>
                  <a:lnTo>
                    <a:pt x="18218" y="3143"/>
                  </a:lnTo>
                  <a:lnTo>
                    <a:pt x="18220" y="3114"/>
                  </a:lnTo>
                  <a:lnTo>
                    <a:pt x="18224" y="3068"/>
                  </a:lnTo>
                  <a:lnTo>
                    <a:pt x="18224" y="3050"/>
                  </a:lnTo>
                  <a:lnTo>
                    <a:pt x="18235" y="3031"/>
                  </a:lnTo>
                  <a:lnTo>
                    <a:pt x="18257" y="2986"/>
                  </a:lnTo>
                  <a:lnTo>
                    <a:pt x="18267" y="2960"/>
                  </a:lnTo>
                  <a:lnTo>
                    <a:pt x="18275" y="2932"/>
                  </a:lnTo>
                  <a:lnTo>
                    <a:pt x="18278" y="2919"/>
                  </a:lnTo>
                  <a:lnTo>
                    <a:pt x="18279" y="2907"/>
                  </a:lnTo>
                  <a:lnTo>
                    <a:pt x="18279" y="2895"/>
                  </a:lnTo>
                  <a:lnTo>
                    <a:pt x="18278" y="2886"/>
                  </a:lnTo>
                  <a:lnTo>
                    <a:pt x="18275" y="2876"/>
                  </a:lnTo>
                  <a:lnTo>
                    <a:pt x="18271" y="2870"/>
                  </a:lnTo>
                  <a:lnTo>
                    <a:pt x="18266" y="2865"/>
                  </a:lnTo>
                  <a:lnTo>
                    <a:pt x="18261" y="2859"/>
                  </a:lnTo>
                  <a:lnTo>
                    <a:pt x="18246" y="2851"/>
                  </a:lnTo>
                  <a:lnTo>
                    <a:pt x="18232" y="2843"/>
                  </a:lnTo>
                  <a:lnTo>
                    <a:pt x="18223" y="2839"/>
                  </a:lnTo>
                  <a:lnTo>
                    <a:pt x="18215" y="2835"/>
                  </a:lnTo>
                  <a:lnTo>
                    <a:pt x="18207" y="2829"/>
                  </a:lnTo>
                  <a:lnTo>
                    <a:pt x="18198" y="2822"/>
                  </a:lnTo>
                  <a:lnTo>
                    <a:pt x="18190" y="2814"/>
                  </a:lnTo>
                  <a:lnTo>
                    <a:pt x="18182" y="2805"/>
                  </a:lnTo>
                  <a:lnTo>
                    <a:pt x="18176" y="2793"/>
                  </a:lnTo>
                  <a:lnTo>
                    <a:pt x="18168" y="2780"/>
                  </a:lnTo>
                  <a:lnTo>
                    <a:pt x="18162" y="2765"/>
                  </a:lnTo>
                  <a:lnTo>
                    <a:pt x="18157" y="2751"/>
                  </a:lnTo>
                  <a:lnTo>
                    <a:pt x="18153" y="2735"/>
                  </a:lnTo>
                  <a:lnTo>
                    <a:pt x="18149" y="2721"/>
                  </a:lnTo>
                  <a:lnTo>
                    <a:pt x="18145" y="2689"/>
                  </a:lnTo>
                  <a:lnTo>
                    <a:pt x="18141" y="2658"/>
                  </a:lnTo>
                  <a:lnTo>
                    <a:pt x="18139" y="2625"/>
                  </a:lnTo>
                  <a:lnTo>
                    <a:pt x="18135" y="2591"/>
                  </a:lnTo>
                  <a:lnTo>
                    <a:pt x="18130" y="2557"/>
                  </a:lnTo>
                  <a:lnTo>
                    <a:pt x="18122" y="2520"/>
                  </a:lnTo>
                  <a:lnTo>
                    <a:pt x="18105" y="2458"/>
                  </a:lnTo>
                  <a:lnTo>
                    <a:pt x="18093" y="2418"/>
                  </a:lnTo>
                  <a:lnTo>
                    <a:pt x="18086" y="2397"/>
                  </a:lnTo>
                  <a:lnTo>
                    <a:pt x="18084" y="2390"/>
                  </a:lnTo>
                  <a:lnTo>
                    <a:pt x="18076" y="2377"/>
                  </a:lnTo>
                  <a:lnTo>
                    <a:pt x="18061" y="2345"/>
                  </a:lnTo>
                  <a:lnTo>
                    <a:pt x="18059" y="2336"/>
                  </a:lnTo>
                  <a:lnTo>
                    <a:pt x="18057" y="2328"/>
                  </a:lnTo>
                  <a:lnTo>
                    <a:pt x="18056" y="2319"/>
                  </a:lnTo>
                  <a:lnTo>
                    <a:pt x="18057" y="2311"/>
                  </a:lnTo>
                  <a:lnTo>
                    <a:pt x="18060" y="2304"/>
                  </a:lnTo>
                  <a:lnTo>
                    <a:pt x="18064" y="2298"/>
                  </a:lnTo>
                  <a:lnTo>
                    <a:pt x="18069" y="2294"/>
                  </a:lnTo>
                  <a:lnTo>
                    <a:pt x="18078" y="2290"/>
                  </a:lnTo>
                  <a:lnTo>
                    <a:pt x="18097" y="2285"/>
                  </a:lnTo>
                  <a:lnTo>
                    <a:pt x="18115" y="2281"/>
                  </a:lnTo>
                  <a:lnTo>
                    <a:pt x="18135" y="2275"/>
                  </a:lnTo>
                  <a:lnTo>
                    <a:pt x="18155" y="2273"/>
                  </a:lnTo>
                  <a:lnTo>
                    <a:pt x="18165" y="2271"/>
                  </a:lnTo>
                  <a:lnTo>
                    <a:pt x="18176" y="2271"/>
                  </a:lnTo>
                  <a:lnTo>
                    <a:pt x="18187" y="2273"/>
                  </a:lnTo>
                  <a:lnTo>
                    <a:pt x="18199" y="2274"/>
                  </a:lnTo>
                  <a:lnTo>
                    <a:pt x="18212" y="2277"/>
                  </a:lnTo>
                  <a:lnTo>
                    <a:pt x="18225" y="2281"/>
                  </a:lnTo>
                  <a:lnTo>
                    <a:pt x="18240" y="2285"/>
                  </a:lnTo>
                  <a:lnTo>
                    <a:pt x="18256" y="2291"/>
                  </a:lnTo>
                  <a:lnTo>
                    <a:pt x="18273" y="2298"/>
                  </a:lnTo>
                  <a:lnTo>
                    <a:pt x="18290" y="2302"/>
                  </a:lnTo>
                  <a:lnTo>
                    <a:pt x="18308" y="2304"/>
                  </a:lnTo>
                  <a:lnTo>
                    <a:pt x="18326" y="2304"/>
                  </a:lnTo>
                  <a:lnTo>
                    <a:pt x="18345" y="2304"/>
                  </a:lnTo>
                  <a:lnTo>
                    <a:pt x="18363" y="2303"/>
                  </a:lnTo>
                  <a:lnTo>
                    <a:pt x="18382" y="2299"/>
                  </a:lnTo>
                  <a:lnTo>
                    <a:pt x="18399" y="2294"/>
                  </a:lnTo>
                  <a:lnTo>
                    <a:pt x="18416" y="2287"/>
                  </a:lnTo>
                  <a:lnTo>
                    <a:pt x="18430" y="2281"/>
                  </a:lnTo>
                  <a:lnTo>
                    <a:pt x="18445" y="2271"/>
                  </a:lnTo>
                  <a:lnTo>
                    <a:pt x="18456" y="2261"/>
                  </a:lnTo>
                  <a:lnTo>
                    <a:pt x="18466" y="2250"/>
                  </a:lnTo>
                  <a:lnTo>
                    <a:pt x="18473" y="2237"/>
                  </a:lnTo>
                  <a:lnTo>
                    <a:pt x="18477" y="2230"/>
                  </a:lnTo>
                  <a:lnTo>
                    <a:pt x="18479" y="2224"/>
                  </a:lnTo>
                  <a:lnTo>
                    <a:pt x="18481" y="2217"/>
                  </a:lnTo>
                  <a:lnTo>
                    <a:pt x="18481" y="2209"/>
                  </a:lnTo>
                  <a:lnTo>
                    <a:pt x="18485" y="2174"/>
                  </a:lnTo>
                  <a:lnTo>
                    <a:pt x="18489" y="2130"/>
                  </a:lnTo>
                  <a:lnTo>
                    <a:pt x="18496" y="2082"/>
                  </a:lnTo>
                  <a:lnTo>
                    <a:pt x="18501" y="2031"/>
                  </a:lnTo>
                  <a:lnTo>
                    <a:pt x="18505" y="1978"/>
                  </a:lnTo>
                  <a:lnTo>
                    <a:pt x="18508" y="1928"/>
                  </a:lnTo>
                  <a:lnTo>
                    <a:pt x="18508" y="1905"/>
                  </a:lnTo>
                  <a:lnTo>
                    <a:pt x="18508" y="1883"/>
                  </a:lnTo>
                  <a:lnTo>
                    <a:pt x="18506" y="1863"/>
                  </a:lnTo>
                  <a:lnTo>
                    <a:pt x="18504" y="1845"/>
                  </a:lnTo>
                  <a:lnTo>
                    <a:pt x="18494" y="1781"/>
                  </a:lnTo>
                  <a:lnTo>
                    <a:pt x="18488" y="1731"/>
                  </a:lnTo>
                  <a:lnTo>
                    <a:pt x="18485" y="1697"/>
                  </a:lnTo>
                  <a:lnTo>
                    <a:pt x="18484" y="1685"/>
                  </a:lnTo>
                  <a:lnTo>
                    <a:pt x="18491" y="1674"/>
                  </a:lnTo>
                  <a:lnTo>
                    <a:pt x="18504" y="1642"/>
                  </a:lnTo>
                  <a:lnTo>
                    <a:pt x="18512" y="1619"/>
                  </a:lnTo>
                  <a:lnTo>
                    <a:pt x="18518" y="1588"/>
                  </a:lnTo>
                  <a:lnTo>
                    <a:pt x="18522" y="1571"/>
                  </a:lnTo>
                  <a:lnTo>
                    <a:pt x="18525" y="1553"/>
                  </a:lnTo>
                  <a:lnTo>
                    <a:pt x="18526" y="1533"/>
                  </a:lnTo>
                  <a:lnTo>
                    <a:pt x="18527" y="1510"/>
                  </a:lnTo>
                  <a:lnTo>
                    <a:pt x="18530" y="1431"/>
                  </a:lnTo>
                  <a:lnTo>
                    <a:pt x="18534" y="1374"/>
                  </a:lnTo>
                  <a:lnTo>
                    <a:pt x="18536" y="1340"/>
                  </a:lnTo>
                  <a:lnTo>
                    <a:pt x="18538" y="1328"/>
                  </a:lnTo>
                  <a:lnTo>
                    <a:pt x="18543" y="1323"/>
                  </a:lnTo>
                  <a:lnTo>
                    <a:pt x="18556" y="1309"/>
                  </a:lnTo>
                  <a:lnTo>
                    <a:pt x="18576" y="1288"/>
                  </a:lnTo>
                  <a:lnTo>
                    <a:pt x="18597" y="1261"/>
                  </a:lnTo>
                  <a:lnTo>
                    <a:pt x="18607" y="1245"/>
                  </a:lnTo>
                  <a:lnTo>
                    <a:pt x="18618" y="1227"/>
                  </a:lnTo>
                  <a:lnTo>
                    <a:pt x="18628" y="1210"/>
                  </a:lnTo>
                  <a:lnTo>
                    <a:pt x="18636" y="1190"/>
                  </a:lnTo>
                  <a:lnTo>
                    <a:pt x="18643" y="1172"/>
                  </a:lnTo>
                  <a:lnTo>
                    <a:pt x="18648" y="1151"/>
                  </a:lnTo>
                  <a:lnTo>
                    <a:pt x="18651" y="1131"/>
                  </a:lnTo>
                  <a:lnTo>
                    <a:pt x="18652" y="1110"/>
                  </a:lnTo>
                  <a:lnTo>
                    <a:pt x="18649" y="1090"/>
                  </a:lnTo>
                  <a:lnTo>
                    <a:pt x="18648" y="1072"/>
                  </a:lnTo>
                  <a:lnTo>
                    <a:pt x="18645" y="1053"/>
                  </a:lnTo>
                  <a:lnTo>
                    <a:pt x="18641" y="1036"/>
                  </a:lnTo>
                  <a:lnTo>
                    <a:pt x="18636" y="1020"/>
                  </a:lnTo>
                  <a:lnTo>
                    <a:pt x="18630" y="1005"/>
                  </a:lnTo>
                  <a:lnTo>
                    <a:pt x="18622" y="991"/>
                  </a:lnTo>
                  <a:lnTo>
                    <a:pt x="18613" y="978"/>
                  </a:lnTo>
                  <a:lnTo>
                    <a:pt x="18601" y="965"/>
                  </a:lnTo>
                  <a:lnTo>
                    <a:pt x="18588" y="953"/>
                  </a:lnTo>
                  <a:lnTo>
                    <a:pt x="18572" y="941"/>
                  </a:lnTo>
                  <a:lnTo>
                    <a:pt x="18554" y="929"/>
                  </a:lnTo>
                  <a:lnTo>
                    <a:pt x="18533" y="918"/>
                  </a:lnTo>
                  <a:lnTo>
                    <a:pt x="18508" y="908"/>
                  </a:lnTo>
                  <a:lnTo>
                    <a:pt x="18481" y="898"/>
                  </a:lnTo>
                  <a:lnTo>
                    <a:pt x="18451" y="888"/>
                  </a:lnTo>
                  <a:close/>
                  <a:moveTo>
                    <a:pt x="20976" y="3134"/>
                  </a:moveTo>
                  <a:lnTo>
                    <a:pt x="20959" y="3120"/>
                  </a:lnTo>
                  <a:lnTo>
                    <a:pt x="20933" y="3101"/>
                  </a:lnTo>
                  <a:lnTo>
                    <a:pt x="20902" y="3081"/>
                  </a:lnTo>
                  <a:lnTo>
                    <a:pt x="20869" y="3057"/>
                  </a:lnTo>
                  <a:lnTo>
                    <a:pt x="20853" y="3046"/>
                  </a:lnTo>
                  <a:lnTo>
                    <a:pt x="20837" y="3034"/>
                  </a:lnTo>
                  <a:lnTo>
                    <a:pt x="20823" y="3020"/>
                  </a:lnTo>
                  <a:lnTo>
                    <a:pt x="20810" y="3009"/>
                  </a:lnTo>
                  <a:lnTo>
                    <a:pt x="20798" y="2995"/>
                  </a:lnTo>
                  <a:lnTo>
                    <a:pt x="20789" y="2982"/>
                  </a:lnTo>
                  <a:lnTo>
                    <a:pt x="20782" y="2970"/>
                  </a:lnTo>
                  <a:lnTo>
                    <a:pt x="20777" y="2957"/>
                  </a:lnTo>
                  <a:lnTo>
                    <a:pt x="20772" y="2929"/>
                  </a:lnTo>
                  <a:lnTo>
                    <a:pt x="20764" y="2896"/>
                  </a:lnTo>
                  <a:lnTo>
                    <a:pt x="20753" y="2862"/>
                  </a:lnTo>
                  <a:lnTo>
                    <a:pt x="20743" y="2828"/>
                  </a:lnTo>
                  <a:lnTo>
                    <a:pt x="20736" y="2810"/>
                  </a:lnTo>
                  <a:lnTo>
                    <a:pt x="20728" y="2795"/>
                  </a:lnTo>
                  <a:lnTo>
                    <a:pt x="20722" y="2779"/>
                  </a:lnTo>
                  <a:lnTo>
                    <a:pt x="20713" y="2764"/>
                  </a:lnTo>
                  <a:lnTo>
                    <a:pt x="20705" y="2752"/>
                  </a:lnTo>
                  <a:lnTo>
                    <a:pt x="20696" y="2740"/>
                  </a:lnTo>
                  <a:lnTo>
                    <a:pt x="20685" y="2731"/>
                  </a:lnTo>
                  <a:lnTo>
                    <a:pt x="20675" y="2724"/>
                  </a:lnTo>
                  <a:lnTo>
                    <a:pt x="20669" y="2722"/>
                  </a:lnTo>
                  <a:lnTo>
                    <a:pt x="20664" y="2721"/>
                  </a:lnTo>
                  <a:lnTo>
                    <a:pt x="20659" y="2719"/>
                  </a:lnTo>
                  <a:lnTo>
                    <a:pt x="20655" y="2719"/>
                  </a:lnTo>
                  <a:lnTo>
                    <a:pt x="20650" y="2721"/>
                  </a:lnTo>
                  <a:lnTo>
                    <a:pt x="20646" y="2722"/>
                  </a:lnTo>
                  <a:lnTo>
                    <a:pt x="20642" y="2724"/>
                  </a:lnTo>
                  <a:lnTo>
                    <a:pt x="20638" y="2727"/>
                  </a:lnTo>
                  <a:lnTo>
                    <a:pt x="20631" y="2736"/>
                  </a:lnTo>
                  <a:lnTo>
                    <a:pt x="20625" y="2747"/>
                  </a:lnTo>
                  <a:lnTo>
                    <a:pt x="20619" y="2760"/>
                  </a:lnTo>
                  <a:lnTo>
                    <a:pt x="20615" y="2775"/>
                  </a:lnTo>
                  <a:lnTo>
                    <a:pt x="20612" y="2791"/>
                  </a:lnTo>
                  <a:lnTo>
                    <a:pt x="20609" y="2809"/>
                  </a:lnTo>
                  <a:lnTo>
                    <a:pt x="20608" y="2828"/>
                  </a:lnTo>
                  <a:lnTo>
                    <a:pt x="20606" y="2847"/>
                  </a:lnTo>
                  <a:lnTo>
                    <a:pt x="20606" y="2867"/>
                  </a:lnTo>
                  <a:lnTo>
                    <a:pt x="20606" y="2888"/>
                  </a:lnTo>
                  <a:lnTo>
                    <a:pt x="20608" y="2908"/>
                  </a:lnTo>
                  <a:lnTo>
                    <a:pt x="20609" y="2928"/>
                  </a:lnTo>
                  <a:lnTo>
                    <a:pt x="20612" y="2965"/>
                  </a:lnTo>
                  <a:lnTo>
                    <a:pt x="20614" y="2997"/>
                  </a:lnTo>
                  <a:lnTo>
                    <a:pt x="20613" y="3024"/>
                  </a:lnTo>
                  <a:lnTo>
                    <a:pt x="20610" y="3052"/>
                  </a:lnTo>
                  <a:lnTo>
                    <a:pt x="20605" y="3077"/>
                  </a:lnTo>
                  <a:lnTo>
                    <a:pt x="20597" y="3105"/>
                  </a:lnTo>
                  <a:lnTo>
                    <a:pt x="20585" y="3134"/>
                  </a:lnTo>
                  <a:lnTo>
                    <a:pt x="20571" y="3167"/>
                  </a:lnTo>
                  <a:lnTo>
                    <a:pt x="20560" y="3186"/>
                  </a:lnTo>
                  <a:lnTo>
                    <a:pt x="20550" y="3203"/>
                  </a:lnTo>
                  <a:lnTo>
                    <a:pt x="20535" y="3220"/>
                  </a:lnTo>
                  <a:lnTo>
                    <a:pt x="20521" y="3237"/>
                  </a:lnTo>
                  <a:lnTo>
                    <a:pt x="20503" y="3254"/>
                  </a:lnTo>
                  <a:lnTo>
                    <a:pt x="20483" y="3270"/>
                  </a:lnTo>
                  <a:lnTo>
                    <a:pt x="20462" y="3286"/>
                  </a:lnTo>
                  <a:lnTo>
                    <a:pt x="20438" y="3302"/>
                  </a:lnTo>
                  <a:lnTo>
                    <a:pt x="20413" y="3316"/>
                  </a:lnTo>
                  <a:lnTo>
                    <a:pt x="20386" y="3330"/>
                  </a:lnTo>
                  <a:lnTo>
                    <a:pt x="20357" y="3343"/>
                  </a:lnTo>
                  <a:lnTo>
                    <a:pt x="20327" y="3356"/>
                  </a:lnTo>
                  <a:lnTo>
                    <a:pt x="20294" y="3367"/>
                  </a:lnTo>
                  <a:lnTo>
                    <a:pt x="20258" y="3377"/>
                  </a:lnTo>
                  <a:lnTo>
                    <a:pt x="20223" y="3388"/>
                  </a:lnTo>
                  <a:lnTo>
                    <a:pt x="20185" y="3396"/>
                  </a:lnTo>
                  <a:lnTo>
                    <a:pt x="20180" y="3398"/>
                  </a:lnTo>
                  <a:lnTo>
                    <a:pt x="20164" y="3406"/>
                  </a:lnTo>
                  <a:lnTo>
                    <a:pt x="20142" y="3416"/>
                  </a:lnTo>
                  <a:lnTo>
                    <a:pt x="20113" y="3426"/>
                  </a:lnTo>
                  <a:lnTo>
                    <a:pt x="20097" y="3431"/>
                  </a:lnTo>
                  <a:lnTo>
                    <a:pt x="20079" y="3435"/>
                  </a:lnTo>
                  <a:lnTo>
                    <a:pt x="20062" y="3439"/>
                  </a:lnTo>
                  <a:lnTo>
                    <a:pt x="20043" y="3442"/>
                  </a:lnTo>
                  <a:lnTo>
                    <a:pt x="20025" y="3445"/>
                  </a:lnTo>
                  <a:lnTo>
                    <a:pt x="20005" y="3445"/>
                  </a:lnTo>
                  <a:lnTo>
                    <a:pt x="19987" y="3443"/>
                  </a:lnTo>
                  <a:lnTo>
                    <a:pt x="19968" y="3441"/>
                  </a:lnTo>
                  <a:lnTo>
                    <a:pt x="19951" y="3437"/>
                  </a:lnTo>
                  <a:lnTo>
                    <a:pt x="19937" y="3431"/>
                  </a:lnTo>
                  <a:lnTo>
                    <a:pt x="19924" y="3426"/>
                  </a:lnTo>
                  <a:lnTo>
                    <a:pt x="19912" y="3421"/>
                  </a:lnTo>
                  <a:lnTo>
                    <a:pt x="19903" y="3414"/>
                  </a:lnTo>
                  <a:lnTo>
                    <a:pt x="19894" y="3408"/>
                  </a:lnTo>
                  <a:lnTo>
                    <a:pt x="19887" y="3400"/>
                  </a:lnTo>
                  <a:lnTo>
                    <a:pt x="19880" y="3392"/>
                  </a:lnTo>
                  <a:lnTo>
                    <a:pt x="19859" y="3355"/>
                  </a:lnTo>
                  <a:lnTo>
                    <a:pt x="19837" y="3310"/>
                  </a:lnTo>
                  <a:lnTo>
                    <a:pt x="19831" y="3297"/>
                  </a:lnTo>
                  <a:lnTo>
                    <a:pt x="19825" y="3285"/>
                  </a:lnTo>
                  <a:lnTo>
                    <a:pt x="19821" y="3272"/>
                  </a:lnTo>
                  <a:lnTo>
                    <a:pt x="19817" y="3257"/>
                  </a:lnTo>
                  <a:lnTo>
                    <a:pt x="19816" y="3244"/>
                  </a:lnTo>
                  <a:lnTo>
                    <a:pt x="19815" y="3231"/>
                  </a:lnTo>
                  <a:lnTo>
                    <a:pt x="19814" y="3219"/>
                  </a:lnTo>
                  <a:lnTo>
                    <a:pt x="19814" y="3207"/>
                  </a:lnTo>
                  <a:lnTo>
                    <a:pt x="19817" y="3167"/>
                  </a:lnTo>
                  <a:lnTo>
                    <a:pt x="19820" y="3151"/>
                  </a:lnTo>
                  <a:lnTo>
                    <a:pt x="19825" y="3143"/>
                  </a:lnTo>
                  <a:lnTo>
                    <a:pt x="19837" y="3118"/>
                  </a:lnTo>
                  <a:lnTo>
                    <a:pt x="19842" y="3100"/>
                  </a:lnTo>
                  <a:lnTo>
                    <a:pt x="19846" y="3079"/>
                  </a:lnTo>
                  <a:lnTo>
                    <a:pt x="19848" y="3067"/>
                  </a:lnTo>
                  <a:lnTo>
                    <a:pt x="19848" y="3055"/>
                  </a:lnTo>
                  <a:lnTo>
                    <a:pt x="19848" y="3042"/>
                  </a:lnTo>
                  <a:lnTo>
                    <a:pt x="19846" y="3027"/>
                  </a:lnTo>
                  <a:lnTo>
                    <a:pt x="19844" y="3002"/>
                  </a:lnTo>
                  <a:lnTo>
                    <a:pt x="19837" y="2981"/>
                  </a:lnTo>
                  <a:lnTo>
                    <a:pt x="19835" y="2972"/>
                  </a:lnTo>
                  <a:lnTo>
                    <a:pt x="19831" y="2964"/>
                  </a:lnTo>
                  <a:lnTo>
                    <a:pt x="19827" y="2956"/>
                  </a:lnTo>
                  <a:lnTo>
                    <a:pt x="19821" y="2949"/>
                  </a:lnTo>
                  <a:lnTo>
                    <a:pt x="19812" y="2937"/>
                  </a:lnTo>
                  <a:lnTo>
                    <a:pt x="19800" y="2928"/>
                  </a:lnTo>
                  <a:lnTo>
                    <a:pt x="19787" y="2920"/>
                  </a:lnTo>
                  <a:lnTo>
                    <a:pt x="19773" y="2913"/>
                  </a:lnTo>
                  <a:lnTo>
                    <a:pt x="19740" y="2904"/>
                  </a:lnTo>
                  <a:lnTo>
                    <a:pt x="19710" y="2896"/>
                  </a:lnTo>
                  <a:lnTo>
                    <a:pt x="19703" y="2892"/>
                  </a:lnTo>
                  <a:lnTo>
                    <a:pt x="19698" y="2890"/>
                  </a:lnTo>
                  <a:lnTo>
                    <a:pt x="19694" y="2886"/>
                  </a:lnTo>
                  <a:lnTo>
                    <a:pt x="19690" y="2880"/>
                  </a:lnTo>
                  <a:lnTo>
                    <a:pt x="19688" y="2874"/>
                  </a:lnTo>
                  <a:lnTo>
                    <a:pt x="19686" y="2866"/>
                  </a:lnTo>
                  <a:lnTo>
                    <a:pt x="19685" y="2857"/>
                  </a:lnTo>
                  <a:lnTo>
                    <a:pt x="19686" y="2846"/>
                  </a:lnTo>
                  <a:lnTo>
                    <a:pt x="19689" y="2826"/>
                  </a:lnTo>
                  <a:lnTo>
                    <a:pt x="19689" y="2812"/>
                  </a:lnTo>
                  <a:lnTo>
                    <a:pt x="19689" y="2802"/>
                  </a:lnTo>
                  <a:lnTo>
                    <a:pt x="19688" y="2796"/>
                  </a:lnTo>
                  <a:lnTo>
                    <a:pt x="19689" y="2789"/>
                  </a:lnTo>
                  <a:lnTo>
                    <a:pt x="19691" y="2783"/>
                  </a:lnTo>
                  <a:lnTo>
                    <a:pt x="19698" y="2773"/>
                  </a:lnTo>
                  <a:lnTo>
                    <a:pt x="19709" y="2760"/>
                  </a:lnTo>
                  <a:lnTo>
                    <a:pt x="19727" y="2738"/>
                  </a:lnTo>
                  <a:lnTo>
                    <a:pt x="19752" y="2706"/>
                  </a:lnTo>
                  <a:lnTo>
                    <a:pt x="19782" y="2665"/>
                  </a:lnTo>
                  <a:lnTo>
                    <a:pt x="19819" y="2621"/>
                  </a:lnTo>
                  <a:lnTo>
                    <a:pt x="19838" y="2598"/>
                  </a:lnTo>
                  <a:lnTo>
                    <a:pt x="19858" y="2575"/>
                  </a:lnTo>
                  <a:lnTo>
                    <a:pt x="19879" y="2553"/>
                  </a:lnTo>
                  <a:lnTo>
                    <a:pt x="19900" y="2530"/>
                  </a:lnTo>
                  <a:lnTo>
                    <a:pt x="19921" y="2510"/>
                  </a:lnTo>
                  <a:lnTo>
                    <a:pt x="19943" y="2491"/>
                  </a:lnTo>
                  <a:lnTo>
                    <a:pt x="19964" y="2473"/>
                  </a:lnTo>
                  <a:lnTo>
                    <a:pt x="19985" y="2459"/>
                  </a:lnTo>
                  <a:lnTo>
                    <a:pt x="19995" y="2452"/>
                  </a:lnTo>
                  <a:lnTo>
                    <a:pt x="20004" y="2446"/>
                  </a:lnTo>
                  <a:lnTo>
                    <a:pt x="20012" y="2439"/>
                  </a:lnTo>
                  <a:lnTo>
                    <a:pt x="20018" y="2432"/>
                  </a:lnTo>
                  <a:lnTo>
                    <a:pt x="20024" y="2425"/>
                  </a:lnTo>
                  <a:lnTo>
                    <a:pt x="20029" y="2418"/>
                  </a:lnTo>
                  <a:lnTo>
                    <a:pt x="20031" y="2411"/>
                  </a:lnTo>
                  <a:lnTo>
                    <a:pt x="20035" y="2405"/>
                  </a:lnTo>
                  <a:lnTo>
                    <a:pt x="20037" y="2398"/>
                  </a:lnTo>
                  <a:lnTo>
                    <a:pt x="20038" y="2392"/>
                  </a:lnTo>
                  <a:lnTo>
                    <a:pt x="20039" y="2385"/>
                  </a:lnTo>
                  <a:lnTo>
                    <a:pt x="20039" y="2380"/>
                  </a:lnTo>
                  <a:lnTo>
                    <a:pt x="20038" y="2366"/>
                  </a:lnTo>
                  <a:lnTo>
                    <a:pt x="20034" y="2355"/>
                  </a:lnTo>
                  <a:lnTo>
                    <a:pt x="20027" y="2343"/>
                  </a:lnTo>
                  <a:lnTo>
                    <a:pt x="20021" y="2331"/>
                  </a:lnTo>
                  <a:lnTo>
                    <a:pt x="20012" y="2320"/>
                  </a:lnTo>
                  <a:lnTo>
                    <a:pt x="20003" y="2311"/>
                  </a:lnTo>
                  <a:lnTo>
                    <a:pt x="19984" y="2292"/>
                  </a:lnTo>
                  <a:lnTo>
                    <a:pt x="19967" y="2279"/>
                  </a:lnTo>
                  <a:lnTo>
                    <a:pt x="19951" y="2267"/>
                  </a:lnTo>
                  <a:lnTo>
                    <a:pt x="19937" y="2258"/>
                  </a:lnTo>
                  <a:lnTo>
                    <a:pt x="19925" y="2251"/>
                  </a:lnTo>
                  <a:lnTo>
                    <a:pt x="19913" y="2246"/>
                  </a:lnTo>
                  <a:lnTo>
                    <a:pt x="19901" y="2242"/>
                  </a:lnTo>
                  <a:lnTo>
                    <a:pt x="19891" y="2240"/>
                  </a:lnTo>
                  <a:lnTo>
                    <a:pt x="19879" y="2237"/>
                  </a:lnTo>
                  <a:lnTo>
                    <a:pt x="19867" y="2236"/>
                  </a:lnTo>
                  <a:lnTo>
                    <a:pt x="19861" y="2236"/>
                  </a:lnTo>
                  <a:lnTo>
                    <a:pt x="19850" y="2240"/>
                  </a:lnTo>
                  <a:lnTo>
                    <a:pt x="19838" y="2245"/>
                  </a:lnTo>
                  <a:lnTo>
                    <a:pt x="19824" y="2254"/>
                  </a:lnTo>
                  <a:lnTo>
                    <a:pt x="19791" y="2275"/>
                  </a:lnTo>
                  <a:lnTo>
                    <a:pt x="19753" y="2302"/>
                  </a:lnTo>
                  <a:lnTo>
                    <a:pt x="19711" y="2331"/>
                  </a:lnTo>
                  <a:lnTo>
                    <a:pt x="19667" y="2360"/>
                  </a:lnTo>
                  <a:lnTo>
                    <a:pt x="19644" y="2374"/>
                  </a:lnTo>
                  <a:lnTo>
                    <a:pt x="19622" y="2386"/>
                  </a:lnTo>
                  <a:lnTo>
                    <a:pt x="19600" y="2398"/>
                  </a:lnTo>
                  <a:lnTo>
                    <a:pt x="19579" y="2409"/>
                  </a:lnTo>
                  <a:lnTo>
                    <a:pt x="19538" y="2425"/>
                  </a:lnTo>
                  <a:lnTo>
                    <a:pt x="19504" y="2438"/>
                  </a:lnTo>
                  <a:lnTo>
                    <a:pt x="19472" y="2448"/>
                  </a:lnTo>
                  <a:lnTo>
                    <a:pt x="19443" y="2455"/>
                  </a:lnTo>
                  <a:lnTo>
                    <a:pt x="19415" y="2462"/>
                  </a:lnTo>
                  <a:lnTo>
                    <a:pt x="19384" y="2466"/>
                  </a:lnTo>
                  <a:lnTo>
                    <a:pt x="19353" y="2469"/>
                  </a:lnTo>
                  <a:lnTo>
                    <a:pt x="19317" y="2472"/>
                  </a:lnTo>
                  <a:lnTo>
                    <a:pt x="19299" y="2475"/>
                  </a:lnTo>
                  <a:lnTo>
                    <a:pt x="19281" y="2479"/>
                  </a:lnTo>
                  <a:lnTo>
                    <a:pt x="19265" y="2483"/>
                  </a:lnTo>
                  <a:lnTo>
                    <a:pt x="19250" y="2487"/>
                  </a:lnTo>
                  <a:lnTo>
                    <a:pt x="19237" y="2493"/>
                  </a:lnTo>
                  <a:lnTo>
                    <a:pt x="19224" y="2499"/>
                  </a:lnTo>
                  <a:lnTo>
                    <a:pt x="19214" y="2505"/>
                  </a:lnTo>
                  <a:lnTo>
                    <a:pt x="19203" y="2513"/>
                  </a:lnTo>
                  <a:lnTo>
                    <a:pt x="19195" y="2520"/>
                  </a:lnTo>
                  <a:lnTo>
                    <a:pt x="19187" y="2528"/>
                  </a:lnTo>
                  <a:lnTo>
                    <a:pt x="19182" y="2536"/>
                  </a:lnTo>
                  <a:lnTo>
                    <a:pt x="19177" y="2545"/>
                  </a:lnTo>
                  <a:lnTo>
                    <a:pt x="19173" y="2553"/>
                  </a:lnTo>
                  <a:lnTo>
                    <a:pt x="19170" y="2562"/>
                  </a:lnTo>
                  <a:lnTo>
                    <a:pt x="19170" y="2570"/>
                  </a:lnTo>
                  <a:lnTo>
                    <a:pt x="19170" y="2578"/>
                  </a:lnTo>
                  <a:lnTo>
                    <a:pt x="19172" y="2583"/>
                  </a:lnTo>
                  <a:lnTo>
                    <a:pt x="19180" y="2594"/>
                  </a:lnTo>
                  <a:lnTo>
                    <a:pt x="19190" y="2610"/>
                  </a:lnTo>
                  <a:lnTo>
                    <a:pt x="19206" y="2628"/>
                  </a:lnTo>
                  <a:lnTo>
                    <a:pt x="19215" y="2637"/>
                  </a:lnTo>
                  <a:lnTo>
                    <a:pt x="19226" y="2648"/>
                  </a:lnTo>
                  <a:lnTo>
                    <a:pt x="19237" y="2657"/>
                  </a:lnTo>
                  <a:lnTo>
                    <a:pt x="19249" y="2666"/>
                  </a:lnTo>
                  <a:lnTo>
                    <a:pt x="19262" y="2676"/>
                  </a:lnTo>
                  <a:lnTo>
                    <a:pt x="19277" y="2682"/>
                  </a:lnTo>
                  <a:lnTo>
                    <a:pt x="19292" y="2689"/>
                  </a:lnTo>
                  <a:lnTo>
                    <a:pt x="19308" y="2694"/>
                  </a:lnTo>
                  <a:lnTo>
                    <a:pt x="19324" y="2697"/>
                  </a:lnTo>
                  <a:lnTo>
                    <a:pt x="19340" y="2699"/>
                  </a:lnTo>
                  <a:lnTo>
                    <a:pt x="19353" y="2701"/>
                  </a:lnTo>
                  <a:lnTo>
                    <a:pt x="19366" y="2701"/>
                  </a:lnTo>
                  <a:lnTo>
                    <a:pt x="19387" y="2701"/>
                  </a:lnTo>
                  <a:lnTo>
                    <a:pt x="19405" y="2699"/>
                  </a:lnTo>
                  <a:lnTo>
                    <a:pt x="19420" y="2698"/>
                  </a:lnTo>
                  <a:lnTo>
                    <a:pt x="19430" y="2698"/>
                  </a:lnTo>
                  <a:lnTo>
                    <a:pt x="19436" y="2699"/>
                  </a:lnTo>
                  <a:lnTo>
                    <a:pt x="19438" y="2702"/>
                  </a:lnTo>
                  <a:lnTo>
                    <a:pt x="19442" y="2706"/>
                  </a:lnTo>
                  <a:lnTo>
                    <a:pt x="19443" y="2710"/>
                  </a:lnTo>
                  <a:lnTo>
                    <a:pt x="19454" y="2730"/>
                  </a:lnTo>
                  <a:lnTo>
                    <a:pt x="19463" y="2747"/>
                  </a:lnTo>
                  <a:lnTo>
                    <a:pt x="19466" y="2755"/>
                  </a:lnTo>
                  <a:lnTo>
                    <a:pt x="19467" y="2764"/>
                  </a:lnTo>
                  <a:lnTo>
                    <a:pt x="19467" y="2768"/>
                  </a:lnTo>
                  <a:lnTo>
                    <a:pt x="19464" y="2773"/>
                  </a:lnTo>
                  <a:lnTo>
                    <a:pt x="19463" y="2779"/>
                  </a:lnTo>
                  <a:lnTo>
                    <a:pt x="19459" y="2785"/>
                  </a:lnTo>
                  <a:lnTo>
                    <a:pt x="19447" y="2802"/>
                  </a:lnTo>
                  <a:lnTo>
                    <a:pt x="19429" y="2829"/>
                  </a:lnTo>
                  <a:lnTo>
                    <a:pt x="19405" y="2861"/>
                  </a:lnTo>
                  <a:lnTo>
                    <a:pt x="19376" y="2899"/>
                  </a:lnTo>
                  <a:lnTo>
                    <a:pt x="19345" y="2939"/>
                  </a:lnTo>
                  <a:lnTo>
                    <a:pt x="19313" y="2980"/>
                  </a:lnTo>
                  <a:lnTo>
                    <a:pt x="19282" y="3020"/>
                  </a:lnTo>
                  <a:lnTo>
                    <a:pt x="19250" y="3056"/>
                  </a:lnTo>
                  <a:lnTo>
                    <a:pt x="19222" y="3089"/>
                  </a:lnTo>
                  <a:lnTo>
                    <a:pt x="19191" y="3118"/>
                  </a:lnTo>
                  <a:lnTo>
                    <a:pt x="19163" y="3146"/>
                  </a:lnTo>
                  <a:lnTo>
                    <a:pt x="19136" y="3171"/>
                  </a:lnTo>
                  <a:lnTo>
                    <a:pt x="19124" y="3183"/>
                  </a:lnTo>
                  <a:lnTo>
                    <a:pt x="19114" y="3195"/>
                  </a:lnTo>
                  <a:lnTo>
                    <a:pt x="19103" y="3207"/>
                  </a:lnTo>
                  <a:lnTo>
                    <a:pt x="19096" y="3219"/>
                  </a:lnTo>
                  <a:lnTo>
                    <a:pt x="19090" y="3229"/>
                  </a:lnTo>
                  <a:lnTo>
                    <a:pt x="19086" y="3241"/>
                  </a:lnTo>
                  <a:lnTo>
                    <a:pt x="19084" y="3252"/>
                  </a:lnTo>
                  <a:lnTo>
                    <a:pt x="19084" y="3264"/>
                  </a:lnTo>
                  <a:lnTo>
                    <a:pt x="19085" y="3275"/>
                  </a:lnTo>
                  <a:lnTo>
                    <a:pt x="19088" y="3287"/>
                  </a:lnTo>
                  <a:lnTo>
                    <a:pt x="19090" y="3299"/>
                  </a:lnTo>
                  <a:lnTo>
                    <a:pt x="19094" y="3312"/>
                  </a:lnTo>
                  <a:lnTo>
                    <a:pt x="19100" y="3326"/>
                  </a:lnTo>
                  <a:lnTo>
                    <a:pt x="19105" y="3338"/>
                  </a:lnTo>
                  <a:lnTo>
                    <a:pt x="19111" y="3349"/>
                  </a:lnTo>
                  <a:lnTo>
                    <a:pt x="19119" y="3361"/>
                  </a:lnTo>
                  <a:lnTo>
                    <a:pt x="19127" y="3372"/>
                  </a:lnTo>
                  <a:lnTo>
                    <a:pt x="19136" y="3381"/>
                  </a:lnTo>
                  <a:lnTo>
                    <a:pt x="19147" y="3389"/>
                  </a:lnTo>
                  <a:lnTo>
                    <a:pt x="19157" y="3396"/>
                  </a:lnTo>
                  <a:lnTo>
                    <a:pt x="19168" y="3401"/>
                  </a:lnTo>
                  <a:lnTo>
                    <a:pt x="19181" y="3404"/>
                  </a:lnTo>
                  <a:lnTo>
                    <a:pt x="19194" y="3405"/>
                  </a:lnTo>
                  <a:lnTo>
                    <a:pt x="19208" y="3402"/>
                  </a:lnTo>
                  <a:lnTo>
                    <a:pt x="19215" y="3401"/>
                  </a:lnTo>
                  <a:lnTo>
                    <a:pt x="19223" y="3398"/>
                  </a:lnTo>
                  <a:lnTo>
                    <a:pt x="19232" y="3394"/>
                  </a:lnTo>
                  <a:lnTo>
                    <a:pt x="19240" y="3389"/>
                  </a:lnTo>
                  <a:lnTo>
                    <a:pt x="19258" y="3377"/>
                  </a:lnTo>
                  <a:lnTo>
                    <a:pt x="19278" y="3363"/>
                  </a:lnTo>
                  <a:lnTo>
                    <a:pt x="19298" y="3347"/>
                  </a:lnTo>
                  <a:lnTo>
                    <a:pt x="19319" y="3328"/>
                  </a:lnTo>
                  <a:lnTo>
                    <a:pt x="19338" y="3309"/>
                  </a:lnTo>
                  <a:lnTo>
                    <a:pt x="19358" y="3287"/>
                  </a:lnTo>
                  <a:lnTo>
                    <a:pt x="19378" y="3266"/>
                  </a:lnTo>
                  <a:lnTo>
                    <a:pt x="19396" y="3244"/>
                  </a:lnTo>
                  <a:lnTo>
                    <a:pt x="19413" y="3224"/>
                  </a:lnTo>
                  <a:lnTo>
                    <a:pt x="19428" y="3204"/>
                  </a:lnTo>
                  <a:lnTo>
                    <a:pt x="19441" y="3184"/>
                  </a:lnTo>
                  <a:lnTo>
                    <a:pt x="19451" y="3168"/>
                  </a:lnTo>
                  <a:lnTo>
                    <a:pt x="19459" y="3154"/>
                  </a:lnTo>
                  <a:lnTo>
                    <a:pt x="19464" y="3142"/>
                  </a:lnTo>
                  <a:lnTo>
                    <a:pt x="19472" y="3122"/>
                  </a:lnTo>
                  <a:lnTo>
                    <a:pt x="19481" y="3104"/>
                  </a:lnTo>
                  <a:lnTo>
                    <a:pt x="19492" y="3087"/>
                  </a:lnTo>
                  <a:lnTo>
                    <a:pt x="19504" y="3072"/>
                  </a:lnTo>
                  <a:lnTo>
                    <a:pt x="19510" y="3065"/>
                  </a:lnTo>
                  <a:lnTo>
                    <a:pt x="19517" y="3060"/>
                  </a:lnTo>
                  <a:lnTo>
                    <a:pt x="19525" y="3055"/>
                  </a:lnTo>
                  <a:lnTo>
                    <a:pt x="19531" y="3051"/>
                  </a:lnTo>
                  <a:lnTo>
                    <a:pt x="19539" y="3047"/>
                  </a:lnTo>
                  <a:lnTo>
                    <a:pt x="19547" y="3044"/>
                  </a:lnTo>
                  <a:lnTo>
                    <a:pt x="19556" y="3042"/>
                  </a:lnTo>
                  <a:lnTo>
                    <a:pt x="19564" y="3040"/>
                  </a:lnTo>
                  <a:lnTo>
                    <a:pt x="19573" y="3040"/>
                  </a:lnTo>
                  <a:lnTo>
                    <a:pt x="19581" y="3040"/>
                  </a:lnTo>
                  <a:lnTo>
                    <a:pt x="19588" y="3040"/>
                  </a:lnTo>
                  <a:lnTo>
                    <a:pt x="19594" y="3043"/>
                  </a:lnTo>
                  <a:lnTo>
                    <a:pt x="19601" y="3044"/>
                  </a:lnTo>
                  <a:lnTo>
                    <a:pt x="19606" y="3047"/>
                  </a:lnTo>
                  <a:lnTo>
                    <a:pt x="19610" y="3051"/>
                  </a:lnTo>
                  <a:lnTo>
                    <a:pt x="19614" y="3055"/>
                  </a:lnTo>
                  <a:lnTo>
                    <a:pt x="19618" y="3059"/>
                  </a:lnTo>
                  <a:lnTo>
                    <a:pt x="19621" y="3063"/>
                  </a:lnTo>
                  <a:lnTo>
                    <a:pt x="19623" y="3068"/>
                  </a:lnTo>
                  <a:lnTo>
                    <a:pt x="19625" y="3073"/>
                  </a:lnTo>
                  <a:lnTo>
                    <a:pt x="19626" y="3084"/>
                  </a:lnTo>
                  <a:lnTo>
                    <a:pt x="19626" y="3094"/>
                  </a:lnTo>
                  <a:lnTo>
                    <a:pt x="19625" y="3120"/>
                  </a:lnTo>
                  <a:lnTo>
                    <a:pt x="19627" y="3164"/>
                  </a:lnTo>
                  <a:lnTo>
                    <a:pt x="19632" y="3225"/>
                  </a:lnTo>
                  <a:lnTo>
                    <a:pt x="19639" y="3294"/>
                  </a:lnTo>
                  <a:lnTo>
                    <a:pt x="19648" y="3365"/>
                  </a:lnTo>
                  <a:lnTo>
                    <a:pt x="19659" y="3433"/>
                  </a:lnTo>
                  <a:lnTo>
                    <a:pt x="19665" y="3463"/>
                  </a:lnTo>
                  <a:lnTo>
                    <a:pt x="19672" y="3490"/>
                  </a:lnTo>
                  <a:lnTo>
                    <a:pt x="19678" y="3512"/>
                  </a:lnTo>
                  <a:lnTo>
                    <a:pt x="19686" y="3529"/>
                  </a:lnTo>
                  <a:lnTo>
                    <a:pt x="19695" y="3545"/>
                  </a:lnTo>
                  <a:lnTo>
                    <a:pt x="19707" y="3560"/>
                  </a:lnTo>
                  <a:lnTo>
                    <a:pt x="19723" y="3575"/>
                  </a:lnTo>
                  <a:lnTo>
                    <a:pt x="19741" y="3590"/>
                  </a:lnTo>
                  <a:lnTo>
                    <a:pt x="19762" y="3604"/>
                  </a:lnTo>
                  <a:lnTo>
                    <a:pt x="19785" y="3619"/>
                  </a:lnTo>
                  <a:lnTo>
                    <a:pt x="19810" y="3632"/>
                  </a:lnTo>
                  <a:lnTo>
                    <a:pt x="19837" y="3644"/>
                  </a:lnTo>
                  <a:lnTo>
                    <a:pt x="19865" y="3655"/>
                  </a:lnTo>
                  <a:lnTo>
                    <a:pt x="19894" y="3664"/>
                  </a:lnTo>
                  <a:lnTo>
                    <a:pt x="19924" y="3672"/>
                  </a:lnTo>
                  <a:lnTo>
                    <a:pt x="19955" y="3678"/>
                  </a:lnTo>
                  <a:lnTo>
                    <a:pt x="19987" y="3682"/>
                  </a:lnTo>
                  <a:lnTo>
                    <a:pt x="20017" y="3684"/>
                  </a:lnTo>
                  <a:lnTo>
                    <a:pt x="20048" y="3684"/>
                  </a:lnTo>
                  <a:lnTo>
                    <a:pt x="20080" y="3680"/>
                  </a:lnTo>
                  <a:lnTo>
                    <a:pt x="20113" y="3675"/>
                  </a:lnTo>
                  <a:lnTo>
                    <a:pt x="20151" y="3665"/>
                  </a:lnTo>
                  <a:lnTo>
                    <a:pt x="20194" y="3655"/>
                  </a:lnTo>
                  <a:lnTo>
                    <a:pt x="20240" y="3641"/>
                  </a:lnTo>
                  <a:lnTo>
                    <a:pt x="20289" y="3626"/>
                  </a:lnTo>
                  <a:lnTo>
                    <a:pt x="20339" y="3608"/>
                  </a:lnTo>
                  <a:lnTo>
                    <a:pt x="20391" y="3591"/>
                  </a:lnTo>
                  <a:lnTo>
                    <a:pt x="20442" y="3571"/>
                  </a:lnTo>
                  <a:lnTo>
                    <a:pt x="20495" y="3552"/>
                  </a:lnTo>
                  <a:lnTo>
                    <a:pt x="20545" y="3532"/>
                  </a:lnTo>
                  <a:lnTo>
                    <a:pt x="20593" y="3512"/>
                  </a:lnTo>
                  <a:lnTo>
                    <a:pt x="20639" y="3492"/>
                  </a:lnTo>
                  <a:lnTo>
                    <a:pt x="20681" y="3472"/>
                  </a:lnTo>
                  <a:lnTo>
                    <a:pt x="20719" y="3454"/>
                  </a:lnTo>
                  <a:lnTo>
                    <a:pt x="20751" y="3437"/>
                  </a:lnTo>
                  <a:lnTo>
                    <a:pt x="20778" y="3421"/>
                  </a:lnTo>
                  <a:lnTo>
                    <a:pt x="20823" y="3390"/>
                  </a:lnTo>
                  <a:lnTo>
                    <a:pt x="20862" y="3363"/>
                  </a:lnTo>
                  <a:lnTo>
                    <a:pt x="20896" y="3336"/>
                  </a:lnTo>
                  <a:lnTo>
                    <a:pt x="20925" y="3311"/>
                  </a:lnTo>
                  <a:lnTo>
                    <a:pt x="20949" y="3290"/>
                  </a:lnTo>
                  <a:lnTo>
                    <a:pt x="20967" y="3270"/>
                  </a:lnTo>
                  <a:lnTo>
                    <a:pt x="20974" y="3261"/>
                  </a:lnTo>
                  <a:lnTo>
                    <a:pt x="20980" y="3253"/>
                  </a:lnTo>
                  <a:lnTo>
                    <a:pt x="20984" y="3246"/>
                  </a:lnTo>
                  <a:lnTo>
                    <a:pt x="20988" y="3240"/>
                  </a:lnTo>
                  <a:lnTo>
                    <a:pt x="20992" y="3227"/>
                  </a:lnTo>
                  <a:lnTo>
                    <a:pt x="20996" y="3212"/>
                  </a:lnTo>
                  <a:lnTo>
                    <a:pt x="21000" y="3199"/>
                  </a:lnTo>
                  <a:lnTo>
                    <a:pt x="21000" y="3183"/>
                  </a:lnTo>
                  <a:lnTo>
                    <a:pt x="20999" y="3176"/>
                  </a:lnTo>
                  <a:lnTo>
                    <a:pt x="20996" y="3166"/>
                  </a:lnTo>
                  <a:lnTo>
                    <a:pt x="20992" y="3155"/>
                  </a:lnTo>
                  <a:lnTo>
                    <a:pt x="20986" y="3145"/>
                  </a:lnTo>
                  <a:lnTo>
                    <a:pt x="20976" y="3134"/>
                  </a:lnTo>
                  <a:close/>
                  <a:moveTo>
                    <a:pt x="19817" y="1882"/>
                  </a:moveTo>
                  <a:lnTo>
                    <a:pt x="19795" y="1879"/>
                  </a:lnTo>
                  <a:lnTo>
                    <a:pt x="19770" y="1878"/>
                  </a:lnTo>
                  <a:lnTo>
                    <a:pt x="19744" y="1876"/>
                  </a:lnTo>
                  <a:lnTo>
                    <a:pt x="19718" y="1878"/>
                  </a:lnTo>
                  <a:lnTo>
                    <a:pt x="19706" y="1879"/>
                  </a:lnTo>
                  <a:lnTo>
                    <a:pt x="19694" y="1882"/>
                  </a:lnTo>
                  <a:lnTo>
                    <a:pt x="19682" y="1884"/>
                  </a:lnTo>
                  <a:lnTo>
                    <a:pt x="19672" y="1888"/>
                  </a:lnTo>
                  <a:lnTo>
                    <a:pt x="19661" y="1892"/>
                  </a:lnTo>
                  <a:lnTo>
                    <a:pt x="19652" y="1897"/>
                  </a:lnTo>
                  <a:lnTo>
                    <a:pt x="19646" y="1905"/>
                  </a:lnTo>
                  <a:lnTo>
                    <a:pt x="19639" y="1913"/>
                  </a:lnTo>
                  <a:lnTo>
                    <a:pt x="19628" y="1929"/>
                  </a:lnTo>
                  <a:lnTo>
                    <a:pt x="19619" y="1942"/>
                  </a:lnTo>
                  <a:lnTo>
                    <a:pt x="19609" y="1954"/>
                  </a:lnTo>
                  <a:lnTo>
                    <a:pt x="19597" y="1963"/>
                  </a:lnTo>
                  <a:lnTo>
                    <a:pt x="19584" y="1971"/>
                  </a:lnTo>
                  <a:lnTo>
                    <a:pt x="19568" y="1977"/>
                  </a:lnTo>
                  <a:lnTo>
                    <a:pt x="19548" y="1982"/>
                  </a:lnTo>
                  <a:lnTo>
                    <a:pt x="19525" y="1987"/>
                  </a:lnTo>
                  <a:lnTo>
                    <a:pt x="19513" y="1990"/>
                  </a:lnTo>
                  <a:lnTo>
                    <a:pt x="19501" y="1993"/>
                  </a:lnTo>
                  <a:lnTo>
                    <a:pt x="19491" y="1998"/>
                  </a:lnTo>
                  <a:lnTo>
                    <a:pt x="19481" y="2002"/>
                  </a:lnTo>
                  <a:lnTo>
                    <a:pt x="19474" y="2008"/>
                  </a:lnTo>
                  <a:lnTo>
                    <a:pt x="19466" y="2014"/>
                  </a:lnTo>
                  <a:lnTo>
                    <a:pt x="19459" y="2020"/>
                  </a:lnTo>
                  <a:lnTo>
                    <a:pt x="19454" y="2027"/>
                  </a:lnTo>
                  <a:lnTo>
                    <a:pt x="19449" y="2035"/>
                  </a:lnTo>
                  <a:lnTo>
                    <a:pt x="19445" y="2041"/>
                  </a:lnTo>
                  <a:lnTo>
                    <a:pt x="19442" y="2049"/>
                  </a:lnTo>
                  <a:lnTo>
                    <a:pt x="19439" y="2056"/>
                  </a:lnTo>
                  <a:lnTo>
                    <a:pt x="19437" y="2070"/>
                  </a:lnTo>
                  <a:lnTo>
                    <a:pt x="19437" y="2082"/>
                  </a:lnTo>
                  <a:lnTo>
                    <a:pt x="19437" y="2085"/>
                  </a:lnTo>
                  <a:lnTo>
                    <a:pt x="19441" y="2094"/>
                  </a:lnTo>
                  <a:lnTo>
                    <a:pt x="19447" y="2105"/>
                  </a:lnTo>
                  <a:lnTo>
                    <a:pt x="19458" y="2117"/>
                  </a:lnTo>
                  <a:lnTo>
                    <a:pt x="19464" y="2123"/>
                  </a:lnTo>
                  <a:lnTo>
                    <a:pt x="19472" y="2129"/>
                  </a:lnTo>
                  <a:lnTo>
                    <a:pt x="19481" y="2133"/>
                  </a:lnTo>
                  <a:lnTo>
                    <a:pt x="19492" y="2137"/>
                  </a:lnTo>
                  <a:lnTo>
                    <a:pt x="19504" y="2139"/>
                  </a:lnTo>
                  <a:lnTo>
                    <a:pt x="19518" y="2140"/>
                  </a:lnTo>
                  <a:lnTo>
                    <a:pt x="19533" y="2139"/>
                  </a:lnTo>
                  <a:lnTo>
                    <a:pt x="19550" y="2137"/>
                  </a:lnTo>
                  <a:lnTo>
                    <a:pt x="19565" y="2133"/>
                  </a:lnTo>
                  <a:lnTo>
                    <a:pt x="19581" y="2127"/>
                  </a:lnTo>
                  <a:lnTo>
                    <a:pt x="19596" y="2122"/>
                  </a:lnTo>
                  <a:lnTo>
                    <a:pt x="19607" y="2115"/>
                  </a:lnTo>
                  <a:lnTo>
                    <a:pt x="19630" y="2102"/>
                  </a:lnTo>
                  <a:lnTo>
                    <a:pt x="19649" y="2088"/>
                  </a:lnTo>
                  <a:lnTo>
                    <a:pt x="19667" y="2073"/>
                  </a:lnTo>
                  <a:lnTo>
                    <a:pt x="19681" y="2061"/>
                  </a:lnTo>
                  <a:lnTo>
                    <a:pt x="19688" y="2056"/>
                  </a:lnTo>
                  <a:lnTo>
                    <a:pt x="19694" y="2052"/>
                  </a:lnTo>
                  <a:lnTo>
                    <a:pt x="19702" y="2048"/>
                  </a:lnTo>
                  <a:lnTo>
                    <a:pt x="19709" y="2045"/>
                  </a:lnTo>
                  <a:lnTo>
                    <a:pt x="19747" y="2041"/>
                  </a:lnTo>
                  <a:lnTo>
                    <a:pt x="19793" y="2036"/>
                  </a:lnTo>
                  <a:lnTo>
                    <a:pt x="19804" y="2032"/>
                  </a:lnTo>
                  <a:lnTo>
                    <a:pt x="19815" y="2028"/>
                  </a:lnTo>
                  <a:lnTo>
                    <a:pt x="19825" y="2023"/>
                  </a:lnTo>
                  <a:lnTo>
                    <a:pt x="19836" y="2016"/>
                  </a:lnTo>
                  <a:lnTo>
                    <a:pt x="19844" y="2007"/>
                  </a:lnTo>
                  <a:lnTo>
                    <a:pt x="19852" y="1996"/>
                  </a:lnTo>
                  <a:lnTo>
                    <a:pt x="19857" y="1985"/>
                  </a:lnTo>
                  <a:lnTo>
                    <a:pt x="19862" y="1970"/>
                  </a:lnTo>
                  <a:lnTo>
                    <a:pt x="19867" y="1942"/>
                  </a:lnTo>
                  <a:lnTo>
                    <a:pt x="19870" y="1921"/>
                  </a:lnTo>
                  <a:lnTo>
                    <a:pt x="19871" y="1913"/>
                  </a:lnTo>
                  <a:lnTo>
                    <a:pt x="19871" y="1905"/>
                  </a:lnTo>
                  <a:lnTo>
                    <a:pt x="19870" y="1900"/>
                  </a:lnTo>
                  <a:lnTo>
                    <a:pt x="19867" y="1896"/>
                  </a:lnTo>
                  <a:lnTo>
                    <a:pt x="19865" y="1892"/>
                  </a:lnTo>
                  <a:lnTo>
                    <a:pt x="19861" y="1889"/>
                  </a:lnTo>
                  <a:lnTo>
                    <a:pt x="19856" y="1887"/>
                  </a:lnTo>
                  <a:lnTo>
                    <a:pt x="19850" y="1885"/>
                  </a:lnTo>
                  <a:lnTo>
                    <a:pt x="19836" y="1883"/>
                  </a:lnTo>
                  <a:lnTo>
                    <a:pt x="19817" y="1882"/>
                  </a:lnTo>
                  <a:close/>
                  <a:moveTo>
                    <a:pt x="20333" y="984"/>
                  </a:moveTo>
                  <a:lnTo>
                    <a:pt x="20122" y="934"/>
                  </a:lnTo>
                  <a:lnTo>
                    <a:pt x="20110" y="943"/>
                  </a:lnTo>
                  <a:lnTo>
                    <a:pt x="20080" y="969"/>
                  </a:lnTo>
                  <a:lnTo>
                    <a:pt x="20058" y="984"/>
                  </a:lnTo>
                  <a:lnTo>
                    <a:pt x="20033" y="1003"/>
                  </a:lnTo>
                  <a:lnTo>
                    <a:pt x="20003" y="1023"/>
                  </a:lnTo>
                  <a:lnTo>
                    <a:pt x="19970" y="1044"/>
                  </a:lnTo>
                  <a:lnTo>
                    <a:pt x="19954" y="1053"/>
                  </a:lnTo>
                  <a:lnTo>
                    <a:pt x="19940" y="1060"/>
                  </a:lnTo>
                  <a:lnTo>
                    <a:pt x="19926" y="1066"/>
                  </a:lnTo>
                  <a:lnTo>
                    <a:pt x="19916" y="1069"/>
                  </a:lnTo>
                  <a:lnTo>
                    <a:pt x="19905" y="1072"/>
                  </a:lnTo>
                  <a:lnTo>
                    <a:pt x="19898" y="1073"/>
                  </a:lnTo>
                  <a:lnTo>
                    <a:pt x="19890" y="1072"/>
                  </a:lnTo>
                  <a:lnTo>
                    <a:pt x="19883" y="1069"/>
                  </a:lnTo>
                  <a:lnTo>
                    <a:pt x="19878" y="1065"/>
                  </a:lnTo>
                  <a:lnTo>
                    <a:pt x="19873" y="1061"/>
                  </a:lnTo>
                  <a:lnTo>
                    <a:pt x="19869" y="1054"/>
                  </a:lnTo>
                  <a:lnTo>
                    <a:pt x="19865" y="1048"/>
                  </a:lnTo>
                  <a:lnTo>
                    <a:pt x="19858" y="1029"/>
                  </a:lnTo>
                  <a:lnTo>
                    <a:pt x="19853" y="1008"/>
                  </a:lnTo>
                  <a:lnTo>
                    <a:pt x="19841" y="963"/>
                  </a:lnTo>
                  <a:lnTo>
                    <a:pt x="19829" y="922"/>
                  </a:lnTo>
                  <a:lnTo>
                    <a:pt x="19819" y="892"/>
                  </a:lnTo>
                  <a:lnTo>
                    <a:pt x="19815" y="880"/>
                  </a:lnTo>
                  <a:lnTo>
                    <a:pt x="19803" y="872"/>
                  </a:lnTo>
                  <a:lnTo>
                    <a:pt x="19773" y="851"/>
                  </a:lnTo>
                  <a:lnTo>
                    <a:pt x="19727" y="821"/>
                  </a:lnTo>
                  <a:lnTo>
                    <a:pt x="19672" y="786"/>
                  </a:lnTo>
                  <a:lnTo>
                    <a:pt x="19643" y="769"/>
                  </a:lnTo>
                  <a:lnTo>
                    <a:pt x="19613" y="752"/>
                  </a:lnTo>
                  <a:lnTo>
                    <a:pt x="19584" y="736"/>
                  </a:lnTo>
                  <a:lnTo>
                    <a:pt x="19555" y="723"/>
                  </a:lnTo>
                  <a:lnTo>
                    <a:pt x="19527" y="711"/>
                  </a:lnTo>
                  <a:lnTo>
                    <a:pt x="19501" y="703"/>
                  </a:lnTo>
                  <a:lnTo>
                    <a:pt x="19489" y="699"/>
                  </a:lnTo>
                  <a:lnTo>
                    <a:pt x="19479" y="698"/>
                  </a:lnTo>
                  <a:lnTo>
                    <a:pt x="19468" y="696"/>
                  </a:lnTo>
                  <a:lnTo>
                    <a:pt x="19459" y="696"/>
                  </a:lnTo>
                  <a:lnTo>
                    <a:pt x="19443" y="698"/>
                  </a:lnTo>
                  <a:lnTo>
                    <a:pt x="19429" y="702"/>
                  </a:lnTo>
                  <a:lnTo>
                    <a:pt x="19417" y="707"/>
                  </a:lnTo>
                  <a:lnTo>
                    <a:pt x="19407" y="713"/>
                  </a:lnTo>
                  <a:lnTo>
                    <a:pt x="19399" y="721"/>
                  </a:lnTo>
                  <a:lnTo>
                    <a:pt x="19392" y="729"/>
                  </a:lnTo>
                  <a:lnTo>
                    <a:pt x="19387" y="739"/>
                  </a:lnTo>
                  <a:lnTo>
                    <a:pt x="19383" y="749"/>
                  </a:lnTo>
                  <a:lnTo>
                    <a:pt x="19371" y="790"/>
                  </a:lnTo>
                  <a:lnTo>
                    <a:pt x="19362" y="822"/>
                  </a:lnTo>
                  <a:lnTo>
                    <a:pt x="19361" y="826"/>
                  </a:lnTo>
                  <a:lnTo>
                    <a:pt x="19361" y="828"/>
                  </a:lnTo>
                  <a:lnTo>
                    <a:pt x="19362" y="834"/>
                  </a:lnTo>
                  <a:lnTo>
                    <a:pt x="19363" y="838"/>
                  </a:lnTo>
                  <a:lnTo>
                    <a:pt x="19371" y="850"/>
                  </a:lnTo>
                  <a:lnTo>
                    <a:pt x="19382" y="861"/>
                  </a:lnTo>
                  <a:lnTo>
                    <a:pt x="19411" y="892"/>
                  </a:lnTo>
                  <a:lnTo>
                    <a:pt x="19446" y="925"/>
                  </a:lnTo>
                  <a:lnTo>
                    <a:pt x="19483" y="961"/>
                  </a:lnTo>
                  <a:lnTo>
                    <a:pt x="19518" y="998"/>
                  </a:lnTo>
                  <a:lnTo>
                    <a:pt x="19534" y="1015"/>
                  </a:lnTo>
                  <a:lnTo>
                    <a:pt x="19547" y="1032"/>
                  </a:lnTo>
                  <a:lnTo>
                    <a:pt x="19556" y="1049"/>
                  </a:lnTo>
                  <a:lnTo>
                    <a:pt x="19563" y="1064"/>
                  </a:lnTo>
                  <a:lnTo>
                    <a:pt x="19573" y="1093"/>
                  </a:lnTo>
                  <a:lnTo>
                    <a:pt x="19586" y="1122"/>
                  </a:lnTo>
                  <a:lnTo>
                    <a:pt x="19598" y="1148"/>
                  </a:lnTo>
                  <a:lnTo>
                    <a:pt x="19610" y="1175"/>
                  </a:lnTo>
                  <a:lnTo>
                    <a:pt x="19615" y="1188"/>
                  </a:lnTo>
                  <a:lnTo>
                    <a:pt x="19619" y="1201"/>
                  </a:lnTo>
                  <a:lnTo>
                    <a:pt x="19622" y="1213"/>
                  </a:lnTo>
                  <a:lnTo>
                    <a:pt x="19623" y="1226"/>
                  </a:lnTo>
                  <a:lnTo>
                    <a:pt x="19625" y="1238"/>
                  </a:lnTo>
                  <a:lnTo>
                    <a:pt x="19623" y="1250"/>
                  </a:lnTo>
                  <a:lnTo>
                    <a:pt x="19621" y="1262"/>
                  </a:lnTo>
                  <a:lnTo>
                    <a:pt x="19617" y="1274"/>
                  </a:lnTo>
                  <a:lnTo>
                    <a:pt x="19605" y="1296"/>
                  </a:lnTo>
                  <a:lnTo>
                    <a:pt x="19590" y="1319"/>
                  </a:lnTo>
                  <a:lnTo>
                    <a:pt x="19583" y="1329"/>
                  </a:lnTo>
                  <a:lnTo>
                    <a:pt x="19573" y="1340"/>
                  </a:lnTo>
                  <a:lnTo>
                    <a:pt x="19564" y="1349"/>
                  </a:lnTo>
                  <a:lnTo>
                    <a:pt x="19555" y="1358"/>
                  </a:lnTo>
                  <a:lnTo>
                    <a:pt x="19544" y="1366"/>
                  </a:lnTo>
                  <a:lnTo>
                    <a:pt x="19534" y="1374"/>
                  </a:lnTo>
                  <a:lnTo>
                    <a:pt x="19523" y="1379"/>
                  </a:lnTo>
                  <a:lnTo>
                    <a:pt x="19513" y="1385"/>
                  </a:lnTo>
                  <a:lnTo>
                    <a:pt x="19501" y="1389"/>
                  </a:lnTo>
                  <a:lnTo>
                    <a:pt x="19489" y="1391"/>
                  </a:lnTo>
                  <a:lnTo>
                    <a:pt x="19478" y="1393"/>
                  </a:lnTo>
                  <a:lnTo>
                    <a:pt x="19467" y="1393"/>
                  </a:lnTo>
                  <a:lnTo>
                    <a:pt x="19447" y="1390"/>
                  </a:lnTo>
                  <a:lnTo>
                    <a:pt x="19436" y="1389"/>
                  </a:lnTo>
                  <a:lnTo>
                    <a:pt x="19428" y="1387"/>
                  </a:lnTo>
                  <a:lnTo>
                    <a:pt x="19422" y="1386"/>
                  </a:lnTo>
                  <a:lnTo>
                    <a:pt x="19408" y="1377"/>
                  </a:lnTo>
                  <a:lnTo>
                    <a:pt x="19370" y="1357"/>
                  </a:lnTo>
                  <a:lnTo>
                    <a:pt x="19357" y="1349"/>
                  </a:lnTo>
                  <a:lnTo>
                    <a:pt x="19344" y="1342"/>
                  </a:lnTo>
                  <a:lnTo>
                    <a:pt x="19333" y="1335"/>
                  </a:lnTo>
                  <a:lnTo>
                    <a:pt x="19323" y="1327"/>
                  </a:lnTo>
                  <a:lnTo>
                    <a:pt x="19303" y="1311"/>
                  </a:lnTo>
                  <a:lnTo>
                    <a:pt x="19287" y="1295"/>
                  </a:lnTo>
                  <a:lnTo>
                    <a:pt x="19271" y="1282"/>
                  </a:lnTo>
                  <a:lnTo>
                    <a:pt x="19258" y="1271"/>
                  </a:lnTo>
                  <a:lnTo>
                    <a:pt x="19250" y="1267"/>
                  </a:lnTo>
                  <a:lnTo>
                    <a:pt x="19244" y="1264"/>
                  </a:lnTo>
                  <a:lnTo>
                    <a:pt x="19236" y="1263"/>
                  </a:lnTo>
                  <a:lnTo>
                    <a:pt x="19229" y="1263"/>
                  </a:lnTo>
                  <a:lnTo>
                    <a:pt x="19222" y="1264"/>
                  </a:lnTo>
                  <a:lnTo>
                    <a:pt x="19212" y="1266"/>
                  </a:lnTo>
                  <a:lnTo>
                    <a:pt x="19205" y="1270"/>
                  </a:lnTo>
                  <a:lnTo>
                    <a:pt x="19195" y="1275"/>
                  </a:lnTo>
                  <a:lnTo>
                    <a:pt x="19186" y="1282"/>
                  </a:lnTo>
                  <a:lnTo>
                    <a:pt x="19177" y="1288"/>
                  </a:lnTo>
                  <a:lnTo>
                    <a:pt x="19166" y="1298"/>
                  </a:lnTo>
                  <a:lnTo>
                    <a:pt x="19157" y="1307"/>
                  </a:lnTo>
                  <a:lnTo>
                    <a:pt x="19148" y="1317"/>
                  </a:lnTo>
                  <a:lnTo>
                    <a:pt x="19139" y="1329"/>
                  </a:lnTo>
                  <a:lnTo>
                    <a:pt x="19130" y="1342"/>
                  </a:lnTo>
                  <a:lnTo>
                    <a:pt x="19121" y="1356"/>
                  </a:lnTo>
                  <a:lnTo>
                    <a:pt x="19111" y="1370"/>
                  </a:lnTo>
                  <a:lnTo>
                    <a:pt x="19102" y="1386"/>
                  </a:lnTo>
                  <a:lnTo>
                    <a:pt x="19094" y="1402"/>
                  </a:lnTo>
                  <a:lnTo>
                    <a:pt x="19085" y="1419"/>
                  </a:lnTo>
                  <a:lnTo>
                    <a:pt x="19077" y="1438"/>
                  </a:lnTo>
                  <a:lnTo>
                    <a:pt x="19067" y="1456"/>
                  </a:lnTo>
                  <a:lnTo>
                    <a:pt x="19054" y="1476"/>
                  </a:lnTo>
                  <a:lnTo>
                    <a:pt x="19040" y="1496"/>
                  </a:lnTo>
                  <a:lnTo>
                    <a:pt x="19026" y="1516"/>
                  </a:lnTo>
                  <a:lnTo>
                    <a:pt x="19010" y="1537"/>
                  </a:lnTo>
                  <a:lnTo>
                    <a:pt x="18995" y="1556"/>
                  </a:lnTo>
                  <a:lnTo>
                    <a:pt x="18977" y="1576"/>
                  </a:lnTo>
                  <a:lnTo>
                    <a:pt x="18960" y="1595"/>
                  </a:lnTo>
                  <a:lnTo>
                    <a:pt x="18943" y="1613"/>
                  </a:lnTo>
                  <a:lnTo>
                    <a:pt x="18926" y="1629"/>
                  </a:lnTo>
                  <a:lnTo>
                    <a:pt x="18909" y="1645"/>
                  </a:lnTo>
                  <a:lnTo>
                    <a:pt x="18893" y="1660"/>
                  </a:lnTo>
                  <a:lnTo>
                    <a:pt x="18878" y="1671"/>
                  </a:lnTo>
                  <a:lnTo>
                    <a:pt x="18863" y="1681"/>
                  </a:lnTo>
                  <a:lnTo>
                    <a:pt x="18849" y="1689"/>
                  </a:lnTo>
                  <a:lnTo>
                    <a:pt x="18823" y="1702"/>
                  </a:lnTo>
                  <a:lnTo>
                    <a:pt x="18792" y="1719"/>
                  </a:lnTo>
                  <a:lnTo>
                    <a:pt x="18764" y="1736"/>
                  </a:lnTo>
                  <a:lnTo>
                    <a:pt x="18735" y="1756"/>
                  </a:lnTo>
                  <a:lnTo>
                    <a:pt x="18722" y="1767"/>
                  </a:lnTo>
                  <a:lnTo>
                    <a:pt x="18710" y="1776"/>
                  </a:lnTo>
                  <a:lnTo>
                    <a:pt x="18699" y="1786"/>
                  </a:lnTo>
                  <a:lnTo>
                    <a:pt x="18691" y="1797"/>
                  </a:lnTo>
                  <a:lnTo>
                    <a:pt x="18683" y="1806"/>
                  </a:lnTo>
                  <a:lnTo>
                    <a:pt x="18678" y="1817"/>
                  </a:lnTo>
                  <a:lnTo>
                    <a:pt x="18676" y="1827"/>
                  </a:lnTo>
                  <a:lnTo>
                    <a:pt x="18674" y="1837"/>
                  </a:lnTo>
                  <a:lnTo>
                    <a:pt x="18677" y="1856"/>
                  </a:lnTo>
                  <a:lnTo>
                    <a:pt x="18682" y="1880"/>
                  </a:lnTo>
                  <a:lnTo>
                    <a:pt x="18690" y="1907"/>
                  </a:lnTo>
                  <a:lnTo>
                    <a:pt x="18701" y="1933"/>
                  </a:lnTo>
                  <a:lnTo>
                    <a:pt x="18712" y="1961"/>
                  </a:lnTo>
                  <a:lnTo>
                    <a:pt x="18727" y="1990"/>
                  </a:lnTo>
                  <a:lnTo>
                    <a:pt x="18743" y="2018"/>
                  </a:lnTo>
                  <a:lnTo>
                    <a:pt x="18760" y="2044"/>
                  </a:lnTo>
                  <a:lnTo>
                    <a:pt x="18779" y="2072"/>
                  </a:lnTo>
                  <a:lnTo>
                    <a:pt x="18804" y="2102"/>
                  </a:lnTo>
                  <a:lnTo>
                    <a:pt x="18817" y="2118"/>
                  </a:lnTo>
                  <a:lnTo>
                    <a:pt x="18832" y="2134"/>
                  </a:lnTo>
                  <a:lnTo>
                    <a:pt x="18846" y="2148"/>
                  </a:lnTo>
                  <a:lnTo>
                    <a:pt x="18861" y="2162"/>
                  </a:lnTo>
                  <a:lnTo>
                    <a:pt x="18876" y="2175"/>
                  </a:lnTo>
                  <a:lnTo>
                    <a:pt x="18891" y="2187"/>
                  </a:lnTo>
                  <a:lnTo>
                    <a:pt x="18905" y="2196"/>
                  </a:lnTo>
                  <a:lnTo>
                    <a:pt x="18920" y="2203"/>
                  </a:lnTo>
                  <a:lnTo>
                    <a:pt x="18933" y="2208"/>
                  </a:lnTo>
                  <a:lnTo>
                    <a:pt x="18945" y="2211"/>
                  </a:lnTo>
                  <a:lnTo>
                    <a:pt x="18951" y="2211"/>
                  </a:lnTo>
                  <a:lnTo>
                    <a:pt x="18956" y="2209"/>
                  </a:lnTo>
                  <a:lnTo>
                    <a:pt x="18962" y="2208"/>
                  </a:lnTo>
                  <a:lnTo>
                    <a:pt x="18967" y="2205"/>
                  </a:lnTo>
                  <a:lnTo>
                    <a:pt x="18979" y="2196"/>
                  </a:lnTo>
                  <a:lnTo>
                    <a:pt x="18995" y="2181"/>
                  </a:lnTo>
                  <a:lnTo>
                    <a:pt x="19014" y="2163"/>
                  </a:lnTo>
                  <a:lnTo>
                    <a:pt x="19038" y="2142"/>
                  </a:lnTo>
                  <a:lnTo>
                    <a:pt x="19090" y="2088"/>
                  </a:lnTo>
                  <a:lnTo>
                    <a:pt x="19149" y="2027"/>
                  </a:lnTo>
                  <a:lnTo>
                    <a:pt x="19210" y="1962"/>
                  </a:lnTo>
                  <a:lnTo>
                    <a:pt x="19266" y="1900"/>
                  </a:lnTo>
                  <a:lnTo>
                    <a:pt x="19316" y="1845"/>
                  </a:lnTo>
                  <a:lnTo>
                    <a:pt x="19353" y="1801"/>
                  </a:lnTo>
                  <a:lnTo>
                    <a:pt x="19367" y="1785"/>
                  </a:lnTo>
                  <a:lnTo>
                    <a:pt x="19382" y="1772"/>
                  </a:lnTo>
                  <a:lnTo>
                    <a:pt x="19396" y="1761"/>
                  </a:lnTo>
                  <a:lnTo>
                    <a:pt x="19411" y="1752"/>
                  </a:lnTo>
                  <a:lnTo>
                    <a:pt x="19425" y="1745"/>
                  </a:lnTo>
                  <a:lnTo>
                    <a:pt x="19439" y="1740"/>
                  </a:lnTo>
                  <a:lnTo>
                    <a:pt x="19454" y="1735"/>
                  </a:lnTo>
                  <a:lnTo>
                    <a:pt x="19468" y="1731"/>
                  </a:lnTo>
                  <a:lnTo>
                    <a:pt x="19481" y="1727"/>
                  </a:lnTo>
                  <a:lnTo>
                    <a:pt x="19496" y="1723"/>
                  </a:lnTo>
                  <a:lnTo>
                    <a:pt x="19509" y="1718"/>
                  </a:lnTo>
                  <a:lnTo>
                    <a:pt x="19523" y="1712"/>
                  </a:lnTo>
                  <a:lnTo>
                    <a:pt x="19537" y="1704"/>
                  </a:lnTo>
                  <a:lnTo>
                    <a:pt x="19550" y="1695"/>
                  </a:lnTo>
                  <a:lnTo>
                    <a:pt x="19563" y="1683"/>
                  </a:lnTo>
                  <a:lnTo>
                    <a:pt x="19576" y="1669"/>
                  </a:lnTo>
                  <a:lnTo>
                    <a:pt x="19602" y="1638"/>
                  </a:lnTo>
                  <a:lnTo>
                    <a:pt x="19630" y="1608"/>
                  </a:lnTo>
                  <a:lnTo>
                    <a:pt x="19656" y="1582"/>
                  </a:lnTo>
                  <a:lnTo>
                    <a:pt x="19681" y="1558"/>
                  </a:lnTo>
                  <a:lnTo>
                    <a:pt x="19719" y="1522"/>
                  </a:lnTo>
                  <a:lnTo>
                    <a:pt x="19735" y="1509"/>
                  </a:lnTo>
                  <a:lnTo>
                    <a:pt x="19751" y="1501"/>
                  </a:lnTo>
                  <a:lnTo>
                    <a:pt x="19790" y="1479"/>
                  </a:lnTo>
                  <a:lnTo>
                    <a:pt x="19814" y="1463"/>
                  </a:lnTo>
                  <a:lnTo>
                    <a:pt x="19837" y="1444"/>
                  </a:lnTo>
                  <a:lnTo>
                    <a:pt x="19848" y="1435"/>
                  </a:lnTo>
                  <a:lnTo>
                    <a:pt x="19858" y="1424"/>
                  </a:lnTo>
                  <a:lnTo>
                    <a:pt x="19867" y="1412"/>
                  </a:lnTo>
                  <a:lnTo>
                    <a:pt x="19875" y="1402"/>
                  </a:lnTo>
                  <a:lnTo>
                    <a:pt x="19891" y="1377"/>
                  </a:lnTo>
                  <a:lnTo>
                    <a:pt x="19912" y="1352"/>
                  </a:lnTo>
                  <a:lnTo>
                    <a:pt x="19936" y="1328"/>
                  </a:lnTo>
                  <a:lnTo>
                    <a:pt x="19959" y="1305"/>
                  </a:lnTo>
                  <a:lnTo>
                    <a:pt x="19972" y="1295"/>
                  </a:lnTo>
                  <a:lnTo>
                    <a:pt x="19985" y="1286"/>
                  </a:lnTo>
                  <a:lnTo>
                    <a:pt x="19999" y="1278"/>
                  </a:lnTo>
                  <a:lnTo>
                    <a:pt x="20010" y="1271"/>
                  </a:lnTo>
                  <a:lnTo>
                    <a:pt x="20022" y="1266"/>
                  </a:lnTo>
                  <a:lnTo>
                    <a:pt x="20034" y="1262"/>
                  </a:lnTo>
                  <a:lnTo>
                    <a:pt x="20046" y="1261"/>
                  </a:lnTo>
                  <a:lnTo>
                    <a:pt x="20055" y="1261"/>
                  </a:lnTo>
                  <a:lnTo>
                    <a:pt x="20076" y="1264"/>
                  </a:lnTo>
                  <a:lnTo>
                    <a:pt x="20098" y="1270"/>
                  </a:lnTo>
                  <a:lnTo>
                    <a:pt x="20109" y="1272"/>
                  </a:lnTo>
                  <a:lnTo>
                    <a:pt x="20119" y="1276"/>
                  </a:lnTo>
                  <a:lnTo>
                    <a:pt x="20130" y="1282"/>
                  </a:lnTo>
                  <a:lnTo>
                    <a:pt x="20140" y="1288"/>
                  </a:lnTo>
                  <a:lnTo>
                    <a:pt x="20151" y="1295"/>
                  </a:lnTo>
                  <a:lnTo>
                    <a:pt x="20160" y="1304"/>
                  </a:lnTo>
                  <a:lnTo>
                    <a:pt x="20169" y="1313"/>
                  </a:lnTo>
                  <a:lnTo>
                    <a:pt x="20177" y="1324"/>
                  </a:lnTo>
                  <a:lnTo>
                    <a:pt x="20184" y="1337"/>
                  </a:lnTo>
                  <a:lnTo>
                    <a:pt x="20190" y="1350"/>
                  </a:lnTo>
                  <a:lnTo>
                    <a:pt x="20194" y="1366"/>
                  </a:lnTo>
                  <a:lnTo>
                    <a:pt x="20198" y="1385"/>
                  </a:lnTo>
                  <a:lnTo>
                    <a:pt x="20199" y="1394"/>
                  </a:lnTo>
                  <a:lnTo>
                    <a:pt x="20199" y="1403"/>
                  </a:lnTo>
                  <a:lnTo>
                    <a:pt x="20199" y="1412"/>
                  </a:lnTo>
                  <a:lnTo>
                    <a:pt x="20198" y="1422"/>
                  </a:lnTo>
                  <a:lnTo>
                    <a:pt x="20194" y="1442"/>
                  </a:lnTo>
                  <a:lnTo>
                    <a:pt x="20188" y="1460"/>
                  </a:lnTo>
                  <a:lnTo>
                    <a:pt x="20180" y="1477"/>
                  </a:lnTo>
                  <a:lnTo>
                    <a:pt x="20169" y="1496"/>
                  </a:lnTo>
                  <a:lnTo>
                    <a:pt x="20157" y="1513"/>
                  </a:lnTo>
                  <a:lnTo>
                    <a:pt x="20144" y="1529"/>
                  </a:lnTo>
                  <a:lnTo>
                    <a:pt x="20131" y="1545"/>
                  </a:lnTo>
                  <a:lnTo>
                    <a:pt x="20117" y="1558"/>
                  </a:lnTo>
                  <a:lnTo>
                    <a:pt x="20102" y="1571"/>
                  </a:lnTo>
                  <a:lnTo>
                    <a:pt x="20087" y="1583"/>
                  </a:lnTo>
                  <a:lnTo>
                    <a:pt x="20072" y="1593"/>
                  </a:lnTo>
                  <a:lnTo>
                    <a:pt x="20059" y="1603"/>
                  </a:lnTo>
                  <a:lnTo>
                    <a:pt x="20046" y="1609"/>
                  </a:lnTo>
                  <a:lnTo>
                    <a:pt x="20033" y="1615"/>
                  </a:lnTo>
                  <a:lnTo>
                    <a:pt x="20027" y="1617"/>
                  </a:lnTo>
                  <a:lnTo>
                    <a:pt x="20024" y="1620"/>
                  </a:lnTo>
                  <a:lnTo>
                    <a:pt x="20020" y="1624"/>
                  </a:lnTo>
                  <a:lnTo>
                    <a:pt x="20017" y="1628"/>
                  </a:lnTo>
                  <a:lnTo>
                    <a:pt x="20014" y="1632"/>
                  </a:lnTo>
                  <a:lnTo>
                    <a:pt x="20013" y="1636"/>
                  </a:lnTo>
                  <a:lnTo>
                    <a:pt x="20013" y="1641"/>
                  </a:lnTo>
                  <a:lnTo>
                    <a:pt x="20013" y="1645"/>
                  </a:lnTo>
                  <a:lnTo>
                    <a:pt x="20014" y="1656"/>
                  </a:lnTo>
                  <a:lnTo>
                    <a:pt x="20018" y="1666"/>
                  </a:lnTo>
                  <a:lnTo>
                    <a:pt x="20025" y="1678"/>
                  </a:lnTo>
                  <a:lnTo>
                    <a:pt x="20033" y="1689"/>
                  </a:lnTo>
                  <a:lnTo>
                    <a:pt x="20043" y="1699"/>
                  </a:lnTo>
                  <a:lnTo>
                    <a:pt x="20054" y="1710"/>
                  </a:lnTo>
                  <a:lnTo>
                    <a:pt x="20067" y="1719"/>
                  </a:lnTo>
                  <a:lnTo>
                    <a:pt x="20079" y="1727"/>
                  </a:lnTo>
                  <a:lnTo>
                    <a:pt x="20093" y="1734"/>
                  </a:lnTo>
                  <a:lnTo>
                    <a:pt x="20106" y="1737"/>
                  </a:lnTo>
                  <a:lnTo>
                    <a:pt x="20121" y="1740"/>
                  </a:lnTo>
                  <a:lnTo>
                    <a:pt x="20135" y="1741"/>
                  </a:lnTo>
                  <a:lnTo>
                    <a:pt x="20142" y="1740"/>
                  </a:lnTo>
                  <a:lnTo>
                    <a:pt x="20150" y="1739"/>
                  </a:lnTo>
                  <a:lnTo>
                    <a:pt x="20157" y="1735"/>
                  </a:lnTo>
                  <a:lnTo>
                    <a:pt x="20167" y="1731"/>
                  </a:lnTo>
                  <a:lnTo>
                    <a:pt x="20186" y="1720"/>
                  </a:lnTo>
                  <a:lnTo>
                    <a:pt x="20207" y="1706"/>
                  </a:lnTo>
                  <a:lnTo>
                    <a:pt x="20230" y="1687"/>
                  </a:lnTo>
                  <a:lnTo>
                    <a:pt x="20253" y="1667"/>
                  </a:lnTo>
                  <a:lnTo>
                    <a:pt x="20278" y="1644"/>
                  </a:lnTo>
                  <a:lnTo>
                    <a:pt x="20303" y="1619"/>
                  </a:lnTo>
                  <a:lnTo>
                    <a:pt x="20328" y="1592"/>
                  </a:lnTo>
                  <a:lnTo>
                    <a:pt x="20353" y="1564"/>
                  </a:lnTo>
                  <a:lnTo>
                    <a:pt x="20378" y="1535"/>
                  </a:lnTo>
                  <a:lnTo>
                    <a:pt x="20402" y="1506"/>
                  </a:lnTo>
                  <a:lnTo>
                    <a:pt x="20424" y="1477"/>
                  </a:lnTo>
                  <a:lnTo>
                    <a:pt x="20445" y="1447"/>
                  </a:lnTo>
                  <a:lnTo>
                    <a:pt x="20465" y="1418"/>
                  </a:lnTo>
                  <a:lnTo>
                    <a:pt x="20482" y="1390"/>
                  </a:lnTo>
                  <a:lnTo>
                    <a:pt x="20489" y="1377"/>
                  </a:lnTo>
                  <a:lnTo>
                    <a:pt x="20496" y="1364"/>
                  </a:lnTo>
                  <a:lnTo>
                    <a:pt x="20503" y="1349"/>
                  </a:lnTo>
                  <a:lnTo>
                    <a:pt x="20508" y="1336"/>
                  </a:lnTo>
                  <a:lnTo>
                    <a:pt x="20512" y="1323"/>
                  </a:lnTo>
                  <a:lnTo>
                    <a:pt x="20516" y="1308"/>
                  </a:lnTo>
                  <a:lnTo>
                    <a:pt x="20520" y="1295"/>
                  </a:lnTo>
                  <a:lnTo>
                    <a:pt x="20522" y="1282"/>
                  </a:lnTo>
                  <a:lnTo>
                    <a:pt x="20524" y="1267"/>
                  </a:lnTo>
                  <a:lnTo>
                    <a:pt x="20525" y="1254"/>
                  </a:lnTo>
                  <a:lnTo>
                    <a:pt x="20525" y="1241"/>
                  </a:lnTo>
                  <a:lnTo>
                    <a:pt x="20524" y="1227"/>
                  </a:lnTo>
                  <a:lnTo>
                    <a:pt x="20522" y="1214"/>
                  </a:lnTo>
                  <a:lnTo>
                    <a:pt x="20520" y="1201"/>
                  </a:lnTo>
                  <a:lnTo>
                    <a:pt x="20517" y="1188"/>
                  </a:lnTo>
                  <a:lnTo>
                    <a:pt x="20513" y="1175"/>
                  </a:lnTo>
                  <a:lnTo>
                    <a:pt x="20508" y="1161"/>
                  </a:lnTo>
                  <a:lnTo>
                    <a:pt x="20503" y="1148"/>
                  </a:lnTo>
                  <a:lnTo>
                    <a:pt x="20496" y="1136"/>
                  </a:lnTo>
                  <a:lnTo>
                    <a:pt x="20488" y="1123"/>
                  </a:lnTo>
                  <a:lnTo>
                    <a:pt x="20480" y="1111"/>
                  </a:lnTo>
                  <a:lnTo>
                    <a:pt x="20471" y="1098"/>
                  </a:lnTo>
                  <a:lnTo>
                    <a:pt x="20462" y="1086"/>
                  </a:lnTo>
                  <a:lnTo>
                    <a:pt x="20451" y="1074"/>
                  </a:lnTo>
                  <a:lnTo>
                    <a:pt x="20440" y="1062"/>
                  </a:lnTo>
                  <a:lnTo>
                    <a:pt x="20426" y="1050"/>
                  </a:lnTo>
                  <a:lnTo>
                    <a:pt x="20413" y="1039"/>
                  </a:lnTo>
                  <a:lnTo>
                    <a:pt x="20399" y="1028"/>
                  </a:lnTo>
                  <a:lnTo>
                    <a:pt x="20384" y="1016"/>
                  </a:lnTo>
                  <a:lnTo>
                    <a:pt x="20369" y="1005"/>
                  </a:lnTo>
                  <a:lnTo>
                    <a:pt x="20352" y="995"/>
                  </a:lnTo>
                  <a:lnTo>
                    <a:pt x="20333" y="984"/>
                  </a:lnTo>
                  <a:close/>
                  <a:moveTo>
                    <a:pt x="13457" y="3002"/>
                  </a:moveTo>
                  <a:lnTo>
                    <a:pt x="13444" y="2993"/>
                  </a:lnTo>
                  <a:lnTo>
                    <a:pt x="13430" y="2981"/>
                  </a:lnTo>
                  <a:lnTo>
                    <a:pt x="13414" y="2969"/>
                  </a:lnTo>
                  <a:lnTo>
                    <a:pt x="13399" y="2956"/>
                  </a:lnTo>
                  <a:lnTo>
                    <a:pt x="13390" y="2946"/>
                  </a:lnTo>
                  <a:lnTo>
                    <a:pt x="13384" y="2941"/>
                  </a:lnTo>
                  <a:lnTo>
                    <a:pt x="13377" y="2935"/>
                  </a:lnTo>
                  <a:lnTo>
                    <a:pt x="13364" y="2925"/>
                  </a:lnTo>
                  <a:lnTo>
                    <a:pt x="13349" y="2915"/>
                  </a:lnTo>
                  <a:lnTo>
                    <a:pt x="13340" y="2908"/>
                  </a:lnTo>
                  <a:lnTo>
                    <a:pt x="13334" y="2902"/>
                  </a:lnTo>
                  <a:lnTo>
                    <a:pt x="13328" y="2895"/>
                  </a:lnTo>
                  <a:lnTo>
                    <a:pt x="13318" y="2888"/>
                  </a:lnTo>
                  <a:lnTo>
                    <a:pt x="13304" y="2880"/>
                  </a:lnTo>
                  <a:lnTo>
                    <a:pt x="13288" y="2874"/>
                  </a:lnTo>
                  <a:lnTo>
                    <a:pt x="13279" y="2866"/>
                  </a:lnTo>
                  <a:lnTo>
                    <a:pt x="13267" y="2854"/>
                  </a:lnTo>
                  <a:lnTo>
                    <a:pt x="13255" y="2845"/>
                  </a:lnTo>
                  <a:lnTo>
                    <a:pt x="13248" y="2838"/>
                  </a:lnTo>
                  <a:lnTo>
                    <a:pt x="13239" y="2833"/>
                  </a:lnTo>
                  <a:lnTo>
                    <a:pt x="13230" y="2830"/>
                  </a:lnTo>
                  <a:lnTo>
                    <a:pt x="13222" y="2829"/>
                  </a:lnTo>
                  <a:lnTo>
                    <a:pt x="13208" y="2829"/>
                  </a:lnTo>
                  <a:lnTo>
                    <a:pt x="13191" y="2826"/>
                  </a:lnTo>
                  <a:lnTo>
                    <a:pt x="13185" y="2825"/>
                  </a:lnTo>
                  <a:lnTo>
                    <a:pt x="13180" y="2824"/>
                  </a:lnTo>
                  <a:lnTo>
                    <a:pt x="13172" y="2820"/>
                  </a:lnTo>
                  <a:lnTo>
                    <a:pt x="13159" y="2813"/>
                  </a:lnTo>
                  <a:lnTo>
                    <a:pt x="13145" y="2805"/>
                  </a:lnTo>
                  <a:lnTo>
                    <a:pt x="13133" y="2798"/>
                  </a:lnTo>
                  <a:lnTo>
                    <a:pt x="13121" y="2793"/>
                  </a:lnTo>
                  <a:lnTo>
                    <a:pt x="13111" y="2788"/>
                  </a:lnTo>
                  <a:lnTo>
                    <a:pt x="13100" y="2784"/>
                  </a:lnTo>
                  <a:lnTo>
                    <a:pt x="13091" y="2783"/>
                  </a:lnTo>
                  <a:lnTo>
                    <a:pt x="13083" y="2781"/>
                  </a:lnTo>
                  <a:lnTo>
                    <a:pt x="13075" y="2783"/>
                  </a:lnTo>
                  <a:lnTo>
                    <a:pt x="13065" y="2783"/>
                  </a:lnTo>
                  <a:lnTo>
                    <a:pt x="13053" y="2784"/>
                  </a:lnTo>
                  <a:lnTo>
                    <a:pt x="13038" y="2785"/>
                  </a:lnTo>
                  <a:lnTo>
                    <a:pt x="13023" y="2785"/>
                  </a:lnTo>
                  <a:lnTo>
                    <a:pt x="13013" y="2787"/>
                  </a:lnTo>
                  <a:lnTo>
                    <a:pt x="13007" y="2791"/>
                  </a:lnTo>
                  <a:lnTo>
                    <a:pt x="12999" y="2795"/>
                  </a:lnTo>
                  <a:lnTo>
                    <a:pt x="12992" y="2800"/>
                  </a:lnTo>
                  <a:lnTo>
                    <a:pt x="12982" y="2813"/>
                  </a:lnTo>
                  <a:lnTo>
                    <a:pt x="12975" y="2825"/>
                  </a:lnTo>
                  <a:lnTo>
                    <a:pt x="12971" y="2837"/>
                  </a:lnTo>
                  <a:lnTo>
                    <a:pt x="12970" y="2849"/>
                  </a:lnTo>
                  <a:lnTo>
                    <a:pt x="12969" y="2861"/>
                  </a:lnTo>
                  <a:lnTo>
                    <a:pt x="12966" y="2869"/>
                  </a:lnTo>
                  <a:lnTo>
                    <a:pt x="12962" y="2876"/>
                  </a:lnTo>
                  <a:lnTo>
                    <a:pt x="12958" y="2888"/>
                  </a:lnTo>
                  <a:lnTo>
                    <a:pt x="12953" y="2900"/>
                  </a:lnTo>
                  <a:lnTo>
                    <a:pt x="12949" y="2909"/>
                  </a:lnTo>
                  <a:lnTo>
                    <a:pt x="12939" y="2927"/>
                  </a:lnTo>
                  <a:lnTo>
                    <a:pt x="12933" y="2935"/>
                  </a:lnTo>
                  <a:lnTo>
                    <a:pt x="12931" y="2941"/>
                  </a:lnTo>
                  <a:lnTo>
                    <a:pt x="12924" y="2956"/>
                  </a:lnTo>
                  <a:lnTo>
                    <a:pt x="12915" y="2974"/>
                  </a:lnTo>
                  <a:lnTo>
                    <a:pt x="12907" y="2987"/>
                  </a:lnTo>
                  <a:lnTo>
                    <a:pt x="12890" y="3006"/>
                  </a:lnTo>
                  <a:lnTo>
                    <a:pt x="12881" y="3014"/>
                  </a:lnTo>
                  <a:lnTo>
                    <a:pt x="12877" y="3016"/>
                  </a:lnTo>
                  <a:lnTo>
                    <a:pt x="12869" y="3020"/>
                  </a:lnTo>
                  <a:lnTo>
                    <a:pt x="12859" y="3026"/>
                  </a:lnTo>
                  <a:lnTo>
                    <a:pt x="12849" y="3027"/>
                  </a:lnTo>
                  <a:lnTo>
                    <a:pt x="12844" y="3027"/>
                  </a:lnTo>
                  <a:lnTo>
                    <a:pt x="12839" y="3023"/>
                  </a:lnTo>
                  <a:lnTo>
                    <a:pt x="12832" y="3018"/>
                  </a:lnTo>
                  <a:lnTo>
                    <a:pt x="12824" y="3011"/>
                  </a:lnTo>
                  <a:lnTo>
                    <a:pt x="12810" y="2999"/>
                  </a:lnTo>
                  <a:lnTo>
                    <a:pt x="12798" y="2990"/>
                  </a:lnTo>
                  <a:lnTo>
                    <a:pt x="12788" y="2985"/>
                  </a:lnTo>
                  <a:lnTo>
                    <a:pt x="12776" y="2982"/>
                  </a:lnTo>
                  <a:lnTo>
                    <a:pt x="12764" y="2980"/>
                  </a:lnTo>
                  <a:lnTo>
                    <a:pt x="12752" y="2981"/>
                  </a:lnTo>
                  <a:lnTo>
                    <a:pt x="12738" y="2990"/>
                  </a:lnTo>
                  <a:lnTo>
                    <a:pt x="12719" y="2998"/>
                  </a:lnTo>
                  <a:lnTo>
                    <a:pt x="12701" y="2998"/>
                  </a:lnTo>
                  <a:lnTo>
                    <a:pt x="12676" y="2997"/>
                  </a:lnTo>
                  <a:lnTo>
                    <a:pt x="12651" y="2995"/>
                  </a:lnTo>
                  <a:lnTo>
                    <a:pt x="12635" y="2994"/>
                  </a:lnTo>
                  <a:lnTo>
                    <a:pt x="12618" y="2994"/>
                  </a:lnTo>
                  <a:lnTo>
                    <a:pt x="12601" y="2993"/>
                  </a:lnTo>
                  <a:lnTo>
                    <a:pt x="12596" y="2991"/>
                  </a:lnTo>
                  <a:lnTo>
                    <a:pt x="12592" y="2989"/>
                  </a:lnTo>
                  <a:lnTo>
                    <a:pt x="12590" y="2986"/>
                  </a:lnTo>
                  <a:lnTo>
                    <a:pt x="12587" y="2983"/>
                  </a:lnTo>
                  <a:lnTo>
                    <a:pt x="12583" y="2978"/>
                  </a:lnTo>
                  <a:lnTo>
                    <a:pt x="12582" y="2977"/>
                  </a:lnTo>
                  <a:lnTo>
                    <a:pt x="12580" y="2966"/>
                  </a:lnTo>
                  <a:lnTo>
                    <a:pt x="12580" y="2944"/>
                  </a:lnTo>
                  <a:lnTo>
                    <a:pt x="12579" y="2932"/>
                  </a:lnTo>
                  <a:lnTo>
                    <a:pt x="12579" y="2920"/>
                  </a:lnTo>
                  <a:lnTo>
                    <a:pt x="12580" y="2912"/>
                  </a:lnTo>
                  <a:lnTo>
                    <a:pt x="12582" y="2907"/>
                  </a:lnTo>
                  <a:lnTo>
                    <a:pt x="12584" y="2904"/>
                  </a:lnTo>
                  <a:lnTo>
                    <a:pt x="12590" y="2902"/>
                  </a:lnTo>
                  <a:lnTo>
                    <a:pt x="12596" y="2899"/>
                  </a:lnTo>
                  <a:lnTo>
                    <a:pt x="12603" y="2896"/>
                  </a:lnTo>
                  <a:lnTo>
                    <a:pt x="12620" y="2894"/>
                  </a:lnTo>
                  <a:lnTo>
                    <a:pt x="12637" y="2891"/>
                  </a:lnTo>
                  <a:lnTo>
                    <a:pt x="12647" y="2890"/>
                  </a:lnTo>
                  <a:lnTo>
                    <a:pt x="12658" y="2887"/>
                  </a:lnTo>
                  <a:lnTo>
                    <a:pt x="12671" y="2882"/>
                  </a:lnTo>
                  <a:lnTo>
                    <a:pt x="12684" y="2876"/>
                  </a:lnTo>
                  <a:lnTo>
                    <a:pt x="12698" y="2869"/>
                  </a:lnTo>
                  <a:lnTo>
                    <a:pt x="12710" y="2861"/>
                  </a:lnTo>
                  <a:lnTo>
                    <a:pt x="12722" y="2850"/>
                  </a:lnTo>
                  <a:lnTo>
                    <a:pt x="12733" y="2839"/>
                  </a:lnTo>
                  <a:lnTo>
                    <a:pt x="12740" y="2828"/>
                  </a:lnTo>
                  <a:lnTo>
                    <a:pt x="12750" y="2817"/>
                  </a:lnTo>
                  <a:lnTo>
                    <a:pt x="12759" y="2808"/>
                  </a:lnTo>
                  <a:lnTo>
                    <a:pt x="12768" y="2798"/>
                  </a:lnTo>
                  <a:lnTo>
                    <a:pt x="12782" y="2785"/>
                  </a:lnTo>
                  <a:lnTo>
                    <a:pt x="12790" y="2777"/>
                  </a:lnTo>
                  <a:lnTo>
                    <a:pt x="12798" y="2765"/>
                  </a:lnTo>
                  <a:lnTo>
                    <a:pt x="12809" y="2751"/>
                  </a:lnTo>
                  <a:lnTo>
                    <a:pt x="12818" y="2736"/>
                  </a:lnTo>
                  <a:lnTo>
                    <a:pt x="12826" y="2724"/>
                  </a:lnTo>
                  <a:lnTo>
                    <a:pt x="12838" y="2707"/>
                  </a:lnTo>
                  <a:lnTo>
                    <a:pt x="12852" y="2686"/>
                  </a:lnTo>
                  <a:lnTo>
                    <a:pt x="12868" y="2665"/>
                  </a:lnTo>
                  <a:lnTo>
                    <a:pt x="12878" y="2649"/>
                  </a:lnTo>
                  <a:lnTo>
                    <a:pt x="12886" y="2633"/>
                  </a:lnTo>
                  <a:lnTo>
                    <a:pt x="12895" y="2620"/>
                  </a:lnTo>
                  <a:lnTo>
                    <a:pt x="12903" y="2608"/>
                  </a:lnTo>
                  <a:lnTo>
                    <a:pt x="12911" y="2594"/>
                  </a:lnTo>
                  <a:lnTo>
                    <a:pt x="12920" y="2578"/>
                  </a:lnTo>
                  <a:lnTo>
                    <a:pt x="12931" y="2559"/>
                  </a:lnTo>
                  <a:lnTo>
                    <a:pt x="12943" y="2543"/>
                  </a:lnTo>
                  <a:lnTo>
                    <a:pt x="12949" y="2528"/>
                  </a:lnTo>
                  <a:lnTo>
                    <a:pt x="12953" y="2512"/>
                  </a:lnTo>
                  <a:lnTo>
                    <a:pt x="12960" y="2492"/>
                  </a:lnTo>
                  <a:lnTo>
                    <a:pt x="12964" y="2480"/>
                  </a:lnTo>
                  <a:lnTo>
                    <a:pt x="12968" y="2466"/>
                  </a:lnTo>
                  <a:lnTo>
                    <a:pt x="12973" y="2451"/>
                  </a:lnTo>
                  <a:lnTo>
                    <a:pt x="12979" y="2438"/>
                  </a:lnTo>
                  <a:lnTo>
                    <a:pt x="12982" y="2427"/>
                  </a:lnTo>
                  <a:lnTo>
                    <a:pt x="12983" y="2410"/>
                  </a:lnTo>
                  <a:lnTo>
                    <a:pt x="12985" y="2401"/>
                  </a:lnTo>
                  <a:lnTo>
                    <a:pt x="12986" y="2390"/>
                  </a:lnTo>
                  <a:lnTo>
                    <a:pt x="12989" y="2381"/>
                  </a:lnTo>
                  <a:lnTo>
                    <a:pt x="12991" y="2372"/>
                  </a:lnTo>
                  <a:lnTo>
                    <a:pt x="12996" y="2362"/>
                  </a:lnTo>
                  <a:lnTo>
                    <a:pt x="12999" y="2352"/>
                  </a:lnTo>
                  <a:lnTo>
                    <a:pt x="13002" y="2341"/>
                  </a:lnTo>
                  <a:lnTo>
                    <a:pt x="13003" y="2328"/>
                  </a:lnTo>
                  <a:lnTo>
                    <a:pt x="13002" y="2319"/>
                  </a:lnTo>
                  <a:lnTo>
                    <a:pt x="12999" y="2311"/>
                  </a:lnTo>
                  <a:lnTo>
                    <a:pt x="12995" y="2304"/>
                  </a:lnTo>
                  <a:lnTo>
                    <a:pt x="12994" y="2302"/>
                  </a:lnTo>
                  <a:lnTo>
                    <a:pt x="12992" y="2298"/>
                  </a:lnTo>
                  <a:lnTo>
                    <a:pt x="12992" y="2288"/>
                  </a:lnTo>
                  <a:lnTo>
                    <a:pt x="12991" y="2273"/>
                  </a:lnTo>
                  <a:lnTo>
                    <a:pt x="12990" y="2255"/>
                  </a:lnTo>
                  <a:lnTo>
                    <a:pt x="12989" y="2246"/>
                  </a:lnTo>
                  <a:lnTo>
                    <a:pt x="12986" y="2238"/>
                  </a:lnTo>
                  <a:lnTo>
                    <a:pt x="12985" y="2232"/>
                  </a:lnTo>
                  <a:lnTo>
                    <a:pt x="12981" y="2226"/>
                  </a:lnTo>
                  <a:lnTo>
                    <a:pt x="12977" y="2220"/>
                  </a:lnTo>
                  <a:lnTo>
                    <a:pt x="12974" y="2217"/>
                  </a:lnTo>
                  <a:lnTo>
                    <a:pt x="12973" y="2209"/>
                  </a:lnTo>
                  <a:lnTo>
                    <a:pt x="12971" y="2192"/>
                  </a:lnTo>
                  <a:lnTo>
                    <a:pt x="12973" y="2185"/>
                  </a:lnTo>
                  <a:lnTo>
                    <a:pt x="12977" y="2180"/>
                  </a:lnTo>
                  <a:lnTo>
                    <a:pt x="12983" y="2175"/>
                  </a:lnTo>
                  <a:lnTo>
                    <a:pt x="12991" y="2168"/>
                  </a:lnTo>
                  <a:lnTo>
                    <a:pt x="13007" y="2155"/>
                  </a:lnTo>
                  <a:lnTo>
                    <a:pt x="13019" y="2142"/>
                  </a:lnTo>
                  <a:lnTo>
                    <a:pt x="13023" y="2134"/>
                  </a:lnTo>
                  <a:lnTo>
                    <a:pt x="13027" y="2127"/>
                  </a:lnTo>
                  <a:lnTo>
                    <a:pt x="13029" y="2121"/>
                  </a:lnTo>
                  <a:lnTo>
                    <a:pt x="13031" y="2114"/>
                  </a:lnTo>
                  <a:lnTo>
                    <a:pt x="13032" y="2101"/>
                  </a:lnTo>
                  <a:lnTo>
                    <a:pt x="13033" y="2086"/>
                  </a:lnTo>
                  <a:lnTo>
                    <a:pt x="13038" y="2061"/>
                  </a:lnTo>
                  <a:lnTo>
                    <a:pt x="13041" y="2051"/>
                  </a:lnTo>
                  <a:lnTo>
                    <a:pt x="13042" y="2044"/>
                  </a:lnTo>
                  <a:lnTo>
                    <a:pt x="13048" y="2029"/>
                  </a:lnTo>
                  <a:lnTo>
                    <a:pt x="13054" y="2012"/>
                  </a:lnTo>
                  <a:lnTo>
                    <a:pt x="13059" y="2002"/>
                  </a:lnTo>
                  <a:lnTo>
                    <a:pt x="13065" y="1995"/>
                  </a:lnTo>
                  <a:lnTo>
                    <a:pt x="13070" y="1990"/>
                  </a:lnTo>
                  <a:lnTo>
                    <a:pt x="13073" y="1989"/>
                  </a:lnTo>
                  <a:lnTo>
                    <a:pt x="13076" y="1987"/>
                  </a:lnTo>
                  <a:lnTo>
                    <a:pt x="13082" y="1987"/>
                  </a:lnTo>
                  <a:lnTo>
                    <a:pt x="13088" y="1989"/>
                  </a:lnTo>
                  <a:lnTo>
                    <a:pt x="13095" y="1991"/>
                  </a:lnTo>
                  <a:lnTo>
                    <a:pt x="13101" y="1994"/>
                  </a:lnTo>
                  <a:lnTo>
                    <a:pt x="13108" y="1998"/>
                  </a:lnTo>
                  <a:lnTo>
                    <a:pt x="13115" y="2002"/>
                  </a:lnTo>
                  <a:lnTo>
                    <a:pt x="13121" y="2007"/>
                  </a:lnTo>
                  <a:lnTo>
                    <a:pt x="13126" y="2014"/>
                  </a:lnTo>
                  <a:lnTo>
                    <a:pt x="13132" y="2022"/>
                  </a:lnTo>
                  <a:lnTo>
                    <a:pt x="13137" y="2029"/>
                  </a:lnTo>
                  <a:lnTo>
                    <a:pt x="13143" y="2045"/>
                  </a:lnTo>
                  <a:lnTo>
                    <a:pt x="13147" y="2055"/>
                  </a:lnTo>
                  <a:lnTo>
                    <a:pt x="13149" y="2057"/>
                  </a:lnTo>
                  <a:lnTo>
                    <a:pt x="13151" y="2060"/>
                  </a:lnTo>
                  <a:lnTo>
                    <a:pt x="13154" y="2061"/>
                  </a:lnTo>
                  <a:lnTo>
                    <a:pt x="13158" y="2063"/>
                  </a:lnTo>
                  <a:lnTo>
                    <a:pt x="13170" y="2065"/>
                  </a:lnTo>
                  <a:lnTo>
                    <a:pt x="13185" y="2069"/>
                  </a:lnTo>
                  <a:lnTo>
                    <a:pt x="13193" y="2072"/>
                  </a:lnTo>
                  <a:lnTo>
                    <a:pt x="13200" y="2076"/>
                  </a:lnTo>
                  <a:lnTo>
                    <a:pt x="13204" y="2080"/>
                  </a:lnTo>
                  <a:lnTo>
                    <a:pt x="13205" y="2084"/>
                  </a:lnTo>
                  <a:lnTo>
                    <a:pt x="13206" y="2097"/>
                  </a:lnTo>
                  <a:lnTo>
                    <a:pt x="13209" y="2114"/>
                  </a:lnTo>
                  <a:lnTo>
                    <a:pt x="13213" y="2133"/>
                  </a:lnTo>
                  <a:lnTo>
                    <a:pt x="13218" y="2148"/>
                  </a:lnTo>
                  <a:lnTo>
                    <a:pt x="13222" y="2154"/>
                  </a:lnTo>
                  <a:lnTo>
                    <a:pt x="13229" y="2160"/>
                  </a:lnTo>
                  <a:lnTo>
                    <a:pt x="13235" y="2166"/>
                  </a:lnTo>
                  <a:lnTo>
                    <a:pt x="13243" y="2170"/>
                  </a:lnTo>
                  <a:lnTo>
                    <a:pt x="13251" y="2174"/>
                  </a:lnTo>
                  <a:lnTo>
                    <a:pt x="13260" y="2176"/>
                  </a:lnTo>
                  <a:lnTo>
                    <a:pt x="13268" y="2177"/>
                  </a:lnTo>
                  <a:lnTo>
                    <a:pt x="13276" y="2179"/>
                  </a:lnTo>
                  <a:lnTo>
                    <a:pt x="13285" y="2176"/>
                  </a:lnTo>
                  <a:lnTo>
                    <a:pt x="13297" y="2172"/>
                  </a:lnTo>
                  <a:lnTo>
                    <a:pt x="13310" y="2166"/>
                  </a:lnTo>
                  <a:lnTo>
                    <a:pt x="13325" y="2158"/>
                  </a:lnTo>
                  <a:lnTo>
                    <a:pt x="13351" y="2142"/>
                  </a:lnTo>
                  <a:lnTo>
                    <a:pt x="13369" y="2130"/>
                  </a:lnTo>
                  <a:lnTo>
                    <a:pt x="13381" y="2121"/>
                  </a:lnTo>
                  <a:lnTo>
                    <a:pt x="13391" y="2113"/>
                  </a:lnTo>
                  <a:lnTo>
                    <a:pt x="13401" y="2103"/>
                  </a:lnTo>
                  <a:lnTo>
                    <a:pt x="13411" y="2093"/>
                  </a:lnTo>
                  <a:lnTo>
                    <a:pt x="13422" y="2078"/>
                  </a:lnTo>
                  <a:lnTo>
                    <a:pt x="13431" y="2065"/>
                  </a:lnTo>
                  <a:lnTo>
                    <a:pt x="13437" y="2052"/>
                  </a:lnTo>
                  <a:lnTo>
                    <a:pt x="13441" y="2041"/>
                  </a:lnTo>
                  <a:lnTo>
                    <a:pt x="13453" y="2020"/>
                  </a:lnTo>
                  <a:lnTo>
                    <a:pt x="13461" y="2007"/>
                  </a:lnTo>
                  <a:lnTo>
                    <a:pt x="13464" y="2004"/>
                  </a:lnTo>
                  <a:lnTo>
                    <a:pt x="13470" y="1990"/>
                  </a:lnTo>
                  <a:lnTo>
                    <a:pt x="13475" y="1979"/>
                  </a:lnTo>
                  <a:lnTo>
                    <a:pt x="13481" y="1967"/>
                  </a:lnTo>
                  <a:lnTo>
                    <a:pt x="13486" y="1956"/>
                  </a:lnTo>
                  <a:lnTo>
                    <a:pt x="13490" y="1946"/>
                  </a:lnTo>
                  <a:lnTo>
                    <a:pt x="13498" y="1924"/>
                  </a:lnTo>
                  <a:lnTo>
                    <a:pt x="13500" y="1912"/>
                  </a:lnTo>
                  <a:lnTo>
                    <a:pt x="13502" y="1905"/>
                  </a:lnTo>
                  <a:lnTo>
                    <a:pt x="13508" y="1885"/>
                  </a:lnTo>
                  <a:lnTo>
                    <a:pt x="13515" y="1870"/>
                  </a:lnTo>
                  <a:lnTo>
                    <a:pt x="13519" y="1858"/>
                  </a:lnTo>
                  <a:lnTo>
                    <a:pt x="13523" y="1847"/>
                  </a:lnTo>
                  <a:lnTo>
                    <a:pt x="13525" y="1837"/>
                  </a:lnTo>
                  <a:lnTo>
                    <a:pt x="13528" y="1825"/>
                  </a:lnTo>
                  <a:lnTo>
                    <a:pt x="13532" y="1811"/>
                  </a:lnTo>
                  <a:lnTo>
                    <a:pt x="13537" y="1796"/>
                  </a:lnTo>
                  <a:lnTo>
                    <a:pt x="13542" y="1781"/>
                  </a:lnTo>
                  <a:lnTo>
                    <a:pt x="13545" y="1767"/>
                  </a:lnTo>
                  <a:lnTo>
                    <a:pt x="13546" y="1756"/>
                  </a:lnTo>
                  <a:lnTo>
                    <a:pt x="13546" y="1748"/>
                  </a:lnTo>
                  <a:lnTo>
                    <a:pt x="13545" y="1737"/>
                  </a:lnTo>
                  <a:lnTo>
                    <a:pt x="13545" y="1732"/>
                  </a:lnTo>
                  <a:lnTo>
                    <a:pt x="13544" y="1727"/>
                  </a:lnTo>
                  <a:lnTo>
                    <a:pt x="13541" y="1723"/>
                  </a:lnTo>
                  <a:lnTo>
                    <a:pt x="13538" y="1719"/>
                  </a:lnTo>
                  <a:lnTo>
                    <a:pt x="13532" y="1711"/>
                  </a:lnTo>
                  <a:lnTo>
                    <a:pt x="13523" y="1703"/>
                  </a:lnTo>
                  <a:lnTo>
                    <a:pt x="13512" y="1694"/>
                  </a:lnTo>
                  <a:lnTo>
                    <a:pt x="13500" y="1686"/>
                  </a:lnTo>
                  <a:lnTo>
                    <a:pt x="13490" y="1682"/>
                  </a:lnTo>
                  <a:lnTo>
                    <a:pt x="13486" y="1679"/>
                  </a:lnTo>
                  <a:lnTo>
                    <a:pt x="13478" y="1675"/>
                  </a:lnTo>
                  <a:lnTo>
                    <a:pt x="13457" y="1665"/>
                  </a:lnTo>
                  <a:lnTo>
                    <a:pt x="13447" y="1661"/>
                  </a:lnTo>
                  <a:lnTo>
                    <a:pt x="13439" y="1658"/>
                  </a:lnTo>
                  <a:lnTo>
                    <a:pt x="13430" y="1656"/>
                  </a:lnTo>
                  <a:lnTo>
                    <a:pt x="13416" y="1652"/>
                  </a:lnTo>
                  <a:lnTo>
                    <a:pt x="13406" y="1648"/>
                  </a:lnTo>
                  <a:lnTo>
                    <a:pt x="13398" y="1646"/>
                  </a:lnTo>
                  <a:lnTo>
                    <a:pt x="13391" y="1646"/>
                  </a:lnTo>
                  <a:lnTo>
                    <a:pt x="13382" y="1648"/>
                  </a:lnTo>
                  <a:lnTo>
                    <a:pt x="13369" y="1650"/>
                  </a:lnTo>
                  <a:lnTo>
                    <a:pt x="13349" y="1656"/>
                  </a:lnTo>
                  <a:lnTo>
                    <a:pt x="13330" y="1664"/>
                  </a:lnTo>
                  <a:lnTo>
                    <a:pt x="13309" y="1674"/>
                  </a:lnTo>
                  <a:lnTo>
                    <a:pt x="13284" y="1689"/>
                  </a:lnTo>
                  <a:lnTo>
                    <a:pt x="13277" y="1695"/>
                  </a:lnTo>
                  <a:lnTo>
                    <a:pt x="13273" y="1697"/>
                  </a:lnTo>
                  <a:lnTo>
                    <a:pt x="13262" y="1700"/>
                  </a:lnTo>
                  <a:lnTo>
                    <a:pt x="13244" y="1706"/>
                  </a:lnTo>
                  <a:lnTo>
                    <a:pt x="13223" y="1712"/>
                  </a:lnTo>
                  <a:lnTo>
                    <a:pt x="13201" y="1719"/>
                  </a:lnTo>
                  <a:lnTo>
                    <a:pt x="13181" y="1724"/>
                  </a:lnTo>
                  <a:lnTo>
                    <a:pt x="13163" y="1728"/>
                  </a:lnTo>
                  <a:lnTo>
                    <a:pt x="13147" y="1731"/>
                  </a:lnTo>
                  <a:lnTo>
                    <a:pt x="13128" y="1731"/>
                  </a:lnTo>
                  <a:lnTo>
                    <a:pt x="13117" y="1730"/>
                  </a:lnTo>
                  <a:lnTo>
                    <a:pt x="13113" y="1731"/>
                  </a:lnTo>
                  <a:lnTo>
                    <a:pt x="13107" y="1734"/>
                  </a:lnTo>
                  <a:lnTo>
                    <a:pt x="13101" y="1737"/>
                  </a:lnTo>
                  <a:lnTo>
                    <a:pt x="13094" y="1743"/>
                  </a:lnTo>
                  <a:lnTo>
                    <a:pt x="13078" y="1756"/>
                  </a:lnTo>
                  <a:lnTo>
                    <a:pt x="13061" y="1774"/>
                  </a:lnTo>
                  <a:lnTo>
                    <a:pt x="13044" y="1793"/>
                  </a:lnTo>
                  <a:lnTo>
                    <a:pt x="13027" y="1813"/>
                  </a:lnTo>
                  <a:lnTo>
                    <a:pt x="13020" y="1821"/>
                  </a:lnTo>
                  <a:lnTo>
                    <a:pt x="13015" y="1829"/>
                  </a:lnTo>
                  <a:lnTo>
                    <a:pt x="13012" y="1834"/>
                  </a:lnTo>
                  <a:lnTo>
                    <a:pt x="13012" y="1839"/>
                  </a:lnTo>
                  <a:lnTo>
                    <a:pt x="13013" y="1848"/>
                  </a:lnTo>
                  <a:lnTo>
                    <a:pt x="13013" y="1860"/>
                  </a:lnTo>
                  <a:lnTo>
                    <a:pt x="13013" y="1872"/>
                  </a:lnTo>
                  <a:lnTo>
                    <a:pt x="13011" y="1882"/>
                  </a:lnTo>
                  <a:lnTo>
                    <a:pt x="13007" y="1884"/>
                  </a:lnTo>
                  <a:lnTo>
                    <a:pt x="13003" y="1887"/>
                  </a:lnTo>
                  <a:lnTo>
                    <a:pt x="12996" y="1888"/>
                  </a:lnTo>
                  <a:lnTo>
                    <a:pt x="12989" y="1891"/>
                  </a:lnTo>
                  <a:lnTo>
                    <a:pt x="12973" y="1893"/>
                  </a:lnTo>
                  <a:lnTo>
                    <a:pt x="12957" y="1897"/>
                  </a:lnTo>
                  <a:lnTo>
                    <a:pt x="12933" y="1900"/>
                  </a:lnTo>
                  <a:lnTo>
                    <a:pt x="12919" y="1901"/>
                  </a:lnTo>
                  <a:lnTo>
                    <a:pt x="12903" y="1903"/>
                  </a:lnTo>
                  <a:lnTo>
                    <a:pt x="12895" y="1903"/>
                  </a:lnTo>
                  <a:lnTo>
                    <a:pt x="12887" y="1907"/>
                  </a:lnTo>
                  <a:lnTo>
                    <a:pt x="12868" y="1916"/>
                  </a:lnTo>
                  <a:lnTo>
                    <a:pt x="12845" y="1929"/>
                  </a:lnTo>
                  <a:lnTo>
                    <a:pt x="12828" y="1941"/>
                  </a:lnTo>
                  <a:lnTo>
                    <a:pt x="12814" y="1950"/>
                  </a:lnTo>
                  <a:lnTo>
                    <a:pt x="12801" y="1957"/>
                  </a:lnTo>
                  <a:lnTo>
                    <a:pt x="12789" y="1959"/>
                  </a:lnTo>
                  <a:lnTo>
                    <a:pt x="12780" y="1961"/>
                  </a:lnTo>
                  <a:lnTo>
                    <a:pt x="12771" y="1961"/>
                  </a:lnTo>
                  <a:lnTo>
                    <a:pt x="12760" y="1958"/>
                  </a:lnTo>
                  <a:lnTo>
                    <a:pt x="12751" y="1954"/>
                  </a:lnTo>
                  <a:lnTo>
                    <a:pt x="12742" y="1950"/>
                  </a:lnTo>
                  <a:lnTo>
                    <a:pt x="12725" y="1933"/>
                  </a:lnTo>
                  <a:lnTo>
                    <a:pt x="12714" y="1920"/>
                  </a:lnTo>
                  <a:lnTo>
                    <a:pt x="12710" y="1915"/>
                  </a:lnTo>
                  <a:lnTo>
                    <a:pt x="12700" y="1899"/>
                  </a:lnTo>
                  <a:lnTo>
                    <a:pt x="12695" y="1889"/>
                  </a:lnTo>
                  <a:lnTo>
                    <a:pt x="12691" y="1880"/>
                  </a:lnTo>
                  <a:lnTo>
                    <a:pt x="12687" y="1871"/>
                  </a:lnTo>
                  <a:lnTo>
                    <a:pt x="12685" y="1862"/>
                  </a:lnTo>
                  <a:lnTo>
                    <a:pt x="12685" y="1855"/>
                  </a:lnTo>
                  <a:lnTo>
                    <a:pt x="12688" y="1848"/>
                  </a:lnTo>
                  <a:lnTo>
                    <a:pt x="12692" y="1842"/>
                  </a:lnTo>
                  <a:lnTo>
                    <a:pt x="12697" y="1835"/>
                  </a:lnTo>
                  <a:lnTo>
                    <a:pt x="12708" y="1825"/>
                  </a:lnTo>
                  <a:lnTo>
                    <a:pt x="12716" y="1817"/>
                  </a:lnTo>
                  <a:lnTo>
                    <a:pt x="12726" y="1800"/>
                  </a:lnTo>
                  <a:lnTo>
                    <a:pt x="12730" y="1792"/>
                  </a:lnTo>
                  <a:lnTo>
                    <a:pt x="12740" y="1780"/>
                  </a:lnTo>
                  <a:lnTo>
                    <a:pt x="12755" y="1760"/>
                  </a:lnTo>
                  <a:lnTo>
                    <a:pt x="12763" y="1748"/>
                  </a:lnTo>
                  <a:lnTo>
                    <a:pt x="12776" y="1728"/>
                  </a:lnTo>
                  <a:lnTo>
                    <a:pt x="12789" y="1708"/>
                  </a:lnTo>
                  <a:lnTo>
                    <a:pt x="12797" y="1694"/>
                  </a:lnTo>
                  <a:lnTo>
                    <a:pt x="12801" y="1679"/>
                  </a:lnTo>
                  <a:lnTo>
                    <a:pt x="12809" y="1661"/>
                  </a:lnTo>
                  <a:lnTo>
                    <a:pt x="12815" y="1642"/>
                  </a:lnTo>
                  <a:lnTo>
                    <a:pt x="12821" y="1630"/>
                  </a:lnTo>
                  <a:lnTo>
                    <a:pt x="12830" y="1611"/>
                  </a:lnTo>
                  <a:lnTo>
                    <a:pt x="12839" y="1591"/>
                  </a:lnTo>
                  <a:lnTo>
                    <a:pt x="12843" y="1583"/>
                  </a:lnTo>
                  <a:lnTo>
                    <a:pt x="12847" y="1572"/>
                  </a:lnTo>
                  <a:lnTo>
                    <a:pt x="12852" y="1560"/>
                  </a:lnTo>
                  <a:lnTo>
                    <a:pt x="12859" y="1549"/>
                  </a:lnTo>
                  <a:lnTo>
                    <a:pt x="12864" y="1534"/>
                  </a:lnTo>
                  <a:lnTo>
                    <a:pt x="12869" y="1521"/>
                  </a:lnTo>
                  <a:lnTo>
                    <a:pt x="12874" y="1508"/>
                  </a:lnTo>
                  <a:lnTo>
                    <a:pt x="12877" y="1497"/>
                  </a:lnTo>
                  <a:lnTo>
                    <a:pt x="12878" y="1486"/>
                  </a:lnTo>
                  <a:lnTo>
                    <a:pt x="12881" y="1471"/>
                  </a:lnTo>
                  <a:lnTo>
                    <a:pt x="12886" y="1451"/>
                  </a:lnTo>
                  <a:lnTo>
                    <a:pt x="12895" y="1423"/>
                  </a:lnTo>
                  <a:lnTo>
                    <a:pt x="12897" y="1419"/>
                  </a:lnTo>
                  <a:lnTo>
                    <a:pt x="12899" y="1406"/>
                  </a:lnTo>
                  <a:lnTo>
                    <a:pt x="12905" y="1385"/>
                  </a:lnTo>
                  <a:lnTo>
                    <a:pt x="12914" y="1352"/>
                  </a:lnTo>
                  <a:lnTo>
                    <a:pt x="12916" y="1342"/>
                  </a:lnTo>
                  <a:lnTo>
                    <a:pt x="12923" y="1323"/>
                  </a:lnTo>
                  <a:lnTo>
                    <a:pt x="12931" y="1295"/>
                  </a:lnTo>
                  <a:lnTo>
                    <a:pt x="12939" y="1267"/>
                  </a:lnTo>
                  <a:lnTo>
                    <a:pt x="12941" y="1259"/>
                  </a:lnTo>
                  <a:lnTo>
                    <a:pt x="12945" y="1241"/>
                  </a:lnTo>
                  <a:lnTo>
                    <a:pt x="12949" y="1221"/>
                  </a:lnTo>
                  <a:lnTo>
                    <a:pt x="12952" y="1205"/>
                  </a:lnTo>
                  <a:lnTo>
                    <a:pt x="12953" y="1193"/>
                  </a:lnTo>
                  <a:lnTo>
                    <a:pt x="12954" y="1180"/>
                  </a:lnTo>
                  <a:lnTo>
                    <a:pt x="12954" y="1165"/>
                  </a:lnTo>
                  <a:lnTo>
                    <a:pt x="12957" y="1148"/>
                  </a:lnTo>
                  <a:lnTo>
                    <a:pt x="12960" y="1120"/>
                  </a:lnTo>
                  <a:lnTo>
                    <a:pt x="12958" y="1110"/>
                  </a:lnTo>
                  <a:lnTo>
                    <a:pt x="12960" y="1097"/>
                  </a:lnTo>
                  <a:lnTo>
                    <a:pt x="12962" y="1076"/>
                  </a:lnTo>
                  <a:lnTo>
                    <a:pt x="12962" y="1061"/>
                  </a:lnTo>
                  <a:lnTo>
                    <a:pt x="12962" y="1028"/>
                  </a:lnTo>
                  <a:lnTo>
                    <a:pt x="12962" y="988"/>
                  </a:lnTo>
                  <a:lnTo>
                    <a:pt x="12958" y="957"/>
                  </a:lnTo>
                  <a:lnTo>
                    <a:pt x="12956" y="938"/>
                  </a:lnTo>
                  <a:lnTo>
                    <a:pt x="12952" y="924"/>
                  </a:lnTo>
                  <a:lnTo>
                    <a:pt x="12948" y="912"/>
                  </a:lnTo>
                  <a:lnTo>
                    <a:pt x="12944" y="902"/>
                  </a:lnTo>
                  <a:lnTo>
                    <a:pt x="12936" y="891"/>
                  </a:lnTo>
                  <a:lnTo>
                    <a:pt x="12931" y="881"/>
                  </a:lnTo>
                  <a:lnTo>
                    <a:pt x="12927" y="872"/>
                  </a:lnTo>
                  <a:lnTo>
                    <a:pt x="12920" y="856"/>
                  </a:lnTo>
                  <a:lnTo>
                    <a:pt x="12915" y="842"/>
                  </a:lnTo>
                  <a:lnTo>
                    <a:pt x="12907" y="828"/>
                  </a:lnTo>
                  <a:lnTo>
                    <a:pt x="12901" y="817"/>
                  </a:lnTo>
                  <a:lnTo>
                    <a:pt x="12898" y="807"/>
                  </a:lnTo>
                  <a:lnTo>
                    <a:pt x="12898" y="801"/>
                  </a:lnTo>
                  <a:lnTo>
                    <a:pt x="12901" y="793"/>
                  </a:lnTo>
                  <a:lnTo>
                    <a:pt x="12905" y="784"/>
                  </a:lnTo>
                  <a:lnTo>
                    <a:pt x="12911" y="776"/>
                  </a:lnTo>
                  <a:lnTo>
                    <a:pt x="12920" y="766"/>
                  </a:lnTo>
                  <a:lnTo>
                    <a:pt x="12931" y="760"/>
                  </a:lnTo>
                  <a:lnTo>
                    <a:pt x="12943" y="753"/>
                  </a:lnTo>
                  <a:lnTo>
                    <a:pt x="12956" y="749"/>
                  </a:lnTo>
                  <a:lnTo>
                    <a:pt x="12966" y="747"/>
                  </a:lnTo>
                  <a:lnTo>
                    <a:pt x="12971" y="745"/>
                  </a:lnTo>
                  <a:lnTo>
                    <a:pt x="12977" y="744"/>
                  </a:lnTo>
                  <a:lnTo>
                    <a:pt x="12985" y="743"/>
                  </a:lnTo>
                  <a:lnTo>
                    <a:pt x="13003" y="748"/>
                  </a:lnTo>
                  <a:lnTo>
                    <a:pt x="13017" y="752"/>
                  </a:lnTo>
                  <a:lnTo>
                    <a:pt x="13029" y="750"/>
                  </a:lnTo>
                  <a:lnTo>
                    <a:pt x="13046" y="749"/>
                  </a:lnTo>
                  <a:lnTo>
                    <a:pt x="13055" y="750"/>
                  </a:lnTo>
                  <a:lnTo>
                    <a:pt x="13066" y="753"/>
                  </a:lnTo>
                  <a:lnTo>
                    <a:pt x="13070" y="754"/>
                  </a:lnTo>
                  <a:lnTo>
                    <a:pt x="13075" y="758"/>
                  </a:lnTo>
                  <a:lnTo>
                    <a:pt x="13079" y="761"/>
                  </a:lnTo>
                  <a:lnTo>
                    <a:pt x="13084" y="766"/>
                  </a:lnTo>
                  <a:lnTo>
                    <a:pt x="13100" y="787"/>
                  </a:lnTo>
                  <a:lnTo>
                    <a:pt x="13117" y="811"/>
                  </a:lnTo>
                  <a:lnTo>
                    <a:pt x="13128" y="824"/>
                  </a:lnTo>
                  <a:lnTo>
                    <a:pt x="13138" y="836"/>
                  </a:lnTo>
                  <a:lnTo>
                    <a:pt x="13150" y="850"/>
                  </a:lnTo>
                  <a:lnTo>
                    <a:pt x="13163" y="861"/>
                  </a:lnTo>
                  <a:lnTo>
                    <a:pt x="13176" y="872"/>
                  </a:lnTo>
                  <a:lnTo>
                    <a:pt x="13187" y="881"/>
                  </a:lnTo>
                  <a:lnTo>
                    <a:pt x="13196" y="889"/>
                  </a:lnTo>
                  <a:lnTo>
                    <a:pt x="13204" y="896"/>
                  </a:lnTo>
                  <a:lnTo>
                    <a:pt x="13226" y="914"/>
                  </a:lnTo>
                  <a:lnTo>
                    <a:pt x="13248" y="934"/>
                  </a:lnTo>
                  <a:lnTo>
                    <a:pt x="13267" y="950"/>
                  </a:lnTo>
                  <a:lnTo>
                    <a:pt x="13276" y="959"/>
                  </a:lnTo>
                  <a:lnTo>
                    <a:pt x="13276" y="962"/>
                  </a:lnTo>
                  <a:lnTo>
                    <a:pt x="13276" y="966"/>
                  </a:lnTo>
                  <a:lnTo>
                    <a:pt x="13275" y="971"/>
                  </a:lnTo>
                  <a:lnTo>
                    <a:pt x="13272" y="976"/>
                  </a:lnTo>
                  <a:lnTo>
                    <a:pt x="13267" y="987"/>
                  </a:lnTo>
                  <a:lnTo>
                    <a:pt x="13262" y="996"/>
                  </a:lnTo>
                  <a:lnTo>
                    <a:pt x="13254" y="1011"/>
                  </a:lnTo>
                  <a:lnTo>
                    <a:pt x="13246" y="1032"/>
                  </a:lnTo>
                  <a:lnTo>
                    <a:pt x="13241" y="1050"/>
                  </a:lnTo>
                  <a:lnTo>
                    <a:pt x="13237" y="1062"/>
                  </a:lnTo>
                  <a:lnTo>
                    <a:pt x="13233" y="1077"/>
                  </a:lnTo>
                  <a:lnTo>
                    <a:pt x="13231" y="1089"/>
                  </a:lnTo>
                  <a:lnTo>
                    <a:pt x="13231" y="1102"/>
                  </a:lnTo>
                  <a:lnTo>
                    <a:pt x="13230" y="1123"/>
                  </a:lnTo>
                  <a:lnTo>
                    <a:pt x="13229" y="1134"/>
                  </a:lnTo>
                  <a:lnTo>
                    <a:pt x="13229" y="1160"/>
                  </a:lnTo>
                  <a:lnTo>
                    <a:pt x="13227" y="1189"/>
                  </a:lnTo>
                  <a:lnTo>
                    <a:pt x="13226" y="1209"/>
                  </a:lnTo>
                  <a:lnTo>
                    <a:pt x="13226" y="1229"/>
                  </a:lnTo>
                  <a:lnTo>
                    <a:pt x="13225" y="1243"/>
                  </a:lnTo>
                  <a:lnTo>
                    <a:pt x="13223" y="1253"/>
                  </a:lnTo>
                  <a:lnTo>
                    <a:pt x="13223" y="1255"/>
                  </a:lnTo>
                  <a:lnTo>
                    <a:pt x="13223" y="1261"/>
                  </a:lnTo>
                  <a:lnTo>
                    <a:pt x="13222" y="1274"/>
                  </a:lnTo>
                  <a:lnTo>
                    <a:pt x="13221" y="1280"/>
                  </a:lnTo>
                  <a:lnTo>
                    <a:pt x="13220" y="1288"/>
                  </a:lnTo>
                  <a:lnTo>
                    <a:pt x="13217" y="1295"/>
                  </a:lnTo>
                  <a:lnTo>
                    <a:pt x="13214" y="1301"/>
                  </a:lnTo>
                  <a:lnTo>
                    <a:pt x="13200" y="1321"/>
                  </a:lnTo>
                  <a:lnTo>
                    <a:pt x="13193" y="1329"/>
                  </a:lnTo>
                  <a:lnTo>
                    <a:pt x="13189" y="1335"/>
                  </a:lnTo>
                  <a:lnTo>
                    <a:pt x="13180" y="1349"/>
                  </a:lnTo>
                  <a:lnTo>
                    <a:pt x="13170" y="1365"/>
                  </a:lnTo>
                  <a:lnTo>
                    <a:pt x="13162" y="1377"/>
                  </a:lnTo>
                  <a:lnTo>
                    <a:pt x="13157" y="1383"/>
                  </a:lnTo>
                  <a:lnTo>
                    <a:pt x="13153" y="1387"/>
                  </a:lnTo>
                  <a:lnTo>
                    <a:pt x="13149" y="1393"/>
                  </a:lnTo>
                  <a:lnTo>
                    <a:pt x="13139" y="1401"/>
                  </a:lnTo>
                  <a:lnTo>
                    <a:pt x="13129" y="1412"/>
                  </a:lnTo>
                  <a:lnTo>
                    <a:pt x="13125" y="1418"/>
                  </a:lnTo>
                  <a:lnTo>
                    <a:pt x="13122" y="1426"/>
                  </a:lnTo>
                  <a:lnTo>
                    <a:pt x="13112" y="1447"/>
                  </a:lnTo>
                  <a:lnTo>
                    <a:pt x="13104" y="1457"/>
                  </a:lnTo>
                  <a:lnTo>
                    <a:pt x="13095" y="1469"/>
                  </a:lnTo>
                  <a:lnTo>
                    <a:pt x="13091" y="1476"/>
                  </a:lnTo>
                  <a:lnTo>
                    <a:pt x="13087" y="1481"/>
                  </a:lnTo>
                  <a:lnTo>
                    <a:pt x="13086" y="1485"/>
                  </a:lnTo>
                  <a:lnTo>
                    <a:pt x="13084" y="1489"/>
                  </a:lnTo>
                  <a:lnTo>
                    <a:pt x="13086" y="1504"/>
                  </a:lnTo>
                  <a:lnTo>
                    <a:pt x="13086" y="1526"/>
                  </a:lnTo>
                  <a:lnTo>
                    <a:pt x="13087" y="1550"/>
                  </a:lnTo>
                  <a:lnTo>
                    <a:pt x="13090" y="1568"/>
                  </a:lnTo>
                  <a:lnTo>
                    <a:pt x="13094" y="1575"/>
                  </a:lnTo>
                  <a:lnTo>
                    <a:pt x="13100" y="1584"/>
                  </a:lnTo>
                  <a:lnTo>
                    <a:pt x="13109" y="1595"/>
                  </a:lnTo>
                  <a:lnTo>
                    <a:pt x="13121" y="1605"/>
                  </a:lnTo>
                  <a:lnTo>
                    <a:pt x="13132" y="1615"/>
                  </a:lnTo>
                  <a:lnTo>
                    <a:pt x="13143" y="1624"/>
                  </a:lnTo>
                  <a:lnTo>
                    <a:pt x="13149" y="1627"/>
                  </a:lnTo>
                  <a:lnTo>
                    <a:pt x="13154" y="1629"/>
                  </a:lnTo>
                  <a:lnTo>
                    <a:pt x="13158" y="1630"/>
                  </a:lnTo>
                  <a:lnTo>
                    <a:pt x="13162" y="1630"/>
                  </a:lnTo>
                  <a:lnTo>
                    <a:pt x="13170" y="1629"/>
                  </a:lnTo>
                  <a:lnTo>
                    <a:pt x="13178" y="1625"/>
                  </a:lnTo>
                  <a:lnTo>
                    <a:pt x="13187" y="1619"/>
                  </a:lnTo>
                  <a:lnTo>
                    <a:pt x="13196" y="1612"/>
                  </a:lnTo>
                  <a:lnTo>
                    <a:pt x="13213" y="1597"/>
                  </a:lnTo>
                  <a:lnTo>
                    <a:pt x="13227" y="1584"/>
                  </a:lnTo>
                  <a:lnTo>
                    <a:pt x="13233" y="1579"/>
                  </a:lnTo>
                  <a:lnTo>
                    <a:pt x="13237" y="1576"/>
                  </a:lnTo>
                  <a:lnTo>
                    <a:pt x="13242" y="1574"/>
                  </a:lnTo>
                  <a:lnTo>
                    <a:pt x="13246" y="1572"/>
                  </a:lnTo>
                  <a:lnTo>
                    <a:pt x="13252" y="1570"/>
                  </a:lnTo>
                  <a:lnTo>
                    <a:pt x="13258" y="1568"/>
                  </a:lnTo>
                  <a:lnTo>
                    <a:pt x="13277" y="1558"/>
                  </a:lnTo>
                  <a:lnTo>
                    <a:pt x="13286" y="1554"/>
                  </a:lnTo>
                  <a:lnTo>
                    <a:pt x="13293" y="1551"/>
                  </a:lnTo>
                  <a:lnTo>
                    <a:pt x="13309" y="1543"/>
                  </a:lnTo>
                  <a:lnTo>
                    <a:pt x="13327" y="1534"/>
                  </a:lnTo>
                  <a:lnTo>
                    <a:pt x="13343" y="1527"/>
                  </a:lnTo>
                  <a:lnTo>
                    <a:pt x="13372" y="1523"/>
                  </a:lnTo>
                  <a:lnTo>
                    <a:pt x="13420" y="1518"/>
                  </a:lnTo>
                  <a:lnTo>
                    <a:pt x="13468" y="1514"/>
                  </a:lnTo>
                  <a:lnTo>
                    <a:pt x="13494" y="1512"/>
                  </a:lnTo>
                  <a:lnTo>
                    <a:pt x="13500" y="1509"/>
                  </a:lnTo>
                  <a:lnTo>
                    <a:pt x="13512" y="1501"/>
                  </a:lnTo>
                  <a:lnTo>
                    <a:pt x="13525" y="1490"/>
                  </a:lnTo>
                  <a:lnTo>
                    <a:pt x="13541" y="1479"/>
                  </a:lnTo>
                  <a:lnTo>
                    <a:pt x="13556" y="1467"/>
                  </a:lnTo>
                  <a:lnTo>
                    <a:pt x="13570" y="1456"/>
                  </a:lnTo>
                  <a:lnTo>
                    <a:pt x="13577" y="1452"/>
                  </a:lnTo>
                  <a:lnTo>
                    <a:pt x="13583" y="1448"/>
                  </a:lnTo>
                  <a:lnTo>
                    <a:pt x="13587" y="1447"/>
                  </a:lnTo>
                  <a:lnTo>
                    <a:pt x="13591" y="1445"/>
                  </a:lnTo>
                  <a:lnTo>
                    <a:pt x="13607" y="1447"/>
                  </a:lnTo>
                  <a:lnTo>
                    <a:pt x="13626" y="1452"/>
                  </a:lnTo>
                  <a:lnTo>
                    <a:pt x="13649" y="1459"/>
                  </a:lnTo>
                  <a:lnTo>
                    <a:pt x="13676" y="1468"/>
                  </a:lnTo>
                  <a:lnTo>
                    <a:pt x="13705" y="1480"/>
                  </a:lnTo>
                  <a:lnTo>
                    <a:pt x="13725" y="1490"/>
                  </a:lnTo>
                  <a:lnTo>
                    <a:pt x="13735" y="1497"/>
                  </a:lnTo>
                  <a:lnTo>
                    <a:pt x="13739" y="1500"/>
                  </a:lnTo>
                  <a:lnTo>
                    <a:pt x="13746" y="1502"/>
                  </a:lnTo>
                  <a:lnTo>
                    <a:pt x="13763" y="1512"/>
                  </a:lnTo>
                  <a:lnTo>
                    <a:pt x="13773" y="1519"/>
                  </a:lnTo>
                  <a:lnTo>
                    <a:pt x="13785" y="1529"/>
                  </a:lnTo>
                  <a:lnTo>
                    <a:pt x="13794" y="1541"/>
                  </a:lnTo>
                  <a:lnTo>
                    <a:pt x="13804" y="1555"/>
                  </a:lnTo>
                  <a:lnTo>
                    <a:pt x="13811" y="1570"/>
                  </a:lnTo>
                  <a:lnTo>
                    <a:pt x="13815" y="1582"/>
                  </a:lnTo>
                  <a:lnTo>
                    <a:pt x="13817" y="1592"/>
                  </a:lnTo>
                  <a:lnTo>
                    <a:pt x="13818" y="1601"/>
                  </a:lnTo>
                  <a:lnTo>
                    <a:pt x="13815" y="1612"/>
                  </a:lnTo>
                  <a:lnTo>
                    <a:pt x="13814" y="1616"/>
                  </a:lnTo>
                  <a:lnTo>
                    <a:pt x="13813" y="1624"/>
                  </a:lnTo>
                  <a:lnTo>
                    <a:pt x="13810" y="1645"/>
                  </a:lnTo>
                  <a:lnTo>
                    <a:pt x="13806" y="1658"/>
                  </a:lnTo>
                  <a:lnTo>
                    <a:pt x="13804" y="1664"/>
                  </a:lnTo>
                  <a:lnTo>
                    <a:pt x="13802" y="1673"/>
                  </a:lnTo>
                  <a:lnTo>
                    <a:pt x="13801" y="1687"/>
                  </a:lnTo>
                  <a:lnTo>
                    <a:pt x="13798" y="1698"/>
                  </a:lnTo>
                  <a:lnTo>
                    <a:pt x="13796" y="1710"/>
                  </a:lnTo>
                  <a:lnTo>
                    <a:pt x="13794" y="1722"/>
                  </a:lnTo>
                  <a:lnTo>
                    <a:pt x="13792" y="1735"/>
                  </a:lnTo>
                  <a:lnTo>
                    <a:pt x="13789" y="1752"/>
                  </a:lnTo>
                  <a:lnTo>
                    <a:pt x="13787" y="1769"/>
                  </a:lnTo>
                  <a:lnTo>
                    <a:pt x="13783" y="1786"/>
                  </a:lnTo>
                  <a:lnTo>
                    <a:pt x="13779" y="1802"/>
                  </a:lnTo>
                  <a:lnTo>
                    <a:pt x="13773" y="1818"/>
                  </a:lnTo>
                  <a:lnTo>
                    <a:pt x="13767" y="1837"/>
                  </a:lnTo>
                  <a:lnTo>
                    <a:pt x="13760" y="1855"/>
                  </a:lnTo>
                  <a:lnTo>
                    <a:pt x="13752" y="1874"/>
                  </a:lnTo>
                  <a:lnTo>
                    <a:pt x="13742" y="1899"/>
                  </a:lnTo>
                  <a:lnTo>
                    <a:pt x="13731" y="1926"/>
                  </a:lnTo>
                  <a:lnTo>
                    <a:pt x="13722" y="1952"/>
                  </a:lnTo>
                  <a:lnTo>
                    <a:pt x="13717" y="1969"/>
                  </a:lnTo>
                  <a:lnTo>
                    <a:pt x="13713" y="1979"/>
                  </a:lnTo>
                  <a:lnTo>
                    <a:pt x="13706" y="2000"/>
                  </a:lnTo>
                  <a:lnTo>
                    <a:pt x="13697" y="2022"/>
                  </a:lnTo>
                  <a:lnTo>
                    <a:pt x="13688" y="2039"/>
                  </a:lnTo>
                  <a:lnTo>
                    <a:pt x="13678" y="2055"/>
                  </a:lnTo>
                  <a:lnTo>
                    <a:pt x="13666" y="2074"/>
                  </a:lnTo>
                  <a:lnTo>
                    <a:pt x="13657" y="2092"/>
                  </a:lnTo>
                  <a:lnTo>
                    <a:pt x="13651" y="2102"/>
                  </a:lnTo>
                  <a:lnTo>
                    <a:pt x="13647" y="2111"/>
                  </a:lnTo>
                  <a:lnTo>
                    <a:pt x="13641" y="2125"/>
                  </a:lnTo>
                  <a:lnTo>
                    <a:pt x="13636" y="2139"/>
                  </a:lnTo>
                  <a:lnTo>
                    <a:pt x="13632" y="2150"/>
                  </a:lnTo>
                  <a:lnTo>
                    <a:pt x="13630" y="2154"/>
                  </a:lnTo>
                  <a:lnTo>
                    <a:pt x="13628" y="2158"/>
                  </a:lnTo>
                  <a:lnTo>
                    <a:pt x="13624" y="2163"/>
                  </a:lnTo>
                  <a:lnTo>
                    <a:pt x="13620" y="2167"/>
                  </a:lnTo>
                  <a:lnTo>
                    <a:pt x="13615" y="2170"/>
                  </a:lnTo>
                  <a:lnTo>
                    <a:pt x="13611" y="2174"/>
                  </a:lnTo>
                  <a:lnTo>
                    <a:pt x="13605" y="2175"/>
                  </a:lnTo>
                  <a:lnTo>
                    <a:pt x="13600" y="2176"/>
                  </a:lnTo>
                  <a:lnTo>
                    <a:pt x="13587" y="2180"/>
                  </a:lnTo>
                  <a:lnTo>
                    <a:pt x="13582" y="2183"/>
                  </a:lnTo>
                  <a:lnTo>
                    <a:pt x="13574" y="2185"/>
                  </a:lnTo>
                  <a:lnTo>
                    <a:pt x="13562" y="2191"/>
                  </a:lnTo>
                  <a:lnTo>
                    <a:pt x="13554" y="2195"/>
                  </a:lnTo>
                  <a:lnTo>
                    <a:pt x="13552" y="2196"/>
                  </a:lnTo>
                  <a:lnTo>
                    <a:pt x="13548" y="2199"/>
                  </a:lnTo>
                  <a:lnTo>
                    <a:pt x="13538" y="2203"/>
                  </a:lnTo>
                  <a:lnTo>
                    <a:pt x="13524" y="2209"/>
                  </a:lnTo>
                  <a:lnTo>
                    <a:pt x="13514" y="2212"/>
                  </a:lnTo>
                  <a:lnTo>
                    <a:pt x="13504" y="2216"/>
                  </a:lnTo>
                  <a:lnTo>
                    <a:pt x="13493" y="2218"/>
                  </a:lnTo>
                  <a:lnTo>
                    <a:pt x="13478" y="2221"/>
                  </a:lnTo>
                  <a:lnTo>
                    <a:pt x="13461" y="2224"/>
                  </a:lnTo>
                  <a:lnTo>
                    <a:pt x="13444" y="2228"/>
                  </a:lnTo>
                  <a:lnTo>
                    <a:pt x="13430" y="2229"/>
                  </a:lnTo>
                  <a:lnTo>
                    <a:pt x="13420" y="2230"/>
                  </a:lnTo>
                  <a:lnTo>
                    <a:pt x="13412" y="2230"/>
                  </a:lnTo>
                  <a:lnTo>
                    <a:pt x="13397" y="2232"/>
                  </a:lnTo>
                  <a:lnTo>
                    <a:pt x="13386" y="2234"/>
                  </a:lnTo>
                  <a:lnTo>
                    <a:pt x="13381" y="2234"/>
                  </a:lnTo>
                  <a:lnTo>
                    <a:pt x="13365" y="2236"/>
                  </a:lnTo>
                  <a:lnTo>
                    <a:pt x="13347" y="2238"/>
                  </a:lnTo>
                  <a:lnTo>
                    <a:pt x="13331" y="2244"/>
                  </a:lnTo>
                  <a:lnTo>
                    <a:pt x="13327" y="2244"/>
                  </a:lnTo>
                  <a:lnTo>
                    <a:pt x="13317" y="2246"/>
                  </a:lnTo>
                  <a:lnTo>
                    <a:pt x="13304" y="2250"/>
                  </a:lnTo>
                  <a:lnTo>
                    <a:pt x="13288" y="2253"/>
                  </a:lnTo>
                  <a:lnTo>
                    <a:pt x="13273" y="2255"/>
                  </a:lnTo>
                  <a:lnTo>
                    <a:pt x="13259" y="2258"/>
                  </a:lnTo>
                  <a:lnTo>
                    <a:pt x="13246" y="2261"/>
                  </a:lnTo>
                  <a:lnTo>
                    <a:pt x="13234" y="2263"/>
                  </a:lnTo>
                  <a:lnTo>
                    <a:pt x="13223" y="2265"/>
                  </a:lnTo>
                  <a:lnTo>
                    <a:pt x="13213" y="2270"/>
                  </a:lnTo>
                  <a:lnTo>
                    <a:pt x="13204" y="2274"/>
                  </a:lnTo>
                  <a:lnTo>
                    <a:pt x="13201" y="2275"/>
                  </a:lnTo>
                  <a:lnTo>
                    <a:pt x="13187" y="2287"/>
                  </a:lnTo>
                  <a:lnTo>
                    <a:pt x="13187" y="2291"/>
                  </a:lnTo>
                  <a:lnTo>
                    <a:pt x="13188" y="2303"/>
                  </a:lnTo>
                  <a:lnTo>
                    <a:pt x="13187" y="2311"/>
                  </a:lnTo>
                  <a:lnTo>
                    <a:pt x="13184" y="2320"/>
                  </a:lnTo>
                  <a:lnTo>
                    <a:pt x="13179" y="2331"/>
                  </a:lnTo>
                  <a:lnTo>
                    <a:pt x="13172" y="2341"/>
                  </a:lnTo>
                  <a:lnTo>
                    <a:pt x="13167" y="2349"/>
                  </a:lnTo>
                  <a:lnTo>
                    <a:pt x="13166" y="2355"/>
                  </a:lnTo>
                  <a:lnTo>
                    <a:pt x="13167" y="2358"/>
                  </a:lnTo>
                  <a:lnTo>
                    <a:pt x="13170" y="2362"/>
                  </a:lnTo>
                  <a:lnTo>
                    <a:pt x="13174" y="2365"/>
                  </a:lnTo>
                  <a:lnTo>
                    <a:pt x="13176" y="2369"/>
                  </a:lnTo>
                  <a:lnTo>
                    <a:pt x="13178" y="2373"/>
                  </a:lnTo>
                  <a:lnTo>
                    <a:pt x="13176" y="2380"/>
                  </a:lnTo>
                  <a:lnTo>
                    <a:pt x="13170" y="2397"/>
                  </a:lnTo>
                  <a:lnTo>
                    <a:pt x="13162" y="2418"/>
                  </a:lnTo>
                  <a:lnTo>
                    <a:pt x="13160" y="2422"/>
                  </a:lnTo>
                  <a:lnTo>
                    <a:pt x="13157" y="2431"/>
                  </a:lnTo>
                  <a:lnTo>
                    <a:pt x="13151" y="2450"/>
                  </a:lnTo>
                  <a:lnTo>
                    <a:pt x="13147" y="2459"/>
                  </a:lnTo>
                  <a:lnTo>
                    <a:pt x="13142" y="2471"/>
                  </a:lnTo>
                  <a:lnTo>
                    <a:pt x="13137" y="2488"/>
                  </a:lnTo>
                  <a:lnTo>
                    <a:pt x="13130" y="2508"/>
                  </a:lnTo>
                  <a:lnTo>
                    <a:pt x="13124" y="2524"/>
                  </a:lnTo>
                  <a:lnTo>
                    <a:pt x="13115" y="2543"/>
                  </a:lnTo>
                  <a:lnTo>
                    <a:pt x="13107" y="2563"/>
                  </a:lnTo>
                  <a:lnTo>
                    <a:pt x="13103" y="2574"/>
                  </a:lnTo>
                  <a:lnTo>
                    <a:pt x="13097" y="2583"/>
                  </a:lnTo>
                  <a:lnTo>
                    <a:pt x="13091" y="2594"/>
                  </a:lnTo>
                  <a:lnTo>
                    <a:pt x="13084" y="2602"/>
                  </a:lnTo>
                  <a:lnTo>
                    <a:pt x="13074" y="2617"/>
                  </a:lnTo>
                  <a:lnTo>
                    <a:pt x="13067" y="2628"/>
                  </a:lnTo>
                  <a:lnTo>
                    <a:pt x="13066" y="2649"/>
                  </a:lnTo>
                  <a:lnTo>
                    <a:pt x="13066" y="2662"/>
                  </a:lnTo>
                  <a:lnTo>
                    <a:pt x="13063" y="2666"/>
                  </a:lnTo>
                  <a:lnTo>
                    <a:pt x="13055" y="2677"/>
                  </a:lnTo>
                  <a:lnTo>
                    <a:pt x="13053" y="2682"/>
                  </a:lnTo>
                  <a:lnTo>
                    <a:pt x="13050" y="2689"/>
                  </a:lnTo>
                  <a:lnTo>
                    <a:pt x="13049" y="2694"/>
                  </a:lnTo>
                  <a:lnTo>
                    <a:pt x="13049" y="2701"/>
                  </a:lnTo>
                  <a:lnTo>
                    <a:pt x="13052" y="2705"/>
                  </a:lnTo>
                  <a:lnTo>
                    <a:pt x="13055" y="2710"/>
                  </a:lnTo>
                  <a:lnTo>
                    <a:pt x="13059" y="2715"/>
                  </a:lnTo>
                  <a:lnTo>
                    <a:pt x="13065" y="2719"/>
                  </a:lnTo>
                  <a:lnTo>
                    <a:pt x="13070" y="2723"/>
                  </a:lnTo>
                  <a:lnTo>
                    <a:pt x="13076" y="2726"/>
                  </a:lnTo>
                  <a:lnTo>
                    <a:pt x="13082" y="2728"/>
                  </a:lnTo>
                  <a:lnTo>
                    <a:pt x="13088" y="2728"/>
                  </a:lnTo>
                  <a:lnTo>
                    <a:pt x="13111" y="2727"/>
                  </a:lnTo>
                  <a:lnTo>
                    <a:pt x="13145" y="2724"/>
                  </a:lnTo>
                  <a:lnTo>
                    <a:pt x="13179" y="2723"/>
                  </a:lnTo>
                  <a:lnTo>
                    <a:pt x="13201" y="2721"/>
                  </a:lnTo>
                  <a:lnTo>
                    <a:pt x="13231" y="2721"/>
                  </a:lnTo>
                  <a:lnTo>
                    <a:pt x="13281" y="2719"/>
                  </a:lnTo>
                  <a:lnTo>
                    <a:pt x="13332" y="2719"/>
                  </a:lnTo>
                  <a:lnTo>
                    <a:pt x="13363" y="2721"/>
                  </a:lnTo>
                  <a:lnTo>
                    <a:pt x="13378" y="2724"/>
                  </a:lnTo>
                  <a:lnTo>
                    <a:pt x="13391" y="2728"/>
                  </a:lnTo>
                  <a:lnTo>
                    <a:pt x="13399" y="2731"/>
                  </a:lnTo>
                  <a:lnTo>
                    <a:pt x="13406" y="2734"/>
                  </a:lnTo>
                  <a:lnTo>
                    <a:pt x="13420" y="2736"/>
                  </a:lnTo>
                  <a:lnTo>
                    <a:pt x="13437" y="2742"/>
                  </a:lnTo>
                  <a:lnTo>
                    <a:pt x="13457" y="2747"/>
                  </a:lnTo>
                  <a:lnTo>
                    <a:pt x="13477" y="2752"/>
                  </a:lnTo>
                  <a:lnTo>
                    <a:pt x="13500" y="2756"/>
                  </a:lnTo>
                  <a:lnTo>
                    <a:pt x="13528" y="2761"/>
                  </a:lnTo>
                  <a:lnTo>
                    <a:pt x="13550" y="2765"/>
                  </a:lnTo>
                  <a:lnTo>
                    <a:pt x="13559" y="2767"/>
                  </a:lnTo>
                  <a:lnTo>
                    <a:pt x="13563" y="2768"/>
                  </a:lnTo>
                  <a:lnTo>
                    <a:pt x="13577" y="2769"/>
                  </a:lnTo>
                  <a:lnTo>
                    <a:pt x="13592" y="2773"/>
                  </a:lnTo>
                  <a:lnTo>
                    <a:pt x="13609" y="2776"/>
                  </a:lnTo>
                  <a:lnTo>
                    <a:pt x="13617" y="2776"/>
                  </a:lnTo>
                  <a:lnTo>
                    <a:pt x="13636" y="2777"/>
                  </a:lnTo>
                  <a:lnTo>
                    <a:pt x="13657" y="2779"/>
                  </a:lnTo>
                  <a:lnTo>
                    <a:pt x="13674" y="2783"/>
                  </a:lnTo>
                  <a:lnTo>
                    <a:pt x="13687" y="2788"/>
                  </a:lnTo>
                  <a:lnTo>
                    <a:pt x="13705" y="2795"/>
                  </a:lnTo>
                  <a:lnTo>
                    <a:pt x="13725" y="2805"/>
                  </a:lnTo>
                  <a:lnTo>
                    <a:pt x="13747" y="2817"/>
                  </a:lnTo>
                  <a:lnTo>
                    <a:pt x="13797" y="2846"/>
                  </a:lnTo>
                  <a:lnTo>
                    <a:pt x="13806" y="2853"/>
                  </a:lnTo>
                  <a:lnTo>
                    <a:pt x="13827" y="2869"/>
                  </a:lnTo>
                  <a:lnTo>
                    <a:pt x="13850" y="2886"/>
                  </a:lnTo>
                  <a:lnTo>
                    <a:pt x="13864" y="2896"/>
                  </a:lnTo>
                  <a:lnTo>
                    <a:pt x="13874" y="2906"/>
                  </a:lnTo>
                  <a:lnTo>
                    <a:pt x="13890" y="2919"/>
                  </a:lnTo>
                  <a:lnTo>
                    <a:pt x="13907" y="2935"/>
                  </a:lnTo>
                  <a:lnTo>
                    <a:pt x="13922" y="2948"/>
                  </a:lnTo>
                  <a:lnTo>
                    <a:pt x="13936" y="2960"/>
                  </a:lnTo>
                  <a:lnTo>
                    <a:pt x="13952" y="2974"/>
                  </a:lnTo>
                  <a:lnTo>
                    <a:pt x="13957" y="2978"/>
                  </a:lnTo>
                  <a:lnTo>
                    <a:pt x="13969" y="2987"/>
                  </a:lnTo>
                  <a:lnTo>
                    <a:pt x="13976" y="2993"/>
                  </a:lnTo>
                  <a:lnTo>
                    <a:pt x="13981" y="2999"/>
                  </a:lnTo>
                  <a:lnTo>
                    <a:pt x="13986" y="3005"/>
                  </a:lnTo>
                  <a:lnTo>
                    <a:pt x="13990" y="3011"/>
                  </a:lnTo>
                  <a:lnTo>
                    <a:pt x="14000" y="3026"/>
                  </a:lnTo>
                  <a:lnTo>
                    <a:pt x="14015" y="3047"/>
                  </a:lnTo>
                  <a:lnTo>
                    <a:pt x="14023" y="3057"/>
                  </a:lnTo>
                  <a:lnTo>
                    <a:pt x="14029" y="3068"/>
                  </a:lnTo>
                  <a:lnTo>
                    <a:pt x="14033" y="3076"/>
                  </a:lnTo>
                  <a:lnTo>
                    <a:pt x="14036" y="3081"/>
                  </a:lnTo>
                  <a:lnTo>
                    <a:pt x="14040" y="3093"/>
                  </a:lnTo>
                  <a:lnTo>
                    <a:pt x="14046" y="3112"/>
                  </a:lnTo>
                  <a:lnTo>
                    <a:pt x="14049" y="3125"/>
                  </a:lnTo>
                  <a:lnTo>
                    <a:pt x="14050" y="3141"/>
                  </a:lnTo>
                  <a:lnTo>
                    <a:pt x="14049" y="3161"/>
                  </a:lnTo>
                  <a:lnTo>
                    <a:pt x="14046" y="3184"/>
                  </a:lnTo>
                  <a:lnTo>
                    <a:pt x="14042" y="3208"/>
                  </a:lnTo>
                  <a:lnTo>
                    <a:pt x="14039" y="3225"/>
                  </a:lnTo>
                  <a:lnTo>
                    <a:pt x="14037" y="3237"/>
                  </a:lnTo>
                  <a:lnTo>
                    <a:pt x="14035" y="3245"/>
                  </a:lnTo>
                  <a:lnTo>
                    <a:pt x="14035" y="3253"/>
                  </a:lnTo>
                  <a:lnTo>
                    <a:pt x="14036" y="3266"/>
                  </a:lnTo>
                  <a:lnTo>
                    <a:pt x="14033" y="3301"/>
                  </a:lnTo>
                  <a:lnTo>
                    <a:pt x="14031" y="3324"/>
                  </a:lnTo>
                  <a:lnTo>
                    <a:pt x="14029" y="3340"/>
                  </a:lnTo>
                  <a:lnTo>
                    <a:pt x="14028" y="3351"/>
                  </a:lnTo>
                  <a:lnTo>
                    <a:pt x="14021" y="3363"/>
                  </a:lnTo>
                  <a:lnTo>
                    <a:pt x="14014" y="3376"/>
                  </a:lnTo>
                  <a:lnTo>
                    <a:pt x="14012" y="3388"/>
                  </a:lnTo>
                  <a:lnTo>
                    <a:pt x="14008" y="3400"/>
                  </a:lnTo>
                  <a:lnTo>
                    <a:pt x="14006" y="3406"/>
                  </a:lnTo>
                  <a:lnTo>
                    <a:pt x="14000" y="3412"/>
                  </a:lnTo>
                  <a:lnTo>
                    <a:pt x="13995" y="3417"/>
                  </a:lnTo>
                  <a:lnTo>
                    <a:pt x="13989" y="3421"/>
                  </a:lnTo>
                  <a:lnTo>
                    <a:pt x="13974" y="3426"/>
                  </a:lnTo>
                  <a:lnTo>
                    <a:pt x="13962" y="3430"/>
                  </a:lnTo>
                  <a:lnTo>
                    <a:pt x="13951" y="3431"/>
                  </a:lnTo>
                  <a:lnTo>
                    <a:pt x="13937" y="3431"/>
                  </a:lnTo>
                  <a:lnTo>
                    <a:pt x="13918" y="3431"/>
                  </a:lnTo>
                  <a:lnTo>
                    <a:pt x="13901" y="3430"/>
                  </a:lnTo>
                  <a:lnTo>
                    <a:pt x="13885" y="3427"/>
                  </a:lnTo>
                  <a:lnTo>
                    <a:pt x="13869" y="3425"/>
                  </a:lnTo>
                  <a:lnTo>
                    <a:pt x="13857" y="3418"/>
                  </a:lnTo>
                  <a:lnTo>
                    <a:pt x="13847" y="3412"/>
                  </a:lnTo>
                  <a:lnTo>
                    <a:pt x="13834" y="3404"/>
                  </a:lnTo>
                  <a:lnTo>
                    <a:pt x="13814" y="3390"/>
                  </a:lnTo>
                  <a:lnTo>
                    <a:pt x="13793" y="3373"/>
                  </a:lnTo>
                  <a:lnTo>
                    <a:pt x="13772" y="3355"/>
                  </a:lnTo>
                  <a:lnTo>
                    <a:pt x="13741" y="3336"/>
                  </a:lnTo>
                  <a:lnTo>
                    <a:pt x="13727" y="3327"/>
                  </a:lnTo>
                  <a:lnTo>
                    <a:pt x="13706" y="3311"/>
                  </a:lnTo>
                  <a:lnTo>
                    <a:pt x="13699" y="3303"/>
                  </a:lnTo>
                  <a:lnTo>
                    <a:pt x="13692" y="3294"/>
                  </a:lnTo>
                  <a:lnTo>
                    <a:pt x="13688" y="3286"/>
                  </a:lnTo>
                  <a:lnTo>
                    <a:pt x="13687" y="3282"/>
                  </a:lnTo>
                  <a:lnTo>
                    <a:pt x="13683" y="3275"/>
                  </a:lnTo>
                  <a:lnTo>
                    <a:pt x="13668" y="3254"/>
                  </a:lnTo>
                  <a:lnTo>
                    <a:pt x="13659" y="3241"/>
                  </a:lnTo>
                  <a:lnTo>
                    <a:pt x="13647" y="3228"/>
                  </a:lnTo>
                  <a:lnTo>
                    <a:pt x="13641" y="3223"/>
                  </a:lnTo>
                  <a:lnTo>
                    <a:pt x="13636" y="3217"/>
                  </a:lnTo>
                  <a:lnTo>
                    <a:pt x="13629" y="3213"/>
                  </a:lnTo>
                  <a:lnTo>
                    <a:pt x="13622" y="3211"/>
                  </a:lnTo>
                  <a:lnTo>
                    <a:pt x="13600" y="3196"/>
                  </a:lnTo>
                  <a:lnTo>
                    <a:pt x="13590" y="3188"/>
                  </a:lnTo>
                  <a:lnTo>
                    <a:pt x="13567" y="3168"/>
                  </a:lnTo>
                  <a:lnTo>
                    <a:pt x="13563" y="3164"/>
                  </a:lnTo>
                  <a:lnTo>
                    <a:pt x="13554" y="3155"/>
                  </a:lnTo>
                  <a:lnTo>
                    <a:pt x="13549" y="3150"/>
                  </a:lnTo>
                  <a:lnTo>
                    <a:pt x="13544" y="3145"/>
                  </a:lnTo>
                  <a:lnTo>
                    <a:pt x="13540" y="3138"/>
                  </a:lnTo>
                  <a:lnTo>
                    <a:pt x="13537" y="3133"/>
                  </a:lnTo>
                  <a:lnTo>
                    <a:pt x="13533" y="3116"/>
                  </a:lnTo>
                  <a:lnTo>
                    <a:pt x="13533" y="3109"/>
                  </a:lnTo>
                  <a:lnTo>
                    <a:pt x="13533" y="3105"/>
                  </a:lnTo>
                  <a:lnTo>
                    <a:pt x="13529" y="3094"/>
                  </a:lnTo>
                  <a:lnTo>
                    <a:pt x="13524" y="3079"/>
                  </a:lnTo>
                  <a:lnTo>
                    <a:pt x="13516" y="3060"/>
                  </a:lnTo>
                  <a:lnTo>
                    <a:pt x="13511" y="3056"/>
                  </a:lnTo>
                  <a:lnTo>
                    <a:pt x="13498" y="3046"/>
                  </a:lnTo>
                  <a:lnTo>
                    <a:pt x="13485" y="3032"/>
                  </a:lnTo>
                  <a:lnTo>
                    <a:pt x="13474" y="3023"/>
                  </a:lnTo>
                  <a:lnTo>
                    <a:pt x="13468" y="3014"/>
                  </a:lnTo>
                  <a:lnTo>
                    <a:pt x="13465" y="3010"/>
                  </a:lnTo>
                  <a:lnTo>
                    <a:pt x="13465" y="3009"/>
                  </a:lnTo>
                  <a:lnTo>
                    <a:pt x="13457" y="3002"/>
                  </a:lnTo>
                  <a:close/>
                  <a:moveTo>
                    <a:pt x="12356" y="987"/>
                  </a:moveTo>
                  <a:lnTo>
                    <a:pt x="12343" y="984"/>
                  </a:lnTo>
                  <a:lnTo>
                    <a:pt x="12330" y="984"/>
                  </a:lnTo>
                  <a:lnTo>
                    <a:pt x="12315" y="986"/>
                  </a:lnTo>
                  <a:lnTo>
                    <a:pt x="12299" y="988"/>
                  </a:lnTo>
                  <a:lnTo>
                    <a:pt x="12282" y="994"/>
                  </a:lnTo>
                  <a:lnTo>
                    <a:pt x="12263" y="1000"/>
                  </a:lnTo>
                  <a:lnTo>
                    <a:pt x="12240" y="1011"/>
                  </a:lnTo>
                  <a:lnTo>
                    <a:pt x="12213" y="1024"/>
                  </a:lnTo>
                  <a:lnTo>
                    <a:pt x="12198" y="1031"/>
                  </a:lnTo>
                  <a:lnTo>
                    <a:pt x="12184" y="1040"/>
                  </a:lnTo>
                  <a:lnTo>
                    <a:pt x="12171" y="1050"/>
                  </a:lnTo>
                  <a:lnTo>
                    <a:pt x="12158" y="1061"/>
                  </a:lnTo>
                  <a:lnTo>
                    <a:pt x="12145" y="1074"/>
                  </a:lnTo>
                  <a:lnTo>
                    <a:pt x="12133" y="1086"/>
                  </a:lnTo>
                  <a:lnTo>
                    <a:pt x="12121" y="1101"/>
                  </a:lnTo>
                  <a:lnTo>
                    <a:pt x="12109" y="1114"/>
                  </a:lnTo>
                  <a:lnTo>
                    <a:pt x="12087" y="1144"/>
                  </a:lnTo>
                  <a:lnTo>
                    <a:pt x="12065" y="1175"/>
                  </a:lnTo>
                  <a:lnTo>
                    <a:pt x="12044" y="1205"/>
                  </a:lnTo>
                  <a:lnTo>
                    <a:pt x="12023" y="1235"/>
                  </a:lnTo>
                  <a:lnTo>
                    <a:pt x="12005" y="1261"/>
                  </a:lnTo>
                  <a:lnTo>
                    <a:pt x="11994" y="1283"/>
                  </a:lnTo>
                  <a:lnTo>
                    <a:pt x="11987" y="1299"/>
                  </a:lnTo>
                  <a:lnTo>
                    <a:pt x="11983" y="1312"/>
                  </a:lnTo>
                  <a:lnTo>
                    <a:pt x="11983" y="1321"/>
                  </a:lnTo>
                  <a:lnTo>
                    <a:pt x="11984" y="1328"/>
                  </a:lnTo>
                  <a:lnTo>
                    <a:pt x="11986" y="1331"/>
                  </a:lnTo>
                  <a:lnTo>
                    <a:pt x="11986" y="1332"/>
                  </a:lnTo>
                  <a:lnTo>
                    <a:pt x="11994" y="1336"/>
                  </a:lnTo>
                  <a:lnTo>
                    <a:pt x="12015" y="1342"/>
                  </a:lnTo>
                  <a:lnTo>
                    <a:pt x="12029" y="1344"/>
                  </a:lnTo>
                  <a:lnTo>
                    <a:pt x="12046" y="1344"/>
                  </a:lnTo>
                  <a:lnTo>
                    <a:pt x="12054" y="1342"/>
                  </a:lnTo>
                  <a:lnTo>
                    <a:pt x="12063" y="1341"/>
                  </a:lnTo>
                  <a:lnTo>
                    <a:pt x="12074" y="1337"/>
                  </a:lnTo>
                  <a:lnTo>
                    <a:pt x="12083" y="1333"/>
                  </a:lnTo>
                  <a:lnTo>
                    <a:pt x="12103" y="1325"/>
                  </a:lnTo>
                  <a:lnTo>
                    <a:pt x="12121" y="1317"/>
                  </a:lnTo>
                  <a:lnTo>
                    <a:pt x="12141" y="1309"/>
                  </a:lnTo>
                  <a:lnTo>
                    <a:pt x="12163" y="1303"/>
                  </a:lnTo>
                  <a:lnTo>
                    <a:pt x="12187" y="1294"/>
                  </a:lnTo>
                  <a:lnTo>
                    <a:pt x="12215" y="1283"/>
                  </a:lnTo>
                  <a:lnTo>
                    <a:pt x="12248" y="1268"/>
                  </a:lnTo>
                  <a:lnTo>
                    <a:pt x="12286" y="1253"/>
                  </a:lnTo>
                  <a:lnTo>
                    <a:pt x="12307" y="1243"/>
                  </a:lnTo>
                  <a:lnTo>
                    <a:pt x="12326" y="1233"/>
                  </a:lnTo>
                  <a:lnTo>
                    <a:pt x="12341" y="1224"/>
                  </a:lnTo>
                  <a:lnTo>
                    <a:pt x="12357" y="1214"/>
                  </a:lnTo>
                  <a:lnTo>
                    <a:pt x="12370" y="1205"/>
                  </a:lnTo>
                  <a:lnTo>
                    <a:pt x="12383" y="1196"/>
                  </a:lnTo>
                  <a:lnTo>
                    <a:pt x="12394" y="1187"/>
                  </a:lnTo>
                  <a:lnTo>
                    <a:pt x="12404" y="1177"/>
                  </a:lnTo>
                  <a:lnTo>
                    <a:pt x="12412" y="1168"/>
                  </a:lnTo>
                  <a:lnTo>
                    <a:pt x="12420" y="1159"/>
                  </a:lnTo>
                  <a:lnTo>
                    <a:pt x="12427" y="1150"/>
                  </a:lnTo>
                  <a:lnTo>
                    <a:pt x="12432" y="1140"/>
                  </a:lnTo>
                  <a:lnTo>
                    <a:pt x="12441" y="1123"/>
                  </a:lnTo>
                  <a:lnTo>
                    <a:pt x="12448" y="1106"/>
                  </a:lnTo>
                  <a:lnTo>
                    <a:pt x="12450" y="1097"/>
                  </a:lnTo>
                  <a:lnTo>
                    <a:pt x="12450" y="1087"/>
                  </a:lnTo>
                  <a:lnTo>
                    <a:pt x="12449" y="1078"/>
                  </a:lnTo>
                  <a:lnTo>
                    <a:pt x="12445" y="1069"/>
                  </a:lnTo>
                  <a:lnTo>
                    <a:pt x="12441" y="1060"/>
                  </a:lnTo>
                  <a:lnTo>
                    <a:pt x="12436" y="1050"/>
                  </a:lnTo>
                  <a:lnTo>
                    <a:pt x="12429" y="1041"/>
                  </a:lnTo>
                  <a:lnTo>
                    <a:pt x="12423" y="1032"/>
                  </a:lnTo>
                  <a:lnTo>
                    <a:pt x="12415" y="1024"/>
                  </a:lnTo>
                  <a:lnTo>
                    <a:pt x="12406" y="1016"/>
                  </a:lnTo>
                  <a:lnTo>
                    <a:pt x="12398" y="1008"/>
                  </a:lnTo>
                  <a:lnTo>
                    <a:pt x="12389" y="1002"/>
                  </a:lnTo>
                  <a:lnTo>
                    <a:pt x="12381" y="996"/>
                  </a:lnTo>
                  <a:lnTo>
                    <a:pt x="12372" y="992"/>
                  </a:lnTo>
                  <a:lnTo>
                    <a:pt x="12364" y="988"/>
                  </a:lnTo>
                  <a:lnTo>
                    <a:pt x="12356" y="987"/>
                  </a:lnTo>
                  <a:close/>
                  <a:moveTo>
                    <a:pt x="12647" y="928"/>
                  </a:moveTo>
                  <a:lnTo>
                    <a:pt x="12651" y="942"/>
                  </a:lnTo>
                  <a:lnTo>
                    <a:pt x="12654" y="958"/>
                  </a:lnTo>
                  <a:lnTo>
                    <a:pt x="12656" y="975"/>
                  </a:lnTo>
                  <a:lnTo>
                    <a:pt x="12659" y="994"/>
                  </a:lnTo>
                  <a:lnTo>
                    <a:pt x="12659" y="1012"/>
                  </a:lnTo>
                  <a:lnTo>
                    <a:pt x="12659" y="1032"/>
                  </a:lnTo>
                  <a:lnTo>
                    <a:pt x="12656" y="1052"/>
                  </a:lnTo>
                  <a:lnTo>
                    <a:pt x="12654" y="1072"/>
                  </a:lnTo>
                  <a:lnTo>
                    <a:pt x="12649" y="1095"/>
                  </a:lnTo>
                  <a:lnTo>
                    <a:pt x="12641" y="1124"/>
                  </a:lnTo>
                  <a:lnTo>
                    <a:pt x="12632" y="1157"/>
                  </a:lnTo>
                  <a:lnTo>
                    <a:pt x="12618" y="1193"/>
                  </a:lnTo>
                  <a:lnTo>
                    <a:pt x="12611" y="1212"/>
                  </a:lnTo>
                  <a:lnTo>
                    <a:pt x="12603" y="1230"/>
                  </a:lnTo>
                  <a:lnTo>
                    <a:pt x="12592" y="1247"/>
                  </a:lnTo>
                  <a:lnTo>
                    <a:pt x="12582" y="1264"/>
                  </a:lnTo>
                  <a:lnTo>
                    <a:pt x="12569" y="1282"/>
                  </a:lnTo>
                  <a:lnTo>
                    <a:pt x="12555" y="1298"/>
                  </a:lnTo>
                  <a:lnTo>
                    <a:pt x="12540" y="1312"/>
                  </a:lnTo>
                  <a:lnTo>
                    <a:pt x="12524" y="1325"/>
                  </a:lnTo>
                  <a:lnTo>
                    <a:pt x="12487" y="1350"/>
                  </a:lnTo>
                  <a:lnTo>
                    <a:pt x="12446" y="1378"/>
                  </a:lnTo>
                  <a:lnTo>
                    <a:pt x="12404" y="1403"/>
                  </a:lnTo>
                  <a:lnTo>
                    <a:pt x="12360" y="1430"/>
                  </a:lnTo>
                  <a:lnTo>
                    <a:pt x="12317" y="1452"/>
                  </a:lnTo>
                  <a:lnTo>
                    <a:pt x="12273" y="1473"/>
                  </a:lnTo>
                  <a:lnTo>
                    <a:pt x="12252" y="1484"/>
                  </a:lnTo>
                  <a:lnTo>
                    <a:pt x="12233" y="1492"/>
                  </a:lnTo>
                  <a:lnTo>
                    <a:pt x="12213" y="1498"/>
                  </a:lnTo>
                  <a:lnTo>
                    <a:pt x="12194" y="1505"/>
                  </a:lnTo>
                  <a:lnTo>
                    <a:pt x="12156" y="1517"/>
                  </a:lnTo>
                  <a:lnTo>
                    <a:pt x="12117" y="1530"/>
                  </a:lnTo>
                  <a:lnTo>
                    <a:pt x="12076" y="1542"/>
                  </a:lnTo>
                  <a:lnTo>
                    <a:pt x="12037" y="1554"/>
                  </a:lnTo>
                  <a:lnTo>
                    <a:pt x="11999" y="1564"/>
                  </a:lnTo>
                  <a:lnTo>
                    <a:pt x="11965" y="1574"/>
                  </a:lnTo>
                  <a:lnTo>
                    <a:pt x="11949" y="1576"/>
                  </a:lnTo>
                  <a:lnTo>
                    <a:pt x="11936" y="1579"/>
                  </a:lnTo>
                  <a:lnTo>
                    <a:pt x="11923" y="1580"/>
                  </a:lnTo>
                  <a:lnTo>
                    <a:pt x="11912" y="1580"/>
                  </a:lnTo>
                  <a:lnTo>
                    <a:pt x="11878" y="1580"/>
                  </a:lnTo>
                  <a:lnTo>
                    <a:pt x="11856" y="1582"/>
                  </a:lnTo>
                  <a:lnTo>
                    <a:pt x="11843" y="1583"/>
                  </a:lnTo>
                  <a:lnTo>
                    <a:pt x="11837" y="1584"/>
                  </a:lnTo>
                  <a:lnTo>
                    <a:pt x="11831" y="1592"/>
                  </a:lnTo>
                  <a:lnTo>
                    <a:pt x="11813" y="1617"/>
                  </a:lnTo>
                  <a:lnTo>
                    <a:pt x="11799" y="1636"/>
                  </a:lnTo>
                  <a:lnTo>
                    <a:pt x="11785" y="1660"/>
                  </a:lnTo>
                  <a:lnTo>
                    <a:pt x="11768" y="1687"/>
                  </a:lnTo>
                  <a:lnTo>
                    <a:pt x="11750" y="1719"/>
                  </a:lnTo>
                  <a:lnTo>
                    <a:pt x="11730" y="1755"/>
                  </a:lnTo>
                  <a:lnTo>
                    <a:pt x="11709" y="1796"/>
                  </a:lnTo>
                  <a:lnTo>
                    <a:pt x="11687" y="1842"/>
                  </a:lnTo>
                  <a:lnTo>
                    <a:pt x="11664" y="1892"/>
                  </a:lnTo>
                  <a:lnTo>
                    <a:pt x="11642" y="1948"/>
                  </a:lnTo>
                  <a:lnTo>
                    <a:pt x="11620" y="2007"/>
                  </a:lnTo>
                  <a:lnTo>
                    <a:pt x="11597" y="2072"/>
                  </a:lnTo>
                  <a:lnTo>
                    <a:pt x="11576" y="2142"/>
                  </a:lnTo>
                  <a:lnTo>
                    <a:pt x="11575" y="2150"/>
                  </a:lnTo>
                  <a:lnTo>
                    <a:pt x="11572" y="2170"/>
                  </a:lnTo>
                  <a:lnTo>
                    <a:pt x="11570" y="2199"/>
                  </a:lnTo>
                  <a:lnTo>
                    <a:pt x="11568" y="2230"/>
                  </a:lnTo>
                  <a:lnTo>
                    <a:pt x="11570" y="2246"/>
                  </a:lnTo>
                  <a:lnTo>
                    <a:pt x="11571" y="2262"/>
                  </a:lnTo>
                  <a:lnTo>
                    <a:pt x="11574" y="2277"/>
                  </a:lnTo>
                  <a:lnTo>
                    <a:pt x="11579" y="2290"/>
                  </a:lnTo>
                  <a:lnTo>
                    <a:pt x="11582" y="2295"/>
                  </a:lnTo>
                  <a:lnTo>
                    <a:pt x="11585" y="2300"/>
                  </a:lnTo>
                  <a:lnTo>
                    <a:pt x="11589" y="2304"/>
                  </a:lnTo>
                  <a:lnTo>
                    <a:pt x="11593" y="2307"/>
                  </a:lnTo>
                  <a:lnTo>
                    <a:pt x="11599" y="2310"/>
                  </a:lnTo>
                  <a:lnTo>
                    <a:pt x="11604" y="2312"/>
                  </a:lnTo>
                  <a:lnTo>
                    <a:pt x="11610" y="2312"/>
                  </a:lnTo>
                  <a:lnTo>
                    <a:pt x="11617" y="2312"/>
                  </a:lnTo>
                  <a:lnTo>
                    <a:pt x="11631" y="2310"/>
                  </a:lnTo>
                  <a:lnTo>
                    <a:pt x="11647" y="2303"/>
                  </a:lnTo>
                  <a:lnTo>
                    <a:pt x="11664" y="2296"/>
                  </a:lnTo>
                  <a:lnTo>
                    <a:pt x="11683" y="2287"/>
                  </a:lnTo>
                  <a:lnTo>
                    <a:pt x="11701" y="2275"/>
                  </a:lnTo>
                  <a:lnTo>
                    <a:pt x="11719" y="2263"/>
                  </a:lnTo>
                  <a:lnTo>
                    <a:pt x="11738" y="2251"/>
                  </a:lnTo>
                  <a:lnTo>
                    <a:pt x="11756" y="2237"/>
                  </a:lnTo>
                  <a:lnTo>
                    <a:pt x="11773" y="2224"/>
                  </a:lnTo>
                  <a:lnTo>
                    <a:pt x="11789" y="2211"/>
                  </a:lnTo>
                  <a:lnTo>
                    <a:pt x="11803" y="2197"/>
                  </a:lnTo>
                  <a:lnTo>
                    <a:pt x="11816" y="2184"/>
                  </a:lnTo>
                  <a:lnTo>
                    <a:pt x="11828" y="2172"/>
                  </a:lnTo>
                  <a:lnTo>
                    <a:pt x="11836" y="2162"/>
                  </a:lnTo>
                  <a:lnTo>
                    <a:pt x="11841" y="2154"/>
                  </a:lnTo>
                  <a:lnTo>
                    <a:pt x="11845" y="2146"/>
                  </a:lnTo>
                  <a:lnTo>
                    <a:pt x="11853" y="2114"/>
                  </a:lnTo>
                  <a:lnTo>
                    <a:pt x="11866" y="2070"/>
                  </a:lnTo>
                  <a:lnTo>
                    <a:pt x="11876" y="2048"/>
                  </a:lnTo>
                  <a:lnTo>
                    <a:pt x="11885" y="2026"/>
                  </a:lnTo>
                  <a:lnTo>
                    <a:pt x="11894" y="2006"/>
                  </a:lnTo>
                  <a:lnTo>
                    <a:pt x="11904" y="1989"/>
                  </a:lnTo>
                  <a:lnTo>
                    <a:pt x="11911" y="1979"/>
                  </a:lnTo>
                  <a:lnTo>
                    <a:pt x="11920" y="1970"/>
                  </a:lnTo>
                  <a:lnTo>
                    <a:pt x="11932" y="1959"/>
                  </a:lnTo>
                  <a:lnTo>
                    <a:pt x="11945" y="1949"/>
                  </a:lnTo>
                  <a:lnTo>
                    <a:pt x="11961" y="1937"/>
                  </a:lnTo>
                  <a:lnTo>
                    <a:pt x="11979" y="1926"/>
                  </a:lnTo>
                  <a:lnTo>
                    <a:pt x="11998" y="1916"/>
                  </a:lnTo>
                  <a:lnTo>
                    <a:pt x="12017" y="1905"/>
                  </a:lnTo>
                  <a:lnTo>
                    <a:pt x="12040" y="1895"/>
                  </a:lnTo>
                  <a:lnTo>
                    <a:pt x="12061" y="1887"/>
                  </a:lnTo>
                  <a:lnTo>
                    <a:pt x="12084" y="1879"/>
                  </a:lnTo>
                  <a:lnTo>
                    <a:pt x="12107" y="1874"/>
                  </a:lnTo>
                  <a:lnTo>
                    <a:pt x="12130" y="1870"/>
                  </a:lnTo>
                  <a:lnTo>
                    <a:pt x="12154" y="1867"/>
                  </a:lnTo>
                  <a:lnTo>
                    <a:pt x="12166" y="1867"/>
                  </a:lnTo>
                  <a:lnTo>
                    <a:pt x="12176" y="1868"/>
                  </a:lnTo>
                  <a:lnTo>
                    <a:pt x="12188" y="1870"/>
                  </a:lnTo>
                  <a:lnTo>
                    <a:pt x="12200" y="1871"/>
                  </a:lnTo>
                  <a:lnTo>
                    <a:pt x="12206" y="1874"/>
                  </a:lnTo>
                  <a:lnTo>
                    <a:pt x="12213" y="1876"/>
                  </a:lnTo>
                  <a:lnTo>
                    <a:pt x="12219" y="1879"/>
                  </a:lnTo>
                  <a:lnTo>
                    <a:pt x="12225" y="1883"/>
                  </a:lnTo>
                  <a:lnTo>
                    <a:pt x="12229" y="1887"/>
                  </a:lnTo>
                  <a:lnTo>
                    <a:pt x="12231" y="1892"/>
                  </a:lnTo>
                  <a:lnTo>
                    <a:pt x="12234" y="1897"/>
                  </a:lnTo>
                  <a:lnTo>
                    <a:pt x="12236" y="1903"/>
                  </a:lnTo>
                  <a:lnTo>
                    <a:pt x="12239" y="1916"/>
                  </a:lnTo>
                  <a:lnTo>
                    <a:pt x="12239" y="1929"/>
                  </a:lnTo>
                  <a:lnTo>
                    <a:pt x="12238" y="1944"/>
                  </a:lnTo>
                  <a:lnTo>
                    <a:pt x="12235" y="1958"/>
                  </a:lnTo>
                  <a:lnTo>
                    <a:pt x="12218" y="2016"/>
                  </a:lnTo>
                  <a:lnTo>
                    <a:pt x="12205" y="2055"/>
                  </a:lnTo>
                  <a:lnTo>
                    <a:pt x="12200" y="2085"/>
                  </a:lnTo>
                  <a:lnTo>
                    <a:pt x="12194" y="2129"/>
                  </a:lnTo>
                  <a:lnTo>
                    <a:pt x="12192" y="2151"/>
                  </a:lnTo>
                  <a:lnTo>
                    <a:pt x="12188" y="2174"/>
                  </a:lnTo>
                  <a:lnTo>
                    <a:pt x="12184" y="2193"/>
                  </a:lnTo>
                  <a:lnTo>
                    <a:pt x="12179" y="2211"/>
                  </a:lnTo>
                  <a:lnTo>
                    <a:pt x="12167" y="2246"/>
                  </a:lnTo>
                  <a:lnTo>
                    <a:pt x="12164" y="2269"/>
                  </a:lnTo>
                  <a:lnTo>
                    <a:pt x="12156" y="2328"/>
                  </a:lnTo>
                  <a:lnTo>
                    <a:pt x="12146" y="2413"/>
                  </a:lnTo>
                  <a:lnTo>
                    <a:pt x="12134" y="2510"/>
                  </a:lnTo>
                  <a:lnTo>
                    <a:pt x="12124" y="2610"/>
                  </a:lnTo>
                  <a:lnTo>
                    <a:pt x="12116" y="2698"/>
                  </a:lnTo>
                  <a:lnTo>
                    <a:pt x="12114" y="2735"/>
                  </a:lnTo>
                  <a:lnTo>
                    <a:pt x="12113" y="2764"/>
                  </a:lnTo>
                  <a:lnTo>
                    <a:pt x="12113" y="2776"/>
                  </a:lnTo>
                  <a:lnTo>
                    <a:pt x="12114" y="2785"/>
                  </a:lnTo>
                  <a:lnTo>
                    <a:pt x="12114" y="2793"/>
                  </a:lnTo>
                  <a:lnTo>
                    <a:pt x="12117" y="2797"/>
                  </a:lnTo>
                  <a:lnTo>
                    <a:pt x="12118" y="2800"/>
                  </a:lnTo>
                  <a:lnTo>
                    <a:pt x="12122" y="2802"/>
                  </a:lnTo>
                  <a:lnTo>
                    <a:pt x="12126" y="2805"/>
                  </a:lnTo>
                  <a:lnTo>
                    <a:pt x="12131" y="2808"/>
                  </a:lnTo>
                  <a:lnTo>
                    <a:pt x="12143" y="2812"/>
                  </a:lnTo>
                  <a:lnTo>
                    <a:pt x="12159" y="2816"/>
                  </a:lnTo>
                  <a:lnTo>
                    <a:pt x="12194" y="2821"/>
                  </a:lnTo>
                  <a:lnTo>
                    <a:pt x="12234" y="2826"/>
                  </a:lnTo>
                  <a:lnTo>
                    <a:pt x="12273" y="2830"/>
                  </a:lnTo>
                  <a:lnTo>
                    <a:pt x="12309" y="2837"/>
                  </a:lnTo>
                  <a:lnTo>
                    <a:pt x="12323" y="2839"/>
                  </a:lnTo>
                  <a:lnTo>
                    <a:pt x="12336" y="2843"/>
                  </a:lnTo>
                  <a:lnTo>
                    <a:pt x="12341" y="2846"/>
                  </a:lnTo>
                  <a:lnTo>
                    <a:pt x="12345" y="2849"/>
                  </a:lnTo>
                  <a:lnTo>
                    <a:pt x="12348" y="2851"/>
                  </a:lnTo>
                  <a:lnTo>
                    <a:pt x="12351" y="2854"/>
                  </a:lnTo>
                  <a:lnTo>
                    <a:pt x="12360" y="2869"/>
                  </a:lnTo>
                  <a:lnTo>
                    <a:pt x="12369" y="2890"/>
                  </a:lnTo>
                  <a:lnTo>
                    <a:pt x="12374" y="2902"/>
                  </a:lnTo>
                  <a:lnTo>
                    <a:pt x="12380" y="2915"/>
                  </a:lnTo>
                  <a:lnTo>
                    <a:pt x="12383" y="2928"/>
                  </a:lnTo>
                  <a:lnTo>
                    <a:pt x="12386" y="2943"/>
                  </a:lnTo>
                  <a:lnTo>
                    <a:pt x="12387" y="2957"/>
                  </a:lnTo>
                  <a:lnTo>
                    <a:pt x="12389" y="2973"/>
                  </a:lnTo>
                  <a:lnTo>
                    <a:pt x="12387" y="2989"/>
                  </a:lnTo>
                  <a:lnTo>
                    <a:pt x="12385" y="3005"/>
                  </a:lnTo>
                  <a:lnTo>
                    <a:pt x="12381" y="3020"/>
                  </a:lnTo>
                  <a:lnTo>
                    <a:pt x="12373" y="3036"/>
                  </a:lnTo>
                  <a:lnTo>
                    <a:pt x="12364" y="3051"/>
                  </a:lnTo>
                  <a:lnTo>
                    <a:pt x="12352" y="3067"/>
                  </a:lnTo>
                  <a:lnTo>
                    <a:pt x="12339" y="3080"/>
                  </a:lnTo>
                  <a:lnTo>
                    <a:pt x="12324" y="3092"/>
                  </a:lnTo>
                  <a:lnTo>
                    <a:pt x="12309" y="3104"/>
                  </a:lnTo>
                  <a:lnTo>
                    <a:pt x="12294" y="3113"/>
                  </a:lnTo>
                  <a:lnTo>
                    <a:pt x="12280" y="3121"/>
                  </a:lnTo>
                  <a:lnTo>
                    <a:pt x="12264" y="3127"/>
                  </a:lnTo>
                  <a:lnTo>
                    <a:pt x="12250" y="3134"/>
                  </a:lnTo>
                  <a:lnTo>
                    <a:pt x="12236" y="3139"/>
                  </a:lnTo>
                  <a:lnTo>
                    <a:pt x="12212" y="3146"/>
                  </a:lnTo>
                  <a:lnTo>
                    <a:pt x="12192" y="3151"/>
                  </a:lnTo>
                  <a:lnTo>
                    <a:pt x="12179" y="3153"/>
                  </a:lnTo>
                  <a:lnTo>
                    <a:pt x="12175" y="3154"/>
                  </a:lnTo>
                  <a:lnTo>
                    <a:pt x="12172" y="3154"/>
                  </a:lnTo>
                  <a:lnTo>
                    <a:pt x="12166" y="3158"/>
                  </a:lnTo>
                  <a:lnTo>
                    <a:pt x="12156" y="3164"/>
                  </a:lnTo>
                  <a:lnTo>
                    <a:pt x="12147" y="3174"/>
                  </a:lnTo>
                  <a:lnTo>
                    <a:pt x="12142" y="3179"/>
                  </a:lnTo>
                  <a:lnTo>
                    <a:pt x="12137" y="3187"/>
                  </a:lnTo>
                  <a:lnTo>
                    <a:pt x="12133" y="3195"/>
                  </a:lnTo>
                  <a:lnTo>
                    <a:pt x="12130" y="3204"/>
                  </a:lnTo>
                  <a:lnTo>
                    <a:pt x="12128" y="3215"/>
                  </a:lnTo>
                  <a:lnTo>
                    <a:pt x="12126" y="3227"/>
                  </a:lnTo>
                  <a:lnTo>
                    <a:pt x="12126" y="3238"/>
                  </a:lnTo>
                  <a:lnTo>
                    <a:pt x="12128" y="3253"/>
                  </a:lnTo>
                  <a:lnTo>
                    <a:pt x="12131" y="3268"/>
                  </a:lnTo>
                  <a:lnTo>
                    <a:pt x="12134" y="3282"/>
                  </a:lnTo>
                  <a:lnTo>
                    <a:pt x="12139" y="3295"/>
                  </a:lnTo>
                  <a:lnTo>
                    <a:pt x="12145" y="3307"/>
                  </a:lnTo>
                  <a:lnTo>
                    <a:pt x="12155" y="3332"/>
                  </a:lnTo>
                  <a:lnTo>
                    <a:pt x="12167" y="3356"/>
                  </a:lnTo>
                  <a:lnTo>
                    <a:pt x="12171" y="3368"/>
                  </a:lnTo>
                  <a:lnTo>
                    <a:pt x="12175" y="3380"/>
                  </a:lnTo>
                  <a:lnTo>
                    <a:pt x="12179" y="3393"/>
                  </a:lnTo>
                  <a:lnTo>
                    <a:pt x="12181" y="3406"/>
                  </a:lnTo>
                  <a:lnTo>
                    <a:pt x="12183" y="3419"/>
                  </a:lnTo>
                  <a:lnTo>
                    <a:pt x="12183" y="3434"/>
                  </a:lnTo>
                  <a:lnTo>
                    <a:pt x="12180" y="3450"/>
                  </a:lnTo>
                  <a:lnTo>
                    <a:pt x="12176" y="3466"/>
                  </a:lnTo>
                  <a:lnTo>
                    <a:pt x="12167" y="3496"/>
                  </a:lnTo>
                  <a:lnTo>
                    <a:pt x="12159" y="3520"/>
                  </a:lnTo>
                  <a:lnTo>
                    <a:pt x="12151" y="3537"/>
                  </a:lnTo>
                  <a:lnTo>
                    <a:pt x="12143" y="3550"/>
                  </a:lnTo>
                  <a:lnTo>
                    <a:pt x="12139" y="3554"/>
                  </a:lnTo>
                  <a:lnTo>
                    <a:pt x="12135" y="3558"/>
                  </a:lnTo>
                  <a:lnTo>
                    <a:pt x="12131" y="3561"/>
                  </a:lnTo>
                  <a:lnTo>
                    <a:pt x="12128" y="3564"/>
                  </a:lnTo>
                  <a:lnTo>
                    <a:pt x="12118" y="3565"/>
                  </a:lnTo>
                  <a:lnTo>
                    <a:pt x="12109" y="3566"/>
                  </a:lnTo>
                  <a:lnTo>
                    <a:pt x="12087" y="3565"/>
                  </a:lnTo>
                  <a:lnTo>
                    <a:pt x="12063" y="3562"/>
                  </a:lnTo>
                  <a:lnTo>
                    <a:pt x="12038" y="3558"/>
                  </a:lnTo>
                  <a:lnTo>
                    <a:pt x="12015" y="3553"/>
                  </a:lnTo>
                  <a:lnTo>
                    <a:pt x="12008" y="3552"/>
                  </a:lnTo>
                  <a:lnTo>
                    <a:pt x="11999" y="3546"/>
                  </a:lnTo>
                  <a:lnTo>
                    <a:pt x="11987" y="3538"/>
                  </a:lnTo>
                  <a:lnTo>
                    <a:pt x="11974" y="3529"/>
                  </a:lnTo>
                  <a:lnTo>
                    <a:pt x="11945" y="3508"/>
                  </a:lnTo>
                  <a:lnTo>
                    <a:pt x="11914" y="3482"/>
                  </a:lnTo>
                  <a:lnTo>
                    <a:pt x="11882" y="3456"/>
                  </a:lnTo>
                  <a:lnTo>
                    <a:pt x="11851" y="3434"/>
                  </a:lnTo>
                  <a:lnTo>
                    <a:pt x="11837" y="3425"/>
                  </a:lnTo>
                  <a:lnTo>
                    <a:pt x="11824" y="3417"/>
                  </a:lnTo>
                  <a:lnTo>
                    <a:pt x="11814" y="3410"/>
                  </a:lnTo>
                  <a:lnTo>
                    <a:pt x="11805" y="3408"/>
                  </a:lnTo>
                  <a:lnTo>
                    <a:pt x="11798" y="3405"/>
                  </a:lnTo>
                  <a:lnTo>
                    <a:pt x="11790" y="3401"/>
                  </a:lnTo>
                  <a:lnTo>
                    <a:pt x="11782" y="3397"/>
                  </a:lnTo>
                  <a:lnTo>
                    <a:pt x="11776" y="3393"/>
                  </a:lnTo>
                  <a:lnTo>
                    <a:pt x="11763" y="3382"/>
                  </a:lnTo>
                  <a:lnTo>
                    <a:pt x="11751" y="3373"/>
                  </a:lnTo>
                  <a:lnTo>
                    <a:pt x="11735" y="3355"/>
                  </a:lnTo>
                  <a:lnTo>
                    <a:pt x="11729" y="3347"/>
                  </a:lnTo>
                  <a:lnTo>
                    <a:pt x="11718" y="3347"/>
                  </a:lnTo>
                  <a:lnTo>
                    <a:pt x="11689" y="3345"/>
                  </a:lnTo>
                  <a:lnTo>
                    <a:pt x="11672" y="3344"/>
                  </a:lnTo>
                  <a:lnTo>
                    <a:pt x="11654" y="3342"/>
                  </a:lnTo>
                  <a:lnTo>
                    <a:pt x="11635" y="3339"/>
                  </a:lnTo>
                  <a:lnTo>
                    <a:pt x="11618" y="3335"/>
                  </a:lnTo>
                  <a:lnTo>
                    <a:pt x="11610" y="3332"/>
                  </a:lnTo>
                  <a:lnTo>
                    <a:pt x="11601" y="3327"/>
                  </a:lnTo>
                  <a:lnTo>
                    <a:pt x="11592" y="3320"/>
                  </a:lnTo>
                  <a:lnTo>
                    <a:pt x="11583" y="3314"/>
                  </a:lnTo>
                  <a:lnTo>
                    <a:pt x="11563" y="3297"/>
                  </a:lnTo>
                  <a:lnTo>
                    <a:pt x="11545" y="3275"/>
                  </a:lnTo>
                  <a:lnTo>
                    <a:pt x="11528" y="3256"/>
                  </a:lnTo>
                  <a:lnTo>
                    <a:pt x="11515" y="3236"/>
                  </a:lnTo>
                  <a:lnTo>
                    <a:pt x="11509" y="3227"/>
                  </a:lnTo>
                  <a:lnTo>
                    <a:pt x="11507" y="3219"/>
                  </a:lnTo>
                  <a:lnTo>
                    <a:pt x="11504" y="3212"/>
                  </a:lnTo>
                  <a:lnTo>
                    <a:pt x="11503" y="3205"/>
                  </a:lnTo>
                  <a:lnTo>
                    <a:pt x="11505" y="3196"/>
                  </a:lnTo>
                  <a:lnTo>
                    <a:pt x="11509" y="3188"/>
                  </a:lnTo>
                  <a:lnTo>
                    <a:pt x="11516" y="3180"/>
                  </a:lnTo>
                  <a:lnTo>
                    <a:pt x="11524" y="3172"/>
                  </a:lnTo>
                  <a:lnTo>
                    <a:pt x="11534" y="3166"/>
                  </a:lnTo>
                  <a:lnTo>
                    <a:pt x="11547" y="3158"/>
                  </a:lnTo>
                  <a:lnTo>
                    <a:pt x="11563" y="3151"/>
                  </a:lnTo>
                  <a:lnTo>
                    <a:pt x="11580" y="3143"/>
                  </a:lnTo>
                  <a:lnTo>
                    <a:pt x="11588" y="3139"/>
                  </a:lnTo>
                  <a:lnTo>
                    <a:pt x="11597" y="3134"/>
                  </a:lnTo>
                  <a:lnTo>
                    <a:pt x="11605" y="3129"/>
                  </a:lnTo>
                  <a:lnTo>
                    <a:pt x="11613" y="3122"/>
                  </a:lnTo>
                  <a:lnTo>
                    <a:pt x="11626" y="3109"/>
                  </a:lnTo>
                  <a:lnTo>
                    <a:pt x="11639" y="3094"/>
                  </a:lnTo>
                  <a:lnTo>
                    <a:pt x="11664" y="3061"/>
                  </a:lnTo>
                  <a:lnTo>
                    <a:pt x="11689" y="3030"/>
                  </a:lnTo>
                  <a:lnTo>
                    <a:pt x="11697" y="3022"/>
                  </a:lnTo>
                  <a:lnTo>
                    <a:pt x="11706" y="3013"/>
                  </a:lnTo>
                  <a:lnTo>
                    <a:pt x="11717" y="3005"/>
                  </a:lnTo>
                  <a:lnTo>
                    <a:pt x="11727" y="2997"/>
                  </a:lnTo>
                  <a:lnTo>
                    <a:pt x="11750" y="2982"/>
                  </a:lnTo>
                  <a:lnTo>
                    <a:pt x="11772" y="2968"/>
                  </a:lnTo>
                  <a:lnTo>
                    <a:pt x="11809" y="2949"/>
                  </a:lnTo>
                  <a:lnTo>
                    <a:pt x="11824" y="2941"/>
                  </a:lnTo>
                  <a:lnTo>
                    <a:pt x="11831" y="2937"/>
                  </a:lnTo>
                  <a:lnTo>
                    <a:pt x="11844" y="2927"/>
                  </a:lnTo>
                  <a:lnTo>
                    <a:pt x="11853" y="2919"/>
                  </a:lnTo>
                  <a:lnTo>
                    <a:pt x="11860" y="2911"/>
                  </a:lnTo>
                  <a:lnTo>
                    <a:pt x="11866" y="2900"/>
                  </a:lnTo>
                  <a:lnTo>
                    <a:pt x="11870" y="2888"/>
                  </a:lnTo>
                  <a:lnTo>
                    <a:pt x="11873" y="2872"/>
                  </a:lnTo>
                  <a:lnTo>
                    <a:pt x="11876" y="2849"/>
                  </a:lnTo>
                  <a:lnTo>
                    <a:pt x="11877" y="2818"/>
                  </a:lnTo>
                  <a:lnTo>
                    <a:pt x="11878" y="2784"/>
                  </a:lnTo>
                  <a:lnTo>
                    <a:pt x="11879" y="2747"/>
                  </a:lnTo>
                  <a:lnTo>
                    <a:pt x="11881" y="2710"/>
                  </a:lnTo>
                  <a:lnTo>
                    <a:pt x="11881" y="2673"/>
                  </a:lnTo>
                  <a:lnTo>
                    <a:pt x="11881" y="2640"/>
                  </a:lnTo>
                  <a:lnTo>
                    <a:pt x="11882" y="2582"/>
                  </a:lnTo>
                  <a:lnTo>
                    <a:pt x="11882" y="2538"/>
                  </a:lnTo>
                  <a:lnTo>
                    <a:pt x="11881" y="2529"/>
                  </a:lnTo>
                  <a:lnTo>
                    <a:pt x="11879" y="2521"/>
                  </a:lnTo>
                  <a:lnTo>
                    <a:pt x="11878" y="2513"/>
                  </a:lnTo>
                  <a:lnTo>
                    <a:pt x="11876" y="2506"/>
                  </a:lnTo>
                  <a:lnTo>
                    <a:pt x="11872" y="2501"/>
                  </a:lnTo>
                  <a:lnTo>
                    <a:pt x="11868" y="2497"/>
                  </a:lnTo>
                  <a:lnTo>
                    <a:pt x="11862" y="2493"/>
                  </a:lnTo>
                  <a:lnTo>
                    <a:pt x="11856" y="2491"/>
                  </a:lnTo>
                  <a:lnTo>
                    <a:pt x="11849" y="2489"/>
                  </a:lnTo>
                  <a:lnTo>
                    <a:pt x="11840" y="2488"/>
                  </a:lnTo>
                  <a:lnTo>
                    <a:pt x="11832" y="2488"/>
                  </a:lnTo>
                  <a:lnTo>
                    <a:pt x="11822" y="2489"/>
                  </a:lnTo>
                  <a:lnTo>
                    <a:pt x="11813" y="2491"/>
                  </a:lnTo>
                  <a:lnTo>
                    <a:pt x="11802" y="2493"/>
                  </a:lnTo>
                  <a:lnTo>
                    <a:pt x="11793" y="2496"/>
                  </a:lnTo>
                  <a:lnTo>
                    <a:pt x="11782" y="2500"/>
                  </a:lnTo>
                  <a:lnTo>
                    <a:pt x="11773" y="2504"/>
                  </a:lnTo>
                  <a:lnTo>
                    <a:pt x="11764" y="2509"/>
                  </a:lnTo>
                  <a:lnTo>
                    <a:pt x="11755" y="2514"/>
                  </a:lnTo>
                  <a:lnTo>
                    <a:pt x="11747" y="2521"/>
                  </a:lnTo>
                  <a:lnTo>
                    <a:pt x="11740" y="2528"/>
                  </a:lnTo>
                  <a:lnTo>
                    <a:pt x="11735" y="2536"/>
                  </a:lnTo>
                  <a:lnTo>
                    <a:pt x="11730" y="2543"/>
                  </a:lnTo>
                  <a:lnTo>
                    <a:pt x="11727" y="2553"/>
                  </a:lnTo>
                  <a:lnTo>
                    <a:pt x="11722" y="2567"/>
                  </a:lnTo>
                  <a:lnTo>
                    <a:pt x="11717" y="2579"/>
                  </a:lnTo>
                  <a:lnTo>
                    <a:pt x="11714" y="2583"/>
                  </a:lnTo>
                  <a:lnTo>
                    <a:pt x="11710" y="2587"/>
                  </a:lnTo>
                  <a:lnTo>
                    <a:pt x="11706" y="2591"/>
                  </a:lnTo>
                  <a:lnTo>
                    <a:pt x="11701" y="2592"/>
                  </a:lnTo>
                  <a:lnTo>
                    <a:pt x="11690" y="2598"/>
                  </a:lnTo>
                  <a:lnTo>
                    <a:pt x="11675" y="2600"/>
                  </a:lnTo>
                  <a:lnTo>
                    <a:pt x="11655" y="2604"/>
                  </a:lnTo>
                  <a:lnTo>
                    <a:pt x="11630" y="2610"/>
                  </a:lnTo>
                  <a:lnTo>
                    <a:pt x="11616" y="2611"/>
                  </a:lnTo>
                  <a:lnTo>
                    <a:pt x="11603" y="2612"/>
                  </a:lnTo>
                  <a:lnTo>
                    <a:pt x="11589" y="2611"/>
                  </a:lnTo>
                  <a:lnTo>
                    <a:pt x="11578" y="2610"/>
                  </a:lnTo>
                  <a:lnTo>
                    <a:pt x="11566" y="2608"/>
                  </a:lnTo>
                  <a:lnTo>
                    <a:pt x="11554" y="2604"/>
                  </a:lnTo>
                  <a:lnTo>
                    <a:pt x="11543" y="2602"/>
                  </a:lnTo>
                  <a:lnTo>
                    <a:pt x="11534" y="2598"/>
                  </a:lnTo>
                  <a:lnTo>
                    <a:pt x="11505" y="2583"/>
                  </a:lnTo>
                  <a:lnTo>
                    <a:pt x="11495" y="2575"/>
                  </a:lnTo>
                  <a:lnTo>
                    <a:pt x="11453" y="2561"/>
                  </a:lnTo>
                  <a:lnTo>
                    <a:pt x="11448" y="2562"/>
                  </a:lnTo>
                  <a:lnTo>
                    <a:pt x="11433" y="2563"/>
                  </a:lnTo>
                  <a:lnTo>
                    <a:pt x="11411" y="2565"/>
                  </a:lnTo>
                  <a:lnTo>
                    <a:pt x="11382" y="2565"/>
                  </a:lnTo>
                  <a:lnTo>
                    <a:pt x="11374" y="2563"/>
                  </a:lnTo>
                  <a:lnTo>
                    <a:pt x="11366" y="2562"/>
                  </a:lnTo>
                  <a:lnTo>
                    <a:pt x="11358" y="2558"/>
                  </a:lnTo>
                  <a:lnTo>
                    <a:pt x="11351" y="2553"/>
                  </a:lnTo>
                  <a:lnTo>
                    <a:pt x="11335" y="2540"/>
                  </a:lnTo>
                  <a:lnTo>
                    <a:pt x="11319" y="2522"/>
                  </a:lnTo>
                  <a:lnTo>
                    <a:pt x="11288" y="2483"/>
                  </a:lnTo>
                  <a:lnTo>
                    <a:pt x="11257" y="2444"/>
                  </a:lnTo>
                  <a:lnTo>
                    <a:pt x="11251" y="2434"/>
                  </a:lnTo>
                  <a:lnTo>
                    <a:pt x="11244" y="2423"/>
                  </a:lnTo>
                  <a:lnTo>
                    <a:pt x="11240" y="2411"/>
                  </a:lnTo>
                  <a:lnTo>
                    <a:pt x="11236" y="2398"/>
                  </a:lnTo>
                  <a:lnTo>
                    <a:pt x="11232" y="2385"/>
                  </a:lnTo>
                  <a:lnTo>
                    <a:pt x="11231" y="2370"/>
                  </a:lnTo>
                  <a:lnTo>
                    <a:pt x="11228" y="2355"/>
                  </a:lnTo>
                  <a:lnTo>
                    <a:pt x="11228" y="2339"/>
                  </a:lnTo>
                  <a:lnTo>
                    <a:pt x="11227" y="2307"/>
                  </a:lnTo>
                  <a:lnTo>
                    <a:pt x="11228" y="2275"/>
                  </a:lnTo>
                  <a:lnTo>
                    <a:pt x="11230" y="2245"/>
                  </a:lnTo>
                  <a:lnTo>
                    <a:pt x="11231" y="2216"/>
                  </a:lnTo>
                  <a:lnTo>
                    <a:pt x="11232" y="2204"/>
                  </a:lnTo>
                  <a:lnTo>
                    <a:pt x="11236" y="2188"/>
                  </a:lnTo>
                  <a:lnTo>
                    <a:pt x="11242" y="2170"/>
                  </a:lnTo>
                  <a:lnTo>
                    <a:pt x="11248" y="2148"/>
                  </a:lnTo>
                  <a:lnTo>
                    <a:pt x="11265" y="2101"/>
                  </a:lnTo>
                  <a:lnTo>
                    <a:pt x="11285" y="2048"/>
                  </a:lnTo>
                  <a:lnTo>
                    <a:pt x="11306" y="1994"/>
                  </a:lnTo>
                  <a:lnTo>
                    <a:pt x="11326" y="1944"/>
                  </a:lnTo>
                  <a:lnTo>
                    <a:pt x="11341" y="1900"/>
                  </a:lnTo>
                  <a:lnTo>
                    <a:pt x="11352" y="1868"/>
                  </a:lnTo>
                  <a:lnTo>
                    <a:pt x="11356" y="1854"/>
                  </a:lnTo>
                  <a:lnTo>
                    <a:pt x="11362" y="1838"/>
                  </a:lnTo>
                  <a:lnTo>
                    <a:pt x="11370" y="1819"/>
                  </a:lnTo>
                  <a:lnTo>
                    <a:pt x="11379" y="1800"/>
                  </a:lnTo>
                  <a:lnTo>
                    <a:pt x="11400" y="1757"/>
                  </a:lnTo>
                  <a:lnTo>
                    <a:pt x="11424" y="1714"/>
                  </a:lnTo>
                  <a:lnTo>
                    <a:pt x="11448" y="1670"/>
                  </a:lnTo>
                  <a:lnTo>
                    <a:pt x="11469" y="1632"/>
                  </a:lnTo>
                  <a:lnTo>
                    <a:pt x="11488" y="1600"/>
                  </a:lnTo>
                  <a:lnTo>
                    <a:pt x="11501" y="1579"/>
                  </a:lnTo>
                  <a:lnTo>
                    <a:pt x="11509" y="1566"/>
                  </a:lnTo>
                  <a:lnTo>
                    <a:pt x="11516" y="1554"/>
                  </a:lnTo>
                  <a:lnTo>
                    <a:pt x="11520" y="1545"/>
                  </a:lnTo>
                  <a:lnTo>
                    <a:pt x="11522" y="1535"/>
                  </a:lnTo>
                  <a:lnTo>
                    <a:pt x="11524" y="1529"/>
                  </a:lnTo>
                  <a:lnTo>
                    <a:pt x="11524" y="1523"/>
                  </a:lnTo>
                  <a:lnTo>
                    <a:pt x="11522" y="1518"/>
                  </a:lnTo>
                  <a:lnTo>
                    <a:pt x="11521" y="1516"/>
                  </a:lnTo>
                  <a:lnTo>
                    <a:pt x="11516" y="1510"/>
                  </a:lnTo>
                  <a:lnTo>
                    <a:pt x="11511" y="1509"/>
                  </a:lnTo>
                  <a:lnTo>
                    <a:pt x="11507" y="1509"/>
                  </a:lnTo>
                  <a:lnTo>
                    <a:pt x="11505" y="1509"/>
                  </a:lnTo>
                  <a:lnTo>
                    <a:pt x="11501" y="1508"/>
                  </a:lnTo>
                  <a:lnTo>
                    <a:pt x="11490" y="1505"/>
                  </a:lnTo>
                  <a:lnTo>
                    <a:pt x="11474" y="1500"/>
                  </a:lnTo>
                  <a:lnTo>
                    <a:pt x="11453" y="1493"/>
                  </a:lnTo>
                  <a:lnTo>
                    <a:pt x="11437" y="1486"/>
                  </a:lnTo>
                  <a:lnTo>
                    <a:pt x="11415" y="1475"/>
                  </a:lnTo>
                  <a:lnTo>
                    <a:pt x="11387" y="1459"/>
                  </a:lnTo>
                  <a:lnTo>
                    <a:pt x="11358" y="1440"/>
                  </a:lnTo>
                  <a:lnTo>
                    <a:pt x="11330" y="1420"/>
                  </a:lnTo>
                  <a:lnTo>
                    <a:pt x="11301" y="1399"/>
                  </a:lnTo>
                  <a:lnTo>
                    <a:pt x="11277" y="1381"/>
                  </a:lnTo>
                  <a:lnTo>
                    <a:pt x="11257" y="1362"/>
                  </a:lnTo>
                  <a:lnTo>
                    <a:pt x="11244" y="1349"/>
                  </a:lnTo>
                  <a:lnTo>
                    <a:pt x="11231" y="1338"/>
                  </a:lnTo>
                  <a:lnTo>
                    <a:pt x="11221" y="1331"/>
                  </a:lnTo>
                  <a:lnTo>
                    <a:pt x="11210" y="1324"/>
                  </a:lnTo>
                  <a:lnTo>
                    <a:pt x="11202" y="1319"/>
                  </a:lnTo>
                  <a:lnTo>
                    <a:pt x="11194" y="1313"/>
                  </a:lnTo>
                  <a:lnTo>
                    <a:pt x="11188" y="1307"/>
                  </a:lnTo>
                  <a:lnTo>
                    <a:pt x="11181" y="1298"/>
                  </a:lnTo>
                  <a:lnTo>
                    <a:pt x="11176" y="1284"/>
                  </a:lnTo>
                  <a:lnTo>
                    <a:pt x="11168" y="1266"/>
                  </a:lnTo>
                  <a:lnTo>
                    <a:pt x="11160" y="1243"/>
                  </a:lnTo>
                  <a:lnTo>
                    <a:pt x="11155" y="1220"/>
                  </a:lnTo>
                  <a:lnTo>
                    <a:pt x="11152" y="1209"/>
                  </a:lnTo>
                  <a:lnTo>
                    <a:pt x="11151" y="1197"/>
                  </a:lnTo>
                  <a:lnTo>
                    <a:pt x="11151" y="1187"/>
                  </a:lnTo>
                  <a:lnTo>
                    <a:pt x="11151" y="1177"/>
                  </a:lnTo>
                  <a:lnTo>
                    <a:pt x="11154" y="1169"/>
                  </a:lnTo>
                  <a:lnTo>
                    <a:pt x="11156" y="1163"/>
                  </a:lnTo>
                  <a:lnTo>
                    <a:pt x="11160" y="1157"/>
                  </a:lnTo>
                  <a:lnTo>
                    <a:pt x="11167" y="1155"/>
                  </a:lnTo>
                  <a:lnTo>
                    <a:pt x="11184" y="1153"/>
                  </a:lnTo>
                  <a:lnTo>
                    <a:pt x="11228" y="1156"/>
                  </a:lnTo>
                  <a:lnTo>
                    <a:pt x="11259" y="1160"/>
                  </a:lnTo>
                  <a:lnTo>
                    <a:pt x="11291" y="1168"/>
                  </a:lnTo>
                  <a:lnTo>
                    <a:pt x="11309" y="1173"/>
                  </a:lnTo>
                  <a:lnTo>
                    <a:pt x="11326" y="1179"/>
                  </a:lnTo>
                  <a:lnTo>
                    <a:pt x="11343" y="1187"/>
                  </a:lnTo>
                  <a:lnTo>
                    <a:pt x="11360" y="1194"/>
                  </a:lnTo>
                  <a:lnTo>
                    <a:pt x="11396" y="1214"/>
                  </a:lnTo>
                  <a:lnTo>
                    <a:pt x="11436" y="1233"/>
                  </a:lnTo>
                  <a:lnTo>
                    <a:pt x="11475" y="1253"/>
                  </a:lnTo>
                  <a:lnTo>
                    <a:pt x="11515" y="1271"/>
                  </a:lnTo>
                  <a:lnTo>
                    <a:pt x="11551" y="1287"/>
                  </a:lnTo>
                  <a:lnTo>
                    <a:pt x="11584" y="1300"/>
                  </a:lnTo>
                  <a:lnTo>
                    <a:pt x="11613" y="1311"/>
                  </a:lnTo>
                  <a:lnTo>
                    <a:pt x="11634" y="1316"/>
                  </a:lnTo>
                  <a:lnTo>
                    <a:pt x="11660" y="1320"/>
                  </a:lnTo>
                  <a:lnTo>
                    <a:pt x="11677" y="1323"/>
                  </a:lnTo>
                  <a:lnTo>
                    <a:pt x="11689" y="1321"/>
                  </a:lnTo>
                  <a:lnTo>
                    <a:pt x="11696" y="1320"/>
                  </a:lnTo>
                  <a:lnTo>
                    <a:pt x="11706" y="1309"/>
                  </a:lnTo>
                  <a:lnTo>
                    <a:pt x="11725" y="1291"/>
                  </a:lnTo>
                  <a:lnTo>
                    <a:pt x="11730" y="1279"/>
                  </a:lnTo>
                  <a:lnTo>
                    <a:pt x="11744" y="1249"/>
                  </a:lnTo>
                  <a:lnTo>
                    <a:pt x="11767" y="1202"/>
                  </a:lnTo>
                  <a:lnTo>
                    <a:pt x="11794" y="1147"/>
                  </a:lnTo>
                  <a:lnTo>
                    <a:pt x="11811" y="1115"/>
                  </a:lnTo>
                  <a:lnTo>
                    <a:pt x="11828" y="1085"/>
                  </a:lnTo>
                  <a:lnTo>
                    <a:pt x="11847" y="1053"/>
                  </a:lnTo>
                  <a:lnTo>
                    <a:pt x="11866" y="1021"/>
                  </a:lnTo>
                  <a:lnTo>
                    <a:pt x="11886" y="992"/>
                  </a:lnTo>
                  <a:lnTo>
                    <a:pt x="11906" y="963"/>
                  </a:lnTo>
                  <a:lnTo>
                    <a:pt x="11927" y="937"/>
                  </a:lnTo>
                  <a:lnTo>
                    <a:pt x="11946" y="913"/>
                  </a:lnTo>
                  <a:lnTo>
                    <a:pt x="11954" y="901"/>
                  </a:lnTo>
                  <a:lnTo>
                    <a:pt x="11977" y="871"/>
                  </a:lnTo>
                  <a:lnTo>
                    <a:pt x="11994" y="850"/>
                  </a:lnTo>
                  <a:lnTo>
                    <a:pt x="12012" y="827"/>
                  </a:lnTo>
                  <a:lnTo>
                    <a:pt x="12033" y="803"/>
                  </a:lnTo>
                  <a:lnTo>
                    <a:pt x="12055" y="780"/>
                  </a:lnTo>
                  <a:lnTo>
                    <a:pt x="12080" y="756"/>
                  </a:lnTo>
                  <a:lnTo>
                    <a:pt x="12107" y="733"/>
                  </a:lnTo>
                  <a:lnTo>
                    <a:pt x="12121" y="723"/>
                  </a:lnTo>
                  <a:lnTo>
                    <a:pt x="12134" y="712"/>
                  </a:lnTo>
                  <a:lnTo>
                    <a:pt x="12149" y="703"/>
                  </a:lnTo>
                  <a:lnTo>
                    <a:pt x="12163" y="695"/>
                  </a:lnTo>
                  <a:lnTo>
                    <a:pt x="12177" y="688"/>
                  </a:lnTo>
                  <a:lnTo>
                    <a:pt x="12192" y="682"/>
                  </a:lnTo>
                  <a:lnTo>
                    <a:pt x="12206" y="676"/>
                  </a:lnTo>
                  <a:lnTo>
                    <a:pt x="12221" y="674"/>
                  </a:lnTo>
                  <a:lnTo>
                    <a:pt x="12235" y="671"/>
                  </a:lnTo>
                  <a:lnTo>
                    <a:pt x="12250" y="671"/>
                  </a:lnTo>
                  <a:lnTo>
                    <a:pt x="12264" y="671"/>
                  </a:lnTo>
                  <a:lnTo>
                    <a:pt x="12278" y="675"/>
                  </a:lnTo>
                  <a:lnTo>
                    <a:pt x="12340" y="692"/>
                  </a:lnTo>
                  <a:lnTo>
                    <a:pt x="12374" y="703"/>
                  </a:lnTo>
                  <a:lnTo>
                    <a:pt x="12391" y="710"/>
                  </a:lnTo>
                  <a:lnTo>
                    <a:pt x="12398" y="712"/>
                  </a:lnTo>
                  <a:lnTo>
                    <a:pt x="12406" y="713"/>
                  </a:lnTo>
                  <a:lnTo>
                    <a:pt x="12419" y="713"/>
                  </a:lnTo>
                  <a:lnTo>
                    <a:pt x="12446" y="715"/>
                  </a:lnTo>
                  <a:lnTo>
                    <a:pt x="12469" y="717"/>
                  </a:lnTo>
                  <a:lnTo>
                    <a:pt x="12479" y="721"/>
                  </a:lnTo>
                  <a:lnTo>
                    <a:pt x="12488" y="725"/>
                  </a:lnTo>
                  <a:lnTo>
                    <a:pt x="12499" y="731"/>
                  </a:lnTo>
                  <a:lnTo>
                    <a:pt x="12511" y="739"/>
                  </a:lnTo>
                  <a:lnTo>
                    <a:pt x="12524" y="750"/>
                  </a:lnTo>
                  <a:lnTo>
                    <a:pt x="12542" y="770"/>
                  </a:lnTo>
                  <a:lnTo>
                    <a:pt x="12563" y="797"/>
                  </a:lnTo>
                  <a:lnTo>
                    <a:pt x="12586" y="826"/>
                  </a:lnTo>
                  <a:lnTo>
                    <a:pt x="12607" y="855"/>
                  </a:lnTo>
                  <a:lnTo>
                    <a:pt x="12625" y="884"/>
                  </a:lnTo>
                  <a:lnTo>
                    <a:pt x="12633" y="897"/>
                  </a:lnTo>
                  <a:lnTo>
                    <a:pt x="12639" y="909"/>
                  </a:lnTo>
                  <a:lnTo>
                    <a:pt x="12643" y="920"/>
                  </a:lnTo>
                  <a:lnTo>
                    <a:pt x="12647" y="928"/>
                  </a:lnTo>
                  <a:close/>
                  <a:moveTo>
                    <a:pt x="4665" y="2623"/>
                  </a:moveTo>
                  <a:lnTo>
                    <a:pt x="4659" y="2635"/>
                  </a:lnTo>
                  <a:lnTo>
                    <a:pt x="4657" y="2645"/>
                  </a:lnTo>
                  <a:lnTo>
                    <a:pt x="4654" y="2656"/>
                  </a:lnTo>
                  <a:lnTo>
                    <a:pt x="4654" y="2666"/>
                  </a:lnTo>
                  <a:lnTo>
                    <a:pt x="4654" y="2676"/>
                  </a:lnTo>
                  <a:lnTo>
                    <a:pt x="4655" y="2685"/>
                  </a:lnTo>
                  <a:lnTo>
                    <a:pt x="4658" y="2695"/>
                  </a:lnTo>
                  <a:lnTo>
                    <a:pt x="4661" y="2705"/>
                  </a:lnTo>
                  <a:lnTo>
                    <a:pt x="4667" y="2722"/>
                  </a:lnTo>
                  <a:lnTo>
                    <a:pt x="4674" y="2739"/>
                  </a:lnTo>
                  <a:lnTo>
                    <a:pt x="4676" y="2747"/>
                  </a:lnTo>
                  <a:lnTo>
                    <a:pt x="4679" y="2755"/>
                  </a:lnTo>
                  <a:lnTo>
                    <a:pt x="4680" y="2761"/>
                  </a:lnTo>
                  <a:lnTo>
                    <a:pt x="4682" y="2769"/>
                  </a:lnTo>
                  <a:lnTo>
                    <a:pt x="4686" y="2768"/>
                  </a:lnTo>
                  <a:lnTo>
                    <a:pt x="4688" y="2767"/>
                  </a:lnTo>
                  <a:lnTo>
                    <a:pt x="4688" y="2769"/>
                  </a:lnTo>
                  <a:lnTo>
                    <a:pt x="4690" y="2783"/>
                  </a:lnTo>
                  <a:lnTo>
                    <a:pt x="4692" y="2788"/>
                  </a:lnTo>
                  <a:lnTo>
                    <a:pt x="4696" y="2793"/>
                  </a:lnTo>
                  <a:lnTo>
                    <a:pt x="4701" y="2800"/>
                  </a:lnTo>
                  <a:lnTo>
                    <a:pt x="4707" y="2806"/>
                  </a:lnTo>
                  <a:lnTo>
                    <a:pt x="4720" y="2818"/>
                  </a:lnTo>
                  <a:lnTo>
                    <a:pt x="4729" y="2826"/>
                  </a:lnTo>
                  <a:lnTo>
                    <a:pt x="4751" y="2842"/>
                  </a:lnTo>
                  <a:lnTo>
                    <a:pt x="4776" y="2857"/>
                  </a:lnTo>
                  <a:lnTo>
                    <a:pt x="4789" y="2863"/>
                  </a:lnTo>
                  <a:lnTo>
                    <a:pt x="4802" y="2870"/>
                  </a:lnTo>
                  <a:lnTo>
                    <a:pt x="4817" y="2875"/>
                  </a:lnTo>
                  <a:lnTo>
                    <a:pt x="4830" y="2880"/>
                  </a:lnTo>
                  <a:lnTo>
                    <a:pt x="4844" y="2884"/>
                  </a:lnTo>
                  <a:lnTo>
                    <a:pt x="4859" y="2887"/>
                  </a:lnTo>
                  <a:lnTo>
                    <a:pt x="4873" y="2890"/>
                  </a:lnTo>
                  <a:lnTo>
                    <a:pt x="4888" y="2891"/>
                  </a:lnTo>
                  <a:lnTo>
                    <a:pt x="4902" y="2892"/>
                  </a:lnTo>
                  <a:lnTo>
                    <a:pt x="4915" y="2891"/>
                  </a:lnTo>
                  <a:lnTo>
                    <a:pt x="4930" y="2890"/>
                  </a:lnTo>
                  <a:lnTo>
                    <a:pt x="4944" y="2887"/>
                  </a:lnTo>
                  <a:lnTo>
                    <a:pt x="4959" y="2880"/>
                  </a:lnTo>
                  <a:lnTo>
                    <a:pt x="4973" y="2872"/>
                  </a:lnTo>
                  <a:lnTo>
                    <a:pt x="4988" y="2862"/>
                  </a:lnTo>
                  <a:lnTo>
                    <a:pt x="5002" y="2850"/>
                  </a:lnTo>
                  <a:lnTo>
                    <a:pt x="5015" y="2837"/>
                  </a:lnTo>
                  <a:lnTo>
                    <a:pt x="5026" y="2822"/>
                  </a:lnTo>
                  <a:lnTo>
                    <a:pt x="5033" y="2808"/>
                  </a:lnTo>
                  <a:lnTo>
                    <a:pt x="5040" y="2795"/>
                  </a:lnTo>
                  <a:lnTo>
                    <a:pt x="5044" y="2780"/>
                  </a:lnTo>
                  <a:lnTo>
                    <a:pt x="5045" y="2768"/>
                  </a:lnTo>
                  <a:lnTo>
                    <a:pt x="5045" y="2755"/>
                  </a:lnTo>
                  <a:lnTo>
                    <a:pt x="5045" y="2744"/>
                  </a:lnTo>
                  <a:lnTo>
                    <a:pt x="5043" y="2735"/>
                  </a:lnTo>
                  <a:lnTo>
                    <a:pt x="5040" y="2726"/>
                  </a:lnTo>
                  <a:lnTo>
                    <a:pt x="5036" y="2718"/>
                  </a:lnTo>
                  <a:lnTo>
                    <a:pt x="5032" y="2710"/>
                  </a:lnTo>
                  <a:lnTo>
                    <a:pt x="5024" y="2695"/>
                  </a:lnTo>
                  <a:lnTo>
                    <a:pt x="5016" y="2681"/>
                  </a:lnTo>
                  <a:lnTo>
                    <a:pt x="5012" y="2674"/>
                  </a:lnTo>
                  <a:lnTo>
                    <a:pt x="5011" y="2668"/>
                  </a:lnTo>
                  <a:lnTo>
                    <a:pt x="5010" y="2660"/>
                  </a:lnTo>
                  <a:lnTo>
                    <a:pt x="5010" y="2653"/>
                  </a:lnTo>
                  <a:lnTo>
                    <a:pt x="4995" y="2640"/>
                  </a:lnTo>
                  <a:lnTo>
                    <a:pt x="4986" y="2629"/>
                  </a:lnTo>
                  <a:lnTo>
                    <a:pt x="4984" y="2624"/>
                  </a:lnTo>
                  <a:lnTo>
                    <a:pt x="4981" y="2617"/>
                  </a:lnTo>
                  <a:lnTo>
                    <a:pt x="4980" y="2612"/>
                  </a:lnTo>
                  <a:lnTo>
                    <a:pt x="4980" y="2604"/>
                  </a:lnTo>
                  <a:lnTo>
                    <a:pt x="4973" y="2607"/>
                  </a:lnTo>
                  <a:lnTo>
                    <a:pt x="4972" y="2607"/>
                  </a:lnTo>
                  <a:lnTo>
                    <a:pt x="4972" y="2606"/>
                  </a:lnTo>
                  <a:lnTo>
                    <a:pt x="4974" y="2599"/>
                  </a:lnTo>
                  <a:lnTo>
                    <a:pt x="4970" y="2599"/>
                  </a:lnTo>
                  <a:lnTo>
                    <a:pt x="4965" y="2596"/>
                  </a:lnTo>
                  <a:lnTo>
                    <a:pt x="4960" y="2591"/>
                  </a:lnTo>
                  <a:lnTo>
                    <a:pt x="4955" y="2586"/>
                  </a:lnTo>
                  <a:lnTo>
                    <a:pt x="4951" y="2579"/>
                  </a:lnTo>
                  <a:lnTo>
                    <a:pt x="4947" y="2573"/>
                  </a:lnTo>
                  <a:lnTo>
                    <a:pt x="4944" y="2567"/>
                  </a:lnTo>
                  <a:lnTo>
                    <a:pt x="4944" y="2565"/>
                  </a:lnTo>
                  <a:lnTo>
                    <a:pt x="4939" y="2565"/>
                  </a:lnTo>
                  <a:lnTo>
                    <a:pt x="4938" y="2566"/>
                  </a:lnTo>
                  <a:lnTo>
                    <a:pt x="4934" y="2566"/>
                  </a:lnTo>
                  <a:lnTo>
                    <a:pt x="4927" y="2562"/>
                  </a:lnTo>
                  <a:lnTo>
                    <a:pt x="4919" y="2558"/>
                  </a:lnTo>
                  <a:lnTo>
                    <a:pt x="4918" y="2557"/>
                  </a:lnTo>
                  <a:lnTo>
                    <a:pt x="4919" y="2554"/>
                  </a:lnTo>
                  <a:lnTo>
                    <a:pt x="4921" y="2549"/>
                  </a:lnTo>
                  <a:lnTo>
                    <a:pt x="4914" y="2551"/>
                  </a:lnTo>
                  <a:lnTo>
                    <a:pt x="4911" y="2551"/>
                  </a:lnTo>
                  <a:lnTo>
                    <a:pt x="4913" y="2550"/>
                  </a:lnTo>
                  <a:lnTo>
                    <a:pt x="4915" y="2543"/>
                  </a:lnTo>
                  <a:lnTo>
                    <a:pt x="4909" y="2545"/>
                  </a:lnTo>
                  <a:lnTo>
                    <a:pt x="4901" y="2543"/>
                  </a:lnTo>
                  <a:lnTo>
                    <a:pt x="4892" y="2541"/>
                  </a:lnTo>
                  <a:lnTo>
                    <a:pt x="4883" y="2537"/>
                  </a:lnTo>
                  <a:lnTo>
                    <a:pt x="4873" y="2532"/>
                  </a:lnTo>
                  <a:lnTo>
                    <a:pt x="4865" y="2526"/>
                  </a:lnTo>
                  <a:lnTo>
                    <a:pt x="4860" y="2520"/>
                  </a:lnTo>
                  <a:lnTo>
                    <a:pt x="4855" y="2514"/>
                  </a:lnTo>
                  <a:lnTo>
                    <a:pt x="4838" y="2516"/>
                  </a:lnTo>
                  <a:lnTo>
                    <a:pt x="4822" y="2516"/>
                  </a:lnTo>
                  <a:lnTo>
                    <a:pt x="4806" y="2516"/>
                  </a:lnTo>
                  <a:lnTo>
                    <a:pt x="4792" y="2518"/>
                  </a:lnTo>
                  <a:lnTo>
                    <a:pt x="4775" y="2526"/>
                  </a:lnTo>
                  <a:lnTo>
                    <a:pt x="4757" y="2536"/>
                  </a:lnTo>
                  <a:lnTo>
                    <a:pt x="4739" y="2547"/>
                  </a:lnTo>
                  <a:lnTo>
                    <a:pt x="4721" y="2561"/>
                  </a:lnTo>
                  <a:lnTo>
                    <a:pt x="4704" y="2575"/>
                  </a:lnTo>
                  <a:lnTo>
                    <a:pt x="4690" y="2591"/>
                  </a:lnTo>
                  <a:lnTo>
                    <a:pt x="4676" y="2607"/>
                  </a:lnTo>
                  <a:lnTo>
                    <a:pt x="4665" y="2623"/>
                  </a:lnTo>
                  <a:close/>
                  <a:moveTo>
                    <a:pt x="5148" y="2329"/>
                  </a:moveTo>
                  <a:lnTo>
                    <a:pt x="5140" y="2315"/>
                  </a:lnTo>
                  <a:lnTo>
                    <a:pt x="5129" y="2302"/>
                  </a:lnTo>
                  <a:lnTo>
                    <a:pt x="5119" y="2291"/>
                  </a:lnTo>
                  <a:lnTo>
                    <a:pt x="5106" y="2282"/>
                  </a:lnTo>
                  <a:lnTo>
                    <a:pt x="5091" y="2275"/>
                  </a:lnTo>
                  <a:lnTo>
                    <a:pt x="5081" y="2271"/>
                  </a:lnTo>
                  <a:lnTo>
                    <a:pt x="5070" y="2270"/>
                  </a:lnTo>
                  <a:lnTo>
                    <a:pt x="5061" y="2271"/>
                  </a:lnTo>
                  <a:lnTo>
                    <a:pt x="5053" y="2273"/>
                  </a:lnTo>
                  <a:lnTo>
                    <a:pt x="5045" y="2274"/>
                  </a:lnTo>
                  <a:lnTo>
                    <a:pt x="5036" y="2274"/>
                  </a:lnTo>
                  <a:lnTo>
                    <a:pt x="5026" y="2273"/>
                  </a:lnTo>
                  <a:lnTo>
                    <a:pt x="5010" y="2270"/>
                  </a:lnTo>
                  <a:lnTo>
                    <a:pt x="5009" y="2270"/>
                  </a:lnTo>
                  <a:lnTo>
                    <a:pt x="5010" y="2270"/>
                  </a:lnTo>
                  <a:lnTo>
                    <a:pt x="5011" y="2273"/>
                  </a:lnTo>
                  <a:lnTo>
                    <a:pt x="5012" y="2274"/>
                  </a:lnTo>
                  <a:lnTo>
                    <a:pt x="5011" y="2278"/>
                  </a:lnTo>
                  <a:lnTo>
                    <a:pt x="5003" y="2279"/>
                  </a:lnTo>
                  <a:lnTo>
                    <a:pt x="4989" y="2286"/>
                  </a:lnTo>
                  <a:lnTo>
                    <a:pt x="4982" y="2290"/>
                  </a:lnTo>
                  <a:lnTo>
                    <a:pt x="4974" y="2295"/>
                  </a:lnTo>
                  <a:lnTo>
                    <a:pt x="4967" y="2302"/>
                  </a:lnTo>
                  <a:lnTo>
                    <a:pt x="4959" y="2308"/>
                  </a:lnTo>
                  <a:lnTo>
                    <a:pt x="4951" y="2316"/>
                  </a:lnTo>
                  <a:lnTo>
                    <a:pt x="4946" y="2325"/>
                  </a:lnTo>
                  <a:lnTo>
                    <a:pt x="4940" y="2335"/>
                  </a:lnTo>
                  <a:lnTo>
                    <a:pt x="4936" y="2347"/>
                  </a:lnTo>
                  <a:lnTo>
                    <a:pt x="4934" y="2358"/>
                  </a:lnTo>
                  <a:lnTo>
                    <a:pt x="4934" y="2372"/>
                  </a:lnTo>
                  <a:lnTo>
                    <a:pt x="4936" y="2385"/>
                  </a:lnTo>
                  <a:lnTo>
                    <a:pt x="4940" y="2401"/>
                  </a:lnTo>
                  <a:lnTo>
                    <a:pt x="4946" y="2415"/>
                  </a:lnTo>
                  <a:lnTo>
                    <a:pt x="4952" y="2429"/>
                  </a:lnTo>
                  <a:lnTo>
                    <a:pt x="4960" y="2442"/>
                  </a:lnTo>
                  <a:lnTo>
                    <a:pt x="4970" y="2454"/>
                  </a:lnTo>
                  <a:lnTo>
                    <a:pt x="4982" y="2464"/>
                  </a:lnTo>
                  <a:lnTo>
                    <a:pt x="4995" y="2473"/>
                  </a:lnTo>
                  <a:lnTo>
                    <a:pt x="5010" y="2480"/>
                  </a:lnTo>
                  <a:lnTo>
                    <a:pt x="5024" y="2487"/>
                  </a:lnTo>
                  <a:lnTo>
                    <a:pt x="5040" y="2492"/>
                  </a:lnTo>
                  <a:lnTo>
                    <a:pt x="5054" y="2495"/>
                  </a:lnTo>
                  <a:lnTo>
                    <a:pt x="5069" y="2495"/>
                  </a:lnTo>
                  <a:lnTo>
                    <a:pt x="5085" y="2496"/>
                  </a:lnTo>
                  <a:lnTo>
                    <a:pt x="5103" y="2495"/>
                  </a:lnTo>
                  <a:lnTo>
                    <a:pt x="5106" y="2489"/>
                  </a:lnTo>
                  <a:lnTo>
                    <a:pt x="5107" y="2487"/>
                  </a:lnTo>
                  <a:lnTo>
                    <a:pt x="5108" y="2485"/>
                  </a:lnTo>
                  <a:lnTo>
                    <a:pt x="5114" y="2483"/>
                  </a:lnTo>
                  <a:lnTo>
                    <a:pt x="5124" y="2477"/>
                  </a:lnTo>
                  <a:lnTo>
                    <a:pt x="5129" y="2476"/>
                  </a:lnTo>
                  <a:lnTo>
                    <a:pt x="5135" y="2471"/>
                  </a:lnTo>
                  <a:lnTo>
                    <a:pt x="5142" y="2459"/>
                  </a:lnTo>
                  <a:lnTo>
                    <a:pt x="5144" y="2456"/>
                  </a:lnTo>
                  <a:lnTo>
                    <a:pt x="5145" y="2455"/>
                  </a:lnTo>
                  <a:lnTo>
                    <a:pt x="5159" y="2430"/>
                  </a:lnTo>
                  <a:lnTo>
                    <a:pt x="5161" y="2427"/>
                  </a:lnTo>
                  <a:lnTo>
                    <a:pt x="5161" y="2426"/>
                  </a:lnTo>
                  <a:lnTo>
                    <a:pt x="5163" y="2422"/>
                  </a:lnTo>
                  <a:lnTo>
                    <a:pt x="5165" y="2421"/>
                  </a:lnTo>
                  <a:lnTo>
                    <a:pt x="5166" y="2418"/>
                  </a:lnTo>
                  <a:lnTo>
                    <a:pt x="5167" y="2410"/>
                  </a:lnTo>
                  <a:lnTo>
                    <a:pt x="5167" y="2364"/>
                  </a:lnTo>
                  <a:lnTo>
                    <a:pt x="5167" y="2361"/>
                  </a:lnTo>
                  <a:lnTo>
                    <a:pt x="5167" y="2358"/>
                  </a:lnTo>
                  <a:lnTo>
                    <a:pt x="5166" y="2357"/>
                  </a:lnTo>
                  <a:lnTo>
                    <a:pt x="5166" y="2355"/>
                  </a:lnTo>
                  <a:lnTo>
                    <a:pt x="5163" y="2348"/>
                  </a:lnTo>
                  <a:lnTo>
                    <a:pt x="5162" y="2344"/>
                  </a:lnTo>
                  <a:lnTo>
                    <a:pt x="5158" y="2340"/>
                  </a:lnTo>
                  <a:lnTo>
                    <a:pt x="5156" y="2336"/>
                  </a:lnTo>
                  <a:lnTo>
                    <a:pt x="5153" y="2335"/>
                  </a:lnTo>
                  <a:lnTo>
                    <a:pt x="5152" y="2333"/>
                  </a:lnTo>
                  <a:lnTo>
                    <a:pt x="5149" y="2331"/>
                  </a:lnTo>
                  <a:lnTo>
                    <a:pt x="5148" y="2329"/>
                  </a:lnTo>
                  <a:close/>
                  <a:moveTo>
                    <a:pt x="6434" y="2208"/>
                  </a:moveTo>
                  <a:lnTo>
                    <a:pt x="6433" y="2184"/>
                  </a:lnTo>
                  <a:lnTo>
                    <a:pt x="6431" y="2163"/>
                  </a:lnTo>
                  <a:lnTo>
                    <a:pt x="6430" y="2154"/>
                  </a:lnTo>
                  <a:lnTo>
                    <a:pt x="6427" y="2144"/>
                  </a:lnTo>
                  <a:lnTo>
                    <a:pt x="6425" y="2134"/>
                  </a:lnTo>
                  <a:lnTo>
                    <a:pt x="6419" y="2122"/>
                  </a:lnTo>
                  <a:lnTo>
                    <a:pt x="6397" y="1999"/>
                  </a:lnTo>
                  <a:lnTo>
                    <a:pt x="6393" y="2000"/>
                  </a:lnTo>
                  <a:lnTo>
                    <a:pt x="6389" y="2003"/>
                  </a:lnTo>
                  <a:lnTo>
                    <a:pt x="6387" y="2006"/>
                  </a:lnTo>
                  <a:lnTo>
                    <a:pt x="6384" y="2010"/>
                  </a:lnTo>
                  <a:lnTo>
                    <a:pt x="6379" y="2019"/>
                  </a:lnTo>
                  <a:lnTo>
                    <a:pt x="6375" y="2031"/>
                  </a:lnTo>
                  <a:lnTo>
                    <a:pt x="6372" y="2044"/>
                  </a:lnTo>
                  <a:lnTo>
                    <a:pt x="6370" y="2060"/>
                  </a:lnTo>
                  <a:lnTo>
                    <a:pt x="6368" y="2076"/>
                  </a:lnTo>
                  <a:lnTo>
                    <a:pt x="6367" y="2093"/>
                  </a:lnTo>
                  <a:lnTo>
                    <a:pt x="6366" y="2127"/>
                  </a:lnTo>
                  <a:lnTo>
                    <a:pt x="6366" y="2159"/>
                  </a:lnTo>
                  <a:lnTo>
                    <a:pt x="6368" y="2185"/>
                  </a:lnTo>
                  <a:lnTo>
                    <a:pt x="6370" y="2203"/>
                  </a:lnTo>
                  <a:lnTo>
                    <a:pt x="6371" y="2211"/>
                  </a:lnTo>
                  <a:lnTo>
                    <a:pt x="6374" y="2217"/>
                  </a:lnTo>
                  <a:lnTo>
                    <a:pt x="6376" y="2224"/>
                  </a:lnTo>
                  <a:lnTo>
                    <a:pt x="6380" y="2229"/>
                  </a:lnTo>
                  <a:lnTo>
                    <a:pt x="6384" y="2233"/>
                  </a:lnTo>
                  <a:lnTo>
                    <a:pt x="6388" y="2236"/>
                  </a:lnTo>
                  <a:lnTo>
                    <a:pt x="6392" y="2238"/>
                  </a:lnTo>
                  <a:lnTo>
                    <a:pt x="6397" y="2241"/>
                  </a:lnTo>
                  <a:lnTo>
                    <a:pt x="6410" y="2244"/>
                  </a:lnTo>
                  <a:lnTo>
                    <a:pt x="6417" y="2246"/>
                  </a:lnTo>
                  <a:lnTo>
                    <a:pt x="6422" y="2251"/>
                  </a:lnTo>
                  <a:lnTo>
                    <a:pt x="6433" y="2266"/>
                  </a:lnTo>
                  <a:lnTo>
                    <a:pt x="6434" y="2275"/>
                  </a:lnTo>
                  <a:lnTo>
                    <a:pt x="6437" y="2285"/>
                  </a:lnTo>
                  <a:lnTo>
                    <a:pt x="6439" y="2295"/>
                  </a:lnTo>
                  <a:lnTo>
                    <a:pt x="6444" y="2307"/>
                  </a:lnTo>
                  <a:lnTo>
                    <a:pt x="6454" y="2328"/>
                  </a:lnTo>
                  <a:lnTo>
                    <a:pt x="6464" y="2351"/>
                  </a:lnTo>
                  <a:lnTo>
                    <a:pt x="6473" y="2370"/>
                  </a:lnTo>
                  <a:lnTo>
                    <a:pt x="6482" y="2386"/>
                  </a:lnTo>
                  <a:lnTo>
                    <a:pt x="6485" y="2395"/>
                  </a:lnTo>
                  <a:lnTo>
                    <a:pt x="6488" y="2405"/>
                  </a:lnTo>
                  <a:lnTo>
                    <a:pt x="6492" y="2414"/>
                  </a:lnTo>
                  <a:lnTo>
                    <a:pt x="6496" y="2423"/>
                  </a:lnTo>
                  <a:lnTo>
                    <a:pt x="6505" y="2439"/>
                  </a:lnTo>
                  <a:lnTo>
                    <a:pt x="6517" y="2455"/>
                  </a:lnTo>
                  <a:lnTo>
                    <a:pt x="6530" y="2469"/>
                  </a:lnTo>
                  <a:lnTo>
                    <a:pt x="6543" y="2483"/>
                  </a:lnTo>
                  <a:lnTo>
                    <a:pt x="6556" y="2495"/>
                  </a:lnTo>
                  <a:lnTo>
                    <a:pt x="6569" y="2505"/>
                  </a:lnTo>
                  <a:lnTo>
                    <a:pt x="6576" y="2516"/>
                  </a:lnTo>
                  <a:lnTo>
                    <a:pt x="6587" y="2536"/>
                  </a:lnTo>
                  <a:lnTo>
                    <a:pt x="6599" y="2557"/>
                  </a:lnTo>
                  <a:lnTo>
                    <a:pt x="6607" y="2573"/>
                  </a:lnTo>
                  <a:lnTo>
                    <a:pt x="6611" y="2584"/>
                  </a:lnTo>
                  <a:lnTo>
                    <a:pt x="6614" y="2600"/>
                  </a:lnTo>
                  <a:lnTo>
                    <a:pt x="6616" y="2617"/>
                  </a:lnTo>
                  <a:lnTo>
                    <a:pt x="6618" y="2637"/>
                  </a:lnTo>
                  <a:lnTo>
                    <a:pt x="6619" y="2677"/>
                  </a:lnTo>
                  <a:lnTo>
                    <a:pt x="6619" y="2707"/>
                  </a:lnTo>
                  <a:lnTo>
                    <a:pt x="6619" y="2717"/>
                  </a:lnTo>
                  <a:lnTo>
                    <a:pt x="6618" y="2726"/>
                  </a:lnTo>
                  <a:lnTo>
                    <a:pt x="6618" y="2728"/>
                  </a:lnTo>
                  <a:lnTo>
                    <a:pt x="6618" y="2730"/>
                  </a:lnTo>
                  <a:lnTo>
                    <a:pt x="6614" y="2740"/>
                  </a:lnTo>
                  <a:lnTo>
                    <a:pt x="6610" y="2755"/>
                  </a:lnTo>
                  <a:lnTo>
                    <a:pt x="6608" y="2764"/>
                  </a:lnTo>
                  <a:lnTo>
                    <a:pt x="6606" y="2769"/>
                  </a:lnTo>
                  <a:lnTo>
                    <a:pt x="6602" y="2776"/>
                  </a:lnTo>
                  <a:lnTo>
                    <a:pt x="6595" y="2785"/>
                  </a:lnTo>
                  <a:lnTo>
                    <a:pt x="6585" y="2798"/>
                  </a:lnTo>
                  <a:lnTo>
                    <a:pt x="6564" y="2822"/>
                  </a:lnTo>
                  <a:lnTo>
                    <a:pt x="6552" y="2833"/>
                  </a:lnTo>
                  <a:lnTo>
                    <a:pt x="6540" y="2839"/>
                  </a:lnTo>
                  <a:lnTo>
                    <a:pt x="6519" y="2854"/>
                  </a:lnTo>
                  <a:lnTo>
                    <a:pt x="6505" y="2862"/>
                  </a:lnTo>
                  <a:lnTo>
                    <a:pt x="6489" y="2869"/>
                  </a:lnTo>
                  <a:lnTo>
                    <a:pt x="6475" y="2876"/>
                  </a:lnTo>
                  <a:lnTo>
                    <a:pt x="6463" y="2883"/>
                  </a:lnTo>
                  <a:lnTo>
                    <a:pt x="6452" y="2891"/>
                  </a:lnTo>
                  <a:lnTo>
                    <a:pt x="6439" y="2899"/>
                  </a:lnTo>
                  <a:lnTo>
                    <a:pt x="6425" y="2908"/>
                  </a:lnTo>
                  <a:lnTo>
                    <a:pt x="6414" y="2916"/>
                  </a:lnTo>
                  <a:lnTo>
                    <a:pt x="6404" y="2923"/>
                  </a:lnTo>
                  <a:lnTo>
                    <a:pt x="6387" y="2932"/>
                  </a:lnTo>
                  <a:lnTo>
                    <a:pt x="6368" y="2940"/>
                  </a:lnTo>
                  <a:lnTo>
                    <a:pt x="6353" y="2945"/>
                  </a:lnTo>
                  <a:lnTo>
                    <a:pt x="6339" y="2950"/>
                  </a:lnTo>
                  <a:lnTo>
                    <a:pt x="6325" y="2954"/>
                  </a:lnTo>
                  <a:lnTo>
                    <a:pt x="6311" y="2956"/>
                  </a:lnTo>
                  <a:lnTo>
                    <a:pt x="6292" y="2957"/>
                  </a:lnTo>
                  <a:lnTo>
                    <a:pt x="6271" y="2956"/>
                  </a:lnTo>
                  <a:lnTo>
                    <a:pt x="6244" y="2954"/>
                  </a:lnTo>
                  <a:lnTo>
                    <a:pt x="6228" y="2952"/>
                  </a:lnTo>
                  <a:lnTo>
                    <a:pt x="6212" y="2946"/>
                  </a:lnTo>
                  <a:lnTo>
                    <a:pt x="6196" y="2940"/>
                  </a:lnTo>
                  <a:lnTo>
                    <a:pt x="6183" y="2932"/>
                  </a:lnTo>
                  <a:lnTo>
                    <a:pt x="6170" y="2921"/>
                  </a:lnTo>
                  <a:lnTo>
                    <a:pt x="6158" y="2911"/>
                  </a:lnTo>
                  <a:lnTo>
                    <a:pt x="6149" y="2900"/>
                  </a:lnTo>
                  <a:lnTo>
                    <a:pt x="6143" y="2888"/>
                  </a:lnTo>
                  <a:lnTo>
                    <a:pt x="6141" y="2880"/>
                  </a:lnTo>
                  <a:lnTo>
                    <a:pt x="6139" y="2869"/>
                  </a:lnTo>
                  <a:lnTo>
                    <a:pt x="6139" y="2853"/>
                  </a:lnTo>
                  <a:lnTo>
                    <a:pt x="6137" y="2833"/>
                  </a:lnTo>
                  <a:lnTo>
                    <a:pt x="6136" y="2787"/>
                  </a:lnTo>
                  <a:lnTo>
                    <a:pt x="6136" y="2734"/>
                  </a:lnTo>
                  <a:lnTo>
                    <a:pt x="6136" y="2681"/>
                  </a:lnTo>
                  <a:lnTo>
                    <a:pt x="6136" y="2631"/>
                  </a:lnTo>
                  <a:lnTo>
                    <a:pt x="6137" y="2588"/>
                  </a:lnTo>
                  <a:lnTo>
                    <a:pt x="6137" y="2561"/>
                  </a:lnTo>
                  <a:lnTo>
                    <a:pt x="6131" y="2468"/>
                  </a:lnTo>
                  <a:lnTo>
                    <a:pt x="6125" y="2448"/>
                  </a:lnTo>
                  <a:lnTo>
                    <a:pt x="6119" y="2431"/>
                  </a:lnTo>
                  <a:lnTo>
                    <a:pt x="6112" y="2411"/>
                  </a:lnTo>
                  <a:lnTo>
                    <a:pt x="6107" y="2386"/>
                  </a:lnTo>
                  <a:lnTo>
                    <a:pt x="6106" y="2385"/>
                  </a:lnTo>
                  <a:lnTo>
                    <a:pt x="6106" y="2382"/>
                  </a:lnTo>
                  <a:lnTo>
                    <a:pt x="6103" y="2369"/>
                  </a:lnTo>
                  <a:lnTo>
                    <a:pt x="6099" y="2343"/>
                  </a:lnTo>
                  <a:lnTo>
                    <a:pt x="6097" y="2315"/>
                  </a:lnTo>
                  <a:lnTo>
                    <a:pt x="6094" y="2287"/>
                  </a:lnTo>
                  <a:lnTo>
                    <a:pt x="6093" y="2258"/>
                  </a:lnTo>
                  <a:lnTo>
                    <a:pt x="6091" y="2230"/>
                  </a:lnTo>
                  <a:lnTo>
                    <a:pt x="6090" y="2204"/>
                  </a:lnTo>
                  <a:lnTo>
                    <a:pt x="6089" y="2180"/>
                  </a:lnTo>
                  <a:lnTo>
                    <a:pt x="6087" y="2159"/>
                  </a:lnTo>
                  <a:lnTo>
                    <a:pt x="6085" y="2140"/>
                  </a:lnTo>
                  <a:lnTo>
                    <a:pt x="6081" y="2130"/>
                  </a:lnTo>
                  <a:lnTo>
                    <a:pt x="6080" y="2115"/>
                  </a:lnTo>
                  <a:lnTo>
                    <a:pt x="6078" y="2082"/>
                  </a:lnTo>
                  <a:lnTo>
                    <a:pt x="6078" y="2073"/>
                  </a:lnTo>
                  <a:lnTo>
                    <a:pt x="6078" y="2063"/>
                  </a:lnTo>
                  <a:lnTo>
                    <a:pt x="6077" y="2056"/>
                  </a:lnTo>
                  <a:lnTo>
                    <a:pt x="6077" y="2055"/>
                  </a:lnTo>
                  <a:lnTo>
                    <a:pt x="6076" y="2047"/>
                  </a:lnTo>
                  <a:lnTo>
                    <a:pt x="6073" y="2022"/>
                  </a:lnTo>
                  <a:lnTo>
                    <a:pt x="6072" y="1993"/>
                  </a:lnTo>
                  <a:lnTo>
                    <a:pt x="6072" y="1961"/>
                  </a:lnTo>
                  <a:lnTo>
                    <a:pt x="6074" y="1928"/>
                  </a:lnTo>
                  <a:lnTo>
                    <a:pt x="6077" y="1895"/>
                  </a:lnTo>
                  <a:lnTo>
                    <a:pt x="6081" y="1863"/>
                  </a:lnTo>
                  <a:lnTo>
                    <a:pt x="6086" y="1835"/>
                  </a:lnTo>
                  <a:lnTo>
                    <a:pt x="6090" y="1811"/>
                  </a:lnTo>
                  <a:lnTo>
                    <a:pt x="6099" y="1776"/>
                  </a:lnTo>
                  <a:lnTo>
                    <a:pt x="6104" y="1752"/>
                  </a:lnTo>
                  <a:lnTo>
                    <a:pt x="6104" y="1744"/>
                  </a:lnTo>
                  <a:lnTo>
                    <a:pt x="6107" y="1737"/>
                  </a:lnTo>
                  <a:lnTo>
                    <a:pt x="6116" y="1716"/>
                  </a:lnTo>
                  <a:lnTo>
                    <a:pt x="6123" y="1698"/>
                  </a:lnTo>
                  <a:lnTo>
                    <a:pt x="6128" y="1689"/>
                  </a:lnTo>
                  <a:lnTo>
                    <a:pt x="6129" y="1679"/>
                  </a:lnTo>
                  <a:lnTo>
                    <a:pt x="6131" y="1665"/>
                  </a:lnTo>
                  <a:lnTo>
                    <a:pt x="6132" y="1640"/>
                  </a:lnTo>
                  <a:lnTo>
                    <a:pt x="6133" y="1615"/>
                  </a:lnTo>
                  <a:lnTo>
                    <a:pt x="6135" y="1588"/>
                  </a:lnTo>
                  <a:lnTo>
                    <a:pt x="6135" y="1562"/>
                  </a:lnTo>
                  <a:lnTo>
                    <a:pt x="6136" y="1537"/>
                  </a:lnTo>
                  <a:lnTo>
                    <a:pt x="6137" y="1510"/>
                  </a:lnTo>
                  <a:lnTo>
                    <a:pt x="6139" y="1485"/>
                  </a:lnTo>
                  <a:lnTo>
                    <a:pt x="6141" y="1460"/>
                  </a:lnTo>
                  <a:lnTo>
                    <a:pt x="6143" y="1434"/>
                  </a:lnTo>
                  <a:lnTo>
                    <a:pt x="6143" y="1403"/>
                  </a:lnTo>
                  <a:lnTo>
                    <a:pt x="6143" y="1370"/>
                  </a:lnTo>
                  <a:lnTo>
                    <a:pt x="6144" y="1337"/>
                  </a:lnTo>
                  <a:lnTo>
                    <a:pt x="6145" y="1321"/>
                  </a:lnTo>
                  <a:lnTo>
                    <a:pt x="6146" y="1304"/>
                  </a:lnTo>
                  <a:lnTo>
                    <a:pt x="6149" y="1290"/>
                  </a:lnTo>
                  <a:lnTo>
                    <a:pt x="6152" y="1274"/>
                  </a:lnTo>
                  <a:lnTo>
                    <a:pt x="6157" y="1261"/>
                  </a:lnTo>
                  <a:lnTo>
                    <a:pt x="6162" y="1247"/>
                  </a:lnTo>
                  <a:lnTo>
                    <a:pt x="6169" y="1235"/>
                  </a:lnTo>
                  <a:lnTo>
                    <a:pt x="6177" y="1226"/>
                  </a:lnTo>
                  <a:lnTo>
                    <a:pt x="6257" y="1134"/>
                  </a:lnTo>
                  <a:lnTo>
                    <a:pt x="6271" y="1119"/>
                  </a:lnTo>
                  <a:lnTo>
                    <a:pt x="6286" y="1109"/>
                  </a:lnTo>
                  <a:lnTo>
                    <a:pt x="6300" y="1098"/>
                  </a:lnTo>
                  <a:lnTo>
                    <a:pt x="6317" y="1085"/>
                  </a:lnTo>
                  <a:lnTo>
                    <a:pt x="6328" y="1077"/>
                  </a:lnTo>
                  <a:lnTo>
                    <a:pt x="6337" y="1072"/>
                  </a:lnTo>
                  <a:lnTo>
                    <a:pt x="6345" y="1066"/>
                  </a:lnTo>
                  <a:lnTo>
                    <a:pt x="6353" y="1065"/>
                  </a:lnTo>
                  <a:lnTo>
                    <a:pt x="6372" y="1062"/>
                  </a:lnTo>
                  <a:lnTo>
                    <a:pt x="6404" y="1062"/>
                  </a:lnTo>
                  <a:lnTo>
                    <a:pt x="6437" y="1060"/>
                  </a:lnTo>
                  <a:lnTo>
                    <a:pt x="6472" y="1056"/>
                  </a:lnTo>
                  <a:lnTo>
                    <a:pt x="6489" y="1056"/>
                  </a:lnTo>
                  <a:lnTo>
                    <a:pt x="6505" y="1058"/>
                  </a:lnTo>
                  <a:lnTo>
                    <a:pt x="6513" y="1060"/>
                  </a:lnTo>
                  <a:lnTo>
                    <a:pt x="6519" y="1062"/>
                  </a:lnTo>
                  <a:lnTo>
                    <a:pt x="6524" y="1066"/>
                  </a:lnTo>
                  <a:lnTo>
                    <a:pt x="6530" y="1070"/>
                  </a:lnTo>
                  <a:lnTo>
                    <a:pt x="6536" y="1079"/>
                  </a:lnTo>
                  <a:lnTo>
                    <a:pt x="6542" y="1087"/>
                  </a:lnTo>
                  <a:lnTo>
                    <a:pt x="6545" y="1098"/>
                  </a:lnTo>
                  <a:lnTo>
                    <a:pt x="6548" y="1107"/>
                  </a:lnTo>
                  <a:lnTo>
                    <a:pt x="6549" y="1130"/>
                  </a:lnTo>
                  <a:lnTo>
                    <a:pt x="6548" y="1156"/>
                  </a:lnTo>
                  <a:lnTo>
                    <a:pt x="6543" y="1192"/>
                  </a:lnTo>
                  <a:lnTo>
                    <a:pt x="6539" y="1204"/>
                  </a:lnTo>
                  <a:lnTo>
                    <a:pt x="6534" y="1214"/>
                  </a:lnTo>
                  <a:lnTo>
                    <a:pt x="6530" y="1224"/>
                  </a:lnTo>
                  <a:lnTo>
                    <a:pt x="6524" y="1234"/>
                  </a:lnTo>
                  <a:lnTo>
                    <a:pt x="6518" y="1247"/>
                  </a:lnTo>
                  <a:lnTo>
                    <a:pt x="6515" y="1259"/>
                  </a:lnTo>
                  <a:lnTo>
                    <a:pt x="6511" y="1272"/>
                  </a:lnTo>
                  <a:lnTo>
                    <a:pt x="6509" y="1288"/>
                  </a:lnTo>
                  <a:lnTo>
                    <a:pt x="6501" y="1316"/>
                  </a:lnTo>
                  <a:lnTo>
                    <a:pt x="6490" y="1345"/>
                  </a:lnTo>
                  <a:lnTo>
                    <a:pt x="6486" y="1360"/>
                  </a:lnTo>
                  <a:lnTo>
                    <a:pt x="6482" y="1374"/>
                  </a:lnTo>
                  <a:lnTo>
                    <a:pt x="6481" y="1386"/>
                  </a:lnTo>
                  <a:lnTo>
                    <a:pt x="6481" y="1397"/>
                  </a:lnTo>
                  <a:lnTo>
                    <a:pt x="6471" y="1406"/>
                  </a:lnTo>
                  <a:lnTo>
                    <a:pt x="6464" y="1412"/>
                  </a:lnTo>
                  <a:lnTo>
                    <a:pt x="6460" y="1420"/>
                  </a:lnTo>
                  <a:lnTo>
                    <a:pt x="6455" y="1431"/>
                  </a:lnTo>
                  <a:lnTo>
                    <a:pt x="6446" y="1452"/>
                  </a:lnTo>
                  <a:lnTo>
                    <a:pt x="6439" y="1468"/>
                  </a:lnTo>
                  <a:lnTo>
                    <a:pt x="6437" y="1479"/>
                  </a:lnTo>
                  <a:lnTo>
                    <a:pt x="6434" y="1489"/>
                  </a:lnTo>
                  <a:lnTo>
                    <a:pt x="6433" y="1498"/>
                  </a:lnTo>
                  <a:lnTo>
                    <a:pt x="6429" y="1512"/>
                  </a:lnTo>
                  <a:lnTo>
                    <a:pt x="6423" y="1530"/>
                  </a:lnTo>
                  <a:lnTo>
                    <a:pt x="6414" y="1555"/>
                  </a:lnTo>
                  <a:lnTo>
                    <a:pt x="6409" y="1567"/>
                  </a:lnTo>
                  <a:lnTo>
                    <a:pt x="6404" y="1578"/>
                  </a:lnTo>
                  <a:lnTo>
                    <a:pt x="6397" y="1586"/>
                  </a:lnTo>
                  <a:lnTo>
                    <a:pt x="6392" y="1593"/>
                  </a:lnTo>
                  <a:lnTo>
                    <a:pt x="6387" y="1603"/>
                  </a:lnTo>
                  <a:lnTo>
                    <a:pt x="6380" y="1617"/>
                  </a:lnTo>
                  <a:lnTo>
                    <a:pt x="6374" y="1637"/>
                  </a:lnTo>
                  <a:lnTo>
                    <a:pt x="6367" y="1664"/>
                  </a:lnTo>
                  <a:lnTo>
                    <a:pt x="6358" y="1689"/>
                  </a:lnTo>
                  <a:lnTo>
                    <a:pt x="6351" y="1718"/>
                  </a:lnTo>
                  <a:lnTo>
                    <a:pt x="6349" y="1732"/>
                  </a:lnTo>
                  <a:lnTo>
                    <a:pt x="6349" y="1748"/>
                  </a:lnTo>
                  <a:lnTo>
                    <a:pt x="6350" y="1763"/>
                  </a:lnTo>
                  <a:lnTo>
                    <a:pt x="6353" y="1776"/>
                  </a:lnTo>
                  <a:lnTo>
                    <a:pt x="6355" y="1801"/>
                  </a:lnTo>
                  <a:lnTo>
                    <a:pt x="6358" y="1837"/>
                  </a:lnTo>
                  <a:lnTo>
                    <a:pt x="6360" y="1855"/>
                  </a:lnTo>
                  <a:lnTo>
                    <a:pt x="6364" y="1870"/>
                  </a:lnTo>
                  <a:lnTo>
                    <a:pt x="6367" y="1876"/>
                  </a:lnTo>
                  <a:lnTo>
                    <a:pt x="6370" y="1882"/>
                  </a:lnTo>
                  <a:lnTo>
                    <a:pt x="6375" y="1885"/>
                  </a:lnTo>
                  <a:lnTo>
                    <a:pt x="6379" y="1888"/>
                  </a:lnTo>
                  <a:lnTo>
                    <a:pt x="6384" y="1882"/>
                  </a:lnTo>
                  <a:lnTo>
                    <a:pt x="6391" y="1871"/>
                  </a:lnTo>
                  <a:lnTo>
                    <a:pt x="6398" y="1856"/>
                  </a:lnTo>
                  <a:lnTo>
                    <a:pt x="6408" y="1841"/>
                  </a:lnTo>
                  <a:lnTo>
                    <a:pt x="6423" y="1810"/>
                  </a:lnTo>
                  <a:lnTo>
                    <a:pt x="6434" y="1792"/>
                  </a:lnTo>
                  <a:lnTo>
                    <a:pt x="6447" y="1776"/>
                  </a:lnTo>
                  <a:lnTo>
                    <a:pt x="6458" y="1760"/>
                  </a:lnTo>
                  <a:lnTo>
                    <a:pt x="6467" y="1744"/>
                  </a:lnTo>
                  <a:lnTo>
                    <a:pt x="6476" y="1727"/>
                  </a:lnTo>
                  <a:lnTo>
                    <a:pt x="6481" y="1712"/>
                  </a:lnTo>
                  <a:lnTo>
                    <a:pt x="6547" y="1637"/>
                  </a:lnTo>
                  <a:lnTo>
                    <a:pt x="6566" y="1620"/>
                  </a:lnTo>
                  <a:lnTo>
                    <a:pt x="6595" y="1591"/>
                  </a:lnTo>
                  <a:lnTo>
                    <a:pt x="6610" y="1575"/>
                  </a:lnTo>
                  <a:lnTo>
                    <a:pt x="6624" y="1560"/>
                  </a:lnTo>
                  <a:lnTo>
                    <a:pt x="6635" y="1547"/>
                  </a:lnTo>
                  <a:lnTo>
                    <a:pt x="6641" y="1537"/>
                  </a:lnTo>
                  <a:lnTo>
                    <a:pt x="6656" y="1517"/>
                  </a:lnTo>
                  <a:lnTo>
                    <a:pt x="6661" y="1512"/>
                  </a:lnTo>
                  <a:lnTo>
                    <a:pt x="6665" y="1505"/>
                  </a:lnTo>
                  <a:lnTo>
                    <a:pt x="6674" y="1484"/>
                  </a:lnTo>
                  <a:lnTo>
                    <a:pt x="6681" y="1469"/>
                  </a:lnTo>
                  <a:lnTo>
                    <a:pt x="6687" y="1459"/>
                  </a:lnTo>
                  <a:lnTo>
                    <a:pt x="6691" y="1453"/>
                  </a:lnTo>
                  <a:lnTo>
                    <a:pt x="6696" y="1447"/>
                  </a:lnTo>
                  <a:lnTo>
                    <a:pt x="6704" y="1428"/>
                  </a:lnTo>
                  <a:lnTo>
                    <a:pt x="6712" y="1411"/>
                  </a:lnTo>
                  <a:lnTo>
                    <a:pt x="6721" y="1398"/>
                  </a:lnTo>
                  <a:lnTo>
                    <a:pt x="6725" y="1390"/>
                  </a:lnTo>
                  <a:lnTo>
                    <a:pt x="6728" y="1383"/>
                  </a:lnTo>
                  <a:lnTo>
                    <a:pt x="6731" y="1375"/>
                  </a:lnTo>
                  <a:lnTo>
                    <a:pt x="6733" y="1368"/>
                  </a:lnTo>
                  <a:lnTo>
                    <a:pt x="6737" y="1350"/>
                  </a:lnTo>
                  <a:lnTo>
                    <a:pt x="6741" y="1335"/>
                  </a:lnTo>
                  <a:lnTo>
                    <a:pt x="6745" y="1321"/>
                  </a:lnTo>
                  <a:lnTo>
                    <a:pt x="6749" y="1311"/>
                  </a:lnTo>
                  <a:lnTo>
                    <a:pt x="6758" y="1292"/>
                  </a:lnTo>
                  <a:lnTo>
                    <a:pt x="6767" y="1279"/>
                  </a:lnTo>
                  <a:lnTo>
                    <a:pt x="6775" y="1266"/>
                  </a:lnTo>
                  <a:lnTo>
                    <a:pt x="6784" y="1254"/>
                  </a:lnTo>
                  <a:lnTo>
                    <a:pt x="6794" y="1239"/>
                  </a:lnTo>
                  <a:lnTo>
                    <a:pt x="6801" y="1218"/>
                  </a:lnTo>
                  <a:lnTo>
                    <a:pt x="6807" y="1204"/>
                  </a:lnTo>
                  <a:lnTo>
                    <a:pt x="6812" y="1193"/>
                  </a:lnTo>
                  <a:lnTo>
                    <a:pt x="6817" y="1183"/>
                  </a:lnTo>
                  <a:lnTo>
                    <a:pt x="6822" y="1171"/>
                  </a:lnTo>
                  <a:lnTo>
                    <a:pt x="6828" y="1155"/>
                  </a:lnTo>
                  <a:lnTo>
                    <a:pt x="6832" y="1138"/>
                  </a:lnTo>
                  <a:lnTo>
                    <a:pt x="6834" y="1120"/>
                  </a:lnTo>
                  <a:lnTo>
                    <a:pt x="6836" y="1101"/>
                  </a:lnTo>
                  <a:lnTo>
                    <a:pt x="6837" y="1073"/>
                  </a:lnTo>
                  <a:lnTo>
                    <a:pt x="6836" y="1045"/>
                  </a:lnTo>
                  <a:lnTo>
                    <a:pt x="6834" y="1017"/>
                  </a:lnTo>
                  <a:lnTo>
                    <a:pt x="6832" y="991"/>
                  </a:lnTo>
                  <a:lnTo>
                    <a:pt x="6828" y="966"/>
                  </a:lnTo>
                  <a:lnTo>
                    <a:pt x="6822" y="942"/>
                  </a:lnTo>
                  <a:lnTo>
                    <a:pt x="6818" y="932"/>
                  </a:lnTo>
                  <a:lnTo>
                    <a:pt x="6813" y="920"/>
                  </a:lnTo>
                  <a:lnTo>
                    <a:pt x="6809" y="909"/>
                  </a:lnTo>
                  <a:lnTo>
                    <a:pt x="6803" y="900"/>
                  </a:lnTo>
                  <a:lnTo>
                    <a:pt x="6797" y="881"/>
                  </a:lnTo>
                  <a:lnTo>
                    <a:pt x="6796" y="877"/>
                  </a:lnTo>
                  <a:lnTo>
                    <a:pt x="6795" y="876"/>
                  </a:lnTo>
                  <a:lnTo>
                    <a:pt x="6794" y="873"/>
                  </a:lnTo>
                  <a:lnTo>
                    <a:pt x="6788" y="869"/>
                  </a:lnTo>
                  <a:lnTo>
                    <a:pt x="6734" y="823"/>
                  </a:lnTo>
                  <a:lnTo>
                    <a:pt x="6727" y="815"/>
                  </a:lnTo>
                  <a:lnTo>
                    <a:pt x="6717" y="807"/>
                  </a:lnTo>
                  <a:lnTo>
                    <a:pt x="6707" y="799"/>
                  </a:lnTo>
                  <a:lnTo>
                    <a:pt x="6696" y="791"/>
                  </a:lnTo>
                  <a:lnTo>
                    <a:pt x="6673" y="778"/>
                  </a:lnTo>
                  <a:lnTo>
                    <a:pt x="6650" y="768"/>
                  </a:lnTo>
                  <a:lnTo>
                    <a:pt x="6640" y="762"/>
                  </a:lnTo>
                  <a:lnTo>
                    <a:pt x="6629" y="757"/>
                  </a:lnTo>
                  <a:lnTo>
                    <a:pt x="6619" y="753"/>
                  </a:lnTo>
                  <a:lnTo>
                    <a:pt x="6608" y="750"/>
                  </a:lnTo>
                  <a:lnTo>
                    <a:pt x="6597" y="749"/>
                  </a:lnTo>
                  <a:lnTo>
                    <a:pt x="6586" y="750"/>
                  </a:lnTo>
                  <a:lnTo>
                    <a:pt x="6573" y="752"/>
                  </a:lnTo>
                  <a:lnTo>
                    <a:pt x="6559" y="757"/>
                  </a:lnTo>
                  <a:lnTo>
                    <a:pt x="6543" y="764"/>
                  </a:lnTo>
                  <a:lnTo>
                    <a:pt x="6532" y="768"/>
                  </a:lnTo>
                  <a:lnTo>
                    <a:pt x="6522" y="772"/>
                  </a:lnTo>
                  <a:lnTo>
                    <a:pt x="6517" y="773"/>
                  </a:lnTo>
                  <a:lnTo>
                    <a:pt x="6511" y="777"/>
                  </a:lnTo>
                  <a:lnTo>
                    <a:pt x="6503" y="784"/>
                  </a:lnTo>
                  <a:lnTo>
                    <a:pt x="6493" y="794"/>
                  </a:lnTo>
                  <a:lnTo>
                    <a:pt x="6484" y="803"/>
                  </a:lnTo>
                  <a:lnTo>
                    <a:pt x="6473" y="814"/>
                  </a:lnTo>
                  <a:lnTo>
                    <a:pt x="6463" y="823"/>
                  </a:lnTo>
                  <a:lnTo>
                    <a:pt x="6450" y="834"/>
                  </a:lnTo>
                  <a:lnTo>
                    <a:pt x="6439" y="840"/>
                  </a:lnTo>
                  <a:lnTo>
                    <a:pt x="6429" y="847"/>
                  </a:lnTo>
                  <a:lnTo>
                    <a:pt x="6417" y="858"/>
                  </a:lnTo>
                  <a:lnTo>
                    <a:pt x="6396" y="879"/>
                  </a:lnTo>
                  <a:lnTo>
                    <a:pt x="6372" y="900"/>
                  </a:lnTo>
                  <a:lnTo>
                    <a:pt x="6359" y="910"/>
                  </a:lnTo>
                  <a:lnTo>
                    <a:pt x="6346" y="921"/>
                  </a:lnTo>
                  <a:lnTo>
                    <a:pt x="6332" y="930"/>
                  </a:lnTo>
                  <a:lnTo>
                    <a:pt x="6318" y="939"/>
                  </a:lnTo>
                  <a:lnTo>
                    <a:pt x="6304" y="946"/>
                  </a:lnTo>
                  <a:lnTo>
                    <a:pt x="6290" y="953"/>
                  </a:lnTo>
                  <a:lnTo>
                    <a:pt x="6275" y="958"/>
                  </a:lnTo>
                  <a:lnTo>
                    <a:pt x="6261" y="962"/>
                  </a:lnTo>
                  <a:lnTo>
                    <a:pt x="6245" y="963"/>
                  </a:lnTo>
                  <a:lnTo>
                    <a:pt x="6230" y="965"/>
                  </a:lnTo>
                  <a:lnTo>
                    <a:pt x="6216" y="962"/>
                  </a:lnTo>
                  <a:lnTo>
                    <a:pt x="6202" y="958"/>
                  </a:lnTo>
                  <a:lnTo>
                    <a:pt x="6194" y="954"/>
                  </a:lnTo>
                  <a:lnTo>
                    <a:pt x="6186" y="950"/>
                  </a:lnTo>
                  <a:lnTo>
                    <a:pt x="6179" y="946"/>
                  </a:lnTo>
                  <a:lnTo>
                    <a:pt x="6173" y="941"/>
                  </a:lnTo>
                  <a:lnTo>
                    <a:pt x="6167" y="934"/>
                  </a:lnTo>
                  <a:lnTo>
                    <a:pt x="6164" y="929"/>
                  </a:lnTo>
                  <a:lnTo>
                    <a:pt x="6160" y="922"/>
                  </a:lnTo>
                  <a:lnTo>
                    <a:pt x="6156" y="916"/>
                  </a:lnTo>
                  <a:lnTo>
                    <a:pt x="6150" y="900"/>
                  </a:lnTo>
                  <a:lnTo>
                    <a:pt x="6148" y="884"/>
                  </a:lnTo>
                  <a:lnTo>
                    <a:pt x="6146" y="867"/>
                  </a:lnTo>
                  <a:lnTo>
                    <a:pt x="6148" y="850"/>
                  </a:lnTo>
                  <a:lnTo>
                    <a:pt x="6153" y="817"/>
                  </a:lnTo>
                  <a:lnTo>
                    <a:pt x="6160" y="785"/>
                  </a:lnTo>
                  <a:lnTo>
                    <a:pt x="6162" y="769"/>
                  </a:lnTo>
                  <a:lnTo>
                    <a:pt x="6166" y="750"/>
                  </a:lnTo>
                  <a:lnTo>
                    <a:pt x="6167" y="731"/>
                  </a:lnTo>
                  <a:lnTo>
                    <a:pt x="6167" y="708"/>
                  </a:lnTo>
                  <a:lnTo>
                    <a:pt x="6167" y="688"/>
                  </a:lnTo>
                  <a:lnTo>
                    <a:pt x="6167" y="669"/>
                  </a:lnTo>
                  <a:lnTo>
                    <a:pt x="6167" y="649"/>
                  </a:lnTo>
                  <a:lnTo>
                    <a:pt x="6167" y="628"/>
                  </a:lnTo>
                  <a:lnTo>
                    <a:pt x="6195" y="433"/>
                  </a:lnTo>
                  <a:lnTo>
                    <a:pt x="6202" y="418"/>
                  </a:lnTo>
                  <a:lnTo>
                    <a:pt x="6206" y="400"/>
                  </a:lnTo>
                  <a:lnTo>
                    <a:pt x="6209" y="383"/>
                  </a:lnTo>
                  <a:lnTo>
                    <a:pt x="6212" y="366"/>
                  </a:lnTo>
                  <a:lnTo>
                    <a:pt x="6212" y="358"/>
                  </a:lnTo>
                  <a:lnTo>
                    <a:pt x="6211" y="350"/>
                  </a:lnTo>
                  <a:lnTo>
                    <a:pt x="6209" y="342"/>
                  </a:lnTo>
                  <a:lnTo>
                    <a:pt x="6207" y="334"/>
                  </a:lnTo>
                  <a:lnTo>
                    <a:pt x="6202" y="326"/>
                  </a:lnTo>
                  <a:lnTo>
                    <a:pt x="6196" y="318"/>
                  </a:lnTo>
                  <a:lnTo>
                    <a:pt x="6190" y="311"/>
                  </a:lnTo>
                  <a:lnTo>
                    <a:pt x="6182" y="303"/>
                  </a:lnTo>
                  <a:lnTo>
                    <a:pt x="6171" y="295"/>
                  </a:lnTo>
                  <a:lnTo>
                    <a:pt x="6160" y="289"/>
                  </a:lnTo>
                  <a:lnTo>
                    <a:pt x="6149" y="287"/>
                  </a:lnTo>
                  <a:lnTo>
                    <a:pt x="6140" y="287"/>
                  </a:lnTo>
                  <a:lnTo>
                    <a:pt x="6129" y="288"/>
                  </a:lnTo>
                  <a:lnTo>
                    <a:pt x="6120" y="292"/>
                  </a:lnTo>
                  <a:lnTo>
                    <a:pt x="6111" y="297"/>
                  </a:lnTo>
                  <a:lnTo>
                    <a:pt x="6102" y="304"/>
                  </a:lnTo>
                  <a:lnTo>
                    <a:pt x="6094" y="312"/>
                  </a:lnTo>
                  <a:lnTo>
                    <a:pt x="6086" y="320"/>
                  </a:lnTo>
                  <a:lnTo>
                    <a:pt x="6080" y="329"/>
                  </a:lnTo>
                  <a:lnTo>
                    <a:pt x="6073" y="340"/>
                  </a:lnTo>
                  <a:lnTo>
                    <a:pt x="6061" y="359"/>
                  </a:lnTo>
                  <a:lnTo>
                    <a:pt x="6052" y="379"/>
                  </a:lnTo>
                  <a:lnTo>
                    <a:pt x="6045" y="395"/>
                  </a:lnTo>
                  <a:lnTo>
                    <a:pt x="6041" y="410"/>
                  </a:lnTo>
                  <a:lnTo>
                    <a:pt x="6038" y="424"/>
                  </a:lnTo>
                  <a:lnTo>
                    <a:pt x="6032" y="441"/>
                  </a:lnTo>
                  <a:lnTo>
                    <a:pt x="6027" y="452"/>
                  </a:lnTo>
                  <a:lnTo>
                    <a:pt x="6018" y="465"/>
                  </a:lnTo>
                  <a:lnTo>
                    <a:pt x="6006" y="481"/>
                  </a:lnTo>
                  <a:lnTo>
                    <a:pt x="5992" y="501"/>
                  </a:lnTo>
                  <a:lnTo>
                    <a:pt x="5986" y="511"/>
                  </a:lnTo>
                  <a:lnTo>
                    <a:pt x="5982" y="521"/>
                  </a:lnTo>
                  <a:lnTo>
                    <a:pt x="5980" y="530"/>
                  </a:lnTo>
                  <a:lnTo>
                    <a:pt x="5977" y="540"/>
                  </a:lnTo>
                  <a:lnTo>
                    <a:pt x="5972" y="563"/>
                  </a:lnTo>
                  <a:lnTo>
                    <a:pt x="5963" y="592"/>
                  </a:lnTo>
                  <a:lnTo>
                    <a:pt x="5960" y="599"/>
                  </a:lnTo>
                  <a:lnTo>
                    <a:pt x="5957" y="606"/>
                  </a:lnTo>
                  <a:lnTo>
                    <a:pt x="5954" y="624"/>
                  </a:lnTo>
                  <a:lnTo>
                    <a:pt x="5954" y="643"/>
                  </a:lnTo>
                  <a:lnTo>
                    <a:pt x="5954" y="663"/>
                  </a:lnTo>
                  <a:lnTo>
                    <a:pt x="5955" y="682"/>
                  </a:lnTo>
                  <a:lnTo>
                    <a:pt x="5957" y="707"/>
                  </a:lnTo>
                  <a:lnTo>
                    <a:pt x="5957" y="727"/>
                  </a:lnTo>
                  <a:lnTo>
                    <a:pt x="5956" y="745"/>
                  </a:lnTo>
                  <a:lnTo>
                    <a:pt x="5954" y="760"/>
                  </a:lnTo>
                  <a:lnTo>
                    <a:pt x="5950" y="776"/>
                  </a:lnTo>
                  <a:lnTo>
                    <a:pt x="5947" y="793"/>
                  </a:lnTo>
                  <a:lnTo>
                    <a:pt x="5944" y="811"/>
                  </a:lnTo>
                  <a:lnTo>
                    <a:pt x="5942" y="835"/>
                  </a:lnTo>
                  <a:lnTo>
                    <a:pt x="5939" y="840"/>
                  </a:lnTo>
                  <a:lnTo>
                    <a:pt x="5934" y="851"/>
                  </a:lnTo>
                  <a:lnTo>
                    <a:pt x="5927" y="865"/>
                  </a:lnTo>
                  <a:lnTo>
                    <a:pt x="5921" y="877"/>
                  </a:lnTo>
                  <a:lnTo>
                    <a:pt x="5904" y="896"/>
                  </a:lnTo>
                  <a:lnTo>
                    <a:pt x="5881" y="921"/>
                  </a:lnTo>
                  <a:lnTo>
                    <a:pt x="5855" y="947"/>
                  </a:lnTo>
                  <a:lnTo>
                    <a:pt x="5828" y="975"/>
                  </a:lnTo>
                  <a:lnTo>
                    <a:pt x="5799" y="1003"/>
                  </a:lnTo>
                  <a:lnTo>
                    <a:pt x="5771" y="1027"/>
                  </a:lnTo>
                  <a:lnTo>
                    <a:pt x="5758" y="1037"/>
                  </a:lnTo>
                  <a:lnTo>
                    <a:pt x="5746" y="1045"/>
                  </a:lnTo>
                  <a:lnTo>
                    <a:pt x="5736" y="1053"/>
                  </a:lnTo>
                  <a:lnTo>
                    <a:pt x="5726" y="1058"/>
                  </a:lnTo>
                  <a:lnTo>
                    <a:pt x="5716" y="1064"/>
                  </a:lnTo>
                  <a:lnTo>
                    <a:pt x="5699" y="1073"/>
                  </a:lnTo>
                  <a:lnTo>
                    <a:pt x="5678" y="1082"/>
                  </a:lnTo>
                  <a:lnTo>
                    <a:pt x="5654" y="1090"/>
                  </a:lnTo>
                  <a:lnTo>
                    <a:pt x="5642" y="1094"/>
                  </a:lnTo>
                  <a:lnTo>
                    <a:pt x="5629" y="1095"/>
                  </a:lnTo>
                  <a:lnTo>
                    <a:pt x="5616" y="1097"/>
                  </a:lnTo>
                  <a:lnTo>
                    <a:pt x="5604" y="1097"/>
                  </a:lnTo>
                  <a:lnTo>
                    <a:pt x="5591" y="1094"/>
                  </a:lnTo>
                  <a:lnTo>
                    <a:pt x="5579" y="1090"/>
                  </a:lnTo>
                  <a:lnTo>
                    <a:pt x="5569" y="1085"/>
                  </a:lnTo>
                  <a:lnTo>
                    <a:pt x="5558" y="1076"/>
                  </a:lnTo>
                  <a:lnTo>
                    <a:pt x="5547" y="1064"/>
                  </a:lnTo>
                  <a:lnTo>
                    <a:pt x="5537" y="1050"/>
                  </a:lnTo>
                  <a:lnTo>
                    <a:pt x="5535" y="1044"/>
                  </a:lnTo>
                  <a:lnTo>
                    <a:pt x="5532" y="1037"/>
                  </a:lnTo>
                  <a:lnTo>
                    <a:pt x="5530" y="1031"/>
                  </a:lnTo>
                  <a:lnTo>
                    <a:pt x="5528" y="1024"/>
                  </a:lnTo>
                  <a:lnTo>
                    <a:pt x="5528" y="1017"/>
                  </a:lnTo>
                  <a:lnTo>
                    <a:pt x="5528" y="1011"/>
                  </a:lnTo>
                  <a:lnTo>
                    <a:pt x="5528" y="1003"/>
                  </a:lnTo>
                  <a:lnTo>
                    <a:pt x="5530" y="996"/>
                  </a:lnTo>
                  <a:lnTo>
                    <a:pt x="5532" y="990"/>
                  </a:lnTo>
                  <a:lnTo>
                    <a:pt x="5535" y="983"/>
                  </a:lnTo>
                  <a:lnTo>
                    <a:pt x="5539" y="976"/>
                  </a:lnTo>
                  <a:lnTo>
                    <a:pt x="5543" y="970"/>
                  </a:lnTo>
                  <a:lnTo>
                    <a:pt x="5551" y="958"/>
                  </a:lnTo>
                  <a:lnTo>
                    <a:pt x="5558" y="947"/>
                  </a:lnTo>
                  <a:lnTo>
                    <a:pt x="5565" y="937"/>
                  </a:lnTo>
                  <a:lnTo>
                    <a:pt x="5574" y="925"/>
                  </a:lnTo>
                  <a:lnTo>
                    <a:pt x="5589" y="904"/>
                  </a:lnTo>
                  <a:lnTo>
                    <a:pt x="5597" y="888"/>
                  </a:lnTo>
                  <a:lnTo>
                    <a:pt x="5603" y="880"/>
                  </a:lnTo>
                  <a:lnTo>
                    <a:pt x="5611" y="869"/>
                  </a:lnTo>
                  <a:lnTo>
                    <a:pt x="5621" y="856"/>
                  </a:lnTo>
                  <a:lnTo>
                    <a:pt x="5639" y="839"/>
                  </a:lnTo>
                  <a:lnTo>
                    <a:pt x="5645" y="831"/>
                  </a:lnTo>
                  <a:lnTo>
                    <a:pt x="5653" y="819"/>
                  </a:lnTo>
                  <a:lnTo>
                    <a:pt x="5660" y="806"/>
                  </a:lnTo>
                  <a:lnTo>
                    <a:pt x="5667" y="791"/>
                  </a:lnTo>
                  <a:lnTo>
                    <a:pt x="5674" y="777"/>
                  </a:lnTo>
                  <a:lnTo>
                    <a:pt x="5678" y="761"/>
                  </a:lnTo>
                  <a:lnTo>
                    <a:pt x="5681" y="747"/>
                  </a:lnTo>
                  <a:lnTo>
                    <a:pt x="5682" y="735"/>
                  </a:lnTo>
                  <a:lnTo>
                    <a:pt x="5684" y="729"/>
                  </a:lnTo>
                  <a:lnTo>
                    <a:pt x="5687" y="724"/>
                  </a:lnTo>
                  <a:lnTo>
                    <a:pt x="5688" y="717"/>
                  </a:lnTo>
                  <a:lnTo>
                    <a:pt x="5690" y="711"/>
                  </a:lnTo>
                  <a:lnTo>
                    <a:pt x="5690" y="699"/>
                  </a:lnTo>
                  <a:lnTo>
                    <a:pt x="5688" y="688"/>
                  </a:lnTo>
                  <a:lnTo>
                    <a:pt x="5687" y="682"/>
                  </a:lnTo>
                  <a:lnTo>
                    <a:pt x="5687" y="679"/>
                  </a:lnTo>
                  <a:lnTo>
                    <a:pt x="5686" y="678"/>
                  </a:lnTo>
                  <a:lnTo>
                    <a:pt x="5682" y="676"/>
                  </a:lnTo>
                  <a:lnTo>
                    <a:pt x="5682" y="666"/>
                  </a:lnTo>
                  <a:lnTo>
                    <a:pt x="5681" y="657"/>
                  </a:lnTo>
                  <a:lnTo>
                    <a:pt x="5678" y="647"/>
                  </a:lnTo>
                  <a:lnTo>
                    <a:pt x="5673" y="640"/>
                  </a:lnTo>
                  <a:lnTo>
                    <a:pt x="5667" y="632"/>
                  </a:lnTo>
                  <a:lnTo>
                    <a:pt x="5661" y="625"/>
                  </a:lnTo>
                  <a:lnTo>
                    <a:pt x="5654" y="620"/>
                  </a:lnTo>
                  <a:lnTo>
                    <a:pt x="5646" y="616"/>
                  </a:lnTo>
                  <a:lnTo>
                    <a:pt x="5640" y="612"/>
                  </a:lnTo>
                  <a:lnTo>
                    <a:pt x="5632" y="608"/>
                  </a:lnTo>
                  <a:lnTo>
                    <a:pt x="5624" y="606"/>
                  </a:lnTo>
                  <a:lnTo>
                    <a:pt x="5616" y="606"/>
                  </a:lnTo>
                  <a:lnTo>
                    <a:pt x="5610" y="606"/>
                  </a:lnTo>
                  <a:lnTo>
                    <a:pt x="5604" y="608"/>
                  </a:lnTo>
                  <a:lnTo>
                    <a:pt x="5599" y="612"/>
                  </a:lnTo>
                  <a:lnTo>
                    <a:pt x="5597" y="616"/>
                  </a:lnTo>
                  <a:lnTo>
                    <a:pt x="5590" y="613"/>
                  </a:lnTo>
                  <a:lnTo>
                    <a:pt x="5589" y="613"/>
                  </a:lnTo>
                  <a:lnTo>
                    <a:pt x="5589" y="614"/>
                  </a:lnTo>
                  <a:lnTo>
                    <a:pt x="5591" y="621"/>
                  </a:lnTo>
                  <a:lnTo>
                    <a:pt x="5585" y="618"/>
                  </a:lnTo>
                  <a:lnTo>
                    <a:pt x="5583" y="617"/>
                  </a:lnTo>
                  <a:lnTo>
                    <a:pt x="5583" y="620"/>
                  </a:lnTo>
                  <a:lnTo>
                    <a:pt x="5586" y="625"/>
                  </a:lnTo>
                  <a:lnTo>
                    <a:pt x="5581" y="624"/>
                  </a:lnTo>
                  <a:lnTo>
                    <a:pt x="5578" y="622"/>
                  </a:lnTo>
                  <a:lnTo>
                    <a:pt x="5578" y="625"/>
                  </a:lnTo>
                  <a:lnTo>
                    <a:pt x="5581" y="630"/>
                  </a:lnTo>
                  <a:lnTo>
                    <a:pt x="5576" y="629"/>
                  </a:lnTo>
                  <a:lnTo>
                    <a:pt x="5573" y="628"/>
                  </a:lnTo>
                  <a:lnTo>
                    <a:pt x="5574" y="630"/>
                  </a:lnTo>
                  <a:lnTo>
                    <a:pt x="5576" y="636"/>
                  </a:lnTo>
                  <a:lnTo>
                    <a:pt x="5570" y="634"/>
                  </a:lnTo>
                  <a:lnTo>
                    <a:pt x="5569" y="633"/>
                  </a:lnTo>
                  <a:lnTo>
                    <a:pt x="5569" y="636"/>
                  </a:lnTo>
                  <a:lnTo>
                    <a:pt x="5572" y="641"/>
                  </a:lnTo>
                  <a:lnTo>
                    <a:pt x="5566" y="646"/>
                  </a:lnTo>
                  <a:lnTo>
                    <a:pt x="5561" y="649"/>
                  </a:lnTo>
                  <a:lnTo>
                    <a:pt x="5557" y="651"/>
                  </a:lnTo>
                  <a:lnTo>
                    <a:pt x="5556" y="654"/>
                  </a:lnTo>
                  <a:lnTo>
                    <a:pt x="5555" y="658"/>
                  </a:lnTo>
                  <a:lnTo>
                    <a:pt x="5555" y="665"/>
                  </a:lnTo>
                  <a:lnTo>
                    <a:pt x="5556" y="676"/>
                  </a:lnTo>
                  <a:lnTo>
                    <a:pt x="5551" y="678"/>
                  </a:lnTo>
                  <a:lnTo>
                    <a:pt x="5549" y="679"/>
                  </a:lnTo>
                  <a:lnTo>
                    <a:pt x="5548" y="680"/>
                  </a:lnTo>
                  <a:lnTo>
                    <a:pt x="5544" y="688"/>
                  </a:lnTo>
                  <a:lnTo>
                    <a:pt x="5541" y="696"/>
                  </a:lnTo>
                  <a:lnTo>
                    <a:pt x="5537" y="707"/>
                  </a:lnTo>
                  <a:lnTo>
                    <a:pt x="5532" y="717"/>
                  </a:lnTo>
                  <a:lnTo>
                    <a:pt x="5530" y="727"/>
                  </a:lnTo>
                  <a:lnTo>
                    <a:pt x="5527" y="735"/>
                  </a:lnTo>
                  <a:lnTo>
                    <a:pt x="5526" y="747"/>
                  </a:lnTo>
                  <a:lnTo>
                    <a:pt x="5522" y="747"/>
                  </a:lnTo>
                  <a:lnTo>
                    <a:pt x="5520" y="747"/>
                  </a:lnTo>
                  <a:lnTo>
                    <a:pt x="5520" y="749"/>
                  </a:lnTo>
                  <a:lnTo>
                    <a:pt x="5520" y="762"/>
                  </a:lnTo>
                  <a:lnTo>
                    <a:pt x="5515" y="765"/>
                  </a:lnTo>
                  <a:lnTo>
                    <a:pt x="5507" y="773"/>
                  </a:lnTo>
                  <a:lnTo>
                    <a:pt x="5497" y="781"/>
                  </a:lnTo>
                  <a:lnTo>
                    <a:pt x="5486" y="791"/>
                  </a:lnTo>
                  <a:lnTo>
                    <a:pt x="5464" y="814"/>
                  </a:lnTo>
                  <a:lnTo>
                    <a:pt x="5447" y="832"/>
                  </a:lnTo>
                  <a:lnTo>
                    <a:pt x="5434" y="848"/>
                  </a:lnTo>
                  <a:lnTo>
                    <a:pt x="5417" y="873"/>
                  </a:lnTo>
                  <a:lnTo>
                    <a:pt x="5409" y="888"/>
                  </a:lnTo>
                  <a:lnTo>
                    <a:pt x="5402" y="902"/>
                  </a:lnTo>
                  <a:lnTo>
                    <a:pt x="5400" y="909"/>
                  </a:lnTo>
                  <a:lnTo>
                    <a:pt x="5397" y="916"/>
                  </a:lnTo>
                  <a:lnTo>
                    <a:pt x="5396" y="922"/>
                  </a:lnTo>
                  <a:lnTo>
                    <a:pt x="5396" y="928"/>
                  </a:lnTo>
                  <a:lnTo>
                    <a:pt x="5389" y="932"/>
                  </a:lnTo>
                  <a:lnTo>
                    <a:pt x="5385" y="935"/>
                  </a:lnTo>
                  <a:lnTo>
                    <a:pt x="5380" y="941"/>
                  </a:lnTo>
                  <a:lnTo>
                    <a:pt x="5377" y="945"/>
                  </a:lnTo>
                  <a:lnTo>
                    <a:pt x="5372" y="954"/>
                  </a:lnTo>
                  <a:lnTo>
                    <a:pt x="5368" y="966"/>
                  </a:lnTo>
                  <a:lnTo>
                    <a:pt x="5363" y="978"/>
                  </a:lnTo>
                  <a:lnTo>
                    <a:pt x="5355" y="991"/>
                  </a:lnTo>
                  <a:lnTo>
                    <a:pt x="5350" y="999"/>
                  </a:lnTo>
                  <a:lnTo>
                    <a:pt x="5343" y="1007"/>
                  </a:lnTo>
                  <a:lnTo>
                    <a:pt x="5335" y="1015"/>
                  </a:lnTo>
                  <a:lnTo>
                    <a:pt x="5326" y="1024"/>
                  </a:lnTo>
                  <a:lnTo>
                    <a:pt x="5314" y="1035"/>
                  </a:lnTo>
                  <a:lnTo>
                    <a:pt x="5305" y="1045"/>
                  </a:lnTo>
                  <a:lnTo>
                    <a:pt x="5297" y="1056"/>
                  </a:lnTo>
                  <a:lnTo>
                    <a:pt x="5289" y="1065"/>
                  </a:lnTo>
                  <a:lnTo>
                    <a:pt x="5282" y="1076"/>
                  </a:lnTo>
                  <a:lnTo>
                    <a:pt x="5274" y="1086"/>
                  </a:lnTo>
                  <a:lnTo>
                    <a:pt x="5263" y="1098"/>
                  </a:lnTo>
                  <a:lnTo>
                    <a:pt x="5250" y="1113"/>
                  </a:lnTo>
                  <a:lnTo>
                    <a:pt x="5211" y="1151"/>
                  </a:lnTo>
                  <a:lnTo>
                    <a:pt x="5186" y="1176"/>
                  </a:lnTo>
                  <a:lnTo>
                    <a:pt x="5173" y="1190"/>
                  </a:lnTo>
                  <a:lnTo>
                    <a:pt x="5166" y="1198"/>
                  </a:lnTo>
                  <a:lnTo>
                    <a:pt x="5162" y="1204"/>
                  </a:lnTo>
                  <a:lnTo>
                    <a:pt x="5159" y="1210"/>
                  </a:lnTo>
                  <a:lnTo>
                    <a:pt x="5152" y="1222"/>
                  </a:lnTo>
                  <a:lnTo>
                    <a:pt x="5136" y="1245"/>
                  </a:lnTo>
                  <a:lnTo>
                    <a:pt x="5131" y="1249"/>
                  </a:lnTo>
                  <a:lnTo>
                    <a:pt x="5125" y="1253"/>
                  </a:lnTo>
                  <a:lnTo>
                    <a:pt x="5119" y="1258"/>
                  </a:lnTo>
                  <a:lnTo>
                    <a:pt x="5111" y="1263"/>
                  </a:lnTo>
                  <a:lnTo>
                    <a:pt x="5102" y="1267"/>
                  </a:lnTo>
                  <a:lnTo>
                    <a:pt x="5094" y="1270"/>
                  </a:lnTo>
                  <a:lnTo>
                    <a:pt x="5086" y="1272"/>
                  </a:lnTo>
                  <a:lnTo>
                    <a:pt x="5078" y="1274"/>
                  </a:lnTo>
                  <a:lnTo>
                    <a:pt x="5069" y="1274"/>
                  </a:lnTo>
                  <a:lnTo>
                    <a:pt x="5060" y="1274"/>
                  </a:lnTo>
                  <a:lnTo>
                    <a:pt x="5052" y="1271"/>
                  </a:lnTo>
                  <a:lnTo>
                    <a:pt x="5044" y="1268"/>
                  </a:lnTo>
                  <a:lnTo>
                    <a:pt x="5036" y="1266"/>
                  </a:lnTo>
                  <a:lnTo>
                    <a:pt x="5030" y="1262"/>
                  </a:lnTo>
                  <a:lnTo>
                    <a:pt x="5023" y="1257"/>
                  </a:lnTo>
                  <a:lnTo>
                    <a:pt x="5018" y="1253"/>
                  </a:lnTo>
                  <a:lnTo>
                    <a:pt x="4984" y="1201"/>
                  </a:lnTo>
                  <a:lnTo>
                    <a:pt x="4973" y="1183"/>
                  </a:lnTo>
                  <a:lnTo>
                    <a:pt x="4967" y="1167"/>
                  </a:lnTo>
                  <a:lnTo>
                    <a:pt x="4963" y="1152"/>
                  </a:lnTo>
                  <a:lnTo>
                    <a:pt x="4961" y="1138"/>
                  </a:lnTo>
                  <a:lnTo>
                    <a:pt x="4961" y="1122"/>
                  </a:lnTo>
                  <a:lnTo>
                    <a:pt x="4963" y="1105"/>
                  </a:lnTo>
                  <a:lnTo>
                    <a:pt x="4967" y="1086"/>
                  </a:lnTo>
                  <a:lnTo>
                    <a:pt x="4970" y="1064"/>
                  </a:lnTo>
                  <a:lnTo>
                    <a:pt x="4972" y="1045"/>
                  </a:lnTo>
                  <a:lnTo>
                    <a:pt x="4973" y="1028"/>
                  </a:lnTo>
                  <a:lnTo>
                    <a:pt x="4974" y="1011"/>
                  </a:lnTo>
                  <a:lnTo>
                    <a:pt x="4973" y="995"/>
                  </a:lnTo>
                  <a:lnTo>
                    <a:pt x="4972" y="965"/>
                  </a:lnTo>
                  <a:lnTo>
                    <a:pt x="4970" y="934"/>
                  </a:lnTo>
                  <a:lnTo>
                    <a:pt x="4972" y="920"/>
                  </a:lnTo>
                  <a:lnTo>
                    <a:pt x="4973" y="906"/>
                  </a:lnTo>
                  <a:lnTo>
                    <a:pt x="4976" y="892"/>
                  </a:lnTo>
                  <a:lnTo>
                    <a:pt x="4981" y="879"/>
                  </a:lnTo>
                  <a:lnTo>
                    <a:pt x="4988" y="864"/>
                  </a:lnTo>
                  <a:lnTo>
                    <a:pt x="4995" y="851"/>
                  </a:lnTo>
                  <a:lnTo>
                    <a:pt x="5007" y="836"/>
                  </a:lnTo>
                  <a:lnTo>
                    <a:pt x="5022" y="822"/>
                  </a:lnTo>
                  <a:lnTo>
                    <a:pt x="5027" y="818"/>
                  </a:lnTo>
                  <a:lnTo>
                    <a:pt x="5032" y="813"/>
                  </a:lnTo>
                  <a:lnTo>
                    <a:pt x="5037" y="807"/>
                  </a:lnTo>
                  <a:lnTo>
                    <a:pt x="5039" y="806"/>
                  </a:lnTo>
                  <a:lnTo>
                    <a:pt x="5040" y="803"/>
                  </a:lnTo>
                  <a:lnTo>
                    <a:pt x="5041" y="797"/>
                  </a:lnTo>
                  <a:lnTo>
                    <a:pt x="5048" y="797"/>
                  </a:lnTo>
                  <a:lnTo>
                    <a:pt x="5053" y="794"/>
                  </a:lnTo>
                  <a:lnTo>
                    <a:pt x="5058" y="793"/>
                  </a:lnTo>
                  <a:lnTo>
                    <a:pt x="5061" y="790"/>
                  </a:lnTo>
                  <a:lnTo>
                    <a:pt x="5068" y="782"/>
                  </a:lnTo>
                  <a:lnTo>
                    <a:pt x="5077" y="773"/>
                  </a:lnTo>
                  <a:lnTo>
                    <a:pt x="5087" y="762"/>
                  </a:lnTo>
                  <a:lnTo>
                    <a:pt x="5094" y="756"/>
                  </a:lnTo>
                  <a:lnTo>
                    <a:pt x="5096" y="750"/>
                  </a:lnTo>
                  <a:lnTo>
                    <a:pt x="5099" y="745"/>
                  </a:lnTo>
                  <a:lnTo>
                    <a:pt x="5100" y="740"/>
                  </a:lnTo>
                  <a:lnTo>
                    <a:pt x="5102" y="731"/>
                  </a:lnTo>
                  <a:lnTo>
                    <a:pt x="5106" y="729"/>
                  </a:lnTo>
                  <a:lnTo>
                    <a:pt x="5106" y="728"/>
                  </a:lnTo>
                  <a:lnTo>
                    <a:pt x="5107" y="727"/>
                  </a:lnTo>
                  <a:lnTo>
                    <a:pt x="5110" y="720"/>
                  </a:lnTo>
                  <a:lnTo>
                    <a:pt x="5114" y="712"/>
                  </a:lnTo>
                  <a:lnTo>
                    <a:pt x="5117" y="702"/>
                  </a:lnTo>
                  <a:lnTo>
                    <a:pt x="5121" y="690"/>
                  </a:lnTo>
                  <a:lnTo>
                    <a:pt x="5125" y="675"/>
                  </a:lnTo>
                  <a:lnTo>
                    <a:pt x="5127" y="662"/>
                  </a:lnTo>
                  <a:lnTo>
                    <a:pt x="5128" y="647"/>
                  </a:lnTo>
                  <a:lnTo>
                    <a:pt x="5128" y="636"/>
                  </a:lnTo>
                  <a:lnTo>
                    <a:pt x="5127" y="625"/>
                  </a:lnTo>
                  <a:lnTo>
                    <a:pt x="5125" y="618"/>
                  </a:lnTo>
                  <a:lnTo>
                    <a:pt x="5123" y="613"/>
                  </a:lnTo>
                  <a:lnTo>
                    <a:pt x="5120" y="609"/>
                  </a:lnTo>
                  <a:lnTo>
                    <a:pt x="5116" y="606"/>
                  </a:lnTo>
                  <a:lnTo>
                    <a:pt x="5111" y="603"/>
                  </a:lnTo>
                  <a:lnTo>
                    <a:pt x="5106" y="600"/>
                  </a:lnTo>
                  <a:lnTo>
                    <a:pt x="5108" y="584"/>
                  </a:lnTo>
                  <a:lnTo>
                    <a:pt x="5095" y="573"/>
                  </a:lnTo>
                  <a:lnTo>
                    <a:pt x="5082" y="562"/>
                  </a:lnTo>
                  <a:lnTo>
                    <a:pt x="5069" y="548"/>
                  </a:lnTo>
                  <a:lnTo>
                    <a:pt x="5057" y="535"/>
                  </a:lnTo>
                  <a:lnTo>
                    <a:pt x="5047" y="519"/>
                  </a:lnTo>
                  <a:lnTo>
                    <a:pt x="5036" y="503"/>
                  </a:lnTo>
                  <a:lnTo>
                    <a:pt x="5028" y="488"/>
                  </a:lnTo>
                  <a:lnTo>
                    <a:pt x="5023" y="472"/>
                  </a:lnTo>
                  <a:lnTo>
                    <a:pt x="5020" y="449"/>
                  </a:lnTo>
                  <a:lnTo>
                    <a:pt x="5018" y="425"/>
                  </a:lnTo>
                  <a:lnTo>
                    <a:pt x="5016" y="402"/>
                  </a:lnTo>
                  <a:lnTo>
                    <a:pt x="5016" y="377"/>
                  </a:lnTo>
                  <a:lnTo>
                    <a:pt x="5018" y="353"/>
                  </a:lnTo>
                  <a:lnTo>
                    <a:pt x="5019" y="328"/>
                  </a:lnTo>
                  <a:lnTo>
                    <a:pt x="5022" y="305"/>
                  </a:lnTo>
                  <a:lnTo>
                    <a:pt x="5026" y="284"/>
                  </a:lnTo>
                  <a:lnTo>
                    <a:pt x="5028" y="264"/>
                  </a:lnTo>
                  <a:lnTo>
                    <a:pt x="5031" y="240"/>
                  </a:lnTo>
                  <a:lnTo>
                    <a:pt x="5033" y="215"/>
                  </a:lnTo>
                  <a:lnTo>
                    <a:pt x="5035" y="189"/>
                  </a:lnTo>
                  <a:lnTo>
                    <a:pt x="5035" y="161"/>
                  </a:lnTo>
                  <a:lnTo>
                    <a:pt x="5035" y="136"/>
                  </a:lnTo>
                  <a:lnTo>
                    <a:pt x="5033" y="124"/>
                  </a:lnTo>
                  <a:lnTo>
                    <a:pt x="5032" y="114"/>
                  </a:lnTo>
                  <a:lnTo>
                    <a:pt x="5030" y="103"/>
                  </a:lnTo>
                  <a:lnTo>
                    <a:pt x="5027" y="95"/>
                  </a:lnTo>
                  <a:lnTo>
                    <a:pt x="4995" y="26"/>
                  </a:lnTo>
                  <a:lnTo>
                    <a:pt x="4988" y="17"/>
                  </a:lnTo>
                  <a:lnTo>
                    <a:pt x="4982" y="11"/>
                  </a:lnTo>
                  <a:lnTo>
                    <a:pt x="4976" y="5"/>
                  </a:lnTo>
                  <a:lnTo>
                    <a:pt x="4969" y="3"/>
                  </a:lnTo>
                  <a:lnTo>
                    <a:pt x="4961" y="1"/>
                  </a:lnTo>
                  <a:lnTo>
                    <a:pt x="4952" y="0"/>
                  </a:lnTo>
                  <a:lnTo>
                    <a:pt x="4940" y="0"/>
                  </a:lnTo>
                  <a:lnTo>
                    <a:pt x="4925" y="0"/>
                  </a:lnTo>
                  <a:lnTo>
                    <a:pt x="4910" y="22"/>
                  </a:lnTo>
                  <a:lnTo>
                    <a:pt x="4898" y="44"/>
                  </a:lnTo>
                  <a:lnTo>
                    <a:pt x="4892" y="55"/>
                  </a:lnTo>
                  <a:lnTo>
                    <a:pt x="4886" y="69"/>
                  </a:lnTo>
                  <a:lnTo>
                    <a:pt x="4883" y="83"/>
                  </a:lnTo>
                  <a:lnTo>
                    <a:pt x="4877" y="98"/>
                  </a:lnTo>
                  <a:lnTo>
                    <a:pt x="4875" y="112"/>
                  </a:lnTo>
                  <a:lnTo>
                    <a:pt x="4872" y="128"/>
                  </a:lnTo>
                  <a:lnTo>
                    <a:pt x="4871" y="143"/>
                  </a:lnTo>
                  <a:lnTo>
                    <a:pt x="4868" y="159"/>
                  </a:lnTo>
                  <a:lnTo>
                    <a:pt x="4865" y="176"/>
                  </a:lnTo>
                  <a:lnTo>
                    <a:pt x="4862" y="192"/>
                  </a:lnTo>
                  <a:lnTo>
                    <a:pt x="4859" y="207"/>
                  </a:lnTo>
                  <a:lnTo>
                    <a:pt x="4856" y="222"/>
                  </a:lnTo>
                  <a:lnTo>
                    <a:pt x="4854" y="247"/>
                  </a:lnTo>
                  <a:lnTo>
                    <a:pt x="4851" y="271"/>
                  </a:lnTo>
                  <a:lnTo>
                    <a:pt x="4851" y="293"/>
                  </a:lnTo>
                  <a:lnTo>
                    <a:pt x="4851" y="314"/>
                  </a:lnTo>
                  <a:lnTo>
                    <a:pt x="4851" y="354"/>
                  </a:lnTo>
                  <a:lnTo>
                    <a:pt x="4852" y="391"/>
                  </a:lnTo>
                  <a:lnTo>
                    <a:pt x="4854" y="410"/>
                  </a:lnTo>
                  <a:lnTo>
                    <a:pt x="4852" y="428"/>
                  </a:lnTo>
                  <a:lnTo>
                    <a:pt x="4851" y="448"/>
                  </a:lnTo>
                  <a:lnTo>
                    <a:pt x="4848" y="468"/>
                  </a:lnTo>
                  <a:lnTo>
                    <a:pt x="4846" y="488"/>
                  </a:lnTo>
                  <a:lnTo>
                    <a:pt x="4841" y="510"/>
                  </a:lnTo>
                  <a:lnTo>
                    <a:pt x="4834" y="534"/>
                  </a:lnTo>
                  <a:lnTo>
                    <a:pt x="4825" y="559"/>
                  </a:lnTo>
                  <a:lnTo>
                    <a:pt x="4814" y="576"/>
                  </a:lnTo>
                  <a:lnTo>
                    <a:pt x="4796" y="603"/>
                  </a:lnTo>
                  <a:lnTo>
                    <a:pt x="4776" y="628"/>
                  </a:lnTo>
                  <a:lnTo>
                    <a:pt x="4763" y="643"/>
                  </a:lnTo>
                  <a:lnTo>
                    <a:pt x="4751" y="654"/>
                  </a:lnTo>
                  <a:lnTo>
                    <a:pt x="4733" y="665"/>
                  </a:lnTo>
                  <a:lnTo>
                    <a:pt x="4713" y="674"/>
                  </a:lnTo>
                  <a:lnTo>
                    <a:pt x="4691" y="684"/>
                  </a:lnTo>
                  <a:lnTo>
                    <a:pt x="4669" y="692"/>
                  </a:lnTo>
                  <a:lnTo>
                    <a:pt x="4646" y="700"/>
                  </a:lnTo>
                  <a:lnTo>
                    <a:pt x="4625" y="706"/>
                  </a:lnTo>
                  <a:lnTo>
                    <a:pt x="4608" y="710"/>
                  </a:lnTo>
                  <a:lnTo>
                    <a:pt x="4596" y="713"/>
                  </a:lnTo>
                  <a:lnTo>
                    <a:pt x="4582" y="720"/>
                  </a:lnTo>
                  <a:lnTo>
                    <a:pt x="4564" y="728"/>
                  </a:lnTo>
                  <a:lnTo>
                    <a:pt x="4543" y="739"/>
                  </a:lnTo>
                  <a:lnTo>
                    <a:pt x="4498" y="760"/>
                  </a:lnTo>
                  <a:lnTo>
                    <a:pt x="4457" y="778"/>
                  </a:lnTo>
                  <a:lnTo>
                    <a:pt x="4447" y="784"/>
                  </a:lnTo>
                  <a:lnTo>
                    <a:pt x="4439" y="789"/>
                  </a:lnTo>
                  <a:lnTo>
                    <a:pt x="4430" y="795"/>
                  </a:lnTo>
                  <a:lnTo>
                    <a:pt x="4423" y="802"/>
                  </a:lnTo>
                  <a:lnTo>
                    <a:pt x="4417" y="810"/>
                  </a:lnTo>
                  <a:lnTo>
                    <a:pt x="4411" y="818"/>
                  </a:lnTo>
                  <a:lnTo>
                    <a:pt x="4406" y="827"/>
                  </a:lnTo>
                  <a:lnTo>
                    <a:pt x="4402" y="836"/>
                  </a:lnTo>
                  <a:lnTo>
                    <a:pt x="4400" y="847"/>
                  </a:lnTo>
                  <a:lnTo>
                    <a:pt x="4397" y="858"/>
                  </a:lnTo>
                  <a:lnTo>
                    <a:pt x="4397" y="868"/>
                  </a:lnTo>
                  <a:lnTo>
                    <a:pt x="4396" y="880"/>
                  </a:lnTo>
                  <a:lnTo>
                    <a:pt x="4397" y="891"/>
                  </a:lnTo>
                  <a:lnTo>
                    <a:pt x="4398" y="902"/>
                  </a:lnTo>
                  <a:lnTo>
                    <a:pt x="4401" y="913"/>
                  </a:lnTo>
                  <a:lnTo>
                    <a:pt x="4403" y="925"/>
                  </a:lnTo>
                  <a:lnTo>
                    <a:pt x="4407" y="935"/>
                  </a:lnTo>
                  <a:lnTo>
                    <a:pt x="4413" y="947"/>
                  </a:lnTo>
                  <a:lnTo>
                    <a:pt x="4419" y="959"/>
                  </a:lnTo>
                  <a:lnTo>
                    <a:pt x="4426" y="971"/>
                  </a:lnTo>
                  <a:lnTo>
                    <a:pt x="4434" y="983"/>
                  </a:lnTo>
                  <a:lnTo>
                    <a:pt x="4443" y="995"/>
                  </a:lnTo>
                  <a:lnTo>
                    <a:pt x="4452" y="1007"/>
                  </a:lnTo>
                  <a:lnTo>
                    <a:pt x="4463" y="1019"/>
                  </a:lnTo>
                  <a:lnTo>
                    <a:pt x="4473" y="1029"/>
                  </a:lnTo>
                  <a:lnTo>
                    <a:pt x="4484" y="1040"/>
                  </a:lnTo>
                  <a:lnTo>
                    <a:pt x="4495" y="1049"/>
                  </a:lnTo>
                  <a:lnTo>
                    <a:pt x="4506" y="1057"/>
                  </a:lnTo>
                  <a:lnTo>
                    <a:pt x="4518" y="1064"/>
                  </a:lnTo>
                  <a:lnTo>
                    <a:pt x="4528" y="1069"/>
                  </a:lnTo>
                  <a:lnTo>
                    <a:pt x="4539" y="1073"/>
                  </a:lnTo>
                  <a:lnTo>
                    <a:pt x="4549" y="1074"/>
                  </a:lnTo>
                  <a:lnTo>
                    <a:pt x="4556" y="1074"/>
                  </a:lnTo>
                  <a:lnTo>
                    <a:pt x="4562" y="1074"/>
                  </a:lnTo>
                  <a:lnTo>
                    <a:pt x="4569" y="1072"/>
                  </a:lnTo>
                  <a:lnTo>
                    <a:pt x="4575" y="1069"/>
                  </a:lnTo>
                  <a:lnTo>
                    <a:pt x="4589" y="1064"/>
                  </a:lnTo>
                  <a:lnTo>
                    <a:pt x="4602" y="1058"/>
                  </a:lnTo>
                  <a:lnTo>
                    <a:pt x="4628" y="1050"/>
                  </a:lnTo>
                  <a:lnTo>
                    <a:pt x="4631" y="1049"/>
                  </a:lnTo>
                  <a:lnTo>
                    <a:pt x="4632" y="1049"/>
                  </a:lnTo>
                  <a:lnTo>
                    <a:pt x="4633" y="1048"/>
                  </a:lnTo>
                  <a:lnTo>
                    <a:pt x="4636" y="1048"/>
                  </a:lnTo>
                  <a:lnTo>
                    <a:pt x="4637" y="1046"/>
                  </a:lnTo>
                  <a:lnTo>
                    <a:pt x="4638" y="1046"/>
                  </a:lnTo>
                  <a:lnTo>
                    <a:pt x="4650" y="1042"/>
                  </a:lnTo>
                  <a:lnTo>
                    <a:pt x="4659" y="1041"/>
                  </a:lnTo>
                  <a:lnTo>
                    <a:pt x="4670" y="1040"/>
                  </a:lnTo>
                  <a:lnTo>
                    <a:pt x="4679" y="1041"/>
                  </a:lnTo>
                  <a:lnTo>
                    <a:pt x="4688" y="1044"/>
                  </a:lnTo>
                  <a:lnTo>
                    <a:pt x="4697" y="1048"/>
                  </a:lnTo>
                  <a:lnTo>
                    <a:pt x="4705" y="1053"/>
                  </a:lnTo>
                  <a:lnTo>
                    <a:pt x="4715" y="1060"/>
                  </a:lnTo>
                  <a:lnTo>
                    <a:pt x="4746" y="1106"/>
                  </a:lnTo>
                  <a:lnTo>
                    <a:pt x="4750" y="1116"/>
                  </a:lnTo>
                  <a:lnTo>
                    <a:pt x="4754" y="1128"/>
                  </a:lnTo>
                  <a:lnTo>
                    <a:pt x="4757" y="1142"/>
                  </a:lnTo>
                  <a:lnTo>
                    <a:pt x="4759" y="1157"/>
                  </a:lnTo>
                  <a:lnTo>
                    <a:pt x="4760" y="1194"/>
                  </a:lnTo>
                  <a:lnTo>
                    <a:pt x="4760" y="1233"/>
                  </a:lnTo>
                  <a:lnTo>
                    <a:pt x="4758" y="1275"/>
                  </a:lnTo>
                  <a:lnTo>
                    <a:pt x="4755" y="1316"/>
                  </a:lnTo>
                  <a:lnTo>
                    <a:pt x="4754" y="1354"/>
                  </a:lnTo>
                  <a:lnTo>
                    <a:pt x="4753" y="1389"/>
                  </a:lnTo>
                  <a:lnTo>
                    <a:pt x="4749" y="1407"/>
                  </a:lnTo>
                  <a:lnTo>
                    <a:pt x="4743" y="1428"/>
                  </a:lnTo>
                  <a:lnTo>
                    <a:pt x="4736" y="1448"/>
                  </a:lnTo>
                  <a:lnTo>
                    <a:pt x="4726" y="1467"/>
                  </a:lnTo>
                  <a:lnTo>
                    <a:pt x="4715" y="1485"/>
                  </a:lnTo>
                  <a:lnTo>
                    <a:pt x="4700" y="1502"/>
                  </a:lnTo>
                  <a:lnTo>
                    <a:pt x="4686" y="1518"/>
                  </a:lnTo>
                  <a:lnTo>
                    <a:pt x="4670" y="1530"/>
                  </a:lnTo>
                  <a:lnTo>
                    <a:pt x="4662" y="1537"/>
                  </a:lnTo>
                  <a:lnTo>
                    <a:pt x="4654" y="1541"/>
                  </a:lnTo>
                  <a:lnTo>
                    <a:pt x="4645" y="1545"/>
                  </a:lnTo>
                  <a:lnTo>
                    <a:pt x="4633" y="1549"/>
                  </a:lnTo>
                  <a:lnTo>
                    <a:pt x="4606" y="1559"/>
                  </a:lnTo>
                  <a:lnTo>
                    <a:pt x="4566" y="1575"/>
                  </a:lnTo>
                  <a:lnTo>
                    <a:pt x="4529" y="1590"/>
                  </a:lnTo>
                  <a:lnTo>
                    <a:pt x="4503" y="1597"/>
                  </a:lnTo>
                  <a:lnTo>
                    <a:pt x="4302" y="1633"/>
                  </a:lnTo>
                  <a:lnTo>
                    <a:pt x="4284" y="1633"/>
                  </a:lnTo>
                  <a:lnTo>
                    <a:pt x="4268" y="1633"/>
                  </a:lnTo>
                  <a:lnTo>
                    <a:pt x="4255" y="1632"/>
                  </a:lnTo>
                  <a:lnTo>
                    <a:pt x="4243" y="1628"/>
                  </a:lnTo>
                  <a:lnTo>
                    <a:pt x="4222" y="1621"/>
                  </a:lnTo>
                  <a:lnTo>
                    <a:pt x="4204" y="1613"/>
                  </a:lnTo>
                  <a:lnTo>
                    <a:pt x="4196" y="1611"/>
                  </a:lnTo>
                  <a:lnTo>
                    <a:pt x="4187" y="1608"/>
                  </a:lnTo>
                  <a:lnTo>
                    <a:pt x="4178" y="1607"/>
                  </a:lnTo>
                  <a:lnTo>
                    <a:pt x="4169" y="1607"/>
                  </a:lnTo>
                  <a:lnTo>
                    <a:pt x="4157" y="1609"/>
                  </a:lnTo>
                  <a:lnTo>
                    <a:pt x="4145" y="1615"/>
                  </a:lnTo>
                  <a:lnTo>
                    <a:pt x="4130" y="1621"/>
                  </a:lnTo>
                  <a:lnTo>
                    <a:pt x="4115" y="1630"/>
                  </a:lnTo>
                  <a:lnTo>
                    <a:pt x="4099" y="1642"/>
                  </a:lnTo>
                  <a:lnTo>
                    <a:pt x="4086" y="1654"/>
                  </a:lnTo>
                  <a:lnTo>
                    <a:pt x="4074" y="1666"/>
                  </a:lnTo>
                  <a:lnTo>
                    <a:pt x="4065" y="1678"/>
                  </a:lnTo>
                  <a:lnTo>
                    <a:pt x="4058" y="1689"/>
                  </a:lnTo>
                  <a:lnTo>
                    <a:pt x="4053" y="1702"/>
                  </a:lnTo>
                  <a:lnTo>
                    <a:pt x="4050" y="1714"/>
                  </a:lnTo>
                  <a:lnTo>
                    <a:pt x="4048" y="1726"/>
                  </a:lnTo>
                  <a:lnTo>
                    <a:pt x="4048" y="1739"/>
                  </a:lnTo>
                  <a:lnTo>
                    <a:pt x="4049" y="1752"/>
                  </a:lnTo>
                  <a:lnTo>
                    <a:pt x="4052" y="1765"/>
                  </a:lnTo>
                  <a:lnTo>
                    <a:pt x="4054" y="1778"/>
                  </a:lnTo>
                  <a:lnTo>
                    <a:pt x="4064" y="1808"/>
                  </a:lnTo>
                  <a:lnTo>
                    <a:pt x="4074" y="1839"/>
                  </a:lnTo>
                  <a:lnTo>
                    <a:pt x="4078" y="1851"/>
                  </a:lnTo>
                  <a:lnTo>
                    <a:pt x="4081" y="1862"/>
                  </a:lnTo>
                  <a:lnTo>
                    <a:pt x="4083" y="1874"/>
                  </a:lnTo>
                  <a:lnTo>
                    <a:pt x="4087" y="1885"/>
                  </a:lnTo>
                  <a:lnTo>
                    <a:pt x="4091" y="1897"/>
                  </a:lnTo>
                  <a:lnTo>
                    <a:pt x="4098" y="1907"/>
                  </a:lnTo>
                  <a:lnTo>
                    <a:pt x="4104" y="1915"/>
                  </a:lnTo>
                  <a:lnTo>
                    <a:pt x="4112" y="1922"/>
                  </a:lnTo>
                  <a:lnTo>
                    <a:pt x="4121" y="1929"/>
                  </a:lnTo>
                  <a:lnTo>
                    <a:pt x="4130" y="1934"/>
                  </a:lnTo>
                  <a:lnTo>
                    <a:pt x="4141" y="1940"/>
                  </a:lnTo>
                  <a:lnTo>
                    <a:pt x="4151" y="1945"/>
                  </a:lnTo>
                  <a:lnTo>
                    <a:pt x="4166" y="1950"/>
                  </a:lnTo>
                  <a:lnTo>
                    <a:pt x="4180" y="1954"/>
                  </a:lnTo>
                  <a:lnTo>
                    <a:pt x="4193" y="1956"/>
                  </a:lnTo>
                  <a:lnTo>
                    <a:pt x="4207" y="1956"/>
                  </a:lnTo>
                  <a:lnTo>
                    <a:pt x="4218" y="1956"/>
                  </a:lnTo>
                  <a:lnTo>
                    <a:pt x="4229" y="1953"/>
                  </a:lnTo>
                  <a:lnTo>
                    <a:pt x="4239" y="1949"/>
                  </a:lnTo>
                  <a:lnTo>
                    <a:pt x="4250" y="1945"/>
                  </a:lnTo>
                  <a:lnTo>
                    <a:pt x="4259" y="1938"/>
                  </a:lnTo>
                  <a:lnTo>
                    <a:pt x="4268" y="1933"/>
                  </a:lnTo>
                  <a:lnTo>
                    <a:pt x="4277" y="1926"/>
                  </a:lnTo>
                  <a:lnTo>
                    <a:pt x="4285" y="1919"/>
                  </a:lnTo>
                  <a:lnTo>
                    <a:pt x="4301" y="1904"/>
                  </a:lnTo>
                  <a:lnTo>
                    <a:pt x="4317" y="1891"/>
                  </a:lnTo>
                  <a:lnTo>
                    <a:pt x="4334" y="1876"/>
                  </a:lnTo>
                  <a:lnTo>
                    <a:pt x="4350" y="1864"/>
                  </a:lnTo>
                  <a:lnTo>
                    <a:pt x="4365" y="1855"/>
                  </a:lnTo>
                  <a:lnTo>
                    <a:pt x="4381" y="1847"/>
                  </a:lnTo>
                  <a:lnTo>
                    <a:pt x="4406" y="1834"/>
                  </a:lnTo>
                  <a:lnTo>
                    <a:pt x="4426" y="1823"/>
                  </a:lnTo>
                  <a:lnTo>
                    <a:pt x="4434" y="1815"/>
                  </a:lnTo>
                  <a:lnTo>
                    <a:pt x="4439" y="1810"/>
                  </a:lnTo>
                  <a:lnTo>
                    <a:pt x="4442" y="1808"/>
                  </a:lnTo>
                  <a:lnTo>
                    <a:pt x="4445" y="1805"/>
                  </a:lnTo>
                  <a:lnTo>
                    <a:pt x="4451" y="1804"/>
                  </a:lnTo>
                  <a:lnTo>
                    <a:pt x="4459" y="1802"/>
                  </a:lnTo>
                  <a:lnTo>
                    <a:pt x="4472" y="1796"/>
                  </a:lnTo>
                  <a:lnTo>
                    <a:pt x="4494" y="1788"/>
                  </a:lnTo>
                  <a:lnTo>
                    <a:pt x="4514" y="1784"/>
                  </a:lnTo>
                  <a:lnTo>
                    <a:pt x="4523" y="1782"/>
                  </a:lnTo>
                  <a:lnTo>
                    <a:pt x="4531" y="1781"/>
                  </a:lnTo>
                  <a:lnTo>
                    <a:pt x="4540" y="1782"/>
                  </a:lnTo>
                  <a:lnTo>
                    <a:pt x="4547" y="1782"/>
                  </a:lnTo>
                  <a:lnTo>
                    <a:pt x="4554" y="1785"/>
                  </a:lnTo>
                  <a:lnTo>
                    <a:pt x="4561" y="1788"/>
                  </a:lnTo>
                  <a:lnTo>
                    <a:pt x="4566" y="1790"/>
                  </a:lnTo>
                  <a:lnTo>
                    <a:pt x="4571" y="1793"/>
                  </a:lnTo>
                  <a:lnTo>
                    <a:pt x="4577" y="1797"/>
                  </a:lnTo>
                  <a:lnTo>
                    <a:pt x="4582" y="1802"/>
                  </a:lnTo>
                  <a:lnTo>
                    <a:pt x="4586" y="1808"/>
                  </a:lnTo>
                  <a:lnTo>
                    <a:pt x="4590" y="1813"/>
                  </a:lnTo>
                  <a:lnTo>
                    <a:pt x="4595" y="1826"/>
                  </a:lnTo>
                  <a:lnTo>
                    <a:pt x="4600" y="1839"/>
                  </a:lnTo>
                  <a:lnTo>
                    <a:pt x="4603" y="1855"/>
                  </a:lnTo>
                  <a:lnTo>
                    <a:pt x="4604" y="1871"/>
                  </a:lnTo>
                  <a:lnTo>
                    <a:pt x="4603" y="1888"/>
                  </a:lnTo>
                  <a:lnTo>
                    <a:pt x="4602" y="1907"/>
                  </a:lnTo>
                  <a:lnTo>
                    <a:pt x="4598" y="1925"/>
                  </a:lnTo>
                  <a:lnTo>
                    <a:pt x="4594" y="1944"/>
                  </a:lnTo>
                  <a:lnTo>
                    <a:pt x="4592" y="1949"/>
                  </a:lnTo>
                  <a:lnTo>
                    <a:pt x="4590" y="1954"/>
                  </a:lnTo>
                  <a:lnTo>
                    <a:pt x="4562" y="1996"/>
                  </a:lnTo>
                  <a:lnTo>
                    <a:pt x="4553" y="2006"/>
                  </a:lnTo>
                  <a:lnTo>
                    <a:pt x="4544" y="2016"/>
                  </a:lnTo>
                  <a:lnTo>
                    <a:pt x="4537" y="2026"/>
                  </a:lnTo>
                  <a:lnTo>
                    <a:pt x="4531" y="2036"/>
                  </a:lnTo>
                  <a:lnTo>
                    <a:pt x="4510" y="2064"/>
                  </a:lnTo>
                  <a:lnTo>
                    <a:pt x="4508" y="2065"/>
                  </a:lnTo>
                  <a:lnTo>
                    <a:pt x="4507" y="2066"/>
                  </a:lnTo>
                  <a:lnTo>
                    <a:pt x="4481" y="2094"/>
                  </a:lnTo>
                  <a:lnTo>
                    <a:pt x="4473" y="2094"/>
                  </a:lnTo>
                  <a:lnTo>
                    <a:pt x="4472" y="2094"/>
                  </a:lnTo>
                  <a:lnTo>
                    <a:pt x="4470" y="2097"/>
                  </a:lnTo>
                  <a:lnTo>
                    <a:pt x="4464" y="2103"/>
                  </a:lnTo>
                  <a:lnTo>
                    <a:pt x="4442" y="2127"/>
                  </a:lnTo>
                  <a:lnTo>
                    <a:pt x="4419" y="2155"/>
                  </a:lnTo>
                  <a:lnTo>
                    <a:pt x="4406" y="2170"/>
                  </a:lnTo>
                  <a:lnTo>
                    <a:pt x="4393" y="2185"/>
                  </a:lnTo>
                  <a:lnTo>
                    <a:pt x="4376" y="2204"/>
                  </a:lnTo>
                  <a:lnTo>
                    <a:pt x="4356" y="2222"/>
                  </a:lnTo>
                  <a:lnTo>
                    <a:pt x="4339" y="2240"/>
                  </a:lnTo>
                  <a:lnTo>
                    <a:pt x="4322" y="2258"/>
                  </a:lnTo>
                  <a:lnTo>
                    <a:pt x="4308" y="2277"/>
                  </a:lnTo>
                  <a:lnTo>
                    <a:pt x="4293" y="2294"/>
                  </a:lnTo>
                  <a:lnTo>
                    <a:pt x="4267" y="2329"/>
                  </a:lnTo>
                  <a:lnTo>
                    <a:pt x="4242" y="2364"/>
                  </a:lnTo>
                  <a:lnTo>
                    <a:pt x="4149" y="2460"/>
                  </a:lnTo>
                  <a:lnTo>
                    <a:pt x="4115" y="2497"/>
                  </a:lnTo>
                  <a:lnTo>
                    <a:pt x="4069" y="2547"/>
                  </a:lnTo>
                  <a:lnTo>
                    <a:pt x="4058" y="2562"/>
                  </a:lnTo>
                  <a:lnTo>
                    <a:pt x="4048" y="2575"/>
                  </a:lnTo>
                  <a:lnTo>
                    <a:pt x="4039" y="2588"/>
                  </a:lnTo>
                  <a:lnTo>
                    <a:pt x="4031" y="2602"/>
                  </a:lnTo>
                  <a:lnTo>
                    <a:pt x="4025" y="2615"/>
                  </a:lnTo>
                  <a:lnTo>
                    <a:pt x="4020" y="2627"/>
                  </a:lnTo>
                  <a:lnTo>
                    <a:pt x="4019" y="2639"/>
                  </a:lnTo>
                  <a:lnTo>
                    <a:pt x="4019" y="2649"/>
                  </a:lnTo>
                  <a:lnTo>
                    <a:pt x="4011" y="2656"/>
                  </a:lnTo>
                  <a:lnTo>
                    <a:pt x="4004" y="2665"/>
                  </a:lnTo>
                  <a:lnTo>
                    <a:pt x="3999" y="2676"/>
                  </a:lnTo>
                  <a:lnTo>
                    <a:pt x="3995" y="2686"/>
                  </a:lnTo>
                  <a:lnTo>
                    <a:pt x="3993" y="2698"/>
                  </a:lnTo>
                  <a:lnTo>
                    <a:pt x="3991" y="2709"/>
                  </a:lnTo>
                  <a:lnTo>
                    <a:pt x="3991" y="2718"/>
                  </a:lnTo>
                  <a:lnTo>
                    <a:pt x="3993" y="2727"/>
                  </a:lnTo>
                  <a:lnTo>
                    <a:pt x="4007" y="2746"/>
                  </a:lnTo>
                  <a:lnTo>
                    <a:pt x="4022" y="2764"/>
                  </a:lnTo>
                  <a:lnTo>
                    <a:pt x="4027" y="2768"/>
                  </a:lnTo>
                  <a:lnTo>
                    <a:pt x="4032" y="2771"/>
                  </a:lnTo>
                  <a:lnTo>
                    <a:pt x="4040" y="2773"/>
                  </a:lnTo>
                  <a:lnTo>
                    <a:pt x="4050" y="2776"/>
                  </a:lnTo>
                  <a:lnTo>
                    <a:pt x="4062" y="2777"/>
                  </a:lnTo>
                  <a:lnTo>
                    <a:pt x="4075" y="2776"/>
                  </a:lnTo>
                  <a:lnTo>
                    <a:pt x="4087" y="2775"/>
                  </a:lnTo>
                  <a:lnTo>
                    <a:pt x="4098" y="2772"/>
                  </a:lnTo>
                  <a:lnTo>
                    <a:pt x="4108" y="2769"/>
                  </a:lnTo>
                  <a:lnTo>
                    <a:pt x="4120" y="2763"/>
                  </a:lnTo>
                  <a:lnTo>
                    <a:pt x="4132" y="2756"/>
                  </a:lnTo>
                  <a:lnTo>
                    <a:pt x="4141" y="2751"/>
                  </a:lnTo>
                  <a:lnTo>
                    <a:pt x="4142" y="2750"/>
                  </a:lnTo>
                  <a:lnTo>
                    <a:pt x="4144" y="2748"/>
                  </a:lnTo>
                  <a:lnTo>
                    <a:pt x="4149" y="2743"/>
                  </a:lnTo>
                  <a:lnTo>
                    <a:pt x="4150" y="2742"/>
                  </a:lnTo>
                  <a:lnTo>
                    <a:pt x="4151" y="2740"/>
                  </a:lnTo>
                  <a:lnTo>
                    <a:pt x="4154" y="2739"/>
                  </a:lnTo>
                  <a:lnTo>
                    <a:pt x="4155" y="2738"/>
                  </a:lnTo>
                  <a:lnTo>
                    <a:pt x="4161" y="2731"/>
                  </a:lnTo>
                  <a:lnTo>
                    <a:pt x="4166" y="2731"/>
                  </a:lnTo>
                  <a:lnTo>
                    <a:pt x="4167" y="2731"/>
                  </a:lnTo>
                  <a:lnTo>
                    <a:pt x="4169" y="2730"/>
                  </a:lnTo>
                  <a:lnTo>
                    <a:pt x="4172" y="2726"/>
                  </a:lnTo>
                  <a:lnTo>
                    <a:pt x="4201" y="2689"/>
                  </a:lnTo>
                  <a:lnTo>
                    <a:pt x="4212" y="2674"/>
                  </a:lnTo>
                  <a:lnTo>
                    <a:pt x="4221" y="2662"/>
                  </a:lnTo>
                  <a:lnTo>
                    <a:pt x="4230" y="2651"/>
                  </a:lnTo>
                  <a:lnTo>
                    <a:pt x="4241" y="2639"/>
                  </a:lnTo>
                  <a:lnTo>
                    <a:pt x="4318" y="2541"/>
                  </a:lnTo>
                  <a:lnTo>
                    <a:pt x="4326" y="2536"/>
                  </a:lnTo>
                  <a:lnTo>
                    <a:pt x="4342" y="2524"/>
                  </a:lnTo>
                  <a:lnTo>
                    <a:pt x="4355" y="2513"/>
                  </a:lnTo>
                  <a:lnTo>
                    <a:pt x="4379" y="2505"/>
                  </a:lnTo>
                  <a:lnTo>
                    <a:pt x="4385" y="2505"/>
                  </a:lnTo>
                  <a:lnTo>
                    <a:pt x="4393" y="2504"/>
                  </a:lnTo>
                  <a:lnTo>
                    <a:pt x="4414" y="2500"/>
                  </a:lnTo>
                  <a:lnTo>
                    <a:pt x="4430" y="2499"/>
                  </a:lnTo>
                  <a:lnTo>
                    <a:pt x="4442" y="2500"/>
                  </a:lnTo>
                  <a:lnTo>
                    <a:pt x="4452" y="2503"/>
                  </a:lnTo>
                  <a:lnTo>
                    <a:pt x="4463" y="2506"/>
                  </a:lnTo>
                  <a:lnTo>
                    <a:pt x="4473" y="2512"/>
                  </a:lnTo>
                  <a:lnTo>
                    <a:pt x="4482" y="2518"/>
                  </a:lnTo>
                  <a:lnTo>
                    <a:pt x="4490" y="2526"/>
                  </a:lnTo>
                  <a:lnTo>
                    <a:pt x="4497" y="2536"/>
                  </a:lnTo>
                  <a:lnTo>
                    <a:pt x="4502" y="2547"/>
                  </a:lnTo>
                  <a:lnTo>
                    <a:pt x="4506" y="2559"/>
                  </a:lnTo>
                  <a:lnTo>
                    <a:pt x="4507" y="2574"/>
                  </a:lnTo>
                  <a:lnTo>
                    <a:pt x="4508" y="2591"/>
                  </a:lnTo>
                  <a:lnTo>
                    <a:pt x="4508" y="2620"/>
                  </a:lnTo>
                  <a:lnTo>
                    <a:pt x="4507" y="2645"/>
                  </a:lnTo>
                  <a:lnTo>
                    <a:pt x="4505" y="2670"/>
                  </a:lnTo>
                  <a:lnTo>
                    <a:pt x="4503" y="2697"/>
                  </a:lnTo>
                  <a:lnTo>
                    <a:pt x="4498" y="2717"/>
                  </a:lnTo>
                  <a:lnTo>
                    <a:pt x="4493" y="2734"/>
                  </a:lnTo>
                  <a:lnTo>
                    <a:pt x="4489" y="2751"/>
                  </a:lnTo>
                  <a:lnTo>
                    <a:pt x="4487" y="2772"/>
                  </a:lnTo>
                  <a:lnTo>
                    <a:pt x="4486" y="2787"/>
                  </a:lnTo>
                  <a:lnTo>
                    <a:pt x="4487" y="2802"/>
                  </a:lnTo>
                  <a:lnTo>
                    <a:pt x="4487" y="2818"/>
                  </a:lnTo>
                  <a:lnTo>
                    <a:pt x="4490" y="2834"/>
                  </a:lnTo>
                  <a:lnTo>
                    <a:pt x="4495" y="2869"/>
                  </a:lnTo>
                  <a:lnTo>
                    <a:pt x="4502" y="2900"/>
                  </a:lnTo>
                  <a:lnTo>
                    <a:pt x="4511" y="2932"/>
                  </a:lnTo>
                  <a:lnTo>
                    <a:pt x="4522" y="2961"/>
                  </a:lnTo>
                  <a:lnTo>
                    <a:pt x="4528" y="2974"/>
                  </a:lnTo>
                  <a:lnTo>
                    <a:pt x="4533" y="2986"/>
                  </a:lnTo>
                  <a:lnTo>
                    <a:pt x="4539" y="2997"/>
                  </a:lnTo>
                  <a:lnTo>
                    <a:pt x="4545" y="3006"/>
                  </a:lnTo>
                  <a:lnTo>
                    <a:pt x="4556" y="3019"/>
                  </a:lnTo>
                  <a:lnTo>
                    <a:pt x="4568" y="3032"/>
                  </a:lnTo>
                  <a:lnTo>
                    <a:pt x="4581" y="3043"/>
                  </a:lnTo>
                  <a:lnTo>
                    <a:pt x="4594" y="3052"/>
                  </a:lnTo>
                  <a:lnTo>
                    <a:pt x="4658" y="3085"/>
                  </a:lnTo>
                  <a:lnTo>
                    <a:pt x="4669" y="3089"/>
                  </a:lnTo>
                  <a:lnTo>
                    <a:pt x="4679" y="3090"/>
                  </a:lnTo>
                  <a:lnTo>
                    <a:pt x="4690" y="3092"/>
                  </a:lnTo>
                  <a:lnTo>
                    <a:pt x="4699" y="3092"/>
                  </a:lnTo>
                  <a:lnTo>
                    <a:pt x="4720" y="3089"/>
                  </a:lnTo>
                  <a:lnTo>
                    <a:pt x="4742" y="3085"/>
                  </a:lnTo>
                  <a:lnTo>
                    <a:pt x="4758" y="3084"/>
                  </a:lnTo>
                  <a:lnTo>
                    <a:pt x="4771" y="3083"/>
                  </a:lnTo>
                  <a:lnTo>
                    <a:pt x="4781" y="3083"/>
                  </a:lnTo>
                  <a:lnTo>
                    <a:pt x="4791" y="3083"/>
                  </a:lnTo>
                  <a:lnTo>
                    <a:pt x="4806" y="3085"/>
                  </a:lnTo>
                  <a:lnTo>
                    <a:pt x="4827" y="3087"/>
                  </a:lnTo>
                  <a:lnTo>
                    <a:pt x="4839" y="3098"/>
                  </a:lnTo>
                  <a:lnTo>
                    <a:pt x="4846" y="3105"/>
                  </a:lnTo>
                  <a:lnTo>
                    <a:pt x="4852" y="3110"/>
                  </a:lnTo>
                  <a:lnTo>
                    <a:pt x="4854" y="3112"/>
                  </a:lnTo>
                  <a:lnTo>
                    <a:pt x="4855" y="3113"/>
                  </a:lnTo>
                  <a:lnTo>
                    <a:pt x="4879" y="3125"/>
                  </a:lnTo>
                  <a:lnTo>
                    <a:pt x="4893" y="3135"/>
                  </a:lnTo>
                  <a:lnTo>
                    <a:pt x="4910" y="3147"/>
                  </a:lnTo>
                  <a:lnTo>
                    <a:pt x="4914" y="3149"/>
                  </a:lnTo>
                  <a:lnTo>
                    <a:pt x="4919" y="3150"/>
                  </a:lnTo>
                  <a:lnTo>
                    <a:pt x="4925" y="3151"/>
                  </a:lnTo>
                  <a:lnTo>
                    <a:pt x="4930" y="3151"/>
                  </a:lnTo>
                  <a:lnTo>
                    <a:pt x="4935" y="3150"/>
                  </a:lnTo>
                  <a:lnTo>
                    <a:pt x="4942" y="3149"/>
                  </a:lnTo>
                  <a:lnTo>
                    <a:pt x="4948" y="3146"/>
                  </a:lnTo>
                  <a:lnTo>
                    <a:pt x="4956" y="3142"/>
                  </a:lnTo>
                  <a:lnTo>
                    <a:pt x="4963" y="3138"/>
                  </a:lnTo>
                  <a:lnTo>
                    <a:pt x="4969" y="3133"/>
                  </a:lnTo>
                  <a:lnTo>
                    <a:pt x="4974" y="3127"/>
                  </a:lnTo>
                  <a:lnTo>
                    <a:pt x="4980" y="3122"/>
                  </a:lnTo>
                  <a:lnTo>
                    <a:pt x="4988" y="3112"/>
                  </a:lnTo>
                  <a:lnTo>
                    <a:pt x="4994" y="3100"/>
                  </a:lnTo>
                  <a:lnTo>
                    <a:pt x="5002" y="3077"/>
                  </a:lnTo>
                  <a:lnTo>
                    <a:pt x="5009" y="3059"/>
                  </a:lnTo>
                  <a:lnTo>
                    <a:pt x="5014" y="3044"/>
                  </a:lnTo>
                  <a:lnTo>
                    <a:pt x="5022" y="3032"/>
                  </a:lnTo>
                  <a:lnTo>
                    <a:pt x="5030" y="3022"/>
                  </a:lnTo>
                  <a:lnTo>
                    <a:pt x="5039" y="3013"/>
                  </a:lnTo>
                  <a:lnTo>
                    <a:pt x="5049" y="3005"/>
                  </a:lnTo>
                  <a:lnTo>
                    <a:pt x="5060" y="2998"/>
                  </a:lnTo>
                  <a:lnTo>
                    <a:pt x="5072" y="2993"/>
                  </a:lnTo>
                  <a:lnTo>
                    <a:pt x="5083" y="2989"/>
                  </a:lnTo>
                  <a:lnTo>
                    <a:pt x="5095" y="2986"/>
                  </a:lnTo>
                  <a:lnTo>
                    <a:pt x="5108" y="2983"/>
                  </a:lnTo>
                  <a:lnTo>
                    <a:pt x="5121" y="2982"/>
                  </a:lnTo>
                  <a:lnTo>
                    <a:pt x="5135" y="2982"/>
                  </a:lnTo>
                  <a:lnTo>
                    <a:pt x="5149" y="2983"/>
                  </a:lnTo>
                  <a:lnTo>
                    <a:pt x="5163" y="2985"/>
                  </a:lnTo>
                  <a:lnTo>
                    <a:pt x="5178" y="2987"/>
                  </a:lnTo>
                  <a:lnTo>
                    <a:pt x="5192" y="2990"/>
                  </a:lnTo>
                  <a:lnTo>
                    <a:pt x="5201" y="2994"/>
                  </a:lnTo>
                  <a:lnTo>
                    <a:pt x="5211" y="3001"/>
                  </a:lnTo>
                  <a:lnTo>
                    <a:pt x="5221" y="3009"/>
                  </a:lnTo>
                  <a:lnTo>
                    <a:pt x="5232" y="3019"/>
                  </a:lnTo>
                  <a:lnTo>
                    <a:pt x="5253" y="3042"/>
                  </a:lnTo>
                  <a:lnTo>
                    <a:pt x="5272" y="3060"/>
                  </a:lnTo>
                  <a:lnTo>
                    <a:pt x="5285" y="3071"/>
                  </a:lnTo>
                  <a:lnTo>
                    <a:pt x="5299" y="3084"/>
                  </a:lnTo>
                  <a:lnTo>
                    <a:pt x="5318" y="3085"/>
                  </a:lnTo>
                  <a:lnTo>
                    <a:pt x="5317" y="3083"/>
                  </a:lnTo>
                  <a:lnTo>
                    <a:pt x="5331" y="3080"/>
                  </a:lnTo>
                  <a:lnTo>
                    <a:pt x="5343" y="3080"/>
                  </a:lnTo>
                  <a:lnTo>
                    <a:pt x="5355" y="3077"/>
                  </a:lnTo>
                  <a:lnTo>
                    <a:pt x="5367" y="3072"/>
                  </a:lnTo>
                  <a:lnTo>
                    <a:pt x="5377" y="3064"/>
                  </a:lnTo>
                  <a:lnTo>
                    <a:pt x="5387" y="3056"/>
                  </a:lnTo>
                  <a:lnTo>
                    <a:pt x="5397" y="3046"/>
                  </a:lnTo>
                  <a:lnTo>
                    <a:pt x="5408" y="3035"/>
                  </a:lnTo>
                  <a:lnTo>
                    <a:pt x="5414" y="3024"/>
                  </a:lnTo>
                  <a:lnTo>
                    <a:pt x="5421" y="3015"/>
                  </a:lnTo>
                  <a:lnTo>
                    <a:pt x="5426" y="3005"/>
                  </a:lnTo>
                  <a:lnTo>
                    <a:pt x="5429" y="2995"/>
                  </a:lnTo>
                  <a:lnTo>
                    <a:pt x="5431" y="2986"/>
                  </a:lnTo>
                  <a:lnTo>
                    <a:pt x="5434" y="2977"/>
                  </a:lnTo>
                  <a:lnTo>
                    <a:pt x="5436" y="2933"/>
                  </a:lnTo>
                  <a:lnTo>
                    <a:pt x="5443" y="2874"/>
                  </a:lnTo>
                  <a:lnTo>
                    <a:pt x="5444" y="2859"/>
                  </a:lnTo>
                  <a:lnTo>
                    <a:pt x="5444" y="2846"/>
                  </a:lnTo>
                  <a:lnTo>
                    <a:pt x="5443" y="2835"/>
                  </a:lnTo>
                  <a:lnTo>
                    <a:pt x="5439" y="2825"/>
                  </a:lnTo>
                  <a:lnTo>
                    <a:pt x="5435" y="2817"/>
                  </a:lnTo>
                  <a:lnTo>
                    <a:pt x="5430" y="2809"/>
                  </a:lnTo>
                  <a:lnTo>
                    <a:pt x="5423" y="2802"/>
                  </a:lnTo>
                  <a:lnTo>
                    <a:pt x="5415" y="2796"/>
                  </a:lnTo>
                  <a:lnTo>
                    <a:pt x="5388" y="2801"/>
                  </a:lnTo>
                  <a:lnTo>
                    <a:pt x="5369" y="2805"/>
                  </a:lnTo>
                  <a:lnTo>
                    <a:pt x="5356" y="2806"/>
                  </a:lnTo>
                  <a:lnTo>
                    <a:pt x="5347" y="2806"/>
                  </a:lnTo>
                  <a:lnTo>
                    <a:pt x="5330" y="2805"/>
                  </a:lnTo>
                  <a:lnTo>
                    <a:pt x="5301" y="2801"/>
                  </a:lnTo>
                  <a:lnTo>
                    <a:pt x="5289" y="2797"/>
                  </a:lnTo>
                  <a:lnTo>
                    <a:pt x="5280" y="2793"/>
                  </a:lnTo>
                  <a:lnTo>
                    <a:pt x="5274" y="2788"/>
                  </a:lnTo>
                  <a:lnTo>
                    <a:pt x="5268" y="2781"/>
                  </a:lnTo>
                  <a:lnTo>
                    <a:pt x="5264" y="2775"/>
                  </a:lnTo>
                  <a:lnTo>
                    <a:pt x="5262" y="2768"/>
                  </a:lnTo>
                  <a:lnTo>
                    <a:pt x="5262" y="2761"/>
                  </a:lnTo>
                  <a:lnTo>
                    <a:pt x="5263" y="2756"/>
                  </a:lnTo>
                  <a:lnTo>
                    <a:pt x="5267" y="2750"/>
                  </a:lnTo>
                  <a:lnTo>
                    <a:pt x="5271" y="2744"/>
                  </a:lnTo>
                  <a:lnTo>
                    <a:pt x="5276" y="2739"/>
                  </a:lnTo>
                  <a:lnTo>
                    <a:pt x="5283" y="2734"/>
                  </a:lnTo>
                  <a:lnTo>
                    <a:pt x="5292" y="2730"/>
                  </a:lnTo>
                  <a:lnTo>
                    <a:pt x="5301" y="2727"/>
                  </a:lnTo>
                  <a:lnTo>
                    <a:pt x="5312" y="2726"/>
                  </a:lnTo>
                  <a:lnTo>
                    <a:pt x="5322" y="2726"/>
                  </a:lnTo>
                  <a:lnTo>
                    <a:pt x="5339" y="2726"/>
                  </a:lnTo>
                  <a:lnTo>
                    <a:pt x="5352" y="2728"/>
                  </a:lnTo>
                  <a:lnTo>
                    <a:pt x="5364" y="2732"/>
                  </a:lnTo>
                  <a:lnTo>
                    <a:pt x="5376" y="2736"/>
                  </a:lnTo>
                  <a:lnTo>
                    <a:pt x="5397" y="2750"/>
                  </a:lnTo>
                  <a:lnTo>
                    <a:pt x="5422" y="2767"/>
                  </a:lnTo>
                  <a:lnTo>
                    <a:pt x="5426" y="2768"/>
                  </a:lnTo>
                  <a:lnTo>
                    <a:pt x="5430" y="2768"/>
                  </a:lnTo>
                  <a:lnTo>
                    <a:pt x="5431" y="2765"/>
                  </a:lnTo>
                  <a:lnTo>
                    <a:pt x="5434" y="2761"/>
                  </a:lnTo>
                  <a:lnTo>
                    <a:pt x="5438" y="2751"/>
                  </a:lnTo>
                  <a:lnTo>
                    <a:pt x="5444" y="2739"/>
                  </a:lnTo>
                  <a:lnTo>
                    <a:pt x="5455" y="2728"/>
                  </a:lnTo>
                  <a:lnTo>
                    <a:pt x="5456" y="2726"/>
                  </a:lnTo>
                  <a:lnTo>
                    <a:pt x="5455" y="2726"/>
                  </a:lnTo>
                  <a:lnTo>
                    <a:pt x="5453" y="2724"/>
                  </a:lnTo>
                  <a:lnTo>
                    <a:pt x="5455" y="2721"/>
                  </a:lnTo>
                  <a:lnTo>
                    <a:pt x="5459" y="2707"/>
                  </a:lnTo>
                  <a:lnTo>
                    <a:pt x="5460" y="2703"/>
                  </a:lnTo>
                  <a:lnTo>
                    <a:pt x="5460" y="2699"/>
                  </a:lnTo>
                  <a:lnTo>
                    <a:pt x="5460" y="2691"/>
                  </a:lnTo>
                  <a:lnTo>
                    <a:pt x="5461" y="2676"/>
                  </a:lnTo>
                  <a:lnTo>
                    <a:pt x="5461" y="2664"/>
                  </a:lnTo>
                  <a:lnTo>
                    <a:pt x="5460" y="2653"/>
                  </a:lnTo>
                  <a:lnTo>
                    <a:pt x="5459" y="2644"/>
                  </a:lnTo>
                  <a:lnTo>
                    <a:pt x="5457" y="2637"/>
                  </a:lnTo>
                  <a:lnTo>
                    <a:pt x="5456" y="2631"/>
                  </a:lnTo>
                  <a:lnTo>
                    <a:pt x="5452" y="2625"/>
                  </a:lnTo>
                  <a:lnTo>
                    <a:pt x="5450" y="2619"/>
                  </a:lnTo>
                  <a:lnTo>
                    <a:pt x="5442" y="2608"/>
                  </a:lnTo>
                  <a:lnTo>
                    <a:pt x="5432" y="2594"/>
                  </a:lnTo>
                  <a:lnTo>
                    <a:pt x="5429" y="2584"/>
                  </a:lnTo>
                  <a:lnTo>
                    <a:pt x="5423" y="2574"/>
                  </a:lnTo>
                  <a:lnTo>
                    <a:pt x="5418" y="2561"/>
                  </a:lnTo>
                  <a:lnTo>
                    <a:pt x="5411" y="2545"/>
                  </a:lnTo>
                  <a:lnTo>
                    <a:pt x="5405" y="2521"/>
                  </a:lnTo>
                  <a:lnTo>
                    <a:pt x="5397" y="2489"/>
                  </a:lnTo>
                  <a:lnTo>
                    <a:pt x="5393" y="2472"/>
                  </a:lnTo>
                  <a:lnTo>
                    <a:pt x="5390" y="2456"/>
                  </a:lnTo>
                  <a:lnTo>
                    <a:pt x="5390" y="2442"/>
                  </a:lnTo>
                  <a:lnTo>
                    <a:pt x="5392" y="2429"/>
                  </a:lnTo>
                  <a:lnTo>
                    <a:pt x="5394" y="2411"/>
                  </a:lnTo>
                  <a:lnTo>
                    <a:pt x="5396" y="2392"/>
                  </a:lnTo>
                  <a:lnTo>
                    <a:pt x="5394" y="2373"/>
                  </a:lnTo>
                  <a:lnTo>
                    <a:pt x="5392" y="2356"/>
                  </a:lnTo>
                  <a:lnTo>
                    <a:pt x="5393" y="2353"/>
                  </a:lnTo>
                  <a:lnTo>
                    <a:pt x="5394" y="2352"/>
                  </a:lnTo>
                  <a:lnTo>
                    <a:pt x="5396" y="2351"/>
                  </a:lnTo>
                  <a:lnTo>
                    <a:pt x="5397" y="2349"/>
                  </a:lnTo>
                  <a:lnTo>
                    <a:pt x="5398" y="2347"/>
                  </a:lnTo>
                  <a:lnTo>
                    <a:pt x="5400" y="2345"/>
                  </a:lnTo>
                  <a:lnTo>
                    <a:pt x="5409" y="2324"/>
                  </a:lnTo>
                  <a:lnTo>
                    <a:pt x="5417" y="2311"/>
                  </a:lnTo>
                  <a:lnTo>
                    <a:pt x="5427" y="2300"/>
                  </a:lnTo>
                  <a:lnTo>
                    <a:pt x="5438" y="2291"/>
                  </a:lnTo>
                  <a:lnTo>
                    <a:pt x="5451" y="2285"/>
                  </a:lnTo>
                  <a:lnTo>
                    <a:pt x="5464" y="2281"/>
                  </a:lnTo>
                  <a:lnTo>
                    <a:pt x="5478" y="2278"/>
                  </a:lnTo>
                  <a:lnTo>
                    <a:pt x="5495" y="2278"/>
                  </a:lnTo>
                  <a:lnTo>
                    <a:pt x="5513" y="2281"/>
                  </a:lnTo>
                  <a:lnTo>
                    <a:pt x="5520" y="2282"/>
                  </a:lnTo>
                  <a:lnTo>
                    <a:pt x="5531" y="2287"/>
                  </a:lnTo>
                  <a:lnTo>
                    <a:pt x="5539" y="2294"/>
                  </a:lnTo>
                  <a:lnTo>
                    <a:pt x="5549" y="2302"/>
                  </a:lnTo>
                  <a:lnTo>
                    <a:pt x="5565" y="2312"/>
                  </a:lnTo>
                  <a:lnTo>
                    <a:pt x="5572" y="2316"/>
                  </a:lnTo>
                  <a:lnTo>
                    <a:pt x="5573" y="2318"/>
                  </a:lnTo>
                  <a:lnTo>
                    <a:pt x="5574" y="2319"/>
                  </a:lnTo>
                  <a:lnTo>
                    <a:pt x="5582" y="2327"/>
                  </a:lnTo>
                  <a:lnTo>
                    <a:pt x="5587" y="2332"/>
                  </a:lnTo>
                  <a:lnTo>
                    <a:pt x="5593" y="2336"/>
                  </a:lnTo>
                  <a:lnTo>
                    <a:pt x="5603" y="2340"/>
                  </a:lnTo>
                  <a:lnTo>
                    <a:pt x="5610" y="2343"/>
                  </a:lnTo>
                  <a:lnTo>
                    <a:pt x="5616" y="2348"/>
                  </a:lnTo>
                  <a:lnTo>
                    <a:pt x="5624" y="2355"/>
                  </a:lnTo>
                  <a:lnTo>
                    <a:pt x="5632" y="2361"/>
                  </a:lnTo>
                  <a:lnTo>
                    <a:pt x="5640" y="2368"/>
                  </a:lnTo>
                  <a:lnTo>
                    <a:pt x="5648" y="2374"/>
                  </a:lnTo>
                  <a:lnTo>
                    <a:pt x="5656" y="2378"/>
                  </a:lnTo>
                  <a:lnTo>
                    <a:pt x="5663" y="2380"/>
                  </a:lnTo>
                  <a:lnTo>
                    <a:pt x="5671" y="2364"/>
                  </a:lnTo>
                  <a:lnTo>
                    <a:pt x="5679" y="2348"/>
                  </a:lnTo>
                  <a:lnTo>
                    <a:pt x="5682" y="2340"/>
                  </a:lnTo>
                  <a:lnTo>
                    <a:pt x="5684" y="2331"/>
                  </a:lnTo>
                  <a:lnTo>
                    <a:pt x="5686" y="2322"/>
                  </a:lnTo>
                  <a:lnTo>
                    <a:pt x="5687" y="2312"/>
                  </a:lnTo>
                  <a:lnTo>
                    <a:pt x="5687" y="2302"/>
                  </a:lnTo>
                  <a:lnTo>
                    <a:pt x="5687" y="2290"/>
                  </a:lnTo>
                  <a:lnTo>
                    <a:pt x="5686" y="2275"/>
                  </a:lnTo>
                  <a:lnTo>
                    <a:pt x="5683" y="2261"/>
                  </a:lnTo>
                  <a:lnTo>
                    <a:pt x="5674" y="2225"/>
                  </a:lnTo>
                  <a:lnTo>
                    <a:pt x="5661" y="2180"/>
                  </a:lnTo>
                  <a:lnTo>
                    <a:pt x="5641" y="2090"/>
                  </a:lnTo>
                  <a:lnTo>
                    <a:pt x="5640" y="1982"/>
                  </a:lnTo>
                  <a:lnTo>
                    <a:pt x="5642" y="1973"/>
                  </a:lnTo>
                  <a:lnTo>
                    <a:pt x="5644" y="1966"/>
                  </a:lnTo>
                  <a:lnTo>
                    <a:pt x="5644" y="1959"/>
                  </a:lnTo>
                  <a:lnTo>
                    <a:pt x="5642" y="1949"/>
                  </a:lnTo>
                  <a:lnTo>
                    <a:pt x="5650" y="1933"/>
                  </a:lnTo>
                  <a:lnTo>
                    <a:pt x="5652" y="1932"/>
                  </a:lnTo>
                  <a:lnTo>
                    <a:pt x="5652" y="1929"/>
                  </a:lnTo>
                  <a:lnTo>
                    <a:pt x="5677" y="1879"/>
                  </a:lnTo>
                  <a:lnTo>
                    <a:pt x="5678" y="1878"/>
                  </a:lnTo>
                  <a:lnTo>
                    <a:pt x="5678" y="1876"/>
                  </a:lnTo>
                  <a:lnTo>
                    <a:pt x="5687" y="1864"/>
                  </a:lnTo>
                  <a:lnTo>
                    <a:pt x="5702" y="1850"/>
                  </a:lnTo>
                  <a:lnTo>
                    <a:pt x="5716" y="1837"/>
                  </a:lnTo>
                  <a:lnTo>
                    <a:pt x="5725" y="1829"/>
                  </a:lnTo>
                  <a:lnTo>
                    <a:pt x="5730" y="1826"/>
                  </a:lnTo>
                  <a:lnTo>
                    <a:pt x="5737" y="1825"/>
                  </a:lnTo>
                  <a:lnTo>
                    <a:pt x="5744" y="1822"/>
                  </a:lnTo>
                  <a:lnTo>
                    <a:pt x="5751" y="1819"/>
                  </a:lnTo>
                  <a:lnTo>
                    <a:pt x="5766" y="1813"/>
                  </a:lnTo>
                  <a:lnTo>
                    <a:pt x="5780" y="1806"/>
                  </a:lnTo>
                  <a:lnTo>
                    <a:pt x="5795" y="1800"/>
                  </a:lnTo>
                  <a:lnTo>
                    <a:pt x="5810" y="1793"/>
                  </a:lnTo>
                  <a:lnTo>
                    <a:pt x="5822" y="1789"/>
                  </a:lnTo>
                  <a:lnTo>
                    <a:pt x="5834" y="1785"/>
                  </a:lnTo>
                  <a:lnTo>
                    <a:pt x="5846" y="1782"/>
                  </a:lnTo>
                  <a:lnTo>
                    <a:pt x="5858" y="1782"/>
                  </a:lnTo>
                  <a:lnTo>
                    <a:pt x="5868" y="1784"/>
                  </a:lnTo>
                  <a:lnTo>
                    <a:pt x="5879" y="1788"/>
                  </a:lnTo>
                  <a:lnTo>
                    <a:pt x="5884" y="1790"/>
                  </a:lnTo>
                  <a:lnTo>
                    <a:pt x="5889" y="1793"/>
                  </a:lnTo>
                  <a:lnTo>
                    <a:pt x="5893" y="1797"/>
                  </a:lnTo>
                  <a:lnTo>
                    <a:pt x="5897" y="1802"/>
                  </a:lnTo>
                  <a:lnTo>
                    <a:pt x="5918" y="1851"/>
                  </a:lnTo>
                  <a:lnTo>
                    <a:pt x="5918" y="1860"/>
                  </a:lnTo>
                  <a:lnTo>
                    <a:pt x="5918" y="1871"/>
                  </a:lnTo>
                  <a:lnTo>
                    <a:pt x="5918" y="1882"/>
                  </a:lnTo>
                  <a:lnTo>
                    <a:pt x="5918" y="1891"/>
                  </a:lnTo>
                  <a:lnTo>
                    <a:pt x="5914" y="1920"/>
                  </a:lnTo>
                  <a:lnTo>
                    <a:pt x="5909" y="1948"/>
                  </a:lnTo>
                  <a:lnTo>
                    <a:pt x="5908" y="1962"/>
                  </a:lnTo>
                  <a:lnTo>
                    <a:pt x="5906" y="1975"/>
                  </a:lnTo>
                  <a:lnTo>
                    <a:pt x="5905" y="1989"/>
                  </a:lnTo>
                  <a:lnTo>
                    <a:pt x="5905" y="2000"/>
                  </a:lnTo>
                  <a:lnTo>
                    <a:pt x="5904" y="2002"/>
                  </a:lnTo>
                  <a:lnTo>
                    <a:pt x="5902" y="2004"/>
                  </a:lnTo>
                  <a:lnTo>
                    <a:pt x="5892" y="2027"/>
                  </a:lnTo>
                  <a:lnTo>
                    <a:pt x="5887" y="2039"/>
                  </a:lnTo>
                  <a:lnTo>
                    <a:pt x="5883" y="2048"/>
                  </a:lnTo>
                  <a:lnTo>
                    <a:pt x="5880" y="2059"/>
                  </a:lnTo>
                  <a:lnTo>
                    <a:pt x="5877" y="2073"/>
                  </a:lnTo>
                  <a:lnTo>
                    <a:pt x="5876" y="2098"/>
                  </a:lnTo>
                  <a:lnTo>
                    <a:pt x="5877" y="2117"/>
                  </a:lnTo>
                  <a:lnTo>
                    <a:pt x="5880" y="2131"/>
                  </a:lnTo>
                  <a:lnTo>
                    <a:pt x="5884" y="2142"/>
                  </a:lnTo>
                  <a:lnTo>
                    <a:pt x="5889" y="2151"/>
                  </a:lnTo>
                  <a:lnTo>
                    <a:pt x="5896" y="2160"/>
                  </a:lnTo>
                  <a:lnTo>
                    <a:pt x="5901" y="2171"/>
                  </a:lnTo>
                  <a:lnTo>
                    <a:pt x="5906" y="2185"/>
                  </a:lnTo>
                  <a:lnTo>
                    <a:pt x="5909" y="2196"/>
                  </a:lnTo>
                  <a:lnTo>
                    <a:pt x="5912" y="2207"/>
                  </a:lnTo>
                  <a:lnTo>
                    <a:pt x="5914" y="2217"/>
                  </a:lnTo>
                  <a:lnTo>
                    <a:pt x="5917" y="2225"/>
                  </a:lnTo>
                  <a:lnTo>
                    <a:pt x="5918" y="2245"/>
                  </a:lnTo>
                  <a:lnTo>
                    <a:pt x="5919" y="2271"/>
                  </a:lnTo>
                  <a:lnTo>
                    <a:pt x="5919" y="2299"/>
                  </a:lnTo>
                  <a:lnTo>
                    <a:pt x="5918" y="2319"/>
                  </a:lnTo>
                  <a:lnTo>
                    <a:pt x="5915" y="2336"/>
                  </a:lnTo>
                  <a:lnTo>
                    <a:pt x="5910" y="2358"/>
                  </a:lnTo>
                  <a:lnTo>
                    <a:pt x="5904" y="2380"/>
                  </a:lnTo>
                  <a:lnTo>
                    <a:pt x="5897" y="2394"/>
                  </a:lnTo>
                  <a:lnTo>
                    <a:pt x="5893" y="2401"/>
                  </a:lnTo>
                  <a:lnTo>
                    <a:pt x="5889" y="2406"/>
                  </a:lnTo>
                  <a:lnTo>
                    <a:pt x="5884" y="2411"/>
                  </a:lnTo>
                  <a:lnTo>
                    <a:pt x="5879" y="2415"/>
                  </a:lnTo>
                  <a:lnTo>
                    <a:pt x="5873" y="2418"/>
                  </a:lnTo>
                  <a:lnTo>
                    <a:pt x="5868" y="2421"/>
                  </a:lnTo>
                  <a:lnTo>
                    <a:pt x="5862" y="2422"/>
                  </a:lnTo>
                  <a:lnTo>
                    <a:pt x="5855" y="2423"/>
                  </a:lnTo>
                  <a:lnTo>
                    <a:pt x="5843" y="2423"/>
                  </a:lnTo>
                  <a:lnTo>
                    <a:pt x="5829" y="2421"/>
                  </a:lnTo>
                  <a:lnTo>
                    <a:pt x="5816" y="2417"/>
                  </a:lnTo>
                  <a:lnTo>
                    <a:pt x="5801" y="2411"/>
                  </a:lnTo>
                  <a:lnTo>
                    <a:pt x="5784" y="2403"/>
                  </a:lnTo>
                  <a:lnTo>
                    <a:pt x="5767" y="2395"/>
                  </a:lnTo>
                  <a:lnTo>
                    <a:pt x="5758" y="2392"/>
                  </a:lnTo>
                  <a:lnTo>
                    <a:pt x="5747" y="2388"/>
                  </a:lnTo>
                  <a:lnTo>
                    <a:pt x="5738" y="2386"/>
                  </a:lnTo>
                  <a:lnTo>
                    <a:pt x="5729" y="2385"/>
                  </a:lnTo>
                  <a:lnTo>
                    <a:pt x="5708" y="2384"/>
                  </a:lnTo>
                  <a:lnTo>
                    <a:pt x="5683" y="2384"/>
                  </a:lnTo>
                  <a:lnTo>
                    <a:pt x="5675" y="2395"/>
                  </a:lnTo>
                  <a:lnTo>
                    <a:pt x="5669" y="2405"/>
                  </a:lnTo>
                  <a:lnTo>
                    <a:pt x="5665" y="2415"/>
                  </a:lnTo>
                  <a:lnTo>
                    <a:pt x="5660" y="2431"/>
                  </a:lnTo>
                  <a:lnTo>
                    <a:pt x="5656" y="2446"/>
                  </a:lnTo>
                  <a:lnTo>
                    <a:pt x="5653" y="2462"/>
                  </a:lnTo>
                  <a:lnTo>
                    <a:pt x="5652" y="2477"/>
                  </a:lnTo>
                  <a:lnTo>
                    <a:pt x="5653" y="2495"/>
                  </a:lnTo>
                  <a:lnTo>
                    <a:pt x="5654" y="2506"/>
                  </a:lnTo>
                  <a:lnTo>
                    <a:pt x="5657" y="2518"/>
                  </a:lnTo>
                  <a:lnTo>
                    <a:pt x="5661" y="2528"/>
                  </a:lnTo>
                  <a:lnTo>
                    <a:pt x="5663" y="2537"/>
                  </a:lnTo>
                  <a:lnTo>
                    <a:pt x="5671" y="2553"/>
                  </a:lnTo>
                  <a:lnTo>
                    <a:pt x="5675" y="2567"/>
                  </a:lnTo>
                  <a:lnTo>
                    <a:pt x="5677" y="2570"/>
                  </a:lnTo>
                  <a:lnTo>
                    <a:pt x="5677" y="2571"/>
                  </a:lnTo>
                  <a:lnTo>
                    <a:pt x="5677" y="2574"/>
                  </a:lnTo>
                  <a:lnTo>
                    <a:pt x="5677" y="2577"/>
                  </a:lnTo>
                  <a:lnTo>
                    <a:pt x="5678" y="2583"/>
                  </a:lnTo>
                  <a:lnTo>
                    <a:pt x="5679" y="2591"/>
                  </a:lnTo>
                  <a:lnTo>
                    <a:pt x="5681" y="2599"/>
                  </a:lnTo>
                  <a:lnTo>
                    <a:pt x="5681" y="2600"/>
                  </a:lnTo>
                  <a:lnTo>
                    <a:pt x="5681" y="2602"/>
                  </a:lnTo>
                  <a:lnTo>
                    <a:pt x="5686" y="2607"/>
                  </a:lnTo>
                  <a:lnTo>
                    <a:pt x="5687" y="2623"/>
                  </a:lnTo>
                  <a:lnTo>
                    <a:pt x="5688" y="2643"/>
                  </a:lnTo>
                  <a:lnTo>
                    <a:pt x="5691" y="2664"/>
                  </a:lnTo>
                  <a:lnTo>
                    <a:pt x="5690" y="2685"/>
                  </a:lnTo>
                  <a:lnTo>
                    <a:pt x="5688" y="2707"/>
                  </a:lnTo>
                  <a:lnTo>
                    <a:pt x="5687" y="2728"/>
                  </a:lnTo>
                  <a:lnTo>
                    <a:pt x="5688" y="2748"/>
                  </a:lnTo>
                  <a:lnTo>
                    <a:pt x="5690" y="2767"/>
                  </a:lnTo>
                  <a:lnTo>
                    <a:pt x="5694" y="2787"/>
                  </a:lnTo>
                  <a:lnTo>
                    <a:pt x="5698" y="2805"/>
                  </a:lnTo>
                  <a:lnTo>
                    <a:pt x="5703" y="2825"/>
                  </a:lnTo>
                  <a:lnTo>
                    <a:pt x="5708" y="2846"/>
                  </a:lnTo>
                  <a:lnTo>
                    <a:pt x="5716" y="2866"/>
                  </a:lnTo>
                  <a:lnTo>
                    <a:pt x="5724" y="2880"/>
                  </a:lnTo>
                  <a:lnTo>
                    <a:pt x="5733" y="2895"/>
                  </a:lnTo>
                  <a:lnTo>
                    <a:pt x="5742" y="2908"/>
                  </a:lnTo>
                  <a:lnTo>
                    <a:pt x="5750" y="2919"/>
                  </a:lnTo>
                  <a:lnTo>
                    <a:pt x="5757" y="2924"/>
                  </a:lnTo>
                  <a:lnTo>
                    <a:pt x="5763" y="2929"/>
                  </a:lnTo>
                  <a:lnTo>
                    <a:pt x="5770" y="2936"/>
                  </a:lnTo>
                  <a:lnTo>
                    <a:pt x="5779" y="2945"/>
                  </a:lnTo>
                  <a:lnTo>
                    <a:pt x="5791" y="2960"/>
                  </a:lnTo>
                  <a:lnTo>
                    <a:pt x="5805" y="2981"/>
                  </a:lnTo>
                  <a:lnTo>
                    <a:pt x="5825" y="3011"/>
                  </a:lnTo>
                  <a:lnTo>
                    <a:pt x="5830" y="3020"/>
                  </a:lnTo>
                  <a:lnTo>
                    <a:pt x="5834" y="3031"/>
                  </a:lnTo>
                  <a:lnTo>
                    <a:pt x="5837" y="3042"/>
                  </a:lnTo>
                  <a:lnTo>
                    <a:pt x="5841" y="3052"/>
                  </a:lnTo>
                  <a:lnTo>
                    <a:pt x="5845" y="3077"/>
                  </a:lnTo>
                  <a:lnTo>
                    <a:pt x="5849" y="3105"/>
                  </a:lnTo>
                  <a:lnTo>
                    <a:pt x="5852" y="3135"/>
                  </a:lnTo>
                  <a:lnTo>
                    <a:pt x="5858" y="3167"/>
                  </a:lnTo>
                  <a:lnTo>
                    <a:pt x="5864" y="3201"/>
                  </a:lnTo>
                  <a:lnTo>
                    <a:pt x="5875" y="3237"/>
                  </a:lnTo>
                  <a:lnTo>
                    <a:pt x="5881" y="3254"/>
                  </a:lnTo>
                  <a:lnTo>
                    <a:pt x="5889" y="3272"/>
                  </a:lnTo>
                  <a:lnTo>
                    <a:pt x="5893" y="3279"/>
                  </a:lnTo>
                  <a:lnTo>
                    <a:pt x="5897" y="3287"/>
                  </a:lnTo>
                  <a:lnTo>
                    <a:pt x="5900" y="3297"/>
                  </a:lnTo>
                  <a:lnTo>
                    <a:pt x="5901" y="3306"/>
                  </a:lnTo>
                  <a:lnTo>
                    <a:pt x="5902" y="3330"/>
                  </a:lnTo>
                  <a:lnTo>
                    <a:pt x="5902" y="3353"/>
                  </a:lnTo>
                  <a:lnTo>
                    <a:pt x="5901" y="3375"/>
                  </a:lnTo>
                  <a:lnTo>
                    <a:pt x="5900" y="3394"/>
                  </a:lnTo>
                  <a:lnTo>
                    <a:pt x="5892" y="3434"/>
                  </a:lnTo>
                  <a:lnTo>
                    <a:pt x="5884" y="3474"/>
                  </a:lnTo>
                  <a:lnTo>
                    <a:pt x="5881" y="3493"/>
                  </a:lnTo>
                  <a:lnTo>
                    <a:pt x="5876" y="3540"/>
                  </a:lnTo>
                  <a:lnTo>
                    <a:pt x="5868" y="3603"/>
                  </a:lnTo>
                  <a:lnTo>
                    <a:pt x="5860" y="3676"/>
                  </a:lnTo>
                  <a:lnTo>
                    <a:pt x="5851" y="3750"/>
                  </a:lnTo>
                  <a:lnTo>
                    <a:pt x="5845" y="3817"/>
                  </a:lnTo>
                  <a:lnTo>
                    <a:pt x="5839" y="3867"/>
                  </a:lnTo>
                  <a:lnTo>
                    <a:pt x="5837" y="3894"/>
                  </a:lnTo>
                  <a:lnTo>
                    <a:pt x="5831" y="4171"/>
                  </a:lnTo>
                  <a:lnTo>
                    <a:pt x="5831" y="4192"/>
                  </a:lnTo>
                  <a:lnTo>
                    <a:pt x="5831" y="4216"/>
                  </a:lnTo>
                  <a:lnTo>
                    <a:pt x="5831" y="4239"/>
                  </a:lnTo>
                  <a:lnTo>
                    <a:pt x="5830" y="4260"/>
                  </a:lnTo>
                  <a:lnTo>
                    <a:pt x="5826" y="4281"/>
                  </a:lnTo>
                  <a:lnTo>
                    <a:pt x="5824" y="4302"/>
                  </a:lnTo>
                  <a:lnTo>
                    <a:pt x="5821" y="4325"/>
                  </a:lnTo>
                  <a:lnTo>
                    <a:pt x="5820" y="4347"/>
                  </a:lnTo>
                  <a:lnTo>
                    <a:pt x="5821" y="4364"/>
                  </a:lnTo>
                  <a:lnTo>
                    <a:pt x="5822" y="4381"/>
                  </a:lnTo>
                  <a:lnTo>
                    <a:pt x="5825" y="4397"/>
                  </a:lnTo>
                  <a:lnTo>
                    <a:pt x="5828" y="4412"/>
                  </a:lnTo>
                  <a:lnTo>
                    <a:pt x="5830" y="4425"/>
                  </a:lnTo>
                  <a:lnTo>
                    <a:pt x="5834" y="4438"/>
                  </a:lnTo>
                  <a:lnTo>
                    <a:pt x="5838" y="4450"/>
                  </a:lnTo>
                  <a:lnTo>
                    <a:pt x="5842" y="4461"/>
                  </a:lnTo>
                  <a:lnTo>
                    <a:pt x="5852" y="4482"/>
                  </a:lnTo>
                  <a:lnTo>
                    <a:pt x="5863" y="4499"/>
                  </a:lnTo>
                  <a:lnTo>
                    <a:pt x="5876" y="4515"/>
                  </a:lnTo>
                  <a:lnTo>
                    <a:pt x="5888" y="4528"/>
                  </a:lnTo>
                  <a:lnTo>
                    <a:pt x="5901" y="4539"/>
                  </a:lnTo>
                  <a:lnTo>
                    <a:pt x="5913" y="4549"/>
                  </a:lnTo>
                  <a:lnTo>
                    <a:pt x="5925" y="4556"/>
                  </a:lnTo>
                  <a:lnTo>
                    <a:pt x="5936" y="4562"/>
                  </a:lnTo>
                  <a:lnTo>
                    <a:pt x="5955" y="4573"/>
                  </a:lnTo>
                  <a:lnTo>
                    <a:pt x="5965" y="4581"/>
                  </a:lnTo>
                  <a:lnTo>
                    <a:pt x="5971" y="4590"/>
                  </a:lnTo>
                  <a:lnTo>
                    <a:pt x="5975" y="4598"/>
                  </a:lnTo>
                  <a:lnTo>
                    <a:pt x="5978" y="4603"/>
                  </a:lnTo>
                  <a:lnTo>
                    <a:pt x="5985" y="4610"/>
                  </a:lnTo>
                  <a:lnTo>
                    <a:pt x="5993" y="4619"/>
                  </a:lnTo>
                  <a:lnTo>
                    <a:pt x="6006" y="4631"/>
                  </a:lnTo>
                  <a:lnTo>
                    <a:pt x="6019" y="4644"/>
                  </a:lnTo>
                  <a:lnTo>
                    <a:pt x="6030" y="4654"/>
                  </a:lnTo>
                  <a:lnTo>
                    <a:pt x="6036" y="4659"/>
                  </a:lnTo>
                  <a:lnTo>
                    <a:pt x="6044" y="4663"/>
                  </a:lnTo>
                  <a:lnTo>
                    <a:pt x="6052" y="4667"/>
                  </a:lnTo>
                  <a:lnTo>
                    <a:pt x="6064" y="4671"/>
                  </a:lnTo>
                  <a:lnTo>
                    <a:pt x="6074" y="4675"/>
                  </a:lnTo>
                  <a:lnTo>
                    <a:pt x="6086" y="4677"/>
                  </a:lnTo>
                  <a:lnTo>
                    <a:pt x="6097" y="4679"/>
                  </a:lnTo>
                  <a:lnTo>
                    <a:pt x="6107" y="4680"/>
                  </a:lnTo>
                  <a:lnTo>
                    <a:pt x="6118" y="4680"/>
                  </a:lnTo>
                  <a:lnTo>
                    <a:pt x="6128" y="4680"/>
                  </a:lnTo>
                  <a:lnTo>
                    <a:pt x="6137" y="4679"/>
                  </a:lnTo>
                  <a:lnTo>
                    <a:pt x="6146" y="4676"/>
                  </a:lnTo>
                  <a:lnTo>
                    <a:pt x="6154" y="4673"/>
                  </a:lnTo>
                  <a:lnTo>
                    <a:pt x="6162" y="4669"/>
                  </a:lnTo>
                  <a:lnTo>
                    <a:pt x="6170" y="4665"/>
                  </a:lnTo>
                  <a:lnTo>
                    <a:pt x="6177" y="4660"/>
                  </a:lnTo>
                  <a:lnTo>
                    <a:pt x="6182" y="4655"/>
                  </a:lnTo>
                  <a:lnTo>
                    <a:pt x="6187" y="4648"/>
                  </a:lnTo>
                  <a:lnTo>
                    <a:pt x="6191" y="4640"/>
                  </a:lnTo>
                  <a:lnTo>
                    <a:pt x="6194" y="4632"/>
                  </a:lnTo>
                  <a:lnTo>
                    <a:pt x="6196" y="4618"/>
                  </a:lnTo>
                  <a:lnTo>
                    <a:pt x="6198" y="4598"/>
                  </a:lnTo>
                  <a:lnTo>
                    <a:pt x="6198" y="4572"/>
                  </a:lnTo>
                  <a:lnTo>
                    <a:pt x="6198" y="4544"/>
                  </a:lnTo>
                  <a:lnTo>
                    <a:pt x="6196" y="4488"/>
                  </a:lnTo>
                  <a:lnTo>
                    <a:pt x="6195" y="4447"/>
                  </a:lnTo>
                  <a:lnTo>
                    <a:pt x="6192" y="4418"/>
                  </a:lnTo>
                  <a:lnTo>
                    <a:pt x="6190" y="4392"/>
                  </a:lnTo>
                  <a:lnTo>
                    <a:pt x="6186" y="4368"/>
                  </a:lnTo>
                  <a:lnTo>
                    <a:pt x="6181" y="4346"/>
                  </a:lnTo>
                  <a:lnTo>
                    <a:pt x="6170" y="4303"/>
                  </a:lnTo>
                  <a:lnTo>
                    <a:pt x="6162" y="4262"/>
                  </a:lnTo>
                  <a:lnTo>
                    <a:pt x="6160" y="4239"/>
                  </a:lnTo>
                  <a:lnTo>
                    <a:pt x="6158" y="4214"/>
                  </a:lnTo>
                  <a:lnTo>
                    <a:pt x="6157" y="4187"/>
                  </a:lnTo>
                  <a:lnTo>
                    <a:pt x="6157" y="4161"/>
                  </a:lnTo>
                  <a:lnTo>
                    <a:pt x="6157" y="4134"/>
                  </a:lnTo>
                  <a:lnTo>
                    <a:pt x="6157" y="4108"/>
                  </a:lnTo>
                  <a:lnTo>
                    <a:pt x="6157" y="4081"/>
                  </a:lnTo>
                  <a:lnTo>
                    <a:pt x="6157" y="4055"/>
                  </a:lnTo>
                  <a:lnTo>
                    <a:pt x="6157" y="4029"/>
                  </a:lnTo>
                  <a:lnTo>
                    <a:pt x="6156" y="4004"/>
                  </a:lnTo>
                  <a:lnTo>
                    <a:pt x="6154" y="3980"/>
                  </a:lnTo>
                  <a:lnTo>
                    <a:pt x="6153" y="3956"/>
                  </a:lnTo>
                  <a:lnTo>
                    <a:pt x="6150" y="3931"/>
                  </a:lnTo>
                  <a:lnTo>
                    <a:pt x="6149" y="3906"/>
                  </a:lnTo>
                  <a:lnTo>
                    <a:pt x="6148" y="3881"/>
                  </a:lnTo>
                  <a:lnTo>
                    <a:pt x="6148" y="3854"/>
                  </a:lnTo>
                  <a:lnTo>
                    <a:pt x="6148" y="3828"/>
                  </a:lnTo>
                  <a:lnTo>
                    <a:pt x="6149" y="3803"/>
                  </a:lnTo>
                  <a:lnTo>
                    <a:pt x="6149" y="3778"/>
                  </a:lnTo>
                  <a:lnTo>
                    <a:pt x="6150" y="3754"/>
                  </a:lnTo>
                  <a:lnTo>
                    <a:pt x="6150" y="3730"/>
                  </a:lnTo>
                  <a:lnTo>
                    <a:pt x="6150" y="3705"/>
                  </a:lnTo>
                  <a:lnTo>
                    <a:pt x="6150" y="3680"/>
                  </a:lnTo>
                  <a:lnTo>
                    <a:pt x="6149" y="3652"/>
                  </a:lnTo>
                  <a:lnTo>
                    <a:pt x="6146" y="3628"/>
                  </a:lnTo>
                  <a:lnTo>
                    <a:pt x="6144" y="3601"/>
                  </a:lnTo>
                  <a:lnTo>
                    <a:pt x="6143" y="3574"/>
                  </a:lnTo>
                  <a:lnTo>
                    <a:pt x="6144" y="3553"/>
                  </a:lnTo>
                  <a:lnTo>
                    <a:pt x="6149" y="3511"/>
                  </a:lnTo>
                  <a:lnTo>
                    <a:pt x="6156" y="3460"/>
                  </a:lnTo>
                  <a:lnTo>
                    <a:pt x="6161" y="3437"/>
                  </a:lnTo>
                  <a:lnTo>
                    <a:pt x="6166" y="3413"/>
                  </a:lnTo>
                  <a:lnTo>
                    <a:pt x="6173" y="3393"/>
                  </a:lnTo>
                  <a:lnTo>
                    <a:pt x="6179" y="3377"/>
                  </a:lnTo>
                  <a:lnTo>
                    <a:pt x="6200" y="3342"/>
                  </a:lnTo>
                  <a:lnTo>
                    <a:pt x="6216" y="3318"/>
                  </a:lnTo>
                  <a:lnTo>
                    <a:pt x="6225" y="3309"/>
                  </a:lnTo>
                  <a:lnTo>
                    <a:pt x="6236" y="3299"/>
                  </a:lnTo>
                  <a:lnTo>
                    <a:pt x="6249" y="3289"/>
                  </a:lnTo>
                  <a:lnTo>
                    <a:pt x="6266" y="3278"/>
                  </a:lnTo>
                  <a:lnTo>
                    <a:pt x="6270" y="3275"/>
                  </a:lnTo>
                  <a:lnTo>
                    <a:pt x="6272" y="3274"/>
                  </a:lnTo>
                  <a:lnTo>
                    <a:pt x="6276" y="3270"/>
                  </a:lnTo>
                  <a:lnTo>
                    <a:pt x="6280" y="3268"/>
                  </a:lnTo>
                  <a:lnTo>
                    <a:pt x="6290" y="3261"/>
                  </a:lnTo>
                  <a:lnTo>
                    <a:pt x="6295" y="3257"/>
                  </a:lnTo>
                  <a:lnTo>
                    <a:pt x="6301" y="3253"/>
                  </a:lnTo>
                  <a:lnTo>
                    <a:pt x="6313" y="3249"/>
                  </a:lnTo>
                  <a:lnTo>
                    <a:pt x="6317" y="3248"/>
                  </a:lnTo>
                  <a:lnTo>
                    <a:pt x="6320" y="3246"/>
                  </a:lnTo>
                  <a:lnTo>
                    <a:pt x="6355" y="3237"/>
                  </a:lnTo>
                  <a:lnTo>
                    <a:pt x="6389" y="3231"/>
                  </a:lnTo>
                  <a:lnTo>
                    <a:pt x="6418" y="3225"/>
                  </a:lnTo>
                  <a:lnTo>
                    <a:pt x="6431" y="3224"/>
                  </a:lnTo>
                  <a:lnTo>
                    <a:pt x="6447" y="3224"/>
                  </a:lnTo>
                  <a:lnTo>
                    <a:pt x="6463" y="3225"/>
                  </a:lnTo>
                  <a:lnTo>
                    <a:pt x="6481" y="3228"/>
                  </a:lnTo>
                  <a:lnTo>
                    <a:pt x="6486" y="3229"/>
                  </a:lnTo>
                  <a:lnTo>
                    <a:pt x="6494" y="3229"/>
                  </a:lnTo>
                  <a:lnTo>
                    <a:pt x="6507" y="3231"/>
                  </a:lnTo>
                  <a:lnTo>
                    <a:pt x="6518" y="3229"/>
                  </a:lnTo>
                  <a:lnTo>
                    <a:pt x="6524" y="3227"/>
                  </a:lnTo>
                  <a:lnTo>
                    <a:pt x="6530" y="3225"/>
                  </a:lnTo>
                  <a:lnTo>
                    <a:pt x="6534" y="3221"/>
                  </a:lnTo>
                  <a:lnTo>
                    <a:pt x="6539" y="3219"/>
                  </a:lnTo>
                  <a:lnTo>
                    <a:pt x="6549" y="3217"/>
                  </a:lnTo>
                  <a:lnTo>
                    <a:pt x="6560" y="3216"/>
                  </a:lnTo>
                  <a:lnTo>
                    <a:pt x="6572" y="3212"/>
                  </a:lnTo>
                  <a:lnTo>
                    <a:pt x="6582" y="3208"/>
                  </a:lnTo>
                  <a:lnTo>
                    <a:pt x="6593" y="3203"/>
                  </a:lnTo>
                  <a:lnTo>
                    <a:pt x="6602" y="3196"/>
                  </a:lnTo>
                  <a:lnTo>
                    <a:pt x="6608" y="3191"/>
                  </a:lnTo>
                  <a:lnTo>
                    <a:pt x="6614" y="3186"/>
                  </a:lnTo>
                  <a:lnTo>
                    <a:pt x="6626" y="3184"/>
                  </a:lnTo>
                  <a:lnTo>
                    <a:pt x="6628" y="3184"/>
                  </a:lnTo>
                  <a:lnTo>
                    <a:pt x="6627" y="3182"/>
                  </a:lnTo>
                  <a:lnTo>
                    <a:pt x="6627" y="3178"/>
                  </a:lnTo>
                  <a:lnTo>
                    <a:pt x="6633" y="3172"/>
                  </a:lnTo>
                  <a:lnTo>
                    <a:pt x="6645" y="3164"/>
                  </a:lnTo>
                  <a:lnTo>
                    <a:pt x="6660" y="3154"/>
                  </a:lnTo>
                  <a:lnTo>
                    <a:pt x="6674" y="3141"/>
                  </a:lnTo>
                  <a:lnTo>
                    <a:pt x="6702" y="3117"/>
                  </a:lnTo>
                  <a:lnTo>
                    <a:pt x="6717" y="3104"/>
                  </a:lnTo>
                  <a:lnTo>
                    <a:pt x="6737" y="3087"/>
                  </a:lnTo>
                  <a:lnTo>
                    <a:pt x="6753" y="3073"/>
                  </a:lnTo>
                  <a:lnTo>
                    <a:pt x="6761" y="3067"/>
                  </a:lnTo>
                  <a:lnTo>
                    <a:pt x="6766" y="3059"/>
                  </a:lnTo>
                  <a:lnTo>
                    <a:pt x="6773" y="3050"/>
                  </a:lnTo>
                  <a:lnTo>
                    <a:pt x="6778" y="3038"/>
                  </a:lnTo>
                  <a:lnTo>
                    <a:pt x="6787" y="3016"/>
                  </a:lnTo>
                  <a:lnTo>
                    <a:pt x="6792" y="2995"/>
                  </a:lnTo>
                  <a:lnTo>
                    <a:pt x="6797" y="2974"/>
                  </a:lnTo>
                  <a:lnTo>
                    <a:pt x="6800" y="2953"/>
                  </a:lnTo>
                  <a:lnTo>
                    <a:pt x="6804" y="2907"/>
                  </a:lnTo>
                  <a:lnTo>
                    <a:pt x="6804" y="2853"/>
                  </a:lnTo>
                  <a:lnTo>
                    <a:pt x="6803" y="2809"/>
                  </a:lnTo>
                  <a:lnTo>
                    <a:pt x="6803" y="2806"/>
                  </a:lnTo>
                  <a:lnTo>
                    <a:pt x="6801" y="2805"/>
                  </a:lnTo>
                  <a:lnTo>
                    <a:pt x="6800" y="2788"/>
                  </a:lnTo>
                  <a:lnTo>
                    <a:pt x="6799" y="2769"/>
                  </a:lnTo>
                  <a:lnTo>
                    <a:pt x="6799" y="2752"/>
                  </a:lnTo>
                  <a:lnTo>
                    <a:pt x="6800" y="2734"/>
                  </a:lnTo>
                  <a:lnTo>
                    <a:pt x="6800" y="2715"/>
                  </a:lnTo>
                  <a:lnTo>
                    <a:pt x="6800" y="2698"/>
                  </a:lnTo>
                  <a:lnTo>
                    <a:pt x="6799" y="2682"/>
                  </a:lnTo>
                  <a:lnTo>
                    <a:pt x="6796" y="2669"/>
                  </a:lnTo>
                  <a:lnTo>
                    <a:pt x="6794" y="2658"/>
                  </a:lnTo>
                  <a:lnTo>
                    <a:pt x="6792" y="2651"/>
                  </a:lnTo>
                  <a:lnTo>
                    <a:pt x="6790" y="2647"/>
                  </a:lnTo>
                  <a:lnTo>
                    <a:pt x="6787" y="2644"/>
                  </a:lnTo>
                  <a:lnTo>
                    <a:pt x="6778" y="2632"/>
                  </a:lnTo>
                  <a:lnTo>
                    <a:pt x="6762" y="2603"/>
                  </a:lnTo>
                  <a:lnTo>
                    <a:pt x="6753" y="2584"/>
                  </a:lnTo>
                  <a:lnTo>
                    <a:pt x="6748" y="2578"/>
                  </a:lnTo>
                  <a:lnTo>
                    <a:pt x="6744" y="2573"/>
                  </a:lnTo>
                  <a:lnTo>
                    <a:pt x="6738" y="2562"/>
                  </a:lnTo>
                  <a:lnTo>
                    <a:pt x="6737" y="2554"/>
                  </a:lnTo>
                  <a:lnTo>
                    <a:pt x="6733" y="2549"/>
                  </a:lnTo>
                  <a:lnTo>
                    <a:pt x="6727" y="2541"/>
                  </a:lnTo>
                  <a:lnTo>
                    <a:pt x="6719" y="2533"/>
                  </a:lnTo>
                  <a:lnTo>
                    <a:pt x="6710" y="2524"/>
                  </a:lnTo>
                  <a:lnTo>
                    <a:pt x="6700" y="2516"/>
                  </a:lnTo>
                  <a:lnTo>
                    <a:pt x="6679" y="2500"/>
                  </a:lnTo>
                  <a:lnTo>
                    <a:pt x="6661" y="2488"/>
                  </a:lnTo>
                  <a:lnTo>
                    <a:pt x="6643" y="2475"/>
                  </a:lnTo>
                  <a:lnTo>
                    <a:pt x="6631" y="2466"/>
                  </a:lnTo>
                  <a:lnTo>
                    <a:pt x="6622" y="2459"/>
                  </a:lnTo>
                  <a:lnTo>
                    <a:pt x="6618" y="2454"/>
                  </a:lnTo>
                  <a:lnTo>
                    <a:pt x="6612" y="2442"/>
                  </a:lnTo>
                  <a:lnTo>
                    <a:pt x="6603" y="2421"/>
                  </a:lnTo>
                  <a:lnTo>
                    <a:pt x="6593" y="2399"/>
                  </a:lnTo>
                  <a:lnTo>
                    <a:pt x="6580" y="2380"/>
                  </a:lnTo>
                  <a:lnTo>
                    <a:pt x="6566" y="2361"/>
                  </a:lnTo>
                  <a:lnTo>
                    <a:pt x="6549" y="2344"/>
                  </a:lnTo>
                  <a:lnTo>
                    <a:pt x="6532" y="2328"/>
                  </a:lnTo>
                  <a:lnTo>
                    <a:pt x="6507" y="2310"/>
                  </a:lnTo>
                  <a:lnTo>
                    <a:pt x="6480" y="2287"/>
                  </a:lnTo>
                  <a:lnTo>
                    <a:pt x="6451" y="2263"/>
                  </a:lnTo>
                  <a:lnTo>
                    <a:pt x="6438" y="2248"/>
                  </a:lnTo>
                  <a:lnTo>
                    <a:pt x="6435" y="2236"/>
                  </a:lnTo>
                  <a:lnTo>
                    <a:pt x="6434" y="2228"/>
                  </a:lnTo>
                  <a:lnTo>
                    <a:pt x="6434" y="2218"/>
                  </a:lnTo>
                  <a:lnTo>
                    <a:pt x="6434" y="2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11"/>
            <p:cNvSpPr>
              <a:spLocks noChangeAspect="1" noEditPoints="1"/>
            </p:cNvSpPr>
            <p:nvPr/>
          </p:nvSpPr>
          <p:spPr bwMode="auto">
            <a:xfrm>
              <a:off x="2711" y="5694"/>
              <a:ext cx="6022" cy="443"/>
            </a:xfrm>
            <a:custGeom>
              <a:avLst/>
              <a:gdLst>
                <a:gd name="T0" fmla="*/ 0 w 20916"/>
                <a:gd name="T1" fmla="*/ 0 h 1536"/>
                <a:gd name="T2" fmla="*/ 0 w 20916"/>
                <a:gd name="T3" fmla="*/ 0 h 1536"/>
                <a:gd name="T4" fmla="*/ 0 w 20916"/>
                <a:gd name="T5" fmla="*/ 0 h 1536"/>
                <a:gd name="T6" fmla="*/ 0 w 20916"/>
                <a:gd name="T7" fmla="*/ 0 h 1536"/>
                <a:gd name="T8" fmla="*/ 0 w 20916"/>
                <a:gd name="T9" fmla="*/ 0 h 1536"/>
                <a:gd name="T10" fmla="*/ 0 w 20916"/>
                <a:gd name="T11" fmla="*/ 0 h 1536"/>
                <a:gd name="T12" fmla="*/ 0 w 20916"/>
                <a:gd name="T13" fmla="*/ 0 h 1536"/>
                <a:gd name="T14" fmla="*/ 0 w 20916"/>
                <a:gd name="T15" fmla="*/ 0 h 1536"/>
                <a:gd name="T16" fmla="*/ 0 w 20916"/>
                <a:gd name="T17" fmla="*/ 0 h 1536"/>
                <a:gd name="T18" fmla="*/ 0 w 20916"/>
                <a:gd name="T19" fmla="*/ 0 h 1536"/>
                <a:gd name="T20" fmla="*/ 0 w 20916"/>
                <a:gd name="T21" fmla="*/ 0 h 1536"/>
                <a:gd name="T22" fmla="*/ 0 w 20916"/>
                <a:gd name="T23" fmla="*/ 0 h 1536"/>
                <a:gd name="T24" fmla="*/ 0 w 20916"/>
                <a:gd name="T25" fmla="*/ 0 h 1536"/>
                <a:gd name="T26" fmla="*/ 0 w 20916"/>
                <a:gd name="T27" fmla="*/ 0 h 1536"/>
                <a:gd name="T28" fmla="*/ 0 w 20916"/>
                <a:gd name="T29" fmla="*/ 0 h 1536"/>
                <a:gd name="T30" fmla="*/ 0 w 20916"/>
                <a:gd name="T31" fmla="*/ 0 h 1536"/>
                <a:gd name="T32" fmla="*/ 0 w 20916"/>
                <a:gd name="T33" fmla="*/ 0 h 1536"/>
                <a:gd name="T34" fmla="*/ 0 w 20916"/>
                <a:gd name="T35" fmla="*/ 0 h 1536"/>
                <a:gd name="T36" fmla="*/ 0 w 20916"/>
                <a:gd name="T37" fmla="*/ 0 h 1536"/>
                <a:gd name="T38" fmla="*/ 0 w 20916"/>
                <a:gd name="T39" fmla="*/ 0 h 1536"/>
                <a:gd name="T40" fmla="*/ 0 w 20916"/>
                <a:gd name="T41" fmla="*/ 0 h 1536"/>
                <a:gd name="T42" fmla="*/ 0 w 20916"/>
                <a:gd name="T43" fmla="*/ 0 h 1536"/>
                <a:gd name="T44" fmla="*/ 0 w 20916"/>
                <a:gd name="T45" fmla="*/ 0 h 1536"/>
                <a:gd name="T46" fmla="*/ 0 w 20916"/>
                <a:gd name="T47" fmla="*/ 0 h 1536"/>
                <a:gd name="T48" fmla="*/ 0 w 20916"/>
                <a:gd name="T49" fmla="*/ 0 h 1536"/>
                <a:gd name="T50" fmla="*/ 0 w 20916"/>
                <a:gd name="T51" fmla="*/ 0 h 1536"/>
                <a:gd name="T52" fmla="*/ 0 w 20916"/>
                <a:gd name="T53" fmla="*/ 0 h 1536"/>
                <a:gd name="T54" fmla="*/ 0 w 20916"/>
                <a:gd name="T55" fmla="*/ 0 h 1536"/>
                <a:gd name="T56" fmla="*/ 0 w 20916"/>
                <a:gd name="T57" fmla="*/ 0 h 1536"/>
                <a:gd name="T58" fmla="*/ 0 w 20916"/>
                <a:gd name="T59" fmla="*/ 0 h 1536"/>
                <a:gd name="T60" fmla="*/ 0 w 20916"/>
                <a:gd name="T61" fmla="*/ 0 h 1536"/>
                <a:gd name="T62" fmla="*/ 0 w 20916"/>
                <a:gd name="T63" fmla="*/ 0 h 1536"/>
                <a:gd name="T64" fmla="*/ 0 w 20916"/>
                <a:gd name="T65" fmla="*/ 0 h 1536"/>
                <a:gd name="T66" fmla="*/ 0 w 20916"/>
                <a:gd name="T67" fmla="*/ 0 h 1536"/>
                <a:gd name="T68" fmla="*/ 0 w 20916"/>
                <a:gd name="T69" fmla="*/ 0 h 1536"/>
                <a:gd name="T70" fmla="*/ 0 w 20916"/>
                <a:gd name="T71" fmla="*/ 0 h 1536"/>
                <a:gd name="T72" fmla="*/ 0 w 20916"/>
                <a:gd name="T73" fmla="*/ 0 h 1536"/>
                <a:gd name="T74" fmla="*/ 0 w 20916"/>
                <a:gd name="T75" fmla="*/ 0 h 1536"/>
                <a:gd name="T76" fmla="*/ 0 w 20916"/>
                <a:gd name="T77" fmla="*/ 0 h 1536"/>
                <a:gd name="T78" fmla="*/ 0 w 20916"/>
                <a:gd name="T79" fmla="*/ 0 h 1536"/>
                <a:gd name="T80" fmla="*/ 0 w 20916"/>
                <a:gd name="T81" fmla="*/ 0 h 1536"/>
                <a:gd name="T82" fmla="*/ 0 w 20916"/>
                <a:gd name="T83" fmla="*/ 0 h 1536"/>
                <a:gd name="T84" fmla="*/ 0 w 20916"/>
                <a:gd name="T85" fmla="*/ 0 h 1536"/>
                <a:gd name="T86" fmla="*/ 0 w 20916"/>
                <a:gd name="T87" fmla="*/ 0 h 1536"/>
                <a:gd name="T88" fmla="*/ 0 w 20916"/>
                <a:gd name="T89" fmla="*/ 0 h 1536"/>
                <a:gd name="T90" fmla="*/ 0 w 20916"/>
                <a:gd name="T91" fmla="*/ 0 h 1536"/>
                <a:gd name="T92" fmla="*/ 0 w 20916"/>
                <a:gd name="T93" fmla="*/ 0 h 1536"/>
                <a:gd name="T94" fmla="*/ 0 w 20916"/>
                <a:gd name="T95" fmla="*/ 0 h 1536"/>
                <a:gd name="T96" fmla="*/ 0 w 20916"/>
                <a:gd name="T97" fmla="*/ 0 h 1536"/>
                <a:gd name="T98" fmla="*/ 0 w 20916"/>
                <a:gd name="T99" fmla="*/ 0 h 1536"/>
                <a:gd name="T100" fmla="*/ 0 w 20916"/>
                <a:gd name="T101" fmla="*/ 0 h 1536"/>
                <a:gd name="T102" fmla="*/ 0 w 20916"/>
                <a:gd name="T103" fmla="*/ 0 h 1536"/>
                <a:gd name="T104" fmla="*/ 0 w 20916"/>
                <a:gd name="T105" fmla="*/ 0 h 1536"/>
                <a:gd name="T106" fmla="*/ 0 w 20916"/>
                <a:gd name="T107" fmla="*/ 0 h 1536"/>
                <a:gd name="T108" fmla="*/ 0 w 20916"/>
                <a:gd name="T109" fmla="*/ 0 h 1536"/>
                <a:gd name="T110" fmla="*/ 0 w 20916"/>
                <a:gd name="T111" fmla="*/ 0 h 1536"/>
                <a:gd name="T112" fmla="*/ 0 w 20916"/>
                <a:gd name="T113" fmla="*/ 0 h 1536"/>
                <a:gd name="T114" fmla="*/ 0 w 20916"/>
                <a:gd name="T115" fmla="*/ 0 h 1536"/>
                <a:gd name="T116" fmla="*/ 0 w 20916"/>
                <a:gd name="T117" fmla="*/ 0 h 1536"/>
                <a:gd name="T118" fmla="*/ 0 w 20916"/>
                <a:gd name="T119" fmla="*/ 0 h 1536"/>
                <a:gd name="T120" fmla="*/ 0 w 20916"/>
                <a:gd name="T121" fmla="*/ 0 h 1536"/>
                <a:gd name="T122" fmla="*/ 0 w 20916"/>
                <a:gd name="T123" fmla="*/ 0 h 1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916" h="1536">
                  <a:moveTo>
                    <a:pt x="807" y="279"/>
                  </a:moveTo>
                  <a:lnTo>
                    <a:pt x="780" y="265"/>
                  </a:lnTo>
                  <a:lnTo>
                    <a:pt x="754" y="253"/>
                  </a:lnTo>
                  <a:lnTo>
                    <a:pt x="727" y="242"/>
                  </a:lnTo>
                  <a:lnTo>
                    <a:pt x="699" y="233"/>
                  </a:lnTo>
                  <a:lnTo>
                    <a:pt x="671" y="227"/>
                  </a:lnTo>
                  <a:lnTo>
                    <a:pt x="642" y="223"/>
                  </a:lnTo>
                  <a:lnTo>
                    <a:pt x="613" y="219"/>
                  </a:lnTo>
                  <a:lnTo>
                    <a:pt x="583" y="219"/>
                  </a:lnTo>
                  <a:lnTo>
                    <a:pt x="560" y="219"/>
                  </a:lnTo>
                  <a:lnTo>
                    <a:pt x="537" y="220"/>
                  </a:lnTo>
                  <a:lnTo>
                    <a:pt x="515" y="223"/>
                  </a:lnTo>
                  <a:lnTo>
                    <a:pt x="493" y="227"/>
                  </a:lnTo>
                  <a:lnTo>
                    <a:pt x="472" y="231"/>
                  </a:lnTo>
                  <a:lnTo>
                    <a:pt x="451" y="236"/>
                  </a:lnTo>
                  <a:lnTo>
                    <a:pt x="431" y="242"/>
                  </a:lnTo>
                  <a:lnTo>
                    <a:pt x="412" y="250"/>
                  </a:lnTo>
                  <a:lnTo>
                    <a:pt x="393" y="259"/>
                  </a:lnTo>
                  <a:lnTo>
                    <a:pt x="375" y="269"/>
                  </a:lnTo>
                  <a:lnTo>
                    <a:pt x="357" y="278"/>
                  </a:lnTo>
                  <a:lnTo>
                    <a:pt x="340" y="288"/>
                  </a:lnTo>
                  <a:lnTo>
                    <a:pt x="324" y="300"/>
                  </a:lnTo>
                  <a:lnTo>
                    <a:pt x="309" y="312"/>
                  </a:lnTo>
                  <a:lnTo>
                    <a:pt x="294" y="325"/>
                  </a:lnTo>
                  <a:lnTo>
                    <a:pt x="280" y="339"/>
                  </a:lnTo>
                  <a:lnTo>
                    <a:pt x="267" y="354"/>
                  </a:lnTo>
                  <a:lnTo>
                    <a:pt x="254" y="370"/>
                  </a:lnTo>
                  <a:lnTo>
                    <a:pt x="242" y="385"/>
                  </a:lnTo>
                  <a:lnTo>
                    <a:pt x="230" y="401"/>
                  </a:lnTo>
                  <a:lnTo>
                    <a:pt x="221" y="419"/>
                  </a:lnTo>
                  <a:lnTo>
                    <a:pt x="210" y="436"/>
                  </a:lnTo>
                  <a:lnTo>
                    <a:pt x="203" y="455"/>
                  </a:lnTo>
                  <a:lnTo>
                    <a:pt x="195" y="474"/>
                  </a:lnTo>
                  <a:lnTo>
                    <a:pt x="188" y="494"/>
                  </a:lnTo>
                  <a:lnTo>
                    <a:pt x="182" y="514"/>
                  </a:lnTo>
                  <a:lnTo>
                    <a:pt x="176" y="535"/>
                  </a:lnTo>
                  <a:lnTo>
                    <a:pt x="173" y="556"/>
                  </a:lnTo>
                  <a:lnTo>
                    <a:pt x="169" y="578"/>
                  </a:lnTo>
                  <a:lnTo>
                    <a:pt x="167" y="599"/>
                  </a:lnTo>
                  <a:lnTo>
                    <a:pt x="166" y="621"/>
                  </a:lnTo>
                  <a:lnTo>
                    <a:pt x="165" y="645"/>
                  </a:lnTo>
                  <a:lnTo>
                    <a:pt x="166" y="668"/>
                  </a:lnTo>
                  <a:lnTo>
                    <a:pt x="167" y="692"/>
                  </a:lnTo>
                  <a:lnTo>
                    <a:pt x="170" y="714"/>
                  </a:lnTo>
                  <a:lnTo>
                    <a:pt x="173" y="737"/>
                  </a:lnTo>
                  <a:lnTo>
                    <a:pt x="178" y="759"/>
                  </a:lnTo>
                  <a:lnTo>
                    <a:pt x="183" y="780"/>
                  </a:lnTo>
                  <a:lnTo>
                    <a:pt x="190" y="799"/>
                  </a:lnTo>
                  <a:lnTo>
                    <a:pt x="197" y="819"/>
                  </a:lnTo>
                  <a:lnTo>
                    <a:pt x="205" y="839"/>
                  </a:lnTo>
                  <a:lnTo>
                    <a:pt x="214" y="857"/>
                  </a:lnTo>
                  <a:lnTo>
                    <a:pt x="225" y="875"/>
                  </a:lnTo>
                  <a:lnTo>
                    <a:pt x="235" y="893"/>
                  </a:lnTo>
                  <a:lnTo>
                    <a:pt x="246" y="908"/>
                  </a:lnTo>
                  <a:lnTo>
                    <a:pt x="259" y="924"/>
                  </a:lnTo>
                  <a:lnTo>
                    <a:pt x="272" y="940"/>
                  </a:lnTo>
                  <a:lnTo>
                    <a:pt x="285" y="954"/>
                  </a:lnTo>
                  <a:lnTo>
                    <a:pt x="299" y="967"/>
                  </a:lnTo>
                  <a:lnTo>
                    <a:pt x="314" y="980"/>
                  </a:lnTo>
                  <a:lnTo>
                    <a:pt x="329" y="992"/>
                  </a:lnTo>
                  <a:lnTo>
                    <a:pt x="345" y="1004"/>
                  </a:lnTo>
                  <a:lnTo>
                    <a:pt x="362" y="1014"/>
                  </a:lnTo>
                  <a:lnTo>
                    <a:pt x="379" y="1024"/>
                  </a:lnTo>
                  <a:lnTo>
                    <a:pt x="397" y="1033"/>
                  </a:lnTo>
                  <a:lnTo>
                    <a:pt x="416" y="1041"/>
                  </a:lnTo>
                  <a:lnTo>
                    <a:pt x="434" y="1047"/>
                  </a:lnTo>
                  <a:lnTo>
                    <a:pt x="454" y="1054"/>
                  </a:lnTo>
                  <a:lnTo>
                    <a:pt x="473" y="1059"/>
                  </a:lnTo>
                  <a:lnTo>
                    <a:pt x="493" y="1063"/>
                  </a:lnTo>
                  <a:lnTo>
                    <a:pt x="512" y="1067"/>
                  </a:lnTo>
                  <a:lnTo>
                    <a:pt x="533" y="1069"/>
                  </a:lnTo>
                  <a:lnTo>
                    <a:pt x="554" y="1071"/>
                  </a:lnTo>
                  <a:lnTo>
                    <a:pt x="575" y="1071"/>
                  </a:lnTo>
                  <a:lnTo>
                    <a:pt x="590" y="1071"/>
                  </a:lnTo>
                  <a:lnTo>
                    <a:pt x="605" y="1069"/>
                  </a:lnTo>
                  <a:lnTo>
                    <a:pt x="621" y="1068"/>
                  </a:lnTo>
                  <a:lnTo>
                    <a:pt x="637" y="1067"/>
                  </a:lnTo>
                  <a:lnTo>
                    <a:pt x="654" y="1064"/>
                  </a:lnTo>
                  <a:lnTo>
                    <a:pt x="669" y="1062"/>
                  </a:lnTo>
                  <a:lnTo>
                    <a:pt x="685" y="1059"/>
                  </a:lnTo>
                  <a:lnTo>
                    <a:pt x="702" y="1056"/>
                  </a:lnTo>
                  <a:lnTo>
                    <a:pt x="718" y="1052"/>
                  </a:lnTo>
                  <a:lnTo>
                    <a:pt x="732" y="1048"/>
                  </a:lnTo>
                  <a:lnTo>
                    <a:pt x="748" y="1045"/>
                  </a:lnTo>
                  <a:lnTo>
                    <a:pt x="762" y="1039"/>
                  </a:lnTo>
                  <a:lnTo>
                    <a:pt x="777" y="1034"/>
                  </a:lnTo>
                  <a:lnTo>
                    <a:pt x="788" y="1029"/>
                  </a:lnTo>
                  <a:lnTo>
                    <a:pt x="800" y="1024"/>
                  </a:lnTo>
                  <a:lnTo>
                    <a:pt x="812" y="1018"/>
                  </a:lnTo>
                  <a:lnTo>
                    <a:pt x="821" y="1169"/>
                  </a:lnTo>
                  <a:lnTo>
                    <a:pt x="805" y="1176"/>
                  </a:lnTo>
                  <a:lnTo>
                    <a:pt x="790" y="1181"/>
                  </a:lnTo>
                  <a:lnTo>
                    <a:pt x="773" y="1186"/>
                  </a:lnTo>
                  <a:lnTo>
                    <a:pt x="757" y="1190"/>
                  </a:lnTo>
                  <a:lnTo>
                    <a:pt x="740" y="1194"/>
                  </a:lnTo>
                  <a:lnTo>
                    <a:pt x="724" y="1198"/>
                  </a:lnTo>
                  <a:lnTo>
                    <a:pt x="707" y="1200"/>
                  </a:lnTo>
                  <a:lnTo>
                    <a:pt x="690" y="1202"/>
                  </a:lnTo>
                  <a:lnTo>
                    <a:pt x="656" y="1204"/>
                  </a:lnTo>
                  <a:lnTo>
                    <a:pt x="626" y="1207"/>
                  </a:lnTo>
                  <a:lnTo>
                    <a:pt x="599" y="1208"/>
                  </a:lnTo>
                  <a:lnTo>
                    <a:pt x="573" y="1208"/>
                  </a:lnTo>
                  <a:lnTo>
                    <a:pt x="541" y="1207"/>
                  </a:lnTo>
                  <a:lnTo>
                    <a:pt x="510" y="1206"/>
                  </a:lnTo>
                  <a:lnTo>
                    <a:pt x="480" y="1203"/>
                  </a:lnTo>
                  <a:lnTo>
                    <a:pt x="450" y="1198"/>
                  </a:lnTo>
                  <a:lnTo>
                    <a:pt x="421" y="1193"/>
                  </a:lnTo>
                  <a:lnTo>
                    <a:pt x="392" y="1186"/>
                  </a:lnTo>
                  <a:lnTo>
                    <a:pt x="365" y="1178"/>
                  </a:lnTo>
                  <a:lnTo>
                    <a:pt x="337" y="1168"/>
                  </a:lnTo>
                  <a:lnTo>
                    <a:pt x="312" y="1157"/>
                  </a:lnTo>
                  <a:lnTo>
                    <a:pt x="286" y="1147"/>
                  </a:lnTo>
                  <a:lnTo>
                    <a:pt x="263" y="1134"/>
                  </a:lnTo>
                  <a:lnTo>
                    <a:pt x="239" y="1121"/>
                  </a:lnTo>
                  <a:lnTo>
                    <a:pt x="218" y="1105"/>
                  </a:lnTo>
                  <a:lnTo>
                    <a:pt x="196" y="1089"/>
                  </a:lnTo>
                  <a:lnTo>
                    <a:pt x="176" y="1072"/>
                  </a:lnTo>
                  <a:lnTo>
                    <a:pt x="157" y="1055"/>
                  </a:lnTo>
                  <a:lnTo>
                    <a:pt x="139" y="1035"/>
                  </a:lnTo>
                  <a:lnTo>
                    <a:pt x="122" y="1016"/>
                  </a:lnTo>
                  <a:lnTo>
                    <a:pt x="106" y="995"/>
                  </a:lnTo>
                  <a:lnTo>
                    <a:pt x="92" y="972"/>
                  </a:lnTo>
                  <a:lnTo>
                    <a:pt x="77" y="950"/>
                  </a:lnTo>
                  <a:lnTo>
                    <a:pt x="64" y="925"/>
                  </a:lnTo>
                  <a:lnTo>
                    <a:pt x="52" y="900"/>
                  </a:lnTo>
                  <a:lnTo>
                    <a:pt x="42" y="875"/>
                  </a:lnTo>
                  <a:lnTo>
                    <a:pt x="31" y="848"/>
                  </a:lnTo>
                  <a:lnTo>
                    <a:pt x="24" y="820"/>
                  </a:lnTo>
                  <a:lnTo>
                    <a:pt x="16" y="793"/>
                  </a:lnTo>
                  <a:lnTo>
                    <a:pt x="10" y="764"/>
                  </a:lnTo>
                  <a:lnTo>
                    <a:pt x="5" y="734"/>
                  </a:lnTo>
                  <a:lnTo>
                    <a:pt x="3" y="704"/>
                  </a:lnTo>
                  <a:lnTo>
                    <a:pt x="0" y="672"/>
                  </a:lnTo>
                  <a:lnTo>
                    <a:pt x="0" y="640"/>
                  </a:lnTo>
                  <a:lnTo>
                    <a:pt x="1" y="608"/>
                  </a:lnTo>
                  <a:lnTo>
                    <a:pt x="3" y="578"/>
                  </a:lnTo>
                  <a:lnTo>
                    <a:pt x="7" y="548"/>
                  </a:lnTo>
                  <a:lnTo>
                    <a:pt x="10" y="519"/>
                  </a:lnTo>
                  <a:lnTo>
                    <a:pt x="17" y="491"/>
                  </a:lnTo>
                  <a:lnTo>
                    <a:pt x="24" y="464"/>
                  </a:lnTo>
                  <a:lnTo>
                    <a:pt x="33" y="436"/>
                  </a:lnTo>
                  <a:lnTo>
                    <a:pt x="43" y="410"/>
                  </a:lnTo>
                  <a:lnTo>
                    <a:pt x="54" y="385"/>
                  </a:lnTo>
                  <a:lnTo>
                    <a:pt x="67" y="360"/>
                  </a:lnTo>
                  <a:lnTo>
                    <a:pt x="80" y="337"/>
                  </a:lnTo>
                  <a:lnTo>
                    <a:pt x="94" y="315"/>
                  </a:lnTo>
                  <a:lnTo>
                    <a:pt x="110" y="294"/>
                  </a:lnTo>
                  <a:lnTo>
                    <a:pt x="127" y="273"/>
                  </a:lnTo>
                  <a:lnTo>
                    <a:pt x="144" y="253"/>
                  </a:lnTo>
                  <a:lnTo>
                    <a:pt x="162" y="235"/>
                  </a:lnTo>
                  <a:lnTo>
                    <a:pt x="183" y="216"/>
                  </a:lnTo>
                  <a:lnTo>
                    <a:pt x="203" y="199"/>
                  </a:lnTo>
                  <a:lnTo>
                    <a:pt x="225" y="183"/>
                  </a:lnTo>
                  <a:lnTo>
                    <a:pt x="247" y="169"/>
                  </a:lnTo>
                  <a:lnTo>
                    <a:pt x="271" y="156"/>
                  </a:lnTo>
                  <a:lnTo>
                    <a:pt x="294" y="143"/>
                  </a:lnTo>
                  <a:lnTo>
                    <a:pt x="319" y="131"/>
                  </a:lnTo>
                  <a:lnTo>
                    <a:pt x="345" y="121"/>
                  </a:lnTo>
                  <a:lnTo>
                    <a:pt x="371" y="111"/>
                  </a:lnTo>
                  <a:lnTo>
                    <a:pt x="399" y="104"/>
                  </a:lnTo>
                  <a:lnTo>
                    <a:pt x="426" y="97"/>
                  </a:lnTo>
                  <a:lnTo>
                    <a:pt x="455" y="90"/>
                  </a:lnTo>
                  <a:lnTo>
                    <a:pt x="484" y="86"/>
                  </a:lnTo>
                  <a:lnTo>
                    <a:pt x="514" y="84"/>
                  </a:lnTo>
                  <a:lnTo>
                    <a:pt x="544" y="81"/>
                  </a:lnTo>
                  <a:lnTo>
                    <a:pt x="575" y="81"/>
                  </a:lnTo>
                  <a:lnTo>
                    <a:pt x="607" y="81"/>
                  </a:lnTo>
                  <a:lnTo>
                    <a:pt x="638" y="84"/>
                  </a:lnTo>
                  <a:lnTo>
                    <a:pt x="668" y="86"/>
                  </a:lnTo>
                  <a:lnTo>
                    <a:pt x="699" y="92"/>
                  </a:lnTo>
                  <a:lnTo>
                    <a:pt x="729" y="97"/>
                  </a:lnTo>
                  <a:lnTo>
                    <a:pt x="760" y="105"/>
                  </a:lnTo>
                  <a:lnTo>
                    <a:pt x="790" y="115"/>
                  </a:lnTo>
                  <a:lnTo>
                    <a:pt x="820" y="128"/>
                  </a:lnTo>
                  <a:lnTo>
                    <a:pt x="807" y="279"/>
                  </a:lnTo>
                  <a:close/>
                  <a:moveTo>
                    <a:pt x="994" y="18"/>
                  </a:moveTo>
                  <a:lnTo>
                    <a:pt x="1140" y="18"/>
                  </a:lnTo>
                  <a:lnTo>
                    <a:pt x="1140" y="507"/>
                  </a:lnTo>
                  <a:lnTo>
                    <a:pt x="1143" y="507"/>
                  </a:lnTo>
                  <a:lnTo>
                    <a:pt x="1153" y="491"/>
                  </a:lnTo>
                  <a:lnTo>
                    <a:pt x="1165" y="477"/>
                  </a:lnTo>
                  <a:lnTo>
                    <a:pt x="1177" y="464"/>
                  </a:lnTo>
                  <a:lnTo>
                    <a:pt x="1190" y="451"/>
                  </a:lnTo>
                  <a:lnTo>
                    <a:pt x="1203" y="439"/>
                  </a:lnTo>
                  <a:lnTo>
                    <a:pt x="1218" y="429"/>
                  </a:lnTo>
                  <a:lnTo>
                    <a:pt x="1233" y="418"/>
                  </a:lnTo>
                  <a:lnTo>
                    <a:pt x="1248" y="409"/>
                  </a:lnTo>
                  <a:lnTo>
                    <a:pt x="1265" y="401"/>
                  </a:lnTo>
                  <a:lnTo>
                    <a:pt x="1282" y="394"/>
                  </a:lnTo>
                  <a:lnTo>
                    <a:pt x="1301" y="388"/>
                  </a:lnTo>
                  <a:lnTo>
                    <a:pt x="1319" y="383"/>
                  </a:lnTo>
                  <a:lnTo>
                    <a:pt x="1337" y="379"/>
                  </a:lnTo>
                  <a:lnTo>
                    <a:pt x="1357" y="376"/>
                  </a:lnTo>
                  <a:lnTo>
                    <a:pt x="1378" y="375"/>
                  </a:lnTo>
                  <a:lnTo>
                    <a:pt x="1399" y="375"/>
                  </a:lnTo>
                  <a:lnTo>
                    <a:pt x="1417" y="375"/>
                  </a:lnTo>
                  <a:lnTo>
                    <a:pt x="1435" y="376"/>
                  </a:lnTo>
                  <a:lnTo>
                    <a:pt x="1454" y="377"/>
                  </a:lnTo>
                  <a:lnTo>
                    <a:pt x="1471" y="380"/>
                  </a:lnTo>
                  <a:lnTo>
                    <a:pt x="1486" y="384"/>
                  </a:lnTo>
                  <a:lnTo>
                    <a:pt x="1502" y="388"/>
                  </a:lnTo>
                  <a:lnTo>
                    <a:pt x="1518" y="392"/>
                  </a:lnTo>
                  <a:lnTo>
                    <a:pt x="1532" y="397"/>
                  </a:lnTo>
                  <a:lnTo>
                    <a:pt x="1545" y="404"/>
                  </a:lnTo>
                  <a:lnTo>
                    <a:pt x="1558" y="410"/>
                  </a:lnTo>
                  <a:lnTo>
                    <a:pt x="1571" y="417"/>
                  </a:lnTo>
                  <a:lnTo>
                    <a:pt x="1583" y="426"/>
                  </a:lnTo>
                  <a:lnTo>
                    <a:pt x="1595" y="434"/>
                  </a:lnTo>
                  <a:lnTo>
                    <a:pt x="1605" y="444"/>
                  </a:lnTo>
                  <a:lnTo>
                    <a:pt x="1614" y="455"/>
                  </a:lnTo>
                  <a:lnTo>
                    <a:pt x="1624" y="465"/>
                  </a:lnTo>
                  <a:lnTo>
                    <a:pt x="1633" y="477"/>
                  </a:lnTo>
                  <a:lnTo>
                    <a:pt x="1641" y="489"/>
                  </a:lnTo>
                  <a:lnTo>
                    <a:pt x="1648" y="502"/>
                  </a:lnTo>
                  <a:lnTo>
                    <a:pt x="1655" y="515"/>
                  </a:lnTo>
                  <a:lnTo>
                    <a:pt x="1662" y="528"/>
                  </a:lnTo>
                  <a:lnTo>
                    <a:pt x="1668" y="543"/>
                  </a:lnTo>
                  <a:lnTo>
                    <a:pt x="1673" y="558"/>
                  </a:lnTo>
                  <a:lnTo>
                    <a:pt x="1679" y="573"/>
                  </a:lnTo>
                  <a:lnTo>
                    <a:pt x="1682" y="590"/>
                  </a:lnTo>
                  <a:lnTo>
                    <a:pt x="1685" y="605"/>
                  </a:lnTo>
                  <a:lnTo>
                    <a:pt x="1689" y="623"/>
                  </a:lnTo>
                  <a:lnTo>
                    <a:pt x="1692" y="641"/>
                  </a:lnTo>
                  <a:lnTo>
                    <a:pt x="1694" y="678"/>
                  </a:lnTo>
                  <a:lnTo>
                    <a:pt x="1696" y="717"/>
                  </a:lnTo>
                  <a:lnTo>
                    <a:pt x="1696" y="1190"/>
                  </a:lnTo>
                  <a:lnTo>
                    <a:pt x="1549" y="1190"/>
                  </a:lnTo>
                  <a:lnTo>
                    <a:pt x="1549" y="777"/>
                  </a:lnTo>
                  <a:lnTo>
                    <a:pt x="1549" y="743"/>
                  </a:lnTo>
                  <a:lnTo>
                    <a:pt x="1548" y="712"/>
                  </a:lnTo>
                  <a:lnTo>
                    <a:pt x="1544" y="681"/>
                  </a:lnTo>
                  <a:lnTo>
                    <a:pt x="1540" y="655"/>
                  </a:lnTo>
                  <a:lnTo>
                    <a:pt x="1536" y="630"/>
                  </a:lnTo>
                  <a:lnTo>
                    <a:pt x="1529" y="607"/>
                  </a:lnTo>
                  <a:lnTo>
                    <a:pt x="1522" y="586"/>
                  </a:lnTo>
                  <a:lnTo>
                    <a:pt x="1514" y="569"/>
                  </a:lnTo>
                  <a:lnTo>
                    <a:pt x="1509" y="560"/>
                  </a:lnTo>
                  <a:lnTo>
                    <a:pt x="1503" y="552"/>
                  </a:lnTo>
                  <a:lnTo>
                    <a:pt x="1498" y="545"/>
                  </a:lnTo>
                  <a:lnTo>
                    <a:pt x="1492" y="537"/>
                  </a:lnTo>
                  <a:lnTo>
                    <a:pt x="1485" y="531"/>
                  </a:lnTo>
                  <a:lnTo>
                    <a:pt x="1478" y="526"/>
                  </a:lnTo>
                  <a:lnTo>
                    <a:pt x="1471" y="520"/>
                  </a:lnTo>
                  <a:lnTo>
                    <a:pt x="1463" y="515"/>
                  </a:lnTo>
                  <a:lnTo>
                    <a:pt x="1445" y="507"/>
                  </a:lnTo>
                  <a:lnTo>
                    <a:pt x="1426" y="501"/>
                  </a:lnTo>
                  <a:lnTo>
                    <a:pt x="1404" y="495"/>
                  </a:lnTo>
                  <a:lnTo>
                    <a:pt x="1382" y="493"/>
                  </a:lnTo>
                  <a:lnTo>
                    <a:pt x="1366" y="494"/>
                  </a:lnTo>
                  <a:lnTo>
                    <a:pt x="1352" y="494"/>
                  </a:lnTo>
                  <a:lnTo>
                    <a:pt x="1337" y="497"/>
                  </a:lnTo>
                  <a:lnTo>
                    <a:pt x="1323" y="499"/>
                  </a:lnTo>
                  <a:lnTo>
                    <a:pt x="1310" y="503"/>
                  </a:lnTo>
                  <a:lnTo>
                    <a:pt x="1297" y="507"/>
                  </a:lnTo>
                  <a:lnTo>
                    <a:pt x="1285" y="511"/>
                  </a:lnTo>
                  <a:lnTo>
                    <a:pt x="1273" y="518"/>
                  </a:lnTo>
                  <a:lnTo>
                    <a:pt x="1261" y="524"/>
                  </a:lnTo>
                  <a:lnTo>
                    <a:pt x="1251" y="531"/>
                  </a:lnTo>
                  <a:lnTo>
                    <a:pt x="1241" y="539"/>
                  </a:lnTo>
                  <a:lnTo>
                    <a:pt x="1231" y="547"/>
                  </a:lnTo>
                  <a:lnTo>
                    <a:pt x="1222" y="554"/>
                  </a:lnTo>
                  <a:lnTo>
                    <a:pt x="1213" y="565"/>
                  </a:lnTo>
                  <a:lnTo>
                    <a:pt x="1205" y="574"/>
                  </a:lnTo>
                  <a:lnTo>
                    <a:pt x="1197" y="585"/>
                  </a:lnTo>
                  <a:lnTo>
                    <a:pt x="1191" y="595"/>
                  </a:lnTo>
                  <a:lnTo>
                    <a:pt x="1183" y="607"/>
                  </a:lnTo>
                  <a:lnTo>
                    <a:pt x="1178" y="619"/>
                  </a:lnTo>
                  <a:lnTo>
                    <a:pt x="1171" y="632"/>
                  </a:lnTo>
                  <a:lnTo>
                    <a:pt x="1162" y="659"/>
                  </a:lnTo>
                  <a:lnTo>
                    <a:pt x="1154" y="688"/>
                  </a:lnTo>
                  <a:lnTo>
                    <a:pt x="1148" y="720"/>
                  </a:lnTo>
                  <a:lnTo>
                    <a:pt x="1144" y="752"/>
                  </a:lnTo>
                  <a:lnTo>
                    <a:pt x="1141" y="786"/>
                  </a:lnTo>
                  <a:lnTo>
                    <a:pt x="1140" y="820"/>
                  </a:lnTo>
                  <a:lnTo>
                    <a:pt x="1140" y="1190"/>
                  </a:lnTo>
                  <a:lnTo>
                    <a:pt x="994" y="1190"/>
                  </a:lnTo>
                  <a:lnTo>
                    <a:pt x="994" y="18"/>
                  </a:lnTo>
                  <a:close/>
                  <a:moveTo>
                    <a:pt x="2459" y="714"/>
                  </a:moveTo>
                  <a:lnTo>
                    <a:pt x="2458" y="692"/>
                  </a:lnTo>
                  <a:lnTo>
                    <a:pt x="2455" y="671"/>
                  </a:lnTo>
                  <a:lnTo>
                    <a:pt x="2451" y="650"/>
                  </a:lnTo>
                  <a:lnTo>
                    <a:pt x="2446" y="629"/>
                  </a:lnTo>
                  <a:lnTo>
                    <a:pt x="2438" y="609"/>
                  </a:lnTo>
                  <a:lnTo>
                    <a:pt x="2429" y="591"/>
                  </a:lnTo>
                  <a:lnTo>
                    <a:pt x="2420" y="574"/>
                  </a:lnTo>
                  <a:lnTo>
                    <a:pt x="2408" y="558"/>
                  </a:lnTo>
                  <a:lnTo>
                    <a:pt x="2394" y="544"/>
                  </a:lnTo>
                  <a:lnTo>
                    <a:pt x="2379" y="531"/>
                  </a:lnTo>
                  <a:lnTo>
                    <a:pt x="2364" y="520"/>
                  </a:lnTo>
                  <a:lnTo>
                    <a:pt x="2345" y="510"/>
                  </a:lnTo>
                  <a:lnTo>
                    <a:pt x="2326" y="503"/>
                  </a:lnTo>
                  <a:lnTo>
                    <a:pt x="2306" y="498"/>
                  </a:lnTo>
                  <a:lnTo>
                    <a:pt x="2284" y="494"/>
                  </a:lnTo>
                  <a:lnTo>
                    <a:pt x="2262" y="493"/>
                  </a:lnTo>
                  <a:lnTo>
                    <a:pt x="2247" y="494"/>
                  </a:lnTo>
                  <a:lnTo>
                    <a:pt x="2235" y="494"/>
                  </a:lnTo>
                  <a:lnTo>
                    <a:pt x="2222" y="497"/>
                  </a:lnTo>
                  <a:lnTo>
                    <a:pt x="2211" y="498"/>
                  </a:lnTo>
                  <a:lnTo>
                    <a:pt x="2199" y="501"/>
                  </a:lnTo>
                  <a:lnTo>
                    <a:pt x="2188" y="505"/>
                  </a:lnTo>
                  <a:lnTo>
                    <a:pt x="2178" y="508"/>
                  </a:lnTo>
                  <a:lnTo>
                    <a:pt x="2169" y="514"/>
                  </a:lnTo>
                  <a:lnTo>
                    <a:pt x="2150" y="524"/>
                  </a:lnTo>
                  <a:lnTo>
                    <a:pt x="2133" y="537"/>
                  </a:lnTo>
                  <a:lnTo>
                    <a:pt x="2118" y="550"/>
                  </a:lnTo>
                  <a:lnTo>
                    <a:pt x="2105" y="566"/>
                  </a:lnTo>
                  <a:lnTo>
                    <a:pt x="2093" y="582"/>
                  </a:lnTo>
                  <a:lnTo>
                    <a:pt x="2082" y="599"/>
                  </a:lnTo>
                  <a:lnTo>
                    <a:pt x="2073" y="617"/>
                  </a:lnTo>
                  <a:lnTo>
                    <a:pt x="2065" y="637"/>
                  </a:lnTo>
                  <a:lnTo>
                    <a:pt x="2059" y="657"/>
                  </a:lnTo>
                  <a:lnTo>
                    <a:pt x="2055" y="676"/>
                  </a:lnTo>
                  <a:lnTo>
                    <a:pt x="2051" y="696"/>
                  </a:lnTo>
                  <a:lnTo>
                    <a:pt x="2047" y="714"/>
                  </a:lnTo>
                  <a:lnTo>
                    <a:pt x="2459" y="714"/>
                  </a:lnTo>
                  <a:close/>
                  <a:moveTo>
                    <a:pt x="2554" y="1157"/>
                  </a:moveTo>
                  <a:lnTo>
                    <a:pt x="2543" y="1161"/>
                  </a:lnTo>
                  <a:lnTo>
                    <a:pt x="2532" y="1165"/>
                  </a:lnTo>
                  <a:lnTo>
                    <a:pt x="2520" y="1169"/>
                  </a:lnTo>
                  <a:lnTo>
                    <a:pt x="2509" y="1173"/>
                  </a:lnTo>
                  <a:lnTo>
                    <a:pt x="2497" y="1177"/>
                  </a:lnTo>
                  <a:lnTo>
                    <a:pt x="2484" y="1181"/>
                  </a:lnTo>
                  <a:lnTo>
                    <a:pt x="2471" y="1186"/>
                  </a:lnTo>
                  <a:lnTo>
                    <a:pt x="2456" y="1190"/>
                  </a:lnTo>
                  <a:lnTo>
                    <a:pt x="2442" y="1193"/>
                  </a:lnTo>
                  <a:lnTo>
                    <a:pt x="2425" y="1197"/>
                  </a:lnTo>
                  <a:lnTo>
                    <a:pt x="2408" y="1200"/>
                  </a:lnTo>
                  <a:lnTo>
                    <a:pt x="2390" y="1203"/>
                  </a:lnTo>
                  <a:lnTo>
                    <a:pt x="2370" y="1206"/>
                  </a:lnTo>
                  <a:lnTo>
                    <a:pt x="2349" y="1207"/>
                  </a:lnTo>
                  <a:lnTo>
                    <a:pt x="2327" y="1208"/>
                  </a:lnTo>
                  <a:lnTo>
                    <a:pt x="2303" y="1208"/>
                  </a:lnTo>
                  <a:lnTo>
                    <a:pt x="2277" y="1207"/>
                  </a:lnTo>
                  <a:lnTo>
                    <a:pt x="2252" y="1206"/>
                  </a:lnTo>
                  <a:lnTo>
                    <a:pt x="2228" y="1204"/>
                  </a:lnTo>
                  <a:lnTo>
                    <a:pt x="2204" y="1200"/>
                  </a:lnTo>
                  <a:lnTo>
                    <a:pt x="2182" y="1197"/>
                  </a:lnTo>
                  <a:lnTo>
                    <a:pt x="2161" y="1190"/>
                  </a:lnTo>
                  <a:lnTo>
                    <a:pt x="2140" y="1185"/>
                  </a:lnTo>
                  <a:lnTo>
                    <a:pt x="2120" y="1177"/>
                  </a:lnTo>
                  <a:lnTo>
                    <a:pt x="2101" y="1169"/>
                  </a:lnTo>
                  <a:lnTo>
                    <a:pt x="2084" y="1160"/>
                  </a:lnTo>
                  <a:lnTo>
                    <a:pt x="2065" y="1149"/>
                  </a:lnTo>
                  <a:lnTo>
                    <a:pt x="2050" y="1139"/>
                  </a:lnTo>
                  <a:lnTo>
                    <a:pt x="2034" y="1128"/>
                  </a:lnTo>
                  <a:lnTo>
                    <a:pt x="2020" y="1117"/>
                  </a:lnTo>
                  <a:lnTo>
                    <a:pt x="2005" y="1104"/>
                  </a:lnTo>
                  <a:lnTo>
                    <a:pt x="1992" y="1089"/>
                  </a:lnTo>
                  <a:lnTo>
                    <a:pt x="1980" y="1075"/>
                  </a:lnTo>
                  <a:lnTo>
                    <a:pt x="1969" y="1060"/>
                  </a:lnTo>
                  <a:lnTo>
                    <a:pt x="1958" y="1045"/>
                  </a:lnTo>
                  <a:lnTo>
                    <a:pt x="1948" y="1027"/>
                  </a:lnTo>
                  <a:lnTo>
                    <a:pt x="1939" y="1010"/>
                  </a:lnTo>
                  <a:lnTo>
                    <a:pt x="1931" y="992"/>
                  </a:lnTo>
                  <a:lnTo>
                    <a:pt x="1923" y="974"/>
                  </a:lnTo>
                  <a:lnTo>
                    <a:pt x="1916" y="954"/>
                  </a:lnTo>
                  <a:lnTo>
                    <a:pt x="1911" y="933"/>
                  </a:lnTo>
                  <a:lnTo>
                    <a:pt x="1906" y="913"/>
                  </a:lnTo>
                  <a:lnTo>
                    <a:pt x="1902" y="891"/>
                  </a:lnTo>
                  <a:lnTo>
                    <a:pt x="1898" y="870"/>
                  </a:lnTo>
                  <a:lnTo>
                    <a:pt x="1896" y="848"/>
                  </a:lnTo>
                  <a:lnTo>
                    <a:pt x="1893" y="824"/>
                  </a:lnTo>
                  <a:lnTo>
                    <a:pt x="1893" y="801"/>
                  </a:lnTo>
                  <a:lnTo>
                    <a:pt x="1892" y="777"/>
                  </a:lnTo>
                  <a:lnTo>
                    <a:pt x="1893" y="755"/>
                  </a:lnTo>
                  <a:lnTo>
                    <a:pt x="1894" y="734"/>
                  </a:lnTo>
                  <a:lnTo>
                    <a:pt x="1896" y="713"/>
                  </a:lnTo>
                  <a:lnTo>
                    <a:pt x="1898" y="692"/>
                  </a:lnTo>
                  <a:lnTo>
                    <a:pt x="1902" y="672"/>
                  </a:lnTo>
                  <a:lnTo>
                    <a:pt x="1907" y="653"/>
                  </a:lnTo>
                  <a:lnTo>
                    <a:pt x="1913" y="633"/>
                  </a:lnTo>
                  <a:lnTo>
                    <a:pt x="1919" y="615"/>
                  </a:lnTo>
                  <a:lnTo>
                    <a:pt x="1926" y="596"/>
                  </a:lnTo>
                  <a:lnTo>
                    <a:pt x="1933" y="579"/>
                  </a:lnTo>
                  <a:lnTo>
                    <a:pt x="1941" y="562"/>
                  </a:lnTo>
                  <a:lnTo>
                    <a:pt x="1950" y="547"/>
                  </a:lnTo>
                  <a:lnTo>
                    <a:pt x="1961" y="531"/>
                  </a:lnTo>
                  <a:lnTo>
                    <a:pt x="1971" y="516"/>
                  </a:lnTo>
                  <a:lnTo>
                    <a:pt x="1982" y="502"/>
                  </a:lnTo>
                  <a:lnTo>
                    <a:pt x="1994" y="488"/>
                  </a:lnTo>
                  <a:lnTo>
                    <a:pt x="2007" y="474"/>
                  </a:lnTo>
                  <a:lnTo>
                    <a:pt x="2020" y="463"/>
                  </a:lnTo>
                  <a:lnTo>
                    <a:pt x="2034" y="451"/>
                  </a:lnTo>
                  <a:lnTo>
                    <a:pt x="2048" y="440"/>
                  </a:lnTo>
                  <a:lnTo>
                    <a:pt x="2063" y="430"/>
                  </a:lnTo>
                  <a:lnTo>
                    <a:pt x="2079" y="421"/>
                  </a:lnTo>
                  <a:lnTo>
                    <a:pt x="2094" y="412"/>
                  </a:lnTo>
                  <a:lnTo>
                    <a:pt x="2111" y="404"/>
                  </a:lnTo>
                  <a:lnTo>
                    <a:pt x="2130" y="397"/>
                  </a:lnTo>
                  <a:lnTo>
                    <a:pt x="2147" y="392"/>
                  </a:lnTo>
                  <a:lnTo>
                    <a:pt x="2165" y="387"/>
                  </a:lnTo>
                  <a:lnTo>
                    <a:pt x="2184" y="381"/>
                  </a:lnTo>
                  <a:lnTo>
                    <a:pt x="2203" y="379"/>
                  </a:lnTo>
                  <a:lnTo>
                    <a:pt x="2224" y="376"/>
                  </a:lnTo>
                  <a:lnTo>
                    <a:pt x="2243" y="375"/>
                  </a:lnTo>
                  <a:lnTo>
                    <a:pt x="2264" y="375"/>
                  </a:lnTo>
                  <a:lnTo>
                    <a:pt x="2289" y="375"/>
                  </a:lnTo>
                  <a:lnTo>
                    <a:pt x="2313" y="376"/>
                  </a:lnTo>
                  <a:lnTo>
                    <a:pt x="2335" y="379"/>
                  </a:lnTo>
                  <a:lnTo>
                    <a:pt x="2356" y="383"/>
                  </a:lnTo>
                  <a:lnTo>
                    <a:pt x="2377" y="388"/>
                  </a:lnTo>
                  <a:lnTo>
                    <a:pt x="2395" y="394"/>
                  </a:lnTo>
                  <a:lnTo>
                    <a:pt x="2413" y="401"/>
                  </a:lnTo>
                  <a:lnTo>
                    <a:pt x="2430" y="409"/>
                  </a:lnTo>
                  <a:lnTo>
                    <a:pt x="2447" y="418"/>
                  </a:lnTo>
                  <a:lnTo>
                    <a:pt x="2463" y="427"/>
                  </a:lnTo>
                  <a:lnTo>
                    <a:pt x="2477" y="438"/>
                  </a:lnTo>
                  <a:lnTo>
                    <a:pt x="2492" y="450"/>
                  </a:lnTo>
                  <a:lnTo>
                    <a:pt x="2505" y="461"/>
                  </a:lnTo>
                  <a:lnTo>
                    <a:pt x="2516" y="474"/>
                  </a:lnTo>
                  <a:lnTo>
                    <a:pt x="2528" y="489"/>
                  </a:lnTo>
                  <a:lnTo>
                    <a:pt x="2539" y="503"/>
                  </a:lnTo>
                  <a:lnTo>
                    <a:pt x="2548" y="519"/>
                  </a:lnTo>
                  <a:lnTo>
                    <a:pt x="2557" y="535"/>
                  </a:lnTo>
                  <a:lnTo>
                    <a:pt x="2565" y="552"/>
                  </a:lnTo>
                  <a:lnTo>
                    <a:pt x="2573" y="569"/>
                  </a:lnTo>
                  <a:lnTo>
                    <a:pt x="2581" y="587"/>
                  </a:lnTo>
                  <a:lnTo>
                    <a:pt x="2586" y="607"/>
                  </a:lnTo>
                  <a:lnTo>
                    <a:pt x="2592" y="626"/>
                  </a:lnTo>
                  <a:lnTo>
                    <a:pt x="2596" y="646"/>
                  </a:lnTo>
                  <a:lnTo>
                    <a:pt x="2604" y="688"/>
                  </a:lnTo>
                  <a:lnTo>
                    <a:pt x="2611" y="733"/>
                  </a:lnTo>
                  <a:lnTo>
                    <a:pt x="2613" y="777"/>
                  </a:lnTo>
                  <a:lnTo>
                    <a:pt x="2615" y="824"/>
                  </a:lnTo>
                  <a:lnTo>
                    <a:pt x="2047" y="824"/>
                  </a:lnTo>
                  <a:lnTo>
                    <a:pt x="2048" y="839"/>
                  </a:lnTo>
                  <a:lnTo>
                    <a:pt x="2048" y="853"/>
                  </a:lnTo>
                  <a:lnTo>
                    <a:pt x="2051" y="868"/>
                  </a:lnTo>
                  <a:lnTo>
                    <a:pt x="2052" y="881"/>
                  </a:lnTo>
                  <a:lnTo>
                    <a:pt x="2056" y="894"/>
                  </a:lnTo>
                  <a:lnTo>
                    <a:pt x="2059" y="907"/>
                  </a:lnTo>
                  <a:lnTo>
                    <a:pt x="2064" y="920"/>
                  </a:lnTo>
                  <a:lnTo>
                    <a:pt x="2068" y="932"/>
                  </a:lnTo>
                  <a:lnTo>
                    <a:pt x="2080" y="955"/>
                  </a:lnTo>
                  <a:lnTo>
                    <a:pt x="2094" y="976"/>
                  </a:lnTo>
                  <a:lnTo>
                    <a:pt x="2109" y="997"/>
                  </a:lnTo>
                  <a:lnTo>
                    <a:pt x="2127" y="1016"/>
                  </a:lnTo>
                  <a:lnTo>
                    <a:pt x="2145" y="1031"/>
                  </a:lnTo>
                  <a:lnTo>
                    <a:pt x="2166" y="1047"/>
                  </a:lnTo>
                  <a:lnTo>
                    <a:pt x="2187" y="1059"/>
                  </a:lnTo>
                  <a:lnTo>
                    <a:pt x="2211" y="1069"/>
                  </a:lnTo>
                  <a:lnTo>
                    <a:pt x="2234" y="1079"/>
                  </a:lnTo>
                  <a:lnTo>
                    <a:pt x="2259" y="1085"/>
                  </a:lnTo>
                  <a:lnTo>
                    <a:pt x="2284" y="1088"/>
                  </a:lnTo>
                  <a:lnTo>
                    <a:pt x="2310" y="1089"/>
                  </a:lnTo>
                  <a:lnTo>
                    <a:pt x="2327" y="1089"/>
                  </a:lnTo>
                  <a:lnTo>
                    <a:pt x="2345" y="1088"/>
                  </a:lnTo>
                  <a:lnTo>
                    <a:pt x="2365" y="1085"/>
                  </a:lnTo>
                  <a:lnTo>
                    <a:pt x="2383" y="1081"/>
                  </a:lnTo>
                  <a:lnTo>
                    <a:pt x="2401" y="1076"/>
                  </a:lnTo>
                  <a:lnTo>
                    <a:pt x="2420" y="1072"/>
                  </a:lnTo>
                  <a:lnTo>
                    <a:pt x="2438" y="1067"/>
                  </a:lnTo>
                  <a:lnTo>
                    <a:pt x="2455" y="1060"/>
                  </a:lnTo>
                  <a:lnTo>
                    <a:pt x="2471" y="1055"/>
                  </a:lnTo>
                  <a:lnTo>
                    <a:pt x="2486" y="1048"/>
                  </a:lnTo>
                  <a:lnTo>
                    <a:pt x="2501" y="1042"/>
                  </a:lnTo>
                  <a:lnTo>
                    <a:pt x="2514" y="1035"/>
                  </a:lnTo>
                  <a:lnTo>
                    <a:pt x="2526" y="1027"/>
                  </a:lnTo>
                  <a:lnTo>
                    <a:pt x="2537" y="1022"/>
                  </a:lnTo>
                  <a:lnTo>
                    <a:pt x="2547" y="1016"/>
                  </a:lnTo>
                  <a:lnTo>
                    <a:pt x="2554" y="1010"/>
                  </a:lnTo>
                  <a:lnTo>
                    <a:pt x="2554" y="1157"/>
                  </a:lnTo>
                  <a:close/>
                  <a:moveTo>
                    <a:pt x="2811" y="393"/>
                  </a:moveTo>
                  <a:lnTo>
                    <a:pt x="2952" y="393"/>
                  </a:lnTo>
                  <a:lnTo>
                    <a:pt x="2952" y="520"/>
                  </a:lnTo>
                  <a:lnTo>
                    <a:pt x="2956" y="520"/>
                  </a:lnTo>
                  <a:lnTo>
                    <a:pt x="2965" y="503"/>
                  </a:lnTo>
                  <a:lnTo>
                    <a:pt x="2974" y="488"/>
                  </a:lnTo>
                  <a:lnTo>
                    <a:pt x="2986" y="473"/>
                  </a:lnTo>
                  <a:lnTo>
                    <a:pt x="2998" y="459"/>
                  </a:lnTo>
                  <a:lnTo>
                    <a:pt x="3012" y="446"/>
                  </a:lnTo>
                  <a:lnTo>
                    <a:pt x="3026" y="434"/>
                  </a:lnTo>
                  <a:lnTo>
                    <a:pt x="3042" y="423"/>
                  </a:lnTo>
                  <a:lnTo>
                    <a:pt x="3060" y="413"/>
                  </a:lnTo>
                  <a:lnTo>
                    <a:pt x="3079" y="404"/>
                  </a:lnTo>
                  <a:lnTo>
                    <a:pt x="3097" y="396"/>
                  </a:lnTo>
                  <a:lnTo>
                    <a:pt x="3115" y="389"/>
                  </a:lnTo>
                  <a:lnTo>
                    <a:pt x="3135" y="384"/>
                  </a:lnTo>
                  <a:lnTo>
                    <a:pt x="3154" y="380"/>
                  </a:lnTo>
                  <a:lnTo>
                    <a:pt x="3174" y="377"/>
                  </a:lnTo>
                  <a:lnTo>
                    <a:pt x="3195" y="375"/>
                  </a:lnTo>
                  <a:lnTo>
                    <a:pt x="3216" y="375"/>
                  </a:lnTo>
                  <a:lnTo>
                    <a:pt x="3234" y="375"/>
                  </a:lnTo>
                  <a:lnTo>
                    <a:pt x="3252" y="376"/>
                  </a:lnTo>
                  <a:lnTo>
                    <a:pt x="3271" y="377"/>
                  </a:lnTo>
                  <a:lnTo>
                    <a:pt x="3288" y="380"/>
                  </a:lnTo>
                  <a:lnTo>
                    <a:pt x="3303" y="384"/>
                  </a:lnTo>
                  <a:lnTo>
                    <a:pt x="3319" y="388"/>
                  </a:lnTo>
                  <a:lnTo>
                    <a:pt x="3335" y="392"/>
                  </a:lnTo>
                  <a:lnTo>
                    <a:pt x="3349" y="397"/>
                  </a:lnTo>
                  <a:lnTo>
                    <a:pt x="3362" y="404"/>
                  </a:lnTo>
                  <a:lnTo>
                    <a:pt x="3377" y="410"/>
                  </a:lnTo>
                  <a:lnTo>
                    <a:pt x="3388" y="417"/>
                  </a:lnTo>
                  <a:lnTo>
                    <a:pt x="3400" y="426"/>
                  </a:lnTo>
                  <a:lnTo>
                    <a:pt x="3412" y="434"/>
                  </a:lnTo>
                  <a:lnTo>
                    <a:pt x="3422" y="444"/>
                  </a:lnTo>
                  <a:lnTo>
                    <a:pt x="3432" y="455"/>
                  </a:lnTo>
                  <a:lnTo>
                    <a:pt x="3442" y="465"/>
                  </a:lnTo>
                  <a:lnTo>
                    <a:pt x="3450" y="477"/>
                  </a:lnTo>
                  <a:lnTo>
                    <a:pt x="3458" y="489"/>
                  </a:lnTo>
                  <a:lnTo>
                    <a:pt x="3466" y="502"/>
                  </a:lnTo>
                  <a:lnTo>
                    <a:pt x="3472" y="515"/>
                  </a:lnTo>
                  <a:lnTo>
                    <a:pt x="3479" y="528"/>
                  </a:lnTo>
                  <a:lnTo>
                    <a:pt x="3485" y="543"/>
                  </a:lnTo>
                  <a:lnTo>
                    <a:pt x="3490" y="558"/>
                  </a:lnTo>
                  <a:lnTo>
                    <a:pt x="3496" y="573"/>
                  </a:lnTo>
                  <a:lnTo>
                    <a:pt x="3500" y="590"/>
                  </a:lnTo>
                  <a:lnTo>
                    <a:pt x="3503" y="605"/>
                  </a:lnTo>
                  <a:lnTo>
                    <a:pt x="3506" y="623"/>
                  </a:lnTo>
                  <a:lnTo>
                    <a:pt x="3509" y="641"/>
                  </a:lnTo>
                  <a:lnTo>
                    <a:pt x="3511" y="678"/>
                  </a:lnTo>
                  <a:lnTo>
                    <a:pt x="3513" y="717"/>
                  </a:lnTo>
                  <a:lnTo>
                    <a:pt x="3513" y="1190"/>
                  </a:lnTo>
                  <a:lnTo>
                    <a:pt x="3366" y="1190"/>
                  </a:lnTo>
                  <a:lnTo>
                    <a:pt x="3366" y="777"/>
                  </a:lnTo>
                  <a:lnTo>
                    <a:pt x="3366" y="743"/>
                  </a:lnTo>
                  <a:lnTo>
                    <a:pt x="3365" y="712"/>
                  </a:lnTo>
                  <a:lnTo>
                    <a:pt x="3361" y="681"/>
                  </a:lnTo>
                  <a:lnTo>
                    <a:pt x="3357" y="655"/>
                  </a:lnTo>
                  <a:lnTo>
                    <a:pt x="3353" y="630"/>
                  </a:lnTo>
                  <a:lnTo>
                    <a:pt x="3347" y="607"/>
                  </a:lnTo>
                  <a:lnTo>
                    <a:pt x="3339" y="586"/>
                  </a:lnTo>
                  <a:lnTo>
                    <a:pt x="3331" y="569"/>
                  </a:lnTo>
                  <a:lnTo>
                    <a:pt x="3326" y="560"/>
                  </a:lnTo>
                  <a:lnTo>
                    <a:pt x="3320" y="552"/>
                  </a:lnTo>
                  <a:lnTo>
                    <a:pt x="3315" y="545"/>
                  </a:lnTo>
                  <a:lnTo>
                    <a:pt x="3309" y="537"/>
                  </a:lnTo>
                  <a:lnTo>
                    <a:pt x="3302" y="531"/>
                  </a:lnTo>
                  <a:lnTo>
                    <a:pt x="3296" y="526"/>
                  </a:lnTo>
                  <a:lnTo>
                    <a:pt x="3288" y="520"/>
                  </a:lnTo>
                  <a:lnTo>
                    <a:pt x="3280" y="515"/>
                  </a:lnTo>
                  <a:lnTo>
                    <a:pt x="3263" y="507"/>
                  </a:lnTo>
                  <a:lnTo>
                    <a:pt x="3243" y="501"/>
                  </a:lnTo>
                  <a:lnTo>
                    <a:pt x="3221" y="495"/>
                  </a:lnTo>
                  <a:lnTo>
                    <a:pt x="3199" y="493"/>
                  </a:lnTo>
                  <a:lnTo>
                    <a:pt x="3183" y="494"/>
                  </a:lnTo>
                  <a:lnTo>
                    <a:pt x="3169" y="494"/>
                  </a:lnTo>
                  <a:lnTo>
                    <a:pt x="3154" y="497"/>
                  </a:lnTo>
                  <a:lnTo>
                    <a:pt x="3140" y="499"/>
                  </a:lnTo>
                  <a:lnTo>
                    <a:pt x="3127" y="503"/>
                  </a:lnTo>
                  <a:lnTo>
                    <a:pt x="3114" y="507"/>
                  </a:lnTo>
                  <a:lnTo>
                    <a:pt x="3102" y="511"/>
                  </a:lnTo>
                  <a:lnTo>
                    <a:pt x="3090" y="518"/>
                  </a:lnTo>
                  <a:lnTo>
                    <a:pt x="3079" y="524"/>
                  </a:lnTo>
                  <a:lnTo>
                    <a:pt x="3068" y="531"/>
                  </a:lnTo>
                  <a:lnTo>
                    <a:pt x="3058" y="539"/>
                  </a:lnTo>
                  <a:lnTo>
                    <a:pt x="3049" y="547"/>
                  </a:lnTo>
                  <a:lnTo>
                    <a:pt x="3039" y="554"/>
                  </a:lnTo>
                  <a:lnTo>
                    <a:pt x="3030" y="565"/>
                  </a:lnTo>
                  <a:lnTo>
                    <a:pt x="3022" y="574"/>
                  </a:lnTo>
                  <a:lnTo>
                    <a:pt x="3015" y="585"/>
                  </a:lnTo>
                  <a:lnTo>
                    <a:pt x="3008" y="595"/>
                  </a:lnTo>
                  <a:lnTo>
                    <a:pt x="3001" y="607"/>
                  </a:lnTo>
                  <a:lnTo>
                    <a:pt x="2995" y="619"/>
                  </a:lnTo>
                  <a:lnTo>
                    <a:pt x="2988" y="632"/>
                  </a:lnTo>
                  <a:lnTo>
                    <a:pt x="2979" y="659"/>
                  </a:lnTo>
                  <a:lnTo>
                    <a:pt x="2971" y="688"/>
                  </a:lnTo>
                  <a:lnTo>
                    <a:pt x="2965" y="720"/>
                  </a:lnTo>
                  <a:lnTo>
                    <a:pt x="2961" y="752"/>
                  </a:lnTo>
                  <a:lnTo>
                    <a:pt x="2958" y="786"/>
                  </a:lnTo>
                  <a:lnTo>
                    <a:pt x="2957" y="820"/>
                  </a:lnTo>
                  <a:lnTo>
                    <a:pt x="2957" y="1190"/>
                  </a:lnTo>
                  <a:lnTo>
                    <a:pt x="2811" y="1190"/>
                  </a:lnTo>
                  <a:lnTo>
                    <a:pt x="2811" y="393"/>
                  </a:lnTo>
                  <a:close/>
                  <a:moveTo>
                    <a:pt x="4086" y="1071"/>
                  </a:moveTo>
                  <a:lnTo>
                    <a:pt x="4098" y="1071"/>
                  </a:lnTo>
                  <a:lnTo>
                    <a:pt x="4111" y="1069"/>
                  </a:lnTo>
                  <a:lnTo>
                    <a:pt x="4123" y="1068"/>
                  </a:lnTo>
                  <a:lnTo>
                    <a:pt x="4135" y="1065"/>
                  </a:lnTo>
                  <a:lnTo>
                    <a:pt x="4147" y="1063"/>
                  </a:lnTo>
                  <a:lnTo>
                    <a:pt x="4158" y="1059"/>
                  </a:lnTo>
                  <a:lnTo>
                    <a:pt x="4169" y="1055"/>
                  </a:lnTo>
                  <a:lnTo>
                    <a:pt x="4181" y="1050"/>
                  </a:lnTo>
                  <a:lnTo>
                    <a:pt x="4202" y="1038"/>
                  </a:lnTo>
                  <a:lnTo>
                    <a:pt x="4220" y="1025"/>
                  </a:lnTo>
                  <a:lnTo>
                    <a:pt x="4238" y="1009"/>
                  </a:lnTo>
                  <a:lnTo>
                    <a:pt x="4254" y="992"/>
                  </a:lnTo>
                  <a:lnTo>
                    <a:pt x="4268" y="972"/>
                  </a:lnTo>
                  <a:lnTo>
                    <a:pt x="4280" y="953"/>
                  </a:lnTo>
                  <a:lnTo>
                    <a:pt x="4292" y="931"/>
                  </a:lnTo>
                  <a:lnTo>
                    <a:pt x="4301" y="906"/>
                  </a:lnTo>
                  <a:lnTo>
                    <a:pt x="4309" y="881"/>
                  </a:lnTo>
                  <a:lnTo>
                    <a:pt x="4314" y="856"/>
                  </a:lnTo>
                  <a:lnTo>
                    <a:pt x="4317" y="828"/>
                  </a:lnTo>
                  <a:lnTo>
                    <a:pt x="4318" y="801"/>
                  </a:lnTo>
                  <a:lnTo>
                    <a:pt x="4317" y="769"/>
                  </a:lnTo>
                  <a:lnTo>
                    <a:pt x="4314" y="740"/>
                  </a:lnTo>
                  <a:lnTo>
                    <a:pt x="4310" y="712"/>
                  </a:lnTo>
                  <a:lnTo>
                    <a:pt x="4303" y="683"/>
                  </a:lnTo>
                  <a:lnTo>
                    <a:pt x="4296" y="657"/>
                  </a:lnTo>
                  <a:lnTo>
                    <a:pt x="4286" y="630"/>
                  </a:lnTo>
                  <a:lnTo>
                    <a:pt x="4275" y="607"/>
                  </a:lnTo>
                  <a:lnTo>
                    <a:pt x="4260" y="586"/>
                  </a:lnTo>
                  <a:lnTo>
                    <a:pt x="4252" y="575"/>
                  </a:lnTo>
                  <a:lnTo>
                    <a:pt x="4245" y="565"/>
                  </a:lnTo>
                  <a:lnTo>
                    <a:pt x="4237" y="556"/>
                  </a:lnTo>
                  <a:lnTo>
                    <a:pt x="4228" y="548"/>
                  </a:lnTo>
                  <a:lnTo>
                    <a:pt x="4218" y="540"/>
                  </a:lnTo>
                  <a:lnTo>
                    <a:pt x="4208" y="532"/>
                  </a:lnTo>
                  <a:lnTo>
                    <a:pt x="4198" y="524"/>
                  </a:lnTo>
                  <a:lnTo>
                    <a:pt x="4187" y="518"/>
                  </a:lnTo>
                  <a:lnTo>
                    <a:pt x="4177" y="512"/>
                  </a:lnTo>
                  <a:lnTo>
                    <a:pt x="4165" y="507"/>
                  </a:lnTo>
                  <a:lnTo>
                    <a:pt x="4153" y="503"/>
                  </a:lnTo>
                  <a:lnTo>
                    <a:pt x="4140" y="499"/>
                  </a:lnTo>
                  <a:lnTo>
                    <a:pt x="4127" y="497"/>
                  </a:lnTo>
                  <a:lnTo>
                    <a:pt x="4114" y="495"/>
                  </a:lnTo>
                  <a:lnTo>
                    <a:pt x="4101" y="494"/>
                  </a:lnTo>
                  <a:lnTo>
                    <a:pt x="4086" y="493"/>
                  </a:lnTo>
                  <a:lnTo>
                    <a:pt x="4072" y="494"/>
                  </a:lnTo>
                  <a:lnTo>
                    <a:pt x="4059" y="495"/>
                  </a:lnTo>
                  <a:lnTo>
                    <a:pt x="4046" y="497"/>
                  </a:lnTo>
                  <a:lnTo>
                    <a:pt x="4034" y="501"/>
                  </a:lnTo>
                  <a:lnTo>
                    <a:pt x="4021" y="503"/>
                  </a:lnTo>
                  <a:lnTo>
                    <a:pt x="4011" y="508"/>
                  </a:lnTo>
                  <a:lnTo>
                    <a:pt x="3999" y="514"/>
                  </a:lnTo>
                  <a:lnTo>
                    <a:pt x="3988" y="520"/>
                  </a:lnTo>
                  <a:lnTo>
                    <a:pt x="3978" y="528"/>
                  </a:lnTo>
                  <a:lnTo>
                    <a:pt x="3969" y="535"/>
                  </a:lnTo>
                  <a:lnTo>
                    <a:pt x="3960" y="543"/>
                  </a:lnTo>
                  <a:lnTo>
                    <a:pt x="3951" y="552"/>
                  </a:lnTo>
                  <a:lnTo>
                    <a:pt x="3935" y="570"/>
                  </a:lnTo>
                  <a:lnTo>
                    <a:pt x="3920" y="591"/>
                  </a:lnTo>
                  <a:lnTo>
                    <a:pt x="3907" y="613"/>
                  </a:lnTo>
                  <a:lnTo>
                    <a:pt x="3896" y="636"/>
                  </a:lnTo>
                  <a:lnTo>
                    <a:pt x="3886" y="661"/>
                  </a:lnTo>
                  <a:lnTo>
                    <a:pt x="3879" y="685"/>
                  </a:lnTo>
                  <a:lnTo>
                    <a:pt x="3873" y="712"/>
                  </a:lnTo>
                  <a:lnTo>
                    <a:pt x="3868" y="738"/>
                  </a:lnTo>
                  <a:lnTo>
                    <a:pt x="3866" y="764"/>
                  </a:lnTo>
                  <a:lnTo>
                    <a:pt x="3866" y="790"/>
                  </a:lnTo>
                  <a:lnTo>
                    <a:pt x="3866" y="818"/>
                  </a:lnTo>
                  <a:lnTo>
                    <a:pt x="3868" y="844"/>
                  </a:lnTo>
                  <a:lnTo>
                    <a:pt x="3873" y="872"/>
                  </a:lnTo>
                  <a:lnTo>
                    <a:pt x="3880" y="896"/>
                  </a:lnTo>
                  <a:lnTo>
                    <a:pt x="3889" y="921"/>
                  </a:lnTo>
                  <a:lnTo>
                    <a:pt x="3900" y="945"/>
                  </a:lnTo>
                  <a:lnTo>
                    <a:pt x="3911" y="966"/>
                  </a:lnTo>
                  <a:lnTo>
                    <a:pt x="3924" y="987"/>
                  </a:lnTo>
                  <a:lnTo>
                    <a:pt x="3939" y="1005"/>
                  </a:lnTo>
                  <a:lnTo>
                    <a:pt x="3956" y="1021"/>
                  </a:lnTo>
                  <a:lnTo>
                    <a:pt x="3965" y="1029"/>
                  </a:lnTo>
                  <a:lnTo>
                    <a:pt x="3974" y="1035"/>
                  </a:lnTo>
                  <a:lnTo>
                    <a:pt x="3983" y="1042"/>
                  </a:lnTo>
                  <a:lnTo>
                    <a:pt x="3994" y="1048"/>
                  </a:lnTo>
                  <a:lnTo>
                    <a:pt x="4004" y="1054"/>
                  </a:lnTo>
                  <a:lnTo>
                    <a:pt x="4015" y="1058"/>
                  </a:lnTo>
                  <a:lnTo>
                    <a:pt x="4026" y="1062"/>
                  </a:lnTo>
                  <a:lnTo>
                    <a:pt x="4037" y="1065"/>
                  </a:lnTo>
                  <a:lnTo>
                    <a:pt x="4049" y="1068"/>
                  </a:lnTo>
                  <a:lnTo>
                    <a:pt x="4062" y="1069"/>
                  </a:lnTo>
                  <a:lnTo>
                    <a:pt x="4073" y="1071"/>
                  </a:lnTo>
                  <a:lnTo>
                    <a:pt x="4086" y="1071"/>
                  </a:lnTo>
                  <a:close/>
                  <a:moveTo>
                    <a:pt x="4464" y="1155"/>
                  </a:moveTo>
                  <a:lnTo>
                    <a:pt x="4464" y="1177"/>
                  </a:lnTo>
                  <a:lnTo>
                    <a:pt x="4463" y="1199"/>
                  </a:lnTo>
                  <a:lnTo>
                    <a:pt x="4460" y="1220"/>
                  </a:lnTo>
                  <a:lnTo>
                    <a:pt x="4458" y="1241"/>
                  </a:lnTo>
                  <a:lnTo>
                    <a:pt x="4455" y="1261"/>
                  </a:lnTo>
                  <a:lnTo>
                    <a:pt x="4451" y="1279"/>
                  </a:lnTo>
                  <a:lnTo>
                    <a:pt x="4446" y="1297"/>
                  </a:lnTo>
                  <a:lnTo>
                    <a:pt x="4439" y="1316"/>
                  </a:lnTo>
                  <a:lnTo>
                    <a:pt x="4433" y="1333"/>
                  </a:lnTo>
                  <a:lnTo>
                    <a:pt x="4426" y="1350"/>
                  </a:lnTo>
                  <a:lnTo>
                    <a:pt x="4419" y="1366"/>
                  </a:lnTo>
                  <a:lnTo>
                    <a:pt x="4409" y="1381"/>
                  </a:lnTo>
                  <a:lnTo>
                    <a:pt x="4400" y="1396"/>
                  </a:lnTo>
                  <a:lnTo>
                    <a:pt x="4390" y="1410"/>
                  </a:lnTo>
                  <a:lnTo>
                    <a:pt x="4378" y="1423"/>
                  </a:lnTo>
                  <a:lnTo>
                    <a:pt x="4366" y="1436"/>
                  </a:lnTo>
                  <a:lnTo>
                    <a:pt x="4353" y="1448"/>
                  </a:lnTo>
                  <a:lnTo>
                    <a:pt x="4340" y="1460"/>
                  </a:lnTo>
                  <a:lnTo>
                    <a:pt x="4326" y="1470"/>
                  </a:lnTo>
                  <a:lnTo>
                    <a:pt x="4310" y="1480"/>
                  </a:lnTo>
                  <a:lnTo>
                    <a:pt x="4294" y="1489"/>
                  </a:lnTo>
                  <a:lnTo>
                    <a:pt x="4276" y="1497"/>
                  </a:lnTo>
                  <a:lnTo>
                    <a:pt x="4259" y="1505"/>
                  </a:lnTo>
                  <a:lnTo>
                    <a:pt x="4239" y="1511"/>
                  </a:lnTo>
                  <a:lnTo>
                    <a:pt x="4220" y="1516"/>
                  </a:lnTo>
                  <a:lnTo>
                    <a:pt x="4199" y="1522"/>
                  </a:lnTo>
                  <a:lnTo>
                    <a:pt x="4177" y="1527"/>
                  </a:lnTo>
                  <a:lnTo>
                    <a:pt x="4154" y="1529"/>
                  </a:lnTo>
                  <a:lnTo>
                    <a:pt x="4131" y="1532"/>
                  </a:lnTo>
                  <a:lnTo>
                    <a:pt x="4106" y="1535"/>
                  </a:lnTo>
                  <a:lnTo>
                    <a:pt x="4081" y="1536"/>
                  </a:lnTo>
                  <a:lnTo>
                    <a:pt x="4055" y="1536"/>
                  </a:lnTo>
                  <a:lnTo>
                    <a:pt x="4039" y="1536"/>
                  </a:lnTo>
                  <a:lnTo>
                    <a:pt x="4024" y="1536"/>
                  </a:lnTo>
                  <a:lnTo>
                    <a:pt x="4008" y="1535"/>
                  </a:lnTo>
                  <a:lnTo>
                    <a:pt x="3994" y="1533"/>
                  </a:lnTo>
                  <a:lnTo>
                    <a:pt x="3978" y="1532"/>
                  </a:lnTo>
                  <a:lnTo>
                    <a:pt x="3962" y="1531"/>
                  </a:lnTo>
                  <a:lnTo>
                    <a:pt x="3945" y="1528"/>
                  </a:lnTo>
                  <a:lnTo>
                    <a:pt x="3928" y="1526"/>
                  </a:lnTo>
                  <a:lnTo>
                    <a:pt x="3911" y="1522"/>
                  </a:lnTo>
                  <a:lnTo>
                    <a:pt x="3893" y="1518"/>
                  </a:lnTo>
                  <a:lnTo>
                    <a:pt x="3875" y="1514"/>
                  </a:lnTo>
                  <a:lnTo>
                    <a:pt x="3856" y="1508"/>
                  </a:lnTo>
                  <a:lnTo>
                    <a:pt x="3837" y="1503"/>
                  </a:lnTo>
                  <a:lnTo>
                    <a:pt x="3816" y="1497"/>
                  </a:lnTo>
                  <a:lnTo>
                    <a:pt x="3794" y="1490"/>
                  </a:lnTo>
                  <a:lnTo>
                    <a:pt x="3770" y="1481"/>
                  </a:lnTo>
                  <a:lnTo>
                    <a:pt x="3786" y="1346"/>
                  </a:lnTo>
                  <a:lnTo>
                    <a:pt x="3807" y="1355"/>
                  </a:lnTo>
                  <a:lnTo>
                    <a:pt x="3826" y="1363"/>
                  </a:lnTo>
                  <a:lnTo>
                    <a:pt x="3845" y="1371"/>
                  </a:lnTo>
                  <a:lnTo>
                    <a:pt x="3863" y="1379"/>
                  </a:lnTo>
                  <a:lnTo>
                    <a:pt x="3880" y="1385"/>
                  </a:lnTo>
                  <a:lnTo>
                    <a:pt x="3897" y="1391"/>
                  </a:lnTo>
                  <a:lnTo>
                    <a:pt x="3914" y="1396"/>
                  </a:lnTo>
                  <a:lnTo>
                    <a:pt x="3931" y="1401"/>
                  </a:lnTo>
                  <a:lnTo>
                    <a:pt x="3947" y="1405"/>
                  </a:lnTo>
                  <a:lnTo>
                    <a:pt x="3964" y="1409"/>
                  </a:lnTo>
                  <a:lnTo>
                    <a:pt x="3981" y="1411"/>
                  </a:lnTo>
                  <a:lnTo>
                    <a:pt x="3998" y="1414"/>
                  </a:lnTo>
                  <a:lnTo>
                    <a:pt x="4015" y="1415"/>
                  </a:lnTo>
                  <a:lnTo>
                    <a:pt x="4033" y="1417"/>
                  </a:lnTo>
                  <a:lnTo>
                    <a:pt x="4052" y="1417"/>
                  </a:lnTo>
                  <a:lnTo>
                    <a:pt x="4072" y="1417"/>
                  </a:lnTo>
                  <a:lnTo>
                    <a:pt x="4101" y="1417"/>
                  </a:lnTo>
                  <a:lnTo>
                    <a:pt x="4127" y="1413"/>
                  </a:lnTo>
                  <a:lnTo>
                    <a:pt x="4140" y="1410"/>
                  </a:lnTo>
                  <a:lnTo>
                    <a:pt x="4152" y="1408"/>
                  </a:lnTo>
                  <a:lnTo>
                    <a:pt x="4164" y="1404"/>
                  </a:lnTo>
                  <a:lnTo>
                    <a:pt x="4175" y="1398"/>
                  </a:lnTo>
                  <a:lnTo>
                    <a:pt x="4187" y="1394"/>
                  </a:lnTo>
                  <a:lnTo>
                    <a:pt x="4198" y="1389"/>
                  </a:lnTo>
                  <a:lnTo>
                    <a:pt x="4208" y="1383"/>
                  </a:lnTo>
                  <a:lnTo>
                    <a:pt x="4218" y="1376"/>
                  </a:lnTo>
                  <a:lnTo>
                    <a:pt x="4228" y="1370"/>
                  </a:lnTo>
                  <a:lnTo>
                    <a:pt x="4237" y="1362"/>
                  </a:lnTo>
                  <a:lnTo>
                    <a:pt x="4245" y="1353"/>
                  </a:lnTo>
                  <a:lnTo>
                    <a:pt x="4254" y="1343"/>
                  </a:lnTo>
                  <a:lnTo>
                    <a:pt x="4268" y="1325"/>
                  </a:lnTo>
                  <a:lnTo>
                    <a:pt x="4281" y="1304"/>
                  </a:lnTo>
                  <a:lnTo>
                    <a:pt x="4293" y="1282"/>
                  </a:lnTo>
                  <a:lnTo>
                    <a:pt x="4302" y="1257"/>
                  </a:lnTo>
                  <a:lnTo>
                    <a:pt x="4309" y="1232"/>
                  </a:lnTo>
                  <a:lnTo>
                    <a:pt x="4314" y="1204"/>
                  </a:lnTo>
                  <a:lnTo>
                    <a:pt x="4317" y="1176"/>
                  </a:lnTo>
                  <a:lnTo>
                    <a:pt x="4318" y="1144"/>
                  </a:lnTo>
                  <a:lnTo>
                    <a:pt x="4318" y="1065"/>
                  </a:lnTo>
                  <a:lnTo>
                    <a:pt x="4315" y="1065"/>
                  </a:lnTo>
                  <a:lnTo>
                    <a:pt x="4303" y="1081"/>
                  </a:lnTo>
                  <a:lnTo>
                    <a:pt x="4290" y="1096"/>
                  </a:lnTo>
                  <a:lnTo>
                    <a:pt x="4276" y="1109"/>
                  </a:lnTo>
                  <a:lnTo>
                    <a:pt x="4262" y="1121"/>
                  </a:lnTo>
                  <a:lnTo>
                    <a:pt x="4247" y="1131"/>
                  </a:lnTo>
                  <a:lnTo>
                    <a:pt x="4230" y="1142"/>
                  </a:lnTo>
                  <a:lnTo>
                    <a:pt x="4215" y="1151"/>
                  </a:lnTo>
                  <a:lnTo>
                    <a:pt x="4196" y="1159"/>
                  </a:lnTo>
                  <a:lnTo>
                    <a:pt x="4178" y="1166"/>
                  </a:lnTo>
                  <a:lnTo>
                    <a:pt x="4161" y="1173"/>
                  </a:lnTo>
                  <a:lnTo>
                    <a:pt x="4143" y="1178"/>
                  </a:lnTo>
                  <a:lnTo>
                    <a:pt x="4124" y="1182"/>
                  </a:lnTo>
                  <a:lnTo>
                    <a:pt x="4105" y="1185"/>
                  </a:lnTo>
                  <a:lnTo>
                    <a:pt x="4086" y="1187"/>
                  </a:lnTo>
                  <a:lnTo>
                    <a:pt x="4068" y="1189"/>
                  </a:lnTo>
                  <a:lnTo>
                    <a:pt x="4049" y="1190"/>
                  </a:lnTo>
                  <a:lnTo>
                    <a:pt x="4028" y="1189"/>
                  </a:lnTo>
                  <a:lnTo>
                    <a:pt x="4007" y="1187"/>
                  </a:lnTo>
                  <a:lnTo>
                    <a:pt x="3987" y="1185"/>
                  </a:lnTo>
                  <a:lnTo>
                    <a:pt x="3969" y="1181"/>
                  </a:lnTo>
                  <a:lnTo>
                    <a:pt x="3951" y="1177"/>
                  </a:lnTo>
                  <a:lnTo>
                    <a:pt x="3932" y="1172"/>
                  </a:lnTo>
                  <a:lnTo>
                    <a:pt x="3915" y="1165"/>
                  </a:lnTo>
                  <a:lnTo>
                    <a:pt x="3900" y="1157"/>
                  </a:lnTo>
                  <a:lnTo>
                    <a:pt x="3884" y="1149"/>
                  </a:lnTo>
                  <a:lnTo>
                    <a:pt x="3868" y="1140"/>
                  </a:lnTo>
                  <a:lnTo>
                    <a:pt x="3854" y="1130"/>
                  </a:lnTo>
                  <a:lnTo>
                    <a:pt x="3841" y="1119"/>
                  </a:lnTo>
                  <a:lnTo>
                    <a:pt x="3828" y="1109"/>
                  </a:lnTo>
                  <a:lnTo>
                    <a:pt x="3816" y="1097"/>
                  </a:lnTo>
                  <a:lnTo>
                    <a:pt x="3804" y="1084"/>
                  </a:lnTo>
                  <a:lnTo>
                    <a:pt x="3794" y="1071"/>
                  </a:lnTo>
                  <a:lnTo>
                    <a:pt x="3783" y="1056"/>
                  </a:lnTo>
                  <a:lnTo>
                    <a:pt x="3774" y="1042"/>
                  </a:lnTo>
                  <a:lnTo>
                    <a:pt x="3765" y="1027"/>
                  </a:lnTo>
                  <a:lnTo>
                    <a:pt x="3757" y="1012"/>
                  </a:lnTo>
                  <a:lnTo>
                    <a:pt x="3749" y="996"/>
                  </a:lnTo>
                  <a:lnTo>
                    <a:pt x="3743" y="980"/>
                  </a:lnTo>
                  <a:lnTo>
                    <a:pt x="3736" y="963"/>
                  </a:lnTo>
                  <a:lnTo>
                    <a:pt x="3730" y="946"/>
                  </a:lnTo>
                  <a:lnTo>
                    <a:pt x="3726" y="928"/>
                  </a:lnTo>
                  <a:lnTo>
                    <a:pt x="3720" y="911"/>
                  </a:lnTo>
                  <a:lnTo>
                    <a:pt x="3718" y="893"/>
                  </a:lnTo>
                  <a:lnTo>
                    <a:pt x="3714" y="874"/>
                  </a:lnTo>
                  <a:lnTo>
                    <a:pt x="3713" y="854"/>
                  </a:lnTo>
                  <a:lnTo>
                    <a:pt x="3710" y="836"/>
                  </a:lnTo>
                  <a:lnTo>
                    <a:pt x="3710" y="816"/>
                  </a:lnTo>
                  <a:lnTo>
                    <a:pt x="3709" y="798"/>
                  </a:lnTo>
                  <a:lnTo>
                    <a:pt x="3710" y="778"/>
                  </a:lnTo>
                  <a:lnTo>
                    <a:pt x="3710" y="759"/>
                  </a:lnTo>
                  <a:lnTo>
                    <a:pt x="3713" y="740"/>
                  </a:lnTo>
                  <a:lnTo>
                    <a:pt x="3715" y="721"/>
                  </a:lnTo>
                  <a:lnTo>
                    <a:pt x="3718" y="702"/>
                  </a:lnTo>
                  <a:lnTo>
                    <a:pt x="3722" y="683"/>
                  </a:lnTo>
                  <a:lnTo>
                    <a:pt x="3726" y="664"/>
                  </a:lnTo>
                  <a:lnTo>
                    <a:pt x="3731" y="645"/>
                  </a:lnTo>
                  <a:lnTo>
                    <a:pt x="3737" y="626"/>
                  </a:lnTo>
                  <a:lnTo>
                    <a:pt x="3743" y="608"/>
                  </a:lnTo>
                  <a:lnTo>
                    <a:pt x="3751" y="591"/>
                  </a:lnTo>
                  <a:lnTo>
                    <a:pt x="3758" y="574"/>
                  </a:lnTo>
                  <a:lnTo>
                    <a:pt x="3767" y="557"/>
                  </a:lnTo>
                  <a:lnTo>
                    <a:pt x="3777" y="541"/>
                  </a:lnTo>
                  <a:lnTo>
                    <a:pt x="3786" y="524"/>
                  </a:lnTo>
                  <a:lnTo>
                    <a:pt x="3798" y="510"/>
                  </a:lnTo>
                  <a:lnTo>
                    <a:pt x="3808" y="495"/>
                  </a:lnTo>
                  <a:lnTo>
                    <a:pt x="3821" y="481"/>
                  </a:lnTo>
                  <a:lnTo>
                    <a:pt x="3834" y="468"/>
                  </a:lnTo>
                  <a:lnTo>
                    <a:pt x="3847" y="455"/>
                  </a:lnTo>
                  <a:lnTo>
                    <a:pt x="3862" y="443"/>
                  </a:lnTo>
                  <a:lnTo>
                    <a:pt x="3876" y="432"/>
                  </a:lnTo>
                  <a:lnTo>
                    <a:pt x="3892" y="422"/>
                  </a:lnTo>
                  <a:lnTo>
                    <a:pt x="3907" y="412"/>
                  </a:lnTo>
                  <a:lnTo>
                    <a:pt x="3924" y="404"/>
                  </a:lnTo>
                  <a:lnTo>
                    <a:pt x="3943" y="396"/>
                  </a:lnTo>
                  <a:lnTo>
                    <a:pt x="3961" y="389"/>
                  </a:lnTo>
                  <a:lnTo>
                    <a:pt x="3981" y="384"/>
                  </a:lnTo>
                  <a:lnTo>
                    <a:pt x="4000" y="380"/>
                  </a:lnTo>
                  <a:lnTo>
                    <a:pt x="4021" y="377"/>
                  </a:lnTo>
                  <a:lnTo>
                    <a:pt x="4042" y="375"/>
                  </a:lnTo>
                  <a:lnTo>
                    <a:pt x="4064" y="375"/>
                  </a:lnTo>
                  <a:lnTo>
                    <a:pt x="4090" y="375"/>
                  </a:lnTo>
                  <a:lnTo>
                    <a:pt x="4114" y="377"/>
                  </a:lnTo>
                  <a:lnTo>
                    <a:pt x="4137" y="380"/>
                  </a:lnTo>
                  <a:lnTo>
                    <a:pt x="4160" y="384"/>
                  </a:lnTo>
                  <a:lnTo>
                    <a:pt x="4179" y="388"/>
                  </a:lnTo>
                  <a:lnTo>
                    <a:pt x="4198" y="394"/>
                  </a:lnTo>
                  <a:lnTo>
                    <a:pt x="4216" y="402"/>
                  </a:lnTo>
                  <a:lnTo>
                    <a:pt x="4232" y="410"/>
                  </a:lnTo>
                  <a:lnTo>
                    <a:pt x="4246" y="419"/>
                  </a:lnTo>
                  <a:lnTo>
                    <a:pt x="4260" y="430"/>
                  </a:lnTo>
                  <a:lnTo>
                    <a:pt x="4273" y="442"/>
                  </a:lnTo>
                  <a:lnTo>
                    <a:pt x="4286" y="453"/>
                  </a:lnTo>
                  <a:lnTo>
                    <a:pt x="4297" y="467"/>
                  </a:lnTo>
                  <a:lnTo>
                    <a:pt x="4307" y="481"/>
                  </a:lnTo>
                  <a:lnTo>
                    <a:pt x="4318" y="495"/>
                  </a:lnTo>
                  <a:lnTo>
                    <a:pt x="4326" y="512"/>
                  </a:lnTo>
                  <a:lnTo>
                    <a:pt x="4328" y="512"/>
                  </a:lnTo>
                  <a:lnTo>
                    <a:pt x="4328" y="393"/>
                  </a:lnTo>
                  <a:lnTo>
                    <a:pt x="4464" y="393"/>
                  </a:lnTo>
                  <a:lnTo>
                    <a:pt x="4464" y="1155"/>
                  </a:lnTo>
                  <a:close/>
                  <a:moveTo>
                    <a:pt x="4816" y="788"/>
                  </a:moveTo>
                  <a:lnTo>
                    <a:pt x="4816" y="813"/>
                  </a:lnTo>
                  <a:lnTo>
                    <a:pt x="4819" y="836"/>
                  </a:lnTo>
                  <a:lnTo>
                    <a:pt x="4822" y="862"/>
                  </a:lnTo>
                  <a:lnTo>
                    <a:pt x="4828" y="889"/>
                  </a:lnTo>
                  <a:lnTo>
                    <a:pt x="4834" y="915"/>
                  </a:lnTo>
                  <a:lnTo>
                    <a:pt x="4843" y="940"/>
                  </a:lnTo>
                  <a:lnTo>
                    <a:pt x="4854" y="963"/>
                  </a:lnTo>
                  <a:lnTo>
                    <a:pt x="4866" y="986"/>
                  </a:lnTo>
                  <a:lnTo>
                    <a:pt x="4873" y="996"/>
                  </a:lnTo>
                  <a:lnTo>
                    <a:pt x="4880" y="1007"/>
                  </a:lnTo>
                  <a:lnTo>
                    <a:pt x="4888" y="1017"/>
                  </a:lnTo>
                  <a:lnTo>
                    <a:pt x="4897" y="1026"/>
                  </a:lnTo>
                  <a:lnTo>
                    <a:pt x="4905" y="1035"/>
                  </a:lnTo>
                  <a:lnTo>
                    <a:pt x="4915" y="1045"/>
                  </a:lnTo>
                  <a:lnTo>
                    <a:pt x="4924" y="1052"/>
                  </a:lnTo>
                  <a:lnTo>
                    <a:pt x="4935" y="1060"/>
                  </a:lnTo>
                  <a:lnTo>
                    <a:pt x="4945" y="1067"/>
                  </a:lnTo>
                  <a:lnTo>
                    <a:pt x="4957" y="1073"/>
                  </a:lnTo>
                  <a:lnTo>
                    <a:pt x="4969" y="1077"/>
                  </a:lnTo>
                  <a:lnTo>
                    <a:pt x="4981" y="1083"/>
                  </a:lnTo>
                  <a:lnTo>
                    <a:pt x="4994" y="1085"/>
                  </a:lnTo>
                  <a:lnTo>
                    <a:pt x="5007" y="1088"/>
                  </a:lnTo>
                  <a:lnTo>
                    <a:pt x="5021" y="1089"/>
                  </a:lnTo>
                  <a:lnTo>
                    <a:pt x="5036" y="1089"/>
                  </a:lnTo>
                  <a:lnTo>
                    <a:pt x="5051" y="1089"/>
                  </a:lnTo>
                  <a:lnTo>
                    <a:pt x="5066" y="1088"/>
                  </a:lnTo>
                  <a:lnTo>
                    <a:pt x="5080" y="1085"/>
                  </a:lnTo>
                  <a:lnTo>
                    <a:pt x="5094" y="1083"/>
                  </a:lnTo>
                  <a:lnTo>
                    <a:pt x="5107" y="1079"/>
                  </a:lnTo>
                  <a:lnTo>
                    <a:pt x="5119" y="1075"/>
                  </a:lnTo>
                  <a:lnTo>
                    <a:pt x="5131" y="1068"/>
                  </a:lnTo>
                  <a:lnTo>
                    <a:pt x="5143" y="1062"/>
                  </a:lnTo>
                  <a:lnTo>
                    <a:pt x="5153" y="1055"/>
                  </a:lnTo>
                  <a:lnTo>
                    <a:pt x="5164" y="1047"/>
                  </a:lnTo>
                  <a:lnTo>
                    <a:pt x="5174" y="1039"/>
                  </a:lnTo>
                  <a:lnTo>
                    <a:pt x="5183" y="1031"/>
                  </a:lnTo>
                  <a:lnTo>
                    <a:pt x="5191" y="1022"/>
                  </a:lnTo>
                  <a:lnTo>
                    <a:pt x="5200" y="1012"/>
                  </a:lnTo>
                  <a:lnTo>
                    <a:pt x="5208" y="1001"/>
                  </a:lnTo>
                  <a:lnTo>
                    <a:pt x="5215" y="991"/>
                  </a:lnTo>
                  <a:lnTo>
                    <a:pt x="5228" y="969"/>
                  </a:lnTo>
                  <a:lnTo>
                    <a:pt x="5239" y="945"/>
                  </a:lnTo>
                  <a:lnTo>
                    <a:pt x="5249" y="921"/>
                  </a:lnTo>
                  <a:lnTo>
                    <a:pt x="5256" y="895"/>
                  </a:lnTo>
                  <a:lnTo>
                    <a:pt x="5262" y="869"/>
                  </a:lnTo>
                  <a:lnTo>
                    <a:pt x="5266" y="844"/>
                  </a:lnTo>
                  <a:lnTo>
                    <a:pt x="5268" y="818"/>
                  </a:lnTo>
                  <a:lnTo>
                    <a:pt x="5270" y="793"/>
                  </a:lnTo>
                  <a:lnTo>
                    <a:pt x="5268" y="765"/>
                  </a:lnTo>
                  <a:lnTo>
                    <a:pt x="5266" y="738"/>
                  </a:lnTo>
                  <a:lnTo>
                    <a:pt x="5262" y="710"/>
                  </a:lnTo>
                  <a:lnTo>
                    <a:pt x="5255" y="683"/>
                  </a:lnTo>
                  <a:lnTo>
                    <a:pt x="5246" y="657"/>
                  </a:lnTo>
                  <a:lnTo>
                    <a:pt x="5237" y="632"/>
                  </a:lnTo>
                  <a:lnTo>
                    <a:pt x="5225" y="608"/>
                  </a:lnTo>
                  <a:lnTo>
                    <a:pt x="5211" y="587"/>
                  </a:lnTo>
                  <a:lnTo>
                    <a:pt x="5204" y="577"/>
                  </a:lnTo>
                  <a:lnTo>
                    <a:pt x="5196" y="567"/>
                  </a:lnTo>
                  <a:lnTo>
                    <a:pt x="5187" y="557"/>
                  </a:lnTo>
                  <a:lnTo>
                    <a:pt x="5178" y="549"/>
                  </a:lnTo>
                  <a:lnTo>
                    <a:pt x="5169" y="540"/>
                  </a:lnTo>
                  <a:lnTo>
                    <a:pt x="5160" y="533"/>
                  </a:lnTo>
                  <a:lnTo>
                    <a:pt x="5149" y="526"/>
                  </a:lnTo>
                  <a:lnTo>
                    <a:pt x="5137" y="519"/>
                  </a:lnTo>
                  <a:lnTo>
                    <a:pt x="5127" y="512"/>
                  </a:lnTo>
                  <a:lnTo>
                    <a:pt x="5115" y="507"/>
                  </a:lnTo>
                  <a:lnTo>
                    <a:pt x="5102" y="503"/>
                  </a:lnTo>
                  <a:lnTo>
                    <a:pt x="5090" y="499"/>
                  </a:lnTo>
                  <a:lnTo>
                    <a:pt x="5076" y="497"/>
                  </a:lnTo>
                  <a:lnTo>
                    <a:pt x="5063" y="495"/>
                  </a:lnTo>
                  <a:lnTo>
                    <a:pt x="5049" y="494"/>
                  </a:lnTo>
                  <a:lnTo>
                    <a:pt x="5034" y="493"/>
                  </a:lnTo>
                  <a:lnTo>
                    <a:pt x="5020" y="494"/>
                  </a:lnTo>
                  <a:lnTo>
                    <a:pt x="5005" y="495"/>
                  </a:lnTo>
                  <a:lnTo>
                    <a:pt x="4992" y="497"/>
                  </a:lnTo>
                  <a:lnTo>
                    <a:pt x="4979" y="499"/>
                  </a:lnTo>
                  <a:lnTo>
                    <a:pt x="4968" y="503"/>
                  </a:lnTo>
                  <a:lnTo>
                    <a:pt x="4956" y="507"/>
                  </a:lnTo>
                  <a:lnTo>
                    <a:pt x="4944" y="512"/>
                  </a:lnTo>
                  <a:lnTo>
                    <a:pt x="4934" y="519"/>
                  </a:lnTo>
                  <a:lnTo>
                    <a:pt x="4923" y="526"/>
                  </a:lnTo>
                  <a:lnTo>
                    <a:pt x="4913" y="533"/>
                  </a:lnTo>
                  <a:lnTo>
                    <a:pt x="4903" y="540"/>
                  </a:lnTo>
                  <a:lnTo>
                    <a:pt x="4894" y="549"/>
                  </a:lnTo>
                  <a:lnTo>
                    <a:pt x="4887" y="557"/>
                  </a:lnTo>
                  <a:lnTo>
                    <a:pt x="4879" y="566"/>
                  </a:lnTo>
                  <a:lnTo>
                    <a:pt x="4872" y="577"/>
                  </a:lnTo>
                  <a:lnTo>
                    <a:pt x="4864" y="586"/>
                  </a:lnTo>
                  <a:lnTo>
                    <a:pt x="4853" y="608"/>
                  </a:lnTo>
                  <a:lnTo>
                    <a:pt x="4842" y="630"/>
                  </a:lnTo>
                  <a:lnTo>
                    <a:pt x="4833" y="655"/>
                  </a:lnTo>
                  <a:lnTo>
                    <a:pt x="4826" y="680"/>
                  </a:lnTo>
                  <a:lnTo>
                    <a:pt x="4821" y="708"/>
                  </a:lnTo>
                  <a:lnTo>
                    <a:pt x="4819" y="734"/>
                  </a:lnTo>
                  <a:lnTo>
                    <a:pt x="4816" y="761"/>
                  </a:lnTo>
                  <a:lnTo>
                    <a:pt x="4816" y="788"/>
                  </a:lnTo>
                  <a:close/>
                  <a:moveTo>
                    <a:pt x="5276" y="1077"/>
                  </a:moveTo>
                  <a:lnTo>
                    <a:pt x="5272" y="1077"/>
                  </a:lnTo>
                  <a:lnTo>
                    <a:pt x="5264" y="1088"/>
                  </a:lnTo>
                  <a:lnTo>
                    <a:pt x="5256" y="1100"/>
                  </a:lnTo>
                  <a:lnTo>
                    <a:pt x="5246" y="1110"/>
                  </a:lnTo>
                  <a:lnTo>
                    <a:pt x="5234" y="1122"/>
                  </a:lnTo>
                  <a:lnTo>
                    <a:pt x="5221" y="1134"/>
                  </a:lnTo>
                  <a:lnTo>
                    <a:pt x="5207" y="1144"/>
                  </a:lnTo>
                  <a:lnTo>
                    <a:pt x="5191" y="1155"/>
                  </a:lnTo>
                  <a:lnTo>
                    <a:pt x="5175" y="1165"/>
                  </a:lnTo>
                  <a:lnTo>
                    <a:pt x="5158" y="1173"/>
                  </a:lnTo>
                  <a:lnTo>
                    <a:pt x="5139" y="1182"/>
                  </a:lnTo>
                  <a:lnTo>
                    <a:pt x="5119" y="1189"/>
                  </a:lnTo>
                  <a:lnTo>
                    <a:pt x="5098" y="1195"/>
                  </a:lnTo>
                  <a:lnTo>
                    <a:pt x="5076" y="1202"/>
                  </a:lnTo>
                  <a:lnTo>
                    <a:pt x="5053" y="1204"/>
                  </a:lnTo>
                  <a:lnTo>
                    <a:pt x="5028" y="1207"/>
                  </a:lnTo>
                  <a:lnTo>
                    <a:pt x="5002" y="1208"/>
                  </a:lnTo>
                  <a:lnTo>
                    <a:pt x="4979" y="1207"/>
                  </a:lnTo>
                  <a:lnTo>
                    <a:pt x="4958" y="1206"/>
                  </a:lnTo>
                  <a:lnTo>
                    <a:pt x="4937" y="1203"/>
                  </a:lnTo>
                  <a:lnTo>
                    <a:pt x="4918" y="1199"/>
                  </a:lnTo>
                  <a:lnTo>
                    <a:pt x="4898" y="1194"/>
                  </a:lnTo>
                  <a:lnTo>
                    <a:pt x="4881" y="1187"/>
                  </a:lnTo>
                  <a:lnTo>
                    <a:pt x="4863" y="1180"/>
                  </a:lnTo>
                  <a:lnTo>
                    <a:pt x="4847" y="1172"/>
                  </a:lnTo>
                  <a:lnTo>
                    <a:pt x="4830" y="1162"/>
                  </a:lnTo>
                  <a:lnTo>
                    <a:pt x="4816" y="1152"/>
                  </a:lnTo>
                  <a:lnTo>
                    <a:pt x="4802" y="1140"/>
                  </a:lnTo>
                  <a:lnTo>
                    <a:pt x="4788" y="1128"/>
                  </a:lnTo>
                  <a:lnTo>
                    <a:pt x="4775" y="1117"/>
                  </a:lnTo>
                  <a:lnTo>
                    <a:pt x="4762" y="1104"/>
                  </a:lnTo>
                  <a:lnTo>
                    <a:pt x="4752" y="1089"/>
                  </a:lnTo>
                  <a:lnTo>
                    <a:pt x="4741" y="1073"/>
                  </a:lnTo>
                  <a:lnTo>
                    <a:pt x="4731" y="1059"/>
                  </a:lnTo>
                  <a:lnTo>
                    <a:pt x="4722" y="1042"/>
                  </a:lnTo>
                  <a:lnTo>
                    <a:pt x="4713" y="1026"/>
                  </a:lnTo>
                  <a:lnTo>
                    <a:pt x="4705" y="1009"/>
                  </a:lnTo>
                  <a:lnTo>
                    <a:pt x="4698" y="991"/>
                  </a:lnTo>
                  <a:lnTo>
                    <a:pt x="4692" y="974"/>
                  </a:lnTo>
                  <a:lnTo>
                    <a:pt x="4685" y="955"/>
                  </a:lnTo>
                  <a:lnTo>
                    <a:pt x="4680" y="936"/>
                  </a:lnTo>
                  <a:lnTo>
                    <a:pt x="4672" y="896"/>
                  </a:lnTo>
                  <a:lnTo>
                    <a:pt x="4666" y="857"/>
                  </a:lnTo>
                  <a:lnTo>
                    <a:pt x="4662" y="818"/>
                  </a:lnTo>
                  <a:lnTo>
                    <a:pt x="4660" y="777"/>
                  </a:lnTo>
                  <a:lnTo>
                    <a:pt x="4660" y="758"/>
                  </a:lnTo>
                  <a:lnTo>
                    <a:pt x="4662" y="738"/>
                  </a:lnTo>
                  <a:lnTo>
                    <a:pt x="4663" y="718"/>
                  </a:lnTo>
                  <a:lnTo>
                    <a:pt x="4666" y="700"/>
                  </a:lnTo>
                  <a:lnTo>
                    <a:pt x="4668" y="680"/>
                  </a:lnTo>
                  <a:lnTo>
                    <a:pt x="4672" y="662"/>
                  </a:lnTo>
                  <a:lnTo>
                    <a:pt x="4677" y="642"/>
                  </a:lnTo>
                  <a:lnTo>
                    <a:pt x="4681" y="624"/>
                  </a:lnTo>
                  <a:lnTo>
                    <a:pt x="4688" y="607"/>
                  </a:lnTo>
                  <a:lnTo>
                    <a:pt x="4693" y="588"/>
                  </a:lnTo>
                  <a:lnTo>
                    <a:pt x="4701" y="571"/>
                  </a:lnTo>
                  <a:lnTo>
                    <a:pt x="4709" y="556"/>
                  </a:lnTo>
                  <a:lnTo>
                    <a:pt x="4717" y="540"/>
                  </a:lnTo>
                  <a:lnTo>
                    <a:pt x="4726" y="524"/>
                  </a:lnTo>
                  <a:lnTo>
                    <a:pt x="4735" y="510"/>
                  </a:lnTo>
                  <a:lnTo>
                    <a:pt x="4745" y="495"/>
                  </a:lnTo>
                  <a:lnTo>
                    <a:pt x="4757" y="482"/>
                  </a:lnTo>
                  <a:lnTo>
                    <a:pt x="4769" y="469"/>
                  </a:lnTo>
                  <a:lnTo>
                    <a:pt x="4781" y="457"/>
                  </a:lnTo>
                  <a:lnTo>
                    <a:pt x="4794" y="446"/>
                  </a:lnTo>
                  <a:lnTo>
                    <a:pt x="4807" y="435"/>
                  </a:lnTo>
                  <a:lnTo>
                    <a:pt x="4821" y="425"/>
                  </a:lnTo>
                  <a:lnTo>
                    <a:pt x="4837" y="415"/>
                  </a:lnTo>
                  <a:lnTo>
                    <a:pt x="4853" y="408"/>
                  </a:lnTo>
                  <a:lnTo>
                    <a:pt x="4868" y="400"/>
                  </a:lnTo>
                  <a:lnTo>
                    <a:pt x="4885" y="393"/>
                  </a:lnTo>
                  <a:lnTo>
                    <a:pt x="4903" y="388"/>
                  </a:lnTo>
                  <a:lnTo>
                    <a:pt x="4922" y="383"/>
                  </a:lnTo>
                  <a:lnTo>
                    <a:pt x="4941" y="379"/>
                  </a:lnTo>
                  <a:lnTo>
                    <a:pt x="4961" y="376"/>
                  </a:lnTo>
                  <a:lnTo>
                    <a:pt x="4982" y="375"/>
                  </a:lnTo>
                  <a:lnTo>
                    <a:pt x="5003" y="375"/>
                  </a:lnTo>
                  <a:lnTo>
                    <a:pt x="5029" y="375"/>
                  </a:lnTo>
                  <a:lnTo>
                    <a:pt x="5053" y="377"/>
                  </a:lnTo>
                  <a:lnTo>
                    <a:pt x="5076" y="380"/>
                  </a:lnTo>
                  <a:lnTo>
                    <a:pt x="5097" y="384"/>
                  </a:lnTo>
                  <a:lnTo>
                    <a:pt x="5117" y="389"/>
                  </a:lnTo>
                  <a:lnTo>
                    <a:pt x="5136" y="396"/>
                  </a:lnTo>
                  <a:lnTo>
                    <a:pt x="5153" y="402"/>
                  </a:lnTo>
                  <a:lnTo>
                    <a:pt x="5170" y="412"/>
                  </a:lnTo>
                  <a:lnTo>
                    <a:pt x="5185" y="421"/>
                  </a:lnTo>
                  <a:lnTo>
                    <a:pt x="5199" y="431"/>
                  </a:lnTo>
                  <a:lnTo>
                    <a:pt x="5212" y="442"/>
                  </a:lnTo>
                  <a:lnTo>
                    <a:pt x="5225" y="452"/>
                  </a:lnTo>
                  <a:lnTo>
                    <a:pt x="5237" y="464"/>
                  </a:lnTo>
                  <a:lnTo>
                    <a:pt x="5247" y="476"/>
                  </a:lnTo>
                  <a:lnTo>
                    <a:pt x="5258" y="489"/>
                  </a:lnTo>
                  <a:lnTo>
                    <a:pt x="5267" y="502"/>
                  </a:lnTo>
                  <a:lnTo>
                    <a:pt x="5270" y="502"/>
                  </a:lnTo>
                  <a:lnTo>
                    <a:pt x="5270" y="18"/>
                  </a:lnTo>
                  <a:lnTo>
                    <a:pt x="5416" y="18"/>
                  </a:lnTo>
                  <a:lnTo>
                    <a:pt x="5416" y="1190"/>
                  </a:lnTo>
                  <a:lnTo>
                    <a:pt x="5276" y="1190"/>
                  </a:lnTo>
                  <a:lnTo>
                    <a:pt x="5276" y="1077"/>
                  </a:lnTo>
                  <a:close/>
                  <a:moveTo>
                    <a:pt x="6368" y="1190"/>
                  </a:moveTo>
                  <a:lnTo>
                    <a:pt x="6225" y="1190"/>
                  </a:lnTo>
                  <a:lnTo>
                    <a:pt x="6225" y="1063"/>
                  </a:lnTo>
                  <a:lnTo>
                    <a:pt x="6223" y="1063"/>
                  </a:lnTo>
                  <a:lnTo>
                    <a:pt x="6213" y="1080"/>
                  </a:lnTo>
                  <a:lnTo>
                    <a:pt x="6204" y="1096"/>
                  </a:lnTo>
                  <a:lnTo>
                    <a:pt x="6192" y="1110"/>
                  </a:lnTo>
                  <a:lnTo>
                    <a:pt x="6181" y="1124"/>
                  </a:lnTo>
                  <a:lnTo>
                    <a:pt x="6166" y="1138"/>
                  </a:lnTo>
                  <a:lnTo>
                    <a:pt x="6152" y="1149"/>
                  </a:lnTo>
                  <a:lnTo>
                    <a:pt x="6135" y="1160"/>
                  </a:lnTo>
                  <a:lnTo>
                    <a:pt x="6118" y="1170"/>
                  </a:lnTo>
                  <a:lnTo>
                    <a:pt x="6100" y="1180"/>
                  </a:lnTo>
                  <a:lnTo>
                    <a:pt x="6081" y="1186"/>
                  </a:lnTo>
                  <a:lnTo>
                    <a:pt x="6063" y="1193"/>
                  </a:lnTo>
                  <a:lnTo>
                    <a:pt x="6043" y="1199"/>
                  </a:lnTo>
                  <a:lnTo>
                    <a:pt x="6024" y="1203"/>
                  </a:lnTo>
                  <a:lnTo>
                    <a:pt x="6004" y="1206"/>
                  </a:lnTo>
                  <a:lnTo>
                    <a:pt x="5983" y="1207"/>
                  </a:lnTo>
                  <a:lnTo>
                    <a:pt x="5962" y="1208"/>
                  </a:lnTo>
                  <a:lnTo>
                    <a:pt x="5944" y="1208"/>
                  </a:lnTo>
                  <a:lnTo>
                    <a:pt x="5926" y="1207"/>
                  </a:lnTo>
                  <a:lnTo>
                    <a:pt x="5907" y="1204"/>
                  </a:lnTo>
                  <a:lnTo>
                    <a:pt x="5890" y="1203"/>
                  </a:lnTo>
                  <a:lnTo>
                    <a:pt x="5875" y="1199"/>
                  </a:lnTo>
                  <a:lnTo>
                    <a:pt x="5858" y="1195"/>
                  </a:lnTo>
                  <a:lnTo>
                    <a:pt x="5843" y="1191"/>
                  </a:lnTo>
                  <a:lnTo>
                    <a:pt x="5829" y="1186"/>
                  </a:lnTo>
                  <a:lnTo>
                    <a:pt x="5815" y="1180"/>
                  </a:lnTo>
                  <a:lnTo>
                    <a:pt x="5802" y="1173"/>
                  </a:lnTo>
                  <a:lnTo>
                    <a:pt x="5790" y="1165"/>
                  </a:lnTo>
                  <a:lnTo>
                    <a:pt x="5778" y="1157"/>
                  </a:lnTo>
                  <a:lnTo>
                    <a:pt x="5766" y="1148"/>
                  </a:lnTo>
                  <a:lnTo>
                    <a:pt x="5756" y="1139"/>
                  </a:lnTo>
                  <a:lnTo>
                    <a:pt x="5745" y="1128"/>
                  </a:lnTo>
                  <a:lnTo>
                    <a:pt x="5736" y="1118"/>
                  </a:lnTo>
                  <a:lnTo>
                    <a:pt x="5728" y="1106"/>
                  </a:lnTo>
                  <a:lnTo>
                    <a:pt x="5719" y="1094"/>
                  </a:lnTo>
                  <a:lnTo>
                    <a:pt x="5713" y="1081"/>
                  </a:lnTo>
                  <a:lnTo>
                    <a:pt x="5705" y="1068"/>
                  </a:lnTo>
                  <a:lnTo>
                    <a:pt x="5698" y="1054"/>
                  </a:lnTo>
                  <a:lnTo>
                    <a:pt x="5693" y="1039"/>
                  </a:lnTo>
                  <a:lnTo>
                    <a:pt x="5688" y="1025"/>
                  </a:lnTo>
                  <a:lnTo>
                    <a:pt x="5683" y="1009"/>
                  </a:lnTo>
                  <a:lnTo>
                    <a:pt x="5679" y="993"/>
                  </a:lnTo>
                  <a:lnTo>
                    <a:pt x="5675" y="976"/>
                  </a:lnTo>
                  <a:lnTo>
                    <a:pt x="5672" y="959"/>
                  </a:lnTo>
                  <a:lnTo>
                    <a:pt x="5670" y="942"/>
                  </a:lnTo>
                  <a:lnTo>
                    <a:pt x="5666" y="906"/>
                  </a:lnTo>
                  <a:lnTo>
                    <a:pt x="5666" y="866"/>
                  </a:lnTo>
                  <a:lnTo>
                    <a:pt x="5666" y="393"/>
                  </a:lnTo>
                  <a:lnTo>
                    <a:pt x="5812" y="393"/>
                  </a:lnTo>
                  <a:lnTo>
                    <a:pt x="5812" y="806"/>
                  </a:lnTo>
                  <a:lnTo>
                    <a:pt x="5812" y="839"/>
                  </a:lnTo>
                  <a:lnTo>
                    <a:pt x="5813" y="872"/>
                  </a:lnTo>
                  <a:lnTo>
                    <a:pt x="5816" y="900"/>
                  </a:lnTo>
                  <a:lnTo>
                    <a:pt x="5820" y="928"/>
                  </a:lnTo>
                  <a:lnTo>
                    <a:pt x="5825" y="953"/>
                  </a:lnTo>
                  <a:lnTo>
                    <a:pt x="5832" y="976"/>
                  </a:lnTo>
                  <a:lnTo>
                    <a:pt x="5838" y="996"/>
                  </a:lnTo>
                  <a:lnTo>
                    <a:pt x="5847" y="1014"/>
                  </a:lnTo>
                  <a:lnTo>
                    <a:pt x="5853" y="1024"/>
                  </a:lnTo>
                  <a:lnTo>
                    <a:pt x="5856" y="1031"/>
                  </a:lnTo>
                  <a:lnTo>
                    <a:pt x="5863" y="1038"/>
                  </a:lnTo>
                  <a:lnTo>
                    <a:pt x="5870" y="1045"/>
                  </a:lnTo>
                  <a:lnTo>
                    <a:pt x="5876" y="1051"/>
                  </a:lnTo>
                  <a:lnTo>
                    <a:pt x="5883" y="1058"/>
                  </a:lnTo>
                  <a:lnTo>
                    <a:pt x="5890" y="1063"/>
                  </a:lnTo>
                  <a:lnTo>
                    <a:pt x="5898" y="1068"/>
                  </a:lnTo>
                  <a:lnTo>
                    <a:pt x="5915" y="1076"/>
                  </a:lnTo>
                  <a:lnTo>
                    <a:pt x="5935" y="1083"/>
                  </a:lnTo>
                  <a:lnTo>
                    <a:pt x="5956" y="1086"/>
                  </a:lnTo>
                  <a:lnTo>
                    <a:pt x="5979" y="1089"/>
                  </a:lnTo>
                  <a:lnTo>
                    <a:pt x="5995" y="1089"/>
                  </a:lnTo>
                  <a:lnTo>
                    <a:pt x="6009" y="1088"/>
                  </a:lnTo>
                  <a:lnTo>
                    <a:pt x="6024" y="1086"/>
                  </a:lnTo>
                  <a:lnTo>
                    <a:pt x="6038" y="1084"/>
                  </a:lnTo>
                  <a:lnTo>
                    <a:pt x="6051" y="1080"/>
                  </a:lnTo>
                  <a:lnTo>
                    <a:pt x="6064" y="1076"/>
                  </a:lnTo>
                  <a:lnTo>
                    <a:pt x="6076" y="1071"/>
                  </a:lnTo>
                  <a:lnTo>
                    <a:pt x="6088" y="1065"/>
                  </a:lnTo>
                  <a:lnTo>
                    <a:pt x="6100" y="1059"/>
                  </a:lnTo>
                  <a:lnTo>
                    <a:pt x="6110" y="1052"/>
                  </a:lnTo>
                  <a:lnTo>
                    <a:pt x="6121" y="1045"/>
                  </a:lnTo>
                  <a:lnTo>
                    <a:pt x="6130" y="1037"/>
                  </a:lnTo>
                  <a:lnTo>
                    <a:pt x="6139" y="1027"/>
                  </a:lnTo>
                  <a:lnTo>
                    <a:pt x="6148" y="1018"/>
                  </a:lnTo>
                  <a:lnTo>
                    <a:pt x="6156" y="1009"/>
                  </a:lnTo>
                  <a:lnTo>
                    <a:pt x="6164" y="999"/>
                  </a:lnTo>
                  <a:lnTo>
                    <a:pt x="6170" y="987"/>
                  </a:lnTo>
                  <a:lnTo>
                    <a:pt x="6177" y="975"/>
                  </a:lnTo>
                  <a:lnTo>
                    <a:pt x="6183" y="963"/>
                  </a:lnTo>
                  <a:lnTo>
                    <a:pt x="6189" y="951"/>
                  </a:lnTo>
                  <a:lnTo>
                    <a:pt x="6199" y="924"/>
                  </a:lnTo>
                  <a:lnTo>
                    <a:pt x="6207" y="895"/>
                  </a:lnTo>
                  <a:lnTo>
                    <a:pt x="6213" y="864"/>
                  </a:lnTo>
                  <a:lnTo>
                    <a:pt x="6217" y="832"/>
                  </a:lnTo>
                  <a:lnTo>
                    <a:pt x="6220" y="798"/>
                  </a:lnTo>
                  <a:lnTo>
                    <a:pt x="6221" y="761"/>
                  </a:lnTo>
                  <a:lnTo>
                    <a:pt x="6221" y="393"/>
                  </a:lnTo>
                  <a:lnTo>
                    <a:pt x="6368" y="393"/>
                  </a:lnTo>
                  <a:lnTo>
                    <a:pt x="6368" y="1190"/>
                  </a:lnTo>
                  <a:close/>
                  <a:moveTo>
                    <a:pt x="7407" y="100"/>
                  </a:moveTo>
                  <a:lnTo>
                    <a:pt x="7619" y="100"/>
                  </a:lnTo>
                  <a:lnTo>
                    <a:pt x="8098" y="978"/>
                  </a:lnTo>
                  <a:lnTo>
                    <a:pt x="8102" y="978"/>
                  </a:lnTo>
                  <a:lnTo>
                    <a:pt x="8102" y="100"/>
                  </a:lnTo>
                  <a:lnTo>
                    <a:pt x="8258" y="100"/>
                  </a:lnTo>
                  <a:lnTo>
                    <a:pt x="8258" y="1190"/>
                  </a:lnTo>
                  <a:lnTo>
                    <a:pt x="8058" y="1190"/>
                  </a:lnTo>
                  <a:lnTo>
                    <a:pt x="7566" y="294"/>
                  </a:lnTo>
                  <a:lnTo>
                    <a:pt x="7564" y="294"/>
                  </a:lnTo>
                  <a:lnTo>
                    <a:pt x="7564" y="1190"/>
                  </a:lnTo>
                  <a:lnTo>
                    <a:pt x="7407" y="1190"/>
                  </a:lnTo>
                  <a:lnTo>
                    <a:pt x="7407" y="100"/>
                  </a:lnTo>
                  <a:close/>
                  <a:moveTo>
                    <a:pt x="9033" y="714"/>
                  </a:moveTo>
                  <a:lnTo>
                    <a:pt x="9032" y="692"/>
                  </a:lnTo>
                  <a:lnTo>
                    <a:pt x="9030" y="671"/>
                  </a:lnTo>
                  <a:lnTo>
                    <a:pt x="9025" y="650"/>
                  </a:lnTo>
                  <a:lnTo>
                    <a:pt x="9020" y="629"/>
                  </a:lnTo>
                  <a:lnTo>
                    <a:pt x="9012" y="609"/>
                  </a:lnTo>
                  <a:lnTo>
                    <a:pt x="9004" y="591"/>
                  </a:lnTo>
                  <a:lnTo>
                    <a:pt x="8994" y="574"/>
                  </a:lnTo>
                  <a:lnTo>
                    <a:pt x="8982" y="558"/>
                  </a:lnTo>
                  <a:lnTo>
                    <a:pt x="8969" y="544"/>
                  </a:lnTo>
                  <a:lnTo>
                    <a:pt x="8953" y="531"/>
                  </a:lnTo>
                  <a:lnTo>
                    <a:pt x="8938" y="520"/>
                  </a:lnTo>
                  <a:lnTo>
                    <a:pt x="8919" y="510"/>
                  </a:lnTo>
                  <a:lnTo>
                    <a:pt x="8900" y="503"/>
                  </a:lnTo>
                  <a:lnTo>
                    <a:pt x="8880" y="498"/>
                  </a:lnTo>
                  <a:lnTo>
                    <a:pt x="8858" y="494"/>
                  </a:lnTo>
                  <a:lnTo>
                    <a:pt x="8836" y="493"/>
                  </a:lnTo>
                  <a:lnTo>
                    <a:pt x="8823" y="494"/>
                  </a:lnTo>
                  <a:lnTo>
                    <a:pt x="8810" y="494"/>
                  </a:lnTo>
                  <a:lnTo>
                    <a:pt x="8796" y="497"/>
                  </a:lnTo>
                  <a:lnTo>
                    <a:pt x="8785" y="498"/>
                  </a:lnTo>
                  <a:lnTo>
                    <a:pt x="8774" y="501"/>
                  </a:lnTo>
                  <a:lnTo>
                    <a:pt x="8762" y="505"/>
                  </a:lnTo>
                  <a:lnTo>
                    <a:pt x="8752" y="508"/>
                  </a:lnTo>
                  <a:lnTo>
                    <a:pt x="8743" y="514"/>
                  </a:lnTo>
                  <a:lnTo>
                    <a:pt x="8725" y="524"/>
                  </a:lnTo>
                  <a:lnTo>
                    <a:pt x="8708" y="537"/>
                  </a:lnTo>
                  <a:lnTo>
                    <a:pt x="8692" y="550"/>
                  </a:lnTo>
                  <a:lnTo>
                    <a:pt x="8679" y="566"/>
                  </a:lnTo>
                  <a:lnTo>
                    <a:pt x="8667" y="582"/>
                  </a:lnTo>
                  <a:lnTo>
                    <a:pt x="8657" y="599"/>
                  </a:lnTo>
                  <a:lnTo>
                    <a:pt x="8647" y="617"/>
                  </a:lnTo>
                  <a:lnTo>
                    <a:pt x="8640" y="637"/>
                  </a:lnTo>
                  <a:lnTo>
                    <a:pt x="8634" y="657"/>
                  </a:lnTo>
                  <a:lnTo>
                    <a:pt x="8629" y="676"/>
                  </a:lnTo>
                  <a:lnTo>
                    <a:pt x="8625" y="696"/>
                  </a:lnTo>
                  <a:lnTo>
                    <a:pt x="8623" y="714"/>
                  </a:lnTo>
                  <a:lnTo>
                    <a:pt x="9033" y="714"/>
                  </a:lnTo>
                  <a:close/>
                  <a:moveTo>
                    <a:pt x="9129" y="1157"/>
                  </a:moveTo>
                  <a:lnTo>
                    <a:pt x="9117" y="1161"/>
                  </a:lnTo>
                  <a:lnTo>
                    <a:pt x="9106" y="1165"/>
                  </a:lnTo>
                  <a:lnTo>
                    <a:pt x="9095" y="1169"/>
                  </a:lnTo>
                  <a:lnTo>
                    <a:pt x="9083" y="1173"/>
                  </a:lnTo>
                  <a:lnTo>
                    <a:pt x="9071" y="1177"/>
                  </a:lnTo>
                  <a:lnTo>
                    <a:pt x="9058" y="1181"/>
                  </a:lnTo>
                  <a:lnTo>
                    <a:pt x="9045" y="1186"/>
                  </a:lnTo>
                  <a:lnTo>
                    <a:pt x="9030" y="1190"/>
                  </a:lnTo>
                  <a:lnTo>
                    <a:pt x="9016" y="1193"/>
                  </a:lnTo>
                  <a:lnTo>
                    <a:pt x="8999" y="1197"/>
                  </a:lnTo>
                  <a:lnTo>
                    <a:pt x="8982" y="1200"/>
                  </a:lnTo>
                  <a:lnTo>
                    <a:pt x="8964" y="1203"/>
                  </a:lnTo>
                  <a:lnTo>
                    <a:pt x="8944" y="1206"/>
                  </a:lnTo>
                  <a:lnTo>
                    <a:pt x="8923" y="1207"/>
                  </a:lnTo>
                  <a:lnTo>
                    <a:pt x="8901" y="1208"/>
                  </a:lnTo>
                  <a:lnTo>
                    <a:pt x="8878" y="1208"/>
                  </a:lnTo>
                  <a:lnTo>
                    <a:pt x="8851" y="1207"/>
                  </a:lnTo>
                  <a:lnTo>
                    <a:pt x="8827" y="1206"/>
                  </a:lnTo>
                  <a:lnTo>
                    <a:pt x="8802" y="1204"/>
                  </a:lnTo>
                  <a:lnTo>
                    <a:pt x="8778" y="1200"/>
                  </a:lnTo>
                  <a:lnTo>
                    <a:pt x="8756" y="1197"/>
                  </a:lnTo>
                  <a:lnTo>
                    <a:pt x="8735" y="1190"/>
                  </a:lnTo>
                  <a:lnTo>
                    <a:pt x="8714" y="1185"/>
                  </a:lnTo>
                  <a:lnTo>
                    <a:pt x="8695" y="1177"/>
                  </a:lnTo>
                  <a:lnTo>
                    <a:pt x="8676" y="1169"/>
                  </a:lnTo>
                  <a:lnTo>
                    <a:pt x="8658" y="1160"/>
                  </a:lnTo>
                  <a:lnTo>
                    <a:pt x="8641" y="1149"/>
                  </a:lnTo>
                  <a:lnTo>
                    <a:pt x="8624" y="1139"/>
                  </a:lnTo>
                  <a:lnTo>
                    <a:pt x="8608" y="1128"/>
                  </a:lnTo>
                  <a:lnTo>
                    <a:pt x="8594" y="1117"/>
                  </a:lnTo>
                  <a:lnTo>
                    <a:pt x="8579" y="1104"/>
                  </a:lnTo>
                  <a:lnTo>
                    <a:pt x="8566" y="1089"/>
                  </a:lnTo>
                  <a:lnTo>
                    <a:pt x="8555" y="1075"/>
                  </a:lnTo>
                  <a:lnTo>
                    <a:pt x="8543" y="1060"/>
                  </a:lnTo>
                  <a:lnTo>
                    <a:pt x="8532" y="1045"/>
                  </a:lnTo>
                  <a:lnTo>
                    <a:pt x="8523" y="1027"/>
                  </a:lnTo>
                  <a:lnTo>
                    <a:pt x="8514" y="1010"/>
                  </a:lnTo>
                  <a:lnTo>
                    <a:pt x="8505" y="992"/>
                  </a:lnTo>
                  <a:lnTo>
                    <a:pt x="8498" y="974"/>
                  </a:lnTo>
                  <a:lnTo>
                    <a:pt x="8492" y="954"/>
                  </a:lnTo>
                  <a:lnTo>
                    <a:pt x="8485" y="933"/>
                  </a:lnTo>
                  <a:lnTo>
                    <a:pt x="8480" y="913"/>
                  </a:lnTo>
                  <a:lnTo>
                    <a:pt x="8476" y="891"/>
                  </a:lnTo>
                  <a:lnTo>
                    <a:pt x="8472" y="870"/>
                  </a:lnTo>
                  <a:lnTo>
                    <a:pt x="8470" y="848"/>
                  </a:lnTo>
                  <a:lnTo>
                    <a:pt x="8468" y="824"/>
                  </a:lnTo>
                  <a:lnTo>
                    <a:pt x="8467" y="801"/>
                  </a:lnTo>
                  <a:lnTo>
                    <a:pt x="8466" y="777"/>
                  </a:lnTo>
                  <a:lnTo>
                    <a:pt x="8467" y="755"/>
                  </a:lnTo>
                  <a:lnTo>
                    <a:pt x="8468" y="734"/>
                  </a:lnTo>
                  <a:lnTo>
                    <a:pt x="8470" y="713"/>
                  </a:lnTo>
                  <a:lnTo>
                    <a:pt x="8474" y="692"/>
                  </a:lnTo>
                  <a:lnTo>
                    <a:pt x="8476" y="672"/>
                  </a:lnTo>
                  <a:lnTo>
                    <a:pt x="8481" y="653"/>
                  </a:lnTo>
                  <a:lnTo>
                    <a:pt x="8487" y="633"/>
                  </a:lnTo>
                  <a:lnTo>
                    <a:pt x="8493" y="615"/>
                  </a:lnTo>
                  <a:lnTo>
                    <a:pt x="8500" y="596"/>
                  </a:lnTo>
                  <a:lnTo>
                    <a:pt x="8508" y="579"/>
                  </a:lnTo>
                  <a:lnTo>
                    <a:pt x="8515" y="562"/>
                  </a:lnTo>
                  <a:lnTo>
                    <a:pt x="8525" y="547"/>
                  </a:lnTo>
                  <a:lnTo>
                    <a:pt x="8535" y="531"/>
                  </a:lnTo>
                  <a:lnTo>
                    <a:pt x="8545" y="516"/>
                  </a:lnTo>
                  <a:lnTo>
                    <a:pt x="8556" y="502"/>
                  </a:lnTo>
                  <a:lnTo>
                    <a:pt x="8568" y="488"/>
                  </a:lnTo>
                  <a:lnTo>
                    <a:pt x="8581" y="474"/>
                  </a:lnTo>
                  <a:lnTo>
                    <a:pt x="8594" y="463"/>
                  </a:lnTo>
                  <a:lnTo>
                    <a:pt x="8608" y="451"/>
                  </a:lnTo>
                  <a:lnTo>
                    <a:pt x="8623" y="440"/>
                  </a:lnTo>
                  <a:lnTo>
                    <a:pt x="8637" y="430"/>
                  </a:lnTo>
                  <a:lnTo>
                    <a:pt x="8653" y="421"/>
                  </a:lnTo>
                  <a:lnTo>
                    <a:pt x="8670" y="412"/>
                  </a:lnTo>
                  <a:lnTo>
                    <a:pt x="8685" y="404"/>
                  </a:lnTo>
                  <a:lnTo>
                    <a:pt x="8704" y="397"/>
                  </a:lnTo>
                  <a:lnTo>
                    <a:pt x="8721" y="392"/>
                  </a:lnTo>
                  <a:lnTo>
                    <a:pt x="8739" y="387"/>
                  </a:lnTo>
                  <a:lnTo>
                    <a:pt x="8759" y="381"/>
                  </a:lnTo>
                  <a:lnTo>
                    <a:pt x="8778" y="379"/>
                  </a:lnTo>
                  <a:lnTo>
                    <a:pt x="8798" y="376"/>
                  </a:lnTo>
                  <a:lnTo>
                    <a:pt x="8817" y="375"/>
                  </a:lnTo>
                  <a:lnTo>
                    <a:pt x="8838" y="375"/>
                  </a:lnTo>
                  <a:lnTo>
                    <a:pt x="8863" y="375"/>
                  </a:lnTo>
                  <a:lnTo>
                    <a:pt x="8887" y="376"/>
                  </a:lnTo>
                  <a:lnTo>
                    <a:pt x="8909" y="379"/>
                  </a:lnTo>
                  <a:lnTo>
                    <a:pt x="8930" y="383"/>
                  </a:lnTo>
                  <a:lnTo>
                    <a:pt x="8951" y="388"/>
                  </a:lnTo>
                  <a:lnTo>
                    <a:pt x="8969" y="394"/>
                  </a:lnTo>
                  <a:lnTo>
                    <a:pt x="8987" y="401"/>
                  </a:lnTo>
                  <a:lnTo>
                    <a:pt x="9006" y="409"/>
                  </a:lnTo>
                  <a:lnTo>
                    <a:pt x="9021" y="418"/>
                  </a:lnTo>
                  <a:lnTo>
                    <a:pt x="9037" y="427"/>
                  </a:lnTo>
                  <a:lnTo>
                    <a:pt x="9051" y="438"/>
                  </a:lnTo>
                  <a:lnTo>
                    <a:pt x="9066" y="450"/>
                  </a:lnTo>
                  <a:lnTo>
                    <a:pt x="9079" y="461"/>
                  </a:lnTo>
                  <a:lnTo>
                    <a:pt x="9091" y="474"/>
                  </a:lnTo>
                  <a:lnTo>
                    <a:pt x="9102" y="489"/>
                  </a:lnTo>
                  <a:lnTo>
                    <a:pt x="9113" y="503"/>
                  </a:lnTo>
                  <a:lnTo>
                    <a:pt x="9122" y="519"/>
                  </a:lnTo>
                  <a:lnTo>
                    <a:pt x="9131" y="535"/>
                  </a:lnTo>
                  <a:lnTo>
                    <a:pt x="9140" y="552"/>
                  </a:lnTo>
                  <a:lnTo>
                    <a:pt x="9147" y="569"/>
                  </a:lnTo>
                  <a:lnTo>
                    <a:pt x="9155" y="587"/>
                  </a:lnTo>
                  <a:lnTo>
                    <a:pt x="9161" y="607"/>
                  </a:lnTo>
                  <a:lnTo>
                    <a:pt x="9166" y="626"/>
                  </a:lnTo>
                  <a:lnTo>
                    <a:pt x="9170" y="646"/>
                  </a:lnTo>
                  <a:lnTo>
                    <a:pt x="9178" y="688"/>
                  </a:lnTo>
                  <a:lnTo>
                    <a:pt x="9185" y="733"/>
                  </a:lnTo>
                  <a:lnTo>
                    <a:pt x="9187" y="777"/>
                  </a:lnTo>
                  <a:lnTo>
                    <a:pt x="9189" y="824"/>
                  </a:lnTo>
                  <a:lnTo>
                    <a:pt x="8623" y="824"/>
                  </a:lnTo>
                  <a:lnTo>
                    <a:pt x="8623" y="839"/>
                  </a:lnTo>
                  <a:lnTo>
                    <a:pt x="8624" y="853"/>
                  </a:lnTo>
                  <a:lnTo>
                    <a:pt x="8625" y="868"/>
                  </a:lnTo>
                  <a:lnTo>
                    <a:pt x="8628" y="881"/>
                  </a:lnTo>
                  <a:lnTo>
                    <a:pt x="8630" y="894"/>
                  </a:lnTo>
                  <a:lnTo>
                    <a:pt x="8634" y="907"/>
                  </a:lnTo>
                  <a:lnTo>
                    <a:pt x="8638" y="920"/>
                  </a:lnTo>
                  <a:lnTo>
                    <a:pt x="8644" y="932"/>
                  </a:lnTo>
                  <a:lnTo>
                    <a:pt x="8654" y="955"/>
                  </a:lnTo>
                  <a:lnTo>
                    <a:pt x="8668" y="976"/>
                  </a:lnTo>
                  <a:lnTo>
                    <a:pt x="8683" y="997"/>
                  </a:lnTo>
                  <a:lnTo>
                    <a:pt x="8701" y="1016"/>
                  </a:lnTo>
                  <a:lnTo>
                    <a:pt x="8719" y="1031"/>
                  </a:lnTo>
                  <a:lnTo>
                    <a:pt x="8740" y="1047"/>
                  </a:lnTo>
                  <a:lnTo>
                    <a:pt x="8761" y="1059"/>
                  </a:lnTo>
                  <a:lnTo>
                    <a:pt x="8785" y="1069"/>
                  </a:lnTo>
                  <a:lnTo>
                    <a:pt x="8808" y="1079"/>
                  </a:lnTo>
                  <a:lnTo>
                    <a:pt x="8833" y="1085"/>
                  </a:lnTo>
                  <a:lnTo>
                    <a:pt x="8858" y="1088"/>
                  </a:lnTo>
                  <a:lnTo>
                    <a:pt x="8884" y="1089"/>
                  </a:lnTo>
                  <a:lnTo>
                    <a:pt x="8902" y="1089"/>
                  </a:lnTo>
                  <a:lnTo>
                    <a:pt x="8921" y="1088"/>
                  </a:lnTo>
                  <a:lnTo>
                    <a:pt x="8939" y="1085"/>
                  </a:lnTo>
                  <a:lnTo>
                    <a:pt x="8957" y="1081"/>
                  </a:lnTo>
                  <a:lnTo>
                    <a:pt x="8977" y="1076"/>
                  </a:lnTo>
                  <a:lnTo>
                    <a:pt x="8995" y="1072"/>
                  </a:lnTo>
                  <a:lnTo>
                    <a:pt x="9012" y="1067"/>
                  </a:lnTo>
                  <a:lnTo>
                    <a:pt x="9029" y="1060"/>
                  </a:lnTo>
                  <a:lnTo>
                    <a:pt x="9046" y="1055"/>
                  </a:lnTo>
                  <a:lnTo>
                    <a:pt x="9061" y="1048"/>
                  </a:lnTo>
                  <a:lnTo>
                    <a:pt x="9075" y="1042"/>
                  </a:lnTo>
                  <a:lnTo>
                    <a:pt x="9088" y="1035"/>
                  </a:lnTo>
                  <a:lnTo>
                    <a:pt x="9101" y="1027"/>
                  </a:lnTo>
                  <a:lnTo>
                    <a:pt x="9112" y="1022"/>
                  </a:lnTo>
                  <a:lnTo>
                    <a:pt x="9121" y="1016"/>
                  </a:lnTo>
                  <a:lnTo>
                    <a:pt x="9129" y="1010"/>
                  </a:lnTo>
                  <a:lnTo>
                    <a:pt x="9129" y="1157"/>
                  </a:lnTo>
                  <a:close/>
                  <a:moveTo>
                    <a:pt x="10087" y="1190"/>
                  </a:moveTo>
                  <a:lnTo>
                    <a:pt x="9946" y="1190"/>
                  </a:lnTo>
                  <a:lnTo>
                    <a:pt x="9946" y="1063"/>
                  </a:lnTo>
                  <a:lnTo>
                    <a:pt x="9943" y="1063"/>
                  </a:lnTo>
                  <a:lnTo>
                    <a:pt x="9934" y="1080"/>
                  </a:lnTo>
                  <a:lnTo>
                    <a:pt x="9923" y="1096"/>
                  </a:lnTo>
                  <a:lnTo>
                    <a:pt x="9913" y="1110"/>
                  </a:lnTo>
                  <a:lnTo>
                    <a:pt x="9900" y="1124"/>
                  </a:lnTo>
                  <a:lnTo>
                    <a:pt x="9887" y="1138"/>
                  </a:lnTo>
                  <a:lnTo>
                    <a:pt x="9871" y="1149"/>
                  </a:lnTo>
                  <a:lnTo>
                    <a:pt x="9855" y="1160"/>
                  </a:lnTo>
                  <a:lnTo>
                    <a:pt x="9838" y="1170"/>
                  </a:lnTo>
                  <a:lnTo>
                    <a:pt x="9820" y="1180"/>
                  </a:lnTo>
                  <a:lnTo>
                    <a:pt x="9802" y="1186"/>
                  </a:lnTo>
                  <a:lnTo>
                    <a:pt x="9782" y="1193"/>
                  </a:lnTo>
                  <a:lnTo>
                    <a:pt x="9764" y="1199"/>
                  </a:lnTo>
                  <a:lnTo>
                    <a:pt x="9744" y="1203"/>
                  </a:lnTo>
                  <a:lnTo>
                    <a:pt x="9723" y="1206"/>
                  </a:lnTo>
                  <a:lnTo>
                    <a:pt x="9704" y="1207"/>
                  </a:lnTo>
                  <a:lnTo>
                    <a:pt x="9683" y="1208"/>
                  </a:lnTo>
                  <a:lnTo>
                    <a:pt x="9663" y="1208"/>
                  </a:lnTo>
                  <a:lnTo>
                    <a:pt x="9645" y="1207"/>
                  </a:lnTo>
                  <a:lnTo>
                    <a:pt x="9628" y="1204"/>
                  </a:lnTo>
                  <a:lnTo>
                    <a:pt x="9611" y="1203"/>
                  </a:lnTo>
                  <a:lnTo>
                    <a:pt x="9594" y="1199"/>
                  </a:lnTo>
                  <a:lnTo>
                    <a:pt x="9578" y="1195"/>
                  </a:lnTo>
                  <a:lnTo>
                    <a:pt x="9564" y="1191"/>
                  </a:lnTo>
                  <a:lnTo>
                    <a:pt x="9549" y="1186"/>
                  </a:lnTo>
                  <a:lnTo>
                    <a:pt x="9535" y="1180"/>
                  </a:lnTo>
                  <a:lnTo>
                    <a:pt x="9522" y="1173"/>
                  </a:lnTo>
                  <a:lnTo>
                    <a:pt x="9509" y="1165"/>
                  </a:lnTo>
                  <a:lnTo>
                    <a:pt x="9497" y="1157"/>
                  </a:lnTo>
                  <a:lnTo>
                    <a:pt x="9487" y="1148"/>
                  </a:lnTo>
                  <a:lnTo>
                    <a:pt x="9476" y="1139"/>
                  </a:lnTo>
                  <a:lnTo>
                    <a:pt x="9466" y="1128"/>
                  </a:lnTo>
                  <a:lnTo>
                    <a:pt x="9457" y="1118"/>
                  </a:lnTo>
                  <a:lnTo>
                    <a:pt x="9447" y="1106"/>
                  </a:lnTo>
                  <a:lnTo>
                    <a:pt x="9440" y="1094"/>
                  </a:lnTo>
                  <a:lnTo>
                    <a:pt x="9432" y="1081"/>
                  </a:lnTo>
                  <a:lnTo>
                    <a:pt x="9425" y="1068"/>
                  </a:lnTo>
                  <a:lnTo>
                    <a:pt x="9419" y="1054"/>
                  </a:lnTo>
                  <a:lnTo>
                    <a:pt x="9414" y="1039"/>
                  </a:lnTo>
                  <a:lnTo>
                    <a:pt x="9408" y="1025"/>
                  </a:lnTo>
                  <a:lnTo>
                    <a:pt x="9403" y="1009"/>
                  </a:lnTo>
                  <a:lnTo>
                    <a:pt x="9399" y="993"/>
                  </a:lnTo>
                  <a:lnTo>
                    <a:pt x="9395" y="976"/>
                  </a:lnTo>
                  <a:lnTo>
                    <a:pt x="9393" y="959"/>
                  </a:lnTo>
                  <a:lnTo>
                    <a:pt x="9390" y="942"/>
                  </a:lnTo>
                  <a:lnTo>
                    <a:pt x="9386" y="906"/>
                  </a:lnTo>
                  <a:lnTo>
                    <a:pt x="9385" y="866"/>
                  </a:lnTo>
                  <a:lnTo>
                    <a:pt x="9385" y="393"/>
                  </a:lnTo>
                  <a:lnTo>
                    <a:pt x="9531" y="393"/>
                  </a:lnTo>
                  <a:lnTo>
                    <a:pt x="9531" y="806"/>
                  </a:lnTo>
                  <a:lnTo>
                    <a:pt x="9532" y="839"/>
                  </a:lnTo>
                  <a:lnTo>
                    <a:pt x="9534" y="872"/>
                  </a:lnTo>
                  <a:lnTo>
                    <a:pt x="9536" y="900"/>
                  </a:lnTo>
                  <a:lnTo>
                    <a:pt x="9540" y="928"/>
                  </a:lnTo>
                  <a:lnTo>
                    <a:pt x="9546" y="953"/>
                  </a:lnTo>
                  <a:lnTo>
                    <a:pt x="9552" y="976"/>
                  </a:lnTo>
                  <a:lnTo>
                    <a:pt x="9559" y="996"/>
                  </a:lnTo>
                  <a:lnTo>
                    <a:pt x="9568" y="1014"/>
                  </a:lnTo>
                  <a:lnTo>
                    <a:pt x="9572" y="1024"/>
                  </a:lnTo>
                  <a:lnTo>
                    <a:pt x="9577" y="1031"/>
                  </a:lnTo>
                  <a:lnTo>
                    <a:pt x="9583" y="1038"/>
                  </a:lnTo>
                  <a:lnTo>
                    <a:pt x="9589" y="1045"/>
                  </a:lnTo>
                  <a:lnTo>
                    <a:pt x="9595" y="1051"/>
                  </a:lnTo>
                  <a:lnTo>
                    <a:pt x="9603" y="1058"/>
                  </a:lnTo>
                  <a:lnTo>
                    <a:pt x="9611" y="1063"/>
                  </a:lnTo>
                  <a:lnTo>
                    <a:pt x="9619" y="1068"/>
                  </a:lnTo>
                  <a:lnTo>
                    <a:pt x="9636" y="1076"/>
                  </a:lnTo>
                  <a:lnTo>
                    <a:pt x="9655" y="1083"/>
                  </a:lnTo>
                  <a:lnTo>
                    <a:pt x="9676" y="1086"/>
                  </a:lnTo>
                  <a:lnTo>
                    <a:pt x="9700" y="1089"/>
                  </a:lnTo>
                  <a:lnTo>
                    <a:pt x="9715" y="1089"/>
                  </a:lnTo>
                  <a:lnTo>
                    <a:pt x="9730" y="1088"/>
                  </a:lnTo>
                  <a:lnTo>
                    <a:pt x="9744" y="1086"/>
                  </a:lnTo>
                  <a:lnTo>
                    <a:pt x="9757" y="1084"/>
                  </a:lnTo>
                  <a:lnTo>
                    <a:pt x="9772" y="1080"/>
                  </a:lnTo>
                  <a:lnTo>
                    <a:pt x="9783" y="1076"/>
                  </a:lnTo>
                  <a:lnTo>
                    <a:pt x="9797" y="1071"/>
                  </a:lnTo>
                  <a:lnTo>
                    <a:pt x="9808" y="1065"/>
                  </a:lnTo>
                  <a:lnTo>
                    <a:pt x="9819" y="1059"/>
                  </a:lnTo>
                  <a:lnTo>
                    <a:pt x="9829" y="1052"/>
                  </a:lnTo>
                  <a:lnTo>
                    <a:pt x="9840" y="1045"/>
                  </a:lnTo>
                  <a:lnTo>
                    <a:pt x="9850" y="1037"/>
                  </a:lnTo>
                  <a:lnTo>
                    <a:pt x="9859" y="1027"/>
                  </a:lnTo>
                  <a:lnTo>
                    <a:pt x="9867" y="1018"/>
                  </a:lnTo>
                  <a:lnTo>
                    <a:pt x="9876" y="1009"/>
                  </a:lnTo>
                  <a:lnTo>
                    <a:pt x="9883" y="999"/>
                  </a:lnTo>
                  <a:lnTo>
                    <a:pt x="9891" y="987"/>
                  </a:lnTo>
                  <a:lnTo>
                    <a:pt x="9897" y="975"/>
                  </a:lnTo>
                  <a:lnTo>
                    <a:pt x="9904" y="963"/>
                  </a:lnTo>
                  <a:lnTo>
                    <a:pt x="9909" y="951"/>
                  </a:lnTo>
                  <a:lnTo>
                    <a:pt x="9919" y="924"/>
                  </a:lnTo>
                  <a:lnTo>
                    <a:pt x="9927" y="895"/>
                  </a:lnTo>
                  <a:lnTo>
                    <a:pt x="9932" y="864"/>
                  </a:lnTo>
                  <a:lnTo>
                    <a:pt x="9938" y="832"/>
                  </a:lnTo>
                  <a:lnTo>
                    <a:pt x="9940" y="798"/>
                  </a:lnTo>
                  <a:lnTo>
                    <a:pt x="9942" y="761"/>
                  </a:lnTo>
                  <a:lnTo>
                    <a:pt x="9942" y="393"/>
                  </a:lnTo>
                  <a:lnTo>
                    <a:pt x="10087" y="393"/>
                  </a:lnTo>
                  <a:lnTo>
                    <a:pt x="10087" y="1190"/>
                  </a:lnTo>
                  <a:close/>
                  <a:moveTo>
                    <a:pt x="10278" y="1033"/>
                  </a:moveTo>
                  <a:lnTo>
                    <a:pt x="10288" y="1041"/>
                  </a:lnTo>
                  <a:lnTo>
                    <a:pt x="10300" y="1047"/>
                  </a:lnTo>
                  <a:lnTo>
                    <a:pt x="10312" y="1052"/>
                  </a:lnTo>
                  <a:lnTo>
                    <a:pt x="10325" y="1059"/>
                  </a:lnTo>
                  <a:lnTo>
                    <a:pt x="10336" y="1063"/>
                  </a:lnTo>
                  <a:lnTo>
                    <a:pt x="10349" y="1068"/>
                  </a:lnTo>
                  <a:lnTo>
                    <a:pt x="10361" y="1072"/>
                  </a:lnTo>
                  <a:lnTo>
                    <a:pt x="10374" y="1076"/>
                  </a:lnTo>
                  <a:lnTo>
                    <a:pt x="10386" y="1080"/>
                  </a:lnTo>
                  <a:lnTo>
                    <a:pt x="10398" y="1083"/>
                  </a:lnTo>
                  <a:lnTo>
                    <a:pt x="10410" y="1085"/>
                  </a:lnTo>
                  <a:lnTo>
                    <a:pt x="10421" y="1086"/>
                  </a:lnTo>
                  <a:lnTo>
                    <a:pt x="10442" y="1089"/>
                  </a:lnTo>
                  <a:lnTo>
                    <a:pt x="10459" y="1089"/>
                  </a:lnTo>
                  <a:lnTo>
                    <a:pt x="10472" y="1089"/>
                  </a:lnTo>
                  <a:lnTo>
                    <a:pt x="10485" y="1088"/>
                  </a:lnTo>
                  <a:lnTo>
                    <a:pt x="10497" y="1086"/>
                  </a:lnTo>
                  <a:lnTo>
                    <a:pt x="10512" y="1084"/>
                  </a:lnTo>
                  <a:lnTo>
                    <a:pt x="10523" y="1081"/>
                  </a:lnTo>
                  <a:lnTo>
                    <a:pt x="10536" y="1077"/>
                  </a:lnTo>
                  <a:lnTo>
                    <a:pt x="10548" y="1072"/>
                  </a:lnTo>
                  <a:lnTo>
                    <a:pt x="10559" y="1065"/>
                  </a:lnTo>
                  <a:lnTo>
                    <a:pt x="10569" y="1058"/>
                  </a:lnTo>
                  <a:lnTo>
                    <a:pt x="10580" y="1050"/>
                  </a:lnTo>
                  <a:lnTo>
                    <a:pt x="10587" y="1041"/>
                  </a:lnTo>
                  <a:lnTo>
                    <a:pt x="10595" y="1030"/>
                  </a:lnTo>
                  <a:lnTo>
                    <a:pt x="10602" y="1018"/>
                  </a:lnTo>
                  <a:lnTo>
                    <a:pt x="10606" y="1005"/>
                  </a:lnTo>
                  <a:lnTo>
                    <a:pt x="10608" y="991"/>
                  </a:lnTo>
                  <a:lnTo>
                    <a:pt x="10610" y="975"/>
                  </a:lnTo>
                  <a:lnTo>
                    <a:pt x="10608" y="967"/>
                  </a:lnTo>
                  <a:lnTo>
                    <a:pt x="10607" y="958"/>
                  </a:lnTo>
                  <a:lnTo>
                    <a:pt x="10606" y="950"/>
                  </a:lnTo>
                  <a:lnTo>
                    <a:pt x="10603" y="942"/>
                  </a:lnTo>
                  <a:lnTo>
                    <a:pt x="10599" y="934"/>
                  </a:lnTo>
                  <a:lnTo>
                    <a:pt x="10594" y="928"/>
                  </a:lnTo>
                  <a:lnTo>
                    <a:pt x="10589" y="921"/>
                  </a:lnTo>
                  <a:lnTo>
                    <a:pt x="10583" y="915"/>
                  </a:lnTo>
                  <a:lnTo>
                    <a:pt x="10569" y="903"/>
                  </a:lnTo>
                  <a:lnTo>
                    <a:pt x="10555" y="891"/>
                  </a:lnTo>
                  <a:lnTo>
                    <a:pt x="10538" y="879"/>
                  </a:lnTo>
                  <a:lnTo>
                    <a:pt x="10519" y="869"/>
                  </a:lnTo>
                  <a:lnTo>
                    <a:pt x="10500" y="858"/>
                  </a:lnTo>
                  <a:lnTo>
                    <a:pt x="10480" y="848"/>
                  </a:lnTo>
                  <a:lnTo>
                    <a:pt x="10459" y="837"/>
                  </a:lnTo>
                  <a:lnTo>
                    <a:pt x="10437" y="827"/>
                  </a:lnTo>
                  <a:lnTo>
                    <a:pt x="10415" y="816"/>
                  </a:lnTo>
                  <a:lnTo>
                    <a:pt x="10394" y="805"/>
                  </a:lnTo>
                  <a:lnTo>
                    <a:pt x="10374" y="793"/>
                  </a:lnTo>
                  <a:lnTo>
                    <a:pt x="10355" y="778"/>
                  </a:lnTo>
                  <a:lnTo>
                    <a:pt x="10336" y="764"/>
                  </a:lnTo>
                  <a:lnTo>
                    <a:pt x="10319" y="748"/>
                  </a:lnTo>
                  <a:lnTo>
                    <a:pt x="10304" y="731"/>
                  </a:lnTo>
                  <a:lnTo>
                    <a:pt x="10291" y="713"/>
                  </a:lnTo>
                  <a:lnTo>
                    <a:pt x="10284" y="704"/>
                  </a:lnTo>
                  <a:lnTo>
                    <a:pt x="10279" y="693"/>
                  </a:lnTo>
                  <a:lnTo>
                    <a:pt x="10275" y="683"/>
                  </a:lnTo>
                  <a:lnTo>
                    <a:pt x="10271" y="671"/>
                  </a:lnTo>
                  <a:lnTo>
                    <a:pt x="10268" y="659"/>
                  </a:lnTo>
                  <a:lnTo>
                    <a:pt x="10267" y="646"/>
                  </a:lnTo>
                  <a:lnTo>
                    <a:pt x="10266" y="633"/>
                  </a:lnTo>
                  <a:lnTo>
                    <a:pt x="10265" y="620"/>
                  </a:lnTo>
                  <a:lnTo>
                    <a:pt x="10266" y="604"/>
                  </a:lnTo>
                  <a:lnTo>
                    <a:pt x="10266" y="590"/>
                  </a:lnTo>
                  <a:lnTo>
                    <a:pt x="10268" y="575"/>
                  </a:lnTo>
                  <a:lnTo>
                    <a:pt x="10270" y="561"/>
                  </a:lnTo>
                  <a:lnTo>
                    <a:pt x="10274" y="548"/>
                  </a:lnTo>
                  <a:lnTo>
                    <a:pt x="10278" y="535"/>
                  </a:lnTo>
                  <a:lnTo>
                    <a:pt x="10282" y="523"/>
                  </a:lnTo>
                  <a:lnTo>
                    <a:pt x="10287" y="511"/>
                  </a:lnTo>
                  <a:lnTo>
                    <a:pt x="10292" y="499"/>
                  </a:lnTo>
                  <a:lnTo>
                    <a:pt x="10299" y="489"/>
                  </a:lnTo>
                  <a:lnTo>
                    <a:pt x="10305" y="478"/>
                  </a:lnTo>
                  <a:lnTo>
                    <a:pt x="10313" y="469"/>
                  </a:lnTo>
                  <a:lnTo>
                    <a:pt x="10319" y="460"/>
                  </a:lnTo>
                  <a:lnTo>
                    <a:pt x="10329" y="451"/>
                  </a:lnTo>
                  <a:lnTo>
                    <a:pt x="10336" y="443"/>
                  </a:lnTo>
                  <a:lnTo>
                    <a:pt x="10346" y="435"/>
                  </a:lnTo>
                  <a:lnTo>
                    <a:pt x="10365" y="421"/>
                  </a:lnTo>
                  <a:lnTo>
                    <a:pt x="10387" y="408"/>
                  </a:lnTo>
                  <a:lnTo>
                    <a:pt x="10410" y="398"/>
                  </a:lnTo>
                  <a:lnTo>
                    <a:pt x="10434" y="389"/>
                  </a:lnTo>
                  <a:lnTo>
                    <a:pt x="10461" y="383"/>
                  </a:lnTo>
                  <a:lnTo>
                    <a:pt x="10488" y="379"/>
                  </a:lnTo>
                  <a:lnTo>
                    <a:pt x="10516" y="376"/>
                  </a:lnTo>
                  <a:lnTo>
                    <a:pt x="10546" y="375"/>
                  </a:lnTo>
                  <a:lnTo>
                    <a:pt x="10570" y="375"/>
                  </a:lnTo>
                  <a:lnTo>
                    <a:pt x="10595" y="377"/>
                  </a:lnTo>
                  <a:lnTo>
                    <a:pt x="10617" y="380"/>
                  </a:lnTo>
                  <a:lnTo>
                    <a:pt x="10640" y="384"/>
                  </a:lnTo>
                  <a:lnTo>
                    <a:pt x="10662" y="389"/>
                  </a:lnTo>
                  <a:lnTo>
                    <a:pt x="10684" y="394"/>
                  </a:lnTo>
                  <a:lnTo>
                    <a:pt x="10705" y="400"/>
                  </a:lnTo>
                  <a:lnTo>
                    <a:pt x="10727" y="406"/>
                  </a:lnTo>
                  <a:lnTo>
                    <a:pt x="10716" y="533"/>
                  </a:lnTo>
                  <a:lnTo>
                    <a:pt x="10700" y="526"/>
                  </a:lnTo>
                  <a:lnTo>
                    <a:pt x="10682" y="519"/>
                  </a:lnTo>
                  <a:lnTo>
                    <a:pt x="10671" y="515"/>
                  </a:lnTo>
                  <a:lnTo>
                    <a:pt x="10661" y="512"/>
                  </a:lnTo>
                  <a:lnTo>
                    <a:pt x="10649" y="508"/>
                  </a:lnTo>
                  <a:lnTo>
                    <a:pt x="10638" y="506"/>
                  </a:lnTo>
                  <a:lnTo>
                    <a:pt x="10627" y="503"/>
                  </a:lnTo>
                  <a:lnTo>
                    <a:pt x="10616" y="501"/>
                  </a:lnTo>
                  <a:lnTo>
                    <a:pt x="10604" y="498"/>
                  </a:lnTo>
                  <a:lnTo>
                    <a:pt x="10594" y="497"/>
                  </a:lnTo>
                  <a:lnTo>
                    <a:pt x="10576" y="494"/>
                  </a:lnTo>
                  <a:lnTo>
                    <a:pt x="10561" y="493"/>
                  </a:lnTo>
                  <a:lnTo>
                    <a:pt x="10547" y="494"/>
                  </a:lnTo>
                  <a:lnTo>
                    <a:pt x="10534" y="494"/>
                  </a:lnTo>
                  <a:lnTo>
                    <a:pt x="10521" y="497"/>
                  </a:lnTo>
                  <a:lnTo>
                    <a:pt x="10508" y="499"/>
                  </a:lnTo>
                  <a:lnTo>
                    <a:pt x="10496" y="502"/>
                  </a:lnTo>
                  <a:lnTo>
                    <a:pt x="10484" y="506"/>
                  </a:lnTo>
                  <a:lnTo>
                    <a:pt x="10474" y="511"/>
                  </a:lnTo>
                  <a:lnTo>
                    <a:pt x="10463" y="516"/>
                  </a:lnTo>
                  <a:lnTo>
                    <a:pt x="10453" y="523"/>
                  </a:lnTo>
                  <a:lnTo>
                    <a:pt x="10445" y="529"/>
                  </a:lnTo>
                  <a:lnTo>
                    <a:pt x="10437" y="537"/>
                  </a:lnTo>
                  <a:lnTo>
                    <a:pt x="10431" y="547"/>
                  </a:lnTo>
                  <a:lnTo>
                    <a:pt x="10427" y="556"/>
                  </a:lnTo>
                  <a:lnTo>
                    <a:pt x="10423" y="566"/>
                  </a:lnTo>
                  <a:lnTo>
                    <a:pt x="10421" y="578"/>
                  </a:lnTo>
                  <a:lnTo>
                    <a:pt x="10420" y="590"/>
                  </a:lnTo>
                  <a:lnTo>
                    <a:pt x="10421" y="600"/>
                  </a:lnTo>
                  <a:lnTo>
                    <a:pt x="10423" y="609"/>
                  </a:lnTo>
                  <a:lnTo>
                    <a:pt x="10424" y="619"/>
                  </a:lnTo>
                  <a:lnTo>
                    <a:pt x="10427" y="626"/>
                  </a:lnTo>
                  <a:lnTo>
                    <a:pt x="10431" y="634"/>
                  </a:lnTo>
                  <a:lnTo>
                    <a:pt x="10434" y="642"/>
                  </a:lnTo>
                  <a:lnTo>
                    <a:pt x="10440" y="650"/>
                  </a:lnTo>
                  <a:lnTo>
                    <a:pt x="10446" y="657"/>
                  </a:lnTo>
                  <a:lnTo>
                    <a:pt x="10459" y="668"/>
                  </a:lnTo>
                  <a:lnTo>
                    <a:pt x="10475" y="680"/>
                  </a:lnTo>
                  <a:lnTo>
                    <a:pt x="10492" y="692"/>
                  </a:lnTo>
                  <a:lnTo>
                    <a:pt x="10510" y="701"/>
                  </a:lnTo>
                  <a:lnTo>
                    <a:pt x="10530" y="712"/>
                  </a:lnTo>
                  <a:lnTo>
                    <a:pt x="10550" y="721"/>
                  </a:lnTo>
                  <a:lnTo>
                    <a:pt x="10570" y="731"/>
                  </a:lnTo>
                  <a:lnTo>
                    <a:pt x="10593" y="740"/>
                  </a:lnTo>
                  <a:lnTo>
                    <a:pt x="10615" y="751"/>
                  </a:lnTo>
                  <a:lnTo>
                    <a:pt x="10636" y="763"/>
                  </a:lnTo>
                  <a:lnTo>
                    <a:pt x="10655" y="775"/>
                  </a:lnTo>
                  <a:lnTo>
                    <a:pt x="10675" y="788"/>
                  </a:lnTo>
                  <a:lnTo>
                    <a:pt x="10693" y="802"/>
                  </a:lnTo>
                  <a:lnTo>
                    <a:pt x="10710" y="818"/>
                  </a:lnTo>
                  <a:lnTo>
                    <a:pt x="10726" y="836"/>
                  </a:lnTo>
                  <a:lnTo>
                    <a:pt x="10739" y="856"/>
                  </a:lnTo>
                  <a:lnTo>
                    <a:pt x="10746" y="866"/>
                  </a:lnTo>
                  <a:lnTo>
                    <a:pt x="10751" y="877"/>
                  </a:lnTo>
                  <a:lnTo>
                    <a:pt x="10755" y="889"/>
                  </a:lnTo>
                  <a:lnTo>
                    <a:pt x="10759" y="902"/>
                  </a:lnTo>
                  <a:lnTo>
                    <a:pt x="10761" y="915"/>
                  </a:lnTo>
                  <a:lnTo>
                    <a:pt x="10763" y="929"/>
                  </a:lnTo>
                  <a:lnTo>
                    <a:pt x="10764" y="945"/>
                  </a:lnTo>
                  <a:lnTo>
                    <a:pt x="10765" y="959"/>
                  </a:lnTo>
                  <a:lnTo>
                    <a:pt x="10764" y="975"/>
                  </a:lnTo>
                  <a:lnTo>
                    <a:pt x="10764" y="991"/>
                  </a:lnTo>
                  <a:lnTo>
                    <a:pt x="10761" y="1005"/>
                  </a:lnTo>
                  <a:lnTo>
                    <a:pt x="10759" y="1020"/>
                  </a:lnTo>
                  <a:lnTo>
                    <a:pt x="10756" y="1033"/>
                  </a:lnTo>
                  <a:lnTo>
                    <a:pt x="10752" y="1046"/>
                  </a:lnTo>
                  <a:lnTo>
                    <a:pt x="10747" y="1059"/>
                  </a:lnTo>
                  <a:lnTo>
                    <a:pt x="10742" y="1071"/>
                  </a:lnTo>
                  <a:lnTo>
                    <a:pt x="10735" y="1083"/>
                  </a:lnTo>
                  <a:lnTo>
                    <a:pt x="10729" y="1093"/>
                  </a:lnTo>
                  <a:lnTo>
                    <a:pt x="10722" y="1104"/>
                  </a:lnTo>
                  <a:lnTo>
                    <a:pt x="10714" y="1114"/>
                  </a:lnTo>
                  <a:lnTo>
                    <a:pt x="10706" y="1123"/>
                  </a:lnTo>
                  <a:lnTo>
                    <a:pt x="10697" y="1132"/>
                  </a:lnTo>
                  <a:lnTo>
                    <a:pt x="10688" y="1140"/>
                  </a:lnTo>
                  <a:lnTo>
                    <a:pt x="10679" y="1148"/>
                  </a:lnTo>
                  <a:lnTo>
                    <a:pt x="10659" y="1162"/>
                  </a:lnTo>
                  <a:lnTo>
                    <a:pt x="10637" y="1174"/>
                  </a:lnTo>
                  <a:lnTo>
                    <a:pt x="10615" y="1185"/>
                  </a:lnTo>
                  <a:lnTo>
                    <a:pt x="10590" y="1194"/>
                  </a:lnTo>
                  <a:lnTo>
                    <a:pt x="10565" y="1200"/>
                  </a:lnTo>
                  <a:lnTo>
                    <a:pt x="10540" y="1204"/>
                  </a:lnTo>
                  <a:lnTo>
                    <a:pt x="10514" y="1207"/>
                  </a:lnTo>
                  <a:lnTo>
                    <a:pt x="10488" y="1208"/>
                  </a:lnTo>
                  <a:lnTo>
                    <a:pt x="10459" y="1207"/>
                  </a:lnTo>
                  <a:lnTo>
                    <a:pt x="10432" y="1206"/>
                  </a:lnTo>
                  <a:lnTo>
                    <a:pt x="10403" y="1203"/>
                  </a:lnTo>
                  <a:lnTo>
                    <a:pt x="10376" y="1199"/>
                  </a:lnTo>
                  <a:lnTo>
                    <a:pt x="10348" y="1194"/>
                  </a:lnTo>
                  <a:lnTo>
                    <a:pt x="10321" y="1186"/>
                  </a:lnTo>
                  <a:lnTo>
                    <a:pt x="10295" y="1177"/>
                  </a:lnTo>
                  <a:lnTo>
                    <a:pt x="10270" y="1165"/>
                  </a:lnTo>
                  <a:lnTo>
                    <a:pt x="10278" y="1033"/>
                  </a:lnTo>
                  <a:close/>
                  <a:moveTo>
                    <a:pt x="11045" y="792"/>
                  </a:moveTo>
                  <a:lnTo>
                    <a:pt x="11046" y="818"/>
                  </a:lnTo>
                  <a:lnTo>
                    <a:pt x="11049" y="844"/>
                  </a:lnTo>
                  <a:lnTo>
                    <a:pt x="11053" y="872"/>
                  </a:lnTo>
                  <a:lnTo>
                    <a:pt x="11059" y="898"/>
                  </a:lnTo>
                  <a:lnTo>
                    <a:pt x="11068" y="924"/>
                  </a:lnTo>
                  <a:lnTo>
                    <a:pt x="11079" y="948"/>
                  </a:lnTo>
                  <a:lnTo>
                    <a:pt x="11091" y="971"/>
                  </a:lnTo>
                  <a:lnTo>
                    <a:pt x="11105" y="993"/>
                  </a:lnTo>
                  <a:lnTo>
                    <a:pt x="11113" y="1004"/>
                  </a:lnTo>
                  <a:lnTo>
                    <a:pt x="11121" y="1014"/>
                  </a:lnTo>
                  <a:lnTo>
                    <a:pt x="11130" y="1024"/>
                  </a:lnTo>
                  <a:lnTo>
                    <a:pt x="11139" y="1033"/>
                  </a:lnTo>
                  <a:lnTo>
                    <a:pt x="11150" y="1041"/>
                  </a:lnTo>
                  <a:lnTo>
                    <a:pt x="11160" y="1048"/>
                  </a:lnTo>
                  <a:lnTo>
                    <a:pt x="11170" y="1056"/>
                  </a:lnTo>
                  <a:lnTo>
                    <a:pt x="11182" y="1063"/>
                  </a:lnTo>
                  <a:lnTo>
                    <a:pt x="11194" y="1069"/>
                  </a:lnTo>
                  <a:lnTo>
                    <a:pt x="11207" y="1075"/>
                  </a:lnTo>
                  <a:lnTo>
                    <a:pt x="11220" y="1079"/>
                  </a:lnTo>
                  <a:lnTo>
                    <a:pt x="11233" y="1083"/>
                  </a:lnTo>
                  <a:lnTo>
                    <a:pt x="11248" y="1085"/>
                  </a:lnTo>
                  <a:lnTo>
                    <a:pt x="11263" y="1088"/>
                  </a:lnTo>
                  <a:lnTo>
                    <a:pt x="11278" y="1089"/>
                  </a:lnTo>
                  <a:lnTo>
                    <a:pt x="11295" y="1089"/>
                  </a:lnTo>
                  <a:lnTo>
                    <a:pt x="11310" y="1089"/>
                  </a:lnTo>
                  <a:lnTo>
                    <a:pt x="11325" y="1088"/>
                  </a:lnTo>
                  <a:lnTo>
                    <a:pt x="11339" y="1085"/>
                  </a:lnTo>
                  <a:lnTo>
                    <a:pt x="11353" y="1083"/>
                  </a:lnTo>
                  <a:lnTo>
                    <a:pt x="11368" y="1079"/>
                  </a:lnTo>
                  <a:lnTo>
                    <a:pt x="11381" y="1075"/>
                  </a:lnTo>
                  <a:lnTo>
                    <a:pt x="11393" y="1069"/>
                  </a:lnTo>
                  <a:lnTo>
                    <a:pt x="11404" y="1063"/>
                  </a:lnTo>
                  <a:lnTo>
                    <a:pt x="11416" y="1056"/>
                  </a:lnTo>
                  <a:lnTo>
                    <a:pt x="11427" y="1048"/>
                  </a:lnTo>
                  <a:lnTo>
                    <a:pt x="11437" y="1041"/>
                  </a:lnTo>
                  <a:lnTo>
                    <a:pt x="11448" y="1033"/>
                  </a:lnTo>
                  <a:lnTo>
                    <a:pt x="11457" y="1024"/>
                  </a:lnTo>
                  <a:lnTo>
                    <a:pt x="11466" y="1014"/>
                  </a:lnTo>
                  <a:lnTo>
                    <a:pt x="11474" y="1004"/>
                  </a:lnTo>
                  <a:lnTo>
                    <a:pt x="11482" y="993"/>
                  </a:lnTo>
                  <a:lnTo>
                    <a:pt x="11496" y="971"/>
                  </a:lnTo>
                  <a:lnTo>
                    <a:pt x="11508" y="948"/>
                  </a:lnTo>
                  <a:lnTo>
                    <a:pt x="11518" y="924"/>
                  </a:lnTo>
                  <a:lnTo>
                    <a:pt x="11527" y="898"/>
                  </a:lnTo>
                  <a:lnTo>
                    <a:pt x="11534" y="872"/>
                  </a:lnTo>
                  <a:lnTo>
                    <a:pt x="11538" y="844"/>
                  </a:lnTo>
                  <a:lnTo>
                    <a:pt x="11540" y="818"/>
                  </a:lnTo>
                  <a:lnTo>
                    <a:pt x="11542" y="792"/>
                  </a:lnTo>
                  <a:lnTo>
                    <a:pt x="11540" y="764"/>
                  </a:lnTo>
                  <a:lnTo>
                    <a:pt x="11538" y="735"/>
                  </a:lnTo>
                  <a:lnTo>
                    <a:pt x="11533" y="709"/>
                  </a:lnTo>
                  <a:lnTo>
                    <a:pt x="11525" y="681"/>
                  </a:lnTo>
                  <a:lnTo>
                    <a:pt x="11516" y="655"/>
                  </a:lnTo>
                  <a:lnTo>
                    <a:pt x="11504" y="630"/>
                  </a:lnTo>
                  <a:lnTo>
                    <a:pt x="11491" y="607"/>
                  </a:lnTo>
                  <a:lnTo>
                    <a:pt x="11476" y="586"/>
                  </a:lnTo>
                  <a:lnTo>
                    <a:pt x="11469" y="575"/>
                  </a:lnTo>
                  <a:lnTo>
                    <a:pt x="11459" y="565"/>
                  </a:lnTo>
                  <a:lnTo>
                    <a:pt x="11450" y="556"/>
                  </a:lnTo>
                  <a:lnTo>
                    <a:pt x="11441" y="548"/>
                  </a:lnTo>
                  <a:lnTo>
                    <a:pt x="11432" y="540"/>
                  </a:lnTo>
                  <a:lnTo>
                    <a:pt x="11421" y="532"/>
                  </a:lnTo>
                  <a:lnTo>
                    <a:pt x="11410" y="524"/>
                  </a:lnTo>
                  <a:lnTo>
                    <a:pt x="11398" y="518"/>
                  </a:lnTo>
                  <a:lnTo>
                    <a:pt x="11386" y="512"/>
                  </a:lnTo>
                  <a:lnTo>
                    <a:pt x="11374" y="507"/>
                  </a:lnTo>
                  <a:lnTo>
                    <a:pt x="11363" y="503"/>
                  </a:lnTo>
                  <a:lnTo>
                    <a:pt x="11350" y="499"/>
                  </a:lnTo>
                  <a:lnTo>
                    <a:pt x="11336" y="497"/>
                  </a:lnTo>
                  <a:lnTo>
                    <a:pt x="11322" y="495"/>
                  </a:lnTo>
                  <a:lnTo>
                    <a:pt x="11309" y="494"/>
                  </a:lnTo>
                  <a:lnTo>
                    <a:pt x="11295" y="493"/>
                  </a:lnTo>
                  <a:lnTo>
                    <a:pt x="11280" y="494"/>
                  </a:lnTo>
                  <a:lnTo>
                    <a:pt x="11266" y="495"/>
                  </a:lnTo>
                  <a:lnTo>
                    <a:pt x="11252" y="497"/>
                  </a:lnTo>
                  <a:lnTo>
                    <a:pt x="11238" y="499"/>
                  </a:lnTo>
                  <a:lnTo>
                    <a:pt x="11225" y="503"/>
                  </a:lnTo>
                  <a:lnTo>
                    <a:pt x="11212" y="507"/>
                  </a:lnTo>
                  <a:lnTo>
                    <a:pt x="11201" y="512"/>
                  </a:lnTo>
                  <a:lnTo>
                    <a:pt x="11189" y="518"/>
                  </a:lnTo>
                  <a:lnTo>
                    <a:pt x="11178" y="524"/>
                  </a:lnTo>
                  <a:lnTo>
                    <a:pt x="11167" y="532"/>
                  </a:lnTo>
                  <a:lnTo>
                    <a:pt x="11156" y="540"/>
                  </a:lnTo>
                  <a:lnTo>
                    <a:pt x="11147" y="548"/>
                  </a:lnTo>
                  <a:lnTo>
                    <a:pt x="11138" y="556"/>
                  </a:lnTo>
                  <a:lnTo>
                    <a:pt x="11129" y="565"/>
                  </a:lnTo>
                  <a:lnTo>
                    <a:pt x="11119" y="575"/>
                  </a:lnTo>
                  <a:lnTo>
                    <a:pt x="11112" y="586"/>
                  </a:lnTo>
                  <a:lnTo>
                    <a:pt x="11096" y="607"/>
                  </a:lnTo>
                  <a:lnTo>
                    <a:pt x="11083" y="630"/>
                  </a:lnTo>
                  <a:lnTo>
                    <a:pt x="11071" y="655"/>
                  </a:lnTo>
                  <a:lnTo>
                    <a:pt x="11062" y="681"/>
                  </a:lnTo>
                  <a:lnTo>
                    <a:pt x="11054" y="709"/>
                  </a:lnTo>
                  <a:lnTo>
                    <a:pt x="11049" y="735"/>
                  </a:lnTo>
                  <a:lnTo>
                    <a:pt x="11046" y="764"/>
                  </a:lnTo>
                  <a:lnTo>
                    <a:pt x="11045" y="792"/>
                  </a:lnTo>
                  <a:close/>
                  <a:moveTo>
                    <a:pt x="10889" y="792"/>
                  </a:moveTo>
                  <a:lnTo>
                    <a:pt x="10889" y="769"/>
                  </a:lnTo>
                  <a:lnTo>
                    <a:pt x="10891" y="747"/>
                  </a:lnTo>
                  <a:lnTo>
                    <a:pt x="10893" y="726"/>
                  </a:lnTo>
                  <a:lnTo>
                    <a:pt x="10896" y="704"/>
                  </a:lnTo>
                  <a:lnTo>
                    <a:pt x="10901" y="684"/>
                  </a:lnTo>
                  <a:lnTo>
                    <a:pt x="10905" y="663"/>
                  </a:lnTo>
                  <a:lnTo>
                    <a:pt x="10912" y="643"/>
                  </a:lnTo>
                  <a:lnTo>
                    <a:pt x="10918" y="624"/>
                  </a:lnTo>
                  <a:lnTo>
                    <a:pt x="10926" y="605"/>
                  </a:lnTo>
                  <a:lnTo>
                    <a:pt x="10934" y="587"/>
                  </a:lnTo>
                  <a:lnTo>
                    <a:pt x="10943" y="570"/>
                  </a:lnTo>
                  <a:lnTo>
                    <a:pt x="10953" y="553"/>
                  </a:lnTo>
                  <a:lnTo>
                    <a:pt x="10964" y="537"/>
                  </a:lnTo>
                  <a:lnTo>
                    <a:pt x="10976" y="522"/>
                  </a:lnTo>
                  <a:lnTo>
                    <a:pt x="10987" y="507"/>
                  </a:lnTo>
                  <a:lnTo>
                    <a:pt x="11001" y="493"/>
                  </a:lnTo>
                  <a:lnTo>
                    <a:pt x="11015" y="478"/>
                  </a:lnTo>
                  <a:lnTo>
                    <a:pt x="11029" y="467"/>
                  </a:lnTo>
                  <a:lnTo>
                    <a:pt x="11044" y="455"/>
                  </a:lnTo>
                  <a:lnTo>
                    <a:pt x="11059" y="443"/>
                  </a:lnTo>
                  <a:lnTo>
                    <a:pt x="11076" y="432"/>
                  </a:lnTo>
                  <a:lnTo>
                    <a:pt x="11092" y="423"/>
                  </a:lnTo>
                  <a:lnTo>
                    <a:pt x="11110" y="414"/>
                  </a:lnTo>
                  <a:lnTo>
                    <a:pt x="11129" y="406"/>
                  </a:lnTo>
                  <a:lnTo>
                    <a:pt x="11147" y="398"/>
                  </a:lnTo>
                  <a:lnTo>
                    <a:pt x="11167" y="392"/>
                  </a:lnTo>
                  <a:lnTo>
                    <a:pt x="11186" y="387"/>
                  </a:lnTo>
                  <a:lnTo>
                    <a:pt x="11207" y="383"/>
                  </a:lnTo>
                  <a:lnTo>
                    <a:pt x="11228" y="379"/>
                  </a:lnTo>
                  <a:lnTo>
                    <a:pt x="11249" y="376"/>
                  </a:lnTo>
                  <a:lnTo>
                    <a:pt x="11271" y="375"/>
                  </a:lnTo>
                  <a:lnTo>
                    <a:pt x="11295" y="375"/>
                  </a:lnTo>
                  <a:lnTo>
                    <a:pt x="11317" y="375"/>
                  </a:lnTo>
                  <a:lnTo>
                    <a:pt x="11338" y="376"/>
                  </a:lnTo>
                  <a:lnTo>
                    <a:pt x="11360" y="379"/>
                  </a:lnTo>
                  <a:lnTo>
                    <a:pt x="11381" y="383"/>
                  </a:lnTo>
                  <a:lnTo>
                    <a:pt x="11401" y="387"/>
                  </a:lnTo>
                  <a:lnTo>
                    <a:pt x="11421" y="392"/>
                  </a:lnTo>
                  <a:lnTo>
                    <a:pt x="11440" y="398"/>
                  </a:lnTo>
                  <a:lnTo>
                    <a:pt x="11459" y="406"/>
                  </a:lnTo>
                  <a:lnTo>
                    <a:pt x="11478" y="414"/>
                  </a:lnTo>
                  <a:lnTo>
                    <a:pt x="11495" y="423"/>
                  </a:lnTo>
                  <a:lnTo>
                    <a:pt x="11512" y="432"/>
                  </a:lnTo>
                  <a:lnTo>
                    <a:pt x="11529" y="443"/>
                  </a:lnTo>
                  <a:lnTo>
                    <a:pt x="11544" y="455"/>
                  </a:lnTo>
                  <a:lnTo>
                    <a:pt x="11559" y="467"/>
                  </a:lnTo>
                  <a:lnTo>
                    <a:pt x="11573" y="478"/>
                  </a:lnTo>
                  <a:lnTo>
                    <a:pt x="11587" y="493"/>
                  </a:lnTo>
                  <a:lnTo>
                    <a:pt x="11599" y="507"/>
                  </a:lnTo>
                  <a:lnTo>
                    <a:pt x="11612" y="522"/>
                  </a:lnTo>
                  <a:lnTo>
                    <a:pt x="11623" y="537"/>
                  </a:lnTo>
                  <a:lnTo>
                    <a:pt x="11633" y="553"/>
                  </a:lnTo>
                  <a:lnTo>
                    <a:pt x="11644" y="570"/>
                  </a:lnTo>
                  <a:lnTo>
                    <a:pt x="11653" y="587"/>
                  </a:lnTo>
                  <a:lnTo>
                    <a:pt x="11661" y="605"/>
                  </a:lnTo>
                  <a:lnTo>
                    <a:pt x="11669" y="624"/>
                  </a:lnTo>
                  <a:lnTo>
                    <a:pt x="11675" y="643"/>
                  </a:lnTo>
                  <a:lnTo>
                    <a:pt x="11682" y="663"/>
                  </a:lnTo>
                  <a:lnTo>
                    <a:pt x="11687" y="684"/>
                  </a:lnTo>
                  <a:lnTo>
                    <a:pt x="11691" y="704"/>
                  </a:lnTo>
                  <a:lnTo>
                    <a:pt x="11693" y="726"/>
                  </a:lnTo>
                  <a:lnTo>
                    <a:pt x="11696" y="747"/>
                  </a:lnTo>
                  <a:lnTo>
                    <a:pt x="11697" y="769"/>
                  </a:lnTo>
                  <a:lnTo>
                    <a:pt x="11697" y="792"/>
                  </a:lnTo>
                  <a:lnTo>
                    <a:pt x="11697" y="813"/>
                  </a:lnTo>
                  <a:lnTo>
                    <a:pt x="11696" y="834"/>
                  </a:lnTo>
                  <a:lnTo>
                    <a:pt x="11693" y="854"/>
                  </a:lnTo>
                  <a:lnTo>
                    <a:pt x="11691" y="874"/>
                  </a:lnTo>
                  <a:lnTo>
                    <a:pt x="11686" y="895"/>
                  </a:lnTo>
                  <a:lnTo>
                    <a:pt x="11680" y="915"/>
                  </a:lnTo>
                  <a:lnTo>
                    <a:pt x="11675" y="934"/>
                  </a:lnTo>
                  <a:lnTo>
                    <a:pt x="11669" y="953"/>
                  </a:lnTo>
                  <a:lnTo>
                    <a:pt x="11661" y="971"/>
                  </a:lnTo>
                  <a:lnTo>
                    <a:pt x="11652" y="989"/>
                  </a:lnTo>
                  <a:lnTo>
                    <a:pt x="11642" y="1007"/>
                  </a:lnTo>
                  <a:lnTo>
                    <a:pt x="11632" y="1024"/>
                  </a:lnTo>
                  <a:lnTo>
                    <a:pt x="11621" y="1041"/>
                  </a:lnTo>
                  <a:lnTo>
                    <a:pt x="11611" y="1056"/>
                  </a:lnTo>
                  <a:lnTo>
                    <a:pt x="11598" y="1071"/>
                  </a:lnTo>
                  <a:lnTo>
                    <a:pt x="11585" y="1085"/>
                  </a:lnTo>
                  <a:lnTo>
                    <a:pt x="11572" y="1100"/>
                  </a:lnTo>
                  <a:lnTo>
                    <a:pt x="11557" y="1113"/>
                  </a:lnTo>
                  <a:lnTo>
                    <a:pt x="11543" y="1124"/>
                  </a:lnTo>
                  <a:lnTo>
                    <a:pt x="11527" y="1136"/>
                  </a:lnTo>
                  <a:lnTo>
                    <a:pt x="11510" y="1147"/>
                  </a:lnTo>
                  <a:lnTo>
                    <a:pt x="11493" y="1157"/>
                  </a:lnTo>
                  <a:lnTo>
                    <a:pt x="11476" y="1166"/>
                  </a:lnTo>
                  <a:lnTo>
                    <a:pt x="11458" y="1176"/>
                  </a:lnTo>
                  <a:lnTo>
                    <a:pt x="11438" y="1183"/>
                  </a:lnTo>
                  <a:lnTo>
                    <a:pt x="11419" y="1190"/>
                  </a:lnTo>
                  <a:lnTo>
                    <a:pt x="11399" y="1195"/>
                  </a:lnTo>
                  <a:lnTo>
                    <a:pt x="11380" y="1200"/>
                  </a:lnTo>
                  <a:lnTo>
                    <a:pt x="11359" y="1203"/>
                  </a:lnTo>
                  <a:lnTo>
                    <a:pt x="11338" y="1206"/>
                  </a:lnTo>
                  <a:lnTo>
                    <a:pt x="11316" y="1207"/>
                  </a:lnTo>
                  <a:lnTo>
                    <a:pt x="11295" y="1208"/>
                  </a:lnTo>
                  <a:lnTo>
                    <a:pt x="11272" y="1207"/>
                  </a:lnTo>
                  <a:lnTo>
                    <a:pt x="11250" y="1206"/>
                  </a:lnTo>
                  <a:lnTo>
                    <a:pt x="11229" y="1203"/>
                  </a:lnTo>
                  <a:lnTo>
                    <a:pt x="11208" y="1200"/>
                  </a:lnTo>
                  <a:lnTo>
                    <a:pt x="11187" y="1195"/>
                  </a:lnTo>
                  <a:lnTo>
                    <a:pt x="11168" y="1190"/>
                  </a:lnTo>
                  <a:lnTo>
                    <a:pt x="11148" y="1183"/>
                  </a:lnTo>
                  <a:lnTo>
                    <a:pt x="11130" y="1176"/>
                  </a:lnTo>
                  <a:lnTo>
                    <a:pt x="11112" y="1166"/>
                  </a:lnTo>
                  <a:lnTo>
                    <a:pt x="11095" y="1157"/>
                  </a:lnTo>
                  <a:lnTo>
                    <a:pt x="11078" y="1147"/>
                  </a:lnTo>
                  <a:lnTo>
                    <a:pt x="11061" y="1136"/>
                  </a:lnTo>
                  <a:lnTo>
                    <a:pt x="11045" y="1124"/>
                  </a:lnTo>
                  <a:lnTo>
                    <a:pt x="11031" y="1113"/>
                  </a:lnTo>
                  <a:lnTo>
                    <a:pt x="11016" y="1100"/>
                  </a:lnTo>
                  <a:lnTo>
                    <a:pt x="11002" y="1085"/>
                  </a:lnTo>
                  <a:lnTo>
                    <a:pt x="10989" y="1071"/>
                  </a:lnTo>
                  <a:lnTo>
                    <a:pt x="10977" y="1056"/>
                  </a:lnTo>
                  <a:lnTo>
                    <a:pt x="10965" y="1041"/>
                  </a:lnTo>
                  <a:lnTo>
                    <a:pt x="10955" y="1024"/>
                  </a:lnTo>
                  <a:lnTo>
                    <a:pt x="10944" y="1007"/>
                  </a:lnTo>
                  <a:lnTo>
                    <a:pt x="10935" y="989"/>
                  </a:lnTo>
                  <a:lnTo>
                    <a:pt x="10927" y="971"/>
                  </a:lnTo>
                  <a:lnTo>
                    <a:pt x="10919" y="953"/>
                  </a:lnTo>
                  <a:lnTo>
                    <a:pt x="10912" y="934"/>
                  </a:lnTo>
                  <a:lnTo>
                    <a:pt x="10906" y="915"/>
                  </a:lnTo>
                  <a:lnTo>
                    <a:pt x="10901" y="895"/>
                  </a:lnTo>
                  <a:lnTo>
                    <a:pt x="10897" y="874"/>
                  </a:lnTo>
                  <a:lnTo>
                    <a:pt x="10893" y="854"/>
                  </a:lnTo>
                  <a:lnTo>
                    <a:pt x="10891" y="834"/>
                  </a:lnTo>
                  <a:lnTo>
                    <a:pt x="10889" y="813"/>
                  </a:lnTo>
                  <a:lnTo>
                    <a:pt x="10889" y="792"/>
                  </a:lnTo>
                  <a:close/>
                  <a:moveTo>
                    <a:pt x="11989" y="512"/>
                  </a:moveTo>
                  <a:lnTo>
                    <a:pt x="11802" y="512"/>
                  </a:lnTo>
                  <a:lnTo>
                    <a:pt x="11802" y="393"/>
                  </a:lnTo>
                  <a:lnTo>
                    <a:pt x="11989" y="393"/>
                  </a:lnTo>
                  <a:lnTo>
                    <a:pt x="11989" y="320"/>
                  </a:lnTo>
                  <a:lnTo>
                    <a:pt x="11989" y="284"/>
                  </a:lnTo>
                  <a:lnTo>
                    <a:pt x="11991" y="252"/>
                  </a:lnTo>
                  <a:lnTo>
                    <a:pt x="11995" y="219"/>
                  </a:lnTo>
                  <a:lnTo>
                    <a:pt x="11999" y="189"/>
                  </a:lnTo>
                  <a:lnTo>
                    <a:pt x="12003" y="174"/>
                  </a:lnTo>
                  <a:lnTo>
                    <a:pt x="12006" y="160"/>
                  </a:lnTo>
                  <a:lnTo>
                    <a:pt x="12011" y="147"/>
                  </a:lnTo>
                  <a:lnTo>
                    <a:pt x="12015" y="134"/>
                  </a:lnTo>
                  <a:lnTo>
                    <a:pt x="12020" y="122"/>
                  </a:lnTo>
                  <a:lnTo>
                    <a:pt x="12027" y="110"/>
                  </a:lnTo>
                  <a:lnTo>
                    <a:pt x="12033" y="98"/>
                  </a:lnTo>
                  <a:lnTo>
                    <a:pt x="12040" y="88"/>
                  </a:lnTo>
                  <a:lnTo>
                    <a:pt x="12048" y="77"/>
                  </a:lnTo>
                  <a:lnTo>
                    <a:pt x="12057" y="67"/>
                  </a:lnTo>
                  <a:lnTo>
                    <a:pt x="12066" y="59"/>
                  </a:lnTo>
                  <a:lnTo>
                    <a:pt x="12075" y="50"/>
                  </a:lnTo>
                  <a:lnTo>
                    <a:pt x="12086" y="42"/>
                  </a:lnTo>
                  <a:lnTo>
                    <a:pt x="12097" y="35"/>
                  </a:lnTo>
                  <a:lnTo>
                    <a:pt x="12109" y="29"/>
                  </a:lnTo>
                  <a:lnTo>
                    <a:pt x="12122" y="22"/>
                  </a:lnTo>
                  <a:lnTo>
                    <a:pt x="12135" y="17"/>
                  </a:lnTo>
                  <a:lnTo>
                    <a:pt x="12150" y="13"/>
                  </a:lnTo>
                  <a:lnTo>
                    <a:pt x="12165" y="9"/>
                  </a:lnTo>
                  <a:lnTo>
                    <a:pt x="12181" y="5"/>
                  </a:lnTo>
                  <a:lnTo>
                    <a:pt x="12198" y="3"/>
                  </a:lnTo>
                  <a:lnTo>
                    <a:pt x="12216" y="1"/>
                  </a:lnTo>
                  <a:lnTo>
                    <a:pt x="12235" y="0"/>
                  </a:lnTo>
                  <a:lnTo>
                    <a:pt x="12255" y="0"/>
                  </a:lnTo>
                  <a:lnTo>
                    <a:pt x="12269" y="0"/>
                  </a:lnTo>
                  <a:lnTo>
                    <a:pt x="12282" y="1"/>
                  </a:lnTo>
                  <a:lnTo>
                    <a:pt x="12295" y="1"/>
                  </a:lnTo>
                  <a:lnTo>
                    <a:pt x="12308" y="3"/>
                  </a:lnTo>
                  <a:lnTo>
                    <a:pt x="12320" y="5"/>
                  </a:lnTo>
                  <a:lnTo>
                    <a:pt x="12331" y="7"/>
                  </a:lnTo>
                  <a:lnTo>
                    <a:pt x="12342" y="8"/>
                  </a:lnTo>
                  <a:lnTo>
                    <a:pt x="12354" y="9"/>
                  </a:lnTo>
                  <a:lnTo>
                    <a:pt x="12347" y="128"/>
                  </a:lnTo>
                  <a:lnTo>
                    <a:pt x="12333" y="123"/>
                  </a:lnTo>
                  <a:lnTo>
                    <a:pt x="12314" y="121"/>
                  </a:lnTo>
                  <a:lnTo>
                    <a:pt x="12296" y="119"/>
                  </a:lnTo>
                  <a:lnTo>
                    <a:pt x="12276" y="118"/>
                  </a:lnTo>
                  <a:lnTo>
                    <a:pt x="12254" y="119"/>
                  </a:lnTo>
                  <a:lnTo>
                    <a:pt x="12235" y="122"/>
                  </a:lnTo>
                  <a:lnTo>
                    <a:pt x="12218" y="126"/>
                  </a:lnTo>
                  <a:lnTo>
                    <a:pt x="12202" y="132"/>
                  </a:lnTo>
                  <a:lnTo>
                    <a:pt x="12189" y="140"/>
                  </a:lnTo>
                  <a:lnTo>
                    <a:pt x="12177" y="149"/>
                  </a:lnTo>
                  <a:lnTo>
                    <a:pt x="12168" y="160"/>
                  </a:lnTo>
                  <a:lnTo>
                    <a:pt x="12159" y="173"/>
                  </a:lnTo>
                  <a:lnTo>
                    <a:pt x="12152" y="186"/>
                  </a:lnTo>
                  <a:lnTo>
                    <a:pt x="12147" y="201"/>
                  </a:lnTo>
                  <a:lnTo>
                    <a:pt x="12143" y="216"/>
                  </a:lnTo>
                  <a:lnTo>
                    <a:pt x="12139" y="232"/>
                  </a:lnTo>
                  <a:lnTo>
                    <a:pt x="12138" y="250"/>
                  </a:lnTo>
                  <a:lnTo>
                    <a:pt x="12137" y="269"/>
                  </a:lnTo>
                  <a:lnTo>
                    <a:pt x="12135" y="287"/>
                  </a:lnTo>
                  <a:lnTo>
                    <a:pt x="12135" y="308"/>
                  </a:lnTo>
                  <a:lnTo>
                    <a:pt x="12135" y="393"/>
                  </a:lnTo>
                  <a:lnTo>
                    <a:pt x="12346" y="393"/>
                  </a:lnTo>
                  <a:lnTo>
                    <a:pt x="12346" y="512"/>
                  </a:lnTo>
                  <a:lnTo>
                    <a:pt x="12135" y="512"/>
                  </a:lnTo>
                  <a:lnTo>
                    <a:pt x="12135" y="1190"/>
                  </a:lnTo>
                  <a:lnTo>
                    <a:pt x="11989" y="1190"/>
                  </a:lnTo>
                  <a:lnTo>
                    <a:pt x="11989" y="512"/>
                  </a:lnTo>
                  <a:close/>
                  <a:moveTo>
                    <a:pt x="12921" y="512"/>
                  </a:moveTo>
                  <a:lnTo>
                    <a:pt x="12712" y="512"/>
                  </a:lnTo>
                  <a:lnTo>
                    <a:pt x="12712" y="948"/>
                  </a:lnTo>
                  <a:lnTo>
                    <a:pt x="12712" y="965"/>
                  </a:lnTo>
                  <a:lnTo>
                    <a:pt x="12713" y="980"/>
                  </a:lnTo>
                  <a:lnTo>
                    <a:pt x="12717" y="995"/>
                  </a:lnTo>
                  <a:lnTo>
                    <a:pt x="12721" y="1009"/>
                  </a:lnTo>
                  <a:lnTo>
                    <a:pt x="12726" y="1022"/>
                  </a:lnTo>
                  <a:lnTo>
                    <a:pt x="12731" y="1034"/>
                  </a:lnTo>
                  <a:lnTo>
                    <a:pt x="12739" y="1045"/>
                  </a:lnTo>
                  <a:lnTo>
                    <a:pt x="12748" y="1054"/>
                  </a:lnTo>
                  <a:lnTo>
                    <a:pt x="12757" y="1062"/>
                  </a:lnTo>
                  <a:lnTo>
                    <a:pt x="12767" y="1069"/>
                  </a:lnTo>
                  <a:lnTo>
                    <a:pt x="12777" y="1076"/>
                  </a:lnTo>
                  <a:lnTo>
                    <a:pt x="12788" y="1080"/>
                  </a:lnTo>
                  <a:lnTo>
                    <a:pt x="12799" y="1084"/>
                  </a:lnTo>
                  <a:lnTo>
                    <a:pt x="12810" y="1088"/>
                  </a:lnTo>
                  <a:lnTo>
                    <a:pt x="12822" y="1089"/>
                  </a:lnTo>
                  <a:lnTo>
                    <a:pt x="12835" y="1089"/>
                  </a:lnTo>
                  <a:lnTo>
                    <a:pt x="12850" y="1089"/>
                  </a:lnTo>
                  <a:lnTo>
                    <a:pt x="12866" y="1088"/>
                  </a:lnTo>
                  <a:lnTo>
                    <a:pt x="12880" y="1085"/>
                  </a:lnTo>
                  <a:lnTo>
                    <a:pt x="12892" y="1081"/>
                  </a:lnTo>
                  <a:lnTo>
                    <a:pt x="12904" y="1076"/>
                  </a:lnTo>
                  <a:lnTo>
                    <a:pt x="12916" y="1072"/>
                  </a:lnTo>
                  <a:lnTo>
                    <a:pt x="12925" y="1067"/>
                  </a:lnTo>
                  <a:lnTo>
                    <a:pt x="12934" y="1062"/>
                  </a:lnTo>
                  <a:lnTo>
                    <a:pt x="12934" y="1186"/>
                  </a:lnTo>
                  <a:lnTo>
                    <a:pt x="12921" y="1190"/>
                  </a:lnTo>
                  <a:lnTo>
                    <a:pt x="12908" y="1194"/>
                  </a:lnTo>
                  <a:lnTo>
                    <a:pt x="12892" y="1198"/>
                  </a:lnTo>
                  <a:lnTo>
                    <a:pt x="12878" y="1202"/>
                  </a:lnTo>
                  <a:lnTo>
                    <a:pt x="12861" y="1204"/>
                  </a:lnTo>
                  <a:lnTo>
                    <a:pt x="12844" y="1207"/>
                  </a:lnTo>
                  <a:lnTo>
                    <a:pt x="12827" y="1208"/>
                  </a:lnTo>
                  <a:lnTo>
                    <a:pt x="12810" y="1208"/>
                  </a:lnTo>
                  <a:lnTo>
                    <a:pt x="12782" y="1207"/>
                  </a:lnTo>
                  <a:lnTo>
                    <a:pt x="12756" y="1204"/>
                  </a:lnTo>
                  <a:lnTo>
                    <a:pt x="12731" y="1200"/>
                  </a:lnTo>
                  <a:lnTo>
                    <a:pt x="12708" y="1194"/>
                  </a:lnTo>
                  <a:lnTo>
                    <a:pt x="12686" y="1186"/>
                  </a:lnTo>
                  <a:lnTo>
                    <a:pt x="12666" y="1177"/>
                  </a:lnTo>
                  <a:lnTo>
                    <a:pt x="12648" y="1165"/>
                  </a:lnTo>
                  <a:lnTo>
                    <a:pt x="12631" y="1153"/>
                  </a:lnTo>
                  <a:lnTo>
                    <a:pt x="12623" y="1145"/>
                  </a:lnTo>
                  <a:lnTo>
                    <a:pt x="12615" y="1138"/>
                  </a:lnTo>
                  <a:lnTo>
                    <a:pt x="12608" y="1130"/>
                  </a:lnTo>
                  <a:lnTo>
                    <a:pt x="12602" y="1121"/>
                  </a:lnTo>
                  <a:lnTo>
                    <a:pt x="12595" y="1111"/>
                  </a:lnTo>
                  <a:lnTo>
                    <a:pt x="12590" y="1102"/>
                  </a:lnTo>
                  <a:lnTo>
                    <a:pt x="12586" y="1092"/>
                  </a:lnTo>
                  <a:lnTo>
                    <a:pt x="12581" y="1081"/>
                  </a:lnTo>
                  <a:lnTo>
                    <a:pt x="12574" y="1058"/>
                  </a:lnTo>
                  <a:lnTo>
                    <a:pt x="12569" y="1033"/>
                  </a:lnTo>
                  <a:lnTo>
                    <a:pt x="12565" y="1007"/>
                  </a:lnTo>
                  <a:lnTo>
                    <a:pt x="12565" y="978"/>
                  </a:lnTo>
                  <a:lnTo>
                    <a:pt x="12565" y="512"/>
                  </a:lnTo>
                  <a:lnTo>
                    <a:pt x="12386" y="512"/>
                  </a:lnTo>
                  <a:lnTo>
                    <a:pt x="12386" y="393"/>
                  </a:lnTo>
                  <a:lnTo>
                    <a:pt x="12565" y="393"/>
                  </a:lnTo>
                  <a:lnTo>
                    <a:pt x="12565" y="210"/>
                  </a:lnTo>
                  <a:lnTo>
                    <a:pt x="12712" y="163"/>
                  </a:lnTo>
                  <a:lnTo>
                    <a:pt x="12712" y="393"/>
                  </a:lnTo>
                  <a:lnTo>
                    <a:pt x="12921" y="393"/>
                  </a:lnTo>
                  <a:lnTo>
                    <a:pt x="12921" y="512"/>
                  </a:lnTo>
                  <a:close/>
                  <a:moveTo>
                    <a:pt x="14743" y="738"/>
                  </a:moveTo>
                  <a:lnTo>
                    <a:pt x="14743" y="767"/>
                  </a:lnTo>
                  <a:lnTo>
                    <a:pt x="14742" y="794"/>
                  </a:lnTo>
                  <a:lnTo>
                    <a:pt x="14739" y="820"/>
                  </a:lnTo>
                  <a:lnTo>
                    <a:pt x="14737" y="847"/>
                  </a:lnTo>
                  <a:lnTo>
                    <a:pt x="14733" y="872"/>
                  </a:lnTo>
                  <a:lnTo>
                    <a:pt x="14727" y="896"/>
                  </a:lnTo>
                  <a:lnTo>
                    <a:pt x="14722" y="919"/>
                  </a:lnTo>
                  <a:lnTo>
                    <a:pt x="14716" y="941"/>
                  </a:lnTo>
                  <a:lnTo>
                    <a:pt x="14709" y="963"/>
                  </a:lnTo>
                  <a:lnTo>
                    <a:pt x="14700" y="983"/>
                  </a:lnTo>
                  <a:lnTo>
                    <a:pt x="14691" y="1003"/>
                  </a:lnTo>
                  <a:lnTo>
                    <a:pt x="14682" y="1022"/>
                  </a:lnTo>
                  <a:lnTo>
                    <a:pt x="14671" y="1041"/>
                  </a:lnTo>
                  <a:lnTo>
                    <a:pt x="14660" y="1058"/>
                  </a:lnTo>
                  <a:lnTo>
                    <a:pt x="14646" y="1073"/>
                  </a:lnTo>
                  <a:lnTo>
                    <a:pt x="14633" y="1089"/>
                  </a:lnTo>
                  <a:lnTo>
                    <a:pt x="14619" y="1104"/>
                  </a:lnTo>
                  <a:lnTo>
                    <a:pt x="14605" y="1117"/>
                  </a:lnTo>
                  <a:lnTo>
                    <a:pt x="14589" y="1130"/>
                  </a:lnTo>
                  <a:lnTo>
                    <a:pt x="14573" y="1142"/>
                  </a:lnTo>
                  <a:lnTo>
                    <a:pt x="14556" y="1152"/>
                  </a:lnTo>
                  <a:lnTo>
                    <a:pt x="14538" y="1161"/>
                  </a:lnTo>
                  <a:lnTo>
                    <a:pt x="14520" y="1170"/>
                  </a:lnTo>
                  <a:lnTo>
                    <a:pt x="14500" y="1178"/>
                  </a:lnTo>
                  <a:lnTo>
                    <a:pt x="14480" y="1185"/>
                  </a:lnTo>
                  <a:lnTo>
                    <a:pt x="14461" y="1191"/>
                  </a:lnTo>
                  <a:lnTo>
                    <a:pt x="14439" y="1197"/>
                  </a:lnTo>
                  <a:lnTo>
                    <a:pt x="14416" y="1200"/>
                  </a:lnTo>
                  <a:lnTo>
                    <a:pt x="14394" y="1204"/>
                  </a:lnTo>
                  <a:lnTo>
                    <a:pt x="14371" y="1206"/>
                  </a:lnTo>
                  <a:lnTo>
                    <a:pt x="14346" y="1208"/>
                  </a:lnTo>
                  <a:lnTo>
                    <a:pt x="14321" y="1208"/>
                  </a:lnTo>
                  <a:lnTo>
                    <a:pt x="14296" y="1208"/>
                  </a:lnTo>
                  <a:lnTo>
                    <a:pt x="14273" y="1206"/>
                  </a:lnTo>
                  <a:lnTo>
                    <a:pt x="14249" y="1204"/>
                  </a:lnTo>
                  <a:lnTo>
                    <a:pt x="14225" y="1200"/>
                  </a:lnTo>
                  <a:lnTo>
                    <a:pt x="14203" y="1197"/>
                  </a:lnTo>
                  <a:lnTo>
                    <a:pt x="14182" y="1191"/>
                  </a:lnTo>
                  <a:lnTo>
                    <a:pt x="14161" y="1185"/>
                  </a:lnTo>
                  <a:lnTo>
                    <a:pt x="14142" y="1178"/>
                  </a:lnTo>
                  <a:lnTo>
                    <a:pt x="14124" y="1170"/>
                  </a:lnTo>
                  <a:lnTo>
                    <a:pt x="14104" y="1161"/>
                  </a:lnTo>
                  <a:lnTo>
                    <a:pt x="14087" y="1152"/>
                  </a:lnTo>
                  <a:lnTo>
                    <a:pt x="14070" y="1142"/>
                  </a:lnTo>
                  <a:lnTo>
                    <a:pt x="14053" y="1130"/>
                  </a:lnTo>
                  <a:lnTo>
                    <a:pt x="14039" y="1117"/>
                  </a:lnTo>
                  <a:lnTo>
                    <a:pt x="14023" y="1104"/>
                  </a:lnTo>
                  <a:lnTo>
                    <a:pt x="14008" y="1089"/>
                  </a:lnTo>
                  <a:lnTo>
                    <a:pt x="13995" y="1073"/>
                  </a:lnTo>
                  <a:lnTo>
                    <a:pt x="13984" y="1058"/>
                  </a:lnTo>
                  <a:lnTo>
                    <a:pt x="13972" y="1041"/>
                  </a:lnTo>
                  <a:lnTo>
                    <a:pt x="13961" y="1022"/>
                  </a:lnTo>
                  <a:lnTo>
                    <a:pt x="13951" y="1003"/>
                  </a:lnTo>
                  <a:lnTo>
                    <a:pt x="13942" y="983"/>
                  </a:lnTo>
                  <a:lnTo>
                    <a:pt x="13934" y="963"/>
                  </a:lnTo>
                  <a:lnTo>
                    <a:pt x="13927" y="941"/>
                  </a:lnTo>
                  <a:lnTo>
                    <a:pt x="13921" y="919"/>
                  </a:lnTo>
                  <a:lnTo>
                    <a:pt x="13914" y="896"/>
                  </a:lnTo>
                  <a:lnTo>
                    <a:pt x="13910" y="872"/>
                  </a:lnTo>
                  <a:lnTo>
                    <a:pt x="13907" y="847"/>
                  </a:lnTo>
                  <a:lnTo>
                    <a:pt x="13903" y="820"/>
                  </a:lnTo>
                  <a:lnTo>
                    <a:pt x="13901" y="794"/>
                  </a:lnTo>
                  <a:lnTo>
                    <a:pt x="13900" y="767"/>
                  </a:lnTo>
                  <a:lnTo>
                    <a:pt x="13900" y="738"/>
                  </a:lnTo>
                  <a:lnTo>
                    <a:pt x="13900" y="100"/>
                  </a:lnTo>
                  <a:lnTo>
                    <a:pt x="14056" y="100"/>
                  </a:lnTo>
                  <a:lnTo>
                    <a:pt x="14056" y="718"/>
                  </a:lnTo>
                  <a:lnTo>
                    <a:pt x="14056" y="756"/>
                  </a:lnTo>
                  <a:lnTo>
                    <a:pt x="14058" y="793"/>
                  </a:lnTo>
                  <a:lnTo>
                    <a:pt x="14062" y="827"/>
                  </a:lnTo>
                  <a:lnTo>
                    <a:pt x="14069" y="861"/>
                  </a:lnTo>
                  <a:lnTo>
                    <a:pt x="14073" y="877"/>
                  </a:lnTo>
                  <a:lnTo>
                    <a:pt x="14076" y="893"/>
                  </a:lnTo>
                  <a:lnTo>
                    <a:pt x="14080" y="907"/>
                  </a:lnTo>
                  <a:lnTo>
                    <a:pt x="14086" y="921"/>
                  </a:lnTo>
                  <a:lnTo>
                    <a:pt x="14092" y="934"/>
                  </a:lnTo>
                  <a:lnTo>
                    <a:pt x="14099" y="948"/>
                  </a:lnTo>
                  <a:lnTo>
                    <a:pt x="14105" y="961"/>
                  </a:lnTo>
                  <a:lnTo>
                    <a:pt x="14113" y="972"/>
                  </a:lnTo>
                  <a:lnTo>
                    <a:pt x="14121" y="984"/>
                  </a:lnTo>
                  <a:lnTo>
                    <a:pt x="14130" y="995"/>
                  </a:lnTo>
                  <a:lnTo>
                    <a:pt x="14139" y="1005"/>
                  </a:lnTo>
                  <a:lnTo>
                    <a:pt x="14148" y="1014"/>
                  </a:lnTo>
                  <a:lnTo>
                    <a:pt x="14160" y="1022"/>
                  </a:lnTo>
                  <a:lnTo>
                    <a:pt x="14171" y="1031"/>
                  </a:lnTo>
                  <a:lnTo>
                    <a:pt x="14182" y="1038"/>
                  </a:lnTo>
                  <a:lnTo>
                    <a:pt x="14195" y="1045"/>
                  </a:lnTo>
                  <a:lnTo>
                    <a:pt x="14209" y="1051"/>
                  </a:lnTo>
                  <a:lnTo>
                    <a:pt x="14223" y="1056"/>
                  </a:lnTo>
                  <a:lnTo>
                    <a:pt x="14237" y="1060"/>
                  </a:lnTo>
                  <a:lnTo>
                    <a:pt x="14253" y="1064"/>
                  </a:lnTo>
                  <a:lnTo>
                    <a:pt x="14269" y="1067"/>
                  </a:lnTo>
                  <a:lnTo>
                    <a:pt x="14286" y="1069"/>
                  </a:lnTo>
                  <a:lnTo>
                    <a:pt x="14303" y="1071"/>
                  </a:lnTo>
                  <a:lnTo>
                    <a:pt x="14321" y="1071"/>
                  </a:lnTo>
                  <a:lnTo>
                    <a:pt x="14339" y="1071"/>
                  </a:lnTo>
                  <a:lnTo>
                    <a:pt x="14358" y="1069"/>
                  </a:lnTo>
                  <a:lnTo>
                    <a:pt x="14375" y="1067"/>
                  </a:lnTo>
                  <a:lnTo>
                    <a:pt x="14390" y="1064"/>
                  </a:lnTo>
                  <a:lnTo>
                    <a:pt x="14406" y="1060"/>
                  </a:lnTo>
                  <a:lnTo>
                    <a:pt x="14420" y="1056"/>
                  </a:lnTo>
                  <a:lnTo>
                    <a:pt x="14435" y="1051"/>
                  </a:lnTo>
                  <a:lnTo>
                    <a:pt x="14448" y="1045"/>
                  </a:lnTo>
                  <a:lnTo>
                    <a:pt x="14459" y="1038"/>
                  </a:lnTo>
                  <a:lnTo>
                    <a:pt x="14473" y="1031"/>
                  </a:lnTo>
                  <a:lnTo>
                    <a:pt x="14483" y="1022"/>
                  </a:lnTo>
                  <a:lnTo>
                    <a:pt x="14493" y="1014"/>
                  </a:lnTo>
                  <a:lnTo>
                    <a:pt x="14504" y="1005"/>
                  </a:lnTo>
                  <a:lnTo>
                    <a:pt x="14513" y="995"/>
                  </a:lnTo>
                  <a:lnTo>
                    <a:pt x="14522" y="984"/>
                  </a:lnTo>
                  <a:lnTo>
                    <a:pt x="14530" y="972"/>
                  </a:lnTo>
                  <a:lnTo>
                    <a:pt x="14538" y="961"/>
                  </a:lnTo>
                  <a:lnTo>
                    <a:pt x="14544" y="948"/>
                  </a:lnTo>
                  <a:lnTo>
                    <a:pt x="14551" y="934"/>
                  </a:lnTo>
                  <a:lnTo>
                    <a:pt x="14556" y="921"/>
                  </a:lnTo>
                  <a:lnTo>
                    <a:pt x="14561" y="907"/>
                  </a:lnTo>
                  <a:lnTo>
                    <a:pt x="14567" y="893"/>
                  </a:lnTo>
                  <a:lnTo>
                    <a:pt x="14571" y="877"/>
                  </a:lnTo>
                  <a:lnTo>
                    <a:pt x="14575" y="861"/>
                  </a:lnTo>
                  <a:lnTo>
                    <a:pt x="14580" y="827"/>
                  </a:lnTo>
                  <a:lnTo>
                    <a:pt x="14584" y="793"/>
                  </a:lnTo>
                  <a:lnTo>
                    <a:pt x="14586" y="756"/>
                  </a:lnTo>
                  <a:lnTo>
                    <a:pt x="14588" y="718"/>
                  </a:lnTo>
                  <a:lnTo>
                    <a:pt x="14588" y="100"/>
                  </a:lnTo>
                  <a:lnTo>
                    <a:pt x="14743" y="100"/>
                  </a:lnTo>
                  <a:lnTo>
                    <a:pt x="14743" y="738"/>
                  </a:lnTo>
                  <a:close/>
                  <a:moveTo>
                    <a:pt x="15009" y="393"/>
                  </a:moveTo>
                  <a:lnTo>
                    <a:pt x="15150" y="393"/>
                  </a:lnTo>
                  <a:lnTo>
                    <a:pt x="15150" y="520"/>
                  </a:lnTo>
                  <a:lnTo>
                    <a:pt x="15152" y="520"/>
                  </a:lnTo>
                  <a:lnTo>
                    <a:pt x="15161" y="503"/>
                  </a:lnTo>
                  <a:lnTo>
                    <a:pt x="15172" y="488"/>
                  </a:lnTo>
                  <a:lnTo>
                    <a:pt x="15182" y="473"/>
                  </a:lnTo>
                  <a:lnTo>
                    <a:pt x="15195" y="459"/>
                  </a:lnTo>
                  <a:lnTo>
                    <a:pt x="15209" y="446"/>
                  </a:lnTo>
                  <a:lnTo>
                    <a:pt x="15224" y="434"/>
                  </a:lnTo>
                  <a:lnTo>
                    <a:pt x="15240" y="423"/>
                  </a:lnTo>
                  <a:lnTo>
                    <a:pt x="15257" y="413"/>
                  </a:lnTo>
                  <a:lnTo>
                    <a:pt x="15275" y="404"/>
                  </a:lnTo>
                  <a:lnTo>
                    <a:pt x="15294" y="396"/>
                  </a:lnTo>
                  <a:lnTo>
                    <a:pt x="15313" y="389"/>
                  </a:lnTo>
                  <a:lnTo>
                    <a:pt x="15331" y="384"/>
                  </a:lnTo>
                  <a:lnTo>
                    <a:pt x="15351" y="380"/>
                  </a:lnTo>
                  <a:lnTo>
                    <a:pt x="15372" y="377"/>
                  </a:lnTo>
                  <a:lnTo>
                    <a:pt x="15392" y="375"/>
                  </a:lnTo>
                  <a:lnTo>
                    <a:pt x="15412" y="375"/>
                  </a:lnTo>
                  <a:lnTo>
                    <a:pt x="15432" y="375"/>
                  </a:lnTo>
                  <a:lnTo>
                    <a:pt x="15450" y="376"/>
                  </a:lnTo>
                  <a:lnTo>
                    <a:pt x="15467" y="377"/>
                  </a:lnTo>
                  <a:lnTo>
                    <a:pt x="15484" y="380"/>
                  </a:lnTo>
                  <a:lnTo>
                    <a:pt x="15501" y="384"/>
                  </a:lnTo>
                  <a:lnTo>
                    <a:pt x="15517" y="388"/>
                  </a:lnTo>
                  <a:lnTo>
                    <a:pt x="15531" y="392"/>
                  </a:lnTo>
                  <a:lnTo>
                    <a:pt x="15546" y="397"/>
                  </a:lnTo>
                  <a:lnTo>
                    <a:pt x="15560" y="404"/>
                  </a:lnTo>
                  <a:lnTo>
                    <a:pt x="15573" y="410"/>
                  </a:lnTo>
                  <a:lnTo>
                    <a:pt x="15586" y="417"/>
                  </a:lnTo>
                  <a:lnTo>
                    <a:pt x="15598" y="426"/>
                  </a:lnTo>
                  <a:lnTo>
                    <a:pt x="15609" y="434"/>
                  </a:lnTo>
                  <a:lnTo>
                    <a:pt x="15619" y="444"/>
                  </a:lnTo>
                  <a:lnTo>
                    <a:pt x="15629" y="455"/>
                  </a:lnTo>
                  <a:lnTo>
                    <a:pt x="15639" y="465"/>
                  </a:lnTo>
                  <a:lnTo>
                    <a:pt x="15648" y="477"/>
                  </a:lnTo>
                  <a:lnTo>
                    <a:pt x="15656" y="489"/>
                  </a:lnTo>
                  <a:lnTo>
                    <a:pt x="15663" y="502"/>
                  </a:lnTo>
                  <a:lnTo>
                    <a:pt x="15670" y="515"/>
                  </a:lnTo>
                  <a:lnTo>
                    <a:pt x="15677" y="528"/>
                  </a:lnTo>
                  <a:lnTo>
                    <a:pt x="15682" y="543"/>
                  </a:lnTo>
                  <a:lnTo>
                    <a:pt x="15688" y="558"/>
                  </a:lnTo>
                  <a:lnTo>
                    <a:pt x="15692" y="573"/>
                  </a:lnTo>
                  <a:lnTo>
                    <a:pt x="15696" y="590"/>
                  </a:lnTo>
                  <a:lnTo>
                    <a:pt x="15700" y="605"/>
                  </a:lnTo>
                  <a:lnTo>
                    <a:pt x="15704" y="623"/>
                  </a:lnTo>
                  <a:lnTo>
                    <a:pt x="15705" y="641"/>
                  </a:lnTo>
                  <a:lnTo>
                    <a:pt x="15709" y="678"/>
                  </a:lnTo>
                  <a:lnTo>
                    <a:pt x="15711" y="717"/>
                  </a:lnTo>
                  <a:lnTo>
                    <a:pt x="15711" y="1190"/>
                  </a:lnTo>
                  <a:lnTo>
                    <a:pt x="15564" y="1190"/>
                  </a:lnTo>
                  <a:lnTo>
                    <a:pt x="15564" y="777"/>
                  </a:lnTo>
                  <a:lnTo>
                    <a:pt x="15563" y="743"/>
                  </a:lnTo>
                  <a:lnTo>
                    <a:pt x="15562" y="712"/>
                  </a:lnTo>
                  <a:lnTo>
                    <a:pt x="15559" y="681"/>
                  </a:lnTo>
                  <a:lnTo>
                    <a:pt x="15555" y="655"/>
                  </a:lnTo>
                  <a:lnTo>
                    <a:pt x="15550" y="630"/>
                  </a:lnTo>
                  <a:lnTo>
                    <a:pt x="15543" y="607"/>
                  </a:lnTo>
                  <a:lnTo>
                    <a:pt x="15537" y="586"/>
                  </a:lnTo>
                  <a:lnTo>
                    <a:pt x="15528" y="569"/>
                  </a:lnTo>
                  <a:lnTo>
                    <a:pt x="15524" y="560"/>
                  </a:lnTo>
                  <a:lnTo>
                    <a:pt x="15518" y="552"/>
                  </a:lnTo>
                  <a:lnTo>
                    <a:pt x="15513" y="545"/>
                  </a:lnTo>
                  <a:lnTo>
                    <a:pt x="15507" y="537"/>
                  </a:lnTo>
                  <a:lnTo>
                    <a:pt x="15500" y="531"/>
                  </a:lnTo>
                  <a:lnTo>
                    <a:pt x="15492" y="526"/>
                  </a:lnTo>
                  <a:lnTo>
                    <a:pt x="15486" y="520"/>
                  </a:lnTo>
                  <a:lnTo>
                    <a:pt x="15477" y="515"/>
                  </a:lnTo>
                  <a:lnTo>
                    <a:pt x="15460" y="507"/>
                  </a:lnTo>
                  <a:lnTo>
                    <a:pt x="15440" y="501"/>
                  </a:lnTo>
                  <a:lnTo>
                    <a:pt x="15419" y="495"/>
                  </a:lnTo>
                  <a:lnTo>
                    <a:pt x="15395" y="493"/>
                  </a:lnTo>
                  <a:lnTo>
                    <a:pt x="15381" y="494"/>
                  </a:lnTo>
                  <a:lnTo>
                    <a:pt x="15365" y="494"/>
                  </a:lnTo>
                  <a:lnTo>
                    <a:pt x="15351" y="497"/>
                  </a:lnTo>
                  <a:lnTo>
                    <a:pt x="15338" y="499"/>
                  </a:lnTo>
                  <a:lnTo>
                    <a:pt x="15325" y="503"/>
                  </a:lnTo>
                  <a:lnTo>
                    <a:pt x="15312" y="507"/>
                  </a:lnTo>
                  <a:lnTo>
                    <a:pt x="15299" y="511"/>
                  </a:lnTo>
                  <a:lnTo>
                    <a:pt x="15287" y="518"/>
                  </a:lnTo>
                  <a:lnTo>
                    <a:pt x="15277" y="524"/>
                  </a:lnTo>
                  <a:lnTo>
                    <a:pt x="15266" y="531"/>
                  </a:lnTo>
                  <a:lnTo>
                    <a:pt x="15256" y="539"/>
                  </a:lnTo>
                  <a:lnTo>
                    <a:pt x="15245" y="547"/>
                  </a:lnTo>
                  <a:lnTo>
                    <a:pt x="15236" y="554"/>
                  </a:lnTo>
                  <a:lnTo>
                    <a:pt x="15228" y="565"/>
                  </a:lnTo>
                  <a:lnTo>
                    <a:pt x="15220" y="574"/>
                  </a:lnTo>
                  <a:lnTo>
                    <a:pt x="15212" y="585"/>
                  </a:lnTo>
                  <a:lnTo>
                    <a:pt x="15205" y="595"/>
                  </a:lnTo>
                  <a:lnTo>
                    <a:pt x="15198" y="607"/>
                  </a:lnTo>
                  <a:lnTo>
                    <a:pt x="15192" y="619"/>
                  </a:lnTo>
                  <a:lnTo>
                    <a:pt x="15186" y="632"/>
                  </a:lnTo>
                  <a:lnTo>
                    <a:pt x="15176" y="659"/>
                  </a:lnTo>
                  <a:lnTo>
                    <a:pt x="15168" y="688"/>
                  </a:lnTo>
                  <a:lnTo>
                    <a:pt x="15163" y="720"/>
                  </a:lnTo>
                  <a:lnTo>
                    <a:pt x="15158" y="752"/>
                  </a:lnTo>
                  <a:lnTo>
                    <a:pt x="15155" y="786"/>
                  </a:lnTo>
                  <a:lnTo>
                    <a:pt x="15155" y="820"/>
                  </a:lnTo>
                  <a:lnTo>
                    <a:pt x="15155" y="1190"/>
                  </a:lnTo>
                  <a:lnTo>
                    <a:pt x="15009" y="1190"/>
                  </a:lnTo>
                  <a:lnTo>
                    <a:pt x="15009" y="393"/>
                  </a:lnTo>
                  <a:close/>
                  <a:moveTo>
                    <a:pt x="16134" y="215"/>
                  </a:moveTo>
                  <a:lnTo>
                    <a:pt x="15969" y="215"/>
                  </a:lnTo>
                  <a:lnTo>
                    <a:pt x="15969" y="50"/>
                  </a:lnTo>
                  <a:lnTo>
                    <a:pt x="16134" y="50"/>
                  </a:lnTo>
                  <a:lnTo>
                    <a:pt x="16134" y="215"/>
                  </a:lnTo>
                  <a:close/>
                  <a:moveTo>
                    <a:pt x="15979" y="393"/>
                  </a:moveTo>
                  <a:lnTo>
                    <a:pt x="16125" y="393"/>
                  </a:lnTo>
                  <a:lnTo>
                    <a:pt x="16125" y="1190"/>
                  </a:lnTo>
                  <a:lnTo>
                    <a:pt x="15979" y="1190"/>
                  </a:lnTo>
                  <a:lnTo>
                    <a:pt x="15979" y="393"/>
                  </a:lnTo>
                  <a:close/>
                  <a:moveTo>
                    <a:pt x="16745" y="1190"/>
                  </a:moveTo>
                  <a:lnTo>
                    <a:pt x="16569" y="1190"/>
                  </a:lnTo>
                  <a:lnTo>
                    <a:pt x="16284" y="393"/>
                  </a:lnTo>
                  <a:lnTo>
                    <a:pt x="16445" y="393"/>
                  </a:lnTo>
                  <a:lnTo>
                    <a:pt x="16660" y="1043"/>
                  </a:lnTo>
                  <a:lnTo>
                    <a:pt x="16664" y="1043"/>
                  </a:lnTo>
                  <a:lnTo>
                    <a:pt x="16883" y="393"/>
                  </a:lnTo>
                  <a:lnTo>
                    <a:pt x="17030" y="393"/>
                  </a:lnTo>
                  <a:lnTo>
                    <a:pt x="16745" y="1190"/>
                  </a:lnTo>
                  <a:close/>
                  <a:moveTo>
                    <a:pt x="17684" y="714"/>
                  </a:moveTo>
                  <a:lnTo>
                    <a:pt x="17684" y="692"/>
                  </a:lnTo>
                  <a:lnTo>
                    <a:pt x="17682" y="671"/>
                  </a:lnTo>
                  <a:lnTo>
                    <a:pt x="17678" y="650"/>
                  </a:lnTo>
                  <a:lnTo>
                    <a:pt x="17671" y="629"/>
                  </a:lnTo>
                  <a:lnTo>
                    <a:pt x="17665" y="609"/>
                  </a:lnTo>
                  <a:lnTo>
                    <a:pt x="17656" y="591"/>
                  </a:lnTo>
                  <a:lnTo>
                    <a:pt x="17645" y="574"/>
                  </a:lnTo>
                  <a:lnTo>
                    <a:pt x="17633" y="558"/>
                  </a:lnTo>
                  <a:lnTo>
                    <a:pt x="17620" y="544"/>
                  </a:lnTo>
                  <a:lnTo>
                    <a:pt x="17606" y="531"/>
                  </a:lnTo>
                  <a:lnTo>
                    <a:pt x="17589" y="520"/>
                  </a:lnTo>
                  <a:lnTo>
                    <a:pt x="17571" y="510"/>
                  </a:lnTo>
                  <a:lnTo>
                    <a:pt x="17552" y="503"/>
                  </a:lnTo>
                  <a:lnTo>
                    <a:pt x="17532" y="498"/>
                  </a:lnTo>
                  <a:lnTo>
                    <a:pt x="17509" y="494"/>
                  </a:lnTo>
                  <a:lnTo>
                    <a:pt x="17487" y="493"/>
                  </a:lnTo>
                  <a:lnTo>
                    <a:pt x="17474" y="494"/>
                  </a:lnTo>
                  <a:lnTo>
                    <a:pt x="17461" y="494"/>
                  </a:lnTo>
                  <a:lnTo>
                    <a:pt x="17449" y="497"/>
                  </a:lnTo>
                  <a:lnTo>
                    <a:pt x="17436" y="498"/>
                  </a:lnTo>
                  <a:lnTo>
                    <a:pt x="17426" y="501"/>
                  </a:lnTo>
                  <a:lnTo>
                    <a:pt x="17415" y="505"/>
                  </a:lnTo>
                  <a:lnTo>
                    <a:pt x="17405" y="508"/>
                  </a:lnTo>
                  <a:lnTo>
                    <a:pt x="17394" y="514"/>
                  </a:lnTo>
                  <a:lnTo>
                    <a:pt x="17376" y="524"/>
                  </a:lnTo>
                  <a:lnTo>
                    <a:pt x="17359" y="537"/>
                  </a:lnTo>
                  <a:lnTo>
                    <a:pt x="17345" y="550"/>
                  </a:lnTo>
                  <a:lnTo>
                    <a:pt x="17330" y="566"/>
                  </a:lnTo>
                  <a:lnTo>
                    <a:pt x="17318" y="582"/>
                  </a:lnTo>
                  <a:lnTo>
                    <a:pt x="17308" y="599"/>
                  </a:lnTo>
                  <a:lnTo>
                    <a:pt x="17299" y="617"/>
                  </a:lnTo>
                  <a:lnTo>
                    <a:pt x="17292" y="637"/>
                  </a:lnTo>
                  <a:lnTo>
                    <a:pt x="17286" y="657"/>
                  </a:lnTo>
                  <a:lnTo>
                    <a:pt x="17281" y="676"/>
                  </a:lnTo>
                  <a:lnTo>
                    <a:pt x="17277" y="696"/>
                  </a:lnTo>
                  <a:lnTo>
                    <a:pt x="17274" y="714"/>
                  </a:lnTo>
                  <a:lnTo>
                    <a:pt x="17684" y="714"/>
                  </a:lnTo>
                  <a:close/>
                  <a:moveTo>
                    <a:pt x="17780" y="1157"/>
                  </a:moveTo>
                  <a:lnTo>
                    <a:pt x="17769" y="1161"/>
                  </a:lnTo>
                  <a:lnTo>
                    <a:pt x="17758" y="1165"/>
                  </a:lnTo>
                  <a:lnTo>
                    <a:pt x="17746" y="1169"/>
                  </a:lnTo>
                  <a:lnTo>
                    <a:pt x="17734" y="1173"/>
                  </a:lnTo>
                  <a:lnTo>
                    <a:pt x="17722" y="1177"/>
                  </a:lnTo>
                  <a:lnTo>
                    <a:pt x="17709" y="1181"/>
                  </a:lnTo>
                  <a:lnTo>
                    <a:pt x="17696" y="1186"/>
                  </a:lnTo>
                  <a:lnTo>
                    <a:pt x="17683" y="1190"/>
                  </a:lnTo>
                  <a:lnTo>
                    <a:pt x="17667" y="1193"/>
                  </a:lnTo>
                  <a:lnTo>
                    <a:pt x="17652" y="1197"/>
                  </a:lnTo>
                  <a:lnTo>
                    <a:pt x="17633" y="1200"/>
                  </a:lnTo>
                  <a:lnTo>
                    <a:pt x="17615" y="1203"/>
                  </a:lnTo>
                  <a:lnTo>
                    <a:pt x="17596" y="1206"/>
                  </a:lnTo>
                  <a:lnTo>
                    <a:pt x="17575" y="1207"/>
                  </a:lnTo>
                  <a:lnTo>
                    <a:pt x="17552" y="1208"/>
                  </a:lnTo>
                  <a:lnTo>
                    <a:pt x="17529" y="1208"/>
                  </a:lnTo>
                  <a:lnTo>
                    <a:pt x="17503" y="1207"/>
                  </a:lnTo>
                  <a:lnTo>
                    <a:pt x="17478" y="1206"/>
                  </a:lnTo>
                  <a:lnTo>
                    <a:pt x="17454" y="1204"/>
                  </a:lnTo>
                  <a:lnTo>
                    <a:pt x="17431" y="1200"/>
                  </a:lnTo>
                  <a:lnTo>
                    <a:pt x="17409" y="1197"/>
                  </a:lnTo>
                  <a:lnTo>
                    <a:pt x="17386" y="1190"/>
                  </a:lnTo>
                  <a:lnTo>
                    <a:pt x="17366" y="1185"/>
                  </a:lnTo>
                  <a:lnTo>
                    <a:pt x="17346" y="1177"/>
                  </a:lnTo>
                  <a:lnTo>
                    <a:pt x="17328" y="1169"/>
                  </a:lnTo>
                  <a:lnTo>
                    <a:pt x="17309" y="1160"/>
                  </a:lnTo>
                  <a:lnTo>
                    <a:pt x="17292" y="1149"/>
                  </a:lnTo>
                  <a:lnTo>
                    <a:pt x="17275" y="1139"/>
                  </a:lnTo>
                  <a:lnTo>
                    <a:pt x="17260" y="1128"/>
                  </a:lnTo>
                  <a:lnTo>
                    <a:pt x="17245" y="1117"/>
                  </a:lnTo>
                  <a:lnTo>
                    <a:pt x="17232" y="1104"/>
                  </a:lnTo>
                  <a:lnTo>
                    <a:pt x="17219" y="1089"/>
                  </a:lnTo>
                  <a:lnTo>
                    <a:pt x="17206" y="1075"/>
                  </a:lnTo>
                  <a:lnTo>
                    <a:pt x="17194" y="1060"/>
                  </a:lnTo>
                  <a:lnTo>
                    <a:pt x="17184" y="1045"/>
                  </a:lnTo>
                  <a:lnTo>
                    <a:pt x="17175" y="1027"/>
                  </a:lnTo>
                  <a:lnTo>
                    <a:pt x="17165" y="1010"/>
                  </a:lnTo>
                  <a:lnTo>
                    <a:pt x="17158" y="992"/>
                  </a:lnTo>
                  <a:lnTo>
                    <a:pt x="17150" y="974"/>
                  </a:lnTo>
                  <a:lnTo>
                    <a:pt x="17143" y="954"/>
                  </a:lnTo>
                  <a:lnTo>
                    <a:pt x="17137" y="933"/>
                  </a:lnTo>
                  <a:lnTo>
                    <a:pt x="17132" y="913"/>
                  </a:lnTo>
                  <a:lnTo>
                    <a:pt x="17128" y="891"/>
                  </a:lnTo>
                  <a:lnTo>
                    <a:pt x="17124" y="870"/>
                  </a:lnTo>
                  <a:lnTo>
                    <a:pt x="17121" y="848"/>
                  </a:lnTo>
                  <a:lnTo>
                    <a:pt x="17120" y="824"/>
                  </a:lnTo>
                  <a:lnTo>
                    <a:pt x="17118" y="801"/>
                  </a:lnTo>
                  <a:lnTo>
                    <a:pt x="17118" y="777"/>
                  </a:lnTo>
                  <a:lnTo>
                    <a:pt x="17118" y="755"/>
                  </a:lnTo>
                  <a:lnTo>
                    <a:pt x="17120" y="734"/>
                  </a:lnTo>
                  <a:lnTo>
                    <a:pt x="17122" y="713"/>
                  </a:lnTo>
                  <a:lnTo>
                    <a:pt x="17125" y="692"/>
                  </a:lnTo>
                  <a:lnTo>
                    <a:pt x="17129" y="672"/>
                  </a:lnTo>
                  <a:lnTo>
                    <a:pt x="17133" y="653"/>
                  </a:lnTo>
                  <a:lnTo>
                    <a:pt x="17138" y="633"/>
                  </a:lnTo>
                  <a:lnTo>
                    <a:pt x="17145" y="615"/>
                  </a:lnTo>
                  <a:lnTo>
                    <a:pt x="17151" y="596"/>
                  </a:lnTo>
                  <a:lnTo>
                    <a:pt x="17159" y="579"/>
                  </a:lnTo>
                  <a:lnTo>
                    <a:pt x="17168" y="562"/>
                  </a:lnTo>
                  <a:lnTo>
                    <a:pt x="17177" y="547"/>
                  </a:lnTo>
                  <a:lnTo>
                    <a:pt x="17186" y="531"/>
                  </a:lnTo>
                  <a:lnTo>
                    <a:pt x="17197" y="516"/>
                  </a:lnTo>
                  <a:lnTo>
                    <a:pt x="17209" y="502"/>
                  </a:lnTo>
                  <a:lnTo>
                    <a:pt x="17220" y="488"/>
                  </a:lnTo>
                  <a:lnTo>
                    <a:pt x="17232" y="474"/>
                  </a:lnTo>
                  <a:lnTo>
                    <a:pt x="17245" y="463"/>
                  </a:lnTo>
                  <a:lnTo>
                    <a:pt x="17260" y="451"/>
                  </a:lnTo>
                  <a:lnTo>
                    <a:pt x="17274" y="440"/>
                  </a:lnTo>
                  <a:lnTo>
                    <a:pt x="17288" y="430"/>
                  </a:lnTo>
                  <a:lnTo>
                    <a:pt x="17304" y="421"/>
                  </a:lnTo>
                  <a:lnTo>
                    <a:pt x="17321" y="412"/>
                  </a:lnTo>
                  <a:lnTo>
                    <a:pt x="17338" y="404"/>
                  </a:lnTo>
                  <a:lnTo>
                    <a:pt x="17355" y="397"/>
                  </a:lnTo>
                  <a:lnTo>
                    <a:pt x="17373" y="392"/>
                  </a:lnTo>
                  <a:lnTo>
                    <a:pt x="17392" y="387"/>
                  </a:lnTo>
                  <a:lnTo>
                    <a:pt x="17410" y="381"/>
                  </a:lnTo>
                  <a:lnTo>
                    <a:pt x="17430" y="379"/>
                  </a:lnTo>
                  <a:lnTo>
                    <a:pt x="17449" y="376"/>
                  </a:lnTo>
                  <a:lnTo>
                    <a:pt x="17469" y="375"/>
                  </a:lnTo>
                  <a:lnTo>
                    <a:pt x="17490" y="375"/>
                  </a:lnTo>
                  <a:lnTo>
                    <a:pt x="17515" y="375"/>
                  </a:lnTo>
                  <a:lnTo>
                    <a:pt x="17538" y="376"/>
                  </a:lnTo>
                  <a:lnTo>
                    <a:pt x="17560" y="379"/>
                  </a:lnTo>
                  <a:lnTo>
                    <a:pt x="17581" y="383"/>
                  </a:lnTo>
                  <a:lnTo>
                    <a:pt x="17602" y="388"/>
                  </a:lnTo>
                  <a:lnTo>
                    <a:pt x="17622" y="394"/>
                  </a:lnTo>
                  <a:lnTo>
                    <a:pt x="17640" y="401"/>
                  </a:lnTo>
                  <a:lnTo>
                    <a:pt x="17657" y="409"/>
                  </a:lnTo>
                  <a:lnTo>
                    <a:pt x="17673" y="418"/>
                  </a:lnTo>
                  <a:lnTo>
                    <a:pt x="17688" y="427"/>
                  </a:lnTo>
                  <a:lnTo>
                    <a:pt x="17703" y="438"/>
                  </a:lnTo>
                  <a:lnTo>
                    <a:pt x="17717" y="450"/>
                  </a:lnTo>
                  <a:lnTo>
                    <a:pt x="17730" y="461"/>
                  </a:lnTo>
                  <a:lnTo>
                    <a:pt x="17742" y="474"/>
                  </a:lnTo>
                  <a:lnTo>
                    <a:pt x="17754" y="489"/>
                  </a:lnTo>
                  <a:lnTo>
                    <a:pt x="17764" y="503"/>
                  </a:lnTo>
                  <a:lnTo>
                    <a:pt x="17775" y="519"/>
                  </a:lnTo>
                  <a:lnTo>
                    <a:pt x="17783" y="535"/>
                  </a:lnTo>
                  <a:lnTo>
                    <a:pt x="17792" y="552"/>
                  </a:lnTo>
                  <a:lnTo>
                    <a:pt x="17800" y="569"/>
                  </a:lnTo>
                  <a:lnTo>
                    <a:pt x="17806" y="587"/>
                  </a:lnTo>
                  <a:lnTo>
                    <a:pt x="17813" y="607"/>
                  </a:lnTo>
                  <a:lnTo>
                    <a:pt x="17818" y="626"/>
                  </a:lnTo>
                  <a:lnTo>
                    <a:pt x="17823" y="646"/>
                  </a:lnTo>
                  <a:lnTo>
                    <a:pt x="17831" y="688"/>
                  </a:lnTo>
                  <a:lnTo>
                    <a:pt x="17836" y="733"/>
                  </a:lnTo>
                  <a:lnTo>
                    <a:pt x="17840" y="777"/>
                  </a:lnTo>
                  <a:lnTo>
                    <a:pt x="17840" y="824"/>
                  </a:lnTo>
                  <a:lnTo>
                    <a:pt x="17274" y="824"/>
                  </a:lnTo>
                  <a:lnTo>
                    <a:pt x="17274" y="839"/>
                  </a:lnTo>
                  <a:lnTo>
                    <a:pt x="17275" y="853"/>
                  </a:lnTo>
                  <a:lnTo>
                    <a:pt x="17277" y="868"/>
                  </a:lnTo>
                  <a:lnTo>
                    <a:pt x="17279" y="881"/>
                  </a:lnTo>
                  <a:lnTo>
                    <a:pt x="17282" y="894"/>
                  </a:lnTo>
                  <a:lnTo>
                    <a:pt x="17286" y="907"/>
                  </a:lnTo>
                  <a:lnTo>
                    <a:pt x="17290" y="920"/>
                  </a:lnTo>
                  <a:lnTo>
                    <a:pt x="17295" y="932"/>
                  </a:lnTo>
                  <a:lnTo>
                    <a:pt x="17307" y="955"/>
                  </a:lnTo>
                  <a:lnTo>
                    <a:pt x="17320" y="976"/>
                  </a:lnTo>
                  <a:lnTo>
                    <a:pt x="17335" y="997"/>
                  </a:lnTo>
                  <a:lnTo>
                    <a:pt x="17352" y="1016"/>
                  </a:lnTo>
                  <a:lnTo>
                    <a:pt x="17371" y="1031"/>
                  </a:lnTo>
                  <a:lnTo>
                    <a:pt x="17392" y="1047"/>
                  </a:lnTo>
                  <a:lnTo>
                    <a:pt x="17414" y="1059"/>
                  </a:lnTo>
                  <a:lnTo>
                    <a:pt x="17436" y="1069"/>
                  </a:lnTo>
                  <a:lnTo>
                    <a:pt x="17461" y="1079"/>
                  </a:lnTo>
                  <a:lnTo>
                    <a:pt x="17484" y="1085"/>
                  </a:lnTo>
                  <a:lnTo>
                    <a:pt x="17509" y="1088"/>
                  </a:lnTo>
                  <a:lnTo>
                    <a:pt x="17535" y="1089"/>
                  </a:lnTo>
                  <a:lnTo>
                    <a:pt x="17554" y="1089"/>
                  </a:lnTo>
                  <a:lnTo>
                    <a:pt x="17572" y="1088"/>
                  </a:lnTo>
                  <a:lnTo>
                    <a:pt x="17590" y="1085"/>
                  </a:lnTo>
                  <a:lnTo>
                    <a:pt x="17610" y="1081"/>
                  </a:lnTo>
                  <a:lnTo>
                    <a:pt x="17628" y="1076"/>
                  </a:lnTo>
                  <a:lnTo>
                    <a:pt x="17647" y="1072"/>
                  </a:lnTo>
                  <a:lnTo>
                    <a:pt x="17664" y="1067"/>
                  </a:lnTo>
                  <a:lnTo>
                    <a:pt x="17681" y="1060"/>
                  </a:lnTo>
                  <a:lnTo>
                    <a:pt x="17698" y="1055"/>
                  </a:lnTo>
                  <a:lnTo>
                    <a:pt x="17712" y="1048"/>
                  </a:lnTo>
                  <a:lnTo>
                    <a:pt x="17726" y="1042"/>
                  </a:lnTo>
                  <a:lnTo>
                    <a:pt x="17741" y="1035"/>
                  </a:lnTo>
                  <a:lnTo>
                    <a:pt x="17752" y="1027"/>
                  </a:lnTo>
                  <a:lnTo>
                    <a:pt x="17763" y="1022"/>
                  </a:lnTo>
                  <a:lnTo>
                    <a:pt x="17772" y="1016"/>
                  </a:lnTo>
                  <a:lnTo>
                    <a:pt x="17780" y="1010"/>
                  </a:lnTo>
                  <a:lnTo>
                    <a:pt x="17780" y="1157"/>
                  </a:lnTo>
                  <a:close/>
                  <a:moveTo>
                    <a:pt x="18036" y="393"/>
                  </a:moveTo>
                  <a:lnTo>
                    <a:pt x="18173" y="393"/>
                  </a:lnTo>
                  <a:lnTo>
                    <a:pt x="18173" y="516"/>
                  </a:lnTo>
                  <a:lnTo>
                    <a:pt x="18177" y="516"/>
                  </a:lnTo>
                  <a:lnTo>
                    <a:pt x="18185" y="502"/>
                  </a:lnTo>
                  <a:lnTo>
                    <a:pt x="18193" y="486"/>
                  </a:lnTo>
                  <a:lnTo>
                    <a:pt x="18203" y="473"/>
                  </a:lnTo>
                  <a:lnTo>
                    <a:pt x="18214" y="460"/>
                  </a:lnTo>
                  <a:lnTo>
                    <a:pt x="18224" y="447"/>
                  </a:lnTo>
                  <a:lnTo>
                    <a:pt x="18236" y="435"/>
                  </a:lnTo>
                  <a:lnTo>
                    <a:pt x="18249" y="425"/>
                  </a:lnTo>
                  <a:lnTo>
                    <a:pt x="18264" y="414"/>
                  </a:lnTo>
                  <a:lnTo>
                    <a:pt x="18278" y="405"/>
                  </a:lnTo>
                  <a:lnTo>
                    <a:pt x="18292" y="397"/>
                  </a:lnTo>
                  <a:lnTo>
                    <a:pt x="18307" y="391"/>
                  </a:lnTo>
                  <a:lnTo>
                    <a:pt x="18322" y="384"/>
                  </a:lnTo>
                  <a:lnTo>
                    <a:pt x="18337" y="380"/>
                  </a:lnTo>
                  <a:lnTo>
                    <a:pt x="18352" y="377"/>
                  </a:lnTo>
                  <a:lnTo>
                    <a:pt x="18368" y="375"/>
                  </a:lnTo>
                  <a:lnTo>
                    <a:pt x="18384" y="375"/>
                  </a:lnTo>
                  <a:lnTo>
                    <a:pt x="18400" y="375"/>
                  </a:lnTo>
                  <a:lnTo>
                    <a:pt x="18414" y="375"/>
                  </a:lnTo>
                  <a:lnTo>
                    <a:pt x="18426" y="376"/>
                  </a:lnTo>
                  <a:lnTo>
                    <a:pt x="18437" y="377"/>
                  </a:lnTo>
                  <a:lnTo>
                    <a:pt x="18448" y="379"/>
                  </a:lnTo>
                  <a:lnTo>
                    <a:pt x="18458" y="381"/>
                  </a:lnTo>
                  <a:lnTo>
                    <a:pt x="18469" y="383"/>
                  </a:lnTo>
                  <a:lnTo>
                    <a:pt x="18481" y="385"/>
                  </a:lnTo>
                  <a:lnTo>
                    <a:pt x="18481" y="516"/>
                  </a:lnTo>
                  <a:lnTo>
                    <a:pt x="18470" y="512"/>
                  </a:lnTo>
                  <a:lnTo>
                    <a:pt x="18460" y="510"/>
                  </a:lnTo>
                  <a:lnTo>
                    <a:pt x="18449" y="507"/>
                  </a:lnTo>
                  <a:lnTo>
                    <a:pt x="18439" y="506"/>
                  </a:lnTo>
                  <a:lnTo>
                    <a:pt x="18428" y="505"/>
                  </a:lnTo>
                  <a:lnTo>
                    <a:pt x="18419" y="503"/>
                  </a:lnTo>
                  <a:lnTo>
                    <a:pt x="18409" y="503"/>
                  </a:lnTo>
                  <a:lnTo>
                    <a:pt x="18400" y="502"/>
                  </a:lnTo>
                  <a:lnTo>
                    <a:pt x="18388" y="503"/>
                  </a:lnTo>
                  <a:lnTo>
                    <a:pt x="18376" y="505"/>
                  </a:lnTo>
                  <a:lnTo>
                    <a:pt x="18364" y="506"/>
                  </a:lnTo>
                  <a:lnTo>
                    <a:pt x="18352" y="508"/>
                  </a:lnTo>
                  <a:lnTo>
                    <a:pt x="18342" y="511"/>
                  </a:lnTo>
                  <a:lnTo>
                    <a:pt x="18332" y="515"/>
                  </a:lnTo>
                  <a:lnTo>
                    <a:pt x="18321" y="519"/>
                  </a:lnTo>
                  <a:lnTo>
                    <a:pt x="18311" y="524"/>
                  </a:lnTo>
                  <a:lnTo>
                    <a:pt x="18302" y="531"/>
                  </a:lnTo>
                  <a:lnTo>
                    <a:pt x="18292" y="537"/>
                  </a:lnTo>
                  <a:lnTo>
                    <a:pt x="18283" y="544"/>
                  </a:lnTo>
                  <a:lnTo>
                    <a:pt x="18274" y="552"/>
                  </a:lnTo>
                  <a:lnTo>
                    <a:pt x="18266" y="561"/>
                  </a:lnTo>
                  <a:lnTo>
                    <a:pt x="18258" y="570"/>
                  </a:lnTo>
                  <a:lnTo>
                    <a:pt x="18251" y="579"/>
                  </a:lnTo>
                  <a:lnTo>
                    <a:pt x="18243" y="590"/>
                  </a:lnTo>
                  <a:lnTo>
                    <a:pt x="18228" y="613"/>
                  </a:lnTo>
                  <a:lnTo>
                    <a:pt x="18217" y="638"/>
                  </a:lnTo>
                  <a:lnTo>
                    <a:pt x="18206" y="664"/>
                  </a:lnTo>
                  <a:lnTo>
                    <a:pt x="18198" y="693"/>
                  </a:lnTo>
                  <a:lnTo>
                    <a:pt x="18192" y="723"/>
                  </a:lnTo>
                  <a:lnTo>
                    <a:pt x="18186" y="756"/>
                  </a:lnTo>
                  <a:lnTo>
                    <a:pt x="18184" y="790"/>
                  </a:lnTo>
                  <a:lnTo>
                    <a:pt x="18183" y="827"/>
                  </a:lnTo>
                  <a:lnTo>
                    <a:pt x="18183" y="1190"/>
                  </a:lnTo>
                  <a:lnTo>
                    <a:pt x="18036" y="1190"/>
                  </a:lnTo>
                  <a:lnTo>
                    <a:pt x="18036" y="393"/>
                  </a:lnTo>
                  <a:close/>
                  <a:moveTo>
                    <a:pt x="18584" y="1033"/>
                  </a:moveTo>
                  <a:lnTo>
                    <a:pt x="18594" y="1041"/>
                  </a:lnTo>
                  <a:lnTo>
                    <a:pt x="18606" y="1047"/>
                  </a:lnTo>
                  <a:lnTo>
                    <a:pt x="18618" y="1052"/>
                  </a:lnTo>
                  <a:lnTo>
                    <a:pt x="18630" y="1059"/>
                  </a:lnTo>
                  <a:lnTo>
                    <a:pt x="18643" y="1063"/>
                  </a:lnTo>
                  <a:lnTo>
                    <a:pt x="18654" y="1068"/>
                  </a:lnTo>
                  <a:lnTo>
                    <a:pt x="18668" y="1072"/>
                  </a:lnTo>
                  <a:lnTo>
                    <a:pt x="18679" y="1076"/>
                  </a:lnTo>
                  <a:lnTo>
                    <a:pt x="18692" y="1080"/>
                  </a:lnTo>
                  <a:lnTo>
                    <a:pt x="18704" y="1083"/>
                  </a:lnTo>
                  <a:lnTo>
                    <a:pt x="18716" y="1085"/>
                  </a:lnTo>
                  <a:lnTo>
                    <a:pt x="18728" y="1086"/>
                  </a:lnTo>
                  <a:lnTo>
                    <a:pt x="18749" y="1089"/>
                  </a:lnTo>
                  <a:lnTo>
                    <a:pt x="18766" y="1089"/>
                  </a:lnTo>
                  <a:lnTo>
                    <a:pt x="18779" y="1089"/>
                  </a:lnTo>
                  <a:lnTo>
                    <a:pt x="18790" y="1088"/>
                  </a:lnTo>
                  <a:lnTo>
                    <a:pt x="18803" y="1086"/>
                  </a:lnTo>
                  <a:lnTo>
                    <a:pt x="18817" y="1084"/>
                  </a:lnTo>
                  <a:lnTo>
                    <a:pt x="18830" y="1081"/>
                  </a:lnTo>
                  <a:lnTo>
                    <a:pt x="18843" y="1077"/>
                  </a:lnTo>
                  <a:lnTo>
                    <a:pt x="18854" y="1072"/>
                  </a:lnTo>
                  <a:lnTo>
                    <a:pt x="18865" y="1065"/>
                  </a:lnTo>
                  <a:lnTo>
                    <a:pt x="18875" y="1058"/>
                  </a:lnTo>
                  <a:lnTo>
                    <a:pt x="18885" y="1050"/>
                  </a:lnTo>
                  <a:lnTo>
                    <a:pt x="18894" y="1041"/>
                  </a:lnTo>
                  <a:lnTo>
                    <a:pt x="18902" y="1030"/>
                  </a:lnTo>
                  <a:lnTo>
                    <a:pt x="18907" y="1018"/>
                  </a:lnTo>
                  <a:lnTo>
                    <a:pt x="18912" y="1005"/>
                  </a:lnTo>
                  <a:lnTo>
                    <a:pt x="18915" y="991"/>
                  </a:lnTo>
                  <a:lnTo>
                    <a:pt x="18915" y="975"/>
                  </a:lnTo>
                  <a:lnTo>
                    <a:pt x="18915" y="967"/>
                  </a:lnTo>
                  <a:lnTo>
                    <a:pt x="18913" y="958"/>
                  </a:lnTo>
                  <a:lnTo>
                    <a:pt x="18912" y="950"/>
                  </a:lnTo>
                  <a:lnTo>
                    <a:pt x="18908" y="942"/>
                  </a:lnTo>
                  <a:lnTo>
                    <a:pt x="18905" y="934"/>
                  </a:lnTo>
                  <a:lnTo>
                    <a:pt x="18900" y="928"/>
                  </a:lnTo>
                  <a:lnTo>
                    <a:pt x="18895" y="921"/>
                  </a:lnTo>
                  <a:lnTo>
                    <a:pt x="18890" y="915"/>
                  </a:lnTo>
                  <a:lnTo>
                    <a:pt x="18875" y="903"/>
                  </a:lnTo>
                  <a:lnTo>
                    <a:pt x="18861" y="891"/>
                  </a:lnTo>
                  <a:lnTo>
                    <a:pt x="18844" y="879"/>
                  </a:lnTo>
                  <a:lnTo>
                    <a:pt x="18826" y="869"/>
                  </a:lnTo>
                  <a:lnTo>
                    <a:pt x="18806" y="858"/>
                  </a:lnTo>
                  <a:lnTo>
                    <a:pt x="18785" y="848"/>
                  </a:lnTo>
                  <a:lnTo>
                    <a:pt x="18764" y="837"/>
                  </a:lnTo>
                  <a:lnTo>
                    <a:pt x="18743" y="827"/>
                  </a:lnTo>
                  <a:lnTo>
                    <a:pt x="18721" y="816"/>
                  </a:lnTo>
                  <a:lnTo>
                    <a:pt x="18700" y="805"/>
                  </a:lnTo>
                  <a:lnTo>
                    <a:pt x="18679" y="793"/>
                  </a:lnTo>
                  <a:lnTo>
                    <a:pt x="18661" y="778"/>
                  </a:lnTo>
                  <a:lnTo>
                    <a:pt x="18643" y="764"/>
                  </a:lnTo>
                  <a:lnTo>
                    <a:pt x="18626" y="748"/>
                  </a:lnTo>
                  <a:lnTo>
                    <a:pt x="18610" y="731"/>
                  </a:lnTo>
                  <a:lnTo>
                    <a:pt x="18597" y="713"/>
                  </a:lnTo>
                  <a:lnTo>
                    <a:pt x="18590" y="704"/>
                  </a:lnTo>
                  <a:lnTo>
                    <a:pt x="18585" y="693"/>
                  </a:lnTo>
                  <a:lnTo>
                    <a:pt x="18581" y="683"/>
                  </a:lnTo>
                  <a:lnTo>
                    <a:pt x="18577" y="671"/>
                  </a:lnTo>
                  <a:lnTo>
                    <a:pt x="18575" y="659"/>
                  </a:lnTo>
                  <a:lnTo>
                    <a:pt x="18572" y="646"/>
                  </a:lnTo>
                  <a:lnTo>
                    <a:pt x="18571" y="633"/>
                  </a:lnTo>
                  <a:lnTo>
                    <a:pt x="18571" y="620"/>
                  </a:lnTo>
                  <a:lnTo>
                    <a:pt x="18571" y="604"/>
                  </a:lnTo>
                  <a:lnTo>
                    <a:pt x="18572" y="590"/>
                  </a:lnTo>
                  <a:lnTo>
                    <a:pt x="18573" y="575"/>
                  </a:lnTo>
                  <a:lnTo>
                    <a:pt x="18576" y="561"/>
                  </a:lnTo>
                  <a:lnTo>
                    <a:pt x="18580" y="548"/>
                  </a:lnTo>
                  <a:lnTo>
                    <a:pt x="18583" y="535"/>
                  </a:lnTo>
                  <a:lnTo>
                    <a:pt x="18588" y="523"/>
                  </a:lnTo>
                  <a:lnTo>
                    <a:pt x="18593" y="511"/>
                  </a:lnTo>
                  <a:lnTo>
                    <a:pt x="18598" y="499"/>
                  </a:lnTo>
                  <a:lnTo>
                    <a:pt x="18605" y="489"/>
                  </a:lnTo>
                  <a:lnTo>
                    <a:pt x="18611" y="478"/>
                  </a:lnTo>
                  <a:lnTo>
                    <a:pt x="18618" y="469"/>
                  </a:lnTo>
                  <a:lnTo>
                    <a:pt x="18626" y="460"/>
                  </a:lnTo>
                  <a:lnTo>
                    <a:pt x="18634" y="451"/>
                  </a:lnTo>
                  <a:lnTo>
                    <a:pt x="18643" y="443"/>
                  </a:lnTo>
                  <a:lnTo>
                    <a:pt x="18652" y="435"/>
                  </a:lnTo>
                  <a:lnTo>
                    <a:pt x="18671" y="421"/>
                  </a:lnTo>
                  <a:lnTo>
                    <a:pt x="18692" y="408"/>
                  </a:lnTo>
                  <a:lnTo>
                    <a:pt x="18716" y="398"/>
                  </a:lnTo>
                  <a:lnTo>
                    <a:pt x="18741" y="389"/>
                  </a:lnTo>
                  <a:lnTo>
                    <a:pt x="18767" y="383"/>
                  </a:lnTo>
                  <a:lnTo>
                    <a:pt x="18794" y="379"/>
                  </a:lnTo>
                  <a:lnTo>
                    <a:pt x="18822" y="376"/>
                  </a:lnTo>
                  <a:lnTo>
                    <a:pt x="18851" y="375"/>
                  </a:lnTo>
                  <a:lnTo>
                    <a:pt x="18877" y="375"/>
                  </a:lnTo>
                  <a:lnTo>
                    <a:pt x="18900" y="377"/>
                  </a:lnTo>
                  <a:lnTo>
                    <a:pt x="18924" y="380"/>
                  </a:lnTo>
                  <a:lnTo>
                    <a:pt x="18946" y="384"/>
                  </a:lnTo>
                  <a:lnTo>
                    <a:pt x="18968" y="389"/>
                  </a:lnTo>
                  <a:lnTo>
                    <a:pt x="18990" y="394"/>
                  </a:lnTo>
                  <a:lnTo>
                    <a:pt x="19011" y="400"/>
                  </a:lnTo>
                  <a:lnTo>
                    <a:pt x="19034" y="406"/>
                  </a:lnTo>
                  <a:lnTo>
                    <a:pt x="19020" y="533"/>
                  </a:lnTo>
                  <a:lnTo>
                    <a:pt x="19006" y="526"/>
                  </a:lnTo>
                  <a:lnTo>
                    <a:pt x="18988" y="519"/>
                  </a:lnTo>
                  <a:lnTo>
                    <a:pt x="18977" y="515"/>
                  </a:lnTo>
                  <a:lnTo>
                    <a:pt x="18966" y="512"/>
                  </a:lnTo>
                  <a:lnTo>
                    <a:pt x="18955" y="508"/>
                  </a:lnTo>
                  <a:lnTo>
                    <a:pt x="18943" y="506"/>
                  </a:lnTo>
                  <a:lnTo>
                    <a:pt x="18933" y="503"/>
                  </a:lnTo>
                  <a:lnTo>
                    <a:pt x="18921" y="501"/>
                  </a:lnTo>
                  <a:lnTo>
                    <a:pt x="18911" y="498"/>
                  </a:lnTo>
                  <a:lnTo>
                    <a:pt x="18900" y="497"/>
                  </a:lnTo>
                  <a:lnTo>
                    <a:pt x="18882" y="494"/>
                  </a:lnTo>
                  <a:lnTo>
                    <a:pt x="18866" y="493"/>
                  </a:lnTo>
                  <a:lnTo>
                    <a:pt x="18853" y="494"/>
                  </a:lnTo>
                  <a:lnTo>
                    <a:pt x="18840" y="494"/>
                  </a:lnTo>
                  <a:lnTo>
                    <a:pt x="18827" y="497"/>
                  </a:lnTo>
                  <a:lnTo>
                    <a:pt x="18814" y="499"/>
                  </a:lnTo>
                  <a:lnTo>
                    <a:pt x="18802" y="502"/>
                  </a:lnTo>
                  <a:lnTo>
                    <a:pt x="18790" y="506"/>
                  </a:lnTo>
                  <a:lnTo>
                    <a:pt x="18780" y="511"/>
                  </a:lnTo>
                  <a:lnTo>
                    <a:pt x="18768" y="516"/>
                  </a:lnTo>
                  <a:lnTo>
                    <a:pt x="18759" y="523"/>
                  </a:lnTo>
                  <a:lnTo>
                    <a:pt x="18750" y="529"/>
                  </a:lnTo>
                  <a:lnTo>
                    <a:pt x="18743" y="537"/>
                  </a:lnTo>
                  <a:lnTo>
                    <a:pt x="18737" y="547"/>
                  </a:lnTo>
                  <a:lnTo>
                    <a:pt x="18733" y="556"/>
                  </a:lnTo>
                  <a:lnTo>
                    <a:pt x="18729" y="566"/>
                  </a:lnTo>
                  <a:lnTo>
                    <a:pt x="18728" y="578"/>
                  </a:lnTo>
                  <a:lnTo>
                    <a:pt x="18726" y="590"/>
                  </a:lnTo>
                  <a:lnTo>
                    <a:pt x="18726" y="600"/>
                  </a:lnTo>
                  <a:lnTo>
                    <a:pt x="18728" y="609"/>
                  </a:lnTo>
                  <a:lnTo>
                    <a:pt x="18730" y="619"/>
                  </a:lnTo>
                  <a:lnTo>
                    <a:pt x="18733" y="626"/>
                  </a:lnTo>
                  <a:lnTo>
                    <a:pt x="18737" y="634"/>
                  </a:lnTo>
                  <a:lnTo>
                    <a:pt x="18741" y="642"/>
                  </a:lnTo>
                  <a:lnTo>
                    <a:pt x="18746" y="650"/>
                  </a:lnTo>
                  <a:lnTo>
                    <a:pt x="18753" y="657"/>
                  </a:lnTo>
                  <a:lnTo>
                    <a:pt x="18766" y="668"/>
                  </a:lnTo>
                  <a:lnTo>
                    <a:pt x="18781" y="680"/>
                  </a:lnTo>
                  <a:lnTo>
                    <a:pt x="18798" y="692"/>
                  </a:lnTo>
                  <a:lnTo>
                    <a:pt x="18817" y="701"/>
                  </a:lnTo>
                  <a:lnTo>
                    <a:pt x="18836" y="712"/>
                  </a:lnTo>
                  <a:lnTo>
                    <a:pt x="18856" y="721"/>
                  </a:lnTo>
                  <a:lnTo>
                    <a:pt x="18877" y="731"/>
                  </a:lnTo>
                  <a:lnTo>
                    <a:pt x="18899" y="740"/>
                  </a:lnTo>
                  <a:lnTo>
                    <a:pt x="18920" y="751"/>
                  </a:lnTo>
                  <a:lnTo>
                    <a:pt x="18942" y="763"/>
                  </a:lnTo>
                  <a:lnTo>
                    <a:pt x="18962" y="775"/>
                  </a:lnTo>
                  <a:lnTo>
                    <a:pt x="18981" y="788"/>
                  </a:lnTo>
                  <a:lnTo>
                    <a:pt x="19000" y="802"/>
                  </a:lnTo>
                  <a:lnTo>
                    <a:pt x="19017" y="818"/>
                  </a:lnTo>
                  <a:lnTo>
                    <a:pt x="19031" y="836"/>
                  </a:lnTo>
                  <a:lnTo>
                    <a:pt x="19045" y="856"/>
                  </a:lnTo>
                  <a:lnTo>
                    <a:pt x="19051" y="866"/>
                  </a:lnTo>
                  <a:lnTo>
                    <a:pt x="19056" y="877"/>
                  </a:lnTo>
                  <a:lnTo>
                    <a:pt x="19061" y="889"/>
                  </a:lnTo>
                  <a:lnTo>
                    <a:pt x="19065" y="902"/>
                  </a:lnTo>
                  <a:lnTo>
                    <a:pt x="19068" y="915"/>
                  </a:lnTo>
                  <a:lnTo>
                    <a:pt x="19069" y="929"/>
                  </a:lnTo>
                  <a:lnTo>
                    <a:pt x="19070" y="945"/>
                  </a:lnTo>
                  <a:lnTo>
                    <a:pt x="19070" y="959"/>
                  </a:lnTo>
                  <a:lnTo>
                    <a:pt x="19070" y="975"/>
                  </a:lnTo>
                  <a:lnTo>
                    <a:pt x="19069" y="991"/>
                  </a:lnTo>
                  <a:lnTo>
                    <a:pt x="19068" y="1005"/>
                  </a:lnTo>
                  <a:lnTo>
                    <a:pt x="19065" y="1020"/>
                  </a:lnTo>
                  <a:lnTo>
                    <a:pt x="19061" y="1033"/>
                  </a:lnTo>
                  <a:lnTo>
                    <a:pt x="19057" y="1046"/>
                  </a:lnTo>
                  <a:lnTo>
                    <a:pt x="19053" y="1059"/>
                  </a:lnTo>
                  <a:lnTo>
                    <a:pt x="19048" y="1071"/>
                  </a:lnTo>
                  <a:lnTo>
                    <a:pt x="19041" y="1083"/>
                  </a:lnTo>
                  <a:lnTo>
                    <a:pt x="19035" y="1093"/>
                  </a:lnTo>
                  <a:lnTo>
                    <a:pt x="19028" y="1104"/>
                  </a:lnTo>
                  <a:lnTo>
                    <a:pt x="19020" y="1114"/>
                  </a:lnTo>
                  <a:lnTo>
                    <a:pt x="19013" y="1123"/>
                  </a:lnTo>
                  <a:lnTo>
                    <a:pt x="19003" y="1132"/>
                  </a:lnTo>
                  <a:lnTo>
                    <a:pt x="18994" y="1140"/>
                  </a:lnTo>
                  <a:lnTo>
                    <a:pt x="18985" y="1148"/>
                  </a:lnTo>
                  <a:lnTo>
                    <a:pt x="18966" y="1162"/>
                  </a:lnTo>
                  <a:lnTo>
                    <a:pt x="18943" y="1174"/>
                  </a:lnTo>
                  <a:lnTo>
                    <a:pt x="18921" y="1185"/>
                  </a:lnTo>
                  <a:lnTo>
                    <a:pt x="18896" y="1194"/>
                  </a:lnTo>
                  <a:lnTo>
                    <a:pt x="18871" y="1200"/>
                  </a:lnTo>
                  <a:lnTo>
                    <a:pt x="18845" y="1204"/>
                  </a:lnTo>
                  <a:lnTo>
                    <a:pt x="18820" y="1207"/>
                  </a:lnTo>
                  <a:lnTo>
                    <a:pt x="18793" y="1208"/>
                  </a:lnTo>
                  <a:lnTo>
                    <a:pt x="18766" y="1207"/>
                  </a:lnTo>
                  <a:lnTo>
                    <a:pt x="18738" y="1206"/>
                  </a:lnTo>
                  <a:lnTo>
                    <a:pt x="18709" y="1203"/>
                  </a:lnTo>
                  <a:lnTo>
                    <a:pt x="18682" y="1199"/>
                  </a:lnTo>
                  <a:lnTo>
                    <a:pt x="18654" y="1194"/>
                  </a:lnTo>
                  <a:lnTo>
                    <a:pt x="18627" y="1186"/>
                  </a:lnTo>
                  <a:lnTo>
                    <a:pt x="18601" y="1177"/>
                  </a:lnTo>
                  <a:lnTo>
                    <a:pt x="18576" y="1165"/>
                  </a:lnTo>
                  <a:lnTo>
                    <a:pt x="18584" y="1033"/>
                  </a:lnTo>
                  <a:close/>
                  <a:moveTo>
                    <a:pt x="19423" y="215"/>
                  </a:moveTo>
                  <a:lnTo>
                    <a:pt x="19257" y="215"/>
                  </a:lnTo>
                  <a:lnTo>
                    <a:pt x="19257" y="50"/>
                  </a:lnTo>
                  <a:lnTo>
                    <a:pt x="19423" y="50"/>
                  </a:lnTo>
                  <a:lnTo>
                    <a:pt x="19423" y="215"/>
                  </a:lnTo>
                  <a:close/>
                  <a:moveTo>
                    <a:pt x="19268" y="393"/>
                  </a:moveTo>
                  <a:lnTo>
                    <a:pt x="19414" y="393"/>
                  </a:lnTo>
                  <a:lnTo>
                    <a:pt x="19414" y="1190"/>
                  </a:lnTo>
                  <a:lnTo>
                    <a:pt x="19268" y="1190"/>
                  </a:lnTo>
                  <a:lnTo>
                    <a:pt x="19268" y="393"/>
                  </a:lnTo>
                  <a:close/>
                  <a:moveTo>
                    <a:pt x="20103" y="512"/>
                  </a:moveTo>
                  <a:lnTo>
                    <a:pt x="19892" y="512"/>
                  </a:lnTo>
                  <a:lnTo>
                    <a:pt x="19892" y="948"/>
                  </a:lnTo>
                  <a:lnTo>
                    <a:pt x="19894" y="965"/>
                  </a:lnTo>
                  <a:lnTo>
                    <a:pt x="19895" y="980"/>
                  </a:lnTo>
                  <a:lnTo>
                    <a:pt x="19898" y="995"/>
                  </a:lnTo>
                  <a:lnTo>
                    <a:pt x="19902" y="1009"/>
                  </a:lnTo>
                  <a:lnTo>
                    <a:pt x="19907" y="1022"/>
                  </a:lnTo>
                  <a:lnTo>
                    <a:pt x="19913" y="1034"/>
                  </a:lnTo>
                  <a:lnTo>
                    <a:pt x="19921" y="1045"/>
                  </a:lnTo>
                  <a:lnTo>
                    <a:pt x="19929" y="1054"/>
                  </a:lnTo>
                  <a:lnTo>
                    <a:pt x="19939" y="1062"/>
                  </a:lnTo>
                  <a:lnTo>
                    <a:pt x="19949" y="1069"/>
                  </a:lnTo>
                  <a:lnTo>
                    <a:pt x="19959" y="1076"/>
                  </a:lnTo>
                  <a:lnTo>
                    <a:pt x="19970" y="1080"/>
                  </a:lnTo>
                  <a:lnTo>
                    <a:pt x="19980" y="1084"/>
                  </a:lnTo>
                  <a:lnTo>
                    <a:pt x="19992" y="1088"/>
                  </a:lnTo>
                  <a:lnTo>
                    <a:pt x="20004" y="1089"/>
                  </a:lnTo>
                  <a:lnTo>
                    <a:pt x="20015" y="1089"/>
                  </a:lnTo>
                  <a:lnTo>
                    <a:pt x="20032" y="1089"/>
                  </a:lnTo>
                  <a:lnTo>
                    <a:pt x="20048" y="1088"/>
                  </a:lnTo>
                  <a:lnTo>
                    <a:pt x="20061" y="1085"/>
                  </a:lnTo>
                  <a:lnTo>
                    <a:pt x="20074" y="1081"/>
                  </a:lnTo>
                  <a:lnTo>
                    <a:pt x="20086" y="1076"/>
                  </a:lnTo>
                  <a:lnTo>
                    <a:pt x="20096" y="1072"/>
                  </a:lnTo>
                  <a:lnTo>
                    <a:pt x="20107" y="1067"/>
                  </a:lnTo>
                  <a:lnTo>
                    <a:pt x="20116" y="1062"/>
                  </a:lnTo>
                  <a:lnTo>
                    <a:pt x="20116" y="1186"/>
                  </a:lnTo>
                  <a:lnTo>
                    <a:pt x="20103" y="1190"/>
                  </a:lnTo>
                  <a:lnTo>
                    <a:pt x="20089" y="1194"/>
                  </a:lnTo>
                  <a:lnTo>
                    <a:pt x="20074" y="1198"/>
                  </a:lnTo>
                  <a:lnTo>
                    <a:pt x="20058" y="1202"/>
                  </a:lnTo>
                  <a:lnTo>
                    <a:pt x="20043" y="1204"/>
                  </a:lnTo>
                  <a:lnTo>
                    <a:pt x="20026" y="1207"/>
                  </a:lnTo>
                  <a:lnTo>
                    <a:pt x="20009" y="1208"/>
                  </a:lnTo>
                  <a:lnTo>
                    <a:pt x="19990" y="1208"/>
                  </a:lnTo>
                  <a:lnTo>
                    <a:pt x="19963" y="1207"/>
                  </a:lnTo>
                  <a:lnTo>
                    <a:pt x="19937" y="1204"/>
                  </a:lnTo>
                  <a:lnTo>
                    <a:pt x="19912" y="1200"/>
                  </a:lnTo>
                  <a:lnTo>
                    <a:pt x="19890" y="1194"/>
                  </a:lnTo>
                  <a:lnTo>
                    <a:pt x="19868" y="1186"/>
                  </a:lnTo>
                  <a:lnTo>
                    <a:pt x="19848" y="1177"/>
                  </a:lnTo>
                  <a:lnTo>
                    <a:pt x="19830" y="1165"/>
                  </a:lnTo>
                  <a:lnTo>
                    <a:pt x="19811" y="1153"/>
                  </a:lnTo>
                  <a:lnTo>
                    <a:pt x="19804" y="1145"/>
                  </a:lnTo>
                  <a:lnTo>
                    <a:pt x="19797" y="1138"/>
                  </a:lnTo>
                  <a:lnTo>
                    <a:pt x="19789" y="1130"/>
                  </a:lnTo>
                  <a:lnTo>
                    <a:pt x="19784" y="1121"/>
                  </a:lnTo>
                  <a:lnTo>
                    <a:pt x="19777" y="1111"/>
                  </a:lnTo>
                  <a:lnTo>
                    <a:pt x="19772" y="1102"/>
                  </a:lnTo>
                  <a:lnTo>
                    <a:pt x="19767" y="1092"/>
                  </a:lnTo>
                  <a:lnTo>
                    <a:pt x="19763" y="1081"/>
                  </a:lnTo>
                  <a:lnTo>
                    <a:pt x="19755" y="1058"/>
                  </a:lnTo>
                  <a:lnTo>
                    <a:pt x="19751" y="1033"/>
                  </a:lnTo>
                  <a:lnTo>
                    <a:pt x="19747" y="1007"/>
                  </a:lnTo>
                  <a:lnTo>
                    <a:pt x="19746" y="978"/>
                  </a:lnTo>
                  <a:lnTo>
                    <a:pt x="19746" y="512"/>
                  </a:lnTo>
                  <a:lnTo>
                    <a:pt x="19567" y="512"/>
                  </a:lnTo>
                  <a:lnTo>
                    <a:pt x="19567" y="393"/>
                  </a:lnTo>
                  <a:lnTo>
                    <a:pt x="19746" y="393"/>
                  </a:lnTo>
                  <a:lnTo>
                    <a:pt x="19746" y="210"/>
                  </a:lnTo>
                  <a:lnTo>
                    <a:pt x="19892" y="163"/>
                  </a:lnTo>
                  <a:lnTo>
                    <a:pt x="19892" y="393"/>
                  </a:lnTo>
                  <a:lnTo>
                    <a:pt x="20103" y="393"/>
                  </a:lnTo>
                  <a:lnTo>
                    <a:pt x="20103" y="512"/>
                  </a:lnTo>
                  <a:close/>
                  <a:moveTo>
                    <a:pt x="20227" y="1405"/>
                  </a:moveTo>
                  <a:lnTo>
                    <a:pt x="20243" y="1409"/>
                  </a:lnTo>
                  <a:lnTo>
                    <a:pt x="20260" y="1414"/>
                  </a:lnTo>
                  <a:lnTo>
                    <a:pt x="20278" y="1417"/>
                  </a:lnTo>
                  <a:lnTo>
                    <a:pt x="20296" y="1417"/>
                  </a:lnTo>
                  <a:lnTo>
                    <a:pt x="20308" y="1417"/>
                  </a:lnTo>
                  <a:lnTo>
                    <a:pt x="20320" y="1415"/>
                  </a:lnTo>
                  <a:lnTo>
                    <a:pt x="20330" y="1413"/>
                  </a:lnTo>
                  <a:lnTo>
                    <a:pt x="20341" y="1410"/>
                  </a:lnTo>
                  <a:lnTo>
                    <a:pt x="20351" y="1406"/>
                  </a:lnTo>
                  <a:lnTo>
                    <a:pt x="20360" y="1401"/>
                  </a:lnTo>
                  <a:lnTo>
                    <a:pt x="20370" y="1396"/>
                  </a:lnTo>
                  <a:lnTo>
                    <a:pt x="20377" y="1388"/>
                  </a:lnTo>
                  <a:lnTo>
                    <a:pt x="20394" y="1373"/>
                  </a:lnTo>
                  <a:lnTo>
                    <a:pt x="20409" y="1358"/>
                  </a:lnTo>
                  <a:lnTo>
                    <a:pt x="20422" y="1342"/>
                  </a:lnTo>
                  <a:lnTo>
                    <a:pt x="20432" y="1325"/>
                  </a:lnTo>
                  <a:lnTo>
                    <a:pt x="20443" y="1307"/>
                  </a:lnTo>
                  <a:lnTo>
                    <a:pt x="20451" y="1291"/>
                  </a:lnTo>
                  <a:lnTo>
                    <a:pt x="20457" y="1274"/>
                  </a:lnTo>
                  <a:lnTo>
                    <a:pt x="20462" y="1258"/>
                  </a:lnTo>
                  <a:lnTo>
                    <a:pt x="20469" y="1233"/>
                  </a:lnTo>
                  <a:lnTo>
                    <a:pt x="20470" y="1220"/>
                  </a:lnTo>
                  <a:lnTo>
                    <a:pt x="20470" y="1214"/>
                  </a:lnTo>
                  <a:lnTo>
                    <a:pt x="20468" y="1204"/>
                  </a:lnTo>
                  <a:lnTo>
                    <a:pt x="20465" y="1194"/>
                  </a:lnTo>
                  <a:lnTo>
                    <a:pt x="20461" y="1182"/>
                  </a:lnTo>
                  <a:lnTo>
                    <a:pt x="20456" y="1170"/>
                  </a:lnTo>
                  <a:lnTo>
                    <a:pt x="20451" y="1159"/>
                  </a:lnTo>
                  <a:lnTo>
                    <a:pt x="20447" y="1147"/>
                  </a:lnTo>
                  <a:lnTo>
                    <a:pt x="20443" y="1136"/>
                  </a:lnTo>
                  <a:lnTo>
                    <a:pt x="20173" y="393"/>
                  </a:lnTo>
                  <a:lnTo>
                    <a:pt x="20333" y="393"/>
                  </a:lnTo>
                  <a:lnTo>
                    <a:pt x="20547" y="1052"/>
                  </a:lnTo>
                  <a:lnTo>
                    <a:pt x="20550" y="1052"/>
                  </a:lnTo>
                  <a:lnTo>
                    <a:pt x="20768" y="393"/>
                  </a:lnTo>
                  <a:lnTo>
                    <a:pt x="20916" y="393"/>
                  </a:lnTo>
                  <a:lnTo>
                    <a:pt x="20623" y="1207"/>
                  </a:lnTo>
                  <a:lnTo>
                    <a:pt x="20613" y="1236"/>
                  </a:lnTo>
                  <a:lnTo>
                    <a:pt x="20602" y="1265"/>
                  </a:lnTo>
                  <a:lnTo>
                    <a:pt x="20590" y="1294"/>
                  </a:lnTo>
                  <a:lnTo>
                    <a:pt x="20580" y="1322"/>
                  </a:lnTo>
                  <a:lnTo>
                    <a:pt x="20567" y="1351"/>
                  </a:lnTo>
                  <a:lnTo>
                    <a:pt x="20554" y="1379"/>
                  </a:lnTo>
                  <a:lnTo>
                    <a:pt x="20540" y="1405"/>
                  </a:lnTo>
                  <a:lnTo>
                    <a:pt x="20523" y="1429"/>
                  </a:lnTo>
                  <a:lnTo>
                    <a:pt x="20515" y="1440"/>
                  </a:lnTo>
                  <a:lnTo>
                    <a:pt x="20506" y="1452"/>
                  </a:lnTo>
                  <a:lnTo>
                    <a:pt x="20495" y="1463"/>
                  </a:lnTo>
                  <a:lnTo>
                    <a:pt x="20485" y="1472"/>
                  </a:lnTo>
                  <a:lnTo>
                    <a:pt x="20474" y="1481"/>
                  </a:lnTo>
                  <a:lnTo>
                    <a:pt x="20464" y="1490"/>
                  </a:lnTo>
                  <a:lnTo>
                    <a:pt x="20452" y="1498"/>
                  </a:lnTo>
                  <a:lnTo>
                    <a:pt x="20439" y="1506"/>
                  </a:lnTo>
                  <a:lnTo>
                    <a:pt x="20427" y="1514"/>
                  </a:lnTo>
                  <a:lnTo>
                    <a:pt x="20413" y="1519"/>
                  </a:lnTo>
                  <a:lnTo>
                    <a:pt x="20400" y="1524"/>
                  </a:lnTo>
                  <a:lnTo>
                    <a:pt x="20384" y="1528"/>
                  </a:lnTo>
                  <a:lnTo>
                    <a:pt x="20368" y="1532"/>
                  </a:lnTo>
                  <a:lnTo>
                    <a:pt x="20353" y="1535"/>
                  </a:lnTo>
                  <a:lnTo>
                    <a:pt x="20336" y="1536"/>
                  </a:lnTo>
                  <a:lnTo>
                    <a:pt x="20319" y="1536"/>
                  </a:lnTo>
                  <a:lnTo>
                    <a:pt x="20302" y="1536"/>
                  </a:lnTo>
                  <a:lnTo>
                    <a:pt x="20286" y="1535"/>
                  </a:lnTo>
                  <a:lnTo>
                    <a:pt x="20273" y="1533"/>
                  </a:lnTo>
                  <a:lnTo>
                    <a:pt x="20261" y="1532"/>
                  </a:lnTo>
                  <a:lnTo>
                    <a:pt x="20249" y="1531"/>
                  </a:lnTo>
                  <a:lnTo>
                    <a:pt x="20239" y="1528"/>
                  </a:lnTo>
                  <a:lnTo>
                    <a:pt x="20228" y="1527"/>
                  </a:lnTo>
                  <a:lnTo>
                    <a:pt x="20218" y="1526"/>
                  </a:lnTo>
                  <a:lnTo>
                    <a:pt x="20227" y="1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32" name="Picture 11" descr="C:\Users\Cary\Pictures\jqr.gif"/>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91500" y="190502"/>
            <a:ext cx="9525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50" r:id="rId1"/>
  </p:sldLayoutIdLst>
  <p:transition spd="slow">
    <p:split orient="vert"/>
  </p:transition>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Verdana" panose="020B0604030504040204" pitchFamily="34" charset="0"/>
        </a:defRPr>
      </a:lvl2pPr>
      <a:lvl3pPr algn="l" rtl="0" eaLnBrk="0" fontAlgn="base" hangingPunct="0">
        <a:spcBef>
          <a:spcPct val="0"/>
        </a:spcBef>
        <a:spcAft>
          <a:spcPct val="0"/>
        </a:spcAft>
        <a:defRPr sz="3200">
          <a:solidFill>
            <a:schemeClr val="tx2"/>
          </a:solidFill>
          <a:latin typeface="Verdana" panose="020B0604030504040204" pitchFamily="34" charset="0"/>
        </a:defRPr>
      </a:lvl3pPr>
      <a:lvl4pPr algn="l" rtl="0" eaLnBrk="0" fontAlgn="base" hangingPunct="0">
        <a:spcBef>
          <a:spcPct val="0"/>
        </a:spcBef>
        <a:spcAft>
          <a:spcPct val="0"/>
        </a:spcAft>
        <a:defRPr sz="3200">
          <a:solidFill>
            <a:schemeClr val="tx2"/>
          </a:solidFill>
          <a:latin typeface="Verdana" panose="020B0604030504040204" pitchFamily="34" charset="0"/>
        </a:defRPr>
      </a:lvl4pPr>
      <a:lvl5pPr algn="l" rtl="0" eaLnBrk="0" fontAlgn="base" hangingPunct="0">
        <a:spcBef>
          <a:spcPct val="0"/>
        </a:spcBef>
        <a:spcAft>
          <a:spcPct val="0"/>
        </a:spcAft>
        <a:defRPr sz="3200">
          <a:solidFill>
            <a:schemeClr val="tx2"/>
          </a:solidFill>
          <a:latin typeface="Verdana" panose="020B0604030504040204" pitchFamily="34" charset="0"/>
        </a:defRPr>
      </a:lvl5pPr>
      <a:lvl6pPr marL="457200" algn="r" rtl="0" fontAlgn="base">
        <a:spcBef>
          <a:spcPct val="0"/>
        </a:spcBef>
        <a:spcAft>
          <a:spcPct val="0"/>
        </a:spcAft>
        <a:defRPr sz="3200">
          <a:solidFill>
            <a:schemeClr val="bg1"/>
          </a:solidFill>
          <a:latin typeface="Verdana" panose="020B0604030504040204" pitchFamily="34" charset="0"/>
        </a:defRPr>
      </a:lvl6pPr>
      <a:lvl7pPr marL="914400" algn="r" rtl="0" fontAlgn="base">
        <a:spcBef>
          <a:spcPct val="0"/>
        </a:spcBef>
        <a:spcAft>
          <a:spcPct val="0"/>
        </a:spcAft>
        <a:defRPr sz="3200">
          <a:solidFill>
            <a:schemeClr val="bg1"/>
          </a:solidFill>
          <a:latin typeface="Verdana" panose="020B0604030504040204" pitchFamily="34" charset="0"/>
        </a:defRPr>
      </a:lvl7pPr>
      <a:lvl8pPr marL="1371600" algn="r" rtl="0" fontAlgn="base">
        <a:spcBef>
          <a:spcPct val="0"/>
        </a:spcBef>
        <a:spcAft>
          <a:spcPct val="0"/>
        </a:spcAft>
        <a:defRPr sz="3200">
          <a:solidFill>
            <a:schemeClr val="bg1"/>
          </a:solidFill>
          <a:latin typeface="Verdana" panose="020B0604030504040204" pitchFamily="34" charset="0"/>
        </a:defRPr>
      </a:lvl8pPr>
      <a:lvl9pPr marL="1828800" algn="r" rtl="0" fontAlgn="base">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rgbClr val="0088CC"/>
        </a:buClr>
        <a:buFont typeface="Wingdings" pitchFamily="2" charset="2"/>
        <a:buChar char="v"/>
        <a:defRPr sz="2800" kern="1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732464" y="5156200"/>
            <a:ext cx="34115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9" name="Rectangle 45"/>
          <p:cNvSpPr>
            <a:spLocks noChangeArrowheads="1"/>
          </p:cNvSpPr>
          <p:nvPr/>
        </p:nvSpPr>
        <p:spPr bwMode="black">
          <a:xfrm>
            <a:off x="1" y="876302"/>
            <a:ext cx="2843213" cy="176213"/>
          </a:xfrm>
          <a:prstGeom prst="rect">
            <a:avLst/>
          </a:prstGeom>
          <a:solidFill>
            <a:schemeClr val="tx1">
              <a:lumMod val="60000"/>
              <a:lumOff val="40000"/>
            </a:schemeClr>
          </a:solidFill>
          <a:ln>
            <a:noFill/>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1D528D"/>
              </a:solidFill>
            </a:endParaRPr>
          </a:p>
        </p:txBody>
      </p:sp>
      <p:sp>
        <p:nvSpPr>
          <p:cNvPr id="1030" name="Rectangle 46"/>
          <p:cNvSpPr>
            <a:spLocks noChangeArrowheads="1"/>
          </p:cNvSpPr>
          <p:nvPr/>
        </p:nvSpPr>
        <p:spPr bwMode="black">
          <a:xfrm>
            <a:off x="0" y="835025"/>
            <a:ext cx="9144000" cy="730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solidFill>
                <a:srgbClr val="1D528D"/>
              </a:solidFill>
            </a:endParaRPr>
          </a:p>
        </p:txBody>
      </p:sp>
      <p:sp>
        <p:nvSpPr>
          <p:cNvPr id="2053" name="Rectangle 2"/>
          <p:cNvSpPr>
            <a:spLocks noGrp="1" noChangeArrowheads="1"/>
          </p:cNvSpPr>
          <p:nvPr>
            <p:ph type="title"/>
          </p:nvPr>
        </p:nvSpPr>
        <p:spPr bwMode="white">
          <a:xfrm>
            <a:off x="20639" y="209550"/>
            <a:ext cx="6511925" cy="685800"/>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pic>
        <p:nvPicPr>
          <p:cNvPr id="2055" name="Picture 11" descr="C:\Users\Cary\Pictures\jqr.gif"/>
          <p:cNvPicPr>
            <a:picLocks noChangeAspect="1" noChangeArrowheads="1" noCrop="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05750" y="201615"/>
            <a:ext cx="9525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3"/>
          <p:cNvSpPr>
            <a:spLocks noGrp="1" noChangeArrowheads="1"/>
          </p:cNvSpPr>
          <p:nvPr>
            <p:ph type="body" idx="1"/>
          </p:nvPr>
        </p:nvSpPr>
        <p:spPr bwMode="auto">
          <a:xfrm>
            <a:off x="381000" y="1319213"/>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4651" r:id="rId1"/>
    <p:sldLayoutId id="2147484652" r:id="rId2"/>
    <p:sldLayoutId id="2147484653" r:id="rId3"/>
    <p:sldLayoutId id="2147484654" r:id="rId4"/>
    <p:sldLayoutId id="2147484655" r:id="rId5"/>
    <p:sldLayoutId id="2147484656" r:id="rId6"/>
    <p:sldLayoutId id="2147484657" r:id="rId7"/>
    <p:sldLayoutId id="2147484658" r:id="rId8"/>
    <p:sldLayoutId id="2147484659" r:id="rId9"/>
    <p:sldLayoutId id="2147484660" r:id="rId10"/>
    <p:sldLayoutId id="2147484661" r:id="rId11"/>
  </p:sldLayoutIdLst>
  <p:transition spd="slow">
    <p:split orient="vert"/>
  </p:transition>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Verdana" panose="020B0604030504040204" pitchFamily="34" charset="0"/>
        </a:defRPr>
      </a:lvl2pPr>
      <a:lvl3pPr algn="l" rtl="0" eaLnBrk="0" fontAlgn="base" hangingPunct="0">
        <a:spcBef>
          <a:spcPct val="0"/>
        </a:spcBef>
        <a:spcAft>
          <a:spcPct val="0"/>
        </a:spcAft>
        <a:defRPr sz="3200">
          <a:solidFill>
            <a:schemeClr val="tx2"/>
          </a:solidFill>
          <a:latin typeface="Verdana" panose="020B0604030504040204" pitchFamily="34" charset="0"/>
        </a:defRPr>
      </a:lvl3pPr>
      <a:lvl4pPr algn="l" rtl="0" eaLnBrk="0" fontAlgn="base" hangingPunct="0">
        <a:spcBef>
          <a:spcPct val="0"/>
        </a:spcBef>
        <a:spcAft>
          <a:spcPct val="0"/>
        </a:spcAft>
        <a:defRPr sz="3200">
          <a:solidFill>
            <a:schemeClr val="tx2"/>
          </a:solidFill>
          <a:latin typeface="Verdana" panose="020B0604030504040204" pitchFamily="34" charset="0"/>
        </a:defRPr>
      </a:lvl4pPr>
      <a:lvl5pPr algn="l" rtl="0" eaLnBrk="0" fontAlgn="base" hangingPunct="0">
        <a:spcBef>
          <a:spcPct val="0"/>
        </a:spcBef>
        <a:spcAft>
          <a:spcPct val="0"/>
        </a:spcAft>
        <a:defRPr sz="3200">
          <a:solidFill>
            <a:schemeClr val="tx2"/>
          </a:solidFill>
          <a:latin typeface="Verdana" panose="020B0604030504040204" pitchFamily="34" charset="0"/>
        </a:defRPr>
      </a:lvl5pPr>
      <a:lvl6pPr marL="457200" algn="r" rtl="0" fontAlgn="base">
        <a:spcBef>
          <a:spcPct val="0"/>
        </a:spcBef>
        <a:spcAft>
          <a:spcPct val="0"/>
        </a:spcAft>
        <a:defRPr sz="3200">
          <a:solidFill>
            <a:schemeClr val="bg1"/>
          </a:solidFill>
          <a:latin typeface="Verdana" panose="020B0604030504040204" pitchFamily="34" charset="0"/>
        </a:defRPr>
      </a:lvl6pPr>
      <a:lvl7pPr marL="914400" algn="r" rtl="0" fontAlgn="base">
        <a:spcBef>
          <a:spcPct val="0"/>
        </a:spcBef>
        <a:spcAft>
          <a:spcPct val="0"/>
        </a:spcAft>
        <a:defRPr sz="3200">
          <a:solidFill>
            <a:schemeClr val="bg1"/>
          </a:solidFill>
          <a:latin typeface="Verdana" panose="020B0604030504040204" pitchFamily="34" charset="0"/>
        </a:defRPr>
      </a:lvl7pPr>
      <a:lvl8pPr marL="1371600" algn="r" rtl="0" fontAlgn="base">
        <a:spcBef>
          <a:spcPct val="0"/>
        </a:spcBef>
        <a:spcAft>
          <a:spcPct val="0"/>
        </a:spcAft>
        <a:defRPr sz="3200">
          <a:solidFill>
            <a:schemeClr val="bg1"/>
          </a:solidFill>
          <a:latin typeface="Verdana" panose="020B0604030504040204" pitchFamily="34" charset="0"/>
        </a:defRPr>
      </a:lvl8pPr>
      <a:lvl9pPr marL="1828800" algn="r" rtl="0" fontAlgn="base">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rgbClr val="0088CC"/>
        </a:buClr>
        <a:buFont typeface="Wingdings" pitchFamily="2" charset="2"/>
        <a:buChar char="v"/>
        <a:defRPr sz="2400" kern="1200">
          <a:solidFill>
            <a:schemeClr val="tx2"/>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000" kern="1200">
          <a:solidFill>
            <a:schemeClr val="tx2"/>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Clr>
          <a:schemeClr val="tx1"/>
        </a:buClr>
        <a:buChar char="•"/>
        <a:defRPr sz="2000" kern="1200">
          <a:solidFill>
            <a:schemeClr val="tx2"/>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Char char="–"/>
        <a:defRPr kern="1200">
          <a:solidFill>
            <a:schemeClr val="tx2"/>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Char char="»"/>
        <a:defRPr kern="1200">
          <a:solidFill>
            <a:schemeClr val="tx2"/>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85750" y="319619"/>
            <a:ext cx="8229600" cy="63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2051" name="Picture 7" descr="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96200" y="5418669"/>
            <a:ext cx="1447800" cy="143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8874881"/>
      </p:ext>
    </p:extLst>
  </p:cSld>
  <p:clrMap bg1="lt1" tx1="dk1" bg2="lt2" tx2="dk2" accent1="accent1" accent2="accent2" accent3="accent3" accent4="accent4" accent5="accent5" accent6="accent6" hlink="hlink" folHlink="folHlink"/>
  <p:sldLayoutIdLst>
    <p:sldLayoutId id="2147484663" r:id="rId1"/>
    <p:sldLayoutId id="2147484664" r:id="rId2"/>
  </p:sldLayoutIdLst>
  <p:txStyles>
    <p:titleStyle>
      <a:lvl1pPr algn="l" rtl="0" eaLnBrk="0" fontAlgn="base" hangingPunct="0">
        <a:spcBef>
          <a:spcPct val="0"/>
        </a:spcBef>
        <a:spcAft>
          <a:spcPct val="0"/>
        </a:spcAft>
        <a:defRPr sz="2800" b="1">
          <a:solidFill>
            <a:srgbClr val="99CC00"/>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rgbClr val="99CC00"/>
          </a:solidFill>
          <a:latin typeface="微软雅黑" pitchFamily="34" charset="-122"/>
          <a:ea typeface="微软雅黑" pitchFamily="34" charset="-122"/>
        </a:defRPr>
      </a:lvl2pPr>
      <a:lvl3pPr algn="l" rtl="0" eaLnBrk="0" fontAlgn="base" hangingPunct="0">
        <a:spcBef>
          <a:spcPct val="0"/>
        </a:spcBef>
        <a:spcAft>
          <a:spcPct val="0"/>
        </a:spcAft>
        <a:defRPr sz="2800" b="1">
          <a:solidFill>
            <a:srgbClr val="99CC00"/>
          </a:solidFill>
          <a:latin typeface="微软雅黑" pitchFamily="34" charset="-122"/>
          <a:ea typeface="微软雅黑" pitchFamily="34" charset="-122"/>
        </a:defRPr>
      </a:lvl3pPr>
      <a:lvl4pPr algn="l" rtl="0" eaLnBrk="0" fontAlgn="base" hangingPunct="0">
        <a:spcBef>
          <a:spcPct val="0"/>
        </a:spcBef>
        <a:spcAft>
          <a:spcPct val="0"/>
        </a:spcAft>
        <a:defRPr sz="2800" b="1">
          <a:solidFill>
            <a:srgbClr val="99CC00"/>
          </a:solidFill>
          <a:latin typeface="微软雅黑" pitchFamily="34" charset="-122"/>
          <a:ea typeface="微软雅黑" pitchFamily="34" charset="-122"/>
        </a:defRPr>
      </a:lvl4pPr>
      <a:lvl5pPr algn="l" rtl="0" eaLnBrk="0" fontAlgn="base" hangingPunct="0">
        <a:spcBef>
          <a:spcPct val="0"/>
        </a:spcBef>
        <a:spcAft>
          <a:spcPct val="0"/>
        </a:spcAft>
        <a:defRPr sz="2800" b="1">
          <a:solidFill>
            <a:srgbClr val="99CC00"/>
          </a:solidFill>
          <a:latin typeface="微软雅黑" pitchFamily="34" charset="-122"/>
          <a:ea typeface="微软雅黑" pitchFamily="34" charset="-122"/>
        </a:defRPr>
      </a:lvl5pPr>
      <a:lvl6pPr marL="457200" algn="l" rtl="0" fontAlgn="base">
        <a:spcBef>
          <a:spcPct val="0"/>
        </a:spcBef>
        <a:spcAft>
          <a:spcPct val="0"/>
        </a:spcAft>
        <a:defRPr sz="3200">
          <a:solidFill>
            <a:srgbClr val="99CC00"/>
          </a:solidFill>
          <a:latin typeface="Arial" pitchFamily="34" charset="0"/>
          <a:ea typeface="宋体" pitchFamily="2" charset="-122"/>
        </a:defRPr>
      </a:lvl6pPr>
      <a:lvl7pPr marL="914400" algn="l" rtl="0" fontAlgn="base">
        <a:spcBef>
          <a:spcPct val="0"/>
        </a:spcBef>
        <a:spcAft>
          <a:spcPct val="0"/>
        </a:spcAft>
        <a:defRPr sz="3200">
          <a:solidFill>
            <a:srgbClr val="99CC00"/>
          </a:solidFill>
          <a:latin typeface="Arial" pitchFamily="34" charset="0"/>
          <a:ea typeface="宋体" pitchFamily="2" charset="-122"/>
        </a:defRPr>
      </a:lvl7pPr>
      <a:lvl8pPr marL="1371600" algn="l" rtl="0" fontAlgn="base">
        <a:spcBef>
          <a:spcPct val="0"/>
        </a:spcBef>
        <a:spcAft>
          <a:spcPct val="0"/>
        </a:spcAft>
        <a:defRPr sz="3200">
          <a:solidFill>
            <a:srgbClr val="99CC00"/>
          </a:solidFill>
          <a:latin typeface="Arial" pitchFamily="34" charset="0"/>
          <a:ea typeface="宋体" pitchFamily="2" charset="-122"/>
        </a:defRPr>
      </a:lvl8pPr>
      <a:lvl9pPr marL="1828800" algn="l" rtl="0" fontAlgn="base">
        <a:spcBef>
          <a:spcPct val="0"/>
        </a:spcBef>
        <a:spcAft>
          <a:spcPct val="0"/>
        </a:spcAft>
        <a:defRPr sz="3200">
          <a:solidFill>
            <a:srgbClr val="99CC00"/>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0.wav"/><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0.wav"/><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0.wav"/><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0.wav"/><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80"/>
            <a:ext cx="9144000" cy="5715000"/>
          </a:xfrm>
          <a:prstGeom prst="rect">
            <a:avLst/>
          </a:prstGeom>
        </p:spPr>
      </p:pic>
    </p:spTree>
    <p:extLst>
      <p:ext uri="{BB962C8B-B14F-4D97-AF65-F5344CB8AC3E}">
        <p14:creationId xmlns:p14="http://schemas.microsoft.com/office/powerpoint/2010/main" val="392237189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URL</a:t>
            </a:r>
            <a:r>
              <a:rPr lang="zh-CN" altLang="en-US" sz="3200">
                <a:solidFill>
                  <a:schemeClr val="tx2"/>
                </a:solidFill>
                <a:latin typeface="黑体" pitchFamily="49" charset="-122"/>
                <a:ea typeface="黑体" pitchFamily="49" charset="-122"/>
              </a:rPr>
              <a:t>常用方法</a:t>
            </a:r>
            <a:endParaRPr lang="en-US" altLang="zh-CN" sz="3200">
              <a:solidFill>
                <a:schemeClr val="tx2"/>
              </a:solidFill>
              <a:latin typeface="黑体" pitchFamily="49" charset="-122"/>
              <a:ea typeface="黑体" pitchFamily="49" charset="-122"/>
            </a:endParaRPr>
          </a:p>
        </p:txBody>
      </p:sp>
      <p:sp>
        <p:nvSpPr>
          <p:cNvPr id="24579" name="Rectangle 3"/>
          <p:cNvSpPr txBox="1">
            <a:spLocks noChangeArrowheads="1"/>
          </p:cNvSpPr>
          <p:nvPr/>
        </p:nvSpPr>
        <p:spPr bwMode="auto">
          <a:xfrm>
            <a:off x="457200" y="1341440"/>
            <a:ext cx="82296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类提供了多个构造器用于创建</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对象。获得对象后，可以使用以下方法来访问该</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的资源。</a:t>
            </a:r>
          </a:p>
          <a:p>
            <a:pPr>
              <a:lnSpc>
                <a:spcPct val="150000"/>
              </a:lnSpc>
              <a:spcBef>
                <a:spcPct val="20000"/>
              </a:spcBef>
              <a:buClr>
                <a:srgbClr val="0088CC"/>
              </a:buClr>
              <a:buFont typeface="Wingdings" pitchFamily="2" charset="2"/>
              <a:buChar char="v"/>
            </a:pPr>
            <a:endParaRPr lang="zh-CN" altLang="en-US" sz="2000" dirty="0">
              <a:solidFill>
                <a:srgbClr val="1D528D"/>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endParaRPr lang="zh-CN" altLang="en-US" sz="2000" dirty="0">
              <a:solidFill>
                <a:srgbClr val="1D528D"/>
              </a:solidFill>
              <a:latin typeface="微软雅黑" pitchFamily="34" charset="-122"/>
              <a:ea typeface="微软雅黑" pitchFamily="34" charset="-122"/>
            </a:endParaRPr>
          </a:p>
        </p:txBody>
      </p:sp>
      <p:sp>
        <p:nvSpPr>
          <p:cNvPr id="24580" name="矩形 4"/>
          <p:cNvSpPr>
            <a:spLocks noChangeArrowheads="1"/>
          </p:cNvSpPr>
          <p:nvPr/>
        </p:nvSpPr>
        <p:spPr bwMode="auto">
          <a:xfrm>
            <a:off x="417515" y="2636840"/>
            <a:ext cx="8353425" cy="3940175"/>
          </a:xfrm>
          <a:prstGeom prst="rect">
            <a:avLst/>
          </a:prstGeom>
          <a:noFill/>
          <a:ln w="41275">
            <a:solidFill>
              <a:srgbClr val="827305"/>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5000"/>
              </a:lnSpc>
            </a:pPr>
            <a:r>
              <a:rPr lang="en-US" altLang="zh-CN" sz="2000" dirty="0">
                <a:latin typeface="微软雅黑" pitchFamily="34" charset="-122"/>
                <a:ea typeface="微软雅黑" pitchFamily="34" charset="-122"/>
              </a:rPr>
              <a:t>String</a:t>
            </a:r>
            <a:r>
              <a:rPr lang="en-US" altLang="zh-CN" sz="2000" dirty="0">
                <a:solidFill>
                  <a:srgbClr val="00CC66"/>
                </a:solidFill>
                <a:latin typeface="微软雅黑" pitchFamily="34" charset="-122"/>
                <a:ea typeface="微软雅黑" pitchFamily="34" charset="-122"/>
              </a:rPr>
              <a:t> </a:t>
            </a:r>
            <a:r>
              <a:rPr lang="en-US" altLang="zh-CN" sz="2000" dirty="0" err="1">
                <a:solidFill>
                  <a:srgbClr val="00CC66"/>
                </a:solidFill>
                <a:latin typeface="微软雅黑" pitchFamily="34" charset="-122"/>
                <a:ea typeface="微软雅黑" pitchFamily="34" charset="-122"/>
              </a:rPr>
              <a:t>getFile</a:t>
            </a:r>
            <a:r>
              <a:rPr lang="en-US" altLang="zh-CN" sz="2000" dirty="0">
                <a:solidFill>
                  <a:srgbClr val="00CC66"/>
                </a:solidFill>
                <a:latin typeface="微软雅黑" pitchFamily="34" charset="-122"/>
                <a:ea typeface="微软雅黑" pitchFamily="34" charset="-122"/>
              </a:rPr>
              <a:t>()</a:t>
            </a:r>
            <a:r>
              <a:rPr lang="zh-CN" altLang="en-US" sz="2000" dirty="0">
                <a:solidFill>
                  <a:srgbClr val="00CC66"/>
                </a:solidFill>
                <a:latin typeface="微软雅黑" pitchFamily="34" charset="-122"/>
                <a:ea typeface="微软雅黑" pitchFamily="34" charset="-122"/>
              </a:rPr>
              <a:t>	</a:t>
            </a:r>
            <a:r>
              <a:rPr lang="en-US" altLang="zh-CN" sz="2000" dirty="0">
                <a:solidFill>
                  <a:srgbClr val="00CC66"/>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的资源名</a:t>
            </a:r>
            <a:endParaRPr lang="en-US" sz="2000" dirty="0">
              <a:latin typeface="微软雅黑" pitchFamily="34" charset="-122"/>
              <a:ea typeface="微软雅黑" pitchFamily="34" charset="-122"/>
            </a:endParaRPr>
          </a:p>
          <a:p>
            <a:pPr>
              <a:lnSpc>
                <a:spcPct val="125000"/>
              </a:lnSpc>
            </a:pPr>
            <a:r>
              <a:rPr lang="en-US" altLang="zh-CN" sz="2000" dirty="0">
                <a:latin typeface="微软雅黑" pitchFamily="34" charset="-122"/>
                <a:ea typeface="微软雅黑" pitchFamily="34" charset="-122"/>
              </a:rPr>
              <a:t>String </a:t>
            </a:r>
            <a:r>
              <a:rPr lang="en-US" altLang="zh-CN" sz="2000" dirty="0" err="1">
                <a:solidFill>
                  <a:srgbClr val="00CC66"/>
                </a:solidFill>
                <a:latin typeface="微软雅黑" pitchFamily="34" charset="-122"/>
                <a:ea typeface="微软雅黑" pitchFamily="34" charset="-122"/>
              </a:rPr>
              <a:t>getHost</a:t>
            </a:r>
            <a:r>
              <a:rPr lang="en-US" altLang="zh-CN" sz="2000" dirty="0">
                <a:solidFill>
                  <a:srgbClr val="00CC66"/>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	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的主机名</a:t>
            </a:r>
            <a:endParaRPr lang="en-US" sz="2000" dirty="0">
              <a:latin typeface="微软雅黑" pitchFamily="34" charset="-122"/>
              <a:ea typeface="微软雅黑" pitchFamily="34" charset="-122"/>
            </a:endParaRPr>
          </a:p>
          <a:p>
            <a:pPr>
              <a:lnSpc>
                <a:spcPct val="125000"/>
              </a:lnSpc>
            </a:pPr>
            <a:r>
              <a:rPr lang="en-US" altLang="zh-CN" sz="2000" dirty="0">
                <a:latin typeface="微软雅黑" pitchFamily="34" charset="-122"/>
                <a:ea typeface="微软雅黑" pitchFamily="34" charset="-122"/>
              </a:rPr>
              <a:t>String </a:t>
            </a:r>
            <a:r>
              <a:rPr lang="en-US" altLang="zh-CN" sz="2000" dirty="0" err="1">
                <a:solidFill>
                  <a:srgbClr val="00CC66"/>
                </a:solidFill>
                <a:latin typeface="微软雅黑" pitchFamily="34" charset="-122"/>
                <a:ea typeface="微软雅黑" pitchFamily="34" charset="-122"/>
              </a:rPr>
              <a:t>getPath</a:t>
            </a:r>
            <a:r>
              <a:rPr lang="en-US" altLang="zh-CN" sz="2000" dirty="0">
                <a:solidFill>
                  <a:srgbClr val="00CC66"/>
                </a:solidFill>
                <a:latin typeface="微软雅黑" pitchFamily="34" charset="-122"/>
                <a:ea typeface="微软雅黑" pitchFamily="34" charset="-122"/>
              </a:rPr>
              <a:t>() </a:t>
            </a:r>
            <a:r>
              <a:rPr lang="zh-CN" altLang="en-US" sz="2000" dirty="0">
                <a:solidFill>
                  <a:srgbClr val="00CC66"/>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的路径部分</a:t>
            </a:r>
            <a:endParaRPr lang="en-US" sz="2000" dirty="0">
              <a:latin typeface="微软雅黑" pitchFamily="34" charset="-122"/>
              <a:ea typeface="微软雅黑" pitchFamily="34" charset="-122"/>
            </a:endParaRPr>
          </a:p>
          <a:p>
            <a:pPr>
              <a:lnSpc>
                <a:spcPct val="125000"/>
              </a:lnSpc>
            </a:pPr>
            <a:r>
              <a:rPr lang="en-US" altLang="zh-CN" sz="2000" dirty="0">
                <a:latin typeface="微软雅黑" pitchFamily="34" charset="-122"/>
                <a:ea typeface="微软雅黑" pitchFamily="34" charset="-122"/>
              </a:rPr>
              <a:t>int </a:t>
            </a:r>
            <a:r>
              <a:rPr lang="en-US" altLang="zh-CN" sz="2000" dirty="0" err="1">
                <a:solidFill>
                  <a:srgbClr val="00CC66"/>
                </a:solidFill>
                <a:latin typeface="微软雅黑" pitchFamily="34" charset="-122"/>
                <a:ea typeface="微软雅黑" pitchFamily="34" charset="-122"/>
              </a:rPr>
              <a:t>getPort</a:t>
            </a:r>
            <a:r>
              <a:rPr lang="en-US" altLang="zh-CN" sz="2000" dirty="0">
                <a:solidFill>
                  <a:srgbClr val="00CC66"/>
                </a:solidFill>
                <a:latin typeface="微软雅黑" pitchFamily="34" charset="-122"/>
                <a:ea typeface="微软雅黑" pitchFamily="34" charset="-122"/>
              </a:rPr>
              <a:t>() </a:t>
            </a:r>
            <a:r>
              <a:rPr lang="zh-CN" altLang="en-US" sz="2000" dirty="0">
                <a:solidFill>
                  <a:srgbClr val="00CC66"/>
                </a:solidFill>
                <a:latin typeface="微软雅黑" pitchFamily="34" charset="-122"/>
                <a:ea typeface="微软雅黑" pitchFamily="34" charset="-122"/>
              </a:rPr>
              <a:t>	</a:t>
            </a:r>
            <a:r>
              <a:rPr lang="en-US" altLang="zh-CN" sz="2000" dirty="0">
                <a:solidFill>
                  <a:srgbClr val="00CC66"/>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的端口号</a:t>
            </a:r>
            <a:endParaRPr lang="en-US" sz="2000" dirty="0">
              <a:latin typeface="微软雅黑" pitchFamily="34" charset="-122"/>
              <a:ea typeface="微软雅黑" pitchFamily="34" charset="-122"/>
            </a:endParaRPr>
          </a:p>
          <a:p>
            <a:pPr>
              <a:lnSpc>
                <a:spcPct val="125000"/>
              </a:lnSpc>
            </a:pPr>
            <a:r>
              <a:rPr lang="en-US" altLang="zh-CN" sz="2000" dirty="0">
                <a:latin typeface="微软雅黑" pitchFamily="34" charset="-122"/>
                <a:ea typeface="微软雅黑" pitchFamily="34" charset="-122"/>
              </a:rPr>
              <a:t>String </a:t>
            </a:r>
            <a:r>
              <a:rPr lang="en-US" altLang="zh-CN" sz="2000" dirty="0" err="1">
                <a:solidFill>
                  <a:srgbClr val="00CC66"/>
                </a:solidFill>
                <a:latin typeface="微软雅黑" pitchFamily="34" charset="-122"/>
                <a:ea typeface="微软雅黑" pitchFamily="34" charset="-122"/>
              </a:rPr>
              <a:t>getProtocol</a:t>
            </a:r>
            <a:r>
              <a:rPr lang="en-US" altLang="zh-CN" sz="2000" dirty="0">
                <a:solidFill>
                  <a:srgbClr val="00CC66"/>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	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的协议名称</a:t>
            </a:r>
            <a:endParaRPr lang="en-US" sz="2000" dirty="0">
              <a:latin typeface="微软雅黑" pitchFamily="34" charset="-122"/>
              <a:ea typeface="微软雅黑" pitchFamily="34" charset="-122"/>
            </a:endParaRPr>
          </a:p>
          <a:p>
            <a:pPr>
              <a:lnSpc>
                <a:spcPct val="125000"/>
              </a:lnSpc>
            </a:pPr>
            <a:r>
              <a:rPr lang="en-US" altLang="zh-CN" sz="2000" dirty="0">
                <a:latin typeface="微软雅黑" pitchFamily="34" charset="-122"/>
                <a:ea typeface="微软雅黑" pitchFamily="34" charset="-122"/>
              </a:rPr>
              <a:t>String </a:t>
            </a:r>
            <a:r>
              <a:rPr lang="en-US" altLang="zh-CN" sz="2000" dirty="0" err="1">
                <a:solidFill>
                  <a:srgbClr val="00CC66"/>
                </a:solidFill>
                <a:latin typeface="微软雅黑" pitchFamily="34" charset="-122"/>
                <a:ea typeface="微软雅黑" pitchFamily="34" charset="-122"/>
              </a:rPr>
              <a:t>getQuery</a:t>
            </a:r>
            <a:r>
              <a:rPr lang="en-US" altLang="zh-CN" sz="2000" dirty="0">
                <a:solidFill>
                  <a:srgbClr val="00CC66"/>
                </a:solidFill>
                <a:latin typeface="微软雅黑" pitchFamily="34" charset="-122"/>
                <a:ea typeface="微软雅黑" pitchFamily="34" charset="-122"/>
              </a:rPr>
              <a:t>() </a:t>
            </a:r>
            <a:r>
              <a:rPr lang="zh-CN" altLang="en-US" sz="2000" dirty="0">
                <a:solidFill>
                  <a:srgbClr val="00CC66"/>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获取此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的查询字符串部分</a:t>
            </a:r>
            <a:endParaRPr lang="en-US" sz="2000" dirty="0">
              <a:latin typeface="微软雅黑" pitchFamily="34" charset="-122"/>
              <a:ea typeface="微软雅黑" pitchFamily="34" charset="-122"/>
            </a:endParaRPr>
          </a:p>
          <a:p>
            <a:pPr>
              <a:lnSpc>
                <a:spcPct val="125000"/>
              </a:lnSpc>
            </a:pPr>
            <a:r>
              <a:rPr lang="en-US" altLang="zh-CN" sz="2000" dirty="0" err="1">
                <a:latin typeface="微软雅黑" pitchFamily="34" charset="-122"/>
                <a:ea typeface="微软雅黑" pitchFamily="34" charset="-122"/>
              </a:rPr>
              <a:t>URLConnection</a:t>
            </a:r>
            <a:r>
              <a:rPr lang="en-US" altLang="zh-CN" sz="2000" dirty="0">
                <a:latin typeface="微软雅黑" pitchFamily="34" charset="-122"/>
                <a:ea typeface="微软雅黑" pitchFamily="34" charset="-122"/>
              </a:rPr>
              <a:t> </a:t>
            </a:r>
            <a:r>
              <a:rPr lang="en-US" altLang="zh-CN" sz="2000" dirty="0" err="1">
                <a:solidFill>
                  <a:srgbClr val="00CC66"/>
                </a:solidFill>
                <a:latin typeface="微软雅黑" pitchFamily="34" charset="-122"/>
                <a:ea typeface="微软雅黑" pitchFamily="34" charset="-122"/>
              </a:rPr>
              <a:t>openConnection</a:t>
            </a:r>
            <a:r>
              <a:rPr lang="zh-CN" altLang="en-US" sz="2000" dirty="0">
                <a:solidFill>
                  <a:srgbClr val="00CC66"/>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	表示到</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所引用的远程对象的连接</a:t>
            </a:r>
            <a:endParaRPr lang="en-US" sz="2000" dirty="0">
              <a:latin typeface="微软雅黑" pitchFamily="34" charset="-122"/>
              <a:ea typeface="微软雅黑" pitchFamily="34" charset="-122"/>
            </a:endParaRPr>
          </a:p>
          <a:p>
            <a:pPr>
              <a:lnSpc>
                <a:spcPct val="125000"/>
              </a:lnSpc>
            </a:pPr>
            <a:r>
              <a:rPr lang="en-US" altLang="zh-CN" sz="2000" dirty="0" err="1">
                <a:latin typeface="微软雅黑" pitchFamily="34" charset="-122"/>
                <a:ea typeface="微软雅黑" pitchFamily="34" charset="-122"/>
              </a:rPr>
              <a:t>InputStream</a:t>
            </a:r>
            <a:r>
              <a:rPr lang="en-US" altLang="zh-CN" sz="2000" dirty="0">
                <a:latin typeface="微软雅黑" pitchFamily="34" charset="-122"/>
                <a:ea typeface="微软雅黑" pitchFamily="34" charset="-122"/>
              </a:rPr>
              <a:t> </a:t>
            </a:r>
            <a:r>
              <a:rPr lang="en-US" altLang="zh-CN" sz="2000" dirty="0" err="1">
                <a:solidFill>
                  <a:srgbClr val="00CC66"/>
                </a:solidFill>
                <a:latin typeface="微软雅黑" pitchFamily="34" charset="-122"/>
                <a:ea typeface="微软雅黑" pitchFamily="34" charset="-122"/>
              </a:rPr>
              <a:t>openStream</a:t>
            </a:r>
            <a:r>
              <a:rPr lang="en-US" altLang="zh-CN" sz="2000" dirty="0">
                <a:solidFill>
                  <a:srgbClr val="00CC66"/>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	打开与此</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的连接，返回用于读取该资源的InputStream</a:t>
            </a: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使用</a:t>
            </a:r>
            <a:r>
              <a:rPr lang="en-US" altLang="zh-CN" sz="3200">
                <a:solidFill>
                  <a:schemeClr val="tx2"/>
                </a:solidFill>
                <a:latin typeface="黑体" pitchFamily="49" charset="-122"/>
                <a:ea typeface="黑体" pitchFamily="49" charset="-122"/>
              </a:rPr>
              <a:t>URL</a:t>
            </a:r>
            <a:r>
              <a:rPr lang="zh-CN" altLang="en-US" sz="3200">
                <a:solidFill>
                  <a:schemeClr val="tx2"/>
                </a:solidFill>
                <a:latin typeface="黑体" pitchFamily="49" charset="-122"/>
                <a:ea typeface="黑体" pitchFamily="49" charset="-122"/>
              </a:rPr>
              <a:t>加载图片、保存图片</a:t>
            </a:r>
            <a:endParaRPr lang="en-US" altLang="zh-CN" sz="3200">
              <a:solidFill>
                <a:schemeClr val="tx2"/>
              </a:solidFill>
              <a:latin typeface="黑体" pitchFamily="49" charset="-122"/>
              <a:ea typeface="黑体" pitchFamily="49" charset="-122"/>
            </a:endParaRPr>
          </a:p>
        </p:txBody>
      </p:sp>
      <p:sp>
        <p:nvSpPr>
          <p:cNvPr id="25603" name="矩形 5"/>
          <p:cNvSpPr>
            <a:spLocks noChangeArrowheads="1"/>
          </p:cNvSpPr>
          <p:nvPr/>
        </p:nvSpPr>
        <p:spPr bwMode="auto">
          <a:xfrm>
            <a:off x="166478" y="1160730"/>
            <a:ext cx="5378450" cy="49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000" dirty="0">
                <a:solidFill>
                  <a:srgbClr val="827305"/>
                </a:solidFill>
                <a:latin typeface="微软雅黑" pitchFamily="34" charset="-122"/>
                <a:ea typeface="微软雅黑" pitchFamily="34" charset="-122"/>
              </a:rPr>
              <a:t>URL </a:t>
            </a:r>
            <a:r>
              <a:rPr lang="en-US" altLang="zh-CN" sz="2000" dirty="0" err="1">
                <a:solidFill>
                  <a:srgbClr val="827305"/>
                </a:solidFill>
                <a:latin typeface="微软雅黑" pitchFamily="34" charset="-122"/>
                <a:ea typeface="微软雅黑" pitchFamily="34" charset="-122"/>
              </a:rPr>
              <a:t>url</a:t>
            </a:r>
            <a:r>
              <a:rPr lang="en-US" altLang="zh-CN" sz="2000" dirty="0">
                <a:solidFill>
                  <a:srgbClr val="827305"/>
                </a:solidFill>
                <a:latin typeface="微软雅黑" pitchFamily="34" charset="-122"/>
                <a:ea typeface="微软雅黑" pitchFamily="34" charset="-122"/>
              </a:rPr>
              <a:t> = </a:t>
            </a:r>
            <a:r>
              <a:rPr lang="en-US" altLang="zh-CN" sz="2000" dirty="0">
                <a:solidFill>
                  <a:srgbClr val="FF0000"/>
                </a:solidFill>
                <a:latin typeface="微软雅黑" pitchFamily="34" charset="-122"/>
                <a:ea typeface="微软雅黑" pitchFamily="34" charset="-122"/>
              </a:rPr>
              <a:t>new URL(……)</a:t>
            </a:r>
          </a:p>
          <a:p>
            <a:r>
              <a:rPr lang="en-US" altLang="zh-CN" sz="2000" dirty="0" err="1">
                <a:solidFill>
                  <a:srgbClr val="827305"/>
                </a:solidFill>
                <a:latin typeface="微软雅黑" pitchFamily="34" charset="-122"/>
                <a:ea typeface="微软雅黑" pitchFamily="34" charset="-122"/>
              </a:rPr>
              <a:t>InputStream</a:t>
            </a:r>
            <a:r>
              <a:rPr lang="en-US" altLang="zh-CN" sz="2000" dirty="0">
                <a:solidFill>
                  <a:srgbClr val="827305"/>
                </a:solidFill>
                <a:latin typeface="微软雅黑" pitchFamily="34" charset="-122"/>
                <a:ea typeface="微软雅黑" pitchFamily="34" charset="-122"/>
              </a:rPr>
              <a:t> is = </a:t>
            </a:r>
            <a:r>
              <a:rPr lang="en-US" altLang="zh-CN" sz="2000" dirty="0" err="1">
                <a:solidFill>
                  <a:srgbClr val="FF0000"/>
                </a:solidFill>
                <a:latin typeface="微软雅黑" pitchFamily="34" charset="-122"/>
                <a:ea typeface="微软雅黑" pitchFamily="34" charset="-122"/>
              </a:rPr>
              <a:t>url.openStream</a:t>
            </a:r>
            <a:r>
              <a:rPr lang="en-US" altLang="zh-CN" sz="2000" dirty="0">
                <a:solidFill>
                  <a:srgbClr val="FF0000"/>
                </a:solidFill>
                <a:latin typeface="微软雅黑" pitchFamily="34" charset="-122"/>
                <a:ea typeface="微软雅黑" pitchFamily="34" charset="-122"/>
              </a:rPr>
              <a:t>();</a:t>
            </a:r>
          </a:p>
          <a:p>
            <a:r>
              <a:rPr lang="zh-CN" altLang="en-US" sz="2000" dirty="0">
                <a:solidFill>
                  <a:srgbClr val="827305"/>
                </a:solidFill>
                <a:latin typeface="微软雅黑" pitchFamily="34" charset="-122"/>
                <a:ea typeface="微软雅黑" pitchFamily="34" charset="-122"/>
              </a:rPr>
              <a:t>// 下载URL对应的图片并显示</a:t>
            </a:r>
            <a:endParaRPr lang="en-US" sz="2000" dirty="0">
              <a:solidFill>
                <a:srgbClr val="827305"/>
              </a:solidFill>
              <a:latin typeface="微软雅黑" pitchFamily="34" charset="-122"/>
              <a:ea typeface="微软雅黑" pitchFamily="34" charset="-122"/>
            </a:endParaRPr>
          </a:p>
          <a:p>
            <a:r>
              <a:rPr lang="en-US" altLang="zh-CN" sz="2000" dirty="0">
                <a:solidFill>
                  <a:srgbClr val="827305"/>
                </a:solidFill>
                <a:latin typeface="微软雅黑" pitchFamily="34" charset="-122"/>
                <a:ea typeface="微软雅黑" pitchFamily="34" charset="-122"/>
              </a:rPr>
              <a:t>bitmap = </a:t>
            </a:r>
            <a:r>
              <a:rPr lang="en-US" altLang="zh-CN" sz="2000" dirty="0" err="1">
                <a:solidFill>
                  <a:srgbClr val="827305"/>
                </a:solidFill>
                <a:latin typeface="微软雅黑" pitchFamily="34" charset="-122"/>
                <a:ea typeface="微软雅黑" pitchFamily="34" charset="-122"/>
              </a:rPr>
              <a:t>BitmapFactory.decodeStream</a:t>
            </a:r>
            <a:r>
              <a:rPr lang="en-US" altLang="zh-CN" sz="2000" dirty="0">
                <a:solidFill>
                  <a:srgbClr val="827305"/>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is</a:t>
            </a:r>
            <a:r>
              <a:rPr lang="en-US" altLang="zh-CN" sz="2000" dirty="0">
                <a:solidFill>
                  <a:srgbClr val="827305"/>
                </a:solidFill>
                <a:latin typeface="微软雅黑" pitchFamily="34" charset="-122"/>
                <a:ea typeface="微软雅黑" pitchFamily="34" charset="-122"/>
              </a:rPr>
              <a:t>);</a:t>
            </a:r>
          </a:p>
          <a:p>
            <a:r>
              <a:rPr lang="en-US" altLang="zh-CN" sz="2000" dirty="0" err="1">
                <a:solidFill>
                  <a:srgbClr val="827305"/>
                </a:solidFill>
                <a:latin typeface="微软雅黑" pitchFamily="34" charset="-122"/>
                <a:ea typeface="微软雅黑" pitchFamily="34" charset="-122"/>
              </a:rPr>
              <a:t>handler.sendEmptyMessage</a:t>
            </a:r>
            <a:r>
              <a:rPr lang="en-US" altLang="zh-CN" sz="2000" dirty="0">
                <a:solidFill>
                  <a:srgbClr val="827305"/>
                </a:solidFill>
                <a:latin typeface="微软雅黑" pitchFamily="34" charset="-122"/>
                <a:ea typeface="微软雅黑" pitchFamily="34" charset="-122"/>
              </a:rPr>
              <a:t>(0x123);</a:t>
            </a:r>
          </a:p>
          <a:p>
            <a:r>
              <a:rPr lang="en-US" altLang="zh-CN" sz="2000" dirty="0" err="1">
                <a:solidFill>
                  <a:srgbClr val="827305"/>
                </a:solidFill>
                <a:latin typeface="微软雅黑" pitchFamily="34" charset="-122"/>
                <a:ea typeface="微软雅黑" pitchFamily="34" charset="-122"/>
              </a:rPr>
              <a:t>is.close</a:t>
            </a:r>
            <a:r>
              <a:rPr lang="en-US" altLang="zh-CN" sz="2000" dirty="0">
                <a:solidFill>
                  <a:srgbClr val="827305"/>
                </a:solidFill>
                <a:latin typeface="微软雅黑" pitchFamily="34" charset="-122"/>
                <a:ea typeface="微软雅黑" pitchFamily="34" charset="-122"/>
              </a:rPr>
              <a:t>();</a:t>
            </a:r>
          </a:p>
          <a:p>
            <a:endParaRPr lang="en-US" altLang="zh-CN" sz="2000" dirty="0">
              <a:solidFill>
                <a:srgbClr val="827305"/>
              </a:solidFill>
              <a:latin typeface="微软雅黑" pitchFamily="34" charset="-122"/>
              <a:ea typeface="微软雅黑" pitchFamily="34" charset="-122"/>
            </a:endParaRPr>
          </a:p>
          <a:p>
            <a:r>
              <a:rPr lang="en-US" altLang="zh-CN" sz="2000" dirty="0">
                <a:solidFill>
                  <a:srgbClr val="827305"/>
                </a:solidFill>
                <a:latin typeface="微软雅黑" pitchFamily="34" charset="-122"/>
                <a:ea typeface="微软雅黑" pitchFamily="34" charset="-122"/>
              </a:rPr>
              <a:t>is = </a:t>
            </a:r>
            <a:r>
              <a:rPr lang="en-US" altLang="zh-CN" sz="2000" dirty="0" err="1">
                <a:solidFill>
                  <a:srgbClr val="FF33CC"/>
                </a:solidFill>
                <a:latin typeface="微软雅黑" pitchFamily="34" charset="-122"/>
                <a:ea typeface="微软雅黑" pitchFamily="34" charset="-122"/>
              </a:rPr>
              <a:t>url.openStream</a:t>
            </a:r>
            <a:r>
              <a:rPr lang="en-US" altLang="zh-CN" sz="2000" dirty="0">
                <a:solidFill>
                  <a:srgbClr val="FF33CC"/>
                </a:solidFill>
                <a:latin typeface="微软雅黑" pitchFamily="34" charset="-122"/>
                <a:ea typeface="微软雅黑" pitchFamily="34" charset="-122"/>
              </a:rPr>
              <a:t>();</a:t>
            </a:r>
          </a:p>
          <a:p>
            <a:r>
              <a:rPr lang="en-US" altLang="zh-CN" sz="2000" dirty="0" err="1">
                <a:solidFill>
                  <a:srgbClr val="827305"/>
                </a:solidFill>
                <a:latin typeface="微软雅黑" pitchFamily="34" charset="-122"/>
                <a:ea typeface="微软雅黑" pitchFamily="34" charset="-122"/>
              </a:rPr>
              <a:t>OutputStream</a:t>
            </a:r>
            <a:r>
              <a:rPr lang="en-US" altLang="zh-CN" sz="2000" dirty="0">
                <a:solidFill>
                  <a:srgbClr val="827305"/>
                </a:solidFill>
                <a:latin typeface="微软雅黑" pitchFamily="34" charset="-122"/>
                <a:ea typeface="微软雅黑" pitchFamily="34" charset="-122"/>
              </a:rPr>
              <a:t> </a:t>
            </a:r>
            <a:r>
              <a:rPr lang="en-US" altLang="zh-CN" sz="2000" dirty="0" err="1">
                <a:solidFill>
                  <a:srgbClr val="827305"/>
                </a:solidFill>
                <a:latin typeface="微软雅黑" pitchFamily="34" charset="-122"/>
                <a:ea typeface="微软雅黑" pitchFamily="34" charset="-122"/>
              </a:rPr>
              <a:t>os</a:t>
            </a:r>
            <a:r>
              <a:rPr lang="en-US" altLang="zh-CN" sz="2000" dirty="0">
                <a:solidFill>
                  <a:srgbClr val="827305"/>
                </a:solidFill>
                <a:latin typeface="微软雅黑" pitchFamily="34" charset="-122"/>
                <a:ea typeface="微软雅黑" pitchFamily="34" charset="-122"/>
              </a:rPr>
              <a:t> = </a:t>
            </a:r>
            <a:r>
              <a:rPr lang="en-US" altLang="zh-CN" sz="2000" b="1" i="1" dirty="0" err="1">
                <a:solidFill>
                  <a:srgbClr val="FF7C80"/>
                </a:solidFill>
                <a:latin typeface="微软雅黑" pitchFamily="34" charset="-122"/>
                <a:ea typeface="微软雅黑" pitchFamily="34" charset="-122"/>
              </a:rPr>
              <a:t>openFileOutput</a:t>
            </a:r>
            <a:r>
              <a:rPr lang="en-US" altLang="zh-CN" sz="2000" b="1" i="1" dirty="0">
                <a:solidFill>
                  <a:srgbClr val="FF7C80"/>
                </a:solidFill>
                <a:latin typeface="微软雅黑" pitchFamily="34" charset="-122"/>
                <a:ea typeface="微软雅黑" pitchFamily="34" charset="-122"/>
              </a:rPr>
              <a:t>(</a:t>
            </a:r>
            <a:r>
              <a:rPr lang="zh-CN" altLang="en-US" sz="2000" b="1" i="1" dirty="0">
                <a:solidFill>
                  <a:srgbClr val="FF7C80"/>
                </a:solidFill>
                <a:latin typeface="微软雅黑" pitchFamily="34" charset="-122"/>
                <a:ea typeface="微软雅黑" pitchFamily="34" charset="-122"/>
              </a:rPr>
              <a:t>...</a:t>
            </a:r>
            <a:r>
              <a:rPr lang="en-US" altLang="zh-CN" sz="2000" b="1" i="1" dirty="0">
                <a:solidFill>
                  <a:srgbClr val="FF7C80"/>
                </a:solidFill>
                <a:latin typeface="微软雅黑" pitchFamily="34" charset="-122"/>
                <a:ea typeface="微软雅黑" pitchFamily="34" charset="-122"/>
              </a:rPr>
              <a:t>)</a:t>
            </a:r>
            <a:r>
              <a:rPr lang="en-US" altLang="zh-CN" sz="2000" dirty="0">
                <a:solidFill>
                  <a:srgbClr val="827305"/>
                </a:solidFill>
                <a:latin typeface="微软雅黑" pitchFamily="34" charset="-122"/>
                <a:ea typeface="微软雅黑" pitchFamily="34" charset="-122"/>
              </a:rPr>
              <a:t>;</a:t>
            </a:r>
          </a:p>
          <a:p>
            <a:r>
              <a:rPr lang="en-US" altLang="zh-CN" sz="2000" dirty="0">
                <a:solidFill>
                  <a:srgbClr val="827305"/>
                </a:solidFill>
                <a:latin typeface="微软雅黑" pitchFamily="34" charset="-122"/>
                <a:ea typeface="微软雅黑" pitchFamily="34" charset="-122"/>
              </a:rPr>
              <a:t>byte[] buff = new byte[1024];</a:t>
            </a:r>
          </a:p>
          <a:p>
            <a:r>
              <a:rPr lang="en-US" altLang="zh-CN" sz="2000" dirty="0">
                <a:solidFill>
                  <a:srgbClr val="827305"/>
                </a:solidFill>
                <a:latin typeface="微软雅黑" pitchFamily="34" charset="-122"/>
                <a:ea typeface="微软雅黑" pitchFamily="34" charset="-122"/>
              </a:rPr>
              <a:t>int </a:t>
            </a:r>
            <a:r>
              <a:rPr lang="en-US" altLang="zh-CN" sz="2000" dirty="0" err="1">
                <a:solidFill>
                  <a:srgbClr val="827305"/>
                </a:solidFill>
                <a:latin typeface="微软雅黑" pitchFamily="34" charset="-122"/>
                <a:ea typeface="微软雅黑" pitchFamily="34" charset="-122"/>
              </a:rPr>
              <a:t>hasRead</a:t>
            </a:r>
            <a:r>
              <a:rPr lang="en-US" altLang="zh-CN" sz="2000" dirty="0">
                <a:solidFill>
                  <a:srgbClr val="827305"/>
                </a:solidFill>
                <a:latin typeface="微软雅黑" pitchFamily="34" charset="-122"/>
                <a:ea typeface="微软雅黑" pitchFamily="34" charset="-122"/>
              </a:rPr>
              <a:t> = 0;</a:t>
            </a:r>
          </a:p>
          <a:p>
            <a:r>
              <a:rPr lang="en-US" altLang="zh-CN" sz="2000" dirty="0">
                <a:solidFill>
                  <a:srgbClr val="827305"/>
                </a:solidFill>
                <a:latin typeface="微软雅黑" pitchFamily="34" charset="-122"/>
                <a:ea typeface="微软雅黑" pitchFamily="34" charset="-122"/>
              </a:rPr>
              <a:t>// </a:t>
            </a:r>
            <a:r>
              <a:rPr lang="zh-CN" altLang="en-US" sz="2000" dirty="0">
                <a:solidFill>
                  <a:srgbClr val="827305"/>
                </a:solidFill>
                <a:latin typeface="微软雅黑" pitchFamily="34" charset="-122"/>
                <a:ea typeface="微软雅黑" pitchFamily="34" charset="-122"/>
              </a:rPr>
              <a:t>将</a:t>
            </a:r>
            <a:r>
              <a:rPr lang="en-US" altLang="zh-CN" sz="2000" dirty="0">
                <a:solidFill>
                  <a:srgbClr val="827305"/>
                </a:solidFill>
                <a:latin typeface="微软雅黑" pitchFamily="34" charset="-122"/>
                <a:ea typeface="微软雅黑" pitchFamily="34" charset="-122"/>
              </a:rPr>
              <a:t>URL</a:t>
            </a:r>
            <a:r>
              <a:rPr lang="zh-CN" altLang="en-US" sz="2000" dirty="0">
                <a:solidFill>
                  <a:srgbClr val="827305"/>
                </a:solidFill>
                <a:latin typeface="微软雅黑" pitchFamily="34" charset="-122"/>
                <a:ea typeface="微软雅黑" pitchFamily="34" charset="-122"/>
              </a:rPr>
              <a:t>对应的资源下载到本地</a:t>
            </a:r>
          </a:p>
          <a:p>
            <a:r>
              <a:rPr lang="en-US" altLang="zh-CN" sz="2000" dirty="0">
                <a:solidFill>
                  <a:srgbClr val="827305"/>
                </a:solidFill>
                <a:latin typeface="微软雅黑" pitchFamily="34" charset="-122"/>
                <a:ea typeface="微软雅黑" pitchFamily="34" charset="-122"/>
              </a:rPr>
              <a:t>while((</a:t>
            </a:r>
            <a:r>
              <a:rPr lang="en-US" altLang="zh-CN" sz="2000" dirty="0" err="1">
                <a:solidFill>
                  <a:srgbClr val="827305"/>
                </a:solidFill>
                <a:latin typeface="微软雅黑" pitchFamily="34" charset="-122"/>
                <a:ea typeface="微软雅黑" pitchFamily="34" charset="-122"/>
              </a:rPr>
              <a:t>hasRead</a:t>
            </a:r>
            <a:r>
              <a:rPr lang="en-US" altLang="zh-CN" sz="2000" dirty="0">
                <a:solidFill>
                  <a:srgbClr val="827305"/>
                </a:solidFill>
                <a:latin typeface="微软雅黑" pitchFamily="34" charset="-122"/>
                <a:ea typeface="微软雅黑" pitchFamily="34" charset="-122"/>
              </a:rPr>
              <a:t> = </a:t>
            </a:r>
            <a:r>
              <a:rPr lang="en-US" altLang="zh-CN" sz="2000" dirty="0" err="1">
                <a:solidFill>
                  <a:srgbClr val="FF33CC"/>
                </a:solidFill>
                <a:latin typeface="微软雅黑" pitchFamily="34" charset="-122"/>
                <a:ea typeface="微软雅黑" pitchFamily="34" charset="-122"/>
              </a:rPr>
              <a:t>is.read</a:t>
            </a:r>
            <a:r>
              <a:rPr lang="en-US" altLang="zh-CN" sz="2000" dirty="0">
                <a:solidFill>
                  <a:srgbClr val="FF33CC"/>
                </a:solidFill>
                <a:latin typeface="微软雅黑" pitchFamily="34" charset="-122"/>
                <a:ea typeface="微软雅黑" pitchFamily="34" charset="-122"/>
              </a:rPr>
              <a:t>(buff)</a:t>
            </a:r>
            <a:r>
              <a:rPr lang="en-US" altLang="zh-CN" sz="2000" dirty="0">
                <a:solidFill>
                  <a:srgbClr val="827305"/>
                </a:solidFill>
                <a:latin typeface="微软雅黑" pitchFamily="34" charset="-122"/>
                <a:ea typeface="微软雅黑" pitchFamily="34" charset="-122"/>
              </a:rPr>
              <a:t>) &gt; 0)</a:t>
            </a:r>
          </a:p>
          <a:p>
            <a:r>
              <a:rPr lang="en-US" altLang="zh-CN" sz="2000" dirty="0">
                <a:solidFill>
                  <a:srgbClr val="827305"/>
                </a:solidFill>
                <a:latin typeface="微软雅黑" pitchFamily="34" charset="-122"/>
                <a:ea typeface="微软雅黑" pitchFamily="34" charset="-122"/>
              </a:rPr>
              <a:t>{</a:t>
            </a:r>
            <a:r>
              <a:rPr lang="zh-CN" altLang="en-US" sz="2000" dirty="0">
                <a:solidFill>
                  <a:srgbClr val="827305"/>
                </a:solidFill>
                <a:latin typeface="微软雅黑" pitchFamily="34" charset="-122"/>
                <a:ea typeface="微软雅黑" pitchFamily="34" charset="-122"/>
              </a:rPr>
              <a:t> </a:t>
            </a:r>
            <a:r>
              <a:rPr lang="en-US" altLang="zh-CN" sz="2000" dirty="0" err="1">
                <a:solidFill>
                  <a:srgbClr val="827305"/>
                </a:solidFill>
                <a:latin typeface="微软雅黑" pitchFamily="34" charset="-122"/>
                <a:ea typeface="微软雅黑" pitchFamily="34" charset="-122"/>
              </a:rPr>
              <a:t>os.write</a:t>
            </a:r>
            <a:r>
              <a:rPr lang="en-US" altLang="zh-CN" sz="2000" dirty="0">
                <a:solidFill>
                  <a:srgbClr val="827305"/>
                </a:solidFill>
                <a:latin typeface="微软雅黑" pitchFamily="34" charset="-122"/>
                <a:ea typeface="微软雅黑" pitchFamily="34" charset="-122"/>
              </a:rPr>
              <a:t>(buff, 0 , </a:t>
            </a:r>
            <a:r>
              <a:rPr lang="en-US" altLang="zh-CN" sz="2000" dirty="0" err="1">
                <a:solidFill>
                  <a:srgbClr val="827305"/>
                </a:solidFill>
                <a:latin typeface="微软雅黑" pitchFamily="34" charset="-122"/>
                <a:ea typeface="微软雅黑" pitchFamily="34" charset="-122"/>
              </a:rPr>
              <a:t>hasRead</a:t>
            </a:r>
            <a:r>
              <a:rPr lang="en-US" altLang="zh-CN" sz="2000" dirty="0">
                <a:solidFill>
                  <a:srgbClr val="827305"/>
                </a:solidFill>
                <a:latin typeface="微软雅黑" pitchFamily="34" charset="-122"/>
                <a:ea typeface="微软雅黑" pitchFamily="34" charset="-122"/>
              </a:rPr>
              <a:t>);</a:t>
            </a:r>
            <a:r>
              <a:rPr lang="zh-CN" altLang="en-US" sz="2000" dirty="0">
                <a:solidFill>
                  <a:srgbClr val="827305"/>
                </a:solidFill>
                <a:latin typeface="微软雅黑" pitchFamily="34" charset="-122"/>
                <a:ea typeface="微软雅黑" pitchFamily="34" charset="-122"/>
              </a:rPr>
              <a:t> </a:t>
            </a:r>
            <a:r>
              <a:rPr lang="en-US" altLang="zh-CN" sz="2000" dirty="0">
                <a:solidFill>
                  <a:srgbClr val="827305"/>
                </a:solidFill>
                <a:latin typeface="微软雅黑" pitchFamily="34" charset="-122"/>
                <a:ea typeface="微软雅黑" pitchFamily="34" charset="-122"/>
              </a:rPr>
              <a:t>}</a:t>
            </a:r>
          </a:p>
          <a:p>
            <a:r>
              <a:rPr lang="en-US" altLang="zh-CN" sz="2000" dirty="0" err="1">
                <a:solidFill>
                  <a:srgbClr val="827305"/>
                </a:solidFill>
                <a:latin typeface="微软雅黑" pitchFamily="34" charset="-122"/>
                <a:ea typeface="微软雅黑" pitchFamily="34" charset="-122"/>
              </a:rPr>
              <a:t>is.close</a:t>
            </a:r>
            <a:r>
              <a:rPr lang="en-US" altLang="zh-CN" sz="2000" dirty="0">
                <a:solidFill>
                  <a:srgbClr val="827305"/>
                </a:solidFill>
                <a:latin typeface="微软雅黑" pitchFamily="34" charset="-122"/>
                <a:ea typeface="微软雅黑" pitchFamily="34" charset="-122"/>
              </a:rPr>
              <a:t>();</a:t>
            </a:r>
          </a:p>
          <a:p>
            <a:r>
              <a:rPr lang="en-US" altLang="zh-CN" sz="2000" dirty="0" err="1">
                <a:solidFill>
                  <a:srgbClr val="827305"/>
                </a:solidFill>
                <a:latin typeface="微软雅黑" pitchFamily="34" charset="-122"/>
                <a:ea typeface="微软雅黑" pitchFamily="34" charset="-122"/>
              </a:rPr>
              <a:t>os.close</a:t>
            </a:r>
            <a:r>
              <a:rPr lang="en-US" altLang="zh-CN" sz="2000" dirty="0">
                <a:solidFill>
                  <a:srgbClr val="827305"/>
                </a:solidFill>
                <a:latin typeface="微软雅黑" pitchFamily="34" charset="-122"/>
                <a:ea typeface="微软雅黑" pitchFamily="34" charset="-122"/>
              </a:rPr>
              <a:t>();</a:t>
            </a:r>
            <a:endParaRPr lang="zh-CN" altLang="en-US" sz="2000" dirty="0">
              <a:solidFill>
                <a:srgbClr val="827305"/>
              </a:solidFill>
              <a:latin typeface="微软雅黑" pitchFamily="34" charset="-122"/>
              <a:ea typeface="微软雅黑" pitchFamily="34" charset="-122"/>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736827" y="1132241"/>
            <a:ext cx="3115568" cy="4896544"/>
          </a:xfrm>
          <a:prstGeom prst="rect">
            <a:avLst/>
          </a:prstGeom>
          <a:noFill/>
          <a:ln>
            <a:solidFill>
              <a:schemeClr val="tx1"/>
            </a:solidFill>
          </a:ln>
        </p:spPr>
      </p:pic>
      <p:sp>
        <p:nvSpPr>
          <p:cNvPr id="6" name="文本框 5">
            <a:extLst>
              <a:ext uri="{FF2B5EF4-FFF2-40B4-BE49-F238E27FC236}">
                <a16:creationId xmlns:a16="http://schemas.microsoft.com/office/drawing/2014/main" id="{119C762A-D58B-5B0A-8D70-64386488E555}"/>
              </a:ext>
            </a:extLst>
          </p:cNvPr>
          <p:cNvSpPr txBox="1"/>
          <p:nvPr/>
        </p:nvSpPr>
        <p:spPr>
          <a:xfrm>
            <a:off x="1725536" y="5853711"/>
            <a:ext cx="7418464" cy="95410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说明：</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t>默认是</a:t>
            </a:r>
            <a:r>
              <a:rPr lang="en-US" altLang="zh-CN" sz="1400" dirty="0"/>
              <a:t>get </a:t>
            </a:r>
            <a:r>
              <a:rPr lang="zh-CN" altLang="en-US" sz="1400" dirty="0"/>
              <a:t>请求方式。</a:t>
            </a:r>
            <a:endParaRPr lang="en-US" altLang="zh-CN" sz="1400" dirty="0"/>
          </a:p>
          <a:p>
            <a:pPr marL="285750" indent="-285750">
              <a:buFont typeface="Arial" panose="020B0604020202020204" pitchFamily="34" charset="0"/>
              <a:buChar char="•"/>
            </a:pPr>
            <a:r>
              <a:rPr lang="en-US" altLang="zh-CN" sz="1400" b="1" dirty="0" err="1">
                <a:solidFill>
                  <a:srgbClr val="C00000"/>
                </a:solidFill>
              </a:rPr>
              <a:t>openStream</a:t>
            </a:r>
            <a:r>
              <a:rPr lang="en-US" altLang="zh-CN" sz="1400" b="1" dirty="0">
                <a:solidFill>
                  <a:srgbClr val="C00000"/>
                </a:solidFill>
              </a:rPr>
              <a:t>() </a:t>
            </a:r>
            <a:r>
              <a:rPr lang="zh-CN" altLang="en-US" sz="1400" b="1" dirty="0">
                <a:solidFill>
                  <a:srgbClr val="C00000"/>
                </a:solidFill>
              </a:rPr>
              <a:t>实际是通过</a:t>
            </a:r>
            <a:r>
              <a:rPr lang="en-US" altLang="zh-CN" sz="1400" b="1" dirty="0" err="1">
                <a:solidFill>
                  <a:srgbClr val="C00000"/>
                </a:solidFill>
              </a:rPr>
              <a:t>openConnection</a:t>
            </a:r>
            <a:r>
              <a:rPr lang="en-US" altLang="zh-CN" sz="1400" b="1" dirty="0">
                <a:solidFill>
                  <a:srgbClr val="C00000"/>
                </a:solidFill>
              </a:rPr>
              <a:t>()</a:t>
            </a:r>
            <a:r>
              <a:rPr lang="zh-CN" altLang="en-US" sz="1400" b="1" dirty="0">
                <a:solidFill>
                  <a:srgbClr val="C00000"/>
                </a:solidFill>
              </a:rPr>
              <a:t>方法获取</a:t>
            </a:r>
            <a:r>
              <a:rPr lang="en-US" altLang="zh-CN" sz="1400" b="1" dirty="0" err="1">
                <a:solidFill>
                  <a:srgbClr val="C00000"/>
                </a:solidFill>
              </a:rPr>
              <a:t>URLConnection</a:t>
            </a:r>
            <a:r>
              <a:rPr lang="zh-CN" altLang="en-US" sz="1400" b="1" dirty="0">
                <a:solidFill>
                  <a:srgbClr val="C00000"/>
                </a:solidFill>
              </a:rPr>
              <a:t>对象，然后调用</a:t>
            </a:r>
            <a:r>
              <a:rPr lang="en-US" altLang="zh-CN" sz="1400" b="1" dirty="0" err="1">
                <a:solidFill>
                  <a:srgbClr val="C00000"/>
                </a:solidFill>
              </a:rPr>
              <a:t>getInputStream</a:t>
            </a:r>
            <a:r>
              <a:rPr lang="en-US" altLang="zh-CN" sz="1400" b="1" dirty="0">
                <a:solidFill>
                  <a:srgbClr val="C00000"/>
                </a:solidFill>
              </a:rPr>
              <a:t>()</a:t>
            </a:r>
            <a:r>
              <a:rPr lang="zh-CN" altLang="en-US" sz="1400" b="1" dirty="0">
                <a:solidFill>
                  <a:srgbClr val="C00000"/>
                </a:solidFill>
              </a:rPr>
              <a:t>方法，这个方法会隐式的调用</a:t>
            </a:r>
            <a:r>
              <a:rPr lang="en-US" altLang="zh-CN" sz="1400" b="1" dirty="0">
                <a:solidFill>
                  <a:srgbClr val="C00000"/>
                </a:solidFill>
              </a:rPr>
              <a:t>connect() </a:t>
            </a:r>
            <a:r>
              <a:rPr lang="zh-CN" altLang="en-US" sz="1400" b="1" dirty="0">
                <a:solidFill>
                  <a:srgbClr val="C00000"/>
                </a:solidFill>
              </a:rPr>
              <a:t>方法发送连接请求。</a:t>
            </a: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URLConnection</a:t>
            </a:r>
            <a:r>
              <a:rPr lang="zh-CN" altLang="en-US" sz="3200">
                <a:solidFill>
                  <a:schemeClr val="tx2"/>
                </a:solidFill>
                <a:latin typeface="黑体" pitchFamily="49" charset="-122"/>
                <a:ea typeface="黑体" pitchFamily="49" charset="-122"/>
              </a:rPr>
              <a:t>提交请求</a:t>
            </a:r>
            <a:endParaRPr lang="en-US" altLang="zh-CN" sz="3200">
              <a:solidFill>
                <a:schemeClr val="tx2"/>
              </a:solidFill>
              <a:latin typeface="黑体" pitchFamily="49" charset="-122"/>
              <a:ea typeface="黑体" pitchFamily="49" charset="-122"/>
            </a:endParaRPr>
          </a:p>
        </p:txBody>
      </p:sp>
      <p:sp>
        <p:nvSpPr>
          <p:cNvPr id="26627" name="Rectangle 3"/>
          <p:cNvSpPr txBox="1">
            <a:spLocks noChangeArrowheads="1"/>
          </p:cNvSpPr>
          <p:nvPr/>
        </p:nvSpPr>
        <p:spPr bwMode="auto">
          <a:xfrm>
            <a:off x="457200" y="1268415"/>
            <a:ext cx="82296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程序通过</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实例向该</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发送请求，读取</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引用的资源。通常建立一个</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连接，并发送请求、读取此</a:t>
            </a: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引用的资源需要以下几个步骤：</a:t>
            </a:r>
            <a:endParaRPr lang="en-US" sz="2000" b="1" dirty="0">
              <a:solidFill>
                <a:srgbClr val="FF0000"/>
              </a:solidFill>
              <a:latin typeface="微软雅黑" pitchFamily="34" charset="-122"/>
              <a:ea typeface="微软雅黑" pitchFamily="34" charset="-122"/>
            </a:endParaRPr>
          </a:p>
          <a:p>
            <a:pPr lvl="1" eaLnBrk="1" hangingPunct="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1</a:t>
            </a:r>
            <a:r>
              <a:rPr lang="zh-CN" altLang="en-US" dirty="0">
                <a:solidFill>
                  <a:schemeClr val="tx2"/>
                </a:solidFill>
                <a:latin typeface="微软雅黑" pitchFamily="34" charset="-122"/>
                <a:ea typeface="微软雅黑" pitchFamily="34" charset="-122"/>
              </a:rPr>
              <a:t>、通过调用</a:t>
            </a:r>
            <a:r>
              <a:rPr lang="en-US" altLang="zh-CN" dirty="0">
                <a:solidFill>
                  <a:schemeClr val="tx2"/>
                </a:solidFill>
                <a:latin typeface="微软雅黑" pitchFamily="34" charset="-122"/>
                <a:ea typeface="微软雅黑" pitchFamily="34" charset="-122"/>
              </a:rPr>
              <a:t>URL</a:t>
            </a:r>
            <a:r>
              <a:rPr lang="zh-CN" altLang="en-US" dirty="0">
                <a:solidFill>
                  <a:schemeClr val="tx2"/>
                </a:solidFill>
                <a:latin typeface="微软雅黑" pitchFamily="34" charset="-122"/>
                <a:ea typeface="微软雅黑" pitchFamily="34" charset="-122"/>
              </a:rPr>
              <a:t>对象的</a:t>
            </a:r>
            <a:r>
              <a:rPr lang="en-US" altLang="zh-CN" dirty="0" err="1">
                <a:solidFill>
                  <a:schemeClr val="tx2"/>
                </a:solidFill>
                <a:latin typeface="微软雅黑" pitchFamily="34" charset="-122"/>
                <a:ea typeface="微软雅黑" pitchFamily="34" charset="-122"/>
              </a:rPr>
              <a:t>openConnection</a:t>
            </a:r>
            <a:r>
              <a:rPr lang="en-US" altLang="zh-CN" dirty="0">
                <a:solidFill>
                  <a:schemeClr val="tx2"/>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方法来创建</a:t>
            </a:r>
            <a:r>
              <a:rPr lang="en-US" altLang="zh-CN" b="1" dirty="0" err="1">
                <a:solidFill>
                  <a:srgbClr val="FF33CC"/>
                </a:solidFill>
                <a:latin typeface="微软雅黑" pitchFamily="34" charset="-122"/>
                <a:ea typeface="微软雅黑" pitchFamily="34" charset="-122"/>
              </a:rPr>
              <a:t>URLConnection</a:t>
            </a:r>
            <a:r>
              <a:rPr lang="zh-CN" altLang="en-US" b="1" dirty="0">
                <a:solidFill>
                  <a:srgbClr val="FF33CC"/>
                </a:solidFill>
                <a:latin typeface="微软雅黑" pitchFamily="34" charset="-122"/>
                <a:ea typeface="微软雅黑" pitchFamily="34" charset="-122"/>
              </a:rPr>
              <a:t>对象</a:t>
            </a:r>
            <a:r>
              <a:rPr lang="zh-CN" altLang="en-US" dirty="0">
                <a:solidFill>
                  <a:schemeClr val="tx2"/>
                </a:solidFill>
                <a:latin typeface="微软雅黑" pitchFamily="34" charset="-122"/>
                <a:ea typeface="微软雅黑" pitchFamily="34" charset="-122"/>
              </a:rPr>
              <a:t>；</a:t>
            </a:r>
          </a:p>
          <a:p>
            <a:pPr lvl="1" eaLnBrk="1" hangingPunct="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2</a:t>
            </a:r>
            <a:r>
              <a:rPr lang="zh-CN" altLang="en-US" dirty="0">
                <a:solidFill>
                  <a:schemeClr val="tx2"/>
                </a:solidFill>
                <a:latin typeface="微软雅黑" pitchFamily="34" charset="-122"/>
                <a:ea typeface="微软雅黑" pitchFamily="34" charset="-122"/>
              </a:rPr>
              <a:t>、设置</a:t>
            </a:r>
            <a:r>
              <a:rPr lang="en-US" altLang="zh-CN" dirty="0" err="1">
                <a:solidFill>
                  <a:schemeClr val="tx2"/>
                </a:solidFill>
                <a:latin typeface="微软雅黑" pitchFamily="34" charset="-122"/>
                <a:ea typeface="微软雅黑" pitchFamily="34" charset="-122"/>
              </a:rPr>
              <a:t>URLConnection</a:t>
            </a:r>
            <a:r>
              <a:rPr lang="zh-CN" altLang="en-US" dirty="0">
                <a:solidFill>
                  <a:schemeClr val="tx2"/>
                </a:solidFill>
                <a:latin typeface="微软雅黑" pitchFamily="34" charset="-122"/>
                <a:ea typeface="微软雅黑" pitchFamily="34" charset="-122"/>
              </a:rPr>
              <a:t>的参数和普通请求属性</a:t>
            </a:r>
          </a:p>
          <a:p>
            <a:pPr lvl="1" eaLnBrk="1" hangingPunct="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3</a:t>
            </a:r>
            <a:r>
              <a:rPr lang="zh-CN" altLang="en-US" dirty="0">
                <a:solidFill>
                  <a:schemeClr val="tx2"/>
                </a:solidFill>
                <a:latin typeface="微软雅黑" pitchFamily="34" charset="-122"/>
                <a:ea typeface="微软雅黑" pitchFamily="34" charset="-122"/>
              </a:rPr>
              <a:t>、如果只是发送</a:t>
            </a:r>
            <a:r>
              <a:rPr lang="en-US" altLang="zh-CN" dirty="0">
                <a:solidFill>
                  <a:schemeClr val="tx2"/>
                </a:solidFill>
                <a:latin typeface="微软雅黑" pitchFamily="34" charset="-122"/>
                <a:ea typeface="微软雅黑" pitchFamily="34" charset="-122"/>
              </a:rPr>
              <a:t>GET</a:t>
            </a:r>
            <a:r>
              <a:rPr lang="zh-CN" altLang="en-US" dirty="0">
                <a:solidFill>
                  <a:schemeClr val="tx2"/>
                </a:solidFill>
                <a:latin typeface="微软雅黑" pitchFamily="34" charset="-122"/>
                <a:ea typeface="微软雅黑" pitchFamily="34" charset="-122"/>
              </a:rPr>
              <a:t>方式请求，使用</a:t>
            </a:r>
            <a:r>
              <a:rPr lang="en-US" altLang="zh-CN" dirty="0">
                <a:solidFill>
                  <a:schemeClr val="tx2"/>
                </a:solidFill>
                <a:latin typeface="微软雅黑" pitchFamily="34" charset="-122"/>
                <a:ea typeface="微软雅黑" pitchFamily="34" charset="-122"/>
              </a:rPr>
              <a:t>connect</a:t>
            </a:r>
            <a:r>
              <a:rPr lang="zh-CN" altLang="en-US" dirty="0">
                <a:solidFill>
                  <a:schemeClr val="tx2"/>
                </a:solidFill>
                <a:latin typeface="微软雅黑" pitchFamily="34" charset="-122"/>
                <a:ea typeface="微软雅黑" pitchFamily="34" charset="-122"/>
              </a:rPr>
              <a:t>方法建立连接即可；如果发送</a:t>
            </a:r>
            <a:r>
              <a:rPr lang="en-US" altLang="zh-CN" dirty="0">
                <a:solidFill>
                  <a:schemeClr val="tx2"/>
                </a:solidFill>
                <a:latin typeface="微软雅黑" pitchFamily="34" charset="-122"/>
                <a:ea typeface="微软雅黑" pitchFamily="34" charset="-122"/>
              </a:rPr>
              <a:t>POST</a:t>
            </a:r>
            <a:r>
              <a:rPr lang="zh-CN" altLang="en-US" dirty="0">
                <a:solidFill>
                  <a:schemeClr val="tx2"/>
                </a:solidFill>
                <a:latin typeface="微软雅黑" pitchFamily="34" charset="-122"/>
                <a:ea typeface="微软雅黑" pitchFamily="34" charset="-122"/>
              </a:rPr>
              <a:t>方式的请求，需要获取</a:t>
            </a:r>
            <a:r>
              <a:rPr lang="en-US" altLang="zh-CN" dirty="0" err="1">
                <a:solidFill>
                  <a:schemeClr val="tx2"/>
                </a:solidFill>
                <a:latin typeface="微软雅黑" pitchFamily="34" charset="-122"/>
                <a:ea typeface="微软雅黑" pitchFamily="34" charset="-122"/>
              </a:rPr>
              <a:t>URLConnection</a:t>
            </a:r>
            <a:r>
              <a:rPr lang="zh-CN" altLang="en-US" dirty="0">
                <a:solidFill>
                  <a:schemeClr val="tx2"/>
                </a:solidFill>
                <a:latin typeface="微软雅黑" pitchFamily="34" charset="-122"/>
                <a:ea typeface="微软雅黑" pitchFamily="34" charset="-122"/>
              </a:rPr>
              <a:t>实例对应的输出流来发送请求参数</a:t>
            </a:r>
          </a:p>
          <a:p>
            <a:pPr lvl="1" eaLnBrk="1" hangingPunct="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4</a:t>
            </a:r>
            <a:r>
              <a:rPr lang="zh-CN" altLang="en-US" dirty="0">
                <a:solidFill>
                  <a:schemeClr val="tx2"/>
                </a:solidFill>
                <a:latin typeface="微软雅黑" pitchFamily="34" charset="-122"/>
                <a:ea typeface="微软雅黑" pitchFamily="34" charset="-122"/>
              </a:rPr>
              <a:t>、远程资源变为可用，程序可以访问远程资源的头字段，或通过输入流读取远程资源的数据。</a:t>
            </a:r>
          </a:p>
        </p:txBody>
      </p:sp>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URLConnection</a:t>
            </a:r>
            <a:r>
              <a:rPr lang="zh-CN" altLang="en-US" sz="3200">
                <a:solidFill>
                  <a:schemeClr val="tx2"/>
                </a:solidFill>
                <a:latin typeface="黑体" pitchFamily="49" charset="-122"/>
                <a:ea typeface="黑体" pitchFamily="49" charset="-122"/>
              </a:rPr>
              <a:t>提交请求</a:t>
            </a:r>
          </a:p>
        </p:txBody>
      </p:sp>
      <p:sp>
        <p:nvSpPr>
          <p:cNvPr id="27651" name="Rectangle 3"/>
          <p:cNvSpPr txBox="1">
            <a:spLocks noChangeArrowheads="1"/>
          </p:cNvSpPr>
          <p:nvPr/>
        </p:nvSpPr>
        <p:spPr bwMode="auto">
          <a:xfrm>
            <a:off x="457200" y="1268415"/>
            <a:ext cx="822960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20000"/>
              </a:spcBef>
              <a:buClr>
                <a:srgbClr val="0088CC"/>
              </a:buClr>
              <a:buFont typeface="Wingdings" pitchFamily="2" charset="2"/>
              <a:buChar char="v"/>
            </a:pPr>
            <a:r>
              <a:rPr lang="zh-CN" altLang="en-US" sz="2400" dirty="0">
                <a:solidFill>
                  <a:schemeClr val="tx2"/>
                </a:solidFill>
                <a:latin typeface="微软雅黑" pitchFamily="34" charset="-122"/>
                <a:ea typeface="微软雅黑" pitchFamily="34" charset="-122"/>
              </a:rPr>
              <a:t>设置请求头字段：</a:t>
            </a:r>
            <a:endParaRPr lang="en-US" sz="2400" b="1" dirty="0">
              <a:solidFill>
                <a:srgbClr val="FF0000"/>
              </a:solidFill>
              <a:latin typeface="微软雅黑" pitchFamily="34" charset="-122"/>
              <a:ea typeface="微软雅黑" pitchFamily="34" charset="-122"/>
            </a:endParaRPr>
          </a:p>
          <a:p>
            <a:pPr lvl="1" eaLnBrk="1" hangingPunct="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setAllowUserInteraction</a:t>
            </a:r>
            <a:r>
              <a:rPr lang="zh-CN" altLang="en-US" sz="2000" dirty="0">
                <a:solidFill>
                  <a:schemeClr val="tx2"/>
                </a:solidFill>
                <a:latin typeface="微软雅黑" pitchFamily="34" charset="-122"/>
                <a:ea typeface="微软雅黑" pitchFamily="34" charset="-122"/>
              </a:rPr>
              <a:t>设置该</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的   </a:t>
            </a:r>
            <a:r>
              <a:rPr lang="en-US" altLang="zh-CN" sz="2000" dirty="0" err="1">
                <a:solidFill>
                  <a:schemeClr val="tx2"/>
                </a:solidFill>
                <a:latin typeface="微软雅黑" pitchFamily="34" charset="-122"/>
                <a:ea typeface="微软雅黑" pitchFamily="34" charset="-122"/>
              </a:rPr>
              <a:t>allowUserInteraction</a:t>
            </a:r>
            <a:r>
              <a:rPr lang="zh-CN" altLang="en-US" sz="2000" dirty="0">
                <a:solidFill>
                  <a:schemeClr val="tx2"/>
                </a:solidFill>
                <a:latin typeface="微软雅黑" pitchFamily="34" charset="-122"/>
                <a:ea typeface="微软雅黑" pitchFamily="34" charset="-122"/>
              </a:rPr>
              <a:t>请求头字段的值</a:t>
            </a:r>
          </a:p>
          <a:p>
            <a:pPr lvl="1" eaLnBrk="1" hangingPunct="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setDoInput</a:t>
            </a:r>
            <a:r>
              <a:rPr lang="zh-CN" altLang="en-US" sz="2000" dirty="0">
                <a:solidFill>
                  <a:schemeClr val="tx2"/>
                </a:solidFill>
                <a:latin typeface="微软雅黑" pitchFamily="34" charset="-122"/>
                <a:ea typeface="微软雅黑" pitchFamily="34" charset="-122"/>
              </a:rPr>
              <a:t>设置该</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的</a:t>
            </a:r>
            <a:r>
              <a:rPr lang="en-US" altLang="zh-CN" sz="2000" dirty="0" err="1">
                <a:solidFill>
                  <a:schemeClr val="tx2"/>
                </a:solidFill>
                <a:latin typeface="微软雅黑" pitchFamily="34" charset="-122"/>
                <a:ea typeface="微软雅黑" pitchFamily="34" charset="-122"/>
              </a:rPr>
              <a:t>doInput</a:t>
            </a:r>
            <a:r>
              <a:rPr lang="zh-CN" altLang="en-US" sz="2000" dirty="0">
                <a:solidFill>
                  <a:schemeClr val="tx2"/>
                </a:solidFill>
                <a:latin typeface="微软雅黑" pitchFamily="34" charset="-122"/>
                <a:ea typeface="微软雅黑" pitchFamily="34" charset="-122"/>
              </a:rPr>
              <a:t>字段的值</a:t>
            </a:r>
          </a:p>
          <a:p>
            <a:pPr lvl="1" eaLnBrk="1" hangingPunct="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setDoOutput</a:t>
            </a:r>
            <a:r>
              <a:rPr lang="zh-CN" altLang="en-US" sz="2000" dirty="0">
                <a:solidFill>
                  <a:schemeClr val="tx2"/>
                </a:solidFill>
                <a:latin typeface="微软雅黑" pitchFamily="34" charset="-122"/>
                <a:ea typeface="微软雅黑" pitchFamily="34" charset="-122"/>
              </a:rPr>
              <a:t>设置该</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的</a:t>
            </a:r>
            <a:r>
              <a:rPr lang="en-US" altLang="zh-CN" sz="2000" dirty="0" err="1">
                <a:solidFill>
                  <a:schemeClr val="tx2"/>
                </a:solidFill>
                <a:latin typeface="微软雅黑" pitchFamily="34" charset="-122"/>
                <a:ea typeface="微软雅黑" pitchFamily="34" charset="-122"/>
              </a:rPr>
              <a:t>doOutput</a:t>
            </a:r>
            <a:r>
              <a:rPr lang="zh-CN" altLang="en-US" sz="2000" dirty="0">
                <a:solidFill>
                  <a:schemeClr val="tx2"/>
                </a:solidFill>
                <a:latin typeface="微软雅黑" pitchFamily="34" charset="-122"/>
                <a:ea typeface="微软雅黑" pitchFamily="34" charset="-122"/>
              </a:rPr>
              <a:t>字段的值</a:t>
            </a:r>
          </a:p>
          <a:p>
            <a:pPr lvl="1" eaLnBrk="1" hangingPunct="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setIfModifiedSince</a:t>
            </a:r>
            <a:r>
              <a:rPr lang="zh-CN" altLang="en-US" sz="2000" dirty="0">
                <a:solidFill>
                  <a:schemeClr val="tx2"/>
                </a:solidFill>
                <a:latin typeface="微软雅黑" pitchFamily="34" charset="-122"/>
                <a:ea typeface="微软雅黑" pitchFamily="34" charset="-122"/>
              </a:rPr>
              <a:t>设置该</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的</a:t>
            </a:r>
            <a:r>
              <a:rPr lang="en-US" altLang="zh-CN" sz="2000" dirty="0" err="1">
                <a:solidFill>
                  <a:schemeClr val="tx2"/>
                </a:solidFill>
                <a:latin typeface="微软雅黑" pitchFamily="34" charset="-122"/>
                <a:ea typeface="微软雅黑" pitchFamily="34" charset="-122"/>
              </a:rPr>
              <a:t>IfModifiedSince</a:t>
            </a:r>
            <a:r>
              <a:rPr lang="zh-CN" altLang="en-US" sz="2000" dirty="0">
                <a:solidFill>
                  <a:schemeClr val="tx2"/>
                </a:solidFill>
                <a:latin typeface="微软雅黑" pitchFamily="34" charset="-122"/>
                <a:ea typeface="微软雅黑" pitchFamily="34" charset="-122"/>
              </a:rPr>
              <a:t>字段的值</a:t>
            </a:r>
          </a:p>
          <a:p>
            <a:pPr lvl="1" eaLnBrk="1" hangingPunct="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setUseCaches</a:t>
            </a:r>
            <a:r>
              <a:rPr lang="zh-CN" altLang="en-US" sz="2000" dirty="0">
                <a:solidFill>
                  <a:schemeClr val="tx2"/>
                </a:solidFill>
                <a:latin typeface="微软雅黑" pitchFamily="34" charset="-122"/>
                <a:ea typeface="微软雅黑" pitchFamily="34" charset="-122"/>
              </a:rPr>
              <a:t>设置该</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的</a:t>
            </a:r>
            <a:r>
              <a:rPr lang="en-US" altLang="zh-CN" sz="2000" dirty="0" err="1">
                <a:solidFill>
                  <a:schemeClr val="tx2"/>
                </a:solidFill>
                <a:latin typeface="微软雅黑" pitchFamily="34" charset="-122"/>
                <a:ea typeface="微软雅黑" pitchFamily="34" charset="-122"/>
              </a:rPr>
              <a:t>useCaches</a:t>
            </a:r>
            <a:r>
              <a:rPr lang="zh-CN" altLang="en-US" sz="2000" dirty="0">
                <a:solidFill>
                  <a:schemeClr val="tx2"/>
                </a:solidFill>
                <a:latin typeface="微软雅黑" pitchFamily="34" charset="-122"/>
                <a:ea typeface="微软雅黑" pitchFamily="34" charset="-122"/>
              </a:rPr>
              <a:t>字段的值</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77CD1-22DE-3A5E-1078-F65EC92C3A03}"/>
              </a:ext>
            </a:extLst>
          </p:cNvPr>
          <p:cNvSpPr>
            <a:spLocks noGrp="1"/>
          </p:cNvSpPr>
          <p:nvPr>
            <p:ph type="title"/>
          </p:nvPr>
        </p:nvSpPr>
        <p:spPr>
          <a:xfrm>
            <a:off x="179512" y="209550"/>
            <a:ext cx="7704856" cy="685800"/>
          </a:xfrm>
        </p:spPr>
        <p:txBody>
          <a:bodyPr/>
          <a:lstStyle/>
          <a:p>
            <a:r>
              <a:rPr lang="zh-CN" altLang="en-US" dirty="0"/>
              <a:t>通过</a:t>
            </a:r>
            <a:r>
              <a:rPr lang="en-US" altLang="zh-CN" dirty="0" err="1"/>
              <a:t>URLConnection</a:t>
            </a:r>
            <a:r>
              <a:rPr lang="zh-CN" altLang="en-US" dirty="0"/>
              <a:t>获取网络资源</a:t>
            </a:r>
          </a:p>
        </p:txBody>
      </p:sp>
      <p:sp>
        <p:nvSpPr>
          <p:cNvPr id="4" name="文本框 3">
            <a:extLst>
              <a:ext uri="{FF2B5EF4-FFF2-40B4-BE49-F238E27FC236}">
                <a16:creationId xmlns:a16="http://schemas.microsoft.com/office/drawing/2014/main" id="{C289A5F2-E6EE-EF86-0525-21FD4A9BB35A}"/>
              </a:ext>
            </a:extLst>
          </p:cNvPr>
          <p:cNvSpPr txBox="1"/>
          <p:nvPr/>
        </p:nvSpPr>
        <p:spPr>
          <a:xfrm>
            <a:off x="179512" y="1124744"/>
            <a:ext cx="8640960" cy="707886"/>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zh-CN" sz="2000" dirty="0">
                <a:solidFill>
                  <a:prstClr val="black"/>
                </a:solidFill>
                <a:ea typeface="黑体" panose="02010609060101010101" pitchFamily="49" charset="-122"/>
              </a:rPr>
              <a:t>下面以获取网络上的图片为例进行图片资源获取（示例网址：</a:t>
            </a:r>
            <a:r>
              <a:rPr lang="en-US" altLang="zh-CN" dirty="0">
                <a:solidFill>
                  <a:prstClr val="black"/>
                </a:solidFill>
                <a:ea typeface="黑体" panose="02010609060101010101" pitchFamily="49" charset="-122"/>
              </a:rPr>
              <a:t>https://b-ssl.duitang.com/uploads/item/201603/21/20160321230345_tWcyr.png</a:t>
            </a:r>
            <a:r>
              <a:rPr lang="zh-CN" altLang="zh-CN" sz="2000" dirty="0">
                <a:solidFill>
                  <a:prstClr val="black"/>
                </a:solidFill>
                <a:ea typeface="黑体" panose="02010609060101010101" pitchFamily="49" charset="-122"/>
              </a:rPr>
              <a:t>）</a:t>
            </a:r>
            <a:endParaRPr lang="en-US" altLang="zh-CN" sz="2000" dirty="0">
              <a:solidFill>
                <a:prstClr val="black"/>
              </a:solidFill>
              <a:ea typeface="黑体" panose="02010609060101010101" pitchFamily="49" charset="-122"/>
            </a:endParaRPr>
          </a:p>
        </p:txBody>
      </p:sp>
      <p:sp>
        <p:nvSpPr>
          <p:cNvPr id="6" name="矩形 5">
            <a:extLst>
              <a:ext uri="{FF2B5EF4-FFF2-40B4-BE49-F238E27FC236}">
                <a16:creationId xmlns:a16="http://schemas.microsoft.com/office/drawing/2014/main" id="{8FD646DE-054D-9018-4C94-418F3FFD073B}"/>
              </a:ext>
            </a:extLst>
          </p:cNvPr>
          <p:cNvSpPr/>
          <p:nvPr/>
        </p:nvSpPr>
        <p:spPr>
          <a:xfrm>
            <a:off x="236731" y="1834839"/>
            <a:ext cx="7863663" cy="3570208"/>
          </a:xfrm>
          <a:prstGeom prst="rect">
            <a:avLst/>
          </a:prstGeom>
          <a:ln>
            <a:solidFill>
              <a:srgbClr val="455F51"/>
            </a:solidFill>
          </a:ln>
        </p:spPr>
        <p:txBody>
          <a:bodyPr wrap="square">
            <a:spAutoFit/>
          </a:bodyPr>
          <a:lstStyle/>
          <a:p>
            <a:pPr eaLnBrk="1" fontAlgn="auto" hangingPunct="1">
              <a:spcBef>
                <a:spcPts val="0"/>
              </a:spcBef>
              <a:spcAft>
                <a:spcPts val="0"/>
              </a:spcAft>
              <a:defRPr/>
            </a:pPr>
            <a:r>
              <a:rPr lang="en-US" altLang="zh-CN" b="1" kern="100" dirty="0">
                <a:solidFill>
                  <a:prstClr val="black"/>
                </a:solidFill>
                <a:latin typeface="Times New Roman" panose="02020603050405020304" pitchFamily="18" charset="0"/>
              </a:rPr>
              <a:t>String </a:t>
            </a:r>
            <a:r>
              <a:rPr lang="en-US" altLang="zh-CN" b="1" kern="100" dirty="0" err="1">
                <a:solidFill>
                  <a:prstClr val="black"/>
                </a:solidFill>
                <a:latin typeface="Times New Roman" panose="02020603050405020304" pitchFamily="18" charset="0"/>
              </a:rPr>
              <a:t>url</a:t>
            </a:r>
            <a:r>
              <a:rPr lang="en-US" altLang="zh-CN" b="1" kern="100" dirty="0">
                <a:solidFill>
                  <a:prstClr val="black"/>
                </a:solidFill>
                <a:latin typeface="Times New Roman" panose="02020603050405020304" pitchFamily="18" charset="0"/>
              </a:rPr>
              <a:t>=“http://pic1.workercn.cn/</a:t>
            </a:r>
            <a:r>
              <a:rPr lang="en-US" altLang="zh-CN" b="1" kern="100" dirty="0" err="1">
                <a:solidFill>
                  <a:prstClr val="black"/>
                </a:solidFill>
                <a:latin typeface="Times New Roman" panose="02020603050405020304" pitchFamily="18" charset="0"/>
              </a:rPr>
              <a:t>ufile</a:t>
            </a:r>
            <a:r>
              <a:rPr lang="en-US" altLang="zh-CN" b="1" kern="100" dirty="0">
                <a:solidFill>
                  <a:prstClr val="black"/>
                </a:solidFill>
                <a:latin typeface="Times New Roman" panose="02020603050405020304" pitchFamily="18" charset="0"/>
              </a:rPr>
              <a:t>/201112/20111202145248571.jpg ”;</a:t>
            </a:r>
            <a:br>
              <a:rPr lang="en-US" altLang="zh-CN" sz="2000" b="1" kern="100" dirty="0">
                <a:solidFill>
                  <a:prstClr val="black"/>
                </a:solidFill>
                <a:latin typeface="Times New Roman" panose="02020603050405020304" pitchFamily="18" charset="0"/>
              </a:rPr>
            </a:br>
            <a:r>
              <a:rPr lang="en-US" altLang="zh-CN" sz="1600" b="1" kern="100" dirty="0">
                <a:solidFill>
                  <a:srgbClr val="006600"/>
                </a:solidFill>
                <a:latin typeface="Times New Roman" panose="02020603050405020304" pitchFamily="18" charset="0"/>
              </a:rPr>
              <a:t>//1.</a:t>
            </a:r>
            <a:r>
              <a:rPr lang="zh-CN" altLang="zh-CN" sz="1600" b="1" kern="100" dirty="0">
                <a:solidFill>
                  <a:srgbClr val="006600"/>
                </a:solidFill>
                <a:latin typeface="Times New Roman" panose="02020603050405020304" pitchFamily="18" charset="0"/>
              </a:rPr>
              <a:t>实例化</a:t>
            </a:r>
            <a:r>
              <a:rPr lang="en-US" altLang="zh-CN" sz="1600" b="1" kern="100" dirty="0">
                <a:solidFill>
                  <a:srgbClr val="006600"/>
                </a:solidFill>
                <a:latin typeface="Times New Roman" panose="02020603050405020304" pitchFamily="18" charset="0"/>
              </a:rPr>
              <a:t>URL</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URL</a:t>
            </a:r>
            <a:r>
              <a:rPr lang="en-US" altLang="zh-CN" sz="2000" b="1" kern="100" dirty="0">
                <a:solidFill>
                  <a:prstClr val="black"/>
                </a:solidFill>
                <a:latin typeface="Times New Roman" panose="02020603050405020304" pitchFamily="18" charset="0"/>
              </a:rPr>
              <a:t> </a:t>
            </a:r>
            <a:r>
              <a:rPr lang="en-US" altLang="zh-CN" sz="2000" b="1" kern="100" dirty="0" err="1">
                <a:solidFill>
                  <a:prstClr val="black"/>
                </a:solidFill>
                <a:latin typeface="Times New Roman" panose="02020603050405020304" pitchFamily="18" charset="0"/>
              </a:rPr>
              <a:t>objURL</a:t>
            </a:r>
            <a:r>
              <a:rPr lang="en-US" altLang="zh-CN" sz="2000" b="1" kern="100" dirty="0">
                <a:solidFill>
                  <a:prstClr val="black"/>
                </a:solidFill>
                <a:latin typeface="Times New Roman" panose="02020603050405020304" pitchFamily="18" charset="0"/>
              </a:rPr>
              <a:t> = new URL(</a:t>
            </a:r>
            <a:r>
              <a:rPr lang="en-US" altLang="zh-CN" sz="2000" b="1" kern="100" dirty="0" err="1">
                <a:solidFill>
                  <a:prstClr val="black"/>
                </a:solidFill>
                <a:latin typeface="Times New Roman" panose="02020603050405020304" pitchFamily="18" charset="0"/>
              </a:rPr>
              <a:t>url</a:t>
            </a:r>
            <a:r>
              <a:rPr lang="en-US" altLang="zh-CN" sz="2000" b="1" kern="100" dirty="0">
                <a:solidFill>
                  <a:prstClr val="black"/>
                </a:solidFill>
                <a:latin typeface="Times New Roman" panose="02020603050405020304" pitchFamily="18" charset="0"/>
              </a:rPr>
              <a:t>);</a:t>
            </a:r>
            <a:br>
              <a:rPr lang="en-US" altLang="zh-CN" sz="2000" b="1" kern="100" dirty="0">
                <a:solidFill>
                  <a:prstClr val="black"/>
                </a:solidFill>
                <a:latin typeface="Times New Roman" panose="02020603050405020304" pitchFamily="18" charset="0"/>
              </a:rPr>
            </a:br>
            <a:r>
              <a:rPr lang="en-US" altLang="zh-CN" sz="1600" b="1" kern="100" dirty="0">
                <a:solidFill>
                  <a:srgbClr val="006600"/>
                </a:solidFill>
                <a:latin typeface="Times New Roman" panose="02020603050405020304" pitchFamily="18" charset="0"/>
              </a:rPr>
              <a:t>//2.</a:t>
            </a:r>
            <a:r>
              <a:rPr lang="zh-CN" altLang="zh-CN" sz="1600" b="1" kern="100" dirty="0">
                <a:solidFill>
                  <a:srgbClr val="006600"/>
                </a:solidFill>
                <a:latin typeface="Times New Roman" panose="02020603050405020304" pitchFamily="18" charset="0"/>
              </a:rPr>
              <a:t>建立与</a:t>
            </a:r>
            <a:r>
              <a:rPr lang="en-US" altLang="zh-CN" sz="1600" b="1" kern="100" dirty="0">
                <a:solidFill>
                  <a:srgbClr val="006600"/>
                </a:solidFill>
                <a:latin typeface="Times New Roman" panose="02020603050405020304" pitchFamily="18" charset="0"/>
              </a:rPr>
              <a:t>URL</a:t>
            </a:r>
            <a:r>
              <a:rPr lang="zh-CN" altLang="zh-CN" sz="1600" b="1" kern="100" dirty="0">
                <a:solidFill>
                  <a:srgbClr val="006600"/>
                </a:solidFill>
                <a:latin typeface="Times New Roman" panose="02020603050405020304" pitchFamily="18" charset="0"/>
              </a:rPr>
              <a:t>的连接</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URLConnection</a:t>
            </a:r>
            <a:r>
              <a:rPr lang="en-US" altLang="zh-CN" sz="2000" b="1" kern="100" dirty="0">
                <a:solidFill>
                  <a:prstClr val="black"/>
                </a:solidFill>
                <a:latin typeface="Times New Roman" panose="02020603050405020304" pitchFamily="18" charset="0"/>
              </a:rPr>
              <a:t> conn=</a:t>
            </a:r>
            <a:r>
              <a:rPr lang="en-US" altLang="zh-CN" sz="2000" b="1" kern="100" dirty="0" err="1">
                <a:solidFill>
                  <a:prstClr val="black"/>
                </a:solidFill>
                <a:latin typeface="Times New Roman" panose="02020603050405020304" pitchFamily="18" charset="0"/>
              </a:rPr>
              <a:t>objURL.openConnection</a:t>
            </a:r>
            <a:r>
              <a:rPr lang="en-US" altLang="zh-CN" sz="2000" b="1" kern="100" dirty="0">
                <a:solidFill>
                  <a:prstClr val="black"/>
                </a:solidFill>
                <a:latin typeface="Times New Roman" panose="02020603050405020304" pitchFamily="18" charset="0"/>
              </a:rPr>
              <a:t>();</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conn.connect</a:t>
            </a:r>
            <a:r>
              <a:rPr lang="en-US" altLang="zh-CN" sz="2000" b="1" kern="100" dirty="0">
                <a:solidFill>
                  <a:prstClr val="black"/>
                </a:solidFill>
                <a:latin typeface="Times New Roman" panose="02020603050405020304" pitchFamily="18" charset="0"/>
              </a:rPr>
              <a:t>();//</a:t>
            </a:r>
            <a:r>
              <a:rPr lang="zh-CN" altLang="en-US" sz="2000" b="1" kern="100" dirty="0">
                <a:solidFill>
                  <a:prstClr val="black"/>
                </a:solidFill>
                <a:latin typeface="Times New Roman" panose="02020603050405020304" pitchFamily="18" charset="0"/>
              </a:rPr>
              <a:t>可缺省</a:t>
            </a:r>
            <a:br>
              <a:rPr lang="en-US" altLang="zh-CN" sz="2000" b="1" kern="100" dirty="0">
                <a:solidFill>
                  <a:prstClr val="black"/>
                </a:solidFill>
                <a:latin typeface="Times New Roman" panose="02020603050405020304" pitchFamily="18" charset="0"/>
              </a:rPr>
            </a:br>
            <a:r>
              <a:rPr lang="en-US" altLang="zh-CN" sz="1600" b="1" kern="100" dirty="0">
                <a:solidFill>
                  <a:srgbClr val="006600"/>
                </a:solidFill>
                <a:latin typeface="Times New Roman" panose="02020603050405020304" pitchFamily="18" charset="0"/>
              </a:rPr>
              <a:t>//3.</a:t>
            </a:r>
            <a:r>
              <a:rPr lang="zh-CN" altLang="zh-CN" sz="1600" b="1" kern="100" dirty="0">
                <a:solidFill>
                  <a:srgbClr val="006600"/>
                </a:solidFill>
                <a:latin typeface="Times New Roman" panose="02020603050405020304" pitchFamily="18" charset="0"/>
              </a:rPr>
              <a:t>获取返回的</a:t>
            </a:r>
            <a:r>
              <a:rPr lang="en-US" altLang="zh-CN" sz="1600" b="1" kern="100" dirty="0" err="1">
                <a:solidFill>
                  <a:srgbClr val="006600"/>
                </a:solidFill>
                <a:latin typeface="Times New Roman" panose="02020603050405020304" pitchFamily="18" charset="0"/>
              </a:rPr>
              <a:t>InputStream</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InputStream</a:t>
            </a:r>
            <a:r>
              <a:rPr lang="en-US" altLang="zh-CN" sz="2000" b="1" kern="100" dirty="0">
                <a:solidFill>
                  <a:prstClr val="black"/>
                </a:solidFill>
                <a:latin typeface="Times New Roman" panose="02020603050405020304" pitchFamily="18" charset="0"/>
              </a:rPr>
              <a:t> is=</a:t>
            </a:r>
            <a:r>
              <a:rPr lang="en-US" altLang="zh-CN" sz="2000" b="1" kern="100" dirty="0" err="1">
                <a:solidFill>
                  <a:prstClr val="black"/>
                </a:solidFill>
                <a:latin typeface="Times New Roman" panose="02020603050405020304" pitchFamily="18" charset="0"/>
              </a:rPr>
              <a:t>conn.getInputStream</a:t>
            </a:r>
            <a:r>
              <a:rPr lang="en-US" altLang="zh-CN" sz="2000" b="1" kern="100" dirty="0">
                <a:solidFill>
                  <a:prstClr val="black"/>
                </a:solidFill>
                <a:latin typeface="Times New Roman" panose="02020603050405020304" pitchFamily="18" charset="0"/>
              </a:rPr>
              <a:t>();</a:t>
            </a:r>
            <a:br>
              <a:rPr lang="en-US" altLang="zh-CN" sz="2000" b="1" kern="100" dirty="0">
                <a:solidFill>
                  <a:prstClr val="black"/>
                </a:solidFill>
                <a:latin typeface="Times New Roman" panose="02020603050405020304" pitchFamily="18" charset="0"/>
              </a:rPr>
            </a:br>
            <a:r>
              <a:rPr lang="en-US" altLang="zh-CN" sz="1600" b="1" kern="100" dirty="0">
                <a:solidFill>
                  <a:srgbClr val="006600"/>
                </a:solidFill>
                <a:latin typeface="Times New Roman" panose="02020603050405020304" pitchFamily="18" charset="0"/>
              </a:rPr>
              <a:t>//4</a:t>
            </a:r>
            <a:r>
              <a:rPr lang="zh-CN" altLang="zh-CN" sz="1600" b="1" kern="100" dirty="0">
                <a:solidFill>
                  <a:srgbClr val="006600"/>
                </a:solidFill>
                <a:latin typeface="Times New Roman" panose="02020603050405020304" pitchFamily="18" charset="0"/>
              </a:rPr>
              <a:t>将</a:t>
            </a:r>
            <a:r>
              <a:rPr lang="en-US" altLang="zh-CN" sz="1600" b="1" kern="100" dirty="0" err="1">
                <a:solidFill>
                  <a:srgbClr val="006600"/>
                </a:solidFill>
                <a:latin typeface="Times New Roman" panose="02020603050405020304" pitchFamily="18" charset="0"/>
              </a:rPr>
              <a:t>InputStream</a:t>
            </a:r>
            <a:r>
              <a:rPr lang="zh-CN" altLang="zh-CN" sz="1600" b="1" kern="100" dirty="0">
                <a:solidFill>
                  <a:srgbClr val="006600"/>
                </a:solidFill>
                <a:latin typeface="Times New Roman" panose="02020603050405020304" pitchFamily="18" charset="0"/>
              </a:rPr>
              <a:t>进行处理</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drawable</a:t>
            </a:r>
            <a:r>
              <a:rPr lang="en-US" altLang="zh-CN" sz="2000" b="1" kern="100" dirty="0">
                <a:solidFill>
                  <a:prstClr val="black"/>
                </a:solidFill>
                <a:latin typeface="Times New Roman" panose="02020603050405020304" pitchFamily="18" charset="0"/>
              </a:rPr>
              <a:t>=</a:t>
            </a:r>
            <a:r>
              <a:rPr lang="en-US" altLang="zh-CN" sz="2000" b="1" kern="100" dirty="0" err="1">
                <a:solidFill>
                  <a:prstClr val="black"/>
                </a:solidFill>
                <a:latin typeface="Times New Roman" panose="02020603050405020304" pitchFamily="18" charset="0"/>
              </a:rPr>
              <a:t>Drawable.createFromStream</a:t>
            </a:r>
            <a:r>
              <a:rPr lang="en-US" altLang="zh-CN" sz="2000" b="1" kern="100" dirty="0">
                <a:solidFill>
                  <a:prstClr val="black"/>
                </a:solidFill>
                <a:latin typeface="Times New Roman" panose="02020603050405020304" pitchFamily="18" charset="0"/>
              </a:rPr>
              <a:t>(</a:t>
            </a:r>
            <a:r>
              <a:rPr lang="en-US" altLang="zh-CN" sz="2000" b="1" kern="100" dirty="0" err="1">
                <a:solidFill>
                  <a:prstClr val="black"/>
                </a:solidFill>
                <a:latin typeface="Times New Roman" panose="02020603050405020304" pitchFamily="18" charset="0"/>
              </a:rPr>
              <a:t>is,null</a:t>
            </a:r>
            <a:r>
              <a:rPr lang="en-US" altLang="zh-CN" sz="2000" b="1" kern="100" dirty="0">
                <a:solidFill>
                  <a:prstClr val="black"/>
                </a:solidFill>
                <a:latin typeface="Times New Roman" panose="02020603050405020304" pitchFamily="18" charset="0"/>
              </a:rPr>
              <a:t>);</a:t>
            </a:r>
            <a:endParaRPr lang="zh-CN" altLang="zh-CN" sz="2000" b="1" kern="100" dirty="0">
              <a:solidFill>
                <a:prstClr val="black"/>
              </a:solidFill>
              <a:latin typeface="Times New Roman" panose="02020603050405020304" pitchFamily="18" charset="0"/>
            </a:endParaRPr>
          </a:p>
          <a:p>
            <a:pPr eaLnBrk="1" fontAlgn="auto" hangingPunct="1">
              <a:spcBef>
                <a:spcPts val="0"/>
              </a:spcBef>
              <a:spcAft>
                <a:spcPts val="0"/>
              </a:spcAft>
              <a:defRPr/>
            </a:pPr>
            <a:r>
              <a:rPr lang="en-US" altLang="zh-CN" sz="1600" b="1" kern="100" dirty="0">
                <a:solidFill>
                  <a:srgbClr val="006600"/>
                </a:solidFill>
                <a:latin typeface="Times New Roman" panose="02020603050405020304" pitchFamily="18" charset="0"/>
              </a:rPr>
              <a:t>//5.</a:t>
            </a:r>
            <a:r>
              <a:rPr lang="zh-CN" altLang="zh-CN" sz="1600" b="1" kern="100" dirty="0">
                <a:solidFill>
                  <a:srgbClr val="006600"/>
                </a:solidFill>
                <a:latin typeface="Times New Roman" panose="02020603050405020304" pitchFamily="18" charset="0"/>
              </a:rPr>
              <a:t>关闭连接</a:t>
            </a:r>
            <a:br>
              <a:rPr lang="en-US" altLang="zh-CN" sz="2000" b="1" kern="100" dirty="0">
                <a:solidFill>
                  <a:prstClr val="black"/>
                </a:solidFill>
                <a:latin typeface="Times New Roman" panose="02020603050405020304" pitchFamily="18" charset="0"/>
              </a:rPr>
            </a:br>
            <a:r>
              <a:rPr lang="en-US" altLang="zh-CN" sz="2000" b="1" kern="100" dirty="0" err="1">
                <a:solidFill>
                  <a:prstClr val="black"/>
                </a:solidFill>
                <a:latin typeface="Times New Roman" panose="02020603050405020304" pitchFamily="18" charset="0"/>
              </a:rPr>
              <a:t>is.close</a:t>
            </a:r>
            <a:r>
              <a:rPr lang="en-US" altLang="zh-CN" sz="2000" b="1" kern="100" dirty="0">
                <a:solidFill>
                  <a:prstClr val="black"/>
                </a:solidFill>
                <a:latin typeface="Times New Roman" panose="02020603050405020304" pitchFamily="18" charset="0"/>
              </a:rPr>
              <a:t>();</a:t>
            </a:r>
            <a:endParaRPr lang="zh-CN" altLang="zh-CN" sz="2000" b="1" kern="100" dirty="0">
              <a:solidFill>
                <a:prstClr val="black"/>
              </a:solidFill>
              <a:latin typeface="Times New Roman" panose="02020603050405020304" pitchFamily="18" charset="0"/>
            </a:endParaRPr>
          </a:p>
        </p:txBody>
      </p:sp>
      <p:pic>
        <p:nvPicPr>
          <p:cNvPr id="7" name="图片 6">
            <a:extLst>
              <a:ext uri="{FF2B5EF4-FFF2-40B4-BE49-F238E27FC236}">
                <a16:creationId xmlns:a16="http://schemas.microsoft.com/office/drawing/2014/main" id="{14832A7B-9ACF-E0D0-FF2E-2CDDD1C5C8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358" y="2348882"/>
            <a:ext cx="2471915" cy="4394515"/>
          </a:xfrm>
          <a:prstGeom prst="rect">
            <a:avLst/>
          </a:prstGeom>
        </p:spPr>
      </p:pic>
    </p:spTree>
    <p:extLst>
      <p:ext uri="{BB962C8B-B14F-4D97-AF65-F5344CB8AC3E}">
        <p14:creationId xmlns:p14="http://schemas.microsoft.com/office/powerpoint/2010/main" val="3577717615"/>
      </p:ext>
    </p:extLst>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使用</a:t>
            </a:r>
            <a:r>
              <a:rPr lang="en-US" altLang="zh-CN" sz="3200">
                <a:solidFill>
                  <a:schemeClr val="tx2"/>
                </a:solidFill>
                <a:latin typeface="黑体" pitchFamily="49" charset="-122"/>
                <a:ea typeface="黑体" pitchFamily="49" charset="-122"/>
              </a:rPr>
              <a:t>HTTPURLConnection</a:t>
            </a:r>
            <a:r>
              <a:rPr lang="zh-CN" altLang="en-US" sz="3200">
                <a:solidFill>
                  <a:schemeClr val="tx2"/>
                </a:solidFill>
                <a:latin typeface="黑体" pitchFamily="49" charset="-122"/>
                <a:ea typeface="黑体" pitchFamily="49" charset="-122"/>
              </a:rPr>
              <a:t>访问网络</a:t>
            </a:r>
            <a:endParaRPr lang="en-US" altLang="zh-CN" sz="3200">
              <a:solidFill>
                <a:schemeClr val="tx2"/>
              </a:solidFill>
              <a:latin typeface="黑体" pitchFamily="49" charset="-122"/>
              <a:ea typeface="黑体" pitchFamily="49" charset="-122"/>
            </a:endParaRPr>
          </a:p>
        </p:txBody>
      </p:sp>
      <p:sp>
        <p:nvSpPr>
          <p:cNvPr id="30723" name="Rectangle 3"/>
          <p:cNvSpPr txBox="1">
            <a:spLocks noChangeArrowheads="1"/>
          </p:cNvSpPr>
          <p:nvPr/>
        </p:nvSpPr>
        <p:spPr bwMode="auto">
          <a:xfrm>
            <a:off x="434975" y="1341440"/>
            <a:ext cx="8229600"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err="1">
                <a:solidFill>
                  <a:schemeClr val="tx2"/>
                </a:solidFill>
                <a:latin typeface="微软雅黑" pitchFamily="34" charset="-122"/>
                <a:ea typeface="微软雅黑" pitchFamily="34" charset="-122"/>
              </a:rPr>
              <a:t>HttpURLConnection</a:t>
            </a:r>
            <a:r>
              <a:rPr lang="zh-CN" altLang="en-US" sz="2000" dirty="0">
                <a:solidFill>
                  <a:schemeClr val="tx2"/>
                </a:solidFill>
                <a:latin typeface="微软雅黑" pitchFamily="34" charset="-122"/>
                <a:ea typeface="微软雅黑" pitchFamily="34" charset="-122"/>
              </a:rPr>
              <a:t>继承了</a:t>
            </a:r>
            <a:r>
              <a:rPr lang="en-US" altLang="zh-CN" sz="2000" dirty="0" err="1">
                <a:solidFill>
                  <a:schemeClr val="tx2"/>
                </a:solidFill>
                <a:latin typeface="微软雅黑" pitchFamily="34" charset="-122"/>
                <a:ea typeface="微软雅黑" pitchFamily="34" charset="-122"/>
              </a:rPr>
              <a:t>URLConnection</a:t>
            </a:r>
            <a:r>
              <a:rPr lang="zh-CN" altLang="en-US" sz="2000" dirty="0">
                <a:solidFill>
                  <a:schemeClr val="tx2"/>
                </a:solidFill>
                <a:latin typeface="微软雅黑" pitchFamily="34" charset="-122"/>
                <a:ea typeface="微软雅黑" pitchFamily="34" charset="-122"/>
              </a:rPr>
              <a:t>，做了进一步改进，操作更加便捷。</a:t>
            </a:r>
          </a:p>
          <a:p>
            <a:pPr>
              <a:lnSpc>
                <a:spcPct val="150000"/>
              </a:lnSpc>
              <a:spcBef>
                <a:spcPct val="20000"/>
              </a:spcBef>
              <a:buClr>
                <a:srgbClr val="0088CC"/>
              </a:buClr>
              <a:buFont typeface="Wingdings" pitchFamily="2" charset="2"/>
              <a:buChar char="v"/>
            </a:pPr>
            <a:r>
              <a:rPr lang="en-US" altLang="zh-CN" sz="2000" dirty="0" err="1">
                <a:solidFill>
                  <a:schemeClr val="tx2"/>
                </a:solidFill>
                <a:latin typeface="微软雅黑" pitchFamily="34" charset="-122"/>
                <a:ea typeface="微软雅黑" pitchFamily="34" charset="-122"/>
              </a:rPr>
              <a:t>HttpURLConnection</a:t>
            </a:r>
            <a:r>
              <a:rPr lang="zh-CN" altLang="en-US" sz="2000" dirty="0">
                <a:solidFill>
                  <a:schemeClr val="tx2"/>
                </a:solidFill>
                <a:latin typeface="微软雅黑" pitchFamily="34" charset="-122"/>
                <a:ea typeface="微软雅黑" pitchFamily="34" charset="-122"/>
              </a:rPr>
              <a:t>也可以向指定网站发送</a:t>
            </a:r>
            <a:r>
              <a:rPr lang="en-US" altLang="zh-CN" sz="2000" dirty="0">
                <a:solidFill>
                  <a:schemeClr val="tx2"/>
                </a:solidFill>
                <a:latin typeface="微软雅黑" pitchFamily="34" charset="-122"/>
                <a:ea typeface="微软雅黑" pitchFamily="34" charset="-122"/>
              </a:rPr>
              <a:t>GET</a:t>
            </a:r>
            <a:r>
              <a:rPr lang="zh-CN" altLang="en-US" sz="2000" dirty="0">
                <a:solidFill>
                  <a:schemeClr val="tx2"/>
                </a:solidFill>
                <a:latin typeface="微软雅黑" pitchFamily="34" charset="-122"/>
                <a:ea typeface="微软雅黑" pitchFamily="34" charset="-122"/>
              </a:rPr>
              <a:t>请求、</a:t>
            </a:r>
            <a:r>
              <a:rPr lang="en-US" altLang="zh-CN" sz="2000" dirty="0">
                <a:solidFill>
                  <a:schemeClr val="tx2"/>
                </a:solidFill>
                <a:latin typeface="微软雅黑" pitchFamily="34" charset="-122"/>
                <a:ea typeface="微软雅黑" pitchFamily="34" charset="-122"/>
              </a:rPr>
              <a:t>POST</a:t>
            </a:r>
            <a:r>
              <a:rPr lang="zh-CN" altLang="en-US" sz="2000" dirty="0">
                <a:solidFill>
                  <a:schemeClr val="tx2"/>
                </a:solidFill>
                <a:latin typeface="微软雅黑" pitchFamily="34" charset="-122"/>
                <a:ea typeface="微软雅黑" pitchFamily="34" charset="-122"/>
              </a:rPr>
              <a:t>请求</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常用方法：</a:t>
            </a: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pPr>
            <a:r>
              <a:rPr lang="en-US" altLang="zh-CN" sz="2000" dirty="0" err="1">
                <a:solidFill>
                  <a:schemeClr val="tx2"/>
                </a:solidFill>
                <a:latin typeface="微软雅黑" pitchFamily="34" charset="-122"/>
                <a:ea typeface="微软雅黑" pitchFamily="34" charset="-122"/>
              </a:rPr>
              <a:t>int</a:t>
            </a:r>
            <a:r>
              <a:rPr lang="en-US" altLang="zh-CN" sz="2000" dirty="0">
                <a:solidFill>
                  <a:schemeClr val="tx2"/>
                </a:solidFill>
                <a:latin typeface="微软雅黑" pitchFamily="34" charset="-122"/>
                <a:ea typeface="微软雅黑" pitchFamily="34" charset="-122"/>
              </a:rPr>
              <a:t> </a:t>
            </a:r>
            <a:r>
              <a:rPr lang="en-US" altLang="zh-CN" sz="2000" dirty="0" err="1">
                <a:solidFill>
                  <a:schemeClr val="tx2"/>
                </a:solidFill>
                <a:latin typeface="微软雅黑" pitchFamily="34" charset="-122"/>
                <a:ea typeface="微软雅黑" pitchFamily="34" charset="-122"/>
              </a:rPr>
              <a:t>getResponseCode</a:t>
            </a:r>
            <a:r>
              <a:rPr lang="en-US" altLang="zh-CN" sz="2000" dirty="0">
                <a:solidFill>
                  <a:schemeClr val="tx2"/>
                </a:solidFill>
                <a:latin typeface="微软雅黑" pitchFamily="34" charset="-122"/>
                <a:ea typeface="微软雅黑" pitchFamily="34" charset="-122"/>
              </a:rPr>
              <a:t>() </a:t>
            </a:r>
            <a:r>
              <a:rPr lang="zh-CN" altLang="en-US" sz="2000" dirty="0">
                <a:solidFill>
                  <a:schemeClr val="tx2"/>
                </a:solidFill>
                <a:latin typeface="微软雅黑" pitchFamily="34" charset="-122"/>
                <a:ea typeface="微软雅黑" pitchFamily="34" charset="-122"/>
              </a:rPr>
              <a:t>获取服务器的响应代码</a:t>
            </a:r>
          </a:p>
          <a:p>
            <a:pPr lvl="1">
              <a:lnSpc>
                <a:spcPct val="150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String </a:t>
            </a:r>
            <a:r>
              <a:rPr lang="en-US" altLang="zh-CN" sz="2000" dirty="0" err="1">
                <a:solidFill>
                  <a:schemeClr val="tx2"/>
                </a:solidFill>
                <a:latin typeface="微软雅黑" pitchFamily="34" charset="-122"/>
                <a:ea typeface="微软雅黑" pitchFamily="34" charset="-122"/>
              </a:rPr>
              <a:t>getResponseMessage</a:t>
            </a:r>
            <a:r>
              <a:rPr lang="en-US" altLang="zh-CN" sz="2000" dirty="0">
                <a:solidFill>
                  <a:schemeClr val="tx2"/>
                </a:solidFill>
                <a:latin typeface="微软雅黑" pitchFamily="34" charset="-122"/>
                <a:ea typeface="微软雅黑" pitchFamily="34" charset="-122"/>
              </a:rPr>
              <a:t>() </a:t>
            </a:r>
            <a:r>
              <a:rPr lang="zh-CN" altLang="en-US" sz="2000" dirty="0">
                <a:solidFill>
                  <a:schemeClr val="tx2"/>
                </a:solidFill>
                <a:latin typeface="微软雅黑" pitchFamily="34" charset="-122"/>
                <a:ea typeface="微软雅黑" pitchFamily="34" charset="-122"/>
              </a:rPr>
              <a:t>获取服务器的响应消息</a:t>
            </a:r>
          </a:p>
          <a:p>
            <a:pPr lvl="1">
              <a:lnSpc>
                <a:spcPct val="150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String </a:t>
            </a:r>
            <a:r>
              <a:rPr lang="en-US" altLang="zh-CN" sz="2000" dirty="0" err="1">
                <a:solidFill>
                  <a:schemeClr val="tx2"/>
                </a:solidFill>
                <a:latin typeface="微软雅黑" pitchFamily="34" charset="-122"/>
                <a:ea typeface="微软雅黑" pitchFamily="34" charset="-122"/>
              </a:rPr>
              <a:t>getRequestMethod</a:t>
            </a:r>
            <a:r>
              <a:rPr lang="en-US" altLang="zh-CN" sz="2000" dirty="0">
                <a:solidFill>
                  <a:schemeClr val="tx2"/>
                </a:solidFill>
                <a:latin typeface="微软雅黑" pitchFamily="34" charset="-122"/>
                <a:ea typeface="微软雅黑" pitchFamily="34" charset="-122"/>
              </a:rPr>
              <a:t>() </a:t>
            </a:r>
            <a:r>
              <a:rPr lang="zh-CN" altLang="en-US" sz="2000" dirty="0">
                <a:solidFill>
                  <a:schemeClr val="tx2"/>
                </a:solidFill>
                <a:latin typeface="微软雅黑" pitchFamily="34" charset="-122"/>
                <a:ea typeface="微软雅黑" pitchFamily="34" charset="-122"/>
              </a:rPr>
              <a:t>获取发送请求的方法</a:t>
            </a:r>
          </a:p>
          <a:p>
            <a:pPr lvl="1">
              <a:lnSpc>
                <a:spcPct val="150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void </a:t>
            </a:r>
            <a:r>
              <a:rPr lang="en-US" altLang="zh-CN" sz="2000" dirty="0" err="1">
                <a:solidFill>
                  <a:schemeClr val="tx2"/>
                </a:solidFill>
                <a:latin typeface="微软雅黑" pitchFamily="34" charset="-122"/>
                <a:ea typeface="微软雅黑" pitchFamily="34" charset="-122"/>
              </a:rPr>
              <a:t>setRequestMethod</a:t>
            </a:r>
            <a:r>
              <a:rPr lang="en-US" altLang="zh-CN" sz="2000" dirty="0">
                <a:solidFill>
                  <a:schemeClr val="tx2"/>
                </a:solidFill>
                <a:latin typeface="微软雅黑" pitchFamily="34" charset="-122"/>
                <a:ea typeface="微软雅黑" pitchFamily="34" charset="-122"/>
              </a:rPr>
              <a:t>(String method) </a:t>
            </a:r>
            <a:r>
              <a:rPr lang="zh-CN" altLang="en-US" sz="2000" dirty="0">
                <a:solidFill>
                  <a:schemeClr val="tx2"/>
                </a:solidFill>
                <a:latin typeface="微软雅黑" pitchFamily="34" charset="-122"/>
                <a:ea typeface="微软雅黑" pitchFamily="34" charset="-122"/>
              </a:rPr>
              <a:t>设置发送请求的方法</a:t>
            </a:r>
          </a:p>
        </p:txBody>
      </p:sp>
    </p:spTree>
    <p:extLst>
      <p:ext uri="{BB962C8B-B14F-4D97-AF65-F5344CB8AC3E}">
        <p14:creationId xmlns:p14="http://schemas.microsoft.com/office/powerpoint/2010/main" val="341475753"/>
      </p:ext>
    </p:extLst>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dirty="0">
                <a:solidFill>
                  <a:schemeClr val="tx2"/>
                </a:solidFill>
                <a:latin typeface="黑体" pitchFamily="49" charset="-122"/>
                <a:ea typeface="黑体" pitchFamily="49" charset="-122"/>
              </a:rPr>
              <a:t>使用</a:t>
            </a:r>
            <a:r>
              <a:rPr lang="en-US" altLang="zh-CN" sz="3200" dirty="0" err="1">
                <a:solidFill>
                  <a:schemeClr val="tx2"/>
                </a:solidFill>
                <a:latin typeface="黑体" pitchFamily="49" charset="-122"/>
                <a:ea typeface="黑体" pitchFamily="49" charset="-122"/>
              </a:rPr>
              <a:t>HTTPURLConnection</a:t>
            </a:r>
            <a:r>
              <a:rPr lang="zh-CN" altLang="en-US" sz="3200" dirty="0">
                <a:solidFill>
                  <a:schemeClr val="tx2"/>
                </a:solidFill>
                <a:latin typeface="黑体" pitchFamily="49" charset="-122"/>
                <a:ea typeface="黑体" pitchFamily="49" charset="-122"/>
              </a:rPr>
              <a:t>访问网络</a:t>
            </a:r>
            <a:endParaRPr lang="en-US" altLang="zh-CN" sz="3200" dirty="0">
              <a:solidFill>
                <a:schemeClr val="tx2"/>
              </a:solidFill>
              <a:latin typeface="黑体" pitchFamily="49" charset="-122"/>
              <a:ea typeface="黑体" pitchFamily="49" charset="-122"/>
            </a:endParaRPr>
          </a:p>
        </p:txBody>
      </p:sp>
      <p:sp>
        <p:nvSpPr>
          <p:cNvPr id="5" name="文本框 4">
            <a:extLst>
              <a:ext uri="{FF2B5EF4-FFF2-40B4-BE49-F238E27FC236}">
                <a16:creationId xmlns:a16="http://schemas.microsoft.com/office/drawing/2014/main" id="{F62AD312-CBED-7641-7E72-D6789BF87691}"/>
              </a:ext>
            </a:extLst>
          </p:cNvPr>
          <p:cNvSpPr txBox="1"/>
          <p:nvPr/>
        </p:nvSpPr>
        <p:spPr>
          <a:xfrm>
            <a:off x="341645" y="1189378"/>
            <a:ext cx="8784976" cy="4598182"/>
          </a:xfrm>
          <a:prstGeom prst="rect">
            <a:avLst/>
          </a:prstGeom>
          <a:noFill/>
        </p:spPr>
        <p:txBody>
          <a:bodyPr wrap="square">
            <a:spAutoFit/>
          </a:bodyPr>
          <a:lstStyle/>
          <a:p>
            <a:pPr eaLnBrk="1" fontAlgn="auto" hangingPunct="1">
              <a:spcBef>
                <a:spcPct val="20000"/>
              </a:spcBef>
              <a:spcAft>
                <a:spcPts val="0"/>
              </a:spcAft>
              <a:buClr>
                <a:srgbClr val="C0CF3A"/>
              </a:buClr>
              <a:buSzPct val="95000"/>
              <a:defRPr/>
            </a:pPr>
            <a:r>
              <a:rPr lang="en-US" altLang="zh-CN" sz="2400" b="1" dirty="0">
                <a:solidFill>
                  <a:srgbClr val="002060"/>
                </a:solidFill>
                <a:ea typeface="黑体" panose="02010609060101010101" pitchFamily="49" charset="-122"/>
              </a:rPr>
              <a:t>1. GET</a:t>
            </a:r>
            <a:r>
              <a:rPr lang="zh-CN" altLang="en-US" sz="2400" b="1" dirty="0">
                <a:solidFill>
                  <a:srgbClr val="002060"/>
                </a:solidFill>
                <a:ea typeface="黑体" panose="02010609060101010101" pitchFamily="49" charset="-122"/>
              </a:rPr>
              <a:t>方式</a:t>
            </a:r>
            <a:r>
              <a:rPr lang="zh-CN" altLang="en-US" sz="2400" dirty="0">
                <a:solidFill>
                  <a:prstClr val="black"/>
                </a:solidFill>
                <a:ea typeface="黑体" panose="02010609060101010101" pitchFamily="49" charset="-122"/>
              </a:rPr>
              <a:t>：将参数放在</a:t>
            </a:r>
            <a:r>
              <a:rPr lang="en-US" altLang="zh-CN" sz="2400" dirty="0" err="1">
                <a:solidFill>
                  <a:prstClr val="black"/>
                </a:solidFill>
                <a:ea typeface="黑体" panose="02010609060101010101" pitchFamily="49" charset="-122"/>
              </a:rPr>
              <a:t>url</a:t>
            </a:r>
            <a:r>
              <a:rPr lang="zh-CN" altLang="en-US" sz="2400" dirty="0">
                <a:solidFill>
                  <a:prstClr val="black"/>
                </a:solidFill>
                <a:ea typeface="黑体" panose="02010609060101010101" pitchFamily="49" charset="-122"/>
              </a:rPr>
              <a:t>后一起传递。</a:t>
            </a:r>
          </a:p>
          <a:p>
            <a:pPr eaLnBrk="1" fontAlgn="auto" hangingPunct="1">
              <a:spcBef>
                <a:spcPct val="20000"/>
              </a:spcBef>
              <a:spcAft>
                <a:spcPts val="0"/>
              </a:spcAft>
              <a:buClr>
                <a:srgbClr val="C0CF3A"/>
              </a:buClr>
              <a:buSzPct val="95000"/>
              <a:defRPr/>
            </a:pPr>
            <a:r>
              <a:rPr lang="zh-CN" altLang="en-US" sz="2400" dirty="0">
                <a:solidFill>
                  <a:prstClr val="black"/>
                </a:solidFill>
                <a:ea typeface="黑体" panose="02010609060101010101" pitchFamily="49" charset="-122"/>
              </a:rPr>
              <a:t>步骤：</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(1).</a:t>
            </a:r>
            <a:r>
              <a:rPr lang="zh-CN" altLang="en-US" sz="2000" dirty="0">
                <a:solidFill>
                  <a:prstClr val="black"/>
                </a:solidFill>
                <a:ea typeface="黑体" panose="02010609060101010101" pitchFamily="49" charset="-122"/>
              </a:rPr>
              <a:t>建立</a:t>
            </a:r>
            <a:r>
              <a:rPr lang="en-US" altLang="zh-CN" sz="2000" dirty="0">
                <a:solidFill>
                  <a:prstClr val="black"/>
                </a:solidFill>
                <a:ea typeface="黑体" panose="02010609060101010101" pitchFamily="49" charset="-122"/>
              </a:rPr>
              <a:t>URL</a:t>
            </a:r>
            <a:r>
              <a:rPr lang="zh-CN" altLang="en-US" sz="2000" dirty="0">
                <a:solidFill>
                  <a:prstClr val="black"/>
                </a:solidFill>
                <a:ea typeface="黑体" panose="02010609060101010101" pitchFamily="49" charset="-122"/>
              </a:rPr>
              <a:t>，</a:t>
            </a:r>
            <a:r>
              <a:rPr lang="en-US" altLang="zh-CN" sz="2000" dirty="0">
                <a:solidFill>
                  <a:prstClr val="black"/>
                </a:solidFill>
                <a:ea typeface="黑体" panose="02010609060101010101" pitchFamily="49" charset="-122"/>
              </a:rPr>
              <a:t>URL </a:t>
            </a:r>
            <a:r>
              <a:rPr lang="en-US" altLang="zh-CN" sz="2000" dirty="0" err="1">
                <a:solidFill>
                  <a:prstClr val="black"/>
                </a:solidFill>
                <a:ea typeface="黑体" panose="02010609060101010101" pitchFamily="49" charset="-122"/>
              </a:rPr>
              <a:t>url</a:t>
            </a:r>
            <a:r>
              <a:rPr lang="en-US" altLang="zh-CN" sz="2000" dirty="0">
                <a:solidFill>
                  <a:prstClr val="black"/>
                </a:solidFill>
                <a:ea typeface="黑体" panose="02010609060101010101" pitchFamily="49" charset="-122"/>
              </a:rPr>
              <a:t>=new URL(</a:t>
            </a:r>
            <a:r>
              <a:rPr lang="en-US" altLang="zh-CN" sz="2000" dirty="0" err="1">
                <a:solidFill>
                  <a:prstClr val="black"/>
                </a:solidFill>
                <a:ea typeface="黑体" panose="02010609060101010101" pitchFamily="49" charset="-122"/>
              </a:rPr>
              <a:t>urltmp</a:t>
            </a:r>
            <a:r>
              <a:rPr lang="en-US" altLang="zh-CN" sz="2000" dirty="0">
                <a:solidFill>
                  <a:prstClr val="black"/>
                </a:solidFill>
                <a:ea typeface="黑体" panose="02010609060101010101" pitchFamily="49" charset="-122"/>
              </a:rPr>
              <a:t>); </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(2)</a:t>
            </a:r>
            <a:r>
              <a:rPr lang="zh-CN" altLang="en-US" sz="2000" dirty="0">
                <a:solidFill>
                  <a:prstClr val="black"/>
                </a:solidFill>
                <a:ea typeface="黑体" panose="02010609060101010101" pitchFamily="49" charset="-122"/>
              </a:rPr>
              <a:t>使用</a:t>
            </a:r>
            <a:r>
              <a:rPr lang="en-US" altLang="zh-CN" sz="2000" dirty="0">
                <a:solidFill>
                  <a:prstClr val="black"/>
                </a:solidFill>
                <a:ea typeface="黑体" panose="02010609060101010101" pitchFamily="49" charset="-122"/>
              </a:rPr>
              <a:t>URL</a:t>
            </a:r>
            <a:r>
              <a:rPr lang="zh-CN" altLang="en-US" sz="2000" dirty="0">
                <a:solidFill>
                  <a:prstClr val="black"/>
                </a:solidFill>
                <a:ea typeface="黑体" panose="02010609060101010101" pitchFamily="49" charset="-122"/>
              </a:rPr>
              <a:t>建立连接，</a:t>
            </a:r>
            <a:r>
              <a:rPr lang="en-US" altLang="zh-CN" dirty="0" err="1">
                <a:solidFill>
                  <a:prstClr val="black"/>
                </a:solidFill>
                <a:ea typeface="黑体" panose="02010609060101010101" pitchFamily="49" charset="-122"/>
              </a:rPr>
              <a:t>HttpURLConnection</a:t>
            </a:r>
            <a:r>
              <a:rPr lang="en-US" altLang="zh-CN" dirty="0">
                <a:solidFill>
                  <a:prstClr val="black"/>
                </a:solidFill>
                <a:ea typeface="黑体" panose="02010609060101010101" pitchFamily="49" charset="-122"/>
              </a:rPr>
              <a:t> connection=</a:t>
            </a:r>
            <a:r>
              <a:rPr lang="en-US" altLang="zh-CN" dirty="0" err="1">
                <a:solidFill>
                  <a:prstClr val="black"/>
                </a:solidFill>
                <a:ea typeface="黑体" panose="02010609060101010101" pitchFamily="49" charset="-122"/>
              </a:rPr>
              <a:t>url.openConnection</a:t>
            </a:r>
            <a:r>
              <a:rPr lang="en-US" altLang="zh-CN" dirty="0">
                <a:solidFill>
                  <a:prstClr val="black"/>
                </a:solidFill>
                <a:ea typeface="黑体" panose="02010609060101010101" pitchFamily="49" charset="-122"/>
              </a:rPr>
              <a:t>();</a:t>
            </a:r>
            <a:endParaRPr lang="en-US" altLang="zh-CN" sz="2000" dirty="0">
              <a:solidFill>
                <a:prstClr val="black"/>
              </a:solidFill>
              <a:ea typeface="黑体" panose="02010609060101010101" pitchFamily="49" charset="-122"/>
            </a:endParaRP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(3) </a:t>
            </a:r>
            <a:r>
              <a:rPr lang="zh-CN" altLang="en-US" sz="2000" dirty="0">
                <a:solidFill>
                  <a:prstClr val="black"/>
                </a:solidFill>
                <a:ea typeface="黑体" panose="02010609060101010101" pitchFamily="49" charset="-122"/>
              </a:rPr>
              <a:t>设置</a:t>
            </a:r>
            <a:r>
              <a:rPr lang="en-US" altLang="zh-CN" sz="2000" dirty="0">
                <a:solidFill>
                  <a:prstClr val="black"/>
                </a:solidFill>
                <a:ea typeface="黑体" panose="02010609060101010101" pitchFamily="49" charset="-122"/>
              </a:rPr>
              <a:t>HTTP</a:t>
            </a:r>
            <a:r>
              <a:rPr lang="zh-CN" altLang="en-US" sz="2000" dirty="0">
                <a:solidFill>
                  <a:prstClr val="black"/>
                </a:solidFill>
                <a:ea typeface="黑体" panose="02010609060101010101" pitchFamily="49" charset="-122"/>
              </a:rPr>
              <a:t>请求方式，默认为</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a:t>
            </a:r>
            <a:r>
              <a:rPr lang="en-US" altLang="zh-CN" dirty="0" err="1">
                <a:solidFill>
                  <a:prstClr val="black"/>
                </a:solidFill>
                <a:ea typeface="黑体" panose="02010609060101010101" pitchFamily="49" charset="-122"/>
              </a:rPr>
              <a:t>connection.setRequestMethod</a:t>
            </a:r>
            <a:r>
              <a:rPr lang="en-US" altLang="zh-CN" dirty="0">
                <a:solidFill>
                  <a:prstClr val="black"/>
                </a:solidFill>
                <a:ea typeface="黑体" panose="02010609060101010101" pitchFamily="49" charset="-122"/>
              </a:rPr>
              <a:t>("GET");</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(4)</a:t>
            </a:r>
            <a:r>
              <a:rPr lang="zh-CN" altLang="en-US" sz="2000" dirty="0">
                <a:solidFill>
                  <a:prstClr val="black"/>
                </a:solidFill>
                <a:ea typeface="黑体" panose="02010609060101010101" pitchFamily="49" charset="-122"/>
              </a:rPr>
              <a:t>设置连接超时，读取超时的毫秒数，以及服务器希望得到的一些消息头  </a:t>
            </a:r>
            <a:endParaRPr lang="en-US" altLang="zh-CN" sz="2000" dirty="0">
              <a:solidFill>
                <a:prstClr val="black"/>
              </a:solidFill>
              <a:ea typeface="黑体" panose="02010609060101010101" pitchFamily="49" charset="-122"/>
            </a:endParaRPr>
          </a:p>
          <a:p>
            <a:pPr marL="182880" lvl="1" eaLnBrk="1" fontAlgn="auto" hangingPunct="1">
              <a:spcBef>
                <a:spcPct val="20000"/>
              </a:spcBef>
              <a:spcAft>
                <a:spcPts val="0"/>
              </a:spcAft>
              <a:buClr>
                <a:srgbClr val="549E39"/>
              </a:buClr>
              <a:buSzPct val="85000"/>
              <a:defRPr/>
            </a:pPr>
            <a:r>
              <a:rPr lang="en-US" altLang="zh-CN" sz="2000" b="1"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conn.setConnectTimeout</a:t>
            </a:r>
            <a:r>
              <a:rPr lang="en-US" altLang="zh-CN" sz="2000" dirty="0">
                <a:solidFill>
                  <a:prstClr val="black"/>
                </a:solidFill>
                <a:ea typeface="黑体" panose="02010609060101010101" pitchFamily="49" charset="-122"/>
              </a:rPr>
              <a:t>(6*1000); </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(5)</a:t>
            </a:r>
            <a:r>
              <a:rPr lang="zh-CN" altLang="en-US" sz="2000" dirty="0">
                <a:solidFill>
                  <a:prstClr val="black"/>
                </a:solidFill>
                <a:ea typeface="黑体" panose="02010609060101010101" pitchFamily="49" charset="-122"/>
              </a:rPr>
              <a:t>连接，并获取服务器返回的数据流 </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InputStream</a:t>
            </a:r>
            <a:r>
              <a:rPr lang="en-US" altLang="zh-CN" sz="2000" dirty="0">
                <a:solidFill>
                  <a:prstClr val="black"/>
                </a:solidFill>
                <a:ea typeface="黑体" panose="02010609060101010101" pitchFamily="49" charset="-122"/>
              </a:rPr>
              <a:t> in = </a:t>
            </a:r>
            <a:r>
              <a:rPr lang="en-US" altLang="zh-CN" sz="2000" dirty="0" err="1">
                <a:solidFill>
                  <a:prstClr val="black"/>
                </a:solidFill>
                <a:ea typeface="黑体" panose="02010609060101010101" pitchFamily="49" charset="-122"/>
              </a:rPr>
              <a:t>connection.getInputStream</a:t>
            </a:r>
            <a:r>
              <a:rPr lang="en-US" altLang="zh-CN" sz="2000" dirty="0">
                <a:solidFill>
                  <a:prstClr val="black"/>
                </a:solidFill>
                <a:ea typeface="黑体" panose="02010609060101010101" pitchFamily="49" charset="-122"/>
              </a:rPr>
              <a:t>();</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(6)</a:t>
            </a:r>
            <a:r>
              <a:rPr lang="zh-CN" altLang="en-US" sz="2000" dirty="0">
                <a:solidFill>
                  <a:prstClr val="black"/>
                </a:solidFill>
                <a:ea typeface="黑体" panose="02010609060101010101" pitchFamily="49" charset="-122"/>
              </a:rPr>
              <a:t>使用</a:t>
            </a:r>
            <a:r>
              <a:rPr lang="en-US" altLang="zh-CN" sz="2000" dirty="0">
                <a:solidFill>
                  <a:prstClr val="black"/>
                </a:solidFill>
                <a:ea typeface="黑体" panose="02010609060101010101" pitchFamily="49" charset="-122"/>
              </a:rPr>
              <a:t>IO</a:t>
            </a:r>
            <a:r>
              <a:rPr lang="zh-CN" altLang="en-US" sz="2000" dirty="0">
                <a:solidFill>
                  <a:prstClr val="black"/>
                </a:solidFill>
                <a:ea typeface="黑体" panose="02010609060101010101" pitchFamily="49" charset="-122"/>
              </a:rPr>
              <a:t>流处理数据，这里以</a:t>
            </a:r>
            <a:r>
              <a:rPr lang="en-US" altLang="zh-CN" sz="2000" dirty="0" err="1">
                <a:solidFill>
                  <a:prstClr val="black"/>
                </a:solidFill>
                <a:ea typeface="黑体" panose="02010609060101010101" pitchFamily="49" charset="-122"/>
              </a:rPr>
              <a:t>BufferedReader</a:t>
            </a:r>
            <a:r>
              <a:rPr lang="zh-CN" altLang="en-US" sz="2000" dirty="0">
                <a:solidFill>
                  <a:prstClr val="black"/>
                </a:solidFill>
                <a:ea typeface="黑体" panose="02010609060101010101" pitchFamily="49" charset="-122"/>
              </a:rPr>
              <a:t>为例</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	</a:t>
            </a:r>
            <a:r>
              <a:rPr lang="en-US" altLang="zh-CN" dirty="0" err="1">
                <a:solidFill>
                  <a:prstClr val="black"/>
                </a:solidFill>
                <a:ea typeface="黑体" panose="02010609060101010101" pitchFamily="49" charset="-122"/>
              </a:rPr>
              <a:t>BufferedReader</a:t>
            </a:r>
            <a:r>
              <a:rPr lang="en-US" altLang="zh-CN" dirty="0">
                <a:solidFill>
                  <a:prstClr val="black"/>
                </a:solidFill>
                <a:ea typeface="黑体" panose="02010609060101010101" pitchFamily="49" charset="-122"/>
              </a:rPr>
              <a:t> reader = new </a:t>
            </a:r>
            <a:r>
              <a:rPr lang="en-US" altLang="zh-CN" dirty="0" err="1">
                <a:solidFill>
                  <a:prstClr val="black"/>
                </a:solidFill>
                <a:ea typeface="黑体" panose="02010609060101010101" pitchFamily="49" charset="-122"/>
              </a:rPr>
              <a:t>BufferedReader</a:t>
            </a:r>
            <a:r>
              <a:rPr lang="en-US" altLang="zh-CN" dirty="0">
                <a:solidFill>
                  <a:prstClr val="black"/>
                </a:solidFill>
                <a:ea typeface="黑体" panose="02010609060101010101" pitchFamily="49" charset="-122"/>
              </a:rPr>
              <a:t>(new </a:t>
            </a:r>
            <a:r>
              <a:rPr lang="en-US" altLang="zh-CN" dirty="0" err="1">
                <a:solidFill>
                  <a:prstClr val="black"/>
                </a:solidFill>
                <a:ea typeface="黑体" panose="02010609060101010101" pitchFamily="49" charset="-122"/>
              </a:rPr>
              <a:t>InputStreamReader</a:t>
            </a:r>
            <a:r>
              <a:rPr lang="en-US" altLang="zh-CN" dirty="0">
                <a:solidFill>
                  <a:prstClr val="black"/>
                </a:solidFill>
                <a:ea typeface="黑体" panose="02010609060101010101" pitchFamily="49" charset="-122"/>
              </a:rPr>
              <a:t>(in));</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(7)</a:t>
            </a:r>
            <a:r>
              <a:rPr lang="zh-CN" altLang="en-US" sz="2000" dirty="0">
                <a:solidFill>
                  <a:prstClr val="black"/>
                </a:solidFill>
                <a:ea typeface="黑体" panose="02010609060101010101" pitchFamily="49" charset="-122"/>
              </a:rPr>
              <a:t>关闭连接：</a:t>
            </a:r>
            <a:r>
              <a:rPr lang="en-US" altLang="zh-CN" sz="2000" dirty="0" err="1">
                <a:solidFill>
                  <a:prstClr val="black"/>
                </a:solidFill>
                <a:ea typeface="黑体" panose="02010609060101010101" pitchFamily="49" charset="-122"/>
              </a:rPr>
              <a:t>connection.disconnect</a:t>
            </a:r>
            <a:r>
              <a:rPr lang="en-US" altLang="zh-CN" sz="2000" dirty="0">
                <a:solidFill>
                  <a:prstClr val="black"/>
                </a:solidFill>
                <a:ea typeface="黑体" panose="02010609060101010101" pitchFamily="49" charset="-122"/>
              </a:rPr>
              <a:t>();</a:t>
            </a:r>
          </a:p>
        </p:txBody>
      </p:sp>
    </p:spTree>
    <p:extLst>
      <p:ext uri="{BB962C8B-B14F-4D97-AF65-F5344CB8AC3E}">
        <p14:creationId xmlns:p14="http://schemas.microsoft.com/office/powerpoint/2010/main" val="4017582611"/>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HTTPURLConnection</a:t>
            </a:r>
            <a:r>
              <a:rPr lang="zh-CN" altLang="en-US" sz="3200">
                <a:solidFill>
                  <a:schemeClr val="tx2"/>
                </a:solidFill>
                <a:latin typeface="黑体" pitchFamily="49" charset="-122"/>
                <a:ea typeface="黑体" pitchFamily="49" charset="-122"/>
              </a:rPr>
              <a:t>异步下载</a:t>
            </a:r>
            <a:endParaRPr lang="en-US" altLang="zh-CN" sz="3200">
              <a:solidFill>
                <a:schemeClr val="tx2"/>
              </a:solidFill>
              <a:latin typeface="黑体" pitchFamily="49" charset="-122"/>
              <a:ea typeface="黑体" pitchFamily="49" charset="-122"/>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200800" cy="4464496"/>
          </a:xfrm>
          <a:prstGeom prst="rect">
            <a:avLst/>
          </a:prstGeom>
          <a:noFill/>
          <a:ln>
            <a:noFill/>
          </a:ln>
        </p:spPr>
      </p:pic>
    </p:spTree>
    <p:extLst>
      <p:ext uri="{BB962C8B-B14F-4D97-AF65-F5344CB8AC3E}">
        <p14:creationId xmlns:p14="http://schemas.microsoft.com/office/powerpoint/2010/main" val="4256022453"/>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使用</a:t>
            </a:r>
            <a:r>
              <a:rPr lang="en-US" altLang="zh-CN" sz="3200">
                <a:solidFill>
                  <a:schemeClr val="tx2"/>
                </a:solidFill>
                <a:latin typeface="黑体" pitchFamily="49" charset="-122"/>
                <a:ea typeface="黑体" pitchFamily="49" charset="-122"/>
              </a:rPr>
              <a:t>HTTPURLConnection</a:t>
            </a:r>
            <a:r>
              <a:rPr lang="zh-CN" altLang="en-US" sz="3200">
                <a:solidFill>
                  <a:schemeClr val="tx2"/>
                </a:solidFill>
                <a:latin typeface="黑体" pitchFamily="49" charset="-122"/>
                <a:ea typeface="黑体" pitchFamily="49" charset="-122"/>
              </a:rPr>
              <a:t>访问网络</a:t>
            </a:r>
            <a:endParaRPr lang="en-US" altLang="zh-CN" sz="3200">
              <a:solidFill>
                <a:schemeClr val="tx2"/>
              </a:solidFill>
              <a:latin typeface="黑体" pitchFamily="49" charset="-122"/>
              <a:ea typeface="黑体" pitchFamily="49" charset="-122"/>
            </a:endParaRPr>
          </a:p>
        </p:txBody>
      </p:sp>
      <p:sp>
        <p:nvSpPr>
          <p:cNvPr id="5" name="文本框 4">
            <a:extLst>
              <a:ext uri="{FF2B5EF4-FFF2-40B4-BE49-F238E27FC236}">
                <a16:creationId xmlns:a16="http://schemas.microsoft.com/office/drawing/2014/main" id="{F62AD312-CBED-7641-7E72-D6789BF87691}"/>
              </a:ext>
            </a:extLst>
          </p:cNvPr>
          <p:cNvSpPr txBox="1"/>
          <p:nvPr/>
        </p:nvSpPr>
        <p:spPr>
          <a:xfrm>
            <a:off x="341645" y="1189378"/>
            <a:ext cx="8784976" cy="5678478"/>
          </a:xfrm>
          <a:prstGeom prst="rect">
            <a:avLst/>
          </a:prstGeom>
          <a:noFill/>
        </p:spPr>
        <p:txBody>
          <a:bodyPr wrap="square">
            <a:spAutoFit/>
          </a:bodyPr>
          <a:lstStyle/>
          <a:p>
            <a:pPr eaLnBrk="1" fontAlgn="auto" hangingPunct="1">
              <a:spcBef>
                <a:spcPct val="20000"/>
              </a:spcBef>
              <a:spcAft>
                <a:spcPts val="0"/>
              </a:spcAft>
              <a:buClr>
                <a:srgbClr val="C0CF3A"/>
              </a:buClr>
              <a:buSzPct val="95000"/>
              <a:defRPr/>
            </a:pPr>
            <a:r>
              <a:rPr lang="en-US" altLang="zh-CN" sz="2800" b="1" dirty="0">
                <a:solidFill>
                  <a:srgbClr val="002060"/>
                </a:solidFill>
                <a:ea typeface="黑体" panose="02010609060101010101" pitchFamily="49" charset="-122"/>
              </a:rPr>
              <a:t>2. POST</a:t>
            </a:r>
            <a:r>
              <a:rPr lang="zh-CN" altLang="en-US" sz="2800" b="1" dirty="0">
                <a:solidFill>
                  <a:srgbClr val="002060"/>
                </a:solidFill>
                <a:ea typeface="黑体" panose="02010609060101010101" pitchFamily="49" charset="-122"/>
              </a:rPr>
              <a:t>方式</a:t>
            </a:r>
            <a:r>
              <a:rPr lang="zh-CN" altLang="en-US" sz="28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(1)</a:t>
            </a:r>
            <a:r>
              <a:rPr lang="zh-CN" altLang="en-US" sz="2400" dirty="0">
                <a:solidFill>
                  <a:prstClr val="black"/>
                </a:solidFill>
                <a:ea typeface="黑体" panose="02010609060101010101" pitchFamily="49" charset="-122"/>
              </a:rPr>
              <a:t>建立</a:t>
            </a:r>
            <a:r>
              <a:rPr lang="en-US" altLang="zh-CN" sz="2400" dirty="0">
                <a:solidFill>
                  <a:prstClr val="black"/>
                </a:solidFill>
                <a:ea typeface="黑体" panose="02010609060101010101" pitchFamily="49" charset="-122"/>
              </a:rPr>
              <a:t>URL</a:t>
            </a:r>
            <a:r>
              <a:rPr lang="zh-CN" altLang="en-US" sz="2400" dirty="0">
                <a:solidFill>
                  <a:prstClr val="black"/>
                </a:solidFill>
                <a:ea typeface="黑体" panose="02010609060101010101" pitchFamily="49" charset="-122"/>
              </a:rPr>
              <a:t>：</a:t>
            </a:r>
            <a:r>
              <a:rPr lang="en-US" altLang="zh-CN" sz="2400" dirty="0">
                <a:solidFill>
                  <a:prstClr val="black"/>
                </a:solidFill>
                <a:ea typeface="黑体" panose="02010609060101010101" pitchFamily="49" charset="-122"/>
              </a:rPr>
              <a:t>URL </a:t>
            </a:r>
            <a:r>
              <a:rPr lang="en-US" altLang="zh-CN" sz="2400" dirty="0" err="1">
                <a:solidFill>
                  <a:prstClr val="black"/>
                </a:solidFill>
                <a:ea typeface="黑体" panose="02010609060101010101" pitchFamily="49" charset="-122"/>
              </a:rPr>
              <a:t>url</a:t>
            </a:r>
            <a:r>
              <a:rPr lang="en-US" altLang="zh-CN" sz="2400" dirty="0">
                <a:solidFill>
                  <a:prstClr val="black"/>
                </a:solidFill>
                <a:ea typeface="黑体" panose="02010609060101010101" pitchFamily="49" charset="-122"/>
              </a:rPr>
              <a:t>=new URL(</a:t>
            </a:r>
            <a:r>
              <a:rPr lang="en-US" altLang="zh-CN" sz="2400" dirty="0" err="1">
                <a:solidFill>
                  <a:prstClr val="black"/>
                </a:solidFill>
                <a:ea typeface="黑体" panose="02010609060101010101" pitchFamily="49" charset="-122"/>
              </a:rPr>
              <a:t>xxxxx</a:t>
            </a:r>
            <a:r>
              <a:rPr lang="en-US" altLang="zh-CN" sz="24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(2)</a:t>
            </a:r>
            <a:r>
              <a:rPr lang="zh-CN" altLang="en-US" sz="2400" dirty="0">
                <a:solidFill>
                  <a:prstClr val="black"/>
                </a:solidFill>
                <a:ea typeface="黑体" panose="02010609060101010101" pitchFamily="49" charset="-122"/>
              </a:rPr>
              <a:t>建立连接：</a:t>
            </a:r>
            <a:r>
              <a:rPr lang="en-US" altLang="zh-CN" sz="2400" dirty="0" err="1">
                <a:solidFill>
                  <a:prstClr val="black"/>
                </a:solidFill>
                <a:ea typeface="黑体" panose="02010609060101010101" pitchFamily="49" charset="-122"/>
              </a:rPr>
              <a:t>HttpURLConnection</a:t>
            </a:r>
            <a:r>
              <a:rPr lang="en-US" altLang="zh-CN" sz="2400" dirty="0">
                <a:solidFill>
                  <a:prstClr val="black"/>
                </a:solidFill>
                <a:ea typeface="黑体" panose="02010609060101010101" pitchFamily="49" charset="-122"/>
              </a:rPr>
              <a:t> connection=</a:t>
            </a:r>
            <a:r>
              <a:rPr lang="en-US" altLang="zh-CN" sz="2400" dirty="0" err="1">
                <a:solidFill>
                  <a:prstClr val="black"/>
                </a:solidFill>
                <a:ea typeface="黑体" panose="02010609060101010101" pitchFamily="49" charset="-122"/>
              </a:rPr>
              <a:t>url.openConnection</a:t>
            </a:r>
            <a:r>
              <a:rPr lang="en-US" altLang="zh-CN" sz="24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(3)</a:t>
            </a:r>
            <a:r>
              <a:rPr lang="zh-CN" altLang="en-US" sz="2400" b="1" dirty="0">
                <a:solidFill>
                  <a:srgbClr val="FF0066"/>
                </a:solidFill>
                <a:ea typeface="黑体" panose="02010609060101010101" pitchFamily="49" charset="-122"/>
              </a:rPr>
              <a:t>配置属性</a:t>
            </a:r>
            <a:r>
              <a:rPr lang="zh-CN" altLang="en-US" sz="2400" dirty="0">
                <a:solidFill>
                  <a:prstClr val="black"/>
                </a:solidFill>
                <a:ea typeface="黑体" panose="02010609060101010101" pitchFamily="49" charset="-122"/>
              </a:rPr>
              <a:t>，与</a:t>
            </a:r>
            <a:r>
              <a:rPr lang="en-US" altLang="zh-CN" sz="2400" dirty="0">
                <a:solidFill>
                  <a:prstClr val="black"/>
                </a:solidFill>
                <a:ea typeface="黑体" panose="02010609060101010101" pitchFamily="49" charset="-122"/>
              </a:rPr>
              <a:t>GET</a:t>
            </a:r>
            <a:r>
              <a:rPr lang="zh-CN" altLang="en-US" sz="2400" dirty="0">
                <a:solidFill>
                  <a:prstClr val="black"/>
                </a:solidFill>
                <a:ea typeface="黑体" panose="02010609060101010101" pitchFamily="49" charset="-122"/>
              </a:rPr>
              <a:t>方式不同：</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setDoOutput</a:t>
            </a:r>
            <a:r>
              <a:rPr lang="en-US" altLang="zh-CN" sz="2000" dirty="0">
                <a:solidFill>
                  <a:prstClr val="black"/>
                </a:solidFill>
                <a:ea typeface="黑体" panose="02010609060101010101" pitchFamily="49" charset="-122"/>
              </a:rPr>
              <a:t>(true);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不设置</a:t>
            </a:r>
            <a:r>
              <a:rPr lang="en-US" altLang="zh-CN" dirty="0" err="1">
                <a:solidFill>
                  <a:prstClr val="black"/>
                </a:solidFill>
                <a:latin typeface="微软雅黑" pitchFamily="34" charset="-122"/>
                <a:ea typeface="微软雅黑" pitchFamily="34" charset="-122"/>
              </a:rPr>
              <a:t>doOutput</a:t>
            </a:r>
            <a:r>
              <a:rPr lang="zh-CN" altLang="en-US" dirty="0">
                <a:solidFill>
                  <a:prstClr val="black"/>
                </a:solidFill>
                <a:latin typeface="微软雅黑" pitchFamily="34" charset="-122"/>
                <a:ea typeface="微软雅黑" pitchFamily="34" charset="-122"/>
              </a:rPr>
              <a:t>属性，无法在内容上送数据</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setDoInput</a:t>
            </a:r>
            <a:r>
              <a:rPr lang="en-US" altLang="zh-CN" sz="2000" dirty="0">
                <a:solidFill>
                  <a:prstClr val="black"/>
                </a:solidFill>
                <a:ea typeface="黑体" panose="02010609060101010101" pitchFamily="49" charset="-122"/>
              </a:rPr>
              <a:t>(true);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可以缺省，默认是</a:t>
            </a:r>
            <a:r>
              <a:rPr lang="en-US" altLang="zh-CN" dirty="0">
                <a:solidFill>
                  <a:prstClr val="black"/>
                </a:solidFill>
                <a:latin typeface="微软雅黑" pitchFamily="34" charset="-122"/>
                <a:ea typeface="微软雅黑" pitchFamily="34" charset="-122"/>
              </a:rPr>
              <a:t>true</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srgbClr val="FF0066"/>
                </a:solidFill>
                <a:ea typeface="黑体" panose="02010609060101010101" pitchFamily="49" charset="-122"/>
              </a:rPr>
              <a:t>setRequestMethod</a:t>
            </a:r>
            <a:r>
              <a:rPr lang="en-US" altLang="zh-CN" sz="2000" dirty="0">
                <a:solidFill>
                  <a:prstClr val="black"/>
                </a:solidFill>
                <a:ea typeface="黑体" panose="02010609060101010101" pitchFamily="49" charset="-122"/>
              </a:rPr>
              <a:t>("POST");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注意</a:t>
            </a:r>
            <a:r>
              <a:rPr lang="en-US" altLang="zh-CN" dirty="0">
                <a:solidFill>
                  <a:prstClr val="black"/>
                </a:solidFill>
                <a:latin typeface="微软雅黑" pitchFamily="34" charset="-122"/>
                <a:ea typeface="微软雅黑" pitchFamily="34" charset="-122"/>
              </a:rPr>
              <a:t>POST</a:t>
            </a:r>
            <a:r>
              <a:rPr lang="zh-CN" altLang="en-US" dirty="0">
                <a:solidFill>
                  <a:prstClr val="black"/>
                </a:solidFill>
                <a:latin typeface="微软雅黑" pitchFamily="34" charset="-122"/>
                <a:ea typeface="微软雅黑" pitchFamily="34" charset="-122"/>
              </a:rPr>
              <a:t>要全大写</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setUseCaches</a:t>
            </a:r>
            <a:r>
              <a:rPr lang="en-US" altLang="zh-CN" sz="2000" dirty="0">
                <a:solidFill>
                  <a:prstClr val="black"/>
                </a:solidFill>
                <a:ea typeface="黑体" panose="02010609060101010101" pitchFamily="49" charset="-122"/>
              </a:rPr>
              <a:t>(false); </a:t>
            </a:r>
            <a:r>
              <a:rPr lang="en-US" altLang="zh-CN" dirty="0">
                <a:solidFill>
                  <a:prstClr val="black"/>
                </a:solidFill>
                <a:latin typeface="微软雅黑" pitchFamily="34" charset="-122"/>
                <a:ea typeface="微软雅黑" pitchFamily="34" charset="-122"/>
              </a:rPr>
              <a:t>//post</a:t>
            </a:r>
            <a:r>
              <a:rPr lang="zh-CN" altLang="en-US" dirty="0">
                <a:solidFill>
                  <a:prstClr val="black"/>
                </a:solidFill>
                <a:latin typeface="微软雅黑" pitchFamily="34" charset="-122"/>
                <a:ea typeface="微软雅黑" pitchFamily="34" charset="-122"/>
              </a:rPr>
              <a:t>方式不能使用缓存</a:t>
            </a: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setInstanceFollowRedirects</a:t>
            </a:r>
            <a:r>
              <a:rPr lang="en-US" altLang="zh-CN" sz="2000" dirty="0">
                <a:solidFill>
                  <a:prstClr val="black"/>
                </a:solidFill>
                <a:ea typeface="黑体" panose="02010609060101010101" pitchFamily="49" charset="-122"/>
              </a:rPr>
              <a:t>(true);</a:t>
            </a:r>
          </a:p>
          <a:p>
            <a:pPr marL="182880" lvl="1" eaLnBrk="1" fontAlgn="auto" hangingPunct="1">
              <a:spcBef>
                <a:spcPct val="20000"/>
              </a:spcBef>
              <a:spcAft>
                <a:spcPts val="0"/>
              </a:spcAft>
              <a:buClr>
                <a:srgbClr val="549E39"/>
              </a:buClr>
              <a:buSzPct val="85000"/>
              <a:defRPr/>
            </a:pP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如果不设置这个属性，那么上送的参数是对象时，有可能抛出异常</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setRequestProperty</a:t>
            </a:r>
            <a:r>
              <a:rPr lang="en-US" altLang="zh-CN" sz="2000" dirty="0">
                <a:solidFill>
                  <a:prstClr val="black"/>
                </a:solidFill>
                <a:ea typeface="黑体" panose="02010609060101010101" pitchFamily="49" charset="-122"/>
              </a:rPr>
              <a:t>("Content-</a:t>
            </a:r>
            <a:r>
              <a:rPr lang="en-US" altLang="zh-CN" sz="2000" dirty="0" err="1">
                <a:solidFill>
                  <a:prstClr val="black"/>
                </a:solidFill>
                <a:ea typeface="黑体" panose="02010609060101010101" pitchFamily="49" charset="-122"/>
              </a:rPr>
              <a:t>type","application</a:t>
            </a:r>
            <a:r>
              <a:rPr lang="en-US" altLang="zh-CN" sz="2000" dirty="0">
                <a:solidFill>
                  <a:prstClr val="black"/>
                </a:solidFill>
                <a:ea typeface="黑体" panose="02010609060101010101" pitchFamily="49" charset="-122"/>
              </a:rPr>
              <a:t>/x-java-serialized-object");</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connection.</a:t>
            </a:r>
            <a:r>
              <a:rPr lang="en-US" altLang="zh-CN" sz="2000" b="1" dirty="0" err="1">
                <a:solidFill>
                  <a:prstClr val="black"/>
                </a:solidFill>
                <a:ea typeface="黑体" panose="02010609060101010101" pitchFamily="49" charset="-122"/>
              </a:rPr>
              <a:t>connect</a:t>
            </a:r>
            <a:r>
              <a:rPr lang="en-US" altLang="zh-CN" sz="2000" dirty="0">
                <a:solidFill>
                  <a:prstClr val="black"/>
                </a:solidFill>
                <a:ea typeface="黑体" panose="02010609060101010101" pitchFamily="49" charset="-122"/>
              </a:rPr>
              <a:t>();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连接必须在上面之后，可以缺省，调用</a:t>
            </a:r>
            <a:r>
              <a:rPr lang="en-US" altLang="zh-CN" dirty="0" err="1">
                <a:solidFill>
                  <a:prstClr val="black"/>
                </a:solidFill>
                <a:latin typeface="微软雅黑" pitchFamily="34" charset="-122"/>
                <a:ea typeface="微软雅黑" pitchFamily="34" charset="-122"/>
              </a:rPr>
              <a:t>OutputStream</a:t>
            </a:r>
            <a:r>
              <a:rPr lang="zh-CN" altLang="en-US" dirty="0">
                <a:solidFill>
                  <a:prstClr val="black"/>
                </a:solidFill>
                <a:latin typeface="微软雅黑" pitchFamily="34" charset="-122"/>
                <a:ea typeface="微软雅黑" pitchFamily="34" charset="-122"/>
              </a:rPr>
              <a:t>时默认连接一次</a:t>
            </a:r>
            <a:endParaRPr lang="en-US" altLang="zh-CN" sz="20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43783309"/>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使用</a:t>
            </a:r>
            <a:r>
              <a:rPr lang="en-US" altLang="zh-CN" sz="3200">
                <a:solidFill>
                  <a:schemeClr val="tx2"/>
                </a:solidFill>
                <a:latin typeface="黑体" pitchFamily="49" charset="-122"/>
                <a:ea typeface="黑体" pitchFamily="49" charset="-122"/>
              </a:rPr>
              <a:t>HTTPURLConnection</a:t>
            </a:r>
            <a:r>
              <a:rPr lang="zh-CN" altLang="en-US" sz="3200">
                <a:solidFill>
                  <a:schemeClr val="tx2"/>
                </a:solidFill>
                <a:latin typeface="黑体" pitchFamily="49" charset="-122"/>
                <a:ea typeface="黑体" pitchFamily="49" charset="-122"/>
              </a:rPr>
              <a:t>访问网络</a:t>
            </a:r>
            <a:endParaRPr lang="en-US" altLang="zh-CN" sz="3200">
              <a:solidFill>
                <a:schemeClr val="tx2"/>
              </a:solidFill>
              <a:latin typeface="黑体" pitchFamily="49" charset="-122"/>
              <a:ea typeface="黑体" pitchFamily="49" charset="-122"/>
            </a:endParaRPr>
          </a:p>
        </p:txBody>
      </p:sp>
      <p:sp>
        <p:nvSpPr>
          <p:cNvPr id="5" name="文本框 4">
            <a:extLst>
              <a:ext uri="{FF2B5EF4-FFF2-40B4-BE49-F238E27FC236}">
                <a16:creationId xmlns:a16="http://schemas.microsoft.com/office/drawing/2014/main" id="{F62AD312-CBED-7641-7E72-D6789BF87691}"/>
              </a:ext>
            </a:extLst>
          </p:cNvPr>
          <p:cNvSpPr txBox="1"/>
          <p:nvPr/>
        </p:nvSpPr>
        <p:spPr>
          <a:xfrm>
            <a:off x="341645" y="1189378"/>
            <a:ext cx="8784976" cy="5441490"/>
          </a:xfrm>
          <a:prstGeom prst="rect">
            <a:avLst/>
          </a:prstGeom>
          <a:noFill/>
        </p:spPr>
        <p:txBody>
          <a:bodyPr wrap="square">
            <a:spAutoFit/>
          </a:bodyPr>
          <a:lstStyle/>
          <a:p>
            <a:pPr eaLnBrk="1" fontAlgn="auto" hangingPunct="1">
              <a:spcBef>
                <a:spcPct val="20000"/>
              </a:spcBef>
              <a:spcAft>
                <a:spcPts val="0"/>
              </a:spcAft>
              <a:buClr>
                <a:srgbClr val="C0CF3A"/>
              </a:buClr>
              <a:buSzPct val="95000"/>
              <a:defRPr/>
            </a:pPr>
            <a:r>
              <a:rPr lang="en-US" altLang="zh-CN" sz="2200" b="1" dirty="0">
                <a:solidFill>
                  <a:srgbClr val="002060"/>
                </a:solidFill>
                <a:ea typeface="黑体" panose="02010609060101010101" pitchFamily="49" charset="-122"/>
              </a:rPr>
              <a:t>2. POST</a:t>
            </a:r>
            <a:r>
              <a:rPr lang="zh-CN" altLang="en-US" sz="2200" b="1" dirty="0">
                <a:solidFill>
                  <a:srgbClr val="002060"/>
                </a:solidFill>
                <a:ea typeface="黑体" panose="02010609060101010101" pitchFamily="49" charset="-122"/>
              </a:rPr>
              <a:t>方式</a:t>
            </a:r>
            <a:r>
              <a:rPr lang="zh-CN" altLang="en-US" sz="22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200" dirty="0">
                <a:solidFill>
                  <a:prstClr val="black"/>
                </a:solidFill>
                <a:ea typeface="黑体" panose="02010609060101010101" pitchFamily="49" charset="-122"/>
              </a:rPr>
              <a:t>(4)</a:t>
            </a:r>
            <a:r>
              <a:rPr lang="zh-CN" altLang="en-US" sz="2200" dirty="0">
                <a:solidFill>
                  <a:prstClr val="black"/>
                </a:solidFill>
                <a:ea typeface="黑体" panose="02010609060101010101" pitchFamily="49" charset="-122"/>
              </a:rPr>
              <a:t>使用</a:t>
            </a:r>
            <a:r>
              <a:rPr lang="en-US" altLang="zh-CN" sz="2200" b="1" dirty="0" err="1">
                <a:solidFill>
                  <a:prstClr val="black"/>
                </a:solidFill>
                <a:ea typeface="黑体" panose="02010609060101010101" pitchFamily="49" charset="-122"/>
              </a:rPr>
              <a:t>DataOutputStream</a:t>
            </a:r>
            <a:r>
              <a:rPr lang="zh-CN" altLang="en-US" sz="2200" dirty="0">
                <a:solidFill>
                  <a:prstClr val="black"/>
                </a:solidFill>
                <a:ea typeface="黑体" panose="02010609060101010101" pitchFamily="49" charset="-122"/>
              </a:rPr>
              <a:t>将需要提交的数据写入到上送的内容中</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DataOutputStream</a:t>
            </a:r>
            <a:r>
              <a:rPr lang="en-US" altLang="zh-CN" sz="2000" dirty="0">
                <a:solidFill>
                  <a:prstClr val="black"/>
                </a:solidFill>
                <a:ea typeface="黑体" panose="02010609060101010101" pitchFamily="49" charset="-122"/>
              </a:rPr>
              <a:t> out=new </a:t>
            </a:r>
            <a:r>
              <a:rPr lang="en-US" altLang="zh-CN" sz="2000" dirty="0" err="1">
                <a:solidFill>
                  <a:prstClr val="black"/>
                </a:solidFill>
                <a:ea typeface="黑体" panose="02010609060101010101" pitchFamily="49" charset="-122"/>
              </a:rPr>
              <a:t>DataOutputStream</a:t>
            </a:r>
            <a:r>
              <a:rPr lang="en-US" altLang="zh-CN" sz="2000" dirty="0">
                <a:solidFill>
                  <a:prstClr val="black"/>
                </a:solidFill>
                <a:ea typeface="黑体" panose="02010609060101010101" pitchFamily="49" charset="-122"/>
              </a:rPr>
              <a:t>(</a:t>
            </a:r>
            <a:r>
              <a:rPr lang="en-US" altLang="zh-CN" sz="2000" dirty="0" err="1">
                <a:solidFill>
                  <a:prstClr val="black"/>
                </a:solidFill>
                <a:ea typeface="黑体" panose="02010609060101010101" pitchFamily="49" charset="-122"/>
              </a:rPr>
              <a:t>connection.getOutputStream</a:t>
            </a:r>
            <a:r>
              <a:rPr lang="en-US" altLang="zh-CN" sz="2000" dirty="0">
                <a:solidFill>
                  <a:prstClr val="black"/>
                </a:solidFill>
                <a:ea typeface="黑体" panose="02010609060101010101" pitchFamily="49" charset="-122"/>
              </a:rPr>
              <a:t>());</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String param=“username=</a:t>
            </a:r>
            <a:r>
              <a:rPr lang="en-US" altLang="zh-CN" sz="2000" dirty="0" err="1">
                <a:solidFill>
                  <a:prstClr val="black"/>
                </a:solidFill>
                <a:ea typeface="黑体" panose="02010609060101010101" pitchFamily="49" charset="-122"/>
              </a:rPr>
              <a:t>admin&amp;password</a:t>
            </a:r>
            <a:r>
              <a:rPr lang="en-US" altLang="zh-CN" sz="2000" dirty="0">
                <a:solidFill>
                  <a:prstClr val="black"/>
                </a:solidFill>
                <a:ea typeface="黑体" panose="02010609060101010101" pitchFamily="49" charset="-122"/>
              </a:rPr>
              <a:t>=123456";</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out.writeBytes</a:t>
            </a:r>
            <a:r>
              <a:rPr lang="en-US" altLang="zh-CN" sz="2000" dirty="0">
                <a:solidFill>
                  <a:prstClr val="black"/>
                </a:solidFill>
                <a:ea typeface="黑体" panose="02010609060101010101" pitchFamily="49" charset="-122"/>
              </a:rPr>
              <a:t>(param);</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data.flush</a:t>
            </a:r>
            <a:r>
              <a:rPr lang="en-US" altLang="zh-CN" sz="2000" dirty="0">
                <a:solidFill>
                  <a:prstClr val="black"/>
                </a:solidFill>
                <a:ea typeface="黑体" panose="02010609060101010101" pitchFamily="49" charset="-122"/>
              </a:rPr>
              <a:t>();</a:t>
            </a:r>
          </a:p>
          <a:p>
            <a:pPr marL="182880" lvl="1" eaLnBrk="1" fontAlgn="auto" hangingPunct="1">
              <a:spcBef>
                <a:spcPct val="20000"/>
              </a:spcBef>
              <a:spcAft>
                <a:spcPts val="0"/>
              </a:spcAft>
              <a:buClr>
                <a:srgbClr val="549E39"/>
              </a:buClr>
              <a:buSzPct val="85000"/>
              <a:defRPr/>
            </a:pPr>
            <a:r>
              <a:rPr lang="en-US" altLang="zh-CN" sz="2000" dirty="0" err="1">
                <a:solidFill>
                  <a:prstClr val="black"/>
                </a:solidFill>
                <a:ea typeface="黑体" panose="02010609060101010101" pitchFamily="49" charset="-122"/>
              </a:rPr>
              <a:t>data.close</a:t>
            </a:r>
            <a:r>
              <a:rPr lang="en-US" altLang="zh-CN" sz="20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(5)</a:t>
            </a:r>
            <a:r>
              <a:rPr lang="zh-CN" altLang="en-US" sz="2400" dirty="0">
                <a:solidFill>
                  <a:prstClr val="black"/>
                </a:solidFill>
                <a:ea typeface="黑体" panose="02010609060101010101" pitchFamily="49" charset="-122"/>
              </a:rPr>
              <a:t>获取数据流，跟</a:t>
            </a:r>
            <a:r>
              <a:rPr lang="en-US" altLang="zh-CN" sz="2400" dirty="0">
                <a:solidFill>
                  <a:prstClr val="black"/>
                </a:solidFill>
                <a:ea typeface="黑体" panose="02010609060101010101" pitchFamily="49" charset="-122"/>
              </a:rPr>
              <a:t>get</a:t>
            </a:r>
            <a:r>
              <a:rPr lang="zh-CN" altLang="en-US" sz="2400" dirty="0">
                <a:solidFill>
                  <a:prstClr val="black"/>
                </a:solidFill>
                <a:ea typeface="黑体" panose="02010609060101010101" pitchFamily="49" charset="-122"/>
              </a:rPr>
              <a:t>方式一样</a:t>
            </a:r>
          </a:p>
          <a:p>
            <a:pPr marL="182880" lvl="1" eaLnBrk="1" fontAlgn="auto" hangingPunct="1">
              <a:spcBef>
                <a:spcPct val="20000"/>
              </a:spcBef>
              <a:spcAft>
                <a:spcPts val="0"/>
              </a:spcAft>
              <a:buClr>
                <a:srgbClr val="549E39"/>
              </a:buClr>
              <a:buSzPct val="85000"/>
              <a:defRPr/>
            </a:pPr>
            <a:r>
              <a:rPr lang="en-US" altLang="zh-CN" sz="2000"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InputStream</a:t>
            </a:r>
            <a:r>
              <a:rPr lang="en-US" altLang="zh-CN" sz="2000" dirty="0">
                <a:solidFill>
                  <a:prstClr val="black"/>
                </a:solidFill>
                <a:ea typeface="黑体" panose="02010609060101010101" pitchFamily="49" charset="-122"/>
              </a:rPr>
              <a:t> in = </a:t>
            </a:r>
            <a:r>
              <a:rPr lang="en-US" altLang="zh-CN" sz="2000" dirty="0" err="1">
                <a:solidFill>
                  <a:prstClr val="black"/>
                </a:solidFill>
                <a:ea typeface="黑体" panose="02010609060101010101" pitchFamily="49" charset="-122"/>
              </a:rPr>
              <a:t>connection.getInputStream</a:t>
            </a:r>
            <a:r>
              <a:rPr lang="en-US" altLang="zh-CN" sz="2000" dirty="0">
                <a:solidFill>
                  <a:prstClr val="black"/>
                </a:solidFill>
                <a:ea typeface="黑体" panose="02010609060101010101" pitchFamily="49" charset="-122"/>
              </a:rPr>
              <a:t>();</a:t>
            </a:r>
          </a:p>
          <a:p>
            <a:pPr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(6)</a:t>
            </a:r>
            <a:r>
              <a:rPr lang="zh-CN" altLang="en-US" sz="2400" dirty="0">
                <a:solidFill>
                  <a:prstClr val="black"/>
                </a:solidFill>
                <a:ea typeface="黑体" panose="02010609060101010101" pitchFamily="49" charset="-122"/>
              </a:rPr>
              <a:t>处理数据</a:t>
            </a:r>
          </a:p>
          <a:p>
            <a:pPr marL="0" lvl="1"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BufferedReader</a:t>
            </a:r>
            <a:r>
              <a:rPr lang="en-US" altLang="zh-CN" sz="2000" dirty="0">
                <a:solidFill>
                  <a:prstClr val="black"/>
                </a:solidFill>
                <a:ea typeface="黑体" panose="02010609060101010101" pitchFamily="49" charset="-122"/>
              </a:rPr>
              <a:t> reader = new </a:t>
            </a:r>
            <a:r>
              <a:rPr lang="en-US" altLang="zh-CN" sz="2000" dirty="0" err="1">
                <a:solidFill>
                  <a:prstClr val="black"/>
                </a:solidFill>
                <a:ea typeface="黑体" panose="02010609060101010101" pitchFamily="49" charset="-122"/>
              </a:rPr>
              <a:t>BufferedReader</a:t>
            </a:r>
            <a:r>
              <a:rPr lang="en-US" altLang="zh-CN" sz="2000" dirty="0">
                <a:solidFill>
                  <a:prstClr val="black"/>
                </a:solidFill>
                <a:ea typeface="黑体" panose="02010609060101010101" pitchFamily="49" charset="-122"/>
              </a:rPr>
              <a:t>(new </a:t>
            </a:r>
            <a:r>
              <a:rPr lang="en-US" altLang="zh-CN" sz="2000" dirty="0" err="1">
                <a:solidFill>
                  <a:prstClr val="black"/>
                </a:solidFill>
                <a:ea typeface="黑体" panose="02010609060101010101" pitchFamily="49" charset="-122"/>
              </a:rPr>
              <a:t>InputStreamReader</a:t>
            </a:r>
            <a:r>
              <a:rPr lang="en-US" altLang="zh-CN" sz="2000" dirty="0">
                <a:solidFill>
                  <a:prstClr val="black"/>
                </a:solidFill>
                <a:ea typeface="黑体" panose="02010609060101010101" pitchFamily="49" charset="-122"/>
              </a:rPr>
              <a:t>(in));</a:t>
            </a:r>
          </a:p>
          <a:p>
            <a:pPr marL="0" lvl="1" eaLnBrk="1" fontAlgn="auto" hangingPunct="1">
              <a:spcBef>
                <a:spcPct val="20000"/>
              </a:spcBef>
              <a:spcAft>
                <a:spcPts val="0"/>
              </a:spcAft>
              <a:buClr>
                <a:srgbClr val="C0CF3A"/>
              </a:buClr>
              <a:buSzPct val="95000"/>
              <a:defRPr/>
            </a:pPr>
            <a:r>
              <a:rPr lang="en-US" altLang="zh-CN" sz="2400" dirty="0">
                <a:solidFill>
                  <a:prstClr val="black"/>
                </a:solidFill>
                <a:ea typeface="黑体" panose="02010609060101010101" pitchFamily="49" charset="-122"/>
              </a:rPr>
              <a:t>(7)</a:t>
            </a:r>
            <a:r>
              <a:rPr lang="zh-CN" altLang="en-US" sz="2400" dirty="0">
                <a:solidFill>
                  <a:prstClr val="black"/>
                </a:solidFill>
                <a:ea typeface="黑体" panose="02010609060101010101" pitchFamily="49" charset="-122"/>
              </a:rPr>
              <a:t>关闭连接：</a:t>
            </a:r>
            <a:r>
              <a:rPr lang="en-US" altLang="zh-CN" sz="2400" dirty="0" err="1">
                <a:solidFill>
                  <a:prstClr val="black"/>
                </a:solidFill>
                <a:ea typeface="黑体" panose="02010609060101010101" pitchFamily="49" charset="-122"/>
              </a:rPr>
              <a:t>connection.disconnect</a:t>
            </a:r>
            <a:r>
              <a:rPr lang="en-US" altLang="zh-CN" sz="2400" dirty="0">
                <a:solidFill>
                  <a:prstClr val="black"/>
                </a:solidFill>
                <a:ea typeface="黑体" panose="02010609060101010101" pitchFamily="49" charset="-122"/>
              </a:rPr>
              <a:t>();</a:t>
            </a:r>
          </a:p>
        </p:txBody>
      </p:sp>
      <p:sp>
        <p:nvSpPr>
          <p:cNvPr id="4" name="TextBox 14">
            <a:extLst>
              <a:ext uri="{FF2B5EF4-FFF2-40B4-BE49-F238E27FC236}">
                <a16:creationId xmlns:a16="http://schemas.microsoft.com/office/drawing/2014/main" id="{60E1F365-82B7-2109-FD49-50AABC448417}"/>
              </a:ext>
            </a:extLst>
          </p:cNvPr>
          <p:cNvSpPr txBox="1">
            <a:spLocks noChangeArrowheads="1"/>
          </p:cNvSpPr>
          <p:nvPr/>
        </p:nvSpPr>
        <p:spPr bwMode="auto">
          <a:xfrm>
            <a:off x="5561450" y="6503916"/>
            <a:ext cx="3565173" cy="34621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r>
              <a:rPr lang="en-US" altLang="zh-CN" sz="1400" b="1" i="0" dirty="0"/>
              <a:t>【</a:t>
            </a:r>
            <a:r>
              <a:rPr lang="zh-CN" altLang="en-US" sz="1400" b="1" i="0" dirty="0"/>
              <a:t>代码</a:t>
            </a:r>
            <a:r>
              <a:rPr lang="en-US" altLang="zh-CN" sz="1400" b="1" i="0" dirty="0"/>
              <a:t>】</a:t>
            </a:r>
            <a:r>
              <a:rPr lang="en-US" sz="1400" b="1" i="0" dirty="0" err="1"/>
              <a:t>HttpURLConnectionDemoPost</a:t>
            </a:r>
            <a:endParaRPr lang="zh-CN" altLang="en-US" sz="1400" i="0" dirty="0"/>
          </a:p>
        </p:txBody>
      </p:sp>
    </p:spTree>
    <p:extLst>
      <p:ext uri="{BB962C8B-B14F-4D97-AF65-F5344CB8AC3E}">
        <p14:creationId xmlns:p14="http://schemas.microsoft.com/office/powerpoint/2010/main" val="800245109"/>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98450" y="180975"/>
            <a:ext cx="6002338" cy="649288"/>
          </a:xfrm>
        </p:spPr>
        <p:txBody>
          <a:bodyPr/>
          <a:lstStyle/>
          <a:p>
            <a:pPr eaLnBrk="1" hangingPunct="1"/>
            <a:r>
              <a:rPr lang="en-US" altLang="zh-CN" sz="3200" dirty="0">
                <a:solidFill>
                  <a:srgbClr val="0070C0"/>
                </a:solidFill>
                <a:latin typeface="黑体" panose="02010609060101010101" pitchFamily="49" charset="-122"/>
                <a:ea typeface="黑体" panose="02010609060101010101" pitchFamily="49" charset="-122"/>
              </a:rPr>
              <a:t>Android</a:t>
            </a:r>
            <a:r>
              <a:rPr lang="zh-CN" altLang="en-US" sz="3200" dirty="0">
                <a:solidFill>
                  <a:srgbClr val="0070C0"/>
                </a:solidFill>
                <a:latin typeface="黑体" panose="02010609060101010101" pitchFamily="49" charset="-122"/>
                <a:ea typeface="黑体" panose="02010609060101010101" pitchFamily="49" charset="-122"/>
              </a:rPr>
              <a:t>网络编程</a:t>
            </a:r>
            <a:endParaRPr lang="en-US" altLang="zh-CN" dirty="0">
              <a:solidFill>
                <a:schemeClr val="accent1"/>
              </a:solidFill>
              <a:ea typeface="宋体" pitchFamily="2" charset="-122"/>
            </a:endParaRPr>
          </a:p>
        </p:txBody>
      </p:sp>
      <p:sp>
        <p:nvSpPr>
          <p:cNvPr id="17411"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1D528D"/>
              </a:solidFill>
            </a:endParaRPr>
          </a:p>
        </p:txBody>
      </p:sp>
      <p:sp>
        <p:nvSpPr>
          <p:cNvPr id="2" name="文本框 1"/>
          <p:cNvSpPr txBox="1"/>
          <p:nvPr/>
        </p:nvSpPr>
        <p:spPr>
          <a:xfrm>
            <a:off x="611188" y="1357315"/>
            <a:ext cx="7345362" cy="2487219"/>
          </a:xfrm>
          <a:prstGeom prst="rect">
            <a:avLst/>
          </a:prstGeom>
          <a:noFill/>
        </p:spPr>
        <p:txBody>
          <a:bodyPr>
            <a:spAutoFit/>
          </a:bodyPr>
          <a:lstStyle/>
          <a:p>
            <a:pPr marL="565200" indent="-540000">
              <a:lnSpc>
                <a:spcPct val="150000"/>
              </a:lnSpc>
              <a:buSzPct val="140000"/>
              <a:buBlip>
                <a:blip r:embed="rId2"/>
              </a:buBlip>
              <a:defRPr/>
            </a:pPr>
            <a:r>
              <a:rPr lang="zh-CN" altLang="en-US" sz="3200" dirty="0">
                <a:solidFill>
                  <a:srgbClr val="0070C0"/>
                </a:solidFill>
                <a:latin typeface="黑体" panose="02010609060101010101" pitchFamily="49" charset="-122"/>
                <a:ea typeface="黑体" panose="02010609060101010101" pitchFamily="49" charset="-122"/>
              </a:rPr>
              <a:t>主要内容：</a:t>
            </a:r>
            <a:endParaRPr lang="en-US" altLang="zh-CN" sz="3200" dirty="0">
              <a:solidFill>
                <a:srgbClr val="C00000"/>
              </a:solidFill>
              <a:latin typeface="黑体" panose="02010609060101010101" pitchFamily="49" charset="-122"/>
              <a:ea typeface="黑体" panose="02010609060101010101" pitchFamily="49" charset="-122"/>
            </a:endParaRPr>
          </a:p>
          <a:p>
            <a:pPr marL="817200" indent="-360000">
              <a:lnSpc>
                <a:spcPts val="4500"/>
              </a:lnSpc>
              <a:buSzPct val="110000"/>
              <a:buBlip>
                <a:blip r:embed="rId3"/>
              </a:buBlip>
              <a:defRPr/>
            </a:pPr>
            <a:r>
              <a:rPr lang="en-US" altLang="zh-CN" sz="3200" dirty="0">
                <a:solidFill>
                  <a:schemeClr val="tx2"/>
                </a:solidFill>
                <a:latin typeface="楷体" panose="02010609060101010101" pitchFamily="49" charset="-122"/>
                <a:ea typeface="楷体" panose="02010609060101010101" pitchFamily="49" charset="-122"/>
              </a:rPr>
              <a:t>Android HTTP/Socket</a:t>
            </a:r>
            <a:r>
              <a:rPr lang="zh-CN" altLang="en-US" sz="3200" dirty="0">
                <a:solidFill>
                  <a:schemeClr val="tx2"/>
                </a:solidFill>
                <a:latin typeface="楷体" panose="02010609060101010101" pitchFamily="49" charset="-122"/>
                <a:ea typeface="楷体" panose="02010609060101010101" pitchFamily="49" charset="-122"/>
              </a:rPr>
              <a:t>通信</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3"/>
              </a:buBlip>
              <a:defRPr/>
            </a:pPr>
            <a:r>
              <a:rPr lang="zh-CN" altLang="en-US" sz="3200" dirty="0">
                <a:solidFill>
                  <a:schemeClr val="tx2"/>
                </a:solidFill>
                <a:latin typeface="楷体" panose="02010609060101010101" pitchFamily="49" charset="-122"/>
                <a:ea typeface="楷体" panose="02010609060101010101" pitchFamily="49" charset="-122"/>
              </a:rPr>
              <a:t>网络数据解析：</a:t>
            </a:r>
            <a:r>
              <a:rPr lang="en-US" altLang="zh-CN" sz="3200" dirty="0">
                <a:solidFill>
                  <a:schemeClr val="tx2"/>
                </a:solidFill>
                <a:latin typeface="楷体" panose="02010609060101010101" pitchFamily="49" charset="-122"/>
                <a:ea typeface="楷体" panose="02010609060101010101" pitchFamily="49" charset="-122"/>
              </a:rPr>
              <a:t>xml</a:t>
            </a:r>
            <a:r>
              <a:rPr lang="zh-CN" altLang="en-US" sz="3200" dirty="0">
                <a:solidFill>
                  <a:schemeClr val="tx2"/>
                </a:solidFill>
                <a:latin typeface="楷体" panose="02010609060101010101" pitchFamily="49" charset="-122"/>
                <a:ea typeface="楷体" panose="02010609060101010101" pitchFamily="49" charset="-122"/>
              </a:rPr>
              <a:t>，</a:t>
            </a:r>
            <a:r>
              <a:rPr lang="en-US" altLang="zh-CN" sz="3200" dirty="0" err="1">
                <a:solidFill>
                  <a:schemeClr val="tx2"/>
                </a:solidFill>
                <a:latin typeface="楷体" panose="02010609060101010101" pitchFamily="49" charset="-122"/>
                <a:ea typeface="楷体" panose="02010609060101010101" pitchFamily="49" charset="-122"/>
              </a:rPr>
              <a:t>json</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3"/>
              </a:buBlip>
              <a:defRPr/>
            </a:pPr>
            <a:r>
              <a:rPr lang="en-US" altLang="zh-CN" sz="3200" dirty="0">
                <a:solidFill>
                  <a:schemeClr val="tx2"/>
                </a:solidFill>
                <a:latin typeface="楷体" panose="02010609060101010101" pitchFamily="49" charset="-122"/>
                <a:ea typeface="楷体" panose="02010609060101010101" pitchFamily="49" charset="-122"/>
              </a:rPr>
              <a:t>Web View</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9.5 </a:t>
            </a:r>
            <a:r>
              <a:rPr lang="zh-CN" altLang="en-US" sz="3200" dirty="0">
                <a:solidFill>
                  <a:schemeClr val="tx2"/>
                </a:solidFill>
                <a:latin typeface="黑体" pitchFamily="49" charset="-122"/>
                <a:ea typeface="黑体" pitchFamily="49" charset="-122"/>
              </a:rPr>
              <a:t>使用</a:t>
            </a:r>
            <a:r>
              <a:rPr lang="en-US" altLang="zh-CN" sz="3200" dirty="0" err="1">
                <a:solidFill>
                  <a:schemeClr val="tx2"/>
                </a:solidFill>
                <a:latin typeface="黑体" pitchFamily="49" charset="-122"/>
                <a:ea typeface="黑体" pitchFamily="49" charset="-122"/>
              </a:rPr>
              <a:t>OKHttp</a:t>
            </a:r>
            <a:r>
              <a:rPr lang="zh-CN" altLang="en-US" sz="3200" dirty="0">
                <a:solidFill>
                  <a:schemeClr val="tx2"/>
                </a:solidFill>
                <a:latin typeface="黑体" pitchFamily="49" charset="-122"/>
                <a:ea typeface="黑体" pitchFamily="49" charset="-122"/>
              </a:rPr>
              <a:t>获取网络资源</a:t>
            </a:r>
            <a:endParaRPr lang="en-US" altLang="zh-CN" sz="3200" dirty="0">
              <a:solidFill>
                <a:schemeClr val="tx2"/>
              </a:solidFill>
              <a:latin typeface="黑体" pitchFamily="49" charset="-122"/>
              <a:ea typeface="黑体" pitchFamily="49" charset="-122"/>
            </a:endParaRPr>
          </a:p>
        </p:txBody>
      </p:sp>
      <p:sp>
        <p:nvSpPr>
          <p:cNvPr id="5" name="文本框 4">
            <a:extLst>
              <a:ext uri="{FF2B5EF4-FFF2-40B4-BE49-F238E27FC236}">
                <a16:creationId xmlns:a16="http://schemas.microsoft.com/office/drawing/2014/main" id="{F62AD312-CBED-7641-7E72-D6789BF87691}"/>
              </a:ext>
            </a:extLst>
          </p:cNvPr>
          <p:cNvSpPr txBox="1"/>
          <p:nvPr/>
        </p:nvSpPr>
        <p:spPr>
          <a:xfrm>
            <a:off x="341645" y="1189380"/>
            <a:ext cx="8784976" cy="5238357"/>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可以提替代原生的</a:t>
            </a:r>
            <a:r>
              <a:rPr lang="en-US" altLang="zh-CN" sz="2400" dirty="0" err="1">
                <a:solidFill>
                  <a:prstClr val="black"/>
                </a:solidFill>
                <a:ea typeface="黑体" panose="02010609060101010101" pitchFamily="49" charset="-122"/>
              </a:rPr>
              <a:t>HttpURLConnection</a:t>
            </a:r>
            <a:r>
              <a:rPr lang="zh-CN" altLang="en-US" sz="2400" dirty="0">
                <a:solidFill>
                  <a:prstClr val="black"/>
                </a:solidFill>
                <a:ea typeface="黑体" panose="02010609060101010101" pitchFamily="49" charset="-122"/>
              </a:rPr>
              <a:t>。</a:t>
            </a:r>
            <a:r>
              <a:rPr lang="en-US" altLang="zh-CN" sz="2400" dirty="0">
                <a:solidFill>
                  <a:prstClr val="black"/>
                </a:solidFill>
                <a:ea typeface="黑体" panose="02010609060101010101" pitchFamily="49" charset="-122"/>
              </a:rPr>
              <a:t>Square</a:t>
            </a:r>
            <a:r>
              <a:rPr lang="zh-CN" altLang="en-US" sz="2400" dirty="0">
                <a:solidFill>
                  <a:prstClr val="black"/>
                </a:solidFill>
                <a:ea typeface="黑体" panose="02010609060101010101" pitchFamily="49" charset="-122"/>
              </a:rPr>
              <a:t>公司开发。</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步骤：</a:t>
            </a:r>
            <a:endParaRPr lang="en-US" altLang="zh-CN" sz="2400" dirty="0">
              <a:solidFill>
                <a:prstClr val="black"/>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400" dirty="0">
                <a:solidFill>
                  <a:prstClr val="black"/>
                </a:solidFill>
                <a:ea typeface="黑体" panose="02010609060101010101" pitchFamily="49" charset="-122"/>
              </a:rPr>
              <a:t>(1) </a:t>
            </a:r>
            <a:r>
              <a:rPr lang="zh-CN" altLang="en-US" sz="2400" b="1" dirty="0">
                <a:solidFill>
                  <a:prstClr val="black"/>
                </a:solidFill>
                <a:ea typeface="黑体" panose="02010609060101010101" pitchFamily="49" charset="-122"/>
              </a:rPr>
              <a:t>添加依赖</a:t>
            </a:r>
            <a:r>
              <a:rPr lang="zh-CN" altLang="en-US" sz="2400" dirty="0">
                <a:solidFill>
                  <a:prstClr val="black"/>
                </a:solidFill>
                <a:ea typeface="黑体" panose="02010609060101010101" pitchFamily="49" charset="-122"/>
              </a:rPr>
              <a:t>。</a:t>
            </a:r>
            <a:endParaRPr lang="en-US" altLang="zh-CN" sz="2400"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implementation </a:t>
            </a:r>
            <a:r>
              <a:rPr lang="en-US" altLang="zh-CN" sz="2000" dirty="0">
                <a:solidFill>
                  <a:srgbClr val="FF0000"/>
                </a:solidFill>
                <a:ea typeface="黑体" panose="02010609060101010101" pitchFamily="49" charset="-122"/>
              </a:rPr>
              <a:t>'com.squareup.okhttp3:okhttp:3.10.0'</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400" dirty="0">
                <a:solidFill>
                  <a:prstClr val="black"/>
                </a:solidFill>
                <a:ea typeface="黑体" panose="02010609060101010101" pitchFamily="49" charset="-122"/>
              </a:rPr>
              <a:t>(2)</a:t>
            </a:r>
            <a:r>
              <a:rPr lang="zh-CN" altLang="en-US" sz="2400" b="1" dirty="0">
                <a:solidFill>
                  <a:prstClr val="black"/>
                </a:solidFill>
                <a:ea typeface="黑体" panose="02010609060101010101" pitchFamily="49" charset="-122"/>
              </a:rPr>
              <a:t>声明访问</a:t>
            </a:r>
            <a:r>
              <a:rPr lang="en-US" altLang="zh-CN" sz="2400" b="1" dirty="0">
                <a:solidFill>
                  <a:prstClr val="black"/>
                </a:solidFill>
                <a:ea typeface="黑体" panose="02010609060101010101" pitchFamily="49" charset="-122"/>
              </a:rPr>
              <a:t>Internet</a:t>
            </a:r>
            <a:r>
              <a:rPr lang="zh-CN" altLang="en-US" sz="2400" b="1" dirty="0">
                <a:solidFill>
                  <a:prstClr val="black"/>
                </a:solidFill>
                <a:ea typeface="黑体" panose="02010609060101010101" pitchFamily="49" charset="-122"/>
              </a:rPr>
              <a:t>的权限</a:t>
            </a:r>
            <a:r>
              <a:rPr lang="zh-CN" altLang="en-US" sz="2400" dirty="0">
                <a:solidFill>
                  <a:prstClr val="black"/>
                </a:solidFill>
                <a:ea typeface="黑体" panose="02010609060101010101" pitchFamily="49" charset="-122"/>
              </a:rPr>
              <a:t>。</a:t>
            </a:r>
            <a:endParaRPr lang="en-US" altLang="zh-CN" sz="2400"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dirty="0">
                <a:solidFill>
                  <a:prstClr val="black"/>
                </a:solidFill>
                <a:ea typeface="黑体" panose="02010609060101010101" pitchFamily="49" charset="-122"/>
              </a:rPr>
              <a:t>&lt;uses-permission </a:t>
            </a:r>
            <a:r>
              <a:rPr lang="en-US" altLang="zh-CN" dirty="0" err="1">
                <a:solidFill>
                  <a:prstClr val="black"/>
                </a:solidFill>
                <a:ea typeface="黑体" panose="02010609060101010101" pitchFamily="49" charset="-122"/>
              </a:rPr>
              <a:t>android:name</a:t>
            </a:r>
            <a:r>
              <a:rPr lang="en-US" altLang="zh-CN" dirty="0">
                <a:solidFill>
                  <a:prstClr val="black"/>
                </a:solidFill>
                <a:ea typeface="黑体" panose="02010609060101010101" pitchFamily="49" charset="-122"/>
              </a:rPr>
              <a:t>="</a:t>
            </a:r>
            <a:r>
              <a:rPr lang="en-US" altLang="zh-CN" dirty="0" err="1">
                <a:solidFill>
                  <a:prstClr val="black"/>
                </a:solidFill>
                <a:ea typeface="黑体" panose="02010609060101010101" pitchFamily="49" charset="-122"/>
              </a:rPr>
              <a:t>android.permission.INTERNET</a:t>
            </a:r>
            <a:r>
              <a:rPr lang="en-US" altLang="zh-CN" dirty="0">
                <a:solidFill>
                  <a:prstClr val="black"/>
                </a:solidFill>
                <a:ea typeface="黑体" panose="02010609060101010101" pitchFamily="49" charset="-122"/>
              </a:rPr>
              <a:t>" /&gt;</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400" dirty="0">
                <a:solidFill>
                  <a:prstClr val="black"/>
                </a:solidFill>
                <a:ea typeface="黑体" panose="02010609060101010101" pitchFamily="49" charset="-122"/>
              </a:rPr>
              <a:t>(3) </a:t>
            </a:r>
            <a:r>
              <a:rPr lang="zh-CN" altLang="en-US" sz="2400" b="1" dirty="0">
                <a:solidFill>
                  <a:prstClr val="black"/>
                </a:solidFill>
                <a:ea typeface="黑体" panose="02010609060101010101" pitchFamily="49" charset="-122"/>
              </a:rPr>
              <a:t>创建</a:t>
            </a:r>
            <a:r>
              <a:rPr lang="en-US" altLang="zh-CN" sz="2400" b="1" dirty="0">
                <a:solidFill>
                  <a:prstClr val="black"/>
                </a:solidFill>
                <a:ea typeface="黑体" panose="02010609060101010101" pitchFamily="49" charset="-122"/>
              </a:rPr>
              <a:t> </a:t>
            </a:r>
            <a:r>
              <a:rPr lang="en-US" altLang="zh-CN" sz="2400" b="1" dirty="0" err="1">
                <a:solidFill>
                  <a:prstClr val="black"/>
                </a:solidFill>
                <a:ea typeface="黑体" panose="02010609060101010101" pitchFamily="49" charset="-122"/>
              </a:rPr>
              <a:t>OkHttpClient</a:t>
            </a:r>
            <a:r>
              <a:rPr lang="zh-CN" altLang="en-US" sz="2400" b="1" dirty="0">
                <a:solidFill>
                  <a:prstClr val="black"/>
                </a:solidFill>
                <a:ea typeface="黑体" panose="02010609060101010101" pitchFamily="49" charset="-122"/>
              </a:rPr>
              <a:t>实例</a:t>
            </a:r>
            <a:r>
              <a:rPr lang="zh-CN" altLang="en-US" sz="2400" dirty="0">
                <a:solidFill>
                  <a:prstClr val="black"/>
                </a:solidFill>
                <a:ea typeface="黑体" panose="02010609060101010101" pitchFamily="49" charset="-122"/>
              </a:rPr>
              <a:t>。</a:t>
            </a:r>
            <a:endParaRPr lang="en-US" altLang="zh-CN" sz="2400"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000" dirty="0" err="1">
                <a:solidFill>
                  <a:prstClr val="black"/>
                </a:solidFill>
                <a:ea typeface="黑体" panose="02010609060101010101" pitchFamily="49" charset="-122"/>
              </a:rPr>
              <a:t>OkHttpClient</a:t>
            </a:r>
            <a:r>
              <a:rPr lang="en-US" altLang="zh-CN" sz="2000"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okHttpClient</a:t>
            </a:r>
            <a:r>
              <a:rPr lang="en-US" altLang="zh-CN" sz="2000" dirty="0">
                <a:solidFill>
                  <a:prstClr val="black"/>
                </a:solidFill>
                <a:ea typeface="黑体" panose="02010609060101010101" pitchFamily="49" charset="-122"/>
              </a:rPr>
              <a:t> = new </a:t>
            </a:r>
            <a:r>
              <a:rPr lang="en-US" altLang="zh-CN" sz="2000" dirty="0" err="1">
                <a:solidFill>
                  <a:prstClr val="black"/>
                </a:solidFill>
                <a:ea typeface="黑体" panose="02010609060101010101" pitchFamily="49" charset="-122"/>
              </a:rPr>
              <a:t>OkHttpClient</a:t>
            </a:r>
            <a:r>
              <a:rPr lang="en-US" altLang="zh-CN" sz="2000" dirty="0">
                <a:solidFill>
                  <a:prstClr val="black"/>
                </a:solidFill>
                <a:ea typeface="黑体" panose="02010609060101010101" pitchFamily="49" charset="-122"/>
              </a:rPr>
              <a:t>();</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400" dirty="0">
                <a:solidFill>
                  <a:prstClr val="black"/>
                </a:solidFill>
                <a:ea typeface="黑体" panose="02010609060101010101" pitchFamily="49" charset="-122"/>
              </a:rPr>
              <a:t>(4) </a:t>
            </a:r>
            <a:r>
              <a:rPr lang="zh-CN" altLang="en-US" sz="2400" b="1" dirty="0">
                <a:solidFill>
                  <a:prstClr val="black"/>
                </a:solidFill>
                <a:ea typeface="黑体" panose="02010609060101010101" pitchFamily="49" charset="-122"/>
              </a:rPr>
              <a:t>构造</a:t>
            </a:r>
            <a:r>
              <a:rPr lang="en-US" altLang="zh-CN" sz="2400" b="1" dirty="0">
                <a:solidFill>
                  <a:prstClr val="black"/>
                </a:solidFill>
                <a:ea typeface="黑体" panose="02010609060101010101" pitchFamily="49" charset="-122"/>
              </a:rPr>
              <a:t>Request</a:t>
            </a:r>
            <a:r>
              <a:rPr lang="zh-CN" altLang="en-US" sz="2400" b="1" dirty="0">
                <a:solidFill>
                  <a:prstClr val="black"/>
                </a:solidFill>
                <a:ea typeface="黑体" panose="02010609060101010101" pitchFamily="49" charset="-122"/>
              </a:rPr>
              <a:t>对象</a:t>
            </a:r>
            <a:r>
              <a:rPr lang="zh-CN" altLang="en-US" sz="2400" dirty="0">
                <a:solidFill>
                  <a:prstClr val="black"/>
                </a:solidFill>
                <a:ea typeface="黑体" panose="02010609060101010101" pitchFamily="49" charset="-122"/>
              </a:rPr>
              <a:t>。</a:t>
            </a:r>
            <a:endParaRPr lang="en-US" altLang="zh-CN" sz="2400"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final Request </a:t>
            </a:r>
            <a:r>
              <a:rPr lang="en-US" altLang="zh-CN" sz="2000" dirty="0" err="1">
                <a:solidFill>
                  <a:prstClr val="black"/>
                </a:solidFill>
                <a:ea typeface="黑体" panose="02010609060101010101" pitchFamily="49" charset="-122"/>
              </a:rPr>
              <a:t>request</a:t>
            </a:r>
            <a:r>
              <a:rPr lang="en-US" altLang="zh-CN" sz="2000" dirty="0">
                <a:solidFill>
                  <a:prstClr val="black"/>
                </a:solidFill>
                <a:ea typeface="黑体" panose="02010609060101010101" pitchFamily="49" charset="-122"/>
              </a:rPr>
              <a:t> = new </a:t>
            </a:r>
            <a:r>
              <a:rPr lang="en-US" altLang="zh-CN" sz="2000" dirty="0" err="1">
                <a:solidFill>
                  <a:prstClr val="black"/>
                </a:solidFill>
                <a:ea typeface="黑体" panose="02010609060101010101" pitchFamily="49" charset="-122"/>
              </a:rPr>
              <a:t>Request.Builder</a:t>
            </a:r>
            <a:r>
              <a:rPr lang="en-US" altLang="zh-CN" sz="2000" dirty="0">
                <a:solidFill>
                  <a:prstClr val="black"/>
                </a:solidFill>
                <a:ea typeface="黑体" panose="02010609060101010101" pitchFamily="49" charset="-122"/>
              </a:rPr>
              <a:t>() .</a:t>
            </a:r>
            <a:r>
              <a:rPr lang="en-US" altLang="zh-CN" sz="2000" dirty="0" err="1">
                <a:solidFill>
                  <a:prstClr val="black"/>
                </a:solidFill>
                <a:ea typeface="黑体" panose="02010609060101010101" pitchFamily="49" charset="-122"/>
              </a:rPr>
              <a:t>url</a:t>
            </a:r>
            <a:r>
              <a:rPr lang="en-US" altLang="zh-CN" sz="2000" dirty="0">
                <a:solidFill>
                  <a:prstClr val="black"/>
                </a:solidFill>
                <a:ea typeface="黑体" panose="02010609060101010101" pitchFamily="49" charset="-122"/>
              </a:rPr>
              <a:t>(</a:t>
            </a:r>
            <a:r>
              <a:rPr lang="en-US" altLang="zh-CN" sz="2000" dirty="0" err="1">
                <a:solidFill>
                  <a:prstClr val="black"/>
                </a:solidFill>
                <a:ea typeface="黑体" panose="02010609060101010101" pitchFamily="49" charset="-122"/>
              </a:rPr>
              <a:t>url</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默认就是</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请求，可以不写 </a:t>
            </a:r>
            <a:r>
              <a:rPr lang="en-US" altLang="zh-CN" sz="2000" dirty="0">
                <a:solidFill>
                  <a:prstClr val="black"/>
                </a:solidFill>
                <a:ea typeface="黑体" panose="02010609060101010101" pitchFamily="49" charset="-122"/>
              </a:rPr>
              <a:t>.build();</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400" dirty="0">
                <a:solidFill>
                  <a:prstClr val="black"/>
                </a:solidFill>
                <a:ea typeface="黑体" panose="02010609060101010101" pitchFamily="49" charset="-122"/>
              </a:rPr>
              <a:t>(5) </a:t>
            </a:r>
            <a:r>
              <a:rPr lang="zh-CN" altLang="en-US" sz="2400" dirty="0">
                <a:solidFill>
                  <a:prstClr val="black"/>
                </a:solidFill>
                <a:ea typeface="黑体" panose="02010609060101010101" pitchFamily="49" charset="-122"/>
              </a:rPr>
              <a:t>构建</a:t>
            </a:r>
            <a:r>
              <a:rPr lang="en-US" altLang="zh-CN" sz="2400" dirty="0">
                <a:solidFill>
                  <a:prstClr val="black"/>
                </a:solidFill>
                <a:ea typeface="黑体" panose="02010609060101010101" pitchFamily="49" charset="-122"/>
              </a:rPr>
              <a:t>Call</a:t>
            </a:r>
            <a:r>
              <a:rPr lang="zh-CN" altLang="en-US" sz="2400" dirty="0">
                <a:solidFill>
                  <a:prstClr val="black"/>
                </a:solidFill>
                <a:ea typeface="黑体" panose="02010609060101010101" pitchFamily="49" charset="-122"/>
              </a:rPr>
              <a:t>对象。</a:t>
            </a:r>
            <a:endParaRPr lang="en-US" altLang="zh-CN" sz="2400"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Call </a:t>
            </a:r>
            <a:r>
              <a:rPr lang="en-US" altLang="zh-CN" sz="2000" dirty="0" err="1">
                <a:solidFill>
                  <a:prstClr val="black"/>
                </a:solidFill>
                <a:ea typeface="黑体" panose="02010609060101010101" pitchFamily="49" charset="-122"/>
              </a:rPr>
              <a:t>call</a:t>
            </a:r>
            <a:r>
              <a:rPr lang="en-US" altLang="zh-CN" sz="2000" dirty="0">
                <a:solidFill>
                  <a:prstClr val="black"/>
                </a:solidFill>
                <a:ea typeface="黑体" panose="02010609060101010101" pitchFamily="49" charset="-122"/>
              </a:rPr>
              <a:t> = </a:t>
            </a:r>
            <a:r>
              <a:rPr lang="en-US" altLang="zh-CN" sz="2000" dirty="0" err="1">
                <a:solidFill>
                  <a:prstClr val="black"/>
                </a:solidFill>
                <a:ea typeface="黑体" panose="02010609060101010101" pitchFamily="49" charset="-122"/>
              </a:rPr>
              <a:t>okHttpClient.newCall</a:t>
            </a:r>
            <a:r>
              <a:rPr lang="en-US" altLang="zh-CN" sz="2000" dirty="0">
                <a:solidFill>
                  <a:prstClr val="black"/>
                </a:solidFill>
                <a:ea typeface="黑体" panose="02010609060101010101" pitchFamily="49" charset="-122"/>
              </a:rPr>
              <a:t>(request);</a:t>
            </a:r>
          </a:p>
        </p:txBody>
      </p:sp>
    </p:spTree>
    <p:extLst>
      <p:ext uri="{BB962C8B-B14F-4D97-AF65-F5344CB8AC3E}">
        <p14:creationId xmlns:p14="http://schemas.microsoft.com/office/powerpoint/2010/main" val="1493532047"/>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62AD312-CBED-7641-7E72-D6789BF87691}"/>
              </a:ext>
            </a:extLst>
          </p:cNvPr>
          <p:cNvSpPr txBox="1"/>
          <p:nvPr/>
        </p:nvSpPr>
        <p:spPr>
          <a:xfrm>
            <a:off x="179512" y="116634"/>
            <a:ext cx="8784976" cy="1138773"/>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en-US" altLang="zh-CN" sz="2000" dirty="0">
                <a:solidFill>
                  <a:prstClr val="black"/>
                </a:solidFill>
                <a:ea typeface="黑体" panose="02010609060101010101" pitchFamily="49" charset="-122"/>
              </a:rPr>
              <a:t>(6) </a:t>
            </a:r>
            <a:r>
              <a:rPr lang="zh-CN" altLang="en-US" sz="2000" dirty="0">
                <a:solidFill>
                  <a:prstClr val="black"/>
                </a:solidFill>
                <a:ea typeface="黑体" panose="02010609060101010101" pitchFamily="49" charset="-122"/>
              </a:rPr>
              <a:t>发送请求并获取服务器返回的数据。</a:t>
            </a:r>
            <a:endParaRPr lang="en-US" altLang="zh-CN" sz="2000" dirty="0">
              <a:solidFill>
                <a:prstClr val="black"/>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000" b="1" dirty="0">
                <a:solidFill>
                  <a:prstClr val="black"/>
                </a:solidFill>
                <a:ea typeface="黑体" panose="02010609060101010101" pitchFamily="49" charset="-122"/>
              </a:rPr>
              <a:t>同步</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方式：通过</a:t>
            </a:r>
            <a:r>
              <a:rPr lang="en-US" altLang="zh-CN" sz="2000" dirty="0" err="1">
                <a:solidFill>
                  <a:prstClr val="black"/>
                </a:solidFill>
                <a:ea typeface="黑体" panose="02010609060101010101" pitchFamily="49" charset="-122"/>
              </a:rPr>
              <a:t>Call#execute</a:t>
            </a:r>
            <a:r>
              <a:rPr lang="en-US" altLang="zh-CN" sz="2000" dirty="0">
                <a:solidFill>
                  <a:prstClr val="black"/>
                </a:solidFill>
                <a:ea typeface="黑体" panose="02010609060101010101" pitchFamily="49" charset="-122"/>
              </a:rPr>
              <a:t>()</a:t>
            </a:r>
            <a:r>
              <a:rPr lang="zh-CN" altLang="en-US" sz="2000" dirty="0">
                <a:solidFill>
                  <a:prstClr val="black"/>
                </a:solidFill>
                <a:ea typeface="黑体" panose="02010609060101010101" pitchFamily="49" charset="-122"/>
              </a:rPr>
              <a:t>方法提交请求</a:t>
            </a:r>
            <a:endParaRPr lang="en-US" altLang="zh-CN" sz="2000" dirty="0">
              <a:solidFill>
                <a:prstClr val="black"/>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放在子线程中执行，或者使用异步任务的方式。</a:t>
            </a:r>
            <a:endParaRPr lang="en-US" altLang="zh-CN" sz="2000" dirty="0">
              <a:solidFill>
                <a:prstClr val="black"/>
              </a:solidFill>
              <a:ea typeface="黑体" panose="02010609060101010101" pitchFamily="49" charset="-122"/>
            </a:endParaRPr>
          </a:p>
        </p:txBody>
      </p:sp>
      <p:pic>
        <p:nvPicPr>
          <p:cNvPr id="6" name="Picture 2">
            <a:extLst>
              <a:ext uri="{FF2B5EF4-FFF2-40B4-BE49-F238E27FC236}">
                <a16:creationId xmlns:a16="http://schemas.microsoft.com/office/drawing/2014/main" id="{81E371BF-6723-34E9-FDEF-22DA18C64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3" t="4935" r="28800"/>
          <a:stretch/>
        </p:blipFill>
        <p:spPr bwMode="auto">
          <a:xfrm>
            <a:off x="611560" y="1255407"/>
            <a:ext cx="7056784" cy="5758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47465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62AD312-CBED-7641-7E72-D6789BF87691}"/>
              </a:ext>
            </a:extLst>
          </p:cNvPr>
          <p:cNvSpPr txBox="1"/>
          <p:nvPr/>
        </p:nvSpPr>
        <p:spPr>
          <a:xfrm>
            <a:off x="179512" y="116634"/>
            <a:ext cx="8784976" cy="830997"/>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en-US" altLang="zh-CN" sz="2400" dirty="0">
                <a:solidFill>
                  <a:prstClr val="black"/>
                </a:solidFill>
                <a:ea typeface="黑体" panose="02010609060101010101" pitchFamily="49" charset="-122"/>
              </a:rPr>
              <a:t>(6) </a:t>
            </a:r>
            <a:r>
              <a:rPr lang="zh-CN" altLang="en-US" sz="2400" dirty="0">
                <a:solidFill>
                  <a:prstClr val="black"/>
                </a:solidFill>
                <a:ea typeface="黑体" panose="02010609060101010101" pitchFamily="49" charset="-122"/>
              </a:rPr>
              <a:t>发送请求并获取服务器返回的数据。</a:t>
            </a:r>
            <a:endParaRPr lang="en-US" altLang="zh-CN" sz="2400" dirty="0">
              <a:solidFill>
                <a:prstClr val="black"/>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异步</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方式：通过</a:t>
            </a:r>
            <a:r>
              <a:rPr lang="en-US" altLang="zh-CN" sz="2000" dirty="0" err="1">
                <a:solidFill>
                  <a:prstClr val="black"/>
                </a:solidFill>
                <a:ea typeface="黑体" panose="02010609060101010101" pitchFamily="49" charset="-122"/>
              </a:rPr>
              <a:t>Call#enqueue</a:t>
            </a:r>
            <a:r>
              <a:rPr lang="en-US" altLang="zh-CN" sz="2000" dirty="0">
                <a:solidFill>
                  <a:prstClr val="black"/>
                </a:solidFill>
                <a:ea typeface="黑体" panose="02010609060101010101" pitchFamily="49" charset="-122"/>
              </a:rPr>
              <a:t>(Callback)</a:t>
            </a:r>
            <a:r>
              <a:rPr lang="zh-CN" altLang="en-US" sz="2000" dirty="0">
                <a:solidFill>
                  <a:prstClr val="black"/>
                </a:solidFill>
                <a:ea typeface="黑体" panose="02010609060101010101" pitchFamily="49" charset="-122"/>
              </a:rPr>
              <a:t>方法来提交异步请求</a:t>
            </a:r>
            <a:endParaRPr lang="en-US" altLang="zh-CN" sz="2000" dirty="0">
              <a:solidFill>
                <a:prstClr val="black"/>
              </a:solidFill>
              <a:ea typeface="黑体" panose="02010609060101010101" pitchFamily="49" charset="-122"/>
            </a:endParaRPr>
          </a:p>
        </p:txBody>
      </p:sp>
      <p:sp>
        <p:nvSpPr>
          <p:cNvPr id="4" name="矩形 3">
            <a:extLst>
              <a:ext uri="{FF2B5EF4-FFF2-40B4-BE49-F238E27FC236}">
                <a16:creationId xmlns:a16="http://schemas.microsoft.com/office/drawing/2014/main" id="{62555ABA-F5A0-4219-C9E3-1B7EB3C2A729}"/>
              </a:ext>
            </a:extLst>
          </p:cNvPr>
          <p:cNvSpPr/>
          <p:nvPr/>
        </p:nvSpPr>
        <p:spPr>
          <a:xfrm>
            <a:off x="179514" y="1052736"/>
            <a:ext cx="9510715" cy="4832092"/>
          </a:xfrm>
          <a:prstGeom prst="rect">
            <a:avLst/>
          </a:prstGeom>
          <a:solidFill>
            <a:srgbClr val="C0CF3A">
              <a:lumMod val="20000"/>
              <a:lumOff val="80000"/>
            </a:srgbClr>
          </a:solidFill>
          <a:ln>
            <a:solidFill>
              <a:sysClr val="windowText" lastClr="000000"/>
            </a:solidFill>
          </a:ln>
        </p:spPr>
        <p:txBody>
          <a:bodyPr wrap="square">
            <a:spAutoFit/>
          </a:bodyPr>
          <a:lstStyle/>
          <a:p>
            <a:pPr eaLnBrk="1" fontAlgn="auto" hangingPunct="1">
              <a:spcBef>
                <a:spcPts val="0"/>
              </a:spcBef>
              <a:spcAft>
                <a:spcPts val="0"/>
              </a:spcAft>
              <a:defRPr/>
            </a:pPr>
            <a:r>
              <a:rPr lang="en-US" altLang="zh-CN" sz="2200" kern="0" dirty="0">
                <a:solidFill>
                  <a:prstClr val="black"/>
                </a:solidFill>
                <a:latin typeface="Palatino Linotype"/>
              </a:rPr>
              <a:t>String </a:t>
            </a:r>
            <a:r>
              <a:rPr lang="en-US" altLang="zh-CN" sz="2200" kern="0" dirty="0" err="1">
                <a:solidFill>
                  <a:prstClr val="black"/>
                </a:solidFill>
                <a:latin typeface="Palatino Linotype"/>
              </a:rPr>
              <a:t>url</a:t>
            </a:r>
            <a:r>
              <a:rPr lang="en-US" altLang="zh-CN" sz="2200" kern="0" dirty="0">
                <a:solidFill>
                  <a:prstClr val="black"/>
                </a:solidFill>
                <a:latin typeface="Palatino Linotype"/>
              </a:rPr>
              <a:t> = "http://wwww.baidu.com"; </a:t>
            </a:r>
          </a:p>
          <a:p>
            <a:pPr eaLnBrk="1" fontAlgn="auto" hangingPunct="1">
              <a:spcBef>
                <a:spcPts val="0"/>
              </a:spcBef>
              <a:spcAft>
                <a:spcPts val="0"/>
              </a:spcAft>
              <a:defRPr/>
            </a:pPr>
            <a:r>
              <a:rPr lang="en-US" altLang="zh-CN" sz="2200" kern="0" dirty="0" err="1">
                <a:solidFill>
                  <a:prstClr val="black"/>
                </a:solidFill>
                <a:latin typeface="Palatino Linotype"/>
              </a:rPr>
              <a:t>OkHttpClient</a:t>
            </a:r>
            <a:r>
              <a:rPr lang="en-US" altLang="zh-CN" sz="2200" kern="0" dirty="0">
                <a:solidFill>
                  <a:prstClr val="black"/>
                </a:solidFill>
                <a:latin typeface="Palatino Linotype"/>
              </a:rPr>
              <a:t> </a:t>
            </a:r>
            <a:r>
              <a:rPr lang="en-US" altLang="zh-CN" sz="2200" kern="0" dirty="0" err="1">
                <a:solidFill>
                  <a:prstClr val="black"/>
                </a:solidFill>
                <a:latin typeface="Palatino Linotype"/>
              </a:rPr>
              <a:t>okHttpClient</a:t>
            </a:r>
            <a:r>
              <a:rPr lang="en-US" altLang="zh-CN" sz="2200" kern="0" dirty="0">
                <a:solidFill>
                  <a:prstClr val="black"/>
                </a:solidFill>
                <a:latin typeface="Palatino Linotype"/>
              </a:rPr>
              <a:t> = </a:t>
            </a:r>
            <a:r>
              <a:rPr lang="en-US" altLang="zh-CN" sz="2200" b="1" kern="0" dirty="0">
                <a:solidFill>
                  <a:prstClr val="black"/>
                </a:solidFill>
                <a:latin typeface="Palatino Linotype"/>
              </a:rPr>
              <a:t>new </a:t>
            </a:r>
            <a:r>
              <a:rPr lang="en-US" altLang="zh-CN" sz="2200" b="1" kern="0" dirty="0" err="1">
                <a:solidFill>
                  <a:prstClr val="black"/>
                </a:solidFill>
                <a:latin typeface="Palatino Linotype"/>
              </a:rPr>
              <a:t>OkHttpClient</a:t>
            </a:r>
            <a:r>
              <a:rPr lang="en-US" altLang="zh-CN" sz="2200" kern="0" dirty="0">
                <a:solidFill>
                  <a:prstClr val="black"/>
                </a:solidFill>
                <a:latin typeface="Palatino Linotype"/>
              </a:rPr>
              <a:t>(); </a:t>
            </a:r>
          </a:p>
          <a:p>
            <a:pPr eaLnBrk="1" fontAlgn="auto" hangingPunct="1">
              <a:spcBef>
                <a:spcPts val="0"/>
              </a:spcBef>
              <a:spcAft>
                <a:spcPts val="0"/>
              </a:spcAft>
              <a:defRPr/>
            </a:pPr>
            <a:r>
              <a:rPr lang="en-US" altLang="zh-CN" sz="2200" kern="0" dirty="0">
                <a:solidFill>
                  <a:prstClr val="black"/>
                </a:solidFill>
                <a:latin typeface="Palatino Linotype"/>
              </a:rPr>
              <a:t>final Request </a:t>
            </a:r>
            <a:r>
              <a:rPr lang="en-US" altLang="zh-CN" sz="2200" kern="0" dirty="0" err="1">
                <a:solidFill>
                  <a:prstClr val="black"/>
                </a:solidFill>
                <a:latin typeface="Palatino Linotype"/>
              </a:rPr>
              <a:t>request</a:t>
            </a:r>
            <a:r>
              <a:rPr lang="en-US" altLang="zh-CN" sz="2200" kern="0" dirty="0">
                <a:solidFill>
                  <a:prstClr val="black"/>
                </a:solidFill>
                <a:latin typeface="Palatino Linotype"/>
              </a:rPr>
              <a:t> = </a:t>
            </a:r>
            <a:r>
              <a:rPr lang="en-US" altLang="zh-CN" sz="2200" b="1" kern="0" dirty="0">
                <a:solidFill>
                  <a:prstClr val="black"/>
                </a:solidFill>
                <a:latin typeface="Palatino Linotype"/>
              </a:rPr>
              <a:t>new </a:t>
            </a:r>
            <a:r>
              <a:rPr lang="en-US" altLang="zh-CN" sz="2200" b="1" kern="0" dirty="0" err="1">
                <a:solidFill>
                  <a:prstClr val="black"/>
                </a:solidFill>
                <a:latin typeface="Palatino Linotype"/>
              </a:rPr>
              <a:t>Request.Builder</a:t>
            </a:r>
            <a:r>
              <a:rPr lang="en-US" altLang="zh-CN" sz="2200" b="1" kern="0" dirty="0">
                <a:solidFill>
                  <a:prstClr val="black"/>
                </a:solidFill>
                <a:latin typeface="Palatino Linotype"/>
              </a:rPr>
              <a:t>() </a:t>
            </a:r>
          </a:p>
          <a:p>
            <a:pPr marL="0" lvl="8">
              <a:defRPr/>
            </a:pPr>
            <a:r>
              <a:rPr lang="en-US" altLang="zh-CN" sz="2200" kern="0" dirty="0">
                <a:solidFill>
                  <a:prstClr val="black"/>
                </a:solidFill>
                <a:latin typeface="Palatino Linotype"/>
              </a:rPr>
              <a:t>.</a:t>
            </a:r>
            <a:r>
              <a:rPr lang="en-US" altLang="zh-CN" sz="2200" kern="0" dirty="0" err="1">
                <a:solidFill>
                  <a:prstClr val="black"/>
                </a:solidFill>
                <a:latin typeface="Palatino Linotype"/>
              </a:rPr>
              <a:t>url</a:t>
            </a:r>
            <a:r>
              <a:rPr lang="en-US" altLang="zh-CN" sz="2200" kern="0" dirty="0">
                <a:solidFill>
                  <a:prstClr val="black"/>
                </a:solidFill>
                <a:latin typeface="Palatino Linotype"/>
              </a:rPr>
              <a:t>(</a:t>
            </a:r>
            <a:r>
              <a:rPr lang="en-US" altLang="zh-CN" sz="2200" kern="0" dirty="0" err="1">
                <a:solidFill>
                  <a:prstClr val="black"/>
                </a:solidFill>
                <a:latin typeface="Palatino Linotype"/>
              </a:rPr>
              <a:t>url</a:t>
            </a:r>
            <a:r>
              <a:rPr lang="en-US" altLang="zh-CN" sz="2200" kern="0" dirty="0">
                <a:solidFill>
                  <a:prstClr val="black"/>
                </a:solidFill>
                <a:latin typeface="Palatino Linotype"/>
              </a:rPr>
              <a:t>) .get()//</a:t>
            </a:r>
            <a:r>
              <a:rPr lang="zh-CN" altLang="en-US" sz="2200" kern="0" dirty="0">
                <a:solidFill>
                  <a:prstClr val="black"/>
                </a:solidFill>
                <a:latin typeface="Palatino Linotype"/>
              </a:rPr>
              <a:t>默认就是</a:t>
            </a:r>
            <a:r>
              <a:rPr lang="en-US" altLang="zh-CN" sz="2200" kern="0" dirty="0">
                <a:solidFill>
                  <a:prstClr val="black"/>
                </a:solidFill>
                <a:latin typeface="Palatino Linotype"/>
              </a:rPr>
              <a:t>GET</a:t>
            </a:r>
            <a:r>
              <a:rPr lang="zh-CN" altLang="en-US" sz="2200" kern="0" dirty="0">
                <a:solidFill>
                  <a:prstClr val="black"/>
                </a:solidFill>
                <a:latin typeface="Palatino Linotype"/>
              </a:rPr>
              <a:t>请求，可以不写 </a:t>
            </a:r>
            <a:endParaRPr lang="en-US" altLang="zh-CN" sz="2200" kern="0" dirty="0">
              <a:solidFill>
                <a:prstClr val="black"/>
              </a:solidFill>
              <a:latin typeface="Palatino Linotype"/>
            </a:endParaRPr>
          </a:p>
          <a:p>
            <a:pPr marL="0" lvl="8">
              <a:defRPr/>
            </a:pPr>
            <a:r>
              <a:rPr lang="en-US" altLang="zh-CN" sz="2200" kern="0" dirty="0">
                <a:solidFill>
                  <a:prstClr val="black"/>
                </a:solidFill>
                <a:latin typeface="Palatino Linotype"/>
              </a:rPr>
              <a:t>.build(); </a:t>
            </a:r>
          </a:p>
          <a:p>
            <a:pPr eaLnBrk="1" fontAlgn="auto" hangingPunct="1">
              <a:spcBef>
                <a:spcPts val="0"/>
              </a:spcBef>
              <a:spcAft>
                <a:spcPts val="0"/>
              </a:spcAft>
              <a:defRPr/>
            </a:pPr>
            <a:r>
              <a:rPr lang="en-US" altLang="zh-CN" sz="2200" kern="0" dirty="0">
                <a:solidFill>
                  <a:prstClr val="black"/>
                </a:solidFill>
                <a:latin typeface="Palatino Linotype"/>
              </a:rPr>
              <a:t>Call </a:t>
            </a:r>
            <a:r>
              <a:rPr lang="en-US" altLang="zh-CN" sz="2200" kern="0" dirty="0" err="1">
                <a:solidFill>
                  <a:prstClr val="black"/>
                </a:solidFill>
                <a:latin typeface="Palatino Linotype"/>
              </a:rPr>
              <a:t>call</a:t>
            </a:r>
            <a:r>
              <a:rPr lang="en-US" altLang="zh-CN" sz="2200" kern="0" dirty="0">
                <a:solidFill>
                  <a:prstClr val="black"/>
                </a:solidFill>
                <a:latin typeface="Palatino Linotype"/>
              </a:rPr>
              <a:t> = </a:t>
            </a:r>
            <a:r>
              <a:rPr lang="en-US" altLang="zh-CN" sz="2200" kern="0" dirty="0" err="1">
                <a:solidFill>
                  <a:prstClr val="black"/>
                </a:solidFill>
                <a:latin typeface="Palatino Linotype"/>
              </a:rPr>
              <a:t>okHttpClient.</a:t>
            </a:r>
            <a:r>
              <a:rPr lang="en-US" altLang="zh-CN" sz="2200" b="1" kern="0" dirty="0" err="1">
                <a:solidFill>
                  <a:prstClr val="black"/>
                </a:solidFill>
                <a:latin typeface="Palatino Linotype"/>
              </a:rPr>
              <a:t>newCall</a:t>
            </a:r>
            <a:r>
              <a:rPr lang="en-US" altLang="zh-CN" sz="2200" b="1" kern="0" dirty="0">
                <a:solidFill>
                  <a:prstClr val="black"/>
                </a:solidFill>
                <a:latin typeface="Palatino Linotype"/>
              </a:rPr>
              <a:t>(request)</a:t>
            </a:r>
            <a:r>
              <a:rPr lang="en-US" altLang="zh-CN" sz="2200" kern="0" dirty="0">
                <a:solidFill>
                  <a:prstClr val="black"/>
                </a:solidFill>
                <a:latin typeface="Palatino Linotype"/>
              </a:rPr>
              <a:t>; </a:t>
            </a:r>
          </a:p>
          <a:p>
            <a:pPr eaLnBrk="1" fontAlgn="auto" hangingPunct="1">
              <a:spcBef>
                <a:spcPts val="0"/>
              </a:spcBef>
              <a:spcAft>
                <a:spcPts val="0"/>
              </a:spcAft>
              <a:defRPr/>
            </a:pPr>
            <a:r>
              <a:rPr lang="en-US" altLang="zh-CN" sz="2200" b="1" kern="0" dirty="0" err="1">
                <a:solidFill>
                  <a:prstClr val="black"/>
                </a:solidFill>
                <a:latin typeface="Palatino Linotype"/>
              </a:rPr>
              <a:t>call.enqueue</a:t>
            </a:r>
            <a:r>
              <a:rPr lang="en-US" altLang="zh-CN" sz="2200" kern="0" dirty="0">
                <a:solidFill>
                  <a:prstClr val="black"/>
                </a:solidFill>
                <a:latin typeface="Palatino Linotype"/>
              </a:rPr>
              <a:t>(new Callback() { </a:t>
            </a:r>
          </a:p>
          <a:p>
            <a:pPr marL="0" lvl="1" eaLnBrk="1" fontAlgn="auto" hangingPunct="1">
              <a:spcBef>
                <a:spcPts val="0"/>
              </a:spcBef>
              <a:spcAft>
                <a:spcPts val="0"/>
              </a:spcAft>
              <a:defRPr/>
            </a:pPr>
            <a:r>
              <a:rPr lang="en-US" altLang="zh-CN" sz="2200" kern="0" dirty="0">
                <a:solidFill>
                  <a:prstClr val="black"/>
                </a:solidFill>
                <a:latin typeface="Palatino Linotype"/>
              </a:rPr>
              <a:t>public void </a:t>
            </a:r>
            <a:r>
              <a:rPr lang="en-US" altLang="zh-CN" sz="2200" b="1" kern="0" dirty="0" err="1">
                <a:solidFill>
                  <a:srgbClr val="FF33CC"/>
                </a:solidFill>
                <a:latin typeface="Palatino Linotype"/>
              </a:rPr>
              <a:t>onFailure</a:t>
            </a:r>
            <a:r>
              <a:rPr lang="en-US" altLang="zh-CN" sz="2200" kern="0" dirty="0">
                <a:solidFill>
                  <a:prstClr val="black"/>
                </a:solidFill>
                <a:latin typeface="Palatino Linotype"/>
              </a:rPr>
              <a:t>(Call </a:t>
            </a:r>
            <a:r>
              <a:rPr lang="en-US" altLang="zh-CN" sz="2200" kern="0" dirty="0" err="1">
                <a:solidFill>
                  <a:prstClr val="black"/>
                </a:solidFill>
                <a:latin typeface="Palatino Linotype"/>
              </a:rPr>
              <a:t>call</a:t>
            </a:r>
            <a:r>
              <a:rPr lang="en-US" altLang="zh-CN" sz="2200" kern="0" dirty="0">
                <a:solidFill>
                  <a:prstClr val="black"/>
                </a:solidFill>
                <a:latin typeface="Palatino Linotype"/>
              </a:rPr>
              <a:t>, </a:t>
            </a:r>
            <a:r>
              <a:rPr lang="en-US" altLang="zh-CN" sz="2200" kern="0" dirty="0" err="1">
                <a:solidFill>
                  <a:prstClr val="black"/>
                </a:solidFill>
                <a:latin typeface="Palatino Linotype"/>
              </a:rPr>
              <a:t>IOException</a:t>
            </a:r>
            <a:r>
              <a:rPr lang="en-US" altLang="zh-CN" sz="2200" kern="0" dirty="0">
                <a:solidFill>
                  <a:prstClr val="black"/>
                </a:solidFill>
                <a:latin typeface="Palatino Linotype"/>
              </a:rPr>
              <a:t> e) { </a:t>
            </a:r>
          </a:p>
          <a:p>
            <a:pPr marL="0" lvl="1" eaLnBrk="1" fontAlgn="auto" hangingPunct="1">
              <a:spcBef>
                <a:spcPts val="0"/>
              </a:spcBef>
              <a:spcAft>
                <a:spcPts val="0"/>
              </a:spcAft>
              <a:defRPr/>
            </a:pPr>
            <a:r>
              <a:rPr lang="en-US" altLang="zh-CN" sz="2200" kern="0" dirty="0">
                <a:solidFill>
                  <a:prstClr val="black"/>
                </a:solidFill>
                <a:latin typeface="Palatino Linotype"/>
              </a:rPr>
              <a:t>	</a:t>
            </a:r>
            <a:r>
              <a:rPr lang="en-US" altLang="zh-CN" sz="2200" kern="0" dirty="0" err="1">
                <a:solidFill>
                  <a:prstClr val="black"/>
                </a:solidFill>
                <a:latin typeface="Palatino Linotype"/>
              </a:rPr>
              <a:t>Log.d</a:t>
            </a:r>
            <a:r>
              <a:rPr lang="en-US" altLang="zh-CN" sz="2200" kern="0" dirty="0">
                <a:solidFill>
                  <a:prstClr val="black"/>
                </a:solidFill>
                <a:latin typeface="Palatino Linotype"/>
              </a:rPr>
              <a:t>(TAG, "</a:t>
            </a:r>
            <a:r>
              <a:rPr lang="en-US" altLang="zh-CN" sz="2200" kern="0" dirty="0" err="1">
                <a:solidFill>
                  <a:prstClr val="black"/>
                </a:solidFill>
                <a:latin typeface="Palatino Linotype"/>
              </a:rPr>
              <a:t>onFailure</a:t>
            </a:r>
            <a:r>
              <a:rPr lang="en-US" altLang="zh-CN" sz="2200" kern="0" dirty="0">
                <a:solidFill>
                  <a:prstClr val="black"/>
                </a:solidFill>
                <a:latin typeface="Palatino Linotype"/>
              </a:rPr>
              <a:t>: "); } </a:t>
            </a:r>
          </a:p>
          <a:p>
            <a:pPr marL="0" lvl="1" eaLnBrk="1" fontAlgn="auto" hangingPunct="1">
              <a:spcBef>
                <a:spcPts val="0"/>
              </a:spcBef>
              <a:spcAft>
                <a:spcPts val="0"/>
              </a:spcAft>
              <a:defRPr/>
            </a:pPr>
            <a:r>
              <a:rPr lang="en-US" altLang="zh-CN" sz="2200" kern="0" dirty="0">
                <a:solidFill>
                  <a:prstClr val="black"/>
                </a:solidFill>
                <a:latin typeface="Palatino Linotype"/>
              </a:rPr>
              <a:t>public void </a:t>
            </a:r>
            <a:r>
              <a:rPr lang="en-US" altLang="zh-CN" sz="2200" b="1" kern="0" dirty="0" err="1">
                <a:solidFill>
                  <a:srgbClr val="FF33CC"/>
                </a:solidFill>
                <a:latin typeface="Palatino Linotype"/>
              </a:rPr>
              <a:t>onResponse</a:t>
            </a:r>
            <a:r>
              <a:rPr lang="en-US" altLang="zh-CN" sz="2200" kern="0" dirty="0">
                <a:solidFill>
                  <a:prstClr val="black"/>
                </a:solidFill>
                <a:latin typeface="Palatino Linotype"/>
              </a:rPr>
              <a:t>(Call </a:t>
            </a:r>
            <a:r>
              <a:rPr lang="en-US" altLang="zh-CN" sz="2200" kern="0" dirty="0" err="1">
                <a:solidFill>
                  <a:prstClr val="black"/>
                </a:solidFill>
                <a:latin typeface="Palatino Linotype"/>
              </a:rPr>
              <a:t>call</a:t>
            </a:r>
            <a:r>
              <a:rPr lang="en-US" altLang="zh-CN" sz="2200" kern="0" dirty="0">
                <a:solidFill>
                  <a:prstClr val="black"/>
                </a:solidFill>
                <a:latin typeface="Palatino Linotype"/>
              </a:rPr>
              <a:t>, Response response) throws </a:t>
            </a:r>
            <a:r>
              <a:rPr lang="en-US" altLang="zh-CN" sz="2200" kern="0" dirty="0" err="1">
                <a:solidFill>
                  <a:prstClr val="black"/>
                </a:solidFill>
                <a:latin typeface="Palatino Linotype"/>
              </a:rPr>
              <a:t>IOException</a:t>
            </a:r>
            <a:r>
              <a:rPr lang="en-US" altLang="zh-CN" sz="2200" kern="0" dirty="0">
                <a:solidFill>
                  <a:prstClr val="black"/>
                </a:solidFill>
                <a:latin typeface="Palatino Linotype"/>
              </a:rPr>
              <a:t> { </a:t>
            </a:r>
          </a:p>
          <a:p>
            <a:pPr marL="0" lvl="1" eaLnBrk="1" fontAlgn="auto" hangingPunct="1">
              <a:spcBef>
                <a:spcPts val="0"/>
              </a:spcBef>
              <a:spcAft>
                <a:spcPts val="0"/>
              </a:spcAft>
              <a:defRPr/>
            </a:pPr>
            <a:r>
              <a:rPr lang="en-US" altLang="zh-CN" sz="2200" kern="0" dirty="0">
                <a:solidFill>
                  <a:prstClr val="black"/>
                </a:solidFill>
                <a:latin typeface="Palatino Linotype"/>
              </a:rPr>
              <a:t>	</a:t>
            </a:r>
            <a:r>
              <a:rPr lang="en-US" altLang="zh-CN" sz="2200" kern="0" dirty="0" err="1">
                <a:solidFill>
                  <a:prstClr val="black"/>
                </a:solidFill>
                <a:latin typeface="Palatino Linotype"/>
              </a:rPr>
              <a:t>Log.d</a:t>
            </a:r>
            <a:r>
              <a:rPr lang="en-US" altLang="zh-CN" sz="2200" kern="0" dirty="0">
                <a:solidFill>
                  <a:prstClr val="black"/>
                </a:solidFill>
                <a:latin typeface="Palatino Linotype"/>
              </a:rPr>
              <a:t>(TAG, "</a:t>
            </a:r>
            <a:r>
              <a:rPr lang="en-US" altLang="zh-CN" sz="2200" kern="0" dirty="0" err="1">
                <a:solidFill>
                  <a:prstClr val="black"/>
                </a:solidFill>
                <a:latin typeface="Palatino Linotype"/>
              </a:rPr>
              <a:t>onResponse</a:t>
            </a:r>
            <a:r>
              <a:rPr lang="en-US" altLang="zh-CN" sz="2200" kern="0" dirty="0">
                <a:solidFill>
                  <a:prstClr val="black"/>
                </a:solidFill>
                <a:latin typeface="Palatino Linotype"/>
              </a:rPr>
              <a:t>: " + </a:t>
            </a:r>
            <a:r>
              <a:rPr lang="en-US" altLang="zh-CN" sz="2200" kern="0" dirty="0" err="1">
                <a:solidFill>
                  <a:prstClr val="black"/>
                </a:solidFill>
                <a:latin typeface="Palatino Linotype"/>
              </a:rPr>
              <a:t>response.body</a:t>
            </a:r>
            <a:r>
              <a:rPr lang="en-US" altLang="zh-CN" sz="2200" kern="0" dirty="0">
                <a:solidFill>
                  <a:prstClr val="black"/>
                </a:solidFill>
                <a:latin typeface="Palatino Linotype"/>
              </a:rPr>
              <a:t>().string()); </a:t>
            </a:r>
          </a:p>
          <a:p>
            <a:pPr marL="0" lvl="1" eaLnBrk="1" fontAlgn="auto" hangingPunct="1">
              <a:spcBef>
                <a:spcPts val="0"/>
              </a:spcBef>
              <a:spcAft>
                <a:spcPts val="0"/>
              </a:spcAft>
              <a:defRPr/>
            </a:pPr>
            <a:r>
              <a:rPr lang="en-US" altLang="zh-CN" sz="2200" kern="0" dirty="0">
                <a:solidFill>
                  <a:prstClr val="black"/>
                </a:solidFill>
                <a:latin typeface="Palatino Linotype"/>
              </a:rPr>
              <a:t>} </a:t>
            </a:r>
          </a:p>
          <a:p>
            <a:pPr eaLnBrk="1" fontAlgn="auto" hangingPunct="1">
              <a:spcBef>
                <a:spcPts val="0"/>
              </a:spcBef>
              <a:spcAft>
                <a:spcPts val="0"/>
              </a:spcAft>
              <a:defRPr/>
            </a:pPr>
            <a:r>
              <a:rPr lang="en-US" altLang="zh-CN" sz="2200" kern="0" dirty="0">
                <a:solidFill>
                  <a:prstClr val="black"/>
                </a:solidFill>
                <a:latin typeface="Palatino Linotype"/>
              </a:rPr>
              <a:t>});</a:t>
            </a:r>
          </a:p>
        </p:txBody>
      </p:sp>
    </p:spTree>
    <p:extLst>
      <p:ext uri="{BB962C8B-B14F-4D97-AF65-F5344CB8AC3E}">
        <p14:creationId xmlns:p14="http://schemas.microsoft.com/office/powerpoint/2010/main" val="1822336812"/>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内容占位符 4">
            <a:extLst>
              <a:ext uri="{FF2B5EF4-FFF2-40B4-BE49-F238E27FC236}">
                <a16:creationId xmlns:a16="http://schemas.microsoft.com/office/drawing/2014/main" id="{1A0BBE80-2904-FA13-2F9A-82B26296FF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704" y="817562"/>
            <a:ext cx="3053010" cy="5427574"/>
          </a:xfrm>
          <a:prstGeom prst="rect">
            <a:avLst/>
          </a:prstGeom>
        </p:spPr>
      </p:pic>
      <p:sp>
        <p:nvSpPr>
          <p:cNvPr id="4" name="矩形 3">
            <a:extLst>
              <a:ext uri="{FF2B5EF4-FFF2-40B4-BE49-F238E27FC236}">
                <a16:creationId xmlns:a16="http://schemas.microsoft.com/office/drawing/2014/main" id="{1454EC25-FB7F-8D4F-6DA6-98EB04D191E0}"/>
              </a:ext>
            </a:extLst>
          </p:cNvPr>
          <p:cNvSpPr/>
          <p:nvPr/>
        </p:nvSpPr>
        <p:spPr>
          <a:xfrm>
            <a:off x="1702814" y="151619"/>
            <a:ext cx="2133918" cy="461665"/>
          </a:xfrm>
          <a:prstGeom prst="rect">
            <a:avLst/>
          </a:prstGeom>
        </p:spPr>
        <p:txBody>
          <a:bodyPr wrap="none">
            <a:spAutoFit/>
          </a:bodyPr>
          <a:lstStyle/>
          <a:p>
            <a:pPr eaLnBrk="1" fontAlgn="auto" hangingPunct="1">
              <a:spcBef>
                <a:spcPts val="0"/>
              </a:spcBef>
              <a:spcAft>
                <a:spcPts val="0"/>
              </a:spcAft>
            </a:pPr>
            <a:r>
              <a:rPr lang="en-US" altLang="zh-CN" sz="2400" b="1" dirty="0" err="1">
                <a:solidFill>
                  <a:srgbClr val="FF0000"/>
                </a:solidFill>
                <a:latin typeface="Palatino Linotype"/>
              </a:rPr>
              <a:t>OkHttpDemo</a:t>
            </a:r>
            <a:endParaRPr lang="zh-CN" altLang="en-US" sz="2400" b="1" dirty="0">
              <a:solidFill>
                <a:srgbClr val="FF0000"/>
              </a:solidFill>
              <a:latin typeface="Palatino Linotype"/>
            </a:endParaRPr>
          </a:p>
        </p:txBody>
      </p:sp>
      <p:pic>
        <p:nvPicPr>
          <p:cNvPr id="5" name="图片 4">
            <a:extLst>
              <a:ext uri="{FF2B5EF4-FFF2-40B4-BE49-F238E27FC236}">
                <a16:creationId xmlns:a16="http://schemas.microsoft.com/office/drawing/2014/main" id="{7180F558-D5B7-7A8F-787F-9819DB96A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630" y="827314"/>
            <a:ext cx="3028950" cy="5384800"/>
          </a:xfrm>
          <a:prstGeom prst="rect">
            <a:avLst/>
          </a:prstGeom>
        </p:spPr>
      </p:pic>
      <p:sp>
        <p:nvSpPr>
          <p:cNvPr id="6" name="矩形 5">
            <a:extLst>
              <a:ext uri="{FF2B5EF4-FFF2-40B4-BE49-F238E27FC236}">
                <a16:creationId xmlns:a16="http://schemas.microsoft.com/office/drawing/2014/main" id="{2A91E056-179E-10AE-7507-97D8D3379719}"/>
              </a:ext>
            </a:extLst>
          </p:cNvPr>
          <p:cNvSpPr/>
          <p:nvPr/>
        </p:nvSpPr>
        <p:spPr>
          <a:xfrm>
            <a:off x="5269060" y="184330"/>
            <a:ext cx="2868093" cy="461665"/>
          </a:xfrm>
          <a:prstGeom prst="rect">
            <a:avLst/>
          </a:prstGeom>
        </p:spPr>
        <p:txBody>
          <a:bodyPr wrap="none">
            <a:spAutoFit/>
          </a:bodyPr>
          <a:lstStyle/>
          <a:p>
            <a:pPr eaLnBrk="1" fontAlgn="auto" hangingPunct="1">
              <a:spcBef>
                <a:spcPts val="0"/>
              </a:spcBef>
              <a:spcAft>
                <a:spcPts val="0"/>
              </a:spcAft>
            </a:pPr>
            <a:r>
              <a:rPr lang="en-US" altLang="zh-CN" sz="2400" b="1" dirty="0" err="1">
                <a:solidFill>
                  <a:srgbClr val="FF0000"/>
                </a:solidFill>
                <a:latin typeface="Palatino Linotype"/>
              </a:rPr>
              <a:t>OkHttpDemoAsyn</a:t>
            </a:r>
            <a:endParaRPr lang="zh-CN" altLang="en-US" sz="2400" b="1" dirty="0">
              <a:solidFill>
                <a:srgbClr val="FF0000"/>
              </a:solidFill>
              <a:latin typeface="Palatino Linotype"/>
            </a:endParaRPr>
          </a:p>
        </p:txBody>
      </p:sp>
    </p:spTree>
    <p:extLst>
      <p:ext uri="{BB962C8B-B14F-4D97-AF65-F5344CB8AC3E}">
        <p14:creationId xmlns:p14="http://schemas.microsoft.com/office/powerpoint/2010/main" val="294789958"/>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298452" y="180975"/>
            <a:ext cx="62896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9.5 </a:t>
            </a:r>
            <a:r>
              <a:rPr lang="zh-CN" altLang="en-US" sz="3200" dirty="0">
                <a:solidFill>
                  <a:schemeClr val="tx2"/>
                </a:solidFill>
                <a:latin typeface="黑体" pitchFamily="49" charset="-122"/>
                <a:ea typeface="黑体" pitchFamily="49" charset="-122"/>
              </a:rPr>
              <a:t>使用</a:t>
            </a:r>
            <a:r>
              <a:rPr lang="en-US" altLang="zh-CN" sz="3200" dirty="0" err="1">
                <a:solidFill>
                  <a:schemeClr val="tx2"/>
                </a:solidFill>
                <a:latin typeface="黑体" pitchFamily="49" charset="-122"/>
                <a:ea typeface="黑体" pitchFamily="49" charset="-122"/>
              </a:rPr>
              <a:t>OKHttp</a:t>
            </a:r>
            <a:r>
              <a:rPr lang="zh-CN" altLang="en-US" sz="3200" dirty="0">
                <a:solidFill>
                  <a:schemeClr val="tx2"/>
                </a:solidFill>
                <a:latin typeface="黑体" pitchFamily="49" charset="-122"/>
                <a:ea typeface="黑体" pitchFamily="49" charset="-122"/>
              </a:rPr>
              <a:t>获取网络资源</a:t>
            </a:r>
            <a:endParaRPr lang="en-US" altLang="zh-CN" sz="3200" dirty="0">
              <a:solidFill>
                <a:schemeClr val="tx2"/>
              </a:solidFill>
              <a:latin typeface="黑体" pitchFamily="49" charset="-122"/>
              <a:ea typeface="黑体" pitchFamily="49" charset="-122"/>
            </a:endParaRPr>
          </a:p>
        </p:txBody>
      </p:sp>
      <p:sp>
        <p:nvSpPr>
          <p:cNvPr id="5" name="文本框 4">
            <a:extLst>
              <a:ext uri="{FF2B5EF4-FFF2-40B4-BE49-F238E27FC236}">
                <a16:creationId xmlns:a16="http://schemas.microsoft.com/office/drawing/2014/main" id="{F62AD312-CBED-7641-7E72-D6789BF87691}"/>
              </a:ext>
            </a:extLst>
          </p:cNvPr>
          <p:cNvSpPr txBox="1"/>
          <p:nvPr/>
        </p:nvSpPr>
        <p:spPr>
          <a:xfrm>
            <a:off x="341645" y="1189378"/>
            <a:ext cx="8784976" cy="5521512"/>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en-US" altLang="zh-CN" sz="2800" dirty="0">
                <a:solidFill>
                  <a:prstClr val="black"/>
                </a:solidFill>
                <a:ea typeface="黑体" panose="02010609060101010101" pitchFamily="49" charset="-122"/>
              </a:rPr>
              <a:t>2. </a:t>
            </a:r>
            <a:r>
              <a:rPr lang="en-US" altLang="zh-CN" sz="2800" b="1" dirty="0">
                <a:solidFill>
                  <a:prstClr val="black"/>
                </a:solidFill>
                <a:ea typeface="黑体" panose="02010609060101010101" pitchFamily="49" charset="-122"/>
              </a:rPr>
              <a:t>POST</a:t>
            </a:r>
            <a:r>
              <a:rPr lang="zh-CN" altLang="en-US" sz="2800" b="1" dirty="0">
                <a:solidFill>
                  <a:prstClr val="black"/>
                </a:solidFill>
                <a:ea typeface="黑体" panose="02010609060101010101" pitchFamily="49" charset="-122"/>
              </a:rPr>
              <a:t>请求。</a:t>
            </a:r>
            <a:endParaRPr lang="en-US" altLang="zh-CN" sz="2800" b="1" dirty="0">
              <a:solidFill>
                <a:prstClr val="black"/>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800" b="1" dirty="0">
                <a:solidFill>
                  <a:prstClr val="black"/>
                </a:solidFill>
                <a:ea typeface="黑体" panose="02010609060101010101" pitchFamily="49" charset="-122"/>
              </a:rPr>
              <a:t>与上述</a:t>
            </a:r>
            <a:r>
              <a:rPr lang="en-US" altLang="zh-CN" sz="2800" b="1" dirty="0">
                <a:solidFill>
                  <a:prstClr val="black"/>
                </a:solidFill>
                <a:ea typeface="黑体" panose="02010609060101010101" pitchFamily="49" charset="-122"/>
              </a:rPr>
              <a:t>GET</a:t>
            </a:r>
            <a:r>
              <a:rPr lang="zh-CN" altLang="en-US" sz="2800" b="1" dirty="0">
                <a:solidFill>
                  <a:prstClr val="black"/>
                </a:solidFill>
                <a:ea typeface="黑体" panose="02010609060101010101" pitchFamily="49" charset="-122"/>
              </a:rPr>
              <a:t>请求相比，需要先构造一个</a:t>
            </a:r>
            <a:r>
              <a:rPr lang="en-US" altLang="zh-CN" sz="2800" b="1" dirty="0" err="1">
                <a:solidFill>
                  <a:prstClr val="black"/>
                </a:solidFill>
                <a:ea typeface="黑体" panose="02010609060101010101" pitchFamily="49" charset="-122"/>
              </a:rPr>
              <a:t>RequestBody</a:t>
            </a:r>
            <a:r>
              <a:rPr lang="zh-CN" altLang="en-US" sz="2800" b="1" dirty="0">
                <a:solidFill>
                  <a:prstClr val="black"/>
                </a:solidFill>
                <a:ea typeface="黑体" panose="02010609060101010101" pitchFamily="49" charset="-122"/>
              </a:rPr>
              <a:t>对象用来存放待提交的数据，例如：</a:t>
            </a:r>
            <a:endParaRPr lang="en-US" altLang="zh-CN" sz="2800" b="1"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400" b="1" dirty="0" err="1">
                <a:solidFill>
                  <a:prstClr val="black"/>
                </a:solidFill>
                <a:ea typeface="黑体" panose="02010609060101010101" pitchFamily="49" charset="-122"/>
              </a:rPr>
              <a:t>RequestBody</a:t>
            </a:r>
            <a:r>
              <a:rPr lang="en-US" altLang="zh-CN" sz="2400" b="1" dirty="0">
                <a:solidFill>
                  <a:prstClr val="black"/>
                </a:solidFill>
                <a:ea typeface="黑体" panose="02010609060101010101" pitchFamily="49" charset="-122"/>
              </a:rPr>
              <a:t> </a:t>
            </a:r>
            <a:r>
              <a:rPr lang="en-US" altLang="zh-CN" sz="2400" b="1" dirty="0" err="1">
                <a:solidFill>
                  <a:prstClr val="black"/>
                </a:solidFill>
                <a:ea typeface="黑体" panose="02010609060101010101" pitchFamily="49" charset="-122"/>
              </a:rPr>
              <a:t>requestBody</a:t>
            </a:r>
            <a:r>
              <a:rPr lang="en-US" altLang="zh-CN" sz="2400" b="1" dirty="0">
                <a:solidFill>
                  <a:prstClr val="black"/>
                </a:solidFill>
                <a:ea typeface="黑体" panose="02010609060101010101" pitchFamily="49" charset="-122"/>
              </a:rPr>
              <a:t> = new </a:t>
            </a:r>
            <a:r>
              <a:rPr lang="en-US" altLang="zh-CN" sz="2400" b="1" dirty="0" err="1">
                <a:solidFill>
                  <a:prstClr val="black"/>
                </a:solidFill>
                <a:ea typeface="黑体" panose="02010609060101010101" pitchFamily="49" charset="-122"/>
              </a:rPr>
              <a:t>FormBody.Builder</a:t>
            </a:r>
            <a:r>
              <a:rPr lang="en-US" altLang="zh-CN" sz="2400" b="1" dirty="0">
                <a:solidFill>
                  <a:prstClr val="black"/>
                </a:solidFill>
                <a:ea typeface="黑体" panose="02010609060101010101" pitchFamily="49" charset="-122"/>
              </a:rPr>
              <a:t>()</a:t>
            </a:r>
            <a:br>
              <a:rPr lang="en-US" altLang="zh-CN" sz="2400" dirty="0">
                <a:solidFill>
                  <a:prstClr val="black"/>
                </a:solidFill>
                <a:ea typeface="黑体" panose="02010609060101010101" pitchFamily="49" charset="-122"/>
              </a:rPr>
            </a:br>
            <a:r>
              <a:rPr lang="en-US" altLang="zh-CN" sz="2400" dirty="0">
                <a:solidFill>
                  <a:prstClr val="black"/>
                </a:solidFill>
                <a:ea typeface="黑体" panose="02010609060101010101" pitchFamily="49" charset="-122"/>
              </a:rPr>
              <a:t>				      .add( “</a:t>
            </a:r>
            <a:r>
              <a:rPr lang="en-US" altLang="zh-CN" sz="2400" dirty="0" err="1">
                <a:solidFill>
                  <a:prstClr val="black"/>
                </a:solidFill>
                <a:ea typeface="黑体" panose="02010609060101010101" pitchFamily="49" charset="-122"/>
              </a:rPr>
              <a:t>username”,”admin</a:t>
            </a:r>
            <a:r>
              <a:rPr lang="en-US" altLang="zh-CN" sz="2400" dirty="0">
                <a:solidFill>
                  <a:prstClr val="black"/>
                </a:solidFill>
                <a:ea typeface="黑体" panose="02010609060101010101" pitchFamily="49" charset="-122"/>
              </a:rPr>
              <a:t>”)</a:t>
            </a:r>
            <a:br>
              <a:rPr lang="en-US" altLang="zh-CN" sz="2400" b="1" dirty="0">
                <a:solidFill>
                  <a:prstClr val="black"/>
                </a:solidFill>
                <a:ea typeface="黑体" panose="02010609060101010101" pitchFamily="49" charset="-122"/>
              </a:rPr>
            </a:br>
            <a:r>
              <a:rPr lang="en-US" altLang="zh-CN" sz="2400" b="1" dirty="0">
                <a:solidFill>
                  <a:prstClr val="black"/>
                </a:solidFill>
                <a:ea typeface="黑体" panose="02010609060101010101" pitchFamily="49" charset="-122"/>
              </a:rPr>
              <a:t>				</a:t>
            </a:r>
            <a:r>
              <a:rPr lang="en-US" altLang="zh-CN" sz="2400" dirty="0">
                <a:solidFill>
                  <a:prstClr val="black"/>
                </a:solidFill>
                <a:ea typeface="黑体" panose="02010609060101010101" pitchFamily="49" charset="-122"/>
              </a:rPr>
              <a:t>      .add(“password”,”123456”)</a:t>
            </a:r>
            <a:br>
              <a:rPr lang="en-US" altLang="zh-CN" sz="2400" dirty="0">
                <a:solidFill>
                  <a:prstClr val="black"/>
                </a:solidFill>
                <a:ea typeface="黑体" panose="02010609060101010101" pitchFamily="49" charset="-122"/>
              </a:rPr>
            </a:br>
            <a:r>
              <a:rPr lang="en-US" altLang="zh-CN" sz="2400" dirty="0">
                <a:solidFill>
                  <a:prstClr val="black"/>
                </a:solidFill>
                <a:ea typeface="黑体" panose="02010609060101010101" pitchFamily="49" charset="-122"/>
              </a:rPr>
              <a:t>				      .build();</a:t>
            </a: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800" b="1" dirty="0">
                <a:solidFill>
                  <a:prstClr val="black"/>
                </a:solidFill>
                <a:ea typeface="黑体" panose="02010609060101010101" pitchFamily="49" charset="-122"/>
              </a:rPr>
              <a:t>然后在</a:t>
            </a:r>
            <a:r>
              <a:rPr lang="en-US" altLang="zh-CN" sz="2800" b="1" dirty="0" err="1">
                <a:solidFill>
                  <a:prstClr val="black"/>
                </a:solidFill>
                <a:ea typeface="黑体" panose="02010609060101010101" pitchFamily="49" charset="-122"/>
              </a:rPr>
              <a:t>Request.Builder</a:t>
            </a:r>
            <a:r>
              <a:rPr lang="zh-CN" altLang="en-US" sz="2800" b="1" dirty="0">
                <a:solidFill>
                  <a:prstClr val="black"/>
                </a:solidFill>
                <a:ea typeface="黑体" panose="02010609060101010101" pitchFamily="49" charset="-122"/>
              </a:rPr>
              <a:t>中调用一下</a:t>
            </a:r>
            <a:r>
              <a:rPr lang="en-US" altLang="zh-CN" sz="2800" b="1" dirty="0">
                <a:solidFill>
                  <a:prstClr val="black"/>
                </a:solidFill>
                <a:ea typeface="黑体" panose="02010609060101010101" pitchFamily="49" charset="-122"/>
              </a:rPr>
              <a:t>post()</a:t>
            </a:r>
            <a:r>
              <a:rPr lang="zh-CN" altLang="en-US" sz="2800" b="1" dirty="0">
                <a:solidFill>
                  <a:prstClr val="black"/>
                </a:solidFill>
                <a:ea typeface="黑体" panose="02010609060101010101" pitchFamily="49" charset="-122"/>
              </a:rPr>
              <a:t>方法，并将</a:t>
            </a:r>
            <a:r>
              <a:rPr lang="en-US" altLang="zh-CN" sz="2800" b="1" dirty="0" err="1">
                <a:solidFill>
                  <a:prstClr val="black"/>
                </a:solidFill>
                <a:ea typeface="黑体" panose="02010609060101010101" pitchFamily="49" charset="-122"/>
              </a:rPr>
              <a:t>RequestBody</a:t>
            </a:r>
            <a:r>
              <a:rPr lang="zh-CN" altLang="en-US" sz="2800" b="1" dirty="0">
                <a:solidFill>
                  <a:prstClr val="black"/>
                </a:solidFill>
                <a:ea typeface="黑体" panose="02010609060101010101" pitchFamily="49" charset="-122"/>
              </a:rPr>
              <a:t>对象传入：</a:t>
            </a:r>
            <a:endParaRPr lang="en-US" altLang="zh-CN" sz="2800" b="1" dirty="0">
              <a:solidFill>
                <a:prstClr val="black"/>
              </a:solidFill>
              <a:ea typeface="黑体" panose="02010609060101010101" pitchFamily="49" charset="-122"/>
            </a:endParaRPr>
          </a:p>
          <a:p>
            <a:pPr lvl="2" indent="-246888" eaLnBrk="1" fontAlgn="auto" hangingPunct="1">
              <a:spcBef>
                <a:spcPct val="20000"/>
              </a:spcBef>
              <a:spcAft>
                <a:spcPts val="0"/>
              </a:spcAft>
              <a:buClr>
                <a:srgbClr val="8AB833"/>
              </a:buClr>
              <a:buSzPct val="70000"/>
              <a:buFont typeface="Wingdings" pitchFamily="2" charset="2"/>
              <a:buChar char="Ø"/>
              <a:defRPr/>
            </a:pPr>
            <a:r>
              <a:rPr lang="en-US" altLang="zh-CN" sz="2400" dirty="0">
                <a:solidFill>
                  <a:prstClr val="black"/>
                </a:solidFill>
                <a:ea typeface="黑体" panose="02010609060101010101" pitchFamily="49" charset="-122"/>
              </a:rPr>
              <a:t>Request </a:t>
            </a:r>
            <a:r>
              <a:rPr lang="en-US" altLang="zh-CN" sz="2400" dirty="0" err="1">
                <a:solidFill>
                  <a:prstClr val="black"/>
                </a:solidFill>
                <a:ea typeface="黑体" panose="02010609060101010101" pitchFamily="49" charset="-122"/>
              </a:rPr>
              <a:t>request</a:t>
            </a:r>
            <a:r>
              <a:rPr lang="en-US" altLang="zh-CN" sz="2400" dirty="0">
                <a:solidFill>
                  <a:prstClr val="black"/>
                </a:solidFill>
                <a:ea typeface="黑体" panose="02010609060101010101" pitchFamily="49" charset="-122"/>
              </a:rPr>
              <a:t> = new </a:t>
            </a:r>
            <a:r>
              <a:rPr lang="en-US" altLang="zh-CN" sz="2400" dirty="0" err="1">
                <a:solidFill>
                  <a:prstClr val="black"/>
                </a:solidFill>
                <a:ea typeface="黑体" panose="02010609060101010101" pitchFamily="49" charset="-122"/>
              </a:rPr>
              <a:t>Request.Builder</a:t>
            </a:r>
            <a:r>
              <a:rPr lang="en-US" altLang="zh-CN" sz="2400" dirty="0">
                <a:solidFill>
                  <a:prstClr val="black"/>
                </a:solidFill>
                <a:ea typeface="黑体" panose="02010609060101010101" pitchFamily="49" charset="-122"/>
              </a:rPr>
              <a:t>()</a:t>
            </a:r>
            <a:br>
              <a:rPr lang="en-US" altLang="zh-CN" sz="2400" dirty="0">
                <a:solidFill>
                  <a:prstClr val="black"/>
                </a:solidFill>
                <a:ea typeface="黑体" panose="02010609060101010101" pitchFamily="49" charset="-122"/>
              </a:rPr>
            </a:br>
            <a:r>
              <a:rPr lang="en-US" altLang="zh-CN" sz="2400" dirty="0">
                <a:solidFill>
                  <a:prstClr val="black"/>
                </a:solidFill>
                <a:ea typeface="黑体" panose="02010609060101010101" pitchFamily="49" charset="-122"/>
              </a:rPr>
              <a:t>				.</a:t>
            </a:r>
            <a:r>
              <a:rPr lang="en-US" altLang="zh-CN" sz="2400" dirty="0" err="1">
                <a:solidFill>
                  <a:prstClr val="black"/>
                </a:solidFill>
                <a:ea typeface="黑体" panose="02010609060101010101" pitchFamily="49" charset="-122"/>
              </a:rPr>
              <a:t>url</a:t>
            </a:r>
            <a:r>
              <a:rPr lang="en-US" altLang="zh-CN" sz="2400" dirty="0">
                <a:solidFill>
                  <a:prstClr val="black"/>
                </a:solidFill>
                <a:ea typeface="黑体" panose="02010609060101010101" pitchFamily="49" charset="-122"/>
              </a:rPr>
              <a:t>(</a:t>
            </a:r>
            <a:r>
              <a:rPr lang="en-US" altLang="zh-CN" sz="2400" dirty="0" err="1">
                <a:solidFill>
                  <a:prstClr val="black"/>
                </a:solidFill>
                <a:ea typeface="黑体" panose="02010609060101010101" pitchFamily="49" charset="-122"/>
              </a:rPr>
              <a:t>url</a:t>
            </a:r>
            <a:r>
              <a:rPr lang="en-US" altLang="zh-CN" sz="2400" dirty="0">
                <a:solidFill>
                  <a:prstClr val="black"/>
                </a:solidFill>
                <a:ea typeface="黑体" panose="02010609060101010101" pitchFamily="49" charset="-122"/>
              </a:rPr>
              <a:t>) </a:t>
            </a:r>
            <a:br>
              <a:rPr lang="en-US" altLang="zh-CN" sz="2400" dirty="0">
                <a:solidFill>
                  <a:prstClr val="black"/>
                </a:solidFill>
                <a:ea typeface="黑体" panose="02010609060101010101" pitchFamily="49" charset="-122"/>
              </a:rPr>
            </a:br>
            <a:r>
              <a:rPr lang="en-US" altLang="zh-CN" sz="2400" dirty="0">
                <a:solidFill>
                  <a:prstClr val="black"/>
                </a:solidFill>
                <a:ea typeface="黑体" panose="02010609060101010101" pitchFamily="49" charset="-122"/>
              </a:rPr>
              <a:t>				.post(</a:t>
            </a:r>
            <a:r>
              <a:rPr lang="en-US" altLang="zh-CN" sz="2400" b="1" dirty="0" err="1">
                <a:solidFill>
                  <a:prstClr val="black"/>
                </a:solidFill>
                <a:ea typeface="黑体" panose="02010609060101010101" pitchFamily="49" charset="-122"/>
              </a:rPr>
              <a:t>requestBody</a:t>
            </a:r>
            <a:r>
              <a:rPr lang="en-US" altLang="zh-CN" sz="2400" dirty="0">
                <a:solidFill>
                  <a:prstClr val="black"/>
                </a:solidFill>
                <a:ea typeface="黑体" panose="02010609060101010101" pitchFamily="49" charset="-122"/>
              </a:rPr>
              <a:t>) </a:t>
            </a:r>
            <a:br>
              <a:rPr lang="en-US" altLang="zh-CN" sz="2400" dirty="0">
                <a:solidFill>
                  <a:prstClr val="black"/>
                </a:solidFill>
                <a:ea typeface="黑体" panose="02010609060101010101" pitchFamily="49" charset="-122"/>
              </a:rPr>
            </a:br>
            <a:r>
              <a:rPr lang="en-US" altLang="zh-CN" sz="2400" dirty="0">
                <a:solidFill>
                  <a:prstClr val="black"/>
                </a:solidFill>
                <a:ea typeface="黑体" panose="02010609060101010101" pitchFamily="49" charset="-122"/>
              </a:rPr>
              <a:t>				.build();</a:t>
            </a:r>
            <a:endParaRPr lang="en-US" altLang="zh-CN" sz="2400" b="1" dirty="0">
              <a:solidFill>
                <a:prstClr val="black"/>
              </a:solidFill>
              <a:ea typeface="黑体" panose="02010609060101010101" pitchFamily="49" charset="-122"/>
            </a:endParaRPr>
          </a:p>
        </p:txBody>
      </p:sp>
    </p:spTree>
    <p:extLst>
      <p:ext uri="{BB962C8B-B14F-4D97-AF65-F5344CB8AC3E}">
        <p14:creationId xmlns:p14="http://schemas.microsoft.com/office/powerpoint/2010/main" val="1581123609"/>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HTTP </a:t>
            </a:r>
            <a:r>
              <a:rPr lang="zh-CN" altLang="en-US" dirty="0"/>
              <a:t>的请求报文</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4"/>
            <a:ext cx="8784976" cy="830997"/>
          </a:xfrm>
          <a:prstGeom prst="rect">
            <a:avLst/>
          </a:prstGeom>
          <a:noFill/>
        </p:spPr>
        <p:txBody>
          <a:bodyPr wrap="square">
            <a:spAutoFit/>
          </a:body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一个</a:t>
            </a:r>
            <a:r>
              <a:rPr lang="en-US" altLang="zh-CN" sz="2400" dirty="0">
                <a:solidFill>
                  <a:prstClr val="black"/>
                </a:solidFill>
                <a:ea typeface="黑体" panose="02010609060101010101" pitchFamily="49" charset="-122"/>
              </a:rPr>
              <a:t>HTTP</a:t>
            </a:r>
            <a:r>
              <a:rPr lang="zh-CN" altLang="en-US" sz="2400" dirty="0">
                <a:solidFill>
                  <a:prstClr val="black"/>
                </a:solidFill>
                <a:ea typeface="黑体" panose="02010609060101010101" pitchFamily="49" charset="-122"/>
              </a:rPr>
              <a:t>请求报文由请求行（</a:t>
            </a:r>
            <a:r>
              <a:rPr lang="en-US" altLang="zh-CN" sz="2400" dirty="0">
                <a:solidFill>
                  <a:prstClr val="black"/>
                </a:solidFill>
                <a:ea typeface="黑体" panose="02010609060101010101" pitchFamily="49" charset="-122"/>
              </a:rPr>
              <a:t>request line</a:t>
            </a:r>
            <a:r>
              <a:rPr lang="zh-CN" altLang="en-US" sz="2400" dirty="0">
                <a:solidFill>
                  <a:prstClr val="black"/>
                </a:solidFill>
                <a:ea typeface="黑体" panose="02010609060101010101" pitchFamily="49" charset="-122"/>
              </a:rPr>
              <a:t>）、请求头部（</a:t>
            </a:r>
            <a:r>
              <a:rPr lang="en-US" altLang="zh-CN" sz="2400" dirty="0">
                <a:solidFill>
                  <a:prstClr val="black"/>
                </a:solidFill>
                <a:ea typeface="黑体" panose="02010609060101010101" pitchFamily="49" charset="-122"/>
              </a:rPr>
              <a:t>header</a:t>
            </a:r>
            <a:r>
              <a:rPr lang="zh-CN" altLang="en-US" sz="2400" dirty="0">
                <a:solidFill>
                  <a:prstClr val="black"/>
                </a:solidFill>
                <a:ea typeface="黑体" panose="02010609060101010101" pitchFamily="49" charset="-122"/>
              </a:rPr>
              <a:t>）、空行和请求数据</a:t>
            </a:r>
            <a:r>
              <a:rPr lang="en-US" altLang="zh-CN" sz="2400" dirty="0">
                <a:solidFill>
                  <a:prstClr val="black"/>
                </a:solidFill>
                <a:ea typeface="黑体" panose="02010609060101010101" pitchFamily="49" charset="-122"/>
              </a:rPr>
              <a:t>4</a:t>
            </a:r>
            <a:r>
              <a:rPr lang="zh-CN" altLang="en-US" sz="2400" dirty="0">
                <a:solidFill>
                  <a:prstClr val="black"/>
                </a:solidFill>
                <a:ea typeface="黑体" panose="02010609060101010101" pitchFamily="49" charset="-122"/>
              </a:rPr>
              <a:t>个部分组成</a:t>
            </a:r>
            <a:endParaRPr lang="en-US" altLang="zh-CN" sz="2400" dirty="0">
              <a:solidFill>
                <a:prstClr val="black"/>
              </a:solidFill>
              <a:ea typeface="黑体" panose="02010609060101010101" pitchFamily="49" charset="-122"/>
            </a:endParaRPr>
          </a:p>
        </p:txBody>
      </p:sp>
      <p:pic>
        <p:nvPicPr>
          <p:cNvPr id="10" name="Picture 4" descr="preview">
            <a:extLst>
              <a:ext uri="{FF2B5EF4-FFF2-40B4-BE49-F238E27FC236}">
                <a16:creationId xmlns:a16="http://schemas.microsoft.com/office/drawing/2014/main" id="{7FA20B60-681F-E913-8A09-01E81C0E0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67" y="2329153"/>
            <a:ext cx="7556466" cy="2675573"/>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4992"/>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p:txBody>
          <a:bodyPr/>
          <a:lstStyle/>
          <a:p>
            <a:r>
              <a:rPr lang="en-US" altLang="zh-CN" dirty="0"/>
              <a:t>HTTP </a:t>
            </a:r>
            <a:r>
              <a:rPr lang="zh-CN" altLang="en-US" dirty="0"/>
              <a:t>的请求报文</a:t>
            </a:r>
          </a:p>
        </p:txBody>
      </p:sp>
      <p:pic>
        <p:nvPicPr>
          <p:cNvPr id="3" name="图片 2">
            <a:extLst>
              <a:ext uri="{FF2B5EF4-FFF2-40B4-BE49-F238E27FC236}">
                <a16:creationId xmlns:a16="http://schemas.microsoft.com/office/drawing/2014/main" id="{6001B864-54B8-90D1-F201-713B9031639B}"/>
              </a:ext>
            </a:extLst>
          </p:cNvPr>
          <p:cNvPicPr>
            <a:picLocks noChangeAspect="1"/>
          </p:cNvPicPr>
          <p:nvPr/>
        </p:nvPicPr>
        <p:blipFill rotWithShape="1">
          <a:blip r:embed="rId2"/>
          <a:srcRect t="10243"/>
          <a:stretch/>
        </p:blipFill>
        <p:spPr>
          <a:xfrm>
            <a:off x="107505" y="1196753"/>
            <a:ext cx="9036496" cy="4682156"/>
          </a:xfrm>
          <a:prstGeom prst="rect">
            <a:avLst/>
          </a:prstGeom>
          <a:ln>
            <a:solidFill>
              <a:schemeClr val="accent1">
                <a:lumMod val="50000"/>
              </a:schemeClr>
            </a:solidFill>
          </a:ln>
        </p:spPr>
      </p:pic>
    </p:spTree>
    <p:extLst>
      <p:ext uri="{BB962C8B-B14F-4D97-AF65-F5344CB8AC3E}">
        <p14:creationId xmlns:p14="http://schemas.microsoft.com/office/powerpoint/2010/main" val="1729694441"/>
      </p:ext>
    </p:extLst>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HTTP </a:t>
            </a:r>
            <a:r>
              <a:rPr lang="zh-CN" altLang="en-US" dirty="0"/>
              <a:t>的请求报文</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4"/>
            <a:ext cx="8784976" cy="5151025"/>
          </a:xfrm>
          <a:prstGeom prst="rect">
            <a:avLst/>
          </a:prstGeom>
          <a:noFill/>
        </p:spPr>
        <p:txBody>
          <a:bodyPr wrap="square">
            <a:spAutoFit/>
          </a:bodyPr>
          <a:lstStyle/>
          <a:p>
            <a:pPr marL="182880" lvl="1" eaLnBrk="1" fontAlgn="auto" hangingPunct="1">
              <a:lnSpc>
                <a:spcPct val="150000"/>
              </a:lnSpc>
              <a:spcBef>
                <a:spcPts val="0"/>
              </a:spcBef>
              <a:spcAft>
                <a:spcPts val="0"/>
              </a:spcAft>
              <a:buClr>
                <a:srgbClr val="549E39"/>
              </a:buClr>
              <a:buSzPct val="85000"/>
              <a:defRPr/>
            </a:pPr>
            <a:r>
              <a:rPr lang="en-US" altLang="zh-CN" sz="2400" b="1" dirty="0">
                <a:solidFill>
                  <a:prstClr val="black"/>
                </a:solidFill>
                <a:ea typeface="黑体" panose="02010609060101010101" pitchFamily="49" charset="-122"/>
              </a:rPr>
              <a:t>1.</a:t>
            </a:r>
            <a:r>
              <a:rPr lang="zh-CN" altLang="en-US" sz="2400" b="1" dirty="0">
                <a:solidFill>
                  <a:srgbClr val="C00000"/>
                </a:solidFill>
                <a:ea typeface="黑体" panose="02010609060101010101" pitchFamily="49" charset="-122"/>
              </a:rPr>
              <a:t>请求行</a:t>
            </a:r>
            <a:r>
              <a:rPr lang="zh-CN" altLang="en-US" sz="2400" b="1" dirty="0">
                <a:solidFill>
                  <a:prstClr val="black"/>
                </a:solidFill>
                <a:ea typeface="黑体" panose="02010609060101010101" pitchFamily="49" charset="-122"/>
              </a:rPr>
              <a:t>，</a:t>
            </a:r>
            <a:r>
              <a:rPr lang="zh-CN" altLang="en-US" sz="2400" dirty="0">
                <a:solidFill>
                  <a:prstClr val="black"/>
                </a:solidFill>
                <a:ea typeface="黑体" panose="02010609060101010101" pitchFamily="49" charset="-122"/>
              </a:rPr>
              <a:t>三个部分：请求方法、请求地址和协议版本</a:t>
            </a:r>
          </a:p>
          <a:p>
            <a:pPr marL="468630" lvl="1" indent="-285750" eaLnBrk="1" fontAlgn="auto" hangingPunct="1">
              <a:lnSpc>
                <a:spcPct val="150000"/>
              </a:lnSpc>
              <a:spcBef>
                <a:spcPts val="0"/>
              </a:spcBef>
              <a:spcAft>
                <a:spcPts val="0"/>
              </a:spcAft>
              <a:buClr>
                <a:srgbClr val="549E39"/>
              </a:buClr>
              <a:buSzPct val="85000"/>
              <a:buFont typeface="Arial" pitchFamily="34" charset="0"/>
              <a:buChar char="•"/>
              <a:defRPr/>
            </a:pPr>
            <a:r>
              <a:rPr lang="zh-CN" altLang="en-US" sz="2200" b="1" dirty="0">
                <a:solidFill>
                  <a:prstClr val="black"/>
                </a:solidFill>
                <a:ea typeface="黑体" panose="02010609060101010101" pitchFamily="49" charset="-122"/>
              </a:rPr>
              <a:t>请求方法</a:t>
            </a:r>
          </a:p>
          <a:p>
            <a:pPr marL="1017270" lvl="2" indent="-285750" eaLnBrk="1" fontAlgn="auto" hangingPunct="1">
              <a:lnSpc>
                <a:spcPct val="150000"/>
              </a:lnSpc>
              <a:spcBef>
                <a:spcPts val="0"/>
              </a:spcBef>
              <a:spcAft>
                <a:spcPts val="0"/>
              </a:spcAft>
              <a:buClr>
                <a:srgbClr val="8AB833"/>
              </a:buClr>
              <a:buSzPct val="70000"/>
              <a:buFont typeface="Wingdings" pitchFamily="2" charset="2"/>
              <a:buChar char="Ø"/>
              <a:defRPr/>
            </a:pPr>
            <a:r>
              <a:rPr lang="en-US" altLang="zh-CN" sz="2200" dirty="0">
                <a:solidFill>
                  <a:prstClr val="black"/>
                </a:solidFill>
                <a:ea typeface="黑体" panose="02010609060101010101" pitchFamily="49" charset="-122"/>
              </a:rPr>
              <a:t>HTTP/1.1 </a:t>
            </a:r>
            <a:r>
              <a:rPr lang="zh-CN" altLang="en-US" sz="2200" dirty="0">
                <a:solidFill>
                  <a:prstClr val="black"/>
                </a:solidFill>
                <a:ea typeface="黑体" panose="02010609060101010101" pitchFamily="49" charset="-122"/>
              </a:rPr>
              <a:t>定义的请求方法有</a:t>
            </a:r>
            <a:r>
              <a:rPr lang="en-US" altLang="zh-CN" sz="2200" dirty="0">
                <a:solidFill>
                  <a:prstClr val="black"/>
                </a:solidFill>
                <a:ea typeface="黑体" panose="02010609060101010101" pitchFamily="49" charset="-122"/>
              </a:rPr>
              <a:t>8</a:t>
            </a:r>
            <a:r>
              <a:rPr lang="zh-CN" altLang="en-US" sz="2200" dirty="0">
                <a:solidFill>
                  <a:prstClr val="black"/>
                </a:solidFill>
                <a:ea typeface="黑体" panose="02010609060101010101" pitchFamily="49" charset="-122"/>
              </a:rPr>
              <a:t>种，最常的两种</a:t>
            </a: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和</a:t>
            </a:r>
            <a:r>
              <a:rPr lang="en-US" altLang="zh-CN" sz="2200" dirty="0">
                <a:solidFill>
                  <a:prstClr val="black"/>
                </a:solidFill>
                <a:ea typeface="黑体" panose="02010609060101010101" pitchFamily="49" charset="-122"/>
              </a:rPr>
              <a:t>POST</a:t>
            </a:r>
            <a:r>
              <a:rPr lang="zh-CN" altLang="en-US" sz="2200" dirty="0">
                <a:solidFill>
                  <a:prstClr val="black"/>
                </a:solidFill>
                <a:ea typeface="黑体" panose="02010609060101010101" pitchFamily="49" charset="-122"/>
              </a:rPr>
              <a:t>。</a:t>
            </a:r>
            <a:endParaRPr lang="en-US" altLang="zh-CN" sz="2200" dirty="0">
              <a:solidFill>
                <a:prstClr val="black"/>
              </a:solidFill>
              <a:ea typeface="黑体" panose="02010609060101010101" pitchFamily="49" charset="-122"/>
            </a:endParaRPr>
          </a:p>
          <a:p>
            <a:pPr marL="468630" lvl="1" indent="-285750" eaLnBrk="1" fontAlgn="auto" hangingPunct="1">
              <a:lnSpc>
                <a:spcPct val="150000"/>
              </a:lnSpc>
              <a:spcBef>
                <a:spcPts val="0"/>
              </a:spcBef>
              <a:spcAft>
                <a:spcPts val="0"/>
              </a:spcAft>
              <a:buClr>
                <a:srgbClr val="549E39"/>
              </a:buClr>
              <a:buSzPct val="85000"/>
              <a:buFont typeface="Arial" pitchFamily="34" charset="0"/>
              <a:buChar char="•"/>
              <a:defRPr/>
            </a:pPr>
            <a:r>
              <a:rPr lang="zh-CN" altLang="en-US" sz="2200" b="1" dirty="0">
                <a:solidFill>
                  <a:prstClr val="black"/>
                </a:solidFill>
                <a:ea typeface="黑体" panose="02010609060101010101" pitchFamily="49" charset="-122"/>
              </a:rPr>
              <a:t>请求地址</a:t>
            </a:r>
          </a:p>
          <a:p>
            <a:pPr marL="1017270" lvl="2" indent="-285750" eaLnBrk="1" fontAlgn="auto" hangingPunct="1">
              <a:lnSpc>
                <a:spcPct val="150000"/>
              </a:lnSpc>
              <a:spcBef>
                <a:spcPts val="0"/>
              </a:spcBef>
              <a:spcAft>
                <a:spcPts val="0"/>
              </a:spcAft>
              <a:buClr>
                <a:srgbClr val="8AB833"/>
              </a:buClr>
              <a:buSzPct val="70000"/>
              <a:buFont typeface="Wingdings" pitchFamily="2" charset="2"/>
              <a:buChar char="Ø"/>
              <a:defRPr/>
            </a:pPr>
            <a:r>
              <a:rPr lang="en-US" altLang="zh-CN" sz="2200" dirty="0">
                <a:solidFill>
                  <a:prstClr val="black"/>
                </a:solidFill>
                <a:ea typeface="黑体" panose="02010609060101010101" pitchFamily="49" charset="-122"/>
              </a:rPr>
              <a:t>URL:</a:t>
            </a:r>
            <a:r>
              <a:rPr lang="zh-CN" altLang="en-US" sz="2200" dirty="0">
                <a:solidFill>
                  <a:prstClr val="black"/>
                </a:solidFill>
                <a:ea typeface="黑体" panose="02010609060101010101" pitchFamily="49" charset="-122"/>
              </a:rPr>
              <a:t>统一资源定位符，是一种资源位置的抽象唯一识别方法。</a:t>
            </a:r>
          </a:p>
          <a:p>
            <a:pPr marL="1017270" lvl="2" indent="-285750" eaLnBrk="1" fontAlgn="auto" hangingPunct="1">
              <a:lnSpc>
                <a:spcPct val="150000"/>
              </a:lnSpc>
              <a:spcBef>
                <a:spcPts val="0"/>
              </a:spcBef>
              <a:spcAft>
                <a:spcPts val="0"/>
              </a:spcAft>
              <a:buClr>
                <a:srgbClr val="8AB833"/>
              </a:buClr>
              <a:buSzPct val="70000"/>
              <a:buFont typeface="Wingdings" pitchFamily="2" charset="2"/>
              <a:buChar char="Ø"/>
              <a:defRPr/>
            </a:pPr>
            <a:r>
              <a:rPr lang="zh-CN" altLang="en-US" sz="2200" dirty="0">
                <a:solidFill>
                  <a:prstClr val="black"/>
                </a:solidFill>
                <a:ea typeface="黑体" panose="02010609060101010101" pitchFamily="49" charset="-122"/>
              </a:rPr>
              <a:t>组成：</a:t>
            </a:r>
            <a:r>
              <a:rPr lang="en-US" altLang="zh-CN" sz="2200" dirty="0">
                <a:solidFill>
                  <a:prstClr val="black"/>
                </a:solidFill>
                <a:ea typeface="黑体" panose="02010609060101010101" pitchFamily="49" charset="-122"/>
              </a:rPr>
              <a:t>&lt;</a:t>
            </a:r>
            <a:r>
              <a:rPr lang="zh-CN" altLang="en-US" sz="2200" dirty="0">
                <a:solidFill>
                  <a:prstClr val="black"/>
                </a:solidFill>
                <a:ea typeface="黑体" panose="02010609060101010101" pitchFamily="49" charset="-122"/>
              </a:rPr>
              <a:t>协议</a:t>
            </a:r>
            <a:r>
              <a:rPr lang="en-US" altLang="zh-CN" sz="2200" dirty="0">
                <a:solidFill>
                  <a:prstClr val="black"/>
                </a:solidFill>
                <a:ea typeface="黑体" panose="02010609060101010101" pitchFamily="49" charset="-122"/>
              </a:rPr>
              <a:t>&gt;</a:t>
            </a:r>
            <a:r>
              <a:rPr lang="zh-CN" altLang="en-US" sz="2200" dirty="0">
                <a:solidFill>
                  <a:prstClr val="black"/>
                </a:solidFill>
                <a:ea typeface="黑体" panose="02010609060101010101" pitchFamily="49" charset="-122"/>
              </a:rPr>
              <a:t>：</a:t>
            </a:r>
            <a:r>
              <a:rPr lang="en-US" altLang="zh-CN" sz="2200" dirty="0">
                <a:solidFill>
                  <a:prstClr val="black"/>
                </a:solidFill>
                <a:ea typeface="黑体" panose="02010609060101010101" pitchFamily="49" charset="-122"/>
              </a:rPr>
              <a:t>//&lt;</a:t>
            </a:r>
            <a:r>
              <a:rPr lang="zh-CN" altLang="en-US" sz="2200" dirty="0">
                <a:solidFill>
                  <a:prstClr val="black"/>
                </a:solidFill>
                <a:ea typeface="黑体" panose="02010609060101010101" pitchFamily="49" charset="-122"/>
              </a:rPr>
              <a:t>主机</a:t>
            </a:r>
            <a:r>
              <a:rPr lang="en-US" altLang="zh-CN" sz="2200" dirty="0">
                <a:solidFill>
                  <a:prstClr val="black"/>
                </a:solidFill>
                <a:ea typeface="黑体" panose="02010609060101010101" pitchFamily="49" charset="-122"/>
              </a:rPr>
              <a:t>&gt;</a:t>
            </a:r>
            <a:r>
              <a:rPr lang="zh-CN" altLang="en-US" sz="2200" dirty="0">
                <a:solidFill>
                  <a:prstClr val="black"/>
                </a:solidFill>
                <a:ea typeface="黑体" panose="02010609060101010101" pitchFamily="49" charset="-122"/>
              </a:rPr>
              <a:t>：</a:t>
            </a:r>
            <a:r>
              <a:rPr lang="en-US" altLang="zh-CN" sz="2200" dirty="0">
                <a:solidFill>
                  <a:prstClr val="black"/>
                </a:solidFill>
                <a:ea typeface="黑体" panose="02010609060101010101" pitchFamily="49" charset="-122"/>
              </a:rPr>
              <a:t>&lt;</a:t>
            </a:r>
            <a:r>
              <a:rPr lang="zh-CN" altLang="en-US" sz="2200" dirty="0">
                <a:solidFill>
                  <a:prstClr val="black"/>
                </a:solidFill>
                <a:ea typeface="黑体" panose="02010609060101010101" pitchFamily="49" charset="-122"/>
              </a:rPr>
              <a:t>端口</a:t>
            </a:r>
            <a:r>
              <a:rPr lang="en-US" altLang="zh-CN" sz="2200" dirty="0">
                <a:solidFill>
                  <a:prstClr val="black"/>
                </a:solidFill>
                <a:ea typeface="黑体" panose="02010609060101010101" pitchFamily="49" charset="-122"/>
              </a:rPr>
              <a:t>&gt;/&lt;</a:t>
            </a:r>
            <a:r>
              <a:rPr lang="zh-CN" altLang="en-US" sz="2200" dirty="0">
                <a:solidFill>
                  <a:prstClr val="black"/>
                </a:solidFill>
                <a:ea typeface="黑体" panose="02010609060101010101" pitchFamily="49" charset="-122"/>
              </a:rPr>
              <a:t>路径</a:t>
            </a:r>
            <a:r>
              <a:rPr lang="en-US" altLang="zh-CN" sz="2200" dirty="0">
                <a:solidFill>
                  <a:prstClr val="black"/>
                </a:solidFill>
                <a:ea typeface="黑体" panose="02010609060101010101" pitchFamily="49" charset="-122"/>
              </a:rPr>
              <a:t>&gt;</a:t>
            </a:r>
          </a:p>
          <a:p>
            <a:pPr marL="1017270" lvl="2" indent="-285750" eaLnBrk="1" fontAlgn="auto" hangingPunct="1">
              <a:lnSpc>
                <a:spcPct val="150000"/>
              </a:lnSpc>
              <a:spcBef>
                <a:spcPts val="0"/>
              </a:spcBef>
              <a:spcAft>
                <a:spcPts val="0"/>
              </a:spcAft>
              <a:buClr>
                <a:srgbClr val="8AB833"/>
              </a:buClr>
              <a:buSzPct val="70000"/>
              <a:buFont typeface="Wingdings" pitchFamily="2" charset="2"/>
              <a:buChar char="Ø"/>
              <a:defRPr/>
            </a:pPr>
            <a:r>
              <a:rPr lang="zh-CN" altLang="en-US" sz="2200" dirty="0">
                <a:solidFill>
                  <a:prstClr val="black"/>
                </a:solidFill>
                <a:ea typeface="黑体" panose="02010609060101010101" pitchFamily="49" charset="-122"/>
              </a:rPr>
              <a:t>端口和路径有时可以省略（</a:t>
            </a:r>
            <a:r>
              <a:rPr lang="en-US" altLang="zh-CN" sz="2200" dirty="0">
                <a:solidFill>
                  <a:prstClr val="black"/>
                </a:solidFill>
                <a:ea typeface="黑体" panose="02010609060101010101" pitchFamily="49" charset="-122"/>
              </a:rPr>
              <a:t>HTTP</a:t>
            </a:r>
            <a:r>
              <a:rPr lang="zh-CN" altLang="en-US" sz="2200" dirty="0">
                <a:solidFill>
                  <a:prstClr val="black"/>
                </a:solidFill>
                <a:ea typeface="黑体" panose="02010609060101010101" pitchFamily="49" charset="-122"/>
              </a:rPr>
              <a:t>默认端口号是</a:t>
            </a:r>
            <a:r>
              <a:rPr lang="en-US" altLang="zh-CN" sz="2200" dirty="0">
                <a:solidFill>
                  <a:prstClr val="black"/>
                </a:solidFill>
                <a:ea typeface="黑体" panose="02010609060101010101" pitchFamily="49" charset="-122"/>
              </a:rPr>
              <a:t>80</a:t>
            </a:r>
            <a:r>
              <a:rPr lang="zh-CN" altLang="en-US" sz="2200" dirty="0">
                <a:solidFill>
                  <a:prstClr val="black"/>
                </a:solidFill>
                <a:ea typeface="黑体" panose="02010609060101010101" pitchFamily="49" charset="-122"/>
              </a:rPr>
              <a:t>），有时会带参数，</a:t>
            </a: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请求</a:t>
            </a:r>
          </a:p>
          <a:p>
            <a:pPr marL="468630" lvl="1" indent="-285750" eaLnBrk="1" fontAlgn="auto" hangingPunct="1">
              <a:lnSpc>
                <a:spcPct val="150000"/>
              </a:lnSpc>
              <a:spcBef>
                <a:spcPts val="0"/>
              </a:spcBef>
              <a:spcAft>
                <a:spcPts val="0"/>
              </a:spcAft>
              <a:buClr>
                <a:srgbClr val="549E39"/>
              </a:buClr>
              <a:buSzPct val="85000"/>
              <a:buFont typeface="Arial" pitchFamily="34" charset="0"/>
              <a:buChar char="•"/>
              <a:defRPr/>
            </a:pPr>
            <a:r>
              <a:rPr lang="zh-CN" altLang="en-US" sz="2200" b="1" dirty="0">
                <a:solidFill>
                  <a:prstClr val="black"/>
                </a:solidFill>
                <a:ea typeface="黑体" panose="02010609060101010101" pitchFamily="49" charset="-122"/>
              </a:rPr>
              <a:t>协议版本</a:t>
            </a:r>
            <a:r>
              <a:rPr lang="zh-CN" altLang="en-US" sz="2200" dirty="0">
                <a:solidFill>
                  <a:prstClr val="black"/>
                </a:solidFill>
                <a:ea typeface="黑体" panose="02010609060101010101" pitchFamily="49" charset="-122"/>
              </a:rPr>
              <a:t>：格式为：</a:t>
            </a:r>
            <a:r>
              <a:rPr lang="en-US" altLang="zh-CN" sz="2200" dirty="0">
                <a:solidFill>
                  <a:prstClr val="black"/>
                </a:solidFill>
                <a:ea typeface="黑体" panose="02010609060101010101" pitchFamily="49" charset="-122"/>
              </a:rPr>
              <a:t>HTTP/</a:t>
            </a:r>
            <a:r>
              <a:rPr lang="zh-CN" altLang="en-US" sz="2200" dirty="0">
                <a:solidFill>
                  <a:prstClr val="black"/>
                </a:solidFill>
                <a:ea typeface="黑体" panose="02010609060101010101" pitchFamily="49" charset="-122"/>
              </a:rPr>
              <a:t>主版本号</a:t>
            </a:r>
            <a:r>
              <a:rPr lang="en-US" altLang="zh-CN" sz="2200" dirty="0">
                <a:solidFill>
                  <a:prstClr val="black"/>
                </a:solidFill>
                <a:ea typeface="黑体" panose="02010609060101010101" pitchFamily="49" charset="-122"/>
              </a:rPr>
              <a:t>.</a:t>
            </a:r>
            <a:r>
              <a:rPr lang="zh-CN" altLang="en-US" sz="2200" dirty="0">
                <a:solidFill>
                  <a:prstClr val="black"/>
                </a:solidFill>
                <a:ea typeface="黑体" panose="02010609060101010101" pitchFamily="49" charset="-122"/>
              </a:rPr>
              <a:t>次版本号，常用的有</a:t>
            </a:r>
            <a:r>
              <a:rPr lang="en-US" altLang="zh-CN" sz="2200" dirty="0">
                <a:solidFill>
                  <a:prstClr val="black"/>
                </a:solidFill>
                <a:ea typeface="黑体" panose="02010609060101010101" pitchFamily="49" charset="-122"/>
              </a:rPr>
              <a:t>HTTP/1.0</a:t>
            </a:r>
            <a:r>
              <a:rPr lang="zh-CN" altLang="en-US" sz="2200" dirty="0">
                <a:solidFill>
                  <a:prstClr val="black"/>
                </a:solidFill>
                <a:ea typeface="黑体" panose="02010609060101010101" pitchFamily="49" charset="-122"/>
              </a:rPr>
              <a:t>和</a:t>
            </a:r>
            <a:r>
              <a:rPr lang="en-US" altLang="zh-CN" sz="2200" dirty="0">
                <a:solidFill>
                  <a:prstClr val="black"/>
                </a:solidFill>
                <a:ea typeface="黑体" panose="02010609060101010101" pitchFamily="49" charset="-122"/>
              </a:rPr>
              <a:t>HTTP/1.1</a:t>
            </a:r>
          </a:p>
        </p:txBody>
      </p:sp>
    </p:spTree>
    <p:extLst>
      <p:ext uri="{BB962C8B-B14F-4D97-AF65-F5344CB8AC3E}">
        <p14:creationId xmlns:p14="http://schemas.microsoft.com/office/powerpoint/2010/main" val="2840877911"/>
      </p:ext>
    </p:ext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HTTP </a:t>
            </a:r>
            <a:r>
              <a:rPr lang="zh-CN" altLang="en-US" dirty="0"/>
              <a:t>的请求报文</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2"/>
            <a:ext cx="8784976" cy="5090624"/>
          </a:xfrm>
          <a:prstGeom prst="rect">
            <a:avLst/>
          </a:prstGeom>
          <a:noFill/>
        </p:spPr>
        <p:txBody>
          <a:bodyPr wrap="square">
            <a:spAutoFit/>
          </a:bodyPr>
          <a:lstStyle/>
          <a:p>
            <a:pPr eaLnBrk="1" fontAlgn="auto" hangingPunct="1">
              <a:spcBef>
                <a:spcPct val="20000"/>
              </a:spcBef>
              <a:spcAft>
                <a:spcPts val="0"/>
              </a:spcAft>
              <a:buClr>
                <a:srgbClr val="C0CF3A"/>
              </a:buClr>
              <a:buSzPct val="95000"/>
              <a:defRPr/>
            </a:pPr>
            <a:r>
              <a:rPr lang="en-US" altLang="zh-CN" sz="2000" b="1" dirty="0">
                <a:solidFill>
                  <a:prstClr val="black"/>
                </a:solidFill>
                <a:ea typeface="黑体" panose="02010609060101010101" pitchFamily="49" charset="-122"/>
              </a:rPr>
              <a:t>2.</a:t>
            </a:r>
            <a:r>
              <a:rPr lang="zh-CN" altLang="en-US" sz="2000" b="1" dirty="0">
                <a:solidFill>
                  <a:srgbClr val="C00000"/>
                </a:solidFill>
                <a:ea typeface="黑体" panose="02010609060101010101" pitchFamily="49" charset="-122"/>
              </a:rPr>
              <a:t>请求头部</a:t>
            </a:r>
            <a:r>
              <a:rPr lang="zh-CN" altLang="en-US" sz="2000" dirty="0">
                <a:solidFill>
                  <a:prstClr val="black"/>
                </a:solidFill>
                <a:ea typeface="黑体" panose="02010609060101010101" pitchFamily="49" charset="-122"/>
              </a:rPr>
              <a:t>：由键值对组成，每行一对，关键字和值用英文冒号“</a:t>
            </a:r>
            <a:r>
              <a:rPr lang="en-US" altLang="zh-CN" sz="2000" dirty="0">
                <a:solidFill>
                  <a:prstClr val="black"/>
                </a:solidFill>
                <a:ea typeface="黑体" panose="02010609060101010101" pitchFamily="49" charset="-122"/>
              </a:rPr>
              <a:t>:”</a:t>
            </a:r>
            <a:r>
              <a:rPr lang="zh-CN" altLang="en-US" sz="2000" dirty="0">
                <a:solidFill>
                  <a:prstClr val="black"/>
                </a:solidFill>
                <a:ea typeface="黑体" panose="02010609060101010101" pitchFamily="49" charset="-122"/>
              </a:rPr>
              <a:t>分隔。</a:t>
            </a: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000" b="1" dirty="0">
                <a:solidFill>
                  <a:srgbClr val="C00000"/>
                </a:solidFill>
                <a:ea typeface="黑体" panose="02010609060101010101" pitchFamily="49" charset="-122"/>
              </a:rPr>
              <a:t>请求头部</a:t>
            </a:r>
            <a:r>
              <a:rPr lang="zh-CN" altLang="en-US" sz="2000" dirty="0">
                <a:solidFill>
                  <a:prstClr val="black"/>
                </a:solidFill>
                <a:ea typeface="黑体" panose="02010609060101010101" pitchFamily="49" charset="-122"/>
              </a:rPr>
              <a:t>通知服务器关于客户端请求的信息，典型的请求头有：</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Host</a:t>
            </a:r>
            <a:r>
              <a:rPr lang="zh-CN" altLang="en-US" sz="2000" dirty="0">
                <a:solidFill>
                  <a:prstClr val="black"/>
                </a:solidFill>
                <a:ea typeface="黑体" panose="02010609060101010101" pitchFamily="49" charset="-122"/>
              </a:rPr>
              <a:t>：请求的主机名，允许多个域名同处一个</a:t>
            </a:r>
            <a:r>
              <a:rPr lang="en-US" altLang="zh-CN" sz="2000" dirty="0">
                <a:solidFill>
                  <a:prstClr val="black"/>
                </a:solidFill>
                <a:ea typeface="黑体" panose="02010609060101010101" pitchFamily="49" charset="-122"/>
              </a:rPr>
              <a:t>IP</a:t>
            </a:r>
            <a:r>
              <a:rPr lang="zh-CN" altLang="en-US" sz="2000" dirty="0">
                <a:solidFill>
                  <a:prstClr val="black"/>
                </a:solidFill>
                <a:ea typeface="黑体" panose="02010609060101010101" pitchFamily="49" charset="-122"/>
              </a:rPr>
              <a:t>地址，即虚拟主机</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User-Agent</a:t>
            </a:r>
            <a:r>
              <a:rPr lang="zh-CN" altLang="en-US" sz="2000" dirty="0">
                <a:solidFill>
                  <a:prstClr val="black"/>
                </a:solidFill>
                <a:ea typeface="黑体" panose="02010609060101010101" pitchFamily="49" charset="-122"/>
              </a:rPr>
              <a:t>：发送请求的浏览器类型、操作系统等信息</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Accept</a:t>
            </a:r>
            <a:r>
              <a:rPr lang="zh-CN" altLang="en-US" sz="2000" dirty="0">
                <a:solidFill>
                  <a:prstClr val="black"/>
                </a:solidFill>
                <a:ea typeface="黑体" panose="02010609060101010101" pitchFamily="49" charset="-122"/>
              </a:rPr>
              <a:t>：客户端可识别的内容类型列表，用于指定客户端接收那些类型的信息</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Accept-Encoding</a:t>
            </a:r>
            <a:r>
              <a:rPr lang="zh-CN" altLang="en-US" sz="2000" dirty="0">
                <a:solidFill>
                  <a:prstClr val="black"/>
                </a:solidFill>
                <a:ea typeface="黑体" panose="02010609060101010101" pitchFamily="49" charset="-122"/>
              </a:rPr>
              <a:t>：客户端可识别的数据编码</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Accept-Language</a:t>
            </a:r>
            <a:r>
              <a:rPr lang="zh-CN" altLang="en-US" sz="2000" dirty="0">
                <a:solidFill>
                  <a:prstClr val="black"/>
                </a:solidFill>
                <a:ea typeface="黑体" panose="02010609060101010101" pitchFamily="49" charset="-122"/>
              </a:rPr>
              <a:t>：表示浏览器所支持的语言类型</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Connection</a:t>
            </a:r>
            <a:r>
              <a:rPr lang="zh-CN" altLang="en-US" sz="2000" dirty="0">
                <a:solidFill>
                  <a:prstClr val="black"/>
                </a:solidFill>
                <a:ea typeface="黑体" panose="02010609060101010101" pitchFamily="49" charset="-122"/>
              </a:rPr>
              <a:t>：允许客户端和服务器指定与请求</a:t>
            </a:r>
            <a:r>
              <a:rPr lang="en-US" altLang="zh-CN" sz="2000" dirty="0">
                <a:solidFill>
                  <a:prstClr val="black"/>
                </a:solidFill>
                <a:ea typeface="黑体" panose="02010609060101010101" pitchFamily="49" charset="-122"/>
              </a:rPr>
              <a:t>/</a:t>
            </a:r>
            <a:r>
              <a:rPr lang="zh-CN" altLang="en-US" sz="2000" dirty="0">
                <a:solidFill>
                  <a:prstClr val="black"/>
                </a:solidFill>
                <a:ea typeface="黑体" panose="02010609060101010101" pitchFamily="49" charset="-122"/>
              </a:rPr>
              <a:t>响应连接有关的选项，例如这是为</a:t>
            </a:r>
            <a:r>
              <a:rPr lang="en-US" altLang="zh-CN" sz="2000" dirty="0">
                <a:solidFill>
                  <a:prstClr val="black"/>
                </a:solidFill>
                <a:ea typeface="黑体" panose="02010609060101010101" pitchFamily="49" charset="-122"/>
              </a:rPr>
              <a:t>Keep-Alive</a:t>
            </a:r>
            <a:r>
              <a:rPr lang="zh-CN" altLang="en-US" sz="2000" dirty="0">
                <a:solidFill>
                  <a:prstClr val="black"/>
                </a:solidFill>
                <a:ea typeface="黑体" panose="02010609060101010101" pitchFamily="49" charset="-122"/>
              </a:rPr>
              <a:t>则表示保持连接。</a:t>
            </a:r>
          </a:p>
          <a:p>
            <a:pPr marL="640080" lvl="1" indent="-246888" eaLnBrk="1" fontAlgn="auto" hangingPunct="1">
              <a:spcBef>
                <a:spcPct val="20000"/>
              </a:spcBef>
              <a:spcAft>
                <a:spcPts val="0"/>
              </a:spcAft>
              <a:buClr>
                <a:srgbClr val="549E39"/>
              </a:buClr>
              <a:buSzPct val="85000"/>
              <a:buFont typeface="Arial" pitchFamily="34" charset="0"/>
              <a:buChar char="•"/>
              <a:defRPr/>
            </a:pPr>
            <a:r>
              <a:rPr lang="en-US" altLang="zh-CN" sz="2000" dirty="0">
                <a:solidFill>
                  <a:prstClr val="black"/>
                </a:solidFill>
                <a:ea typeface="黑体" panose="02010609060101010101" pitchFamily="49" charset="-122"/>
              </a:rPr>
              <a:t>Transfer-Encoding</a:t>
            </a:r>
            <a:r>
              <a:rPr lang="zh-CN" altLang="en-US" sz="2000" dirty="0">
                <a:solidFill>
                  <a:prstClr val="black"/>
                </a:solidFill>
                <a:ea typeface="黑体" panose="02010609060101010101" pitchFamily="49" charset="-122"/>
              </a:rPr>
              <a:t>：告知接收端为了保证报文的可靠传输，对报文采用了什么编码方式。</a:t>
            </a: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000" dirty="0">
                <a:solidFill>
                  <a:prstClr val="black"/>
                </a:solidFill>
                <a:ea typeface="黑体" panose="02010609060101010101" pitchFamily="49" charset="-122"/>
              </a:rPr>
              <a:t>请求头部的最后会有一个空行，表示请求头部结束，接下来为请求数据，这一行非常重要，必不可少。</a:t>
            </a:r>
          </a:p>
        </p:txBody>
      </p:sp>
    </p:spTree>
    <p:extLst>
      <p:ext uri="{BB962C8B-B14F-4D97-AF65-F5344CB8AC3E}">
        <p14:creationId xmlns:p14="http://schemas.microsoft.com/office/powerpoint/2010/main" val="1620639436"/>
      </p:ext>
    </p:extLst>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HTTP </a:t>
            </a:r>
            <a:r>
              <a:rPr lang="zh-CN" altLang="en-US" dirty="0"/>
              <a:t>的请求报文</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2"/>
            <a:ext cx="8784976" cy="966418"/>
          </a:xfrm>
          <a:prstGeom prst="rect">
            <a:avLst/>
          </a:prstGeom>
          <a:noFill/>
        </p:spPr>
        <p:txBody>
          <a:bodyPr wrap="square">
            <a:spAutoFit/>
          </a:bodyPr>
          <a:lstStyle/>
          <a:p>
            <a:pPr eaLnBrk="1" fontAlgn="auto" hangingPunct="1">
              <a:spcBef>
                <a:spcPct val="20000"/>
              </a:spcBef>
              <a:spcAft>
                <a:spcPts val="0"/>
              </a:spcAft>
              <a:buClr>
                <a:srgbClr val="C0CF3A"/>
              </a:buClr>
              <a:buSzPct val="95000"/>
              <a:defRPr/>
            </a:pPr>
            <a:r>
              <a:rPr lang="en-US" altLang="zh-CN" sz="2800" dirty="0">
                <a:solidFill>
                  <a:prstClr val="black"/>
                </a:solidFill>
                <a:ea typeface="黑体" panose="02010609060101010101" pitchFamily="49" charset="-122"/>
              </a:rPr>
              <a:t>3. </a:t>
            </a:r>
            <a:r>
              <a:rPr lang="zh-CN" altLang="en-US" sz="2800" b="1" dirty="0">
                <a:solidFill>
                  <a:srgbClr val="C00000"/>
                </a:solidFill>
                <a:ea typeface="黑体" panose="02010609060101010101" pitchFamily="49" charset="-122"/>
              </a:rPr>
              <a:t>请求数据</a:t>
            </a:r>
            <a:endParaRPr lang="en-US" altLang="zh-CN" sz="2800" b="1" dirty="0">
              <a:solidFill>
                <a:srgbClr val="C00000"/>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可选部分，比如</a:t>
            </a:r>
            <a:r>
              <a:rPr lang="en-US" altLang="zh-CN" sz="2400" dirty="0">
                <a:solidFill>
                  <a:prstClr val="black"/>
                </a:solidFill>
                <a:ea typeface="黑体" panose="02010609060101010101" pitchFamily="49" charset="-122"/>
              </a:rPr>
              <a:t>GET</a:t>
            </a:r>
            <a:r>
              <a:rPr lang="zh-CN" altLang="en-US" sz="2400" dirty="0">
                <a:solidFill>
                  <a:prstClr val="black"/>
                </a:solidFill>
                <a:ea typeface="黑体" panose="02010609060101010101" pitchFamily="49" charset="-122"/>
              </a:rPr>
              <a:t>请求就没有请求数据。</a:t>
            </a:r>
          </a:p>
        </p:txBody>
      </p:sp>
      <p:sp>
        <p:nvSpPr>
          <p:cNvPr id="4" name="AutoShape 2">
            <a:extLst>
              <a:ext uri="{FF2B5EF4-FFF2-40B4-BE49-F238E27FC236}">
                <a16:creationId xmlns:a16="http://schemas.microsoft.com/office/drawing/2014/main" id="{D08CAFB6-0244-B443-5CC6-3FB1E8CF37AB}"/>
              </a:ext>
            </a:extLst>
          </p:cNvPr>
          <p:cNvSpPr>
            <a:spLocks noChangeAspect="1" noChangeArrowheads="1"/>
          </p:cNvSpPr>
          <p:nvPr/>
        </p:nvSpPr>
        <p:spPr bwMode="auto">
          <a:xfrm>
            <a:off x="1707734" y="22313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7C258586-017D-9BC2-482B-1CD37A10D453}"/>
              </a:ext>
            </a:extLst>
          </p:cNvPr>
          <p:cNvPicPr>
            <a:picLocks noChangeAspect="1"/>
          </p:cNvPicPr>
          <p:nvPr/>
        </p:nvPicPr>
        <p:blipFill rotWithShape="1">
          <a:blip r:embed="rId2"/>
          <a:srcRect t="10243"/>
          <a:stretch/>
        </p:blipFill>
        <p:spPr>
          <a:xfrm>
            <a:off x="816195" y="2231301"/>
            <a:ext cx="7950517" cy="4119468"/>
          </a:xfrm>
          <a:prstGeom prst="rect">
            <a:avLst/>
          </a:prstGeom>
          <a:ln>
            <a:solidFill>
              <a:schemeClr val="accent1">
                <a:lumMod val="50000"/>
              </a:schemeClr>
            </a:solidFill>
          </a:ln>
        </p:spPr>
      </p:pic>
      <p:sp>
        <p:nvSpPr>
          <p:cNvPr id="6" name="矩形 5">
            <a:extLst>
              <a:ext uri="{FF2B5EF4-FFF2-40B4-BE49-F238E27FC236}">
                <a16:creationId xmlns:a16="http://schemas.microsoft.com/office/drawing/2014/main" id="{0E3C308D-862F-7B08-BA98-2E9CCFE04C26}"/>
              </a:ext>
            </a:extLst>
          </p:cNvPr>
          <p:cNvSpPr/>
          <p:nvPr/>
        </p:nvSpPr>
        <p:spPr>
          <a:xfrm>
            <a:off x="1052414" y="2301330"/>
            <a:ext cx="2940466" cy="31895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A09A319-561B-7D5F-69FE-7E6DE047325F}"/>
              </a:ext>
            </a:extLst>
          </p:cNvPr>
          <p:cNvSpPr/>
          <p:nvPr/>
        </p:nvSpPr>
        <p:spPr>
          <a:xfrm>
            <a:off x="1052414" y="2690309"/>
            <a:ext cx="7588666" cy="289769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5B82776-19CC-0D27-A48E-8C7794DE4839}"/>
              </a:ext>
            </a:extLst>
          </p:cNvPr>
          <p:cNvSpPr/>
          <p:nvPr/>
        </p:nvSpPr>
        <p:spPr>
          <a:xfrm>
            <a:off x="1052414" y="5684520"/>
            <a:ext cx="4906426" cy="244424"/>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25233E2-C1E9-1B13-D189-ED0D0781E4AF}"/>
              </a:ext>
            </a:extLst>
          </p:cNvPr>
          <p:cNvSpPr/>
          <p:nvPr/>
        </p:nvSpPr>
        <p:spPr>
          <a:xfrm>
            <a:off x="1052414" y="5961020"/>
            <a:ext cx="2940466" cy="40041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19794747"/>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180975"/>
            <a:ext cx="6002338" cy="649288"/>
          </a:xfrm>
        </p:spPr>
        <p:txBody>
          <a:bodyPr/>
          <a:lstStyle/>
          <a:p>
            <a:pPr eaLnBrk="1" hangingPunct="1"/>
            <a:r>
              <a:rPr lang="en-US" altLang="zh-CN">
                <a:ea typeface="宋体" pitchFamily="2" charset="-122"/>
              </a:rPr>
              <a:t>Lecture 1</a:t>
            </a:r>
            <a:endParaRPr lang="en-US" altLang="zh-CN">
              <a:solidFill>
                <a:schemeClr val="accent1"/>
              </a:solidFill>
              <a:ea typeface="宋体" pitchFamily="2" charset="-122"/>
            </a:endParaRPr>
          </a:p>
        </p:txBody>
      </p:sp>
      <p:sp>
        <p:nvSpPr>
          <p:cNvPr id="1843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1D528D"/>
              </a:solidFill>
            </a:endParaRPr>
          </a:p>
        </p:txBody>
      </p:sp>
      <p:sp>
        <p:nvSpPr>
          <p:cNvPr id="5" name="文本框 4"/>
          <p:cNvSpPr txBox="1"/>
          <p:nvPr/>
        </p:nvSpPr>
        <p:spPr>
          <a:xfrm>
            <a:off x="827088" y="1052515"/>
            <a:ext cx="7345362" cy="4547399"/>
          </a:xfrm>
          <a:prstGeom prst="rect">
            <a:avLst/>
          </a:prstGeom>
          <a:noFill/>
        </p:spPr>
        <p:txBody>
          <a:bodyPr>
            <a:spAutoFit/>
          </a:bodyPr>
          <a:lstStyle/>
          <a:p>
            <a:pPr marL="25200" algn="ctr">
              <a:lnSpc>
                <a:spcPct val="150000"/>
              </a:lnSpc>
              <a:buSzPct val="140000"/>
              <a:defRPr/>
            </a:pPr>
            <a:r>
              <a:rPr lang="en-US" altLang="zh-CN" sz="3600" b="1" dirty="0">
                <a:solidFill>
                  <a:schemeClr val="tx2"/>
                </a:solidFill>
                <a:latin typeface="楷体" panose="02010609060101010101" pitchFamily="49" charset="-122"/>
                <a:ea typeface="楷体" panose="02010609060101010101" pitchFamily="49" charset="-122"/>
              </a:rPr>
              <a:t>Android HTTP</a:t>
            </a:r>
            <a:r>
              <a:rPr lang="zh-CN" altLang="en-US" sz="3600" b="1" dirty="0">
                <a:solidFill>
                  <a:schemeClr val="tx2"/>
                </a:solidFill>
                <a:latin typeface="楷体" panose="02010609060101010101" pitchFamily="49" charset="-122"/>
                <a:ea typeface="楷体" panose="02010609060101010101" pitchFamily="49" charset="-122"/>
              </a:rPr>
              <a:t>通信</a:t>
            </a:r>
            <a:endParaRPr lang="en-US" altLang="zh-CN" sz="3600" b="1" dirty="0">
              <a:solidFill>
                <a:schemeClr val="tx2"/>
              </a:solidFill>
              <a:latin typeface="楷体" panose="02010609060101010101" pitchFamily="49" charset="-122"/>
              <a:ea typeface="楷体" panose="02010609060101010101" pitchFamily="49" charset="-122"/>
            </a:endParaRPr>
          </a:p>
          <a:p>
            <a:pPr marL="565200" indent="-540000">
              <a:lnSpc>
                <a:spcPct val="150000"/>
              </a:lnSpc>
              <a:buSzPct val="140000"/>
              <a:buBlip>
                <a:blip r:embed="rId3"/>
              </a:buBlip>
              <a:defRPr/>
            </a:pPr>
            <a:r>
              <a:rPr lang="zh-CN" altLang="en-US" sz="3200" dirty="0">
                <a:solidFill>
                  <a:srgbClr val="0070C0"/>
                </a:solidFill>
                <a:latin typeface="黑体" panose="02010609060101010101" pitchFamily="49" charset="-122"/>
                <a:ea typeface="黑体" panose="02010609060101010101" pitchFamily="49" charset="-122"/>
              </a:rPr>
              <a:t>内容提要</a:t>
            </a:r>
            <a:endParaRPr lang="en-US" altLang="zh-CN" sz="3200" dirty="0">
              <a:solidFill>
                <a:srgbClr val="C00000"/>
              </a:solidFill>
              <a:latin typeface="黑体" panose="02010609060101010101" pitchFamily="49" charset="-122"/>
              <a:ea typeface="黑体" panose="02010609060101010101" pitchFamily="49" charset="-122"/>
            </a:endParaRPr>
          </a:p>
          <a:p>
            <a:pPr marL="817200" indent="-360000">
              <a:lnSpc>
                <a:spcPts val="4500"/>
              </a:lnSpc>
              <a:buSzPct val="110000"/>
              <a:buBlip>
                <a:blip r:embed="rId4"/>
              </a:buBlip>
              <a:defRPr/>
            </a:pPr>
            <a:r>
              <a:rPr lang="zh-CN" altLang="en-US" sz="3200" dirty="0">
                <a:solidFill>
                  <a:schemeClr val="tx2"/>
                </a:solidFill>
                <a:latin typeface="楷体" panose="02010609060101010101" pitchFamily="49" charset="-122"/>
                <a:ea typeface="楷体" panose="02010609060101010101" pitchFamily="49" charset="-122"/>
              </a:rPr>
              <a:t>通信概述</a:t>
            </a: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Android HTTP</a:t>
            </a:r>
            <a:r>
              <a:rPr lang="zh-CN" altLang="en-US" sz="3200" dirty="0">
                <a:solidFill>
                  <a:schemeClr val="tx2"/>
                </a:solidFill>
                <a:latin typeface="楷体" panose="02010609060101010101" pitchFamily="49" charset="-122"/>
                <a:ea typeface="楷体" panose="02010609060101010101" pitchFamily="49" charset="-122"/>
              </a:rPr>
              <a:t>通信</a:t>
            </a: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URL</a:t>
            </a:r>
            <a:r>
              <a:rPr lang="zh-CN" altLang="en-US" sz="3200" dirty="0">
                <a:solidFill>
                  <a:schemeClr val="tx2"/>
                </a:solidFill>
                <a:latin typeface="楷体" panose="02010609060101010101" pitchFamily="49" charset="-122"/>
                <a:ea typeface="楷体" panose="02010609060101010101" pitchFamily="49" charset="-122"/>
              </a:rPr>
              <a:t>加载网络资源</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4"/>
              </a:buBlip>
              <a:defRPr/>
            </a:pPr>
            <a:r>
              <a:rPr lang="en-US" altLang="zh-CN" sz="3200" dirty="0" err="1">
                <a:solidFill>
                  <a:schemeClr val="tx2"/>
                </a:solidFill>
                <a:latin typeface="楷体" panose="02010609060101010101" pitchFamily="49" charset="-122"/>
                <a:ea typeface="楷体" panose="02010609060101010101" pitchFamily="49" charset="-122"/>
              </a:rPr>
              <a:t>HttpURLConnection</a:t>
            </a:r>
            <a:r>
              <a:rPr lang="zh-CN" altLang="en-US" sz="3200" dirty="0">
                <a:solidFill>
                  <a:schemeClr val="tx2"/>
                </a:solidFill>
                <a:latin typeface="楷体" panose="02010609060101010101" pitchFamily="49" charset="-122"/>
                <a:ea typeface="楷体" panose="02010609060101010101" pitchFamily="49" charset="-122"/>
              </a:rPr>
              <a:t>加载网络资源</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4"/>
              </a:buBlip>
              <a:defRPr/>
            </a:pPr>
            <a:r>
              <a:rPr lang="en-US" altLang="zh-CN" sz="3200" dirty="0" err="1">
                <a:solidFill>
                  <a:schemeClr val="tx2"/>
                </a:solidFill>
                <a:latin typeface="楷体" panose="02010609060101010101" pitchFamily="49" charset="-122"/>
                <a:ea typeface="楷体" panose="02010609060101010101" pitchFamily="49" charset="-122"/>
              </a:rPr>
              <a:t>HttpClient</a:t>
            </a:r>
            <a:r>
              <a:rPr lang="zh-CN" altLang="en-US" sz="3200" dirty="0">
                <a:solidFill>
                  <a:schemeClr val="tx2"/>
                </a:solidFill>
                <a:latin typeface="楷体" panose="02010609060101010101" pitchFamily="49" charset="-122"/>
                <a:ea typeface="楷体" panose="02010609060101010101" pitchFamily="49" charset="-122"/>
              </a:rPr>
              <a:t>加载网络资源</a:t>
            </a:r>
          </a:p>
        </p:txBody>
      </p:sp>
    </p:spTree>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5" name="chimes.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GET - </a:t>
            </a:r>
            <a:r>
              <a:rPr lang="zh-CN" altLang="en-US" dirty="0"/>
              <a:t>最常见的一种请求方式</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4"/>
            <a:ext cx="8784976" cy="5327933"/>
          </a:xfrm>
          <a:prstGeom prst="rect">
            <a:avLst/>
          </a:prstGeom>
          <a:noFill/>
        </p:spPr>
        <p:txBody>
          <a:bodyPr wrap="square">
            <a:spAutoFit/>
          </a:bodyPr>
          <a:lstStyle/>
          <a:p>
            <a:pPr marL="457200" indent="-457200" eaLnBrk="1" fontAlgn="auto" hangingPunct="1">
              <a:lnSpc>
                <a:spcPct val="130000"/>
              </a:lnSpc>
              <a:spcBef>
                <a:spcPts val="0"/>
              </a:spcBef>
              <a:spcAft>
                <a:spcPts val="0"/>
              </a:spcAft>
              <a:buClr>
                <a:srgbClr val="C0CF3A"/>
              </a:buClr>
              <a:buSzPct val="95000"/>
              <a:buFont typeface="Wingdings" pitchFamily="2" charset="2"/>
              <a:buChar char="p"/>
              <a:defRPr/>
            </a:pPr>
            <a:r>
              <a:rPr lang="zh-CN" altLang="en-US" sz="2200" dirty="0">
                <a:solidFill>
                  <a:prstClr val="black"/>
                </a:solidFill>
                <a:ea typeface="黑体" panose="02010609060101010101" pitchFamily="49" charset="-122"/>
              </a:rPr>
              <a:t>当客户端要从服务器中读取文档时，当点击网页上的链接或者通过在浏览器的地址栏输入网址来浏览网页的，使用的都是</a:t>
            </a: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方式。</a:t>
            </a:r>
            <a:endParaRPr lang="en-US" altLang="zh-CN" sz="2200" dirty="0">
              <a:solidFill>
                <a:prstClr val="black"/>
              </a:solidFill>
              <a:ea typeface="黑体" panose="02010609060101010101" pitchFamily="49" charset="-122"/>
            </a:endParaRPr>
          </a:p>
          <a:p>
            <a:pPr marL="640080" lvl="1" indent="-246888" eaLnBrk="1" fontAlgn="auto" hangingPunct="1">
              <a:lnSpc>
                <a:spcPct val="130000"/>
              </a:lnSpc>
              <a:spcBef>
                <a:spcPts val="0"/>
              </a:spcBef>
              <a:spcAft>
                <a:spcPts val="0"/>
              </a:spcAft>
              <a:buClr>
                <a:srgbClr val="549E39"/>
              </a:buClr>
              <a:buSzPct val="85000"/>
              <a:buFont typeface="Arial" pitchFamily="34" charset="0"/>
              <a:buChar char="•"/>
              <a:defRPr/>
            </a:pP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方法要求服务器将</a:t>
            </a:r>
            <a:r>
              <a:rPr lang="en-US" altLang="zh-CN" sz="2200" dirty="0">
                <a:solidFill>
                  <a:prstClr val="black"/>
                </a:solidFill>
                <a:ea typeface="黑体" panose="02010609060101010101" pitchFamily="49" charset="-122"/>
              </a:rPr>
              <a:t>URL</a:t>
            </a:r>
            <a:r>
              <a:rPr lang="zh-CN" altLang="en-US" sz="2200" dirty="0">
                <a:solidFill>
                  <a:prstClr val="black"/>
                </a:solidFill>
                <a:ea typeface="黑体" panose="02010609060101010101" pitchFamily="49" charset="-122"/>
              </a:rPr>
              <a:t>定位的资源放在</a:t>
            </a:r>
            <a:r>
              <a:rPr lang="zh-CN" altLang="en-US" sz="2200" b="1" dirty="0">
                <a:solidFill>
                  <a:srgbClr val="C00000"/>
                </a:solidFill>
                <a:ea typeface="黑体" panose="02010609060101010101" pitchFamily="49" charset="-122"/>
              </a:rPr>
              <a:t>响应报文的数据部分</a:t>
            </a:r>
            <a:r>
              <a:rPr lang="zh-CN" altLang="en-US" sz="2200" dirty="0">
                <a:solidFill>
                  <a:prstClr val="black"/>
                </a:solidFill>
                <a:ea typeface="黑体" panose="02010609060101010101" pitchFamily="49" charset="-122"/>
              </a:rPr>
              <a:t>，回送给客户端。</a:t>
            </a:r>
            <a:endParaRPr lang="en-US" altLang="zh-CN" sz="2200" dirty="0">
              <a:solidFill>
                <a:prstClr val="black"/>
              </a:solidFill>
              <a:ea typeface="黑体" panose="02010609060101010101" pitchFamily="49" charset="-122"/>
            </a:endParaRPr>
          </a:p>
          <a:p>
            <a:pPr marL="457200" indent="-457200" eaLnBrk="1" fontAlgn="auto" hangingPunct="1">
              <a:lnSpc>
                <a:spcPct val="130000"/>
              </a:lnSpc>
              <a:spcBef>
                <a:spcPts val="0"/>
              </a:spcBef>
              <a:spcAft>
                <a:spcPts val="0"/>
              </a:spcAft>
              <a:buClr>
                <a:srgbClr val="C0CF3A"/>
              </a:buClr>
              <a:buSzPct val="95000"/>
              <a:buFont typeface="Wingdings" pitchFamily="2" charset="2"/>
              <a:buChar char="p"/>
              <a:defRPr/>
            </a:pPr>
            <a:r>
              <a:rPr lang="zh-CN" altLang="en-US" sz="2200" dirty="0">
                <a:solidFill>
                  <a:prstClr val="black"/>
                </a:solidFill>
                <a:ea typeface="黑体" panose="02010609060101010101" pitchFamily="49" charset="-122"/>
              </a:rPr>
              <a:t>使用</a:t>
            </a: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方法时，利用一个问号（“</a:t>
            </a:r>
            <a:r>
              <a:rPr lang="en-US" altLang="zh-CN" sz="2200" dirty="0">
                <a:solidFill>
                  <a:prstClr val="black"/>
                </a:solidFill>
                <a:ea typeface="黑体" panose="02010609060101010101" pitchFamily="49" charset="-122"/>
              </a:rPr>
              <a:t>?”</a:t>
            </a:r>
            <a:r>
              <a:rPr lang="zh-CN" altLang="en-US" sz="2200" dirty="0">
                <a:solidFill>
                  <a:prstClr val="black"/>
                </a:solidFill>
                <a:ea typeface="黑体" panose="02010609060101010101" pitchFamily="49" charset="-122"/>
              </a:rPr>
              <a:t>）代表</a:t>
            </a:r>
            <a:r>
              <a:rPr lang="en-US" altLang="zh-CN" sz="2200" dirty="0">
                <a:solidFill>
                  <a:prstClr val="black"/>
                </a:solidFill>
                <a:ea typeface="黑体" panose="02010609060101010101" pitchFamily="49" charset="-122"/>
              </a:rPr>
              <a:t>URL</a:t>
            </a:r>
            <a:r>
              <a:rPr lang="zh-CN" altLang="en-US" sz="2200" dirty="0">
                <a:solidFill>
                  <a:prstClr val="black"/>
                </a:solidFill>
                <a:ea typeface="黑体" panose="02010609060101010101" pitchFamily="49" charset="-122"/>
              </a:rPr>
              <a:t>的结尾与请求参数和对应的值附加在</a:t>
            </a:r>
            <a:r>
              <a:rPr lang="en-US" altLang="zh-CN" sz="2200" dirty="0">
                <a:solidFill>
                  <a:prstClr val="black"/>
                </a:solidFill>
                <a:ea typeface="黑体" panose="02010609060101010101" pitchFamily="49" charset="-122"/>
              </a:rPr>
              <a:t>URL</a:t>
            </a:r>
            <a:r>
              <a:rPr lang="zh-CN" altLang="en-US" sz="2200" dirty="0">
                <a:solidFill>
                  <a:prstClr val="black"/>
                </a:solidFill>
                <a:ea typeface="黑体" panose="02010609060101010101" pitchFamily="49" charset="-122"/>
              </a:rPr>
              <a:t>后面的开始，传递参数长度受限制。</a:t>
            </a:r>
          </a:p>
          <a:p>
            <a:pPr marL="640080" lvl="1" indent="-246888" eaLnBrk="1" fontAlgn="auto" hangingPunct="1">
              <a:lnSpc>
                <a:spcPct val="130000"/>
              </a:lnSpc>
              <a:spcBef>
                <a:spcPts val="0"/>
              </a:spcBef>
              <a:spcAft>
                <a:spcPts val="0"/>
              </a:spcAft>
              <a:buClr>
                <a:srgbClr val="549E39"/>
              </a:buClr>
              <a:buSzPct val="85000"/>
              <a:buFont typeface="Arial" pitchFamily="34" charset="0"/>
              <a:buChar char="•"/>
              <a:defRPr/>
            </a:pPr>
            <a:r>
              <a:rPr lang="zh-CN" altLang="en-US" sz="2200" dirty="0">
                <a:solidFill>
                  <a:prstClr val="black"/>
                </a:solidFill>
                <a:ea typeface="黑体" panose="02010609060101010101" pitchFamily="49" charset="-122"/>
              </a:rPr>
              <a:t>例如，</a:t>
            </a:r>
            <a:r>
              <a:rPr lang="en-US" altLang="zh-CN" sz="2200" dirty="0">
                <a:solidFill>
                  <a:prstClr val="black"/>
                </a:solidFill>
                <a:ea typeface="黑体" panose="02010609060101010101" pitchFamily="49" charset="-122"/>
              </a:rPr>
              <a:t>/</a:t>
            </a:r>
            <a:r>
              <a:rPr lang="en-US" altLang="zh-CN" sz="2200" dirty="0" err="1">
                <a:solidFill>
                  <a:prstClr val="black"/>
                </a:solidFill>
                <a:ea typeface="黑体" panose="02010609060101010101" pitchFamily="49" charset="-122"/>
              </a:rPr>
              <a:t>index.jsp?id</a:t>
            </a:r>
            <a:r>
              <a:rPr lang="en-US" altLang="zh-CN" sz="2200" dirty="0">
                <a:solidFill>
                  <a:prstClr val="black"/>
                </a:solidFill>
                <a:ea typeface="黑体" panose="02010609060101010101" pitchFamily="49" charset="-122"/>
              </a:rPr>
              <a:t>=100&amp;op=bind,</a:t>
            </a:r>
            <a:r>
              <a:rPr lang="zh-CN" altLang="en-US" sz="2200" dirty="0">
                <a:solidFill>
                  <a:prstClr val="black"/>
                </a:solidFill>
                <a:ea typeface="黑体" panose="02010609060101010101" pitchFamily="49" charset="-122"/>
              </a:rPr>
              <a:t>这样通过</a:t>
            </a:r>
            <a:r>
              <a:rPr lang="en-US" altLang="zh-CN" sz="2200" dirty="0">
                <a:solidFill>
                  <a:prstClr val="black"/>
                </a:solidFill>
                <a:ea typeface="黑体" panose="02010609060101010101" pitchFamily="49" charset="-122"/>
              </a:rPr>
              <a:t>GET</a:t>
            </a:r>
            <a:r>
              <a:rPr lang="zh-CN" altLang="en-US" sz="2200" dirty="0">
                <a:solidFill>
                  <a:prstClr val="black"/>
                </a:solidFill>
                <a:ea typeface="黑体" panose="02010609060101010101" pitchFamily="49" charset="-122"/>
              </a:rPr>
              <a:t>方式传递的参数直接表示在地址中。</a:t>
            </a:r>
            <a:endParaRPr lang="en-US" altLang="zh-CN" sz="2200" dirty="0">
              <a:solidFill>
                <a:prstClr val="black"/>
              </a:solidFill>
              <a:ea typeface="黑体" panose="02010609060101010101" pitchFamily="49" charset="-122"/>
            </a:endParaRPr>
          </a:p>
          <a:p>
            <a:pPr marL="640080" lvl="1" indent="-246888" eaLnBrk="1" fontAlgn="auto" hangingPunct="1">
              <a:lnSpc>
                <a:spcPct val="130000"/>
              </a:lnSpc>
              <a:spcBef>
                <a:spcPts val="0"/>
              </a:spcBef>
              <a:spcAft>
                <a:spcPts val="0"/>
              </a:spcAft>
              <a:buClr>
                <a:srgbClr val="549E39"/>
              </a:buClr>
              <a:buSzPct val="85000"/>
              <a:buFont typeface="Arial" pitchFamily="34" charset="0"/>
              <a:buChar char="•"/>
              <a:defRPr/>
            </a:pPr>
            <a:r>
              <a:rPr lang="zh-CN" altLang="en-US" sz="2200" dirty="0">
                <a:solidFill>
                  <a:prstClr val="black"/>
                </a:solidFill>
                <a:ea typeface="黑体" panose="02010609060101010101" pitchFamily="49" charset="-122"/>
              </a:rPr>
              <a:t>这种方式不适合传送私密数据。不适合传送大量数据。</a:t>
            </a:r>
            <a:endParaRPr lang="en-US" altLang="zh-CN" sz="2200" dirty="0">
              <a:solidFill>
                <a:prstClr val="black"/>
              </a:solidFill>
              <a:ea typeface="黑体" panose="02010609060101010101" pitchFamily="49" charset="-122"/>
            </a:endParaRPr>
          </a:p>
          <a:p>
            <a:pPr marL="457200" indent="-457200" eaLnBrk="1" fontAlgn="auto" hangingPunct="1">
              <a:lnSpc>
                <a:spcPct val="130000"/>
              </a:lnSpc>
              <a:spcBef>
                <a:spcPts val="0"/>
              </a:spcBef>
              <a:spcAft>
                <a:spcPts val="0"/>
              </a:spcAft>
              <a:buClr>
                <a:srgbClr val="C0CF3A"/>
              </a:buClr>
              <a:buSzPct val="95000"/>
              <a:buFont typeface="Wingdings" pitchFamily="2" charset="2"/>
              <a:buChar char="p"/>
              <a:defRPr/>
            </a:pPr>
            <a:r>
              <a:rPr lang="zh-CN" altLang="en-US" sz="2200" dirty="0">
                <a:solidFill>
                  <a:prstClr val="black"/>
                </a:solidFill>
                <a:ea typeface="黑体" panose="02010609060101010101" pitchFamily="49" charset="-122"/>
              </a:rPr>
              <a:t>例如：</a:t>
            </a:r>
            <a:r>
              <a:rPr lang="en-US" altLang="zh-CN" sz="2200" dirty="0">
                <a:solidFill>
                  <a:prstClr val="black"/>
                </a:solidFill>
                <a:ea typeface="黑体" panose="02010609060101010101" pitchFamily="49" charset="-122"/>
              </a:rPr>
              <a:t>http://localhost:8080/demo/login?username=admin&amp;password=123456</a:t>
            </a:r>
            <a:endParaRPr lang="zh-CN" altLang="en-US" sz="2200" dirty="0">
              <a:solidFill>
                <a:prstClr val="black"/>
              </a:solidFill>
              <a:ea typeface="黑体" panose="02010609060101010101" pitchFamily="49" charset="-122"/>
            </a:endParaRPr>
          </a:p>
        </p:txBody>
      </p:sp>
    </p:spTree>
    <p:extLst>
      <p:ext uri="{BB962C8B-B14F-4D97-AF65-F5344CB8AC3E}">
        <p14:creationId xmlns:p14="http://schemas.microsoft.com/office/powerpoint/2010/main" val="2066165387"/>
      </p:ext>
    </p:extLst>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6671-09BB-BFDB-7BC2-F04E8AE3222A}"/>
              </a:ext>
            </a:extLst>
          </p:cNvPr>
          <p:cNvSpPr>
            <a:spLocks noGrp="1"/>
          </p:cNvSpPr>
          <p:nvPr>
            <p:ph type="title"/>
          </p:nvPr>
        </p:nvSpPr>
        <p:spPr>
          <a:xfrm>
            <a:off x="179514" y="209550"/>
            <a:ext cx="6353051" cy="685800"/>
          </a:xfrm>
        </p:spPr>
        <p:txBody>
          <a:bodyPr/>
          <a:lstStyle/>
          <a:p>
            <a:r>
              <a:rPr lang="en-US" altLang="zh-CN" dirty="0"/>
              <a:t>POST</a:t>
            </a:r>
            <a:r>
              <a:rPr lang="zh-CN" altLang="en-US" dirty="0"/>
              <a:t>请求方法</a:t>
            </a:r>
          </a:p>
        </p:txBody>
      </p:sp>
      <p:sp>
        <p:nvSpPr>
          <p:cNvPr id="9" name="文本框 8">
            <a:extLst>
              <a:ext uri="{FF2B5EF4-FFF2-40B4-BE49-F238E27FC236}">
                <a16:creationId xmlns:a16="http://schemas.microsoft.com/office/drawing/2014/main" id="{EFBC01D2-24B1-5D01-DD02-9D82BD9EA5B0}"/>
              </a:ext>
            </a:extLst>
          </p:cNvPr>
          <p:cNvSpPr txBox="1"/>
          <p:nvPr/>
        </p:nvSpPr>
        <p:spPr>
          <a:xfrm>
            <a:off x="179512" y="1196754"/>
            <a:ext cx="8784976" cy="1128579"/>
          </a:xfrm>
          <a:prstGeom prst="rect">
            <a:avLst/>
          </a:prstGeom>
          <a:noFill/>
        </p:spPr>
        <p:txBody>
          <a:bodyPr wrap="square">
            <a:spAutoFit/>
          </a:bodyPr>
          <a:lstStyle/>
          <a:p>
            <a:pPr marL="342900" indent="-342900" eaLnBrk="1" fontAlgn="auto" hangingPunct="1">
              <a:lnSpc>
                <a:spcPct val="150000"/>
              </a:lnSpc>
              <a:spcBef>
                <a:spcPct val="20000"/>
              </a:spcBef>
              <a:spcAft>
                <a:spcPts val="0"/>
              </a:spcAft>
              <a:buClr>
                <a:srgbClr val="549E39"/>
              </a:buClr>
              <a:buSzPct val="85000"/>
              <a:buFont typeface="Arial" panose="020B0604020202020204" pitchFamily="34" charset="0"/>
              <a:buChar char="•"/>
              <a:defRPr/>
            </a:pPr>
            <a:r>
              <a:rPr lang="zh-CN" altLang="en-US" sz="2400" dirty="0">
                <a:solidFill>
                  <a:prstClr val="black"/>
                </a:solidFill>
                <a:ea typeface="黑体" panose="02010609060101010101" pitchFamily="49" charset="-122"/>
              </a:rPr>
              <a:t>使用</a:t>
            </a:r>
            <a:r>
              <a:rPr lang="en-US" altLang="zh-CN" sz="2400" dirty="0">
                <a:solidFill>
                  <a:prstClr val="black"/>
                </a:solidFill>
                <a:ea typeface="黑体" panose="02010609060101010101" pitchFamily="49" charset="-122"/>
              </a:rPr>
              <a:t>POST</a:t>
            </a:r>
            <a:r>
              <a:rPr lang="zh-CN" altLang="en-US" sz="2400" dirty="0">
                <a:solidFill>
                  <a:prstClr val="black"/>
                </a:solidFill>
                <a:ea typeface="黑体" panose="02010609060101010101" pitchFamily="49" charset="-122"/>
              </a:rPr>
              <a:t>方法时，请求参数放在</a:t>
            </a:r>
            <a:r>
              <a:rPr lang="en-US" altLang="zh-CN" sz="2400" dirty="0">
                <a:solidFill>
                  <a:prstClr val="black"/>
                </a:solidFill>
                <a:ea typeface="黑体" panose="02010609060101010101" pitchFamily="49" charset="-122"/>
              </a:rPr>
              <a:t>Request body</a:t>
            </a:r>
            <a:r>
              <a:rPr lang="zh-CN" altLang="en-US" sz="2400" dirty="0">
                <a:solidFill>
                  <a:prstClr val="black"/>
                </a:solidFill>
                <a:ea typeface="黑体" panose="02010609060101010101" pitchFamily="49" charset="-122"/>
              </a:rPr>
              <a:t>（请求数据）中，长度没有限制。</a:t>
            </a:r>
            <a:endParaRPr lang="en-US" altLang="zh-CN" sz="2400" dirty="0">
              <a:solidFill>
                <a:prstClr val="black"/>
              </a:solidFill>
              <a:ea typeface="黑体" panose="02010609060101010101" pitchFamily="49" charset="-122"/>
            </a:endParaRPr>
          </a:p>
        </p:txBody>
      </p:sp>
      <p:sp>
        <p:nvSpPr>
          <p:cNvPr id="6" name="矩形 5">
            <a:extLst>
              <a:ext uri="{FF2B5EF4-FFF2-40B4-BE49-F238E27FC236}">
                <a16:creationId xmlns:a16="http://schemas.microsoft.com/office/drawing/2014/main" id="{224A219B-F8A2-6B54-F00E-9A74DDF63774}"/>
              </a:ext>
            </a:extLst>
          </p:cNvPr>
          <p:cNvSpPr/>
          <p:nvPr/>
        </p:nvSpPr>
        <p:spPr>
          <a:xfrm>
            <a:off x="611560" y="2492898"/>
            <a:ext cx="4460240" cy="1323439"/>
          </a:xfrm>
          <a:prstGeom prst="rect">
            <a:avLst/>
          </a:prstGeom>
          <a:solidFill>
            <a:srgbClr val="8AB833">
              <a:lumMod val="20000"/>
              <a:lumOff val="80000"/>
            </a:srgbClr>
          </a:solidFill>
          <a:ln>
            <a:solidFill>
              <a:srgbClr val="549E39">
                <a:lumMod val="50000"/>
              </a:srgbClr>
            </a:solidFill>
          </a:ln>
        </p:spPr>
        <p:txBody>
          <a:bodyPr wrap="square">
            <a:spAutoFit/>
          </a:bodyPr>
          <a:lstStyle/>
          <a:p>
            <a:pPr eaLnBrk="1" fontAlgn="auto" hangingPunct="1">
              <a:spcBef>
                <a:spcPts val="0"/>
              </a:spcBef>
              <a:spcAft>
                <a:spcPts val="0"/>
              </a:spcAft>
              <a:defRPr/>
            </a:pPr>
            <a:r>
              <a:rPr lang="en-US" altLang="zh-CN" sz="2000" b="1" kern="0" dirty="0">
                <a:solidFill>
                  <a:prstClr val="black"/>
                </a:solidFill>
                <a:latin typeface="Palatino Linotype"/>
              </a:rPr>
              <a:t>POST /test/</a:t>
            </a:r>
            <a:r>
              <a:rPr lang="en-US" altLang="zh-CN" sz="2000" b="1" kern="0" dirty="0" err="1">
                <a:solidFill>
                  <a:prstClr val="black"/>
                </a:solidFill>
                <a:latin typeface="Palatino Linotype"/>
              </a:rPr>
              <a:t>demo_form.jsp</a:t>
            </a:r>
            <a:r>
              <a:rPr lang="en-US" altLang="zh-CN" sz="2000" b="1" kern="0" dirty="0">
                <a:solidFill>
                  <a:prstClr val="black"/>
                </a:solidFill>
                <a:latin typeface="Palatino Linotype"/>
              </a:rPr>
              <a:t> HTTP/1.1</a:t>
            </a:r>
          </a:p>
          <a:p>
            <a:pPr eaLnBrk="1" fontAlgn="auto" hangingPunct="1">
              <a:spcBef>
                <a:spcPts val="0"/>
              </a:spcBef>
              <a:spcAft>
                <a:spcPts val="0"/>
              </a:spcAft>
              <a:defRPr/>
            </a:pPr>
            <a:r>
              <a:rPr lang="en-US" altLang="zh-CN" sz="2000" b="1" kern="0" dirty="0">
                <a:solidFill>
                  <a:prstClr val="black"/>
                </a:solidFill>
                <a:latin typeface="Palatino Linotype"/>
              </a:rPr>
              <a:t>Host: w3schools.com</a:t>
            </a:r>
          </a:p>
          <a:p>
            <a:pPr eaLnBrk="1" fontAlgn="auto" hangingPunct="1">
              <a:spcBef>
                <a:spcPts val="0"/>
              </a:spcBef>
              <a:spcAft>
                <a:spcPts val="0"/>
              </a:spcAft>
              <a:defRPr/>
            </a:pPr>
            <a:endParaRPr lang="en-US" altLang="zh-CN" sz="2000" b="1" kern="0" dirty="0">
              <a:solidFill>
                <a:prstClr val="black"/>
              </a:solidFill>
              <a:latin typeface="Palatino Linotype"/>
            </a:endParaRPr>
          </a:p>
          <a:p>
            <a:pPr eaLnBrk="1" fontAlgn="auto" hangingPunct="1">
              <a:spcBef>
                <a:spcPts val="0"/>
              </a:spcBef>
              <a:spcAft>
                <a:spcPts val="0"/>
              </a:spcAft>
              <a:defRPr/>
            </a:pPr>
            <a:r>
              <a:rPr lang="en-US" altLang="zh-CN" sz="2000" b="1" kern="0" dirty="0">
                <a:solidFill>
                  <a:prstClr val="black"/>
                </a:solidFill>
                <a:latin typeface="Palatino Linotype"/>
              </a:rPr>
              <a:t>name1=value1&amp;name2=value2</a:t>
            </a:r>
          </a:p>
        </p:txBody>
      </p:sp>
      <p:sp>
        <p:nvSpPr>
          <p:cNvPr id="7" name="矩形 6">
            <a:extLst>
              <a:ext uri="{FF2B5EF4-FFF2-40B4-BE49-F238E27FC236}">
                <a16:creationId xmlns:a16="http://schemas.microsoft.com/office/drawing/2014/main" id="{BCEE2C49-25D7-D2AB-292C-AF74FBF4E727}"/>
              </a:ext>
            </a:extLst>
          </p:cNvPr>
          <p:cNvSpPr/>
          <p:nvPr/>
        </p:nvSpPr>
        <p:spPr>
          <a:xfrm>
            <a:off x="611562" y="4024840"/>
            <a:ext cx="7488830" cy="707886"/>
          </a:xfrm>
          <a:prstGeom prst="rect">
            <a:avLst/>
          </a:prstGeom>
          <a:solidFill>
            <a:srgbClr val="8AB833">
              <a:lumMod val="20000"/>
              <a:lumOff val="80000"/>
            </a:srgbClr>
          </a:solidFill>
          <a:ln>
            <a:solidFill>
              <a:srgbClr val="549E39"/>
            </a:solidFill>
          </a:ln>
        </p:spPr>
        <p:txBody>
          <a:bodyPr wrap="square">
            <a:spAutoFit/>
          </a:bodyPr>
          <a:lstStyle/>
          <a:p>
            <a:pPr eaLnBrk="1" fontAlgn="auto" hangingPunct="1">
              <a:spcBef>
                <a:spcPts val="0"/>
              </a:spcBef>
              <a:spcAft>
                <a:spcPts val="0"/>
              </a:spcAft>
              <a:defRPr/>
            </a:pPr>
            <a:r>
              <a:rPr lang="en-US" altLang="zh-CN" sz="2000" b="1" kern="0" dirty="0">
                <a:solidFill>
                  <a:prstClr val="black"/>
                </a:solidFill>
                <a:latin typeface="Palatino Linotype"/>
              </a:rPr>
              <a:t>GET /</a:t>
            </a:r>
            <a:r>
              <a:rPr lang="en-US" altLang="zh-CN" sz="2000" b="1" kern="0" dirty="0" err="1">
                <a:solidFill>
                  <a:prstClr val="black"/>
                </a:solidFill>
                <a:latin typeface="Palatino Linotype"/>
              </a:rPr>
              <a:t>updateInfo?name</a:t>
            </a:r>
            <a:r>
              <a:rPr lang="en-US" altLang="zh-CN" sz="2000" b="1" kern="0" dirty="0">
                <a:solidFill>
                  <a:prstClr val="black"/>
                </a:solidFill>
                <a:latin typeface="Palatino Linotype"/>
              </a:rPr>
              <a:t>=</a:t>
            </a:r>
            <a:r>
              <a:rPr lang="en-US" altLang="zh-CN" sz="2000" b="1" kern="0" dirty="0" err="1">
                <a:solidFill>
                  <a:prstClr val="black"/>
                </a:solidFill>
                <a:latin typeface="Palatino Linotype"/>
              </a:rPr>
              <a:t>Javanx&amp;age</a:t>
            </a:r>
            <a:r>
              <a:rPr lang="en-US" altLang="zh-CN" sz="2000" b="1" kern="0" dirty="0">
                <a:solidFill>
                  <a:prstClr val="black"/>
                </a:solidFill>
                <a:latin typeface="Palatino Linotype"/>
              </a:rPr>
              <a:t>=25HTTP/1.1 </a:t>
            </a:r>
          </a:p>
          <a:p>
            <a:pPr eaLnBrk="1" fontAlgn="auto" hangingPunct="1">
              <a:spcBef>
                <a:spcPts val="0"/>
              </a:spcBef>
              <a:spcAft>
                <a:spcPts val="0"/>
              </a:spcAft>
              <a:defRPr/>
            </a:pPr>
            <a:r>
              <a:rPr lang="en-US" altLang="zh-CN" sz="2000" b="1" kern="0" dirty="0">
                <a:solidFill>
                  <a:prstClr val="black"/>
                </a:solidFill>
                <a:latin typeface="Palatino Linotype"/>
              </a:rPr>
              <a:t>Host: localhost</a:t>
            </a:r>
            <a:endParaRPr lang="zh-CN" altLang="en-US" sz="2000" b="1" kern="0" dirty="0">
              <a:solidFill>
                <a:prstClr val="black"/>
              </a:solidFill>
              <a:latin typeface="Palatino Linotype"/>
            </a:endParaRPr>
          </a:p>
        </p:txBody>
      </p:sp>
      <p:sp>
        <p:nvSpPr>
          <p:cNvPr id="10" name="矩形 9">
            <a:extLst>
              <a:ext uri="{FF2B5EF4-FFF2-40B4-BE49-F238E27FC236}">
                <a16:creationId xmlns:a16="http://schemas.microsoft.com/office/drawing/2014/main" id="{E1438DD3-2912-2BB8-9862-98C817615336}"/>
              </a:ext>
            </a:extLst>
          </p:cNvPr>
          <p:cNvSpPr/>
          <p:nvPr/>
        </p:nvSpPr>
        <p:spPr>
          <a:xfrm>
            <a:off x="179512" y="5084107"/>
            <a:ext cx="8676456" cy="1655903"/>
          </a:xfrm>
          <a:prstGeom prst="rect">
            <a:avLst/>
          </a:prstGeom>
        </p:spPr>
        <p:txBody>
          <a:bodyPr wrap="square">
            <a:spAutoFit/>
          </a:bodyPr>
          <a:lstStyle/>
          <a:p>
            <a:pPr eaLnBrk="1" fontAlgn="auto" hangingPunct="1">
              <a:lnSpc>
                <a:spcPct val="130000"/>
              </a:lnSpc>
              <a:spcBef>
                <a:spcPts val="0"/>
              </a:spcBef>
              <a:spcAft>
                <a:spcPts val="0"/>
              </a:spcAft>
            </a:pPr>
            <a:r>
              <a:rPr lang="zh-CN" altLang="en-US" sz="2000" b="1" dirty="0">
                <a:solidFill>
                  <a:srgbClr val="C00000"/>
                </a:solidFill>
                <a:latin typeface="Palatino Linotype"/>
              </a:rPr>
              <a:t>注意：</a:t>
            </a:r>
            <a:endParaRPr lang="en-US" altLang="zh-CN" sz="2000" b="1" dirty="0">
              <a:solidFill>
                <a:srgbClr val="C00000"/>
              </a:solidFill>
              <a:latin typeface="Palatino Linotype"/>
            </a:endParaRPr>
          </a:p>
          <a:p>
            <a:pPr marL="342900" indent="-342900" eaLnBrk="1" fontAlgn="auto" hangingPunct="1">
              <a:lnSpc>
                <a:spcPct val="130000"/>
              </a:lnSpc>
              <a:spcBef>
                <a:spcPts val="0"/>
              </a:spcBef>
              <a:spcAft>
                <a:spcPts val="0"/>
              </a:spcAft>
              <a:buFont typeface="Arial" panose="020B0604020202020204" pitchFamily="34" charset="0"/>
              <a:buChar char="•"/>
            </a:pPr>
            <a:r>
              <a:rPr lang="en-US" altLang="zh-CN" sz="2000" dirty="0">
                <a:solidFill>
                  <a:prstClr val="black"/>
                </a:solidFill>
                <a:latin typeface="Palatino Linotype"/>
              </a:rPr>
              <a:t>GET </a:t>
            </a:r>
            <a:r>
              <a:rPr lang="zh-CN" altLang="en-US" sz="2000" dirty="0">
                <a:solidFill>
                  <a:prstClr val="black"/>
                </a:solidFill>
                <a:latin typeface="Palatino Linotype"/>
              </a:rPr>
              <a:t>和 </a:t>
            </a:r>
            <a:r>
              <a:rPr lang="en-US" altLang="zh-CN" sz="2000" dirty="0">
                <a:solidFill>
                  <a:prstClr val="black"/>
                </a:solidFill>
                <a:latin typeface="Palatino Linotype"/>
              </a:rPr>
              <a:t>POST </a:t>
            </a:r>
            <a:r>
              <a:rPr lang="zh-CN" altLang="en-US" sz="2000" dirty="0">
                <a:solidFill>
                  <a:prstClr val="black"/>
                </a:solidFill>
                <a:latin typeface="Palatino Linotype"/>
              </a:rPr>
              <a:t>两种请求方式都可以发送数据的，只是发送机制不一样。</a:t>
            </a:r>
            <a:endParaRPr lang="en-US" altLang="zh-CN" sz="2000" dirty="0">
              <a:solidFill>
                <a:prstClr val="black"/>
              </a:solidFill>
              <a:latin typeface="Palatino Linotype"/>
            </a:endParaRPr>
          </a:p>
          <a:p>
            <a:pPr marL="342900" indent="-342900" eaLnBrk="1" fontAlgn="auto" hangingPunct="1">
              <a:lnSpc>
                <a:spcPct val="130000"/>
              </a:lnSpc>
              <a:spcBef>
                <a:spcPts val="0"/>
              </a:spcBef>
              <a:spcAft>
                <a:spcPts val="0"/>
              </a:spcAft>
              <a:buFont typeface="Arial" panose="020B0604020202020204" pitchFamily="34" charset="0"/>
              <a:buChar char="•"/>
            </a:pPr>
            <a:r>
              <a:rPr lang="zh-CN" altLang="en-US" sz="2000" dirty="0">
                <a:solidFill>
                  <a:prstClr val="black"/>
                </a:solidFill>
                <a:latin typeface="Palatino Linotype"/>
              </a:rPr>
              <a:t>另外</a:t>
            </a:r>
            <a:r>
              <a:rPr lang="en-US" altLang="zh-CN" sz="2000" dirty="0">
                <a:solidFill>
                  <a:prstClr val="black"/>
                </a:solidFill>
                <a:latin typeface="Palatino Linotype"/>
              </a:rPr>
              <a:t>GET</a:t>
            </a:r>
            <a:r>
              <a:rPr lang="zh-CN" altLang="en-US" sz="2000" dirty="0">
                <a:solidFill>
                  <a:prstClr val="black"/>
                </a:solidFill>
                <a:latin typeface="Palatino Linotype"/>
              </a:rPr>
              <a:t>安全性非常低，</a:t>
            </a:r>
            <a:r>
              <a:rPr lang="en-US" altLang="zh-CN" sz="2000" dirty="0">
                <a:solidFill>
                  <a:prstClr val="black"/>
                </a:solidFill>
                <a:latin typeface="Palatino Linotype"/>
              </a:rPr>
              <a:t>Post</a:t>
            </a:r>
            <a:r>
              <a:rPr lang="zh-CN" altLang="en-US" sz="2000" dirty="0">
                <a:solidFill>
                  <a:prstClr val="black"/>
                </a:solidFill>
                <a:latin typeface="Palatino Linotype"/>
              </a:rPr>
              <a:t>安全性较高， 但是执行效率却比</a:t>
            </a:r>
            <a:r>
              <a:rPr lang="en-US" altLang="zh-CN" sz="2000" dirty="0">
                <a:solidFill>
                  <a:prstClr val="black"/>
                </a:solidFill>
                <a:latin typeface="Palatino Linotype"/>
              </a:rPr>
              <a:t>Post</a:t>
            </a:r>
            <a:r>
              <a:rPr lang="zh-CN" altLang="en-US" sz="2000" dirty="0">
                <a:solidFill>
                  <a:prstClr val="black"/>
                </a:solidFill>
                <a:latin typeface="Palatino Linotype"/>
              </a:rPr>
              <a:t>方法好。</a:t>
            </a:r>
            <a:endParaRPr lang="en-US" altLang="zh-CN" sz="2000" dirty="0">
              <a:solidFill>
                <a:prstClr val="black"/>
              </a:solidFill>
              <a:latin typeface="Palatino Linotype"/>
            </a:endParaRPr>
          </a:p>
          <a:p>
            <a:pPr marL="342900" indent="-342900" eaLnBrk="1" fontAlgn="auto" hangingPunct="1">
              <a:lnSpc>
                <a:spcPct val="130000"/>
              </a:lnSpc>
              <a:spcBef>
                <a:spcPts val="0"/>
              </a:spcBef>
              <a:spcAft>
                <a:spcPts val="0"/>
              </a:spcAft>
              <a:buFont typeface="Arial" panose="020B0604020202020204" pitchFamily="34" charset="0"/>
              <a:buChar char="•"/>
            </a:pPr>
            <a:r>
              <a:rPr lang="zh-CN" altLang="en-US" sz="2000" dirty="0">
                <a:solidFill>
                  <a:prstClr val="black"/>
                </a:solidFill>
                <a:latin typeface="Palatino Linotype"/>
              </a:rPr>
              <a:t>一般查询的时候我们用</a:t>
            </a:r>
            <a:r>
              <a:rPr lang="en-US" altLang="zh-CN" sz="2000" dirty="0">
                <a:solidFill>
                  <a:prstClr val="black"/>
                </a:solidFill>
                <a:latin typeface="Palatino Linotype"/>
              </a:rPr>
              <a:t>GET</a:t>
            </a:r>
            <a:r>
              <a:rPr lang="zh-CN" altLang="en-US" sz="2000" dirty="0">
                <a:solidFill>
                  <a:prstClr val="black"/>
                </a:solidFill>
                <a:latin typeface="Palatino Linotype"/>
              </a:rPr>
              <a:t>，数据增删改的时候用</a:t>
            </a:r>
            <a:r>
              <a:rPr lang="en-US" altLang="zh-CN" sz="2000" dirty="0">
                <a:solidFill>
                  <a:prstClr val="black"/>
                </a:solidFill>
                <a:latin typeface="Palatino Linotype"/>
              </a:rPr>
              <a:t>POST</a:t>
            </a:r>
            <a:r>
              <a:rPr lang="zh-CN" altLang="en-US" sz="2000" dirty="0">
                <a:solidFill>
                  <a:prstClr val="black"/>
                </a:solidFill>
                <a:latin typeface="Palatino Linotype"/>
              </a:rPr>
              <a:t>。</a:t>
            </a:r>
          </a:p>
        </p:txBody>
      </p:sp>
    </p:spTree>
    <p:extLst>
      <p:ext uri="{BB962C8B-B14F-4D97-AF65-F5344CB8AC3E}">
        <p14:creationId xmlns:p14="http://schemas.microsoft.com/office/powerpoint/2010/main" val="2352104443"/>
      </p:ext>
    </p:extLst>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GET</a:t>
            </a:r>
            <a:r>
              <a:rPr lang="zh-CN" altLang="en-US" sz="3200" dirty="0">
                <a:solidFill>
                  <a:schemeClr val="tx2"/>
                </a:solidFill>
                <a:latin typeface="黑体" pitchFamily="49" charset="-122"/>
                <a:ea typeface="黑体" pitchFamily="49" charset="-122"/>
              </a:rPr>
              <a:t>与</a:t>
            </a:r>
            <a:r>
              <a:rPr lang="en-US" altLang="zh-CN" sz="3200" dirty="0">
                <a:solidFill>
                  <a:schemeClr val="tx2"/>
                </a:solidFill>
                <a:latin typeface="黑体" pitchFamily="49" charset="-122"/>
                <a:ea typeface="黑体" pitchFamily="49" charset="-122"/>
              </a:rPr>
              <a:t>POST</a:t>
            </a:r>
            <a:r>
              <a:rPr lang="zh-CN" altLang="en-US" sz="3200" dirty="0">
                <a:solidFill>
                  <a:schemeClr val="tx2"/>
                </a:solidFill>
                <a:latin typeface="黑体" pitchFamily="49" charset="-122"/>
                <a:ea typeface="黑体" pitchFamily="49" charset="-122"/>
              </a:rPr>
              <a:t>的其它区别</a:t>
            </a:r>
            <a:endParaRPr lang="en-US" altLang="zh-CN" sz="3200" dirty="0">
              <a:solidFill>
                <a:schemeClr val="tx2"/>
              </a:solidFill>
              <a:latin typeface="黑体" pitchFamily="49" charset="-122"/>
              <a:ea typeface="黑体" pitchFamily="49" charset="-122"/>
            </a:endParaRPr>
          </a:p>
        </p:txBody>
      </p:sp>
      <p:sp>
        <p:nvSpPr>
          <p:cNvPr id="28675" name="Rectangle 3"/>
          <p:cNvSpPr txBox="1">
            <a:spLocks noChangeArrowheads="1"/>
          </p:cNvSpPr>
          <p:nvPr/>
        </p:nvSpPr>
        <p:spPr bwMode="auto">
          <a:xfrm>
            <a:off x="457200" y="126841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eaLnBrk="1" fontAlgn="auto" hangingPunct="1">
              <a:lnSpc>
                <a:spcPct val="130000"/>
              </a:lnSpc>
              <a:spcBef>
                <a:spcPts val="0"/>
              </a:spcBef>
              <a:spcAft>
                <a:spcPts val="0"/>
              </a:spcAft>
              <a:buSzPct val="100000"/>
              <a:buFont typeface="+mj-ea"/>
              <a:buAutoNum type="circleNumDbPlain"/>
              <a:defRPr/>
            </a:pPr>
            <a:r>
              <a:rPr lang="zh-CN" altLang="en-US" sz="2000" dirty="0">
                <a:solidFill>
                  <a:prstClr val="black"/>
                </a:solidFill>
                <a:ea typeface="黑体" panose="02010609060101010101" pitchFamily="49" charset="-122"/>
              </a:rPr>
              <a:t>对于</a:t>
            </a: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方式的请求，浏览器会把</a:t>
            </a:r>
            <a:r>
              <a:rPr lang="en-US" altLang="zh-CN" sz="2000" dirty="0">
                <a:solidFill>
                  <a:prstClr val="black"/>
                </a:solidFill>
                <a:ea typeface="黑体" panose="02010609060101010101" pitchFamily="49" charset="-122"/>
              </a:rPr>
              <a:t>http header</a:t>
            </a:r>
            <a:r>
              <a:rPr lang="zh-CN" altLang="en-US" sz="2000" dirty="0">
                <a:solidFill>
                  <a:prstClr val="black"/>
                </a:solidFill>
                <a:ea typeface="黑体" panose="02010609060101010101" pitchFamily="49" charset="-122"/>
              </a:rPr>
              <a:t>和</a:t>
            </a:r>
            <a:r>
              <a:rPr lang="en-US" altLang="zh-CN" sz="2000" dirty="0">
                <a:solidFill>
                  <a:prstClr val="black"/>
                </a:solidFill>
                <a:ea typeface="黑体" panose="02010609060101010101" pitchFamily="49" charset="-122"/>
              </a:rPr>
              <a:t>data</a:t>
            </a:r>
            <a:r>
              <a:rPr lang="zh-CN" altLang="en-US" sz="2000" dirty="0">
                <a:solidFill>
                  <a:prstClr val="black"/>
                </a:solidFill>
                <a:ea typeface="黑体" panose="02010609060101010101" pitchFamily="49" charset="-122"/>
              </a:rPr>
              <a:t>一并发送出去，服务器响应</a:t>
            </a:r>
            <a:r>
              <a:rPr lang="en-US" altLang="zh-CN" sz="2000" dirty="0">
                <a:solidFill>
                  <a:prstClr val="black"/>
                </a:solidFill>
                <a:ea typeface="黑体" panose="02010609060101010101" pitchFamily="49" charset="-122"/>
              </a:rPr>
              <a:t>200</a:t>
            </a:r>
            <a:r>
              <a:rPr lang="zh-CN" altLang="en-US" sz="2000" dirty="0">
                <a:solidFill>
                  <a:prstClr val="black"/>
                </a:solidFill>
                <a:ea typeface="黑体" panose="02010609060101010101" pitchFamily="49" charset="-122"/>
              </a:rPr>
              <a:t>（返回数据）；而对于</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，浏览器先发送</a:t>
            </a:r>
            <a:r>
              <a:rPr lang="en-US" altLang="zh-CN" sz="2000" dirty="0">
                <a:solidFill>
                  <a:prstClr val="black"/>
                </a:solidFill>
                <a:ea typeface="黑体" panose="02010609060101010101" pitchFamily="49" charset="-122"/>
              </a:rPr>
              <a:t>header</a:t>
            </a:r>
            <a:r>
              <a:rPr lang="zh-CN" altLang="en-US" sz="2000" dirty="0">
                <a:solidFill>
                  <a:prstClr val="black"/>
                </a:solidFill>
                <a:ea typeface="黑体" panose="02010609060101010101" pitchFamily="49" charset="-122"/>
              </a:rPr>
              <a:t>，服务器响应</a:t>
            </a:r>
            <a:r>
              <a:rPr lang="en-US" altLang="zh-CN" sz="2000" dirty="0">
                <a:solidFill>
                  <a:prstClr val="black"/>
                </a:solidFill>
                <a:ea typeface="黑体" panose="02010609060101010101" pitchFamily="49" charset="-122"/>
              </a:rPr>
              <a:t>100 continue</a:t>
            </a:r>
            <a:r>
              <a:rPr lang="zh-CN" altLang="en-US" sz="2000" dirty="0">
                <a:solidFill>
                  <a:prstClr val="black"/>
                </a:solidFill>
                <a:ea typeface="黑体" panose="02010609060101010101" pitchFamily="49" charset="-122"/>
              </a:rPr>
              <a:t>，浏览器再发送</a:t>
            </a:r>
            <a:r>
              <a:rPr lang="en-US" altLang="zh-CN" sz="2000" dirty="0">
                <a:solidFill>
                  <a:prstClr val="black"/>
                </a:solidFill>
                <a:ea typeface="黑体" panose="02010609060101010101" pitchFamily="49" charset="-122"/>
              </a:rPr>
              <a:t>data</a:t>
            </a:r>
            <a:r>
              <a:rPr lang="zh-CN" altLang="en-US" sz="2000" dirty="0">
                <a:solidFill>
                  <a:prstClr val="black"/>
                </a:solidFill>
                <a:ea typeface="黑体" panose="02010609060101010101" pitchFamily="49" charset="-122"/>
              </a:rPr>
              <a:t>，服务器响应</a:t>
            </a:r>
            <a:r>
              <a:rPr lang="en-US" altLang="zh-CN" sz="2000" dirty="0">
                <a:solidFill>
                  <a:prstClr val="black"/>
                </a:solidFill>
                <a:ea typeface="黑体" panose="02010609060101010101" pitchFamily="49" charset="-122"/>
              </a:rPr>
              <a:t>200 ok</a:t>
            </a:r>
            <a:r>
              <a:rPr lang="zh-CN" altLang="en-US" sz="2000" dirty="0">
                <a:solidFill>
                  <a:prstClr val="black"/>
                </a:solidFill>
                <a:ea typeface="黑体" panose="02010609060101010101" pitchFamily="49" charset="-122"/>
              </a:rPr>
              <a:t>（返回数据）。不过要注意，并不是所有浏览器都会在</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中发送两次包，比如火狐</a:t>
            </a:r>
            <a:r>
              <a:rPr lang="en-US" altLang="zh-CN" sz="2000" dirty="0">
                <a:solidFill>
                  <a:prstClr val="black"/>
                </a:solidFill>
                <a:ea typeface="黑体" panose="02010609060101010101" pitchFamily="49" charset="-122"/>
              </a:rPr>
              <a:t>4.</a:t>
            </a:r>
            <a:r>
              <a:rPr lang="zh-CN" altLang="en-US" sz="2000" dirty="0">
                <a:solidFill>
                  <a:prstClr val="black"/>
                </a:solidFill>
                <a:ea typeface="黑体" panose="02010609060101010101" pitchFamily="49" charset="-122"/>
              </a:rPr>
              <a:t>对参数的数据类型，</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只接受</a:t>
            </a:r>
            <a:r>
              <a:rPr lang="en-US" altLang="zh-CN" sz="2000" dirty="0">
                <a:solidFill>
                  <a:prstClr val="black"/>
                </a:solidFill>
                <a:ea typeface="黑体" panose="02010609060101010101" pitchFamily="49" charset="-122"/>
              </a:rPr>
              <a:t>ASCII</a:t>
            </a:r>
            <a:r>
              <a:rPr lang="zh-CN" altLang="en-US" sz="2000" dirty="0">
                <a:solidFill>
                  <a:prstClr val="black"/>
                </a:solidFill>
                <a:ea typeface="黑体" panose="02010609060101010101" pitchFamily="49" charset="-122"/>
              </a:rPr>
              <a:t>字符，而</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没有限制。</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比</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更不安全，因为参数直接暴露在</a:t>
            </a:r>
            <a:r>
              <a:rPr lang="en-US" altLang="zh-CN" sz="2000" dirty="0">
                <a:solidFill>
                  <a:prstClr val="black"/>
                </a:solidFill>
                <a:ea typeface="黑体" panose="02010609060101010101" pitchFamily="49" charset="-122"/>
              </a:rPr>
              <a:t>URL</a:t>
            </a:r>
            <a:r>
              <a:rPr lang="zh-CN" altLang="en-US" sz="2000" dirty="0">
                <a:solidFill>
                  <a:prstClr val="black"/>
                </a:solidFill>
                <a:ea typeface="黑体" panose="02010609060101010101" pitchFamily="49" charset="-122"/>
              </a:rPr>
              <a:t>上，所以不能用来传递敏感信息。</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请求只能进行 </a:t>
            </a:r>
            <a:r>
              <a:rPr lang="en-US" altLang="zh-CN" sz="2000" dirty="0">
                <a:solidFill>
                  <a:prstClr val="black"/>
                </a:solidFill>
                <a:ea typeface="黑体" panose="02010609060101010101" pitchFamily="49" charset="-122"/>
              </a:rPr>
              <a:t>URL </a:t>
            </a:r>
            <a:r>
              <a:rPr lang="zh-CN" altLang="en-US" sz="2000" dirty="0">
                <a:solidFill>
                  <a:prstClr val="black"/>
                </a:solidFill>
                <a:ea typeface="黑体" panose="02010609060101010101" pitchFamily="49" charset="-122"/>
              </a:rPr>
              <a:t>编码，而</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支持多种编码方式。</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在浏览器回退时是无害的，而</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会再次提交请求。</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产生的</a:t>
            </a:r>
            <a:r>
              <a:rPr lang="en-US" altLang="zh-CN" sz="2000" dirty="0">
                <a:solidFill>
                  <a:prstClr val="black"/>
                </a:solidFill>
                <a:ea typeface="黑体" panose="02010609060101010101" pitchFamily="49" charset="-122"/>
              </a:rPr>
              <a:t>URL</a:t>
            </a:r>
            <a:r>
              <a:rPr lang="zh-CN" altLang="en-US" sz="2000" dirty="0">
                <a:solidFill>
                  <a:prstClr val="black"/>
                </a:solidFill>
                <a:ea typeface="黑体" panose="02010609060101010101" pitchFamily="49" charset="-122"/>
              </a:rPr>
              <a:t>地址可以被</a:t>
            </a:r>
            <a:r>
              <a:rPr lang="en-US" altLang="zh-CN" sz="2000" dirty="0">
                <a:solidFill>
                  <a:prstClr val="black"/>
                </a:solidFill>
                <a:ea typeface="黑体" panose="02010609060101010101" pitchFamily="49" charset="-122"/>
              </a:rPr>
              <a:t>Bookmark</a:t>
            </a:r>
            <a:r>
              <a:rPr lang="zh-CN" altLang="en-US" sz="2000" dirty="0">
                <a:solidFill>
                  <a:prstClr val="black"/>
                </a:solidFill>
                <a:ea typeface="黑体" panose="02010609060101010101" pitchFamily="49" charset="-122"/>
              </a:rPr>
              <a:t>，而</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不可以。</a:t>
            </a:r>
          </a:p>
          <a:p>
            <a:pPr marL="514350" indent="-514350" eaLnBrk="1" fontAlgn="auto" hangingPunct="1">
              <a:lnSpc>
                <a:spcPct val="130000"/>
              </a:lnSpc>
              <a:spcBef>
                <a:spcPts val="0"/>
              </a:spcBef>
              <a:spcAft>
                <a:spcPts val="0"/>
              </a:spcAft>
              <a:buSzPct val="100000"/>
              <a:buFont typeface="+mj-ea"/>
              <a:buAutoNum type="circleNumDbPlain"/>
              <a:defRPr/>
            </a:pPr>
            <a:r>
              <a:rPr lang="en-US" altLang="zh-CN" sz="2000" dirty="0">
                <a:solidFill>
                  <a:prstClr val="black"/>
                </a:solidFill>
                <a:ea typeface="黑体" panose="02010609060101010101" pitchFamily="49" charset="-122"/>
              </a:rPr>
              <a:t>GET</a:t>
            </a:r>
            <a:r>
              <a:rPr lang="zh-CN" altLang="en-US" sz="2000" dirty="0">
                <a:solidFill>
                  <a:prstClr val="black"/>
                </a:solidFill>
                <a:ea typeface="黑体" panose="02010609060101010101" pitchFamily="49" charset="-122"/>
              </a:rPr>
              <a:t>请求会被浏览器主动</a:t>
            </a:r>
            <a:r>
              <a:rPr lang="en-US" altLang="zh-CN" sz="2000" dirty="0">
                <a:solidFill>
                  <a:prstClr val="black"/>
                </a:solidFill>
                <a:ea typeface="黑体" panose="02010609060101010101" pitchFamily="49" charset="-122"/>
              </a:rPr>
              <a:t>cache</a:t>
            </a:r>
            <a:r>
              <a:rPr lang="zh-CN" altLang="en-US" sz="2000" dirty="0">
                <a:solidFill>
                  <a:prstClr val="black"/>
                </a:solidFill>
                <a:ea typeface="黑体" panose="02010609060101010101" pitchFamily="49" charset="-122"/>
              </a:rPr>
              <a:t>，而</a:t>
            </a:r>
            <a:r>
              <a:rPr lang="en-US" altLang="zh-CN" sz="2000" dirty="0">
                <a:solidFill>
                  <a:prstClr val="black"/>
                </a:solidFill>
                <a:ea typeface="黑体" panose="02010609060101010101" pitchFamily="49" charset="-122"/>
              </a:rPr>
              <a:t>POST</a:t>
            </a:r>
            <a:r>
              <a:rPr lang="zh-CN" altLang="en-US" sz="2000" dirty="0">
                <a:solidFill>
                  <a:prstClr val="black"/>
                </a:solidFill>
                <a:ea typeface="黑体" panose="02010609060101010101" pitchFamily="49" charset="-122"/>
              </a:rPr>
              <a:t>不会，除非手动设置。</a:t>
            </a:r>
          </a:p>
        </p:txBody>
      </p:sp>
    </p:spTree>
    <p:extLst>
      <p:ext uri="{BB962C8B-B14F-4D97-AF65-F5344CB8AC3E}">
        <p14:creationId xmlns:p14="http://schemas.microsoft.com/office/powerpoint/2010/main" val="2496038067"/>
      </p:ext>
    </p:extLst>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HTTP </a:t>
            </a:r>
            <a:r>
              <a:rPr lang="zh-CN" altLang="en-US" sz="3200" dirty="0">
                <a:solidFill>
                  <a:schemeClr val="tx2"/>
                </a:solidFill>
                <a:latin typeface="黑体" pitchFamily="49" charset="-122"/>
                <a:ea typeface="黑体" pitchFamily="49" charset="-122"/>
              </a:rPr>
              <a:t>的响应报文</a:t>
            </a:r>
            <a:endParaRPr lang="en-US" altLang="zh-CN" sz="3200" dirty="0">
              <a:solidFill>
                <a:schemeClr val="tx2"/>
              </a:solidFill>
              <a:latin typeface="黑体" pitchFamily="49" charset="-122"/>
              <a:ea typeface="黑体" pitchFamily="49" charset="-122"/>
            </a:endParaRPr>
          </a:p>
        </p:txBody>
      </p:sp>
      <p:pic>
        <p:nvPicPr>
          <p:cNvPr id="4" name="图片 3">
            <a:extLst>
              <a:ext uri="{FF2B5EF4-FFF2-40B4-BE49-F238E27FC236}">
                <a16:creationId xmlns:a16="http://schemas.microsoft.com/office/drawing/2014/main" id="{8DC36A4C-09DD-11BF-32F5-0E472E53A2E5}"/>
              </a:ext>
            </a:extLst>
          </p:cNvPr>
          <p:cNvPicPr>
            <a:picLocks noChangeAspect="1"/>
          </p:cNvPicPr>
          <p:nvPr/>
        </p:nvPicPr>
        <p:blipFill>
          <a:blip r:embed="rId2"/>
          <a:stretch>
            <a:fillRect/>
          </a:stretch>
        </p:blipFill>
        <p:spPr>
          <a:xfrm>
            <a:off x="203202" y="1114425"/>
            <a:ext cx="7535081" cy="5954552"/>
          </a:xfrm>
          <a:prstGeom prst="rect">
            <a:avLst/>
          </a:prstGeom>
        </p:spPr>
      </p:pic>
      <p:sp>
        <p:nvSpPr>
          <p:cNvPr id="5" name="矩形 4">
            <a:extLst>
              <a:ext uri="{FF2B5EF4-FFF2-40B4-BE49-F238E27FC236}">
                <a16:creationId xmlns:a16="http://schemas.microsoft.com/office/drawing/2014/main" id="{F2275B77-825F-5102-404D-AFE88F1AEBA7}"/>
              </a:ext>
            </a:extLst>
          </p:cNvPr>
          <p:cNvSpPr/>
          <p:nvPr/>
        </p:nvSpPr>
        <p:spPr>
          <a:xfrm>
            <a:off x="261257" y="1114425"/>
            <a:ext cx="2940466" cy="318950"/>
          </a:xfrm>
          <a:prstGeom prst="rect">
            <a:avLst/>
          </a:prstGeom>
          <a:noFill/>
          <a:ln w="28575" cap="flat" cmpd="sng" algn="ctr">
            <a:solidFill>
              <a:srgbClr val="FF0000"/>
            </a:solidFill>
            <a:prstDash val="solid"/>
            <a:miter lim="800000"/>
          </a:ln>
          <a:effectLst/>
        </p:spPr>
        <p:txBody>
          <a:bodyPr rtlCol="0" anchor="ctr"/>
          <a:lstStyle/>
          <a:p>
            <a:pPr algn="ctr" eaLnBrk="1" fontAlgn="auto" hangingPunct="1">
              <a:spcBef>
                <a:spcPts val="0"/>
              </a:spcBef>
              <a:spcAft>
                <a:spcPts val="0"/>
              </a:spcAft>
              <a:defRPr/>
            </a:pPr>
            <a:endParaRPr lang="zh-CN" altLang="en-US" kern="0">
              <a:solidFill>
                <a:prstClr val="black"/>
              </a:solidFill>
              <a:latin typeface="Palatino Linotype"/>
            </a:endParaRPr>
          </a:p>
        </p:txBody>
      </p:sp>
      <p:sp>
        <p:nvSpPr>
          <p:cNvPr id="6" name="矩形 5">
            <a:extLst>
              <a:ext uri="{FF2B5EF4-FFF2-40B4-BE49-F238E27FC236}">
                <a16:creationId xmlns:a16="http://schemas.microsoft.com/office/drawing/2014/main" id="{94BAD1BF-D8E2-FB4D-6D50-0E93C3281D12}"/>
              </a:ext>
            </a:extLst>
          </p:cNvPr>
          <p:cNvSpPr/>
          <p:nvPr/>
        </p:nvSpPr>
        <p:spPr>
          <a:xfrm>
            <a:off x="261258" y="1433376"/>
            <a:ext cx="7258659" cy="3043091"/>
          </a:xfrm>
          <a:prstGeom prst="rect">
            <a:avLst/>
          </a:prstGeom>
          <a:noFill/>
          <a:ln w="28575" cap="flat" cmpd="sng" algn="ctr">
            <a:solidFill>
              <a:srgbClr val="FF0000"/>
            </a:solidFill>
            <a:prstDash val="solid"/>
            <a:miter lim="800000"/>
          </a:ln>
          <a:effectLst/>
        </p:spPr>
        <p:txBody>
          <a:bodyPr rtlCol="0" anchor="ctr"/>
          <a:lstStyle/>
          <a:p>
            <a:pPr algn="ctr" eaLnBrk="1" fontAlgn="auto" hangingPunct="1">
              <a:spcBef>
                <a:spcPts val="0"/>
              </a:spcBef>
              <a:spcAft>
                <a:spcPts val="0"/>
              </a:spcAft>
              <a:defRPr/>
            </a:pPr>
            <a:endParaRPr lang="zh-CN" altLang="en-US" kern="0">
              <a:solidFill>
                <a:prstClr val="black"/>
              </a:solidFill>
              <a:latin typeface="Palatino Linotype"/>
            </a:endParaRPr>
          </a:p>
        </p:txBody>
      </p:sp>
      <p:sp>
        <p:nvSpPr>
          <p:cNvPr id="7" name="矩形 6">
            <a:extLst>
              <a:ext uri="{FF2B5EF4-FFF2-40B4-BE49-F238E27FC236}">
                <a16:creationId xmlns:a16="http://schemas.microsoft.com/office/drawing/2014/main" id="{DB5F0CE1-AD4D-16EA-39D1-091C289847BA}"/>
              </a:ext>
            </a:extLst>
          </p:cNvPr>
          <p:cNvSpPr/>
          <p:nvPr/>
        </p:nvSpPr>
        <p:spPr>
          <a:xfrm>
            <a:off x="261257" y="4489984"/>
            <a:ext cx="2940466" cy="318950"/>
          </a:xfrm>
          <a:prstGeom prst="rect">
            <a:avLst/>
          </a:prstGeom>
          <a:noFill/>
          <a:ln w="28575" cap="flat" cmpd="sng" algn="ctr">
            <a:solidFill>
              <a:srgbClr val="FF0000"/>
            </a:solidFill>
            <a:prstDash val="solid"/>
            <a:miter lim="800000"/>
          </a:ln>
          <a:effectLst/>
        </p:spPr>
        <p:txBody>
          <a:bodyPr rtlCol="0" anchor="ctr"/>
          <a:lstStyle/>
          <a:p>
            <a:pPr algn="ctr" eaLnBrk="1" fontAlgn="auto" hangingPunct="1">
              <a:spcBef>
                <a:spcPts val="0"/>
              </a:spcBef>
              <a:spcAft>
                <a:spcPts val="0"/>
              </a:spcAft>
              <a:defRPr/>
            </a:pPr>
            <a:endParaRPr lang="zh-CN" altLang="en-US" kern="0">
              <a:solidFill>
                <a:prstClr val="black"/>
              </a:solidFill>
              <a:latin typeface="Palatino Linotype"/>
            </a:endParaRPr>
          </a:p>
        </p:txBody>
      </p:sp>
      <p:sp>
        <p:nvSpPr>
          <p:cNvPr id="8" name="矩形 7">
            <a:extLst>
              <a:ext uri="{FF2B5EF4-FFF2-40B4-BE49-F238E27FC236}">
                <a16:creationId xmlns:a16="http://schemas.microsoft.com/office/drawing/2014/main" id="{4B2553B1-CE79-71D5-1E6A-168636415B08}"/>
              </a:ext>
            </a:extLst>
          </p:cNvPr>
          <p:cNvSpPr/>
          <p:nvPr/>
        </p:nvSpPr>
        <p:spPr>
          <a:xfrm>
            <a:off x="261257" y="4857739"/>
            <a:ext cx="3682946" cy="2211239"/>
          </a:xfrm>
          <a:prstGeom prst="rect">
            <a:avLst/>
          </a:prstGeom>
          <a:noFill/>
          <a:ln w="28575" cap="flat" cmpd="sng" algn="ctr">
            <a:solidFill>
              <a:srgbClr val="FF0000"/>
            </a:solidFill>
            <a:prstDash val="solid"/>
            <a:miter lim="800000"/>
          </a:ln>
          <a:effectLst/>
        </p:spPr>
        <p:txBody>
          <a:bodyPr rtlCol="0" anchor="ctr"/>
          <a:lstStyle/>
          <a:p>
            <a:pPr algn="ctr" eaLnBrk="1" fontAlgn="auto" hangingPunct="1">
              <a:spcBef>
                <a:spcPts val="0"/>
              </a:spcBef>
              <a:spcAft>
                <a:spcPts val="0"/>
              </a:spcAft>
              <a:defRPr/>
            </a:pPr>
            <a:endParaRPr lang="zh-CN" altLang="en-US" kern="0">
              <a:solidFill>
                <a:prstClr val="black"/>
              </a:solidFill>
              <a:latin typeface="Palatino Linotype"/>
            </a:endParaRPr>
          </a:p>
        </p:txBody>
      </p:sp>
    </p:spTree>
    <p:extLst>
      <p:ext uri="{BB962C8B-B14F-4D97-AF65-F5344CB8AC3E}">
        <p14:creationId xmlns:p14="http://schemas.microsoft.com/office/powerpoint/2010/main" val="3265667766"/>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HTTP </a:t>
            </a:r>
            <a:r>
              <a:rPr lang="zh-CN" altLang="en-US" sz="3200" dirty="0">
                <a:solidFill>
                  <a:schemeClr val="tx2"/>
                </a:solidFill>
                <a:latin typeface="黑体" pitchFamily="49" charset="-122"/>
                <a:ea typeface="黑体" pitchFamily="49" charset="-122"/>
              </a:rPr>
              <a:t>的响应报文</a:t>
            </a:r>
            <a:endParaRPr lang="en-US" altLang="zh-CN" sz="3200" dirty="0">
              <a:solidFill>
                <a:schemeClr val="tx2"/>
              </a:solidFill>
              <a:latin typeface="黑体" pitchFamily="49" charset="-122"/>
              <a:ea typeface="黑体" pitchFamily="49" charset="-122"/>
            </a:endParaRPr>
          </a:p>
        </p:txBody>
      </p:sp>
      <p:sp>
        <p:nvSpPr>
          <p:cNvPr id="28675" name="Rectangle 3"/>
          <p:cNvSpPr txBox="1">
            <a:spLocks noChangeArrowheads="1"/>
          </p:cNvSpPr>
          <p:nvPr/>
        </p:nvSpPr>
        <p:spPr bwMode="auto">
          <a:xfrm>
            <a:off x="457200" y="126841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en-US" altLang="zh-CN" sz="2000" b="1" dirty="0">
                <a:solidFill>
                  <a:srgbClr val="C00000"/>
                </a:solidFill>
                <a:ea typeface="黑体" panose="02010609060101010101" pitchFamily="49" charset="-122"/>
              </a:rPr>
              <a:t>1. </a:t>
            </a:r>
            <a:r>
              <a:rPr lang="zh-CN" altLang="en-US" sz="2000" b="1" dirty="0">
                <a:solidFill>
                  <a:srgbClr val="C00000"/>
                </a:solidFill>
                <a:ea typeface="黑体" panose="02010609060101010101" pitchFamily="49" charset="-122"/>
              </a:rPr>
              <a:t>状态行</a:t>
            </a:r>
            <a:endParaRPr lang="en-US" altLang="zh-CN" sz="2000" b="1" dirty="0">
              <a:solidFill>
                <a:srgbClr val="C00000"/>
              </a:solidFill>
              <a:ea typeface="黑体" panose="02010609060101010101" pitchFamily="49" charset="-122"/>
            </a:endParaRP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由</a:t>
            </a:r>
            <a:r>
              <a:rPr lang="en-US" altLang="zh-CN" sz="2000" dirty="0">
                <a:solidFill>
                  <a:prstClr val="black"/>
                </a:solidFill>
                <a:ea typeface="黑体" panose="02010609060101010101" pitchFamily="49" charset="-122"/>
              </a:rPr>
              <a:t>3</a:t>
            </a:r>
            <a:r>
              <a:rPr lang="zh-CN" altLang="en-US" sz="2000" dirty="0">
                <a:solidFill>
                  <a:prstClr val="black"/>
                </a:solidFill>
                <a:ea typeface="黑体" panose="02010609060101010101" pitchFamily="49" charset="-122"/>
              </a:rPr>
              <a:t>部分组成，分别为：协议版本，</a:t>
            </a:r>
            <a:r>
              <a:rPr lang="zh-CN" altLang="en-US" sz="2000" b="1" dirty="0">
                <a:solidFill>
                  <a:srgbClr val="FF0000"/>
                </a:solidFill>
                <a:ea typeface="黑体" panose="02010609060101010101" pitchFamily="49" charset="-122"/>
              </a:rPr>
              <a:t>状态码</a:t>
            </a:r>
            <a:r>
              <a:rPr lang="zh-CN" altLang="en-US" sz="2000" dirty="0">
                <a:solidFill>
                  <a:prstClr val="black"/>
                </a:solidFill>
                <a:ea typeface="黑体" panose="02010609060101010101" pitchFamily="49" charset="-122"/>
              </a:rPr>
              <a:t>，状态码描述。</a:t>
            </a:r>
          </a:p>
          <a:p>
            <a:pPr marL="640080" lvl="1" indent="-246888" eaLnBrk="1" fontAlgn="auto" hangingPunct="1">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其中协议版本与请求报文一致，状态码描述是对状态码的简单描述。</a:t>
            </a:r>
            <a:endParaRPr lang="en-US" altLang="zh-CN" sz="20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000" dirty="0">
                <a:solidFill>
                  <a:prstClr val="black"/>
                </a:solidFill>
                <a:ea typeface="黑体" panose="02010609060101010101" pitchFamily="49" charset="-122"/>
              </a:rPr>
              <a:t>状态码为</a:t>
            </a:r>
            <a:r>
              <a:rPr lang="en-US" altLang="zh-CN" sz="2000" dirty="0">
                <a:solidFill>
                  <a:prstClr val="black"/>
                </a:solidFill>
                <a:ea typeface="黑体" panose="02010609060101010101" pitchFamily="49" charset="-122"/>
              </a:rPr>
              <a:t>3</a:t>
            </a:r>
            <a:r>
              <a:rPr lang="zh-CN" altLang="en-US" sz="2000" dirty="0">
                <a:solidFill>
                  <a:prstClr val="black"/>
                </a:solidFill>
                <a:ea typeface="黑体" panose="02010609060101010101" pitchFamily="49" charset="-122"/>
              </a:rPr>
              <a:t>位数字，常用状态码如下：</a:t>
            </a:r>
            <a:br>
              <a:rPr lang="zh-CN" altLang="en-US" sz="2000" dirty="0">
                <a:solidFill>
                  <a:prstClr val="black"/>
                </a:solidFill>
                <a:ea typeface="黑体" panose="02010609060101010101" pitchFamily="49" charset="-122"/>
              </a:rPr>
            </a:br>
            <a:endParaRPr lang="zh-CN" altLang="en-US" sz="2000" dirty="0">
              <a:solidFill>
                <a:prstClr val="black"/>
              </a:solidFill>
              <a:ea typeface="黑体" panose="02010609060101010101" pitchFamily="49" charset="-122"/>
            </a:endParaRPr>
          </a:p>
        </p:txBody>
      </p:sp>
      <p:graphicFrame>
        <p:nvGraphicFramePr>
          <p:cNvPr id="4" name="表格 4">
            <a:extLst>
              <a:ext uri="{FF2B5EF4-FFF2-40B4-BE49-F238E27FC236}">
                <a16:creationId xmlns:a16="http://schemas.microsoft.com/office/drawing/2014/main" id="{228ABD3F-77C6-B4E8-4713-8534BAE6DCAA}"/>
              </a:ext>
            </a:extLst>
          </p:cNvPr>
          <p:cNvGraphicFramePr>
            <a:graphicFrameLocks noGrp="1"/>
          </p:cNvGraphicFramePr>
          <p:nvPr>
            <p:extLst>
              <p:ext uri="{D42A27DB-BD31-4B8C-83A1-F6EECF244321}">
                <p14:modId xmlns:p14="http://schemas.microsoft.com/office/powerpoint/2010/main" val="4024565808"/>
              </p:ext>
            </p:extLst>
          </p:nvPr>
        </p:nvGraphicFramePr>
        <p:xfrm>
          <a:off x="363115" y="2996952"/>
          <a:ext cx="8344209" cy="3235960"/>
        </p:xfrm>
        <a:graphic>
          <a:graphicData uri="http://schemas.openxmlformats.org/drawingml/2006/table">
            <a:tbl>
              <a:tblPr firstRow="1" bandRow="1">
                <a:tableStyleId>{5C22544A-7EE6-4342-B048-85BDC9FD1C3A}</a:tableStyleId>
              </a:tblPr>
              <a:tblGrid>
                <a:gridCol w="1448890">
                  <a:extLst>
                    <a:ext uri="{9D8B030D-6E8A-4147-A177-3AD203B41FA5}">
                      <a16:colId xmlns:a16="http://schemas.microsoft.com/office/drawing/2014/main" val="2723057505"/>
                    </a:ext>
                  </a:extLst>
                </a:gridCol>
                <a:gridCol w="6895319">
                  <a:extLst>
                    <a:ext uri="{9D8B030D-6E8A-4147-A177-3AD203B41FA5}">
                      <a16:colId xmlns:a16="http://schemas.microsoft.com/office/drawing/2014/main" val="237015416"/>
                    </a:ext>
                  </a:extLst>
                </a:gridCol>
              </a:tblGrid>
              <a:tr h="370840">
                <a:tc>
                  <a:txBody>
                    <a:bodyPr/>
                    <a:lstStyle/>
                    <a:p>
                      <a:pPr algn="l"/>
                      <a:r>
                        <a:rPr lang="zh-CN" altLang="en-US"/>
                        <a:t>状态码</a:t>
                      </a:r>
                    </a:p>
                  </a:txBody>
                  <a:tcPr anchor="ctr"/>
                </a:tc>
                <a:tc>
                  <a:txBody>
                    <a:bodyPr/>
                    <a:lstStyle/>
                    <a:p>
                      <a:pPr algn="l"/>
                      <a:r>
                        <a:rPr lang="zh-CN" altLang="en-US"/>
                        <a:t>说明</a:t>
                      </a:r>
                    </a:p>
                  </a:txBody>
                  <a:tcPr anchor="ctr"/>
                </a:tc>
                <a:extLst>
                  <a:ext uri="{0D108BD9-81ED-4DB2-BD59-A6C34878D82A}">
                    <a16:rowId xmlns:a16="http://schemas.microsoft.com/office/drawing/2014/main" val="1573417742"/>
                  </a:ext>
                </a:extLst>
              </a:tr>
              <a:tr h="370840">
                <a:tc>
                  <a:txBody>
                    <a:bodyPr/>
                    <a:lstStyle/>
                    <a:p>
                      <a:pPr algn="l"/>
                      <a:r>
                        <a:rPr lang="en-US" altLang="zh-CN"/>
                        <a:t>200</a:t>
                      </a:r>
                      <a:endParaRPr lang="zh-CN" altLang="en-US"/>
                    </a:p>
                  </a:txBody>
                  <a:tcPr anchor="ctr"/>
                </a:tc>
                <a:tc>
                  <a:txBody>
                    <a:bodyPr/>
                    <a:lstStyle/>
                    <a:p>
                      <a:pPr algn="l"/>
                      <a:r>
                        <a:rPr lang="zh-CN" altLang="en-US"/>
                        <a:t>响应成功</a:t>
                      </a:r>
                    </a:p>
                  </a:txBody>
                  <a:tcPr anchor="ctr"/>
                </a:tc>
                <a:extLst>
                  <a:ext uri="{0D108BD9-81ED-4DB2-BD59-A6C34878D82A}">
                    <a16:rowId xmlns:a16="http://schemas.microsoft.com/office/drawing/2014/main" val="3806275391"/>
                  </a:ext>
                </a:extLst>
              </a:tr>
              <a:tr h="370840">
                <a:tc>
                  <a:txBody>
                    <a:bodyPr/>
                    <a:lstStyle/>
                    <a:p>
                      <a:pPr algn="l"/>
                      <a:r>
                        <a:rPr lang="en-US" altLang="zh-CN"/>
                        <a:t>302</a:t>
                      </a:r>
                      <a:endParaRPr lang="zh-CN" altLang="en-US"/>
                    </a:p>
                  </a:txBody>
                  <a:tcPr anchor="ctr"/>
                </a:tc>
                <a:tc>
                  <a:txBody>
                    <a:bodyPr/>
                    <a:lstStyle/>
                    <a:p>
                      <a:pPr algn="l"/>
                      <a:r>
                        <a:rPr lang="zh-CN" altLang="en-US"/>
                        <a:t>跳转，跳转地址通过响应头中的 </a:t>
                      </a:r>
                      <a:r>
                        <a:rPr lang="en-US" altLang="zh-CN"/>
                        <a:t>Location </a:t>
                      </a:r>
                      <a:r>
                        <a:rPr lang="zh-CN" altLang="en-US"/>
                        <a:t>属性指定</a:t>
                      </a:r>
                    </a:p>
                  </a:txBody>
                  <a:tcPr anchor="ctr"/>
                </a:tc>
                <a:extLst>
                  <a:ext uri="{0D108BD9-81ED-4DB2-BD59-A6C34878D82A}">
                    <a16:rowId xmlns:a16="http://schemas.microsoft.com/office/drawing/2014/main" val="1093689326"/>
                  </a:ext>
                </a:extLst>
              </a:tr>
              <a:tr h="370840">
                <a:tc>
                  <a:txBody>
                    <a:bodyPr/>
                    <a:lstStyle/>
                    <a:p>
                      <a:pPr algn="l"/>
                      <a:r>
                        <a:rPr lang="en-US" altLang="zh-CN"/>
                        <a:t>400</a:t>
                      </a:r>
                      <a:endParaRPr lang="zh-CN" altLang="en-US"/>
                    </a:p>
                  </a:txBody>
                  <a:tcPr anchor="ctr"/>
                </a:tc>
                <a:tc>
                  <a:txBody>
                    <a:bodyPr/>
                    <a:lstStyle/>
                    <a:p>
                      <a:pPr algn="l"/>
                      <a:r>
                        <a:rPr lang="zh-CN" altLang="en-US"/>
                        <a:t>客户端请求有语法错误，不能被服务器识别</a:t>
                      </a:r>
                    </a:p>
                  </a:txBody>
                  <a:tcPr anchor="ctr"/>
                </a:tc>
                <a:extLst>
                  <a:ext uri="{0D108BD9-81ED-4DB2-BD59-A6C34878D82A}">
                    <a16:rowId xmlns:a16="http://schemas.microsoft.com/office/drawing/2014/main" val="1317353220"/>
                  </a:ext>
                </a:extLst>
              </a:tr>
              <a:tr h="370840">
                <a:tc>
                  <a:txBody>
                    <a:bodyPr/>
                    <a:lstStyle/>
                    <a:p>
                      <a:pPr algn="l"/>
                      <a:r>
                        <a:rPr lang="en-US" altLang="zh-CN"/>
                        <a:t>403</a:t>
                      </a:r>
                      <a:endParaRPr lang="zh-CN" altLang="en-US"/>
                    </a:p>
                  </a:txBody>
                  <a:tcPr anchor="ctr"/>
                </a:tc>
                <a:tc>
                  <a:txBody>
                    <a:bodyPr/>
                    <a:lstStyle/>
                    <a:p>
                      <a:pPr algn="l"/>
                      <a:r>
                        <a:rPr kumimoji="0" lang="en-US" altLang="zh-CN" b="0" i="0" kern="1200">
                          <a:solidFill>
                            <a:schemeClr val="dk1"/>
                          </a:solidFill>
                          <a:effectLst/>
                          <a:latin typeface="+mn-lt"/>
                          <a:ea typeface="+mn-ea"/>
                          <a:cs typeface="+mn-cs"/>
                        </a:rPr>
                        <a:t>Forbidden</a:t>
                      </a:r>
                      <a:r>
                        <a:rPr kumimoji="0" lang="zh-CN" altLang="en-US" b="0" i="0" kern="1200">
                          <a:solidFill>
                            <a:schemeClr val="dk1"/>
                          </a:solidFill>
                          <a:effectLst/>
                          <a:latin typeface="+mn-lt"/>
                          <a:ea typeface="+mn-ea"/>
                          <a:cs typeface="+mn-cs"/>
                        </a:rPr>
                        <a:t>，服务器收到请求，但是拒绝提供服务</a:t>
                      </a:r>
                      <a:endParaRPr lang="zh-CN" altLang="en-US"/>
                    </a:p>
                  </a:txBody>
                  <a:tcPr anchor="ctr"/>
                </a:tc>
                <a:extLst>
                  <a:ext uri="{0D108BD9-81ED-4DB2-BD59-A6C34878D82A}">
                    <a16:rowId xmlns:a16="http://schemas.microsoft.com/office/drawing/2014/main" val="3200441089"/>
                  </a:ext>
                </a:extLst>
              </a:tr>
              <a:tr h="370840">
                <a:tc>
                  <a:txBody>
                    <a:bodyPr/>
                    <a:lstStyle/>
                    <a:p>
                      <a:pPr algn="l"/>
                      <a:r>
                        <a:rPr lang="en-US" altLang="zh-CN"/>
                        <a:t>404</a:t>
                      </a:r>
                      <a:endParaRPr lang="zh-CN" altLang="en-US"/>
                    </a:p>
                  </a:txBody>
                  <a:tcPr anchor="ctr"/>
                </a:tc>
                <a:tc>
                  <a:txBody>
                    <a:bodyPr/>
                    <a:lstStyle/>
                    <a:p>
                      <a:pPr algn="l"/>
                      <a:r>
                        <a:rPr kumimoji="0" lang="en-US" altLang="zh-CN" b="0" i="0" kern="1200" dirty="0">
                          <a:solidFill>
                            <a:schemeClr val="dk1"/>
                          </a:solidFill>
                          <a:effectLst/>
                          <a:latin typeface="+mn-lt"/>
                          <a:ea typeface="+mn-ea"/>
                          <a:cs typeface="+mn-cs"/>
                        </a:rPr>
                        <a:t>Not Found</a:t>
                      </a:r>
                      <a:r>
                        <a:rPr kumimoji="0" lang="zh-CN" altLang="en-US" b="0" i="0" kern="1200" dirty="0">
                          <a:solidFill>
                            <a:schemeClr val="dk1"/>
                          </a:solidFill>
                          <a:effectLst/>
                          <a:latin typeface="+mn-lt"/>
                          <a:ea typeface="+mn-ea"/>
                          <a:cs typeface="+mn-cs"/>
                        </a:rPr>
                        <a:t>，请求资源不存在</a:t>
                      </a:r>
                      <a:endParaRPr lang="zh-CN" altLang="en-US" dirty="0"/>
                    </a:p>
                  </a:txBody>
                  <a:tcPr anchor="ctr"/>
                </a:tc>
                <a:extLst>
                  <a:ext uri="{0D108BD9-81ED-4DB2-BD59-A6C34878D82A}">
                    <a16:rowId xmlns:a16="http://schemas.microsoft.com/office/drawing/2014/main" val="2968181431"/>
                  </a:ext>
                </a:extLst>
              </a:tr>
              <a:tr h="370840">
                <a:tc>
                  <a:txBody>
                    <a:bodyPr/>
                    <a:lstStyle/>
                    <a:p>
                      <a:pPr algn="l"/>
                      <a:r>
                        <a:rPr lang="en-US" altLang="zh-CN"/>
                        <a:t>500</a:t>
                      </a:r>
                      <a:endParaRPr lang="zh-CN" altLang="en-US"/>
                    </a:p>
                  </a:txBody>
                  <a:tcPr anchor="ctr"/>
                </a:tc>
                <a:tc>
                  <a:txBody>
                    <a:bodyPr/>
                    <a:lstStyle/>
                    <a:p>
                      <a:pPr algn="l"/>
                      <a:r>
                        <a:rPr kumimoji="0" lang="en-US" altLang="zh-CN" b="0" i="0" kern="1200">
                          <a:solidFill>
                            <a:schemeClr val="dk1"/>
                          </a:solidFill>
                          <a:effectLst/>
                          <a:latin typeface="+mn-lt"/>
                          <a:ea typeface="+mn-ea"/>
                          <a:cs typeface="+mn-cs"/>
                        </a:rPr>
                        <a:t>Internal Server Error</a:t>
                      </a:r>
                      <a:r>
                        <a:rPr kumimoji="0" lang="zh-CN" altLang="en-US" b="0" i="0" kern="1200">
                          <a:solidFill>
                            <a:schemeClr val="dk1"/>
                          </a:solidFill>
                          <a:effectLst/>
                          <a:latin typeface="+mn-lt"/>
                          <a:ea typeface="+mn-ea"/>
                          <a:cs typeface="+mn-cs"/>
                        </a:rPr>
                        <a:t>，服务器发生不可预期的错误</a:t>
                      </a:r>
                      <a:endParaRPr lang="zh-CN" altLang="en-US"/>
                    </a:p>
                  </a:txBody>
                  <a:tcPr anchor="ctr"/>
                </a:tc>
                <a:extLst>
                  <a:ext uri="{0D108BD9-81ED-4DB2-BD59-A6C34878D82A}">
                    <a16:rowId xmlns:a16="http://schemas.microsoft.com/office/drawing/2014/main" val="435865082"/>
                  </a:ext>
                </a:extLst>
              </a:tr>
              <a:tr h="370840">
                <a:tc>
                  <a:txBody>
                    <a:bodyPr/>
                    <a:lstStyle/>
                    <a:p>
                      <a:pPr algn="l"/>
                      <a:r>
                        <a:rPr kumimoji="0" lang="en-US" altLang="zh-CN" b="0" i="0" kern="1200">
                          <a:solidFill>
                            <a:schemeClr val="dk1"/>
                          </a:solidFill>
                          <a:effectLst/>
                          <a:latin typeface="+mn-lt"/>
                          <a:ea typeface="+mn-ea"/>
                          <a:cs typeface="+mn-cs"/>
                        </a:rPr>
                        <a:t>503</a:t>
                      </a:r>
                      <a:endParaRPr lang="zh-CN" altLang="en-US"/>
                    </a:p>
                  </a:txBody>
                  <a:tcPr anchor="ctr"/>
                </a:tc>
                <a:tc>
                  <a:txBody>
                    <a:bodyPr/>
                    <a:lstStyle/>
                    <a:p>
                      <a:pPr algn="l"/>
                      <a:r>
                        <a:rPr kumimoji="0" lang="en-US" altLang="zh-CN" b="0" i="0" kern="1200" dirty="0">
                          <a:solidFill>
                            <a:schemeClr val="dk1"/>
                          </a:solidFill>
                          <a:effectLst/>
                          <a:latin typeface="+mn-lt"/>
                          <a:ea typeface="+mn-ea"/>
                          <a:cs typeface="+mn-cs"/>
                        </a:rPr>
                        <a:t>Server Unavailable</a:t>
                      </a:r>
                      <a:r>
                        <a:rPr kumimoji="0" lang="zh-CN" altLang="en-US" b="0" i="0" kern="1200" dirty="0">
                          <a:solidFill>
                            <a:schemeClr val="dk1"/>
                          </a:solidFill>
                          <a:effectLst/>
                          <a:latin typeface="+mn-lt"/>
                          <a:ea typeface="+mn-ea"/>
                          <a:cs typeface="+mn-cs"/>
                        </a:rPr>
                        <a:t>，服务器当前不能处理客户端请求，一段时间后可能恢复正常</a:t>
                      </a:r>
                      <a:endParaRPr lang="zh-CN" altLang="en-US" dirty="0"/>
                    </a:p>
                  </a:txBody>
                  <a:tcPr anchor="ctr"/>
                </a:tc>
                <a:extLst>
                  <a:ext uri="{0D108BD9-81ED-4DB2-BD59-A6C34878D82A}">
                    <a16:rowId xmlns:a16="http://schemas.microsoft.com/office/drawing/2014/main" val="844924244"/>
                  </a:ext>
                </a:extLst>
              </a:tr>
            </a:tbl>
          </a:graphicData>
        </a:graphic>
      </p:graphicFrame>
    </p:spTree>
    <p:extLst>
      <p:ext uri="{BB962C8B-B14F-4D97-AF65-F5344CB8AC3E}">
        <p14:creationId xmlns:p14="http://schemas.microsoft.com/office/powerpoint/2010/main" val="2782302334"/>
      </p:ext>
    </p:extLst>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HTTP </a:t>
            </a:r>
            <a:r>
              <a:rPr lang="zh-CN" altLang="en-US" sz="3200" dirty="0">
                <a:solidFill>
                  <a:schemeClr val="tx2"/>
                </a:solidFill>
                <a:latin typeface="黑体" pitchFamily="49" charset="-122"/>
                <a:ea typeface="黑体" pitchFamily="49" charset="-122"/>
              </a:rPr>
              <a:t>的响应报文</a:t>
            </a:r>
            <a:endParaRPr lang="en-US" altLang="zh-CN" sz="3200" dirty="0">
              <a:solidFill>
                <a:schemeClr val="tx2"/>
              </a:solidFill>
              <a:latin typeface="黑体" pitchFamily="49" charset="-122"/>
              <a:ea typeface="黑体" pitchFamily="49" charset="-122"/>
            </a:endParaRPr>
          </a:p>
        </p:txBody>
      </p:sp>
      <p:sp>
        <p:nvSpPr>
          <p:cNvPr id="28675" name="Rectangle 3"/>
          <p:cNvSpPr txBox="1">
            <a:spLocks noChangeArrowheads="1"/>
          </p:cNvSpPr>
          <p:nvPr/>
        </p:nvSpPr>
        <p:spPr bwMode="auto">
          <a:xfrm>
            <a:off x="457200" y="126841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fontAlgn="auto" hangingPunct="1">
              <a:lnSpc>
                <a:spcPct val="130000"/>
              </a:lnSpc>
              <a:spcBef>
                <a:spcPts val="0"/>
              </a:spcBef>
              <a:spcAft>
                <a:spcPts val="0"/>
              </a:spcAft>
              <a:buClr>
                <a:srgbClr val="C0CF3A"/>
              </a:buClr>
              <a:buSzPct val="95000"/>
              <a:buFont typeface="Wingdings" pitchFamily="2" charset="2"/>
              <a:buChar char="p"/>
              <a:defRPr/>
            </a:pPr>
            <a:r>
              <a:rPr lang="en-US" altLang="zh-CN" sz="2800" b="1" dirty="0">
                <a:solidFill>
                  <a:prstClr val="black"/>
                </a:solidFill>
                <a:ea typeface="黑体" panose="02010609060101010101" pitchFamily="49" charset="-122"/>
              </a:rPr>
              <a:t>2.</a:t>
            </a:r>
            <a:r>
              <a:rPr lang="zh-CN" altLang="en-US" sz="2800" b="1" dirty="0">
                <a:solidFill>
                  <a:prstClr val="black"/>
                </a:solidFill>
                <a:ea typeface="黑体" panose="02010609060101010101" pitchFamily="49" charset="-122"/>
              </a:rPr>
              <a:t>响应头部</a:t>
            </a:r>
          </a:p>
          <a:p>
            <a:pPr marL="640080" lvl="1" indent="-246888" eaLnBrk="1" fontAlgn="auto" hangingPunct="1">
              <a:lnSpc>
                <a:spcPct val="130000"/>
              </a:lnSpc>
              <a:spcBef>
                <a:spcPts val="0"/>
              </a:spcBef>
              <a:spcAft>
                <a:spcPts val="0"/>
              </a:spcAft>
              <a:buClr>
                <a:srgbClr val="549E39"/>
              </a:buClr>
              <a:buSzPct val="85000"/>
              <a:buFont typeface="Arial" pitchFamily="34" charset="0"/>
              <a:buChar char="•"/>
              <a:defRPr/>
            </a:pPr>
            <a:r>
              <a:rPr lang="zh-CN" altLang="en-US" sz="2400" dirty="0">
                <a:solidFill>
                  <a:prstClr val="black"/>
                </a:solidFill>
                <a:ea typeface="黑体" panose="02010609060101010101" pitchFamily="49" charset="-122"/>
              </a:rPr>
              <a:t>与请求头部类似，为响应报文添加了一些附加信息</a:t>
            </a:r>
          </a:p>
          <a:p>
            <a:pPr marL="640080" lvl="1" indent="-246888" eaLnBrk="1" fontAlgn="auto" hangingPunct="1">
              <a:lnSpc>
                <a:spcPct val="130000"/>
              </a:lnSpc>
              <a:spcBef>
                <a:spcPts val="0"/>
              </a:spcBef>
              <a:spcAft>
                <a:spcPts val="0"/>
              </a:spcAft>
              <a:buClr>
                <a:srgbClr val="549E39"/>
              </a:buClr>
              <a:buSzPct val="85000"/>
              <a:buFont typeface="Arial" pitchFamily="34" charset="0"/>
              <a:buChar char="•"/>
              <a:defRPr/>
            </a:pPr>
            <a:r>
              <a:rPr lang="zh-CN" altLang="en-US" sz="2400" dirty="0">
                <a:solidFill>
                  <a:prstClr val="black"/>
                </a:solidFill>
                <a:ea typeface="黑体" panose="02010609060101010101" pitchFamily="49" charset="-122"/>
              </a:rPr>
              <a:t>常见响应头部如下：</a:t>
            </a:r>
            <a:endParaRPr lang="en-US" altLang="zh-CN" sz="2400" dirty="0">
              <a:solidFill>
                <a:prstClr val="black"/>
              </a:solidFill>
              <a:ea typeface="黑体" panose="02010609060101010101" pitchFamily="49" charset="-122"/>
            </a:endParaRP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Server</a:t>
            </a:r>
            <a:r>
              <a:rPr lang="zh-CN" altLang="en-US" sz="2000" dirty="0">
                <a:solidFill>
                  <a:prstClr val="black"/>
                </a:solidFill>
                <a:ea typeface="黑体" panose="02010609060101010101" pitchFamily="49" charset="-122"/>
              </a:rPr>
              <a:t>：服务器应用程序软件的名称和版本</a:t>
            </a:r>
            <a:endParaRPr lang="en-US" altLang="zh-CN" sz="2000" dirty="0">
              <a:solidFill>
                <a:prstClr val="black"/>
              </a:solidFill>
              <a:ea typeface="黑体" panose="02010609060101010101" pitchFamily="49" charset="-122"/>
            </a:endParaRP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Content-Type</a:t>
            </a:r>
            <a:r>
              <a:rPr lang="zh-CN" altLang="en-US" sz="2000" dirty="0">
                <a:solidFill>
                  <a:prstClr val="black"/>
                </a:solidFill>
                <a:ea typeface="黑体" panose="02010609060101010101" pitchFamily="49" charset="-122"/>
              </a:rPr>
              <a:t>：返回内容的</a:t>
            </a:r>
            <a:r>
              <a:rPr lang="en-US" altLang="zh-CN" sz="2000" dirty="0">
                <a:solidFill>
                  <a:prstClr val="black"/>
                </a:solidFill>
                <a:ea typeface="黑体" panose="02010609060101010101" pitchFamily="49" charset="-122"/>
              </a:rPr>
              <a:t>MIME</a:t>
            </a:r>
            <a:r>
              <a:rPr lang="zh-CN" altLang="en-US" sz="2000" dirty="0">
                <a:solidFill>
                  <a:prstClr val="black"/>
                </a:solidFill>
                <a:ea typeface="黑体" panose="02010609060101010101" pitchFamily="49" charset="-122"/>
              </a:rPr>
              <a:t>类型，例如：</a:t>
            </a:r>
            <a:r>
              <a:rPr lang="en-US" altLang="zh-CN" dirty="0">
                <a:solidFill>
                  <a:prstClr val="black"/>
                </a:solidFill>
                <a:ea typeface="黑体" panose="02010609060101010101" pitchFamily="49" charset="-122"/>
              </a:rPr>
              <a:t>Content-Type: text/html; </a:t>
            </a: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Content-Length</a:t>
            </a:r>
            <a:r>
              <a:rPr lang="zh-CN" altLang="en-US" sz="2000" dirty="0">
                <a:solidFill>
                  <a:prstClr val="black"/>
                </a:solidFill>
                <a:ea typeface="黑体" panose="02010609060101010101" pitchFamily="49" charset="-122"/>
              </a:rPr>
              <a:t>：响应体的长度，例如：</a:t>
            </a:r>
            <a:r>
              <a:rPr lang="en-US" altLang="zh-CN" sz="2000" dirty="0">
                <a:solidFill>
                  <a:prstClr val="black"/>
                </a:solidFill>
                <a:ea typeface="黑体" panose="02010609060101010101" pitchFamily="49" charset="-122"/>
              </a:rPr>
              <a:t>Content-Length: 348</a:t>
            </a: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Content-Charset</a:t>
            </a:r>
            <a:r>
              <a:rPr lang="zh-CN" altLang="en-US" sz="2000" dirty="0">
                <a:solidFill>
                  <a:prstClr val="black"/>
                </a:solidFill>
                <a:ea typeface="黑体" panose="02010609060101010101" pitchFamily="49" charset="-122"/>
              </a:rPr>
              <a:t>：响应正文使用的编码</a:t>
            </a:r>
            <a:r>
              <a:rPr lang="en-US" altLang="zh-CN" sz="2000" dirty="0">
                <a:solidFill>
                  <a:prstClr val="black"/>
                </a:solidFill>
                <a:ea typeface="黑体" panose="02010609060101010101" pitchFamily="49" charset="-122"/>
              </a:rPr>
              <a:t>charset=utf-8</a:t>
            </a: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Content-Encoding</a:t>
            </a:r>
            <a:r>
              <a:rPr lang="zh-CN" altLang="en-US" sz="2000" dirty="0">
                <a:solidFill>
                  <a:prstClr val="black"/>
                </a:solidFill>
                <a:ea typeface="黑体" panose="02010609060101010101" pitchFamily="49" charset="-122"/>
              </a:rPr>
              <a:t>：</a:t>
            </a:r>
            <a:r>
              <a:rPr lang="en-US" altLang="zh-CN" sz="2000" dirty="0">
                <a:solidFill>
                  <a:prstClr val="black"/>
                </a:solidFill>
                <a:ea typeface="黑体" panose="02010609060101010101" pitchFamily="49" charset="-122"/>
              </a:rPr>
              <a:t>web</a:t>
            </a:r>
            <a:r>
              <a:rPr lang="zh-CN" altLang="en-US" sz="2000" dirty="0">
                <a:solidFill>
                  <a:prstClr val="black"/>
                </a:solidFill>
                <a:ea typeface="黑体" panose="02010609060101010101" pitchFamily="49" charset="-122"/>
              </a:rPr>
              <a:t>服务器支持的返回内容压缩编码类型，例如：</a:t>
            </a:r>
            <a:r>
              <a:rPr lang="en-US" altLang="zh-CN" dirty="0">
                <a:solidFill>
                  <a:prstClr val="black"/>
                </a:solidFill>
                <a:ea typeface="黑体" panose="02010609060101010101" pitchFamily="49" charset="-122"/>
              </a:rPr>
              <a:t>Content-Encoding: </a:t>
            </a:r>
            <a:r>
              <a:rPr lang="en-US" altLang="zh-CN" dirty="0" err="1">
                <a:solidFill>
                  <a:prstClr val="black"/>
                </a:solidFill>
                <a:ea typeface="黑体" panose="02010609060101010101" pitchFamily="49" charset="-122"/>
              </a:rPr>
              <a:t>gzip</a:t>
            </a:r>
            <a:endParaRPr lang="en-US" altLang="zh-CN" dirty="0">
              <a:solidFill>
                <a:prstClr val="black"/>
              </a:solidFill>
              <a:ea typeface="黑体" panose="02010609060101010101" pitchFamily="49" charset="-122"/>
            </a:endParaRPr>
          </a:p>
          <a:p>
            <a:pPr marL="914400" lvl="2" indent="-246888" eaLnBrk="1" fontAlgn="auto" hangingPunct="1">
              <a:lnSpc>
                <a:spcPct val="130000"/>
              </a:lnSpc>
              <a:spcBef>
                <a:spcPts val="0"/>
              </a:spcBef>
              <a:spcAft>
                <a:spcPts val="0"/>
              </a:spcAft>
              <a:buClr>
                <a:srgbClr val="8AB833"/>
              </a:buClr>
              <a:buSzPct val="70000"/>
              <a:buFont typeface="Wingdings" pitchFamily="2" charset="2"/>
              <a:buChar char="Ø"/>
              <a:defRPr/>
            </a:pPr>
            <a:r>
              <a:rPr lang="en-US" altLang="zh-CN" sz="2000" dirty="0">
                <a:solidFill>
                  <a:prstClr val="black"/>
                </a:solidFill>
                <a:ea typeface="黑体" panose="02010609060101010101" pitchFamily="49" charset="-122"/>
              </a:rPr>
              <a:t>Content-Language</a:t>
            </a:r>
            <a:r>
              <a:rPr lang="zh-CN" altLang="en-US" sz="2000" dirty="0">
                <a:solidFill>
                  <a:prstClr val="black"/>
                </a:solidFill>
                <a:ea typeface="黑体" panose="02010609060101010101" pitchFamily="49" charset="-122"/>
              </a:rPr>
              <a:t>：响应体的语言，例如：</a:t>
            </a:r>
            <a:r>
              <a:rPr lang="en-US" altLang="zh-CN" sz="2000" dirty="0">
                <a:solidFill>
                  <a:prstClr val="black"/>
                </a:solidFill>
                <a:ea typeface="黑体" panose="02010609060101010101" pitchFamily="49" charset="-122"/>
              </a:rPr>
              <a:t>Content-Language: </a:t>
            </a:r>
            <a:r>
              <a:rPr lang="en-US" altLang="zh-CN" sz="2000" dirty="0" err="1">
                <a:solidFill>
                  <a:prstClr val="black"/>
                </a:solidFill>
                <a:ea typeface="黑体" panose="02010609060101010101" pitchFamily="49" charset="-122"/>
              </a:rPr>
              <a:t>en,zh</a:t>
            </a:r>
            <a:endParaRPr lang="zh-CN" altLang="en-US" sz="2000" dirty="0">
              <a:solidFill>
                <a:prstClr val="black"/>
              </a:solidFill>
              <a:ea typeface="黑体" panose="02010609060101010101" pitchFamily="49" charset="-122"/>
            </a:endParaRPr>
          </a:p>
        </p:txBody>
      </p:sp>
    </p:spTree>
    <p:extLst>
      <p:ext uri="{BB962C8B-B14F-4D97-AF65-F5344CB8AC3E}">
        <p14:creationId xmlns:p14="http://schemas.microsoft.com/office/powerpoint/2010/main" val="2627783433"/>
      </p:ext>
    </p:extLst>
  </p:cSld>
  <p:clrMapOvr>
    <a:masterClrMapping/>
  </p:clrMapOvr>
  <p:transition spd="slow">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dirty="0">
                <a:solidFill>
                  <a:schemeClr val="tx2"/>
                </a:solidFill>
                <a:latin typeface="黑体" pitchFamily="49" charset="-122"/>
                <a:ea typeface="黑体" pitchFamily="49" charset="-122"/>
              </a:rPr>
              <a:t>响应头的作用</a:t>
            </a:r>
            <a:endParaRPr lang="en-US" altLang="zh-CN" sz="3200" dirty="0">
              <a:solidFill>
                <a:schemeClr val="tx2"/>
              </a:solidFill>
              <a:latin typeface="黑体" pitchFamily="49" charset="-122"/>
              <a:ea typeface="黑体" pitchFamily="49" charset="-122"/>
            </a:endParaRPr>
          </a:p>
        </p:txBody>
      </p:sp>
      <p:sp>
        <p:nvSpPr>
          <p:cNvPr id="28675" name="Rectangle 3"/>
          <p:cNvSpPr txBox="1">
            <a:spLocks noChangeArrowheads="1"/>
          </p:cNvSpPr>
          <p:nvPr/>
        </p:nvSpPr>
        <p:spPr bwMode="auto">
          <a:xfrm>
            <a:off x="457200" y="126841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通过</a:t>
            </a:r>
            <a:r>
              <a:rPr lang="en-US" altLang="zh-CN" sz="2400" dirty="0">
                <a:solidFill>
                  <a:prstClr val="black"/>
                </a:solidFill>
                <a:ea typeface="黑体" panose="02010609060101010101" pitchFamily="49" charset="-122"/>
              </a:rPr>
              <a:t>Location</a:t>
            </a:r>
            <a:r>
              <a:rPr lang="zh-CN" altLang="en-US" sz="2400" dirty="0">
                <a:solidFill>
                  <a:prstClr val="black"/>
                </a:solidFill>
                <a:ea typeface="黑体" panose="02010609060101010101" pitchFamily="49" charset="-122"/>
              </a:rPr>
              <a:t>实现页面重定向</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通过</a:t>
            </a:r>
            <a:r>
              <a:rPr lang="en-US" altLang="zh-CN" sz="2400" dirty="0">
                <a:solidFill>
                  <a:prstClr val="black"/>
                </a:solidFill>
                <a:ea typeface="黑体" panose="02010609060101010101" pitchFamily="49" charset="-122"/>
              </a:rPr>
              <a:t>Content-Encoding</a:t>
            </a:r>
            <a:r>
              <a:rPr lang="zh-CN" altLang="en-US" sz="2400" dirty="0">
                <a:solidFill>
                  <a:prstClr val="black"/>
                </a:solidFill>
                <a:ea typeface="黑体" panose="02010609060101010101" pitchFamily="49" charset="-122"/>
              </a:rPr>
              <a:t>告诉浏览器数据的压缩格式</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通过</a:t>
            </a:r>
            <a:r>
              <a:rPr lang="en-US" altLang="zh-CN" sz="2400" dirty="0">
                <a:solidFill>
                  <a:prstClr val="black"/>
                </a:solidFill>
                <a:ea typeface="黑体" panose="02010609060101010101" pitchFamily="49" charset="-122"/>
              </a:rPr>
              <a:t>content-type</a:t>
            </a:r>
            <a:r>
              <a:rPr lang="zh-CN" altLang="en-US" sz="2400" dirty="0">
                <a:solidFill>
                  <a:prstClr val="black"/>
                </a:solidFill>
                <a:ea typeface="黑体" panose="02010609060101010101" pitchFamily="49" charset="-122"/>
              </a:rPr>
              <a:t>，设置返回的数据类型</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通过</a:t>
            </a:r>
            <a:r>
              <a:rPr lang="en-US" altLang="zh-CN" sz="2400" dirty="0">
                <a:solidFill>
                  <a:prstClr val="black"/>
                </a:solidFill>
                <a:ea typeface="黑体" panose="02010609060101010101" pitchFamily="49" charset="-122"/>
              </a:rPr>
              <a:t>refresh</a:t>
            </a:r>
            <a:r>
              <a:rPr lang="zh-CN" altLang="en-US" sz="2400" dirty="0">
                <a:solidFill>
                  <a:prstClr val="black"/>
                </a:solidFill>
                <a:ea typeface="黑体" panose="02010609060101010101" pitchFamily="49" charset="-122"/>
              </a:rPr>
              <a:t>响应头，让浏览器隔几秒后跳转至别的页面</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zh-CN" altLang="en-US" sz="2400" dirty="0">
                <a:solidFill>
                  <a:prstClr val="black"/>
                </a:solidFill>
                <a:ea typeface="黑体" panose="02010609060101010101" pitchFamily="49" charset="-122"/>
              </a:rPr>
              <a:t>通过</a:t>
            </a:r>
            <a:r>
              <a:rPr lang="en-US" altLang="zh-CN" sz="2400" dirty="0">
                <a:solidFill>
                  <a:prstClr val="black"/>
                </a:solidFill>
                <a:ea typeface="黑体" panose="02010609060101010101" pitchFamily="49" charset="-122"/>
              </a:rPr>
              <a:t>content-</a:t>
            </a:r>
            <a:r>
              <a:rPr lang="en-US" altLang="zh-CN" sz="2400" dirty="0" err="1">
                <a:solidFill>
                  <a:prstClr val="black"/>
                </a:solidFill>
                <a:ea typeface="黑体" panose="02010609060101010101" pitchFamily="49" charset="-122"/>
              </a:rPr>
              <a:t>dispostion</a:t>
            </a:r>
            <a:r>
              <a:rPr lang="zh-CN" altLang="en-US" sz="2400" dirty="0">
                <a:solidFill>
                  <a:prstClr val="black"/>
                </a:solidFill>
                <a:ea typeface="黑体" panose="02010609060101010101" pitchFamily="49" charset="-122"/>
              </a:rPr>
              <a:t>响应头，让浏览器下载文件</a:t>
            </a:r>
            <a:endParaRPr lang="en-US" altLang="zh-CN" sz="2400" dirty="0">
              <a:solidFill>
                <a:prstClr val="black"/>
              </a:solidFill>
              <a:ea typeface="黑体" panose="02010609060101010101" pitchFamily="49" charset="-122"/>
            </a:endParaRPr>
          </a:p>
          <a:p>
            <a:pPr marL="457200" indent="-457200" eaLnBrk="1" fontAlgn="auto" hangingPunct="1">
              <a:spcBef>
                <a:spcPct val="20000"/>
              </a:spcBef>
              <a:spcAft>
                <a:spcPts val="0"/>
              </a:spcAft>
              <a:buClr>
                <a:srgbClr val="C0CF3A"/>
              </a:buClr>
              <a:buSzPct val="95000"/>
              <a:buFont typeface="Wingdings" pitchFamily="2" charset="2"/>
              <a:buChar char="p"/>
              <a:defRPr/>
            </a:pPr>
            <a:r>
              <a:rPr lang="en-US" altLang="zh-CN" sz="2400" dirty="0">
                <a:solidFill>
                  <a:prstClr val="black"/>
                </a:solidFill>
                <a:ea typeface="黑体" panose="02010609060101010101" pitchFamily="49" charset="-122"/>
              </a:rPr>
              <a:t>……</a:t>
            </a:r>
            <a:endParaRPr lang="zh-CN" altLang="en-US" sz="2400" dirty="0">
              <a:solidFill>
                <a:prstClr val="black"/>
              </a:solidFill>
              <a:ea typeface="黑体" panose="02010609060101010101" pitchFamily="49" charset="-122"/>
            </a:endParaRPr>
          </a:p>
        </p:txBody>
      </p:sp>
    </p:spTree>
    <p:extLst>
      <p:ext uri="{BB962C8B-B14F-4D97-AF65-F5344CB8AC3E}">
        <p14:creationId xmlns:p14="http://schemas.microsoft.com/office/powerpoint/2010/main" val="457803196"/>
      </p:ext>
    </p:extLst>
  </p:cSld>
  <p:clrMapOvr>
    <a:masterClrMapping/>
  </p:clrMapOvr>
  <p:transition spd="slow">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dirty="0">
                <a:solidFill>
                  <a:schemeClr val="tx2"/>
                </a:solidFill>
                <a:latin typeface="黑体" pitchFamily="49" charset="-122"/>
                <a:ea typeface="黑体" pitchFamily="49" charset="-122"/>
              </a:rPr>
              <a:t>基于 </a:t>
            </a:r>
            <a:r>
              <a:rPr lang="en-US" altLang="zh-CN" sz="3200" dirty="0">
                <a:solidFill>
                  <a:schemeClr val="tx2"/>
                </a:solidFill>
                <a:latin typeface="黑体" pitchFamily="49" charset="-122"/>
                <a:ea typeface="黑体" pitchFamily="49" charset="-122"/>
              </a:rPr>
              <a:t>HTTP </a:t>
            </a:r>
            <a:r>
              <a:rPr lang="zh-CN" altLang="en-US" sz="3200" dirty="0">
                <a:solidFill>
                  <a:schemeClr val="tx2"/>
                </a:solidFill>
                <a:latin typeface="黑体" pitchFamily="49" charset="-122"/>
                <a:ea typeface="黑体" pitchFamily="49" charset="-122"/>
              </a:rPr>
              <a:t>协议的网络编程</a:t>
            </a:r>
            <a:endParaRPr lang="en-US" altLang="zh-CN" sz="3200" dirty="0">
              <a:solidFill>
                <a:schemeClr val="tx2"/>
              </a:solidFill>
              <a:latin typeface="黑体" pitchFamily="49" charset="-122"/>
              <a:ea typeface="黑体" pitchFamily="49" charset="-122"/>
            </a:endParaRPr>
          </a:p>
        </p:txBody>
      </p:sp>
      <p:sp>
        <p:nvSpPr>
          <p:cNvPr id="28675" name="Rectangle 3"/>
          <p:cNvSpPr txBox="1">
            <a:spLocks noChangeArrowheads="1"/>
          </p:cNvSpPr>
          <p:nvPr/>
        </p:nvSpPr>
        <p:spPr bwMode="auto">
          <a:xfrm>
            <a:off x="457200" y="126841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fontAlgn="auto" hangingPunct="1">
              <a:lnSpc>
                <a:spcPct val="150000"/>
              </a:lnSpc>
              <a:spcBef>
                <a:spcPct val="20000"/>
              </a:spcBef>
              <a:spcAft>
                <a:spcPts val="0"/>
              </a:spcAft>
              <a:buClr>
                <a:srgbClr val="C0CF3A"/>
              </a:buClr>
              <a:buSzPct val="95000"/>
              <a:buFont typeface="Wingdings" pitchFamily="2" charset="2"/>
              <a:buChar char="p"/>
              <a:defRPr/>
            </a:pPr>
            <a:r>
              <a:rPr lang="en-US" altLang="zh-CN" sz="2400" dirty="0">
                <a:solidFill>
                  <a:prstClr val="black"/>
                </a:solidFill>
                <a:ea typeface="黑体" panose="02010609060101010101" pitchFamily="49" charset="-122"/>
              </a:rPr>
              <a:t>Android</a:t>
            </a:r>
            <a:r>
              <a:rPr lang="zh-CN" altLang="en-US" sz="2400" dirty="0">
                <a:solidFill>
                  <a:prstClr val="black"/>
                </a:solidFill>
                <a:ea typeface="黑体" panose="02010609060101010101" pitchFamily="49" charset="-122"/>
              </a:rPr>
              <a:t>针对</a:t>
            </a:r>
            <a:r>
              <a:rPr lang="en-US" altLang="zh-CN" sz="2400" dirty="0">
                <a:solidFill>
                  <a:prstClr val="black"/>
                </a:solidFill>
                <a:ea typeface="黑体" panose="02010609060101010101" pitchFamily="49" charset="-122"/>
              </a:rPr>
              <a:t>HTTP(</a:t>
            </a:r>
            <a:r>
              <a:rPr lang="zh-CN" altLang="en-US" sz="2400" dirty="0">
                <a:solidFill>
                  <a:prstClr val="black"/>
                </a:solidFill>
                <a:ea typeface="黑体" panose="02010609060101010101" pitchFamily="49" charset="-122"/>
              </a:rPr>
              <a:t>超文本传输协议</a:t>
            </a:r>
            <a:r>
              <a:rPr lang="en-US" altLang="zh-CN" sz="2400" dirty="0">
                <a:solidFill>
                  <a:prstClr val="black"/>
                </a:solidFill>
                <a:ea typeface="黑体" panose="02010609060101010101" pitchFamily="49" charset="-122"/>
              </a:rPr>
              <a:t>)</a:t>
            </a:r>
            <a:r>
              <a:rPr lang="zh-CN" altLang="en-US" sz="2400" dirty="0">
                <a:solidFill>
                  <a:prstClr val="black"/>
                </a:solidFill>
                <a:ea typeface="黑体" panose="02010609060101010101" pitchFamily="49" charset="-122"/>
              </a:rPr>
              <a:t>进行网络通信提供了两种接口</a:t>
            </a:r>
            <a:r>
              <a:rPr lang="en-US" altLang="zh-CN" sz="2400" dirty="0">
                <a:solidFill>
                  <a:prstClr val="black"/>
                </a:solidFill>
                <a:ea typeface="黑体" panose="02010609060101010101" pitchFamily="49" charset="-122"/>
              </a:rPr>
              <a:t>:</a:t>
            </a:r>
          </a:p>
          <a:p>
            <a:pPr marL="640080" lvl="1" indent="-246888" eaLnBrk="1" fontAlgn="auto" hangingPunct="1">
              <a:lnSpc>
                <a:spcPct val="150000"/>
              </a:lnSpc>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a:t>
            </a:r>
            <a:r>
              <a:rPr lang="en-US" altLang="zh-CN" sz="2000" dirty="0">
                <a:solidFill>
                  <a:prstClr val="black"/>
                </a:solidFill>
                <a:ea typeface="黑体" panose="02010609060101010101" pitchFamily="49" charset="-122"/>
              </a:rPr>
              <a:t>1</a:t>
            </a:r>
            <a:r>
              <a:rPr lang="zh-CN" altLang="en-US" sz="2000" dirty="0">
                <a:solidFill>
                  <a:prstClr val="black"/>
                </a:solidFill>
                <a:ea typeface="黑体" panose="02010609060101010101" pitchFamily="49" charset="-122"/>
              </a:rPr>
              <a:t>）</a:t>
            </a:r>
            <a:r>
              <a:rPr lang="zh-CN" altLang="en-US" sz="2000" b="1" dirty="0">
                <a:solidFill>
                  <a:srgbClr val="C00000"/>
                </a:solidFill>
                <a:ea typeface="黑体" panose="02010609060101010101" pitchFamily="49" charset="-122"/>
              </a:rPr>
              <a:t>标准</a:t>
            </a:r>
            <a:r>
              <a:rPr lang="en-US" altLang="zh-CN" sz="2000" b="1" dirty="0">
                <a:solidFill>
                  <a:srgbClr val="C00000"/>
                </a:solidFill>
                <a:ea typeface="黑体" panose="02010609060101010101" pitchFamily="49" charset="-122"/>
              </a:rPr>
              <a:t>Java</a:t>
            </a:r>
            <a:r>
              <a:rPr lang="zh-CN" altLang="en-US" sz="2000" b="1" dirty="0">
                <a:solidFill>
                  <a:srgbClr val="C00000"/>
                </a:solidFill>
                <a:ea typeface="黑体" panose="02010609060101010101" pitchFamily="49" charset="-122"/>
              </a:rPr>
              <a:t>接口</a:t>
            </a:r>
            <a:r>
              <a:rPr lang="en-US" altLang="zh-CN" sz="2000" dirty="0">
                <a:solidFill>
                  <a:prstClr val="black"/>
                </a:solidFill>
                <a:ea typeface="黑体" panose="02010609060101010101" pitchFamily="49" charset="-122"/>
              </a:rPr>
              <a:t>(java.net) ----URL</a:t>
            </a:r>
            <a:r>
              <a:rPr lang="zh-CN" altLang="en-US" sz="2000" dirty="0">
                <a:solidFill>
                  <a:prstClr val="black"/>
                </a:solidFill>
                <a:ea typeface="黑体" panose="02010609060101010101" pitchFamily="49" charset="-122"/>
              </a:rPr>
              <a:t>，</a:t>
            </a:r>
            <a:r>
              <a:rPr lang="en-US" altLang="zh-CN" sz="2000" dirty="0" err="1">
                <a:solidFill>
                  <a:prstClr val="black"/>
                </a:solidFill>
                <a:ea typeface="黑体" panose="02010609060101010101" pitchFamily="49" charset="-122"/>
              </a:rPr>
              <a:t>URLConnection</a:t>
            </a:r>
            <a:r>
              <a:rPr lang="zh-CN" altLang="en-US" sz="2000" dirty="0">
                <a:solidFill>
                  <a:prstClr val="black"/>
                </a:solidFill>
                <a:ea typeface="黑体" panose="02010609060101010101" pitchFamily="49" charset="-122"/>
              </a:rPr>
              <a:t>，可以实现简单的基于</a:t>
            </a:r>
            <a:r>
              <a:rPr lang="en-US" altLang="zh-CN" sz="2000" dirty="0">
                <a:solidFill>
                  <a:prstClr val="black"/>
                </a:solidFill>
                <a:ea typeface="黑体" panose="02010609060101010101" pitchFamily="49" charset="-122"/>
              </a:rPr>
              <a:t>URL</a:t>
            </a:r>
            <a:r>
              <a:rPr lang="zh-CN" altLang="en-US" sz="2000" dirty="0">
                <a:solidFill>
                  <a:prstClr val="black"/>
                </a:solidFill>
                <a:ea typeface="黑体" panose="02010609060101010101" pitchFamily="49" charset="-122"/>
              </a:rPr>
              <a:t>请求、响应功能；从</a:t>
            </a:r>
            <a:r>
              <a:rPr lang="en-US" altLang="zh-CN" sz="2000" dirty="0">
                <a:solidFill>
                  <a:prstClr val="black"/>
                </a:solidFill>
                <a:ea typeface="黑体" panose="02010609060101010101" pitchFamily="49" charset="-122"/>
              </a:rPr>
              <a:t>Android4.4</a:t>
            </a:r>
            <a:r>
              <a:rPr lang="zh-CN" altLang="en-US" sz="2000" dirty="0">
                <a:solidFill>
                  <a:prstClr val="black"/>
                </a:solidFill>
                <a:ea typeface="黑体" panose="02010609060101010101" pitchFamily="49" charset="-122"/>
              </a:rPr>
              <a:t>开始</a:t>
            </a:r>
            <a:r>
              <a:rPr lang="en-US" altLang="zh-CN" sz="2000" dirty="0" err="1">
                <a:solidFill>
                  <a:srgbClr val="FF0000"/>
                </a:solidFill>
                <a:ea typeface="黑体" panose="02010609060101010101" pitchFamily="49" charset="-122"/>
              </a:rPr>
              <a:t>HttpURLConnection</a:t>
            </a:r>
            <a:r>
              <a:rPr lang="zh-CN" altLang="en-US" sz="2000" dirty="0">
                <a:solidFill>
                  <a:prstClr val="black"/>
                </a:solidFill>
                <a:ea typeface="黑体" panose="02010609060101010101" pitchFamily="49" charset="-122"/>
              </a:rPr>
              <a:t>的底层实现采用的是</a:t>
            </a:r>
            <a:r>
              <a:rPr lang="en-US" altLang="zh-CN" sz="2000" dirty="0" err="1">
                <a:solidFill>
                  <a:prstClr val="black"/>
                </a:solidFill>
                <a:ea typeface="黑体" panose="02010609060101010101" pitchFamily="49" charset="-122"/>
              </a:rPr>
              <a:t>okHttp</a:t>
            </a:r>
            <a:r>
              <a:rPr lang="zh-CN" altLang="en-US" sz="2000" dirty="0">
                <a:solidFill>
                  <a:prstClr val="black"/>
                </a:solidFill>
                <a:ea typeface="黑体" panose="02010609060101010101" pitchFamily="49" charset="-122"/>
              </a:rPr>
              <a:t>。</a:t>
            </a:r>
          </a:p>
          <a:p>
            <a:pPr marL="640080" lvl="1" indent="-246888" eaLnBrk="1" fontAlgn="auto" hangingPunct="1">
              <a:lnSpc>
                <a:spcPct val="150000"/>
              </a:lnSpc>
              <a:spcBef>
                <a:spcPct val="20000"/>
              </a:spcBef>
              <a:spcAft>
                <a:spcPts val="0"/>
              </a:spcAft>
              <a:buClr>
                <a:srgbClr val="549E39"/>
              </a:buClr>
              <a:buSzPct val="85000"/>
              <a:buFont typeface="Arial" pitchFamily="34" charset="0"/>
              <a:buChar char="•"/>
              <a:defRPr/>
            </a:pPr>
            <a:r>
              <a:rPr lang="zh-CN" altLang="en-US" sz="2000" dirty="0">
                <a:solidFill>
                  <a:prstClr val="black"/>
                </a:solidFill>
                <a:ea typeface="黑体" panose="02010609060101010101" pitchFamily="49" charset="-122"/>
              </a:rPr>
              <a:t>（</a:t>
            </a:r>
            <a:r>
              <a:rPr lang="en-US" altLang="zh-CN" sz="2000" dirty="0">
                <a:solidFill>
                  <a:prstClr val="black"/>
                </a:solidFill>
                <a:ea typeface="黑体" panose="02010609060101010101" pitchFamily="49" charset="-122"/>
              </a:rPr>
              <a:t>2</a:t>
            </a:r>
            <a:r>
              <a:rPr lang="zh-CN" altLang="en-US" sz="2000" dirty="0">
                <a:solidFill>
                  <a:prstClr val="black"/>
                </a:solidFill>
                <a:ea typeface="黑体" panose="02010609060101010101" pitchFamily="49" charset="-122"/>
              </a:rPr>
              <a:t>）</a:t>
            </a:r>
            <a:r>
              <a:rPr lang="en-US" altLang="zh-CN" sz="2000" b="1" dirty="0">
                <a:solidFill>
                  <a:srgbClr val="C00000"/>
                </a:solidFill>
                <a:ea typeface="黑体" panose="02010609060101010101" pitchFamily="49" charset="-122"/>
              </a:rPr>
              <a:t>Apache</a:t>
            </a:r>
            <a:r>
              <a:rPr lang="zh-CN" altLang="en-US" sz="2000" b="1" dirty="0">
                <a:solidFill>
                  <a:srgbClr val="C00000"/>
                </a:solidFill>
                <a:ea typeface="黑体" panose="02010609060101010101" pitchFamily="49" charset="-122"/>
              </a:rPr>
              <a:t>接口</a:t>
            </a:r>
            <a:r>
              <a:rPr lang="en-US" altLang="zh-CN" sz="2000" dirty="0">
                <a:solidFill>
                  <a:prstClr val="black"/>
                </a:solidFill>
                <a:ea typeface="黑体" panose="02010609060101010101" pitchFamily="49" charset="-122"/>
              </a:rPr>
              <a:t>(</a:t>
            </a:r>
            <a:r>
              <a:rPr lang="en-US" altLang="zh-CN" sz="2000" dirty="0" err="1">
                <a:solidFill>
                  <a:prstClr val="black"/>
                </a:solidFill>
                <a:ea typeface="黑体" panose="02010609060101010101" pitchFamily="49" charset="-122"/>
              </a:rPr>
              <a:t>org.appache.http</a:t>
            </a:r>
            <a:r>
              <a:rPr lang="en-US" altLang="zh-CN" sz="2000" dirty="0">
                <a:solidFill>
                  <a:prstClr val="black"/>
                </a:solidFill>
                <a:ea typeface="黑体" panose="02010609060101010101" pitchFamily="49" charset="-122"/>
              </a:rPr>
              <a:t>)----</a:t>
            </a:r>
            <a:r>
              <a:rPr lang="en-US" altLang="zh-CN" sz="2000" dirty="0" err="1">
                <a:solidFill>
                  <a:prstClr val="black"/>
                </a:solidFill>
                <a:ea typeface="黑体" panose="02010609060101010101" pitchFamily="49" charset="-122"/>
              </a:rPr>
              <a:t>HttpClient</a:t>
            </a:r>
            <a:r>
              <a:rPr lang="zh-CN" altLang="en-US" sz="2000" dirty="0">
                <a:solidFill>
                  <a:prstClr val="black"/>
                </a:solidFill>
                <a:ea typeface="黑体" panose="02010609060101010101" pitchFamily="49" charset="-122"/>
              </a:rPr>
              <a:t>，使用起来功能更强大。在处理</a:t>
            </a:r>
            <a:r>
              <a:rPr lang="en-US" altLang="zh-CN" sz="2000" dirty="0">
                <a:solidFill>
                  <a:prstClr val="black"/>
                </a:solidFill>
                <a:ea typeface="黑体" panose="02010609060101010101" pitchFamily="49" charset="-122"/>
              </a:rPr>
              <a:t>Session</a:t>
            </a:r>
            <a:r>
              <a:rPr lang="zh-CN" altLang="en-US" sz="2000" dirty="0">
                <a:solidFill>
                  <a:prstClr val="black"/>
                </a:solidFill>
                <a:ea typeface="黑体" panose="02010609060101010101" pitchFamily="49" charset="-122"/>
              </a:rPr>
              <a:t>、</a:t>
            </a:r>
            <a:r>
              <a:rPr lang="en-US" altLang="zh-CN" sz="2000" dirty="0">
                <a:solidFill>
                  <a:prstClr val="black"/>
                </a:solidFill>
                <a:ea typeface="黑体" panose="02010609060101010101" pitchFamily="49" charset="-122"/>
              </a:rPr>
              <a:t>Cookie</a:t>
            </a:r>
            <a:r>
              <a:rPr lang="zh-CN" altLang="en-US" sz="2000" dirty="0">
                <a:solidFill>
                  <a:prstClr val="black"/>
                </a:solidFill>
                <a:ea typeface="黑体" panose="02010609060101010101" pitchFamily="49" charset="-122"/>
              </a:rPr>
              <a:t>等细节方面，有更好的支持。但在</a:t>
            </a:r>
            <a:r>
              <a:rPr lang="en-US" altLang="zh-CN" sz="2000" dirty="0">
                <a:solidFill>
                  <a:prstClr val="black"/>
                </a:solidFill>
                <a:ea typeface="黑体" panose="02010609060101010101" pitchFamily="49" charset="-122"/>
              </a:rPr>
              <a:t>Android 6.0</a:t>
            </a:r>
            <a:r>
              <a:rPr lang="zh-CN" altLang="en-US" sz="2000" dirty="0">
                <a:solidFill>
                  <a:prstClr val="black"/>
                </a:solidFill>
                <a:ea typeface="黑体" panose="02010609060101010101" pitchFamily="49" charset="-122"/>
              </a:rPr>
              <a:t>及以后版本中，</a:t>
            </a:r>
            <a:r>
              <a:rPr lang="en-US" altLang="zh-CN" sz="2000" dirty="0" err="1">
                <a:solidFill>
                  <a:prstClr val="black"/>
                </a:solidFill>
                <a:ea typeface="黑体" panose="02010609060101010101" pitchFamily="49" charset="-122"/>
              </a:rPr>
              <a:t>HttpClient</a:t>
            </a:r>
            <a:r>
              <a:rPr lang="zh-CN" altLang="en-US" sz="2000" dirty="0">
                <a:solidFill>
                  <a:prstClr val="black"/>
                </a:solidFill>
                <a:ea typeface="黑体" panose="02010609060101010101" pitchFamily="49" charset="-122"/>
              </a:rPr>
              <a:t>库被移除了，不建议使用。</a:t>
            </a:r>
          </a:p>
          <a:p>
            <a:pPr marL="457200" indent="-457200" eaLnBrk="1" fontAlgn="auto" hangingPunct="1">
              <a:lnSpc>
                <a:spcPct val="150000"/>
              </a:lnSpc>
              <a:spcBef>
                <a:spcPct val="20000"/>
              </a:spcBef>
              <a:spcAft>
                <a:spcPts val="0"/>
              </a:spcAft>
              <a:buClr>
                <a:srgbClr val="C0CF3A"/>
              </a:buClr>
              <a:buSzPct val="95000"/>
              <a:buFont typeface="Wingdings" pitchFamily="2" charset="2"/>
              <a:buChar char="p"/>
              <a:defRPr/>
            </a:pPr>
            <a:endParaRPr lang="zh-CN" altLang="en-US" sz="2400" dirty="0">
              <a:solidFill>
                <a:prstClr val="black"/>
              </a:solidFill>
              <a:ea typeface="黑体" panose="02010609060101010101" pitchFamily="49" charset="-122"/>
            </a:endParaRPr>
          </a:p>
        </p:txBody>
      </p:sp>
    </p:spTree>
    <p:extLst>
      <p:ext uri="{BB962C8B-B14F-4D97-AF65-F5344CB8AC3E}">
        <p14:creationId xmlns:p14="http://schemas.microsoft.com/office/powerpoint/2010/main" val="3195789764"/>
      </p:ext>
    </p:extLst>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Apache HttpClient</a:t>
            </a:r>
          </a:p>
        </p:txBody>
      </p:sp>
      <p:sp>
        <p:nvSpPr>
          <p:cNvPr id="3" name="Rectangle 3"/>
          <p:cNvSpPr>
            <a:spLocks noGrp="1" noChangeArrowheads="1"/>
          </p:cNvSpPr>
          <p:nvPr/>
        </p:nvSpPr>
        <p:spPr bwMode="auto">
          <a:xfrm>
            <a:off x="468313" y="1485902"/>
            <a:ext cx="8229600" cy="442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r>
              <a:rPr lang="zh-CN" altLang="en-US" sz="2000" kern="0" dirty="0">
                <a:solidFill>
                  <a:schemeClr val="tx2"/>
                </a:solidFill>
                <a:latin typeface="微软雅黑" pitchFamily="34" charset="-122"/>
                <a:ea typeface="微软雅黑" pitchFamily="34" charset="-122"/>
              </a:rPr>
              <a:t>访问受限资源时，需要处理Session等认证问题</a:t>
            </a:r>
          </a:p>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r>
              <a:rPr lang="zh-CN" altLang="en-US" sz="2000" kern="0" dirty="0">
                <a:solidFill>
                  <a:schemeClr val="tx2"/>
                </a:solidFill>
                <a:latin typeface="微软雅黑" pitchFamily="34" charset="-122"/>
                <a:ea typeface="微软雅黑" pitchFamily="34" charset="-122"/>
              </a:rPr>
              <a:t>为了更好地处理向</a:t>
            </a:r>
            <a:r>
              <a:rPr lang="en-US" sz="2000" kern="0" dirty="0">
                <a:solidFill>
                  <a:schemeClr val="tx2"/>
                </a:solidFill>
                <a:latin typeface="微软雅黑" pitchFamily="34" charset="-122"/>
                <a:ea typeface="微软雅黑" pitchFamily="34" charset="-122"/>
              </a:rPr>
              <a:t>web</a:t>
            </a:r>
            <a:r>
              <a:rPr lang="zh-CN" altLang="en-US" sz="2000" kern="0" dirty="0">
                <a:solidFill>
                  <a:schemeClr val="tx2"/>
                </a:solidFill>
                <a:latin typeface="微软雅黑" pitchFamily="34" charset="-122"/>
                <a:ea typeface="微软雅黑" pitchFamily="34" charset="-122"/>
              </a:rPr>
              <a:t>站点请求，包括</a:t>
            </a:r>
            <a:r>
              <a:rPr lang="en-US" sz="2000" kern="0" dirty="0">
                <a:solidFill>
                  <a:schemeClr val="tx2"/>
                </a:solidFill>
                <a:latin typeface="微软雅黑" pitchFamily="34" charset="-122"/>
                <a:ea typeface="微软雅黑" pitchFamily="34" charset="-122"/>
              </a:rPr>
              <a:t>session</a:t>
            </a:r>
            <a:r>
              <a:rPr lang="zh-CN" altLang="en-US" sz="2000" kern="0" dirty="0">
                <a:solidFill>
                  <a:schemeClr val="tx2"/>
                </a:solidFill>
                <a:latin typeface="微软雅黑" pitchFamily="34" charset="-122"/>
                <a:ea typeface="微软雅黑" pitchFamily="34" charset="-122"/>
              </a:rPr>
              <a:t>、</a:t>
            </a:r>
            <a:r>
              <a:rPr lang="en-US" sz="2000" kern="0" dirty="0">
                <a:solidFill>
                  <a:schemeClr val="tx2"/>
                </a:solidFill>
                <a:latin typeface="微软雅黑" pitchFamily="34" charset="-122"/>
                <a:ea typeface="微软雅黑" pitchFamily="34" charset="-122"/>
              </a:rPr>
              <a:t>cookie</a:t>
            </a:r>
            <a:r>
              <a:rPr lang="zh-CN" altLang="en-US" sz="2000" kern="0" dirty="0">
                <a:solidFill>
                  <a:schemeClr val="tx2"/>
                </a:solidFill>
                <a:latin typeface="微软雅黑" pitchFamily="34" charset="-122"/>
                <a:ea typeface="微软雅黑" pitchFamily="34" charset="-122"/>
              </a:rPr>
              <a:t>等细节问题，</a:t>
            </a:r>
            <a:r>
              <a:rPr lang="en-US" sz="2000" kern="0" dirty="0">
                <a:solidFill>
                  <a:schemeClr val="tx2"/>
                </a:solidFill>
                <a:latin typeface="微软雅黑" pitchFamily="34" charset="-122"/>
                <a:ea typeface="微软雅黑" pitchFamily="34" charset="-122"/>
              </a:rPr>
              <a:t>Apache</a:t>
            </a:r>
            <a:r>
              <a:rPr lang="zh-CN" altLang="en-US" sz="2000" kern="0" dirty="0">
                <a:solidFill>
                  <a:schemeClr val="tx2"/>
                </a:solidFill>
                <a:latin typeface="微软雅黑" pitchFamily="34" charset="-122"/>
                <a:ea typeface="微软雅黑" pitchFamily="34" charset="-122"/>
              </a:rPr>
              <a:t>开源组织提供了一个</a:t>
            </a:r>
            <a:r>
              <a:rPr lang="en-US" sz="2000" kern="0" dirty="0" err="1">
                <a:solidFill>
                  <a:schemeClr val="tx2"/>
                </a:solidFill>
                <a:latin typeface="微软雅黑" pitchFamily="34" charset="-122"/>
                <a:ea typeface="微软雅黑" pitchFamily="34" charset="-122"/>
              </a:rPr>
              <a:t>HttpClient</a:t>
            </a:r>
            <a:r>
              <a:rPr lang="zh-CN" altLang="en-US" sz="2000" kern="0" dirty="0">
                <a:solidFill>
                  <a:schemeClr val="tx2"/>
                </a:solidFill>
                <a:latin typeface="微软雅黑" pitchFamily="34" charset="-122"/>
                <a:ea typeface="微软雅黑" pitchFamily="34" charset="-122"/>
              </a:rPr>
              <a:t>项目。</a:t>
            </a:r>
            <a:endParaRPr lang="en-US" sz="2000" kern="0" dirty="0">
              <a:solidFill>
                <a:schemeClr val="tx2"/>
              </a:solidFill>
              <a:latin typeface="微软雅黑" pitchFamily="34" charset="-122"/>
              <a:ea typeface="微软雅黑" pitchFamily="34" charset="-122"/>
            </a:endParaRPr>
          </a:p>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endParaRPr lang="en-US" sz="2000" kern="0" dirty="0">
              <a:solidFill>
                <a:schemeClr val="tx2"/>
              </a:solidFill>
              <a:latin typeface="微软雅黑" pitchFamily="34" charset="-122"/>
              <a:ea typeface="微软雅黑" pitchFamily="34" charset="-122"/>
            </a:endParaRPr>
          </a:p>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r>
              <a:rPr lang="zh-CN" altLang="en-US" sz="2000" kern="0" dirty="0">
                <a:solidFill>
                  <a:schemeClr val="tx2"/>
                </a:solidFill>
                <a:latin typeface="微软雅黑" pitchFamily="34" charset="-122"/>
                <a:ea typeface="微软雅黑" pitchFamily="34" charset="-122"/>
              </a:rPr>
              <a:t>是一个简单的</a:t>
            </a:r>
            <a:r>
              <a:rPr lang="en-US" sz="2000" kern="0" dirty="0">
                <a:solidFill>
                  <a:schemeClr val="tx2"/>
                </a:solidFill>
                <a:latin typeface="微软雅黑" pitchFamily="34" charset="-122"/>
                <a:ea typeface="微软雅黑" pitchFamily="34" charset="-122"/>
              </a:rPr>
              <a:t>HTTP</a:t>
            </a:r>
            <a:r>
              <a:rPr lang="zh-CN" altLang="en-US" sz="2000" kern="0" dirty="0">
                <a:solidFill>
                  <a:schemeClr val="tx2"/>
                </a:solidFill>
                <a:latin typeface="微软雅黑" pitchFamily="34" charset="-122"/>
                <a:ea typeface="微软雅黑" pitchFamily="34" charset="-122"/>
              </a:rPr>
              <a:t>客户端，可用于发送</a:t>
            </a:r>
            <a:r>
              <a:rPr lang="en-US" sz="2000" kern="0" dirty="0">
                <a:solidFill>
                  <a:schemeClr val="tx2"/>
                </a:solidFill>
                <a:latin typeface="微软雅黑" pitchFamily="34" charset="-122"/>
                <a:ea typeface="微软雅黑" pitchFamily="34" charset="-122"/>
              </a:rPr>
              <a:t>HTTP</a:t>
            </a:r>
            <a:r>
              <a:rPr lang="zh-CN" altLang="en-US" sz="2000" kern="0" dirty="0">
                <a:solidFill>
                  <a:schemeClr val="tx2"/>
                </a:solidFill>
                <a:latin typeface="微软雅黑" pitchFamily="34" charset="-122"/>
                <a:ea typeface="微软雅黑" pitchFamily="34" charset="-122"/>
              </a:rPr>
              <a:t>请求，接收</a:t>
            </a:r>
            <a:r>
              <a:rPr lang="en-US" sz="2000" kern="0" dirty="0">
                <a:solidFill>
                  <a:schemeClr val="tx2"/>
                </a:solidFill>
                <a:latin typeface="微软雅黑" pitchFamily="34" charset="-122"/>
                <a:ea typeface="微软雅黑" pitchFamily="34" charset="-122"/>
              </a:rPr>
              <a:t>HTTP</a:t>
            </a:r>
            <a:r>
              <a:rPr lang="zh-CN" altLang="en-US" sz="2000" kern="0" dirty="0">
                <a:solidFill>
                  <a:schemeClr val="tx2"/>
                </a:solidFill>
                <a:latin typeface="微软雅黑" pitchFamily="34" charset="-122"/>
                <a:ea typeface="微软雅黑" pitchFamily="34" charset="-122"/>
              </a:rPr>
              <a:t>响应。</a:t>
            </a:r>
            <a:endParaRPr lang="en-US" sz="2000" kern="0" dirty="0">
              <a:solidFill>
                <a:schemeClr val="tx2"/>
              </a:solidFill>
              <a:latin typeface="微软雅黑" pitchFamily="34" charset="-122"/>
              <a:ea typeface="微软雅黑" pitchFamily="34" charset="-122"/>
            </a:endParaRPr>
          </a:p>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endParaRPr lang="en-US" sz="2000" kern="0" dirty="0">
              <a:solidFill>
                <a:schemeClr val="tx2"/>
              </a:solidFill>
              <a:latin typeface="微软雅黑" pitchFamily="34" charset="-122"/>
              <a:ea typeface="微软雅黑" pitchFamily="34" charset="-122"/>
            </a:endParaRPr>
          </a:p>
          <a:p>
            <a:pPr marL="342900" indent="-342900" eaLnBrk="1" fontAlgn="auto" hangingPunct="1">
              <a:lnSpc>
                <a:spcPct val="140000"/>
              </a:lnSpc>
              <a:spcBef>
                <a:spcPct val="20000"/>
              </a:spcBef>
              <a:spcAft>
                <a:spcPts val="0"/>
              </a:spcAft>
              <a:buClr>
                <a:srgbClr val="0088CC"/>
              </a:buClr>
              <a:buSzPct val="100000"/>
              <a:buFont typeface="Wingdings" pitchFamily="2" charset="2"/>
              <a:buChar char="v"/>
              <a:defRPr/>
            </a:pPr>
            <a:r>
              <a:rPr lang="zh-CN" altLang="en-US" sz="2000" kern="0" dirty="0">
                <a:solidFill>
                  <a:schemeClr val="tx2"/>
                </a:solidFill>
                <a:latin typeface="微软雅黑" pitchFamily="34" charset="-122"/>
                <a:ea typeface="微软雅黑" pitchFamily="34" charset="-122"/>
              </a:rPr>
              <a:t>不缓存服务器的响应，不能执行</a:t>
            </a:r>
            <a:r>
              <a:rPr lang="en-US" sz="2000" kern="0" dirty="0">
                <a:solidFill>
                  <a:schemeClr val="tx2"/>
                </a:solidFill>
                <a:latin typeface="微软雅黑" pitchFamily="34" charset="-122"/>
                <a:ea typeface="微软雅黑" pitchFamily="34" charset="-122"/>
              </a:rPr>
              <a:t>HTML</a:t>
            </a:r>
            <a:r>
              <a:rPr lang="zh-CN" altLang="en-US" sz="2000" kern="0" dirty="0">
                <a:solidFill>
                  <a:schemeClr val="tx2"/>
                </a:solidFill>
                <a:latin typeface="微软雅黑" pitchFamily="34" charset="-122"/>
                <a:ea typeface="微软雅黑" pitchFamily="34" charset="-122"/>
              </a:rPr>
              <a:t>中嵌套的</a:t>
            </a:r>
            <a:r>
              <a:rPr lang="en-US" sz="2000" kern="0" dirty="0" err="1">
                <a:solidFill>
                  <a:schemeClr val="tx2"/>
                </a:solidFill>
                <a:latin typeface="微软雅黑" pitchFamily="34" charset="-122"/>
                <a:ea typeface="微软雅黑" pitchFamily="34" charset="-122"/>
              </a:rPr>
              <a:t>js</a:t>
            </a:r>
            <a:r>
              <a:rPr lang="zh-CN" altLang="en-US" sz="2000" kern="0" dirty="0">
                <a:solidFill>
                  <a:schemeClr val="tx2"/>
                </a:solidFill>
                <a:latin typeface="微软雅黑" pitchFamily="34" charset="-122"/>
                <a:ea typeface="微软雅黑" pitchFamily="34" charset="-122"/>
              </a:rPr>
              <a:t>代码，也不对页面内容进行任何解析、处理。</a:t>
            </a:r>
            <a:endParaRPr lang="en-US" sz="2000" kern="0"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Apache HttpClient</a:t>
            </a:r>
          </a:p>
        </p:txBody>
      </p:sp>
      <p:sp>
        <p:nvSpPr>
          <p:cNvPr id="33795"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HttpClient</a:t>
            </a:r>
            <a:r>
              <a:rPr lang="zh-CN" altLang="en-US" sz="2400">
                <a:solidFill>
                  <a:schemeClr val="tx2"/>
                </a:solidFill>
                <a:latin typeface="微软雅黑" pitchFamily="34" charset="-122"/>
                <a:ea typeface="微软雅黑" pitchFamily="34" charset="-122"/>
              </a:rPr>
              <a:t>的使用方法：</a:t>
            </a:r>
            <a:endParaRPr lang="en-US" altLang="zh-CN" sz="240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1</a:t>
            </a:r>
            <a:r>
              <a:rPr lang="zh-CN" altLang="en-US" sz="2000">
                <a:solidFill>
                  <a:schemeClr val="tx2"/>
                </a:solidFill>
                <a:latin typeface="微软雅黑" pitchFamily="34" charset="-122"/>
                <a:ea typeface="微软雅黑" pitchFamily="34" charset="-122"/>
              </a:rPr>
              <a:t>、创建</a:t>
            </a:r>
            <a:r>
              <a:rPr lang="en-US" altLang="zh-CN" sz="2000">
                <a:solidFill>
                  <a:schemeClr val="tx2"/>
                </a:solidFill>
                <a:latin typeface="微软雅黑" pitchFamily="34" charset="-122"/>
                <a:ea typeface="微软雅黑" pitchFamily="34" charset="-122"/>
              </a:rPr>
              <a:t>HttpClient</a:t>
            </a:r>
            <a:r>
              <a:rPr lang="zh-CN" altLang="en-US" sz="2000">
                <a:solidFill>
                  <a:schemeClr val="tx2"/>
                </a:solidFill>
                <a:latin typeface="微软雅黑" pitchFamily="34" charset="-122"/>
                <a:ea typeface="微软雅黑" pitchFamily="34" charset="-122"/>
              </a:rPr>
              <a:t>对象。</a:t>
            </a: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2</a:t>
            </a:r>
            <a:r>
              <a:rPr lang="zh-CN" altLang="en-US" sz="2000">
                <a:solidFill>
                  <a:schemeClr val="tx2"/>
                </a:solidFill>
                <a:latin typeface="微软雅黑" pitchFamily="34" charset="-122"/>
                <a:ea typeface="微软雅黑" pitchFamily="34" charset="-122"/>
              </a:rPr>
              <a:t>、如果需要发送</a:t>
            </a:r>
            <a:r>
              <a:rPr lang="en-US" altLang="zh-CN" sz="2000">
                <a:solidFill>
                  <a:schemeClr val="tx2"/>
                </a:solidFill>
                <a:latin typeface="微软雅黑" pitchFamily="34" charset="-122"/>
                <a:ea typeface="微软雅黑" pitchFamily="34" charset="-122"/>
              </a:rPr>
              <a:t>GET</a:t>
            </a:r>
            <a:r>
              <a:rPr lang="zh-CN" altLang="en-US" sz="2000">
                <a:solidFill>
                  <a:schemeClr val="tx2"/>
                </a:solidFill>
                <a:latin typeface="微软雅黑" pitchFamily="34" charset="-122"/>
                <a:ea typeface="微软雅黑" pitchFamily="34" charset="-122"/>
              </a:rPr>
              <a:t>请求，创建</a:t>
            </a:r>
            <a:r>
              <a:rPr lang="en-US" altLang="zh-CN" sz="2000">
                <a:solidFill>
                  <a:schemeClr val="tx2"/>
                </a:solidFill>
                <a:latin typeface="微软雅黑" pitchFamily="34" charset="-122"/>
                <a:ea typeface="微软雅黑" pitchFamily="34" charset="-122"/>
              </a:rPr>
              <a:t>HttpGet</a:t>
            </a:r>
            <a:r>
              <a:rPr lang="zh-CN" altLang="en-US" sz="2000">
                <a:solidFill>
                  <a:schemeClr val="tx2"/>
                </a:solidFill>
                <a:latin typeface="微软雅黑" pitchFamily="34" charset="-122"/>
                <a:ea typeface="微软雅黑" pitchFamily="34" charset="-122"/>
              </a:rPr>
              <a:t>对象；如果需要发送</a:t>
            </a:r>
            <a:r>
              <a:rPr lang="en-US" altLang="zh-CN" sz="2000">
                <a:solidFill>
                  <a:schemeClr val="tx2"/>
                </a:solidFill>
                <a:latin typeface="微软雅黑" pitchFamily="34" charset="-122"/>
                <a:ea typeface="微软雅黑" pitchFamily="34" charset="-122"/>
              </a:rPr>
              <a:t>POST</a:t>
            </a:r>
            <a:r>
              <a:rPr lang="zh-CN" altLang="en-US" sz="2000">
                <a:solidFill>
                  <a:schemeClr val="tx2"/>
                </a:solidFill>
                <a:latin typeface="微软雅黑" pitchFamily="34" charset="-122"/>
                <a:ea typeface="微软雅黑" pitchFamily="34" charset="-122"/>
              </a:rPr>
              <a:t>请求，创建</a:t>
            </a:r>
            <a:r>
              <a:rPr lang="en-US" altLang="zh-CN" sz="2000">
                <a:solidFill>
                  <a:schemeClr val="tx2"/>
                </a:solidFill>
                <a:latin typeface="微软雅黑" pitchFamily="34" charset="-122"/>
                <a:ea typeface="微软雅黑" pitchFamily="34" charset="-122"/>
              </a:rPr>
              <a:t>HttpPost</a:t>
            </a:r>
            <a:r>
              <a:rPr lang="zh-CN" altLang="en-US" sz="2000">
                <a:solidFill>
                  <a:schemeClr val="tx2"/>
                </a:solidFill>
                <a:latin typeface="微软雅黑" pitchFamily="34" charset="-122"/>
                <a:ea typeface="微软雅黑" pitchFamily="34" charset="-122"/>
              </a:rPr>
              <a:t>对象。</a:t>
            </a: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3</a:t>
            </a:r>
            <a:r>
              <a:rPr lang="zh-CN" altLang="en-US" sz="2000">
                <a:solidFill>
                  <a:schemeClr val="tx2"/>
                </a:solidFill>
                <a:latin typeface="微软雅黑" pitchFamily="34" charset="-122"/>
                <a:ea typeface="微软雅黑" pitchFamily="34" charset="-122"/>
              </a:rPr>
              <a:t>、要发送参数，使用</a:t>
            </a:r>
            <a:r>
              <a:rPr lang="en-US" altLang="zh-CN" sz="2000">
                <a:solidFill>
                  <a:schemeClr val="tx2"/>
                </a:solidFill>
                <a:latin typeface="微软雅黑" pitchFamily="34" charset="-122"/>
                <a:ea typeface="微软雅黑" pitchFamily="34" charset="-122"/>
              </a:rPr>
              <a:t>setParams()</a:t>
            </a:r>
            <a:r>
              <a:rPr lang="zh-CN" altLang="en-US" sz="2000">
                <a:solidFill>
                  <a:schemeClr val="tx2"/>
                </a:solidFill>
                <a:latin typeface="微软雅黑" pitchFamily="34" charset="-122"/>
                <a:ea typeface="微软雅黑" pitchFamily="34" charset="-122"/>
              </a:rPr>
              <a:t>方法来添加参数，对于</a:t>
            </a:r>
            <a:r>
              <a:rPr lang="en-US" altLang="zh-CN" sz="2000">
                <a:solidFill>
                  <a:schemeClr val="tx2"/>
                </a:solidFill>
                <a:latin typeface="微软雅黑" pitchFamily="34" charset="-122"/>
                <a:ea typeface="微软雅黑" pitchFamily="34" charset="-122"/>
              </a:rPr>
              <a:t>HttpPost</a:t>
            </a:r>
            <a:r>
              <a:rPr lang="zh-CN" altLang="en-US" sz="2000">
                <a:solidFill>
                  <a:schemeClr val="tx2"/>
                </a:solidFill>
                <a:latin typeface="微软雅黑" pitchFamily="34" charset="-122"/>
                <a:ea typeface="微软雅黑" pitchFamily="34" charset="-122"/>
              </a:rPr>
              <a:t>对象，也可调用</a:t>
            </a:r>
            <a:r>
              <a:rPr lang="en-US" altLang="zh-CN" sz="2000">
                <a:solidFill>
                  <a:schemeClr val="tx2"/>
                </a:solidFill>
                <a:latin typeface="微软雅黑" pitchFamily="34" charset="-122"/>
                <a:ea typeface="微软雅黑" pitchFamily="34" charset="-122"/>
              </a:rPr>
              <a:t>setEntity()</a:t>
            </a:r>
            <a:r>
              <a:rPr lang="zh-CN" altLang="en-US" sz="2000">
                <a:solidFill>
                  <a:schemeClr val="tx2"/>
                </a:solidFill>
                <a:latin typeface="微软雅黑" pitchFamily="34" charset="-122"/>
                <a:ea typeface="微软雅黑" pitchFamily="34" charset="-122"/>
              </a:rPr>
              <a:t>设置参数。</a:t>
            </a: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4</a:t>
            </a:r>
            <a:r>
              <a:rPr lang="zh-CN" altLang="en-US" sz="2000">
                <a:solidFill>
                  <a:schemeClr val="tx2"/>
                </a:solidFill>
                <a:latin typeface="微软雅黑" pitchFamily="34" charset="-122"/>
                <a:ea typeface="微软雅黑" pitchFamily="34" charset="-122"/>
              </a:rPr>
              <a:t>、调用</a:t>
            </a:r>
            <a:r>
              <a:rPr lang="en-US" altLang="zh-CN" sz="2000">
                <a:solidFill>
                  <a:schemeClr val="tx2"/>
                </a:solidFill>
                <a:latin typeface="微软雅黑" pitchFamily="34" charset="-122"/>
                <a:ea typeface="微软雅黑" pitchFamily="34" charset="-122"/>
              </a:rPr>
              <a:t>HttpClient</a:t>
            </a:r>
            <a:r>
              <a:rPr lang="zh-CN" altLang="en-US" sz="2000">
                <a:solidFill>
                  <a:schemeClr val="tx2"/>
                </a:solidFill>
                <a:latin typeface="微软雅黑" pitchFamily="34" charset="-122"/>
                <a:ea typeface="微软雅黑" pitchFamily="34" charset="-122"/>
              </a:rPr>
              <a:t>的</a:t>
            </a:r>
            <a:r>
              <a:rPr lang="en-US" altLang="zh-CN" sz="2000">
                <a:solidFill>
                  <a:schemeClr val="tx2"/>
                </a:solidFill>
                <a:latin typeface="微软雅黑" pitchFamily="34" charset="-122"/>
                <a:ea typeface="微软雅黑" pitchFamily="34" charset="-122"/>
              </a:rPr>
              <a:t>execute()</a:t>
            </a:r>
            <a:r>
              <a:rPr lang="zh-CN" altLang="en-US" sz="2000">
                <a:solidFill>
                  <a:schemeClr val="tx2"/>
                </a:solidFill>
                <a:latin typeface="微软雅黑" pitchFamily="34" charset="-122"/>
                <a:ea typeface="微软雅黑" pitchFamily="34" charset="-122"/>
              </a:rPr>
              <a:t>方法发送请求，返回一个</a:t>
            </a:r>
            <a:r>
              <a:rPr lang="en-US" altLang="zh-CN" sz="2000">
                <a:solidFill>
                  <a:schemeClr val="tx2"/>
                </a:solidFill>
                <a:latin typeface="微软雅黑" pitchFamily="34" charset="-122"/>
                <a:ea typeface="微软雅黑" pitchFamily="34" charset="-122"/>
              </a:rPr>
              <a:t>HttpResponse</a:t>
            </a:r>
            <a:r>
              <a:rPr lang="zh-CN" altLang="en-US" sz="2000">
                <a:solidFill>
                  <a:schemeClr val="tx2"/>
                </a:solidFill>
                <a:latin typeface="微软雅黑" pitchFamily="34" charset="-122"/>
                <a:ea typeface="微软雅黑" pitchFamily="34" charset="-122"/>
              </a:rPr>
              <a:t>。</a:t>
            </a: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5</a:t>
            </a:r>
            <a:r>
              <a:rPr lang="zh-CN" altLang="en-US" sz="2000">
                <a:solidFill>
                  <a:schemeClr val="tx2"/>
                </a:solidFill>
                <a:latin typeface="微软雅黑" pitchFamily="34" charset="-122"/>
                <a:ea typeface="微软雅黑" pitchFamily="34" charset="-122"/>
              </a:rPr>
              <a:t>、调用</a:t>
            </a:r>
            <a:r>
              <a:rPr lang="en-US" altLang="zh-CN" sz="2000">
                <a:solidFill>
                  <a:schemeClr val="tx2"/>
                </a:solidFill>
                <a:latin typeface="微软雅黑" pitchFamily="34" charset="-122"/>
                <a:ea typeface="微软雅黑" pitchFamily="34" charset="-122"/>
              </a:rPr>
              <a:t>HttpResponse</a:t>
            </a:r>
            <a:r>
              <a:rPr lang="zh-CN" altLang="en-US" sz="2000">
                <a:solidFill>
                  <a:schemeClr val="tx2"/>
                </a:solidFill>
                <a:latin typeface="微软雅黑" pitchFamily="34" charset="-122"/>
                <a:ea typeface="微软雅黑" pitchFamily="34" charset="-122"/>
              </a:rPr>
              <a:t>的</a:t>
            </a:r>
            <a:r>
              <a:rPr lang="en-US" altLang="zh-CN" sz="2000">
                <a:solidFill>
                  <a:schemeClr val="tx2"/>
                </a:solidFill>
                <a:latin typeface="微软雅黑" pitchFamily="34" charset="-122"/>
                <a:ea typeface="微软雅黑" pitchFamily="34" charset="-122"/>
              </a:rPr>
              <a:t>getAllHeaders()</a:t>
            </a:r>
            <a:r>
              <a:rPr lang="zh-CN" altLang="en-US" sz="2000">
                <a:solidFill>
                  <a:schemeClr val="tx2"/>
                </a:solidFill>
                <a:latin typeface="微软雅黑" pitchFamily="34" charset="-122"/>
                <a:ea typeface="微软雅黑" pitchFamily="34" charset="-122"/>
              </a:rPr>
              <a:t>、</a:t>
            </a:r>
            <a:r>
              <a:rPr lang="en-US" altLang="zh-CN" sz="2000">
                <a:solidFill>
                  <a:schemeClr val="tx2"/>
                </a:solidFill>
                <a:latin typeface="微软雅黑" pitchFamily="34" charset="-122"/>
                <a:ea typeface="微软雅黑" pitchFamily="34" charset="-122"/>
              </a:rPr>
              <a:t>getHeaders(String name)</a:t>
            </a:r>
            <a:r>
              <a:rPr lang="zh-CN" altLang="en-US" sz="2000">
                <a:solidFill>
                  <a:schemeClr val="tx2"/>
                </a:solidFill>
                <a:latin typeface="微软雅黑" pitchFamily="34" charset="-122"/>
                <a:ea typeface="微软雅黑" pitchFamily="34" charset="-122"/>
              </a:rPr>
              <a:t>等方法可以获取服务器的响应头；调用</a:t>
            </a:r>
            <a:r>
              <a:rPr lang="en-US" altLang="zh-CN" sz="2000">
                <a:solidFill>
                  <a:schemeClr val="tx2"/>
                </a:solidFill>
                <a:latin typeface="微软雅黑" pitchFamily="34" charset="-122"/>
                <a:ea typeface="微软雅黑" pitchFamily="34" charset="-122"/>
              </a:rPr>
              <a:t>HttpResponse</a:t>
            </a:r>
            <a:r>
              <a:rPr lang="zh-CN" altLang="en-US" sz="2000">
                <a:solidFill>
                  <a:schemeClr val="tx2"/>
                </a:solidFill>
                <a:latin typeface="微软雅黑" pitchFamily="34" charset="-122"/>
                <a:ea typeface="微软雅黑" pitchFamily="34" charset="-122"/>
              </a:rPr>
              <a:t>的</a:t>
            </a:r>
            <a:r>
              <a:rPr lang="en-US" altLang="zh-CN" sz="2000">
                <a:solidFill>
                  <a:schemeClr val="tx2"/>
                </a:solidFill>
                <a:latin typeface="微软雅黑" pitchFamily="34" charset="-122"/>
                <a:ea typeface="微软雅黑" pitchFamily="34" charset="-122"/>
              </a:rPr>
              <a:t>getEntity() </a:t>
            </a:r>
            <a:r>
              <a:rPr lang="zh-CN" altLang="en-US" sz="2000">
                <a:solidFill>
                  <a:schemeClr val="tx2"/>
                </a:solidFill>
                <a:latin typeface="微软雅黑" pitchFamily="34" charset="-122"/>
                <a:ea typeface="微软雅黑" pitchFamily="34" charset="-122"/>
              </a:rPr>
              <a:t>方法可以获取</a:t>
            </a:r>
            <a:r>
              <a:rPr lang="en-US" altLang="zh-CN" sz="2000">
                <a:solidFill>
                  <a:schemeClr val="tx2"/>
                </a:solidFill>
                <a:latin typeface="微软雅黑" pitchFamily="34" charset="-122"/>
                <a:ea typeface="微软雅黑" pitchFamily="34" charset="-122"/>
              </a:rPr>
              <a:t>HttpEntity</a:t>
            </a:r>
            <a:r>
              <a:rPr lang="zh-CN" altLang="en-US" sz="2000">
                <a:solidFill>
                  <a:schemeClr val="tx2"/>
                </a:solidFill>
                <a:latin typeface="微软雅黑" pitchFamily="34" charset="-122"/>
                <a:ea typeface="微软雅黑" pitchFamily="34" charset="-122"/>
              </a:rPr>
              <a:t>对象，该对象包装了服务器的响应内容。</a:t>
            </a:r>
          </a:p>
        </p:txBody>
      </p:sp>
    </p:spTree>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通信概述</a:t>
            </a:r>
            <a:endParaRPr lang="en-US" altLang="zh-CN" sz="3200">
              <a:solidFill>
                <a:schemeClr val="tx2"/>
              </a:solidFill>
              <a:latin typeface="黑体" pitchFamily="49" charset="-122"/>
              <a:ea typeface="黑体" pitchFamily="49" charset="-122"/>
            </a:endParaRPr>
          </a:p>
        </p:txBody>
      </p:sp>
      <p:sp>
        <p:nvSpPr>
          <p:cNvPr id="19459" name="Rectangle 3"/>
          <p:cNvSpPr txBox="1">
            <a:spLocks/>
          </p:cNvSpPr>
          <p:nvPr/>
        </p:nvSpPr>
        <p:spPr bwMode="auto">
          <a:xfrm>
            <a:off x="457202" y="1268413"/>
            <a:ext cx="8183563"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20000"/>
              </a:spcBef>
              <a:buClr>
                <a:srgbClr val="0088CC"/>
              </a:buClr>
              <a:buFont typeface="Wingdings" pitchFamily="2" charset="2"/>
              <a:buChar char="v"/>
            </a:pPr>
            <a:r>
              <a:rPr lang="zh-CN" altLang="en-US" dirty="0">
                <a:solidFill>
                  <a:schemeClr val="tx2"/>
                </a:solidFill>
                <a:latin typeface="微软雅黑" pitchFamily="34" charset="-122"/>
                <a:ea typeface="微软雅黑" pitchFamily="34" charset="-122"/>
              </a:rPr>
              <a:t>Android与服务器通信的方式一般有两种：HTTP通信、SOCKET通信</a:t>
            </a:r>
          </a:p>
          <a:p>
            <a:pPr eaLnBrk="1" hangingPunct="1">
              <a:lnSpc>
                <a:spcPct val="13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TCP/IP通信</a:t>
            </a:r>
          </a:p>
          <a:p>
            <a:pPr lvl="1" eaLnBrk="1" hangingPunct="1">
              <a:lnSpc>
                <a:spcPct val="13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手机底层实现了TCP/IP协议。</a:t>
            </a:r>
          </a:p>
          <a:p>
            <a:pPr lvl="1" eaLnBrk="1" hangingPunct="1">
              <a:lnSpc>
                <a:spcPct val="13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TCP协议可以对上层网络提供接口，使上层网络数据的传输建立在“无差别”的网络之上。</a:t>
            </a:r>
          </a:p>
          <a:p>
            <a:pPr lvl="1" eaLnBrk="1" hangingPunct="1">
              <a:lnSpc>
                <a:spcPct val="13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建立起一个TCP连接需要经过“三次握手”</a:t>
            </a:r>
          </a:p>
          <a:p>
            <a:pPr eaLnBrk="1" hangingPunct="1">
              <a:lnSpc>
                <a:spcPct val="13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HTTP通信</a:t>
            </a:r>
          </a:p>
          <a:p>
            <a:pPr lvl="1" eaLnBrk="1" hangingPunct="1">
              <a:lnSpc>
                <a:spcPct val="130000"/>
              </a:lnSpc>
              <a:spcBef>
                <a:spcPct val="20000"/>
              </a:spcBef>
              <a:buClr>
                <a:schemeClr val="accent1"/>
              </a:buClr>
              <a:buFont typeface="Wingdings" pitchFamily="2" charset="2"/>
              <a:buChar char="§"/>
            </a:pPr>
            <a:r>
              <a:rPr lang="en-US" dirty="0" err="1">
                <a:solidFill>
                  <a:schemeClr val="tx2"/>
                </a:solidFill>
                <a:latin typeface="微软雅黑" pitchFamily="34" charset="-122"/>
                <a:ea typeface="微软雅黑" pitchFamily="34" charset="-122"/>
              </a:rPr>
              <a:t>超文本传送协议</a:t>
            </a:r>
            <a:r>
              <a:rPr lang="en-US" altLang="zh-CN" dirty="0">
                <a:solidFill>
                  <a:schemeClr val="tx2"/>
                </a:solidFill>
                <a:latin typeface="微软雅黑" pitchFamily="34" charset="-122"/>
                <a:ea typeface="微软雅黑" pitchFamily="34" charset="-122"/>
              </a:rPr>
              <a:t>(Hypertext Transfer Protocol )</a:t>
            </a:r>
            <a:r>
              <a:rPr lang="en-US" dirty="0">
                <a:solidFill>
                  <a:schemeClr val="tx2"/>
                </a:solidFill>
                <a:latin typeface="微软雅黑" pitchFamily="34" charset="-122"/>
                <a:ea typeface="微软雅黑" pitchFamily="34" charset="-122"/>
              </a:rPr>
              <a:t>，</a:t>
            </a:r>
            <a:r>
              <a:rPr lang="en-US" dirty="0" err="1">
                <a:solidFill>
                  <a:schemeClr val="tx2"/>
                </a:solidFill>
                <a:latin typeface="微软雅黑" pitchFamily="34" charset="-122"/>
                <a:ea typeface="微软雅黑" pitchFamily="34" charset="-122"/>
              </a:rPr>
              <a:t>建立在</a:t>
            </a:r>
            <a:r>
              <a:rPr lang="en-US" altLang="zh-CN" dirty="0" err="1">
                <a:solidFill>
                  <a:schemeClr val="tx2"/>
                </a:solidFill>
                <a:latin typeface="微软雅黑" pitchFamily="34" charset="-122"/>
                <a:ea typeface="微软雅黑" pitchFamily="34" charset="-122"/>
              </a:rPr>
              <a:t>TCP</a:t>
            </a:r>
            <a:r>
              <a:rPr lang="en-US" dirty="0" err="1">
                <a:solidFill>
                  <a:schemeClr val="tx2"/>
                </a:solidFill>
                <a:latin typeface="微软雅黑" pitchFamily="34" charset="-122"/>
                <a:ea typeface="微软雅黑" pitchFamily="34" charset="-122"/>
              </a:rPr>
              <a:t>协议之上</a:t>
            </a:r>
            <a:endParaRPr lang="en-US" dirty="0">
              <a:solidFill>
                <a:schemeClr val="tx2"/>
              </a:solidFill>
              <a:latin typeface="微软雅黑" pitchFamily="34" charset="-122"/>
              <a:ea typeface="微软雅黑" pitchFamily="34" charset="-122"/>
            </a:endParaRPr>
          </a:p>
          <a:p>
            <a:pPr lvl="1" eaLnBrk="1" hangingPunct="1">
              <a:lnSpc>
                <a:spcPct val="130000"/>
              </a:lnSpc>
              <a:spcBef>
                <a:spcPct val="20000"/>
              </a:spcBef>
              <a:buClr>
                <a:schemeClr val="accent1"/>
              </a:buClr>
              <a:buFont typeface="Wingdings" pitchFamily="2" charset="2"/>
              <a:buChar char="§"/>
            </a:pPr>
            <a:r>
              <a:rPr lang="en-US" altLang="zh-CN" dirty="0" err="1">
                <a:solidFill>
                  <a:schemeClr val="tx2"/>
                </a:solidFill>
                <a:latin typeface="微软雅黑" pitchFamily="34" charset="-122"/>
                <a:ea typeface="微软雅黑" pitchFamily="34" charset="-122"/>
              </a:rPr>
              <a:t>Web</a:t>
            </a:r>
            <a:r>
              <a:rPr lang="en-US" dirty="0" err="1">
                <a:solidFill>
                  <a:schemeClr val="tx2"/>
                </a:solidFill>
                <a:latin typeface="微软雅黑" pitchFamily="34" charset="-122"/>
                <a:ea typeface="微软雅黑" pitchFamily="34" charset="-122"/>
              </a:rPr>
              <a:t>联网的基础</a:t>
            </a:r>
            <a:endParaRPr lang="en-US" dirty="0">
              <a:solidFill>
                <a:schemeClr val="tx2"/>
              </a:solidFill>
              <a:latin typeface="微软雅黑" pitchFamily="34" charset="-122"/>
              <a:ea typeface="微软雅黑" pitchFamily="34" charset="-122"/>
            </a:endParaRPr>
          </a:p>
          <a:p>
            <a:pPr lvl="1" eaLnBrk="1" hangingPunct="1">
              <a:lnSpc>
                <a:spcPct val="130000"/>
              </a:lnSpc>
              <a:spcBef>
                <a:spcPct val="20000"/>
              </a:spcBef>
              <a:buClr>
                <a:schemeClr val="accent1"/>
              </a:buClr>
              <a:buFont typeface="Wingdings" pitchFamily="2" charset="2"/>
              <a:buChar char="§"/>
            </a:pPr>
            <a:r>
              <a:rPr lang="en-US" dirty="0" err="1">
                <a:solidFill>
                  <a:schemeClr val="tx2"/>
                </a:solidFill>
                <a:latin typeface="微软雅黑" pitchFamily="34" charset="-122"/>
                <a:ea typeface="微软雅黑" pitchFamily="34" charset="-122"/>
              </a:rPr>
              <a:t>最显著的特点是客户端发送的每次请求都需要服务器回送响应，在请求结束后，会主动释放连接</a:t>
            </a:r>
            <a:r>
              <a:rPr lang="en-US" dirty="0">
                <a:solidFill>
                  <a:schemeClr val="tx2"/>
                </a:solidFill>
                <a:latin typeface="微软雅黑" pitchFamily="34" charset="-122"/>
                <a:ea typeface="微软雅黑" pitchFamily="34" charset="-122"/>
              </a:rPr>
              <a:t>。</a:t>
            </a:r>
          </a:p>
          <a:p>
            <a:pPr lvl="1" eaLnBrk="1" hangingPunct="1">
              <a:lnSpc>
                <a:spcPct val="130000"/>
              </a:lnSpc>
              <a:spcBef>
                <a:spcPct val="20000"/>
              </a:spcBef>
              <a:buClr>
                <a:schemeClr val="accent1"/>
              </a:buClr>
              <a:buFont typeface="Wingdings" pitchFamily="2" charset="2"/>
              <a:buChar char="§"/>
            </a:pPr>
            <a:r>
              <a:rPr lang="en-US" dirty="0" err="1">
                <a:solidFill>
                  <a:schemeClr val="tx2"/>
                </a:solidFill>
                <a:latin typeface="微软雅黑" pitchFamily="34" charset="-122"/>
                <a:ea typeface="微软雅黑" pitchFamily="34" charset="-122"/>
              </a:rPr>
              <a:t>从建立连接到关闭连接的过程称为“一次连接</a:t>
            </a:r>
            <a:r>
              <a:rPr lang="en-US" dirty="0">
                <a:solidFill>
                  <a:schemeClr val="tx2"/>
                </a:solidFill>
                <a:latin typeface="微软雅黑" pitchFamily="34" charset="-122"/>
                <a:ea typeface="微软雅黑" pitchFamily="34" charset="-122"/>
              </a:rPr>
              <a:t>”</a:t>
            </a:r>
          </a:p>
        </p:txBody>
      </p:sp>
    </p:spTree>
  </p:cSld>
  <p:clrMapOvr>
    <a:masterClrMapping/>
  </p:clrMapOvr>
  <p:transition spd="slow">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Apache HttpClient</a:t>
            </a:r>
          </a:p>
        </p:txBody>
      </p:sp>
      <p:sp>
        <p:nvSpPr>
          <p:cNvPr id="34820" name="矩形 1"/>
          <p:cNvSpPr>
            <a:spLocks noChangeArrowheads="1"/>
          </p:cNvSpPr>
          <p:nvPr/>
        </p:nvSpPr>
        <p:spPr bwMode="auto">
          <a:xfrm>
            <a:off x="683568" y="1412875"/>
            <a:ext cx="7921004" cy="1338828"/>
          </a:xfrm>
          <a:prstGeom prst="rect">
            <a:avLst/>
          </a:prstGeom>
          <a:noFill/>
          <a:ln w="12700">
            <a:solidFill>
              <a:schemeClr val="accent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en-US" altLang="zh-CN" dirty="0" err="1">
                <a:solidFill>
                  <a:schemeClr val="tx2"/>
                </a:solidFill>
                <a:latin typeface="微软雅黑" pitchFamily="34" charset="-122"/>
                <a:ea typeface="微软雅黑" pitchFamily="34" charset="-122"/>
              </a:rPr>
              <a:t>HttpClient</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httpClient</a:t>
            </a:r>
            <a:r>
              <a:rPr lang="en-US" altLang="zh-CN" dirty="0">
                <a:solidFill>
                  <a:schemeClr val="tx2"/>
                </a:solidFill>
                <a:latin typeface="微软雅黑" pitchFamily="34" charset="-122"/>
                <a:ea typeface="微软雅黑" pitchFamily="34" charset="-122"/>
              </a:rPr>
              <a:t> = new </a:t>
            </a:r>
            <a:r>
              <a:rPr lang="en-US" altLang="zh-CN" dirty="0" err="1">
                <a:solidFill>
                  <a:schemeClr val="tx2"/>
                </a:solidFill>
                <a:latin typeface="微软雅黑" pitchFamily="34" charset="-122"/>
                <a:ea typeface="微软雅黑" pitchFamily="34" charset="-122"/>
              </a:rPr>
              <a:t>DefaultHttpClient</a:t>
            </a:r>
            <a:r>
              <a:rPr lang="en-US" altLang="zh-CN" dirty="0">
                <a:solidFill>
                  <a:schemeClr val="tx2"/>
                </a:solidFill>
                <a:latin typeface="微软雅黑" pitchFamily="34" charset="-122"/>
                <a:ea typeface="微软雅黑" pitchFamily="34" charset="-122"/>
              </a:rPr>
              <a:t>();</a:t>
            </a:r>
          </a:p>
          <a:p>
            <a:pPr>
              <a:lnSpc>
                <a:spcPct val="150000"/>
              </a:lnSpc>
            </a:pPr>
            <a:r>
              <a:rPr lang="en-US" altLang="zh-CN" dirty="0" err="1">
                <a:solidFill>
                  <a:schemeClr val="tx2"/>
                </a:solidFill>
                <a:latin typeface="微软雅黑" pitchFamily="34" charset="-122"/>
                <a:ea typeface="微软雅黑" pitchFamily="34" charset="-122"/>
              </a:rPr>
              <a:t>HttpGet</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httpGet</a:t>
            </a:r>
            <a:r>
              <a:rPr lang="en-US" altLang="zh-CN" dirty="0">
                <a:solidFill>
                  <a:schemeClr val="tx2"/>
                </a:solidFill>
                <a:latin typeface="微软雅黑" pitchFamily="34" charset="-122"/>
                <a:ea typeface="微软雅黑" pitchFamily="34" charset="-122"/>
              </a:rPr>
              <a:t> = new </a:t>
            </a:r>
            <a:r>
              <a:rPr lang="en-US" altLang="zh-CN" dirty="0" err="1">
                <a:solidFill>
                  <a:schemeClr val="tx2"/>
                </a:solidFill>
                <a:latin typeface="微软雅黑" pitchFamily="34" charset="-122"/>
                <a:ea typeface="微软雅黑" pitchFamily="34" charset="-122"/>
              </a:rPr>
              <a:t>HttpGet</a:t>
            </a:r>
            <a:r>
              <a:rPr lang="en-US" altLang="zh-CN" dirty="0">
                <a:solidFill>
                  <a:schemeClr val="tx2"/>
                </a:solidFill>
                <a:latin typeface="微软雅黑" pitchFamily="34" charset="-122"/>
                <a:ea typeface="微软雅黑" pitchFamily="34" charset="-122"/>
              </a:rPr>
              <a:t>(IMG_PATH);</a:t>
            </a:r>
          </a:p>
          <a:p>
            <a:pPr>
              <a:lnSpc>
                <a:spcPct val="150000"/>
              </a:lnSpc>
            </a:pPr>
            <a:r>
              <a:rPr lang="en-US" altLang="zh-CN" dirty="0" err="1">
                <a:solidFill>
                  <a:schemeClr val="tx2"/>
                </a:solidFill>
                <a:latin typeface="微软雅黑" pitchFamily="34" charset="-122"/>
                <a:ea typeface="微软雅黑" pitchFamily="34" charset="-122"/>
              </a:rPr>
              <a:t>HttpResponse</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httpResponse</a:t>
            </a:r>
            <a:r>
              <a:rPr lang="en-US" altLang="zh-CN" dirty="0">
                <a:solidFill>
                  <a:schemeClr val="tx2"/>
                </a:solidFill>
                <a:latin typeface="微软雅黑" pitchFamily="34" charset="-122"/>
                <a:ea typeface="微软雅黑" pitchFamily="34" charset="-122"/>
              </a:rPr>
              <a:t> = null</a:t>
            </a:r>
            <a:endParaRPr lang="zh-CN" altLang="en-US" dirty="0">
              <a:solidFill>
                <a:schemeClr val="tx2"/>
              </a:solidFill>
              <a:latin typeface="微软雅黑" pitchFamily="34" charset="-122"/>
              <a:ea typeface="微软雅黑" pitchFamily="34" charset="-122"/>
            </a:endParaRPr>
          </a:p>
        </p:txBody>
      </p:sp>
      <p:sp>
        <p:nvSpPr>
          <p:cNvPr id="34821" name="TextBox 3"/>
          <p:cNvSpPr txBox="1">
            <a:spLocks noChangeArrowheads="1"/>
          </p:cNvSpPr>
          <p:nvPr/>
        </p:nvSpPr>
        <p:spPr bwMode="auto">
          <a:xfrm>
            <a:off x="689918" y="3405354"/>
            <a:ext cx="7914654" cy="2400657"/>
          </a:xfrm>
          <a:prstGeom prst="rect">
            <a:avLst/>
          </a:prstGeom>
          <a:noFill/>
          <a:ln w="19050">
            <a:solidFill>
              <a:srgbClr val="00000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zh-CN" altLang="en-US" sz="2000" dirty="0">
                <a:solidFill>
                  <a:schemeClr val="tx2"/>
                </a:solidFill>
                <a:latin typeface="微软雅黑" pitchFamily="34" charset="-122"/>
                <a:ea typeface="微软雅黑" pitchFamily="34" charset="-122"/>
              </a:rPr>
              <a:t>使用网络，请添加网络权限</a:t>
            </a:r>
            <a:endParaRPr lang="en-US" sz="2000" dirty="0">
              <a:solidFill>
                <a:schemeClr val="tx2"/>
              </a:solidFill>
              <a:latin typeface="微软雅黑" pitchFamily="34" charset="-122"/>
              <a:ea typeface="微软雅黑" pitchFamily="34" charset="-122"/>
            </a:endParaRPr>
          </a:p>
          <a:p>
            <a:pPr>
              <a:lnSpc>
                <a:spcPct val="150000"/>
              </a:lnSpc>
            </a:pPr>
            <a:r>
              <a:rPr lang="en-US" altLang="zh-CN" sz="2000" dirty="0">
                <a:solidFill>
                  <a:srgbClr val="FF0000"/>
                </a:solidFill>
                <a:latin typeface="微软雅黑" pitchFamily="34" charset="-122"/>
                <a:ea typeface="微软雅黑" pitchFamily="34" charset="-122"/>
              </a:rPr>
              <a:t>&lt;uses-permission </a:t>
            </a:r>
            <a:r>
              <a:rPr lang="en-US" altLang="zh-CN" sz="2000" dirty="0" err="1">
                <a:solidFill>
                  <a:srgbClr val="FF0000"/>
                </a:solidFill>
                <a:latin typeface="微软雅黑" pitchFamily="34" charset="-122"/>
                <a:ea typeface="微软雅黑" pitchFamily="34" charset="-122"/>
              </a:rPr>
              <a:t>android:name</a:t>
            </a:r>
            <a:r>
              <a:rPr lang="en-US" altLang="zh-CN" sz="2000" dirty="0">
                <a:solidFill>
                  <a:srgbClr val="FF0000"/>
                </a:solidFill>
                <a:latin typeface="微软雅黑" pitchFamily="34" charset="-122"/>
                <a:ea typeface="微软雅黑" pitchFamily="34" charset="-122"/>
              </a:rPr>
              <a:t>="</a:t>
            </a:r>
            <a:r>
              <a:rPr lang="en-US" altLang="zh-CN" sz="2000" dirty="0" err="1">
                <a:solidFill>
                  <a:srgbClr val="FF0000"/>
                </a:solidFill>
                <a:latin typeface="微软雅黑" pitchFamily="34" charset="-122"/>
                <a:ea typeface="微软雅黑" pitchFamily="34" charset="-122"/>
              </a:rPr>
              <a:t>android.permission.INTERNET</a:t>
            </a:r>
            <a:r>
              <a:rPr lang="en-US" altLang="zh-CN" sz="2000" dirty="0">
                <a:solidFill>
                  <a:srgbClr val="FF0000"/>
                </a:solidFill>
                <a:latin typeface="微软雅黑" pitchFamily="34" charset="-122"/>
                <a:ea typeface="微软雅黑" pitchFamily="34" charset="-122"/>
              </a:rPr>
              <a:t>"/&gt;</a:t>
            </a:r>
          </a:p>
          <a:p>
            <a:pPr>
              <a:lnSpc>
                <a:spcPct val="150000"/>
              </a:lnSpc>
            </a:pPr>
            <a:r>
              <a:rPr lang="zh-CN" altLang="en-US" sz="2000" dirty="0">
                <a:solidFill>
                  <a:schemeClr val="tx2"/>
                </a:solidFill>
                <a:latin typeface="微软雅黑" pitchFamily="34" charset="-122"/>
                <a:ea typeface="微软雅黑" pitchFamily="34" charset="-122"/>
              </a:rPr>
              <a:t>模拟器访问本机Web站点的网址为：</a:t>
            </a:r>
          </a:p>
          <a:p>
            <a:pPr>
              <a:lnSpc>
                <a:spcPct val="150000"/>
              </a:lnSpc>
            </a:pPr>
            <a:r>
              <a:rPr lang="zh-CN" altLang="en-US" sz="2000" b="1" dirty="0">
                <a:solidFill>
                  <a:schemeClr val="tx2"/>
                </a:solidFill>
                <a:latin typeface="微软雅黑" pitchFamily="34" charset="-122"/>
                <a:ea typeface="微软雅黑" pitchFamily="34" charset="-122"/>
              </a:rPr>
              <a:t>http://10.0.2.2:8080/</a:t>
            </a:r>
            <a:r>
              <a:rPr lang="en-US" altLang="zh-CN" sz="2000" b="1" dirty="0" err="1">
                <a:solidFill>
                  <a:schemeClr val="tx2"/>
                </a:solidFill>
                <a:latin typeface="微软雅黑" pitchFamily="34" charset="-122"/>
                <a:ea typeface="微软雅黑" pitchFamily="34" charset="-122"/>
              </a:rPr>
              <a:t>resourceName</a:t>
            </a:r>
            <a:endParaRPr lang="en-US" altLang="zh-CN" sz="2000" b="1"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Apache HttpClient</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899594" y="1646874"/>
            <a:ext cx="7381383" cy="4104456"/>
          </a:xfrm>
          <a:prstGeom prst="rect">
            <a:avLst/>
          </a:prstGeom>
          <a:noFill/>
          <a:ln>
            <a:noFill/>
          </a:ln>
        </p:spPr>
      </p:pic>
    </p:spTree>
    <p:extLst>
      <p:ext uri="{BB962C8B-B14F-4D97-AF65-F5344CB8AC3E}">
        <p14:creationId xmlns:p14="http://schemas.microsoft.com/office/powerpoint/2010/main" val="87974087"/>
      </p:ext>
    </p:extLst>
  </p:cSld>
  <p:clrMapOvr>
    <a:masterClrMapping/>
  </p:clrMapOvr>
  <p:transition spd="slow">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Apache HttpClient</a:t>
            </a:r>
          </a:p>
        </p:txBody>
      </p:sp>
      <p:sp>
        <p:nvSpPr>
          <p:cNvPr id="33795"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在</a:t>
            </a:r>
            <a:r>
              <a:rPr lang="en-US" altLang="zh-CN" sz="2000" dirty="0">
                <a:solidFill>
                  <a:schemeClr val="tx2"/>
                </a:solidFill>
                <a:latin typeface="微软雅黑" pitchFamily="34" charset="-122"/>
                <a:ea typeface="微软雅黑" pitchFamily="34" charset="-122"/>
              </a:rPr>
              <a:t>API 23</a:t>
            </a:r>
            <a:r>
              <a:rPr lang="zh-CN" altLang="en-US" sz="2000" dirty="0">
                <a:solidFill>
                  <a:schemeClr val="tx2"/>
                </a:solidFill>
                <a:latin typeface="微软雅黑" pitchFamily="34" charset="-122"/>
                <a:ea typeface="微软雅黑" pitchFamily="34" charset="-122"/>
              </a:rPr>
              <a:t>中，</a:t>
            </a:r>
            <a:r>
              <a:rPr lang="en-US" altLang="zh-CN" sz="2000" dirty="0">
                <a:solidFill>
                  <a:schemeClr val="tx2"/>
                </a:solidFill>
                <a:latin typeface="微软雅黑" pitchFamily="34" charset="-122"/>
                <a:ea typeface="微软雅黑" pitchFamily="34" charset="-122"/>
              </a:rPr>
              <a:t>Google</a:t>
            </a:r>
            <a:r>
              <a:rPr lang="zh-CN" altLang="en-US" sz="2000" dirty="0">
                <a:solidFill>
                  <a:schemeClr val="tx2"/>
                </a:solidFill>
                <a:latin typeface="微软雅黑" pitchFamily="34" charset="-122"/>
                <a:ea typeface="微软雅黑" pitchFamily="34" charset="-122"/>
              </a:rPr>
              <a:t>已经移除了移除了</a:t>
            </a:r>
            <a:r>
              <a:rPr lang="en-US" altLang="zh-CN" sz="2000" dirty="0">
                <a:solidFill>
                  <a:schemeClr val="tx2"/>
                </a:solidFill>
                <a:latin typeface="微软雅黑" pitchFamily="34" charset="-122"/>
                <a:ea typeface="微软雅黑" pitchFamily="34" charset="-122"/>
              </a:rPr>
              <a:t>Apache </a:t>
            </a:r>
            <a:r>
              <a:rPr lang="en-US" altLang="zh-CN" sz="2000" dirty="0" err="1">
                <a:solidFill>
                  <a:schemeClr val="tx2"/>
                </a:solidFill>
                <a:latin typeface="微软雅黑" pitchFamily="34" charset="-122"/>
                <a:ea typeface="微软雅黑" pitchFamily="34" charset="-122"/>
              </a:rPr>
              <a:t>HttpClient</a:t>
            </a:r>
            <a:r>
              <a:rPr lang="zh-CN" altLang="en-US" sz="2000" dirty="0">
                <a:solidFill>
                  <a:schemeClr val="tx2"/>
                </a:solidFill>
                <a:latin typeface="微软雅黑" pitchFamily="34" charset="-122"/>
                <a:ea typeface="微软雅黑" pitchFamily="34" charset="-122"/>
              </a:rPr>
              <a:t>相关的类 </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谷歌推荐使用</a:t>
            </a:r>
            <a:r>
              <a:rPr lang="en-US" altLang="zh-CN" sz="2000" dirty="0" err="1">
                <a:solidFill>
                  <a:schemeClr val="tx2"/>
                </a:solidFill>
                <a:latin typeface="微软雅黑" pitchFamily="34" charset="-122"/>
                <a:ea typeface="微软雅黑" pitchFamily="34" charset="-122"/>
              </a:rPr>
              <a:t>HttpUrlConnection</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Android studio</a:t>
            </a:r>
            <a:r>
              <a:rPr lang="zh-CN" altLang="en-US" sz="2000" dirty="0">
                <a:solidFill>
                  <a:schemeClr val="tx2"/>
                </a:solidFill>
                <a:latin typeface="微软雅黑" pitchFamily="34" charset="-122"/>
                <a:ea typeface="微软雅黑" pitchFamily="34" charset="-122"/>
              </a:rPr>
              <a:t>里在相应的</a:t>
            </a:r>
            <a:r>
              <a:rPr lang="en-US" altLang="zh-CN" sz="2000" dirty="0">
                <a:solidFill>
                  <a:schemeClr val="tx2"/>
                </a:solidFill>
                <a:latin typeface="微软雅黑" pitchFamily="34" charset="-122"/>
                <a:ea typeface="微软雅黑" pitchFamily="34" charset="-122"/>
              </a:rPr>
              <a:t>module</a:t>
            </a:r>
            <a:r>
              <a:rPr lang="zh-CN" altLang="en-US" sz="2000" dirty="0">
                <a:solidFill>
                  <a:schemeClr val="tx2"/>
                </a:solidFill>
                <a:latin typeface="微软雅黑" pitchFamily="34" charset="-122"/>
                <a:ea typeface="微软雅黑" pitchFamily="34" charset="-122"/>
              </a:rPr>
              <a:t>下的</a:t>
            </a:r>
            <a:r>
              <a:rPr lang="en-US" altLang="zh-CN" sz="2000" dirty="0" err="1">
                <a:solidFill>
                  <a:schemeClr val="tx2"/>
                </a:solidFill>
                <a:latin typeface="微软雅黑" pitchFamily="34" charset="-122"/>
                <a:ea typeface="微软雅黑" pitchFamily="34" charset="-122"/>
              </a:rPr>
              <a:t>build.gradle</a:t>
            </a:r>
            <a:r>
              <a:rPr lang="zh-CN" altLang="en-US" sz="2000" dirty="0">
                <a:solidFill>
                  <a:schemeClr val="tx2"/>
                </a:solidFill>
                <a:latin typeface="微软雅黑" pitchFamily="34" charset="-122"/>
                <a:ea typeface="微软雅黑" pitchFamily="34" charset="-122"/>
              </a:rPr>
              <a:t>中加入即可。	</a:t>
            </a:r>
            <a:r>
              <a:rPr lang="en-US" altLang="zh-CN" sz="2000" dirty="0">
                <a:solidFill>
                  <a:schemeClr val="tx2"/>
                </a:solidFill>
                <a:latin typeface="微软雅黑" pitchFamily="34" charset="-122"/>
                <a:ea typeface="微软雅黑" pitchFamily="34" charset="-122"/>
              </a:rPr>
              <a:t>android {</a:t>
            </a:r>
          </a:p>
          <a:p>
            <a:pPr marL="0" indent="0">
              <a:lnSpc>
                <a:spcPct val="150000"/>
              </a:lnSpc>
              <a:spcBef>
                <a:spcPct val="20000"/>
              </a:spcBef>
              <a:buClr>
                <a:srgbClr val="0088CC"/>
              </a:buClr>
            </a:pPr>
            <a:r>
              <a:rPr lang="en-US" altLang="zh-CN" sz="2000" dirty="0">
                <a:solidFill>
                  <a:schemeClr val="tx2"/>
                </a:solidFill>
                <a:latin typeface="微软雅黑" pitchFamily="34" charset="-122"/>
                <a:ea typeface="微软雅黑" pitchFamily="34" charset="-122"/>
              </a:rPr>
              <a:t>		</a:t>
            </a:r>
            <a:r>
              <a:rPr lang="en-US" altLang="zh-CN" sz="2000" dirty="0" err="1">
                <a:solidFill>
                  <a:schemeClr val="tx2"/>
                </a:solidFill>
                <a:latin typeface="微软雅黑" pitchFamily="34" charset="-122"/>
                <a:ea typeface="微软雅黑" pitchFamily="34" charset="-122"/>
              </a:rPr>
              <a:t>useLibrary</a:t>
            </a:r>
            <a:r>
              <a:rPr lang="en-US" altLang="zh-CN" sz="2000" dirty="0">
                <a:solidFill>
                  <a:schemeClr val="tx2"/>
                </a:solidFill>
                <a:latin typeface="微软雅黑" pitchFamily="34" charset="-122"/>
                <a:ea typeface="微软雅黑" pitchFamily="34" charset="-122"/>
              </a:rPr>
              <a:t> '</a:t>
            </a:r>
            <a:r>
              <a:rPr lang="en-US" altLang="zh-CN" sz="2000" dirty="0" err="1">
                <a:solidFill>
                  <a:schemeClr val="tx2"/>
                </a:solidFill>
                <a:latin typeface="微软雅黑" pitchFamily="34" charset="-122"/>
                <a:ea typeface="微软雅黑" pitchFamily="34" charset="-122"/>
              </a:rPr>
              <a:t>org.apache.http.legacy</a:t>
            </a:r>
            <a:r>
              <a:rPr lang="en-US" altLang="zh-CN" sz="2000" dirty="0">
                <a:solidFill>
                  <a:schemeClr val="tx2"/>
                </a:solidFill>
                <a:latin typeface="微软雅黑" pitchFamily="34" charset="-122"/>
                <a:ea typeface="微软雅黑" pitchFamily="34" charset="-122"/>
              </a:rPr>
              <a:t>'</a:t>
            </a:r>
          </a:p>
          <a:p>
            <a:pPr marL="0" indent="0">
              <a:lnSpc>
                <a:spcPct val="150000"/>
              </a:lnSpc>
              <a:spcBef>
                <a:spcPct val="20000"/>
              </a:spcBef>
              <a:buClr>
                <a:srgbClr val="0088CC"/>
              </a:buClr>
            </a:pPr>
            <a:r>
              <a:rPr lang="en-US" altLang="zh-CN" sz="2000" dirty="0">
                <a:solidFill>
                  <a:schemeClr val="tx2"/>
                </a:solidFill>
                <a:latin typeface="微软雅黑" pitchFamily="34" charset="-122"/>
                <a:ea typeface="微软雅黑" pitchFamily="34" charset="-122"/>
              </a:rPr>
              <a:t>	}</a:t>
            </a:r>
          </a:p>
          <a:p>
            <a:pPr>
              <a:lnSpc>
                <a:spcPct val="150000"/>
              </a:lnSpc>
              <a:spcBef>
                <a:spcPct val="20000"/>
              </a:spcBef>
              <a:buClr>
                <a:srgbClr val="0088CC"/>
              </a:buClr>
              <a:buFont typeface="Wingdings" pitchFamily="2" charset="2"/>
              <a:buChar char="v"/>
            </a:pPr>
            <a:endParaRPr lang="zh-CN" altLang="en-US" sz="200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343635404"/>
      </p:ext>
    </p:extLst>
  </p:cSld>
  <p:clrMapOvr>
    <a:masterClrMapping/>
  </p:clrMapOvr>
  <p:transition spd="slow">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练习</a:t>
            </a:r>
            <a:endParaRPr lang="en-US" altLang="zh-CN" sz="3200">
              <a:solidFill>
                <a:schemeClr val="tx2"/>
              </a:solidFill>
              <a:latin typeface="黑体" pitchFamily="49" charset="-122"/>
              <a:ea typeface="黑体" pitchFamily="49" charset="-122"/>
            </a:endParaRPr>
          </a:p>
        </p:txBody>
      </p:sp>
      <p:grpSp>
        <p:nvGrpSpPr>
          <p:cNvPr id="41987" name="组合 2"/>
          <p:cNvGrpSpPr>
            <a:grpSpLocks/>
          </p:cNvGrpSpPr>
          <p:nvPr/>
        </p:nvGrpSpPr>
        <p:grpSpPr bwMode="auto">
          <a:xfrm>
            <a:off x="179390" y="1341438"/>
            <a:ext cx="8785225" cy="5499100"/>
            <a:chOff x="179512" y="1340768"/>
            <a:chExt cx="8784977" cy="5499100"/>
          </a:xfrm>
        </p:grpSpPr>
        <p:pic>
          <p:nvPicPr>
            <p:cNvPr id="31748" name="图片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977" cy="5499100"/>
            </a:xfrm>
            <a:prstGeom prst="rect">
              <a:avLst/>
            </a:prstGeom>
            <a:gradFill flip="none" rotWithShape="1">
              <a:gsLst>
                <a:gs pos="0">
                  <a:schemeClr val="accent3">
                    <a:lumMod val="40000"/>
                    <a:lumOff val="60000"/>
                  </a:schemeClr>
                </a:gs>
                <a:gs pos="84000">
                  <a:schemeClr val="accent3">
                    <a:lumMod val="95000"/>
                    <a:lumOff val="5000"/>
                  </a:schemeClr>
                </a:gs>
                <a:gs pos="100000">
                  <a:schemeClr val="accent3">
                    <a:lumMod val="85000"/>
                  </a:schemeClr>
                </a:gs>
              </a:gsLst>
              <a:path path="circle">
                <a:fillToRect l="50000" t="130000" r="50000" b="-30000"/>
              </a:path>
              <a:tileRect/>
            </a:gra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41991" name="组合 6"/>
            <p:cNvGrpSpPr>
              <a:grpSpLocks/>
            </p:cNvGrpSpPr>
            <p:nvPr/>
          </p:nvGrpSpPr>
          <p:grpSpPr bwMode="auto">
            <a:xfrm>
              <a:off x="4507322" y="1908708"/>
              <a:ext cx="395287" cy="4040572"/>
              <a:chOff x="4239482" y="1844675"/>
              <a:chExt cx="395287" cy="3744913"/>
            </a:xfrm>
          </p:grpSpPr>
          <p:cxnSp>
            <p:nvCxnSpPr>
              <p:cNvPr id="8" name="直接连接符 7"/>
              <p:cNvCxnSpPr>
                <a:cxnSpLocks noChangeShapeType="1"/>
              </p:cNvCxnSpPr>
              <p:nvPr/>
            </p:nvCxnSpPr>
            <p:spPr bwMode="auto">
              <a:xfrm>
                <a:off x="4426395" y="1845032"/>
                <a:ext cx="0" cy="3744556"/>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cxnSp>
            <p:nvCxnSpPr>
              <p:cNvPr id="9" name="直接连接符 9"/>
              <p:cNvCxnSpPr>
                <a:cxnSpLocks noChangeShapeType="1"/>
              </p:cNvCxnSpPr>
              <p:nvPr/>
            </p:nvCxnSpPr>
            <p:spPr bwMode="auto">
              <a:xfrm>
                <a:off x="4239075" y="2501249"/>
                <a:ext cx="395276" cy="0"/>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grpSp>
      </p:grpSp>
      <p:pic>
        <p:nvPicPr>
          <p:cNvPr id="1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118" y="2375582"/>
            <a:ext cx="2663498" cy="2664892"/>
          </a:xfrm>
          <a:prstGeom prst="rect">
            <a:avLst/>
          </a:prstGeom>
          <a:noFill/>
          <a:ln>
            <a:noFill/>
          </a:ln>
          <a:effectLst>
            <a:glow rad="228600">
              <a:srgbClr val="333366"/>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文本框 4"/>
          <p:cNvSpPr txBox="1">
            <a:spLocks noChangeArrowheads="1"/>
          </p:cNvSpPr>
          <p:nvPr/>
        </p:nvSpPr>
        <p:spPr bwMode="auto">
          <a:xfrm>
            <a:off x="5040313" y="3122615"/>
            <a:ext cx="3060700" cy="1246187"/>
          </a:xfrm>
          <a:prstGeom prst="rect">
            <a:avLst/>
          </a:prstGeom>
          <a:noFill/>
          <a:ln w="2857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4500"/>
              </a:lnSpc>
              <a:buSzPct val="110000"/>
            </a:pPr>
            <a:r>
              <a:rPr lang="en-US" altLang="zh-CN" sz="4000">
                <a:solidFill>
                  <a:schemeClr val="tx2"/>
                </a:solidFill>
                <a:latin typeface="黑体" pitchFamily="49" charset="-122"/>
                <a:ea typeface="黑体" pitchFamily="49" charset="-122"/>
              </a:rPr>
              <a:t>AndroidHTTP</a:t>
            </a:r>
            <a:r>
              <a:rPr lang="zh-CN" altLang="en-US" sz="4000">
                <a:solidFill>
                  <a:schemeClr val="tx2"/>
                </a:solidFill>
                <a:latin typeface="黑体" pitchFamily="49" charset="-122"/>
                <a:ea typeface="黑体" pitchFamily="49" charset="-122"/>
              </a:rPr>
              <a:t>通信</a:t>
            </a:r>
            <a:endParaRPr lang="en-US" altLang="zh-CN" sz="320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61182777"/>
      </p:ext>
    </p:extLst>
  </p:cSld>
  <p:clrMapOvr>
    <a:masterClrMapping/>
  </p:clrMapOvr>
  <p:transition spd="slow">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180975"/>
            <a:ext cx="6002338" cy="649288"/>
          </a:xfrm>
        </p:spPr>
        <p:txBody>
          <a:bodyPr/>
          <a:lstStyle/>
          <a:p>
            <a:pPr eaLnBrk="1" hangingPunct="1"/>
            <a:r>
              <a:rPr lang="en-US" altLang="zh-CN" dirty="0">
                <a:ea typeface="宋体" pitchFamily="2" charset="-122"/>
              </a:rPr>
              <a:t>Lecture 2</a:t>
            </a:r>
            <a:endParaRPr lang="en-US" altLang="zh-CN" dirty="0">
              <a:solidFill>
                <a:schemeClr val="accent1"/>
              </a:solidFill>
              <a:ea typeface="宋体" pitchFamily="2" charset="-122"/>
            </a:endParaRPr>
          </a:p>
        </p:txBody>
      </p:sp>
      <p:sp>
        <p:nvSpPr>
          <p:cNvPr id="1843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1D528D"/>
              </a:solidFill>
            </a:endParaRPr>
          </a:p>
        </p:txBody>
      </p:sp>
      <p:sp>
        <p:nvSpPr>
          <p:cNvPr id="5" name="文本框 4"/>
          <p:cNvSpPr txBox="1"/>
          <p:nvPr/>
        </p:nvSpPr>
        <p:spPr>
          <a:xfrm>
            <a:off x="827088" y="1052515"/>
            <a:ext cx="7345362" cy="3393237"/>
          </a:xfrm>
          <a:prstGeom prst="rect">
            <a:avLst/>
          </a:prstGeom>
          <a:noFill/>
        </p:spPr>
        <p:txBody>
          <a:bodyPr>
            <a:spAutoFit/>
          </a:bodyPr>
          <a:lstStyle/>
          <a:p>
            <a:pPr marL="25200" algn="ctr">
              <a:lnSpc>
                <a:spcPct val="150000"/>
              </a:lnSpc>
              <a:buSzPct val="140000"/>
              <a:defRPr/>
            </a:pPr>
            <a:r>
              <a:rPr lang="en-US" altLang="zh-CN" sz="3600" b="1" dirty="0">
                <a:solidFill>
                  <a:schemeClr val="tx2"/>
                </a:solidFill>
                <a:latin typeface="楷体" panose="02010609060101010101" pitchFamily="49" charset="-122"/>
                <a:ea typeface="楷体" panose="02010609060101010101" pitchFamily="49" charset="-122"/>
              </a:rPr>
              <a:t>Android Socket</a:t>
            </a:r>
            <a:r>
              <a:rPr lang="zh-CN" altLang="en-US" sz="3600" b="1" dirty="0">
                <a:solidFill>
                  <a:schemeClr val="tx2"/>
                </a:solidFill>
                <a:latin typeface="楷体" panose="02010609060101010101" pitchFamily="49" charset="-122"/>
                <a:ea typeface="楷体" panose="02010609060101010101" pitchFamily="49" charset="-122"/>
              </a:rPr>
              <a:t>通信</a:t>
            </a:r>
            <a:endParaRPr lang="en-US" altLang="zh-CN" sz="3600" b="1" dirty="0">
              <a:solidFill>
                <a:schemeClr val="tx2"/>
              </a:solidFill>
              <a:latin typeface="楷体" panose="02010609060101010101" pitchFamily="49" charset="-122"/>
              <a:ea typeface="楷体" panose="02010609060101010101" pitchFamily="49" charset="-122"/>
            </a:endParaRPr>
          </a:p>
          <a:p>
            <a:pPr marL="565200" indent="-540000">
              <a:lnSpc>
                <a:spcPct val="150000"/>
              </a:lnSpc>
              <a:buSzPct val="140000"/>
              <a:buBlip>
                <a:blip r:embed="rId3"/>
              </a:buBlip>
              <a:defRPr/>
            </a:pPr>
            <a:r>
              <a:rPr lang="zh-CN" altLang="en-US" sz="3200" dirty="0">
                <a:solidFill>
                  <a:srgbClr val="0070C0"/>
                </a:solidFill>
                <a:latin typeface="黑体" panose="02010609060101010101" pitchFamily="49" charset="-122"/>
                <a:ea typeface="黑体" panose="02010609060101010101" pitchFamily="49" charset="-122"/>
              </a:rPr>
              <a:t>内容提要</a:t>
            </a:r>
            <a:endParaRPr lang="en-US" altLang="zh-CN" sz="3200" dirty="0">
              <a:solidFill>
                <a:srgbClr val="C00000"/>
              </a:solidFill>
              <a:latin typeface="黑体" panose="02010609060101010101" pitchFamily="49" charset="-122"/>
              <a:ea typeface="黑体" panose="02010609060101010101" pitchFamily="49" charset="-122"/>
            </a:endParaRP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Socket</a:t>
            </a:r>
            <a:r>
              <a:rPr lang="zh-CN" altLang="en-US" sz="3200" dirty="0">
                <a:solidFill>
                  <a:schemeClr val="tx2"/>
                </a:solidFill>
                <a:latin typeface="楷体" panose="02010609060101010101" pitchFamily="49" charset="-122"/>
                <a:ea typeface="楷体" panose="02010609060101010101" pitchFamily="49" charset="-122"/>
              </a:rPr>
              <a:t>通信概述</a:t>
            </a: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TCP Socket</a:t>
            </a:r>
            <a:r>
              <a:rPr lang="zh-CN" altLang="en-US" sz="3200" dirty="0">
                <a:solidFill>
                  <a:schemeClr val="tx2"/>
                </a:solidFill>
                <a:latin typeface="楷体" panose="02010609060101010101" pitchFamily="49" charset="-122"/>
                <a:ea typeface="楷体" panose="02010609060101010101" pitchFamily="49" charset="-122"/>
              </a:rPr>
              <a:t>通信</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UDP Socket</a:t>
            </a:r>
            <a:r>
              <a:rPr lang="zh-CN" altLang="en-US" sz="3200" dirty="0">
                <a:solidFill>
                  <a:schemeClr val="tx2"/>
                </a:solidFill>
                <a:latin typeface="楷体" panose="02010609060101010101" pitchFamily="49" charset="-122"/>
                <a:ea typeface="楷体" panose="02010609060101010101" pitchFamily="49" charset="-122"/>
              </a:rPr>
              <a:t>通信</a:t>
            </a:r>
          </a:p>
        </p:txBody>
      </p:sp>
    </p:spTree>
    <p:extLst>
      <p:ext uri="{BB962C8B-B14F-4D97-AF65-F5344CB8AC3E}">
        <p14:creationId xmlns:p14="http://schemas.microsoft.com/office/powerpoint/2010/main" val="422185825"/>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5" name="chimes.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Socket</a:t>
            </a:r>
            <a:r>
              <a:rPr lang="zh-CN" altLang="en-US" sz="3200" dirty="0">
                <a:solidFill>
                  <a:schemeClr val="tx2"/>
                </a:solidFill>
                <a:latin typeface="黑体" pitchFamily="49" charset="-122"/>
                <a:ea typeface="黑体" pitchFamily="49" charset="-122"/>
              </a:rPr>
              <a:t>编程模型</a:t>
            </a:r>
          </a:p>
        </p:txBody>
      </p:sp>
      <p:sp>
        <p:nvSpPr>
          <p:cNvPr id="36867" name="Rectangle 3"/>
          <p:cNvSpPr txBox="1">
            <a:spLocks noChangeArrowheads="1"/>
          </p:cNvSpPr>
          <p:nvPr/>
        </p:nvSpPr>
        <p:spPr bwMode="auto">
          <a:xfrm>
            <a:off x="457202" y="1196977"/>
            <a:ext cx="8435975" cy="216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根据不同的的底层协议，</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可以实现基于</a:t>
            </a:r>
            <a:r>
              <a:rPr lang="en-US" altLang="zh-CN" sz="2000" dirty="0">
                <a:solidFill>
                  <a:schemeClr val="tx2"/>
                </a:solidFill>
                <a:latin typeface="微软雅黑" pitchFamily="34" charset="-122"/>
                <a:ea typeface="微软雅黑" pitchFamily="34" charset="-122"/>
              </a:rPr>
              <a:t>TCP/IP</a:t>
            </a:r>
            <a:r>
              <a:rPr lang="zh-CN" altLang="en-US" sz="2000" dirty="0">
                <a:solidFill>
                  <a:schemeClr val="tx2"/>
                </a:solidFill>
                <a:latin typeface="微软雅黑" pitchFamily="34" charset="-122"/>
                <a:ea typeface="微软雅黑" pitchFamily="34" charset="-122"/>
              </a:rPr>
              <a:t>协议的通信，也可以实现基于</a:t>
            </a:r>
            <a:r>
              <a:rPr lang="en-US" altLang="zh-CN" sz="2000" dirty="0">
                <a:solidFill>
                  <a:schemeClr val="tx2"/>
                </a:solidFill>
                <a:latin typeface="微软雅黑" pitchFamily="34" charset="-122"/>
                <a:ea typeface="微软雅黑" pitchFamily="34" charset="-122"/>
              </a:rPr>
              <a:t>UDP</a:t>
            </a:r>
            <a:r>
              <a:rPr lang="zh-CN" altLang="en-US" sz="2000" dirty="0">
                <a:solidFill>
                  <a:schemeClr val="tx2"/>
                </a:solidFill>
                <a:latin typeface="微软雅黑" pitchFamily="34" charset="-122"/>
                <a:ea typeface="微软雅黑" pitchFamily="34" charset="-122"/>
              </a:rPr>
              <a:t>协议的通信。</a:t>
            </a:r>
            <a:endParaRPr lang="en-US" altLang="zh-CN" sz="2000"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基于</a:t>
            </a:r>
            <a:r>
              <a:rPr lang="en-US" altLang="zh-CN" dirty="0">
                <a:solidFill>
                  <a:schemeClr val="tx2"/>
                </a:solidFill>
                <a:latin typeface="微软雅黑" pitchFamily="34" charset="-122"/>
                <a:ea typeface="微软雅黑" pitchFamily="34" charset="-122"/>
              </a:rPr>
              <a:t>TCP/IP</a:t>
            </a:r>
            <a:r>
              <a:rPr lang="zh-CN" altLang="en-US" dirty="0">
                <a:solidFill>
                  <a:schemeClr val="tx2"/>
                </a:solidFill>
                <a:latin typeface="微软雅黑" pitchFamily="34" charset="-122"/>
                <a:ea typeface="微软雅黑" pitchFamily="34" charset="-122"/>
              </a:rPr>
              <a:t>协议的</a:t>
            </a:r>
            <a:r>
              <a:rPr lang="en-US" altLang="zh-CN" dirty="0">
                <a:solidFill>
                  <a:schemeClr val="tx2"/>
                </a:solidFill>
                <a:latin typeface="微软雅黑" pitchFamily="34" charset="-122"/>
                <a:ea typeface="微软雅黑" pitchFamily="34" charset="-122"/>
              </a:rPr>
              <a:t>Socket</a:t>
            </a:r>
            <a:r>
              <a:rPr lang="zh-CN" altLang="en-US" dirty="0">
                <a:solidFill>
                  <a:schemeClr val="tx2"/>
                </a:solidFill>
                <a:latin typeface="微软雅黑" pitchFamily="34" charset="-122"/>
                <a:ea typeface="微软雅黑" pitchFamily="34" charset="-122"/>
              </a:rPr>
              <a:t>类型为流套接字（</a:t>
            </a:r>
            <a:r>
              <a:rPr lang="en-US" altLang="zh-CN" dirty="0" err="1">
                <a:solidFill>
                  <a:schemeClr val="tx2"/>
                </a:solidFill>
                <a:latin typeface="微软雅黑" pitchFamily="34" charset="-122"/>
                <a:ea typeface="微软雅黑" pitchFamily="34" charset="-122"/>
              </a:rPr>
              <a:t>streamsocket</a:t>
            </a:r>
            <a:r>
              <a:rPr lang="zh-CN" altLang="en-US" dirty="0">
                <a:solidFill>
                  <a:schemeClr val="tx2"/>
                </a:solidFill>
                <a:latin typeface="微软雅黑" pitchFamily="34" charset="-122"/>
                <a:ea typeface="微软雅黑" pitchFamily="34" charset="-122"/>
              </a:rPr>
              <a:t>）</a:t>
            </a:r>
            <a:endParaRPr lang="en-US" altLang="zh-CN"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基于</a:t>
            </a:r>
            <a:r>
              <a:rPr lang="en-US" altLang="zh-CN" dirty="0">
                <a:solidFill>
                  <a:schemeClr val="tx2"/>
                </a:solidFill>
                <a:latin typeface="微软雅黑" pitchFamily="34" charset="-122"/>
                <a:ea typeface="微软雅黑" pitchFamily="34" charset="-122"/>
              </a:rPr>
              <a:t>UDP</a:t>
            </a:r>
            <a:r>
              <a:rPr lang="zh-CN" altLang="en-US" dirty="0">
                <a:solidFill>
                  <a:schemeClr val="tx2"/>
                </a:solidFill>
                <a:latin typeface="微软雅黑" pitchFamily="34" charset="-122"/>
                <a:ea typeface="微软雅黑" pitchFamily="34" charset="-122"/>
              </a:rPr>
              <a:t>协议的</a:t>
            </a:r>
            <a:r>
              <a:rPr lang="en-US" altLang="zh-CN" dirty="0">
                <a:solidFill>
                  <a:schemeClr val="tx2"/>
                </a:solidFill>
                <a:latin typeface="微软雅黑" pitchFamily="34" charset="-122"/>
                <a:ea typeface="微软雅黑" pitchFamily="34" charset="-122"/>
              </a:rPr>
              <a:t>Socket</a:t>
            </a:r>
            <a:r>
              <a:rPr lang="zh-CN" altLang="en-US" dirty="0">
                <a:solidFill>
                  <a:schemeClr val="tx2"/>
                </a:solidFill>
                <a:latin typeface="微软雅黑" pitchFamily="34" charset="-122"/>
                <a:ea typeface="微软雅黑" pitchFamily="34" charset="-122"/>
              </a:rPr>
              <a:t>类型为数据报套接字</a:t>
            </a:r>
            <a:r>
              <a:rPr lang="en-US" altLang="zh-CN"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datagramsocket</a:t>
            </a:r>
            <a:r>
              <a:rPr lang="en-US" altLang="zh-CN" dirty="0">
                <a:solidFill>
                  <a:schemeClr val="tx2"/>
                </a:solidFill>
                <a:latin typeface="微软雅黑" pitchFamily="34" charset="-122"/>
                <a:ea typeface="微软雅黑" pitchFamily="34" charset="-122"/>
              </a:rPr>
              <a:t>)</a:t>
            </a:r>
            <a:endParaRPr lang="zh-CN" altLang="en-US" dirty="0">
              <a:solidFill>
                <a:schemeClr val="tx2"/>
              </a:solidFill>
              <a:latin typeface="微软雅黑" pitchFamily="34" charset="-122"/>
              <a:ea typeface="微软雅黑" pitchFamily="34" charset="-122"/>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12976"/>
            <a:ext cx="6845796" cy="3240360"/>
          </a:xfrm>
          <a:prstGeom prst="rect">
            <a:avLst/>
          </a:prstGeom>
          <a:noFill/>
          <a:ln>
            <a:noFill/>
          </a:ln>
        </p:spPr>
      </p:pic>
    </p:spTree>
  </p:cSld>
  <p:clrMapOvr>
    <a:masterClrMapping/>
  </p:clrMapOvr>
  <p:transition spd="slow">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TCP Socket</a:t>
            </a:r>
            <a:r>
              <a:rPr lang="zh-CN" altLang="en-US" sz="3200" dirty="0">
                <a:solidFill>
                  <a:schemeClr val="tx2"/>
                </a:solidFill>
                <a:latin typeface="黑体" pitchFamily="49" charset="-122"/>
                <a:ea typeface="黑体" pitchFamily="49" charset="-122"/>
              </a:rPr>
              <a:t>编程模型</a:t>
            </a:r>
            <a:endParaRPr lang="en-US" altLang="zh-CN" sz="3200" dirty="0">
              <a:solidFill>
                <a:schemeClr val="tx2"/>
              </a:solidFill>
              <a:latin typeface="黑体" pitchFamily="49" charset="-122"/>
              <a:ea typeface="黑体" pitchFamily="49" charset="-122"/>
            </a:endParaRPr>
          </a:p>
        </p:txBody>
      </p:sp>
      <p:sp>
        <p:nvSpPr>
          <p:cNvPr id="35843"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TCP/IP</a:t>
            </a:r>
            <a:r>
              <a:rPr lang="zh-CN" altLang="en-US" sz="2000" dirty="0">
                <a:solidFill>
                  <a:schemeClr val="tx2"/>
                </a:solidFill>
                <a:latin typeface="微软雅黑" pitchFamily="34" charset="-122"/>
                <a:ea typeface="微软雅黑" pitchFamily="34" charset="-122"/>
              </a:rPr>
              <a:t>通信协议是一种可靠的网络协议，它在通信的两端各建立一个</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，从而在通信的两端之间形成网络虚拟链路。一旦建立了虚拟的网络链路，两端的程序就可以通过虚拟链路进行通信。</a:t>
            </a: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Java</a:t>
            </a:r>
            <a:r>
              <a:rPr lang="zh-CN" altLang="en-US" sz="2000" dirty="0">
                <a:solidFill>
                  <a:schemeClr val="tx2"/>
                </a:solidFill>
                <a:latin typeface="微软雅黑" pitchFamily="34" charset="-122"/>
                <a:ea typeface="微软雅黑" pitchFamily="34" charset="-122"/>
              </a:rPr>
              <a:t>对基于</a:t>
            </a:r>
            <a:r>
              <a:rPr lang="en-US" altLang="zh-CN" sz="2000" dirty="0">
                <a:solidFill>
                  <a:schemeClr val="tx2"/>
                </a:solidFill>
                <a:latin typeface="微软雅黑" pitchFamily="34" charset="-122"/>
                <a:ea typeface="微软雅黑" pitchFamily="34" charset="-122"/>
              </a:rPr>
              <a:t>TCP</a:t>
            </a:r>
            <a:r>
              <a:rPr lang="zh-CN" altLang="en-US" sz="2000" dirty="0">
                <a:solidFill>
                  <a:schemeClr val="tx2"/>
                </a:solidFill>
                <a:latin typeface="微软雅黑" pitchFamily="34" charset="-122"/>
                <a:ea typeface="微软雅黑" pitchFamily="34" charset="-122"/>
              </a:rPr>
              <a:t>协议的网络通信提供了良好的封装，</a:t>
            </a:r>
            <a:r>
              <a:rPr lang="en-US" altLang="zh-CN" sz="2000" dirty="0">
                <a:solidFill>
                  <a:schemeClr val="tx2"/>
                </a:solidFill>
                <a:latin typeface="微软雅黑" pitchFamily="34" charset="-122"/>
                <a:ea typeface="微软雅黑" pitchFamily="34" charset="-122"/>
              </a:rPr>
              <a:t>Java</a:t>
            </a:r>
            <a:r>
              <a:rPr lang="zh-CN" altLang="en-US" sz="2000" dirty="0">
                <a:solidFill>
                  <a:schemeClr val="tx2"/>
                </a:solidFill>
                <a:latin typeface="微软雅黑" pitchFamily="34" charset="-122"/>
                <a:ea typeface="微软雅黑" pitchFamily="34" charset="-122"/>
              </a:rPr>
              <a:t>使用</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对象来代表两端的通信接口，并通过</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产生</a:t>
            </a:r>
            <a:r>
              <a:rPr lang="en-US" altLang="zh-CN" sz="2000" dirty="0">
                <a:solidFill>
                  <a:schemeClr val="tx2"/>
                </a:solidFill>
                <a:latin typeface="微软雅黑" pitchFamily="34" charset="-122"/>
                <a:ea typeface="微软雅黑" pitchFamily="34" charset="-122"/>
              </a:rPr>
              <a:t>I/O</a:t>
            </a:r>
            <a:r>
              <a:rPr lang="zh-CN" altLang="en-US" sz="2000" dirty="0">
                <a:solidFill>
                  <a:schemeClr val="tx2"/>
                </a:solidFill>
                <a:latin typeface="微软雅黑" pitchFamily="34" charset="-122"/>
                <a:ea typeface="微软雅黑" pitchFamily="34" charset="-122"/>
              </a:rPr>
              <a:t>流来进行网络通信。</a:t>
            </a: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IP</a:t>
            </a:r>
            <a:r>
              <a:rPr lang="zh-CN" altLang="en-US" sz="2000" dirty="0">
                <a:solidFill>
                  <a:schemeClr val="tx2"/>
                </a:solidFill>
                <a:latin typeface="微软雅黑" pitchFamily="34" charset="-122"/>
                <a:ea typeface="微软雅黑" pitchFamily="34" charset="-122"/>
              </a:rPr>
              <a:t>协议，使</a:t>
            </a:r>
            <a:r>
              <a:rPr lang="en-US" altLang="zh-CN" sz="2000" dirty="0">
                <a:solidFill>
                  <a:schemeClr val="tx2"/>
                </a:solidFill>
                <a:latin typeface="微软雅黑" pitchFamily="34" charset="-122"/>
                <a:ea typeface="微软雅黑" pitchFamily="34" charset="-122"/>
              </a:rPr>
              <a:t>Internet</a:t>
            </a:r>
            <a:r>
              <a:rPr lang="zh-CN" altLang="en-US" sz="2000" dirty="0">
                <a:solidFill>
                  <a:schemeClr val="tx2"/>
                </a:solidFill>
                <a:latin typeface="微软雅黑" pitchFamily="34" charset="-122"/>
                <a:ea typeface="微软雅黑" pitchFamily="34" charset="-122"/>
              </a:rPr>
              <a:t>成为一个允许连接不同类型的计算机和不同操作系统的网络</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TCP</a:t>
            </a:r>
            <a:r>
              <a:rPr lang="zh-CN" altLang="en-US" sz="2000" dirty="0">
                <a:solidFill>
                  <a:schemeClr val="tx2"/>
                </a:solidFill>
                <a:latin typeface="微软雅黑" pitchFamily="34" charset="-122"/>
                <a:ea typeface="微软雅黑" pitchFamily="34" charset="-122"/>
              </a:rPr>
              <a:t>协议提供可靠并且无差错的通信服务。是一种端对端协议，当一台计算机需要与另一台远程计算机连接时，</a:t>
            </a:r>
            <a:r>
              <a:rPr lang="en-US" altLang="zh-CN" sz="2000" dirty="0">
                <a:solidFill>
                  <a:schemeClr val="tx2"/>
                </a:solidFill>
                <a:latin typeface="微软雅黑" pitchFamily="34" charset="-122"/>
                <a:ea typeface="微软雅黑" pitchFamily="34" charset="-122"/>
              </a:rPr>
              <a:t>TCP</a:t>
            </a:r>
            <a:r>
              <a:rPr lang="zh-CN" altLang="en-US" sz="2000" dirty="0">
                <a:solidFill>
                  <a:schemeClr val="tx2"/>
                </a:solidFill>
                <a:latin typeface="微软雅黑" pitchFamily="34" charset="-122"/>
                <a:ea typeface="微软雅黑" pitchFamily="34" charset="-122"/>
              </a:rPr>
              <a:t>协议会让它们建立一个连接：用于发送和接收数据的虚拟链路。</a:t>
            </a:r>
          </a:p>
        </p:txBody>
      </p:sp>
    </p:spTree>
  </p:cSld>
  <p:clrMapOvr>
    <a:masterClrMapping/>
  </p:clrMapOvr>
  <p:transition spd="slow">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TCP Socket</a:t>
            </a:r>
            <a:r>
              <a:rPr lang="zh-CN" altLang="en-US" sz="3200" dirty="0">
                <a:solidFill>
                  <a:schemeClr val="tx2"/>
                </a:solidFill>
                <a:latin typeface="黑体" pitchFamily="49" charset="-122"/>
                <a:ea typeface="黑体" pitchFamily="49" charset="-122"/>
              </a:rPr>
              <a:t>通信</a:t>
            </a:r>
            <a:endParaRPr lang="en-US" altLang="zh-CN" sz="3200" dirty="0">
              <a:solidFill>
                <a:schemeClr val="tx2"/>
              </a:solidFill>
              <a:latin typeface="黑体" pitchFamily="49" charset="-122"/>
              <a:ea typeface="黑体" pitchFamily="49" charset="-122"/>
            </a:endParaRPr>
          </a:p>
        </p:txBody>
      </p:sp>
      <p:sp>
        <p:nvSpPr>
          <p:cNvPr id="36867"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400" dirty="0">
                <a:solidFill>
                  <a:schemeClr val="tx2"/>
                </a:solidFill>
                <a:latin typeface="微软雅黑" pitchFamily="34" charset="-122"/>
                <a:ea typeface="微软雅黑" pitchFamily="34" charset="-122"/>
              </a:rPr>
              <a:t>服务器端编程步骤：</a:t>
            </a:r>
            <a:endParaRPr lang="en-US" altLang="zh-CN" sz="2400"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1</a:t>
            </a:r>
            <a:r>
              <a:rPr lang="zh-CN" altLang="en-US" sz="2000" dirty="0">
                <a:solidFill>
                  <a:schemeClr val="tx2"/>
                </a:solidFill>
                <a:latin typeface="微软雅黑" pitchFamily="34" charset="-122"/>
                <a:ea typeface="微软雅黑" pitchFamily="34" charset="-122"/>
              </a:rPr>
              <a:t>、创建服务器端套接字并绑定到一个端口</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2</a:t>
            </a:r>
            <a:r>
              <a:rPr lang="zh-CN" altLang="en-US" sz="2000" dirty="0">
                <a:solidFill>
                  <a:schemeClr val="tx2"/>
                </a:solidFill>
                <a:latin typeface="微软雅黑" pitchFamily="34" charset="-122"/>
                <a:ea typeface="微软雅黑" pitchFamily="34" charset="-122"/>
              </a:rPr>
              <a:t>、套接字设置监听模式等待连接请求</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3</a:t>
            </a:r>
            <a:r>
              <a:rPr lang="zh-CN" altLang="en-US" sz="2000" dirty="0">
                <a:solidFill>
                  <a:schemeClr val="tx2"/>
                </a:solidFill>
                <a:latin typeface="微软雅黑" pitchFamily="34" charset="-122"/>
                <a:ea typeface="微软雅黑" pitchFamily="34" charset="-122"/>
              </a:rPr>
              <a:t>、接收连接请求后进行通信</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4</a:t>
            </a:r>
            <a:r>
              <a:rPr lang="zh-CN" altLang="en-US" sz="2000" dirty="0">
                <a:solidFill>
                  <a:schemeClr val="tx2"/>
                </a:solidFill>
                <a:latin typeface="微软雅黑" pitchFamily="34" charset="-122"/>
                <a:ea typeface="微软雅黑" pitchFamily="34" charset="-122"/>
              </a:rPr>
              <a:t>、返回，等待下一个连接请求</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zh-CN" altLang="en-US" sz="2400" dirty="0">
                <a:solidFill>
                  <a:schemeClr val="tx2"/>
                </a:solidFill>
                <a:latin typeface="微软雅黑" pitchFamily="34" charset="-122"/>
                <a:ea typeface="微软雅黑" pitchFamily="34" charset="-122"/>
              </a:rPr>
              <a:t>客户端编程步骤：</a:t>
            </a:r>
            <a:endParaRPr lang="en-US" altLang="zh-CN" sz="2400"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1</a:t>
            </a:r>
            <a:r>
              <a:rPr lang="zh-CN" altLang="en-US" sz="2000" dirty="0">
                <a:solidFill>
                  <a:schemeClr val="tx2"/>
                </a:solidFill>
                <a:latin typeface="微软雅黑" pitchFamily="34" charset="-122"/>
                <a:ea typeface="微软雅黑" pitchFamily="34" charset="-122"/>
              </a:rPr>
              <a:t>、创建客户端套接字（指定服务器端</a:t>
            </a:r>
            <a:r>
              <a:rPr lang="en-US" altLang="zh-CN" sz="2000" dirty="0">
                <a:solidFill>
                  <a:schemeClr val="tx2"/>
                </a:solidFill>
                <a:latin typeface="微软雅黑" pitchFamily="34" charset="-122"/>
                <a:ea typeface="微软雅黑" pitchFamily="34" charset="-122"/>
              </a:rPr>
              <a:t>IP</a:t>
            </a:r>
            <a:r>
              <a:rPr lang="zh-CN" altLang="en-US" sz="2000" dirty="0">
                <a:solidFill>
                  <a:schemeClr val="tx2"/>
                </a:solidFill>
                <a:latin typeface="微软雅黑" pitchFamily="34" charset="-122"/>
                <a:ea typeface="微软雅黑" pitchFamily="34" charset="-122"/>
              </a:rPr>
              <a:t>与端口）</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2</a:t>
            </a:r>
            <a:r>
              <a:rPr lang="zh-CN" altLang="en-US" sz="2000" dirty="0">
                <a:solidFill>
                  <a:schemeClr val="tx2"/>
                </a:solidFill>
                <a:latin typeface="微软雅黑" pitchFamily="34" charset="-122"/>
                <a:ea typeface="微软雅黑" pitchFamily="34" charset="-122"/>
              </a:rPr>
              <a:t>、连接（</a:t>
            </a:r>
            <a:r>
              <a:rPr lang="en-US" altLang="zh-CN" sz="2000" dirty="0">
                <a:solidFill>
                  <a:schemeClr val="tx2"/>
                </a:solidFill>
                <a:latin typeface="微软雅黑" pitchFamily="34" charset="-122"/>
                <a:ea typeface="微软雅黑" pitchFamily="34" charset="-122"/>
              </a:rPr>
              <a:t>Android</a:t>
            </a:r>
            <a:r>
              <a:rPr lang="zh-CN" altLang="en-US" sz="2000" dirty="0">
                <a:solidFill>
                  <a:schemeClr val="tx2"/>
                </a:solidFill>
                <a:latin typeface="微软雅黑" pitchFamily="34" charset="-122"/>
                <a:ea typeface="微软雅黑" pitchFamily="34" charset="-122"/>
              </a:rPr>
              <a:t>创建</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时会自动连接）</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3</a:t>
            </a:r>
            <a:r>
              <a:rPr lang="zh-CN" altLang="en-US" sz="2000" dirty="0">
                <a:solidFill>
                  <a:schemeClr val="tx2"/>
                </a:solidFill>
                <a:latin typeface="微软雅黑" pitchFamily="34" charset="-122"/>
                <a:ea typeface="微软雅黑" pitchFamily="34" charset="-122"/>
              </a:rPr>
              <a:t>、与服务器端进行通信</a:t>
            </a:r>
          </a:p>
          <a:p>
            <a:pPr lvl="1">
              <a:lnSpc>
                <a:spcPct val="125000"/>
              </a:lnSpc>
              <a:spcBef>
                <a:spcPct val="20000"/>
              </a:spcBef>
              <a:buClr>
                <a:schemeClr val="accent1"/>
              </a:buClr>
              <a:buFont typeface="Wingdings" pitchFamily="2" charset="2"/>
              <a:buChar char="§"/>
            </a:pPr>
            <a:r>
              <a:rPr lang="en-US" altLang="zh-CN" sz="2000" dirty="0">
                <a:solidFill>
                  <a:schemeClr val="tx2"/>
                </a:solidFill>
                <a:latin typeface="微软雅黑" pitchFamily="34" charset="-122"/>
                <a:ea typeface="微软雅黑" pitchFamily="34" charset="-122"/>
              </a:rPr>
              <a:t>4</a:t>
            </a:r>
            <a:r>
              <a:rPr lang="zh-CN" altLang="en-US" sz="2000" dirty="0">
                <a:solidFill>
                  <a:schemeClr val="tx2"/>
                </a:solidFill>
                <a:latin typeface="微软雅黑" pitchFamily="34" charset="-122"/>
                <a:ea typeface="微软雅黑" pitchFamily="34" charset="-122"/>
              </a:rPr>
              <a:t>、关闭套接字</a:t>
            </a:r>
          </a:p>
        </p:txBody>
      </p:sp>
    </p:spTree>
    <p:extLst>
      <p:ext uri="{BB962C8B-B14F-4D97-AF65-F5344CB8AC3E}">
        <p14:creationId xmlns:p14="http://schemas.microsoft.com/office/powerpoint/2010/main" val="432192868"/>
      </p:ext>
    </p:extLst>
  </p:cSld>
  <p:clrMapOvr>
    <a:masterClrMapping/>
  </p:clrMapOvr>
  <p:transition spd="slow">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ServerSocket</a:t>
            </a:r>
          </a:p>
        </p:txBody>
      </p:sp>
      <p:sp>
        <p:nvSpPr>
          <p:cNvPr id="3" name="Rectangle 3"/>
          <p:cNvSpPr txBox="1">
            <a:spLocks noChangeArrowheads="1"/>
          </p:cNvSpPr>
          <p:nvPr/>
        </p:nvSpPr>
        <p:spPr bwMode="auto">
          <a:xfrm>
            <a:off x="457201" y="1196977"/>
            <a:ext cx="8291264" cy="532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5000"/>
              </a:lnSpc>
              <a:spcBef>
                <a:spcPct val="20000"/>
              </a:spcBef>
              <a:buClr>
                <a:srgbClr val="0088CC"/>
              </a:buClr>
              <a:buFont typeface="Wingdings" pitchFamily="2" charset="2"/>
              <a:buChar char="v"/>
              <a:defRPr/>
            </a:pPr>
            <a:r>
              <a:rPr lang="zh-CN" altLang="en-US" sz="2000" dirty="0">
                <a:solidFill>
                  <a:schemeClr val="tx2"/>
                </a:solidFill>
                <a:latin typeface="微软雅黑" pitchFamily="34" charset="-122"/>
                <a:ea typeface="微软雅黑" pitchFamily="34" charset="-122"/>
              </a:rPr>
              <a:t>要创建一个</a:t>
            </a:r>
            <a:r>
              <a:rPr lang="en-US" altLang="zh-CN" sz="2000" dirty="0">
                <a:solidFill>
                  <a:schemeClr val="tx2"/>
                </a:solidFill>
                <a:latin typeface="微软雅黑" pitchFamily="34" charset="-122"/>
                <a:ea typeface="微软雅黑" pitchFamily="34" charset="-122"/>
              </a:rPr>
              <a:t>TCP</a:t>
            </a:r>
            <a:r>
              <a:rPr lang="zh-CN" altLang="en-US" sz="2000" dirty="0">
                <a:solidFill>
                  <a:schemeClr val="tx2"/>
                </a:solidFill>
                <a:latin typeface="微软雅黑" pitchFamily="34" charset="-122"/>
                <a:ea typeface="微软雅黑" pitchFamily="34" charset="-122"/>
              </a:rPr>
              <a:t>服务器</a:t>
            </a:r>
            <a:r>
              <a:rPr lang="en-US" altLang="zh-CN" sz="2000" dirty="0">
                <a:solidFill>
                  <a:schemeClr val="tx2"/>
                </a:solidFill>
                <a:latin typeface="微软雅黑" pitchFamily="34" charset="-122"/>
                <a:ea typeface="微软雅黑" pitchFamily="34" charset="-122"/>
              </a:rPr>
              <a:t>(TCP Server)</a:t>
            </a:r>
            <a:r>
              <a:rPr lang="zh-CN" altLang="en-US" sz="2000" dirty="0">
                <a:solidFill>
                  <a:schemeClr val="tx2"/>
                </a:solidFill>
                <a:latin typeface="微软雅黑" pitchFamily="34" charset="-122"/>
                <a:ea typeface="微软雅黑" pitchFamily="34" charset="-122"/>
              </a:rPr>
              <a:t>，需要使用到</a:t>
            </a:r>
            <a:r>
              <a:rPr lang="en-US" altLang="zh-CN" sz="2000" dirty="0" err="1">
                <a:solidFill>
                  <a:schemeClr val="tx2"/>
                </a:solidFill>
                <a:latin typeface="微软雅黑" pitchFamily="34" charset="-122"/>
                <a:ea typeface="微软雅黑" pitchFamily="34" charset="-122"/>
              </a:rPr>
              <a:t>ServerSocket</a:t>
            </a:r>
            <a:r>
              <a:rPr lang="zh-CN" altLang="en-US" sz="2000" dirty="0">
                <a:solidFill>
                  <a:schemeClr val="tx2"/>
                </a:solidFill>
                <a:latin typeface="微软雅黑" pitchFamily="34" charset="-122"/>
                <a:ea typeface="微软雅黑" pitchFamily="34" charset="-122"/>
              </a:rPr>
              <a:t>这个类。</a:t>
            </a:r>
            <a:r>
              <a:rPr lang="en-US" altLang="zh-CN" sz="2000" dirty="0" err="1">
                <a:solidFill>
                  <a:schemeClr val="tx2"/>
                </a:solidFill>
                <a:latin typeface="微软雅黑" pitchFamily="34" charset="-122"/>
                <a:ea typeface="微软雅黑" pitchFamily="34" charset="-122"/>
              </a:rPr>
              <a:t>ServerSocket</a:t>
            </a:r>
            <a:r>
              <a:rPr lang="zh-CN" altLang="en-US" sz="2000" dirty="0">
                <a:solidFill>
                  <a:schemeClr val="tx2"/>
                </a:solidFill>
                <a:latin typeface="微软雅黑" pitchFamily="34" charset="-122"/>
                <a:ea typeface="微软雅黑" pitchFamily="34" charset="-122"/>
              </a:rPr>
              <a:t>对象用于监听来自客户端的</a:t>
            </a:r>
            <a:r>
              <a:rPr lang="en-US"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连接，如果没有连接，它将一直处于等待状态。 </a:t>
            </a:r>
            <a:r>
              <a:rPr lang="en-US" altLang="zh-CN" sz="2000" dirty="0" err="1">
                <a:solidFill>
                  <a:schemeClr val="tx2"/>
                </a:solidFill>
                <a:latin typeface="微软雅黑" pitchFamily="34" charset="-122"/>
                <a:ea typeface="微软雅黑" pitchFamily="34" charset="-122"/>
              </a:rPr>
              <a:t>ServerSocket</a:t>
            </a:r>
            <a:r>
              <a:rPr lang="zh-CN" altLang="en-US" sz="2000" dirty="0">
                <a:solidFill>
                  <a:schemeClr val="tx2"/>
                </a:solidFill>
                <a:latin typeface="微软雅黑" pitchFamily="34" charset="-122"/>
                <a:ea typeface="微软雅黑" pitchFamily="34" charset="-122"/>
              </a:rPr>
              <a:t>包含一个监听来自客户端连接请求的方法：</a:t>
            </a:r>
            <a:endParaRPr lang="en-US" altLang="zh-CN" sz="2000"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defRPr/>
            </a:pPr>
            <a:r>
              <a:rPr lang="en-US" altLang="zh-CN" b="1" dirty="0">
                <a:solidFill>
                  <a:srgbClr val="FF0000"/>
                </a:solidFill>
                <a:latin typeface="微软雅黑" pitchFamily="34" charset="-122"/>
                <a:ea typeface="微软雅黑" pitchFamily="34" charset="-122"/>
              </a:rPr>
              <a:t>Socket accept() </a:t>
            </a:r>
            <a:r>
              <a:rPr lang="zh-CN" altLang="en-US" dirty="0">
                <a:solidFill>
                  <a:schemeClr val="tx2"/>
                </a:solidFill>
                <a:latin typeface="微软雅黑" pitchFamily="34" charset="-122"/>
                <a:ea typeface="微软雅黑" pitchFamily="34" charset="-122"/>
              </a:rPr>
              <a:t>如果接收到一个客户端</a:t>
            </a:r>
            <a:r>
              <a:rPr lang="en-US" altLang="zh-CN" dirty="0">
                <a:solidFill>
                  <a:schemeClr val="tx2"/>
                </a:solidFill>
                <a:latin typeface="微软雅黑" pitchFamily="34" charset="-122"/>
                <a:ea typeface="微软雅黑" pitchFamily="34" charset="-122"/>
              </a:rPr>
              <a:t>Socket</a:t>
            </a:r>
            <a:r>
              <a:rPr lang="zh-CN" altLang="en-US" dirty="0">
                <a:solidFill>
                  <a:schemeClr val="tx2"/>
                </a:solidFill>
                <a:latin typeface="微软雅黑" pitchFamily="34" charset="-122"/>
                <a:ea typeface="微软雅黑" pitchFamily="34" charset="-122"/>
              </a:rPr>
              <a:t>的连接请求，该方法返回一个与连接客户端</a:t>
            </a:r>
            <a:r>
              <a:rPr lang="en-US" altLang="zh-CN" dirty="0">
                <a:solidFill>
                  <a:schemeClr val="tx2"/>
                </a:solidFill>
                <a:latin typeface="微软雅黑" pitchFamily="34" charset="-122"/>
                <a:ea typeface="微软雅黑" pitchFamily="34" charset="-122"/>
              </a:rPr>
              <a:t>Socket</a:t>
            </a:r>
            <a:r>
              <a:rPr lang="zh-CN" altLang="en-US" dirty="0">
                <a:solidFill>
                  <a:schemeClr val="tx2"/>
                </a:solidFill>
                <a:latin typeface="微软雅黑" pitchFamily="34" charset="-122"/>
                <a:ea typeface="微软雅黑" pitchFamily="34" charset="-122"/>
              </a:rPr>
              <a:t>对应的</a:t>
            </a:r>
            <a:r>
              <a:rPr lang="en-US" altLang="zh-CN" dirty="0">
                <a:solidFill>
                  <a:schemeClr val="tx2"/>
                </a:solidFill>
                <a:latin typeface="微软雅黑" pitchFamily="34" charset="-122"/>
                <a:ea typeface="微软雅黑" pitchFamily="34" charset="-122"/>
              </a:rPr>
              <a:t>Socket</a:t>
            </a:r>
            <a:r>
              <a:rPr lang="zh-CN" altLang="en-US" dirty="0">
                <a:solidFill>
                  <a:schemeClr val="tx2"/>
                </a:solidFill>
                <a:latin typeface="微软雅黑" pitchFamily="34" charset="-122"/>
                <a:ea typeface="微软雅黑" pitchFamily="34" charset="-122"/>
              </a:rPr>
              <a:t>，否则该方法将一直处于等待状态 。</a:t>
            </a:r>
          </a:p>
          <a:p>
            <a:pPr marL="342900" lvl="1" indent="-342900">
              <a:lnSpc>
                <a:spcPct val="150000"/>
              </a:lnSpc>
              <a:spcBef>
                <a:spcPct val="20000"/>
              </a:spcBef>
              <a:buClr>
                <a:srgbClr val="0088CC"/>
              </a:buClr>
              <a:buFont typeface="Wingdings" pitchFamily="2" charset="2"/>
              <a:buChar char="v"/>
              <a:defRPr/>
            </a:pPr>
            <a:r>
              <a:rPr lang="en-US" altLang="zh-CN" sz="2000" dirty="0" err="1">
                <a:solidFill>
                  <a:schemeClr val="tx2"/>
                </a:solidFill>
                <a:latin typeface="微软雅黑" pitchFamily="34" charset="-122"/>
                <a:ea typeface="微软雅黑" pitchFamily="34" charset="-122"/>
              </a:rPr>
              <a:t>ServerSocket</a:t>
            </a:r>
            <a:r>
              <a:rPr lang="zh-CN" altLang="en-US" sz="2000" dirty="0">
                <a:solidFill>
                  <a:schemeClr val="tx2"/>
                </a:solidFill>
                <a:latin typeface="微软雅黑" pitchFamily="34" charset="-122"/>
                <a:ea typeface="微软雅黑" pitchFamily="34" charset="-122"/>
              </a:rPr>
              <a:t>的构造器：</a:t>
            </a:r>
          </a:p>
          <a:p>
            <a:pPr lvl="1">
              <a:lnSpc>
                <a:spcPct val="125000"/>
              </a:lnSpc>
              <a:spcBef>
                <a:spcPct val="20000"/>
              </a:spcBef>
              <a:buClr>
                <a:schemeClr val="accent1"/>
              </a:buClr>
              <a:buFont typeface="Wingdings" pitchFamily="2" charset="2"/>
              <a:buChar char="§"/>
              <a:defRPr/>
            </a:pPr>
            <a:r>
              <a:rPr lang="en-US" altLang="zh-CN" b="1" dirty="0" err="1">
                <a:solidFill>
                  <a:srgbClr val="FF0000"/>
                </a:solidFill>
                <a:latin typeface="微软雅黑" pitchFamily="34" charset="-122"/>
                <a:ea typeface="微软雅黑" pitchFamily="34" charset="-122"/>
              </a:rPr>
              <a:t>ServerSocket</a:t>
            </a:r>
            <a:r>
              <a:rPr lang="en-US" altLang="zh-CN" b="1" dirty="0">
                <a:solidFill>
                  <a:srgbClr val="FF0000"/>
                </a:solidFill>
                <a:latin typeface="微软雅黑" pitchFamily="34" charset="-122"/>
                <a:ea typeface="微软雅黑" pitchFamily="34" charset="-122"/>
              </a:rPr>
              <a:t>(</a:t>
            </a:r>
            <a:r>
              <a:rPr lang="en-US" altLang="zh-CN" b="1" dirty="0" err="1">
                <a:solidFill>
                  <a:srgbClr val="FF0000"/>
                </a:solidFill>
                <a:latin typeface="微软雅黑" pitchFamily="34" charset="-122"/>
                <a:ea typeface="微软雅黑" pitchFamily="34" charset="-122"/>
              </a:rPr>
              <a:t>int</a:t>
            </a:r>
            <a:r>
              <a:rPr lang="en-US" altLang="zh-CN" b="1" dirty="0">
                <a:solidFill>
                  <a:srgbClr val="FF0000"/>
                </a:solidFill>
                <a:latin typeface="微软雅黑" pitchFamily="34" charset="-122"/>
                <a:ea typeface="微软雅黑" pitchFamily="34" charset="-122"/>
              </a:rPr>
              <a:t> port)</a:t>
            </a:r>
            <a:r>
              <a:rPr lang="zh-CN" altLang="en-US" dirty="0">
                <a:solidFill>
                  <a:schemeClr val="tx2"/>
                </a:solidFill>
                <a:latin typeface="微软雅黑" pitchFamily="34" charset="-122"/>
                <a:ea typeface="微软雅黑" pitchFamily="34" charset="-122"/>
              </a:rPr>
              <a:t>用指定端口号来创建。</a:t>
            </a:r>
            <a:r>
              <a:rPr lang="en-US" altLang="zh-CN" dirty="0">
                <a:solidFill>
                  <a:schemeClr val="tx2"/>
                </a:solidFill>
                <a:latin typeface="微软雅黑" pitchFamily="34" charset="-122"/>
                <a:ea typeface="微软雅黑" pitchFamily="34" charset="-122"/>
              </a:rPr>
              <a:t>0~65535</a:t>
            </a:r>
          </a:p>
          <a:p>
            <a:pPr lvl="1">
              <a:lnSpc>
                <a:spcPct val="125000"/>
              </a:lnSpc>
              <a:spcBef>
                <a:spcPct val="20000"/>
              </a:spcBef>
              <a:buClr>
                <a:schemeClr val="accent1"/>
              </a:buClr>
              <a:buFont typeface="Wingdings" pitchFamily="2" charset="2"/>
              <a:buChar char="§"/>
              <a:defRPr/>
            </a:pPr>
            <a:r>
              <a:rPr lang="en-US" altLang="zh-CN" b="1" dirty="0" err="1">
                <a:solidFill>
                  <a:srgbClr val="FF0000"/>
                </a:solidFill>
                <a:latin typeface="微软雅黑" pitchFamily="34" charset="-122"/>
                <a:ea typeface="微软雅黑" pitchFamily="34" charset="-122"/>
              </a:rPr>
              <a:t>ServerSocket</a:t>
            </a:r>
            <a:r>
              <a:rPr lang="en-US" altLang="zh-CN" b="1" dirty="0">
                <a:solidFill>
                  <a:srgbClr val="FF0000"/>
                </a:solidFill>
                <a:latin typeface="微软雅黑" pitchFamily="34" charset="-122"/>
                <a:ea typeface="微软雅黑" pitchFamily="34" charset="-122"/>
              </a:rPr>
              <a:t>(</a:t>
            </a:r>
            <a:r>
              <a:rPr lang="en-US" altLang="zh-CN" b="1" dirty="0" err="1">
                <a:solidFill>
                  <a:srgbClr val="FF0000"/>
                </a:solidFill>
                <a:latin typeface="微软雅黑" pitchFamily="34" charset="-122"/>
                <a:ea typeface="微软雅黑" pitchFamily="34" charset="-122"/>
              </a:rPr>
              <a:t>int</a:t>
            </a:r>
            <a:r>
              <a:rPr lang="en-US" altLang="zh-CN" b="1" dirty="0">
                <a:solidFill>
                  <a:srgbClr val="FF0000"/>
                </a:solidFill>
                <a:latin typeface="微软雅黑" pitchFamily="34" charset="-122"/>
                <a:ea typeface="微软雅黑" pitchFamily="34" charset="-122"/>
              </a:rPr>
              <a:t> port, </a:t>
            </a:r>
            <a:r>
              <a:rPr lang="en-US" altLang="zh-CN" b="1" dirty="0" err="1">
                <a:solidFill>
                  <a:srgbClr val="FF0000"/>
                </a:solidFill>
                <a:latin typeface="微软雅黑" pitchFamily="34" charset="-122"/>
                <a:ea typeface="微软雅黑" pitchFamily="34" charset="-122"/>
              </a:rPr>
              <a:t>int</a:t>
            </a:r>
            <a:r>
              <a:rPr lang="en-US" altLang="zh-CN" b="1" dirty="0">
                <a:solidFill>
                  <a:srgbClr val="FF0000"/>
                </a:solidFill>
                <a:latin typeface="微软雅黑" pitchFamily="34" charset="-122"/>
                <a:ea typeface="微软雅黑" pitchFamily="34" charset="-122"/>
              </a:rPr>
              <a:t> backlog)</a:t>
            </a:r>
            <a:r>
              <a:rPr lang="zh-CN" altLang="en-US" dirty="0">
                <a:solidFill>
                  <a:schemeClr val="tx2"/>
                </a:solidFill>
                <a:latin typeface="微软雅黑" pitchFamily="34" charset="-122"/>
                <a:ea typeface="微软雅黑" pitchFamily="34" charset="-122"/>
              </a:rPr>
              <a:t>增加一个用来改变连接队列长度的参数</a:t>
            </a:r>
          </a:p>
          <a:p>
            <a:pPr lvl="1">
              <a:lnSpc>
                <a:spcPct val="125000"/>
              </a:lnSpc>
              <a:spcBef>
                <a:spcPct val="20000"/>
              </a:spcBef>
              <a:buClr>
                <a:schemeClr val="accent1"/>
              </a:buClr>
              <a:buFont typeface="Wingdings" pitchFamily="2" charset="2"/>
              <a:buChar char="§"/>
              <a:defRPr/>
            </a:pPr>
            <a:r>
              <a:rPr lang="en-US" altLang="zh-CN" b="1" dirty="0" err="1">
                <a:solidFill>
                  <a:srgbClr val="FF0000"/>
                </a:solidFill>
                <a:latin typeface="微软雅黑" pitchFamily="34" charset="-122"/>
                <a:ea typeface="微软雅黑" pitchFamily="34" charset="-122"/>
              </a:rPr>
              <a:t>ServerSocket</a:t>
            </a:r>
            <a:r>
              <a:rPr lang="en-US" altLang="zh-CN" b="1" dirty="0">
                <a:solidFill>
                  <a:srgbClr val="FF0000"/>
                </a:solidFill>
                <a:latin typeface="微软雅黑" pitchFamily="34" charset="-122"/>
                <a:ea typeface="微软雅黑" pitchFamily="34" charset="-122"/>
              </a:rPr>
              <a:t>(</a:t>
            </a:r>
            <a:r>
              <a:rPr lang="en-US" altLang="zh-CN" b="1" dirty="0" err="1">
                <a:solidFill>
                  <a:srgbClr val="FF0000"/>
                </a:solidFill>
                <a:latin typeface="微软雅黑" pitchFamily="34" charset="-122"/>
                <a:ea typeface="微软雅黑" pitchFamily="34" charset="-122"/>
              </a:rPr>
              <a:t>int</a:t>
            </a:r>
            <a:r>
              <a:rPr lang="en-US" altLang="zh-CN" b="1" dirty="0">
                <a:solidFill>
                  <a:srgbClr val="FF0000"/>
                </a:solidFill>
                <a:latin typeface="微软雅黑" pitchFamily="34" charset="-122"/>
                <a:ea typeface="微软雅黑" pitchFamily="34" charset="-122"/>
              </a:rPr>
              <a:t> port, </a:t>
            </a:r>
            <a:r>
              <a:rPr lang="en-US" altLang="zh-CN" b="1" dirty="0" err="1">
                <a:solidFill>
                  <a:srgbClr val="FF0000"/>
                </a:solidFill>
                <a:latin typeface="微软雅黑" pitchFamily="34" charset="-122"/>
                <a:ea typeface="微软雅黑" pitchFamily="34" charset="-122"/>
              </a:rPr>
              <a:t>int</a:t>
            </a:r>
            <a:r>
              <a:rPr lang="en-US" altLang="zh-CN" b="1" dirty="0">
                <a:solidFill>
                  <a:srgbClr val="FF0000"/>
                </a:solidFill>
                <a:latin typeface="微软雅黑" pitchFamily="34" charset="-122"/>
                <a:ea typeface="微软雅黑" pitchFamily="34" charset="-122"/>
              </a:rPr>
              <a:t> backlog, </a:t>
            </a:r>
            <a:r>
              <a:rPr lang="en-US" altLang="zh-CN" b="1" dirty="0" err="1">
                <a:solidFill>
                  <a:srgbClr val="FF0000"/>
                </a:solidFill>
                <a:latin typeface="微软雅黑" pitchFamily="34" charset="-122"/>
                <a:ea typeface="微软雅黑" pitchFamily="34" charset="-122"/>
              </a:rPr>
              <a:t>InetAddress</a:t>
            </a:r>
            <a:r>
              <a:rPr lang="en-US" altLang="zh-CN" b="1" dirty="0">
                <a:solidFill>
                  <a:srgbClr val="FF0000"/>
                </a:solidFill>
                <a:latin typeface="微软雅黑" pitchFamily="34" charset="-122"/>
                <a:ea typeface="微软雅黑" pitchFamily="34" charset="-122"/>
              </a:rPr>
              <a:t> </a:t>
            </a:r>
            <a:r>
              <a:rPr lang="en-US" altLang="zh-CN" b="1" dirty="0" err="1">
                <a:solidFill>
                  <a:srgbClr val="FF0000"/>
                </a:solidFill>
                <a:latin typeface="微软雅黑" pitchFamily="34" charset="-122"/>
                <a:ea typeface="微软雅黑" pitchFamily="34" charset="-122"/>
              </a:rPr>
              <a:t>localAddr</a:t>
            </a:r>
            <a:r>
              <a:rPr lang="en-US" altLang="zh-CN" b="1" dirty="0">
                <a:solidFill>
                  <a:srgbClr val="FF0000"/>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机器存在多个</a:t>
            </a:r>
            <a:r>
              <a:rPr lang="en-US" altLang="zh-CN" dirty="0">
                <a:solidFill>
                  <a:schemeClr val="tx2"/>
                </a:solidFill>
                <a:latin typeface="微软雅黑" pitchFamily="34" charset="-122"/>
                <a:ea typeface="微软雅黑" pitchFamily="34" charset="-122"/>
              </a:rPr>
              <a:t>IP</a:t>
            </a:r>
            <a:r>
              <a:rPr lang="zh-CN" altLang="en-US" dirty="0">
                <a:solidFill>
                  <a:schemeClr val="tx2"/>
                </a:solidFill>
                <a:latin typeface="微软雅黑" pitchFamily="34" charset="-122"/>
                <a:ea typeface="微软雅黑" pitchFamily="34" charset="-122"/>
              </a:rPr>
              <a:t>时，通过</a:t>
            </a:r>
            <a:r>
              <a:rPr lang="en-US" altLang="zh-CN" dirty="0" err="1">
                <a:solidFill>
                  <a:schemeClr val="tx2"/>
                </a:solidFill>
                <a:latin typeface="微软雅黑" pitchFamily="34" charset="-122"/>
                <a:ea typeface="微软雅黑" pitchFamily="34" charset="-122"/>
              </a:rPr>
              <a:t>localAddr</a:t>
            </a:r>
            <a:r>
              <a:rPr lang="zh-CN" altLang="en-US" dirty="0">
                <a:solidFill>
                  <a:schemeClr val="tx2"/>
                </a:solidFill>
                <a:latin typeface="微软雅黑" pitchFamily="34" charset="-122"/>
                <a:ea typeface="微软雅黑" pitchFamily="34" charset="-122"/>
              </a:rPr>
              <a:t>来绑定指定</a:t>
            </a:r>
            <a:r>
              <a:rPr lang="en-US" altLang="zh-CN" dirty="0">
                <a:solidFill>
                  <a:schemeClr val="tx2"/>
                </a:solidFill>
                <a:latin typeface="微软雅黑" pitchFamily="34" charset="-122"/>
                <a:ea typeface="微软雅黑" pitchFamily="34" charset="-122"/>
              </a:rPr>
              <a:t>IP</a:t>
            </a:r>
          </a:p>
        </p:txBody>
      </p:sp>
    </p:spTree>
  </p:cSld>
  <p:clrMapOvr>
    <a:masterClrMapping/>
  </p:clrMapOvr>
  <p:transition spd="slow">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ServerSocket</a:t>
            </a: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556792"/>
            <a:ext cx="5760640" cy="4176464"/>
          </a:xfrm>
          <a:prstGeom prst="rect">
            <a:avLst/>
          </a:prstGeom>
          <a:noFill/>
          <a:ln>
            <a:noFill/>
          </a:ln>
        </p:spPr>
      </p:pic>
    </p:spTree>
    <p:extLst>
      <p:ext uri="{BB962C8B-B14F-4D97-AF65-F5344CB8AC3E}">
        <p14:creationId xmlns:p14="http://schemas.microsoft.com/office/powerpoint/2010/main" val="3318363325"/>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通信概述</a:t>
            </a:r>
            <a:endParaRPr lang="en-US" altLang="zh-CN" sz="3200">
              <a:solidFill>
                <a:schemeClr val="tx2"/>
              </a:solidFill>
              <a:latin typeface="黑体" pitchFamily="49" charset="-122"/>
              <a:ea typeface="黑体" pitchFamily="49" charset="-122"/>
            </a:endParaRPr>
          </a:p>
        </p:txBody>
      </p:sp>
      <p:sp>
        <p:nvSpPr>
          <p:cNvPr id="20483" name="Rectangle 3"/>
          <p:cNvSpPr txBox="1">
            <a:spLocks noChangeArrowheads="1"/>
          </p:cNvSpPr>
          <p:nvPr/>
        </p:nvSpPr>
        <p:spPr bwMode="auto">
          <a:xfrm>
            <a:off x="457200" y="1484313"/>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SOCKET原理</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套接字（socket）是通信的基石，是支持TCP/IP协议的网络通信的基本操作单元</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应用层可以和传输层通过Socket接口，区分来自不同应用程序进程或网络连接的通信，实现数据传输的并发服务</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Socket连接与HTTP连接</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通常情况下Socket连接就是TCP连接，因此Socket连接一旦建立，通信双方即可开始相互发送数据内容，直到双方连接断开</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而HTTP连接使用的是“请求—响应”的方式，不仅在请求时需要先建立连接，而且需要客户端向服务器发出请求后，服务器端才能回复数据。</a:t>
            </a:r>
          </a:p>
          <a:p>
            <a:pPr lvl="1">
              <a:lnSpc>
                <a:spcPct val="150000"/>
              </a:lnSpc>
              <a:spcBef>
                <a:spcPct val="20000"/>
              </a:spcBef>
              <a:buClr>
                <a:schemeClr val="accent1"/>
              </a:buClr>
              <a:buFont typeface="Wingdings" pitchFamily="2" charset="2"/>
              <a:buChar char="§"/>
            </a:pPr>
            <a:endParaRPr lang="zh-CN" altLang="en-US"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Socket</a:t>
            </a:r>
            <a:r>
              <a:rPr lang="zh-CN" altLang="en-US" sz="3200">
                <a:solidFill>
                  <a:schemeClr val="tx2"/>
                </a:solidFill>
                <a:latin typeface="黑体" pitchFamily="49" charset="-122"/>
                <a:ea typeface="黑体" pitchFamily="49" charset="-122"/>
              </a:rPr>
              <a:t>客户端</a:t>
            </a:r>
            <a:endParaRPr lang="en-US" altLang="zh-CN" sz="3200">
              <a:solidFill>
                <a:schemeClr val="tx2"/>
              </a:solidFill>
              <a:latin typeface="黑体" pitchFamily="49" charset="-122"/>
              <a:ea typeface="黑体" pitchFamily="49" charset="-122"/>
            </a:endParaRPr>
          </a:p>
        </p:txBody>
      </p:sp>
      <p:sp>
        <p:nvSpPr>
          <p:cNvPr id="38915"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400">
                <a:solidFill>
                  <a:schemeClr val="tx2"/>
                </a:solidFill>
                <a:latin typeface="微软雅黑" pitchFamily="34" charset="-122"/>
                <a:ea typeface="微软雅黑" pitchFamily="34" charset="-122"/>
              </a:rPr>
              <a:t>客户端使用</a:t>
            </a:r>
            <a:r>
              <a:rPr lang="en-US" altLang="zh-CN" sz="2400">
                <a:solidFill>
                  <a:schemeClr val="tx2"/>
                </a:solidFill>
                <a:latin typeface="微软雅黑" pitchFamily="34" charset="-122"/>
                <a:ea typeface="微软雅黑" pitchFamily="34" charset="-122"/>
              </a:rPr>
              <a:t>Socket</a:t>
            </a:r>
            <a:r>
              <a:rPr lang="zh-CN" altLang="en-US" sz="2400">
                <a:solidFill>
                  <a:schemeClr val="tx2"/>
                </a:solidFill>
                <a:latin typeface="微软雅黑" pitchFamily="34" charset="-122"/>
                <a:ea typeface="微软雅黑" pitchFamily="34" charset="-122"/>
              </a:rPr>
              <a:t>的构造器来连接到指定服务器，常用的有以下两个构造器：</a:t>
            </a:r>
            <a:endParaRPr lang="en-US" altLang="zh-CN" sz="240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b="1">
                <a:solidFill>
                  <a:srgbClr val="FF0000"/>
                </a:solidFill>
                <a:latin typeface="微软雅黑" pitchFamily="34" charset="-122"/>
                <a:ea typeface="微软雅黑" pitchFamily="34" charset="-122"/>
              </a:rPr>
              <a:t>Socket(InetAddress  remoteAddress</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int port)</a:t>
            </a:r>
            <a:r>
              <a:rPr lang="zh-CN" altLang="en-US" sz="2000">
                <a:solidFill>
                  <a:schemeClr val="tx2"/>
                </a:solidFill>
                <a:latin typeface="微软雅黑" pitchFamily="34" charset="-122"/>
                <a:ea typeface="微软雅黑" pitchFamily="34" charset="-122"/>
              </a:rPr>
              <a:t>创建连接到指定远程主机、远程端口的</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a:t>
            </a:r>
          </a:p>
          <a:p>
            <a:pPr lvl="1">
              <a:lnSpc>
                <a:spcPct val="125000"/>
              </a:lnSpc>
              <a:spcBef>
                <a:spcPct val="20000"/>
              </a:spcBef>
              <a:buClr>
                <a:schemeClr val="accent1"/>
              </a:buClr>
              <a:buFont typeface="Wingdings" pitchFamily="2" charset="2"/>
              <a:buChar char="§"/>
            </a:pPr>
            <a:endParaRPr lang="zh-CN" altLang="en-US" sz="200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b="1">
                <a:solidFill>
                  <a:srgbClr val="FF0000"/>
                </a:solidFill>
                <a:latin typeface="微软雅黑" pitchFamily="34" charset="-122"/>
                <a:ea typeface="微软雅黑" pitchFamily="34" charset="-122"/>
              </a:rPr>
              <a:t>Socket(InetAddress  remoteAddress, int port, InetAddress localAddr , int localPort)</a:t>
            </a:r>
            <a:r>
              <a:rPr lang="zh-CN" altLang="en-US" sz="2000">
                <a:solidFill>
                  <a:schemeClr val="tx2"/>
                </a:solidFill>
                <a:latin typeface="微软雅黑" pitchFamily="34" charset="-122"/>
                <a:ea typeface="微软雅黑" pitchFamily="34" charset="-122"/>
              </a:rPr>
              <a:t>创建连接到指定远程主机、远程端口的</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，并指定本地</a:t>
            </a:r>
            <a:r>
              <a:rPr lang="en-US" altLang="zh-CN" sz="2000">
                <a:solidFill>
                  <a:schemeClr val="tx2"/>
                </a:solidFill>
                <a:latin typeface="微软雅黑" pitchFamily="34" charset="-122"/>
                <a:ea typeface="微软雅黑" pitchFamily="34" charset="-122"/>
              </a:rPr>
              <a:t>IP</a:t>
            </a:r>
            <a:r>
              <a:rPr lang="zh-CN" altLang="en-US" sz="2000">
                <a:solidFill>
                  <a:schemeClr val="tx2"/>
                </a:solidFill>
                <a:latin typeface="微软雅黑" pitchFamily="34" charset="-122"/>
                <a:ea typeface="微软雅黑" pitchFamily="34" charset="-122"/>
              </a:rPr>
              <a:t>地址和本地端口号，适用于本地存在多个</a:t>
            </a:r>
            <a:r>
              <a:rPr lang="en-US" altLang="zh-CN" sz="2000">
                <a:solidFill>
                  <a:schemeClr val="tx2"/>
                </a:solidFill>
                <a:latin typeface="微软雅黑" pitchFamily="34" charset="-122"/>
                <a:ea typeface="微软雅黑" pitchFamily="34" charset="-122"/>
              </a:rPr>
              <a:t>IP</a:t>
            </a:r>
            <a:r>
              <a:rPr lang="zh-CN" altLang="en-US" sz="2000">
                <a:solidFill>
                  <a:schemeClr val="tx2"/>
                </a:solidFill>
                <a:latin typeface="微软雅黑" pitchFamily="34" charset="-122"/>
                <a:ea typeface="微软雅黑" pitchFamily="34" charset="-122"/>
              </a:rPr>
              <a:t>的情形</a:t>
            </a:r>
          </a:p>
        </p:txBody>
      </p:sp>
    </p:spTree>
  </p:cSld>
  <p:clrMapOvr>
    <a:masterClrMapping/>
  </p:clrMapOvr>
  <p:transition spd="slow">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使用</a:t>
            </a:r>
            <a:r>
              <a:rPr lang="en-US" altLang="zh-CN" sz="3200">
                <a:solidFill>
                  <a:schemeClr val="tx2"/>
                </a:solidFill>
                <a:latin typeface="黑体" pitchFamily="49" charset="-122"/>
                <a:ea typeface="黑体" pitchFamily="49" charset="-122"/>
              </a:rPr>
              <a:t>Socket</a:t>
            </a:r>
            <a:r>
              <a:rPr lang="zh-CN" altLang="en-US" sz="3200">
                <a:solidFill>
                  <a:schemeClr val="tx2"/>
                </a:solidFill>
                <a:latin typeface="黑体" pitchFamily="49" charset="-122"/>
                <a:ea typeface="黑体" pitchFamily="49" charset="-122"/>
              </a:rPr>
              <a:t>进行通信</a:t>
            </a:r>
            <a:endParaRPr lang="en-US" altLang="zh-CN" sz="3200">
              <a:solidFill>
                <a:schemeClr val="tx2"/>
              </a:solidFill>
              <a:latin typeface="黑体" pitchFamily="49" charset="-122"/>
              <a:ea typeface="黑体" pitchFamily="49" charset="-122"/>
            </a:endParaRPr>
          </a:p>
        </p:txBody>
      </p:sp>
      <p:sp>
        <p:nvSpPr>
          <p:cNvPr id="39939"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400">
                <a:solidFill>
                  <a:schemeClr val="tx2"/>
                </a:solidFill>
                <a:latin typeface="微软雅黑" pitchFamily="34" charset="-122"/>
                <a:ea typeface="微软雅黑" pitchFamily="34" charset="-122"/>
              </a:rPr>
              <a:t>当客户端、服务器端产生了对应的</a:t>
            </a:r>
            <a:r>
              <a:rPr lang="en-US" altLang="zh-CN" sz="2400">
                <a:solidFill>
                  <a:schemeClr val="tx2"/>
                </a:solidFill>
                <a:latin typeface="微软雅黑" pitchFamily="34" charset="-122"/>
                <a:ea typeface="微软雅黑" pitchFamily="34" charset="-122"/>
              </a:rPr>
              <a:t>Socket</a:t>
            </a:r>
            <a:r>
              <a:rPr lang="zh-CN" altLang="en-US" sz="2400">
                <a:solidFill>
                  <a:schemeClr val="tx2"/>
                </a:solidFill>
                <a:latin typeface="微软雅黑" pitchFamily="34" charset="-122"/>
                <a:ea typeface="微软雅黑" pitchFamily="34" charset="-122"/>
              </a:rPr>
              <a:t>之后，程序就无须再区分服务器、客户端，而是通过各自的</a:t>
            </a:r>
            <a:r>
              <a:rPr lang="en-US" altLang="zh-CN" sz="2400">
                <a:solidFill>
                  <a:schemeClr val="tx2"/>
                </a:solidFill>
                <a:latin typeface="微软雅黑" pitchFamily="34" charset="-122"/>
                <a:ea typeface="微软雅黑" pitchFamily="34" charset="-122"/>
              </a:rPr>
              <a:t>Socket</a:t>
            </a:r>
            <a:r>
              <a:rPr lang="zh-CN" altLang="en-US" sz="2400">
                <a:solidFill>
                  <a:schemeClr val="tx2"/>
                </a:solidFill>
                <a:latin typeface="微软雅黑" pitchFamily="34" charset="-122"/>
                <a:ea typeface="微软雅黑" pitchFamily="34" charset="-122"/>
              </a:rPr>
              <a:t>进行通信。</a:t>
            </a:r>
            <a:endParaRPr lang="en-US" altLang="zh-CN" sz="240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Socket</a:t>
            </a:r>
            <a:r>
              <a:rPr lang="zh-CN" altLang="en-US" sz="2400">
                <a:solidFill>
                  <a:schemeClr val="tx2"/>
                </a:solidFill>
                <a:latin typeface="微软雅黑" pitchFamily="34" charset="-122"/>
                <a:ea typeface="微软雅黑" pitchFamily="34" charset="-122"/>
              </a:rPr>
              <a:t>提供如下</a:t>
            </a:r>
            <a:r>
              <a:rPr lang="en-US" altLang="zh-CN" sz="2400">
                <a:solidFill>
                  <a:schemeClr val="tx2"/>
                </a:solidFill>
                <a:latin typeface="微软雅黑" pitchFamily="34" charset="-122"/>
                <a:ea typeface="微软雅黑" pitchFamily="34" charset="-122"/>
              </a:rPr>
              <a:t>2</a:t>
            </a:r>
            <a:r>
              <a:rPr lang="zh-CN" altLang="en-US" sz="2400">
                <a:solidFill>
                  <a:schemeClr val="tx2"/>
                </a:solidFill>
                <a:latin typeface="微软雅黑" pitchFamily="34" charset="-122"/>
                <a:ea typeface="微软雅黑" pitchFamily="34" charset="-122"/>
              </a:rPr>
              <a:t>个方法来获取输入流和输出流：</a:t>
            </a:r>
            <a:endParaRPr lang="en-US" altLang="zh-CN" sz="240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InputStream  </a:t>
            </a:r>
            <a:r>
              <a:rPr lang="en-US" altLang="zh-CN" sz="2000" b="1">
                <a:solidFill>
                  <a:srgbClr val="FF0000"/>
                </a:solidFill>
                <a:latin typeface="微软雅黑" pitchFamily="34" charset="-122"/>
                <a:ea typeface="微软雅黑" pitchFamily="34" charset="-122"/>
              </a:rPr>
              <a:t>getInputStream() </a:t>
            </a:r>
            <a:r>
              <a:rPr lang="zh-CN" altLang="en-US" sz="2000">
                <a:solidFill>
                  <a:schemeClr val="tx2"/>
                </a:solidFill>
                <a:latin typeface="微软雅黑" pitchFamily="34" charset="-122"/>
                <a:ea typeface="微软雅黑" pitchFamily="34" charset="-122"/>
              </a:rPr>
              <a:t>返回该</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对象对应的输入流，让程序通过该输入流</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中取出数据。</a:t>
            </a:r>
          </a:p>
          <a:p>
            <a:pPr lvl="1">
              <a:lnSpc>
                <a:spcPct val="125000"/>
              </a:lnSpc>
              <a:spcBef>
                <a:spcPct val="20000"/>
              </a:spcBef>
              <a:buClr>
                <a:schemeClr val="accent1"/>
              </a:buClr>
              <a:buFont typeface="Wingdings" pitchFamily="2" charset="2"/>
              <a:buChar char="§"/>
            </a:pPr>
            <a:r>
              <a:rPr lang="en-US" altLang="zh-CN" sz="2000">
                <a:solidFill>
                  <a:schemeClr val="tx2"/>
                </a:solidFill>
                <a:latin typeface="微软雅黑" pitchFamily="34" charset="-122"/>
                <a:ea typeface="微软雅黑" pitchFamily="34" charset="-122"/>
              </a:rPr>
              <a:t>OutputStream  </a:t>
            </a:r>
            <a:r>
              <a:rPr lang="en-US" altLang="zh-CN" sz="2000" b="1">
                <a:solidFill>
                  <a:srgbClr val="FF0000"/>
                </a:solidFill>
                <a:latin typeface="微软雅黑" pitchFamily="34" charset="-122"/>
                <a:ea typeface="微软雅黑" pitchFamily="34" charset="-122"/>
              </a:rPr>
              <a:t>getOutputStream()</a:t>
            </a:r>
            <a:r>
              <a:rPr lang="zh-CN" altLang="en-US" sz="2000">
                <a:solidFill>
                  <a:schemeClr val="tx2"/>
                </a:solidFill>
                <a:latin typeface="微软雅黑" pitchFamily="34" charset="-122"/>
                <a:ea typeface="微软雅黑" pitchFamily="34" charset="-122"/>
              </a:rPr>
              <a:t>返回该</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对象对应的输出流，让程序通过该输出流向</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中输出数据。</a:t>
            </a:r>
          </a:p>
          <a:p>
            <a:pPr lvl="1">
              <a:lnSpc>
                <a:spcPct val="125000"/>
              </a:lnSpc>
              <a:spcBef>
                <a:spcPct val="20000"/>
              </a:spcBef>
              <a:buClr>
                <a:schemeClr val="accent1"/>
              </a:buClr>
              <a:buFont typeface="Wingdings" pitchFamily="2" charset="2"/>
              <a:buChar char="§"/>
            </a:pPr>
            <a:r>
              <a:rPr lang="zh-CN" altLang="en-US" sz="2000">
                <a:solidFill>
                  <a:schemeClr val="tx2"/>
                </a:solidFill>
                <a:latin typeface="微软雅黑" pitchFamily="34" charset="-122"/>
                <a:ea typeface="微软雅黑" pitchFamily="34" charset="-122"/>
              </a:rPr>
              <a:t>其他方法：</a:t>
            </a:r>
          </a:p>
          <a:p>
            <a:pPr lvl="1">
              <a:lnSpc>
                <a:spcPct val="125000"/>
              </a:lnSpc>
              <a:spcBef>
                <a:spcPct val="20000"/>
              </a:spcBef>
              <a:buClr>
                <a:schemeClr val="accent1"/>
              </a:buClr>
              <a:buFont typeface="Wingdings" pitchFamily="2" charset="2"/>
              <a:buChar char="§"/>
            </a:pPr>
            <a:r>
              <a:rPr lang="en-US" altLang="zh-CN" sz="2000" b="1">
                <a:solidFill>
                  <a:srgbClr val="FF0000"/>
                </a:solidFill>
                <a:latin typeface="微软雅黑" pitchFamily="34" charset="-122"/>
                <a:ea typeface="微软雅黑" pitchFamily="34" charset="-122"/>
              </a:rPr>
              <a:t>close()</a:t>
            </a:r>
            <a:r>
              <a:rPr lang="zh-CN" altLang="en-US" sz="2000">
                <a:solidFill>
                  <a:schemeClr val="tx2"/>
                </a:solidFill>
                <a:latin typeface="微软雅黑" pitchFamily="34" charset="-122"/>
                <a:ea typeface="微软雅黑" pitchFamily="34" charset="-122"/>
              </a:rPr>
              <a:t>方法，用于关闭</a:t>
            </a:r>
            <a:r>
              <a:rPr lang="en-US" altLang="zh-CN" sz="2000">
                <a:solidFill>
                  <a:schemeClr val="tx2"/>
                </a:solidFill>
                <a:latin typeface="微软雅黑" pitchFamily="34" charset="-122"/>
                <a:ea typeface="微软雅黑" pitchFamily="34" charset="-122"/>
              </a:rPr>
              <a:t>Socket</a:t>
            </a:r>
            <a:r>
              <a:rPr lang="zh-CN" altLang="en-US" sz="2000">
                <a:solidFill>
                  <a:schemeClr val="tx2"/>
                </a:solidFill>
                <a:latin typeface="微软雅黑" pitchFamily="34" charset="-122"/>
                <a:ea typeface="微软雅黑" pitchFamily="34" charset="-122"/>
              </a:rPr>
              <a:t>对象</a:t>
            </a:r>
          </a:p>
        </p:txBody>
      </p:sp>
    </p:spTree>
  </p:cSld>
  <p:clrMapOvr>
    <a:masterClrMapping/>
  </p:clrMapOvr>
  <p:transition spd="slow">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TCP Socket</a:t>
            </a:r>
            <a:r>
              <a:rPr lang="zh-CN" altLang="en-US" sz="3200" dirty="0">
                <a:solidFill>
                  <a:schemeClr val="tx2"/>
                </a:solidFill>
                <a:latin typeface="黑体" pitchFamily="49" charset="-122"/>
                <a:ea typeface="黑体" pitchFamily="49" charset="-122"/>
              </a:rPr>
              <a:t>通信</a:t>
            </a:r>
            <a:endParaRPr lang="en-US" altLang="zh-CN" sz="3200" dirty="0">
              <a:solidFill>
                <a:schemeClr val="tx2"/>
              </a:solidFill>
              <a:latin typeface="黑体" pitchFamily="49" charset="-122"/>
              <a:ea typeface="黑体" pitchFamily="49"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40770"/>
            <a:ext cx="3240360" cy="4702309"/>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680608" y="1340770"/>
            <a:ext cx="3240360" cy="4702309"/>
          </a:xfrm>
          <a:prstGeom prst="rect">
            <a:avLst/>
          </a:prstGeom>
          <a:noFill/>
          <a:ln>
            <a:noFill/>
          </a:ln>
        </p:spPr>
      </p:pic>
    </p:spTree>
  </p:cSld>
  <p:clrMapOvr>
    <a:masterClrMapping/>
  </p:clrMapOvr>
  <p:transition spd="slow">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UDP Socket</a:t>
            </a:r>
            <a:r>
              <a:rPr lang="zh-CN" altLang="en-US" sz="3200" dirty="0">
                <a:solidFill>
                  <a:schemeClr val="tx2"/>
                </a:solidFill>
                <a:latin typeface="黑体" pitchFamily="49" charset="-122"/>
                <a:ea typeface="黑体" pitchFamily="49" charset="-122"/>
              </a:rPr>
              <a:t>通信</a:t>
            </a:r>
            <a:endParaRPr lang="en-US" altLang="zh-CN" sz="3200" dirty="0">
              <a:solidFill>
                <a:schemeClr val="tx2"/>
              </a:solidFill>
              <a:latin typeface="黑体" pitchFamily="49" charset="-122"/>
              <a:ea typeface="黑体" pitchFamily="49" charset="-122"/>
            </a:endParaRPr>
          </a:p>
        </p:txBody>
      </p:sp>
      <p:sp>
        <p:nvSpPr>
          <p:cNvPr id="36867"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UDP Socket</a:t>
            </a:r>
            <a:r>
              <a:rPr lang="zh-CN" altLang="en-US" sz="2000" dirty="0">
                <a:solidFill>
                  <a:schemeClr val="tx2"/>
                </a:solidFill>
                <a:latin typeface="微软雅黑" pitchFamily="34" charset="-122"/>
                <a:ea typeface="微软雅黑" pitchFamily="34" charset="-122"/>
              </a:rPr>
              <a:t>服务器编程要点：</a:t>
            </a:r>
            <a:endParaRPr lang="en-US" altLang="zh-CN" sz="2000" dirty="0">
              <a:solidFill>
                <a:schemeClr val="tx2"/>
              </a:solidFill>
              <a:latin typeface="微软雅黑" pitchFamily="34" charset="-122"/>
              <a:ea typeface="微软雅黑" pitchFamily="34" charset="-122"/>
            </a:endParaRP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1</a:t>
            </a:r>
            <a:r>
              <a:rPr lang="zh-CN" altLang="en-US" dirty="0">
                <a:solidFill>
                  <a:schemeClr val="tx2"/>
                </a:solidFill>
                <a:latin typeface="微软雅黑" pitchFamily="34" charset="-122"/>
                <a:ea typeface="微软雅黑" pitchFamily="34" charset="-122"/>
              </a:rPr>
              <a:t>．服务器端首先创建一个</a:t>
            </a:r>
            <a:r>
              <a:rPr lang="en-US" altLang="zh-CN" dirty="0" err="1">
                <a:solidFill>
                  <a:schemeClr val="tx2"/>
                </a:solidFill>
                <a:latin typeface="微软雅黑" pitchFamily="34" charset="-122"/>
                <a:ea typeface="微软雅黑" pitchFamily="34" charset="-122"/>
              </a:rPr>
              <a:t>DatagramSocket</a:t>
            </a:r>
            <a:r>
              <a:rPr lang="zh-CN" altLang="en-US" dirty="0">
                <a:solidFill>
                  <a:schemeClr val="tx2"/>
                </a:solidFill>
                <a:latin typeface="微软雅黑" pitchFamily="34" charset="-122"/>
                <a:ea typeface="微软雅黑" pitchFamily="34" charset="-122"/>
              </a:rPr>
              <a:t>对象，并且指点监听的端口。</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DatagramSocket</a:t>
            </a:r>
            <a:r>
              <a:rPr lang="en-US" altLang="zh-CN" dirty="0">
                <a:solidFill>
                  <a:schemeClr val="tx2"/>
                </a:solidFill>
                <a:latin typeface="微软雅黑" pitchFamily="34" charset="-122"/>
                <a:ea typeface="微软雅黑" pitchFamily="34" charset="-122"/>
              </a:rPr>
              <a:t> socket = new </a:t>
            </a:r>
            <a:r>
              <a:rPr lang="en-US" altLang="zh-CN" dirty="0" err="1">
                <a:solidFill>
                  <a:schemeClr val="tx2"/>
                </a:solidFill>
                <a:latin typeface="微软雅黑" pitchFamily="34" charset="-122"/>
                <a:ea typeface="微软雅黑" pitchFamily="34" charset="-122"/>
              </a:rPr>
              <a:t>DatagramSocket</a:t>
            </a:r>
            <a:r>
              <a:rPr lang="en-US" altLang="zh-CN"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ip</a:t>
            </a:r>
            <a:r>
              <a:rPr lang="en-US" altLang="zh-CN" dirty="0">
                <a:solidFill>
                  <a:schemeClr val="tx2"/>
                </a:solidFill>
                <a:latin typeface="微软雅黑" pitchFamily="34" charset="-122"/>
                <a:ea typeface="微软雅黑" pitchFamily="34" charset="-122"/>
              </a:rPr>
              <a:t>)</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2</a:t>
            </a:r>
            <a:r>
              <a:rPr lang="zh-CN" altLang="en-US" dirty="0">
                <a:solidFill>
                  <a:schemeClr val="tx2"/>
                </a:solidFill>
                <a:latin typeface="微软雅黑" pitchFamily="34" charset="-122"/>
                <a:ea typeface="微软雅黑" pitchFamily="34" charset="-122"/>
              </a:rPr>
              <a:t>．接下来创建一个空的</a:t>
            </a:r>
            <a:r>
              <a:rPr lang="en-US" altLang="zh-CN" dirty="0" err="1">
                <a:solidFill>
                  <a:schemeClr val="tx2"/>
                </a:solidFill>
                <a:latin typeface="微软雅黑" pitchFamily="34" charset="-122"/>
                <a:ea typeface="微软雅黑" pitchFamily="34" charset="-122"/>
              </a:rPr>
              <a:t>DatagramSocket</a:t>
            </a:r>
            <a:r>
              <a:rPr lang="zh-CN" altLang="en-US" dirty="0">
                <a:solidFill>
                  <a:schemeClr val="tx2"/>
                </a:solidFill>
                <a:latin typeface="微软雅黑" pitchFamily="34" charset="-122"/>
                <a:ea typeface="微软雅黑" pitchFamily="34" charset="-122"/>
              </a:rPr>
              <a:t>对象用于接收数据</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byte data[]=new byte[1024]</a:t>
            </a:r>
            <a:r>
              <a:rPr lang="zh-CN" altLang="en-US" dirty="0">
                <a:solidFill>
                  <a:schemeClr val="tx2"/>
                </a:solidFill>
                <a:latin typeface="微软雅黑" pitchFamily="34" charset="-122"/>
                <a:ea typeface="微软雅黑" pitchFamily="34" charset="-122"/>
              </a:rPr>
              <a:t>；</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DatagramPacket</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inPacket</a:t>
            </a:r>
            <a:r>
              <a:rPr lang="en-US" altLang="zh-CN" dirty="0">
                <a:solidFill>
                  <a:schemeClr val="tx2"/>
                </a:solidFill>
                <a:latin typeface="微软雅黑" pitchFamily="34" charset="-122"/>
                <a:ea typeface="微软雅黑" pitchFamily="34" charset="-122"/>
              </a:rPr>
              <a:t> = new </a:t>
            </a:r>
            <a:r>
              <a:rPr lang="en-US" altLang="zh-CN" dirty="0" err="1">
                <a:solidFill>
                  <a:schemeClr val="tx2"/>
                </a:solidFill>
                <a:latin typeface="微软雅黑" pitchFamily="34" charset="-122"/>
                <a:ea typeface="微软雅黑" pitchFamily="34" charset="-122"/>
              </a:rPr>
              <a:t>DatagramPacket</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data</a:t>
            </a:r>
            <a:r>
              <a:rPr lang="zh-CN" altLang="en-US" dirty="0">
                <a:solidFill>
                  <a:schemeClr val="tx2"/>
                </a:solidFill>
                <a:latin typeface="微软雅黑" pitchFamily="34" charset="-122"/>
                <a:ea typeface="微软雅黑" pitchFamily="34" charset="-122"/>
              </a:rPr>
              <a:t>，</a:t>
            </a:r>
            <a:endParaRPr lang="en-US" altLang="zh-CN" dirty="0">
              <a:solidFill>
                <a:schemeClr val="tx2"/>
              </a:solidFill>
              <a:latin typeface="微软雅黑" pitchFamily="34" charset="-122"/>
              <a:ea typeface="微软雅黑" pitchFamily="34" charset="-122"/>
            </a:endParaRP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data.length</a:t>
            </a:r>
            <a:r>
              <a:rPr lang="zh-CN" altLang="en-US" dirty="0">
                <a:solidFill>
                  <a:schemeClr val="tx2"/>
                </a:solidFill>
                <a:latin typeface="微软雅黑" pitchFamily="34" charset="-122"/>
                <a:ea typeface="微软雅黑" pitchFamily="34" charset="-122"/>
              </a:rPr>
              <a:t>））</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3</a:t>
            </a:r>
            <a:r>
              <a:rPr lang="zh-CN" altLang="en-US" dirty="0">
                <a:solidFill>
                  <a:schemeClr val="tx2"/>
                </a:solidFill>
                <a:latin typeface="微软雅黑" pitchFamily="34" charset="-122"/>
                <a:ea typeface="微软雅黑" pitchFamily="34" charset="-122"/>
              </a:rPr>
              <a:t>．使用</a:t>
            </a:r>
            <a:r>
              <a:rPr lang="en-US" altLang="zh-CN" dirty="0" err="1">
                <a:solidFill>
                  <a:schemeClr val="tx2"/>
                </a:solidFill>
                <a:latin typeface="微软雅黑" pitchFamily="34" charset="-122"/>
                <a:ea typeface="微软雅黑" pitchFamily="34" charset="-122"/>
              </a:rPr>
              <a:t>DatagramSocket</a:t>
            </a:r>
            <a:r>
              <a:rPr lang="zh-CN" altLang="en-US" dirty="0">
                <a:solidFill>
                  <a:schemeClr val="tx2"/>
                </a:solidFill>
                <a:latin typeface="微软雅黑" pitchFamily="34" charset="-122"/>
                <a:ea typeface="微软雅黑" pitchFamily="34" charset="-122"/>
              </a:rPr>
              <a:t>的</a:t>
            </a:r>
            <a:r>
              <a:rPr lang="en-US" altLang="zh-CN" dirty="0">
                <a:solidFill>
                  <a:schemeClr val="tx2"/>
                </a:solidFill>
                <a:latin typeface="微软雅黑" pitchFamily="34" charset="-122"/>
                <a:ea typeface="微软雅黑" pitchFamily="34" charset="-122"/>
              </a:rPr>
              <a:t>receive</a:t>
            </a:r>
            <a:r>
              <a:rPr lang="zh-CN" altLang="en-US" dirty="0">
                <a:solidFill>
                  <a:schemeClr val="tx2"/>
                </a:solidFill>
                <a:latin typeface="微软雅黑" pitchFamily="34" charset="-122"/>
                <a:ea typeface="微软雅黑" pitchFamily="34" charset="-122"/>
              </a:rPr>
              <a:t>方法接收客户端发送的数据，</a:t>
            </a:r>
            <a:r>
              <a:rPr lang="en-US" altLang="zh-CN" dirty="0">
                <a:solidFill>
                  <a:schemeClr val="tx2"/>
                </a:solidFill>
                <a:latin typeface="微软雅黑" pitchFamily="34" charset="-122"/>
                <a:ea typeface="微软雅黑" pitchFamily="34" charset="-122"/>
              </a:rPr>
              <a:t>receive</a:t>
            </a:r>
            <a:r>
              <a:rPr lang="zh-CN" altLang="en-US" dirty="0">
                <a:solidFill>
                  <a:schemeClr val="tx2"/>
                </a:solidFill>
                <a:latin typeface="微软雅黑" pitchFamily="34" charset="-122"/>
                <a:ea typeface="微软雅黑" pitchFamily="34" charset="-122"/>
              </a:rPr>
              <a:t>（）与</a:t>
            </a:r>
            <a:r>
              <a:rPr lang="en-US" altLang="zh-CN" dirty="0" err="1">
                <a:solidFill>
                  <a:schemeClr val="tx2"/>
                </a:solidFill>
                <a:latin typeface="微软雅黑" pitchFamily="34" charset="-122"/>
                <a:ea typeface="微软雅黑" pitchFamily="34" charset="-122"/>
              </a:rPr>
              <a:t>serversocket</a:t>
            </a:r>
            <a:r>
              <a:rPr lang="zh-CN" altLang="en-US" dirty="0">
                <a:solidFill>
                  <a:schemeClr val="tx2"/>
                </a:solidFill>
                <a:latin typeface="微软雅黑" pitchFamily="34" charset="-122"/>
                <a:ea typeface="微软雅黑" pitchFamily="34" charset="-122"/>
              </a:rPr>
              <a:t>的</a:t>
            </a:r>
            <a:r>
              <a:rPr lang="en-US" altLang="zh-CN" dirty="0" err="1">
                <a:solidFill>
                  <a:schemeClr val="tx2"/>
                </a:solidFill>
                <a:latin typeface="微软雅黑" pitchFamily="34" charset="-122"/>
                <a:ea typeface="微软雅黑" pitchFamily="34" charset="-122"/>
              </a:rPr>
              <a:t>accepet</a:t>
            </a:r>
            <a:r>
              <a:rPr lang="zh-CN" altLang="en-US" dirty="0">
                <a:solidFill>
                  <a:schemeClr val="tx2"/>
                </a:solidFill>
                <a:latin typeface="微软雅黑" pitchFamily="34" charset="-122"/>
                <a:ea typeface="微软雅黑" pitchFamily="34" charset="-122"/>
              </a:rPr>
              <a:t>（）类似，在没有数据进行接收的处于堵塞状态。</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socket.receive</a:t>
            </a:r>
            <a:r>
              <a:rPr lang="en-US" altLang="zh-CN"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inPacket</a:t>
            </a:r>
            <a:r>
              <a:rPr lang="en-US" altLang="zh-CN"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985872829"/>
      </p:ext>
    </p:extLst>
  </p:cSld>
  <p:clrMapOvr>
    <a:masterClrMapping/>
  </p:clrMapOvr>
  <p:transition spd="slow">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UDP Socket</a:t>
            </a:r>
            <a:r>
              <a:rPr lang="zh-CN" altLang="en-US" sz="3200" dirty="0">
                <a:solidFill>
                  <a:schemeClr val="tx2"/>
                </a:solidFill>
                <a:latin typeface="黑体" pitchFamily="49" charset="-122"/>
                <a:ea typeface="黑体" pitchFamily="49" charset="-122"/>
              </a:rPr>
              <a:t>通信</a:t>
            </a:r>
            <a:endParaRPr lang="en-US" altLang="zh-CN" sz="3200" dirty="0">
              <a:solidFill>
                <a:schemeClr val="tx2"/>
              </a:solidFill>
              <a:latin typeface="黑体" pitchFamily="49" charset="-122"/>
              <a:ea typeface="黑体" pitchFamily="49" charset="-122"/>
            </a:endParaRPr>
          </a:p>
        </p:txBody>
      </p:sp>
      <p:sp>
        <p:nvSpPr>
          <p:cNvPr id="36867" name="Rectangle 3"/>
          <p:cNvSpPr txBox="1">
            <a:spLocks noChangeArrowheads="1"/>
          </p:cNvSpPr>
          <p:nvPr/>
        </p:nvSpPr>
        <p:spPr bwMode="auto">
          <a:xfrm>
            <a:off x="457202" y="1196975"/>
            <a:ext cx="84359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UDP Socket</a:t>
            </a:r>
            <a:r>
              <a:rPr lang="zh-CN" altLang="en-US" sz="2000" dirty="0">
                <a:solidFill>
                  <a:schemeClr val="tx2"/>
                </a:solidFill>
                <a:latin typeface="微软雅黑" pitchFamily="34" charset="-122"/>
                <a:ea typeface="微软雅黑" pitchFamily="34" charset="-122"/>
              </a:rPr>
              <a:t>客户端编程要点：</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1.</a:t>
            </a:r>
            <a:r>
              <a:rPr lang="zh-CN" altLang="en-US" dirty="0">
                <a:solidFill>
                  <a:schemeClr val="tx2"/>
                </a:solidFill>
                <a:latin typeface="微软雅黑" pitchFamily="34" charset="-122"/>
                <a:ea typeface="微软雅黑" pitchFamily="34" charset="-122"/>
              </a:rPr>
              <a:t>客户端创建</a:t>
            </a:r>
            <a:r>
              <a:rPr lang="en-US" altLang="zh-CN" dirty="0" err="1">
                <a:solidFill>
                  <a:schemeClr val="tx2"/>
                </a:solidFill>
                <a:latin typeface="微软雅黑" pitchFamily="34" charset="-122"/>
                <a:ea typeface="微软雅黑" pitchFamily="34" charset="-122"/>
              </a:rPr>
              <a:t>DatagramSocket</a:t>
            </a:r>
            <a:r>
              <a:rPr lang="zh-CN" altLang="en-US" dirty="0">
                <a:solidFill>
                  <a:schemeClr val="tx2"/>
                </a:solidFill>
                <a:latin typeface="微软雅黑" pitchFamily="34" charset="-122"/>
                <a:ea typeface="微软雅黑" pitchFamily="34" charset="-122"/>
              </a:rPr>
              <a:t>对象，并且指点监听的端口。</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DatagramSocket</a:t>
            </a:r>
            <a:r>
              <a:rPr lang="en-US" altLang="zh-CN" dirty="0">
                <a:solidFill>
                  <a:schemeClr val="tx2"/>
                </a:solidFill>
                <a:latin typeface="微软雅黑" pitchFamily="34" charset="-122"/>
                <a:ea typeface="微软雅黑" pitchFamily="34" charset="-122"/>
              </a:rPr>
              <a:t> socket = new </a:t>
            </a:r>
            <a:r>
              <a:rPr lang="en-US" altLang="zh-CN" dirty="0" err="1">
                <a:solidFill>
                  <a:schemeClr val="tx2"/>
                </a:solidFill>
                <a:latin typeface="微软雅黑" pitchFamily="34" charset="-122"/>
                <a:ea typeface="微软雅黑" pitchFamily="34" charset="-122"/>
              </a:rPr>
              <a:t>DatagramSocket</a:t>
            </a:r>
            <a:r>
              <a:rPr lang="en-US" altLang="zh-CN" dirty="0">
                <a:solidFill>
                  <a:schemeClr val="tx2"/>
                </a:solidFill>
                <a:latin typeface="微软雅黑" pitchFamily="34" charset="-122"/>
                <a:ea typeface="微软雅黑" pitchFamily="34" charset="-122"/>
              </a:rPr>
              <a:t>(port)</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2.</a:t>
            </a:r>
            <a:r>
              <a:rPr lang="zh-CN" altLang="en-US" dirty="0">
                <a:solidFill>
                  <a:schemeClr val="tx2"/>
                </a:solidFill>
                <a:latin typeface="微软雅黑" pitchFamily="34" charset="-122"/>
                <a:ea typeface="微软雅黑" pitchFamily="34" charset="-122"/>
              </a:rPr>
              <a:t> 创建一个</a:t>
            </a:r>
            <a:r>
              <a:rPr lang="en-US" altLang="zh-CN" dirty="0" err="1">
                <a:solidFill>
                  <a:schemeClr val="tx2"/>
                </a:solidFill>
                <a:latin typeface="微软雅黑" pitchFamily="34" charset="-122"/>
                <a:ea typeface="微软雅黑" pitchFamily="34" charset="-122"/>
              </a:rPr>
              <a:t>InetAddress</a:t>
            </a:r>
            <a:r>
              <a:rPr lang="zh-CN" altLang="en-US" dirty="0">
                <a:solidFill>
                  <a:schemeClr val="tx2"/>
                </a:solidFill>
                <a:latin typeface="微软雅黑" pitchFamily="34" charset="-122"/>
                <a:ea typeface="微软雅黑" pitchFamily="34" charset="-122"/>
              </a:rPr>
              <a:t>对象，这个对象类似与一个网络的发送地址。</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InetAddress</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serveraddress</a:t>
            </a:r>
            <a:r>
              <a:rPr lang="en-US" altLang="zh-CN"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InetAddress</a:t>
            </a:r>
            <a:endParaRPr lang="en-US" altLang="zh-CN" dirty="0">
              <a:solidFill>
                <a:schemeClr val="tx2"/>
              </a:solidFill>
              <a:latin typeface="微软雅黑" pitchFamily="34" charset="-122"/>
              <a:ea typeface="微软雅黑" pitchFamily="34" charset="-122"/>
            </a:endParaRP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getByName</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"172.168.1.120"</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3.</a:t>
            </a:r>
            <a:r>
              <a:rPr lang="zh-CN" altLang="en-US" dirty="0">
                <a:solidFill>
                  <a:schemeClr val="tx2"/>
                </a:solidFill>
                <a:latin typeface="微软雅黑" pitchFamily="34" charset="-122"/>
                <a:ea typeface="微软雅黑" pitchFamily="34" charset="-122"/>
              </a:rPr>
              <a:t>定义要发送的一个字符串，创建一个</a:t>
            </a:r>
            <a:r>
              <a:rPr lang="en-US" altLang="zh-CN" dirty="0" err="1">
                <a:solidFill>
                  <a:schemeClr val="tx2"/>
                </a:solidFill>
                <a:latin typeface="微软雅黑" pitchFamily="34" charset="-122"/>
                <a:ea typeface="微软雅黑" pitchFamily="34" charset="-122"/>
              </a:rPr>
              <a:t>DatagramPacket</a:t>
            </a:r>
            <a:r>
              <a:rPr lang="zh-CN" altLang="en-US" dirty="0">
                <a:solidFill>
                  <a:schemeClr val="tx2"/>
                </a:solidFill>
                <a:latin typeface="微软雅黑" pitchFamily="34" charset="-122"/>
                <a:ea typeface="微软雅黑" pitchFamily="34" charset="-122"/>
              </a:rPr>
              <a:t>对象，并制定要讲这个数据报包发送到网络的那个地址以及端口号。 </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byte data[]=</a:t>
            </a:r>
            <a:r>
              <a:rPr lang="en-US" altLang="zh-CN" dirty="0" err="1">
                <a:solidFill>
                  <a:schemeClr val="tx2"/>
                </a:solidFill>
                <a:latin typeface="微软雅黑" pitchFamily="34" charset="-122"/>
                <a:ea typeface="微软雅黑" pitchFamily="34" charset="-122"/>
              </a:rPr>
              <a:t>str.getByte</a:t>
            </a:r>
            <a:r>
              <a:rPr lang="en-US" altLang="zh-CN" dirty="0">
                <a:solidFill>
                  <a:schemeClr val="tx2"/>
                </a:solidFill>
                <a:latin typeface="微软雅黑" pitchFamily="34" charset="-122"/>
                <a:ea typeface="微软雅黑" pitchFamily="34" charset="-122"/>
              </a:rPr>
              <a:t>();</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DatagramPacket</a:t>
            </a:r>
            <a:r>
              <a:rPr lang="en-US" altLang="zh-CN" dirty="0">
                <a:solidFill>
                  <a:schemeClr val="tx2"/>
                </a:solidFill>
                <a:latin typeface="微软雅黑" pitchFamily="34" charset="-122"/>
                <a:ea typeface="微软雅黑" pitchFamily="34" charset="-122"/>
              </a:rPr>
              <a:t> packet=new </a:t>
            </a:r>
            <a:r>
              <a:rPr lang="en-US" altLang="zh-CN" dirty="0" err="1">
                <a:solidFill>
                  <a:schemeClr val="tx2"/>
                </a:solidFill>
                <a:latin typeface="微软雅黑" pitchFamily="34" charset="-122"/>
                <a:ea typeface="微软雅黑" pitchFamily="34" charset="-122"/>
              </a:rPr>
              <a:t>DatagramPacket</a:t>
            </a:r>
            <a:r>
              <a:rPr lang="en-US" altLang="zh-CN" dirty="0">
                <a:solidFill>
                  <a:schemeClr val="tx2"/>
                </a:solidFill>
                <a:latin typeface="微软雅黑" pitchFamily="34" charset="-122"/>
                <a:ea typeface="微软雅黑" pitchFamily="34" charset="-122"/>
              </a:rPr>
              <a:t>(</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data,data.length,serveraddress,4567);</a:t>
            </a:r>
          </a:p>
          <a:p>
            <a:pPr lvl="1">
              <a:lnSpc>
                <a:spcPct val="125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4. </a:t>
            </a:r>
            <a:r>
              <a:rPr lang="zh-CN" altLang="en-US" dirty="0">
                <a:solidFill>
                  <a:schemeClr val="tx2"/>
                </a:solidFill>
                <a:latin typeface="微软雅黑" pitchFamily="34" charset="-122"/>
                <a:ea typeface="微软雅黑" pitchFamily="34" charset="-122"/>
              </a:rPr>
              <a:t>最后使用</a:t>
            </a:r>
            <a:r>
              <a:rPr lang="en-US" altLang="zh-CN" dirty="0" err="1">
                <a:solidFill>
                  <a:schemeClr val="tx2"/>
                </a:solidFill>
                <a:latin typeface="微软雅黑" pitchFamily="34" charset="-122"/>
                <a:ea typeface="微软雅黑" pitchFamily="34" charset="-122"/>
              </a:rPr>
              <a:t>DatagramSocket</a:t>
            </a:r>
            <a:r>
              <a:rPr lang="zh-CN" altLang="en-US" dirty="0">
                <a:solidFill>
                  <a:schemeClr val="tx2"/>
                </a:solidFill>
                <a:latin typeface="微软雅黑" pitchFamily="34" charset="-122"/>
                <a:ea typeface="微软雅黑" pitchFamily="34" charset="-122"/>
              </a:rPr>
              <a:t>的对象的</a:t>
            </a:r>
            <a:r>
              <a:rPr lang="en-US" altLang="zh-CN" dirty="0">
                <a:solidFill>
                  <a:schemeClr val="tx2"/>
                </a:solidFill>
                <a:latin typeface="微软雅黑" pitchFamily="34" charset="-122"/>
                <a:ea typeface="微软雅黑" pitchFamily="34" charset="-122"/>
              </a:rPr>
              <a:t>send()</a:t>
            </a:r>
            <a:r>
              <a:rPr lang="zh-CN" altLang="en-US" dirty="0">
                <a:solidFill>
                  <a:schemeClr val="tx2"/>
                </a:solidFill>
                <a:latin typeface="微软雅黑" pitchFamily="34" charset="-122"/>
                <a:ea typeface="微软雅黑" pitchFamily="34" charset="-122"/>
              </a:rPr>
              <a:t>方法发送数据。</a:t>
            </a:r>
          </a:p>
          <a:p>
            <a:pPr marL="457200" lvl="1" indent="0">
              <a:lnSpc>
                <a:spcPct val="125000"/>
              </a:lnSpc>
              <a:spcBef>
                <a:spcPct val="20000"/>
              </a:spcBef>
              <a:buClr>
                <a:schemeClr val="accent1"/>
              </a:buClr>
            </a:pP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socket.send</a:t>
            </a:r>
            <a:r>
              <a:rPr lang="en-US" altLang="zh-CN" dirty="0">
                <a:solidFill>
                  <a:schemeClr val="tx2"/>
                </a:solidFill>
                <a:latin typeface="微软雅黑" pitchFamily="34" charset="-122"/>
                <a:ea typeface="微软雅黑" pitchFamily="34" charset="-122"/>
              </a:rPr>
              <a:t>(packet); </a:t>
            </a:r>
          </a:p>
        </p:txBody>
      </p:sp>
    </p:spTree>
    <p:extLst>
      <p:ext uri="{BB962C8B-B14F-4D97-AF65-F5344CB8AC3E}">
        <p14:creationId xmlns:p14="http://schemas.microsoft.com/office/powerpoint/2010/main" val="1262013463"/>
      </p:ext>
    </p:extLst>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UDP Socket</a:t>
            </a:r>
            <a:r>
              <a:rPr lang="zh-CN" altLang="en-US" sz="3200" dirty="0">
                <a:solidFill>
                  <a:schemeClr val="tx2"/>
                </a:solidFill>
                <a:latin typeface="黑体" pitchFamily="49" charset="-122"/>
                <a:ea typeface="黑体" pitchFamily="49" charset="-122"/>
              </a:rPr>
              <a:t>通信</a:t>
            </a:r>
            <a:endParaRPr lang="en-US" altLang="zh-CN" sz="3200" dirty="0">
              <a:solidFill>
                <a:schemeClr val="tx2"/>
              </a:solidFill>
              <a:latin typeface="黑体" pitchFamily="49" charset="-122"/>
              <a:ea typeface="黑体" pitchFamily="49" charset="-122"/>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4" y="1480713"/>
            <a:ext cx="3376265" cy="460851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716612" y="1488064"/>
            <a:ext cx="3168352" cy="4593810"/>
          </a:xfrm>
          <a:prstGeom prst="rect">
            <a:avLst/>
          </a:prstGeom>
          <a:noFill/>
          <a:ln>
            <a:noFill/>
          </a:ln>
        </p:spPr>
      </p:pic>
    </p:spTree>
    <p:extLst>
      <p:ext uri="{BB962C8B-B14F-4D97-AF65-F5344CB8AC3E}">
        <p14:creationId xmlns:p14="http://schemas.microsoft.com/office/powerpoint/2010/main" val="3377599327"/>
      </p:ext>
    </p:extLst>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练习</a:t>
            </a:r>
            <a:endParaRPr lang="en-US" altLang="zh-CN" sz="3200">
              <a:solidFill>
                <a:schemeClr val="tx2"/>
              </a:solidFill>
              <a:latin typeface="黑体" pitchFamily="49" charset="-122"/>
              <a:ea typeface="黑体" pitchFamily="49" charset="-122"/>
            </a:endParaRPr>
          </a:p>
        </p:txBody>
      </p:sp>
      <p:grpSp>
        <p:nvGrpSpPr>
          <p:cNvPr id="41987" name="组合 2"/>
          <p:cNvGrpSpPr>
            <a:grpSpLocks/>
          </p:cNvGrpSpPr>
          <p:nvPr/>
        </p:nvGrpSpPr>
        <p:grpSpPr bwMode="auto">
          <a:xfrm>
            <a:off x="179390" y="1341438"/>
            <a:ext cx="8785225" cy="5499100"/>
            <a:chOff x="179512" y="1340768"/>
            <a:chExt cx="8784977" cy="5499100"/>
          </a:xfrm>
        </p:grpSpPr>
        <p:pic>
          <p:nvPicPr>
            <p:cNvPr id="31748" name="图片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977" cy="5499100"/>
            </a:xfrm>
            <a:prstGeom prst="rect">
              <a:avLst/>
            </a:prstGeom>
            <a:gradFill flip="none" rotWithShape="1">
              <a:gsLst>
                <a:gs pos="0">
                  <a:schemeClr val="accent3">
                    <a:lumMod val="40000"/>
                    <a:lumOff val="60000"/>
                  </a:schemeClr>
                </a:gs>
                <a:gs pos="84000">
                  <a:schemeClr val="accent3">
                    <a:lumMod val="95000"/>
                    <a:lumOff val="5000"/>
                  </a:schemeClr>
                </a:gs>
                <a:gs pos="100000">
                  <a:schemeClr val="accent3">
                    <a:lumMod val="85000"/>
                  </a:schemeClr>
                </a:gs>
              </a:gsLst>
              <a:path path="circle">
                <a:fillToRect l="50000" t="130000" r="50000" b="-30000"/>
              </a:path>
              <a:tileRect/>
            </a:gra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41991" name="组合 6"/>
            <p:cNvGrpSpPr>
              <a:grpSpLocks/>
            </p:cNvGrpSpPr>
            <p:nvPr/>
          </p:nvGrpSpPr>
          <p:grpSpPr bwMode="auto">
            <a:xfrm>
              <a:off x="4507322" y="1908708"/>
              <a:ext cx="395287" cy="4040572"/>
              <a:chOff x="4239482" y="1844675"/>
              <a:chExt cx="395287" cy="3744913"/>
            </a:xfrm>
          </p:grpSpPr>
          <p:cxnSp>
            <p:nvCxnSpPr>
              <p:cNvPr id="8" name="直接连接符 7"/>
              <p:cNvCxnSpPr>
                <a:cxnSpLocks noChangeShapeType="1"/>
              </p:cNvCxnSpPr>
              <p:nvPr/>
            </p:nvCxnSpPr>
            <p:spPr bwMode="auto">
              <a:xfrm>
                <a:off x="4426395" y="1845032"/>
                <a:ext cx="0" cy="3744556"/>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cxnSp>
            <p:nvCxnSpPr>
              <p:cNvPr id="9" name="直接连接符 9"/>
              <p:cNvCxnSpPr>
                <a:cxnSpLocks noChangeShapeType="1"/>
              </p:cNvCxnSpPr>
              <p:nvPr/>
            </p:nvCxnSpPr>
            <p:spPr bwMode="auto">
              <a:xfrm>
                <a:off x="4239075" y="2501249"/>
                <a:ext cx="395276" cy="0"/>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grpSp>
      </p:grpSp>
      <p:pic>
        <p:nvPicPr>
          <p:cNvPr id="1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118" y="2375582"/>
            <a:ext cx="2663498" cy="2664892"/>
          </a:xfrm>
          <a:prstGeom prst="rect">
            <a:avLst/>
          </a:prstGeom>
          <a:noFill/>
          <a:ln>
            <a:noFill/>
          </a:ln>
          <a:effectLst>
            <a:glow rad="228600">
              <a:srgbClr val="333366"/>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文本框 4"/>
          <p:cNvSpPr txBox="1">
            <a:spLocks noChangeArrowheads="1"/>
          </p:cNvSpPr>
          <p:nvPr/>
        </p:nvSpPr>
        <p:spPr bwMode="auto">
          <a:xfrm>
            <a:off x="5040313" y="3122615"/>
            <a:ext cx="3060700" cy="1246495"/>
          </a:xfrm>
          <a:prstGeom prst="rect">
            <a:avLst/>
          </a:prstGeom>
          <a:noFill/>
          <a:ln w="2857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4500"/>
              </a:lnSpc>
              <a:buSzPct val="110000"/>
            </a:pPr>
            <a:r>
              <a:rPr lang="en-US" altLang="zh-CN" sz="4000" dirty="0">
                <a:solidFill>
                  <a:schemeClr val="tx2"/>
                </a:solidFill>
                <a:latin typeface="黑体" pitchFamily="49" charset="-122"/>
                <a:ea typeface="黑体" pitchFamily="49" charset="-122"/>
              </a:rPr>
              <a:t>Android Socket</a:t>
            </a:r>
            <a:r>
              <a:rPr lang="zh-CN" altLang="en-US" sz="4000" dirty="0">
                <a:solidFill>
                  <a:schemeClr val="tx2"/>
                </a:solidFill>
                <a:latin typeface="黑体" pitchFamily="49" charset="-122"/>
                <a:ea typeface="黑体" pitchFamily="49" charset="-122"/>
              </a:rPr>
              <a:t>通信</a:t>
            </a:r>
            <a:endParaRPr lang="en-US" altLang="zh-CN" sz="3200" dirty="0">
              <a:solidFill>
                <a:srgbClr val="C00000"/>
              </a:solidFill>
              <a:latin typeface="黑体" pitchFamily="49" charset="-122"/>
              <a:ea typeface="黑体" pitchFamily="49" charset="-122"/>
            </a:endParaRPr>
          </a:p>
        </p:txBody>
      </p:sp>
    </p:spTree>
  </p:cSld>
  <p:clrMapOvr>
    <a:masterClrMapping/>
  </p:clrMapOvr>
  <p:transition spd="slow">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98450" y="180975"/>
            <a:ext cx="6002338" cy="649288"/>
          </a:xfrm>
        </p:spPr>
        <p:txBody>
          <a:bodyPr/>
          <a:lstStyle/>
          <a:p>
            <a:pPr eaLnBrk="1" hangingPunct="1"/>
            <a:r>
              <a:rPr lang="en-US" altLang="zh-CN" dirty="0">
                <a:ea typeface="宋体" pitchFamily="2" charset="-122"/>
              </a:rPr>
              <a:t>Lecture 3</a:t>
            </a:r>
            <a:endParaRPr lang="en-US" altLang="zh-CN" dirty="0">
              <a:solidFill>
                <a:schemeClr val="accent1"/>
              </a:solidFill>
              <a:ea typeface="宋体" pitchFamily="2" charset="-122"/>
            </a:endParaRPr>
          </a:p>
        </p:txBody>
      </p:sp>
      <p:sp>
        <p:nvSpPr>
          <p:cNvPr id="43011"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1D528D"/>
              </a:solidFill>
            </a:endParaRPr>
          </a:p>
        </p:txBody>
      </p:sp>
      <p:sp>
        <p:nvSpPr>
          <p:cNvPr id="5" name="文本框 4"/>
          <p:cNvSpPr txBox="1"/>
          <p:nvPr/>
        </p:nvSpPr>
        <p:spPr>
          <a:xfrm>
            <a:off x="827088" y="1052513"/>
            <a:ext cx="7345362" cy="2816156"/>
          </a:xfrm>
          <a:prstGeom prst="rect">
            <a:avLst/>
          </a:prstGeom>
          <a:noFill/>
        </p:spPr>
        <p:txBody>
          <a:bodyPr>
            <a:spAutoFit/>
          </a:bodyPr>
          <a:lstStyle/>
          <a:p>
            <a:pPr marL="25200" algn="ctr">
              <a:lnSpc>
                <a:spcPct val="150000"/>
              </a:lnSpc>
              <a:buSzPct val="140000"/>
              <a:defRPr/>
            </a:pPr>
            <a:r>
              <a:rPr lang="zh-CN" altLang="en-US" sz="3600" b="1" dirty="0">
                <a:solidFill>
                  <a:schemeClr val="tx2"/>
                </a:solidFill>
                <a:latin typeface="楷体" panose="02010609060101010101" pitchFamily="49" charset="-122"/>
                <a:ea typeface="楷体" panose="02010609060101010101" pitchFamily="49" charset="-122"/>
              </a:rPr>
              <a:t>网络数据解析</a:t>
            </a:r>
            <a:endParaRPr lang="en-US" altLang="zh-CN" sz="3600" b="1" dirty="0">
              <a:solidFill>
                <a:schemeClr val="tx2"/>
              </a:solidFill>
              <a:latin typeface="楷体" panose="02010609060101010101" pitchFamily="49" charset="-122"/>
              <a:ea typeface="楷体" panose="02010609060101010101" pitchFamily="49" charset="-122"/>
            </a:endParaRPr>
          </a:p>
          <a:p>
            <a:pPr marL="565200" indent="-540000">
              <a:lnSpc>
                <a:spcPct val="150000"/>
              </a:lnSpc>
              <a:buSzPct val="140000"/>
              <a:buBlip>
                <a:blip r:embed="rId3"/>
              </a:buBlip>
              <a:defRPr/>
            </a:pPr>
            <a:r>
              <a:rPr lang="zh-CN" altLang="en-US" sz="3200" dirty="0">
                <a:solidFill>
                  <a:srgbClr val="0070C0"/>
                </a:solidFill>
                <a:latin typeface="黑体" panose="02010609060101010101" pitchFamily="49" charset="-122"/>
                <a:ea typeface="黑体" panose="02010609060101010101" pitchFamily="49" charset="-122"/>
              </a:rPr>
              <a:t>内容提要</a:t>
            </a:r>
            <a:endParaRPr lang="en-US" altLang="zh-CN" sz="3200" dirty="0">
              <a:solidFill>
                <a:srgbClr val="C00000"/>
              </a:solidFill>
              <a:latin typeface="黑体" panose="02010609060101010101" pitchFamily="49" charset="-122"/>
              <a:ea typeface="黑体" panose="02010609060101010101" pitchFamily="49" charset="-122"/>
            </a:endParaRP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XML</a:t>
            </a:r>
            <a:r>
              <a:rPr lang="zh-CN" altLang="en-US" sz="3200" dirty="0">
                <a:solidFill>
                  <a:schemeClr val="tx2"/>
                </a:solidFill>
                <a:latin typeface="楷体" panose="02010609060101010101" pitchFamily="49" charset="-122"/>
                <a:ea typeface="楷体" panose="02010609060101010101" pitchFamily="49" charset="-122"/>
              </a:rPr>
              <a:t>数据解析</a:t>
            </a:r>
            <a:endParaRPr lang="en-US" altLang="zh-CN"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4"/>
              </a:buBlip>
              <a:defRPr/>
            </a:pPr>
            <a:r>
              <a:rPr lang="en-US" altLang="zh-CN" sz="3200" dirty="0" err="1">
                <a:solidFill>
                  <a:schemeClr val="tx2"/>
                </a:solidFill>
                <a:latin typeface="楷体" panose="02010609060101010101" pitchFamily="49" charset="-122"/>
                <a:ea typeface="楷体" panose="02010609060101010101" pitchFamily="49" charset="-122"/>
              </a:rPr>
              <a:t>Json</a:t>
            </a:r>
            <a:r>
              <a:rPr lang="zh-CN" altLang="en-US" sz="3200" dirty="0">
                <a:solidFill>
                  <a:schemeClr val="tx2"/>
                </a:solidFill>
                <a:latin typeface="楷体" panose="02010609060101010101" pitchFamily="49" charset="-122"/>
                <a:ea typeface="楷体" panose="02010609060101010101" pitchFamily="49" charset="-122"/>
              </a:rPr>
              <a:t>数据解析（学习重点）</a:t>
            </a:r>
            <a:endParaRPr lang="en-US" altLang="zh-CN" sz="3200" dirty="0">
              <a:solidFill>
                <a:schemeClr val="tx2"/>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5" name="chimes.wav"/>
          </p:stSnd>
        </p:sndAc>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XML</a:t>
            </a:r>
            <a:r>
              <a:rPr lang="zh-CN" altLang="en-US" sz="3200">
                <a:solidFill>
                  <a:schemeClr val="tx2"/>
                </a:solidFill>
                <a:latin typeface="黑体" pitchFamily="49" charset="-122"/>
                <a:ea typeface="黑体" pitchFamily="49" charset="-122"/>
              </a:rPr>
              <a:t>文件解析</a:t>
            </a:r>
            <a:endParaRPr lang="en-US" altLang="zh-CN" sz="3200">
              <a:solidFill>
                <a:schemeClr val="tx2"/>
              </a:solidFill>
              <a:latin typeface="黑体" pitchFamily="49" charset="-122"/>
              <a:ea typeface="黑体" pitchFamily="49" charset="-122"/>
            </a:endParaRPr>
          </a:p>
        </p:txBody>
      </p:sp>
      <p:sp>
        <p:nvSpPr>
          <p:cNvPr id="44035"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60000"/>
              </a:lnSpc>
              <a:spcBef>
                <a:spcPct val="20000"/>
              </a:spcBef>
              <a:buClr>
                <a:srgbClr val="0088CC"/>
              </a:buClr>
              <a:buFont typeface="Wingdings" pitchFamily="2" charset="2"/>
              <a:buChar char="v"/>
            </a:pPr>
            <a:r>
              <a:rPr lang="zh-CN" altLang="en-US" sz="2400">
                <a:solidFill>
                  <a:schemeClr val="tx2"/>
                </a:solidFill>
                <a:latin typeface="微软雅黑" pitchFamily="34" charset="-122"/>
                <a:ea typeface="微软雅黑" pitchFamily="34" charset="-122"/>
              </a:rPr>
              <a:t>SAX</a:t>
            </a:r>
          </a:p>
          <a:p>
            <a:pPr>
              <a:lnSpc>
                <a:spcPct val="16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DOM</a:t>
            </a:r>
          </a:p>
          <a:p>
            <a:pPr>
              <a:lnSpc>
                <a:spcPct val="16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PULL</a:t>
            </a:r>
            <a:endParaRPr lang="zh-CN" altLang="en-US" sz="240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SAX</a:t>
            </a:r>
            <a:r>
              <a:rPr lang="zh-CN" altLang="en-US" sz="3200">
                <a:solidFill>
                  <a:schemeClr val="tx2"/>
                </a:solidFill>
                <a:latin typeface="黑体" pitchFamily="49" charset="-122"/>
                <a:ea typeface="黑体" pitchFamily="49" charset="-122"/>
              </a:rPr>
              <a:t>解析</a:t>
            </a:r>
            <a:r>
              <a:rPr lang="en-US" altLang="zh-CN" sz="3200">
                <a:solidFill>
                  <a:schemeClr val="tx2"/>
                </a:solidFill>
                <a:latin typeface="黑体" pitchFamily="49" charset="-122"/>
                <a:ea typeface="黑体" pitchFamily="49" charset="-122"/>
              </a:rPr>
              <a:t>XML</a:t>
            </a:r>
          </a:p>
        </p:txBody>
      </p:sp>
      <p:sp>
        <p:nvSpPr>
          <p:cNvPr id="45059"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60000"/>
              </a:lnSpc>
              <a:spcBef>
                <a:spcPct val="20000"/>
              </a:spcBef>
              <a:buClr>
                <a:srgbClr val="0088CC"/>
              </a:buClr>
              <a:buFont typeface="Wingdings" pitchFamily="2" charset="2"/>
              <a:buChar char="v"/>
            </a:pPr>
            <a:r>
              <a:rPr lang="zh-CN" altLang="en-US" sz="2000">
                <a:solidFill>
                  <a:schemeClr val="tx2"/>
                </a:solidFill>
                <a:latin typeface="微软雅黑" pitchFamily="34" charset="-122"/>
                <a:ea typeface="微软雅黑" pitchFamily="34" charset="-122"/>
              </a:rPr>
              <a:t>SAX(</a:t>
            </a:r>
            <a:r>
              <a:rPr lang="zh-CN" altLang="en-US" sz="2000" b="1">
                <a:solidFill>
                  <a:srgbClr val="FF0000"/>
                </a:solidFill>
                <a:latin typeface="微软雅黑" pitchFamily="34" charset="-122"/>
                <a:ea typeface="微软雅黑" pitchFamily="34" charset="-122"/>
              </a:rPr>
              <a:t>Simple API for XML</a:t>
            </a:r>
            <a:r>
              <a:rPr lang="zh-CN" altLang="en-US" sz="2000">
                <a:solidFill>
                  <a:schemeClr val="tx2"/>
                </a:solidFill>
                <a:latin typeface="微软雅黑" pitchFamily="34" charset="-122"/>
                <a:ea typeface="微软雅黑" pitchFamily="34" charset="-122"/>
              </a:rPr>
              <a:t>)，解析</a:t>
            </a:r>
            <a:r>
              <a:rPr lang="zh-CN" altLang="en-US" sz="2000" b="1">
                <a:solidFill>
                  <a:srgbClr val="FF0000"/>
                </a:solidFill>
                <a:latin typeface="微软雅黑" pitchFamily="34" charset="-122"/>
                <a:ea typeface="微软雅黑" pitchFamily="34" charset="-122"/>
              </a:rPr>
              <a:t>速度快</a:t>
            </a:r>
            <a:r>
              <a:rPr lang="zh-CN" altLang="en-US" sz="2000">
                <a:solidFill>
                  <a:schemeClr val="tx2"/>
                </a:solidFill>
                <a:latin typeface="微软雅黑" pitchFamily="34" charset="-122"/>
                <a:ea typeface="微软雅黑" pitchFamily="34" charset="-122"/>
              </a:rPr>
              <a:t>并且</a:t>
            </a:r>
            <a:r>
              <a:rPr lang="zh-CN" altLang="en-US" sz="2000" b="1">
                <a:solidFill>
                  <a:srgbClr val="FF0000"/>
                </a:solidFill>
                <a:latin typeface="微软雅黑" pitchFamily="34" charset="-122"/>
                <a:ea typeface="微软雅黑" pitchFamily="34" charset="-122"/>
              </a:rPr>
              <a:t>占用内存少</a:t>
            </a:r>
            <a:r>
              <a:rPr lang="zh-CN" altLang="en-US" sz="2000">
                <a:solidFill>
                  <a:schemeClr val="tx2"/>
                </a:solidFill>
                <a:latin typeface="微软雅黑" pitchFamily="34" charset="-122"/>
                <a:ea typeface="微软雅黑" pitchFamily="34" charset="-122"/>
              </a:rPr>
              <a:t>的xml解析器，非常</a:t>
            </a:r>
            <a:r>
              <a:rPr lang="zh-CN" altLang="en-US" sz="2000" b="1">
                <a:solidFill>
                  <a:srgbClr val="FF0000"/>
                </a:solidFill>
                <a:latin typeface="微软雅黑" pitchFamily="34" charset="-122"/>
                <a:ea typeface="微软雅黑" pitchFamily="34" charset="-122"/>
              </a:rPr>
              <a:t>适合</a:t>
            </a:r>
            <a:r>
              <a:rPr lang="zh-CN" altLang="en-US" sz="2000">
                <a:solidFill>
                  <a:schemeClr val="tx2"/>
                </a:solidFill>
                <a:latin typeface="微软雅黑" pitchFamily="34" charset="-122"/>
                <a:ea typeface="微软雅黑" pitchFamily="34" charset="-122"/>
              </a:rPr>
              <a:t>用于Android等</a:t>
            </a:r>
            <a:r>
              <a:rPr lang="zh-CN" altLang="en-US" sz="2000" b="1">
                <a:solidFill>
                  <a:srgbClr val="FF0000"/>
                </a:solidFill>
                <a:latin typeface="微软雅黑" pitchFamily="34" charset="-122"/>
                <a:ea typeface="微软雅黑" pitchFamily="34" charset="-122"/>
              </a:rPr>
              <a:t>移动设备</a:t>
            </a:r>
            <a:r>
              <a:rPr lang="zh-CN" altLang="en-US" sz="2000">
                <a:solidFill>
                  <a:schemeClr val="tx2"/>
                </a:solidFill>
                <a:latin typeface="微软雅黑" pitchFamily="34" charset="-122"/>
                <a:ea typeface="微软雅黑" pitchFamily="34" charset="-122"/>
              </a:rPr>
              <a:t>。</a:t>
            </a:r>
          </a:p>
          <a:p>
            <a:pPr>
              <a:lnSpc>
                <a:spcPct val="16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事件驱动</a:t>
            </a:r>
            <a:r>
              <a:rPr lang="zh-CN" altLang="en-US" sz="2000">
                <a:solidFill>
                  <a:schemeClr val="tx2"/>
                </a:solidFill>
                <a:latin typeface="微软雅黑" pitchFamily="34" charset="-122"/>
                <a:ea typeface="微软雅黑" pitchFamily="34" charset="-122"/>
              </a:rPr>
              <a:t>，它并不需要解析完整个文档，在按内容顺序解析文档的过程中，SAX会判断当前读到的字符是否合法XML语法中的某部分，如果符合就会触发事件</a:t>
            </a:r>
          </a:p>
          <a:p>
            <a:pPr>
              <a:lnSpc>
                <a:spcPct val="160000"/>
              </a:lnSpc>
              <a:spcBef>
                <a:spcPct val="20000"/>
              </a:spcBef>
              <a:buClr>
                <a:srgbClr val="0088CC"/>
              </a:buClr>
              <a:buFont typeface="Wingdings" pitchFamily="2" charset="2"/>
              <a:buChar char="v"/>
            </a:pPr>
            <a:r>
              <a:rPr lang="zh-CN" altLang="en-US" sz="2000">
                <a:solidFill>
                  <a:schemeClr val="tx2"/>
                </a:solidFill>
                <a:latin typeface="微软雅黑" pitchFamily="34" charset="-122"/>
                <a:ea typeface="微软雅黑" pitchFamily="34" charset="-122"/>
              </a:rPr>
              <a:t>所谓事件，其实就是一些回调（callback）方法，这些方法(事件)定义在</a:t>
            </a:r>
            <a:r>
              <a:rPr lang="zh-CN" altLang="en-US" sz="2000" b="1">
                <a:solidFill>
                  <a:srgbClr val="FF0000"/>
                </a:solidFill>
                <a:latin typeface="微软雅黑" pitchFamily="34" charset="-122"/>
                <a:ea typeface="微软雅黑" pitchFamily="34" charset="-122"/>
              </a:rPr>
              <a:t>ContentHandler</a:t>
            </a:r>
            <a:r>
              <a:rPr lang="zh-CN" altLang="en-US" sz="2000">
                <a:solidFill>
                  <a:schemeClr val="tx2"/>
                </a:solidFill>
                <a:latin typeface="微软雅黑" pitchFamily="34" charset="-122"/>
                <a:ea typeface="微软雅黑" pitchFamily="34" charset="-122"/>
              </a:rPr>
              <a:t>接口</a:t>
            </a:r>
          </a:p>
        </p:txBody>
      </p:sp>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通信概述</a:t>
            </a:r>
            <a:endParaRPr lang="en-US" altLang="zh-CN" sz="3200">
              <a:solidFill>
                <a:schemeClr val="tx2"/>
              </a:solidFill>
              <a:latin typeface="黑体" pitchFamily="49" charset="-122"/>
              <a:ea typeface="黑体" pitchFamily="49" charset="-122"/>
            </a:endParaRPr>
          </a:p>
        </p:txBody>
      </p:sp>
      <p:sp>
        <p:nvSpPr>
          <p:cNvPr id="21507" name="Rectangle 3"/>
          <p:cNvSpPr txBox="1">
            <a:spLocks noChangeArrowheads="1"/>
          </p:cNvSpPr>
          <p:nvPr/>
        </p:nvSpPr>
        <p:spPr bwMode="auto">
          <a:xfrm>
            <a:off x="457200" y="1412875"/>
            <a:ext cx="822960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很多情况下，需要服务器端主动向客户端推送数据，保持客户端与服务器数据的实时与同步。</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若双方建立的是</a:t>
            </a:r>
            <a:r>
              <a:rPr lang="zh-CN" altLang="zh-CN" sz="2000" dirty="0">
                <a:solidFill>
                  <a:schemeClr val="tx2"/>
                </a:solidFill>
                <a:latin typeface="微软雅黑" pitchFamily="34" charset="-122"/>
                <a:ea typeface="微软雅黑" pitchFamily="34" charset="-122"/>
              </a:rPr>
              <a:t>Socket</a:t>
            </a:r>
            <a:r>
              <a:rPr lang="zh-CN" altLang="en-US" sz="2000" dirty="0">
                <a:solidFill>
                  <a:schemeClr val="tx2"/>
                </a:solidFill>
                <a:latin typeface="微软雅黑" pitchFamily="34" charset="-122"/>
                <a:ea typeface="微软雅黑" pitchFamily="34" charset="-122"/>
              </a:rPr>
              <a:t>连接，服务器就可以直接将数据传送给客户端；</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若双方建立的是</a:t>
            </a:r>
            <a:r>
              <a:rPr lang="zh-CN" altLang="zh-CN" sz="2000" dirty="0">
                <a:solidFill>
                  <a:schemeClr val="tx2"/>
                </a:solidFill>
                <a:latin typeface="微软雅黑" pitchFamily="34" charset="-122"/>
                <a:ea typeface="微软雅黑" pitchFamily="34" charset="-122"/>
              </a:rPr>
              <a:t>HTTP</a:t>
            </a:r>
            <a:r>
              <a:rPr lang="zh-CN" altLang="en-US" sz="2000" dirty="0">
                <a:solidFill>
                  <a:schemeClr val="tx2"/>
                </a:solidFill>
                <a:latin typeface="微软雅黑" pitchFamily="34" charset="-122"/>
                <a:ea typeface="微软雅黑" pitchFamily="34" charset="-122"/>
              </a:rPr>
              <a:t>连接，则服务器需要等到客户端发送一次请求后才能将数据传回给客户端，因此，客户端定时向服务器端发送连接请求，不仅可以保持在线，同时也是在“询问”服务器是否有新的数据，如果有就将数据传给客户端。</a:t>
            </a:r>
          </a:p>
        </p:txBody>
      </p:sp>
      <p:sp>
        <p:nvSpPr>
          <p:cNvPr id="4" name="AutoShape 4"/>
          <p:cNvSpPr>
            <a:spLocks noChangeArrowheads="1"/>
          </p:cNvSpPr>
          <p:nvPr/>
        </p:nvSpPr>
        <p:spPr bwMode="auto">
          <a:xfrm>
            <a:off x="1835150" y="5676900"/>
            <a:ext cx="2592388"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FF7C80"/>
              </a:gs>
              <a:gs pos="100000">
                <a:srgbClr val="75393B">
                  <a:alpha val="95998"/>
                </a:srgbClr>
              </a:gs>
            </a:gsLst>
            <a:lin ang="0" scaled="1"/>
          </a:gra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 name="Text Box 5"/>
          <p:cNvSpPr txBox="1">
            <a:spLocks noChangeArrowheads="1"/>
          </p:cNvSpPr>
          <p:nvPr/>
        </p:nvSpPr>
        <p:spPr bwMode="auto">
          <a:xfrm>
            <a:off x="4859338" y="5676900"/>
            <a:ext cx="175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DF0C01"/>
                </a:solidFill>
              </a:rPr>
              <a:t>HTTP通信</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ContentHandler</a:t>
            </a:r>
            <a:r>
              <a:rPr lang="zh-CN" altLang="en-US" sz="3200">
                <a:solidFill>
                  <a:schemeClr val="tx2"/>
                </a:solidFill>
                <a:latin typeface="黑体" pitchFamily="49" charset="-122"/>
                <a:ea typeface="黑体" pitchFamily="49" charset="-122"/>
              </a:rPr>
              <a:t>接口</a:t>
            </a:r>
            <a:endParaRPr lang="en-US" altLang="zh-CN" sz="3200">
              <a:solidFill>
                <a:schemeClr val="tx2"/>
              </a:solidFill>
              <a:latin typeface="黑体" pitchFamily="49" charset="-122"/>
              <a:ea typeface="黑体" pitchFamily="49" charset="-122"/>
            </a:endParaRPr>
          </a:p>
        </p:txBody>
      </p:sp>
      <p:sp>
        <p:nvSpPr>
          <p:cNvPr id="46083" name="Rectangle 3"/>
          <p:cNvSpPr txBox="1">
            <a:spLocks noChangeArrowheads="1"/>
          </p:cNvSpPr>
          <p:nvPr/>
        </p:nvSpPr>
        <p:spPr bwMode="auto">
          <a:xfrm>
            <a:off x="396875" y="1196977"/>
            <a:ext cx="8301038"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4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startDocument()</a:t>
            </a:r>
            <a:r>
              <a:rPr lang="zh-CN" altLang="en-US" sz="2000">
                <a:solidFill>
                  <a:schemeClr val="tx2"/>
                </a:solidFill>
                <a:latin typeface="微软雅黑" pitchFamily="34" charset="-122"/>
                <a:ea typeface="微软雅黑" pitchFamily="34" charset="-122"/>
              </a:rPr>
              <a:t>    文档的开头时调用</a:t>
            </a:r>
          </a:p>
          <a:p>
            <a:pPr>
              <a:lnSpc>
                <a:spcPct val="14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endDocument()</a:t>
            </a:r>
            <a:r>
              <a:rPr lang="zh-CN" altLang="en-US" sz="2000">
                <a:solidFill>
                  <a:schemeClr val="tx2"/>
                </a:solidFill>
                <a:latin typeface="微软雅黑" pitchFamily="34" charset="-122"/>
                <a:ea typeface="微软雅黑" pitchFamily="34" charset="-122"/>
              </a:rPr>
              <a:t>     文档结束的时候时调用</a:t>
            </a:r>
          </a:p>
          <a:p>
            <a:pPr>
              <a:lnSpc>
                <a:spcPct val="14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startElement(</a:t>
            </a:r>
            <a:r>
              <a:rPr lang="zh-CN" altLang="en-US" sz="2000">
                <a:solidFill>
                  <a:schemeClr val="tx2"/>
                </a:solidFill>
                <a:latin typeface="微软雅黑" pitchFamily="34" charset="-122"/>
                <a:ea typeface="微软雅黑" pitchFamily="34" charset="-122"/>
              </a:rPr>
              <a:t>String namespaceURI, String localName</a:t>
            </a:r>
            <a:r>
              <a:rPr lang="zh-CN" altLang="en-US" sz="2000" b="1">
                <a:solidFill>
                  <a:schemeClr val="tx2"/>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 String qName, Attributes atts)</a:t>
            </a:r>
            <a:r>
              <a:rPr lang="zh-CN" altLang="en-US" sz="2000">
                <a:solidFill>
                  <a:schemeClr val="tx2"/>
                </a:solidFill>
                <a:latin typeface="微软雅黑" pitchFamily="34" charset="-122"/>
                <a:ea typeface="微软雅黑" pitchFamily="34" charset="-122"/>
              </a:rPr>
              <a:t>标签开始时触发。qName是带命名空间前缀的标签名,atts所有的属性名和相应的值。流式处理，当遇到一个标签的时候，它并不会纪录下以前所碰到的标签</a:t>
            </a:r>
          </a:p>
          <a:p>
            <a:pPr>
              <a:lnSpc>
                <a:spcPct val="14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endElement(</a:t>
            </a:r>
            <a:r>
              <a:rPr lang="zh-CN" altLang="en-US" sz="2000">
                <a:solidFill>
                  <a:schemeClr val="tx2"/>
                </a:solidFill>
                <a:latin typeface="微软雅黑" pitchFamily="34" charset="-122"/>
                <a:ea typeface="微软雅黑" pitchFamily="34" charset="-122"/>
              </a:rPr>
              <a:t>String uri, String localName</a:t>
            </a:r>
            <a:r>
              <a:rPr lang="zh-CN" altLang="en-US" sz="2000" b="1">
                <a:solidFill>
                  <a:schemeClr val="tx2"/>
                </a:solidFill>
                <a:latin typeface="微软雅黑" pitchFamily="34" charset="-122"/>
                <a:ea typeface="微软雅黑" pitchFamily="34" charset="-122"/>
              </a:rPr>
              <a:t>, </a:t>
            </a:r>
            <a:r>
              <a:rPr lang="zh-CN" altLang="en-US" sz="2000" b="1">
                <a:solidFill>
                  <a:srgbClr val="FF0000"/>
                </a:solidFill>
                <a:latin typeface="微软雅黑" pitchFamily="34" charset="-122"/>
                <a:ea typeface="微软雅黑" pitchFamily="34" charset="-122"/>
              </a:rPr>
              <a:t>String name)</a:t>
            </a:r>
            <a:r>
              <a:rPr lang="zh-CN" altLang="en-US" sz="2000">
                <a:solidFill>
                  <a:schemeClr val="tx2"/>
                </a:solidFill>
                <a:latin typeface="微软雅黑" pitchFamily="34" charset="-122"/>
                <a:ea typeface="微软雅黑" pitchFamily="34" charset="-122"/>
              </a:rPr>
              <a:t>标签结束时调用。</a:t>
            </a:r>
          </a:p>
          <a:p>
            <a:pPr>
              <a:lnSpc>
                <a:spcPct val="140000"/>
              </a:lnSpc>
              <a:spcBef>
                <a:spcPct val="20000"/>
              </a:spcBef>
              <a:buClr>
                <a:srgbClr val="0088CC"/>
              </a:buClr>
              <a:buFont typeface="Wingdings" pitchFamily="2" charset="2"/>
              <a:buChar char="v"/>
            </a:pPr>
            <a:r>
              <a:rPr lang="zh-CN" altLang="en-US" sz="2000" b="1">
                <a:solidFill>
                  <a:srgbClr val="FF0000"/>
                </a:solidFill>
                <a:latin typeface="微软雅黑" pitchFamily="34" charset="-122"/>
                <a:ea typeface="微软雅黑" pitchFamily="34" charset="-122"/>
              </a:rPr>
              <a:t>characters(char[] ch, int start, int length)</a:t>
            </a:r>
            <a:r>
              <a:rPr lang="zh-CN" altLang="en-US" sz="2000">
                <a:solidFill>
                  <a:schemeClr val="tx2"/>
                </a:solidFill>
                <a:latin typeface="微软雅黑" pitchFamily="34" charset="-122"/>
                <a:ea typeface="微软雅黑" pitchFamily="34" charset="-122"/>
              </a:rPr>
              <a:t>这个方法用来处理在XML文件中读到的内容，第一个参数用于存放文件的内容，后面两个参数是读到的字符串在这个数组中的起始位置和长度，使用new String(ch,start,length)就可以获取内容。</a:t>
            </a:r>
          </a:p>
        </p:txBody>
      </p:sp>
    </p:spTree>
  </p:cSld>
  <p:clrMapOvr>
    <a:masterClrMapping/>
  </p:clrMapOvr>
  <p:transition spd="slow">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SAX</a:t>
            </a:r>
            <a:r>
              <a:rPr lang="zh-CN" altLang="en-US" sz="3200">
                <a:solidFill>
                  <a:schemeClr val="tx2"/>
                </a:solidFill>
                <a:latin typeface="黑体" pitchFamily="49" charset="-122"/>
                <a:ea typeface="黑体" pitchFamily="49" charset="-122"/>
              </a:rPr>
              <a:t>解析</a:t>
            </a:r>
            <a:r>
              <a:rPr lang="en-US" altLang="zh-CN" sz="3200">
                <a:solidFill>
                  <a:schemeClr val="tx2"/>
                </a:solidFill>
                <a:latin typeface="黑体" pitchFamily="49" charset="-122"/>
                <a:ea typeface="黑体" pitchFamily="49" charset="-122"/>
              </a:rPr>
              <a:t>xml</a:t>
            </a:r>
            <a:r>
              <a:rPr lang="zh-CN" altLang="en-US" sz="3200">
                <a:solidFill>
                  <a:schemeClr val="tx2"/>
                </a:solidFill>
                <a:latin typeface="黑体" pitchFamily="49" charset="-122"/>
                <a:ea typeface="黑体" pitchFamily="49" charset="-122"/>
              </a:rPr>
              <a:t>的步骤</a:t>
            </a:r>
            <a:endParaRPr lang="en-US" altLang="zh-CN" sz="3200">
              <a:solidFill>
                <a:schemeClr val="tx2"/>
              </a:solidFill>
              <a:latin typeface="黑体" pitchFamily="49" charset="-122"/>
              <a:ea typeface="黑体" pitchFamily="49" charset="-122"/>
            </a:endParaRPr>
          </a:p>
        </p:txBody>
      </p:sp>
      <p:sp>
        <p:nvSpPr>
          <p:cNvPr id="39939" name="Rectangle 3"/>
          <p:cNvSpPr txBox="1">
            <a:spLocks noChangeArrowheads="1"/>
          </p:cNvSpPr>
          <p:nvPr/>
        </p:nvSpPr>
        <p:spPr bwMode="auto">
          <a:xfrm>
            <a:off x="468313" y="1341440"/>
            <a:ext cx="82296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zh-CN" altLang="en-US" sz="2000" dirty="0">
                <a:solidFill>
                  <a:schemeClr val="tx2"/>
                </a:solidFill>
                <a:latin typeface="微软雅黑" pitchFamily="34" charset="-122"/>
                <a:ea typeface="微软雅黑" pitchFamily="34" charset="-122"/>
              </a:rPr>
              <a:t>最重要的步骤：自定义类继承 DefaultHandler，重写回调方法：</a:t>
            </a:r>
          </a:p>
          <a:p>
            <a:pPr lvl="1">
              <a:lnSpc>
                <a:spcPct val="15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rPr>
              <a:t>startDocument（）</a:t>
            </a:r>
          </a:p>
          <a:p>
            <a:pPr lvl="1">
              <a:lnSpc>
                <a:spcPct val="15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rPr>
              <a:t>startElement（）</a:t>
            </a:r>
          </a:p>
          <a:p>
            <a:pPr lvl="1">
              <a:lnSpc>
                <a:spcPct val="15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rPr>
              <a:t>characters（）</a:t>
            </a:r>
          </a:p>
          <a:p>
            <a:pPr lvl="1">
              <a:lnSpc>
                <a:spcPct val="15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rPr>
              <a:t>endElement（）</a:t>
            </a:r>
          </a:p>
          <a:p>
            <a:pPr lvl="1">
              <a:lnSpc>
                <a:spcPct val="15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sym typeface="Arial" charset="0"/>
              </a:rPr>
              <a:t>endDocument（）</a:t>
            </a:r>
            <a:endParaRPr lang="en-US" altLang="zh-CN" dirty="0">
              <a:solidFill>
                <a:schemeClr val="tx2"/>
              </a:solidFill>
              <a:latin typeface="微软雅黑" pitchFamily="34" charset="-122"/>
              <a:ea typeface="微软雅黑" pitchFamily="34" charset="-122"/>
              <a:sym typeface="Arial" charset="0"/>
            </a:endParaRPr>
          </a:p>
          <a:p>
            <a:pPr marL="0" indent="0">
              <a:lnSpc>
                <a:spcPct val="150000"/>
              </a:lnSpc>
              <a:spcBef>
                <a:spcPct val="20000"/>
              </a:spcBef>
              <a:buClr>
                <a:srgbClr val="0088CC"/>
              </a:buClr>
              <a:buFont typeface="Wingdings" pitchFamily="2" charset="2"/>
              <a:buChar char="v"/>
              <a:defRPr/>
            </a:pPr>
            <a:r>
              <a:rPr lang="en-US" altLang="zh-CN" sz="2000" dirty="0">
                <a:solidFill>
                  <a:schemeClr val="tx2"/>
                </a:solidFill>
                <a:latin typeface="微软雅黑" pitchFamily="34" charset="-122"/>
                <a:ea typeface="微软雅黑" pitchFamily="34" charset="-122"/>
                <a:sym typeface="Arial" charset="0"/>
              </a:rPr>
              <a:t>1 </a:t>
            </a:r>
            <a:r>
              <a:rPr lang="zh-CN" altLang="en-US" sz="2000" dirty="0">
                <a:solidFill>
                  <a:schemeClr val="tx2"/>
                </a:solidFill>
                <a:latin typeface="微软雅黑" pitchFamily="34" charset="-122"/>
                <a:ea typeface="微软雅黑" pitchFamily="34" charset="-122"/>
                <a:sym typeface="Arial" charset="0"/>
              </a:rPr>
              <a:t>创建一个SAXParserFactory解析工厂类 </a:t>
            </a:r>
            <a:r>
              <a:rPr lang="zh-CN" altLang="en-US" sz="2000" dirty="0">
                <a:solidFill>
                  <a:srgbClr val="FF0000"/>
                </a:solidFill>
                <a:latin typeface="微软雅黑" pitchFamily="34" charset="-122"/>
                <a:ea typeface="微软雅黑" pitchFamily="34" charset="-122"/>
                <a:sym typeface="Arial" charset="0"/>
              </a:rPr>
              <a:t>factory</a:t>
            </a:r>
            <a:r>
              <a:rPr lang="zh-CN" altLang="en-US" sz="2000" dirty="0">
                <a:solidFill>
                  <a:srgbClr val="00CC66"/>
                </a:solidFill>
                <a:latin typeface="微软雅黑" pitchFamily="34" charset="-122"/>
                <a:ea typeface="微软雅黑" pitchFamily="34" charset="-122"/>
                <a:sym typeface="Arial" charset="0"/>
              </a:rPr>
              <a:t> </a:t>
            </a:r>
            <a:endParaRPr lang="en-US" altLang="zh-CN" sz="2000" dirty="0">
              <a:solidFill>
                <a:srgbClr val="00CC66"/>
              </a:solidFill>
              <a:latin typeface="微软雅黑" pitchFamily="34" charset="-122"/>
              <a:ea typeface="微软雅黑" pitchFamily="34" charset="-122"/>
              <a:sym typeface="Arial" charset="0"/>
            </a:endParaRPr>
          </a:p>
          <a:p>
            <a:pPr marL="0" indent="0">
              <a:lnSpc>
                <a:spcPct val="150000"/>
              </a:lnSpc>
              <a:spcBef>
                <a:spcPct val="20000"/>
              </a:spcBef>
              <a:buClr>
                <a:srgbClr val="0088CC"/>
              </a:buClr>
              <a:buFont typeface="Wingdings" pitchFamily="2" charset="2"/>
              <a:buChar char="v"/>
              <a:defRPr/>
            </a:pPr>
            <a:r>
              <a:rPr lang="en-US" altLang="zh-CN" sz="2000" dirty="0">
                <a:solidFill>
                  <a:schemeClr val="tx2"/>
                </a:solidFill>
                <a:latin typeface="微软雅黑" pitchFamily="34" charset="-122"/>
                <a:ea typeface="微软雅黑" pitchFamily="34" charset="-122"/>
                <a:sym typeface="Arial" charset="0"/>
              </a:rPr>
              <a:t>2 </a:t>
            </a:r>
            <a:r>
              <a:rPr lang="zh-CN" altLang="en-US" sz="2000" dirty="0">
                <a:solidFill>
                  <a:schemeClr val="tx2"/>
                </a:solidFill>
                <a:latin typeface="微软雅黑" pitchFamily="34" charset="-122"/>
                <a:ea typeface="微软雅黑" pitchFamily="34" charset="-122"/>
                <a:sym typeface="Arial" charset="0"/>
              </a:rPr>
              <a:t>实例化一个SAXParser解析类  </a:t>
            </a:r>
            <a:r>
              <a:rPr lang="zh-CN" altLang="en-US" sz="2000" dirty="0">
                <a:solidFill>
                  <a:srgbClr val="FF0000"/>
                </a:solidFill>
                <a:latin typeface="微软雅黑" pitchFamily="34" charset="-122"/>
                <a:ea typeface="微软雅黑" pitchFamily="34" charset="-122"/>
                <a:sym typeface="Arial" charset="0"/>
              </a:rPr>
              <a:t>parser </a:t>
            </a:r>
            <a:endParaRPr lang="en-US" altLang="zh-CN" sz="2000" dirty="0">
              <a:solidFill>
                <a:srgbClr val="FF0000"/>
              </a:solidFill>
              <a:latin typeface="微软雅黑" pitchFamily="34" charset="-122"/>
              <a:ea typeface="微软雅黑" pitchFamily="34" charset="-122"/>
              <a:sym typeface="Arial" charset="0"/>
            </a:endParaRPr>
          </a:p>
          <a:p>
            <a:pPr marL="0" indent="0">
              <a:lnSpc>
                <a:spcPct val="150000"/>
              </a:lnSpc>
              <a:spcBef>
                <a:spcPct val="20000"/>
              </a:spcBef>
              <a:buClr>
                <a:srgbClr val="0088CC"/>
              </a:buClr>
              <a:buFont typeface="Wingdings" pitchFamily="2" charset="2"/>
              <a:buChar char="v"/>
              <a:defRPr/>
            </a:pPr>
            <a:r>
              <a:rPr lang="en-US" altLang="zh-CN" sz="2000" dirty="0">
                <a:solidFill>
                  <a:schemeClr val="tx2"/>
                </a:solidFill>
                <a:latin typeface="微软雅黑" pitchFamily="34" charset="-122"/>
                <a:ea typeface="微软雅黑" pitchFamily="34" charset="-122"/>
                <a:sym typeface="Arial" charset="0"/>
              </a:rPr>
              <a:t>3 </a:t>
            </a:r>
            <a:r>
              <a:rPr lang="zh-CN" altLang="en-US" sz="2000" dirty="0">
                <a:solidFill>
                  <a:schemeClr val="tx2"/>
                </a:solidFill>
                <a:latin typeface="微软雅黑" pitchFamily="34" charset="-122"/>
                <a:ea typeface="微软雅黑" pitchFamily="34" charset="-122"/>
                <a:sym typeface="Arial" charset="0"/>
              </a:rPr>
              <a:t>实例化自定义的MyHandler类 </a:t>
            </a:r>
            <a:r>
              <a:rPr lang="zh-CN" altLang="en-US" sz="2000" dirty="0">
                <a:solidFill>
                  <a:srgbClr val="FF0000"/>
                </a:solidFill>
                <a:latin typeface="微软雅黑" pitchFamily="34" charset="-122"/>
                <a:ea typeface="微软雅黑" pitchFamily="34" charset="-122"/>
                <a:sym typeface="Arial" charset="0"/>
              </a:rPr>
              <a:t>myHandler</a:t>
            </a:r>
            <a:r>
              <a:rPr lang="zh-CN" altLang="en-US" sz="2000" dirty="0">
                <a:solidFill>
                  <a:srgbClr val="00CC66"/>
                </a:solidFill>
                <a:latin typeface="微软雅黑" pitchFamily="34" charset="-122"/>
                <a:ea typeface="微软雅黑" pitchFamily="34" charset="-122"/>
                <a:sym typeface="Arial" charset="0"/>
              </a:rPr>
              <a:t> </a:t>
            </a:r>
            <a:endParaRPr lang="en-US" altLang="zh-CN" sz="2000" dirty="0">
              <a:solidFill>
                <a:srgbClr val="00CC66"/>
              </a:solidFill>
              <a:latin typeface="微软雅黑" pitchFamily="34" charset="-122"/>
              <a:ea typeface="微软雅黑" pitchFamily="34" charset="-122"/>
              <a:sym typeface="Arial" charset="0"/>
            </a:endParaRPr>
          </a:p>
          <a:p>
            <a:pPr marL="0" indent="0">
              <a:lnSpc>
                <a:spcPct val="150000"/>
              </a:lnSpc>
              <a:spcBef>
                <a:spcPct val="20000"/>
              </a:spcBef>
              <a:buClr>
                <a:srgbClr val="0088CC"/>
              </a:buClr>
              <a:buFont typeface="Wingdings" pitchFamily="2" charset="2"/>
              <a:buChar char="v"/>
              <a:defRPr/>
            </a:pPr>
            <a:r>
              <a:rPr lang="en-US" altLang="zh-CN" sz="2000" dirty="0">
                <a:solidFill>
                  <a:schemeClr val="tx2"/>
                </a:solidFill>
                <a:latin typeface="微软雅黑" pitchFamily="34" charset="-122"/>
                <a:ea typeface="微软雅黑" pitchFamily="34" charset="-122"/>
                <a:sym typeface="Arial" charset="0"/>
              </a:rPr>
              <a:t>4 </a:t>
            </a:r>
            <a:r>
              <a:rPr lang="zh-CN" altLang="en-US" sz="2000" dirty="0">
                <a:solidFill>
                  <a:schemeClr val="tx2"/>
                </a:solidFill>
                <a:latin typeface="微软雅黑" pitchFamily="34" charset="-122"/>
                <a:ea typeface="微软雅黑" pitchFamily="34" charset="-122"/>
                <a:sym typeface="Arial" charset="0"/>
              </a:rPr>
              <a:t>根据自定义的Handler来解析xml文档  </a:t>
            </a:r>
            <a:r>
              <a:rPr lang="zh-CN" altLang="en-US" sz="2000" dirty="0">
                <a:solidFill>
                  <a:srgbClr val="FF0000"/>
                </a:solidFill>
                <a:latin typeface="微软雅黑" pitchFamily="34" charset="-122"/>
                <a:ea typeface="微软雅黑" pitchFamily="34" charset="-122"/>
                <a:sym typeface="Arial" charset="0"/>
              </a:rPr>
              <a:t>parser.parse(inputStream, myHandler)</a:t>
            </a:r>
          </a:p>
        </p:txBody>
      </p:sp>
    </p:spTree>
  </p:cSld>
  <p:clrMapOvr>
    <a:masterClrMapping/>
  </p:clrMapOvr>
  <p:transition spd="slow">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DOM</a:t>
            </a:r>
            <a:r>
              <a:rPr lang="zh-CN" altLang="en-US" sz="3200" dirty="0">
                <a:solidFill>
                  <a:schemeClr val="tx2"/>
                </a:solidFill>
                <a:latin typeface="黑体" pitchFamily="49" charset="-122"/>
                <a:ea typeface="黑体" pitchFamily="49" charset="-122"/>
              </a:rPr>
              <a:t>解析</a:t>
            </a:r>
            <a:r>
              <a:rPr lang="en-US" altLang="zh-CN" sz="3200" dirty="0">
                <a:solidFill>
                  <a:schemeClr val="tx2"/>
                </a:solidFill>
                <a:latin typeface="黑体" pitchFamily="49" charset="-122"/>
                <a:ea typeface="黑体" pitchFamily="49" charset="-122"/>
              </a:rPr>
              <a:t>XML</a:t>
            </a:r>
          </a:p>
        </p:txBody>
      </p:sp>
      <p:sp>
        <p:nvSpPr>
          <p:cNvPr id="45059"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6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DOM</a:t>
            </a:r>
            <a:r>
              <a:rPr lang="zh-CN" altLang="en-US" sz="2000" dirty="0">
                <a:solidFill>
                  <a:schemeClr val="tx2"/>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Document Object Model</a:t>
            </a:r>
            <a:r>
              <a:rPr lang="zh-CN" altLang="en-US" sz="2000" dirty="0">
                <a:solidFill>
                  <a:schemeClr val="tx2"/>
                </a:solidFill>
                <a:latin typeface="微软雅黑" pitchFamily="34" charset="-122"/>
                <a:ea typeface="微软雅黑" pitchFamily="34" charset="-122"/>
              </a:rPr>
              <a:t>)，对象文档模型，定义了访问和操作</a:t>
            </a:r>
            <a:r>
              <a:rPr lang="en-US" altLang="zh-CN" sz="2000" dirty="0">
                <a:solidFill>
                  <a:schemeClr val="tx2"/>
                </a:solidFill>
                <a:latin typeface="微软雅黑" pitchFamily="34" charset="-122"/>
                <a:ea typeface="微软雅黑" pitchFamily="34" charset="-122"/>
              </a:rPr>
              <a:t>XML</a:t>
            </a:r>
            <a:r>
              <a:rPr lang="zh-CN" altLang="en-US" sz="2000" dirty="0">
                <a:solidFill>
                  <a:schemeClr val="tx2"/>
                </a:solidFill>
                <a:latin typeface="微软雅黑" pitchFamily="34" charset="-122"/>
                <a:ea typeface="微软雅黑" pitchFamily="34" charset="-122"/>
              </a:rPr>
              <a:t>文档的标准方法。</a:t>
            </a:r>
            <a:endParaRPr lang="en-US" altLang="zh-CN" sz="2000" dirty="0">
              <a:solidFill>
                <a:schemeClr val="tx2"/>
              </a:solidFill>
              <a:latin typeface="微软雅黑" pitchFamily="34" charset="-122"/>
              <a:ea typeface="微软雅黑" pitchFamily="34" charset="-122"/>
            </a:endParaRPr>
          </a:p>
          <a:p>
            <a:pPr>
              <a:lnSpc>
                <a:spcPct val="16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将整个</a:t>
            </a:r>
            <a:r>
              <a:rPr lang="en-US" altLang="zh-CN" sz="2000" dirty="0">
                <a:solidFill>
                  <a:schemeClr val="tx2"/>
                </a:solidFill>
                <a:latin typeface="微软雅黑" pitchFamily="34" charset="-122"/>
                <a:ea typeface="微软雅黑" pitchFamily="34" charset="-122"/>
              </a:rPr>
              <a:t>XML</a:t>
            </a:r>
            <a:r>
              <a:rPr lang="zh-CN" altLang="en-US" sz="2000" dirty="0">
                <a:solidFill>
                  <a:schemeClr val="tx2"/>
                </a:solidFill>
                <a:latin typeface="微软雅黑" pitchFamily="34" charset="-122"/>
                <a:ea typeface="微软雅黑" pitchFamily="34" charset="-122"/>
              </a:rPr>
              <a:t>文档载入内存</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所以效率较低，不推荐使用</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，每一个节点当做一个对象。</a:t>
            </a:r>
          </a:p>
          <a:p>
            <a:pPr>
              <a:lnSpc>
                <a:spcPct val="16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DOM</a:t>
            </a:r>
            <a:r>
              <a:rPr lang="zh-CN" altLang="en-US" sz="2000" dirty="0">
                <a:solidFill>
                  <a:schemeClr val="tx2"/>
                </a:solidFill>
                <a:latin typeface="微软雅黑" pitchFamily="34" charset="-122"/>
                <a:ea typeface="微软雅黑" pitchFamily="34" charset="-122"/>
              </a:rPr>
              <a:t>把</a:t>
            </a:r>
            <a:r>
              <a:rPr lang="en-US" altLang="zh-CN" sz="2000" dirty="0">
                <a:solidFill>
                  <a:schemeClr val="tx2"/>
                </a:solidFill>
                <a:latin typeface="微软雅黑" pitchFamily="34" charset="-122"/>
                <a:ea typeface="微软雅黑" pitchFamily="34" charset="-122"/>
              </a:rPr>
              <a:t>XML</a:t>
            </a:r>
            <a:r>
              <a:rPr lang="zh-CN" altLang="en-US" sz="2000" dirty="0">
                <a:solidFill>
                  <a:schemeClr val="tx2"/>
                </a:solidFill>
                <a:latin typeface="微软雅黑" pitchFamily="34" charset="-122"/>
                <a:ea typeface="微软雅黑" pitchFamily="34" charset="-122"/>
              </a:rPr>
              <a:t>文档作为树结构来查看。能够通过</a:t>
            </a:r>
            <a:r>
              <a:rPr lang="en-US" altLang="zh-CN" sz="2000" dirty="0">
                <a:solidFill>
                  <a:schemeClr val="tx2"/>
                </a:solidFill>
                <a:latin typeface="微软雅黑" pitchFamily="34" charset="-122"/>
                <a:ea typeface="微软雅黑" pitchFamily="34" charset="-122"/>
              </a:rPr>
              <a:t>DOM</a:t>
            </a:r>
            <a:r>
              <a:rPr lang="zh-CN" altLang="en-US" sz="2000" dirty="0">
                <a:solidFill>
                  <a:schemeClr val="tx2"/>
                </a:solidFill>
                <a:latin typeface="微软雅黑" pitchFamily="34" charset="-122"/>
                <a:ea typeface="微软雅黑" pitchFamily="34" charset="-122"/>
              </a:rPr>
              <a:t>树来访问所有元素，可以修改或删除它们的内容，并创建新的元素。</a:t>
            </a:r>
            <a:endParaRPr lang="en-US" altLang="zh-CN" sz="2000" dirty="0">
              <a:solidFill>
                <a:schemeClr val="tx2"/>
              </a:solidFill>
              <a:latin typeface="微软雅黑" pitchFamily="34" charset="-122"/>
              <a:ea typeface="微软雅黑" pitchFamily="34" charset="-122"/>
            </a:endParaRPr>
          </a:p>
          <a:p>
            <a:pPr>
              <a:lnSpc>
                <a:spcPct val="16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元素，它们的文本，以及它们的属性，都被认为是节点。</a:t>
            </a:r>
          </a:p>
        </p:txBody>
      </p:sp>
    </p:spTree>
    <p:extLst>
      <p:ext uri="{BB962C8B-B14F-4D97-AF65-F5344CB8AC3E}">
        <p14:creationId xmlns:p14="http://schemas.microsoft.com/office/powerpoint/2010/main" val="3237152614"/>
      </p:ext>
    </p:extLst>
  </p:cSld>
  <p:clrMapOvr>
    <a:masterClrMapping/>
  </p:clrMapOvr>
  <p:transition spd="slow">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PULL</a:t>
            </a:r>
            <a:r>
              <a:rPr lang="zh-CN" altLang="en-US" sz="3200">
                <a:solidFill>
                  <a:schemeClr val="tx2"/>
                </a:solidFill>
                <a:latin typeface="黑体" pitchFamily="49" charset="-122"/>
                <a:ea typeface="黑体" pitchFamily="49" charset="-122"/>
              </a:rPr>
              <a:t>解析</a:t>
            </a:r>
            <a:r>
              <a:rPr lang="en-US" altLang="zh-CN" sz="3200">
                <a:solidFill>
                  <a:schemeClr val="tx2"/>
                </a:solidFill>
                <a:latin typeface="黑体" pitchFamily="49" charset="-122"/>
                <a:ea typeface="黑体" pitchFamily="49" charset="-122"/>
              </a:rPr>
              <a:t>XML</a:t>
            </a:r>
          </a:p>
        </p:txBody>
      </p:sp>
      <p:sp>
        <p:nvSpPr>
          <p:cNvPr id="48131" name="Rectangle 3"/>
          <p:cNvSpPr txBox="1">
            <a:spLocks noChangeArrowheads="1"/>
          </p:cNvSpPr>
          <p:nvPr/>
        </p:nvSpPr>
        <p:spPr bwMode="auto">
          <a:xfrm>
            <a:off x="457200" y="1484313"/>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70000"/>
              </a:lnSpc>
              <a:spcBef>
                <a:spcPct val="20000"/>
              </a:spcBef>
              <a:buClr>
                <a:srgbClr val="0088CC"/>
              </a:buClr>
              <a:buFont typeface="Wingdings" pitchFamily="2" charset="2"/>
              <a:buChar char="v"/>
            </a:pPr>
            <a:r>
              <a:rPr lang="zh-CN" altLang="en-US" sz="2000">
                <a:solidFill>
                  <a:schemeClr val="tx2"/>
                </a:solidFill>
                <a:latin typeface="微软雅黑" pitchFamily="34" charset="-122"/>
                <a:ea typeface="微软雅黑" pitchFamily="34" charset="-122"/>
              </a:rPr>
              <a:t>pull解析和sax解析</a:t>
            </a:r>
            <a:r>
              <a:rPr lang="zh-CN" altLang="en-US" sz="2000">
                <a:solidFill>
                  <a:srgbClr val="FF0000"/>
                </a:solidFill>
                <a:latin typeface="微软雅黑" pitchFamily="34" charset="-122"/>
                <a:ea typeface="微软雅黑" pitchFamily="34" charset="-122"/>
              </a:rPr>
              <a:t>类似</a:t>
            </a:r>
            <a:r>
              <a:rPr lang="zh-CN" altLang="en-US" sz="2000">
                <a:solidFill>
                  <a:schemeClr val="tx2"/>
                </a:solidFill>
                <a:latin typeface="微软雅黑" pitchFamily="34" charset="-122"/>
                <a:ea typeface="微软雅黑" pitchFamily="34" charset="-122"/>
              </a:rPr>
              <a:t>，都是基于</a:t>
            </a:r>
            <a:r>
              <a:rPr lang="zh-CN" altLang="en-US" sz="2000">
                <a:solidFill>
                  <a:srgbClr val="FF0000"/>
                </a:solidFill>
                <a:latin typeface="微软雅黑" pitchFamily="34" charset="-122"/>
                <a:ea typeface="微软雅黑" pitchFamily="34" charset="-122"/>
              </a:rPr>
              <a:t>事件流</a:t>
            </a:r>
            <a:r>
              <a:rPr lang="zh-CN" altLang="en-US" sz="2000">
                <a:solidFill>
                  <a:schemeClr val="tx2"/>
                </a:solidFill>
                <a:latin typeface="微软雅黑" pitchFamily="34" charset="-122"/>
                <a:ea typeface="微软雅黑" pitchFamily="34" charset="-122"/>
              </a:rPr>
              <a:t>的方式，在Android中自带了pull解析的jar包</a:t>
            </a:r>
          </a:p>
          <a:p>
            <a:pPr>
              <a:lnSpc>
                <a:spcPct val="170000"/>
              </a:lnSpc>
              <a:spcBef>
                <a:spcPct val="20000"/>
              </a:spcBef>
              <a:buClr>
                <a:srgbClr val="0088CC"/>
              </a:buClr>
              <a:buFont typeface="Wingdings" pitchFamily="2" charset="2"/>
              <a:buChar char="v"/>
            </a:pPr>
            <a:r>
              <a:rPr lang="zh-CN" altLang="en-US" sz="2000">
                <a:solidFill>
                  <a:schemeClr val="tx2"/>
                </a:solidFill>
                <a:latin typeface="微软雅黑" pitchFamily="34" charset="-122"/>
                <a:ea typeface="微软雅黑" pitchFamily="34" charset="-122"/>
              </a:rPr>
              <a:t>Pull解析器和SAX解析器的</a:t>
            </a:r>
            <a:r>
              <a:rPr lang="zh-CN" altLang="en-US" sz="2000">
                <a:solidFill>
                  <a:srgbClr val="FF0000"/>
                </a:solidFill>
                <a:latin typeface="微软雅黑" pitchFamily="34" charset="-122"/>
                <a:ea typeface="微软雅黑" pitchFamily="34" charset="-122"/>
              </a:rPr>
              <a:t>区别</a:t>
            </a:r>
            <a:r>
              <a:rPr lang="zh-CN" altLang="en-US" sz="2000">
                <a:solidFill>
                  <a:schemeClr val="tx2"/>
                </a:solidFill>
                <a:latin typeface="微软雅黑" pitchFamily="34" charset="-122"/>
                <a:ea typeface="微软雅黑" pitchFamily="34" charset="-122"/>
              </a:rPr>
              <a:t>：</a:t>
            </a:r>
          </a:p>
          <a:p>
            <a:pPr lvl="1">
              <a:lnSpc>
                <a:spcPct val="170000"/>
              </a:lnSpc>
              <a:spcBef>
                <a:spcPct val="20000"/>
              </a:spcBef>
              <a:buClr>
                <a:schemeClr val="accent1"/>
              </a:buClr>
              <a:buFont typeface="Wingdings" pitchFamily="2" charset="2"/>
              <a:buChar char="§"/>
            </a:pPr>
            <a:r>
              <a:rPr lang="zh-CN" altLang="en-US" sz="2000">
                <a:solidFill>
                  <a:srgbClr val="FF0000"/>
                </a:solidFill>
                <a:latin typeface="微软雅黑" pitchFamily="34" charset="-122"/>
                <a:ea typeface="微软雅黑" pitchFamily="34" charset="-122"/>
              </a:rPr>
              <a:t>SAX解析器</a:t>
            </a:r>
            <a:r>
              <a:rPr lang="zh-CN" altLang="en-US" sz="2000">
                <a:solidFill>
                  <a:schemeClr val="tx2"/>
                </a:solidFill>
                <a:latin typeface="微软雅黑" pitchFamily="34" charset="-122"/>
                <a:ea typeface="微软雅黑" pitchFamily="34" charset="-122"/>
              </a:rPr>
              <a:t>的工作方式是自动将事件推入注册的事件处理器进行处理，因此你</a:t>
            </a:r>
            <a:r>
              <a:rPr lang="zh-CN" altLang="en-US" sz="2000">
                <a:solidFill>
                  <a:srgbClr val="FF0000"/>
                </a:solidFill>
                <a:latin typeface="微软雅黑" pitchFamily="34" charset="-122"/>
                <a:ea typeface="微软雅黑" pitchFamily="34" charset="-122"/>
              </a:rPr>
              <a:t>不能控制事件的处理主动结束</a:t>
            </a:r>
            <a:r>
              <a:rPr lang="zh-CN" altLang="en-US" sz="2000">
                <a:solidFill>
                  <a:schemeClr val="tx2"/>
                </a:solidFill>
                <a:latin typeface="微软雅黑" pitchFamily="34" charset="-122"/>
                <a:ea typeface="微软雅黑" pitchFamily="34" charset="-122"/>
              </a:rPr>
              <a:t>；</a:t>
            </a:r>
          </a:p>
          <a:p>
            <a:pPr lvl="1">
              <a:lnSpc>
                <a:spcPct val="170000"/>
              </a:lnSpc>
              <a:spcBef>
                <a:spcPct val="20000"/>
              </a:spcBef>
              <a:buClr>
                <a:schemeClr val="accent1"/>
              </a:buClr>
              <a:buFont typeface="Wingdings" pitchFamily="2" charset="2"/>
              <a:buChar char="§"/>
            </a:pPr>
            <a:r>
              <a:rPr lang="zh-CN" altLang="en-US" sz="2000">
                <a:solidFill>
                  <a:srgbClr val="FF0000"/>
                </a:solidFill>
                <a:latin typeface="微软雅黑" pitchFamily="34" charset="-122"/>
                <a:ea typeface="微软雅黑" pitchFamily="34" charset="-122"/>
              </a:rPr>
              <a:t>Pull解析器</a:t>
            </a:r>
            <a:r>
              <a:rPr lang="zh-CN" altLang="en-US" sz="2000">
                <a:solidFill>
                  <a:schemeClr val="tx2"/>
                </a:solidFill>
                <a:latin typeface="微软雅黑" pitchFamily="34" charset="-122"/>
                <a:ea typeface="微软雅黑" pitchFamily="34" charset="-122"/>
              </a:rPr>
              <a:t>允许你的应用程序代码主动从解析器中获取事件，正因为是</a:t>
            </a:r>
            <a:r>
              <a:rPr lang="zh-CN" altLang="en-US" sz="2000">
                <a:solidFill>
                  <a:srgbClr val="FF0000"/>
                </a:solidFill>
                <a:latin typeface="微软雅黑" pitchFamily="34" charset="-122"/>
                <a:ea typeface="微软雅黑" pitchFamily="34" charset="-122"/>
              </a:rPr>
              <a:t>主动</a:t>
            </a:r>
            <a:r>
              <a:rPr lang="zh-CN" altLang="en-US" sz="2000">
                <a:solidFill>
                  <a:schemeClr val="tx2"/>
                </a:solidFill>
                <a:latin typeface="微软雅黑" pitchFamily="34" charset="-122"/>
                <a:ea typeface="微软雅黑" pitchFamily="34" charset="-122"/>
              </a:rPr>
              <a:t>获取事件，因此可以在满足了需要的条件后不再获取事件，</a:t>
            </a:r>
            <a:r>
              <a:rPr lang="zh-CN" altLang="en-US" sz="2000">
                <a:solidFill>
                  <a:srgbClr val="FF0000"/>
                </a:solidFill>
                <a:latin typeface="微软雅黑" pitchFamily="34" charset="-122"/>
                <a:ea typeface="微软雅黑" pitchFamily="34" charset="-122"/>
              </a:rPr>
              <a:t>结束解析</a:t>
            </a:r>
          </a:p>
        </p:txBody>
      </p:sp>
    </p:spTree>
  </p:cSld>
  <p:clrMapOvr>
    <a:masterClrMapping/>
  </p:clrMapOvr>
  <p:transition spd="slow">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PULL</a:t>
            </a:r>
            <a:r>
              <a:rPr lang="zh-CN" altLang="en-US" sz="3200">
                <a:solidFill>
                  <a:schemeClr val="tx2"/>
                </a:solidFill>
                <a:latin typeface="黑体" pitchFamily="49" charset="-122"/>
                <a:ea typeface="黑体" pitchFamily="49" charset="-122"/>
              </a:rPr>
              <a:t>解析器事件</a:t>
            </a:r>
            <a:endParaRPr lang="en-US" altLang="zh-CN" sz="3200">
              <a:solidFill>
                <a:schemeClr val="tx2"/>
              </a:solidFill>
              <a:latin typeface="黑体" pitchFamily="49" charset="-122"/>
              <a:ea typeface="黑体" pitchFamily="49" charset="-122"/>
            </a:endParaRPr>
          </a:p>
        </p:txBody>
      </p:sp>
      <p:sp>
        <p:nvSpPr>
          <p:cNvPr id="49155"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rgbClr val="FF0000"/>
                </a:solidFill>
                <a:latin typeface="微软雅黑" pitchFamily="34" charset="-122"/>
                <a:ea typeface="微软雅黑" pitchFamily="34" charset="-122"/>
              </a:rPr>
              <a:t>START_DOCUMENT</a:t>
            </a:r>
            <a:r>
              <a:rPr lang="zh-CN" altLang="en-US" sz="2000" dirty="0">
                <a:solidFill>
                  <a:schemeClr val="tx2"/>
                </a:solidFill>
                <a:latin typeface="微软雅黑" pitchFamily="34" charset="-122"/>
                <a:ea typeface="微软雅黑" pitchFamily="34" charset="-122"/>
              </a:rPr>
              <a:t> 	开始文档</a:t>
            </a:r>
          </a:p>
          <a:p>
            <a:pPr>
              <a:lnSpc>
                <a:spcPct val="150000"/>
              </a:lnSpc>
              <a:spcBef>
                <a:spcPct val="20000"/>
              </a:spcBef>
              <a:buClr>
                <a:srgbClr val="0088CC"/>
              </a:buClr>
              <a:buFont typeface="Wingdings" pitchFamily="2" charset="2"/>
              <a:buChar char="v"/>
            </a:pPr>
            <a:r>
              <a:rPr lang="zh-CN" altLang="en-US" sz="2000" dirty="0">
                <a:solidFill>
                  <a:srgbClr val="FF0000"/>
                </a:solidFill>
                <a:latin typeface="微软雅黑" pitchFamily="34" charset="-122"/>
                <a:ea typeface="微软雅黑" pitchFamily="34" charset="-122"/>
              </a:rPr>
              <a:t>END_DOCUMENT</a:t>
            </a:r>
            <a:r>
              <a:rPr lang="zh-CN" altLang="en-US" sz="2000" dirty="0">
                <a:solidFill>
                  <a:schemeClr val="tx2"/>
                </a:solidFill>
                <a:latin typeface="微软雅黑" pitchFamily="34" charset="-122"/>
                <a:ea typeface="微软雅黑" pitchFamily="34" charset="-122"/>
              </a:rPr>
              <a:t> 		结束文档</a:t>
            </a:r>
          </a:p>
          <a:p>
            <a:pPr>
              <a:lnSpc>
                <a:spcPct val="150000"/>
              </a:lnSpc>
              <a:spcBef>
                <a:spcPct val="20000"/>
              </a:spcBef>
              <a:buClr>
                <a:srgbClr val="0088CC"/>
              </a:buClr>
              <a:buFont typeface="Wingdings" pitchFamily="2" charset="2"/>
              <a:buChar char="v"/>
            </a:pPr>
            <a:r>
              <a:rPr lang="zh-CN" altLang="en-US" sz="2000" dirty="0">
                <a:solidFill>
                  <a:srgbClr val="FF0000"/>
                </a:solidFill>
                <a:latin typeface="微软雅黑" pitchFamily="34" charset="-122"/>
                <a:ea typeface="微软雅黑" pitchFamily="34" charset="-122"/>
              </a:rPr>
              <a:t>START_TAG</a:t>
            </a:r>
            <a:r>
              <a:rPr lang="zh-CN" altLang="en-US" sz="2000" dirty="0">
                <a:solidFill>
                  <a:schemeClr val="tx2"/>
                </a:solidFill>
                <a:latin typeface="微软雅黑" pitchFamily="34" charset="-122"/>
                <a:ea typeface="微软雅黑" pitchFamily="34" charset="-122"/>
              </a:rPr>
              <a:t> 		</a:t>
            </a:r>
            <a:r>
              <a:rPr lang="en-US" altLang="zh-CN" sz="2000" dirty="0">
                <a:solidFill>
                  <a:schemeClr val="tx2"/>
                </a:solidFill>
                <a:latin typeface="微软雅黑" pitchFamily="34" charset="-122"/>
                <a:ea typeface="微软雅黑" pitchFamily="34" charset="-122"/>
              </a:rPr>
              <a:t>	</a:t>
            </a:r>
            <a:r>
              <a:rPr lang="zh-CN" altLang="en-US" sz="2000" dirty="0">
                <a:solidFill>
                  <a:schemeClr val="tx2"/>
                </a:solidFill>
                <a:latin typeface="微软雅黑" pitchFamily="34" charset="-122"/>
                <a:ea typeface="微软雅黑" pitchFamily="34" charset="-122"/>
              </a:rPr>
              <a:t>开始元素</a:t>
            </a:r>
          </a:p>
          <a:p>
            <a:pPr>
              <a:lnSpc>
                <a:spcPct val="150000"/>
              </a:lnSpc>
              <a:spcBef>
                <a:spcPct val="20000"/>
              </a:spcBef>
              <a:buClr>
                <a:srgbClr val="0088CC"/>
              </a:buClr>
              <a:buFont typeface="Wingdings" pitchFamily="2" charset="2"/>
              <a:buChar char="v"/>
            </a:pPr>
            <a:r>
              <a:rPr lang="zh-CN" altLang="en-US" sz="2000" dirty="0">
                <a:solidFill>
                  <a:srgbClr val="FF0000"/>
                </a:solidFill>
                <a:latin typeface="微软雅黑" pitchFamily="34" charset="-122"/>
                <a:ea typeface="微软雅黑" pitchFamily="34" charset="-122"/>
              </a:rPr>
              <a:t>END_TAG</a:t>
            </a:r>
            <a:r>
              <a:rPr lang="zh-CN" altLang="en-US" sz="2000" dirty="0">
                <a:solidFill>
                  <a:schemeClr val="tx2"/>
                </a:solidFill>
                <a:latin typeface="微软雅黑" pitchFamily="34" charset="-122"/>
                <a:ea typeface="微软雅黑" pitchFamily="34" charset="-122"/>
              </a:rPr>
              <a:t> 			结束元素</a:t>
            </a:r>
          </a:p>
          <a:p>
            <a:pPr>
              <a:lnSpc>
                <a:spcPct val="150000"/>
              </a:lnSpc>
              <a:spcBef>
                <a:spcPct val="20000"/>
              </a:spcBef>
              <a:buClr>
                <a:srgbClr val="0088CC"/>
              </a:buClr>
              <a:buFont typeface="Wingdings" pitchFamily="2" charset="2"/>
              <a:buChar char="v"/>
            </a:pPr>
            <a:r>
              <a:rPr lang="zh-CN" altLang="en-US" sz="2000" dirty="0">
                <a:solidFill>
                  <a:srgbClr val="FF0000"/>
                </a:solidFill>
                <a:latin typeface="微软雅黑" pitchFamily="34" charset="-122"/>
                <a:ea typeface="微软雅黑" pitchFamily="34" charset="-122"/>
              </a:rPr>
              <a:t>TEXT</a:t>
            </a:r>
            <a:r>
              <a:rPr lang="zh-CN" altLang="en-US" sz="2000" dirty="0">
                <a:solidFill>
                  <a:schemeClr val="tx2"/>
                </a:solidFill>
                <a:latin typeface="微软雅黑" pitchFamily="34" charset="-122"/>
                <a:ea typeface="微软雅黑" pitchFamily="34" charset="-122"/>
              </a:rPr>
              <a:t> 			遇到元素内容</a:t>
            </a:r>
          </a:p>
          <a:p>
            <a:pPr>
              <a:lnSpc>
                <a:spcPct val="150000"/>
              </a:lnSpc>
              <a:spcBef>
                <a:spcPct val="20000"/>
              </a:spcBef>
              <a:buClr>
                <a:srgbClr val="0088CC"/>
              </a:buClr>
              <a:buFont typeface="Wingdings" pitchFamily="2" charset="2"/>
              <a:buChar char="v"/>
            </a:pPr>
            <a:r>
              <a:rPr lang="zh-CN" altLang="en-US" sz="2000" b="1" dirty="0">
                <a:solidFill>
                  <a:srgbClr val="00CC66"/>
                </a:solidFill>
                <a:latin typeface="微软雅黑" pitchFamily="34" charset="-122"/>
                <a:ea typeface="微软雅黑" pitchFamily="34" charset="-122"/>
              </a:rPr>
              <a:t>next() </a:t>
            </a:r>
            <a:r>
              <a:rPr lang="zh-CN" altLang="en-US" sz="2000" dirty="0">
                <a:solidFill>
                  <a:schemeClr val="tx2"/>
                </a:solidFill>
                <a:latin typeface="微软雅黑" pitchFamily="34" charset="-122"/>
                <a:ea typeface="微软雅黑" pitchFamily="34" charset="-122"/>
              </a:rPr>
              <a:t>			</a:t>
            </a:r>
            <a:r>
              <a:rPr lang="zh-CN" altLang="en-US" sz="2000" b="1" dirty="0">
                <a:solidFill>
                  <a:srgbClr val="00CC66"/>
                </a:solidFill>
                <a:latin typeface="微软雅黑" pitchFamily="34" charset="-122"/>
                <a:ea typeface="微软雅黑" pitchFamily="34" charset="-122"/>
              </a:rPr>
              <a:t>主动提取事件</a:t>
            </a:r>
          </a:p>
          <a:p>
            <a:pPr>
              <a:lnSpc>
                <a:spcPct val="150000"/>
              </a:lnSpc>
              <a:spcBef>
                <a:spcPct val="20000"/>
              </a:spcBef>
              <a:buClr>
                <a:srgbClr val="0088CC"/>
              </a:buClr>
              <a:buFont typeface="Wingdings" pitchFamily="2" charset="2"/>
              <a:buChar char="v"/>
            </a:pPr>
            <a:r>
              <a:rPr lang="zh-CN" altLang="en-US" sz="2000" b="1" dirty="0">
                <a:solidFill>
                  <a:srgbClr val="00CC66"/>
                </a:solidFill>
                <a:latin typeface="微软雅黑" pitchFamily="34" charset="-122"/>
                <a:ea typeface="微软雅黑" pitchFamily="34" charset="-122"/>
              </a:rPr>
              <a:t>getEventType() 		获取事件类型</a:t>
            </a:r>
          </a:p>
        </p:txBody>
      </p:sp>
    </p:spTree>
  </p:cSld>
  <p:clrMapOvr>
    <a:masterClrMapping/>
  </p:clrMapOvr>
  <p:transition spd="slow">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PULL</a:t>
            </a:r>
            <a:r>
              <a:rPr lang="zh-CN" altLang="en-US" sz="3200">
                <a:solidFill>
                  <a:schemeClr val="tx2"/>
                </a:solidFill>
                <a:latin typeface="黑体" pitchFamily="49" charset="-122"/>
                <a:ea typeface="黑体" pitchFamily="49" charset="-122"/>
              </a:rPr>
              <a:t>解析</a:t>
            </a:r>
            <a:r>
              <a:rPr lang="en-US" altLang="zh-CN" sz="3200">
                <a:solidFill>
                  <a:schemeClr val="tx2"/>
                </a:solidFill>
                <a:latin typeface="黑体" pitchFamily="49" charset="-122"/>
                <a:ea typeface="黑体" pitchFamily="49" charset="-122"/>
              </a:rPr>
              <a:t>XML</a:t>
            </a:r>
            <a:r>
              <a:rPr lang="zh-CN" altLang="en-US" sz="3200">
                <a:solidFill>
                  <a:schemeClr val="tx2"/>
                </a:solidFill>
                <a:latin typeface="黑体" pitchFamily="49" charset="-122"/>
                <a:ea typeface="黑体" pitchFamily="49" charset="-122"/>
              </a:rPr>
              <a:t>的步骤</a:t>
            </a:r>
            <a:endParaRPr lang="en-US" altLang="zh-CN" sz="3200">
              <a:solidFill>
                <a:schemeClr val="tx2"/>
              </a:solidFill>
              <a:latin typeface="黑体" pitchFamily="49" charset="-122"/>
              <a:ea typeface="黑体" pitchFamily="49" charset="-122"/>
            </a:endParaRPr>
          </a:p>
        </p:txBody>
      </p:sp>
      <p:sp>
        <p:nvSpPr>
          <p:cNvPr id="50179" name="Rectangle 3"/>
          <p:cNvSpPr txBox="1">
            <a:spLocks noChangeArrowheads="1"/>
          </p:cNvSpPr>
          <p:nvPr/>
        </p:nvSpPr>
        <p:spPr bwMode="auto">
          <a:xfrm>
            <a:off x="468313" y="1196975"/>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a:solidFill>
                  <a:srgbClr val="FF0000"/>
                </a:solidFill>
                <a:latin typeface="微软雅黑" pitchFamily="34" charset="-122"/>
                <a:ea typeface="微软雅黑" pitchFamily="34" charset="-122"/>
              </a:rPr>
              <a:t>创建XmlPullParserFactory解析工厂   </a:t>
            </a:r>
          </a:p>
          <a:p>
            <a:pPr lvl="1">
              <a:lnSpc>
                <a:spcPct val="15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 XmlPullParserFactory factory=XmlPullParserFactory.newInstance();</a:t>
            </a:r>
          </a:p>
          <a:p>
            <a:pPr>
              <a:lnSpc>
                <a:spcPct val="150000"/>
              </a:lnSpc>
              <a:spcBef>
                <a:spcPct val="20000"/>
              </a:spcBef>
              <a:buClr>
                <a:srgbClr val="0088CC"/>
              </a:buClr>
              <a:buFont typeface="Wingdings" pitchFamily="2" charset="2"/>
              <a:buChar char="v"/>
            </a:pPr>
            <a:r>
              <a:rPr lang="zh-CN" altLang="en-US" sz="2000">
                <a:solidFill>
                  <a:srgbClr val="FF0000"/>
                </a:solidFill>
                <a:latin typeface="微软雅黑" pitchFamily="34" charset="-122"/>
                <a:ea typeface="微软雅黑" pitchFamily="34" charset="-122"/>
              </a:rPr>
              <a:t>通过XmlPullParserFactory工厂类实例化一个XmlPullParser解析类</a:t>
            </a:r>
          </a:p>
          <a:p>
            <a:pPr lvl="1">
              <a:lnSpc>
                <a:spcPct val="15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 XmlPullParser parser = factory.newPullParser();</a:t>
            </a:r>
          </a:p>
          <a:p>
            <a:pPr>
              <a:lnSpc>
                <a:spcPct val="150000"/>
              </a:lnSpc>
              <a:spcBef>
                <a:spcPct val="20000"/>
              </a:spcBef>
              <a:buClr>
                <a:srgbClr val="0088CC"/>
              </a:buClr>
              <a:buFont typeface="Wingdings" pitchFamily="2" charset="2"/>
              <a:buChar char="v"/>
            </a:pPr>
            <a:r>
              <a:rPr lang="zh-CN" altLang="en-US" sz="2000">
                <a:solidFill>
                  <a:srgbClr val="FF0000"/>
                </a:solidFill>
                <a:latin typeface="微软雅黑" pitchFamily="34" charset="-122"/>
                <a:ea typeface="微软雅黑" pitchFamily="34" charset="-122"/>
              </a:rPr>
              <a:t>根据指定的编码来解析xml文档</a:t>
            </a:r>
          </a:p>
          <a:p>
            <a:pPr lvl="1">
              <a:lnSpc>
                <a:spcPct val="15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 parser.setInput(inputStream, "utf-8");</a:t>
            </a:r>
          </a:p>
          <a:p>
            <a:pPr>
              <a:lnSpc>
                <a:spcPct val="150000"/>
              </a:lnSpc>
              <a:spcBef>
                <a:spcPct val="20000"/>
              </a:spcBef>
              <a:buClr>
                <a:srgbClr val="0088CC"/>
              </a:buClr>
              <a:buFont typeface="Wingdings" pitchFamily="2" charset="2"/>
              <a:buChar char="v"/>
            </a:pPr>
            <a:r>
              <a:rPr lang="zh-CN" altLang="en-US" sz="2000">
                <a:solidFill>
                  <a:srgbClr val="FF0000"/>
                </a:solidFill>
                <a:latin typeface="微软雅黑" pitchFamily="34" charset="-122"/>
                <a:ea typeface="微软雅黑" pitchFamily="34" charset="-122"/>
              </a:rPr>
              <a:t>获取事件类型，循环解析文档</a:t>
            </a:r>
          </a:p>
          <a:p>
            <a:pPr lvl="1">
              <a:lnSpc>
                <a:spcPct val="13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int eventType=parser.getEventType()；</a:t>
            </a:r>
          </a:p>
          <a:p>
            <a:pPr lvl="1">
              <a:lnSpc>
                <a:spcPct val="13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 while(eventType != XmlPullParser.END_DOCUMENT)｛</a:t>
            </a:r>
          </a:p>
          <a:p>
            <a:pPr lvl="2">
              <a:lnSpc>
                <a:spcPct val="130000"/>
              </a:lnSpc>
              <a:spcBef>
                <a:spcPct val="20000"/>
              </a:spcBef>
              <a:buClr>
                <a:schemeClr val="tx1"/>
              </a:buClr>
              <a:buFont typeface="Wingdings" pitchFamily="2" charset="2"/>
              <a:buNone/>
            </a:pPr>
            <a:r>
              <a:rPr lang="zh-CN" altLang="en-US" sz="1400">
                <a:solidFill>
                  <a:schemeClr val="tx2"/>
                </a:solidFill>
                <a:latin typeface="微软雅黑" pitchFamily="34" charset="-122"/>
                <a:ea typeface="微软雅黑" pitchFamily="34" charset="-122"/>
              </a:rPr>
              <a:t>  …………</a:t>
            </a:r>
          </a:p>
          <a:p>
            <a:pPr lvl="2">
              <a:lnSpc>
                <a:spcPct val="130000"/>
              </a:lnSpc>
              <a:spcBef>
                <a:spcPct val="20000"/>
              </a:spcBef>
              <a:buClr>
                <a:schemeClr val="tx1"/>
              </a:buClr>
              <a:buFont typeface="Wingdings" pitchFamily="2" charset="2"/>
              <a:buNone/>
            </a:pPr>
            <a:r>
              <a:rPr lang="zh-CN" altLang="en-US" sz="1400">
                <a:solidFill>
                  <a:schemeClr val="tx2"/>
                </a:solidFill>
                <a:latin typeface="微软雅黑" pitchFamily="34" charset="-122"/>
                <a:ea typeface="微软雅黑" pitchFamily="34" charset="-122"/>
              </a:rPr>
              <a:t> //    通过next()方法触发下一个事件</a:t>
            </a:r>
          </a:p>
          <a:p>
            <a:pPr lvl="2">
              <a:lnSpc>
                <a:spcPct val="130000"/>
              </a:lnSpc>
              <a:spcBef>
                <a:spcPct val="20000"/>
              </a:spcBef>
              <a:buClr>
                <a:schemeClr val="tx1"/>
              </a:buClr>
              <a:buFont typeface="Wingdings" pitchFamily="2" charset="2"/>
              <a:buNone/>
            </a:pPr>
            <a:r>
              <a:rPr lang="zh-CN" altLang="en-US" sz="1400">
                <a:solidFill>
                  <a:schemeClr val="tx2"/>
                </a:solidFill>
                <a:latin typeface="微软雅黑" pitchFamily="34" charset="-122"/>
                <a:ea typeface="微软雅黑" pitchFamily="34" charset="-122"/>
              </a:rPr>
              <a:t>   eventType = parser.next();</a:t>
            </a:r>
          </a:p>
          <a:p>
            <a:pPr lvl="1">
              <a:lnSpc>
                <a:spcPct val="130000"/>
              </a:lnSpc>
              <a:spcBef>
                <a:spcPct val="20000"/>
              </a:spcBef>
              <a:buClr>
                <a:schemeClr val="accent1"/>
              </a:buClr>
              <a:buFont typeface="Wingdings" pitchFamily="2" charset="2"/>
              <a:buChar char="§"/>
            </a:pPr>
            <a:r>
              <a:rPr lang="zh-CN" altLang="en-US">
                <a:solidFill>
                  <a:schemeClr val="tx2"/>
                </a:solidFill>
                <a:latin typeface="微软雅黑" pitchFamily="34" charset="-122"/>
                <a:ea typeface="微软雅黑" pitchFamily="34" charset="-122"/>
              </a:rPr>
              <a:t>｝</a:t>
            </a:r>
          </a:p>
        </p:txBody>
      </p:sp>
    </p:spTree>
  </p:cSld>
  <p:clrMapOvr>
    <a:masterClrMapping/>
  </p:clrMapOvr>
  <p:transition spd="slow">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XML</a:t>
            </a:r>
            <a:r>
              <a:rPr lang="zh-CN" altLang="en-US" sz="3200" dirty="0">
                <a:solidFill>
                  <a:schemeClr val="tx2"/>
                </a:solidFill>
                <a:latin typeface="黑体" pitchFamily="49" charset="-122"/>
                <a:ea typeface="黑体" pitchFamily="49" charset="-122"/>
              </a:rPr>
              <a:t>文件解析</a:t>
            </a:r>
            <a:r>
              <a:rPr lang="en-US" altLang="zh-CN" sz="3200" dirty="0">
                <a:solidFill>
                  <a:schemeClr val="tx2"/>
                </a:solidFill>
                <a:latin typeface="黑体" pitchFamily="49" charset="-122"/>
                <a:ea typeface="黑体" pitchFamily="49" charset="-122"/>
              </a:rPr>
              <a:t>-</a:t>
            </a:r>
            <a:r>
              <a:rPr lang="zh-CN" altLang="en-US" sz="3200" dirty="0">
                <a:solidFill>
                  <a:schemeClr val="tx2"/>
                </a:solidFill>
                <a:latin typeface="黑体" pitchFamily="49" charset="-122"/>
                <a:ea typeface="黑体" pitchFamily="49" charset="-122"/>
              </a:rPr>
              <a:t>案例</a:t>
            </a:r>
            <a:endParaRPr lang="en-US" altLang="zh-CN" sz="3200" dirty="0">
              <a:solidFill>
                <a:schemeClr val="tx2"/>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4"/>
            <a:ext cx="6120680" cy="537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XML</a:t>
            </a:r>
            <a:r>
              <a:rPr lang="zh-CN" altLang="en-US" sz="3200" dirty="0">
                <a:solidFill>
                  <a:schemeClr val="tx2"/>
                </a:solidFill>
                <a:latin typeface="黑体" pitchFamily="49" charset="-122"/>
                <a:ea typeface="黑体" pitchFamily="49" charset="-122"/>
              </a:rPr>
              <a:t>文件解析</a:t>
            </a:r>
            <a:r>
              <a:rPr lang="en-US" altLang="zh-CN" sz="3200" dirty="0">
                <a:solidFill>
                  <a:schemeClr val="tx2"/>
                </a:solidFill>
                <a:latin typeface="黑体" pitchFamily="49" charset="-122"/>
                <a:ea typeface="黑体" pitchFamily="49" charset="-122"/>
              </a:rPr>
              <a:t>-</a:t>
            </a:r>
            <a:r>
              <a:rPr lang="zh-CN" altLang="en-US" sz="3200" dirty="0">
                <a:solidFill>
                  <a:schemeClr val="tx2"/>
                </a:solidFill>
                <a:latin typeface="黑体" pitchFamily="49" charset="-122"/>
                <a:ea typeface="黑体" pitchFamily="49" charset="-122"/>
              </a:rPr>
              <a:t>案例</a:t>
            </a:r>
            <a:endParaRPr lang="en-US" altLang="zh-CN" sz="3200" dirty="0">
              <a:solidFill>
                <a:schemeClr val="tx2"/>
              </a:solidFill>
              <a:latin typeface="黑体" pitchFamily="49" charset="-122"/>
              <a:ea typeface="黑体" pitchFamily="49" charset="-122"/>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3384376" cy="496855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544280" y="1196752"/>
            <a:ext cx="3412096" cy="4968552"/>
          </a:xfrm>
          <a:prstGeom prst="rect">
            <a:avLst/>
          </a:prstGeom>
          <a:noFill/>
          <a:ln>
            <a:solidFill>
              <a:schemeClr val="tx2"/>
            </a:solidFill>
          </a:ln>
        </p:spPr>
      </p:pic>
    </p:spTree>
    <p:extLst>
      <p:ext uri="{BB962C8B-B14F-4D97-AF65-F5344CB8AC3E}">
        <p14:creationId xmlns:p14="http://schemas.microsoft.com/office/powerpoint/2010/main" val="2083294313"/>
      </p:ext>
    </p:extLst>
  </p:cSld>
  <p:clrMapOvr>
    <a:masterClrMapping/>
  </p:clrMapOvr>
  <p:transition spd="slow">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数据解析</a:t>
            </a:r>
            <a:endParaRPr lang="en-US" altLang="zh-CN" sz="3200">
              <a:solidFill>
                <a:schemeClr val="tx2"/>
              </a:solidFill>
              <a:latin typeface="黑体" pitchFamily="49" charset="-122"/>
              <a:ea typeface="黑体" pitchFamily="49" charset="-122"/>
            </a:endParaRPr>
          </a:p>
        </p:txBody>
      </p:sp>
      <p:sp>
        <p:nvSpPr>
          <p:cNvPr id="52227"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6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Json</a:t>
            </a:r>
            <a:r>
              <a:rPr lang="zh-CN" altLang="en-US" sz="2400">
                <a:solidFill>
                  <a:schemeClr val="tx2"/>
                </a:solidFill>
                <a:latin typeface="微软雅黑" pitchFamily="34" charset="-122"/>
                <a:ea typeface="微软雅黑" pitchFamily="34" charset="-122"/>
              </a:rPr>
              <a:t>介绍</a:t>
            </a:r>
          </a:p>
          <a:p>
            <a:pPr>
              <a:lnSpc>
                <a:spcPct val="16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Json</a:t>
            </a:r>
            <a:r>
              <a:rPr lang="zh-CN" altLang="en-US" sz="2400">
                <a:solidFill>
                  <a:schemeClr val="tx2"/>
                </a:solidFill>
                <a:latin typeface="微软雅黑" pitchFamily="34" charset="-122"/>
                <a:ea typeface="微软雅黑" pitchFamily="34" charset="-122"/>
              </a:rPr>
              <a:t>对象</a:t>
            </a:r>
            <a:endParaRPr lang="en-US" altLang="zh-CN" sz="2400">
              <a:solidFill>
                <a:schemeClr val="tx2"/>
              </a:solidFill>
              <a:latin typeface="微软雅黑" pitchFamily="34" charset="-122"/>
              <a:ea typeface="微软雅黑" pitchFamily="34" charset="-122"/>
            </a:endParaRPr>
          </a:p>
          <a:p>
            <a:pPr>
              <a:lnSpc>
                <a:spcPct val="16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Json</a:t>
            </a:r>
            <a:r>
              <a:rPr lang="zh-CN" altLang="en-US" sz="2400">
                <a:solidFill>
                  <a:schemeClr val="tx2"/>
                </a:solidFill>
                <a:latin typeface="微软雅黑" pitchFamily="34" charset="-122"/>
                <a:ea typeface="微软雅黑" pitchFamily="34" charset="-122"/>
              </a:rPr>
              <a:t>数组</a:t>
            </a:r>
          </a:p>
        </p:txBody>
      </p:sp>
    </p:spTree>
  </p:cSld>
  <p:clrMapOvr>
    <a:masterClrMapping/>
  </p:clrMapOvr>
  <p:transition spd="slow">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介绍</a:t>
            </a:r>
            <a:endParaRPr lang="en-US" altLang="zh-CN" sz="3200">
              <a:solidFill>
                <a:schemeClr val="tx2"/>
              </a:solidFill>
              <a:latin typeface="黑体" pitchFamily="49" charset="-122"/>
              <a:ea typeface="黑体" pitchFamily="49" charset="-122"/>
            </a:endParaRPr>
          </a:p>
        </p:txBody>
      </p:sp>
      <p:sp>
        <p:nvSpPr>
          <p:cNvPr id="53251" name="内容占位符 2"/>
          <p:cNvSpPr txBox="1">
            <a:spLocks/>
          </p:cNvSpPr>
          <p:nvPr/>
        </p:nvSpPr>
        <p:spPr bwMode="auto">
          <a:xfrm>
            <a:off x="457200" y="1268415"/>
            <a:ext cx="81470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JSON(JavaScript Object Notation) </a:t>
            </a:r>
            <a:r>
              <a:rPr lang="zh-CN" altLang="en-US" sz="2000" dirty="0">
                <a:solidFill>
                  <a:schemeClr val="tx2"/>
                </a:solidFill>
                <a:latin typeface="微软雅黑" pitchFamily="34" charset="-122"/>
                <a:ea typeface="微软雅黑" pitchFamily="34" charset="-122"/>
              </a:rPr>
              <a:t>是一种轻量级的数据交换格式。易于人阅读和编写。同时也易于机器解析和生成。</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官方网站</a:t>
            </a:r>
            <a:r>
              <a:rPr lang="en-US" altLang="zh-CN" sz="2000" dirty="0">
                <a:solidFill>
                  <a:schemeClr val="tx2"/>
                </a:solidFill>
                <a:latin typeface="微软雅黑" pitchFamily="34" charset="-122"/>
                <a:ea typeface="微软雅黑" pitchFamily="34" charset="-122"/>
                <a:hlinkClick r:id="rId2"/>
              </a:rPr>
              <a:t>http://www.json.org/</a:t>
            </a:r>
            <a:r>
              <a:rPr lang="en-US" altLang="zh-CN" sz="2000" dirty="0">
                <a:solidFill>
                  <a:schemeClr val="tx2"/>
                </a:solidFill>
                <a:latin typeface="微软雅黑" pitchFamily="34" charset="-122"/>
                <a:ea typeface="微软雅黑" pitchFamily="34" charset="-122"/>
              </a:rPr>
              <a:t>)</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和 </a:t>
            </a:r>
            <a:r>
              <a:rPr lang="en-US" altLang="zh-CN" sz="2000" dirty="0">
                <a:solidFill>
                  <a:schemeClr val="tx2"/>
                </a:solidFill>
                <a:latin typeface="微软雅黑" pitchFamily="34" charset="-122"/>
                <a:ea typeface="微软雅黑" pitchFamily="34" charset="-122"/>
              </a:rPr>
              <a:t>XML </a:t>
            </a:r>
            <a:r>
              <a:rPr lang="zh-CN" altLang="en-US" sz="2000" dirty="0">
                <a:solidFill>
                  <a:schemeClr val="tx2"/>
                </a:solidFill>
                <a:latin typeface="微软雅黑" pitchFamily="34" charset="-122"/>
                <a:ea typeface="微软雅黑" pitchFamily="34" charset="-122"/>
              </a:rPr>
              <a:t>一样，</a:t>
            </a:r>
            <a:r>
              <a:rPr lang="en-US" altLang="zh-CN" sz="2000" dirty="0">
                <a:solidFill>
                  <a:schemeClr val="tx2"/>
                </a:solidFill>
                <a:latin typeface="微软雅黑" pitchFamily="34" charset="-122"/>
                <a:ea typeface="微软雅黑" pitchFamily="34" charset="-122"/>
              </a:rPr>
              <a:t>JSON (</a:t>
            </a:r>
            <a:r>
              <a:rPr lang="en-US" altLang="zh-CN" sz="2000" dirty="0" err="1">
                <a:solidFill>
                  <a:schemeClr val="tx2"/>
                </a:solidFill>
                <a:latin typeface="微软雅黑" pitchFamily="34" charset="-122"/>
                <a:ea typeface="微软雅黑" pitchFamily="34" charset="-122"/>
              </a:rPr>
              <a:t>Javascript</a:t>
            </a:r>
            <a:r>
              <a:rPr lang="en-US" altLang="zh-CN" sz="2000" dirty="0">
                <a:solidFill>
                  <a:schemeClr val="tx2"/>
                </a:solidFill>
                <a:latin typeface="微软雅黑" pitchFamily="34" charset="-122"/>
                <a:ea typeface="微软雅黑" pitchFamily="34" charset="-122"/>
              </a:rPr>
              <a:t> Object Notation)</a:t>
            </a:r>
            <a:r>
              <a:rPr lang="zh-CN" altLang="en-US" sz="2000" dirty="0">
                <a:solidFill>
                  <a:schemeClr val="tx2"/>
                </a:solidFill>
                <a:latin typeface="微软雅黑" pitchFamily="34" charset="-122"/>
                <a:ea typeface="微软雅黑" pitchFamily="34" charset="-122"/>
              </a:rPr>
              <a:t>也是基于纯文本的数据格式。由于 </a:t>
            </a:r>
            <a:r>
              <a:rPr lang="en-US" altLang="zh-CN" sz="2000" dirty="0">
                <a:solidFill>
                  <a:schemeClr val="tx2"/>
                </a:solidFill>
                <a:latin typeface="微软雅黑" pitchFamily="34" charset="-122"/>
                <a:ea typeface="微软雅黑" pitchFamily="34" charset="-122"/>
              </a:rPr>
              <a:t>JSON </a:t>
            </a:r>
            <a:r>
              <a:rPr lang="zh-CN" altLang="en-US" sz="2000" dirty="0">
                <a:solidFill>
                  <a:schemeClr val="tx2"/>
                </a:solidFill>
                <a:latin typeface="微软雅黑" pitchFamily="34" charset="-122"/>
                <a:ea typeface="微软雅黑" pitchFamily="34" charset="-122"/>
              </a:rPr>
              <a:t>天生是为 </a:t>
            </a:r>
            <a:r>
              <a:rPr lang="en-US" altLang="zh-CN" sz="2000" dirty="0">
                <a:solidFill>
                  <a:schemeClr val="tx2"/>
                </a:solidFill>
                <a:latin typeface="微软雅黑" pitchFamily="34" charset="-122"/>
                <a:ea typeface="微软雅黑" pitchFamily="34" charset="-122"/>
              </a:rPr>
              <a:t>JavaScript </a:t>
            </a:r>
            <a:r>
              <a:rPr lang="zh-CN" altLang="en-US" sz="2000" dirty="0">
                <a:solidFill>
                  <a:schemeClr val="tx2"/>
                </a:solidFill>
                <a:latin typeface="微软雅黑" pitchFamily="34" charset="-122"/>
                <a:ea typeface="微软雅黑" pitchFamily="34" charset="-122"/>
              </a:rPr>
              <a:t>准备的，因此，</a:t>
            </a:r>
            <a:r>
              <a:rPr lang="en-US" altLang="zh-CN" sz="2000" dirty="0">
                <a:solidFill>
                  <a:schemeClr val="tx2"/>
                </a:solidFill>
                <a:latin typeface="微软雅黑" pitchFamily="34" charset="-122"/>
                <a:ea typeface="微软雅黑" pitchFamily="34" charset="-122"/>
              </a:rPr>
              <a:t>JSON </a:t>
            </a:r>
            <a:r>
              <a:rPr lang="zh-CN" altLang="en-US" sz="2000" dirty="0">
                <a:solidFill>
                  <a:schemeClr val="tx2"/>
                </a:solidFill>
                <a:latin typeface="微软雅黑" pitchFamily="34" charset="-122"/>
                <a:ea typeface="微软雅黑" pitchFamily="34" charset="-122"/>
              </a:rPr>
              <a:t>的数据格式非常简单，您可以用 </a:t>
            </a:r>
            <a:r>
              <a:rPr lang="en-US" altLang="zh-CN" sz="2000" dirty="0">
                <a:solidFill>
                  <a:schemeClr val="tx2"/>
                </a:solidFill>
                <a:latin typeface="微软雅黑" pitchFamily="34" charset="-122"/>
                <a:ea typeface="微软雅黑" pitchFamily="34" charset="-122"/>
              </a:rPr>
              <a:t>JSON </a:t>
            </a:r>
            <a:r>
              <a:rPr lang="zh-CN" altLang="en-US" sz="2000" dirty="0">
                <a:solidFill>
                  <a:schemeClr val="tx2"/>
                </a:solidFill>
                <a:latin typeface="微软雅黑" pitchFamily="34" charset="-122"/>
                <a:ea typeface="微软雅黑" pitchFamily="34" charset="-122"/>
              </a:rPr>
              <a:t>传输一个简单的 </a:t>
            </a:r>
            <a:r>
              <a:rPr lang="en-US" altLang="zh-CN" sz="2000" dirty="0">
                <a:solidFill>
                  <a:schemeClr val="tx2"/>
                </a:solidFill>
                <a:latin typeface="微软雅黑" pitchFamily="34" charset="-122"/>
                <a:ea typeface="微软雅黑" pitchFamily="34" charset="-122"/>
              </a:rPr>
              <a:t>String</a:t>
            </a: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Number</a:t>
            </a: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Boolean</a:t>
            </a:r>
            <a:r>
              <a:rPr lang="zh-CN" altLang="en-US" sz="2000" dirty="0">
                <a:solidFill>
                  <a:schemeClr val="tx2"/>
                </a:solidFill>
                <a:latin typeface="微软雅黑" pitchFamily="34" charset="-122"/>
                <a:ea typeface="微软雅黑" pitchFamily="34" charset="-122"/>
              </a:rPr>
              <a:t>，也可以传输一个数组，或者一个复杂的 </a:t>
            </a:r>
            <a:r>
              <a:rPr lang="en-US" altLang="zh-CN" sz="2000" dirty="0">
                <a:solidFill>
                  <a:schemeClr val="tx2"/>
                </a:solidFill>
                <a:latin typeface="微软雅黑" pitchFamily="34" charset="-122"/>
                <a:ea typeface="微软雅黑" pitchFamily="34" charset="-122"/>
              </a:rPr>
              <a:t>Object </a:t>
            </a:r>
            <a:r>
              <a:rPr lang="zh-CN" altLang="en-US" sz="2000" dirty="0">
                <a:solidFill>
                  <a:schemeClr val="tx2"/>
                </a:solidFill>
                <a:latin typeface="微软雅黑" pitchFamily="34" charset="-122"/>
                <a:ea typeface="微软雅黑" pitchFamily="34" charset="-122"/>
              </a:rPr>
              <a:t>对象。 </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是一系列键值对的集合</a:t>
            </a: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相对于</a:t>
            </a:r>
            <a:r>
              <a:rPr lang="en-US" altLang="zh-CN" sz="2000" dirty="0">
                <a:solidFill>
                  <a:schemeClr val="tx2"/>
                </a:solidFill>
                <a:latin typeface="微软雅黑" pitchFamily="34" charset="-122"/>
                <a:ea typeface="微软雅黑" pitchFamily="34" charset="-122"/>
              </a:rPr>
              <a:t>xml</a:t>
            </a:r>
            <a:r>
              <a:rPr lang="zh-CN" altLang="en-US" sz="2000" dirty="0">
                <a:solidFill>
                  <a:schemeClr val="tx2"/>
                </a:solidFill>
                <a:latin typeface="微软雅黑" pitchFamily="34" charset="-122"/>
                <a:ea typeface="微软雅黑" pitchFamily="34" charset="-122"/>
              </a:rPr>
              <a:t>解析相对方便一些</a:t>
            </a: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JSON </a:t>
            </a:r>
            <a:r>
              <a:rPr lang="zh-CN" altLang="en-US" sz="2000" dirty="0">
                <a:solidFill>
                  <a:schemeClr val="tx2"/>
                </a:solidFill>
                <a:latin typeface="微软雅黑" pitchFamily="34" charset="-122"/>
                <a:ea typeface="微软雅黑" pitchFamily="34" charset="-122"/>
              </a:rPr>
              <a:t>比 </a:t>
            </a:r>
            <a:r>
              <a:rPr lang="en-US" altLang="zh-CN" sz="2000" dirty="0">
                <a:solidFill>
                  <a:schemeClr val="tx2"/>
                </a:solidFill>
                <a:latin typeface="微软雅黑" pitchFamily="34" charset="-122"/>
                <a:ea typeface="微软雅黑" pitchFamily="34" charset="-122"/>
              </a:rPr>
              <a:t>XML </a:t>
            </a:r>
            <a:r>
              <a:rPr lang="zh-CN" altLang="en-US" sz="2000" dirty="0">
                <a:solidFill>
                  <a:schemeClr val="tx2"/>
                </a:solidFill>
                <a:latin typeface="微软雅黑" pitchFamily="34" charset="-122"/>
                <a:ea typeface="微软雅黑" pitchFamily="34" charset="-122"/>
              </a:rPr>
              <a:t>更小、更快，更易解析。</a:t>
            </a:r>
          </a:p>
          <a:p>
            <a:pPr>
              <a:lnSpc>
                <a:spcPct val="150000"/>
              </a:lnSpc>
              <a:spcBef>
                <a:spcPct val="20000"/>
              </a:spcBef>
              <a:buClr>
                <a:srgbClr val="0088CC"/>
              </a:buClr>
              <a:buFont typeface="Wingdings" pitchFamily="2" charset="2"/>
              <a:buChar char="v"/>
            </a:pPr>
            <a:endParaRPr lang="zh-CN" altLang="en-US" sz="2400"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9DA50-A2FF-FDC5-3B35-8293376BE8DC}"/>
              </a:ext>
            </a:extLst>
          </p:cNvPr>
          <p:cNvSpPr>
            <a:spLocks noGrp="1"/>
          </p:cNvSpPr>
          <p:nvPr>
            <p:ph type="title"/>
          </p:nvPr>
        </p:nvSpPr>
        <p:spPr>
          <a:xfrm>
            <a:off x="251522" y="209550"/>
            <a:ext cx="6281043" cy="685800"/>
          </a:xfrm>
        </p:spPr>
        <p:txBody>
          <a:bodyPr/>
          <a:lstStyle/>
          <a:p>
            <a:r>
              <a:rPr lang="en-US" altLang="zh-CN" dirty="0">
                <a:latin typeface="黑体" pitchFamily="49" charset="-122"/>
                <a:ea typeface="黑体" pitchFamily="49" charset="-122"/>
              </a:rPr>
              <a:t>HTTP</a:t>
            </a:r>
            <a:r>
              <a:rPr lang="zh-CN" altLang="en-US" dirty="0">
                <a:latin typeface="黑体" pitchFamily="49" charset="-122"/>
                <a:ea typeface="黑体" pitchFamily="49" charset="-122"/>
              </a:rPr>
              <a:t>通信方式</a:t>
            </a:r>
            <a:endParaRPr lang="zh-CN" altLang="en-US" dirty="0"/>
          </a:p>
        </p:txBody>
      </p:sp>
      <p:sp>
        <p:nvSpPr>
          <p:cNvPr id="4" name="文本框 3">
            <a:extLst>
              <a:ext uri="{FF2B5EF4-FFF2-40B4-BE49-F238E27FC236}">
                <a16:creationId xmlns:a16="http://schemas.microsoft.com/office/drawing/2014/main" id="{C39D005D-F7CE-5BBC-8F0B-775786BE4B1E}"/>
              </a:ext>
            </a:extLst>
          </p:cNvPr>
          <p:cNvSpPr txBox="1"/>
          <p:nvPr/>
        </p:nvSpPr>
        <p:spPr>
          <a:xfrm>
            <a:off x="251520" y="1124746"/>
            <a:ext cx="8280920" cy="4853701"/>
          </a:xfrm>
          <a:prstGeom prst="rect">
            <a:avLst/>
          </a:prstGeom>
          <a:noFill/>
        </p:spPr>
        <p:txBody>
          <a:bodyPr wrap="square">
            <a:spAutoFit/>
          </a:bodyPr>
          <a:lstStyle/>
          <a:p>
            <a:pPr marL="457200" indent="-457200" algn="just" eaLnBrk="1" fontAlgn="auto" hangingPunct="1">
              <a:lnSpc>
                <a:spcPct val="130000"/>
              </a:lnSpc>
              <a:spcBef>
                <a:spcPts val="0"/>
              </a:spcBef>
              <a:spcAft>
                <a:spcPts val="0"/>
              </a:spcAft>
              <a:buClr>
                <a:srgbClr val="C0CF3A"/>
              </a:buClr>
              <a:buSzPct val="95000"/>
              <a:buFont typeface="Wingdings" pitchFamily="2" charset="2"/>
              <a:buChar char="p"/>
              <a:defRPr/>
            </a:pPr>
            <a:r>
              <a:rPr lang="en-US" altLang="zh-CN" sz="2000" dirty="0">
                <a:solidFill>
                  <a:prstClr val="black"/>
                </a:solidFill>
                <a:ea typeface="黑体" panose="02010609060101010101" pitchFamily="49" charset="-122"/>
              </a:rPr>
              <a:t>Http</a:t>
            </a:r>
            <a:r>
              <a:rPr lang="zh-CN" altLang="en-US" sz="2000" dirty="0">
                <a:solidFill>
                  <a:prstClr val="black"/>
                </a:solidFill>
                <a:ea typeface="黑体" panose="02010609060101010101" pitchFamily="49" charset="-122"/>
              </a:rPr>
              <a:t>协议是一个基于请求与响应，无状态的，应用层的协议，常基于</a:t>
            </a:r>
            <a:r>
              <a:rPr lang="en-US" altLang="zh-CN" sz="2000" dirty="0">
                <a:solidFill>
                  <a:prstClr val="black"/>
                </a:solidFill>
                <a:ea typeface="黑体" panose="02010609060101010101" pitchFamily="49" charset="-122"/>
              </a:rPr>
              <a:t>TCP/IP</a:t>
            </a:r>
            <a:r>
              <a:rPr lang="zh-CN" altLang="en-US" sz="2000" dirty="0">
                <a:solidFill>
                  <a:prstClr val="black"/>
                </a:solidFill>
                <a:ea typeface="黑体" panose="02010609060101010101" pitchFamily="49" charset="-122"/>
              </a:rPr>
              <a:t>协议传输数据。</a:t>
            </a:r>
          </a:p>
          <a:p>
            <a:pPr marL="457200" indent="-457200" algn="just" eaLnBrk="1" fontAlgn="auto" hangingPunct="1">
              <a:lnSpc>
                <a:spcPct val="130000"/>
              </a:lnSpc>
              <a:spcBef>
                <a:spcPts val="0"/>
              </a:spcBef>
              <a:spcAft>
                <a:spcPts val="0"/>
              </a:spcAft>
              <a:buClr>
                <a:srgbClr val="C0CF3A"/>
              </a:buClr>
              <a:buSzPct val="95000"/>
              <a:buFont typeface="Wingdings" pitchFamily="2" charset="2"/>
              <a:buChar char="p"/>
              <a:defRPr/>
            </a:pPr>
            <a:r>
              <a:rPr lang="en-US" altLang="zh-CN" sz="2000" dirty="0">
                <a:solidFill>
                  <a:prstClr val="black"/>
                </a:solidFill>
                <a:ea typeface="黑体" panose="02010609060101010101" pitchFamily="49" charset="-122"/>
              </a:rPr>
              <a:t>HTTP</a:t>
            </a:r>
            <a:r>
              <a:rPr lang="zh-CN" altLang="zh-CN" sz="2000" dirty="0">
                <a:solidFill>
                  <a:prstClr val="black"/>
                </a:solidFill>
                <a:ea typeface="黑体" panose="02010609060101010101" pitchFamily="49" charset="-122"/>
              </a:rPr>
              <a:t>协议工作原理可分为四步：</a:t>
            </a:r>
          </a:p>
          <a:p>
            <a:pPr marL="393192" lvl="1" algn="just" eaLnBrk="1" fontAlgn="auto" hangingPunct="1">
              <a:lnSpc>
                <a:spcPct val="130000"/>
              </a:lnSpc>
              <a:spcBef>
                <a:spcPts val="0"/>
              </a:spcBef>
              <a:spcAft>
                <a:spcPts val="0"/>
              </a:spcAft>
              <a:buClr>
                <a:srgbClr val="549E39"/>
              </a:buClr>
              <a:buSzPct val="85000"/>
              <a:defRPr/>
            </a:pPr>
            <a:r>
              <a:rPr lang="zh-CN" altLang="zh-CN" dirty="0">
                <a:solidFill>
                  <a:prstClr val="black"/>
                </a:solidFill>
                <a:ea typeface="黑体" panose="02010609060101010101" pitchFamily="49" charset="-122"/>
              </a:rPr>
              <a:t>（</a:t>
            </a:r>
            <a:r>
              <a:rPr lang="en-US" altLang="zh-CN" dirty="0">
                <a:solidFill>
                  <a:prstClr val="black"/>
                </a:solidFill>
                <a:ea typeface="黑体" panose="02010609060101010101" pitchFamily="49" charset="-122"/>
              </a:rPr>
              <a:t>1</a:t>
            </a:r>
            <a:r>
              <a:rPr lang="zh-CN" altLang="zh-CN" dirty="0">
                <a:solidFill>
                  <a:prstClr val="black"/>
                </a:solidFill>
                <a:ea typeface="黑体" panose="02010609060101010101" pitchFamily="49" charset="-122"/>
              </a:rPr>
              <a:t>）</a:t>
            </a:r>
            <a:r>
              <a:rPr lang="zh-CN" altLang="zh-CN" b="1" dirty="0">
                <a:solidFill>
                  <a:srgbClr val="FF0066"/>
                </a:solidFill>
                <a:ea typeface="黑体" panose="02010609060101010101" pitchFamily="49" charset="-122"/>
              </a:rPr>
              <a:t>建立连接</a:t>
            </a:r>
            <a:r>
              <a:rPr lang="zh-CN" altLang="en-US" b="1" dirty="0">
                <a:solidFill>
                  <a:srgbClr val="FF0066"/>
                </a:solidFill>
                <a:ea typeface="黑体" panose="02010609060101010101" pitchFamily="49" charset="-122"/>
              </a:rPr>
              <a:t>：</a:t>
            </a:r>
            <a:r>
              <a:rPr lang="zh-CN" altLang="zh-CN" dirty="0">
                <a:solidFill>
                  <a:prstClr val="black"/>
                </a:solidFill>
                <a:ea typeface="黑体" panose="02010609060101010101" pitchFamily="49" charset="-122"/>
              </a:rPr>
              <a:t>客户机与服务器</a:t>
            </a:r>
            <a:r>
              <a:rPr lang="zh-CN" altLang="en-US" dirty="0">
                <a:solidFill>
                  <a:prstClr val="black"/>
                </a:solidFill>
                <a:ea typeface="黑体" panose="02010609060101010101" pitchFamily="49" charset="-122"/>
              </a:rPr>
              <a:t>建立连接</a:t>
            </a:r>
            <a:r>
              <a:rPr lang="zh-CN" altLang="zh-CN" dirty="0">
                <a:solidFill>
                  <a:prstClr val="black"/>
                </a:solidFill>
                <a:ea typeface="黑体" panose="02010609060101010101" pitchFamily="49" charset="-122"/>
              </a:rPr>
              <a:t>。输入网址、打开网页或单击超级链接。</a:t>
            </a:r>
          </a:p>
          <a:p>
            <a:pPr marL="393192" lvl="1" algn="just" eaLnBrk="1" fontAlgn="auto" hangingPunct="1">
              <a:lnSpc>
                <a:spcPct val="130000"/>
              </a:lnSpc>
              <a:spcBef>
                <a:spcPts val="0"/>
              </a:spcBef>
              <a:spcAft>
                <a:spcPts val="0"/>
              </a:spcAft>
              <a:buClr>
                <a:srgbClr val="549E39"/>
              </a:buClr>
              <a:buSzPct val="85000"/>
              <a:defRPr/>
            </a:pPr>
            <a:r>
              <a:rPr lang="zh-CN" altLang="zh-CN" dirty="0">
                <a:solidFill>
                  <a:prstClr val="black"/>
                </a:solidFill>
                <a:ea typeface="黑体" panose="02010609060101010101" pitchFamily="49" charset="-122"/>
              </a:rPr>
              <a:t>（</a:t>
            </a:r>
            <a:r>
              <a:rPr lang="en-US" altLang="zh-CN" dirty="0">
                <a:solidFill>
                  <a:prstClr val="black"/>
                </a:solidFill>
                <a:ea typeface="黑体" panose="02010609060101010101" pitchFamily="49" charset="-122"/>
              </a:rPr>
              <a:t>2</a:t>
            </a:r>
            <a:r>
              <a:rPr lang="zh-CN" altLang="zh-CN" dirty="0">
                <a:solidFill>
                  <a:prstClr val="black"/>
                </a:solidFill>
                <a:ea typeface="黑体" panose="02010609060101010101" pitchFamily="49" charset="-122"/>
              </a:rPr>
              <a:t>）</a:t>
            </a:r>
            <a:r>
              <a:rPr lang="zh-CN" altLang="en-US" b="1" dirty="0">
                <a:solidFill>
                  <a:srgbClr val="FF0066"/>
                </a:solidFill>
                <a:ea typeface="黑体" panose="02010609060101010101" pitchFamily="49" charset="-122"/>
              </a:rPr>
              <a:t>发送请求：</a:t>
            </a:r>
            <a:r>
              <a:rPr lang="zh-CN" altLang="zh-CN" dirty="0">
                <a:solidFill>
                  <a:prstClr val="black"/>
                </a:solidFill>
                <a:ea typeface="黑体" panose="02010609060101010101" pitchFamily="49" charset="-122"/>
              </a:rPr>
              <a:t>客户机</a:t>
            </a:r>
            <a:r>
              <a:rPr lang="zh-CN" altLang="en-US" dirty="0">
                <a:solidFill>
                  <a:prstClr val="black"/>
                </a:solidFill>
                <a:ea typeface="黑体" panose="02010609060101010101" pitchFamily="49" charset="-122"/>
              </a:rPr>
              <a:t>向</a:t>
            </a:r>
            <a:r>
              <a:rPr lang="zh-CN" altLang="zh-CN" dirty="0">
                <a:solidFill>
                  <a:prstClr val="black"/>
                </a:solidFill>
                <a:ea typeface="黑体" panose="02010609060101010101" pitchFamily="49" charset="-122"/>
              </a:rPr>
              <a:t>服务器</a:t>
            </a:r>
            <a:r>
              <a:rPr lang="zh-CN" altLang="en-US" dirty="0">
                <a:solidFill>
                  <a:prstClr val="black"/>
                </a:solidFill>
                <a:ea typeface="黑体" panose="02010609060101010101" pitchFamily="49" charset="-122"/>
              </a:rPr>
              <a:t>发送请求</a:t>
            </a:r>
            <a:r>
              <a:rPr lang="zh-CN" altLang="zh-CN" dirty="0">
                <a:solidFill>
                  <a:prstClr val="black"/>
                </a:solidFill>
                <a:ea typeface="黑体" panose="02010609060101010101" pitchFamily="49" charset="-122"/>
              </a:rPr>
              <a:t>，格式为：</a:t>
            </a:r>
            <a:r>
              <a:rPr lang="zh-CN" altLang="zh-CN" b="1" dirty="0">
                <a:solidFill>
                  <a:prstClr val="black"/>
                </a:solidFill>
                <a:ea typeface="黑体" panose="02010609060101010101" pitchFamily="49" charset="-122"/>
              </a:rPr>
              <a:t>统一资源标识符（</a:t>
            </a:r>
            <a:r>
              <a:rPr lang="en-US" altLang="zh-CN" b="1" dirty="0">
                <a:solidFill>
                  <a:prstClr val="black"/>
                </a:solidFill>
                <a:ea typeface="黑体" panose="02010609060101010101" pitchFamily="49" charset="-122"/>
              </a:rPr>
              <a:t>URL</a:t>
            </a:r>
            <a:r>
              <a:rPr lang="zh-CN" altLang="zh-CN" b="1" dirty="0">
                <a:solidFill>
                  <a:prstClr val="black"/>
                </a:solidFill>
                <a:ea typeface="黑体" panose="02010609060101010101" pitchFamily="49" charset="-122"/>
              </a:rPr>
              <a:t>）</a:t>
            </a:r>
            <a:r>
              <a:rPr lang="zh-CN" altLang="zh-CN" dirty="0">
                <a:solidFill>
                  <a:prstClr val="black"/>
                </a:solidFill>
                <a:ea typeface="黑体" panose="02010609060101010101" pitchFamily="49" charset="-122"/>
              </a:rPr>
              <a:t>、协议版本号，后边是</a:t>
            </a:r>
            <a:r>
              <a:rPr lang="en-US" altLang="zh-CN" dirty="0">
                <a:solidFill>
                  <a:prstClr val="black"/>
                </a:solidFill>
                <a:ea typeface="黑体" panose="02010609060101010101" pitchFamily="49" charset="-122"/>
              </a:rPr>
              <a:t>MIME</a:t>
            </a:r>
            <a:r>
              <a:rPr lang="zh-CN" altLang="zh-CN" dirty="0">
                <a:solidFill>
                  <a:prstClr val="black"/>
                </a:solidFill>
                <a:ea typeface="黑体" panose="02010609060101010101" pitchFamily="49" charset="-122"/>
              </a:rPr>
              <a:t>信息包括请求修饰符、客户机信息和可能的内容。</a:t>
            </a:r>
          </a:p>
          <a:p>
            <a:pPr marL="393192" lvl="1" algn="just" eaLnBrk="1" fontAlgn="auto" hangingPunct="1">
              <a:lnSpc>
                <a:spcPct val="130000"/>
              </a:lnSpc>
              <a:spcBef>
                <a:spcPts val="0"/>
              </a:spcBef>
              <a:spcAft>
                <a:spcPts val="0"/>
              </a:spcAft>
              <a:buClr>
                <a:srgbClr val="549E39"/>
              </a:buClr>
              <a:buSzPct val="85000"/>
              <a:defRPr/>
            </a:pPr>
            <a:r>
              <a:rPr lang="zh-CN" altLang="zh-CN" dirty="0">
                <a:solidFill>
                  <a:prstClr val="black"/>
                </a:solidFill>
                <a:ea typeface="黑体" panose="02010609060101010101" pitchFamily="49" charset="-122"/>
              </a:rPr>
              <a:t>（</a:t>
            </a:r>
            <a:r>
              <a:rPr lang="en-US" altLang="zh-CN" dirty="0">
                <a:solidFill>
                  <a:prstClr val="black"/>
                </a:solidFill>
                <a:ea typeface="黑体" panose="02010609060101010101" pitchFamily="49" charset="-122"/>
              </a:rPr>
              <a:t>3</a:t>
            </a:r>
            <a:r>
              <a:rPr lang="zh-CN" altLang="zh-CN" dirty="0">
                <a:solidFill>
                  <a:prstClr val="black"/>
                </a:solidFill>
                <a:ea typeface="黑体" panose="02010609060101010101" pitchFamily="49" charset="-122"/>
              </a:rPr>
              <a:t>）</a:t>
            </a:r>
            <a:r>
              <a:rPr lang="zh-CN" altLang="en-US" b="1" dirty="0">
                <a:solidFill>
                  <a:srgbClr val="FF0066"/>
                </a:solidFill>
                <a:ea typeface="黑体" panose="02010609060101010101" pitchFamily="49" charset="-122"/>
              </a:rPr>
              <a:t>响应请求：</a:t>
            </a:r>
            <a:r>
              <a:rPr lang="zh-CN" altLang="zh-CN" dirty="0">
                <a:solidFill>
                  <a:prstClr val="black"/>
                </a:solidFill>
                <a:ea typeface="黑体" panose="02010609060101010101" pitchFamily="49" charset="-122"/>
              </a:rPr>
              <a:t>服务器接到请求后，给予相应的响应信息</a:t>
            </a:r>
            <a:r>
              <a:rPr lang="zh-CN" altLang="en-US" dirty="0">
                <a:solidFill>
                  <a:prstClr val="black"/>
                </a:solidFill>
                <a:ea typeface="黑体" panose="02010609060101010101" pitchFamily="49" charset="-122"/>
              </a:rPr>
              <a:t>，</a:t>
            </a:r>
            <a:r>
              <a:rPr lang="zh-CN" altLang="zh-CN" dirty="0">
                <a:solidFill>
                  <a:prstClr val="black"/>
                </a:solidFill>
                <a:ea typeface="黑体" panose="02010609060101010101" pitchFamily="49" charset="-122"/>
              </a:rPr>
              <a:t>其格式为一个状态行，包括信息的协议版本号、一个成功或错误的代码，后边是</a:t>
            </a:r>
            <a:r>
              <a:rPr lang="en-US" altLang="zh-CN" dirty="0">
                <a:solidFill>
                  <a:prstClr val="black"/>
                </a:solidFill>
                <a:ea typeface="黑体" panose="02010609060101010101" pitchFamily="49" charset="-122"/>
              </a:rPr>
              <a:t>MIME</a:t>
            </a:r>
            <a:r>
              <a:rPr lang="zh-CN" altLang="zh-CN" dirty="0">
                <a:solidFill>
                  <a:prstClr val="black"/>
                </a:solidFill>
                <a:ea typeface="黑体" panose="02010609060101010101" pitchFamily="49" charset="-122"/>
              </a:rPr>
              <a:t>信息包括服务器信息、实体信息和可能的内容。</a:t>
            </a:r>
          </a:p>
          <a:p>
            <a:pPr marL="393192" lvl="1" algn="just" eaLnBrk="1" fontAlgn="auto" hangingPunct="1">
              <a:lnSpc>
                <a:spcPct val="130000"/>
              </a:lnSpc>
              <a:spcBef>
                <a:spcPts val="0"/>
              </a:spcBef>
              <a:spcAft>
                <a:spcPts val="0"/>
              </a:spcAft>
              <a:buClr>
                <a:srgbClr val="549E39"/>
              </a:buClr>
              <a:buSzPct val="85000"/>
              <a:defRPr/>
            </a:pPr>
            <a:r>
              <a:rPr lang="zh-CN" altLang="zh-CN" dirty="0">
                <a:solidFill>
                  <a:prstClr val="black"/>
                </a:solidFill>
                <a:ea typeface="黑体" panose="02010609060101010101" pitchFamily="49" charset="-122"/>
              </a:rPr>
              <a:t>（</a:t>
            </a:r>
            <a:r>
              <a:rPr lang="en-US" altLang="zh-CN" dirty="0">
                <a:solidFill>
                  <a:prstClr val="black"/>
                </a:solidFill>
                <a:ea typeface="黑体" panose="02010609060101010101" pitchFamily="49" charset="-122"/>
              </a:rPr>
              <a:t>4</a:t>
            </a:r>
            <a:r>
              <a:rPr lang="zh-CN" altLang="zh-CN" dirty="0">
                <a:solidFill>
                  <a:prstClr val="black"/>
                </a:solidFill>
                <a:ea typeface="黑体" panose="02010609060101010101" pitchFamily="49" charset="-122"/>
              </a:rPr>
              <a:t>）</a:t>
            </a:r>
            <a:r>
              <a:rPr lang="zh-CN" altLang="en-US" b="1" dirty="0">
                <a:solidFill>
                  <a:srgbClr val="FF0066"/>
                </a:solidFill>
                <a:ea typeface="黑体" panose="02010609060101010101" pitchFamily="49" charset="-122"/>
              </a:rPr>
              <a:t>接收响应：</a:t>
            </a:r>
            <a:r>
              <a:rPr lang="zh-CN" altLang="zh-CN" dirty="0">
                <a:solidFill>
                  <a:prstClr val="black"/>
                </a:solidFill>
                <a:ea typeface="黑体" panose="02010609060101010101" pitchFamily="49" charset="-122"/>
              </a:rPr>
              <a:t>客户端接收服务器所返回的信息通过浏览器显示在用户的显示屏上，然后与服务器断开连接。</a:t>
            </a:r>
          </a:p>
        </p:txBody>
      </p:sp>
    </p:spTree>
    <p:extLst>
      <p:ext uri="{BB962C8B-B14F-4D97-AF65-F5344CB8AC3E}">
        <p14:creationId xmlns:p14="http://schemas.microsoft.com/office/powerpoint/2010/main" val="3926703034"/>
      </p:ext>
    </p:extLst>
  </p:cSld>
  <p:clrMapOvr>
    <a:masterClrMapping/>
  </p:clrMapOvr>
  <p:transition spd="slow">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介绍</a:t>
            </a:r>
            <a:endParaRPr lang="en-US" altLang="zh-CN" sz="3200" dirty="0">
              <a:solidFill>
                <a:schemeClr val="tx2"/>
              </a:solidFill>
              <a:latin typeface="黑体" pitchFamily="49" charset="-122"/>
              <a:ea typeface="黑体" pitchFamily="49" charset="-122"/>
            </a:endParaRPr>
          </a:p>
        </p:txBody>
      </p:sp>
      <p:sp>
        <p:nvSpPr>
          <p:cNvPr id="54275" name="Rectangle 3"/>
          <p:cNvSpPr txBox="1">
            <a:spLocks noChangeArrowheads="1"/>
          </p:cNvSpPr>
          <p:nvPr/>
        </p:nvSpPr>
        <p:spPr bwMode="auto">
          <a:xfrm>
            <a:off x="444500" y="1196975"/>
            <a:ext cx="82296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的结构基于以下两点：</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1</a:t>
            </a: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名称</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值</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对的集合 ：不同语言中，它被理解为对象</a:t>
            </a:r>
            <a:r>
              <a:rPr lang="en-US" altLang="zh-CN" sz="2000" dirty="0">
                <a:solidFill>
                  <a:schemeClr val="tx2"/>
                </a:solidFill>
                <a:latin typeface="微软雅黑" pitchFamily="34" charset="-122"/>
                <a:ea typeface="微软雅黑" pitchFamily="34" charset="-122"/>
              </a:rPr>
              <a:t>(object)</a:t>
            </a:r>
            <a:r>
              <a:rPr lang="zh-CN" altLang="en-US" sz="2000" dirty="0">
                <a:solidFill>
                  <a:schemeClr val="tx2"/>
                </a:solidFill>
                <a:latin typeface="微软雅黑" pitchFamily="34" charset="-122"/>
                <a:ea typeface="微软雅黑" pitchFamily="34" charset="-122"/>
              </a:rPr>
              <a:t>，记录</a:t>
            </a:r>
            <a:r>
              <a:rPr lang="en-US" altLang="zh-CN" sz="2000" dirty="0">
                <a:solidFill>
                  <a:schemeClr val="tx2"/>
                </a:solidFill>
                <a:latin typeface="微软雅黑" pitchFamily="34" charset="-122"/>
                <a:ea typeface="微软雅黑" pitchFamily="34" charset="-122"/>
              </a:rPr>
              <a:t>(record)</a:t>
            </a:r>
            <a:r>
              <a:rPr lang="zh-CN" altLang="en-US" sz="2000" dirty="0">
                <a:solidFill>
                  <a:schemeClr val="tx2"/>
                </a:solidFill>
                <a:latin typeface="微软雅黑" pitchFamily="34" charset="-122"/>
                <a:ea typeface="微软雅黑" pitchFamily="34" charset="-122"/>
              </a:rPr>
              <a:t>，结构</a:t>
            </a:r>
            <a:r>
              <a:rPr lang="en-US" altLang="zh-CN" sz="2000" dirty="0">
                <a:solidFill>
                  <a:schemeClr val="tx2"/>
                </a:solidFill>
                <a:latin typeface="微软雅黑" pitchFamily="34" charset="-122"/>
                <a:ea typeface="微软雅黑" pitchFamily="34" charset="-122"/>
              </a:rPr>
              <a:t>(struct)</a:t>
            </a:r>
            <a:r>
              <a:rPr lang="zh-CN" altLang="en-US" sz="2000" dirty="0">
                <a:solidFill>
                  <a:schemeClr val="tx2"/>
                </a:solidFill>
                <a:latin typeface="微软雅黑" pitchFamily="34" charset="-122"/>
                <a:ea typeface="微软雅黑" pitchFamily="34" charset="-122"/>
              </a:rPr>
              <a:t>，字典</a:t>
            </a:r>
            <a:r>
              <a:rPr lang="en-US" altLang="zh-CN" sz="2000" dirty="0">
                <a:solidFill>
                  <a:schemeClr val="tx2"/>
                </a:solidFill>
                <a:latin typeface="微软雅黑" pitchFamily="34" charset="-122"/>
                <a:ea typeface="微软雅黑" pitchFamily="34" charset="-122"/>
              </a:rPr>
              <a:t>(dictionary)</a:t>
            </a:r>
            <a:r>
              <a:rPr lang="zh-CN" altLang="en-US" sz="2000" dirty="0">
                <a:solidFill>
                  <a:schemeClr val="tx2"/>
                </a:solidFill>
                <a:latin typeface="微软雅黑" pitchFamily="34" charset="-122"/>
                <a:ea typeface="微软雅黑" pitchFamily="34" charset="-122"/>
              </a:rPr>
              <a:t>，哈希表</a:t>
            </a:r>
            <a:r>
              <a:rPr lang="en-US" altLang="zh-CN" sz="2000" dirty="0">
                <a:solidFill>
                  <a:schemeClr val="tx2"/>
                </a:solidFill>
                <a:latin typeface="微软雅黑" pitchFamily="34" charset="-122"/>
                <a:ea typeface="微软雅黑" pitchFamily="34" charset="-122"/>
              </a:rPr>
              <a:t>(hash table)</a:t>
            </a:r>
            <a:r>
              <a:rPr lang="zh-CN" altLang="en-US" sz="2000" dirty="0">
                <a:solidFill>
                  <a:schemeClr val="tx2"/>
                </a:solidFill>
                <a:latin typeface="微软雅黑" pitchFamily="34" charset="-122"/>
                <a:ea typeface="微软雅黑" pitchFamily="34" charset="-122"/>
              </a:rPr>
              <a:t>，键列表</a:t>
            </a:r>
            <a:r>
              <a:rPr lang="en-US" altLang="zh-CN" sz="2000" dirty="0">
                <a:solidFill>
                  <a:schemeClr val="tx2"/>
                </a:solidFill>
                <a:latin typeface="微软雅黑" pitchFamily="34" charset="-122"/>
                <a:ea typeface="微软雅黑" pitchFamily="34" charset="-122"/>
              </a:rPr>
              <a:t>(keyed list)</a:t>
            </a:r>
            <a:r>
              <a:rPr lang="zh-CN" altLang="en-US" sz="2000" dirty="0">
                <a:solidFill>
                  <a:schemeClr val="tx2"/>
                </a:solidFill>
                <a:latin typeface="微软雅黑" pitchFamily="34" charset="-122"/>
                <a:ea typeface="微软雅黑" pitchFamily="34" charset="-122"/>
              </a:rPr>
              <a:t>等。</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2</a:t>
            </a:r>
            <a:r>
              <a:rPr lang="zh-CN" altLang="en-US" sz="2000" dirty="0">
                <a:solidFill>
                  <a:schemeClr val="tx2"/>
                </a:solidFill>
                <a:latin typeface="微软雅黑" pitchFamily="34" charset="-122"/>
                <a:ea typeface="微软雅黑" pitchFamily="34" charset="-122"/>
              </a:rPr>
              <a:t>）值的有序列表： 多数语言中被理解为数组</a:t>
            </a:r>
            <a:r>
              <a:rPr lang="en-US" altLang="zh-CN" sz="2000" dirty="0">
                <a:solidFill>
                  <a:schemeClr val="tx2"/>
                </a:solidFill>
                <a:latin typeface="微软雅黑" pitchFamily="34" charset="-122"/>
                <a:ea typeface="微软雅黑" pitchFamily="34" charset="-122"/>
              </a:rPr>
              <a:t>(array)</a:t>
            </a:r>
            <a:r>
              <a:rPr lang="zh-CN" altLang="en-US" sz="2000" dirty="0">
                <a:solidFill>
                  <a:schemeClr val="tx2"/>
                </a:solidFill>
                <a:latin typeface="微软雅黑" pitchFamily="34" charset="-122"/>
                <a:ea typeface="微软雅黑" pitchFamily="34" charset="-122"/>
              </a:rPr>
              <a:t>。</a:t>
            </a:r>
          </a:p>
        </p:txBody>
      </p:sp>
      <p:sp>
        <p:nvSpPr>
          <p:cNvPr id="2" name="矩形 1">
            <a:extLst>
              <a:ext uri="{FF2B5EF4-FFF2-40B4-BE49-F238E27FC236}">
                <a16:creationId xmlns:a16="http://schemas.microsoft.com/office/drawing/2014/main" id="{E1EEA54D-7300-E7CC-5106-6DB0817A67C2}"/>
              </a:ext>
            </a:extLst>
          </p:cNvPr>
          <p:cNvSpPr/>
          <p:nvPr/>
        </p:nvSpPr>
        <p:spPr>
          <a:xfrm>
            <a:off x="1044726" y="4077072"/>
            <a:ext cx="2735186" cy="1200329"/>
          </a:xfrm>
          <a:prstGeom prst="rect">
            <a:avLst/>
          </a:prstGeom>
          <a:ln>
            <a:solidFill>
              <a:schemeClr val="tx1"/>
            </a:solidFill>
          </a:ln>
        </p:spPr>
        <p:txBody>
          <a:bodyPr wrap="square">
            <a:spAutoFit/>
          </a:bodyPr>
          <a:lstStyle/>
          <a:p>
            <a:r>
              <a:rPr lang="en-US" altLang="zh-CN" b="1" kern="100" dirty="0">
                <a:latin typeface="Times New Roman" panose="02020603050405020304" pitchFamily="18" charset="0"/>
              </a:rPr>
              <a:t>{</a:t>
            </a:r>
            <a:br>
              <a:rPr lang="en-US" altLang="zh-CN" b="1" kern="100" dirty="0">
                <a:latin typeface="Times New Roman" panose="02020603050405020304" pitchFamily="18" charset="0"/>
              </a:rPr>
            </a:br>
            <a:r>
              <a:rPr lang="en-US" altLang="zh-CN" b="1" kern="100" dirty="0">
                <a:latin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市名</a:t>
            </a:r>
            <a:r>
              <a:rPr lang="en-US" altLang="zh-CN" b="1" kern="100" dirty="0">
                <a:latin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北京</a:t>
            </a:r>
            <a:r>
              <a:rPr lang="en-US" altLang="zh-CN" b="1" kern="100" dirty="0">
                <a:latin typeface="Times New Roman" panose="02020603050405020304" pitchFamily="18" charset="0"/>
              </a:rPr>
              <a:t>",</a:t>
            </a:r>
            <a:br>
              <a:rPr lang="en-US" altLang="zh-CN" b="1" kern="100" dirty="0">
                <a:latin typeface="Times New Roman" panose="02020603050405020304" pitchFamily="18" charset="0"/>
              </a:rPr>
            </a:br>
            <a:r>
              <a:rPr lang="en-US" altLang="zh-CN" b="1" kern="100" dirty="0">
                <a:latin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编码</a:t>
            </a:r>
            <a:r>
              <a:rPr lang="en-US" altLang="zh-CN" b="1" kern="100" dirty="0">
                <a:latin typeface="Times New Roman" panose="02020603050405020304" pitchFamily="18" charset="0"/>
              </a:rPr>
              <a:t>": "101010100"</a:t>
            </a:r>
            <a:br>
              <a:rPr lang="en-US" altLang="zh-CN" b="1" kern="100" dirty="0">
                <a:latin typeface="Times New Roman" panose="02020603050405020304" pitchFamily="18" charset="0"/>
              </a:rPr>
            </a:br>
            <a:r>
              <a:rPr lang="en-US" altLang="zh-CN" b="1" kern="100" dirty="0">
                <a:latin typeface="Times New Roman" panose="02020603050405020304" pitchFamily="18" charset="0"/>
              </a:rPr>
              <a:t>}</a:t>
            </a:r>
            <a:endParaRPr lang="zh-CN" altLang="en-US" b="1" dirty="0"/>
          </a:p>
        </p:txBody>
      </p:sp>
      <p:sp>
        <p:nvSpPr>
          <p:cNvPr id="3" name="矩形 2">
            <a:extLst>
              <a:ext uri="{FF2B5EF4-FFF2-40B4-BE49-F238E27FC236}">
                <a16:creationId xmlns:a16="http://schemas.microsoft.com/office/drawing/2014/main" id="{86A61057-E854-39FF-10AB-38470960904B}"/>
              </a:ext>
            </a:extLst>
          </p:cNvPr>
          <p:cNvSpPr/>
          <p:nvPr/>
        </p:nvSpPr>
        <p:spPr>
          <a:xfrm>
            <a:off x="4139952" y="4077072"/>
            <a:ext cx="2880320" cy="2554545"/>
          </a:xfrm>
          <a:prstGeom prst="rect">
            <a:avLst/>
          </a:prstGeom>
          <a:ln>
            <a:solidFill>
              <a:schemeClr val="tx1"/>
            </a:solidFill>
          </a:ln>
        </p:spPr>
        <p:txBody>
          <a:bodyPr wrap="square">
            <a:spAutoFit/>
          </a:bodyPr>
          <a:lstStyle/>
          <a:p>
            <a:pPr>
              <a:spcAft>
                <a:spcPts val="0"/>
              </a:spcAft>
            </a:pPr>
            <a:r>
              <a:rPr lang="en-US" altLang="zh-CN" sz="1600" b="1" kern="100" dirty="0">
                <a:latin typeface="Times New Roman" panose="02020603050405020304" pitchFamily="18" charset="0"/>
              </a:rPr>
              <a:t>[</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市名</a:t>
            </a: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天津</a:t>
            </a:r>
            <a:r>
              <a:rPr lang="en-US" altLang="zh-CN" sz="1600" b="1" kern="100" dirty="0">
                <a:latin typeface="Times New Roman" panose="02020603050405020304" pitchFamily="18" charset="0"/>
              </a:rPr>
              <a:t>",</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编码</a:t>
            </a:r>
            <a:r>
              <a:rPr lang="en-US" altLang="zh-CN" sz="1600" b="1" kern="100" dirty="0">
                <a:latin typeface="Times New Roman" panose="02020603050405020304" pitchFamily="18" charset="0"/>
              </a:rPr>
              <a:t>": "101030100"</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市名</a:t>
            </a: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宝坻</a:t>
            </a:r>
            <a:r>
              <a:rPr lang="en-US" altLang="zh-CN" sz="1600" b="1" kern="100" dirty="0">
                <a:latin typeface="Times New Roman" panose="02020603050405020304" pitchFamily="18" charset="0"/>
              </a:rPr>
              <a:t>",</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编码</a:t>
            </a:r>
            <a:r>
              <a:rPr lang="en-US" altLang="zh-CN" sz="1600" b="1" kern="100" dirty="0">
                <a:latin typeface="Times New Roman" panose="02020603050405020304" pitchFamily="18" charset="0"/>
              </a:rPr>
              <a:t>": "101030300"</a:t>
            </a:r>
            <a:br>
              <a:rPr lang="en-US" altLang="zh-CN" sz="1600" b="1" kern="100" dirty="0">
                <a:latin typeface="Times New Roman" panose="02020603050405020304" pitchFamily="18" charset="0"/>
              </a:rPr>
            </a:br>
            <a:r>
              <a:rPr lang="en-US" altLang="zh-CN" sz="1600" b="1" kern="100" dirty="0">
                <a:latin typeface="Times New Roman" panose="02020603050405020304" pitchFamily="18" charset="0"/>
              </a:rPr>
              <a:t>  }</a:t>
            </a:r>
          </a:p>
          <a:p>
            <a:pPr>
              <a:spcAft>
                <a:spcPts val="0"/>
              </a:spcAft>
            </a:pPr>
            <a:r>
              <a:rPr lang="en-US" altLang="zh-CN" sz="1600" b="1" kern="100" dirty="0">
                <a:latin typeface="Times New Roman" panose="02020603050405020304" pitchFamily="18" charset="0"/>
              </a:rPr>
              <a:t>]</a:t>
            </a:r>
            <a:endParaRPr lang="zh-CN" altLang="en-US" sz="1600" b="1" dirty="0"/>
          </a:p>
        </p:txBody>
      </p:sp>
      <p:sp>
        <p:nvSpPr>
          <p:cNvPr id="5" name="文本框 4">
            <a:extLst>
              <a:ext uri="{FF2B5EF4-FFF2-40B4-BE49-F238E27FC236}">
                <a16:creationId xmlns:a16="http://schemas.microsoft.com/office/drawing/2014/main" id="{1240798F-3C71-63AD-EFCF-7C0DDC9C136F}"/>
              </a:ext>
            </a:extLst>
          </p:cNvPr>
          <p:cNvSpPr txBox="1"/>
          <p:nvPr/>
        </p:nvSpPr>
        <p:spPr>
          <a:xfrm>
            <a:off x="1018657" y="5354344"/>
            <a:ext cx="1162039" cy="369332"/>
          </a:xfrm>
          <a:prstGeom prst="rect">
            <a:avLst/>
          </a:prstGeom>
          <a:noFill/>
        </p:spPr>
        <p:txBody>
          <a:bodyPr wrap="square">
            <a:spAutoFit/>
          </a:bodyPr>
          <a:lstStyle/>
          <a:p>
            <a:r>
              <a:rPr lang="en-US" altLang="zh-CN" sz="1800" dirty="0">
                <a:solidFill>
                  <a:srgbClr val="FF0000"/>
                </a:solidFill>
                <a:latin typeface="黑体" pitchFamily="49" charset="-122"/>
                <a:ea typeface="黑体" pitchFamily="49" charset="-122"/>
              </a:rPr>
              <a:t>JSON</a:t>
            </a:r>
            <a:r>
              <a:rPr lang="zh-CN" altLang="en-US" sz="1800" dirty="0">
                <a:solidFill>
                  <a:srgbClr val="FF0000"/>
                </a:solidFill>
                <a:latin typeface="黑体" pitchFamily="49" charset="-122"/>
                <a:ea typeface="黑体" pitchFamily="49" charset="-122"/>
              </a:rPr>
              <a:t>对象</a:t>
            </a:r>
            <a:endParaRPr lang="zh-CN" altLang="en-US" dirty="0">
              <a:solidFill>
                <a:srgbClr val="FF0000"/>
              </a:solidFill>
            </a:endParaRPr>
          </a:p>
        </p:txBody>
      </p:sp>
      <p:sp>
        <p:nvSpPr>
          <p:cNvPr id="6" name="文本框 5">
            <a:extLst>
              <a:ext uri="{FF2B5EF4-FFF2-40B4-BE49-F238E27FC236}">
                <a16:creationId xmlns:a16="http://schemas.microsoft.com/office/drawing/2014/main" id="{4ED78166-E697-3BED-E7F2-0C4BCAF133A9}"/>
              </a:ext>
            </a:extLst>
          </p:cNvPr>
          <p:cNvSpPr txBox="1"/>
          <p:nvPr/>
        </p:nvSpPr>
        <p:spPr>
          <a:xfrm>
            <a:off x="7111062" y="4077072"/>
            <a:ext cx="1162039" cy="369332"/>
          </a:xfrm>
          <a:prstGeom prst="rect">
            <a:avLst/>
          </a:prstGeom>
          <a:noFill/>
        </p:spPr>
        <p:txBody>
          <a:bodyPr wrap="square">
            <a:spAutoFit/>
          </a:bodyPr>
          <a:lstStyle/>
          <a:p>
            <a:r>
              <a:rPr lang="en-US" altLang="zh-CN" sz="1800" dirty="0">
                <a:solidFill>
                  <a:srgbClr val="FF0000"/>
                </a:solidFill>
                <a:latin typeface="黑体" pitchFamily="49" charset="-122"/>
                <a:ea typeface="黑体" pitchFamily="49" charset="-122"/>
              </a:rPr>
              <a:t>JSON</a:t>
            </a:r>
            <a:r>
              <a:rPr lang="zh-CN" altLang="en-US" sz="1800" dirty="0">
                <a:solidFill>
                  <a:srgbClr val="FF0000"/>
                </a:solidFill>
                <a:latin typeface="黑体" pitchFamily="49" charset="-122"/>
                <a:ea typeface="黑体" pitchFamily="49" charset="-122"/>
              </a:rPr>
              <a:t>数组</a:t>
            </a:r>
            <a:endParaRPr lang="zh-CN" altLang="en-US" dirty="0">
              <a:solidFill>
                <a:srgbClr val="FF0000"/>
              </a:solidFill>
            </a:endParaRPr>
          </a:p>
        </p:txBody>
      </p:sp>
    </p:spTree>
  </p:cSld>
  <p:clrMapOvr>
    <a:masterClrMapping/>
  </p:clrMapOvr>
  <p:transition spd="slow">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对象</a:t>
            </a:r>
            <a:endParaRPr lang="en-US" altLang="zh-CN" sz="3200">
              <a:solidFill>
                <a:schemeClr val="tx2"/>
              </a:solidFill>
              <a:latin typeface="黑体" pitchFamily="49" charset="-122"/>
              <a:ea typeface="黑体" pitchFamily="49" charset="-122"/>
            </a:endParaRPr>
          </a:p>
        </p:txBody>
      </p:sp>
      <p:sp>
        <p:nvSpPr>
          <p:cNvPr id="54275" name="Rectangle 3"/>
          <p:cNvSpPr txBox="1">
            <a:spLocks noChangeArrowheads="1"/>
          </p:cNvSpPr>
          <p:nvPr/>
        </p:nvSpPr>
        <p:spPr bwMode="auto">
          <a:xfrm>
            <a:off x="444500" y="1196975"/>
            <a:ext cx="822960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以 </a:t>
            </a:r>
            <a:r>
              <a:rPr lang="en-US" altLang="zh-CN" sz="2000" dirty="0">
                <a:solidFill>
                  <a:schemeClr val="tx2"/>
                </a:solidFill>
                <a:latin typeface="微软雅黑" pitchFamily="34" charset="-122"/>
                <a:ea typeface="微软雅黑" pitchFamily="34" charset="-122"/>
              </a:rPr>
              <a:t>(key/value)</a:t>
            </a:r>
            <a:r>
              <a:rPr lang="zh-CN" altLang="en-US" sz="2000" dirty="0">
                <a:solidFill>
                  <a:schemeClr val="tx2"/>
                </a:solidFill>
                <a:latin typeface="微软雅黑" pitchFamily="34" charset="-122"/>
                <a:ea typeface="微软雅黑" pitchFamily="34" charset="-122"/>
              </a:rPr>
              <a:t>对形式存在的无序的</a:t>
            </a:r>
            <a:r>
              <a:rPr lang="en-US" altLang="zh-CN" sz="2000" dirty="0" err="1">
                <a:solidFill>
                  <a:srgbClr val="FF0000"/>
                </a:solidFill>
                <a:latin typeface="微软雅黑" pitchFamily="34" charset="-122"/>
                <a:ea typeface="微软雅黑" pitchFamily="34" charset="-122"/>
              </a:rPr>
              <a:t>jsonObject</a:t>
            </a:r>
            <a:r>
              <a:rPr lang="zh-CN" altLang="en-US" sz="2000" dirty="0">
                <a:solidFill>
                  <a:schemeClr val="tx2"/>
                </a:solidFill>
                <a:latin typeface="微软雅黑" pitchFamily="34" charset="-122"/>
                <a:ea typeface="微软雅黑" pitchFamily="34" charset="-122"/>
              </a:rPr>
              <a:t>对象</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一个对象以“</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（左花括号）开始，“</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（右花括号）结束。每个“名称”后跟一个“</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（冒号）；“‘名称</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值’ 对”之间使用“</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（逗号）分隔。</a:t>
            </a: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数据在名称</a:t>
            </a:r>
            <a:r>
              <a:rPr lang="en-US" altLang="zh-CN" dirty="0">
                <a:solidFill>
                  <a:schemeClr val="tx2"/>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值对中 </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数据由逗号分隔 </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花括号保存对象 </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方括号保存数组</a:t>
            </a:r>
            <a:endParaRPr lang="en-US" altLang="zh-CN"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例如：</a:t>
            </a:r>
            <a:r>
              <a:rPr lang="en-US" altLang="zh-CN" dirty="0">
                <a:solidFill>
                  <a:schemeClr val="tx2"/>
                </a:solidFill>
                <a:latin typeface="微软雅黑" pitchFamily="34" charset="-122"/>
                <a:ea typeface="微软雅黑" pitchFamily="34" charset="-122"/>
              </a:rPr>
              <a:t>{"name": "</a:t>
            </a:r>
            <a:r>
              <a:rPr lang="en-US" altLang="zh-CN" dirty="0" err="1">
                <a:solidFill>
                  <a:schemeClr val="tx2"/>
                </a:solidFill>
                <a:latin typeface="微软雅黑" pitchFamily="34" charset="-122"/>
                <a:ea typeface="微软雅黑" pitchFamily="34" charset="-122"/>
              </a:rPr>
              <a:t>xiaoluo</a:t>
            </a:r>
            <a:r>
              <a:rPr lang="en-US" altLang="zh-CN" dirty="0">
                <a:solidFill>
                  <a:schemeClr val="tx2"/>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"phone":"82876598"}</a:t>
            </a:r>
          </a:p>
        </p:txBody>
      </p:sp>
      <p:pic>
        <p:nvPicPr>
          <p:cNvPr id="54276" name="Picture 4" descr="27202314-f6689071fd2444f18e2db818071ad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2" y="5661027"/>
            <a:ext cx="56943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941656"/>
      </p:ext>
    </p:extLst>
  </p:cSld>
  <p:clrMapOvr>
    <a:masterClrMapping/>
  </p:clrMapOvr>
  <p:transition spd="slow">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对象</a:t>
            </a:r>
            <a:endParaRPr lang="en-US" altLang="zh-CN" sz="3200">
              <a:solidFill>
                <a:schemeClr val="tx2"/>
              </a:solidFill>
              <a:latin typeface="黑体" pitchFamily="49" charset="-122"/>
              <a:ea typeface="黑体" pitchFamily="49" charset="-122"/>
            </a:endParaRPr>
          </a:p>
        </p:txBody>
      </p:sp>
      <p:pic>
        <p:nvPicPr>
          <p:cNvPr id="55299" name="Picture 3" descr="27202406-3f9f3a202a1046009a10c90891d7ecf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997200"/>
            <a:ext cx="56959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3"/>
          <p:cNvSpPr txBox="1">
            <a:spLocks noChangeArrowheads="1"/>
          </p:cNvSpPr>
          <p:nvPr/>
        </p:nvSpPr>
        <p:spPr bwMode="auto">
          <a:xfrm>
            <a:off x="419100" y="1268413"/>
            <a:ext cx="82296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400">
                <a:solidFill>
                  <a:schemeClr val="tx2"/>
                </a:solidFill>
                <a:latin typeface="微软雅黑" pitchFamily="34" charset="-122"/>
                <a:ea typeface="微软雅黑" pitchFamily="34" charset="-122"/>
              </a:rPr>
              <a:t>key</a:t>
            </a:r>
            <a:r>
              <a:rPr lang="zh-CN" altLang="en-US" sz="2400">
                <a:solidFill>
                  <a:schemeClr val="tx2"/>
                </a:solidFill>
                <a:latin typeface="微软雅黑" pitchFamily="34" charset="-122"/>
                <a:ea typeface="微软雅黑" pitchFamily="34" charset="-122"/>
              </a:rPr>
              <a:t>值必须要是</a:t>
            </a:r>
            <a:r>
              <a:rPr lang="en-US" altLang="zh-CN" sz="2400">
                <a:solidFill>
                  <a:schemeClr val="tx2"/>
                </a:solidFill>
                <a:latin typeface="微软雅黑" pitchFamily="34" charset="-122"/>
                <a:ea typeface="微软雅黑" pitchFamily="34" charset="-122"/>
              </a:rPr>
              <a:t>string</a:t>
            </a:r>
            <a:r>
              <a:rPr lang="zh-CN" altLang="en-US" sz="2400">
                <a:solidFill>
                  <a:schemeClr val="tx2"/>
                </a:solidFill>
                <a:latin typeface="微软雅黑" pitchFamily="34" charset="-122"/>
                <a:ea typeface="微软雅黑" pitchFamily="34" charset="-122"/>
              </a:rPr>
              <a:t>类型，而对于</a:t>
            </a:r>
            <a:r>
              <a:rPr lang="en-US" altLang="zh-CN" sz="2400">
                <a:solidFill>
                  <a:schemeClr val="tx2"/>
                </a:solidFill>
                <a:latin typeface="微软雅黑" pitchFamily="34" charset="-122"/>
                <a:ea typeface="微软雅黑" pitchFamily="34" charset="-122"/>
              </a:rPr>
              <a:t>value</a:t>
            </a:r>
            <a:r>
              <a:rPr lang="zh-CN" altLang="en-US" sz="2400">
                <a:solidFill>
                  <a:schemeClr val="tx2"/>
                </a:solidFill>
                <a:latin typeface="微软雅黑" pitchFamily="34" charset="-122"/>
                <a:ea typeface="微软雅黑" pitchFamily="34" charset="-122"/>
              </a:rPr>
              <a:t>，则可以是</a:t>
            </a:r>
            <a:r>
              <a:rPr lang="en-US" altLang="zh-CN" sz="2400">
                <a:solidFill>
                  <a:schemeClr val="tx2"/>
                </a:solidFill>
                <a:latin typeface="微软雅黑" pitchFamily="34" charset="-122"/>
                <a:ea typeface="微软雅黑" pitchFamily="34" charset="-122"/>
              </a:rPr>
              <a:t>string</a:t>
            </a:r>
            <a:r>
              <a:rPr lang="zh-CN" altLang="en-US" sz="2400">
                <a:solidFill>
                  <a:schemeClr val="tx2"/>
                </a:solidFill>
                <a:latin typeface="微软雅黑" pitchFamily="34" charset="-122"/>
                <a:ea typeface="微软雅黑" pitchFamily="34" charset="-122"/>
              </a:rPr>
              <a:t>、</a:t>
            </a:r>
            <a:r>
              <a:rPr lang="en-US" altLang="zh-CN" sz="2400">
                <a:solidFill>
                  <a:schemeClr val="tx2"/>
                </a:solidFill>
                <a:latin typeface="微软雅黑" pitchFamily="34" charset="-122"/>
                <a:ea typeface="微软雅黑" pitchFamily="34" charset="-122"/>
              </a:rPr>
              <a:t>number</a:t>
            </a:r>
            <a:r>
              <a:rPr lang="zh-CN" altLang="en-US" sz="2400">
                <a:solidFill>
                  <a:schemeClr val="tx2"/>
                </a:solidFill>
                <a:latin typeface="微软雅黑" pitchFamily="34" charset="-122"/>
                <a:ea typeface="微软雅黑" pitchFamily="34" charset="-122"/>
              </a:rPr>
              <a:t>、</a:t>
            </a:r>
            <a:r>
              <a:rPr lang="en-US" altLang="zh-CN" sz="2400">
                <a:solidFill>
                  <a:schemeClr val="tx2"/>
                </a:solidFill>
                <a:latin typeface="微软雅黑" pitchFamily="34" charset="-122"/>
                <a:ea typeface="微软雅黑" pitchFamily="34" charset="-122"/>
              </a:rPr>
              <a:t>object</a:t>
            </a:r>
            <a:r>
              <a:rPr lang="zh-CN" altLang="en-US" sz="2400">
                <a:solidFill>
                  <a:schemeClr val="tx2"/>
                </a:solidFill>
                <a:latin typeface="微软雅黑" pitchFamily="34" charset="-122"/>
                <a:ea typeface="微软雅黑" pitchFamily="34" charset="-122"/>
              </a:rPr>
              <a:t>、</a:t>
            </a:r>
            <a:r>
              <a:rPr lang="en-US" altLang="zh-CN" sz="2400">
                <a:solidFill>
                  <a:schemeClr val="tx2"/>
                </a:solidFill>
                <a:latin typeface="微软雅黑" pitchFamily="34" charset="-122"/>
                <a:ea typeface="微软雅黑" pitchFamily="34" charset="-122"/>
              </a:rPr>
              <a:t>array</a:t>
            </a:r>
            <a:r>
              <a:rPr lang="zh-CN" altLang="en-US" sz="2400">
                <a:solidFill>
                  <a:schemeClr val="tx2"/>
                </a:solidFill>
                <a:latin typeface="微软雅黑" pitchFamily="34" charset="-122"/>
                <a:ea typeface="微软雅黑" pitchFamily="34" charset="-122"/>
              </a:rPr>
              <a:t>等数据类型</a:t>
            </a:r>
            <a:endParaRPr lang="en-US" altLang="zh-CN" sz="240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数组</a:t>
            </a:r>
          </a:p>
        </p:txBody>
      </p:sp>
      <p:pic>
        <p:nvPicPr>
          <p:cNvPr id="56323" name="Picture 3" descr="27202539-5ecbee4dffaa4388998dd3118948ec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3198815"/>
            <a:ext cx="56959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4"/>
          <p:cNvSpPr>
            <a:spLocks noChangeArrowheads="1"/>
          </p:cNvSpPr>
          <p:nvPr/>
        </p:nvSpPr>
        <p:spPr bwMode="auto">
          <a:xfrm>
            <a:off x="971550" y="4608515"/>
            <a:ext cx="6235700" cy="2060575"/>
          </a:xfrm>
          <a:prstGeom prst="rect">
            <a:avLst/>
          </a:prstGeom>
          <a:noFill/>
          <a:ln w="9525">
            <a:solidFill>
              <a:srgbClr val="00000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zh-CN" altLang="en-US" sz="2000" b="1">
                <a:solidFill>
                  <a:srgbClr val="336699"/>
                </a:solidFill>
                <a:ea typeface="微软雅黑" pitchFamily="34" charset="-122"/>
              </a:rPr>
              <a:t>{"persons":</a:t>
            </a:r>
            <a:br>
              <a:rPr lang="zh-CN" altLang="en-US" sz="2000" b="1">
                <a:solidFill>
                  <a:srgbClr val="336699"/>
                </a:solidFill>
                <a:ea typeface="微软雅黑" pitchFamily="34" charset="-122"/>
              </a:rPr>
            </a:br>
            <a:r>
              <a:rPr lang="zh-CN" altLang="en-US" sz="2000" b="1">
                <a:solidFill>
                  <a:srgbClr val="336699"/>
                </a:solidFill>
                <a:ea typeface="微软雅黑" pitchFamily="34" charset="-122"/>
              </a:rPr>
              <a:t>    [</a:t>
            </a:r>
            <a:br>
              <a:rPr lang="zh-CN" altLang="en-US" sz="2000" b="1">
                <a:solidFill>
                  <a:srgbClr val="336699"/>
                </a:solidFill>
                <a:ea typeface="微软雅黑" pitchFamily="34" charset="-122"/>
              </a:rPr>
            </a:br>
            <a:r>
              <a:rPr lang="zh-CN" altLang="en-US" sz="2000" b="1">
                <a:solidFill>
                  <a:srgbClr val="336699"/>
                </a:solidFill>
                <a:ea typeface="微软雅黑" pitchFamily="34" charset="-122"/>
              </a:rPr>
              <a:t>	{"address":"广州","id":1,"name":"罗宇"},</a:t>
            </a:r>
            <a:br>
              <a:rPr lang="zh-CN" altLang="en-US" sz="2000" b="1">
                <a:solidFill>
                  <a:srgbClr val="336699"/>
                </a:solidFill>
                <a:ea typeface="微软雅黑" pitchFamily="34" charset="-122"/>
              </a:rPr>
            </a:br>
            <a:r>
              <a:rPr lang="zh-CN" altLang="en-US" sz="2000" b="1">
                <a:solidFill>
                  <a:srgbClr val="336699"/>
                </a:solidFill>
                <a:ea typeface="微软雅黑" pitchFamily="34" charset="-122"/>
              </a:rPr>
              <a:t>	{"address":"上海","id":2,"name":"殷红"}</a:t>
            </a:r>
            <a:br>
              <a:rPr lang="zh-CN" altLang="en-US" sz="2000" b="1">
                <a:solidFill>
                  <a:srgbClr val="336699"/>
                </a:solidFill>
                <a:ea typeface="微软雅黑" pitchFamily="34" charset="-122"/>
              </a:rPr>
            </a:br>
            <a:r>
              <a:rPr lang="zh-CN" altLang="en-US" sz="2000" b="1">
                <a:solidFill>
                  <a:srgbClr val="336699"/>
                </a:solidFill>
                <a:ea typeface="微软雅黑" pitchFamily="34" charset="-122"/>
              </a:rPr>
              <a:t>   ]</a:t>
            </a:r>
            <a:br>
              <a:rPr lang="zh-CN" altLang="en-US" sz="2000" b="1">
                <a:solidFill>
                  <a:srgbClr val="336699"/>
                </a:solidFill>
                <a:ea typeface="微软雅黑" pitchFamily="34" charset="-122"/>
              </a:rPr>
            </a:br>
            <a:r>
              <a:rPr lang="zh-CN" altLang="en-US" sz="2000" b="1">
                <a:solidFill>
                  <a:srgbClr val="336699"/>
                </a:solidFill>
                <a:ea typeface="微软雅黑" pitchFamily="34" charset="-122"/>
              </a:rPr>
              <a:t>}</a:t>
            </a:r>
          </a:p>
        </p:txBody>
      </p:sp>
      <p:sp>
        <p:nvSpPr>
          <p:cNvPr id="56325" name="Rectangle 3"/>
          <p:cNvSpPr txBox="1">
            <a:spLocks noChangeArrowheads="1"/>
          </p:cNvSpPr>
          <p:nvPr/>
        </p:nvSpPr>
        <p:spPr bwMode="auto">
          <a:xfrm>
            <a:off x="419100" y="1268415"/>
            <a:ext cx="82296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有序的</a:t>
            </a:r>
            <a:r>
              <a:rPr lang="en-US" altLang="zh-CN" sz="2000" dirty="0">
                <a:solidFill>
                  <a:schemeClr val="tx2"/>
                </a:solidFill>
                <a:latin typeface="微软雅黑" pitchFamily="34" charset="-122"/>
                <a:ea typeface="微软雅黑" pitchFamily="34" charset="-122"/>
              </a:rPr>
              <a:t>value</a:t>
            </a:r>
            <a:r>
              <a:rPr lang="zh-CN" altLang="en-US" sz="2000" dirty="0">
                <a:solidFill>
                  <a:schemeClr val="tx2"/>
                </a:solidFill>
                <a:latin typeface="微软雅黑" pitchFamily="34" charset="-122"/>
                <a:ea typeface="微软雅黑" pitchFamily="34" charset="-122"/>
              </a:rPr>
              <a:t>的集合称为</a:t>
            </a:r>
            <a:r>
              <a:rPr lang="en-US" altLang="zh-CN" sz="2000" dirty="0" err="1">
                <a:solidFill>
                  <a:srgbClr val="FF0000"/>
                </a:solidFill>
                <a:latin typeface="微软雅黑" pitchFamily="34" charset="-122"/>
                <a:ea typeface="微软雅黑" pitchFamily="34" charset="-122"/>
              </a:rPr>
              <a:t>jsonArray</a:t>
            </a:r>
            <a:endParaRPr lang="en-US" altLang="zh-CN" sz="2000" dirty="0">
              <a:solidFill>
                <a:srgbClr val="FF0000"/>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一个数组以“</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（左中括号）开始，“</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（右中括号）结束。值之间使用“</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（逗号）分隔。</a:t>
            </a:r>
          </a:p>
        </p:txBody>
      </p:sp>
    </p:spTree>
  </p:cSld>
  <p:clrMapOvr>
    <a:masterClrMapping/>
  </p:clrMapOvr>
  <p:transition spd="slow">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数据解析</a:t>
            </a:r>
            <a:endParaRPr lang="en-US" altLang="zh-CN" sz="3200">
              <a:solidFill>
                <a:schemeClr val="tx2"/>
              </a:solidFill>
              <a:latin typeface="黑体" pitchFamily="49" charset="-122"/>
              <a:ea typeface="黑体" pitchFamily="49" charset="-122"/>
            </a:endParaRPr>
          </a:p>
        </p:txBody>
      </p:sp>
      <p:sp>
        <p:nvSpPr>
          <p:cNvPr id="57347" name="Rectangle 3"/>
          <p:cNvSpPr txBox="1">
            <a:spLocks noChangeArrowheads="1"/>
          </p:cNvSpPr>
          <p:nvPr/>
        </p:nvSpPr>
        <p:spPr bwMode="auto">
          <a:xfrm>
            <a:off x="468313" y="1485900"/>
            <a:ext cx="8229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org.json.jar</a:t>
            </a:r>
            <a:r>
              <a:rPr lang="zh-CN" altLang="en-US" sz="2000" dirty="0">
                <a:solidFill>
                  <a:schemeClr val="tx2"/>
                </a:solidFill>
                <a:latin typeface="微软雅黑" pitchFamily="34" charset="-122"/>
                <a:ea typeface="微软雅黑" pitchFamily="34" charset="-122"/>
              </a:rPr>
              <a:t>包</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我们最常用的两个类</a:t>
            </a:r>
            <a:r>
              <a:rPr lang="zh-CN" altLang="en-US" sz="2000" dirty="0">
                <a:solidFill>
                  <a:schemeClr val="tx2"/>
                </a:solidFill>
                <a:highlight>
                  <a:srgbClr val="FFFF00"/>
                </a:highlight>
                <a:latin typeface="微软雅黑" pitchFamily="34" charset="-122"/>
                <a:ea typeface="微软雅黑" pitchFamily="34" charset="-122"/>
              </a:rPr>
              <a:t>就是  </a:t>
            </a:r>
            <a:r>
              <a:rPr lang="en-US" altLang="zh-CN" sz="2000" dirty="0" err="1">
                <a:solidFill>
                  <a:schemeClr val="tx2"/>
                </a:solidFill>
                <a:highlight>
                  <a:srgbClr val="FFFF00"/>
                </a:highlight>
                <a:latin typeface="微软雅黑" pitchFamily="34" charset="-122"/>
                <a:ea typeface="微软雅黑" pitchFamily="34" charset="-122"/>
              </a:rPr>
              <a:t>JSONObject</a:t>
            </a:r>
            <a:r>
              <a:rPr lang="zh-CN" altLang="en-US" sz="2000" dirty="0">
                <a:solidFill>
                  <a:schemeClr val="tx2"/>
                </a:solidFill>
                <a:highlight>
                  <a:srgbClr val="FFFF00"/>
                </a:highlight>
                <a:latin typeface="微软雅黑" pitchFamily="34" charset="-122"/>
                <a:ea typeface="微软雅黑" pitchFamily="34" charset="-122"/>
              </a:rPr>
              <a:t>和</a:t>
            </a:r>
            <a:r>
              <a:rPr lang="en-US" altLang="zh-CN" sz="2000" dirty="0" err="1">
                <a:solidFill>
                  <a:schemeClr val="tx2"/>
                </a:solidFill>
                <a:highlight>
                  <a:srgbClr val="FFFF00"/>
                </a:highlight>
                <a:latin typeface="微软雅黑" pitchFamily="34" charset="-122"/>
                <a:ea typeface="微软雅黑" pitchFamily="34" charset="-122"/>
              </a:rPr>
              <a:t>JSONArray</a:t>
            </a:r>
            <a:r>
              <a:rPr lang="zh-CN" altLang="en-US" sz="2000" dirty="0">
                <a:solidFill>
                  <a:schemeClr val="tx2"/>
                </a:solidFill>
                <a:latin typeface="微软雅黑" pitchFamily="34" charset="-122"/>
                <a:ea typeface="微软雅黑" pitchFamily="34" charset="-122"/>
              </a:rPr>
              <a:t>这两个类，分别代表了</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对象和</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数组，这两个类都实现了 </a:t>
            </a:r>
            <a:r>
              <a:rPr lang="en-US" altLang="zh-CN" sz="2000" dirty="0">
                <a:solidFill>
                  <a:schemeClr val="tx2"/>
                </a:solidFill>
                <a:latin typeface="微软雅黑" pitchFamily="34" charset="-122"/>
                <a:ea typeface="微软雅黑" pitchFamily="34" charset="-122"/>
              </a:rPr>
              <a:t>JSON </a:t>
            </a:r>
            <a:r>
              <a:rPr lang="zh-CN" altLang="en-US" sz="2000" dirty="0">
                <a:solidFill>
                  <a:schemeClr val="tx2"/>
                </a:solidFill>
                <a:latin typeface="微软雅黑" pitchFamily="34" charset="-122"/>
                <a:ea typeface="微软雅黑" pitchFamily="34" charset="-122"/>
              </a:rPr>
              <a:t>这个接口。</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常用数据格式 → </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   序列化</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 → 常用数据格式   反序列化</a:t>
            </a:r>
            <a:endParaRPr lang="en-US" altLang="zh-CN" sz="2000"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76709A-11A0-BDC8-E599-C54D524212E9}"/>
              </a:ext>
            </a:extLst>
          </p:cNvPr>
          <p:cNvSpPr>
            <a:spLocks noChangeArrowheads="1"/>
          </p:cNvSpPr>
          <p:nvPr/>
        </p:nvSpPr>
        <p:spPr bwMode="auto">
          <a:xfrm>
            <a:off x="107504" y="1412776"/>
            <a:ext cx="8928992" cy="50167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JSONObject obj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JSONObject(departmentJson);</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"orgJSON"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,obj.getInt(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"orgJSON"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,obj.getString(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highlight>
                  <a:srgbClr val="FFFF00"/>
                </a:highlight>
                <a:latin typeface="宋体" panose="02010600030101010101" pitchFamily="2" charset="-122"/>
                <a:ea typeface="宋体" panose="02010600030101010101" pitchFamily="2" charset="-122"/>
              </a:rPr>
              <a:t>JSONArray jsons = obj.getJSONArray(</a:t>
            </a:r>
            <a:r>
              <a:rPr kumimoji="0" lang="zh-CN" altLang="zh-CN" sz="1600" b="1" i="0" u="none" strike="noStrike" cap="none" normalizeH="0" baseline="0" dirty="0">
                <a:ln>
                  <a:noFill/>
                </a:ln>
                <a:solidFill>
                  <a:srgbClr val="008000"/>
                </a:solidFill>
                <a:effectLst/>
                <a:highlight>
                  <a:srgbClr val="FFFF00"/>
                </a:highlight>
                <a:latin typeface="宋体" panose="02010600030101010101" pitchFamily="2" charset="-122"/>
                <a:ea typeface="宋体" panose="02010600030101010101" pitchFamily="2" charset="-122"/>
              </a:rPr>
              <a:t>"users"</a:t>
            </a:r>
            <a:r>
              <a:rPr kumimoji="0" lang="zh-CN" altLang="zh-CN" sz="1600" b="0" i="0" u="none" strike="noStrike" cap="none" normalizeH="0" baseline="0" dirty="0">
                <a:ln>
                  <a:noFill/>
                </a:ln>
                <a:solidFill>
                  <a:srgbClr val="000000"/>
                </a:solidFill>
                <a:effectLst/>
                <a:highlight>
                  <a:srgbClr val="FFFF00"/>
                </a:highligh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 </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len = jsons.length();</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List&lt;User&gt; result=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ArrayList&lt;User&gt;();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;i&lt;len;i++)</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JSONObject jsonObject = jsons.getJSONObject(i);</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User user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User(jsonObject.getInt(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),jsonObject.getString(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result.add(user);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(User user:result)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"orgJSON"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,user.toString());</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(JSONException 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38FBDA0-494F-F0DC-FAF4-F83732A9A2E0}"/>
              </a:ext>
            </a:extLst>
          </p:cNvPr>
          <p:cNvSpPr>
            <a:spLocks noChangeArrowheads="1"/>
          </p:cNvSpPr>
          <p:nvPr/>
        </p:nvSpPr>
        <p:spPr bwMode="auto">
          <a:xfrm>
            <a:off x="107504" y="428466"/>
            <a:ext cx="790472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departmentJson =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 : 1, 'name': 'HR','users' : "</a:t>
            </a:r>
            <a:b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'Alex','id': 1},{'name': 'Brian','id':2}, {'name': 'Charles','id': 3}]}"</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2930946"/>
      </p:ext>
    </p:extLst>
  </p:cSld>
  <p:clrMapOvr>
    <a:masterClrMapping/>
  </p:clrMapOvr>
  <p:transition spd="slow">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常用</a:t>
            </a:r>
            <a:r>
              <a:rPr lang="en-US" altLang="zh-CN" sz="3200">
                <a:solidFill>
                  <a:schemeClr val="tx2"/>
                </a:solidFill>
                <a:latin typeface="黑体" pitchFamily="49" charset="-122"/>
                <a:ea typeface="黑体" pitchFamily="49" charset="-122"/>
              </a:rPr>
              <a:t>Json</a:t>
            </a:r>
            <a:r>
              <a:rPr lang="zh-CN" altLang="en-US" sz="3200">
                <a:solidFill>
                  <a:schemeClr val="tx2"/>
                </a:solidFill>
                <a:latin typeface="黑体" pitchFamily="49" charset="-122"/>
                <a:ea typeface="黑体" pitchFamily="49" charset="-122"/>
              </a:rPr>
              <a:t>解析库</a:t>
            </a:r>
            <a:endParaRPr lang="en-US" altLang="zh-CN" sz="320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en-US" altLang="zh-CN" sz="2400" dirty="0" err="1">
                <a:solidFill>
                  <a:schemeClr val="tx2"/>
                </a:solidFill>
                <a:latin typeface="微软雅黑" pitchFamily="34" charset="-122"/>
                <a:ea typeface="微软雅黑" pitchFamily="34" charset="-122"/>
              </a:rPr>
              <a:t>gson</a:t>
            </a:r>
            <a:r>
              <a:rPr lang="zh-CN" altLang="en-US" sz="2400" dirty="0">
                <a:solidFill>
                  <a:schemeClr val="tx2"/>
                </a:solidFill>
                <a:latin typeface="微软雅黑" pitchFamily="34" charset="-122"/>
                <a:ea typeface="微软雅黑" pitchFamily="34" charset="-122"/>
              </a:rPr>
              <a:t>（主要学习）</a:t>
            </a:r>
            <a:endParaRPr lang="en-US" altLang="zh-CN" sz="24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defRPr/>
            </a:pPr>
            <a:r>
              <a:rPr lang="en-US" altLang="zh-CN" sz="2000" dirty="0" err="1">
                <a:solidFill>
                  <a:schemeClr val="tx2"/>
                </a:solidFill>
                <a:latin typeface="微软雅黑" pitchFamily="34" charset="-122"/>
                <a:ea typeface="微软雅黑" pitchFamily="34" charset="-122"/>
              </a:rPr>
              <a:t>fromJSON</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，将</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对象转换成需要的数据对象，</a:t>
            </a:r>
          </a:p>
          <a:p>
            <a:pPr lvl="1">
              <a:lnSpc>
                <a:spcPct val="150000"/>
              </a:lnSpc>
              <a:spcBef>
                <a:spcPct val="20000"/>
              </a:spcBef>
              <a:buClr>
                <a:schemeClr val="accent1"/>
              </a:buClr>
              <a:buFont typeface="Wingdings" pitchFamily="2" charset="2"/>
              <a:buChar char="§"/>
              <a:defRPr/>
            </a:pPr>
            <a:r>
              <a:rPr lang="en-US" altLang="zh-CN" sz="2000" dirty="0" err="1">
                <a:solidFill>
                  <a:schemeClr val="tx2"/>
                </a:solidFill>
                <a:latin typeface="微软雅黑" pitchFamily="34" charset="-122"/>
                <a:ea typeface="微软雅黑" pitchFamily="34" charset="-122"/>
              </a:rPr>
              <a:t>toJSON</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，将数据对象转换成</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defRPr/>
            </a:pPr>
            <a:r>
              <a:rPr lang="en-US" altLang="zh-CN" sz="2400" dirty="0" err="1">
                <a:solidFill>
                  <a:schemeClr val="tx2"/>
                </a:solidFill>
                <a:latin typeface="微软雅黑" pitchFamily="34" charset="-122"/>
                <a:ea typeface="微软雅黑" pitchFamily="34" charset="-122"/>
              </a:rPr>
              <a:t>json</a:t>
            </a:r>
            <a:r>
              <a:rPr lang="en-US" altLang="zh-CN" sz="2400" dirty="0">
                <a:solidFill>
                  <a:schemeClr val="tx2"/>
                </a:solidFill>
                <a:latin typeface="微软雅黑" pitchFamily="34" charset="-122"/>
                <a:ea typeface="微软雅黑" pitchFamily="34" charset="-122"/>
              </a:rPr>
              <a:t>-lib</a:t>
            </a:r>
          </a:p>
          <a:p>
            <a:pPr lvl="1">
              <a:lnSpc>
                <a:spcPct val="150000"/>
              </a:lnSpc>
              <a:spcBef>
                <a:spcPct val="20000"/>
              </a:spcBef>
              <a:buClr>
                <a:schemeClr val="accent1"/>
              </a:buClr>
              <a:buFont typeface="Wingdings" pitchFamily="2" charset="2"/>
              <a:buChar char="§"/>
              <a:defRPr/>
            </a:pPr>
            <a:r>
              <a:rPr lang="en-US" altLang="zh-CN" sz="2000" dirty="0" err="1">
                <a:solidFill>
                  <a:schemeClr val="tx2"/>
                </a:solidFill>
                <a:latin typeface="微软雅黑" pitchFamily="34" charset="-122"/>
                <a:ea typeface="微软雅黑" pitchFamily="34" charset="-122"/>
              </a:rPr>
              <a:t>javabean</a:t>
            </a: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List</a:t>
            </a:r>
            <a:r>
              <a:rPr lang="zh-CN" altLang="en-US" sz="2000" dirty="0">
                <a:solidFill>
                  <a:schemeClr val="tx2"/>
                </a:solidFill>
                <a:latin typeface="微软雅黑" pitchFamily="34" charset="-122"/>
                <a:ea typeface="微软雅黑" pitchFamily="34" charset="-122"/>
              </a:rPr>
              <a:t>、</a:t>
            </a:r>
            <a:r>
              <a:rPr lang="en-US" altLang="zh-CN" sz="2000" dirty="0">
                <a:solidFill>
                  <a:schemeClr val="tx2"/>
                </a:solidFill>
                <a:latin typeface="微软雅黑" pitchFamily="34" charset="-122"/>
                <a:ea typeface="微软雅黑" pitchFamily="34" charset="-122"/>
              </a:rPr>
              <a:t>Map</a:t>
            </a:r>
            <a:r>
              <a:rPr lang="zh-CN" altLang="en-US" sz="2000" dirty="0">
                <a:solidFill>
                  <a:schemeClr val="tx2"/>
                </a:solidFill>
                <a:latin typeface="微软雅黑" pitchFamily="34" charset="-122"/>
                <a:ea typeface="微软雅黑" pitchFamily="34" charset="-122"/>
              </a:rPr>
              <a:t>等数据和</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数据的互相转换</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chemeClr val="accent1"/>
              </a:buClr>
              <a:buFont typeface="Wingdings" pitchFamily="2" charset="2"/>
              <a:buChar char="§"/>
              <a:defRPr/>
            </a:pPr>
            <a:r>
              <a:rPr lang="en-US" altLang="zh-CN" sz="2000" dirty="0" err="1">
                <a:solidFill>
                  <a:schemeClr val="tx2"/>
                </a:solidFill>
                <a:latin typeface="微软雅黑" pitchFamily="34" charset="-122"/>
                <a:ea typeface="微软雅黑" pitchFamily="34" charset="-122"/>
              </a:rPr>
              <a:t>fastjson</a:t>
            </a: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defRPr/>
            </a:pP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defRPr/>
            </a:pPr>
            <a:endParaRPr lang="en-US" altLang="zh-CN" sz="2000" dirty="0">
              <a:solidFill>
                <a:schemeClr val="tx2"/>
              </a:solidFill>
              <a:latin typeface="微软雅黑" pitchFamily="34" charset="-122"/>
              <a:ea typeface="微软雅黑" pitchFamily="34" charset="-122"/>
            </a:endParaRPr>
          </a:p>
        </p:txBody>
      </p:sp>
    </p:spTree>
  </p:cSld>
  <p:clrMapOvr>
    <a:masterClrMapping/>
  </p:clrMapOvr>
  <p:transition spd="slow">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Gson</a:t>
            </a:r>
            <a:r>
              <a:rPr lang="zh-CN" altLang="en-US" sz="3200" dirty="0">
                <a:solidFill>
                  <a:schemeClr val="tx2"/>
                </a:solidFill>
                <a:latin typeface="黑体" pitchFamily="49" charset="-122"/>
                <a:ea typeface="黑体" pitchFamily="49" charset="-122"/>
              </a:rPr>
              <a:t>解析库</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403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en-US" altLang="zh-CN" sz="2000" dirty="0">
                <a:solidFill>
                  <a:schemeClr val="tx2"/>
                </a:solidFill>
                <a:latin typeface="微软雅黑" pitchFamily="34" charset="-122"/>
                <a:ea typeface="微软雅黑" pitchFamily="34" charset="-122"/>
              </a:rPr>
              <a:t>Google</a:t>
            </a:r>
            <a:r>
              <a:rPr lang="zh-CN" altLang="en-US" sz="2000" dirty="0">
                <a:solidFill>
                  <a:schemeClr val="tx2"/>
                </a:solidFill>
                <a:latin typeface="微软雅黑" pitchFamily="34" charset="-122"/>
                <a:ea typeface="微软雅黑" pitchFamily="34" charset="-122"/>
              </a:rPr>
              <a:t>提供的</a:t>
            </a:r>
            <a:r>
              <a:rPr lang="en-US" altLang="zh-CN" sz="2000" dirty="0" err="1">
                <a:solidFill>
                  <a:schemeClr val="tx2"/>
                </a:solidFill>
                <a:latin typeface="微软雅黑" pitchFamily="34" charset="-122"/>
                <a:ea typeface="微软雅黑" pitchFamily="34" charset="-122"/>
              </a:rPr>
              <a:t>gson</a:t>
            </a:r>
            <a:r>
              <a:rPr lang="zh-CN" altLang="en-US" sz="2000" dirty="0">
                <a:solidFill>
                  <a:schemeClr val="tx2"/>
                </a:solidFill>
                <a:latin typeface="微软雅黑" pitchFamily="34" charset="-122"/>
                <a:ea typeface="微软雅黑" pitchFamily="34" charset="-122"/>
              </a:rPr>
              <a:t>这个</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解析库，使用</a:t>
            </a:r>
            <a:r>
              <a:rPr lang="en-US" altLang="zh-CN" sz="2000" dirty="0" err="1">
                <a:solidFill>
                  <a:schemeClr val="tx2"/>
                </a:solidFill>
                <a:latin typeface="微软雅黑" pitchFamily="34" charset="-122"/>
                <a:ea typeface="微软雅黑" pitchFamily="34" charset="-122"/>
              </a:rPr>
              <a:t>gson</a:t>
            </a:r>
            <a:r>
              <a:rPr lang="zh-CN" altLang="en-US" sz="2000" dirty="0">
                <a:solidFill>
                  <a:schemeClr val="tx2"/>
                </a:solidFill>
                <a:latin typeface="微软雅黑" pitchFamily="34" charset="-122"/>
                <a:ea typeface="微软雅黑" pitchFamily="34" charset="-122"/>
              </a:rPr>
              <a:t>，我们可以非常轻松的实现数据对象和</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对象的相互转化。</a:t>
            </a:r>
            <a:endParaRPr lang="en-US" altLang="zh-CN"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defRPr/>
            </a:pPr>
            <a:r>
              <a:rPr lang="en-US" altLang="zh-CN" sz="2000" dirty="0" err="1">
                <a:solidFill>
                  <a:schemeClr val="tx2"/>
                </a:solidFill>
                <a:latin typeface="微软雅黑" pitchFamily="34" charset="-122"/>
                <a:ea typeface="微软雅黑" pitchFamily="34" charset="-122"/>
              </a:rPr>
              <a:t>fromJSON</a:t>
            </a:r>
            <a:r>
              <a:rPr lang="en-US" altLang="zh-CN" sz="2000" dirty="0">
                <a:solidFill>
                  <a:schemeClr val="tx2"/>
                </a:solidFill>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，将</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对象转换成我们需要的数据对象</a:t>
            </a:r>
            <a:endParaRPr lang="en-US" altLang="zh-CN" sz="2000" dirty="0">
              <a:solidFill>
                <a:schemeClr val="tx2"/>
              </a:solidFill>
              <a:latin typeface="微软雅黑" pitchFamily="34" charset="-122"/>
              <a:ea typeface="微软雅黑" pitchFamily="34" charset="-122"/>
            </a:endParaRP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rPr>
              <a:t>Gson </a:t>
            </a:r>
            <a:r>
              <a:rPr lang="en-US" altLang="zh-CN" dirty="0" err="1">
                <a:solidFill>
                  <a:schemeClr val="tx2"/>
                </a:solidFill>
                <a:latin typeface="微软雅黑" pitchFamily="34" charset="-122"/>
                <a:ea typeface="微软雅黑" pitchFamily="34" charset="-122"/>
              </a:rPr>
              <a:t>gson</a:t>
            </a:r>
            <a:r>
              <a:rPr lang="en-US" altLang="zh-CN" dirty="0">
                <a:solidFill>
                  <a:schemeClr val="tx2"/>
                </a:solidFill>
                <a:latin typeface="微软雅黑" pitchFamily="34" charset="-122"/>
                <a:ea typeface="微软雅黑" pitchFamily="34" charset="-122"/>
              </a:rPr>
              <a:t> = new </a:t>
            </a:r>
            <a:r>
              <a:rPr lang="en-US" altLang="zh-CN" dirty="0" err="1">
                <a:solidFill>
                  <a:schemeClr val="tx2"/>
                </a:solidFill>
                <a:latin typeface="微软雅黑" pitchFamily="34" charset="-122"/>
                <a:ea typeface="微软雅黑" pitchFamily="34" charset="-122"/>
              </a:rPr>
              <a:t>GsonBuilder</a:t>
            </a:r>
            <a:r>
              <a:rPr lang="en-US" altLang="zh-CN" dirty="0">
                <a:solidFill>
                  <a:schemeClr val="tx2"/>
                </a:solidFill>
                <a:latin typeface="微软雅黑" pitchFamily="34" charset="-122"/>
                <a:ea typeface="微软雅黑" pitchFamily="34" charset="-122"/>
              </a:rPr>
              <a:t>().create();</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rPr>
              <a:t>String s = </a:t>
            </a:r>
            <a:r>
              <a:rPr lang="en-US" altLang="zh-CN" dirty="0" err="1">
                <a:solidFill>
                  <a:schemeClr val="tx2"/>
                </a:solidFill>
                <a:latin typeface="微软雅黑" pitchFamily="34" charset="-122"/>
                <a:ea typeface="微软雅黑" pitchFamily="34" charset="-122"/>
              </a:rPr>
              <a:t>gson.toJson</a:t>
            </a:r>
            <a:r>
              <a:rPr lang="en-US" altLang="zh-CN" dirty="0">
                <a:solidFill>
                  <a:schemeClr val="tx2"/>
                </a:solidFill>
                <a:latin typeface="微软雅黑" pitchFamily="34" charset="-122"/>
                <a:ea typeface="微软雅黑" pitchFamily="34" charset="-122"/>
              </a:rPr>
              <a:t>(data);</a:t>
            </a:r>
          </a:p>
          <a:p>
            <a:pPr marL="0" indent="0">
              <a:lnSpc>
                <a:spcPct val="150000"/>
              </a:lnSpc>
              <a:spcBef>
                <a:spcPct val="20000"/>
              </a:spcBef>
              <a:buClr>
                <a:srgbClr val="0088CC"/>
              </a:buClr>
              <a:buFont typeface="Wingdings" pitchFamily="2" charset="2"/>
              <a:buChar char="v"/>
              <a:defRPr/>
            </a:pPr>
            <a:r>
              <a:rPr lang="en-US" altLang="zh-CN" sz="2000" dirty="0" err="1">
                <a:solidFill>
                  <a:srgbClr val="000000"/>
                </a:solidFill>
                <a:latin typeface="微软雅黑" pitchFamily="34" charset="-122"/>
                <a:ea typeface="微软雅黑" pitchFamily="34" charset="-122"/>
              </a:rPr>
              <a:t>toJSON</a:t>
            </a:r>
            <a:r>
              <a:rPr lang="en-US" altLang="zh-CN" sz="2000" dirty="0">
                <a:solidFill>
                  <a:srgbClr val="000000"/>
                </a:solidFill>
                <a:latin typeface="微软雅黑" pitchFamily="34" charset="-122"/>
                <a:ea typeface="微软雅黑" pitchFamily="34" charset="-122"/>
              </a:rPr>
              <a:t>()</a:t>
            </a:r>
            <a:r>
              <a:rPr lang="zh-CN" altLang="en-US" sz="2000" dirty="0">
                <a:solidFill>
                  <a:srgbClr val="000000"/>
                </a:solidFill>
                <a:latin typeface="微软雅黑" pitchFamily="34" charset="-122"/>
                <a:ea typeface="微软雅黑" pitchFamily="34" charset="-122"/>
              </a:rPr>
              <a:t>，将我们的数据对象转换成</a:t>
            </a:r>
            <a:r>
              <a:rPr lang="en-US" altLang="zh-CN" sz="2000" dirty="0" err="1">
                <a:solidFill>
                  <a:srgbClr val="000000"/>
                </a:solidFill>
                <a:latin typeface="微软雅黑" pitchFamily="34" charset="-122"/>
                <a:ea typeface="微软雅黑" pitchFamily="34" charset="-122"/>
              </a:rPr>
              <a:t>json</a:t>
            </a:r>
            <a:r>
              <a:rPr lang="zh-CN" altLang="en-US" sz="2000" dirty="0">
                <a:solidFill>
                  <a:srgbClr val="000000"/>
                </a:solidFill>
                <a:latin typeface="微软雅黑" pitchFamily="34" charset="-122"/>
                <a:ea typeface="微软雅黑" pitchFamily="34" charset="-122"/>
              </a:rPr>
              <a:t>对象</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rPr>
              <a:t>Gson </a:t>
            </a:r>
            <a:r>
              <a:rPr lang="en-US" altLang="zh-CN" dirty="0" err="1">
                <a:solidFill>
                  <a:schemeClr val="tx2"/>
                </a:solidFill>
                <a:latin typeface="微软雅黑" pitchFamily="34" charset="-122"/>
                <a:ea typeface="微软雅黑" pitchFamily="34" charset="-122"/>
              </a:rPr>
              <a:t>gson</a:t>
            </a:r>
            <a:r>
              <a:rPr lang="en-US" altLang="zh-CN" dirty="0">
                <a:solidFill>
                  <a:schemeClr val="tx2"/>
                </a:solidFill>
                <a:latin typeface="微软雅黑" pitchFamily="34" charset="-122"/>
                <a:ea typeface="微软雅黑" pitchFamily="34" charset="-122"/>
              </a:rPr>
              <a:t> = new </a:t>
            </a:r>
            <a:r>
              <a:rPr lang="en-US" altLang="zh-CN" dirty="0" err="1">
                <a:solidFill>
                  <a:schemeClr val="tx2"/>
                </a:solidFill>
                <a:latin typeface="微软雅黑" pitchFamily="34" charset="-122"/>
                <a:ea typeface="微软雅黑" pitchFamily="34" charset="-122"/>
              </a:rPr>
              <a:t>GsonBuilder</a:t>
            </a:r>
            <a:r>
              <a:rPr lang="en-US" altLang="zh-CN" dirty="0">
                <a:solidFill>
                  <a:schemeClr val="tx2"/>
                </a:solidFill>
                <a:latin typeface="微软雅黑" pitchFamily="34" charset="-122"/>
                <a:ea typeface="微软雅黑" pitchFamily="34" charset="-122"/>
              </a:rPr>
              <a:t>().create();</a:t>
            </a:r>
          </a:p>
          <a:p>
            <a:pPr lvl="1">
              <a:lnSpc>
                <a:spcPct val="15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rPr>
              <a:t>String success = </a:t>
            </a:r>
            <a:r>
              <a:rPr lang="en-US" altLang="zh-CN" dirty="0" err="1">
                <a:solidFill>
                  <a:schemeClr val="tx2"/>
                </a:solidFill>
                <a:latin typeface="微软雅黑" pitchFamily="34" charset="-122"/>
                <a:ea typeface="微软雅黑" pitchFamily="34" charset="-122"/>
              </a:rPr>
              <a:t>gson.fromJson</a:t>
            </a:r>
            <a:r>
              <a:rPr lang="en-US" altLang="zh-CN" dirty="0">
                <a:solidFill>
                  <a:schemeClr val="tx2"/>
                </a:solidFill>
                <a:latin typeface="微软雅黑" pitchFamily="34" charset="-122"/>
                <a:ea typeface="微软雅黑" pitchFamily="34" charset="-122"/>
              </a:rPr>
              <a:t>(data, </a:t>
            </a:r>
            <a:r>
              <a:rPr lang="en-US" altLang="zh-CN" dirty="0" err="1">
                <a:solidFill>
                  <a:schemeClr val="tx2"/>
                </a:solidFill>
                <a:latin typeface="微软雅黑" pitchFamily="34" charset="-122"/>
                <a:ea typeface="微软雅黑" pitchFamily="34" charset="-122"/>
              </a:rPr>
              <a:t>String.class</a:t>
            </a:r>
            <a:r>
              <a:rPr lang="en-US" altLang="zh-CN" dirty="0">
                <a:solidFill>
                  <a:schemeClr val="tx2"/>
                </a:solidFill>
                <a:latin typeface="微软雅黑" pitchFamily="34" charset="-122"/>
                <a:ea typeface="微软雅黑" pitchFamily="34" charset="-122"/>
              </a:rPr>
              <a:t>);</a:t>
            </a:r>
          </a:p>
        </p:txBody>
      </p:sp>
      <p:sp>
        <p:nvSpPr>
          <p:cNvPr id="5" name="文本框 4">
            <a:extLst>
              <a:ext uri="{FF2B5EF4-FFF2-40B4-BE49-F238E27FC236}">
                <a16:creationId xmlns:a16="http://schemas.microsoft.com/office/drawing/2014/main" id="{93A916C9-7675-33E4-2033-F74148E9FAF5}"/>
              </a:ext>
            </a:extLst>
          </p:cNvPr>
          <p:cNvSpPr txBox="1"/>
          <p:nvPr/>
        </p:nvSpPr>
        <p:spPr>
          <a:xfrm>
            <a:off x="416719" y="5416194"/>
            <a:ext cx="8310562" cy="646331"/>
          </a:xfrm>
          <a:prstGeom prst="rect">
            <a:avLst/>
          </a:prstGeom>
          <a:noFill/>
        </p:spPr>
        <p:txBody>
          <a:bodyPr wrap="square">
            <a:spAutoFit/>
          </a:bodyPr>
          <a:lstStyle/>
          <a:p>
            <a:pPr marL="221742" indent="-285750">
              <a:buFont typeface="Arial" panose="020B0604020202020204" pitchFamily="34" charset="0"/>
              <a:buChar char="•"/>
            </a:pPr>
            <a:r>
              <a:rPr lang="zh-CN" altLang="en-US" b="1" dirty="0"/>
              <a:t>编辑</a:t>
            </a:r>
            <a:r>
              <a:rPr lang="en-US" altLang="zh-CN" b="1" dirty="0"/>
              <a:t>app/</a:t>
            </a:r>
            <a:r>
              <a:rPr lang="en-US" altLang="zh-CN" b="1" dirty="0" err="1"/>
              <a:t>build.gradle</a:t>
            </a:r>
            <a:r>
              <a:rPr lang="zh-CN" altLang="en-US" b="1" dirty="0"/>
              <a:t>文件，在</a:t>
            </a:r>
            <a:r>
              <a:rPr lang="en-US" altLang="zh-CN" b="1" dirty="0"/>
              <a:t>dependencies</a:t>
            </a:r>
            <a:r>
              <a:rPr lang="zh-CN" altLang="en-US" b="1" dirty="0"/>
              <a:t>闭包中添加：</a:t>
            </a:r>
            <a:br>
              <a:rPr lang="en-US" altLang="zh-CN" b="1" dirty="0"/>
            </a:br>
            <a:r>
              <a:rPr lang="en-US" altLang="zh-CN" b="1" dirty="0">
                <a:solidFill>
                  <a:srgbClr val="C00000"/>
                </a:solidFill>
              </a:rPr>
              <a:t>implementation 'com.google.code.gson:gson:2.8.5'</a:t>
            </a:r>
          </a:p>
        </p:txBody>
      </p:sp>
    </p:spTree>
    <p:extLst>
      <p:ext uri="{BB962C8B-B14F-4D97-AF65-F5344CB8AC3E}">
        <p14:creationId xmlns:p14="http://schemas.microsoft.com/office/powerpoint/2010/main" val="1450468494"/>
      </p:ext>
    </p:extLst>
  </p:cSld>
  <p:clrMapOvr>
    <a:masterClrMapping/>
  </p:clrMapOvr>
  <p:transition spd="slow">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79383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dirty="0">
                <a:solidFill>
                  <a:schemeClr val="tx2"/>
                </a:solidFill>
                <a:latin typeface="黑体" pitchFamily="49" charset="-122"/>
                <a:ea typeface="黑体" pitchFamily="49" charset="-122"/>
              </a:rPr>
              <a:t>使用</a:t>
            </a:r>
            <a:r>
              <a:rPr lang="en-US" altLang="zh-CN" sz="3200" dirty="0">
                <a:solidFill>
                  <a:schemeClr val="tx2"/>
                </a:solidFill>
                <a:latin typeface="黑体" pitchFamily="49" charset="-122"/>
                <a:ea typeface="黑体" pitchFamily="49" charset="-122"/>
              </a:rPr>
              <a:t>Google Gson</a:t>
            </a:r>
            <a:r>
              <a:rPr lang="zh-CN" altLang="en-US" sz="3200" dirty="0">
                <a:solidFill>
                  <a:schemeClr val="tx2"/>
                </a:solidFill>
                <a:latin typeface="黑体" pitchFamily="49" charset="-122"/>
                <a:ea typeface="黑体" pitchFamily="49" charset="-122"/>
              </a:rPr>
              <a:t>解析</a:t>
            </a:r>
            <a:r>
              <a:rPr lang="en-US" altLang="zh-CN" sz="3200" dirty="0">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数据</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108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1</a:t>
            </a:r>
            <a:r>
              <a:rPr lang="zh-CN" altLang="en-US" dirty="0">
                <a:solidFill>
                  <a:schemeClr val="tx2"/>
                </a:solidFill>
                <a:latin typeface="微软雅黑" pitchFamily="34" charset="-122"/>
                <a:ea typeface="微软雅黑" pitchFamily="34" charset="-122"/>
              </a:rPr>
              <a:t>）准备一个</a:t>
            </a:r>
            <a:r>
              <a:rPr lang="en-US" altLang="zh-CN" dirty="0">
                <a:solidFill>
                  <a:schemeClr val="tx2"/>
                </a:solidFill>
                <a:latin typeface="微软雅黑" pitchFamily="34" charset="-122"/>
                <a:ea typeface="微软雅黑" pitchFamily="34" charset="-122"/>
              </a:rPr>
              <a:t>Person</a:t>
            </a:r>
            <a:r>
              <a:rPr lang="zh-CN" altLang="en-US" dirty="0">
                <a:solidFill>
                  <a:schemeClr val="tx2"/>
                </a:solidFill>
                <a:latin typeface="微软雅黑" pitchFamily="34" charset="-122"/>
                <a:ea typeface="微软雅黑" pitchFamily="34" charset="-122"/>
              </a:rPr>
              <a:t>类</a:t>
            </a:r>
          </a:p>
          <a:p>
            <a:pPr>
              <a:lnSpc>
                <a:spcPct val="150000"/>
              </a:lnSpc>
              <a:spcBef>
                <a:spcPct val="20000"/>
              </a:spcBef>
              <a:buClr>
                <a:srgbClr val="0088CC"/>
              </a:buClr>
              <a:buFont typeface="Wingdings" pitchFamily="2" charset="2"/>
              <a:buChar char="v"/>
              <a:defRPr/>
            </a:pP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2</a:t>
            </a:r>
            <a:r>
              <a:rPr lang="zh-CN" altLang="en-US"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toJson</a:t>
            </a:r>
            <a:r>
              <a:rPr lang="en-US" altLang="zh-CN" dirty="0">
                <a:solidFill>
                  <a:schemeClr val="tx2"/>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方法用于将</a:t>
            </a:r>
            <a:r>
              <a:rPr lang="en-US" altLang="zh-CN" dirty="0">
                <a:solidFill>
                  <a:schemeClr val="tx2"/>
                </a:solidFill>
                <a:latin typeface="微软雅黑" pitchFamily="34" charset="-122"/>
                <a:ea typeface="微软雅黑" pitchFamily="34" charset="-122"/>
              </a:rPr>
              <a:t>bean</a:t>
            </a:r>
            <a:r>
              <a:rPr lang="zh-CN" altLang="en-US" dirty="0">
                <a:solidFill>
                  <a:schemeClr val="tx2"/>
                </a:solidFill>
                <a:latin typeface="微软雅黑" pitchFamily="34" charset="-122"/>
                <a:ea typeface="微软雅黑" pitchFamily="34" charset="-122"/>
              </a:rPr>
              <a:t>对象换为</a:t>
            </a:r>
            <a:r>
              <a:rPr lang="en-US" altLang="zh-CN" dirty="0" err="1">
                <a:solidFill>
                  <a:schemeClr val="tx2"/>
                </a:solidFill>
                <a:latin typeface="微软雅黑" pitchFamily="34" charset="-122"/>
                <a:ea typeface="微软雅黑" pitchFamily="34" charset="-122"/>
              </a:rPr>
              <a:t>Json</a:t>
            </a:r>
            <a:r>
              <a:rPr lang="zh-CN" altLang="en-US" dirty="0">
                <a:solidFill>
                  <a:schemeClr val="tx2"/>
                </a:solidFill>
                <a:latin typeface="微软雅黑" pitchFamily="34" charset="-122"/>
                <a:ea typeface="微软雅黑" pitchFamily="34" charset="-122"/>
              </a:rPr>
              <a:t>数据</a:t>
            </a:r>
          </a:p>
        </p:txBody>
      </p:sp>
      <p:sp>
        <p:nvSpPr>
          <p:cNvPr id="18" name="矩形 17">
            <a:extLst>
              <a:ext uri="{FF2B5EF4-FFF2-40B4-BE49-F238E27FC236}">
                <a16:creationId xmlns:a16="http://schemas.microsoft.com/office/drawing/2014/main" id="{2EE35BD5-7A8E-3FE2-454A-827389A2C811}"/>
              </a:ext>
            </a:extLst>
          </p:cNvPr>
          <p:cNvSpPr/>
          <p:nvPr/>
        </p:nvSpPr>
        <p:spPr>
          <a:xfrm>
            <a:off x="5305544" y="2245042"/>
            <a:ext cx="3672408" cy="4431983"/>
          </a:xfrm>
          <a:prstGeom prst="rect">
            <a:avLst/>
          </a:prstGeom>
          <a:ln>
            <a:solidFill>
              <a:srgbClr val="455F51"/>
            </a:solidFill>
          </a:ln>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public class </a:t>
            </a:r>
            <a:r>
              <a:rPr kumimoji="0" lang="en-US" altLang="zh-CN" sz="1600" b="1" i="0" u="none" strike="noStrike" kern="100" cap="none" spc="0" normalizeH="0" baseline="0" noProof="0" dirty="0">
                <a:ln>
                  <a:noFill/>
                </a:ln>
                <a:solidFill>
                  <a:srgbClr val="FF0066"/>
                </a:solidFill>
                <a:effectLst/>
                <a:uLnTx/>
                <a:uFillTx/>
                <a:latin typeface="Times New Roman" panose="02020603050405020304" pitchFamily="18" charset="0"/>
              </a:rPr>
              <a:t>Person</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private String name;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26670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private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int</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age;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26670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rPr>
              <a:t>下面是对应的</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get/set</a:t>
            </a:r>
            <a:r>
              <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rPr>
              <a:t>方法</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public String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getName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return name;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public void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setName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(String name)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this.name = name;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public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int</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getAge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return age;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public void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setAge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int</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age)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this.age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 age;</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endParaRPr kumimoji="0" lang="zh-CN" altLang="en-US" sz="1600" b="1" i="0" u="none" strike="noStrike" kern="0" cap="none" spc="0" normalizeH="0" baseline="0" noProof="0" dirty="0">
              <a:ln>
                <a:noFill/>
              </a:ln>
              <a:solidFill>
                <a:prstClr val="black"/>
              </a:solidFill>
              <a:effectLst/>
              <a:uLnTx/>
              <a:uFillTx/>
              <a:latin typeface="Palatino Linotype"/>
            </a:endParaRPr>
          </a:p>
        </p:txBody>
      </p:sp>
      <p:sp>
        <p:nvSpPr>
          <p:cNvPr id="22" name="矩形 21">
            <a:extLst>
              <a:ext uri="{FF2B5EF4-FFF2-40B4-BE49-F238E27FC236}">
                <a16:creationId xmlns:a16="http://schemas.microsoft.com/office/drawing/2014/main" id="{A4507DBC-8739-9D4C-3C24-E94710C9B81F}"/>
              </a:ext>
            </a:extLst>
          </p:cNvPr>
          <p:cNvSpPr/>
          <p:nvPr/>
        </p:nvSpPr>
        <p:spPr>
          <a:xfrm>
            <a:off x="257215" y="2245042"/>
            <a:ext cx="4746834" cy="2339102"/>
          </a:xfrm>
          <a:prstGeom prst="rect">
            <a:avLst/>
          </a:prstGeom>
          <a:ln>
            <a:solidFill>
              <a:srgbClr val="455F51"/>
            </a:solidFill>
          </a:ln>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 new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List&lt;Person&gt; persons = new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ArrayList</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&lt;Person&gt;();</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for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int</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 0;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&lt; 3;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Person p = new Person();</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p.setName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("name" +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p.setAge</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i</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 10);</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sz="1600" b="1" i="0" u="none" strike="noStrike" kern="100" cap="none" spc="0" normalizeH="0" baseline="0" noProof="0" dirty="0" err="1">
                <a:ln>
                  <a:noFill/>
                </a:ln>
                <a:solidFill>
                  <a:prstClr val="black"/>
                </a:solidFill>
                <a:effectLst/>
                <a:uLnTx/>
                <a:uFillTx/>
                <a:latin typeface="Times New Roman" panose="02020603050405020304" pitchFamily="18" charset="0"/>
              </a:rPr>
              <a:t>persons.add</a:t>
            </a: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(p);</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100" cap="none" spc="0" normalizeH="0" baseline="0" noProof="0" dirty="0">
                <a:ln>
                  <a:noFill/>
                </a:ln>
                <a:solidFill>
                  <a:prstClr val="black"/>
                </a:solidFill>
                <a:effectLst/>
                <a:uLnTx/>
                <a:uFillTx/>
                <a:latin typeface="Times New Roman" panose="02020603050405020304" pitchFamily="18" charset="0"/>
              </a:rPr>
              <a:t>}</a:t>
            </a:r>
            <a:endParaRPr kumimoji="0" lang="zh-CN" altLang="zh-CN" sz="1600" b="1"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String </a:t>
            </a:r>
            <a:r>
              <a:rPr kumimoji="0" lang="en-US" altLang="zh-CN" b="1" i="0" u="none" strike="noStrike" kern="100" cap="none" spc="0" normalizeH="0" baseline="0" noProof="0" dirty="0" err="1">
                <a:ln>
                  <a:noFill/>
                </a:ln>
                <a:solidFill>
                  <a:srgbClr val="FF0000"/>
                </a:solidFill>
                <a:effectLst/>
                <a:uLnTx/>
                <a:uFillTx/>
                <a:latin typeface="Times New Roman" panose="02020603050405020304" pitchFamily="18" charset="0"/>
              </a:rPr>
              <a:t>str</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 =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b="1" i="0" u="none" strike="noStrike" kern="100" cap="none" spc="0" normalizeH="0" baseline="0" noProof="0" dirty="0" err="1">
                <a:ln>
                  <a:noFill/>
                </a:ln>
                <a:solidFill>
                  <a:srgbClr val="FF0066"/>
                </a:solidFill>
                <a:effectLst/>
                <a:uLnTx/>
                <a:uFillTx/>
                <a:latin typeface="Times New Roman" panose="02020603050405020304" pitchFamily="18" charset="0"/>
              </a:rPr>
              <a:t>toJson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(persons);</a:t>
            </a:r>
            <a:endParaRPr kumimoji="0" lang="zh-CN" altLang="en-US" b="1" i="0" u="none" strike="noStrike" kern="0" cap="none" spc="0" normalizeH="0" baseline="0" noProof="0" dirty="0">
              <a:ln>
                <a:noFill/>
              </a:ln>
              <a:solidFill>
                <a:prstClr val="black"/>
              </a:solidFill>
              <a:effectLst/>
              <a:uLnTx/>
              <a:uFillTx/>
              <a:latin typeface="Palatino Linotype"/>
            </a:endParaRPr>
          </a:p>
        </p:txBody>
      </p:sp>
      <p:sp>
        <p:nvSpPr>
          <p:cNvPr id="23" name="矩形 22">
            <a:extLst>
              <a:ext uri="{FF2B5EF4-FFF2-40B4-BE49-F238E27FC236}">
                <a16:creationId xmlns:a16="http://schemas.microsoft.com/office/drawing/2014/main" id="{7C3433D2-F11B-A8EB-E689-754CEBFAFA9A}"/>
              </a:ext>
            </a:extLst>
          </p:cNvPr>
          <p:cNvSpPr/>
          <p:nvPr/>
        </p:nvSpPr>
        <p:spPr>
          <a:xfrm>
            <a:off x="163774" y="5401733"/>
            <a:ext cx="4840276" cy="584775"/>
          </a:xfrm>
          <a:prstGeom prst="rect">
            <a:avLst/>
          </a:prstGeom>
          <a:ln>
            <a:solidFill>
              <a:schemeClr val="tx2"/>
            </a:solidFill>
          </a:ln>
        </p:spPr>
        <p:txBody>
          <a:bodyPr wrap="square">
            <a:spAutoFit/>
          </a:bodyPr>
          <a:lstStyle/>
          <a:p>
            <a:pPr algn="just">
              <a:spcAft>
                <a:spcPts val="0"/>
              </a:spcAft>
            </a:pPr>
            <a:r>
              <a:rPr lang="en-US" altLang="zh-CN" sz="1600" b="1" kern="100" dirty="0">
                <a:solidFill>
                  <a:schemeClr val="tx2"/>
                </a:solidFill>
                <a:latin typeface="Times New Roman" panose="02020603050405020304" pitchFamily="18" charset="0"/>
              </a:rPr>
              <a:t>[{"name":"name0","age":0},{"name":"name1","age":10},{"name":"name2","age":20}]</a:t>
            </a:r>
            <a:endParaRPr lang="zh-CN" altLang="en-US" sz="1600" b="1" dirty="0">
              <a:solidFill>
                <a:schemeClr val="tx2"/>
              </a:solidFill>
            </a:endParaRPr>
          </a:p>
        </p:txBody>
      </p:sp>
      <p:sp>
        <p:nvSpPr>
          <p:cNvPr id="24" name="箭头: 下 23">
            <a:extLst>
              <a:ext uri="{FF2B5EF4-FFF2-40B4-BE49-F238E27FC236}">
                <a16:creationId xmlns:a16="http://schemas.microsoft.com/office/drawing/2014/main" id="{D8FB1727-AAA5-F676-EE70-F71362845214}"/>
              </a:ext>
            </a:extLst>
          </p:cNvPr>
          <p:cNvSpPr/>
          <p:nvPr/>
        </p:nvSpPr>
        <p:spPr>
          <a:xfrm>
            <a:off x="2572196" y="4803382"/>
            <a:ext cx="648677" cy="515591"/>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4603351"/>
      </p:ext>
    </p:extLst>
  </p:cSld>
  <p:clrMapOvr>
    <a:masterClrMapping/>
  </p:clrMapOvr>
  <p:transition spd="slow">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79383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dirty="0">
                <a:solidFill>
                  <a:schemeClr val="tx2"/>
                </a:solidFill>
                <a:latin typeface="黑体" pitchFamily="49" charset="-122"/>
                <a:ea typeface="黑体" pitchFamily="49" charset="-122"/>
              </a:rPr>
              <a:t>使用</a:t>
            </a:r>
            <a:r>
              <a:rPr lang="en-US" altLang="zh-CN" sz="3200" dirty="0">
                <a:solidFill>
                  <a:schemeClr val="tx2"/>
                </a:solidFill>
                <a:latin typeface="黑体" pitchFamily="49" charset="-122"/>
                <a:ea typeface="黑体" pitchFamily="49" charset="-122"/>
              </a:rPr>
              <a:t>Google Gson</a:t>
            </a:r>
            <a:r>
              <a:rPr lang="zh-CN" altLang="en-US" sz="3200" dirty="0">
                <a:solidFill>
                  <a:schemeClr val="tx2"/>
                </a:solidFill>
                <a:latin typeface="黑体" pitchFamily="49" charset="-122"/>
                <a:ea typeface="黑体" pitchFamily="49" charset="-122"/>
              </a:rPr>
              <a:t>解析</a:t>
            </a:r>
            <a:r>
              <a:rPr lang="en-US" altLang="zh-CN" sz="3200" dirty="0">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数据</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108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3</a:t>
            </a:r>
            <a:r>
              <a:rPr lang="zh-CN" altLang="en-US" dirty="0">
                <a:solidFill>
                  <a:schemeClr val="tx2"/>
                </a:solidFill>
                <a:latin typeface="微软雅黑" pitchFamily="34" charset="-122"/>
                <a:ea typeface="微软雅黑" pitchFamily="34" charset="-122"/>
              </a:rPr>
              <a:t>）</a:t>
            </a:r>
            <a:r>
              <a:rPr lang="en-US" altLang="zh-CN" dirty="0" err="1">
                <a:solidFill>
                  <a:schemeClr val="tx2"/>
                </a:solidFill>
                <a:latin typeface="微软雅黑" pitchFamily="34" charset="-122"/>
                <a:ea typeface="微软雅黑" pitchFamily="34" charset="-122"/>
              </a:rPr>
              <a:t>fromJson</a:t>
            </a:r>
            <a:r>
              <a:rPr lang="en-US" altLang="zh-CN" dirty="0">
                <a:solidFill>
                  <a:schemeClr val="tx2"/>
                </a:solidFill>
                <a:latin typeface="微软雅黑" pitchFamily="34" charset="-122"/>
                <a:ea typeface="微软雅黑" pitchFamily="34" charset="-122"/>
              </a:rPr>
              <a:t>()</a:t>
            </a:r>
            <a:r>
              <a:rPr lang="zh-CN" altLang="en-US" dirty="0">
                <a:solidFill>
                  <a:schemeClr val="tx2"/>
                </a:solidFill>
                <a:latin typeface="微软雅黑" pitchFamily="34" charset="-122"/>
                <a:ea typeface="微软雅黑" pitchFamily="34" charset="-122"/>
              </a:rPr>
              <a:t>方法用于将</a:t>
            </a:r>
            <a:r>
              <a:rPr lang="en-US" altLang="zh-CN" dirty="0" err="1">
                <a:solidFill>
                  <a:schemeClr val="tx2"/>
                </a:solidFill>
                <a:latin typeface="微软雅黑" pitchFamily="34" charset="-122"/>
                <a:ea typeface="微软雅黑" pitchFamily="34" charset="-122"/>
              </a:rPr>
              <a:t>Json</a:t>
            </a:r>
            <a:r>
              <a:rPr lang="zh-CN" altLang="en-US" dirty="0">
                <a:solidFill>
                  <a:schemeClr val="tx2"/>
                </a:solidFill>
                <a:latin typeface="微软雅黑" pitchFamily="34" charset="-122"/>
                <a:ea typeface="微软雅黑" pitchFamily="34" charset="-122"/>
              </a:rPr>
              <a:t>数据转换为</a:t>
            </a:r>
            <a:r>
              <a:rPr lang="en-US" altLang="zh-CN" dirty="0">
                <a:solidFill>
                  <a:schemeClr val="tx2"/>
                </a:solidFill>
                <a:latin typeface="微软雅黑" pitchFamily="34" charset="-122"/>
                <a:ea typeface="微软雅黑" pitchFamily="34" charset="-122"/>
              </a:rPr>
              <a:t>bean</a:t>
            </a:r>
            <a:r>
              <a:rPr lang="zh-CN" altLang="en-US" dirty="0">
                <a:solidFill>
                  <a:schemeClr val="tx2"/>
                </a:solidFill>
                <a:latin typeface="微软雅黑" pitchFamily="34" charset="-122"/>
                <a:ea typeface="微软雅黑" pitchFamily="34" charset="-122"/>
              </a:rPr>
              <a:t>对象。</a:t>
            </a:r>
          </a:p>
        </p:txBody>
      </p:sp>
      <p:sp>
        <p:nvSpPr>
          <p:cNvPr id="2" name="矩形 1">
            <a:extLst>
              <a:ext uri="{FF2B5EF4-FFF2-40B4-BE49-F238E27FC236}">
                <a16:creationId xmlns:a16="http://schemas.microsoft.com/office/drawing/2014/main" id="{761D80AC-D22C-D3C1-5706-05528B02573B}"/>
              </a:ext>
            </a:extLst>
          </p:cNvPr>
          <p:cNvSpPr/>
          <p:nvPr/>
        </p:nvSpPr>
        <p:spPr>
          <a:xfrm>
            <a:off x="491321" y="1873833"/>
            <a:ext cx="8545175" cy="2535566"/>
          </a:xfrm>
          <a:prstGeom prst="rect">
            <a:avLst/>
          </a:prstGeom>
          <a:ln>
            <a:solidFill>
              <a:srgbClr val="455F51"/>
            </a:solidFill>
          </a:ln>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转换为</a:t>
            </a: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Person</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对象</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Person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person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 =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b="1" i="0" u="none" strike="noStrike" kern="100" cap="none" spc="0" normalizeH="0" baseline="0" noProof="0" dirty="0" err="1">
                <a:ln>
                  <a:noFill/>
                </a:ln>
                <a:solidFill>
                  <a:srgbClr val="FF0066"/>
                </a:solidFill>
                <a:effectLst/>
                <a:uLnTx/>
                <a:uFillTx/>
                <a:latin typeface="Times New Roman" panose="02020603050405020304" pitchFamily="18" charset="0"/>
              </a:rPr>
              <a:t>fromJson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str</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Person.class</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a:t>
            </a:r>
            <a:endPar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转换为</a:t>
            </a: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Person</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对象列表</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List&lt;Person&gt;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ps</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 =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b="1" i="0" u="none" strike="noStrike" kern="100" cap="none" spc="0" normalizeH="0" baseline="0" noProof="0" dirty="0" err="1">
                <a:ln>
                  <a:noFill/>
                </a:ln>
                <a:solidFill>
                  <a:srgbClr val="FF0066"/>
                </a:solidFill>
                <a:effectLst/>
                <a:uLnTx/>
                <a:uFillTx/>
                <a:latin typeface="Times New Roman" panose="02020603050405020304" pitchFamily="18" charset="0"/>
              </a:rPr>
              <a:t>fromJson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(str, new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TypeToken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&lt;List&lt;Person&gt;&gt;(){}.</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getType</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转换为</a:t>
            </a:r>
            <a:r>
              <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rPr>
              <a:t>Person</a:t>
            </a:r>
            <a:r>
              <a:rPr kumimoji="0" lang="zh-CN" altLang="zh-CN" b="0" i="0" u="none" strike="noStrike" kern="100" cap="none" spc="0" normalizeH="0" baseline="0" noProof="0" dirty="0">
                <a:ln>
                  <a:noFill/>
                </a:ln>
                <a:solidFill>
                  <a:prstClr val="black"/>
                </a:solidFill>
                <a:effectLst/>
                <a:uLnTx/>
                <a:uFillTx/>
                <a:latin typeface="Times New Roman" panose="02020603050405020304" pitchFamily="18" charset="0"/>
              </a:rPr>
              <a:t>对象</a:t>
            </a:r>
            <a:r>
              <a:rPr kumimoji="0" lang="zh-CN" altLang="en-US" b="0" i="0" u="none" strike="noStrike" kern="100" cap="none" spc="0" normalizeH="0" baseline="0" noProof="0" dirty="0">
                <a:ln>
                  <a:noFill/>
                </a:ln>
                <a:solidFill>
                  <a:prstClr val="black"/>
                </a:solidFill>
                <a:effectLst/>
                <a:uLnTx/>
                <a:uFillTx/>
                <a:latin typeface="Times New Roman" panose="02020603050405020304" pitchFamily="18" charset="0"/>
              </a:rPr>
              <a:t>数组</a:t>
            </a:r>
            <a:endParaRPr kumimoji="0" lang="en-US" altLang="zh-CN" b="0" i="0" u="none" strike="noStrike" kern="100" cap="none" spc="0" normalizeH="0" baseline="0" noProof="0" dirty="0">
              <a:ln>
                <a:noFill/>
              </a:ln>
              <a:solidFill>
                <a:prstClr val="black"/>
              </a:solidFill>
              <a:effectLst/>
              <a:uLnTx/>
              <a:uFillTx/>
              <a:latin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Person[]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ps</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 = </a:t>
            </a:r>
            <a:r>
              <a:rPr kumimoji="0" lang="en-US" altLang="zh-CN" b="1" i="0" u="none" strike="noStrike" kern="100" cap="none" spc="0" normalizeH="0" baseline="0" noProof="0" dirty="0" err="1">
                <a:ln>
                  <a:noFill/>
                </a:ln>
                <a:solidFill>
                  <a:prstClr val="black"/>
                </a:solidFill>
                <a:effectLst/>
                <a:uLnTx/>
                <a:uFillTx/>
                <a:latin typeface="Times New Roman" panose="02020603050405020304" pitchFamily="18" charset="0"/>
              </a:rPr>
              <a:t>gson.</a:t>
            </a:r>
            <a:r>
              <a:rPr kumimoji="0" lang="en-US" altLang="zh-CN" b="1" i="0" u="none" strike="noStrike" kern="100" cap="none" spc="0" normalizeH="0" baseline="0" noProof="0" dirty="0" err="1">
                <a:ln>
                  <a:noFill/>
                </a:ln>
                <a:solidFill>
                  <a:srgbClr val="FF0066"/>
                </a:solidFill>
                <a:effectLst/>
                <a:uLnTx/>
                <a:uFillTx/>
                <a:latin typeface="Times New Roman" panose="02020603050405020304" pitchFamily="18" charset="0"/>
              </a:rPr>
              <a:t>fromJson</a:t>
            </a:r>
            <a:r>
              <a:rPr kumimoji="0" lang="en-US" altLang="zh-CN" b="1" i="0" u="none" strike="noStrike" kern="100" cap="none" spc="0" normalizeH="0" baseline="0" noProof="0" dirty="0">
                <a:ln>
                  <a:noFill/>
                </a:ln>
                <a:solidFill>
                  <a:prstClr val="black"/>
                </a:solidFill>
                <a:effectLst/>
                <a:uLnTx/>
                <a:uFillTx/>
                <a:latin typeface="Times New Roman" panose="02020603050405020304" pitchFamily="18" charset="0"/>
              </a:rPr>
              <a:t>(str, Person[].class);</a:t>
            </a:r>
          </a:p>
        </p:txBody>
      </p:sp>
    </p:spTree>
    <p:extLst>
      <p:ext uri="{BB962C8B-B14F-4D97-AF65-F5344CB8AC3E}">
        <p14:creationId xmlns:p14="http://schemas.microsoft.com/office/powerpoint/2010/main" val="326889404"/>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a:solidFill>
                  <a:schemeClr val="tx2"/>
                </a:solidFill>
                <a:latin typeface="黑体" pitchFamily="49" charset="-122"/>
                <a:ea typeface="黑体" pitchFamily="49" charset="-122"/>
              </a:rPr>
              <a:t>HTTP</a:t>
            </a:r>
            <a:r>
              <a:rPr lang="zh-CN" altLang="en-US" sz="3200" dirty="0">
                <a:solidFill>
                  <a:schemeClr val="tx2"/>
                </a:solidFill>
                <a:latin typeface="黑体" pitchFamily="49" charset="-122"/>
                <a:ea typeface="黑体" pitchFamily="49" charset="-122"/>
              </a:rPr>
              <a:t>通信方式</a:t>
            </a:r>
            <a:endParaRPr lang="en-US" altLang="zh-CN" sz="3200" dirty="0">
              <a:solidFill>
                <a:schemeClr val="tx2"/>
              </a:solidFill>
              <a:latin typeface="黑体" pitchFamily="49" charset="-122"/>
              <a:ea typeface="黑体" pitchFamily="49" charset="-122"/>
            </a:endParaRPr>
          </a:p>
        </p:txBody>
      </p:sp>
      <p:sp>
        <p:nvSpPr>
          <p:cNvPr id="22531" name="Rectangle 3"/>
          <p:cNvSpPr txBox="1">
            <a:spLocks noChangeArrowheads="1"/>
          </p:cNvSpPr>
          <p:nvPr/>
        </p:nvSpPr>
        <p:spPr bwMode="auto">
          <a:xfrm>
            <a:off x="457200" y="1627188"/>
            <a:ext cx="82296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20000"/>
              </a:spcBef>
              <a:buClr>
                <a:srgbClr val="0088CC"/>
              </a:buClr>
              <a:buFont typeface="Wingdings" pitchFamily="2" charset="2"/>
              <a:buChar char="v"/>
            </a:pPr>
            <a:r>
              <a:rPr lang="en-US" altLang="zh-CN" sz="2400" dirty="0">
                <a:solidFill>
                  <a:schemeClr val="tx2"/>
                </a:solidFill>
                <a:latin typeface="微软雅黑" pitchFamily="34" charset="-122"/>
                <a:ea typeface="微软雅黑" pitchFamily="34" charset="-122"/>
                <a:sym typeface="Arial" charset="0"/>
              </a:rPr>
              <a:t>URL</a:t>
            </a:r>
            <a:r>
              <a:rPr lang="zh-CN" altLang="en-US" sz="2400" dirty="0">
                <a:solidFill>
                  <a:schemeClr val="tx2"/>
                </a:solidFill>
                <a:latin typeface="微软雅黑" pitchFamily="34" charset="-122"/>
                <a:ea typeface="微软雅黑" pitchFamily="34" charset="-122"/>
                <a:sym typeface="Arial" charset="0"/>
              </a:rPr>
              <a:t>加载网络资源</a:t>
            </a:r>
            <a:endParaRPr lang="en-US" sz="2400" dirty="0">
              <a:solidFill>
                <a:schemeClr val="tx2"/>
              </a:solidFill>
              <a:latin typeface="微软雅黑" pitchFamily="34" charset="-122"/>
              <a:ea typeface="微软雅黑" pitchFamily="34" charset="-122"/>
              <a:sym typeface="Arial" charset="0"/>
            </a:endParaRPr>
          </a:p>
          <a:p>
            <a:pPr eaLnBrk="1" hangingPunct="1">
              <a:lnSpc>
                <a:spcPct val="150000"/>
              </a:lnSpc>
              <a:spcBef>
                <a:spcPct val="20000"/>
              </a:spcBef>
              <a:buClr>
                <a:srgbClr val="0088CC"/>
              </a:buClr>
              <a:buFont typeface="Wingdings" pitchFamily="2" charset="2"/>
              <a:buChar char="v"/>
            </a:pPr>
            <a:r>
              <a:rPr lang="en-US" altLang="zh-CN" sz="2400" dirty="0" err="1">
                <a:solidFill>
                  <a:schemeClr val="tx2"/>
                </a:solidFill>
                <a:latin typeface="微软雅黑" pitchFamily="34" charset="-122"/>
                <a:ea typeface="微软雅黑" pitchFamily="34" charset="-122"/>
                <a:sym typeface="Arial" charset="0"/>
              </a:rPr>
              <a:t>URLConnection</a:t>
            </a:r>
            <a:r>
              <a:rPr lang="zh-CN" altLang="en-US" sz="2400" dirty="0">
                <a:solidFill>
                  <a:schemeClr val="tx2"/>
                </a:solidFill>
                <a:latin typeface="微软雅黑" pitchFamily="34" charset="-122"/>
                <a:ea typeface="微软雅黑" pitchFamily="34" charset="-122"/>
                <a:sym typeface="Arial" charset="0"/>
              </a:rPr>
              <a:t>发送</a:t>
            </a:r>
            <a:r>
              <a:rPr lang="en-US" altLang="zh-CN" sz="2400" dirty="0">
                <a:solidFill>
                  <a:schemeClr val="tx2"/>
                </a:solidFill>
                <a:latin typeface="微软雅黑" pitchFamily="34" charset="-122"/>
                <a:ea typeface="微软雅黑" pitchFamily="34" charset="-122"/>
                <a:sym typeface="Arial" charset="0"/>
              </a:rPr>
              <a:t>POST</a:t>
            </a:r>
            <a:r>
              <a:rPr lang="zh-CN" altLang="en-US" sz="2400" dirty="0">
                <a:solidFill>
                  <a:schemeClr val="tx2"/>
                </a:solidFill>
                <a:latin typeface="微软雅黑" pitchFamily="34" charset="-122"/>
                <a:ea typeface="微软雅黑" pitchFamily="34" charset="-122"/>
                <a:sym typeface="Arial" charset="0"/>
              </a:rPr>
              <a:t>、</a:t>
            </a:r>
            <a:r>
              <a:rPr lang="en-US" altLang="zh-CN" sz="2400" dirty="0">
                <a:solidFill>
                  <a:schemeClr val="tx2"/>
                </a:solidFill>
                <a:latin typeface="微软雅黑" pitchFamily="34" charset="-122"/>
                <a:ea typeface="微软雅黑" pitchFamily="34" charset="-122"/>
                <a:sym typeface="Arial" charset="0"/>
              </a:rPr>
              <a:t>GET</a:t>
            </a:r>
            <a:r>
              <a:rPr lang="zh-CN" altLang="en-US" sz="2400" dirty="0">
                <a:solidFill>
                  <a:schemeClr val="tx2"/>
                </a:solidFill>
                <a:latin typeface="微软雅黑" pitchFamily="34" charset="-122"/>
                <a:ea typeface="微软雅黑" pitchFamily="34" charset="-122"/>
                <a:sym typeface="Arial" charset="0"/>
              </a:rPr>
              <a:t>请求</a:t>
            </a:r>
            <a:r>
              <a:rPr lang="en-US" sz="2400" dirty="0">
                <a:solidFill>
                  <a:schemeClr val="tx2"/>
                </a:solidFill>
                <a:latin typeface="微软雅黑" pitchFamily="34" charset="-122"/>
                <a:ea typeface="微软雅黑" pitchFamily="34" charset="-122"/>
                <a:sym typeface="Arial" charset="0"/>
              </a:rPr>
              <a:t> </a:t>
            </a:r>
          </a:p>
          <a:p>
            <a:pPr eaLnBrk="1" hangingPunct="1">
              <a:lnSpc>
                <a:spcPct val="150000"/>
              </a:lnSpc>
              <a:spcBef>
                <a:spcPct val="20000"/>
              </a:spcBef>
              <a:buClr>
                <a:srgbClr val="0088CC"/>
              </a:buClr>
              <a:buFont typeface="Wingdings" pitchFamily="2" charset="2"/>
              <a:buChar char="v"/>
            </a:pPr>
            <a:r>
              <a:rPr lang="en-US" altLang="zh-CN" sz="2400" dirty="0" err="1">
                <a:solidFill>
                  <a:schemeClr val="tx2"/>
                </a:solidFill>
                <a:latin typeface="微软雅黑" pitchFamily="34" charset="-122"/>
                <a:ea typeface="微软雅黑" pitchFamily="34" charset="-122"/>
                <a:sym typeface="Arial" charset="0"/>
              </a:rPr>
              <a:t>HttpURLConnection</a:t>
            </a:r>
            <a:r>
              <a:rPr lang="zh-CN" altLang="en-US" sz="2400" dirty="0">
                <a:solidFill>
                  <a:schemeClr val="tx2"/>
                </a:solidFill>
                <a:latin typeface="微软雅黑" pitchFamily="34" charset="-122"/>
                <a:ea typeface="微软雅黑" pitchFamily="34" charset="-122"/>
                <a:sym typeface="Arial" charset="0"/>
              </a:rPr>
              <a:t>获取网络资源</a:t>
            </a:r>
            <a:endParaRPr lang="en-US" sz="2400" dirty="0">
              <a:solidFill>
                <a:schemeClr val="tx2"/>
              </a:solidFill>
              <a:latin typeface="微软雅黑" pitchFamily="34" charset="-122"/>
              <a:ea typeface="微软雅黑" pitchFamily="34" charset="-122"/>
              <a:sym typeface="Arial" charset="0"/>
            </a:endParaRPr>
          </a:p>
          <a:p>
            <a:pPr eaLnBrk="1" hangingPunct="1">
              <a:lnSpc>
                <a:spcPct val="150000"/>
              </a:lnSpc>
              <a:spcBef>
                <a:spcPct val="20000"/>
              </a:spcBef>
              <a:buClr>
                <a:srgbClr val="0088CC"/>
              </a:buClr>
              <a:buFont typeface="Wingdings" pitchFamily="2" charset="2"/>
              <a:buChar char="v"/>
            </a:pPr>
            <a:r>
              <a:rPr lang="en-US" altLang="zh-CN" sz="2400" dirty="0" err="1">
                <a:solidFill>
                  <a:schemeClr val="tx2"/>
                </a:solidFill>
                <a:latin typeface="微软雅黑" pitchFamily="34" charset="-122"/>
                <a:ea typeface="微软雅黑" pitchFamily="34" charset="-122"/>
                <a:sym typeface="Arial" charset="0"/>
              </a:rPr>
              <a:t>HttpClient</a:t>
            </a:r>
            <a:r>
              <a:rPr lang="zh-CN" altLang="en-US" sz="2400" dirty="0">
                <a:solidFill>
                  <a:schemeClr val="tx2"/>
                </a:solidFill>
                <a:latin typeface="微软雅黑" pitchFamily="34" charset="-122"/>
                <a:ea typeface="微软雅黑" pitchFamily="34" charset="-122"/>
                <a:sym typeface="Arial" charset="0"/>
              </a:rPr>
              <a:t>获取网络资源</a:t>
            </a:r>
          </a:p>
        </p:txBody>
      </p:sp>
      <p:sp>
        <p:nvSpPr>
          <p:cNvPr id="4" name="AutoShape 4"/>
          <p:cNvSpPr>
            <a:spLocks noChangeArrowheads="1"/>
          </p:cNvSpPr>
          <p:nvPr/>
        </p:nvSpPr>
        <p:spPr bwMode="auto">
          <a:xfrm>
            <a:off x="1044577" y="5086350"/>
            <a:ext cx="5832475" cy="719138"/>
          </a:xfrm>
          <a:prstGeom prst="roundRect">
            <a:avLst>
              <a:gd name="adj" fmla="val 16667"/>
            </a:avLst>
          </a:prstGeom>
          <a:solidFill>
            <a:schemeClr val="accent1">
              <a:lumMod val="60000"/>
              <a:lumOff val="40000"/>
            </a:schemeClr>
          </a:solidFill>
          <a:ln w="9525">
            <a:solidFill>
              <a:schemeClr val="tx1"/>
            </a:solidFill>
            <a:round/>
            <a:headEnd/>
            <a:tailEnd/>
          </a:ln>
          <a:effectLst/>
        </p:spPr>
        <p:txBody>
          <a:bodyPr wrap="none" anchor="ctr"/>
          <a:lstStyle/>
          <a:p>
            <a:pPr algn="ctr">
              <a:defRPr/>
            </a:pPr>
            <a:r>
              <a:rPr lang="zh-CN" altLang="en-US" sz="3200" dirty="0">
                <a:solidFill>
                  <a:schemeClr val="tx2"/>
                </a:solidFill>
              </a:rPr>
              <a:t>逐个优化，无本质区别</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79383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err="1">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数据解析</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108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zh-CN" altLang="en-US" dirty="0">
                <a:solidFill>
                  <a:schemeClr val="tx2"/>
                </a:solidFill>
                <a:latin typeface="微软雅黑" pitchFamily="34" charset="-122"/>
                <a:ea typeface="微软雅黑" pitchFamily="34" charset="-122"/>
              </a:rPr>
              <a:t>解析复杂</a:t>
            </a:r>
            <a:r>
              <a:rPr lang="en-US" altLang="zh-CN" dirty="0" err="1">
                <a:solidFill>
                  <a:schemeClr val="tx2"/>
                </a:solidFill>
                <a:latin typeface="微软雅黑" pitchFamily="34" charset="-122"/>
                <a:ea typeface="微软雅黑" pitchFamily="34" charset="-122"/>
              </a:rPr>
              <a:t>Json</a:t>
            </a:r>
            <a:r>
              <a:rPr lang="zh-CN" altLang="en-US" dirty="0">
                <a:solidFill>
                  <a:schemeClr val="tx2"/>
                </a:solidFill>
                <a:latin typeface="微软雅黑" pitchFamily="34" charset="-122"/>
                <a:ea typeface="微软雅黑" pitchFamily="34" charset="-122"/>
              </a:rPr>
              <a:t>数据，既有对象又有数组的情况，可以逐层去解析</a:t>
            </a:r>
          </a:p>
        </p:txBody>
      </p:sp>
      <p:sp>
        <p:nvSpPr>
          <p:cNvPr id="4" name="Rectangle 1">
            <a:extLst>
              <a:ext uri="{FF2B5EF4-FFF2-40B4-BE49-F238E27FC236}">
                <a16:creationId xmlns:a16="http://schemas.microsoft.com/office/drawing/2014/main" id="{F77F5FDF-7BC1-B8AB-5267-917141A4B329}"/>
              </a:ext>
            </a:extLst>
          </p:cNvPr>
          <p:cNvSpPr>
            <a:spLocks noChangeArrowheads="1"/>
          </p:cNvSpPr>
          <p:nvPr/>
        </p:nvSpPr>
        <p:spPr bwMode="auto">
          <a:xfrm>
            <a:off x="192228" y="1825660"/>
            <a:ext cx="880241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rPr>
              <a:t>String provinceJson = </a:t>
            </a:r>
            <a:r>
              <a:rPr kumimoji="0" lang="zh-CN" altLang="zh-CN" sz="1400" b="1" i="0" u="none" strike="noStrike" cap="none" normalizeH="0" baseline="0">
                <a:ln>
                  <a:noFill/>
                </a:ln>
                <a:solidFill>
                  <a:srgbClr val="008000"/>
                </a:solidFill>
                <a:effectLst/>
                <a:latin typeface="宋体" panose="02010600030101010101" pitchFamily="2" charset="-122"/>
                <a:ea typeface="宋体" panose="02010600030101010101" pitchFamily="2" charset="-122"/>
              </a:rPr>
              <a:t>"{'id' : 1, 'province': 'Hunan','users' : "</a:t>
            </a: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a:ln>
                  <a:noFill/>
                </a:ln>
                <a:solidFill>
                  <a:srgbClr val="008000"/>
                </a:solidFill>
                <a:effectLst/>
                <a:latin typeface="宋体" panose="02010600030101010101" pitchFamily="2" charset="-122"/>
                <a:ea typeface="宋体" panose="02010600030101010101" pitchFamily="2" charset="-122"/>
              </a:rPr>
              <a:t>"[{'name': 'name0','age': 0},{'name': 'name1','age':10}, {'name': 'name2','age': 20}]}"</a:t>
            </a: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275D5B5A-F12A-14C8-7356-81893C062C9E}"/>
              </a:ext>
            </a:extLst>
          </p:cNvPr>
          <p:cNvSpPr txBox="1">
            <a:spLocks noChangeArrowheads="1"/>
          </p:cNvSpPr>
          <p:nvPr/>
        </p:nvSpPr>
        <p:spPr bwMode="auto">
          <a:xfrm>
            <a:off x="466184" y="2423187"/>
            <a:ext cx="8310563" cy="1869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en-US" altLang="zh-CN" dirty="0" err="1">
                <a:solidFill>
                  <a:schemeClr val="tx2"/>
                </a:solidFill>
                <a:latin typeface="微软雅黑" pitchFamily="34" charset="-122"/>
                <a:ea typeface="微软雅黑" pitchFamily="34" charset="-122"/>
              </a:rPr>
              <a:t>JsonParser</a:t>
            </a:r>
            <a:endParaRPr lang="en-US" altLang="zh-CN" dirty="0">
              <a:solidFill>
                <a:schemeClr val="tx2"/>
              </a:solidFill>
              <a:latin typeface="微软雅黑" pitchFamily="34" charset="-122"/>
              <a:ea typeface="微软雅黑" pitchFamily="34" charset="-122"/>
            </a:endParaRPr>
          </a:p>
          <a:p>
            <a:pPr lvl="1">
              <a:lnSpc>
                <a:spcPct val="150000"/>
              </a:lnSpc>
              <a:spcBef>
                <a:spcPct val="20000"/>
              </a:spcBef>
              <a:buClr>
                <a:srgbClr val="0088CC"/>
              </a:buClr>
              <a:buFont typeface="Wingdings" pitchFamily="2" charset="2"/>
              <a:buChar char="v"/>
              <a:defRPr/>
            </a:pPr>
            <a:r>
              <a:rPr lang="en-US" altLang="zh-CN" dirty="0">
                <a:solidFill>
                  <a:schemeClr val="tx2"/>
                </a:solidFill>
                <a:latin typeface="微软雅黑" pitchFamily="34" charset="-122"/>
                <a:ea typeface="微软雅黑" pitchFamily="34" charset="-122"/>
              </a:rPr>
              <a:t>Gson </a:t>
            </a:r>
            <a:r>
              <a:rPr lang="en-US" altLang="zh-CN" dirty="0" err="1">
                <a:solidFill>
                  <a:schemeClr val="tx2"/>
                </a:solidFill>
                <a:latin typeface="微软雅黑" pitchFamily="34" charset="-122"/>
                <a:ea typeface="微软雅黑" pitchFamily="34" charset="-122"/>
              </a:rPr>
              <a:t>JsonParser</a:t>
            </a:r>
            <a:r>
              <a:rPr lang="zh-CN" altLang="en-US" dirty="0">
                <a:solidFill>
                  <a:schemeClr val="tx2"/>
                </a:solidFill>
                <a:latin typeface="微软雅黑" pitchFamily="34" charset="-122"/>
                <a:ea typeface="微软雅黑" pitchFamily="34" charset="-122"/>
              </a:rPr>
              <a:t>用于将</a:t>
            </a:r>
            <a:r>
              <a:rPr lang="en-US" altLang="zh-CN" dirty="0" err="1">
                <a:solidFill>
                  <a:schemeClr val="tx2"/>
                </a:solidFill>
                <a:latin typeface="微软雅黑" pitchFamily="34" charset="-122"/>
                <a:ea typeface="微软雅黑" pitchFamily="34" charset="-122"/>
              </a:rPr>
              <a:t>Json</a:t>
            </a:r>
            <a:r>
              <a:rPr lang="zh-CN" altLang="en-US" dirty="0">
                <a:solidFill>
                  <a:schemeClr val="tx2"/>
                </a:solidFill>
                <a:latin typeface="微软雅黑" pitchFamily="34" charset="-122"/>
                <a:ea typeface="微软雅黑" pitchFamily="34" charset="-122"/>
              </a:rPr>
              <a:t>数据解析为</a:t>
            </a:r>
            <a:r>
              <a:rPr lang="en-US" altLang="zh-CN" dirty="0" err="1">
                <a:solidFill>
                  <a:schemeClr val="tx2"/>
                </a:solidFill>
                <a:latin typeface="微软雅黑" pitchFamily="34" charset="-122"/>
                <a:ea typeface="微软雅黑" pitchFamily="34" charset="-122"/>
              </a:rPr>
              <a:t>JsonElement</a:t>
            </a:r>
            <a:r>
              <a:rPr lang="zh-CN" altLang="en-US" dirty="0">
                <a:solidFill>
                  <a:schemeClr val="tx2"/>
                </a:solidFill>
                <a:latin typeface="微软雅黑" pitchFamily="34" charset="-122"/>
                <a:ea typeface="微软雅黑" pitchFamily="34" charset="-122"/>
              </a:rPr>
              <a:t>的解析树，从而解析为</a:t>
            </a:r>
            <a:r>
              <a:rPr lang="en-US" altLang="zh-CN" dirty="0" err="1">
                <a:solidFill>
                  <a:schemeClr val="tx2"/>
                </a:solidFill>
                <a:latin typeface="微软雅黑" pitchFamily="34" charset="-122"/>
                <a:ea typeface="微软雅黑" pitchFamily="34" charset="-122"/>
              </a:rPr>
              <a:t>JsonObject</a:t>
            </a:r>
            <a:r>
              <a:rPr lang="zh-CN" altLang="en-US" dirty="0">
                <a:solidFill>
                  <a:schemeClr val="tx2"/>
                </a:solidFill>
                <a:latin typeface="微软雅黑" pitchFamily="34" charset="-122"/>
                <a:ea typeface="微软雅黑" pitchFamily="34" charset="-122"/>
              </a:rPr>
              <a:t>或者</a:t>
            </a:r>
            <a:r>
              <a:rPr lang="en-US" altLang="zh-CN" dirty="0" err="1">
                <a:solidFill>
                  <a:schemeClr val="tx2"/>
                </a:solidFill>
                <a:latin typeface="微软雅黑" pitchFamily="34" charset="-122"/>
                <a:ea typeface="微软雅黑" pitchFamily="34" charset="-122"/>
              </a:rPr>
              <a:t>JsonArray</a:t>
            </a:r>
            <a:r>
              <a:rPr lang="zh-CN" altLang="en-US" dirty="0">
                <a:solidFill>
                  <a:schemeClr val="tx2"/>
                </a:solidFill>
                <a:latin typeface="微软雅黑" pitchFamily="34" charset="-122"/>
                <a:ea typeface="微软雅黑" pitchFamily="34" charset="-122"/>
              </a:rPr>
              <a:t>。</a:t>
            </a:r>
          </a:p>
          <a:p>
            <a:pPr>
              <a:lnSpc>
                <a:spcPct val="150000"/>
              </a:lnSpc>
              <a:spcBef>
                <a:spcPct val="20000"/>
              </a:spcBef>
              <a:buClr>
                <a:srgbClr val="0088CC"/>
              </a:buClr>
              <a:buFont typeface="Wingdings" pitchFamily="2" charset="2"/>
              <a:buChar char="v"/>
              <a:defRPr/>
            </a:pPr>
            <a:r>
              <a:rPr lang="en-US" altLang="zh-CN" dirty="0" err="1">
                <a:solidFill>
                  <a:schemeClr val="tx2"/>
                </a:solidFill>
                <a:latin typeface="微软雅黑" pitchFamily="34" charset="-122"/>
                <a:ea typeface="微软雅黑" pitchFamily="34" charset="-122"/>
              </a:rPr>
              <a:t>JsonObject</a:t>
            </a:r>
            <a:r>
              <a:rPr lang="zh-CN" altLang="en-US" dirty="0">
                <a:solidFill>
                  <a:schemeClr val="tx2"/>
                </a:solidFill>
                <a:latin typeface="微软雅黑" pitchFamily="34" charset="-122"/>
                <a:ea typeface="微软雅黑" pitchFamily="34" charset="-122"/>
              </a:rPr>
              <a:t>可用于使用</a:t>
            </a:r>
            <a:r>
              <a:rPr lang="en-US" altLang="zh-CN" dirty="0">
                <a:solidFill>
                  <a:schemeClr val="tx2"/>
                </a:solidFill>
                <a:latin typeface="微软雅黑" pitchFamily="34" charset="-122"/>
                <a:ea typeface="微软雅黑" pitchFamily="34" charset="-122"/>
              </a:rPr>
              <a:t>JSON</a:t>
            </a:r>
            <a:r>
              <a:rPr lang="zh-CN" altLang="en-US" dirty="0">
                <a:solidFill>
                  <a:schemeClr val="tx2"/>
                </a:solidFill>
                <a:latin typeface="微软雅黑" pitchFamily="34" charset="-122"/>
                <a:ea typeface="微软雅黑" pitchFamily="34" charset="-122"/>
              </a:rPr>
              <a:t>字符串中的相应键来访问值。</a:t>
            </a:r>
          </a:p>
        </p:txBody>
      </p:sp>
    </p:spTree>
    <p:extLst>
      <p:ext uri="{BB962C8B-B14F-4D97-AF65-F5344CB8AC3E}">
        <p14:creationId xmlns:p14="http://schemas.microsoft.com/office/powerpoint/2010/main" val="3326337125"/>
      </p:ext>
    </p:extLst>
  </p:cSld>
  <p:clrMapOvr>
    <a:masterClrMapping/>
  </p:clrMapOvr>
  <p:transition spd="slow">
    <p:split orient="vert"/>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536BF65-FDF7-A3D3-9ABF-485CB965724C}"/>
              </a:ext>
            </a:extLst>
          </p:cNvPr>
          <p:cNvSpPr>
            <a:spLocks noChangeArrowheads="1"/>
          </p:cNvSpPr>
          <p:nvPr/>
        </p:nvSpPr>
        <p:spPr bwMode="auto">
          <a:xfrm>
            <a:off x="143508" y="857617"/>
            <a:ext cx="8856984" cy="5755422"/>
          </a:xfrm>
          <a:prstGeom prst="rect">
            <a:avLst/>
          </a:prstGeom>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JsonParser parser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JsonParser();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JsonElement jsonTree = parser.parse(provinceJson);</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(jsonTree.isJsonObject()){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JsonObject jsonObject = jsonTree.getAsJsonObject();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 jsonObject.get(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).getAsInt();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province = jsonObject.get(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“province”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).getAsString();</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JsonArray array = jsonObject.get(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“users”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).getAsJsonArray();</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java.lang.reflect.Type personListType =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TypeToken&lt;ArrayList&lt;Person&gt;&gt;() {}.getType();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highlight>
                  <a:srgbClr val="FFFF00"/>
                </a:highlight>
                <a:latin typeface="宋体" panose="02010600030101010101" pitchFamily="2" charset="-122"/>
                <a:ea typeface="宋体" panose="02010600030101010101" pitchFamily="2" charset="-122"/>
              </a:rPr>
              <a:t>ArrayList&lt;Person&gt; personList = gson.fromJson(array.toString(), personListType);</a:t>
            </a:r>
            <a:endParaRPr kumimoji="0" lang="en-US" altLang="zh-CN" sz="1600" b="0" i="0" u="none" strike="noStrike" cap="none" normalizeH="0" baseline="0" dirty="0">
              <a:ln>
                <a:noFill/>
              </a:ln>
              <a:solidFill>
                <a:srgbClr val="000000"/>
              </a:solidFill>
              <a:effectLst/>
              <a:highlight>
                <a:srgbClr val="FFFF00"/>
              </a:highligh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宋体" panose="02010600030101010101" pitchFamily="2" charset="-122"/>
              </a:rPr>
              <a:t>	//</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如果数据很多，那么效率会很高</a:t>
            </a:r>
            <a:r>
              <a:rPr kumimoji="0" lang="en-US"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Person[] usersArray = gson.fromJson(array.toString(),Person[].</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"TestGson"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"TestGson"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,array.toString());</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"TestGson"</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,personList.toString());</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(Person user : usersArray)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Log.</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"TestGson7"</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,user.toString());</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3B0CD1C-F56A-C287-433F-A4EFD44886D7}"/>
              </a:ext>
            </a:extLst>
          </p:cNvPr>
          <p:cNvSpPr>
            <a:spLocks noChangeArrowheads="1"/>
          </p:cNvSpPr>
          <p:nvPr/>
        </p:nvSpPr>
        <p:spPr bwMode="auto">
          <a:xfrm>
            <a:off x="219637" y="106462"/>
            <a:ext cx="880241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provinceJson =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 : 1, 'province': 'Hunan','users'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"[{'name': 'name0','age': 0},{'name': 'name1','age':10}, {'name': 'name2','age': 20}]}"</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184287"/>
      </p:ext>
    </p:extLst>
  </p:cSld>
  <p:clrMapOvr>
    <a:masterClrMapping/>
  </p:clrMapOvr>
  <p:transition spd="slow">
    <p:split orient="vert"/>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 name="文本框 3">
            <a:extLst>
              <a:ext uri="{FF2B5EF4-FFF2-40B4-BE49-F238E27FC236}">
                <a16:creationId xmlns:a16="http://schemas.microsoft.com/office/drawing/2014/main" id="{E6D66F7A-6919-29B0-75F9-D1A46E93AAAE}"/>
              </a:ext>
            </a:extLst>
          </p:cNvPr>
          <p:cNvSpPr txBox="1"/>
          <p:nvPr/>
        </p:nvSpPr>
        <p:spPr>
          <a:xfrm>
            <a:off x="-21275" y="332656"/>
            <a:ext cx="9165274" cy="1015663"/>
          </a:xfrm>
          <a:prstGeom prst="rect">
            <a:avLst/>
          </a:prstGeom>
        </p:spPr>
        <p:txBody>
          <a:bodyPr wrap="square">
            <a:spAutoFit/>
          </a:bodyPr>
          <a:lstStyle/>
          <a:p>
            <a:r>
              <a:rPr lang="zh-CN" altLang="en-US" sz="2000" dirty="0"/>
              <a:t>示例：</a:t>
            </a:r>
            <a:r>
              <a:rPr lang="en-US" altLang="zh-CN" sz="2000" dirty="0">
                <a:solidFill>
                  <a:srgbClr val="006600"/>
                </a:solidFill>
              </a:rPr>
              <a:t>https://geoapi.qweather.com/v2/city/lookup?location=hunan&amp;key=bc0418b57b2d4918819d3974ac1285d9</a:t>
            </a:r>
          </a:p>
        </p:txBody>
      </p:sp>
      <p:pic>
        <p:nvPicPr>
          <p:cNvPr id="8" name="图片 7">
            <a:extLst>
              <a:ext uri="{FF2B5EF4-FFF2-40B4-BE49-F238E27FC236}">
                <a16:creationId xmlns:a16="http://schemas.microsoft.com/office/drawing/2014/main" id="{73EFF705-5542-9763-67A1-43721FB3FF22}"/>
              </a:ext>
            </a:extLst>
          </p:cNvPr>
          <p:cNvPicPr>
            <a:picLocks noChangeAspect="1"/>
          </p:cNvPicPr>
          <p:nvPr/>
        </p:nvPicPr>
        <p:blipFill>
          <a:blip r:embed="rId3"/>
          <a:stretch>
            <a:fillRect/>
          </a:stretch>
        </p:blipFill>
        <p:spPr>
          <a:xfrm>
            <a:off x="-10638" y="1556792"/>
            <a:ext cx="9144000" cy="4023697"/>
          </a:xfrm>
          <a:prstGeom prst="rect">
            <a:avLst/>
          </a:prstGeom>
        </p:spPr>
      </p:pic>
    </p:spTree>
    <p:extLst>
      <p:ext uri="{BB962C8B-B14F-4D97-AF65-F5344CB8AC3E}">
        <p14:creationId xmlns:p14="http://schemas.microsoft.com/office/powerpoint/2010/main" val="2819164381"/>
      </p:ext>
    </p:extLst>
  </p:cSld>
  <p:clrMapOvr>
    <a:masterClrMapping/>
  </p:clrMapOvr>
  <p:transition spd="slow">
    <p:split orient="vert"/>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A3EA06F-57EC-D5E2-9EB9-F2493AB7A4FB}"/>
              </a:ext>
            </a:extLst>
          </p:cNvPr>
          <p:cNvSpPr txBox="1"/>
          <p:nvPr/>
        </p:nvSpPr>
        <p:spPr>
          <a:xfrm>
            <a:off x="179512" y="260648"/>
            <a:ext cx="8424936" cy="923330"/>
          </a:xfrm>
          <a:prstGeom prst="rect">
            <a:avLst/>
          </a:prstGeom>
          <a:noFill/>
        </p:spPr>
        <p:txBody>
          <a:bodyPr wrap="square">
            <a:spAutoFit/>
          </a:bodyPr>
          <a:lstStyle/>
          <a:p>
            <a:pPr lvl="0" eaLnBrk="0" fontAlgn="base" hangingPunct="0">
              <a:spcBef>
                <a:spcPct val="0"/>
              </a:spcBef>
              <a:spcAft>
                <a:spcPct val="0"/>
              </a:spcAft>
            </a:pPr>
            <a:r>
              <a:rPr lang="zh-CN" altLang="en-US" dirty="0"/>
              <a:t>示例：</a:t>
            </a:r>
            <a:r>
              <a:rPr lang="zh-CN" altLang="zh-CN" dirty="0"/>
              <a:t>http://guolin.tech/api/weather?cityid=</a:t>
            </a:r>
            <a:r>
              <a:rPr lang="en-US" altLang="zh-CN" dirty="0"/>
              <a:t>CN101250101</a:t>
            </a:r>
            <a:r>
              <a:rPr lang="zh-CN" altLang="zh-CN" dirty="0"/>
              <a:t>&amp;key=bc0418b57b2d4918819d3974ac1285d9</a:t>
            </a:r>
          </a:p>
        </p:txBody>
      </p:sp>
      <p:pic>
        <p:nvPicPr>
          <p:cNvPr id="4" name="图片 3" descr="E:\湖南师范大学教学\20190\3 Android智能终端\第9章\WeatherCS.json • - Sublime Text (UNREGISTERED)">
            <a:extLst>
              <a:ext uri="{FF2B5EF4-FFF2-40B4-BE49-F238E27FC236}">
                <a16:creationId xmlns:a16="http://schemas.microsoft.com/office/drawing/2014/main" id="{A6AE1E1C-916A-341A-2702-1F15B0642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58" y="1451213"/>
            <a:ext cx="8918683" cy="5111184"/>
          </a:xfrm>
          <a:prstGeom prst="rect">
            <a:avLst/>
          </a:prstGeom>
        </p:spPr>
      </p:pic>
    </p:spTree>
    <p:extLst>
      <p:ext uri="{BB962C8B-B14F-4D97-AF65-F5344CB8AC3E}">
        <p14:creationId xmlns:p14="http://schemas.microsoft.com/office/powerpoint/2010/main" val="3603607146"/>
      </p:ext>
    </p:extLst>
  </p:cSld>
  <p:clrMapOvr>
    <a:masterClrMapping/>
  </p:clrMapOvr>
  <p:transition spd="slow">
    <p:split orient="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err="1">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数据解析</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defRPr/>
            </a:pPr>
            <a:r>
              <a:rPr lang="zh-CN" altLang="en-US" sz="2000" dirty="0">
                <a:solidFill>
                  <a:schemeClr val="tx2"/>
                </a:solidFill>
                <a:latin typeface="微软雅黑" pitchFamily="34" charset="-122"/>
                <a:ea typeface="微软雅黑" pitchFamily="34" charset="-122"/>
              </a:rPr>
              <a:t>解析</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对象（</a:t>
            </a:r>
            <a:r>
              <a:rPr lang="en-US" altLang="zh-CN" sz="2000" dirty="0" err="1">
                <a:solidFill>
                  <a:schemeClr val="tx2"/>
                </a:solidFill>
                <a:latin typeface="微软雅黑" pitchFamily="34" charset="-122"/>
                <a:ea typeface="微软雅黑" pitchFamily="34" charset="-122"/>
              </a:rPr>
              <a:t>JSONObject</a:t>
            </a:r>
            <a:r>
              <a:rPr lang="zh-CN" altLang="en-US" sz="2000" dirty="0">
                <a:solidFill>
                  <a:schemeClr val="tx2"/>
                </a:solidFill>
                <a:latin typeface="微软雅黑" pitchFamily="34" charset="-122"/>
                <a:ea typeface="微软雅黑" pitchFamily="34" charset="-122"/>
              </a:rPr>
              <a:t>）</a:t>
            </a:r>
            <a:endParaRPr lang="en-US" altLang="zh-CN" sz="2000" dirty="0">
              <a:solidFill>
                <a:schemeClr val="tx2"/>
              </a:solidFill>
              <a:latin typeface="微软雅黑" pitchFamily="34" charset="-122"/>
              <a:ea typeface="微软雅黑" pitchFamily="34" charset="-122"/>
            </a:endParaRPr>
          </a:p>
          <a:p>
            <a:pPr marL="457200" lvl="1" indent="0">
              <a:lnSpc>
                <a:spcPct val="150000"/>
              </a:lnSpc>
              <a:spcBef>
                <a:spcPct val="20000"/>
              </a:spcBef>
              <a:buClr>
                <a:schemeClr val="accent1"/>
              </a:buClr>
              <a:defRPr/>
            </a:pPr>
            <a:r>
              <a:rPr lang="en-US" altLang="zh-CN" dirty="0">
                <a:solidFill>
                  <a:schemeClr val="tx2"/>
                </a:solidFill>
                <a:latin typeface="微软雅黑" pitchFamily="34" charset="-122"/>
                <a:ea typeface="微软雅黑" pitchFamily="34" charset="-122"/>
              </a:rPr>
              <a:t>	</a:t>
            </a:r>
            <a:r>
              <a:rPr lang="en-US" altLang="zh-CN" sz="1600" dirty="0">
                <a:solidFill>
                  <a:schemeClr val="tx2"/>
                </a:solidFill>
                <a:latin typeface="微软雅黑" pitchFamily="34" charset="-122"/>
                <a:ea typeface="微软雅黑" pitchFamily="34" charset="-122"/>
              </a:rPr>
              <a:t>String data = "{\"id\":\"1000\", \"name\":\"</a:t>
            </a:r>
            <a:r>
              <a:rPr lang="zh-CN" altLang="en-US" sz="1600" dirty="0">
                <a:solidFill>
                  <a:schemeClr val="tx2"/>
                </a:solidFill>
                <a:latin typeface="微软雅黑" pitchFamily="34" charset="-122"/>
                <a:ea typeface="微软雅黑" pitchFamily="34" charset="-122"/>
              </a:rPr>
              <a:t>王五</a:t>
            </a:r>
            <a:r>
              <a:rPr lang="en-US" altLang="zh-CN" sz="1600" dirty="0">
                <a:solidFill>
                  <a:schemeClr val="tx2"/>
                </a:solidFill>
                <a:latin typeface="微软雅黑" pitchFamily="34" charset="-122"/>
                <a:ea typeface="微软雅黑" pitchFamily="34" charset="-122"/>
              </a:rPr>
              <a:t>\"}";</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a:t>
            </a:r>
            <a:r>
              <a:rPr lang="en-US" altLang="zh-CN" sz="1600" dirty="0">
                <a:solidFill>
                  <a:schemeClr val="tx2"/>
                </a:solidFill>
                <a:latin typeface="微软雅黑" pitchFamily="34" charset="-122"/>
                <a:ea typeface="微软雅黑" pitchFamily="34" charset="-122"/>
              </a:rPr>
              <a:t> = new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(data);</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System.out.println</a:t>
            </a:r>
            <a:r>
              <a:rPr lang="en-US" altLang="zh-CN" sz="1600" dirty="0">
                <a:solidFill>
                  <a:schemeClr val="tx2"/>
                </a:solidFill>
                <a:latin typeface="微软雅黑" pitchFamily="34" charset="-122"/>
                <a:ea typeface="微软雅黑" pitchFamily="34" charset="-122"/>
              </a:rPr>
              <a:t>(</a:t>
            </a:r>
            <a:r>
              <a:rPr lang="en-US" altLang="zh-CN" sz="1600" dirty="0" err="1">
                <a:solidFill>
                  <a:schemeClr val="tx2"/>
                </a:solidFill>
                <a:latin typeface="微软雅黑" pitchFamily="34" charset="-122"/>
                <a:ea typeface="微软雅黑" pitchFamily="34" charset="-122"/>
              </a:rPr>
              <a:t>json.getString</a:t>
            </a:r>
            <a:r>
              <a:rPr lang="en-US" altLang="zh-CN" sz="1600" dirty="0">
                <a:solidFill>
                  <a:schemeClr val="tx2"/>
                </a:solidFill>
                <a:latin typeface="微软雅黑" pitchFamily="34" charset="-122"/>
                <a:ea typeface="微软雅黑" pitchFamily="34" charset="-122"/>
              </a:rPr>
              <a:t>("id") + ",“ + 	</a:t>
            </a:r>
            <a:r>
              <a:rPr lang="en-US" altLang="zh-CN" sz="1600" dirty="0" err="1">
                <a:solidFill>
                  <a:schemeClr val="tx2"/>
                </a:solidFill>
                <a:latin typeface="微软雅黑" pitchFamily="34" charset="-122"/>
                <a:ea typeface="微软雅黑" pitchFamily="34" charset="-122"/>
              </a:rPr>
              <a:t>json.getString</a:t>
            </a:r>
            <a:r>
              <a:rPr lang="en-US" altLang="zh-CN" sz="1600" dirty="0">
                <a:solidFill>
                  <a:schemeClr val="tx2"/>
                </a:solidFill>
                <a:latin typeface="微软雅黑" pitchFamily="34" charset="-122"/>
                <a:ea typeface="微软雅黑" pitchFamily="34" charset="-122"/>
              </a:rPr>
              <a:t>("name"));</a:t>
            </a:r>
          </a:p>
          <a:p>
            <a:pPr marL="457200" lvl="1" indent="0">
              <a:lnSpc>
                <a:spcPct val="150000"/>
              </a:lnSpc>
              <a:spcBef>
                <a:spcPct val="20000"/>
              </a:spcBef>
              <a:buClr>
                <a:schemeClr val="accent1"/>
              </a:buClr>
              <a:defRPr/>
            </a:pPr>
            <a:endParaRPr lang="en-US" altLang="zh-CN" sz="16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defRPr/>
            </a:pPr>
            <a:r>
              <a:rPr lang="zh-CN" altLang="en-US" sz="2000" dirty="0">
                <a:solidFill>
                  <a:schemeClr val="tx2"/>
                </a:solidFill>
                <a:latin typeface="微软雅黑" pitchFamily="34" charset="-122"/>
                <a:ea typeface="微软雅黑" pitchFamily="34" charset="-122"/>
              </a:rPr>
              <a:t>解析</a:t>
            </a:r>
            <a:r>
              <a:rPr lang="en-US" altLang="zh-CN" sz="2000" dirty="0" err="1">
                <a:solidFill>
                  <a:schemeClr val="tx2"/>
                </a:solidFill>
                <a:latin typeface="微软雅黑" pitchFamily="34" charset="-122"/>
                <a:ea typeface="微软雅黑" pitchFamily="34" charset="-122"/>
              </a:rPr>
              <a:t>Json</a:t>
            </a:r>
            <a:r>
              <a:rPr lang="zh-CN" altLang="en-US" sz="2000" dirty="0">
                <a:solidFill>
                  <a:schemeClr val="tx2"/>
                </a:solidFill>
                <a:latin typeface="微软雅黑" pitchFamily="34" charset="-122"/>
                <a:ea typeface="微软雅黑" pitchFamily="34" charset="-122"/>
              </a:rPr>
              <a:t>数组（</a:t>
            </a:r>
            <a:r>
              <a:rPr lang="en-US" altLang="zh-CN" sz="2000" dirty="0" err="1">
                <a:solidFill>
                  <a:schemeClr val="tx2"/>
                </a:solidFill>
                <a:latin typeface="微软雅黑" pitchFamily="34" charset="-122"/>
                <a:ea typeface="微软雅黑" pitchFamily="34" charset="-122"/>
              </a:rPr>
              <a:t>JSONArray</a:t>
            </a:r>
            <a:r>
              <a:rPr lang="zh-CN" altLang="en-US" sz="2000" dirty="0">
                <a:solidFill>
                  <a:schemeClr val="tx2"/>
                </a:solidFill>
                <a:latin typeface="微软雅黑" pitchFamily="34" charset="-122"/>
                <a:ea typeface="微软雅黑" pitchFamily="34" charset="-122"/>
              </a:rPr>
              <a:t>）</a:t>
            </a:r>
            <a:endParaRPr lang="en-US" altLang="zh-CN" sz="2000" dirty="0">
              <a:solidFill>
                <a:schemeClr val="tx2"/>
              </a:solidFill>
              <a:latin typeface="微软雅黑" pitchFamily="34" charset="-122"/>
              <a:ea typeface="微软雅黑" pitchFamily="34" charset="-122"/>
            </a:endParaRPr>
          </a:p>
          <a:p>
            <a:pPr marL="457200" lvl="1" indent="0">
              <a:lnSpc>
                <a:spcPct val="150000"/>
              </a:lnSpc>
              <a:spcBef>
                <a:spcPct val="20000"/>
              </a:spcBef>
              <a:buClr>
                <a:schemeClr val="accent1"/>
              </a:buClr>
              <a:defRPr/>
            </a:pPr>
            <a:r>
              <a:rPr lang="en-US" altLang="zh-CN" dirty="0">
                <a:solidFill>
                  <a:schemeClr val="tx2"/>
                </a:solidFill>
                <a:latin typeface="微软雅黑" pitchFamily="34" charset="-122"/>
                <a:ea typeface="微软雅黑" pitchFamily="34" charset="-122"/>
              </a:rPr>
              <a:t>	</a:t>
            </a:r>
            <a:r>
              <a:rPr lang="en-US" altLang="zh-CN" sz="1600" dirty="0">
                <a:solidFill>
                  <a:schemeClr val="tx2"/>
                </a:solidFill>
                <a:latin typeface="微软雅黑" pitchFamily="34" charset="-122"/>
                <a:ea typeface="微软雅黑" pitchFamily="34" charset="-122"/>
              </a:rPr>
              <a:t>String data2 = "[{\"id\":10, \"sex\":true}, {\"id\":20, \"sex\":false}]";</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JSONArray</a:t>
            </a:r>
            <a:r>
              <a:rPr lang="en-US" altLang="zh-CN" sz="1600" dirty="0">
                <a:solidFill>
                  <a:schemeClr val="tx2"/>
                </a:solidFill>
                <a:latin typeface="微软雅黑" pitchFamily="34" charset="-122"/>
                <a:ea typeface="微软雅黑" pitchFamily="34" charset="-122"/>
              </a:rPr>
              <a:t> json2 = new </a:t>
            </a:r>
            <a:r>
              <a:rPr lang="en-US" altLang="zh-CN" sz="1600" dirty="0" err="1">
                <a:solidFill>
                  <a:schemeClr val="tx2"/>
                </a:solidFill>
                <a:latin typeface="微软雅黑" pitchFamily="34" charset="-122"/>
                <a:ea typeface="微软雅黑" pitchFamily="34" charset="-122"/>
              </a:rPr>
              <a:t>JSONArray</a:t>
            </a:r>
            <a:r>
              <a:rPr lang="en-US" altLang="zh-CN" sz="1600" dirty="0">
                <a:solidFill>
                  <a:schemeClr val="tx2"/>
                </a:solidFill>
                <a:latin typeface="微软雅黑" pitchFamily="34" charset="-122"/>
                <a:ea typeface="微软雅黑" pitchFamily="34" charset="-122"/>
              </a:rPr>
              <a:t>(data2);</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for (</a:t>
            </a:r>
            <a:r>
              <a:rPr lang="en-US" altLang="zh-CN" sz="1600" dirty="0" err="1">
                <a:solidFill>
                  <a:schemeClr val="tx2"/>
                </a:solidFill>
                <a:latin typeface="微软雅黑" pitchFamily="34" charset="-122"/>
                <a:ea typeface="微软雅黑" pitchFamily="34" charset="-122"/>
              </a:rPr>
              <a:t>int</a:t>
            </a:r>
            <a:r>
              <a:rPr lang="en-US" altLang="zh-CN" sz="1600" dirty="0">
                <a:solidFill>
                  <a:schemeClr val="tx2"/>
                </a:solidFill>
                <a:latin typeface="微软雅黑" pitchFamily="34" charset="-122"/>
                <a:ea typeface="微软雅黑" pitchFamily="34" charset="-122"/>
              </a:rPr>
              <a:t> i = 0; i &lt; json2.length(); i++) {</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obj</a:t>
            </a:r>
            <a:r>
              <a:rPr lang="en-US" altLang="zh-CN" sz="1600" dirty="0">
                <a:solidFill>
                  <a:schemeClr val="tx2"/>
                </a:solidFill>
                <a:latin typeface="微软雅黑" pitchFamily="34" charset="-122"/>
                <a:ea typeface="微软雅黑" pitchFamily="34" charset="-122"/>
              </a:rPr>
              <a:t> =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json2.get(i);</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System.out.println</a:t>
            </a:r>
            <a:r>
              <a:rPr lang="en-US" altLang="zh-CN" sz="1600" dirty="0">
                <a:solidFill>
                  <a:schemeClr val="tx2"/>
                </a:solidFill>
                <a:latin typeface="微软雅黑" pitchFamily="34" charset="-122"/>
                <a:ea typeface="微软雅黑" pitchFamily="34" charset="-122"/>
              </a:rPr>
              <a:t>(</a:t>
            </a:r>
            <a:r>
              <a:rPr lang="en-US" altLang="zh-CN" sz="1600" dirty="0" err="1">
                <a:solidFill>
                  <a:schemeClr val="tx2"/>
                </a:solidFill>
                <a:latin typeface="微软雅黑" pitchFamily="34" charset="-122"/>
                <a:ea typeface="微软雅黑" pitchFamily="34" charset="-122"/>
              </a:rPr>
              <a:t>obj.getInt</a:t>
            </a:r>
            <a:r>
              <a:rPr lang="en-US" altLang="zh-CN" sz="1600" dirty="0">
                <a:solidFill>
                  <a:schemeClr val="tx2"/>
                </a:solidFill>
                <a:latin typeface="微软雅黑" pitchFamily="34" charset="-122"/>
                <a:ea typeface="微软雅黑" pitchFamily="34" charset="-122"/>
              </a:rPr>
              <a:t>("id") + ",“ + </a:t>
            </a:r>
            <a:r>
              <a:rPr lang="en-US" altLang="zh-CN" sz="1600" dirty="0" err="1">
                <a:solidFill>
                  <a:schemeClr val="tx2"/>
                </a:solidFill>
                <a:latin typeface="微软雅黑" pitchFamily="34" charset="-122"/>
                <a:ea typeface="微软雅黑" pitchFamily="34" charset="-122"/>
              </a:rPr>
              <a:t>obj.getBoolean</a:t>
            </a:r>
            <a:r>
              <a:rPr lang="en-US" altLang="zh-CN" sz="1600" dirty="0">
                <a:solidFill>
                  <a:schemeClr val="tx2"/>
                </a:solidFill>
                <a:latin typeface="微软雅黑" pitchFamily="34" charset="-122"/>
                <a:ea typeface="微软雅黑" pitchFamily="34" charset="-122"/>
              </a:rPr>
              <a:t>("sex"));</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p>
          <a:p>
            <a:pPr marL="457200" lvl="1" indent="0">
              <a:lnSpc>
                <a:spcPct val="150000"/>
              </a:lnSpc>
              <a:spcBef>
                <a:spcPct val="20000"/>
              </a:spcBef>
              <a:buClr>
                <a:schemeClr val="accent1"/>
              </a:buClr>
              <a:defRPr/>
            </a:pPr>
            <a:endParaRPr lang="zh-CN" altLang="en-US"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1004624796"/>
      </p:ext>
    </p:extLst>
  </p:cSld>
  <p:clrMapOvr>
    <a:masterClrMapping/>
  </p:clrMapOvr>
  <p:transition spd="slow">
    <p:split orient="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dirty="0" err="1">
                <a:solidFill>
                  <a:schemeClr val="tx2"/>
                </a:solidFill>
                <a:latin typeface="黑体" pitchFamily="49" charset="-122"/>
                <a:ea typeface="黑体" pitchFamily="49" charset="-122"/>
              </a:rPr>
              <a:t>Json</a:t>
            </a:r>
            <a:r>
              <a:rPr lang="zh-CN" altLang="en-US" sz="3200" dirty="0">
                <a:solidFill>
                  <a:schemeClr val="tx2"/>
                </a:solidFill>
                <a:latin typeface="黑体" pitchFamily="49" charset="-122"/>
                <a:ea typeface="黑体" pitchFamily="49" charset="-122"/>
              </a:rPr>
              <a:t>数据解析</a:t>
            </a:r>
            <a:endParaRPr lang="en-US" altLang="zh-CN" sz="3200" dirty="0">
              <a:solidFill>
                <a:schemeClr val="tx2"/>
              </a:solidFill>
              <a:latin typeface="黑体" pitchFamily="49" charset="-122"/>
              <a:ea typeface="黑体" pitchFamily="49" charset="-122"/>
            </a:endParaRPr>
          </a:p>
        </p:txBody>
      </p:sp>
      <p:sp>
        <p:nvSpPr>
          <p:cNvPr id="6" name="Rectangle 3"/>
          <p:cNvSpPr txBox="1">
            <a:spLocks noChangeArrowheads="1"/>
          </p:cNvSpPr>
          <p:nvPr/>
        </p:nvSpPr>
        <p:spPr bwMode="auto">
          <a:xfrm>
            <a:off x="438152" y="1268415"/>
            <a:ext cx="8310563"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spcBef>
                <a:spcPct val="20000"/>
              </a:spcBef>
              <a:buClr>
                <a:srgbClr val="0088CC"/>
              </a:buClr>
              <a:buFont typeface="Wingdings" pitchFamily="2" charset="2"/>
              <a:buChar char="v"/>
              <a:defRPr/>
            </a:pPr>
            <a:r>
              <a:rPr lang="zh-CN" altLang="en-US" sz="2000" dirty="0">
                <a:solidFill>
                  <a:srgbClr val="000000"/>
                </a:solidFill>
                <a:latin typeface="微软雅黑" pitchFamily="34" charset="-122"/>
                <a:ea typeface="微软雅黑" pitchFamily="34" charset="-122"/>
              </a:rPr>
              <a:t>解析复杂</a:t>
            </a:r>
            <a:r>
              <a:rPr lang="en-US" altLang="zh-CN" sz="2000" dirty="0" err="1">
                <a:solidFill>
                  <a:srgbClr val="000000"/>
                </a:solidFill>
                <a:latin typeface="微软雅黑" pitchFamily="34" charset="-122"/>
                <a:ea typeface="微软雅黑" pitchFamily="34" charset="-122"/>
              </a:rPr>
              <a:t>Json</a:t>
            </a:r>
            <a:r>
              <a:rPr lang="zh-CN" altLang="en-US" sz="2000" dirty="0">
                <a:solidFill>
                  <a:srgbClr val="000000"/>
                </a:solidFill>
                <a:latin typeface="微软雅黑" pitchFamily="34" charset="-122"/>
                <a:ea typeface="微软雅黑" pitchFamily="34" charset="-122"/>
              </a:rPr>
              <a:t>数据，既有对象又有数组的情况，需要逐层去解析</a:t>
            </a:r>
          </a:p>
          <a:p>
            <a:pPr marL="457200" lvl="1" indent="0">
              <a:lnSpc>
                <a:spcPct val="150000"/>
              </a:lnSpc>
              <a:spcBef>
                <a:spcPct val="20000"/>
              </a:spcBef>
              <a:buClr>
                <a:schemeClr val="accent1"/>
              </a:buClr>
              <a:defRPr/>
            </a:pPr>
            <a:r>
              <a:rPr lang="en-US" altLang="zh-CN" dirty="0">
                <a:solidFill>
                  <a:schemeClr val="tx2"/>
                </a:solidFill>
                <a:latin typeface="微软雅黑" pitchFamily="34" charset="-122"/>
                <a:ea typeface="微软雅黑" pitchFamily="34" charset="-122"/>
              </a:rPr>
              <a:t>	</a:t>
            </a:r>
            <a:r>
              <a:rPr lang="en-US" altLang="zh-CN" sz="1600" dirty="0">
                <a:solidFill>
                  <a:schemeClr val="tx2"/>
                </a:solidFill>
                <a:latin typeface="微软雅黑" pitchFamily="34" charset="-122"/>
                <a:ea typeface="微软雅黑" pitchFamily="34" charset="-122"/>
              </a:rPr>
              <a:t>String data3 ="{\"persons\":[{\"name\":\"</a:t>
            </a:r>
            <a:r>
              <a:rPr lang="en-US" altLang="zh-CN" sz="1600" dirty="0" err="1">
                <a:solidFill>
                  <a:schemeClr val="tx2"/>
                </a:solidFill>
                <a:latin typeface="微软雅黑" pitchFamily="34" charset="-122"/>
                <a:ea typeface="微软雅黑" pitchFamily="34" charset="-122"/>
              </a:rPr>
              <a:t>renhaili</a:t>
            </a:r>
            <a:r>
              <a:rPr lang="en-US" altLang="zh-CN" sz="1600" dirty="0">
                <a:solidFill>
                  <a:schemeClr val="tx2"/>
                </a:solidFill>
                <a:latin typeface="微软雅黑" pitchFamily="34" charset="-122"/>
                <a:ea typeface="微软雅黑" pitchFamily="34" charset="-122"/>
              </a:rPr>
              <a:t>\",\"age\":20},</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{\"name\":\"</a:t>
            </a:r>
            <a:r>
              <a:rPr lang="en-US" altLang="zh-CN" sz="1600" dirty="0" err="1">
                <a:solidFill>
                  <a:schemeClr val="tx2"/>
                </a:solidFill>
                <a:latin typeface="微软雅黑" pitchFamily="34" charset="-122"/>
                <a:ea typeface="微软雅黑" pitchFamily="34" charset="-122"/>
              </a:rPr>
              <a:t>zhouxiaodong</a:t>
            </a:r>
            <a:r>
              <a:rPr lang="en-US" altLang="zh-CN" sz="1600" dirty="0">
                <a:solidFill>
                  <a:schemeClr val="tx2"/>
                </a:solidFill>
                <a:latin typeface="微软雅黑" pitchFamily="34" charset="-122"/>
                <a:ea typeface="微软雅黑" pitchFamily="34" charset="-122"/>
              </a:rPr>
              <a:t>\",\"age\":21}]}";</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json3 = new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(data3);</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JSONArray</a:t>
            </a:r>
            <a:r>
              <a:rPr lang="en-US" altLang="zh-CN" sz="1600" dirty="0">
                <a:solidFill>
                  <a:schemeClr val="tx2"/>
                </a:solidFill>
                <a:latin typeface="微软雅黑" pitchFamily="34" charset="-122"/>
                <a:ea typeface="微软雅黑" pitchFamily="34" charset="-122"/>
              </a:rPr>
              <a:t> persons = json3.getJSONArray("persons");</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for (</a:t>
            </a:r>
            <a:r>
              <a:rPr lang="en-US" altLang="zh-CN" sz="1600" dirty="0" err="1">
                <a:solidFill>
                  <a:schemeClr val="tx2"/>
                </a:solidFill>
                <a:latin typeface="微软雅黑" pitchFamily="34" charset="-122"/>
                <a:ea typeface="微软雅黑" pitchFamily="34" charset="-122"/>
              </a:rPr>
              <a:t>int</a:t>
            </a:r>
            <a:r>
              <a:rPr lang="en-US" altLang="zh-CN" sz="1600" dirty="0">
                <a:solidFill>
                  <a:schemeClr val="tx2"/>
                </a:solidFill>
                <a:latin typeface="微软雅黑" pitchFamily="34" charset="-122"/>
                <a:ea typeface="微软雅黑" pitchFamily="34" charset="-122"/>
              </a:rPr>
              <a:t> i = 0; i &lt; </a:t>
            </a:r>
            <a:r>
              <a:rPr lang="en-US" altLang="zh-CN" sz="1600" dirty="0" err="1">
                <a:solidFill>
                  <a:schemeClr val="tx2"/>
                </a:solidFill>
                <a:latin typeface="微软雅黑" pitchFamily="34" charset="-122"/>
                <a:ea typeface="微软雅黑" pitchFamily="34" charset="-122"/>
              </a:rPr>
              <a:t>persons.length</a:t>
            </a:r>
            <a:r>
              <a:rPr lang="en-US" altLang="zh-CN" sz="1600" dirty="0">
                <a:solidFill>
                  <a:schemeClr val="tx2"/>
                </a:solidFill>
                <a:latin typeface="微软雅黑" pitchFamily="34" charset="-122"/>
                <a:ea typeface="微软雅黑" pitchFamily="34" charset="-122"/>
              </a:rPr>
              <a:t>(); i++) {</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obj</a:t>
            </a:r>
            <a:r>
              <a:rPr lang="en-US" altLang="zh-CN" sz="1600" dirty="0">
                <a:solidFill>
                  <a:schemeClr val="tx2"/>
                </a:solidFill>
                <a:latin typeface="微软雅黑" pitchFamily="34" charset="-122"/>
                <a:ea typeface="微软雅黑" pitchFamily="34" charset="-122"/>
              </a:rPr>
              <a:t> = (</a:t>
            </a:r>
            <a:r>
              <a:rPr lang="en-US" altLang="zh-CN" sz="1600" dirty="0" err="1">
                <a:solidFill>
                  <a:schemeClr val="tx2"/>
                </a:solidFill>
                <a:latin typeface="微软雅黑" pitchFamily="34" charset="-122"/>
                <a:ea typeface="微软雅黑" pitchFamily="34" charset="-122"/>
              </a:rPr>
              <a:t>JSONObject</a:t>
            </a: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persons.get</a:t>
            </a:r>
            <a:r>
              <a:rPr lang="en-US" altLang="zh-CN" sz="1600" dirty="0">
                <a:solidFill>
                  <a:schemeClr val="tx2"/>
                </a:solidFill>
                <a:latin typeface="微软雅黑" pitchFamily="34" charset="-122"/>
                <a:ea typeface="微软雅黑" pitchFamily="34" charset="-122"/>
              </a:rPr>
              <a:t>(i);</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r>
              <a:rPr lang="en-US" altLang="zh-CN" sz="1600" dirty="0" err="1">
                <a:solidFill>
                  <a:schemeClr val="tx2"/>
                </a:solidFill>
                <a:latin typeface="微软雅黑" pitchFamily="34" charset="-122"/>
                <a:ea typeface="微软雅黑" pitchFamily="34" charset="-122"/>
              </a:rPr>
              <a:t>System.out.println</a:t>
            </a:r>
            <a:r>
              <a:rPr lang="en-US" altLang="zh-CN" sz="1600" dirty="0">
                <a:solidFill>
                  <a:schemeClr val="tx2"/>
                </a:solidFill>
                <a:latin typeface="微软雅黑" pitchFamily="34" charset="-122"/>
                <a:ea typeface="微软雅黑" pitchFamily="34" charset="-122"/>
              </a:rPr>
              <a:t>(</a:t>
            </a:r>
            <a:r>
              <a:rPr lang="en-US" altLang="zh-CN" sz="1600" dirty="0" err="1">
                <a:solidFill>
                  <a:schemeClr val="tx2"/>
                </a:solidFill>
                <a:latin typeface="微软雅黑" pitchFamily="34" charset="-122"/>
                <a:ea typeface="微软雅黑" pitchFamily="34" charset="-122"/>
              </a:rPr>
              <a:t>obj.getString</a:t>
            </a:r>
            <a:r>
              <a:rPr lang="en-US" altLang="zh-CN" sz="1600" dirty="0">
                <a:solidFill>
                  <a:schemeClr val="tx2"/>
                </a:solidFill>
                <a:latin typeface="微软雅黑" pitchFamily="34" charset="-122"/>
                <a:ea typeface="微软雅黑" pitchFamily="34" charset="-122"/>
              </a:rPr>
              <a:t>("name") + ",“ + 				</a:t>
            </a:r>
            <a:r>
              <a:rPr lang="en-US" altLang="zh-CN" sz="1600" dirty="0" err="1">
                <a:solidFill>
                  <a:schemeClr val="tx2"/>
                </a:solidFill>
                <a:latin typeface="微软雅黑" pitchFamily="34" charset="-122"/>
                <a:ea typeface="微软雅黑" pitchFamily="34" charset="-122"/>
              </a:rPr>
              <a:t>obj.getInt</a:t>
            </a:r>
            <a:r>
              <a:rPr lang="en-US" altLang="zh-CN" sz="1600" dirty="0">
                <a:solidFill>
                  <a:schemeClr val="tx2"/>
                </a:solidFill>
                <a:latin typeface="微软雅黑" pitchFamily="34" charset="-122"/>
                <a:ea typeface="微软雅黑" pitchFamily="34" charset="-122"/>
              </a:rPr>
              <a:t>("age"));</a:t>
            </a:r>
          </a:p>
          <a:p>
            <a:pPr marL="457200" lvl="1" indent="0">
              <a:lnSpc>
                <a:spcPct val="150000"/>
              </a:lnSpc>
              <a:spcBef>
                <a:spcPct val="20000"/>
              </a:spcBef>
              <a:buClr>
                <a:schemeClr val="accent1"/>
              </a:buClr>
              <a:defRPr/>
            </a:pPr>
            <a:r>
              <a:rPr lang="en-US" altLang="zh-CN" sz="1600" dirty="0">
                <a:solidFill>
                  <a:schemeClr val="tx2"/>
                </a:solidFill>
                <a:latin typeface="微软雅黑" pitchFamily="34" charset="-122"/>
                <a:ea typeface="微软雅黑" pitchFamily="34" charset="-122"/>
              </a:rPr>
              <a:t>	}</a:t>
            </a:r>
          </a:p>
          <a:p>
            <a:pPr marL="457200" lvl="1" indent="0">
              <a:lnSpc>
                <a:spcPct val="150000"/>
              </a:lnSpc>
              <a:spcBef>
                <a:spcPct val="20000"/>
              </a:spcBef>
              <a:buClr>
                <a:schemeClr val="accent1"/>
              </a:buClr>
              <a:defRPr/>
            </a:pPr>
            <a:endParaRPr lang="en-US" altLang="zh-CN"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963647515"/>
      </p:ext>
    </p:extLst>
  </p:cSld>
  <p:clrMapOvr>
    <a:masterClrMapping/>
  </p:clrMapOvr>
  <p:transition spd="slow">
    <p:split orient="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练习</a:t>
            </a:r>
            <a:endParaRPr lang="en-US" altLang="zh-CN" sz="3200">
              <a:solidFill>
                <a:schemeClr val="tx2"/>
              </a:solidFill>
              <a:latin typeface="黑体" pitchFamily="49" charset="-122"/>
              <a:ea typeface="黑体" pitchFamily="49" charset="-122"/>
            </a:endParaRPr>
          </a:p>
        </p:txBody>
      </p:sp>
      <p:grpSp>
        <p:nvGrpSpPr>
          <p:cNvPr id="61443" name="组合 2"/>
          <p:cNvGrpSpPr>
            <a:grpSpLocks/>
          </p:cNvGrpSpPr>
          <p:nvPr/>
        </p:nvGrpSpPr>
        <p:grpSpPr bwMode="auto">
          <a:xfrm>
            <a:off x="179390" y="1341438"/>
            <a:ext cx="8785225" cy="5499100"/>
            <a:chOff x="179512" y="1340768"/>
            <a:chExt cx="8784977" cy="5499100"/>
          </a:xfrm>
        </p:grpSpPr>
        <p:pic>
          <p:nvPicPr>
            <p:cNvPr id="31748" name="图片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977" cy="5499100"/>
            </a:xfrm>
            <a:prstGeom prst="rect">
              <a:avLst/>
            </a:prstGeom>
            <a:gradFill flip="none" rotWithShape="1">
              <a:gsLst>
                <a:gs pos="0">
                  <a:schemeClr val="accent3">
                    <a:lumMod val="40000"/>
                    <a:lumOff val="60000"/>
                  </a:schemeClr>
                </a:gs>
                <a:gs pos="84000">
                  <a:schemeClr val="accent3">
                    <a:lumMod val="95000"/>
                    <a:lumOff val="5000"/>
                  </a:schemeClr>
                </a:gs>
                <a:gs pos="100000">
                  <a:schemeClr val="accent3">
                    <a:lumMod val="85000"/>
                  </a:schemeClr>
                </a:gs>
              </a:gsLst>
              <a:path path="circle">
                <a:fillToRect l="50000" t="130000" r="50000" b="-30000"/>
              </a:path>
              <a:tileRect/>
            </a:gra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61447" name="组合 6"/>
            <p:cNvGrpSpPr>
              <a:grpSpLocks/>
            </p:cNvGrpSpPr>
            <p:nvPr/>
          </p:nvGrpSpPr>
          <p:grpSpPr bwMode="auto">
            <a:xfrm>
              <a:off x="4507322" y="1908708"/>
              <a:ext cx="395287" cy="4040572"/>
              <a:chOff x="4239482" y="1844675"/>
              <a:chExt cx="395287" cy="3744913"/>
            </a:xfrm>
          </p:grpSpPr>
          <p:cxnSp>
            <p:nvCxnSpPr>
              <p:cNvPr id="8" name="直接连接符 7"/>
              <p:cNvCxnSpPr>
                <a:cxnSpLocks noChangeShapeType="1"/>
              </p:cNvCxnSpPr>
              <p:nvPr/>
            </p:nvCxnSpPr>
            <p:spPr bwMode="auto">
              <a:xfrm>
                <a:off x="4426395" y="1845032"/>
                <a:ext cx="0" cy="3744556"/>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cxnSp>
            <p:nvCxnSpPr>
              <p:cNvPr id="9" name="直接连接符 9"/>
              <p:cNvCxnSpPr>
                <a:cxnSpLocks noChangeShapeType="1"/>
              </p:cNvCxnSpPr>
              <p:nvPr/>
            </p:nvCxnSpPr>
            <p:spPr bwMode="auto">
              <a:xfrm>
                <a:off x="4239075" y="2501249"/>
                <a:ext cx="395276" cy="0"/>
              </a:xfrm>
              <a:prstGeom prst="line">
                <a:avLst/>
              </a:prstGeom>
              <a:ln w="28575" cap="rnd">
                <a:prstDash val="solid"/>
                <a:miter lim="800000"/>
                <a:headEnd type="oval"/>
                <a:tailEnd type="oval"/>
              </a:ln>
            </p:spPr>
            <p:style>
              <a:lnRef idx="3">
                <a:schemeClr val="accent2"/>
              </a:lnRef>
              <a:fillRef idx="0">
                <a:schemeClr val="accent2"/>
              </a:fillRef>
              <a:effectRef idx="2">
                <a:schemeClr val="accent2"/>
              </a:effectRef>
              <a:fontRef idx="minor">
                <a:schemeClr val="tx1"/>
              </a:fontRef>
            </p:style>
          </p:cxnSp>
        </p:grpSp>
      </p:grpSp>
      <p:pic>
        <p:nvPicPr>
          <p:cNvPr id="1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118" y="2375582"/>
            <a:ext cx="2663498" cy="2664892"/>
          </a:xfrm>
          <a:prstGeom prst="rect">
            <a:avLst/>
          </a:prstGeom>
          <a:noFill/>
          <a:ln>
            <a:noFill/>
          </a:ln>
          <a:effectLst>
            <a:glow rad="228600">
              <a:srgbClr val="333366"/>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文本框 4"/>
          <p:cNvSpPr txBox="1">
            <a:spLocks noChangeArrowheads="1"/>
          </p:cNvSpPr>
          <p:nvPr/>
        </p:nvSpPr>
        <p:spPr bwMode="auto">
          <a:xfrm>
            <a:off x="5040313" y="3122615"/>
            <a:ext cx="3060700" cy="1246495"/>
          </a:xfrm>
          <a:prstGeom prst="rect">
            <a:avLst/>
          </a:prstGeom>
          <a:noFill/>
          <a:ln w="2857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4500"/>
              </a:lnSpc>
              <a:buSzPct val="110000"/>
            </a:pPr>
            <a:r>
              <a:rPr lang="zh-CN" altLang="en-US" sz="4000" dirty="0">
                <a:solidFill>
                  <a:schemeClr val="tx2"/>
                </a:solidFill>
                <a:latin typeface="黑体" pitchFamily="49" charset="-122"/>
                <a:ea typeface="黑体" pitchFamily="49" charset="-122"/>
              </a:rPr>
              <a:t>网络数据解析</a:t>
            </a:r>
            <a:endParaRPr lang="en-US" altLang="zh-CN" sz="3200" dirty="0">
              <a:solidFill>
                <a:srgbClr val="C00000"/>
              </a:solidFill>
              <a:latin typeface="黑体" pitchFamily="49" charset="-122"/>
              <a:ea typeface="黑体" pitchFamily="49" charset="-122"/>
            </a:endParaRPr>
          </a:p>
        </p:txBody>
      </p:sp>
    </p:spTree>
  </p:cSld>
  <p:clrMapOvr>
    <a:masterClrMapping/>
  </p:clrMapOvr>
  <p:transition spd="slow">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98450" y="180975"/>
            <a:ext cx="6002338" cy="649288"/>
          </a:xfrm>
        </p:spPr>
        <p:txBody>
          <a:bodyPr/>
          <a:lstStyle/>
          <a:p>
            <a:pPr eaLnBrk="1" hangingPunct="1"/>
            <a:r>
              <a:rPr lang="en-US" altLang="zh-CN" dirty="0">
                <a:ea typeface="宋体" pitchFamily="2" charset="-122"/>
              </a:rPr>
              <a:t>Lecture 4</a:t>
            </a:r>
            <a:endParaRPr lang="en-US" altLang="zh-CN" dirty="0">
              <a:solidFill>
                <a:schemeClr val="accent1"/>
              </a:solidFill>
              <a:ea typeface="宋体" pitchFamily="2" charset="-122"/>
            </a:endParaRPr>
          </a:p>
        </p:txBody>
      </p:sp>
      <p:sp>
        <p:nvSpPr>
          <p:cNvPr id="624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1D528D"/>
              </a:solidFill>
            </a:endParaRPr>
          </a:p>
        </p:txBody>
      </p:sp>
      <p:sp>
        <p:nvSpPr>
          <p:cNvPr id="5" name="文本框 4"/>
          <p:cNvSpPr txBox="1"/>
          <p:nvPr/>
        </p:nvSpPr>
        <p:spPr>
          <a:xfrm>
            <a:off x="827088" y="1052515"/>
            <a:ext cx="7345362" cy="2816225"/>
          </a:xfrm>
          <a:prstGeom prst="rect">
            <a:avLst/>
          </a:prstGeom>
          <a:noFill/>
        </p:spPr>
        <p:txBody>
          <a:bodyPr>
            <a:spAutoFit/>
          </a:bodyPr>
          <a:lstStyle/>
          <a:p>
            <a:pPr marL="25200" algn="ctr">
              <a:lnSpc>
                <a:spcPct val="150000"/>
              </a:lnSpc>
              <a:buSzPct val="140000"/>
              <a:defRPr/>
            </a:pPr>
            <a:r>
              <a:rPr lang="en-US" altLang="zh-CN" sz="3600" b="1" dirty="0">
                <a:solidFill>
                  <a:schemeClr val="tx2"/>
                </a:solidFill>
                <a:latin typeface="楷体" panose="02010609060101010101" pitchFamily="49" charset="-122"/>
                <a:ea typeface="楷体" panose="02010609060101010101" pitchFamily="49" charset="-122"/>
              </a:rPr>
              <a:t>Web</a:t>
            </a:r>
            <a:r>
              <a:rPr lang="zh-CN" altLang="en-US" sz="3600" b="1" dirty="0">
                <a:solidFill>
                  <a:schemeClr val="tx2"/>
                </a:solidFill>
                <a:latin typeface="楷体" panose="02010609060101010101" pitchFamily="49" charset="-122"/>
                <a:ea typeface="楷体" panose="02010609060101010101" pitchFamily="49" charset="-122"/>
              </a:rPr>
              <a:t>高级应用</a:t>
            </a:r>
            <a:endParaRPr lang="en-US" altLang="zh-CN" sz="3600" b="1" dirty="0">
              <a:solidFill>
                <a:schemeClr val="tx2"/>
              </a:solidFill>
              <a:latin typeface="楷体" panose="02010609060101010101" pitchFamily="49" charset="-122"/>
              <a:ea typeface="楷体" panose="02010609060101010101" pitchFamily="49" charset="-122"/>
            </a:endParaRPr>
          </a:p>
          <a:p>
            <a:pPr marL="565200" indent="-540000">
              <a:lnSpc>
                <a:spcPct val="150000"/>
              </a:lnSpc>
              <a:buSzPct val="140000"/>
              <a:buBlip>
                <a:blip r:embed="rId3"/>
              </a:buBlip>
              <a:defRPr/>
            </a:pPr>
            <a:r>
              <a:rPr lang="zh-CN" altLang="en-US" sz="3200" dirty="0">
                <a:solidFill>
                  <a:srgbClr val="0070C0"/>
                </a:solidFill>
                <a:latin typeface="黑体" panose="02010609060101010101" pitchFamily="49" charset="-122"/>
                <a:ea typeface="黑体" panose="02010609060101010101" pitchFamily="49" charset="-122"/>
              </a:rPr>
              <a:t>内容提要</a:t>
            </a:r>
            <a:endParaRPr lang="en-US" altLang="zh-CN" sz="3200" dirty="0">
              <a:solidFill>
                <a:srgbClr val="C00000"/>
              </a:solidFill>
              <a:latin typeface="黑体" panose="02010609060101010101" pitchFamily="49" charset="-122"/>
              <a:ea typeface="黑体" panose="02010609060101010101" pitchFamily="49" charset="-122"/>
            </a:endParaRP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Web View</a:t>
            </a:r>
            <a:endParaRPr lang="zh-CN" altLang="en-US" sz="3200" dirty="0">
              <a:solidFill>
                <a:schemeClr val="tx2"/>
              </a:solidFill>
              <a:latin typeface="楷体" panose="02010609060101010101" pitchFamily="49" charset="-122"/>
              <a:ea typeface="楷体" panose="02010609060101010101" pitchFamily="49" charset="-122"/>
            </a:endParaRPr>
          </a:p>
          <a:p>
            <a:pPr marL="817200" indent="-360000">
              <a:lnSpc>
                <a:spcPts val="4500"/>
              </a:lnSpc>
              <a:buSzPct val="110000"/>
              <a:buBlip>
                <a:blip r:embed="rId4"/>
              </a:buBlip>
              <a:defRPr/>
            </a:pPr>
            <a:r>
              <a:rPr lang="en-US" altLang="zh-CN" sz="3200" dirty="0">
                <a:solidFill>
                  <a:schemeClr val="tx2"/>
                </a:solidFill>
                <a:latin typeface="楷体" panose="02010609060101010101" pitchFamily="49" charset="-122"/>
                <a:ea typeface="楷体" panose="02010609060101010101" pitchFamily="49" charset="-122"/>
              </a:rPr>
              <a:t>Web Service</a:t>
            </a:r>
            <a:endParaRPr lang="zh-CN" altLang="en-US" sz="3200" dirty="0">
              <a:solidFill>
                <a:schemeClr val="tx2"/>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5" name="chimes.wav"/>
          </p:stSnd>
        </p:sndAc>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Web View</a:t>
            </a:r>
          </a:p>
        </p:txBody>
      </p:sp>
      <p:sp>
        <p:nvSpPr>
          <p:cNvPr id="63491" name="Rectangle 3"/>
          <p:cNvSpPr txBox="1">
            <a:spLocks noChangeArrowheads="1"/>
          </p:cNvSpPr>
          <p:nvPr/>
        </p:nvSpPr>
        <p:spPr bwMode="auto">
          <a:xfrm>
            <a:off x="444500" y="1341438"/>
            <a:ext cx="8229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Android</a:t>
            </a:r>
            <a:r>
              <a:rPr lang="zh-CN" altLang="en-US" sz="2000" dirty="0">
                <a:solidFill>
                  <a:schemeClr val="tx2"/>
                </a:solidFill>
                <a:latin typeface="微软雅黑" pitchFamily="34" charset="-122"/>
                <a:ea typeface="微软雅黑" pitchFamily="34" charset="-122"/>
              </a:rPr>
              <a:t>提供的</a:t>
            </a:r>
            <a:r>
              <a:rPr lang="en-US" altLang="zh-CN" sz="2000" dirty="0">
                <a:solidFill>
                  <a:schemeClr val="tx2"/>
                </a:solidFill>
                <a:latin typeface="微软雅黑" pitchFamily="34" charset="-122"/>
                <a:ea typeface="微软雅黑" pitchFamily="34" charset="-122"/>
              </a:rPr>
              <a:t>WebView</a:t>
            </a:r>
            <a:r>
              <a:rPr lang="zh-CN" altLang="en-US" sz="2000" dirty="0">
                <a:solidFill>
                  <a:schemeClr val="tx2"/>
                </a:solidFill>
                <a:latin typeface="微软雅黑" pitchFamily="34" charset="-122"/>
                <a:ea typeface="微软雅黑" pitchFamily="34" charset="-122"/>
              </a:rPr>
              <a:t>组件，是一个浏览器实现，它的内核基于开源的</a:t>
            </a:r>
            <a:r>
              <a:rPr lang="en-US" altLang="zh-CN" sz="2000" dirty="0" err="1">
                <a:solidFill>
                  <a:schemeClr val="tx2"/>
                </a:solidFill>
                <a:latin typeface="微软雅黑" pitchFamily="34" charset="-122"/>
                <a:ea typeface="微软雅黑" pitchFamily="34" charset="-122"/>
              </a:rPr>
              <a:t>WebKit</a:t>
            </a:r>
            <a:r>
              <a:rPr lang="zh-CN" altLang="en-US" sz="2000" dirty="0">
                <a:solidFill>
                  <a:schemeClr val="tx2"/>
                </a:solidFill>
                <a:latin typeface="微软雅黑" pitchFamily="34" charset="-122"/>
                <a:ea typeface="微软雅黑" pitchFamily="34" charset="-122"/>
              </a:rPr>
              <a:t>引擎。</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我们对</a:t>
            </a:r>
            <a:r>
              <a:rPr lang="en-US" altLang="zh-CN" sz="2000" dirty="0" err="1">
                <a:solidFill>
                  <a:schemeClr val="tx2"/>
                </a:solidFill>
                <a:latin typeface="微软雅黑" pitchFamily="34" charset="-122"/>
                <a:ea typeface="微软雅黑" pitchFamily="34" charset="-122"/>
              </a:rPr>
              <a:t>WebKit</a:t>
            </a:r>
            <a:r>
              <a:rPr lang="zh-CN" altLang="en-US" sz="2000" dirty="0">
                <a:solidFill>
                  <a:schemeClr val="tx2"/>
                </a:solidFill>
                <a:latin typeface="微软雅黑" pitchFamily="34" charset="-122"/>
                <a:ea typeface="微软雅黑" pitchFamily="34" charset="-122"/>
              </a:rPr>
              <a:t>进行一些美化，包装，浏览可以轻松地开发出自己的浏览器。</a:t>
            </a:r>
            <a:endParaRPr lang="en-US" altLang="zh-CN" sz="2000" dirty="0">
              <a:solidFill>
                <a:schemeClr val="tx2"/>
              </a:solidFill>
              <a:latin typeface="微软雅黑" pitchFamily="34" charset="-122"/>
              <a:ea typeface="微软雅黑" pitchFamily="34" charset="-122"/>
            </a:endParaRP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器操作的方法：</a:t>
            </a:r>
          </a:p>
          <a:p>
            <a:pPr lvl="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void </a:t>
            </a:r>
            <a:r>
              <a:rPr lang="en-US" altLang="zh-CN" dirty="0" err="1">
                <a:solidFill>
                  <a:schemeClr val="tx2"/>
                </a:solidFill>
                <a:latin typeface="微软雅黑" pitchFamily="34" charset="-122"/>
                <a:ea typeface="微软雅黑" pitchFamily="34" charset="-122"/>
              </a:rPr>
              <a:t>goBack</a:t>
            </a:r>
            <a:r>
              <a:rPr lang="en-US" altLang="zh-CN" dirty="0">
                <a:solidFill>
                  <a:schemeClr val="tx2"/>
                </a:solidFill>
                <a:latin typeface="微软雅黑" pitchFamily="34" charset="-122"/>
                <a:ea typeface="微软雅黑" pitchFamily="34" charset="-122"/>
              </a:rPr>
              <a:t>() </a:t>
            </a:r>
            <a:r>
              <a:rPr lang="zh-CN" altLang="en-US" dirty="0">
                <a:solidFill>
                  <a:schemeClr val="tx2"/>
                </a:solidFill>
                <a:latin typeface="微软雅黑" pitchFamily="34" charset="-122"/>
                <a:ea typeface="微软雅黑" pitchFamily="34" charset="-122"/>
              </a:rPr>
              <a:t>后退</a:t>
            </a:r>
          </a:p>
          <a:p>
            <a:pPr lvl="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void </a:t>
            </a:r>
            <a:r>
              <a:rPr lang="en-US" altLang="zh-CN" dirty="0" err="1">
                <a:solidFill>
                  <a:schemeClr val="tx2"/>
                </a:solidFill>
                <a:latin typeface="微软雅黑" pitchFamily="34" charset="-122"/>
                <a:ea typeface="微软雅黑" pitchFamily="34" charset="-122"/>
              </a:rPr>
              <a:t>goForward</a:t>
            </a:r>
            <a:r>
              <a:rPr lang="en-US" altLang="zh-CN" dirty="0">
                <a:solidFill>
                  <a:schemeClr val="tx2"/>
                </a:solidFill>
                <a:latin typeface="微软雅黑" pitchFamily="34" charset="-122"/>
                <a:ea typeface="微软雅黑" pitchFamily="34" charset="-122"/>
              </a:rPr>
              <a:t>() </a:t>
            </a:r>
            <a:r>
              <a:rPr lang="zh-CN" altLang="en-US" dirty="0">
                <a:solidFill>
                  <a:schemeClr val="tx2"/>
                </a:solidFill>
                <a:latin typeface="微软雅黑" pitchFamily="34" charset="-122"/>
                <a:ea typeface="微软雅黑" pitchFamily="34" charset="-122"/>
              </a:rPr>
              <a:t>前进</a:t>
            </a:r>
          </a:p>
          <a:p>
            <a:pPr lvl="1">
              <a:lnSpc>
                <a:spcPct val="150000"/>
              </a:lnSpc>
              <a:spcBef>
                <a:spcPct val="20000"/>
              </a:spcBef>
              <a:buClr>
                <a:schemeClr val="accent1"/>
              </a:buClr>
              <a:buFont typeface="Wingdings" pitchFamily="2" charset="2"/>
              <a:buChar char="§"/>
            </a:pPr>
            <a:r>
              <a:rPr lang="en-US" altLang="zh-CN" dirty="0">
                <a:solidFill>
                  <a:schemeClr val="tx2"/>
                </a:solidFill>
                <a:latin typeface="微软雅黑" pitchFamily="34" charset="-122"/>
                <a:ea typeface="微软雅黑" pitchFamily="34" charset="-122"/>
              </a:rPr>
              <a:t>void </a:t>
            </a:r>
            <a:r>
              <a:rPr lang="en-US" altLang="zh-CN" dirty="0" err="1">
                <a:solidFill>
                  <a:schemeClr val="tx2"/>
                </a:solidFill>
                <a:latin typeface="微软雅黑" pitchFamily="34" charset="-122"/>
                <a:ea typeface="微软雅黑" pitchFamily="34" charset="-122"/>
              </a:rPr>
              <a:t>loadUrl</a:t>
            </a:r>
            <a:r>
              <a:rPr lang="en-US" altLang="zh-CN" dirty="0">
                <a:solidFill>
                  <a:schemeClr val="tx2"/>
                </a:solidFill>
                <a:latin typeface="微软雅黑" pitchFamily="34" charset="-122"/>
                <a:ea typeface="微软雅黑" pitchFamily="34" charset="-122"/>
              </a:rPr>
              <a:t>(String </a:t>
            </a:r>
            <a:r>
              <a:rPr lang="en-US" altLang="zh-CN" dirty="0" err="1">
                <a:solidFill>
                  <a:schemeClr val="tx2"/>
                </a:solidFill>
                <a:latin typeface="微软雅黑" pitchFamily="34" charset="-122"/>
                <a:ea typeface="微软雅黑" pitchFamily="34" charset="-122"/>
              </a:rPr>
              <a:t>url</a:t>
            </a:r>
            <a:r>
              <a:rPr lang="en-US" altLang="zh-CN" dirty="0">
                <a:solidFill>
                  <a:schemeClr val="tx2"/>
                </a:solidFill>
                <a:latin typeface="微软雅黑" pitchFamily="34" charset="-122"/>
                <a:ea typeface="微软雅黑" pitchFamily="34" charset="-122"/>
              </a:rPr>
              <a:t>) </a:t>
            </a:r>
            <a:r>
              <a:rPr lang="zh-CN" altLang="en-US" dirty="0">
                <a:solidFill>
                  <a:schemeClr val="tx2"/>
                </a:solidFill>
                <a:latin typeface="微软雅黑" pitchFamily="34" charset="-122"/>
                <a:ea typeface="微软雅黑" pitchFamily="34" charset="-122"/>
              </a:rPr>
              <a:t>加载指定</a:t>
            </a:r>
            <a:r>
              <a:rPr lang="en-US" altLang="zh-CN" dirty="0">
                <a:solidFill>
                  <a:schemeClr val="tx2"/>
                </a:solidFill>
                <a:latin typeface="微软雅黑" pitchFamily="34" charset="-122"/>
                <a:ea typeface="微软雅黑" pitchFamily="34" charset="-122"/>
              </a:rPr>
              <a:t>URL</a:t>
            </a:r>
            <a:r>
              <a:rPr lang="zh-CN" altLang="en-US" dirty="0">
                <a:solidFill>
                  <a:schemeClr val="tx2"/>
                </a:solidFill>
                <a:latin typeface="微软雅黑" pitchFamily="34" charset="-122"/>
                <a:ea typeface="微软雅黑" pitchFamily="34" charset="-122"/>
              </a:rPr>
              <a:t>对应的网页</a:t>
            </a:r>
          </a:p>
          <a:p>
            <a:pPr lvl="1">
              <a:lnSpc>
                <a:spcPct val="150000"/>
              </a:lnSpc>
              <a:spcBef>
                <a:spcPct val="20000"/>
              </a:spcBef>
              <a:buClr>
                <a:schemeClr val="accent1"/>
              </a:buClr>
              <a:buFont typeface="Wingdings" pitchFamily="2" charset="2"/>
              <a:buChar char="§"/>
            </a:pPr>
            <a:r>
              <a:rPr lang="en-US" altLang="zh-CN" dirty="0" err="1">
                <a:solidFill>
                  <a:schemeClr val="tx2"/>
                </a:solidFill>
                <a:latin typeface="微软雅黑" pitchFamily="34" charset="-122"/>
                <a:ea typeface="微软雅黑" pitchFamily="34" charset="-122"/>
              </a:rPr>
              <a:t>boolean</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zoomIn</a:t>
            </a:r>
            <a:r>
              <a:rPr lang="en-US" altLang="zh-CN" dirty="0">
                <a:solidFill>
                  <a:schemeClr val="tx2"/>
                </a:solidFill>
                <a:latin typeface="微软雅黑" pitchFamily="34" charset="-122"/>
                <a:ea typeface="微软雅黑" pitchFamily="34" charset="-122"/>
              </a:rPr>
              <a:t>() </a:t>
            </a:r>
            <a:r>
              <a:rPr lang="zh-CN" altLang="en-US" dirty="0">
                <a:solidFill>
                  <a:schemeClr val="tx2"/>
                </a:solidFill>
                <a:latin typeface="微软雅黑" pitchFamily="34" charset="-122"/>
                <a:ea typeface="微软雅黑" pitchFamily="34" charset="-122"/>
              </a:rPr>
              <a:t>放大网页</a:t>
            </a:r>
          </a:p>
          <a:p>
            <a:pPr lvl="1">
              <a:lnSpc>
                <a:spcPct val="150000"/>
              </a:lnSpc>
              <a:spcBef>
                <a:spcPct val="20000"/>
              </a:spcBef>
              <a:buClr>
                <a:schemeClr val="accent1"/>
              </a:buClr>
              <a:buFont typeface="Wingdings" pitchFamily="2" charset="2"/>
              <a:buChar char="§"/>
            </a:pPr>
            <a:r>
              <a:rPr lang="en-US" altLang="zh-CN" dirty="0" err="1">
                <a:solidFill>
                  <a:schemeClr val="tx2"/>
                </a:solidFill>
                <a:latin typeface="微软雅黑" pitchFamily="34" charset="-122"/>
                <a:ea typeface="微软雅黑" pitchFamily="34" charset="-122"/>
              </a:rPr>
              <a:t>boolean</a:t>
            </a:r>
            <a:r>
              <a:rPr lang="en-US" altLang="zh-CN" dirty="0">
                <a:solidFill>
                  <a:schemeClr val="tx2"/>
                </a:solidFill>
                <a:latin typeface="微软雅黑" pitchFamily="34" charset="-122"/>
                <a:ea typeface="微软雅黑" pitchFamily="34" charset="-122"/>
              </a:rPr>
              <a:t> </a:t>
            </a:r>
            <a:r>
              <a:rPr lang="en-US" altLang="zh-CN" dirty="0" err="1">
                <a:solidFill>
                  <a:schemeClr val="tx2"/>
                </a:solidFill>
                <a:latin typeface="微软雅黑" pitchFamily="34" charset="-122"/>
                <a:ea typeface="微软雅黑" pitchFamily="34" charset="-122"/>
              </a:rPr>
              <a:t>zoomOut</a:t>
            </a:r>
            <a:r>
              <a:rPr lang="en-US" altLang="zh-CN" dirty="0">
                <a:solidFill>
                  <a:schemeClr val="tx2"/>
                </a:solidFill>
                <a:latin typeface="微软雅黑" pitchFamily="34" charset="-122"/>
                <a:ea typeface="微软雅黑" pitchFamily="34" charset="-122"/>
              </a:rPr>
              <a:t>() </a:t>
            </a:r>
            <a:r>
              <a:rPr lang="zh-CN" altLang="en-US" dirty="0">
                <a:solidFill>
                  <a:schemeClr val="tx2"/>
                </a:solidFill>
                <a:latin typeface="微软雅黑" pitchFamily="34" charset="-122"/>
                <a:ea typeface="微软雅黑" pitchFamily="34" charset="-122"/>
              </a:rPr>
              <a:t>缩小网页</a:t>
            </a:r>
          </a:p>
        </p:txBody>
      </p:sp>
    </p:spTree>
  </p:cSld>
  <p:clrMapOvr>
    <a:masterClrMapping/>
  </p:clrMapOvr>
  <p:transition spd="slow">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迷你浏览器</a:t>
            </a:r>
            <a:endParaRPr lang="en-US" altLang="zh-CN" sz="3200">
              <a:solidFill>
                <a:schemeClr val="tx2"/>
              </a:solidFill>
              <a:latin typeface="黑体" pitchFamily="49" charset="-122"/>
              <a:ea typeface="黑体" pitchFamily="49" charset="-122"/>
            </a:endParaRPr>
          </a:p>
        </p:txBody>
      </p:sp>
      <p:sp>
        <p:nvSpPr>
          <p:cNvPr id="4" name="矩形 3"/>
          <p:cNvSpPr>
            <a:spLocks noChangeArrowheads="1"/>
          </p:cNvSpPr>
          <p:nvPr/>
        </p:nvSpPr>
        <p:spPr bwMode="auto">
          <a:xfrm>
            <a:off x="4355978" y="2348882"/>
            <a:ext cx="4392613" cy="1884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defRPr/>
            </a:pPr>
            <a:r>
              <a:rPr lang="en-US" altLang="zh-CN" sz="2000" dirty="0">
                <a:solidFill>
                  <a:schemeClr val="tx2"/>
                </a:solidFill>
                <a:latin typeface="微软雅黑" pitchFamily="34" charset="-122"/>
                <a:ea typeface="微软雅黑" pitchFamily="34" charset="-122"/>
              </a:rPr>
              <a:t>String </a:t>
            </a:r>
            <a:r>
              <a:rPr lang="en-US" altLang="zh-CN" sz="2000" dirty="0" err="1">
                <a:solidFill>
                  <a:schemeClr val="tx2"/>
                </a:solidFill>
                <a:latin typeface="微软雅黑" pitchFamily="34" charset="-122"/>
                <a:ea typeface="微软雅黑" pitchFamily="34" charset="-122"/>
              </a:rPr>
              <a:t>urlStr</a:t>
            </a:r>
            <a:r>
              <a:rPr lang="en-US" altLang="zh-CN" sz="2000" dirty="0">
                <a:solidFill>
                  <a:schemeClr val="tx2"/>
                </a:solidFill>
                <a:latin typeface="微软雅黑" pitchFamily="34" charset="-122"/>
                <a:ea typeface="微软雅黑" pitchFamily="34" charset="-122"/>
              </a:rPr>
              <a:t> = </a:t>
            </a:r>
            <a:r>
              <a:rPr lang="en-US" altLang="zh-CN" sz="2000" dirty="0" err="1">
                <a:solidFill>
                  <a:schemeClr val="tx2"/>
                </a:solidFill>
                <a:latin typeface="微软雅黑" pitchFamily="34" charset="-122"/>
                <a:ea typeface="微软雅黑" pitchFamily="34" charset="-122"/>
              </a:rPr>
              <a:t>url.getText</a:t>
            </a:r>
            <a:r>
              <a:rPr lang="en-US" altLang="zh-CN" sz="2000" dirty="0">
                <a:solidFill>
                  <a:schemeClr val="tx2"/>
                </a:solidFill>
                <a:latin typeface="微软雅黑" pitchFamily="34" charset="-122"/>
                <a:ea typeface="微软雅黑" pitchFamily="34" charset="-122"/>
              </a:rPr>
              <a:t>().</a:t>
            </a:r>
            <a:r>
              <a:rPr lang="en-US" altLang="zh-CN" sz="2000" dirty="0" err="1">
                <a:solidFill>
                  <a:schemeClr val="tx2"/>
                </a:solidFill>
                <a:latin typeface="微软雅黑" pitchFamily="34" charset="-122"/>
                <a:ea typeface="微软雅黑" pitchFamily="34" charset="-122"/>
              </a:rPr>
              <a:t>toString</a:t>
            </a:r>
            <a:r>
              <a:rPr lang="en-US" altLang="zh-CN" sz="2000" dirty="0">
                <a:solidFill>
                  <a:schemeClr val="tx2"/>
                </a:solidFill>
                <a:latin typeface="微软雅黑" pitchFamily="34" charset="-122"/>
                <a:ea typeface="微软雅黑" pitchFamily="34" charset="-122"/>
              </a:rPr>
              <a:t>();</a:t>
            </a:r>
          </a:p>
          <a:p>
            <a:pPr>
              <a:lnSpc>
                <a:spcPct val="150000"/>
              </a:lnSpc>
              <a:defRPr/>
            </a:pPr>
            <a:r>
              <a:rPr lang="en-US" altLang="zh-CN" sz="2000" dirty="0">
                <a:solidFill>
                  <a:schemeClr val="accent1">
                    <a:lumMod val="75000"/>
                  </a:schemeClr>
                </a:solidFill>
                <a:latin typeface="微软雅黑" pitchFamily="34" charset="-122"/>
                <a:ea typeface="微软雅黑" pitchFamily="34" charset="-122"/>
              </a:rPr>
              <a:t>// </a:t>
            </a:r>
            <a:r>
              <a:rPr lang="zh-CN" altLang="en-US" sz="2000" dirty="0">
                <a:solidFill>
                  <a:schemeClr val="accent1">
                    <a:lumMod val="75000"/>
                  </a:schemeClr>
                </a:solidFill>
                <a:latin typeface="微软雅黑" pitchFamily="34" charset="-122"/>
                <a:ea typeface="微软雅黑" pitchFamily="34" charset="-122"/>
              </a:rPr>
              <a:t>加载、并显示</a:t>
            </a:r>
            <a:r>
              <a:rPr lang="en-US" altLang="zh-CN" sz="2000" dirty="0" err="1">
                <a:solidFill>
                  <a:schemeClr val="accent1">
                    <a:lumMod val="75000"/>
                  </a:schemeClr>
                </a:solidFill>
                <a:latin typeface="微软雅黑" pitchFamily="34" charset="-122"/>
                <a:ea typeface="微软雅黑" pitchFamily="34" charset="-122"/>
              </a:rPr>
              <a:t>urlStr</a:t>
            </a:r>
            <a:r>
              <a:rPr lang="zh-CN" altLang="en-US" sz="2000" dirty="0">
                <a:solidFill>
                  <a:schemeClr val="accent1">
                    <a:lumMod val="75000"/>
                  </a:schemeClr>
                </a:solidFill>
                <a:latin typeface="微软雅黑" pitchFamily="34" charset="-122"/>
                <a:ea typeface="微软雅黑" pitchFamily="34" charset="-122"/>
              </a:rPr>
              <a:t>对应的网页</a:t>
            </a:r>
          </a:p>
          <a:p>
            <a:pPr>
              <a:lnSpc>
                <a:spcPct val="150000"/>
              </a:lnSpc>
              <a:defRPr/>
            </a:pPr>
            <a:r>
              <a:rPr lang="en-US" altLang="zh-CN" sz="2000" dirty="0" err="1">
                <a:solidFill>
                  <a:schemeClr val="tx2"/>
                </a:solidFill>
                <a:latin typeface="微软雅黑" pitchFamily="34" charset="-122"/>
                <a:ea typeface="微软雅黑" pitchFamily="34" charset="-122"/>
              </a:rPr>
              <a:t>show.loadUrl</a:t>
            </a:r>
            <a:r>
              <a:rPr lang="en-US" altLang="zh-CN" sz="2000" dirty="0">
                <a:solidFill>
                  <a:schemeClr val="tx2"/>
                </a:solidFill>
                <a:latin typeface="微软雅黑" pitchFamily="34" charset="-122"/>
                <a:ea typeface="微软雅黑" pitchFamily="34" charset="-122"/>
              </a:rPr>
              <a:t>(</a:t>
            </a:r>
            <a:r>
              <a:rPr lang="en-US" altLang="zh-CN" sz="2000" dirty="0" err="1">
                <a:solidFill>
                  <a:schemeClr val="tx2"/>
                </a:solidFill>
                <a:latin typeface="微软雅黑" pitchFamily="34" charset="-122"/>
                <a:ea typeface="微软雅黑" pitchFamily="34" charset="-122"/>
              </a:rPr>
              <a:t>urlStr</a:t>
            </a:r>
            <a:r>
              <a:rPr lang="en-US" altLang="zh-CN" sz="2000" dirty="0">
                <a:solidFill>
                  <a:schemeClr val="tx2"/>
                </a:solidFill>
                <a:latin typeface="微软雅黑" pitchFamily="34" charset="-122"/>
                <a:ea typeface="微软雅黑" pitchFamily="34" charset="-122"/>
              </a:rPr>
              <a:t>);</a:t>
            </a:r>
            <a:endParaRPr lang="zh-CN" altLang="en-US" sz="2000" dirty="0">
              <a:solidFill>
                <a:schemeClr val="tx2"/>
              </a:solidFill>
              <a:latin typeface="微软雅黑" pitchFamily="34" charset="-122"/>
              <a:ea typeface="微软雅黑" pitchFamily="34" charset="-122"/>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45466"/>
            <a:ext cx="3600648" cy="4935862"/>
          </a:xfrm>
          <a:prstGeom prst="rect">
            <a:avLst/>
          </a:prstGeom>
          <a:noFill/>
          <a:ln>
            <a:solidFill>
              <a:schemeClr val="tx1"/>
            </a:solidFill>
          </a:ln>
        </p:spPr>
      </p:pic>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a:solidFill>
                  <a:schemeClr val="tx2"/>
                </a:solidFill>
                <a:latin typeface="黑体" pitchFamily="49" charset="-122"/>
                <a:ea typeface="黑体" pitchFamily="49" charset="-122"/>
              </a:rPr>
              <a:t>URL</a:t>
            </a:r>
            <a:r>
              <a:rPr lang="zh-CN" altLang="en-US" sz="3200">
                <a:solidFill>
                  <a:schemeClr val="tx2"/>
                </a:solidFill>
                <a:latin typeface="黑体" pitchFamily="49" charset="-122"/>
                <a:ea typeface="黑体" pitchFamily="49" charset="-122"/>
              </a:rPr>
              <a:t>访问网络资源</a:t>
            </a:r>
            <a:endParaRPr lang="en-US" altLang="zh-CN" sz="3200">
              <a:solidFill>
                <a:schemeClr val="tx2"/>
              </a:solidFill>
              <a:latin typeface="黑体" pitchFamily="49" charset="-122"/>
              <a:ea typeface="黑体" pitchFamily="49" charset="-122"/>
            </a:endParaRPr>
          </a:p>
        </p:txBody>
      </p:sp>
      <p:sp>
        <p:nvSpPr>
          <p:cNvPr id="23555" name="Rectangle 3"/>
          <p:cNvSpPr txBox="1">
            <a:spLocks noChangeArrowheads="1"/>
          </p:cNvSpPr>
          <p:nvPr/>
        </p:nvSpPr>
        <p:spPr bwMode="auto">
          <a:xfrm>
            <a:off x="457200" y="1341438"/>
            <a:ext cx="8229600" cy="496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URL</a:t>
            </a:r>
            <a:r>
              <a:rPr lang="zh-CN" altLang="en-US" sz="2000" dirty="0">
                <a:solidFill>
                  <a:schemeClr val="tx2"/>
                </a:solidFill>
                <a:latin typeface="微软雅黑" pitchFamily="34" charset="-122"/>
                <a:ea typeface="微软雅黑" pitchFamily="34" charset="-122"/>
              </a:rPr>
              <a:t>可以由协议名、主机、端口和资源组成</a:t>
            </a:r>
            <a:endParaRPr lang="en-US" sz="2000" dirty="0">
              <a:solidFill>
                <a:schemeClr val="tx2"/>
              </a:solidFill>
              <a:latin typeface="微软雅黑" pitchFamily="34" charset="-122"/>
              <a:ea typeface="微软雅黑" pitchFamily="34" charset="-122"/>
            </a:endParaRPr>
          </a:p>
          <a:p>
            <a:pPr lvl="1" eaLnBrk="1" hangingPunct="1">
              <a:lnSpc>
                <a:spcPct val="150000"/>
              </a:lnSpc>
              <a:spcBef>
                <a:spcPct val="20000"/>
              </a:spcBef>
              <a:buClr>
                <a:schemeClr val="accent1"/>
              </a:buClr>
              <a:buFont typeface="Wingdings" pitchFamily="2" charset="2"/>
              <a:buChar char="§"/>
            </a:pPr>
            <a:r>
              <a:rPr lang="en-US" altLang="zh-CN" b="1" dirty="0">
                <a:solidFill>
                  <a:srgbClr val="FF0000"/>
                </a:solidFill>
                <a:latin typeface="微软雅黑" pitchFamily="34" charset="-122"/>
                <a:ea typeface="微软雅黑" pitchFamily="34" charset="-122"/>
              </a:rPr>
              <a:t>protocol://host:port/resourceName</a:t>
            </a:r>
          </a:p>
          <a:p>
            <a:pPr lvl="1" eaLnBrk="1" hangingPunct="1">
              <a:lnSpc>
                <a:spcPct val="150000"/>
              </a:lnSpc>
              <a:spcBef>
                <a:spcPct val="20000"/>
              </a:spcBef>
              <a:buClr>
                <a:schemeClr val="accent1"/>
              </a:buClr>
              <a:buFont typeface="Wingdings" pitchFamily="2" charset="2"/>
              <a:buChar char="§"/>
            </a:pPr>
            <a:r>
              <a:rPr lang="zh-CN" altLang="en-US" b="1" dirty="0">
                <a:solidFill>
                  <a:srgbClr val="00CC66"/>
                </a:solidFill>
                <a:latin typeface="微软雅黑" pitchFamily="34" charset="-122"/>
                <a:ea typeface="微软雅黑" pitchFamily="34" charset="-122"/>
              </a:rPr>
              <a:t>http://10.0.2.2:8080/abc/login.jsp</a:t>
            </a:r>
          </a:p>
          <a:p>
            <a:pPr>
              <a:lnSpc>
                <a:spcPct val="150000"/>
              </a:lnSpc>
              <a:spcBef>
                <a:spcPct val="20000"/>
              </a:spcBef>
              <a:buClr>
                <a:srgbClr val="0088CC"/>
              </a:buClr>
              <a:buFont typeface="Wingdings" pitchFamily="2" charset="2"/>
              <a:buChar char="v"/>
            </a:pPr>
            <a:r>
              <a:rPr lang="en-US" altLang="zh-CN" sz="2000" dirty="0">
                <a:solidFill>
                  <a:schemeClr val="tx2"/>
                </a:solidFill>
                <a:latin typeface="微软雅黑" pitchFamily="34" charset="-122"/>
                <a:ea typeface="微软雅黑" pitchFamily="34" charset="-122"/>
              </a:rPr>
              <a:t>URL(Uniform Resource Locator)</a:t>
            </a:r>
            <a:r>
              <a:rPr lang="zh-CN" altLang="en-US" sz="2000" dirty="0">
                <a:solidFill>
                  <a:schemeClr val="tx2"/>
                </a:solidFill>
                <a:latin typeface="微软雅黑" pitchFamily="34" charset="-122"/>
                <a:ea typeface="微软雅黑" pitchFamily="34" charset="-122"/>
              </a:rPr>
              <a:t>对象代表统一资源定位器，是指向互联网资源的指针。</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资源可以是简单的文件或目录，也可以是更复杂对象的引用。</a:t>
            </a:r>
          </a:p>
          <a:p>
            <a:pPr>
              <a:lnSpc>
                <a:spcPct val="150000"/>
              </a:lnSpc>
              <a:spcBef>
                <a:spcPct val="20000"/>
              </a:spcBef>
              <a:buClr>
                <a:srgbClr val="0088CC"/>
              </a:buClr>
              <a:buFont typeface="Wingdings" pitchFamily="2" charset="2"/>
              <a:buChar char="v"/>
            </a:pPr>
            <a:r>
              <a:rPr lang="zh-CN" altLang="en-US" sz="2000" dirty="0">
                <a:solidFill>
                  <a:schemeClr val="tx2"/>
                </a:solidFill>
                <a:latin typeface="微软雅黑" pitchFamily="34" charset="-122"/>
                <a:ea typeface="微软雅黑" pitchFamily="34" charset="-122"/>
              </a:rPr>
              <a:t>注意区别URI</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URI（Uniform Resource Identifiers）即统一资源标识符</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唯一作用是用于解析</a:t>
            </a:r>
          </a:p>
          <a:p>
            <a:pPr lvl="1">
              <a:lnSpc>
                <a:spcPct val="150000"/>
              </a:lnSpc>
              <a:spcBef>
                <a:spcPct val="20000"/>
              </a:spcBef>
              <a:buClr>
                <a:schemeClr val="accent1"/>
              </a:buClr>
              <a:buFont typeface="Wingdings" pitchFamily="2" charset="2"/>
              <a:buChar char="§"/>
            </a:pPr>
            <a:r>
              <a:rPr lang="zh-CN" altLang="en-US" dirty="0">
                <a:solidFill>
                  <a:schemeClr val="tx2"/>
                </a:solidFill>
                <a:latin typeface="微软雅黑" pitchFamily="34" charset="-122"/>
                <a:ea typeface="微软雅黑" pitchFamily="34" charset="-122"/>
              </a:rPr>
              <a:t>URL则包含一个可以打开到达该资源的输入流，可以理解为特殊的URI</a:t>
            </a:r>
          </a:p>
        </p:txBody>
      </p:sp>
    </p:spTree>
  </p:cSld>
  <p:clrMapOvr>
    <a:masterClrMapping/>
  </p:clrMapOvr>
  <p:transition spd="slow">
    <p:split orient="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5" y="1312865"/>
            <a:ext cx="70564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2"/>
          <p:cNvSpPr txBox="1">
            <a:spLocks noChangeArrowheads="1"/>
          </p:cNvSpPr>
          <p:nvPr/>
        </p:nvSpPr>
        <p:spPr bwMode="auto">
          <a:xfrm>
            <a:off x="298450" y="180975"/>
            <a:ext cx="60023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chemeClr val="tx2"/>
                </a:solidFill>
                <a:latin typeface="黑体" pitchFamily="49" charset="-122"/>
                <a:ea typeface="黑体" pitchFamily="49" charset="-122"/>
              </a:rPr>
              <a:t>单元总结</a:t>
            </a:r>
            <a:endParaRPr lang="en-US" altLang="zh-CN" sz="3200">
              <a:solidFill>
                <a:schemeClr val="tx2"/>
              </a:solidFill>
              <a:latin typeface="黑体" pitchFamily="49" charset="-122"/>
              <a:ea typeface="黑体" pitchFamily="49" charset="-122"/>
            </a:endParaRPr>
          </a:p>
        </p:txBody>
      </p:sp>
      <p:sp>
        <p:nvSpPr>
          <p:cNvPr id="68612" name="矩形 2"/>
          <p:cNvSpPr>
            <a:spLocks noChangeArrowheads="1"/>
          </p:cNvSpPr>
          <p:nvPr/>
        </p:nvSpPr>
        <p:spPr bwMode="auto">
          <a:xfrm>
            <a:off x="2779715" y="2343150"/>
            <a:ext cx="48974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2400" dirty="0">
                <a:solidFill>
                  <a:srgbClr val="FF0000"/>
                </a:solidFill>
                <a:latin typeface="黑体" pitchFamily="49" charset="-122"/>
                <a:ea typeface="黑体" pitchFamily="49" charset="-122"/>
                <a:cs typeface="Times New Roman" pitchFamily="18" charset="0"/>
              </a:rPr>
              <a:t>本章重点掌握以下内容：</a:t>
            </a:r>
            <a:endParaRPr lang="en-US" altLang="zh-CN" sz="2400" dirty="0">
              <a:solidFill>
                <a:srgbClr val="FF0000"/>
              </a:solidFill>
              <a:latin typeface="黑体" pitchFamily="49" charset="-122"/>
              <a:ea typeface="黑体" pitchFamily="49" charset="-122"/>
              <a:cs typeface="Times New Roman" pitchFamily="18" charset="0"/>
            </a:endParaRPr>
          </a:p>
          <a:p>
            <a:pPr algn="just">
              <a:lnSpc>
                <a:spcPct val="150000"/>
              </a:lnSpc>
            </a:pPr>
            <a:r>
              <a:rPr lang="en-US" altLang="zh-CN" sz="2400" dirty="0">
                <a:solidFill>
                  <a:srgbClr val="333333"/>
                </a:solidFill>
                <a:latin typeface="黑体" pitchFamily="49" charset="-122"/>
                <a:ea typeface="黑体" pitchFamily="49" charset="-122"/>
                <a:cs typeface="Times New Roman" pitchFamily="18" charset="0"/>
              </a:rPr>
              <a:t>1</a:t>
            </a:r>
            <a:r>
              <a:rPr lang="zh-CN" altLang="en-US" sz="2400" dirty="0">
                <a:solidFill>
                  <a:srgbClr val="333333"/>
                </a:solidFill>
                <a:latin typeface="黑体" pitchFamily="49" charset="-122"/>
                <a:ea typeface="黑体" pitchFamily="49" charset="-122"/>
                <a:cs typeface="Times New Roman" pitchFamily="18" charset="0"/>
              </a:rPr>
              <a:t>）理解</a:t>
            </a:r>
            <a:r>
              <a:rPr lang="en-US" altLang="zh-CN" sz="2400" dirty="0">
                <a:solidFill>
                  <a:srgbClr val="333333"/>
                </a:solidFill>
                <a:latin typeface="黑体" pitchFamily="49" charset="-122"/>
                <a:ea typeface="黑体" pitchFamily="49" charset="-122"/>
                <a:cs typeface="Times New Roman" pitchFamily="18" charset="0"/>
              </a:rPr>
              <a:t>Android Http</a:t>
            </a:r>
            <a:r>
              <a:rPr lang="zh-CN" altLang="en-US" sz="2400" dirty="0">
                <a:solidFill>
                  <a:srgbClr val="333333"/>
                </a:solidFill>
                <a:latin typeface="黑体" pitchFamily="49" charset="-122"/>
                <a:ea typeface="黑体" pitchFamily="49" charset="-122"/>
                <a:cs typeface="Times New Roman" pitchFamily="18" charset="0"/>
              </a:rPr>
              <a:t>通信；</a:t>
            </a:r>
            <a:endParaRPr lang="en-US" altLang="zh-CN" sz="2400" dirty="0">
              <a:solidFill>
                <a:srgbClr val="333333"/>
              </a:solidFill>
              <a:latin typeface="黑体" pitchFamily="49" charset="-122"/>
              <a:ea typeface="黑体" pitchFamily="49" charset="-122"/>
              <a:cs typeface="Times New Roman" pitchFamily="18" charset="0"/>
            </a:endParaRPr>
          </a:p>
          <a:p>
            <a:pPr algn="just">
              <a:lnSpc>
                <a:spcPct val="150000"/>
              </a:lnSpc>
            </a:pPr>
            <a:r>
              <a:rPr lang="en-US" altLang="zh-CN" sz="2400" dirty="0">
                <a:solidFill>
                  <a:srgbClr val="333333"/>
                </a:solidFill>
                <a:latin typeface="黑体" pitchFamily="49" charset="-122"/>
                <a:ea typeface="黑体" pitchFamily="49" charset="-122"/>
                <a:cs typeface="Times New Roman" pitchFamily="18" charset="0"/>
              </a:rPr>
              <a:t>2</a:t>
            </a:r>
            <a:r>
              <a:rPr lang="zh-CN" altLang="en-US" sz="2400" dirty="0">
                <a:solidFill>
                  <a:srgbClr val="333333"/>
                </a:solidFill>
                <a:latin typeface="黑体" pitchFamily="49" charset="-122"/>
                <a:ea typeface="黑体" pitchFamily="49" charset="-122"/>
                <a:cs typeface="Times New Roman" pitchFamily="18" charset="0"/>
              </a:rPr>
              <a:t>）了解</a:t>
            </a:r>
            <a:r>
              <a:rPr lang="en-US" altLang="zh-CN" sz="2400" dirty="0">
                <a:solidFill>
                  <a:srgbClr val="333333"/>
                </a:solidFill>
                <a:latin typeface="黑体" pitchFamily="49" charset="-122"/>
                <a:ea typeface="黑体" pitchFamily="49" charset="-122"/>
                <a:cs typeface="Times New Roman" pitchFamily="18" charset="0"/>
              </a:rPr>
              <a:t>Android Socket</a:t>
            </a:r>
            <a:r>
              <a:rPr lang="zh-CN" altLang="en-US" sz="2400" dirty="0">
                <a:solidFill>
                  <a:srgbClr val="333333"/>
                </a:solidFill>
                <a:latin typeface="黑体" pitchFamily="49" charset="-122"/>
                <a:ea typeface="黑体" pitchFamily="49" charset="-122"/>
                <a:cs typeface="Times New Roman" pitchFamily="18" charset="0"/>
              </a:rPr>
              <a:t>通信；</a:t>
            </a:r>
            <a:endParaRPr lang="en-US" altLang="zh-CN" sz="2400" dirty="0">
              <a:solidFill>
                <a:srgbClr val="333333"/>
              </a:solidFill>
              <a:latin typeface="黑体" pitchFamily="49" charset="-122"/>
              <a:ea typeface="黑体" pitchFamily="49" charset="-122"/>
              <a:cs typeface="Times New Roman" pitchFamily="18" charset="0"/>
            </a:endParaRPr>
          </a:p>
          <a:p>
            <a:pPr algn="just">
              <a:lnSpc>
                <a:spcPct val="150000"/>
              </a:lnSpc>
            </a:pPr>
            <a:r>
              <a:rPr lang="en-US" altLang="zh-CN" sz="2400" dirty="0">
                <a:solidFill>
                  <a:srgbClr val="333333"/>
                </a:solidFill>
                <a:latin typeface="黑体" pitchFamily="49" charset="-122"/>
                <a:ea typeface="黑体" pitchFamily="49" charset="-122"/>
                <a:cs typeface="Times New Roman" pitchFamily="18" charset="0"/>
              </a:rPr>
              <a:t>3</a:t>
            </a:r>
            <a:r>
              <a:rPr lang="zh-CN" altLang="en-US" sz="2400" dirty="0">
                <a:solidFill>
                  <a:srgbClr val="333333"/>
                </a:solidFill>
                <a:latin typeface="黑体" pitchFamily="49" charset="-122"/>
                <a:ea typeface="黑体" pitchFamily="49" charset="-122"/>
                <a:cs typeface="Times New Roman" pitchFamily="18" charset="0"/>
              </a:rPr>
              <a:t>）掌握</a:t>
            </a:r>
            <a:r>
              <a:rPr lang="en-US" altLang="zh-CN" sz="2400" dirty="0" err="1">
                <a:solidFill>
                  <a:srgbClr val="333333"/>
                </a:solidFill>
                <a:latin typeface="黑体" pitchFamily="49" charset="-122"/>
                <a:ea typeface="黑体" pitchFamily="49" charset="-122"/>
                <a:cs typeface="Times New Roman" pitchFamily="18" charset="0"/>
              </a:rPr>
              <a:t>Json</a:t>
            </a:r>
            <a:r>
              <a:rPr lang="zh-CN" altLang="en-US" sz="2400" dirty="0">
                <a:solidFill>
                  <a:srgbClr val="333333"/>
                </a:solidFill>
                <a:latin typeface="黑体" pitchFamily="49" charset="-122"/>
                <a:ea typeface="黑体" pitchFamily="49" charset="-122"/>
                <a:cs typeface="Times New Roman" pitchFamily="18" charset="0"/>
              </a:rPr>
              <a:t>数据解析；</a:t>
            </a:r>
            <a:endParaRPr lang="en-US" altLang="zh-CN" sz="2400" dirty="0">
              <a:solidFill>
                <a:srgbClr val="333333"/>
              </a:solidFill>
              <a:latin typeface="黑体" pitchFamily="49" charset="-122"/>
              <a:ea typeface="黑体" pitchFamily="49" charset="-122"/>
              <a:cs typeface="Times New Roman" pitchFamily="18" charset="0"/>
            </a:endParaRPr>
          </a:p>
          <a:p>
            <a:pPr algn="just">
              <a:lnSpc>
                <a:spcPct val="150000"/>
              </a:lnSpc>
            </a:pPr>
            <a:r>
              <a:rPr lang="en-US" altLang="zh-CN" sz="2400" dirty="0">
                <a:solidFill>
                  <a:srgbClr val="333333"/>
                </a:solidFill>
                <a:latin typeface="黑体" pitchFamily="49" charset="-122"/>
                <a:ea typeface="黑体" pitchFamily="49" charset="-122"/>
                <a:cs typeface="Times New Roman" pitchFamily="18" charset="0"/>
              </a:rPr>
              <a:t>4</a:t>
            </a:r>
            <a:r>
              <a:rPr lang="zh-CN" altLang="en-US" sz="2400" dirty="0">
                <a:solidFill>
                  <a:srgbClr val="333333"/>
                </a:solidFill>
                <a:latin typeface="黑体" pitchFamily="49" charset="-122"/>
                <a:ea typeface="黑体" pitchFamily="49" charset="-122"/>
                <a:cs typeface="Times New Roman" pitchFamily="18" charset="0"/>
              </a:rPr>
              <a:t>）了解</a:t>
            </a:r>
            <a:r>
              <a:rPr lang="en-US" altLang="zh-CN" sz="2400" dirty="0">
                <a:solidFill>
                  <a:srgbClr val="333333"/>
                </a:solidFill>
                <a:latin typeface="黑体" pitchFamily="49" charset="-122"/>
                <a:ea typeface="黑体" pitchFamily="49" charset="-122"/>
                <a:cs typeface="Times New Roman" pitchFamily="18" charset="0"/>
              </a:rPr>
              <a:t>Web View</a:t>
            </a:r>
            <a:r>
              <a:rPr lang="zh-CN" altLang="en-US" sz="2400" dirty="0">
                <a:solidFill>
                  <a:srgbClr val="333333"/>
                </a:solidFill>
                <a:latin typeface="黑体" pitchFamily="49" charset="-122"/>
                <a:ea typeface="黑体" pitchFamily="49" charset="-122"/>
                <a:cs typeface="Times New Roman" pitchFamily="18" charset="0"/>
              </a:rPr>
              <a:t>。</a:t>
            </a:r>
            <a:endParaRPr lang="zh-CN" altLang="zh-CN" sz="2400" dirty="0">
              <a:solidFill>
                <a:srgbClr val="333333"/>
              </a:solidFill>
              <a:latin typeface="黑体" pitchFamily="49" charset="-122"/>
              <a:ea typeface="黑体" pitchFamily="49" charset="-122"/>
              <a:cs typeface="Times New Roman" pitchFamily="18" charset="0"/>
            </a:endParaRPr>
          </a:p>
        </p:txBody>
      </p:sp>
    </p:spTree>
  </p:cSld>
  <p:clrMapOvr>
    <a:masterClrMapping/>
  </p:clrMapOvr>
  <p:transition spd="slow">
    <p:wheel spokes="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3"/>
          <p:cNvSpPr>
            <a:spLocks noChangeArrowheads="1" noChangeShapeType="1"/>
          </p:cNvSpPr>
          <p:nvPr/>
        </p:nvSpPr>
        <p:spPr bwMode="auto">
          <a:xfrm>
            <a:off x="2897188" y="2205038"/>
            <a:ext cx="3275012" cy="1008062"/>
          </a:xfrm>
          <a:prstGeom prst="rect">
            <a:avLst/>
          </a:prstGeom>
        </p:spPr>
        <p:txBody>
          <a:bodyPr wrap="none" fromWordArt="1">
            <a:prstTxWarp prst="textPlain">
              <a:avLst>
                <a:gd name="adj" fmla="val 50000"/>
              </a:avLst>
            </a:prstTxWarp>
          </a:bodyPr>
          <a:lstStyle/>
          <a:p>
            <a:pPr algn="ctr"/>
            <a:r>
              <a:rPr lang="en-US" altLang="zh-CN" sz="72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prstShdw prst="shdw11">
                    <a:srgbClr val="C0C0C0">
                      <a:alpha val="78998"/>
                    </a:srgbClr>
                  </a:prstShdw>
                </a:effectLst>
                <a:latin typeface="Verdana"/>
                <a:ea typeface="Verdana"/>
                <a:cs typeface="Verdana"/>
              </a:rPr>
              <a:t>Q&amp;A</a:t>
            </a:r>
            <a:endParaRPr lang="zh-CN" altLang="en-US" sz="72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prstShdw prst="shdw11">
                  <a:srgbClr val="C0C0C0">
                    <a:alpha val="78998"/>
                  </a:srgbClr>
                </a:prstShdw>
              </a:effectLst>
              <a:latin typeface="Verdana"/>
              <a:cs typeface="Verdana"/>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0050">
  <a:themeElements>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005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0050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0050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050">
  <a:themeElements>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005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0050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0050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0850" marR="0" indent="-450850" algn="l" defTabSz="914400" rtl="0" eaLnBrk="1" fontAlgn="ctr" latinLnBrk="0" hangingPunct="1">
          <a:lnSpc>
            <a:spcPct val="130000"/>
          </a:lnSpc>
          <a:spcBef>
            <a:spcPct val="30000"/>
          </a:spcBef>
          <a:spcAft>
            <a:spcPct val="0"/>
          </a:spcAft>
          <a:buClrTx/>
          <a:buSzPct val="70000"/>
          <a:buFontTx/>
          <a:buAutoNum type="alphaLcParenR"/>
          <a:tabLst/>
          <a:defRPr kumimoji="0" lang="zh-CN" sz="2400" b="0" i="0" u="none" strike="noStrike" cap="none" normalizeH="0" baseline="-25000" smtClean="0">
            <a:ln>
              <a:noFill/>
            </a:ln>
            <a:solidFill>
              <a:srgbClr val="E1FF2D"/>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0850" marR="0" indent="-450850" algn="l" defTabSz="914400" rtl="0" eaLnBrk="1" fontAlgn="ctr" latinLnBrk="0" hangingPunct="1">
          <a:lnSpc>
            <a:spcPct val="130000"/>
          </a:lnSpc>
          <a:spcBef>
            <a:spcPct val="30000"/>
          </a:spcBef>
          <a:spcAft>
            <a:spcPct val="0"/>
          </a:spcAft>
          <a:buClrTx/>
          <a:buSzPct val="70000"/>
          <a:buFontTx/>
          <a:buAutoNum type="alphaLcParenR"/>
          <a:tabLst/>
          <a:defRPr kumimoji="0" lang="zh-CN" sz="2400" b="0" i="0" u="none" strike="noStrike" cap="none" normalizeH="0" baseline="-25000" smtClean="0">
            <a:ln>
              <a:noFill/>
            </a:ln>
            <a:solidFill>
              <a:srgbClr val="E1FF2D"/>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12990</TotalTime>
  <Words>7699</Words>
  <Application>Microsoft Office PowerPoint</Application>
  <PresentationFormat>全屏显示(4:3)</PresentationFormat>
  <Paragraphs>625</Paragraphs>
  <Slides>91</Slides>
  <Notes>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91</vt:i4>
      </vt:variant>
    </vt:vector>
  </HeadingPairs>
  <TitlesOfParts>
    <vt:vector size="105" baseType="lpstr">
      <vt:lpstr>Microsoft JhengHei Light</vt:lpstr>
      <vt:lpstr>黑体</vt:lpstr>
      <vt:lpstr>楷体</vt:lpstr>
      <vt:lpstr>宋体</vt:lpstr>
      <vt:lpstr>微软雅黑</vt:lpstr>
      <vt:lpstr>Arial</vt:lpstr>
      <vt:lpstr>Calibri</vt:lpstr>
      <vt:lpstr>Palatino Linotype</vt:lpstr>
      <vt:lpstr>Times New Roman</vt:lpstr>
      <vt:lpstr>Verdana</vt:lpstr>
      <vt:lpstr>Wingdings</vt:lpstr>
      <vt:lpstr>0050</vt:lpstr>
      <vt:lpstr>1_0050</vt:lpstr>
      <vt:lpstr>2_自定义设计方案</vt:lpstr>
      <vt:lpstr>PowerPoint 演示文稿</vt:lpstr>
      <vt:lpstr>Android网络编程</vt:lpstr>
      <vt:lpstr>Lecture 1</vt:lpstr>
      <vt:lpstr>PowerPoint 演示文稿</vt:lpstr>
      <vt:lpstr>PowerPoint 演示文稿</vt:lpstr>
      <vt:lpstr>PowerPoint 演示文稿</vt:lpstr>
      <vt:lpstr>HTTP通信方式</vt:lpstr>
      <vt:lpstr>PowerPoint 演示文稿</vt:lpstr>
      <vt:lpstr>PowerPoint 演示文稿</vt:lpstr>
      <vt:lpstr>PowerPoint 演示文稿</vt:lpstr>
      <vt:lpstr>PowerPoint 演示文稿</vt:lpstr>
      <vt:lpstr>PowerPoint 演示文稿</vt:lpstr>
      <vt:lpstr>PowerPoint 演示文稿</vt:lpstr>
      <vt:lpstr>通过URLConnection获取网络资源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HTTP 的请求报文</vt:lpstr>
      <vt:lpstr>HTTP 的请求报文</vt:lpstr>
      <vt:lpstr>HTTP 的请求报文</vt:lpstr>
      <vt:lpstr>HTTP 的请求报文</vt:lpstr>
      <vt:lpstr>HTTP 的请求报文</vt:lpstr>
      <vt:lpstr>GET - 最常见的一种请求方式</vt:lpstr>
      <vt:lpstr>POST请求方法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Lecture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Lecture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Lecture 4</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M19121</cp:lastModifiedBy>
  <cp:revision>640</cp:revision>
  <dcterms:created xsi:type="dcterms:W3CDTF">2013-10-30T09:04:50Z</dcterms:created>
  <dcterms:modified xsi:type="dcterms:W3CDTF">2023-12-21T00:50:00Z</dcterms:modified>
</cp:coreProperties>
</file>