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428" r:id="rId3"/>
    <p:sldId id="263" r:id="rId4"/>
    <p:sldId id="268" r:id="rId5"/>
    <p:sldId id="361" r:id="rId6"/>
    <p:sldId id="362" r:id="rId7"/>
    <p:sldId id="431" r:id="rId8"/>
    <p:sldId id="430" r:id="rId9"/>
    <p:sldId id="432" r:id="rId10"/>
    <p:sldId id="433" r:id="rId11"/>
    <p:sldId id="435" r:id="rId12"/>
    <p:sldId id="434" r:id="rId13"/>
    <p:sldId id="436" r:id="rId14"/>
    <p:sldId id="437" r:id="rId15"/>
    <p:sldId id="443" r:id="rId16"/>
    <p:sldId id="438" r:id="rId17"/>
    <p:sldId id="439" r:id="rId18"/>
    <p:sldId id="440" r:id="rId19"/>
    <p:sldId id="441" r:id="rId20"/>
    <p:sldId id="442" r:id="rId21"/>
    <p:sldId id="35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E74C2E"/>
    <a:srgbClr val="0033CC"/>
    <a:srgbClr val="003300"/>
    <a:srgbClr val="E32322"/>
    <a:srgbClr val="C4037D"/>
    <a:srgbClr val="8BAB00"/>
    <a:srgbClr val="FF6600"/>
    <a:srgbClr val="336600"/>
    <a:srgbClr val="FCF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51" autoAdjust="0"/>
  </p:normalViewPr>
  <p:slideViewPr>
    <p:cSldViewPr>
      <p:cViewPr varScale="1">
        <p:scale>
          <a:sx n="53" d="100"/>
          <a:sy n="53" d="100"/>
        </p:scale>
        <p:origin x="13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B0D2-1D84-4B8A-98ED-4119499073F5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8E0-741A-4A93-B71A-393E76718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google.cn/guide/topics/ui/overview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android.google.cn/guide/components/tasks-and-back-stack" TargetMode="External"/><Relationship Id="rId4" Type="http://schemas.openxmlformats.org/officeDocument/2006/relationships/hyperlink" Target="https://developer.android.google.cn/guide/topics/providers/content-provider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google.cn/source/jack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系统的命名一直是以</a:t>
            </a:r>
            <a:r>
              <a:rPr lang="en-US" altLang="zh-CN" dirty="0"/>
              <a:t>A-Z</a:t>
            </a:r>
            <a:r>
              <a:rPr lang="zh-CN" altLang="en-US" dirty="0"/>
              <a:t>的字母顺序排序，而且每个命名都是当前字母的一个食品单词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  <a:hlinkClick r:id="rId3"/>
              </a:rPr>
              <a:t>视图系统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，可用以构建应用的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UI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，包括列表、网格、文本框、按钮甚至可嵌入的网络浏览器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4"/>
              </a:rPr>
              <a:t>内容提供程序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，可让应用访问其他应用（例如“联系人”应用）中的数据或者共享其自己的数据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各种管理器：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Activity Manager</a:t>
            </a:r>
            <a:r>
              <a:rPr lang="zh-CN" altLang="en-US" dirty="0"/>
              <a:t>：管理应用程序的生命周期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，提供常见的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5"/>
              </a:rPr>
              <a:t>导航返回栈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Location Manager</a:t>
            </a:r>
            <a:r>
              <a:rPr lang="zh-CN" altLang="en-US" dirty="0"/>
              <a:t>：位置与地图相关的服务功能</a:t>
            </a:r>
          </a:p>
          <a:p>
            <a:r>
              <a:rPr lang="en-US" altLang="zh-CN" dirty="0"/>
              <a:t>Package Manager</a:t>
            </a:r>
            <a:r>
              <a:rPr lang="zh-CN" altLang="en-US" dirty="0"/>
              <a:t>：管理安装在</a:t>
            </a:r>
            <a:r>
              <a:rPr lang="en-US" altLang="zh-CN" dirty="0"/>
              <a:t>Android</a:t>
            </a:r>
            <a:r>
              <a:rPr lang="zh-CN" altLang="en-US" dirty="0"/>
              <a:t>系统内的应用程序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Notification Manager</a:t>
            </a:r>
            <a:r>
              <a:rPr lang="zh-CN" altLang="en-US" dirty="0"/>
              <a:t>：通知管理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，可让所有应用在状态栏中显示自定义提醒</a:t>
            </a:r>
            <a:endParaRPr lang="zh-CN" altLang="en-US" dirty="0"/>
          </a:p>
          <a:p>
            <a:r>
              <a:rPr lang="en-US" altLang="zh-CN" dirty="0"/>
              <a:t>Resource Manager</a:t>
            </a:r>
            <a:r>
              <a:rPr lang="zh-CN" altLang="en-US" dirty="0"/>
              <a:t>：资源管理，管理应用程序使用的非代码资源，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例如本地化的字符串、图形和布局文件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Telephony Manager</a:t>
            </a:r>
            <a:r>
              <a:rPr lang="zh-CN" altLang="en-US" dirty="0"/>
              <a:t>：管理与拨打和接听电话的相关功能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Window Manager</a:t>
            </a:r>
            <a:r>
              <a:rPr lang="zh-CN" altLang="en-US" dirty="0"/>
              <a:t>：</a:t>
            </a:r>
            <a:r>
              <a:rPr lang="en-US" altLang="zh-CN" dirty="0"/>
              <a:t>Android</a:t>
            </a:r>
            <a:r>
              <a:rPr lang="zh-CN" altLang="en-US" dirty="0"/>
              <a:t>窗口机制管理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5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 功能描述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WebKit</a:t>
            </a:r>
            <a:r>
              <a:rPr lang="zh-CN" altLang="en-US" dirty="0"/>
              <a:t>：网络浏览器的核心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OpenMAX</a:t>
            </a:r>
            <a:r>
              <a:rPr lang="en-US" altLang="zh-CN" dirty="0"/>
              <a:t> AL</a:t>
            </a:r>
            <a:r>
              <a:rPr lang="zh-CN" altLang="en-US" dirty="0"/>
              <a:t>：为</a:t>
            </a:r>
            <a:r>
              <a:rPr lang="en-US" altLang="zh-CN" dirty="0"/>
              <a:t>media</a:t>
            </a:r>
            <a:r>
              <a:rPr lang="zh-CN" altLang="en-US" dirty="0"/>
              <a:t>应用跨平台移植提供支持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：从</a:t>
            </a:r>
            <a:r>
              <a:rPr lang="en-US" altLang="zh-CN" dirty="0"/>
              <a:t>BSD</a:t>
            </a:r>
            <a:r>
              <a:rPr lang="zh-CN" altLang="en-US" dirty="0"/>
              <a:t>继承来的标准</a:t>
            </a:r>
            <a:r>
              <a:rPr lang="en-US" altLang="zh-CN" dirty="0"/>
              <a:t>C</a:t>
            </a:r>
            <a:r>
              <a:rPr lang="zh-CN" altLang="en-US" dirty="0"/>
              <a:t>系统函数库，专门为基于嵌入式</a:t>
            </a:r>
            <a:r>
              <a:rPr lang="en-US" altLang="zh-CN" dirty="0"/>
              <a:t>Linux</a:t>
            </a:r>
            <a:r>
              <a:rPr lang="zh-CN" altLang="en-US" dirty="0"/>
              <a:t>的设备定制 </a:t>
            </a:r>
            <a:endParaRPr lang="en-US" altLang="zh-CN" dirty="0"/>
          </a:p>
          <a:p>
            <a:r>
              <a:rPr lang="en-US" altLang="zh-CN" dirty="0"/>
              <a:t>Media Framework </a:t>
            </a:r>
            <a:r>
              <a:rPr lang="zh-CN" altLang="en-US" dirty="0"/>
              <a:t>：多媒体库，支持多种常用的音频、视频格式录制和回放。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OpenGL ES</a:t>
            </a:r>
            <a:r>
              <a:rPr lang="zh-CN" altLang="en-US" dirty="0"/>
              <a:t>：</a:t>
            </a:r>
            <a:r>
              <a:rPr lang="en-US" altLang="zh-CN" dirty="0"/>
              <a:t> 3D</a:t>
            </a:r>
            <a:r>
              <a:rPr lang="zh-CN" altLang="en-US" dirty="0"/>
              <a:t>绘图函数库 </a:t>
            </a:r>
            <a:endParaRPr lang="en-US" altLang="zh-CN" dirty="0"/>
          </a:p>
          <a:p>
            <a:r>
              <a:rPr lang="en-US" altLang="zh-CN" dirty="0"/>
              <a:t>SQLite </a:t>
            </a:r>
            <a:r>
              <a:rPr lang="zh-CN" altLang="en-US" dirty="0"/>
              <a:t>轻型的关系型数据库引擎 </a:t>
            </a:r>
            <a:endParaRPr lang="en-US" altLang="zh-CN" dirty="0"/>
          </a:p>
          <a:p>
            <a:r>
              <a:rPr lang="en-US" altLang="zh-CN" dirty="0"/>
              <a:t>SGL </a:t>
            </a:r>
            <a:r>
              <a:rPr lang="zh-CN" altLang="en-US" dirty="0"/>
              <a:t>：底层的</a:t>
            </a:r>
            <a:r>
              <a:rPr lang="en-US" altLang="zh-CN" dirty="0"/>
              <a:t>2D</a:t>
            </a:r>
            <a:r>
              <a:rPr lang="zh-CN" altLang="en-US" dirty="0"/>
              <a:t>图形渲染引擎 </a:t>
            </a:r>
            <a:endParaRPr lang="en-US" altLang="zh-CN" dirty="0"/>
          </a:p>
          <a:p>
            <a:r>
              <a:rPr lang="en-US" altLang="zh-CN" dirty="0"/>
              <a:t>SSL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安全套接层，是为网络通信提供安全及数据完整性的一种安全协议 </a:t>
            </a:r>
            <a:endParaRPr lang="en-US" altLang="zh-CN" dirty="0"/>
          </a:p>
          <a:p>
            <a:r>
              <a:rPr lang="en-US" altLang="zh-CN" dirty="0" err="1"/>
              <a:t>FreeType</a:t>
            </a:r>
            <a:r>
              <a:rPr lang="en-US" altLang="zh-CN" dirty="0"/>
              <a:t> </a:t>
            </a:r>
            <a:r>
              <a:rPr lang="zh-CN" altLang="en-US" dirty="0"/>
              <a:t>：可移植的字体引擎，它提供统一的接口来访问多种字体格式文件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5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ART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编写为通过执行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文件在低内存设备上运行多个虚拟机，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文件是一种专为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设计的字节码格式，经过优化，使用的内存很少。编译工具链（例如 </a:t>
            </a:r>
            <a:r>
              <a:rPr lang="en-US" altLang="zh-CN" b="0" i="0" dirty="0">
                <a:effectLst/>
                <a:latin typeface="Roboto" panose="02000000000000000000" pitchFamily="2" charset="0"/>
                <a:hlinkClick r:id="rId3"/>
              </a:rPr>
              <a:t>Jack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）将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Java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源代码编译为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DEX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字节码，使其可在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Android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平台上运行。</a:t>
            </a:r>
            <a:endParaRPr lang="zh-CN" altLang="en-US" dirty="0"/>
          </a:p>
          <a:p>
            <a:r>
              <a:rPr lang="en-US" altLang="zh-CN" dirty="0"/>
              <a:t>Android 5.0</a:t>
            </a:r>
            <a:r>
              <a:rPr lang="zh-CN" altLang="en-US" dirty="0"/>
              <a:t>之前是</a:t>
            </a:r>
            <a:r>
              <a:rPr lang="en-US" altLang="zh-CN" dirty="0"/>
              <a:t>Dalvik</a:t>
            </a:r>
            <a:r>
              <a:rPr lang="zh-CN" altLang="en-US" dirty="0"/>
              <a:t>虚拟机。</a:t>
            </a:r>
            <a:endParaRPr lang="en-US" altLang="zh-CN" dirty="0"/>
          </a:p>
          <a:p>
            <a:r>
              <a:rPr lang="zh-CN" altLang="en-US" dirty="0"/>
              <a:t>相较于</a:t>
            </a:r>
            <a:r>
              <a:rPr lang="en-US" altLang="zh-CN" dirty="0"/>
              <a:t>JVM</a:t>
            </a:r>
            <a:r>
              <a:rPr lang="zh-CN" altLang="en-US" dirty="0"/>
              <a:t>，</a:t>
            </a:r>
            <a:r>
              <a:rPr lang="en-US" altLang="zh-CN" dirty="0"/>
              <a:t>Dalvik</a:t>
            </a:r>
            <a:r>
              <a:rPr lang="zh-CN" altLang="en-US" dirty="0"/>
              <a:t>虚拟机是专门为移动设备定制的，允许在有限的内存中同时运行多个虚拟机的实例，并且每一个</a:t>
            </a:r>
            <a:r>
              <a:rPr lang="en-US" altLang="zh-CN" dirty="0"/>
              <a:t>Dalvik </a:t>
            </a:r>
            <a:r>
              <a:rPr lang="zh-CN" altLang="en-US" dirty="0"/>
              <a:t>应用作为一个独立的</a:t>
            </a:r>
            <a:r>
              <a:rPr lang="en-US" altLang="zh-CN" dirty="0"/>
              <a:t>Linux </a:t>
            </a:r>
            <a:r>
              <a:rPr lang="zh-CN" altLang="en-US" dirty="0"/>
              <a:t>进程执行。独立的进程可以防止在虚拟机崩溃的时候所有程序都被关闭。</a:t>
            </a:r>
            <a:endParaRPr lang="en-US" altLang="zh-CN" dirty="0"/>
          </a:p>
          <a:p>
            <a:r>
              <a:rPr lang="zh-CN" altLang="en-US" dirty="0"/>
              <a:t>而替代</a:t>
            </a:r>
            <a:r>
              <a:rPr lang="en-US" altLang="zh-CN" dirty="0"/>
              <a:t>Dalvik</a:t>
            </a:r>
            <a:r>
              <a:rPr lang="zh-CN" altLang="en-US" dirty="0"/>
              <a:t>虚拟机的</a:t>
            </a:r>
            <a:r>
              <a:rPr lang="en-US" altLang="zh-CN" dirty="0"/>
              <a:t>ART </a:t>
            </a:r>
            <a:r>
              <a:rPr lang="zh-CN" altLang="en-US" dirty="0"/>
              <a:t>的机制与</a:t>
            </a:r>
            <a:r>
              <a:rPr lang="en-US" altLang="zh-CN" dirty="0"/>
              <a:t>Dalvik </a:t>
            </a:r>
            <a:r>
              <a:rPr lang="zh-CN" altLang="en-US" dirty="0"/>
              <a:t>不同。在</a:t>
            </a:r>
            <a:r>
              <a:rPr lang="en-US" altLang="zh-CN" dirty="0"/>
              <a:t>Dalvik</a:t>
            </a:r>
            <a:r>
              <a:rPr lang="zh-CN" altLang="en-US" dirty="0"/>
              <a:t>下，应用每次运行的时候，字节码都需要通过即时编译器转换为机器码，这会拖慢应用的运行效率，而在</a:t>
            </a:r>
            <a:r>
              <a:rPr lang="en-US" altLang="zh-CN" dirty="0"/>
              <a:t>ART </a:t>
            </a:r>
            <a:r>
              <a:rPr lang="zh-CN" altLang="en-US" dirty="0"/>
              <a:t>环境中，应用在第一次安装的时候，字节码就会预先编译成机器码存储在本地，这样在运行程序时就不会每次都进行一次编译了，执行效率也大大提升。</a:t>
            </a:r>
            <a:endParaRPr lang="en-US" altLang="zh-CN" dirty="0"/>
          </a:p>
          <a:p>
            <a:r>
              <a:rPr lang="zh-CN" altLang="en-US" dirty="0"/>
              <a:t>如果您的应用在 </a:t>
            </a:r>
            <a:r>
              <a:rPr lang="en-US" altLang="zh-CN" dirty="0"/>
              <a:t>ART </a:t>
            </a:r>
            <a:r>
              <a:rPr lang="zh-CN" altLang="en-US" dirty="0"/>
              <a:t>上运行效果很好，那么它应该也可在 </a:t>
            </a:r>
            <a:r>
              <a:rPr lang="en-US" altLang="zh-CN" dirty="0"/>
              <a:t>Dalvik </a:t>
            </a:r>
            <a:r>
              <a:rPr lang="zh-CN" altLang="en-US" dirty="0"/>
              <a:t>上运行，但反过来不一定。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8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r>
              <a:rPr lang="en-US" altLang="zh-CN" dirty="0"/>
              <a:t>HAL </a:t>
            </a:r>
            <a:r>
              <a:rPr lang="zh-CN" altLang="en-US" dirty="0"/>
              <a:t>可定义一个标准接口以供硬件供应商实现，这可让 </a:t>
            </a:r>
            <a:r>
              <a:rPr lang="en-US" altLang="zh-CN" dirty="0"/>
              <a:t>Android </a:t>
            </a:r>
            <a:r>
              <a:rPr lang="zh-CN" altLang="en-US" dirty="0"/>
              <a:t>忽略较低级别的驱动程序实现。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硬件抽象层是位于操作系统内核与硬件电路之间的接口层，其目的在于将硬件抽象化，为了保护硬件厂商的知识产权，它隐藏了特定平台的硬件接口细节，为操作系统提供虚拟硬件平台，使其具有硬件无关性，可在多种平台上进行移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3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Audio Driver</a:t>
            </a:r>
            <a:r>
              <a:rPr lang="zh-CN" altLang="en-US" dirty="0"/>
              <a:t>：常用基于</a:t>
            </a:r>
            <a:r>
              <a:rPr lang="en-US" altLang="zh-CN" dirty="0"/>
              <a:t>ALSA</a:t>
            </a:r>
            <a:r>
              <a:rPr lang="zh-CN" altLang="en-US" dirty="0"/>
              <a:t>（</a:t>
            </a:r>
            <a:r>
              <a:rPr lang="en-US" altLang="zh-CN" dirty="0"/>
              <a:t>Advanced Linux Sound Architecture</a:t>
            </a:r>
            <a:r>
              <a:rPr lang="zh-CN" altLang="en-US" dirty="0"/>
              <a:t>）音频驱动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Binder IPC Driver </a:t>
            </a:r>
            <a:r>
              <a:rPr lang="zh-CN" altLang="en-US" dirty="0"/>
              <a:t>：</a:t>
            </a:r>
            <a:r>
              <a:rPr lang="en-US" altLang="zh-CN" dirty="0"/>
              <a:t>Android</a:t>
            </a:r>
            <a:r>
              <a:rPr lang="zh-CN" altLang="en-US" dirty="0"/>
              <a:t>一个特殊的驱动程序，具有单独的设备节点，提供进程间通讯的功能 </a:t>
            </a:r>
            <a:endParaRPr lang="en-US" altLang="zh-CN" dirty="0"/>
          </a:p>
          <a:p>
            <a:r>
              <a:rPr lang="en-US" altLang="zh-CN" dirty="0"/>
              <a:t>Display Driver</a:t>
            </a:r>
            <a:r>
              <a:rPr lang="zh-CN" altLang="en-US" dirty="0"/>
              <a:t>：基于</a:t>
            </a:r>
            <a:r>
              <a:rPr lang="en-US" altLang="zh-CN" dirty="0"/>
              <a:t>Linux</a:t>
            </a:r>
            <a:r>
              <a:rPr lang="zh-CN" altLang="en-US" dirty="0"/>
              <a:t>的帧缓冲（</a:t>
            </a:r>
            <a:r>
              <a:rPr lang="en-US" altLang="zh-CN" dirty="0"/>
              <a:t>Frame Buffer</a:t>
            </a:r>
            <a:r>
              <a:rPr lang="zh-CN" altLang="en-US" dirty="0"/>
              <a:t>）的显示驱动</a:t>
            </a:r>
          </a:p>
          <a:p>
            <a:r>
              <a:rPr lang="en-US" altLang="zh-CN" dirty="0"/>
              <a:t>Camera Driver</a:t>
            </a:r>
            <a:r>
              <a:rPr lang="zh-CN" altLang="en-US" dirty="0"/>
              <a:t>：基于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v4l</a:t>
            </a:r>
            <a:r>
              <a:rPr lang="zh-CN" altLang="en-US" dirty="0"/>
              <a:t>（</a:t>
            </a:r>
            <a:r>
              <a:rPr lang="en-US" altLang="zh-CN" dirty="0"/>
              <a:t>Video for Linux</a:t>
            </a:r>
            <a:r>
              <a:rPr lang="zh-CN" altLang="en-US" dirty="0"/>
              <a:t>）照相机驱动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KeyBoard</a:t>
            </a:r>
            <a:r>
              <a:rPr lang="en-US" altLang="zh-CN" dirty="0"/>
              <a:t> Driver</a:t>
            </a:r>
            <a:r>
              <a:rPr lang="zh-CN" altLang="en-US" dirty="0"/>
              <a:t>：键盘驱动 </a:t>
            </a:r>
          </a:p>
          <a:p>
            <a:r>
              <a:rPr lang="en-US" altLang="zh-CN" dirty="0"/>
              <a:t>Bluetooth Driver</a:t>
            </a:r>
            <a:r>
              <a:rPr lang="zh-CN" altLang="en-US" dirty="0"/>
              <a:t>：蓝牙驱动</a:t>
            </a:r>
            <a:endParaRPr lang="en-US" altLang="zh-CN" dirty="0"/>
          </a:p>
          <a:p>
            <a:r>
              <a:rPr lang="en-US" altLang="zh-CN" dirty="0"/>
              <a:t>Camera Driver</a:t>
            </a:r>
            <a:r>
              <a:rPr lang="zh-CN" altLang="en-US" dirty="0"/>
              <a:t>：照相机驱动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Shared Memory Driver </a:t>
            </a:r>
            <a:r>
              <a:rPr lang="zh-CN" altLang="en-US" dirty="0"/>
              <a:t>：共享存储驱动</a:t>
            </a:r>
          </a:p>
          <a:p>
            <a:r>
              <a:rPr lang="en-US" altLang="zh-CN" dirty="0"/>
              <a:t>USB Driver </a:t>
            </a:r>
            <a:r>
              <a:rPr lang="zh-CN" altLang="en-US" dirty="0"/>
              <a:t>：</a:t>
            </a:r>
            <a:r>
              <a:rPr lang="en-US" altLang="zh-CN" dirty="0"/>
              <a:t>USB</a:t>
            </a:r>
            <a:r>
              <a:rPr lang="zh-CN" altLang="en-US" dirty="0"/>
              <a:t>驱动</a:t>
            </a:r>
          </a:p>
          <a:p>
            <a:r>
              <a:rPr lang="en-US" altLang="zh-CN" dirty="0"/>
              <a:t>WIFI Driver </a:t>
            </a:r>
            <a:r>
              <a:rPr lang="zh-CN" altLang="en-US" dirty="0"/>
              <a:t>：基于</a:t>
            </a:r>
            <a:r>
              <a:rPr lang="en-US" altLang="zh-CN" dirty="0"/>
              <a:t>IEEE 802.11</a:t>
            </a:r>
            <a:r>
              <a:rPr lang="zh-CN" altLang="en-US" dirty="0"/>
              <a:t>标准的</a:t>
            </a:r>
            <a:r>
              <a:rPr lang="en-US" altLang="zh-CN" dirty="0" err="1"/>
              <a:t>WiFi</a:t>
            </a:r>
            <a:r>
              <a:rPr lang="zh-CN" altLang="en-US" dirty="0"/>
              <a:t>驱动 </a:t>
            </a:r>
          </a:p>
          <a:p>
            <a:r>
              <a:rPr lang="en-US" altLang="zh-CN" dirty="0"/>
              <a:t>Power Management</a:t>
            </a:r>
            <a:r>
              <a:rPr lang="zh-CN" altLang="en-US" dirty="0"/>
              <a:t>：电源管理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B88E0-741A-4A93-B71A-393E76718F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9200" y="1"/>
            <a:ext cx="12191997" cy="3760567"/>
            <a:chOff x="0" y="0"/>
            <a:chExt cx="9143998" cy="3760567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14" b="33074"/>
            <a:stretch/>
          </p:blipFill>
          <p:spPr>
            <a:xfrm>
              <a:off x="0" y="0"/>
              <a:ext cx="9143998" cy="2716567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0" y="0"/>
              <a:ext cx="9143998" cy="27165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1563480" y="1672567"/>
              <a:ext cx="2088000" cy="2088000"/>
            </a:xfrm>
            <a:prstGeom prst="ellipse">
              <a:avLst/>
            </a:prstGeom>
            <a:solidFill>
              <a:srgbClr val="FCF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2314087" y="1852471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6" y="1722695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16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9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7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9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4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0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2352928" y="1808936"/>
            <a:ext cx="2304256" cy="1728192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362" y="1747788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3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9" name="Rectangle 52"/>
          <p:cNvSpPr>
            <a:spLocks noChangeArrowheads="1"/>
          </p:cNvSpPr>
          <p:nvPr userDrawn="1"/>
        </p:nvSpPr>
        <p:spPr bwMode="ltGray">
          <a:xfrm>
            <a:off x="7535333" y="1"/>
            <a:ext cx="4656667" cy="24479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/>
          </a:p>
        </p:txBody>
      </p:sp>
      <p:grpSp>
        <p:nvGrpSpPr>
          <p:cNvPr id="11" name="Group 53"/>
          <p:cNvGrpSpPr>
            <a:grpSpLocks/>
          </p:cNvGrpSpPr>
          <p:nvPr userDrawn="1"/>
        </p:nvGrpSpPr>
        <p:grpSpPr bwMode="auto">
          <a:xfrm>
            <a:off x="7535333" y="1989139"/>
            <a:ext cx="4656667" cy="358775"/>
            <a:chOff x="3827" y="1468"/>
            <a:chExt cx="1927" cy="226"/>
          </a:xfrm>
        </p:grpSpPr>
        <p:sp>
          <p:nvSpPr>
            <p:cNvPr id="13" name="Line 54"/>
            <p:cNvSpPr>
              <a:spLocks noChangeShapeType="1"/>
            </p:cNvSpPr>
            <p:nvPr userDrawn="1"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5"/>
            <p:cNvSpPr>
              <a:spLocks noChangeShapeType="1"/>
            </p:cNvSpPr>
            <p:nvPr userDrawn="1"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6"/>
            <p:cNvSpPr>
              <a:spLocks noChangeShapeType="1"/>
            </p:cNvSpPr>
            <p:nvPr userDrawn="1"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7"/>
            <p:cNvSpPr>
              <a:spLocks noChangeShapeType="1"/>
            </p:cNvSpPr>
            <p:nvPr userDrawn="1"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9" name="Rectangle 60"/>
          <p:cNvSpPr>
            <a:spLocks noChangeArrowheads="1"/>
          </p:cNvSpPr>
          <p:nvPr userDrawn="1"/>
        </p:nvSpPr>
        <p:spPr bwMode="black">
          <a:xfrm>
            <a:off x="0" y="2420939"/>
            <a:ext cx="12192000" cy="714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/>
          </a:p>
        </p:txBody>
      </p:sp>
      <p:pic>
        <p:nvPicPr>
          <p:cNvPr id="20" name="Picture 24" descr="00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8800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5" descr="头部00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0"/>
            <a:ext cx="316441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7056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39448" y="-9622"/>
            <a:ext cx="12240000" cy="2716567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14" name="矩形 13"/>
          <p:cNvSpPr/>
          <p:nvPr userDrawn="1"/>
        </p:nvSpPr>
        <p:spPr>
          <a:xfrm>
            <a:off x="1062040" y="6445250"/>
            <a:ext cx="11129957" cy="4191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15" name="矩形 14"/>
          <p:cNvSpPr/>
          <p:nvPr userDrawn="1"/>
        </p:nvSpPr>
        <p:spPr>
          <a:xfrm>
            <a:off x="2" y="6445250"/>
            <a:ext cx="1062039" cy="4191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7"/>
          <p:cNvSpPr/>
          <p:nvPr userDrawn="1"/>
        </p:nvSpPr>
        <p:spPr>
          <a:xfrm>
            <a:off x="2075440" y="162903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12" name="椭圆 11"/>
          <p:cNvSpPr/>
          <p:nvPr userDrawn="1"/>
        </p:nvSpPr>
        <p:spPr>
          <a:xfrm>
            <a:off x="2315312" y="1808936"/>
            <a:ext cx="2304256" cy="172819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66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n-lt"/>
              <a:ea typeface="华文隶书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29" y="188641"/>
            <a:ext cx="4040716" cy="60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874" y="1748532"/>
            <a:ext cx="263313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10087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5" y="1605665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1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2" y="687865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3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2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1"/>
            <a:ext cx="3310556" cy="504020"/>
            <a:chOff x="4211960" y="3605018"/>
            <a:chExt cx="2482917" cy="50402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0"/>
            <a:ext cx="2736231" cy="504020"/>
            <a:chOff x="4211960" y="3605018"/>
            <a:chExt cx="2052173" cy="50402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79" y="4437148"/>
            <a:ext cx="3618332" cy="504020"/>
            <a:chOff x="4211960" y="3605018"/>
            <a:chExt cx="2713749" cy="50402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17"/>
            <a:ext cx="2736231" cy="504020"/>
            <a:chOff x="4211960" y="3605018"/>
            <a:chExt cx="2052173" cy="504020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79" y="5733256"/>
            <a:ext cx="3618332" cy="504020"/>
            <a:chOff x="4211960" y="3605018"/>
            <a:chExt cx="2713749" cy="50402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981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4"/>
          <p:cNvSpPr txBox="1"/>
          <p:nvPr userDrawn="1"/>
        </p:nvSpPr>
        <p:spPr>
          <a:xfrm>
            <a:off x="5231905" y="1605665"/>
            <a:ext cx="4239532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 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337129" y="2220825"/>
            <a:ext cx="5520000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 rot="16200000">
            <a:off x="-1629433" y="1617711"/>
            <a:ext cx="6876000" cy="364800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sp>
        <p:nvSpPr>
          <p:cNvPr id="33" name="椭圆 32"/>
          <p:cNvSpPr/>
          <p:nvPr userDrawn="1"/>
        </p:nvSpPr>
        <p:spPr>
          <a:xfrm>
            <a:off x="2240568" y="827122"/>
            <a:ext cx="2784000" cy="2088000"/>
          </a:xfrm>
          <a:prstGeom prst="ellipse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054892" y="687865"/>
            <a:ext cx="3155353" cy="2366515"/>
            <a:chOff x="4240335" y="3008435"/>
            <a:chExt cx="3711332" cy="3711332"/>
          </a:xfrm>
        </p:grpSpPr>
        <p:sp>
          <p:nvSpPr>
            <p:cNvPr id="8" name="椭圆 7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10" name="椭圆 9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rgbClr val="8BAB00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00" dirty="0">
                  <a:solidFill>
                    <a:srgbClr val="FFFFFF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文本框 14"/>
          <p:cNvSpPr txBox="1"/>
          <p:nvPr userDrawn="1"/>
        </p:nvSpPr>
        <p:spPr>
          <a:xfrm>
            <a:off x="2786344" y="1605663"/>
            <a:ext cx="1692445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5606879" y="2404642"/>
            <a:ext cx="3914448" cy="510480"/>
            <a:chOff x="4205159" y="2404642"/>
            <a:chExt cx="2935836" cy="510480"/>
          </a:xfrm>
        </p:grpSpPr>
        <p:sp>
          <p:nvSpPr>
            <p:cNvPr id="36" name="TextBox 6"/>
            <p:cNvSpPr txBox="1"/>
            <p:nvPr/>
          </p:nvSpPr>
          <p:spPr bwMode="auto">
            <a:xfrm>
              <a:off x="4725093" y="2404642"/>
              <a:ext cx="2415902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应用开发概述</a:t>
              </a:r>
            </a:p>
          </p:txBody>
        </p:sp>
        <p:sp>
          <p:nvSpPr>
            <p:cNvPr id="37" name="圆角矩形​​ 10"/>
            <p:cNvSpPr>
              <a:spLocks noChangeArrowheads="1"/>
            </p:cNvSpPr>
            <p:nvPr/>
          </p:nvSpPr>
          <p:spPr bwMode="auto">
            <a:xfrm>
              <a:off x="4205159" y="2418369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1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 userDrawn="1"/>
        </p:nvGrpSpPr>
        <p:grpSpPr>
          <a:xfrm>
            <a:off x="5595219" y="3134761"/>
            <a:ext cx="3310556" cy="504020"/>
            <a:chOff x="4211960" y="3605018"/>
            <a:chExt cx="2482917" cy="504020"/>
          </a:xfrm>
        </p:grpSpPr>
        <p:sp>
          <p:nvSpPr>
            <p:cNvPr id="4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77448C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2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1" name="TextBox 11"/>
            <p:cNvSpPr txBox="1"/>
            <p:nvPr userDrawn="1"/>
          </p:nvSpPr>
          <p:spPr bwMode="auto">
            <a:xfrm>
              <a:off x="4740639" y="3638781"/>
              <a:ext cx="1954238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系统架构</a:t>
              </a: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5595219" y="3789040"/>
            <a:ext cx="2736231" cy="504020"/>
            <a:chOff x="4211960" y="3605018"/>
            <a:chExt cx="2052173" cy="504020"/>
          </a:xfrm>
        </p:grpSpPr>
        <p:sp>
          <p:nvSpPr>
            <p:cNvPr id="24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8BAB0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3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搭建开发环境</a:t>
              </a:r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5606879" y="4437148"/>
            <a:ext cx="3618332" cy="504020"/>
            <a:chOff x="4211960" y="3605018"/>
            <a:chExt cx="2713749" cy="504020"/>
          </a:xfrm>
        </p:grpSpPr>
        <p:sp>
          <p:nvSpPr>
            <p:cNvPr id="27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C4037D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4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第一个</a:t>
              </a: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项目</a:t>
              </a: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5606879" y="5077917"/>
            <a:ext cx="2736231" cy="504020"/>
            <a:chOff x="4211960" y="3605018"/>
            <a:chExt cx="2052173" cy="504020"/>
          </a:xfrm>
        </p:grpSpPr>
        <p:sp>
          <p:nvSpPr>
            <p:cNvPr id="30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5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TextBox 11"/>
            <p:cNvSpPr txBox="1"/>
            <p:nvPr userDrawn="1"/>
          </p:nvSpPr>
          <p:spPr bwMode="auto">
            <a:xfrm>
              <a:off x="4740639" y="3638781"/>
              <a:ext cx="1523494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应用程序分析</a:t>
              </a: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06879" y="5733256"/>
            <a:ext cx="3618332" cy="504020"/>
            <a:chOff x="4211960" y="3605018"/>
            <a:chExt cx="2713749" cy="504020"/>
          </a:xfrm>
        </p:grpSpPr>
        <p:sp>
          <p:nvSpPr>
            <p:cNvPr id="35" name="圆角矩形​​ 10"/>
            <p:cNvSpPr>
              <a:spLocks noChangeArrowheads="1"/>
            </p:cNvSpPr>
            <p:nvPr userDrawn="1"/>
          </p:nvSpPr>
          <p:spPr bwMode="auto">
            <a:xfrm>
              <a:off x="4211960" y="3605018"/>
              <a:ext cx="497144" cy="496753"/>
            </a:xfrm>
            <a:prstGeom prst="roundRect">
              <a:avLst>
                <a:gd name="adj" fmla="val 16667"/>
              </a:avLst>
            </a:prstGeom>
            <a:solidFill>
              <a:srgbClr val="E32322"/>
            </a:solidFill>
            <a:ln w="25400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ctr"/>
            <a:lstStyle/>
            <a:p>
              <a:pPr lvl="0" algn="ctr"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微软雅黑" pitchFamily="34" charset="-122"/>
                  <a:cs typeface="Arial" pitchFamily="34" charset="0"/>
                </a:rPr>
                <a:t>6</a:t>
              </a:r>
              <a:endParaRPr lang="zh-CN" altLang="en-US" sz="3200" dirty="0">
                <a:solidFill>
                  <a:srgbClr val="FFFFFF"/>
                </a:solidFill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4" name="TextBox 11"/>
            <p:cNvSpPr txBox="1"/>
            <p:nvPr userDrawn="1"/>
          </p:nvSpPr>
          <p:spPr bwMode="auto">
            <a:xfrm>
              <a:off x="4740639" y="3638781"/>
              <a:ext cx="2185070" cy="4702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377">
                <a:lnSpc>
                  <a:spcPct val="110000"/>
                </a:lnSpc>
                <a:defRPr/>
              </a:pPr>
              <a:r>
                <a:rPr lang="en-US" altLang="zh-CN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Android</a:t>
              </a:r>
              <a:r>
                <a:rPr lang="zh-CN" altLang="en-US" sz="24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的基本组件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74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8455757" y="4176586"/>
            <a:ext cx="3724187" cy="2681414"/>
            <a:chOff x="6341818" y="4176586"/>
            <a:chExt cx="2793140" cy="2681414"/>
          </a:xfrm>
        </p:grpSpPr>
        <p:pic>
          <p:nvPicPr>
            <p:cNvPr id="9" name="Picture 2" descr="C:\Documents and Settings\t11318\桌面\未标题-1 拷贝.png"/>
            <p:cNvPicPr>
              <a:picLocks noChangeAspect="1" noChangeArrowheads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818" y="4176586"/>
              <a:ext cx="2793140" cy="268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 userDrawn="1"/>
          </p:nvSpPr>
          <p:spPr>
            <a:xfrm>
              <a:off x="6341818" y="4176586"/>
              <a:ext cx="2793140" cy="2681414"/>
            </a:xfrm>
            <a:prstGeom prst="rect">
              <a:avLst/>
            </a:prstGeom>
            <a:gradFill flip="none" rotWithShape="1">
              <a:gsLst>
                <a:gs pos="0">
                  <a:srgbClr val="FCF8ED">
                    <a:alpha val="94902"/>
                  </a:srgbClr>
                </a:gs>
                <a:gs pos="100000">
                  <a:schemeClr val="bg1">
                    <a:alpha val="4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315" y="72008"/>
            <a:ext cx="10972800" cy="836712"/>
          </a:xfr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bg2">
                    <a:lumMod val="25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1365" y="1052736"/>
            <a:ext cx="11375275" cy="5472608"/>
          </a:xfrm>
        </p:spPr>
        <p:txBody>
          <a:bodyPr/>
          <a:lstStyle>
            <a:lvl1pPr>
              <a:defRPr sz="2800">
                <a:latin typeface="+mn-lt"/>
                <a:ea typeface="黑体" pitchFamily="49" charset="-122"/>
              </a:defRPr>
            </a:lvl1pPr>
            <a:lvl2pPr marL="630238" indent="-274638">
              <a:defRPr sz="2400">
                <a:latin typeface="+mn-lt"/>
                <a:ea typeface="黑体" pitchFamily="49" charset="-122"/>
              </a:defRPr>
            </a:lvl2pPr>
            <a:lvl3pPr marL="896938" indent="-266700">
              <a:defRPr sz="2200">
                <a:latin typeface="+mn-lt"/>
                <a:ea typeface="黑体" pitchFamily="49" charset="-122"/>
              </a:defRPr>
            </a:lvl3pPr>
            <a:lvl4pPr marL="1163638" indent="-266700">
              <a:defRPr>
                <a:latin typeface="+mn-lt"/>
                <a:ea typeface="黑体" pitchFamily="49" charset="-122"/>
              </a:defRPr>
            </a:lvl4pPr>
            <a:lvl5pPr marL="1438275" indent="-274638">
              <a:defRPr>
                <a:latin typeface="+mn-lt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480053" y="0"/>
            <a:ext cx="449263" cy="908720"/>
          </a:xfrm>
          <a:prstGeom prst="rect">
            <a:avLst/>
          </a:prstGeom>
          <a:solidFill>
            <a:srgbClr val="8B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80052" y="908720"/>
            <a:ext cx="5825861" cy="0"/>
          </a:xfrm>
          <a:prstGeom prst="line">
            <a:avLst/>
          </a:prstGeom>
          <a:ln>
            <a:solidFill>
              <a:srgbClr val="8BA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1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 hidden="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 hidden="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 hidden="1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FE8D-2CC8-4252-97EF-D8349349AE5A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 hidden="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 hidden="1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5727-236F-41C5-AE61-CF6CAAA2D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67608" y="3861049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r>
              <a:rPr lang="en-US" altLang="zh-CN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Android </a:t>
            </a:r>
            <a:r>
              <a:rPr lang="zh-CN" altLang="en-US" sz="4000" b="1" kern="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应用和开发环境</a:t>
            </a:r>
            <a:endParaRPr lang="zh-CN" altLang="en-US" sz="4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DDF702-7702-448B-8042-FEF48ADD4728}"/>
              </a:ext>
            </a:extLst>
          </p:cNvPr>
          <p:cNvSpPr txBox="1"/>
          <p:nvPr/>
        </p:nvSpPr>
        <p:spPr>
          <a:xfrm>
            <a:off x="2855640" y="501317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1.1 Android </a:t>
            </a:r>
            <a:r>
              <a:rPr lang="zh-CN" altLang="en-US" sz="2400" b="1" dirty="0"/>
              <a:t>系统介绍</a:t>
            </a:r>
          </a:p>
        </p:txBody>
      </p:sp>
    </p:spTree>
    <p:extLst>
      <p:ext uri="{BB962C8B-B14F-4D97-AF65-F5344CB8AC3E}">
        <p14:creationId xmlns:p14="http://schemas.microsoft.com/office/powerpoint/2010/main" val="27941411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D6560-A8E9-4EF9-A42F-1920504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Android </a:t>
            </a:r>
            <a:r>
              <a:rPr lang="zh-CN" altLang="en-US" sz="3600" dirty="0"/>
              <a:t>系统运行层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9750D-8A08-4DB9-819B-B37248F9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原生态的</a:t>
            </a:r>
            <a:r>
              <a:rPr lang="en-US" altLang="zh-CN" b="1" dirty="0">
                <a:solidFill>
                  <a:srgbClr val="C00000"/>
                </a:solidFill>
              </a:rPr>
              <a:t>C/C++</a:t>
            </a:r>
            <a:r>
              <a:rPr lang="zh-CN" altLang="en-US" b="1" dirty="0">
                <a:solidFill>
                  <a:srgbClr val="C00000"/>
                </a:solidFill>
              </a:rPr>
              <a:t>库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许多核心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系统组件和服务（例如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ART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HAL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）构建自原生代码，需要以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C++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编写的原生库。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平台提供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框架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以向应用显示其中部分原生库的功能，避免直接调用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内核。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例如，可以通过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框架的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OpenGL API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访问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OpenGL ES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，以支持在应用中绘制和操作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2D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3D </a:t>
            </a:r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图形。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4DF05-66D5-4215-9AAE-1E9D3FFA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6" y="4338414"/>
            <a:ext cx="8064000" cy="24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D6560-A8E9-4EF9-A42F-1920504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Android</a:t>
            </a:r>
            <a:r>
              <a:rPr lang="zh-CN" altLang="en-US" sz="3600" dirty="0"/>
              <a:t>系统运行层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9750D-8A08-4DB9-819B-B37248F94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Android </a:t>
            </a:r>
            <a:r>
              <a:rPr lang="zh-CN" altLang="en-US" b="1" dirty="0">
                <a:solidFill>
                  <a:srgbClr val="C00000"/>
                </a:solidFill>
              </a:rPr>
              <a:t>运行时（</a:t>
            </a:r>
            <a:r>
              <a:rPr lang="en-US" altLang="zh-CN" b="1" dirty="0">
                <a:solidFill>
                  <a:srgbClr val="C00000"/>
                </a:solidFill>
              </a:rPr>
              <a:t> Android Runtime 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ART</a:t>
            </a:r>
            <a:r>
              <a:rPr lang="zh-CN" altLang="en-US" b="1" dirty="0">
                <a:solidFill>
                  <a:srgbClr val="0070C0"/>
                </a:solidFill>
              </a:rPr>
              <a:t>虚拟机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程序都运行在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ART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虚拟机上，该虚拟机专门针对移动设备进行了优化定制，每个应用都有其自己的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Runtime (ART)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实例。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核心库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API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框架所使用的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编程语言中的大部分功能，包括一些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 8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语言功能，这样开发者可以使用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语言来编写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应用。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4DF05-66D5-4215-9AAE-1E9D3FFA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6" y="4338414"/>
            <a:ext cx="8064000" cy="24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1AF85-7B35-4D69-8E5D-F04BEC5C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硬件抽象层（</a:t>
            </a:r>
            <a:r>
              <a:rPr lang="en-US" altLang="zh-CN" sz="3600" dirty="0"/>
              <a:t>Hardware Abstraction Layer</a:t>
            </a:r>
            <a:r>
              <a:rPr lang="zh-CN" altLang="en-US" sz="3600" dirty="0"/>
              <a:t>，</a:t>
            </a:r>
            <a:r>
              <a:rPr lang="en-US" altLang="zh-CN" sz="3600" dirty="0"/>
              <a:t>HAL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43603-C62D-4CD5-8B6D-FD2C1164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硬件抽象层是对</a:t>
            </a:r>
            <a:r>
              <a:rPr lang="en-US" altLang="zh-CN" b="1" dirty="0">
                <a:solidFill>
                  <a:srgbClr val="0070C0"/>
                </a:solidFill>
                <a:effectLst/>
                <a:latin typeface="-apple-system"/>
              </a:rPr>
              <a:t>Linux</a:t>
            </a:r>
            <a:r>
              <a:rPr lang="zh-CN" altLang="en-US" b="1" dirty="0">
                <a:solidFill>
                  <a:srgbClr val="0070C0"/>
                </a:solidFill>
                <a:effectLst/>
                <a:latin typeface="-apple-system"/>
              </a:rPr>
              <a:t>内核驱动程序的封装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，向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更高级别的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Java API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框架层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提供接口，屏蔽低层的实现细节。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HAL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包含多个库模块，其中每个模块都为特定类型的硬件组件实现一个接口，例如相机或蓝牙模块。当框架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需要访问设备硬件时，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系统将为该硬件组件加载库模块。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9657CE-31E9-4DF9-BD16-943B71D3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6" y="4983062"/>
            <a:ext cx="8064000" cy="13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61C32-4700-466F-8CD4-9E961845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内核层（</a:t>
            </a:r>
            <a:r>
              <a:rPr lang="en-US" altLang="zh-CN" dirty="0"/>
              <a:t>Linux Kernel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2A311-356F-4B9E-B820-EC5B560B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基于</a:t>
            </a:r>
            <a:r>
              <a:rPr lang="en-US" altLang="zh-CN" b="1" dirty="0"/>
              <a:t>Linux</a:t>
            </a:r>
            <a:r>
              <a:rPr lang="zh-CN" altLang="en-US" b="1" dirty="0"/>
              <a:t>内核</a:t>
            </a:r>
            <a:endParaRPr lang="en-US" altLang="zh-CN" b="1" dirty="0"/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的核心系统服务基于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Linux 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内核，在此基础上添加了部分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专用的驱动。</a:t>
            </a: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功能：安全管理、内存管理、进程管理、协议模型、驱动管理、电源管理等。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209DE6-076D-44A0-94EF-260FB87F3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15" y="3068960"/>
            <a:ext cx="69998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02BE3-AE58-4A4A-8565-5B71C079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 </a:t>
            </a:r>
            <a:r>
              <a:rPr lang="zh-CN" altLang="en-US" dirty="0"/>
              <a:t>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6C0DD-3182-46FD-AC39-E05E859C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应用开发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语言，调用框架层标准</a:t>
            </a:r>
            <a:r>
              <a:rPr lang="en-US" altLang="zh-CN" dirty="0"/>
              <a:t>API</a:t>
            </a:r>
          </a:p>
          <a:p>
            <a:r>
              <a:rPr lang="zh-CN" altLang="en-US" b="1" dirty="0"/>
              <a:t>框架开发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语言，对</a:t>
            </a:r>
            <a:r>
              <a:rPr lang="en-US" altLang="zh-CN" dirty="0" err="1"/>
              <a:t>FrameWork</a:t>
            </a:r>
            <a:r>
              <a:rPr lang="zh-CN" altLang="en-US" dirty="0"/>
              <a:t>进行封装</a:t>
            </a:r>
          </a:p>
          <a:p>
            <a:r>
              <a:rPr lang="zh-CN" altLang="en-US" b="1" dirty="0"/>
              <a:t>系统开发</a:t>
            </a:r>
          </a:p>
          <a:p>
            <a:pPr lvl="1"/>
            <a:r>
              <a:rPr lang="en-US" altLang="zh-CN" dirty="0"/>
              <a:t>C/C++</a:t>
            </a:r>
            <a:r>
              <a:rPr lang="zh-CN" altLang="en-US" dirty="0"/>
              <a:t>，系统库及</a:t>
            </a:r>
            <a:r>
              <a:rPr lang="en-US" altLang="zh-CN" dirty="0"/>
              <a:t>Android</a:t>
            </a:r>
            <a:r>
              <a:rPr lang="zh-CN" altLang="en-US" dirty="0"/>
              <a:t>运行时环境</a:t>
            </a:r>
          </a:p>
          <a:p>
            <a:r>
              <a:rPr lang="zh-CN" altLang="en-US" b="1" dirty="0"/>
              <a:t>驱动开发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内核层开发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147A348-98AE-4492-B030-942C2E8087AE}"/>
              </a:ext>
            </a:extLst>
          </p:cNvPr>
          <p:cNvSpPr/>
          <p:nvPr/>
        </p:nvSpPr>
        <p:spPr>
          <a:xfrm>
            <a:off x="695400" y="1052736"/>
            <a:ext cx="5688632" cy="1008112"/>
          </a:xfrm>
          <a:prstGeom prst="roundRect">
            <a:avLst/>
          </a:prstGeom>
          <a:solidFill>
            <a:schemeClr val="accent6">
              <a:lumMod val="75000"/>
              <a:alpha val="1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53D-EF7D-4590-9BAE-447F15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Android</a:t>
            </a:r>
            <a:r>
              <a:rPr lang="zh-CN" altLang="en-US" dirty="0"/>
              <a:t>四大基本组件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86C70-6FC2-4D32-B091-4865E3A6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Android</a:t>
            </a:r>
            <a:r>
              <a:rPr lang="zh-CN" altLang="zh-CN" dirty="0"/>
              <a:t>程序拥有四大基本组件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4037D"/>
                </a:solidFill>
              </a:rPr>
              <a:t>Activity</a:t>
            </a:r>
            <a:r>
              <a:rPr lang="en-US" altLang="zh-CN" dirty="0">
                <a:solidFill>
                  <a:srgbClr val="C4037D"/>
                </a:solidFill>
              </a:rPr>
              <a:t> 			</a:t>
            </a:r>
            <a:r>
              <a:rPr lang="zh-CN" altLang="en-US" b="1" dirty="0">
                <a:solidFill>
                  <a:srgbClr val="0033CC"/>
                </a:solidFill>
              </a:rPr>
              <a:t>活动，提供可视化用户界面</a:t>
            </a:r>
            <a:endParaRPr lang="en-US" altLang="zh-CN" b="1" dirty="0">
              <a:solidFill>
                <a:srgbClr val="00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4037D"/>
                </a:solidFill>
              </a:rPr>
              <a:t>Content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C4037D"/>
                </a:solidFill>
              </a:rPr>
              <a:t>Provider</a:t>
            </a:r>
            <a:r>
              <a:rPr lang="en-US" altLang="zh-CN" dirty="0"/>
              <a:t> 	</a:t>
            </a:r>
            <a:r>
              <a:rPr lang="zh-CN" altLang="zh-CN" dirty="0"/>
              <a:t>内容提供者</a:t>
            </a:r>
            <a:r>
              <a:rPr lang="zh-CN" altLang="en-US" dirty="0"/>
              <a:t>，共享的持久数据存储机制</a:t>
            </a:r>
            <a:endParaRPr lang="en-US" altLang="zh-CN" b="1" dirty="0">
              <a:solidFill>
                <a:srgbClr val="0033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b="1" dirty="0" err="1">
                <a:solidFill>
                  <a:srgbClr val="C4037D"/>
                </a:solidFill>
              </a:rPr>
              <a:t>BroadcastReceiver</a:t>
            </a:r>
            <a:r>
              <a:rPr lang="en-US" altLang="zh-CN" dirty="0"/>
              <a:t> 	</a:t>
            </a:r>
            <a:r>
              <a:rPr lang="zh-CN" altLang="zh-CN" dirty="0"/>
              <a:t>广播接收器</a:t>
            </a:r>
            <a:r>
              <a:rPr lang="zh-CN" altLang="en-US" dirty="0"/>
              <a:t>，接收来自系统和应用程序的广播信息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C4037D"/>
                </a:solidFill>
              </a:rPr>
              <a:t>Service</a:t>
            </a:r>
            <a:r>
              <a:rPr lang="en-US" altLang="zh-CN" dirty="0"/>
              <a:t> 			</a:t>
            </a:r>
            <a:r>
              <a:rPr lang="zh-CN" altLang="zh-CN" dirty="0"/>
              <a:t>服务</a:t>
            </a:r>
            <a:r>
              <a:rPr lang="zh-CN" altLang="en-US" dirty="0"/>
              <a:t>，执行持续、耗时且无需用户界面交互的操作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并不是每个程序都必须包含这些组件，但一般都由上面的一个或多个组件构成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3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7229-70E5-4097-B7CA-627715C9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系统特点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66589-4F85-40A9-9A12-8C615D79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内存和进程管理方面，</a:t>
            </a:r>
            <a:r>
              <a:rPr lang="en-US" altLang="zh-CN" dirty="0"/>
              <a:t>Android</a:t>
            </a:r>
            <a:r>
              <a:rPr lang="zh-CN" altLang="en-US" dirty="0"/>
              <a:t>有自己的运行时和虚拟机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为了保证高优先级进程运行和正在与用户交互进程的响应速度，允许停止或终止正在运行的低优先级进程，以释放被占用的系统资源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进程的优先级并不是固定的，而是根据进程是否在前台或是否与用户交互而不断变化的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为组件定义了生命周期，并统一进行管理和控制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提供轻量级的进程间通讯机制</a:t>
            </a:r>
            <a:r>
              <a:rPr lang="en-US" altLang="zh-CN" dirty="0"/>
              <a:t>Intent</a:t>
            </a:r>
            <a:r>
              <a:rPr lang="zh-CN" altLang="en-US" dirty="0"/>
              <a:t>，使用跨进程组件通信和发送系统级广播成为可能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8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7229-70E5-4097-B7CA-627715C9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系统特点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66589-4F85-40A9-9A12-8C615D79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内存和进程管理方面，</a:t>
            </a:r>
            <a:r>
              <a:rPr lang="en-US" altLang="zh-CN" dirty="0"/>
              <a:t>Android</a:t>
            </a:r>
            <a:r>
              <a:rPr lang="zh-CN" altLang="en-US" dirty="0"/>
              <a:t>有自己的运行时和虚拟机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为了保证高优先级进程运行和正在与用户交互进程的响应速度，允许停止或终止正在运行的低优先级进程，以释放被占用的系统资源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进程的优先级并不是固定的，而是根据进程是否在前台或是否与用户交互而不断变化的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为组件定义了生命周期，并统一进行管理和控制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提供轻量级的进程间通讯机制</a:t>
            </a:r>
            <a:r>
              <a:rPr lang="en-US" altLang="zh-CN" dirty="0"/>
              <a:t>Intent</a:t>
            </a:r>
            <a:r>
              <a:rPr lang="zh-CN" altLang="en-US" dirty="0"/>
              <a:t>，使用跨进程组件通信和发送系统级广播成为可能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51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2C0B-F020-4CC0-A7DA-63CBEBDA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3D70F-BFA1-42E4-A325-68D0AC4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界面设计上，提供了丰富的界面控件</a:t>
            </a:r>
          </a:p>
          <a:p>
            <a:pPr lvl="1"/>
            <a:r>
              <a:rPr lang="zh-CN" altLang="en-US" dirty="0"/>
              <a:t>加快了用户界面的开发速度，保证了</a:t>
            </a:r>
            <a:r>
              <a:rPr lang="en-US" altLang="zh-CN" dirty="0"/>
              <a:t>Android</a:t>
            </a:r>
            <a:r>
              <a:rPr lang="zh-CN" altLang="en-US" dirty="0"/>
              <a:t>平台上的程序界面的一致性</a:t>
            </a:r>
          </a:p>
          <a:p>
            <a:pPr lvl="1"/>
            <a:r>
              <a:rPr lang="en-US" altLang="zh-CN" dirty="0"/>
              <a:t>Android</a:t>
            </a:r>
            <a:r>
              <a:rPr lang="zh-CN" altLang="en-US" dirty="0"/>
              <a:t>将界面设计与程序逻辑分离，使用</a:t>
            </a:r>
            <a:r>
              <a:rPr lang="en-US" altLang="zh-CN" dirty="0"/>
              <a:t>XML</a:t>
            </a:r>
            <a:r>
              <a:rPr lang="zh-CN" altLang="en-US" dirty="0"/>
              <a:t>文件对界面布局进行描述，有利于界面的修改和维护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提供</a:t>
            </a:r>
            <a:r>
              <a:rPr lang="en-US" altLang="zh-CN" dirty="0"/>
              <a:t>Service</a:t>
            </a:r>
            <a:r>
              <a:rPr lang="zh-CN" altLang="en-US" dirty="0"/>
              <a:t>作为无用户界面、长时间后台运行组件</a:t>
            </a:r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无需用户干预，可以长时间、稳定的运行，可为应用程序提供特定的后台功能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7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2C0B-F020-4CC0-A7DA-63CBEBDA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3D70F-BFA1-42E4-A325-68D0AC4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支持高效、快速的数据存储方式：</a:t>
            </a:r>
          </a:p>
          <a:p>
            <a:pPr lvl="1"/>
            <a:r>
              <a:rPr lang="en-US" altLang="zh-CN" dirty="0" err="1"/>
              <a:t>SharedPreferences</a:t>
            </a:r>
            <a:endParaRPr lang="en-US" altLang="zh-CN" dirty="0"/>
          </a:p>
          <a:p>
            <a:pPr lvl="1"/>
            <a:r>
              <a:rPr lang="zh-CN" altLang="en-US" dirty="0"/>
              <a:t>文件存储</a:t>
            </a:r>
          </a:p>
          <a:p>
            <a:pPr lvl="1"/>
            <a:r>
              <a:rPr lang="zh-CN" altLang="en-US" dirty="0"/>
              <a:t>轻量级关系数据库</a:t>
            </a:r>
            <a:r>
              <a:rPr lang="en-US" altLang="zh-CN" dirty="0"/>
              <a:t>SQLite</a:t>
            </a:r>
          </a:p>
          <a:p>
            <a:r>
              <a:rPr lang="zh-CN" altLang="en-US" dirty="0"/>
              <a:t>为了便于跨进程共享数据，</a:t>
            </a:r>
            <a:r>
              <a:rPr lang="en-US" altLang="zh-CN" dirty="0"/>
              <a:t>Android</a:t>
            </a:r>
            <a:r>
              <a:rPr lang="zh-CN" altLang="en-US" dirty="0"/>
              <a:t>提供了通用的共享数据接口</a:t>
            </a:r>
            <a:r>
              <a:rPr lang="en-US" altLang="zh-CN" dirty="0" err="1"/>
              <a:t>ContentProvider</a:t>
            </a:r>
            <a:endParaRPr lang="en-US" altLang="zh-CN" dirty="0"/>
          </a:p>
          <a:p>
            <a:pPr lvl="1"/>
            <a:r>
              <a:rPr lang="zh-CN" altLang="en-US" dirty="0"/>
              <a:t>可以无需了解数据源、路径的情况下，对共享数据进行查询、添加、删除和更新等操作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9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5A7D9-5AB8-4567-8F66-3DEDF3DC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Android </a:t>
            </a:r>
            <a:r>
              <a:rPr lang="zh-CN" altLang="en-US" dirty="0"/>
              <a:t>系统介绍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22649-3F98-4A50-B680-4D591A84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基本介绍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历史版本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系统架构</a:t>
            </a:r>
          </a:p>
          <a:p>
            <a:r>
              <a:rPr lang="en-US" altLang="zh-CN" dirty="0"/>
              <a:t>Android </a:t>
            </a:r>
            <a:r>
              <a:rPr lang="zh-CN" altLang="en-US" dirty="0"/>
              <a:t>四大组件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zh-CN" altLang="en-US" dirty="0"/>
              <a:t>系统特点</a:t>
            </a:r>
          </a:p>
        </p:txBody>
      </p:sp>
    </p:spTree>
    <p:extLst>
      <p:ext uri="{BB962C8B-B14F-4D97-AF65-F5344CB8AC3E}">
        <p14:creationId xmlns:p14="http://schemas.microsoft.com/office/powerpoint/2010/main" val="1405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2C0B-F020-4CC0-A7DA-63CBEBDA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系统特点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3D70F-BFA1-42E4-A325-68D0AC4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支持位置服务和地图应用</a:t>
            </a:r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SDK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直接获取当前的位置，追踪设备的移动路线，或设定敏感区域</a:t>
            </a:r>
          </a:p>
          <a:p>
            <a:pPr lvl="1"/>
            <a:r>
              <a:rPr lang="zh-CN" altLang="en-US" dirty="0"/>
              <a:t>可以将</a:t>
            </a:r>
            <a:r>
              <a:rPr lang="en-US" altLang="zh-CN" dirty="0"/>
              <a:t>Google</a:t>
            </a:r>
            <a:r>
              <a:rPr lang="zh-CN" altLang="en-US" dirty="0"/>
              <a:t>地图嵌入到</a:t>
            </a:r>
            <a:r>
              <a:rPr lang="en-US" altLang="zh-CN" dirty="0"/>
              <a:t>Android</a:t>
            </a:r>
            <a:r>
              <a:rPr lang="zh-CN" altLang="en-US" dirty="0"/>
              <a:t>应用程序中，实现地理信息可视化开发</a:t>
            </a:r>
          </a:p>
          <a:p>
            <a:r>
              <a:rPr lang="en-US" altLang="zh-CN" dirty="0"/>
              <a:t>Android</a:t>
            </a:r>
            <a:r>
              <a:rPr lang="zh-CN" altLang="en-US" dirty="0"/>
              <a:t>支持</a:t>
            </a:r>
            <a:r>
              <a:rPr lang="en-US" altLang="zh-CN" dirty="0"/>
              <a:t>Widget</a:t>
            </a:r>
            <a:r>
              <a:rPr lang="zh-CN" altLang="en-US" dirty="0"/>
              <a:t>插件</a:t>
            </a:r>
          </a:p>
          <a:p>
            <a:pPr lvl="1"/>
            <a:r>
              <a:rPr lang="zh-CN" altLang="en-US" dirty="0"/>
              <a:t>可在开发桌面应用，实现比较常见的一些桌面小工具，或在主屏上显示重要的信息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912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本小节主要介绍了</a:t>
            </a:r>
            <a:r>
              <a:rPr lang="en-US" altLang="zh-CN" dirty="0"/>
              <a:t>Android</a:t>
            </a:r>
            <a:r>
              <a:rPr lang="zh-CN" altLang="en-US" dirty="0"/>
              <a:t>系统的基本知识：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Android </a:t>
            </a:r>
            <a:r>
              <a:rPr lang="zh-CN" altLang="en-US" dirty="0"/>
              <a:t>系统介绍，历史版本，系统架构，四大组件和系统特点</a:t>
            </a:r>
          </a:p>
        </p:txBody>
      </p:sp>
    </p:spTree>
    <p:extLst>
      <p:ext uri="{BB962C8B-B14F-4D97-AF65-F5344CB8AC3E}">
        <p14:creationId xmlns:p14="http://schemas.microsoft.com/office/powerpoint/2010/main" val="18783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Android </a:t>
            </a:r>
            <a:r>
              <a:rPr lang="zh-CN" altLang="en-US" dirty="0"/>
              <a:t>基本介绍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29315" y="1146158"/>
            <a:ext cx="9632035" cy="1200329"/>
          </a:xfr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Android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Google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于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2007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11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月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日宣布的基于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Linux</a:t>
            </a:r>
            <a:r>
              <a:rPr lang="zh-CN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平台的开源手机操作系统的名称，该平台由操作系统、中间件、用户界面和应用软件组成。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9315" y="2470952"/>
            <a:ext cx="92357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一词的本义指“机器人”，最早出现于法国作家亚当在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1886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年发表的科幻小说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未来夏娃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中。他将外表像人的机器起名为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2397" y="6237312"/>
            <a:ext cx="9145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Android</a:t>
            </a:r>
            <a:r>
              <a:rPr lang="zh-CN" altLang="en-US" sz="2000" dirty="0"/>
              <a:t>系统自推出以来，备受关注，并成为移动平台最受欢迎的操作系统之一。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8AE64-1613-408B-B808-34CBFAA0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859688"/>
            <a:ext cx="1859281" cy="175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DDFECB-71DE-4714-BC5D-7FC189DF11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20" y="3882830"/>
            <a:ext cx="3559624" cy="1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642ED2-DEA2-4179-BF1E-7FCF4D67F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t="-622" r="-4227" b="622"/>
          <a:stretch/>
        </p:blipFill>
        <p:spPr bwMode="auto">
          <a:xfrm>
            <a:off x="7855549" y="3882830"/>
            <a:ext cx="2343919" cy="1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</a:t>
            </a:r>
            <a:r>
              <a:rPr lang="zh-CN" altLang="en-US" dirty="0"/>
              <a:t>历史版本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929315" y="908200"/>
            <a:ext cx="9364035" cy="5761161"/>
          </a:xfrm>
          <a:prstGeom prst="rect">
            <a:avLst/>
          </a:prstGeom>
          <a:ln w="12700">
            <a:solidFill>
              <a:srgbClr val="2D6BC7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Android 1.5                Cupcake(</a:t>
            </a:r>
            <a:r>
              <a:rPr lang="zh-CN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纸杯蛋糕</a:t>
            </a:r>
            <a:r>
              <a:rPr lang="en-US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)                     2009.4.30 </a:t>
            </a:r>
            <a:endParaRPr lang="zh-CN" altLang="zh-CN" sz="1800" b="1" kern="0" dirty="0">
              <a:solidFill>
                <a:srgbClr val="003300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Android 1.6                Donut(</a:t>
            </a:r>
            <a:r>
              <a:rPr lang="zh-CN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甜甜圈</a:t>
            </a:r>
            <a:r>
              <a:rPr lang="en-US" altLang="zh-CN" sz="1800" b="1" kern="0" dirty="0">
                <a:solidFill>
                  <a:srgbClr val="003300"/>
                </a:solidFill>
                <a:latin typeface="Arial"/>
                <a:ea typeface="宋体"/>
              </a:rPr>
              <a:t>)                             2009.9.15 </a:t>
            </a:r>
            <a:endParaRPr lang="zh-CN" altLang="zh-CN" sz="1800" b="1" kern="0" dirty="0">
              <a:solidFill>
                <a:srgbClr val="003300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2.0/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（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2.0.1/2.1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）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 Eclair(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松饼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                          2009.10.26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2.2/2.2.1              </a:t>
            </a:r>
            <a:r>
              <a:rPr lang="en-US" altLang="zh-CN" sz="1800" b="1" kern="0" dirty="0" err="1">
                <a:solidFill>
                  <a:srgbClr val="1D528D"/>
                </a:solidFill>
                <a:latin typeface="Arial"/>
                <a:ea typeface="宋体"/>
              </a:rPr>
              <a:t>Froyo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冻酸奶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                       2010.5.20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2.3               Gingerbread(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姜饼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                       2010.12.7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3.0               Honeycomb(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蜂巢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                        2011.2.2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3.1               Honeycomb(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蜂巢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                        2011.5.11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Android 3.2               Honeycomb(</a:t>
            </a:r>
            <a:r>
              <a:rPr lang="zh-CN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蜂巢</a:t>
            </a:r>
            <a:r>
              <a:rPr lang="en-US" altLang="zh-CN" sz="1800" b="1" kern="0" dirty="0">
                <a:solidFill>
                  <a:srgbClr val="1D528D"/>
                </a:solidFill>
                <a:latin typeface="Arial"/>
                <a:ea typeface="宋体"/>
              </a:rPr>
              <a:t>)                        2011.7.13 </a:t>
            </a: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Android 4.0     Ice Cream Sandwich(</a:t>
            </a:r>
            <a:r>
              <a:rPr lang="zh-CN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冰激凌三明治</a:t>
            </a: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)     2011.10.19 </a:t>
            </a:r>
            <a:endParaRPr lang="zh-CN" altLang="zh-CN" sz="1800" b="1" kern="0" dirty="0">
              <a:solidFill>
                <a:schemeClr val="accent6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Android 4.1             Jelly Bean(</a:t>
            </a:r>
            <a:r>
              <a:rPr lang="zh-CN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果冻豆</a:t>
            </a: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)                         2012.6.28  </a:t>
            </a:r>
            <a:endParaRPr lang="zh-CN" altLang="zh-CN" sz="1800" b="1" kern="0" dirty="0">
              <a:solidFill>
                <a:schemeClr val="accent6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Android 4.2            Jelly Bean(</a:t>
            </a:r>
            <a:r>
              <a:rPr lang="zh-CN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果冻豆</a:t>
            </a: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)                          2012.10.30 </a:t>
            </a:r>
            <a:endParaRPr lang="zh-CN" altLang="zh-CN" sz="1800" b="1" kern="0" dirty="0">
              <a:solidFill>
                <a:schemeClr val="accent6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Android 4.3            Jelly Bean(</a:t>
            </a:r>
            <a:r>
              <a:rPr lang="zh-CN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果冻豆</a:t>
            </a: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)                          2013.7.25  </a:t>
            </a:r>
            <a:endParaRPr lang="zh-CN" altLang="zh-CN" sz="1800" b="1" kern="0" dirty="0">
              <a:solidFill>
                <a:schemeClr val="accent6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Android 4.4            KitKat(</a:t>
            </a:r>
            <a:r>
              <a:rPr lang="zh-CN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奇巧巧克力</a:t>
            </a:r>
            <a:r>
              <a:rPr lang="en-US" altLang="zh-CN" sz="1800" b="1" kern="0" dirty="0">
                <a:solidFill>
                  <a:schemeClr val="accent6">
                    <a:lumMod val="75000"/>
                  </a:schemeClr>
                </a:solidFill>
                <a:latin typeface="Arial"/>
                <a:ea typeface="宋体"/>
              </a:rPr>
              <a:t>)                          2013.09.04 </a:t>
            </a:r>
            <a:endParaRPr lang="zh-CN" altLang="zh-CN" sz="1800" b="1" kern="0" dirty="0">
              <a:solidFill>
                <a:schemeClr val="accent6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Android 5.0             Lollipop (</a:t>
            </a:r>
            <a:r>
              <a:rPr lang="zh-CN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棒棒糖</a:t>
            </a:r>
            <a:r>
              <a:rPr lang="en-US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)                            2014.10.15 </a:t>
            </a:r>
            <a:endParaRPr lang="zh-CN" altLang="zh-CN" sz="1800" b="1" kern="0" dirty="0">
              <a:solidFill>
                <a:schemeClr val="accent5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Android 5.1             Lollipop (</a:t>
            </a:r>
            <a:r>
              <a:rPr lang="zh-CN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棒棒糖</a:t>
            </a:r>
            <a:r>
              <a:rPr lang="en-US" altLang="zh-CN" sz="1800" b="1" kern="0" dirty="0">
                <a:solidFill>
                  <a:schemeClr val="accent5">
                    <a:lumMod val="75000"/>
                  </a:schemeClr>
                </a:solidFill>
                <a:latin typeface="Arial"/>
                <a:ea typeface="宋体"/>
              </a:rPr>
              <a:t>)                            2015.3.9  </a:t>
            </a:r>
            <a:endParaRPr lang="zh-CN" altLang="zh-CN" sz="1800" b="1" kern="0" dirty="0">
              <a:solidFill>
                <a:schemeClr val="accent5">
                  <a:lumMod val="75000"/>
                </a:schemeClr>
              </a:solidFill>
              <a:latin typeface="Arial"/>
              <a:ea typeface="宋体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002060"/>
                </a:solidFill>
                <a:latin typeface="Arial"/>
                <a:ea typeface="宋体"/>
              </a:rPr>
              <a:t>Android 6.0(23)      Marshmallow (</a:t>
            </a:r>
            <a:r>
              <a:rPr lang="zh-CN" altLang="zh-CN" sz="1800" b="1" kern="0" dirty="0">
                <a:solidFill>
                  <a:srgbClr val="002060"/>
                </a:solidFill>
                <a:latin typeface="Arial"/>
                <a:ea typeface="宋体"/>
              </a:rPr>
              <a:t>棉花糖</a:t>
            </a:r>
            <a:r>
              <a:rPr lang="en-US" altLang="zh-CN" sz="1800" b="1" kern="0" dirty="0">
                <a:solidFill>
                  <a:srgbClr val="002060"/>
                </a:solidFill>
                <a:latin typeface="Arial"/>
                <a:ea typeface="宋体"/>
              </a:rPr>
              <a:t>)                    2015.9.29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C4037D"/>
                </a:solidFill>
                <a:latin typeface="Arial"/>
                <a:ea typeface="宋体"/>
              </a:rPr>
              <a:t>Android 7.0(24)      </a:t>
            </a:r>
            <a:r>
              <a:rPr lang="en-US" altLang="zh-CN" sz="1800" b="1" kern="0" dirty="0" err="1">
                <a:solidFill>
                  <a:srgbClr val="C4037D"/>
                </a:solidFill>
                <a:latin typeface="Arial"/>
                <a:ea typeface="宋体"/>
              </a:rPr>
              <a:t>Nought</a:t>
            </a:r>
            <a:r>
              <a:rPr lang="en-US" altLang="zh-CN" sz="1800" b="1" kern="0" dirty="0">
                <a:solidFill>
                  <a:srgbClr val="C4037D"/>
                </a:solidFill>
                <a:latin typeface="Arial"/>
                <a:ea typeface="宋体"/>
              </a:rPr>
              <a:t>(</a:t>
            </a:r>
            <a:r>
              <a:rPr lang="zh-CN" altLang="en-US" sz="1800" b="1" kern="0" dirty="0">
                <a:solidFill>
                  <a:srgbClr val="C4037D"/>
                </a:solidFill>
                <a:latin typeface="Arial"/>
              </a:rPr>
              <a:t>牛轧糖</a:t>
            </a:r>
            <a:r>
              <a:rPr lang="en-US" altLang="zh-CN" sz="1800" b="1" kern="0" dirty="0">
                <a:solidFill>
                  <a:srgbClr val="C4037D"/>
                </a:solidFill>
                <a:latin typeface="Arial"/>
              </a:rPr>
              <a:t>)		        2016.8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C4037D"/>
                </a:solidFill>
                <a:latin typeface="Arial"/>
              </a:rPr>
              <a:t>Android 7.1(25)      </a:t>
            </a:r>
            <a:r>
              <a:rPr lang="en-US" altLang="zh-CN" sz="1800" b="1" kern="0" dirty="0" err="1">
                <a:solidFill>
                  <a:srgbClr val="C4037D"/>
                </a:solidFill>
                <a:latin typeface="Arial"/>
              </a:rPr>
              <a:t>Nought</a:t>
            </a:r>
            <a:r>
              <a:rPr lang="en-US" altLang="zh-CN" sz="1800" b="1" kern="0" dirty="0">
                <a:solidFill>
                  <a:srgbClr val="C4037D"/>
                </a:solidFill>
                <a:latin typeface="Arial"/>
              </a:rPr>
              <a:t>(</a:t>
            </a:r>
            <a:r>
              <a:rPr lang="zh-CN" altLang="en-US" sz="1800" b="1" kern="0" dirty="0">
                <a:solidFill>
                  <a:srgbClr val="C4037D"/>
                </a:solidFill>
                <a:latin typeface="Arial"/>
              </a:rPr>
              <a:t>牛轧糖</a:t>
            </a:r>
            <a:r>
              <a:rPr lang="en-US" altLang="zh-CN" sz="1800" b="1" kern="0" dirty="0">
                <a:solidFill>
                  <a:srgbClr val="C4037D"/>
                </a:solidFill>
                <a:latin typeface="Arial"/>
              </a:rPr>
              <a:t>)		        2016.10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336600"/>
                </a:solidFill>
                <a:latin typeface="Arial"/>
              </a:rPr>
              <a:t>Android 8.0(26)      Oreo(</a:t>
            </a:r>
            <a:r>
              <a:rPr lang="zh-CN" altLang="en-US" sz="1800" b="1" kern="0" dirty="0">
                <a:solidFill>
                  <a:srgbClr val="336600"/>
                </a:solidFill>
                <a:latin typeface="Arial"/>
              </a:rPr>
              <a:t>奥利奥</a:t>
            </a:r>
            <a:r>
              <a:rPr lang="en-US" altLang="zh-CN" sz="1800" b="1" kern="0" dirty="0">
                <a:solidFill>
                  <a:srgbClr val="336600"/>
                </a:solidFill>
                <a:latin typeface="Arial"/>
              </a:rPr>
              <a:t>)		        2017.8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336600"/>
                </a:solidFill>
                <a:latin typeface="Arial"/>
              </a:rPr>
              <a:t>Android 8.1(27)      Oreo(</a:t>
            </a:r>
            <a:r>
              <a:rPr lang="zh-CN" altLang="en-US" sz="1800" b="1" kern="0" dirty="0">
                <a:solidFill>
                  <a:srgbClr val="336600"/>
                </a:solidFill>
                <a:latin typeface="Arial"/>
              </a:rPr>
              <a:t>奥利奥</a:t>
            </a:r>
            <a:r>
              <a:rPr lang="en-US" altLang="zh-CN" sz="1800" b="1" kern="0" dirty="0">
                <a:solidFill>
                  <a:srgbClr val="336600"/>
                </a:solidFill>
                <a:latin typeface="Arial"/>
              </a:rPr>
              <a:t>)		        2017.12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Arial"/>
              </a:rPr>
              <a:t>Android 9.0(28)       Pie(</a:t>
            </a:r>
            <a:r>
              <a:rPr lang="zh-CN" altLang="en-US" sz="1800" b="1" kern="0" dirty="0">
                <a:solidFill>
                  <a:srgbClr val="FF0000"/>
                </a:solidFill>
                <a:latin typeface="Arial"/>
              </a:rPr>
              <a:t>馅饼</a:t>
            </a:r>
            <a:r>
              <a:rPr lang="en-US" altLang="zh-CN" sz="1800" b="1" kern="0" dirty="0">
                <a:solidFill>
                  <a:srgbClr val="FF0000"/>
                </a:solidFill>
                <a:latin typeface="Arial"/>
              </a:rPr>
              <a:t>)		        	        2018.8</a:t>
            </a:r>
          </a:p>
          <a:p>
            <a:pPr>
              <a:spcBef>
                <a:spcPts val="0"/>
              </a:spcBef>
              <a:defRPr/>
            </a:pPr>
            <a:endParaRPr lang="en-US" altLang="zh-CN" sz="1800" b="1" kern="0" dirty="0">
              <a:solidFill>
                <a:srgbClr val="1D528D"/>
              </a:solidFill>
              <a:latin typeface="Arial"/>
            </a:endParaRPr>
          </a:p>
          <a:p>
            <a:pPr>
              <a:spcBef>
                <a:spcPts val="0"/>
              </a:spcBef>
              <a:defRPr/>
            </a:pPr>
            <a:endParaRPr lang="en-US" altLang="zh-CN" sz="1800" b="1" kern="0" dirty="0">
              <a:solidFill>
                <a:srgbClr val="1D528D"/>
              </a:solidFill>
              <a:latin typeface="Arial"/>
            </a:endParaRPr>
          </a:p>
          <a:p>
            <a:pPr>
              <a:spcBef>
                <a:spcPts val="0"/>
              </a:spcBef>
              <a:defRPr/>
            </a:pPr>
            <a:endParaRPr lang="zh-CN" altLang="zh-CN" sz="1800" b="1" kern="0" dirty="0">
              <a:solidFill>
                <a:srgbClr val="1D528D"/>
              </a:solidFill>
              <a:latin typeface="Arial"/>
              <a:ea typeface="宋体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zh-CN" altLang="en-US" sz="1200" kern="0" dirty="0">
              <a:solidFill>
                <a:srgbClr val="1D528D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80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</a:t>
            </a:r>
            <a:r>
              <a:rPr lang="zh-CN" altLang="en-US" dirty="0"/>
              <a:t>历史版本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Android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10.0</a:t>
            </a:r>
            <a:r>
              <a:rPr lang="zh-CN" altLang="en-US" b="1" dirty="0">
                <a:solidFill>
                  <a:srgbClr val="FF0000"/>
                </a:solidFill>
              </a:rPr>
              <a:t> ，</a:t>
            </a:r>
            <a:r>
              <a:rPr lang="en-US" altLang="zh-CN" b="1" dirty="0">
                <a:solidFill>
                  <a:srgbClr val="FF0000"/>
                </a:solidFill>
              </a:rPr>
              <a:t> Android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Q</a:t>
            </a:r>
          </a:p>
          <a:p>
            <a:pPr lvl="1"/>
            <a:r>
              <a:rPr lang="en-US" altLang="zh-CN" b="1" dirty="0"/>
              <a:t>2019</a:t>
            </a:r>
            <a:r>
              <a:rPr lang="zh-CN" altLang="en-US" b="1" dirty="0"/>
              <a:t>年</a:t>
            </a:r>
            <a:r>
              <a:rPr lang="en-US" altLang="zh-CN" b="1" dirty="0"/>
              <a:t>9</a:t>
            </a:r>
            <a:r>
              <a:rPr lang="zh-CN" altLang="en-US" b="1" dirty="0"/>
              <a:t>月发布正式版，首次不用甜品来命名</a:t>
            </a:r>
            <a:endParaRPr lang="en-US" altLang="zh-CN" b="1" dirty="0"/>
          </a:p>
          <a:p>
            <a:pPr lvl="1"/>
            <a:r>
              <a:rPr lang="zh-CN" altLang="en-US" b="1" dirty="0"/>
              <a:t>新特性：</a:t>
            </a:r>
            <a:r>
              <a:rPr lang="zh-CN" altLang="en-US" dirty="0"/>
              <a:t>全面屏手势、黑暗模式、隐私增强、运营商锁定、面部识别、降级应用程序更新</a:t>
            </a:r>
            <a:r>
              <a:rPr lang="en-US" altLang="zh-CN" dirty="0"/>
              <a:t>……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Android 11.0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Android R</a:t>
            </a:r>
          </a:p>
          <a:p>
            <a:pPr lvl="1"/>
            <a:r>
              <a:rPr lang="en-US" altLang="zh-CN" b="1" dirty="0"/>
              <a:t>2020</a:t>
            </a:r>
            <a:r>
              <a:rPr lang="zh-CN" altLang="en-US" b="1" dirty="0"/>
              <a:t>年</a:t>
            </a:r>
            <a:r>
              <a:rPr lang="en-US" altLang="zh-CN" b="1" dirty="0"/>
              <a:t>9</a:t>
            </a:r>
            <a:r>
              <a:rPr lang="zh-CN" altLang="en-US" b="1" dirty="0"/>
              <a:t>发布正式版</a:t>
            </a:r>
            <a:endParaRPr lang="en-US" altLang="zh-CN" b="1" dirty="0"/>
          </a:p>
          <a:p>
            <a:pPr lvl="1"/>
            <a:r>
              <a:rPr lang="zh-CN" altLang="en-US" b="1" dirty="0"/>
              <a:t>新特性：</a:t>
            </a:r>
            <a:r>
              <a:rPr lang="zh-CN" altLang="en-US" dirty="0"/>
              <a:t>隐私和权限改进、聊天泡泡、内置的录屏工具、适配不同的机型（如折叠屏）、支持</a:t>
            </a:r>
            <a:r>
              <a:rPr lang="en-US" altLang="zh-CN" dirty="0"/>
              <a:t>5G……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Android 12.0</a:t>
            </a:r>
          </a:p>
          <a:p>
            <a:pPr lvl="1"/>
            <a:r>
              <a:rPr lang="en-US" altLang="zh-CN" b="1" dirty="0"/>
              <a:t>2021</a:t>
            </a:r>
            <a:r>
              <a:rPr lang="zh-CN" altLang="en-US" b="1" dirty="0"/>
              <a:t>年</a:t>
            </a:r>
            <a:r>
              <a:rPr lang="en-US" altLang="zh-CN" b="1" dirty="0"/>
              <a:t>8</a:t>
            </a:r>
            <a:r>
              <a:rPr lang="zh-CN" altLang="en-US" b="1" dirty="0"/>
              <a:t>月，</a:t>
            </a:r>
            <a:r>
              <a:rPr lang="en-US" altLang="zh-CN" b="1" dirty="0"/>
              <a:t>Beta 4</a:t>
            </a:r>
            <a:r>
              <a:rPr lang="zh-CN" altLang="en-US" b="1" dirty="0"/>
              <a:t>版本</a:t>
            </a:r>
            <a:endParaRPr lang="en-US" altLang="zh-CN" b="1" dirty="0"/>
          </a:p>
          <a:p>
            <a:pPr lvl="1"/>
            <a:r>
              <a:rPr lang="zh-CN" altLang="en-US" b="1" dirty="0"/>
              <a:t>性能、电池续航时间、安全性和隐私性</a:t>
            </a:r>
            <a:r>
              <a:rPr lang="en-US" altLang="zh-CN" b="1" dirty="0"/>
              <a:t>……</a:t>
            </a:r>
          </a:p>
          <a:p>
            <a:pPr lvl="1"/>
            <a:r>
              <a:rPr lang="en-US" altLang="zh-CN" u="sng" dirty="0">
                <a:hlinkClick r:id="rId2"/>
              </a:rPr>
              <a:t>https://developer.android.google.cn/</a:t>
            </a:r>
            <a:r>
              <a:rPr lang="en-US" altLang="zh-CN" u="sng" dirty="0"/>
              <a:t> </a:t>
            </a:r>
            <a:r>
              <a:rPr lang="zh-CN" altLang="en-US" dirty="0"/>
              <a:t>可以查到最新的开发者版本信息</a:t>
            </a:r>
          </a:p>
        </p:txBody>
      </p:sp>
    </p:spTree>
    <p:extLst>
      <p:ext uri="{BB962C8B-B14F-4D97-AF65-F5344CB8AC3E}">
        <p14:creationId xmlns:p14="http://schemas.microsoft.com/office/powerpoint/2010/main" val="246131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Android </a:t>
            </a:r>
            <a:r>
              <a:rPr lang="zh-CN" altLang="en-US" dirty="0"/>
              <a:t>历史版本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系统发展迅速，版本众多，搭载</a:t>
            </a:r>
            <a:r>
              <a:rPr lang="en-US" altLang="zh-CN" sz="2400" dirty="0"/>
              <a:t>Android</a:t>
            </a:r>
            <a:r>
              <a:rPr lang="zh-CN" altLang="en-US" sz="2400" dirty="0"/>
              <a:t>系统各个版本的设备在现如今的市场上，并没有得到很好的统一，均有一定的占有率，下面是</a:t>
            </a:r>
            <a:r>
              <a:rPr lang="en-US" altLang="zh-CN" sz="2400" dirty="0"/>
              <a:t>Google</a:t>
            </a:r>
            <a:r>
              <a:rPr lang="zh-CN" altLang="en-US" sz="2400" dirty="0"/>
              <a:t>公司公布的</a:t>
            </a:r>
            <a:r>
              <a:rPr lang="en-US" altLang="zh-CN" sz="2400" dirty="0"/>
              <a:t>Android</a:t>
            </a:r>
            <a:r>
              <a:rPr lang="zh-CN" altLang="en-US" sz="2400" dirty="0"/>
              <a:t>各个版本的市场占有率（</a:t>
            </a:r>
            <a:r>
              <a:rPr lang="en-US" altLang="zh-CN" sz="2400" dirty="0"/>
              <a:t>2021.3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dirty="0"/>
              <a:t>占比最高是</a:t>
            </a:r>
            <a:r>
              <a:rPr lang="en-US" altLang="zh-CN" dirty="0"/>
              <a:t>Android 8.0/8.1</a:t>
            </a:r>
            <a:r>
              <a:rPr lang="zh-CN" altLang="en-US" dirty="0"/>
              <a:t>版本：</a:t>
            </a:r>
            <a:r>
              <a:rPr lang="en-US" altLang="zh-CN" dirty="0"/>
              <a:t>28.3%</a:t>
            </a:r>
          </a:p>
          <a:p>
            <a:pPr lvl="1"/>
            <a:r>
              <a:rPr lang="fr-FR" altLang="zh-CN" dirty="0"/>
              <a:t>Android 10</a:t>
            </a:r>
            <a:r>
              <a:rPr lang="zh-CN" altLang="fr-FR" dirty="0"/>
              <a:t>：</a:t>
            </a:r>
            <a:r>
              <a:rPr lang="fr-FR" altLang="zh-CN" dirty="0"/>
              <a:t>8.2%</a:t>
            </a:r>
          </a:p>
          <a:p>
            <a:pPr lvl="1"/>
            <a:r>
              <a:rPr lang="fr-FR" altLang="zh-CN" dirty="0"/>
              <a:t>Android 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31.3%</a:t>
            </a:r>
          </a:p>
          <a:p>
            <a:pPr lvl="1"/>
            <a:r>
              <a:rPr lang="fr-FR" altLang="zh-CN" dirty="0"/>
              <a:t>Android </a:t>
            </a:r>
            <a:r>
              <a:rPr lang="en-US" altLang="zh-CN" dirty="0"/>
              <a:t>8.0/8.1 </a:t>
            </a:r>
            <a:r>
              <a:rPr lang="zh-CN" altLang="en-US" dirty="0"/>
              <a:t>：</a:t>
            </a:r>
            <a:r>
              <a:rPr lang="en-US" altLang="zh-CN" dirty="0"/>
              <a:t>21.3%</a:t>
            </a:r>
          </a:p>
          <a:p>
            <a:pPr lvl="1"/>
            <a:r>
              <a:rPr lang="fr-FR" altLang="zh-CN" dirty="0"/>
              <a:t>Android 7.0</a:t>
            </a:r>
            <a:r>
              <a:rPr lang="en-US" altLang="zh-CN" dirty="0"/>
              <a:t>/7.1</a:t>
            </a:r>
            <a:r>
              <a:rPr lang="zh-CN" altLang="en-US" dirty="0"/>
              <a:t>：</a:t>
            </a:r>
            <a:r>
              <a:rPr lang="en-US" altLang="zh-CN" dirty="0"/>
              <a:t>12.9%</a:t>
            </a:r>
          </a:p>
          <a:p>
            <a:pPr lvl="1"/>
            <a:r>
              <a:rPr lang="fr-FR" altLang="zh-CN" dirty="0"/>
              <a:t>Android 6.0</a:t>
            </a:r>
            <a:r>
              <a:rPr lang="zh-CN" altLang="en-US" dirty="0"/>
              <a:t>：</a:t>
            </a:r>
            <a:r>
              <a:rPr lang="en-US" altLang="zh-CN" dirty="0"/>
              <a:t>11.2%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8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3ECA5-5505-4277-B6D5-1F3E4B48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en-US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ndroid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系统架构</a:t>
            </a:r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1B1DE77-344C-44C5-9F3D-658FC795F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8B4FDC2-C6E9-40A3-850E-75EA7DEB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6" name="Picture 8" descr="Android 软件堆栈">
            <a:extLst>
              <a:ext uri="{FF2B5EF4-FFF2-40B4-BE49-F238E27FC236}">
                <a16:creationId xmlns:a16="http://schemas.microsoft.com/office/drawing/2014/main" id="{0311C732-B02E-43C4-A191-3AB85521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851" y="-11209"/>
            <a:ext cx="59826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D4EA9F7-5307-46AF-A3C6-BF7EE25E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827" y="1028173"/>
            <a:ext cx="4870011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五层，从上到下依次是：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</a:rPr>
              <a:t>系统应用层</a:t>
            </a:r>
            <a:r>
              <a:rPr lang="zh-CN" altLang="en-US" sz="2000" dirty="0"/>
              <a:t>（</a:t>
            </a:r>
            <a:r>
              <a:rPr lang="en-US" altLang="zh-CN" sz="2000" dirty="0"/>
              <a:t>System Apps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Java API </a:t>
            </a:r>
            <a:r>
              <a:rPr lang="zh-CN" altLang="en-US" sz="2000" b="1" dirty="0">
                <a:solidFill>
                  <a:srgbClr val="002060"/>
                </a:solidFill>
              </a:rPr>
              <a:t>框架层</a:t>
            </a:r>
            <a:r>
              <a:rPr lang="zh-CN" altLang="en-US" sz="2000" dirty="0"/>
              <a:t>（</a:t>
            </a:r>
            <a:r>
              <a:rPr lang="en-US" altLang="zh-CN" sz="2000" dirty="0"/>
              <a:t>Java API Framework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Android</a:t>
            </a:r>
            <a:r>
              <a:rPr lang="zh-CN" altLang="en-US" sz="2000" b="1" dirty="0">
                <a:solidFill>
                  <a:srgbClr val="002060"/>
                </a:solidFill>
              </a:rPr>
              <a:t>系统运行层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/>
              <a:t>Android </a:t>
            </a:r>
            <a:r>
              <a:rPr lang="zh-CN" altLang="en-US" sz="2000" dirty="0"/>
              <a:t>运行时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原生态的</a:t>
            </a:r>
            <a:r>
              <a:rPr lang="en-US" altLang="zh-CN" sz="2000" dirty="0"/>
              <a:t>C/C++</a:t>
            </a:r>
            <a:r>
              <a:rPr lang="zh-CN" altLang="en-US" sz="2000" dirty="0"/>
              <a:t>库 （</a:t>
            </a:r>
            <a:r>
              <a:rPr lang="en-US" altLang="zh-CN" sz="2000" dirty="0"/>
              <a:t>Native C/C++ Libraries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</a:rPr>
              <a:t>硬件抽象层</a:t>
            </a:r>
            <a:r>
              <a:rPr lang="zh-CN" altLang="en-US" sz="2000" dirty="0"/>
              <a:t>（</a:t>
            </a:r>
            <a:r>
              <a:rPr lang="en-US" altLang="zh-CN" sz="2000" dirty="0"/>
              <a:t>Hardware Abstraction Layer</a:t>
            </a:r>
            <a:r>
              <a:rPr lang="zh-CN" altLang="en-US" sz="2000" dirty="0"/>
              <a:t>，</a:t>
            </a:r>
            <a:r>
              <a:rPr lang="en-US" altLang="zh-CN" sz="2000" dirty="0"/>
              <a:t>HAL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</a:rPr>
              <a:t>Linux</a:t>
            </a:r>
            <a:r>
              <a:rPr lang="zh-CN" altLang="en-US" sz="2000" b="1" dirty="0">
                <a:solidFill>
                  <a:srgbClr val="002060"/>
                </a:solidFill>
              </a:rPr>
              <a:t>内核层</a:t>
            </a:r>
            <a:r>
              <a:rPr lang="zh-CN" altLang="en-US" sz="2000" dirty="0"/>
              <a:t>（</a:t>
            </a:r>
            <a:r>
              <a:rPr lang="en-US" altLang="zh-CN" sz="2000" dirty="0"/>
              <a:t>Linux Kernel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558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D4B23-5773-46F3-AD43-22338BDD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系统应用层（</a:t>
            </a:r>
            <a:r>
              <a:rPr lang="en-US" altLang="zh-CN" dirty="0"/>
              <a:t>System Apps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88B7A-9154-456A-8D9D-35F999C2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核心应用程序</a:t>
            </a:r>
          </a:p>
          <a:p>
            <a:pPr lvl="1">
              <a:lnSpc>
                <a:spcPct val="150000"/>
              </a:lnSpc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拨打电话、电子邮件、日历照、相机等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第三方应用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（</a:t>
            </a:r>
            <a:r>
              <a:rPr lang="en-US" altLang="zh-CN" dirty="0"/>
              <a:t>Kotlin</a:t>
            </a:r>
            <a:r>
              <a:rPr lang="zh-CN" altLang="en-US" dirty="0"/>
              <a:t>）语言设计和编写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微信、</a:t>
            </a:r>
            <a:r>
              <a:rPr lang="en-US" altLang="zh-CN" dirty="0"/>
              <a:t>QQ</a:t>
            </a:r>
            <a:r>
              <a:rPr lang="zh-CN" altLang="en-US" dirty="0"/>
              <a:t>音乐、百度地图、谷歌浏览器等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与核心应用程序彼此平等、友好共处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8AC52-4BE8-41DC-A010-CF496012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13" y="5085183"/>
            <a:ext cx="8064000" cy="14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8E1B-5636-4584-9DCC-EBC3B7E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Java API </a:t>
            </a:r>
            <a:r>
              <a:rPr lang="zh-CN" altLang="en-US" sz="3600" dirty="0"/>
              <a:t>框架层（</a:t>
            </a:r>
            <a:r>
              <a:rPr lang="en-US" altLang="zh-CN" sz="3600" dirty="0"/>
              <a:t>Java API Framework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A91DF-BDF9-4D24-AFEA-4CFFDF2D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Android</a:t>
            </a:r>
            <a:r>
              <a:rPr lang="zh-CN" altLang="en-US" dirty="0"/>
              <a:t>应用开发的基础，提供构建应用程序时可能用到的各种</a:t>
            </a:r>
            <a:r>
              <a:rPr lang="en-US" altLang="zh-CN" dirty="0"/>
              <a:t>API</a:t>
            </a:r>
            <a:r>
              <a:rPr lang="zh-CN" altLang="en-US" dirty="0"/>
              <a:t>，开发者通过这一层的</a:t>
            </a:r>
            <a:r>
              <a:rPr lang="en-US" altLang="zh-CN" dirty="0"/>
              <a:t>API</a:t>
            </a:r>
            <a:r>
              <a:rPr lang="zh-CN" altLang="en-US" dirty="0"/>
              <a:t>构建自己的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http://developer.android.com/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E465D-02F1-49AD-82ED-CBBF5A13C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15" y="4057417"/>
            <a:ext cx="8064000" cy="24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12044</TotalTime>
  <Words>2344</Words>
  <Application>Microsoft Office PowerPoint</Application>
  <PresentationFormat>宽屏</PresentationFormat>
  <Paragraphs>189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微软雅黑</vt:lpstr>
      <vt:lpstr>Arial</vt:lpstr>
      <vt:lpstr>Calibri</vt:lpstr>
      <vt:lpstr>Roboto</vt:lpstr>
      <vt:lpstr>Wingdings</vt:lpstr>
      <vt:lpstr>Office 主题​​</vt:lpstr>
      <vt:lpstr>PowerPoint 演示文稿</vt:lpstr>
      <vt:lpstr>1.1 Android 系统介绍</vt:lpstr>
      <vt:lpstr>1. Android 基本介绍</vt:lpstr>
      <vt:lpstr>2. Android 历史版本</vt:lpstr>
      <vt:lpstr>2. Android 历史版本</vt:lpstr>
      <vt:lpstr>2. Android 历史版本</vt:lpstr>
      <vt:lpstr>3. Android 系统架构</vt:lpstr>
      <vt:lpstr>系统应用层（System Apps）</vt:lpstr>
      <vt:lpstr>Java API 框架层（Java API Framework）</vt:lpstr>
      <vt:lpstr>Android 系统运行层</vt:lpstr>
      <vt:lpstr>Android系统运行层</vt:lpstr>
      <vt:lpstr>硬件抽象层（Hardware Abstraction Layer，HAL）</vt:lpstr>
      <vt:lpstr>Linux内核层（Linux Kernel）</vt:lpstr>
      <vt:lpstr>Android 开发</vt:lpstr>
      <vt:lpstr>4. Android四大基本组件</vt:lpstr>
      <vt:lpstr>Android 系统特点</vt:lpstr>
      <vt:lpstr>Android 系统特点</vt:lpstr>
      <vt:lpstr>Android系统特点</vt:lpstr>
      <vt:lpstr>Android系统特点</vt:lpstr>
      <vt:lpstr>Android系统特点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H_18</dc:creator>
  <cp:lastModifiedBy>蔡 美玲</cp:lastModifiedBy>
  <cp:revision>335</cp:revision>
  <dcterms:created xsi:type="dcterms:W3CDTF">2016-12-26T07:26:44Z</dcterms:created>
  <dcterms:modified xsi:type="dcterms:W3CDTF">2021-08-01T02:30:45Z</dcterms:modified>
</cp:coreProperties>
</file>