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  <p:sldMasterId id="2147483728" r:id="rId3"/>
  </p:sldMasterIdLst>
  <p:notesMasterIdLst>
    <p:notesMasterId r:id="rId47"/>
  </p:notesMasterIdLst>
  <p:sldIdLst>
    <p:sldId id="338" r:id="rId4"/>
    <p:sldId id="418" r:id="rId5"/>
    <p:sldId id="425" r:id="rId6"/>
    <p:sldId id="344" r:id="rId7"/>
    <p:sldId id="348" r:id="rId8"/>
    <p:sldId id="349" r:id="rId9"/>
    <p:sldId id="492" r:id="rId10"/>
    <p:sldId id="350" r:id="rId11"/>
    <p:sldId id="424" r:id="rId12"/>
    <p:sldId id="351" r:id="rId13"/>
    <p:sldId id="421" r:id="rId14"/>
    <p:sldId id="494" r:id="rId15"/>
    <p:sldId id="495" r:id="rId16"/>
    <p:sldId id="426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496" r:id="rId25"/>
    <p:sldId id="361" r:id="rId26"/>
    <p:sldId id="362" r:id="rId27"/>
    <p:sldId id="497" r:id="rId28"/>
    <p:sldId id="363" r:id="rId29"/>
    <p:sldId id="364" r:id="rId30"/>
    <p:sldId id="365" r:id="rId31"/>
    <p:sldId id="498" r:id="rId32"/>
    <p:sldId id="499" r:id="rId33"/>
    <p:sldId id="443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44" r:id="rId42"/>
    <p:sldId id="434" r:id="rId43"/>
    <p:sldId id="436" r:id="rId44"/>
    <p:sldId id="437" r:id="rId45"/>
    <p:sldId id="438" r:id="rId4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5DDAB8-661A-493C-8410-4B10BC6247F5}">
          <p14:sldIdLst>
            <p14:sldId id="338"/>
          </p14:sldIdLst>
        </p14:section>
        <p14:section name="5. 活动的生命周期" id="{59A9F827-0054-4339-8113-ACFB204DE20D}">
          <p14:sldIdLst>
            <p14:sldId id="418"/>
            <p14:sldId id="425"/>
            <p14:sldId id="344"/>
            <p14:sldId id="348"/>
            <p14:sldId id="349"/>
            <p14:sldId id="492"/>
            <p14:sldId id="350"/>
            <p14:sldId id="424"/>
            <p14:sldId id="351"/>
            <p14:sldId id="421"/>
            <p14:sldId id="494"/>
            <p14:sldId id="495"/>
            <p14:sldId id="426"/>
            <p14:sldId id="354"/>
            <p14:sldId id="355"/>
            <p14:sldId id="356"/>
            <p14:sldId id="357"/>
            <p14:sldId id="358"/>
            <p14:sldId id="359"/>
            <p14:sldId id="360"/>
            <p14:sldId id="496"/>
            <p14:sldId id="361"/>
            <p14:sldId id="362"/>
            <p14:sldId id="497"/>
            <p14:sldId id="363"/>
            <p14:sldId id="364"/>
            <p14:sldId id="365"/>
            <p14:sldId id="498"/>
            <p14:sldId id="499"/>
            <p14:sldId id="443"/>
          </p14:sldIdLst>
        </p14:section>
        <p14:section name="6. 活动的启动模式" id="{3EC1EE3F-E2B3-43A5-A05D-DB7C18D6A0AF}">
          <p14:sldIdLst>
            <p14:sldId id="427"/>
            <p14:sldId id="428"/>
            <p14:sldId id="429"/>
            <p14:sldId id="430"/>
            <p14:sldId id="431"/>
            <p14:sldId id="432"/>
            <p14:sldId id="433"/>
            <p14:sldId id="444"/>
          </p14:sldIdLst>
        </p14:section>
        <p14:section name="小结" id="{E75B1320-F6E6-4A45-8E5F-B33491532952}">
          <p14:sldIdLst>
            <p14:sldId id="434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CC00CC"/>
    <a:srgbClr val="00B050"/>
    <a:srgbClr val="E8F3D4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79" autoAdjust="0"/>
    <p:restoredTop sz="77289" autoAdjust="0"/>
  </p:normalViewPr>
  <p:slideViewPr>
    <p:cSldViewPr snapToGrid="0">
      <p:cViewPr varScale="1">
        <p:scale>
          <a:sx n="114" d="100"/>
          <a:sy n="114" d="100"/>
        </p:scale>
        <p:origin x="103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可能出现部分可见暂停状态的场景：在一个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之上启动带透明背景视图或小于屏幕尺寸视图的新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时。</a:t>
            </a:r>
          </a:p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可能出现完全可见暂停状态的场景：应用多窗口模式下（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及更高系统版本才支持），当前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在一个窗口完全可见，而用户在不包含当前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的另一个窗口操作时。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87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可能出现部分可见暂停状态的场景：在一个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之上启动带透明背景视图或小于屏幕尺寸视图的新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时。</a:t>
            </a:r>
          </a:p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可能出现完全可见暂停状态的场景：应用多窗口模式下（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及更高系统版本才支持），当前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在一个窗口完全可见，而用户在不包含当前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的另一个窗口操作时。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0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可能出现部分可见暂停状态的场景：在一个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之上启动带透明背景视图或小于屏幕尺寸视图的新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时。</a:t>
            </a:r>
          </a:p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可能出现完全可见暂停状态的场景：应用多窗口模式下（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及更高系统版本才支持），当前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在一个窗口完全可见，而用户在不包含当前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的另一个窗口操作时。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可能出现部分可见暂停状态的场景：在一个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之上启动带透明背景视图或小于屏幕尺寸视图的新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时。</a:t>
            </a:r>
          </a:p>
          <a:p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可能出现完全可见暂停状态的场景：应用多窗口模式下（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及更高系统版本才支持），当前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在一个窗口完全可见，而用户在不包含当前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的另一个窗口操作时。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1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4265"/>
          <a:lstStyle>
            <a:lvl1pPr marL="0" marR="35662" indent="0" algn="r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</a:lvl2pPr>
            <a:lvl3pPr marL="713232" indent="0" algn="ctr">
              <a:buNone/>
            </a:lvl3pPr>
            <a:lvl4pPr marL="1069848" indent="0" algn="ctr">
              <a:buNone/>
            </a:lvl4pPr>
            <a:lvl5pPr marL="1426464" indent="0" algn="ctr">
              <a:buNone/>
            </a:lvl5pPr>
            <a:lvl6pPr marL="1783080" indent="0" algn="ctr">
              <a:buNone/>
            </a:lvl6pPr>
            <a:lvl7pPr marL="2139696" indent="0" algn="ctr">
              <a:buNone/>
            </a:lvl7pPr>
            <a:lvl8pPr marL="2496312" indent="0" algn="ctr">
              <a:buNone/>
            </a:lvl8pPr>
            <a:lvl9pPr marL="285292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" y="4948297"/>
            <a:ext cx="6181" cy="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5174078"/>
            <a:ext cx="9144000" cy="540922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2286" y="4948297"/>
            <a:ext cx="6181" cy="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2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2"/>
            <a:ext cx="2057400" cy="434313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6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49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67919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02447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2741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3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97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95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0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025"/>
            <a:ext cx="8229600" cy="4308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>
                <a:ea typeface="微软雅黑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0490"/>
            <a:ext cx="8229600" cy="6991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111681" y="0"/>
            <a:ext cx="336947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16484" y="897431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38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13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42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099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62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35662" rIns="35662" anchor="t"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4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49799"/>
            <a:ext cx="4041775" cy="545703"/>
          </a:xfrm>
        </p:spPr>
        <p:txBody>
          <a:bodyPr lIns="35662" tIns="0" rIns="35662" bIns="0" anchor="ctr"/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03" y="5341938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4265" rIns="14265"/>
          <a:lstStyle>
            <a:lvl1pPr marL="0" indent="0" algn="l">
              <a:buNone/>
              <a:defRPr sz="1100"/>
            </a:lvl1pPr>
            <a:lvl2pPr indent="0" algn="l">
              <a:buNone/>
              <a:defRPr sz="900"/>
            </a:lvl2pPr>
            <a:lvl3pPr indent="0" algn="l">
              <a:buNone/>
              <a:defRPr sz="800"/>
            </a:lvl3pPr>
            <a:lvl4pPr indent="0" algn="l">
              <a:buNone/>
              <a:defRPr sz="700"/>
            </a:lvl4pPr>
            <a:lvl5pPr indent="0" algn="l">
              <a:buNone/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60"/>
            <a:ext cx="609600" cy="304271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marL="0" algn="l" rtl="0" eaLnBrk="1" latinLnBrk="0" hangingPunct="1"/>
            <a:endParaRPr kumimoji="0" lang="en-US" sz="14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5183189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marL="0" algn="l" rtl="0" eaLnBrk="1" latinLnBrk="0" hangingPunct="1"/>
            <a:endParaRPr kumimoji="0" lang="en-US" sz="14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5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49926" rIns="35662" bIns="35662" anchor="t"/>
          <a:lstStyle>
            <a:lvl1pPr marL="0" indent="0" algn="l">
              <a:spcBef>
                <a:spcPts val="195"/>
              </a:spcBef>
              <a:buFontTx/>
              <a:buNone/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1"/>
            <a:ext cx="2212848" cy="1318851"/>
          </a:xfrm>
        </p:spPr>
        <p:txBody>
          <a:bodyPr vert="horz" lIns="35662" tIns="35662" rIns="35662" bIns="35662" anchor="b"/>
          <a:lstStyle>
            <a:lvl1pPr algn="l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5372742"/>
            <a:ext cx="864394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1" y="5292157"/>
            <a:ext cx="1602778" cy="37548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57200" y="5292157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54" y="12095"/>
            <a:ext cx="9141714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60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6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13970" indent="-21397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262" indent="-19257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19257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27202" indent="-164043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171" indent="-164043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55141" indent="-16404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indent="-14264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1757" indent="-142646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925726" indent="-14264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5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ava/p/3715820.html" TargetMode="External"/><Relationship Id="rId2" Type="http://schemas.openxmlformats.org/officeDocument/2006/relationships/hyperlink" Target="https://blog.csdn.net/Tomasyb/article/details/7352997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86433" y="3211811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探究 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44ACB6-2EBD-4061-A618-389449AD58C3}"/>
              </a:ext>
            </a:extLst>
          </p:cNvPr>
          <p:cNvSpPr txBox="1"/>
          <p:nvPr/>
        </p:nvSpPr>
        <p:spPr>
          <a:xfrm>
            <a:off x="1554828" y="4046146"/>
            <a:ext cx="6403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2.3 </a:t>
            </a:r>
            <a:r>
              <a:rPr lang="zh-CN" altLang="en-US" sz="2800" b="1" dirty="0">
                <a:solidFill>
                  <a:srgbClr val="EEECE1">
                    <a:lumMod val="25000"/>
                  </a:srgbClr>
                </a:solidFill>
                <a:latin typeface="Calibri"/>
                <a:ea typeface="微软雅黑" pitchFamily="34" charset="-122"/>
              </a:rPr>
              <a:t>了解活动的生命周期</a:t>
            </a:r>
            <a:endParaRPr lang="zh-CN" alt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8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个回调函数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14613" y="1851226"/>
            <a:ext cx="144104" cy="287464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323" tIns="35662" rIns="71323" bIns="35662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14613" y="1838483"/>
            <a:ext cx="188923" cy="31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323" tIns="35662" rIns="71323" bIns="3566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60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679117"/>
              </p:ext>
            </p:extLst>
          </p:nvPr>
        </p:nvGraphicFramePr>
        <p:xfrm>
          <a:off x="486141" y="1067685"/>
          <a:ext cx="8357821" cy="428437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19542">
                  <a:extLst>
                    <a:ext uri="{9D8B030D-6E8A-4147-A177-3AD203B41FA5}">
                      <a16:colId xmlns:a16="http://schemas.microsoft.com/office/drawing/2014/main" val="226158223"/>
                    </a:ext>
                  </a:extLst>
                </a:gridCol>
                <a:gridCol w="5834532">
                  <a:extLst>
                    <a:ext uri="{9D8B030D-6E8A-4147-A177-3AD203B41FA5}">
                      <a16:colId xmlns:a16="http://schemas.microsoft.com/office/drawing/2014/main" val="2702923706"/>
                    </a:ext>
                  </a:extLst>
                </a:gridCol>
                <a:gridCol w="1103747">
                  <a:extLst>
                    <a:ext uri="{9D8B030D-6E8A-4147-A177-3AD203B41FA5}">
                      <a16:colId xmlns:a16="http://schemas.microsoft.com/office/drawing/2014/main" val="64298251"/>
                    </a:ext>
                  </a:extLst>
                </a:gridCol>
              </a:tblGrid>
              <a:tr h="427903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700" kern="0" baseline="0" dirty="0">
                          <a:effectLst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7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700" kern="0" baseline="0" dirty="0">
                          <a:effectLst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7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700" kern="0" baseline="0" dirty="0">
                          <a:effectLst/>
                          <a:ea typeface="微软雅黑" panose="020B0503020204020204" pitchFamily="34" charset="-122"/>
                        </a:rPr>
                        <a:t>下一个</a:t>
                      </a:r>
                      <a:endParaRPr lang="zh-CN" sz="17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08913"/>
                  </a:ext>
                </a:extLst>
              </a:tr>
              <a:tr h="488002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onCreate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次被创建时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调用，你可以在这个方法中初始化数据，设置静态变量，创建客户视图，绑定控件数据等。随后总是调用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onStart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方法。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onStart()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0282147"/>
                  </a:ext>
                </a:extLst>
              </a:tr>
              <a:tr h="48859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onStart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由不可见变为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可见时调用，随后有可能执行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个方法：如果当前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展现到前端，用户获取输入焦点，则调用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onResume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；如果对其进行隐藏，则调用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onStop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方法。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onResume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或</a:t>
                      </a:r>
                      <a:b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onStop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6919080"/>
                  </a:ext>
                </a:extLst>
              </a:tr>
              <a:tr h="38142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onResume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准备好和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用户进行交互时调用，此时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处于栈的顶部</a:t>
                      </a:r>
                      <a:r>
                        <a:rPr lang="en-US" altLang="zh-CN" sz="1400" kern="0" baseline="0" dirty="0">
                          <a:effectLst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并且处于运行状态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。随后总是调用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onPause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方法。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onPause()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527262"/>
                  </a:ext>
                </a:extLst>
              </a:tr>
              <a:tr h="65740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onPause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在用户打算启动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或者恢复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其他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时调用，这个方法典型的工作为：提交未保存的数据，停止动画，及停止其他一切消耗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的操作。不管应用是否响应速度快，这些都是必须要做的工作，因为下一个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将不能恢复，直到这个方法返回为止。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onResume()</a:t>
                      </a:r>
                      <a:r>
                        <a:rPr lang="zh-CN" sz="1400" kern="0" baseline="0">
                          <a:effectLst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onStop()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35913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onStop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对用户不可见的情况下调用，也许是发生在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正在销毁或者其他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恢复将其覆盖的情况。如果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再次回到前台与用户交互则调用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onRestart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，如果关闭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则调用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onDestroy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onRestart() </a:t>
                      </a:r>
                      <a:r>
                        <a:rPr lang="zh-CN" sz="1400" kern="0" baseline="0">
                          <a:effectLst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400" kern="0" baseline="0">
                          <a:effectLst/>
                          <a:ea typeface="微软雅黑" panose="020B0503020204020204" pitchFamily="34" charset="-122"/>
                        </a:rPr>
                        <a:t>onDestroy()</a:t>
                      </a:r>
                      <a:endParaRPr lang="zh-CN" sz="1400" kern="100" baseline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6218931"/>
                  </a:ext>
                </a:extLst>
              </a:tr>
              <a:tr h="38142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onDestory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销毁前调用</a:t>
                      </a:r>
                      <a:r>
                        <a:rPr lang="en-US" altLang="zh-CN" sz="1400" kern="0" baseline="0" dirty="0">
                          <a:effectLst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400" kern="0" baseline="0" dirty="0">
                          <a:effectLst/>
                          <a:ea typeface="微软雅黑" panose="020B0503020204020204" pitchFamily="34" charset="-122"/>
                        </a:rPr>
                        <a:t>之后活动的状态变为销毁状态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无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2682612"/>
                  </a:ext>
                </a:extLst>
              </a:tr>
              <a:tr h="38142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baseline="0" dirty="0" err="1">
                          <a:effectLst/>
                          <a:ea typeface="微软雅黑" panose="020B0503020204020204" pitchFamily="34" charset="-122"/>
                        </a:rPr>
                        <a:t>onRestart</a:t>
                      </a:r>
                      <a:r>
                        <a:rPr lang="en-US" sz="18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已经停止之后会被调用，仅仅发生在之前启动过的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Activity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上。随后总是调用</a:t>
                      </a: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onStart</a:t>
                      </a:r>
                      <a:r>
                        <a:rPr lang="zh-CN" sz="1400" kern="0" baseline="0" dirty="0">
                          <a:effectLst/>
                          <a:ea typeface="微软雅黑" panose="020B0503020204020204" pitchFamily="34" charset="-122"/>
                        </a:rPr>
                        <a:t>方法。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 baseline="0" dirty="0" err="1">
                          <a:effectLst/>
                          <a:ea typeface="微软雅黑" panose="020B0503020204020204" pitchFamily="34" charset="-122"/>
                        </a:rPr>
                        <a:t>onStart</a:t>
                      </a:r>
                      <a:r>
                        <a:rPr lang="en-US" sz="1400" kern="0" baseline="0" dirty="0">
                          <a:effectLst/>
                          <a:ea typeface="微软雅黑" panose="020B0503020204020204" pitchFamily="34" charset="-122"/>
                        </a:rPr>
                        <a:t>()</a:t>
                      </a:r>
                      <a:endParaRPr lang="zh-CN" sz="1400" kern="100" baseline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2025"/>
            <a:ext cx="4259943" cy="430847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>
                <a:ea typeface="微软雅黑" panose="020B0503020204020204" pitchFamily="34" charset="-122"/>
              </a:rPr>
              <a:t>除了</a:t>
            </a:r>
            <a:r>
              <a:rPr lang="en-US" altLang="zh-CN" sz="2000" dirty="0" err="1">
                <a:ea typeface="微软雅黑" panose="020B0503020204020204" pitchFamily="34" charset="-122"/>
              </a:rPr>
              <a:t>onRestart</a:t>
            </a:r>
            <a:r>
              <a:rPr lang="en-US" altLang="zh-CN" sz="2000" dirty="0"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ea typeface="微软雅黑" panose="020B0503020204020204" pitchFamily="34" charset="-122"/>
              </a:rPr>
              <a:t>方法，其它方法是两两相对的，活动的</a:t>
            </a:r>
            <a:r>
              <a:rPr lang="en-US" altLang="zh-CN" sz="2000" dirty="0"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ea typeface="微软雅黑" panose="020B0503020204020204" pitchFamily="34" charset="-122"/>
              </a:rPr>
              <a:t>个生存周期与此对应：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dirty="0" err="1">
                <a:ea typeface="微软雅黑" panose="020B0503020204020204" pitchFamily="34" charset="-122"/>
              </a:rPr>
              <a:t>onCreate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onDestroy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ea typeface="微软雅黑" panose="020B0503020204020204" pitchFamily="34" charset="-122"/>
              </a:rPr>
              <a:t>对象实例在内存中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E155C-5B71-4E9D-8DCD-A88C463E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34" y="62267"/>
            <a:ext cx="3997516" cy="52082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F73FBA7-7AFD-4C8B-9AE8-C359D5196C37}"/>
              </a:ext>
            </a:extLst>
          </p:cNvPr>
          <p:cNvGrpSpPr/>
          <p:nvPr/>
        </p:nvGrpSpPr>
        <p:grpSpPr>
          <a:xfrm>
            <a:off x="5268336" y="638175"/>
            <a:ext cx="3570862" cy="4114800"/>
            <a:chOff x="6276975" y="638175"/>
            <a:chExt cx="1266825" cy="4114800"/>
          </a:xfrm>
          <a:solidFill>
            <a:srgbClr val="E8F3D4">
              <a:alpha val="18039"/>
            </a:srgb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FABC837-85EB-4076-8691-62AB67937312}"/>
                </a:ext>
              </a:extLst>
            </p:cNvPr>
            <p:cNvSpPr/>
            <p:nvPr/>
          </p:nvSpPr>
          <p:spPr>
            <a:xfrm>
              <a:off x="6276975" y="638175"/>
              <a:ext cx="1266825" cy="4114800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3A1DCC6-BD22-465D-A874-416F3061106C}"/>
                </a:ext>
              </a:extLst>
            </p:cNvPr>
            <p:cNvSpPr txBox="1"/>
            <p:nvPr/>
          </p:nvSpPr>
          <p:spPr>
            <a:xfrm flipH="1">
              <a:off x="6276975" y="638175"/>
              <a:ext cx="17865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全生命周期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2025"/>
            <a:ext cx="4259943" cy="430847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>
                <a:ea typeface="微软雅黑" panose="020B0503020204020204" pitchFamily="34" charset="-122"/>
              </a:rPr>
              <a:t>除了</a:t>
            </a:r>
            <a:r>
              <a:rPr lang="en-US" altLang="zh-CN" sz="2000" dirty="0" err="1">
                <a:ea typeface="微软雅黑" panose="020B0503020204020204" pitchFamily="34" charset="-122"/>
              </a:rPr>
              <a:t>onRestart</a:t>
            </a:r>
            <a:r>
              <a:rPr lang="en-US" altLang="zh-CN" sz="2000" dirty="0"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ea typeface="微软雅黑" panose="020B0503020204020204" pitchFamily="34" charset="-122"/>
              </a:rPr>
              <a:t>方法，其它方法是两两相对的，活动的</a:t>
            </a:r>
            <a:r>
              <a:rPr lang="en-US" altLang="zh-CN" sz="2000" dirty="0"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ea typeface="微软雅黑" panose="020B0503020204020204" pitchFamily="34" charset="-122"/>
              </a:rPr>
              <a:t>个生存周期与此对应：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dirty="0" err="1">
                <a:ea typeface="微软雅黑" panose="020B0503020204020204" pitchFamily="34" charset="-122"/>
              </a:rPr>
              <a:t>onCreate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onDestroy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ea typeface="微软雅黑" panose="020B0503020204020204" pitchFamily="34" charset="-122"/>
              </a:rPr>
              <a:t>对象实例在内存中</a:t>
            </a:r>
          </a:p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dirty="0" err="1">
                <a:ea typeface="微软雅黑" panose="020B0503020204020204" pitchFamily="34" charset="-122"/>
              </a:rPr>
              <a:t>onStart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onStop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ea typeface="微软雅黑" panose="020B0503020204020204" pitchFamily="34" charset="-122"/>
              </a:rPr>
              <a:t>视图部分或全部可见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E155C-5B71-4E9D-8DCD-A88C463E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34" y="62267"/>
            <a:ext cx="3997516" cy="52082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67E362-2E2C-451D-8F3D-A4CB9CC9D3DD}"/>
              </a:ext>
            </a:extLst>
          </p:cNvPr>
          <p:cNvSpPr/>
          <p:nvPr/>
        </p:nvSpPr>
        <p:spPr>
          <a:xfrm>
            <a:off x="6248400" y="1143000"/>
            <a:ext cx="2562225" cy="278130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406A7D-DF56-4088-B158-E9F09453FF1F}"/>
              </a:ext>
            </a:extLst>
          </p:cNvPr>
          <p:cNvSpPr txBox="1"/>
          <p:nvPr/>
        </p:nvSpPr>
        <p:spPr>
          <a:xfrm flipH="1">
            <a:off x="6202680" y="1181100"/>
            <a:ext cx="29336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可视生命周期</a:t>
            </a:r>
          </a:p>
        </p:txBody>
      </p:sp>
    </p:spTree>
    <p:extLst>
      <p:ext uri="{BB962C8B-B14F-4D97-AF65-F5344CB8AC3E}">
        <p14:creationId xmlns:p14="http://schemas.microsoft.com/office/powerpoint/2010/main" val="19897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2025"/>
            <a:ext cx="4259943" cy="430847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>
                <a:ea typeface="微软雅黑" panose="020B0503020204020204" pitchFamily="34" charset="-122"/>
              </a:rPr>
              <a:t>除了</a:t>
            </a:r>
            <a:r>
              <a:rPr lang="en-US" altLang="zh-CN" sz="2000" dirty="0" err="1">
                <a:ea typeface="微软雅黑" panose="020B0503020204020204" pitchFamily="34" charset="-122"/>
              </a:rPr>
              <a:t>onRestart</a:t>
            </a:r>
            <a:r>
              <a:rPr lang="en-US" altLang="zh-CN" sz="2000" dirty="0"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ea typeface="微软雅黑" panose="020B0503020204020204" pitchFamily="34" charset="-122"/>
              </a:rPr>
              <a:t>方法，其它方法是两两相对的，活动的</a:t>
            </a:r>
            <a:r>
              <a:rPr lang="en-US" altLang="zh-CN" sz="2000" dirty="0"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ea typeface="微软雅黑" panose="020B0503020204020204" pitchFamily="34" charset="-122"/>
              </a:rPr>
              <a:t>个生存周期与此对应：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dirty="0" err="1">
                <a:ea typeface="微软雅黑" panose="020B0503020204020204" pitchFamily="34" charset="-122"/>
              </a:rPr>
              <a:t>onCreate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onDestroy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ea typeface="微软雅黑" panose="020B0503020204020204" pitchFamily="34" charset="-122"/>
              </a:rPr>
              <a:t>对象实例在内存中</a:t>
            </a:r>
          </a:p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dirty="0" err="1">
                <a:ea typeface="微软雅黑" panose="020B0503020204020204" pitchFamily="34" charset="-122"/>
              </a:rPr>
              <a:t>onStart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onStop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ea typeface="微软雅黑" panose="020B0503020204020204" pitchFamily="34" charset="-122"/>
              </a:rPr>
              <a:t>视图部分或全部可见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algn="just" defTabSz="91440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前台生命周期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/>
            <a:r>
              <a:rPr lang="en-US" altLang="zh-CN" sz="1800" dirty="0" err="1">
                <a:ea typeface="微软雅黑" panose="020B0503020204020204" pitchFamily="34" charset="-122"/>
              </a:rPr>
              <a:t>onResume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开始，</a:t>
            </a:r>
            <a:r>
              <a:rPr lang="en-US" altLang="zh-CN" sz="1800" dirty="0" err="1">
                <a:ea typeface="微软雅黑" panose="020B0503020204020204" pitchFamily="34" charset="-122"/>
              </a:rPr>
              <a:t>onPause</a:t>
            </a:r>
            <a:r>
              <a:rPr lang="en-US" altLang="zh-CN" sz="1800" dirty="0"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ea typeface="微软雅黑" panose="020B0503020204020204" pitchFamily="34" charset="-122"/>
              </a:rPr>
              <a:t>结束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 defTabSz="914400"/>
            <a:r>
              <a:rPr lang="zh-CN" altLang="en-US" sz="1800" dirty="0">
                <a:ea typeface="微软雅黑" panose="020B0503020204020204" pitchFamily="34" charset="-122"/>
              </a:rPr>
              <a:t>用户与当前</a:t>
            </a:r>
            <a:r>
              <a:rPr lang="en-US" altLang="zh-CN" sz="1800" dirty="0"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ea typeface="微软雅黑" panose="020B0503020204020204" pitchFamily="34" charset="-122"/>
              </a:rPr>
              <a:t>交互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6E155C-5B71-4E9D-8DCD-A88C463E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34" y="62267"/>
            <a:ext cx="3997516" cy="52082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67E362-2E2C-451D-8F3D-A4CB9CC9D3DD}"/>
              </a:ext>
            </a:extLst>
          </p:cNvPr>
          <p:cNvSpPr/>
          <p:nvPr/>
        </p:nvSpPr>
        <p:spPr>
          <a:xfrm>
            <a:off x="6248401" y="1543050"/>
            <a:ext cx="2038350" cy="169545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406A7D-DF56-4088-B158-E9F09453FF1F}"/>
              </a:ext>
            </a:extLst>
          </p:cNvPr>
          <p:cNvSpPr txBox="1"/>
          <p:nvPr/>
        </p:nvSpPr>
        <p:spPr>
          <a:xfrm flipH="1">
            <a:off x="6193155" y="1581150"/>
            <a:ext cx="29336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前台生命周期</a:t>
            </a:r>
          </a:p>
        </p:txBody>
      </p:sp>
    </p:spTree>
    <p:extLst>
      <p:ext uri="{BB962C8B-B14F-4D97-AF65-F5344CB8AC3E}">
        <p14:creationId xmlns:p14="http://schemas.microsoft.com/office/powerpoint/2010/main" val="17002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生命周期的方法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LogCat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活动的生命周期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1719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ea typeface="微软雅黑" panose="020B0503020204020204" pitchFamily="34" charset="-122"/>
              </a:rPr>
              <a:t>开发环境可以检测到语法错误，根据提示，比较容易修改</a:t>
            </a:r>
            <a:r>
              <a:rPr lang="zh-CN" altLang="en-US" sz="2000" dirty="0">
                <a:ea typeface="微软雅黑" panose="020B0503020204020204" pitchFamily="34" charset="-122"/>
              </a:rPr>
              <a:t>；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000" dirty="0">
                <a:ea typeface="微软雅黑" panose="020B0503020204020204" pitchFamily="34" charset="-122"/>
              </a:rPr>
              <a:t>但运行时的错误，分析和定位通常就没有那么简单了，尤其是代码量较大，结构比较复杂的应用程序，仅凭直觉是很难达到理想的效果。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Android</a:t>
            </a:r>
            <a:r>
              <a:rPr lang="zh-CN" altLang="zh-CN" sz="2000" dirty="0">
                <a:ea typeface="微软雅黑" panose="020B0503020204020204" pitchFamily="34" charset="-122"/>
              </a:rPr>
              <a:t>提供了</a:t>
            </a:r>
            <a:r>
              <a:rPr lang="en-US" altLang="zh-CN" sz="2000" dirty="0">
                <a:ea typeface="微软雅黑" panose="020B0503020204020204" pitchFamily="34" charset="-122"/>
              </a:rPr>
              <a:t>Logcat</a:t>
            </a:r>
            <a:r>
              <a:rPr lang="zh-CN" altLang="zh-CN" sz="2000" dirty="0">
                <a:ea typeface="微软雅黑" panose="020B0503020204020204" pitchFamily="34" charset="-122"/>
              </a:rPr>
              <a:t>工具，帮助开发人员进行错误分析。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800" dirty="0">
                <a:ea typeface="微软雅黑" panose="020B0503020204020204" pitchFamily="34" charset="-122"/>
              </a:rPr>
              <a:t>Logcat</a:t>
            </a:r>
            <a:r>
              <a:rPr lang="zh-CN" altLang="zh-CN" sz="1800" dirty="0">
                <a:ea typeface="微软雅黑" panose="020B0503020204020204" pitchFamily="34" charset="-122"/>
              </a:rPr>
              <a:t>是用来获取</a:t>
            </a:r>
            <a:r>
              <a:rPr lang="zh-CN" altLang="zh-CN" sz="1800" b="1" dirty="0">
                <a:solidFill>
                  <a:srgbClr val="FF0000"/>
                </a:solidFill>
                <a:ea typeface="微软雅黑" panose="020B0503020204020204" pitchFamily="34" charset="-122"/>
              </a:rPr>
              <a:t>系统日志信息</a:t>
            </a:r>
            <a:r>
              <a:rPr lang="zh-CN" altLang="zh-CN" sz="1800" dirty="0">
                <a:ea typeface="微软雅黑" panose="020B0503020204020204" pitchFamily="34" charset="-122"/>
              </a:rPr>
              <a:t>的工具，集成于</a:t>
            </a:r>
            <a:r>
              <a:rPr lang="en-US" altLang="zh-CN" sz="1800" dirty="0">
                <a:ea typeface="微软雅黑" panose="020B0503020204020204" pitchFamily="34" charset="-122"/>
              </a:rPr>
              <a:t>Android</a:t>
            </a:r>
            <a:r>
              <a:rPr lang="zh-CN" altLang="zh-CN" sz="1800" dirty="0">
                <a:ea typeface="微软雅黑" panose="020B0503020204020204" pitchFamily="34" charset="-122"/>
              </a:rPr>
              <a:t>开发环境中。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默认情况下，应该能在</a:t>
            </a:r>
            <a:r>
              <a:rPr lang="en-US" altLang="zh-CN" sz="1800" dirty="0">
                <a:ea typeface="微软雅黑" panose="020B0503020204020204" pitchFamily="34" charset="-122"/>
              </a:rPr>
              <a:t>Android Studio</a:t>
            </a:r>
            <a:r>
              <a:rPr lang="zh-CN" altLang="en-US" sz="1800" dirty="0">
                <a:ea typeface="微软雅黑" panose="020B0503020204020204" pitchFamily="34" charset="-122"/>
              </a:rPr>
              <a:t>底部看见</a:t>
            </a:r>
            <a:r>
              <a:rPr lang="en-US" altLang="zh-CN" sz="1800" dirty="0" err="1">
                <a:ea typeface="微软雅黑" panose="020B0503020204020204" pitchFamily="34" charset="-122"/>
              </a:rPr>
              <a:t>LogCat</a:t>
            </a:r>
            <a:r>
              <a:rPr lang="zh-CN" altLang="en-US" sz="1800" dirty="0">
                <a:ea typeface="微软雅黑" panose="020B0503020204020204" pitchFamily="34" charset="-122"/>
              </a:rPr>
              <a:t>。如果看不到，请切换至</a:t>
            </a:r>
            <a:r>
              <a:rPr lang="en-US" altLang="zh-CN" sz="1800" dirty="0">
                <a:ea typeface="微软雅黑" panose="020B0503020204020204" pitchFamily="34" charset="-122"/>
              </a:rPr>
              <a:t>Android Monitor</a:t>
            </a:r>
            <a:r>
              <a:rPr lang="zh-CN" altLang="en-US" sz="1800" dirty="0">
                <a:ea typeface="微软雅黑" panose="020B0503020204020204" pitchFamily="34" charset="-122"/>
              </a:rPr>
              <a:t>工具窗口模式，并确保已选中</a:t>
            </a:r>
            <a:r>
              <a:rPr lang="en-US" altLang="zh-CN" sz="1800" dirty="0" err="1">
                <a:ea typeface="微软雅黑" panose="020B0503020204020204" pitchFamily="34" charset="-122"/>
              </a:rPr>
              <a:t>logcat</a:t>
            </a:r>
            <a:r>
              <a:rPr lang="zh-CN" altLang="en-US" sz="1800" dirty="0">
                <a:ea typeface="微软雅黑" panose="020B0503020204020204" pitchFamily="34" charset="-122"/>
              </a:rPr>
              <a:t>选项页。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为方便查找，可使用</a:t>
            </a:r>
            <a:r>
              <a:rPr lang="en-US" altLang="zh-CN" sz="1800" b="1" dirty="0">
                <a:solidFill>
                  <a:srgbClr val="FF0000"/>
                </a:solidFill>
                <a:ea typeface="微软雅黑" panose="020B0503020204020204" pitchFamily="34" charset="-122"/>
              </a:rPr>
              <a:t>TAG</a:t>
            </a: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</a:rPr>
              <a:t>常量</a:t>
            </a:r>
            <a:r>
              <a:rPr lang="zh-CN" altLang="en-US" sz="1800" dirty="0">
                <a:ea typeface="微软雅黑" panose="020B0503020204020204" pitchFamily="34" charset="-122"/>
              </a:rPr>
              <a:t>过滤日志输出。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pPr lvl="2" algn="just">
              <a:lnSpc>
                <a:spcPct val="120000"/>
              </a:lnSpc>
            </a:pPr>
            <a:r>
              <a:rPr lang="en-US" altLang="zh-CN" sz="1600" dirty="0"/>
              <a:t>Show only selected application</a:t>
            </a:r>
            <a:r>
              <a:rPr lang="zh-CN" altLang="en-US" sz="1600" dirty="0"/>
              <a:t>：控制只显示来自应用的日志信息</a:t>
            </a:r>
            <a:endParaRPr lang="zh-CN" altLang="zh-CN" sz="1600" dirty="0"/>
          </a:p>
          <a:p>
            <a:pPr algn="just">
              <a:lnSpc>
                <a:spcPct val="120000"/>
              </a:lnSpc>
            </a:pPr>
            <a:endParaRPr lang="en-US" dirty="0">
              <a:ea typeface="微软雅黑" panose="020B0503020204020204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Android</a:t>
            </a:r>
            <a:r>
              <a:rPr lang="zh-CN" altLang="en-US" sz="2200" dirty="0"/>
              <a:t>支持如表</a:t>
            </a:r>
            <a:r>
              <a:rPr lang="en-US" altLang="zh-CN" sz="2200" dirty="0"/>
              <a:t>3-2</a:t>
            </a:r>
            <a:r>
              <a:rPr lang="zh-CN" altLang="en-US" sz="2200" dirty="0"/>
              <a:t>所示的五种日志级别。每一个级别对应一个</a:t>
            </a:r>
            <a:r>
              <a:rPr lang="en-US" altLang="zh-CN" sz="2200" dirty="0"/>
              <a:t>Log</a:t>
            </a:r>
            <a:r>
              <a:rPr lang="zh-CN" altLang="en-US" sz="2200" dirty="0"/>
              <a:t>类方法。要输出什么级别的日志，调用对应的</a:t>
            </a:r>
            <a:r>
              <a:rPr lang="en-US" altLang="zh-CN" sz="2200" dirty="0"/>
              <a:t>Log</a:t>
            </a:r>
            <a:r>
              <a:rPr lang="zh-CN" altLang="en-US" sz="2200" dirty="0"/>
              <a:t>类方法就可以了。</a:t>
            </a:r>
            <a:endParaRPr lang="en-US" altLang="zh-CN" sz="2200" dirty="0"/>
          </a:p>
          <a:p>
            <a:r>
              <a:rPr lang="zh-CN" altLang="en-US" sz="2000" dirty="0"/>
              <a:t>所有的日志记录方法都有两种参数：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参数</a:t>
            </a:r>
            <a:r>
              <a:rPr lang="zh-CN" altLang="en-US" sz="2000" dirty="0"/>
              <a:t>和</a:t>
            </a:r>
            <a:r>
              <a:rPr lang="en-US" altLang="zh-CN" sz="2000" b="1" dirty="0" err="1">
                <a:solidFill>
                  <a:srgbClr val="C00000"/>
                </a:solidFill>
              </a:rPr>
              <a:t>msg</a:t>
            </a:r>
            <a:r>
              <a:rPr lang="zh-CN" altLang="en-US" sz="2000" b="1" dirty="0">
                <a:solidFill>
                  <a:srgbClr val="C00000"/>
                </a:solidFill>
              </a:rPr>
              <a:t>参数</a:t>
            </a:r>
            <a:r>
              <a:rPr lang="zh-CN" altLang="en-US" sz="2000" dirty="0"/>
              <a:t>；除</a:t>
            </a:r>
            <a:r>
              <a:rPr lang="en-US" altLang="zh-CN" sz="2000" dirty="0"/>
              <a:t>tag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msg</a:t>
            </a:r>
            <a:r>
              <a:rPr lang="zh-CN" altLang="en-US" sz="2000" dirty="0"/>
              <a:t>参数外再加上</a:t>
            </a:r>
            <a:r>
              <a:rPr lang="en-US" altLang="zh-CN" sz="2000" dirty="0" err="1"/>
              <a:t>Throwable</a:t>
            </a:r>
            <a:r>
              <a:rPr lang="zh-CN" altLang="en-US" sz="2000" dirty="0"/>
              <a:t>实例参数。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r>
              <a:rPr lang="en-US" altLang="zh-CN" dirty="0"/>
              <a:t> </a:t>
            </a:r>
            <a:r>
              <a:rPr lang="zh-CN" altLang="en-US" dirty="0"/>
              <a:t>输出日志信息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r="5309"/>
          <a:stretch/>
        </p:blipFill>
        <p:spPr bwMode="auto">
          <a:xfrm>
            <a:off x="171451" y="2714623"/>
            <a:ext cx="8828256" cy="264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r>
              <a:rPr lang="en-US" altLang="zh-CN" dirty="0"/>
              <a:t>, activity_main.xml</a:t>
            </a:r>
          </a:p>
          <a:p>
            <a:r>
              <a:rPr lang="zh-CN" altLang="en-US" dirty="0"/>
              <a:t>子活动：</a:t>
            </a:r>
            <a:endParaRPr lang="en-US" altLang="zh-CN" dirty="0"/>
          </a:p>
          <a:p>
            <a:pPr lvl="1"/>
            <a:r>
              <a:rPr lang="en-US" altLang="zh-CN" b="1" dirty="0" err="1"/>
              <a:t>NormalActivity</a:t>
            </a:r>
            <a:r>
              <a:rPr lang="en-US" altLang="zh-CN" dirty="0"/>
              <a:t>, normal_layout.xml</a:t>
            </a:r>
          </a:p>
          <a:p>
            <a:pPr lvl="1"/>
            <a:r>
              <a:rPr lang="en-US" altLang="zh-CN" b="1" dirty="0" err="1"/>
              <a:t>DialogActivity</a:t>
            </a:r>
            <a:r>
              <a:rPr lang="en-US" altLang="zh-CN" dirty="0"/>
              <a:t>, dialog_layout.xml,</a:t>
            </a:r>
            <a:r>
              <a:rPr lang="zh-CN" altLang="en-US" dirty="0"/>
              <a:t>对话框式的活动，实现半遮挡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2675823"/>
            <a:ext cx="4092468" cy="284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zh-CN" sz="1500" dirty="0">
                <a:solidFill>
                  <a:prstClr val="black"/>
                </a:solidFill>
              </a:rPr>
              <a:t>&lt;?xml version="1.0" encoding="utf-8"?&gt;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en-US" altLang="zh-CN" sz="1500" dirty="0">
                <a:solidFill>
                  <a:prstClr val="black"/>
                </a:solidFill>
              </a:rPr>
              <a:t>&lt;</a:t>
            </a:r>
            <a:r>
              <a:rPr lang="en-US" altLang="zh-CN" sz="15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1500" dirty="0" err="1">
                <a:solidFill>
                  <a:prstClr val="black"/>
                </a:solidFill>
              </a:rPr>
              <a:t>xmlns:android</a:t>
            </a:r>
            <a:r>
              <a:rPr lang="en-US" altLang="zh-CN" sz="1500" dirty="0">
                <a:solidFill>
                  <a:prstClr val="black"/>
                </a:solidFill>
              </a:rPr>
              <a:t>="http://schemas.android.com/</a:t>
            </a:r>
            <a:r>
              <a:rPr lang="en-US" altLang="zh-CN" sz="1500" dirty="0" err="1">
                <a:solidFill>
                  <a:prstClr val="black"/>
                </a:solidFill>
              </a:rPr>
              <a:t>apk</a:t>
            </a:r>
            <a:r>
              <a:rPr lang="en-US" altLang="zh-CN" sz="1500" dirty="0">
                <a:solidFill>
                  <a:prstClr val="black"/>
                </a:solidFill>
              </a:rPr>
              <a:t>/res/android"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android:orientation</a:t>
            </a:r>
            <a:r>
              <a:rPr lang="en-US" altLang="zh-CN" sz="1500" dirty="0">
                <a:solidFill>
                  <a:prstClr val="black"/>
                </a:solidFill>
              </a:rPr>
              <a:t>="vertical"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>
                <a:solidFill>
                  <a:prstClr val="black"/>
                </a:solidFill>
              </a:rPr>
              <a:t>&lt;</a:t>
            </a:r>
            <a:r>
              <a:rPr lang="en-US" altLang="zh-CN" sz="1500" dirty="0" err="1">
                <a:solidFill>
                  <a:prstClr val="black"/>
                </a:solidFill>
              </a:rPr>
              <a:t>TextView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wrap_content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android:text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b="1" dirty="0">
                <a:solidFill>
                  <a:prstClr val="black"/>
                </a:solidFill>
              </a:rPr>
              <a:t>This is a normal activity</a:t>
            </a:r>
            <a:r>
              <a:rPr lang="en-US" altLang="zh-CN" sz="1500" dirty="0">
                <a:solidFill>
                  <a:prstClr val="black"/>
                </a:solidFill>
              </a:rPr>
              <a:t>"/&gt;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en-US" altLang="zh-CN" sz="1500" dirty="0">
                <a:solidFill>
                  <a:prstClr val="black"/>
                </a:solidFill>
              </a:rPr>
              <a:t>&lt;/</a:t>
            </a:r>
            <a:r>
              <a:rPr lang="en-US" altLang="zh-CN" sz="15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500" dirty="0">
                <a:solidFill>
                  <a:prstClr val="black"/>
                </a:solidFill>
              </a:rPr>
              <a:t>&gt;</a:t>
            </a:r>
            <a:endParaRPr lang="zh-CN" altLang="en-US" sz="1500" dirty="0" err="1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2870" y="2675823"/>
            <a:ext cx="3986909" cy="284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zh-CN" sz="1500" dirty="0">
                <a:solidFill>
                  <a:prstClr val="black"/>
                </a:solidFill>
              </a:rPr>
              <a:t>&lt;?xml version="1.0" encoding="utf-8"?&gt;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en-US" altLang="zh-CN" sz="1500" dirty="0">
                <a:solidFill>
                  <a:prstClr val="black"/>
                </a:solidFill>
              </a:rPr>
              <a:t>&lt;</a:t>
            </a:r>
            <a:r>
              <a:rPr lang="en-US" altLang="zh-CN" sz="15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1500" dirty="0" err="1">
                <a:solidFill>
                  <a:prstClr val="black"/>
                </a:solidFill>
              </a:rPr>
              <a:t>xmlns:android</a:t>
            </a:r>
            <a:r>
              <a:rPr lang="en-US" altLang="zh-CN" sz="1500" dirty="0">
                <a:solidFill>
                  <a:prstClr val="black"/>
                </a:solidFill>
              </a:rPr>
              <a:t>="http://schemas.android.com/</a:t>
            </a:r>
            <a:r>
              <a:rPr lang="en-US" altLang="zh-CN" sz="1500" dirty="0" err="1">
                <a:solidFill>
                  <a:prstClr val="black"/>
                </a:solidFill>
              </a:rPr>
              <a:t>apk</a:t>
            </a:r>
            <a:r>
              <a:rPr lang="en-US" altLang="zh-CN" sz="1500" dirty="0">
                <a:solidFill>
                  <a:prstClr val="black"/>
                </a:solidFill>
              </a:rPr>
              <a:t>/res/android"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android:orientation</a:t>
            </a:r>
            <a:r>
              <a:rPr lang="en-US" altLang="zh-CN" sz="1500" dirty="0">
                <a:solidFill>
                  <a:prstClr val="black"/>
                </a:solidFill>
              </a:rPr>
              <a:t>="vertical"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</a:t>
            </a:r>
            <a:r>
              <a:rPr lang="en-US" altLang="zh-CN" sz="1500" dirty="0">
                <a:solidFill>
                  <a:prstClr val="black"/>
                </a:solidFill>
              </a:rPr>
              <a:t>&lt;</a:t>
            </a:r>
            <a:r>
              <a:rPr lang="en-US" altLang="zh-CN" sz="1500" dirty="0" err="1">
                <a:solidFill>
                  <a:prstClr val="black"/>
                </a:solidFill>
              </a:rPr>
              <a:t>TextView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dirty="0" err="1">
                <a:solidFill>
                  <a:prstClr val="black"/>
                </a:solidFill>
              </a:rPr>
              <a:t>wrap_content</a:t>
            </a:r>
            <a:r>
              <a:rPr lang="en-US" altLang="zh-CN" sz="1500" dirty="0">
                <a:solidFill>
                  <a:prstClr val="black"/>
                </a:solidFill>
              </a:rPr>
              <a:t>"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zh-CN" altLang="en-US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android:text</a:t>
            </a:r>
            <a:r>
              <a:rPr lang="en-US" altLang="zh-CN" sz="1500" dirty="0">
                <a:solidFill>
                  <a:prstClr val="black"/>
                </a:solidFill>
              </a:rPr>
              <a:t>="</a:t>
            </a:r>
            <a:r>
              <a:rPr lang="en-US" altLang="zh-CN" sz="1500" b="1" dirty="0">
                <a:solidFill>
                  <a:prstClr val="black"/>
                </a:solidFill>
              </a:rPr>
              <a:t>This is a dialog activity</a:t>
            </a:r>
            <a:r>
              <a:rPr lang="en-US" altLang="zh-CN" sz="1500" dirty="0">
                <a:solidFill>
                  <a:prstClr val="black"/>
                </a:solidFill>
              </a:rPr>
              <a:t>"/&gt;</a:t>
            </a:r>
            <a:endParaRPr lang="zh-CN" altLang="en-US" sz="1500" dirty="0">
              <a:solidFill>
                <a:prstClr val="black"/>
              </a:solidFill>
            </a:endParaRPr>
          </a:p>
          <a:p>
            <a:r>
              <a:rPr lang="en-US" altLang="zh-CN" sz="1500" dirty="0">
                <a:solidFill>
                  <a:prstClr val="black"/>
                </a:solidFill>
              </a:rPr>
              <a:t>&lt;/</a:t>
            </a:r>
            <a:r>
              <a:rPr lang="en-US" altLang="zh-CN" sz="15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500" dirty="0">
                <a:solidFill>
                  <a:prstClr val="black"/>
                </a:solidFill>
              </a:rPr>
              <a:t>&gt;</a:t>
            </a:r>
            <a:endParaRPr lang="zh-CN" altLang="en-US" sz="1500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r>
              <a:rPr lang="en-US" altLang="zh-CN" dirty="0"/>
              <a:t>, activity_main.xml</a:t>
            </a:r>
          </a:p>
          <a:p>
            <a:r>
              <a:rPr lang="zh-CN" altLang="en-US" dirty="0"/>
              <a:t>子活动：</a:t>
            </a:r>
            <a:endParaRPr lang="en-US" altLang="zh-CN" dirty="0"/>
          </a:p>
          <a:p>
            <a:pPr lvl="1"/>
            <a:r>
              <a:rPr lang="en-US" altLang="zh-CN" b="1" dirty="0" err="1"/>
              <a:t>NormalActivity</a:t>
            </a:r>
            <a:r>
              <a:rPr lang="en-US" altLang="zh-CN" dirty="0"/>
              <a:t>, normal_layout.xml</a:t>
            </a:r>
          </a:p>
          <a:p>
            <a:pPr lvl="1"/>
            <a:r>
              <a:rPr lang="en-US" altLang="zh-CN" b="1" dirty="0" err="1"/>
              <a:t>DialogActivity</a:t>
            </a:r>
            <a:r>
              <a:rPr lang="en-US" altLang="zh-CN" dirty="0"/>
              <a:t>, dialog_layout.xml,</a:t>
            </a:r>
            <a:r>
              <a:rPr lang="zh-CN" altLang="en-US" dirty="0"/>
              <a:t>对话框式的活动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8915" y="3323407"/>
            <a:ext cx="7004482" cy="1180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lIns="71323" tIns="35662" rIns="71323" bIns="35662" rtlCol="0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</a:rPr>
              <a:t> </a:t>
            </a:r>
            <a:r>
              <a:rPr lang="en-US" altLang="zh-CN" sz="1800" dirty="0">
                <a:solidFill>
                  <a:prstClr val="black"/>
                </a:solidFill>
              </a:rPr>
              <a:t>&lt;activity </a:t>
            </a:r>
            <a:r>
              <a:rPr lang="en-US" altLang="zh-CN" sz="1800" dirty="0" err="1">
                <a:solidFill>
                  <a:prstClr val="black"/>
                </a:solidFill>
              </a:rPr>
              <a:t>android:name</a:t>
            </a:r>
            <a:r>
              <a:rPr lang="en-US" altLang="zh-CN" sz="1800" dirty="0">
                <a:solidFill>
                  <a:prstClr val="black"/>
                </a:solidFill>
              </a:rPr>
              <a:t>=“.</a:t>
            </a:r>
            <a:r>
              <a:rPr lang="en-US" altLang="zh-CN" sz="1800" dirty="0" err="1">
                <a:solidFill>
                  <a:prstClr val="black"/>
                </a:solidFill>
              </a:rPr>
              <a:t>NormalActivity</a:t>
            </a:r>
            <a:r>
              <a:rPr lang="en-US" altLang="zh-CN" sz="1800" dirty="0">
                <a:solidFill>
                  <a:prstClr val="black"/>
                </a:solidFill>
              </a:rPr>
              <a:t>”/&gt;</a:t>
            </a:r>
            <a:endParaRPr lang="zh-CN" altLang="en-US" sz="1800" dirty="0">
              <a:solidFill>
                <a:prstClr val="black"/>
              </a:solidFill>
            </a:endParaRPr>
          </a:p>
          <a:p>
            <a:r>
              <a:rPr lang="en-US" altLang="zh-CN" sz="1800" dirty="0">
                <a:solidFill>
                  <a:prstClr val="black"/>
                </a:solidFill>
              </a:rPr>
              <a:t> &lt;activity </a:t>
            </a:r>
            <a:r>
              <a:rPr lang="en-US" altLang="zh-CN" sz="1800" dirty="0" err="1">
                <a:solidFill>
                  <a:prstClr val="black"/>
                </a:solidFill>
              </a:rPr>
              <a:t>android:name</a:t>
            </a:r>
            <a:r>
              <a:rPr lang="en-US" altLang="zh-CN" sz="1800" dirty="0">
                <a:solidFill>
                  <a:prstClr val="black"/>
                </a:solidFill>
              </a:rPr>
              <a:t>=".</a:t>
            </a:r>
            <a:r>
              <a:rPr lang="en-US" altLang="zh-CN" sz="1800" dirty="0" err="1">
                <a:solidFill>
                  <a:prstClr val="black"/>
                </a:solidFill>
              </a:rPr>
              <a:t>DialogActivity</a:t>
            </a:r>
            <a:r>
              <a:rPr lang="en-US" altLang="zh-CN" sz="1800" dirty="0">
                <a:solidFill>
                  <a:prstClr val="black"/>
                </a:solidFill>
              </a:rPr>
              <a:t>"</a:t>
            </a:r>
            <a:endParaRPr lang="zh-CN" altLang="en-US" sz="1800" dirty="0">
              <a:solidFill>
                <a:prstClr val="black"/>
              </a:solidFill>
            </a:endParaRPr>
          </a:p>
          <a:p>
            <a:r>
              <a:rPr lang="en-US" altLang="zh-CN" sz="1800" dirty="0">
                <a:solidFill>
                  <a:prstClr val="black"/>
                </a:solidFill>
              </a:rPr>
              <a:t>    </a:t>
            </a:r>
            <a:r>
              <a:rPr lang="en-US" altLang="zh-CN" sz="1800" b="1" dirty="0" err="1">
                <a:solidFill>
                  <a:srgbClr val="002060"/>
                </a:solidFill>
              </a:rPr>
              <a:t>android:theme</a:t>
            </a:r>
            <a:r>
              <a:rPr lang="en-US" altLang="zh-CN" sz="1800" b="1" dirty="0">
                <a:solidFill>
                  <a:srgbClr val="002060"/>
                </a:solidFill>
              </a:rPr>
              <a:t>="@style/</a:t>
            </a:r>
            <a:r>
              <a:rPr lang="en-US" altLang="zh-CN" sz="1800" b="1" dirty="0" err="1">
                <a:solidFill>
                  <a:srgbClr val="002060"/>
                </a:solidFill>
              </a:rPr>
              <a:t>Theme.AppCompat.Dialog</a:t>
            </a:r>
            <a:r>
              <a:rPr lang="en-US" altLang="zh-CN" sz="1800" b="1" dirty="0">
                <a:solidFill>
                  <a:srgbClr val="002060"/>
                </a:solidFill>
              </a:rPr>
              <a:t>"&gt;</a:t>
            </a:r>
            <a:endParaRPr lang="zh-CN" altLang="en-US" sz="1800" b="1" dirty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prstClr val="black"/>
                </a:solidFill>
              </a:rPr>
              <a:t> </a:t>
            </a:r>
            <a:r>
              <a:rPr lang="en-US" altLang="zh-CN" sz="1800" dirty="0">
                <a:solidFill>
                  <a:prstClr val="black"/>
                </a:solidFill>
              </a:rPr>
              <a:t>&lt;/activity&gt;</a:t>
            </a:r>
            <a:endParaRPr lang="zh-CN" altLang="en-US" sz="1800" dirty="0" err="1">
              <a:solidFill>
                <a:prstClr val="black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6871316" y="2086253"/>
            <a:ext cx="1970843" cy="108751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AndroidManifest.xml</a:t>
            </a:r>
            <a:r>
              <a:rPr lang="zh-CN" altLang="en-US" dirty="0">
                <a:solidFill>
                  <a:prstClr val="black"/>
                </a:solidFill>
              </a:rPr>
              <a:t>中进行配置</a:t>
            </a:r>
          </a:p>
        </p:txBody>
      </p:sp>
    </p:spTree>
    <p:extLst>
      <p:ext uri="{BB962C8B-B14F-4D97-AF65-F5344CB8AC3E}">
        <p14:creationId xmlns:p14="http://schemas.microsoft.com/office/powerpoint/2010/main" val="12212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r>
              <a:rPr lang="en-US" altLang="zh-CN" dirty="0"/>
              <a:t>, activity_main.xml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338" y="1428853"/>
            <a:ext cx="6029325" cy="42577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&lt;?xml version="1.0" encoding="utf-8"?&gt;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&lt;</a:t>
            </a:r>
            <a:r>
              <a:rPr lang="en-US" altLang="zh-CN" sz="16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</a:rPr>
              <a:t>xmlns:android</a:t>
            </a:r>
            <a:r>
              <a:rPr lang="en-US" altLang="zh-CN" sz="1600" dirty="0">
                <a:solidFill>
                  <a:prstClr val="black"/>
                </a:solidFill>
              </a:rPr>
              <a:t>="http://schemas.android.com/</a:t>
            </a:r>
            <a:r>
              <a:rPr lang="en-US" altLang="zh-CN" sz="1600" dirty="0" err="1">
                <a:solidFill>
                  <a:prstClr val="black"/>
                </a:solidFill>
              </a:rPr>
              <a:t>apk</a:t>
            </a:r>
            <a:r>
              <a:rPr lang="en-US" altLang="zh-CN" sz="1600" dirty="0">
                <a:solidFill>
                  <a:prstClr val="black"/>
                </a:solidFill>
              </a:rPr>
              <a:t>/res/android"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android:orientation</a:t>
            </a:r>
            <a:r>
              <a:rPr lang="en-US" altLang="zh-CN" sz="1600" dirty="0">
                <a:solidFill>
                  <a:prstClr val="black"/>
                </a:solidFill>
              </a:rPr>
              <a:t>="vertical"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600" dirty="0">
                <a:solidFill>
                  <a:prstClr val="black"/>
                </a:solidFill>
              </a:rPr>
              <a:t>"&gt;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</a:rPr>
              <a:t>&lt;Button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android:id</a:t>
            </a:r>
            <a:r>
              <a:rPr lang="en-US" altLang="zh-CN" sz="1600" dirty="0">
                <a:solidFill>
                  <a:prstClr val="black"/>
                </a:solidFill>
              </a:rPr>
              <a:t>="@+id</a:t>
            </a:r>
            <a:r>
              <a:rPr lang="en-US" altLang="zh-CN" sz="1600" b="1" dirty="0">
                <a:solidFill>
                  <a:prstClr val="black"/>
                </a:solidFill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</a:rPr>
              <a:t>start_normal_activity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wrap_content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android:text</a:t>
            </a:r>
            <a:r>
              <a:rPr lang="en-US" altLang="zh-CN" sz="1600" dirty="0">
                <a:solidFill>
                  <a:prstClr val="black"/>
                </a:solidFill>
              </a:rPr>
              <a:t>="Start </a:t>
            </a:r>
            <a:r>
              <a:rPr lang="en-US" altLang="zh-CN" sz="1600" dirty="0" err="1">
                <a:solidFill>
                  <a:prstClr val="black"/>
                </a:solidFill>
              </a:rPr>
              <a:t>NormalActivity</a:t>
            </a:r>
            <a:r>
              <a:rPr lang="en-US" altLang="zh-CN" sz="1600" dirty="0">
                <a:solidFill>
                  <a:prstClr val="black"/>
                </a:solidFill>
              </a:rPr>
              <a:t>" /&gt;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</a:t>
            </a:r>
            <a:r>
              <a:rPr lang="en-US" altLang="zh-CN" sz="1600" dirty="0">
                <a:solidFill>
                  <a:prstClr val="black"/>
                </a:solidFill>
              </a:rPr>
              <a:t>&lt;Button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android:id</a:t>
            </a:r>
            <a:r>
              <a:rPr lang="en-US" altLang="zh-CN" sz="1600" dirty="0">
                <a:solidFill>
                  <a:prstClr val="black"/>
                </a:solidFill>
              </a:rPr>
              <a:t>="@+id/</a:t>
            </a:r>
            <a:r>
              <a:rPr lang="en-US" altLang="zh-CN" sz="1600" b="1" dirty="0" err="1">
                <a:solidFill>
                  <a:prstClr val="black"/>
                </a:solidFill>
              </a:rPr>
              <a:t>start_dialog_activity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android:layout_width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match_parent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android:layout_height</a:t>
            </a:r>
            <a:r>
              <a:rPr lang="en-US" altLang="zh-CN" sz="1600" dirty="0">
                <a:solidFill>
                  <a:prstClr val="black"/>
                </a:solidFill>
              </a:rPr>
              <a:t>="</a:t>
            </a:r>
            <a:r>
              <a:rPr lang="en-US" altLang="zh-CN" sz="1600" dirty="0" err="1">
                <a:solidFill>
                  <a:prstClr val="black"/>
                </a:solidFill>
              </a:rPr>
              <a:t>wrap_content</a:t>
            </a:r>
            <a:r>
              <a:rPr lang="en-US" altLang="zh-CN" sz="1600" dirty="0">
                <a:solidFill>
                  <a:prstClr val="black"/>
                </a:solidFill>
              </a:rPr>
              <a:t>"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</a:rPr>
              <a:t>android:text</a:t>
            </a:r>
            <a:r>
              <a:rPr lang="en-US" altLang="zh-CN" sz="1600" dirty="0">
                <a:solidFill>
                  <a:prstClr val="black"/>
                </a:solidFill>
              </a:rPr>
              <a:t>="Start </a:t>
            </a:r>
            <a:r>
              <a:rPr lang="en-US" altLang="zh-CN" sz="1600" dirty="0" err="1">
                <a:solidFill>
                  <a:prstClr val="black"/>
                </a:solidFill>
              </a:rPr>
              <a:t>DialogActivity</a:t>
            </a:r>
            <a:r>
              <a:rPr lang="en-US" altLang="zh-CN" sz="1600" dirty="0">
                <a:solidFill>
                  <a:prstClr val="black"/>
                </a:solidFill>
              </a:rPr>
              <a:t>" /&gt;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&lt;/</a:t>
            </a:r>
            <a:r>
              <a:rPr lang="en-US" altLang="zh-CN" sz="1600" dirty="0" err="1">
                <a:solidFill>
                  <a:prstClr val="black"/>
                </a:solidFill>
              </a:rPr>
              <a:t>LinearLayout</a:t>
            </a:r>
            <a:r>
              <a:rPr lang="en-US" altLang="zh-CN" sz="1600" dirty="0">
                <a:solidFill>
                  <a:prstClr val="black"/>
                </a:solidFill>
              </a:rPr>
              <a:t>&gt;</a:t>
            </a:r>
            <a:endParaRPr lang="zh-CN" altLang="en-US" sz="1600" dirty="0" err="1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65" y="1428853"/>
            <a:ext cx="2455360" cy="428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4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活动是什么？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活动的基本用法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在活动之间穿梭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 案例实现：启动页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活动的生命周期</a:t>
            </a:r>
            <a:endParaRPr lang="en-US" altLang="zh-CN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活动的启动模式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</a:p>
        </p:txBody>
      </p:sp>
    </p:spTree>
    <p:extLst>
      <p:ext uri="{BB962C8B-B14F-4D97-AF65-F5344CB8AC3E}">
        <p14:creationId xmlns:p14="http://schemas.microsoft.com/office/powerpoint/2010/main" val="21445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endParaRPr lang="en-US" altLang="zh-CN" dirty="0"/>
          </a:p>
          <a:p>
            <a:pPr marL="663306" lvl="1" indent="-356616">
              <a:buFont typeface="+mj-lt"/>
              <a:buAutoNum type="arabicPeriod"/>
            </a:pPr>
            <a:r>
              <a:rPr lang="zh-CN" altLang="en-US" dirty="0"/>
              <a:t>两个按钮的单击事件监听处理，一个用于启动</a:t>
            </a:r>
            <a:r>
              <a:rPr lang="en-US" altLang="zh-CN" dirty="0" err="1"/>
              <a:t>NormalActivity</a:t>
            </a:r>
            <a:r>
              <a:rPr lang="zh-CN" altLang="en-US" dirty="0"/>
              <a:t>，另一个用于启动</a:t>
            </a:r>
            <a:r>
              <a:rPr lang="en-US" altLang="zh-CN" dirty="0" err="1"/>
              <a:t>DialogActivity</a:t>
            </a:r>
            <a:endParaRPr lang="en-US" altLang="zh-CN" dirty="0"/>
          </a:p>
          <a:p>
            <a:pPr marL="663306" lvl="1" indent="-356616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重载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  <a:r>
              <a:rPr lang="zh-CN" altLang="en-US" b="1" dirty="0">
                <a:solidFill>
                  <a:srgbClr val="C00000"/>
                </a:solidFill>
              </a:rPr>
              <a:t>个回调函数</a:t>
            </a:r>
            <a:r>
              <a:rPr lang="zh-CN" altLang="en-US" dirty="0"/>
              <a:t>，</a:t>
            </a:r>
            <a:r>
              <a:rPr lang="zh-CN" altLang="zh-CN" b="1" dirty="0"/>
              <a:t>增加日志输出信息</a:t>
            </a:r>
            <a:r>
              <a:rPr lang="zh-CN" altLang="en-US" b="1" dirty="0"/>
              <a:t>，例如：</a:t>
            </a:r>
            <a:endParaRPr lang="en-US" altLang="zh-CN" b="1" dirty="0"/>
          </a:p>
          <a:p>
            <a:pPr marL="663306" lvl="1" indent="-356616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5" name="矩形 4"/>
          <p:cNvSpPr/>
          <p:nvPr/>
        </p:nvSpPr>
        <p:spPr>
          <a:xfrm>
            <a:off x="1245094" y="2792013"/>
            <a:ext cx="4572000" cy="2011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lIns="71323" tIns="35662" rIns="71323" bIns="35662">
            <a:spAutoFit/>
          </a:bodyPr>
          <a:lstStyle/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(TAG,"</a:t>
            </a:r>
            <a:r>
              <a:rPr lang="en-US" altLang="zh-CN" sz="1800" dirty="0" err="1">
                <a:solidFill>
                  <a:prstClr val="black"/>
                </a:solidFill>
              </a:rPr>
              <a:t>OnCreate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onStart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onResume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onRestart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onPause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Log.i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onStop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800" dirty="0" err="1">
                <a:solidFill>
                  <a:prstClr val="black"/>
                </a:solidFill>
              </a:rPr>
              <a:t>Log.d</a:t>
            </a:r>
            <a:r>
              <a:rPr lang="en-US" altLang="zh-CN" sz="1800" dirty="0">
                <a:solidFill>
                  <a:prstClr val="black"/>
                </a:solidFill>
              </a:rPr>
              <a:t>(TAG, "</a:t>
            </a:r>
            <a:r>
              <a:rPr lang="en-US" altLang="zh-CN" sz="1800" dirty="0" err="1">
                <a:solidFill>
                  <a:prstClr val="black"/>
                </a:solidFill>
              </a:rPr>
              <a:t>onDestroy</a:t>
            </a:r>
            <a:r>
              <a:rPr lang="en-US" altLang="zh-CN" sz="1800" dirty="0">
                <a:solidFill>
                  <a:prstClr val="black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974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endParaRPr lang="en-US" altLang="zh-CN" dirty="0"/>
          </a:p>
          <a:p>
            <a:pPr marL="306690" lvl="1" indent="0">
              <a:buNone/>
            </a:pPr>
            <a:r>
              <a:rPr lang="zh-CN" altLang="en-US" dirty="0"/>
              <a:t>测试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启动应用程序，启动主活动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单击主界面中的第一个按钮（</a:t>
            </a:r>
            <a:r>
              <a:rPr lang="en-US" altLang="zh-CN" dirty="0"/>
              <a:t> Start </a:t>
            </a:r>
            <a:r>
              <a:rPr lang="en-US" altLang="zh-CN" dirty="0" err="1"/>
              <a:t>NormalActivity</a:t>
            </a:r>
            <a:r>
              <a:rPr lang="en-US" altLang="zh-CN" dirty="0"/>
              <a:t> </a:t>
            </a:r>
            <a:r>
              <a:rPr lang="zh-CN" altLang="en-US" dirty="0"/>
              <a:t>），启动</a:t>
            </a:r>
            <a:r>
              <a:rPr lang="en-US" altLang="zh-CN" dirty="0" err="1"/>
              <a:t>NormalActivity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按下</a:t>
            </a:r>
            <a:r>
              <a:rPr lang="en-US" altLang="zh-CN" dirty="0"/>
              <a:t>back</a:t>
            </a:r>
            <a:r>
              <a:rPr lang="zh-CN" altLang="en-US" dirty="0"/>
              <a:t>键返回</a:t>
            </a:r>
            <a:r>
              <a:rPr lang="en-US" altLang="zh-CN" dirty="0" err="1"/>
              <a:t>MainActivity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4" name="矩形 3"/>
          <p:cNvSpPr/>
          <p:nvPr/>
        </p:nvSpPr>
        <p:spPr>
          <a:xfrm>
            <a:off x="200025" y="3245000"/>
            <a:ext cx="8943975" cy="228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1323" tIns="35662" rIns="71323" bIns="35662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① 09-20 11:34:04.438 6071-6071/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sz="1800" dirty="0" err="1">
                <a:solidFill>
                  <a:srgbClr val="FF0000"/>
                </a:solidFill>
              </a:rPr>
              <a:t>MainActivity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 err="1">
                <a:solidFill>
                  <a:srgbClr val="FF0000"/>
                </a:solidFill>
              </a:rPr>
              <a:t>onCreate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① 09-20 11:34:04.457 6071-6071/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sz="1800" dirty="0" err="1">
                <a:solidFill>
                  <a:srgbClr val="FF0000"/>
                </a:solidFill>
              </a:rPr>
              <a:t>MainActivity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 err="1">
                <a:solidFill>
                  <a:srgbClr val="FF0000"/>
                </a:solidFill>
              </a:rPr>
              <a:t>onStart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① 09-20 11:34:04.457 6071-6071/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sz="1800" dirty="0" err="1">
                <a:solidFill>
                  <a:srgbClr val="FF0000"/>
                </a:solidFill>
              </a:rPr>
              <a:t>MainActivity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 err="1">
                <a:solidFill>
                  <a:srgbClr val="FF0000"/>
                </a:solidFill>
              </a:rPr>
              <a:t>onResume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② 09-20 11:38:25.820 6071-6071/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sz="1800" dirty="0" err="1">
                <a:solidFill>
                  <a:prstClr val="black"/>
                </a:solidFill>
              </a:rPr>
              <a:t>MainActivity</a:t>
            </a:r>
            <a:r>
              <a:rPr lang="en-US" altLang="zh-CN" sz="1800" dirty="0">
                <a:solidFill>
                  <a:prstClr val="black"/>
                </a:solidFill>
              </a:rPr>
              <a:t>: </a:t>
            </a:r>
            <a:r>
              <a:rPr lang="en-US" altLang="zh-CN" sz="1800" b="1" dirty="0" err="1">
                <a:solidFill>
                  <a:prstClr val="black"/>
                </a:solidFill>
              </a:rPr>
              <a:t>onPause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② 09-20 11:38:26.554 6071-6071/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sz="1800" dirty="0" err="1">
                <a:solidFill>
                  <a:prstClr val="black"/>
                </a:solidFill>
              </a:rPr>
              <a:t>MainActivity</a:t>
            </a:r>
            <a:r>
              <a:rPr lang="en-US" altLang="zh-CN" sz="1800" dirty="0">
                <a:solidFill>
                  <a:prstClr val="black"/>
                </a:solidFill>
              </a:rPr>
              <a:t>: </a:t>
            </a:r>
            <a:r>
              <a:rPr lang="en-US" altLang="zh-CN" sz="1800" b="1" dirty="0" err="1">
                <a:solidFill>
                  <a:prstClr val="black"/>
                </a:solidFill>
              </a:rPr>
              <a:t>onStop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11:39:34.681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onRestart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11:39:34.682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onStart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11:39:34.682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onResume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962025"/>
            <a:ext cx="3929281" cy="43084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主活动：</a:t>
            </a:r>
            <a:r>
              <a:rPr lang="en-US" altLang="zh-CN" sz="1800" b="1" dirty="0" err="1"/>
              <a:t>MainActivity</a:t>
            </a:r>
            <a:endParaRPr lang="en-US" altLang="zh-CN" sz="1800" dirty="0"/>
          </a:p>
          <a:p>
            <a:pPr marL="306690" lvl="1" indent="0">
              <a:buNone/>
            </a:pPr>
            <a:r>
              <a:rPr lang="zh-CN" altLang="en-US" sz="1600" dirty="0"/>
              <a:t>测试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600" dirty="0"/>
              <a:t>启动应用程序，启动主活动</a:t>
            </a:r>
            <a:r>
              <a:rPr lang="en-US" altLang="zh-CN" sz="1600" dirty="0" err="1"/>
              <a:t>MainActivity</a:t>
            </a:r>
            <a:endParaRPr lang="en-US" altLang="zh-CN" sz="16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600" dirty="0"/>
              <a:t>单击主界面中的第一个按钮（</a:t>
            </a:r>
            <a:r>
              <a:rPr lang="en-US" altLang="zh-CN" sz="1600" dirty="0"/>
              <a:t> Start </a:t>
            </a:r>
            <a:r>
              <a:rPr lang="en-US" altLang="zh-CN" sz="1600" dirty="0" err="1"/>
              <a:t>NormalActivity</a:t>
            </a:r>
            <a:r>
              <a:rPr lang="en-US" altLang="zh-CN" sz="1600" dirty="0"/>
              <a:t> </a:t>
            </a:r>
            <a:r>
              <a:rPr lang="zh-CN" altLang="en-US" sz="1600" dirty="0"/>
              <a:t>），启动</a:t>
            </a:r>
            <a:r>
              <a:rPr lang="en-US" altLang="zh-CN" sz="1600" dirty="0" err="1"/>
              <a:t>NormalActivity</a:t>
            </a:r>
            <a:endParaRPr lang="en-US" altLang="zh-CN" sz="16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600" dirty="0"/>
              <a:t>按下</a:t>
            </a:r>
            <a:r>
              <a:rPr lang="en-US" altLang="zh-CN" sz="1600" dirty="0"/>
              <a:t>back</a:t>
            </a:r>
            <a:r>
              <a:rPr lang="zh-CN" altLang="en-US" sz="1600" dirty="0"/>
              <a:t>键返回</a:t>
            </a:r>
            <a:r>
              <a:rPr lang="en-US" altLang="zh-CN" sz="1600" dirty="0" err="1"/>
              <a:t>MainActivity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活动的生命周期的体验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5A6037-2476-4EF1-8E4D-FEE53DCC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38" y="110490"/>
            <a:ext cx="3903966" cy="508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70F6B3-FA4B-4791-A44D-AD7033405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86" r="6460"/>
          <a:stretch/>
        </p:blipFill>
        <p:spPr>
          <a:xfrm>
            <a:off x="2266950" y="3227214"/>
            <a:ext cx="1914525" cy="20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05" y="2311238"/>
            <a:ext cx="4018250" cy="295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6047" y="1023877"/>
            <a:ext cx="3962108" cy="527538"/>
          </a:xfrm>
        </p:spPr>
        <p:txBody>
          <a:bodyPr>
            <a:normAutofit/>
          </a:bodyPr>
          <a:lstStyle/>
          <a:p>
            <a:r>
              <a:rPr lang="zh-CN" altLang="en-US" dirty="0"/>
              <a:t>结果是否有些混乱？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72112" y="1287646"/>
            <a:ext cx="2614613" cy="201435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88230" y="4139713"/>
            <a:ext cx="3955733" cy="82550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419308" y="2999154"/>
            <a:ext cx="463354" cy="6056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主活动：</a:t>
            </a:r>
            <a:r>
              <a:rPr lang="en-US" altLang="zh-CN" b="1" dirty="0" err="1"/>
              <a:t>MainActivity</a:t>
            </a:r>
            <a:endParaRPr lang="en-US" altLang="zh-CN" dirty="0"/>
          </a:p>
          <a:p>
            <a:pPr marL="306690" lvl="1" indent="0">
              <a:buNone/>
            </a:pPr>
            <a:r>
              <a:rPr lang="zh-CN" altLang="en-US" dirty="0"/>
              <a:t>测试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单击主界面中的第二个按钮（</a:t>
            </a:r>
            <a:r>
              <a:rPr lang="en-US" altLang="zh-CN" dirty="0"/>
              <a:t> Start </a:t>
            </a:r>
            <a:r>
              <a:rPr lang="en-US" altLang="zh-CN" dirty="0" err="1"/>
              <a:t>DialogActivity</a:t>
            </a:r>
            <a:r>
              <a:rPr lang="en-US" altLang="zh-CN" dirty="0"/>
              <a:t> </a:t>
            </a:r>
            <a:r>
              <a:rPr lang="zh-CN" altLang="en-US" dirty="0"/>
              <a:t>），启动</a:t>
            </a:r>
            <a:r>
              <a:rPr lang="en-US" altLang="zh-CN" dirty="0" err="1"/>
              <a:t>DialogActivity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按下</a:t>
            </a:r>
            <a:r>
              <a:rPr lang="en-US" altLang="zh-CN" dirty="0"/>
              <a:t>back</a:t>
            </a:r>
            <a:r>
              <a:rPr lang="zh-CN" altLang="en-US" dirty="0"/>
              <a:t>键返回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dirty="0"/>
              <a:t>继续按下</a:t>
            </a:r>
            <a:r>
              <a:rPr lang="en-US" altLang="zh-CN" dirty="0"/>
              <a:t>back</a:t>
            </a:r>
            <a:r>
              <a:rPr lang="zh-CN" altLang="en-US" dirty="0"/>
              <a:t>键退出程序，销毁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pPr marL="663306" lvl="1" indent="-356616">
              <a:buFont typeface="+mj-ea"/>
              <a:buAutoNum type="circleNumDbPlain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活动的生命周期的体验</a:t>
            </a:r>
          </a:p>
        </p:txBody>
      </p:sp>
      <p:sp>
        <p:nvSpPr>
          <p:cNvPr id="4" name="矩形 3"/>
          <p:cNvSpPr/>
          <p:nvPr/>
        </p:nvSpPr>
        <p:spPr>
          <a:xfrm>
            <a:off x="692458" y="3422553"/>
            <a:ext cx="8280091" cy="1457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1323" tIns="35662" rIns="71323" bIns="35662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① 09-20 11:43:38.978 6071-6071/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sz="1800" dirty="0" err="1">
                <a:solidFill>
                  <a:srgbClr val="FF0000"/>
                </a:solidFill>
              </a:rPr>
              <a:t>MainActivity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b="1" dirty="0" err="1">
                <a:solidFill>
                  <a:srgbClr val="FF0000"/>
                </a:solidFill>
              </a:rPr>
              <a:t>onPause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② 09-20 11:43:44.231 6071-6071/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sz="1800" dirty="0" err="1">
                <a:solidFill>
                  <a:prstClr val="black"/>
                </a:solidFill>
              </a:rPr>
              <a:t>MainActivity</a:t>
            </a:r>
            <a:r>
              <a:rPr lang="en-US" altLang="zh-CN" sz="1800" dirty="0">
                <a:solidFill>
                  <a:prstClr val="black"/>
                </a:solidFill>
              </a:rPr>
              <a:t>: </a:t>
            </a:r>
            <a:r>
              <a:rPr lang="en-US" altLang="zh-CN" sz="1800" b="1" dirty="0" err="1">
                <a:solidFill>
                  <a:prstClr val="black"/>
                </a:solidFill>
              </a:rPr>
              <a:t>onResume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11:44:09.000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onPause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11:44:09.005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onStop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③ 09-20 11:44:09.005 6071-6071/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sz="1800" dirty="0" err="1">
                <a:solidFill>
                  <a:srgbClr val="0070C0"/>
                </a:solidFill>
              </a:rPr>
              <a:t>MainActivity</a:t>
            </a:r>
            <a:r>
              <a:rPr lang="en-US" altLang="zh-CN" sz="1800" dirty="0">
                <a:solidFill>
                  <a:srgbClr val="0070C0"/>
                </a:solidFill>
              </a:rPr>
              <a:t>: </a:t>
            </a:r>
            <a:r>
              <a:rPr lang="en-US" altLang="zh-CN" sz="1800" b="1" dirty="0" err="1">
                <a:solidFill>
                  <a:srgbClr val="0070C0"/>
                </a:solidFill>
              </a:rPr>
              <a:t>onDestroy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2025"/>
            <a:ext cx="4175372" cy="43084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主活动：</a:t>
            </a:r>
            <a:r>
              <a:rPr lang="en-US" altLang="zh-CN" sz="2000" b="1" dirty="0" err="1"/>
              <a:t>MainActivity</a:t>
            </a:r>
            <a:endParaRPr lang="en-US" altLang="zh-CN" sz="2000" dirty="0"/>
          </a:p>
          <a:p>
            <a:pPr marL="306690" lvl="1" indent="0">
              <a:buNone/>
            </a:pPr>
            <a:r>
              <a:rPr lang="zh-CN" altLang="en-US" sz="1800" dirty="0"/>
              <a:t>测试</a:t>
            </a:r>
            <a:r>
              <a:rPr lang="en-US" altLang="zh-CN" sz="1800" dirty="0"/>
              <a:t>2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800" dirty="0"/>
              <a:t>单击主界面中的第二个按钮（</a:t>
            </a:r>
            <a:r>
              <a:rPr lang="en-US" altLang="zh-CN" sz="1800" dirty="0"/>
              <a:t> Start </a:t>
            </a:r>
            <a:r>
              <a:rPr lang="en-US" altLang="zh-CN" sz="1800" dirty="0" err="1"/>
              <a:t>DialogActivity</a:t>
            </a:r>
            <a:r>
              <a:rPr lang="en-US" altLang="zh-CN" sz="1800" dirty="0"/>
              <a:t> </a:t>
            </a:r>
            <a:r>
              <a:rPr lang="zh-CN" altLang="en-US" sz="1800" dirty="0"/>
              <a:t>），启动</a:t>
            </a:r>
            <a:r>
              <a:rPr lang="en-US" altLang="zh-CN" sz="1800" dirty="0" err="1"/>
              <a:t>DialogActivity</a:t>
            </a:r>
            <a:endParaRPr lang="en-US" altLang="zh-CN" sz="18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800" dirty="0"/>
              <a:t>按下</a:t>
            </a:r>
            <a:r>
              <a:rPr lang="en-US" altLang="zh-CN" sz="1800" dirty="0"/>
              <a:t>back</a:t>
            </a:r>
            <a:r>
              <a:rPr lang="zh-CN" altLang="en-US" sz="1800" dirty="0"/>
              <a:t>键返回</a:t>
            </a:r>
            <a:r>
              <a:rPr lang="en-US" altLang="zh-CN" sz="1800" dirty="0" err="1"/>
              <a:t>MainActivity</a:t>
            </a:r>
            <a:endParaRPr lang="en-US" altLang="zh-CN" sz="1800" dirty="0"/>
          </a:p>
          <a:p>
            <a:pPr marL="663306" lvl="1" indent="-356616">
              <a:buFont typeface="+mj-ea"/>
              <a:buAutoNum type="circleNumDbPlain"/>
            </a:pPr>
            <a:r>
              <a:rPr lang="zh-CN" altLang="en-US" sz="1800" dirty="0"/>
              <a:t>继续按下</a:t>
            </a:r>
            <a:r>
              <a:rPr lang="en-US" altLang="zh-CN" sz="1800" dirty="0"/>
              <a:t>back</a:t>
            </a:r>
            <a:r>
              <a:rPr lang="zh-CN" altLang="en-US" sz="1800" dirty="0"/>
              <a:t>键退出程序，销毁</a:t>
            </a:r>
            <a:r>
              <a:rPr lang="en-US" altLang="zh-CN" sz="1800" dirty="0" err="1"/>
              <a:t>MainActivity</a:t>
            </a:r>
            <a:endParaRPr lang="en-US" altLang="zh-CN" sz="1800" dirty="0"/>
          </a:p>
          <a:p>
            <a:pPr marL="663306" lvl="1" indent="-356616">
              <a:buFont typeface="+mj-ea"/>
              <a:buAutoNum type="circleNumDbPlain"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活动的生命周期的体验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51FA71-C616-40A5-B5FA-638C386B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09" y="0"/>
            <a:ext cx="4018921" cy="52361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09E951-DB3C-463A-BD5B-075C67E3D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41" r="2359"/>
          <a:stretch/>
        </p:blipFill>
        <p:spPr>
          <a:xfrm>
            <a:off x="2544885" y="3441603"/>
            <a:ext cx="1852429" cy="19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活动一旦进入停止状态（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onStop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），有可能被回收。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如果被回收，然后用户按下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back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键返回时，该活动就要被重新创建（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onCreate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），而不是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onRestart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问题：该活动中可能存在临时数据，例如输了一段未完全输入完毕的文字，如果活动被回收，那么之前输入的文字将全被销毁。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OnSaveInstance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，活动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onStop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之前被调用，可用来保存临时数据。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活动被回收了怎么办</a:t>
            </a:r>
            <a:r>
              <a:rPr lang="en-US" altLang="zh-CN" dirty="0"/>
              <a:t>(</a:t>
            </a:r>
            <a:r>
              <a:rPr lang="zh-CN" altLang="en-US" dirty="0"/>
              <a:t>自学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49" y="3339356"/>
            <a:ext cx="8701089" cy="207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1323" tIns="35662" rIns="71323" bIns="35662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09-20 18:59:21.099 8378-8378/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dirty="0" err="1">
                <a:solidFill>
                  <a:srgbClr val="FF0000"/>
                </a:solidFill>
              </a:rPr>
              <a:t>MainActivity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onCreate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09-20 18:59:21.118 8378-8378/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dirty="0" err="1">
                <a:solidFill>
                  <a:srgbClr val="FF0000"/>
                </a:solidFill>
              </a:rPr>
              <a:t>MainActivity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onStart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09-20 18:59:21.119 8378-8378/</a:t>
            </a:r>
            <a:r>
              <a:rPr lang="en-US" altLang="zh-CN" dirty="0" err="1">
                <a:solidFill>
                  <a:srgbClr val="FF000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FF0000"/>
                </a:solidFill>
              </a:rPr>
              <a:t> D/</a:t>
            </a:r>
            <a:r>
              <a:rPr lang="en-US" altLang="zh-CN" dirty="0" err="1">
                <a:solidFill>
                  <a:srgbClr val="FF0000"/>
                </a:solidFill>
              </a:rPr>
              <a:t>MainActivity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onResume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09-20 18:59:50.254 8378-8378/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dirty="0" err="1">
                <a:solidFill>
                  <a:prstClr val="black"/>
                </a:solidFill>
              </a:rPr>
              <a:t>MainActivity</a:t>
            </a:r>
            <a:r>
              <a:rPr lang="en-US" altLang="zh-CN" dirty="0">
                <a:solidFill>
                  <a:prstClr val="black"/>
                </a:solidFill>
              </a:rPr>
              <a:t>: </a:t>
            </a:r>
            <a:r>
              <a:rPr lang="en-US" altLang="zh-CN" dirty="0" err="1">
                <a:solidFill>
                  <a:prstClr val="black"/>
                </a:solidFill>
              </a:rPr>
              <a:t>onPause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09-20 18:59:50.870 8378-8378/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dirty="0" err="1">
                <a:solidFill>
                  <a:prstClr val="black"/>
                </a:solidFill>
              </a:rPr>
              <a:t>MainActivity</a:t>
            </a:r>
            <a:r>
              <a:rPr lang="en-US" altLang="zh-CN" dirty="0">
                <a:solidFill>
                  <a:prstClr val="black"/>
                </a:solidFill>
              </a:rPr>
              <a:t>: </a:t>
            </a:r>
            <a:r>
              <a:rPr lang="en-US" altLang="zh-CN" sz="1800" b="1" dirty="0" err="1">
                <a:solidFill>
                  <a:prstClr val="black"/>
                </a:solidFill>
              </a:rPr>
              <a:t>onSaveInstanceState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09-20 18:59:50.870 8378-8378/</a:t>
            </a:r>
            <a:r>
              <a:rPr lang="en-US" altLang="zh-CN" dirty="0" err="1">
                <a:solidFill>
                  <a:prstClr val="black"/>
                </a:solidFill>
              </a:rPr>
              <a:t>com.example.activitylifecycletest</a:t>
            </a:r>
            <a:r>
              <a:rPr lang="en-US" altLang="zh-CN" dirty="0">
                <a:solidFill>
                  <a:prstClr val="black"/>
                </a:solidFill>
              </a:rPr>
              <a:t> D/</a:t>
            </a:r>
            <a:r>
              <a:rPr lang="en-US" altLang="zh-CN" dirty="0" err="1">
                <a:solidFill>
                  <a:prstClr val="black"/>
                </a:solidFill>
              </a:rPr>
              <a:t>MainActivity</a:t>
            </a:r>
            <a:r>
              <a:rPr lang="en-US" altLang="zh-CN" dirty="0">
                <a:solidFill>
                  <a:prstClr val="black"/>
                </a:solidFill>
              </a:rPr>
              <a:t>: </a:t>
            </a:r>
            <a:r>
              <a:rPr lang="en-US" altLang="zh-CN" dirty="0" err="1">
                <a:solidFill>
                  <a:prstClr val="black"/>
                </a:solidFill>
              </a:rPr>
              <a:t>onStop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09-20 19:00:55.565 8378-8378/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dirty="0" err="1">
                <a:solidFill>
                  <a:srgbClr val="0070C0"/>
                </a:solidFill>
              </a:rPr>
              <a:t>MainActivity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onRestart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09-20 19:00:55.565 8378-8378/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dirty="0" err="1">
                <a:solidFill>
                  <a:srgbClr val="0070C0"/>
                </a:solidFill>
              </a:rPr>
              <a:t>MainActivity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onStart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09-20 19:00:55.565 8378-8378/</a:t>
            </a:r>
            <a:r>
              <a:rPr lang="en-US" altLang="zh-CN" dirty="0" err="1">
                <a:solidFill>
                  <a:srgbClr val="0070C0"/>
                </a:solidFill>
              </a:rPr>
              <a:t>com.example.activitylifecycletest</a:t>
            </a:r>
            <a:r>
              <a:rPr lang="en-US" altLang="zh-CN" dirty="0">
                <a:solidFill>
                  <a:srgbClr val="0070C0"/>
                </a:solidFill>
              </a:rPr>
              <a:t> D/</a:t>
            </a:r>
            <a:r>
              <a:rPr lang="en-US" altLang="zh-CN" dirty="0" err="1">
                <a:solidFill>
                  <a:srgbClr val="0070C0"/>
                </a:solidFill>
              </a:rPr>
              <a:t>MainActivity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onResume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OnSaveInstance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，活动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onStop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之前被调用，可用来保存临时数据。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活动被回收了怎么办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851165"/>
            <a:ext cx="8415338" cy="345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1323" tIns="35662" rIns="71323" bIns="35662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protected void </a:t>
            </a:r>
            <a:r>
              <a:rPr lang="en-US" altLang="zh-CN" sz="2000" dirty="0" err="1">
                <a:solidFill>
                  <a:prstClr val="black"/>
                </a:solidFill>
              </a:rPr>
              <a:t>onCreate</a:t>
            </a:r>
            <a:r>
              <a:rPr lang="en-US" altLang="zh-CN" sz="2000" dirty="0">
                <a:solidFill>
                  <a:prstClr val="black"/>
                </a:solidFill>
              </a:rPr>
              <a:t>(Bundle </a:t>
            </a:r>
            <a:r>
              <a:rPr lang="en-US" altLang="zh-CN" sz="2000" dirty="0" err="1">
                <a:solidFill>
                  <a:prstClr val="black"/>
                </a:solidFill>
              </a:rPr>
              <a:t>savedInstanceState</a:t>
            </a:r>
            <a:r>
              <a:rPr lang="en-US" altLang="zh-CN" sz="2000" dirty="0">
                <a:solidFill>
                  <a:prstClr val="black"/>
                </a:solidFill>
              </a:rPr>
              <a:t>) { </a:t>
            </a:r>
          </a:p>
          <a:p>
            <a:pPr lvl="1"/>
            <a:r>
              <a:rPr lang="en-US" altLang="zh-CN" sz="2000" dirty="0" err="1">
                <a:solidFill>
                  <a:prstClr val="black"/>
                </a:solidFill>
              </a:rPr>
              <a:t>super.onCreate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savedInstanceState</a:t>
            </a:r>
            <a:r>
              <a:rPr lang="en-US" altLang="zh-CN" sz="2000" dirty="0">
                <a:solidFill>
                  <a:prstClr val="black"/>
                </a:solidFill>
              </a:rPr>
              <a:t>); </a:t>
            </a:r>
            <a:r>
              <a:rPr lang="en-US" altLang="zh-CN" sz="2000" dirty="0" err="1">
                <a:solidFill>
                  <a:prstClr val="black"/>
                </a:solidFill>
              </a:rPr>
              <a:t>setContentView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R.layout.activity_main</a:t>
            </a:r>
            <a:r>
              <a:rPr lang="en-US" altLang="zh-CN" sz="2000" dirty="0">
                <a:solidFill>
                  <a:prstClr val="black"/>
                </a:solidFill>
              </a:rPr>
              <a:t>);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</a:rPr>
              <a:t> //</a:t>
            </a:r>
            <a:r>
              <a:rPr lang="zh-CN" altLang="en-US" sz="2000" dirty="0">
                <a:solidFill>
                  <a:prstClr val="black"/>
                </a:solidFill>
              </a:rPr>
              <a:t>这里，当</a:t>
            </a:r>
            <a:r>
              <a:rPr lang="en-US" altLang="zh-CN" sz="2000" dirty="0" err="1">
                <a:solidFill>
                  <a:prstClr val="black"/>
                </a:solidFill>
              </a:rPr>
              <a:t>Acivity</a:t>
            </a:r>
            <a:r>
              <a:rPr lang="zh-CN" altLang="en-US" sz="2000" dirty="0">
                <a:solidFill>
                  <a:prstClr val="black"/>
                </a:solidFill>
              </a:rPr>
              <a:t>第一次被创建的时候为空 </a:t>
            </a:r>
            <a:r>
              <a:rPr lang="en-US" altLang="zh-CN" sz="2000" dirty="0">
                <a:solidFill>
                  <a:prstClr val="black"/>
                </a:solidFill>
              </a:rPr>
              <a:t>//</a:t>
            </a:r>
            <a:r>
              <a:rPr lang="zh-CN" altLang="en-US" sz="2000" dirty="0">
                <a:solidFill>
                  <a:prstClr val="black"/>
                </a:solidFill>
              </a:rPr>
              <a:t>所以我们需要判断一下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if( </a:t>
            </a:r>
            <a:r>
              <a:rPr lang="en-US" altLang="zh-CN" sz="2000" dirty="0" err="1">
                <a:solidFill>
                  <a:srgbClr val="0070C0"/>
                </a:solidFill>
              </a:rPr>
              <a:t>savedInstanceState</a:t>
            </a:r>
            <a:r>
              <a:rPr lang="en-US" altLang="zh-CN" sz="2000" dirty="0">
                <a:solidFill>
                  <a:srgbClr val="0070C0"/>
                </a:solidFill>
              </a:rPr>
              <a:t> != null )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{ </a:t>
            </a:r>
            <a:r>
              <a:rPr lang="en-US" altLang="zh-CN" sz="2000" dirty="0" err="1">
                <a:solidFill>
                  <a:srgbClr val="0070C0"/>
                </a:solidFill>
              </a:rPr>
              <a:t>savedInstanceState.getString</a:t>
            </a:r>
            <a:r>
              <a:rPr lang="en-US" altLang="zh-CN" sz="2000" dirty="0">
                <a:solidFill>
                  <a:srgbClr val="0070C0"/>
                </a:solidFill>
              </a:rPr>
              <a:t>("</a:t>
            </a:r>
            <a:r>
              <a:rPr lang="en-US" altLang="zh-CN" sz="2000" dirty="0" err="1">
                <a:solidFill>
                  <a:srgbClr val="0070C0"/>
                </a:solidFill>
              </a:rPr>
              <a:t>anAnt</a:t>
            </a:r>
            <a:r>
              <a:rPr lang="en-US" altLang="zh-CN" sz="2000" dirty="0">
                <a:solidFill>
                  <a:srgbClr val="0070C0"/>
                </a:solidFill>
              </a:rPr>
              <a:t>"); }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}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protected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onSaveInstanceState</a:t>
            </a:r>
            <a:r>
              <a:rPr lang="en-US" altLang="zh-CN" sz="2000" dirty="0">
                <a:solidFill>
                  <a:prstClr val="black"/>
                </a:solidFill>
              </a:rPr>
              <a:t>(Bundle </a:t>
            </a:r>
            <a:r>
              <a:rPr lang="en-US" altLang="zh-CN" sz="2000" dirty="0" err="1">
                <a:solidFill>
                  <a:prstClr val="black"/>
                </a:solidFill>
              </a:rPr>
              <a:t>outState</a:t>
            </a:r>
            <a:r>
              <a:rPr lang="en-US" altLang="zh-CN" sz="2000" dirty="0">
                <a:solidFill>
                  <a:prstClr val="black"/>
                </a:solidFill>
              </a:rPr>
              <a:t>) { </a:t>
            </a:r>
          </a:p>
          <a:p>
            <a:pPr lvl="1"/>
            <a:r>
              <a:rPr lang="en-US" altLang="zh-CN" sz="2000" dirty="0" err="1">
                <a:solidFill>
                  <a:prstClr val="black"/>
                </a:solidFill>
              </a:rPr>
              <a:t>super.onSaveInstanceState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outState</a:t>
            </a:r>
            <a:r>
              <a:rPr lang="en-US" altLang="zh-CN" sz="2000" dirty="0">
                <a:solidFill>
                  <a:prstClr val="black"/>
                </a:solidFill>
              </a:rPr>
              <a:t>); </a:t>
            </a:r>
          </a:p>
          <a:p>
            <a:pPr lvl="1"/>
            <a:r>
              <a:rPr lang="en-US" altLang="zh-CN" sz="2000" dirty="0" err="1">
                <a:solidFill>
                  <a:prstClr val="black"/>
                </a:solidFill>
              </a:rPr>
              <a:t>outState.putString</a:t>
            </a:r>
            <a:r>
              <a:rPr lang="en-US" altLang="zh-CN" sz="2000" dirty="0">
                <a:solidFill>
                  <a:prstClr val="black"/>
                </a:solidFill>
              </a:rPr>
              <a:t>("</a:t>
            </a:r>
            <a:r>
              <a:rPr lang="en-US" altLang="zh-CN" sz="2000" dirty="0" err="1">
                <a:solidFill>
                  <a:prstClr val="black"/>
                </a:solidFill>
              </a:rPr>
              <a:t>anAnt</a:t>
            </a:r>
            <a:r>
              <a:rPr lang="en-US" altLang="zh-CN" sz="2000" dirty="0">
                <a:solidFill>
                  <a:prstClr val="black"/>
                </a:solidFill>
              </a:rPr>
              <a:t>","Android");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hlinkClick r:id="rId2"/>
              </a:rPr>
              <a:t>https://blog.csdn.net/Tomasyb/article/details/73529970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hlinkClick r:id="rId3"/>
              </a:rPr>
              <a:t>https://www.cnblogs.com/dava/p/3715820.html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活动被回收了怎么办</a:t>
            </a:r>
          </a:p>
        </p:txBody>
      </p:sp>
    </p:spTree>
    <p:extLst>
      <p:ext uri="{BB962C8B-B14F-4D97-AF65-F5344CB8AC3E}">
        <p14:creationId xmlns:p14="http://schemas.microsoft.com/office/powerpoint/2010/main" val="11993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1A929B-6367-4843-84F3-34F45799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全遮挡与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Dialog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EB9B2F-C8CD-45ED-9ABE-7EE036D9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04F68F9-6B75-43A1-A567-113DCEB3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01503"/>
              </p:ext>
            </p:extLst>
          </p:nvPr>
        </p:nvGraphicFramePr>
        <p:xfrm>
          <a:off x="638174" y="1625600"/>
          <a:ext cx="8048625" cy="31939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1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遮挡方式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全遮挡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Dialog式样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1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周期函数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         onPause</a:t>
                      </a:r>
                      <a:endParaRPr kumimoji="0" lang="en-US" altLang="zh-CN" sz="1600" b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NormalActivity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onCreate</a:t>
                      </a:r>
                      <a:endParaRPr kumimoji="0" lang="zh-CN" altLang="en-US" sz="1600" b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NormalActivity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onStart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NormalActivity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onResume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          onStop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          onPause</a:t>
                      </a:r>
                      <a:endParaRPr kumimoji="0" lang="en-US" altLang="zh-CN" sz="1600" b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DialogActivity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onCreate</a:t>
                      </a:r>
                      <a:endParaRPr kumimoji="0" lang="zh-CN" altLang="en-US" sz="1600" b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DialogActivity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onStart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DialogActivity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onResume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5" marB="4570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生命周期的方法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LogCat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  <a:p>
            <a:pPr marL="457200" indent="-457200">
              <a:lnSpc>
                <a:spcPct val="150000"/>
              </a:lnSpc>
              <a:buClr>
                <a:srgbClr val="008000"/>
              </a:buClr>
              <a:buFont typeface="+mj-ea"/>
              <a:buAutoNum type="circleNumDbPlai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活动的生命周期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16032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ED1F9B-F06B-43D0-AC23-A62915CF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back</a:t>
            </a:r>
            <a:r>
              <a:rPr lang="zh-CN" altLang="en-US" dirty="0"/>
              <a:t>方式与</a:t>
            </a:r>
            <a:r>
              <a:rPr lang="en-US" altLang="zh-CN" dirty="0"/>
              <a:t>home</a:t>
            </a:r>
            <a:r>
              <a:rPr lang="zh-CN" altLang="en-US" dirty="0"/>
              <a:t>方式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EE1D7B-9D1D-41CC-A47C-54EBF97C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90AAA112-D6C4-4CC9-8741-C79C80B98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407080"/>
              </p:ext>
            </p:extLst>
          </p:nvPr>
        </p:nvGraphicFramePr>
        <p:xfrm>
          <a:off x="666750" y="1511299"/>
          <a:ext cx="8020050" cy="22494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Home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将Activity切入后台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（栈顶活动）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onPause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onStop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onDestory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onPause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onStop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0856" y="1018375"/>
            <a:ext cx="7257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Android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采用（）的方式来管理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Activity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的实例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A.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任务栈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B.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任务堆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C.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队列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D.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任务列</a:t>
            </a:r>
          </a:p>
        </p:txBody>
      </p:sp>
    </p:spTree>
    <p:extLst>
      <p:ext uri="{BB962C8B-B14F-4D97-AF65-F5344CB8AC3E}">
        <p14:creationId xmlns:p14="http://schemas.microsoft.com/office/powerpoint/2010/main" val="99748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活动是什么？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活动的基本用法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在活动之间穿梭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 案例实现：启动页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活动的生命周期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活动的启动模式</a:t>
            </a:r>
            <a:endParaRPr lang="en-US" altLang="zh-CN" b="1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</a:p>
        </p:txBody>
      </p:sp>
    </p:spTree>
    <p:extLst>
      <p:ext uri="{BB962C8B-B14F-4D97-AF65-F5344CB8AC3E}">
        <p14:creationId xmlns:p14="http://schemas.microsoft.com/office/powerpoint/2010/main" val="17845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962025"/>
            <a:ext cx="8440057" cy="4308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在实际项目中应该根据特定的需求为每个活动指定恰当的启动模式。</a:t>
            </a:r>
            <a:r>
              <a:rPr lang="en-US" altLang="zh-CN" b="1" dirty="0"/>
              <a:t>4</a:t>
            </a:r>
            <a:r>
              <a:rPr lang="zh-CN" altLang="en-US" b="1" dirty="0"/>
              <a:t>种启动模式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standard</a:t>
            </a:r>
            <a:r>
              <a:rPr lang="zh-CN" altLang="en-US" dirty="0"/>
              <a:t>：标准或默认模式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singleTop</a:t>
            </a:r>
            <a:r>
              <a:rPr lang="zh-CN" altLang="en-US" dirty="0"/>
              <a:t>：栈顶单例模式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singleTask</a:t>
            </a:r>
            <a:r>
              <a:rPr lang="zh-CN" altLang="en-US" dirty="0"/>
              <a:t>：栈内单例模式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singleInstance</a:t>
            </a:r>
            <a:r>
              <a:rPr lang="zh-CN" altLang="en-US" dirty="0"/>
              <a:t>：全局单例模式，最复杂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可以在清单文件中通过给 </a:t>
            </a:r>
            <a:r>
              <a:rPr lang="en-US" altLang="zh-CN" sz="2000" dirty="0"/>
              <a:t>&lt;activity&gt; </a:t>
            </a:r>
            <a:r>
              <a:rPr lang="zh-CN" altLang="en-US" sz="2000" dirty="0"/>
              <a:t>标签指定</a:t>
            </a:r>
            <a:r>
              <a:rPr lang="en-US" altLang="zh-CN" sz="2000" b="1" dirty="0" err="1">
                <a:solidFill>
                  <a:srgbClr val="0033CC"/>
                </a:solidFill>
              </a:rPr>
              <a:t>android:launchMode</a:t>
            </a:r>
            <a:r>
              <a:rPr lang="en-US" altLang="zh-CN" sz="2000" b="1" dirty="0">
                <a:solidFill>
                  <a:srgbClr val="0033CC"/>
                </a:solidFill>
              </a:rPr>
              <a:t> </a:t>
            </a:r>
            <a:r>
              <a:rPr lang="zh-CN" altLang="en-US" sz="2000" dirty="0"/>
              <a:t>属性来选择启动模式。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活动的启动模式</a:t>
            </a:r>
          </a:p>
        </p:txBody>
      </p:sp>
    </p:spTree>
    <p:extLst>
      <p:ext uri="{BB962C8B-B14F-4D97-AF65-F5344CB8AC3E}">
        <p14:creationId xmlns:p14="http://schemas.microsoft.com/office/powerpoint/2010/main" val="32948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2025"/>
            <a:ext cx="4100286" cy="4308475"/>
          </a:xfrm>
        </p:spPr>
        <p:txBody>
          <a:bodyPr/>
          <a:lstStyle/>
          <a:p>
            <a:r>
              <a:rPr lang="zh-CN" altLang="en-US" dirty="0"/>
              <a:t>默认情况下活动的启动模式。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特点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启动新的活动时</a:t>
            </a:r>
            <a:r>
              <a:rPr lang="en-US" altLang="zh-CN" dirty="0"/>
              <a:t>, </a:t>
            </a:r>
            <a:r>
              <a:rPr lang="zh-CN" altLang="en-US" dirty="0"/>
              <a:t>都会新建一个活动实例</a:t>
            </a:r>
            <a:r>
              <a:rPr lang="en-US" altLang="zh-CN" dirty="0"/>
              <a:t>, </a:t>
            </a:r>
            <a:r>
              <a:rPr lang="zh-CN" altLang="en-US" dirty="0"/>
              <a:t>无论该实例是否存在</a:t>
            </a:r>
            <a:r>
              <a:rPr lang="en-US" altLang="zh-CN" dirty="0"/>
              <a:t>. </a:t>
            </a:r>
            <a:r>
              <a:rPr lang="zh-CN" altLang="en-US" dirty="0"/>
              <a:t>之前的活动会被压入栈底。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Standard(</a:t>
            </a:r>
            <a:r>
              <a:rPr lang="zh-CN" altLang="en-US" dirty="0"/>
              <a:t>标准或默认模式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 descr="https://img-blog.csdn.net/2016032911542617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1773" y="957942"/>
            <a:ext cx="3585028" cy="43125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962025"/>
            <a:ext cx="8239126" cy="43084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特点 </a:t>
            </a:r>
            <a:r>
              <a:rPr lang="en-US" altLang="zh-CN" dirty="0"/>
              <a:t>: </a:t>
            </a:r>
            <a:r>
              <a:rPr lang="zh-CN" altLang="en-US" dirty="0"/>
              <a:t>启动新的活动时</a:t>
            </a:r>
            <a:r>
              <a:rPr lang="en-US" altLang="zh-CN" dirty="0"/>
              <a:t>, </a:t>
            </a:r>
            <a:r>
              <a:rPr lang="zh-CN" altLang="en-US" dirty="0"/>
              <a:t>会检查返回栈</a:t>
            </a:r>
            <a:r>
              <a:rPr lang="en-US" altLang="zh-CN" dirty="0"/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如果在栈顶已经存在该活动的实例时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就会启动该实例</a:t>
            </a:r>
            <a:r>
              <a:rPr lang="en-US" altLang="zh-CN" dirty="0"/>
              <a:t>, </a:t>
            </a:r>
            <a:r>
              <a:rPr lang="zh-CN" altLang="en-US" dirty="0"/>
              <a:t>而不重新创建实例</a:t>
            </a:r>
            <a:r>
              <a:rPr lang="en-US" altLang="zh-CN" dirty="0"/>
              <a:t>. </a:t>
            </a:r>
            <a:r>
              <a:rPr lang="zh-CN" altLang="en-US" dirty="0"/>
              <a:t>如果该实例不在栈顶的话</a:t>
            </a:r>
            <a:r>
              <a:rPr lang="en-US" altLang="zh-CN" dirty="0"/>
              <a:t>, </a:t>
            </a:r>
            <a:r>
              <a:rPr lang="zh-CN" altLang="en-US" dirty="0"/>
              <a:t>会重新创建该活动的实例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SingleTop</a:t>
            </a:r>
            <a:r>
              <a:rPr lang="en-US" altLang="zh-CN" dirty="0"/>
              <a:t>(</a:t>
            </a:r>
            <a:r>
              <a:rPr lang="zh-CN" altLang="en-US" dirty="0"/>
              <a:t>栈顶单例模式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962025"/>
            <a:ext cx="8191501" cy="43084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特点 </a:t>
            </a:r>
            <a:r>
              <a:rPr lang="en-US" altLang="zh-CN" dirty="0"/>
              <a:t>: </a:t>
            </a:r>
            <a:r>
              <a:rPr lang="zh-CN" altLang="en-US" dirty="0"/>
              <a:t>启动新的活动时</a:t>
            </a:r>
            <a:r>
              <a:rPr lang="en-US" altLang="zh-CN" dirty="0"/>
              <a:t>, </a:t>
            </a:r>
            <a:r>
              <a:rPr lang="zh-CN" altLang="en-US" dirty="0"/>
              <a:t>会检查返回栈</a:t>
            </a:r>
            <a:r>
              <a:rPr lang="en-US" altLang="zh-CN" dirty="0"/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如果在栈顶已经存在该活动的实例时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就会启动该实例</a:t>
            </a:r>
            <a:r>
              <a:rPr lang="en-US" altLang="zh-CN" dirty="0"/>
              <a:t>, </a:t>
            </a:r>
            <a:r>
              <a:rPr lang="zh-CN" altLang="en-US" dirty="0"/>
              <a:t>而不重新创建实例</a:t>
            </a:r>
            <a:r>
              <a:rPr lang="en-US" altLang="zh-CN" dirty="0"/>
              <a:t>. </a:t>
            </a:r>
            <a:r>
              <a:rPr lang="zh-CN" altLang="en-US" dirty="0"/>
              <a:t>如果该实例不在栈顶的话</a:t>
            </a:r>
            <a:r>
              <a:rPr lang="en-US" altLang="zh-CN" dirty="0"/>
              <a:t>, </a:t>
            </a:r>
            <a:r>
              <a:rPr lang="zh-CN" altLang="en-US" dirty="0"/>
              <a:t>会重新创建该活动的实例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SingleTop</a:t>
            </a:r>
            <a:r>
              <a:rPr lang="en-US" altLang="zh-CN" dirty="0"/>
              <a:t>(</a:t>
            </a:r>
            <a:r>
              <a:rPr lang="zh-CN" altLang="en-US" dirty="0"/>
              <a:t>栈顶单例模式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2050" name="Picture 2" descr="https://img-blog.csdn.net/20160329120231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087437"/>
            <a:ext cx="5972175" cy="4057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特点 ：</a:t>
            </a:r>
            <a:r>
              <a:rPr lang="en-US" altLang="zh-CN" sz="2000" dirty="0"/>
              <a:t> </a:t>
            </a:r>
            <a:r>
              <a:rPr lang="zh-CN" altLang="en-US" sz="2000" dirty="0"/>
              <a:t>启动新的活动时，</a:t>
            </a:r>
            <a:r>
              <a:rPr lang="en-US" altLang="zh-CN" sz="2000" dirty="0"/>
              <a:t> </a:t>
            </a:r>
            <a:r>
              <a:rPr lang="zh-CN" altLang="en-US" sz="2000" dirty="0"/>
              <a:t>会检查返回栈</a:t>
            </a:r>
            <a:r>
              <a:rPr lang="en-US" altLang="zh-CN" sz="2000" dirty="0"/>
              <a:t>, </a:t>
            </a:r>
            <a:r>
              <a:rPr lang="zh-CN" altLang="en-US" sz="2000" b="1" dirty="0">
                <a:solidFill>
                  <a:srgbClr val="C00000"/>
                </a:solidFill>
              </a:rPr>
              <a:t>如果发现在返回栈中已经存在该活动的实例时，就会启动该活动实例</a:t>
            </a:r>
            <a:r>
              <a:rPr lang="zh-CN" altLang="en-US" sz="2000" dirty="0"/>
              <a:t>。如果这个活动不是在栈顶的话，会将在它之前的实例统统踢出栈，它自己就占据栈顶。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SingleTask</a:t>
            </a:r>
            <a:r>
              <a:rPr lang="en-US" altLang="zh-CN" dirty="0"/>
              <a:t>(</a:t>
            </a:r>
            <a:r>
              <a:rPr lang="zh-CN" altLang="en-US" dirty="0"/>
              <a:t>栈内单例模式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074" name="Picture 2" descr="https://img-blog.csdn.net/20160329132405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17825"/>
            <a:ext cx="8858250" cy="23526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特点 </a:t>
            </a:r>
            <a:r>
              <a:rPr lang="en-US" altLang="zh-CN" sz="2000" dirty="0"/>
              <a:t>: </a:t>
            </a:r>
            <a:r>
              <a:rPr lang="zh-CN" altLang="en-US" sz="2000" dirty="0"/>
              <a:t>采用这种方式启动的活动</a:t>
            </a:r>
            <a:r>
              <a:rPr lang="en-US" altLang="zh-CN" sz="2000" dirty="0"/>
              <a:t>, </a:t>
            </a:r>
            <a:r>
              <a:rPr lang="zh-CN" altLang="en-US" sz="2000" dirty="0"/>
              <a:t>如果活动实例不存在</a:t>
            </a:r>
            <a:r>
              <a:rPr lang="en-US" altLang="zh-CN" sz="2000" dirty="0"/>
              <a:t>, </a:t>
            </a:r>
            <a:r>
              <a:rPr lang="zh-CN" altLang="en-US" sz="2000" dirty="0"/>
              <a:t>在启动时会单独创建一个</a:t>
            </a:r>
            <a:r>
              <a:rPr lang="en-US" altLang="zh-CN" sz="2000" dirty="0"/>
              <a:t>Task, </a:t>
            </a:r>
            <a:r>
              <a:rPr lang="zh-CN" altLang="en-US" sz="2000" dirty="0"/>
              <a:t>并且将这个活动放到这个栈中。如果已经存在这个活动实例</a:t>
            </a:r>
            <a:r>
              <a:rPr lang="en-US" altLang="zh-CN" sz="2000" dirty="0"/>
              <a:t>, </a:t>
            </a:r>
            <a:r>
              <a:rPr lang="zh-CN" altLang="en-US" sz="2000" dirty="0"/>
              <a:t>就会启动这个实例。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SingleInstance</a:t>
            </a:r>
            <a:r>
              <a:rPr lang="en-US" altLang="zh-CN" dirty="0"/>
              <a:t>(</a:t>
            </a:r>
            <a:r>
              <a:rPr lang="zh-CN" altLang="en-US" dirty="0"/>
              <a:t>全局单例模式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122" name="Picture 2" descr="https://img-blog.csdn.net/20160329133032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4" y="2543174"/>
            <a:ext cx="7164430" cy="26837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2114" y="989345"/>
            <a:ext cx="7765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在下列选项中，用来设置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Activity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的启动模式的属性是（）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A.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android:launch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B.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android:launchMode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C.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android:launchMethod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D.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android:launchProperty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1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生命周期，顾名思义，即是从开始到结束的过程，应用于</a:t>
            </a:r>
            <a:r>
              <a:rPr lang="en-US" altLang="zh-CN" dirty="0"/>
              <a:t>Android</a:t>
            </a:r>
            <a:r>
              <a:rPr lang="zh-CN" altLang="zh-CN" dirty="0"/>
              <a:t>应用程序的组件中，从而为其赋予生命。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开发人员可以根据</a:t>
            </a:r>
            <a:r>
              <a:rPr lang="en-US" altLang="zh-CN" dirty="0"/>
              <a:t>Android</a:t>
            </a:r>
            <a:r>
              <a:rPr lang="zh-CN" altLang="zh-CN" dirty="0"/>
              <a:t>各组件生命的起始，设置它应完成的使命</a:t>
            </a:r>
            <a:r>
              <a:rPr lang="zh-CN" altLang="en-US" dirty="0"/>
              <a:t>：</a:t>
            </a:r>
            <a:r>
              <a:rPr lang="zh-CN" altLang="zh-CN" dirty="0"/>
              <a:t>在生命开始，进行界面初始化工作；在生命即将结束，进行资源释放和销毁等工作。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本章以</a:t>
            </a:r>
            <a:r>
              <a:rPr lang="en-US" altLang="zh-CN" dirty="0"/>
              <a:t>Activity</a:t>
            </a:r>
            <a:r>
              <a:rPr lang="zh-CN" altLang="zh-CN" dirty="0"/>
              <a:t>组件为例，说明</a:t>
            </a:r>
            <a:r>
              <a:rPr lang="en-US" altLang="zh-CN" dirty="0"/>
              <a:t>Android</a:t>
            </a:r>
            <a:r>
              <a:rPr lang="zh-CN" altLang="zh-CN" dirty="0"/>
              <a:t>系统如何管理程序组件的生命周期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活动的生命周期</a:t>
            </a:r>
            <a:r>
              <a:rPr lang="en-US" altLang="zh-CN" dirty="0"/>
              <a:t>——</a:t>
            </a:r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活动是什么？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逻辑和视图分离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加载布局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活动的基本用法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视图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View </a:t>
            </a: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基础控件</a:t>
            </a:r>
            <a:r>
              <a:rPr lang="en-US" altLang="zh-CN" b="1" dirty="0" err="1">
                <a:latin typeface="等线" panose="02010600030101010101" pitchFamily="2" charset="-122"/>
                <a:ea typeface="等线" panose="02010600030101010101" pitchFamily="2" charset="-122"/>
              </a:rPr>
              <a:t>TextView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EditView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, Button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定义，引用，事件处理</a:t>
            </a:r>
          </a:p>
          <a:p>
            <a:pPr lvl="1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Toast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在活动中使用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Menu</a:t>
            </a:r>
          </a:p>
          <a:p>
            <a:pPr lvl="1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销毁一个活动：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back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键，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finish()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</a:p>
          <a:p>
            <a:pPr lvl="1"/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小结</a:t>
            </a:r>
          </a:p>
        </p:txBody>
      </p:sp>
    </p:spTree>
    <p:extLst>
      <p:ext uri="{BB962C8B-B14F-4D97-AF65-F5344CB8AC3E}">
        <p14:creationId xmlns:p14="http://schemas.microsoft.com/office/powerpoint/2010/main" val="24142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2025"/>
            <a:ext cx="8229600" cy="45824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Intent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在活动之间穿梭</a:t>
            </a:r>
          </a:p>
          <a:p>
            <a:pPr marL="457200" indent="-457200">
              <a:buClr>
                <a:srgbClr val="008000"/>
              </a:buClr>
              <a:buFont typeface="+mj-ea"/>
              <a:buAutoNum type="circleNumDbPlain"/>
            </a:pPr>
            <a:r>
              <a:rPr lang="en-US" altLang="zh-CN" b="1" dirty="0"/>
              <a:t>Intent 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lvl="1"/>
            <a:r>
              <a:rPr lang="zh-CN" altLang="en-US" dirty="0"/>
              <a:t>活动的显式启动</a:t>
            </a:r>
            <a:endParaRPr lang="en-US" altLang="zh-CN" dirty="0"/>
          </a:p>
          <a:p>
            <a:pPr lvl="1"/>
            <a:r>
              <a:rPr lang="zh-CN" altLang="en-US" dirty="0"/>
              <a:t>活动的隐式启动</a:t>
            </a:r>
          </a:p>
          <a:p>
            <a:pPr marL="457200" lvl="1" indent="-457200">
              <a:buFont typeface="+mj-ea"/>
              <a:buAutoNum type="circleNumDbPlain" startAt="2"/>
            </a:pPr>
            <a:r>
              <a:rPr lang="zh-CN" altLang="en-US" sz="2400" b="1" dirty="0"/>
              <a:t>活动的隐式启动</a:t>
            </a:r>
            <a:endParaRPr lang="en-US" altLang="zh-CN" sz="2400" b="1" dirty="0"/>
          </a:p>
          <a:p>
            <a:pPr lvl="1"/>
            <a:r>
              <a:rPr lang="zh-CN" altLang="en-US" dirty="0"/>
              <a:t>使用意图过滤器，</a:t>
            </a:r>
            <a:r>
              <a:rPr lang="en-US" altLang="zh-CN" dirty="0"/>
              <a:t>intent filter</a:t>
            </a:r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category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隐式启动的更多用法</a:t>
            </a:r>
            <a:endParaRPr lang="en-US" altLang="zh-CN" dirty="0"/>
          </a:p>
          <a:p>
            <a:pPr marL="457200" indent="-457200">
              <a:buClr>
                <a:srgbClr val="008000"/>
              </a:buClr>
              <a:buFont typeface="+mj-ea"/>
              <a:buAutoNum type="circleNumDbPlain" startAt="3"/>
            </a:pPr>
            <a:r>
              <a:rPr lang="zh-CN" altLang="en-US" b="1" dirty="0"/>
              <a:t>活动之间传递数据</a:t>
            </a:r>
            <a:endParaRPr lang="en-US" altLang="zh-CN" b="1" dirty="0"/>
          </a:p>
          <a:p>
            <a:pPr lvl="1"/>
            <a:r>
              <a:rPr lang="zh-CN" altLang="en-US" dirty="0"/>
              <a:t>单向传递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endParaRPr lang="en-US" altLang="zh-CN" dirty="0"/>
          </a:p>
          <a:p>
            <a:pPr marL="457200" indent="-457200">
              <a:buClr>
                <a:srgbClr val="008000"/>
              </a:buClr>
              <a:buFont typeface="+mj-ea"/>
              <a:buAutoNum type="circleNumDbPlain" startAt="4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案例实现：启动页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Clr>
                <a:srgbClr val="008000"/>
              </a:buClr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延迟启动活动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小结</a:t>
            </a:r>
          </a:p>
        </p:txBody>
      </p:sp>
    </p:spTree>
    <p:extLst>
      <p:ext uri="{BB962C8B-B14F-4D97-AF65-F5344CB8AC3E}">
        <p14:creationId xmlns:p14="http://schemas.microsoft.com/office/powerpoint/2010/main" val="14882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活动的生命周期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/>
              <a:t>返回栈</a:t>
            </a:r>
            <a:endParaRPr lang="en-US" altLang="zh-CN" dirty="0"/>
          </a:p>
          <a:p>
            <a:pPr lvl="1"/>
            <a:r>
              <a:rPr lang="zh-CN" altLang="en-US" dirty="0"/>
              <a:t>活动的</a:t>
            </a:r>
            <a:r>
              <a:rPr lang="en-US" altLang="zh-CN" dirty="0"/>
              <a:t>4</a:t>
            </a:r>
            <a:r>
              <a:rPr lang="zh-CN" altLang="en-US" dirty="0"/>
              <a:t>种状态</a:t>
            </a:r>
            <a:endParaRPr lang="en-US" altLang="zh-CN" dirty="0"/>
          </a:p>
          <a:p>
            <a:pPr lvl="1"/>
            <a:r>
              <a:rPr lang="zh-CN" altLang="en-US" dirty="0"/>
              <a:t>活动的</a:t>
            </a:r>
            <a:r>
              <a:rPr lang="en-US" altLang="zh-CN" dirty="0"/>
              <a:t>3</a:t>
            </a:r>
            <a:r>
              <a:rPr lang="zh-CN" altLang="en-US" dirty="0"/>
              <a:t>种生命周期</a:t>
            </a:r>
            <a:endParaRPr lang="en-US" altLang="zh-CN" dirty="0"/>
          </a:p>
          <a:p>
            <a:pPr lvl="1"/>
            <a:r>
              <a:rPr lang="zh-CN" altLang="en-US" dirty="0"/>
              <a:t>活动的</a:t>
            </a:r>
            <a:r>
              <a:rPr lang="en-US" altLang="zh-CN" dirty="0"/>
              <a:t>7</a:t>
            </a:r>
            <a:r>
              <a:rPr lang="zh-CN" altLang="en-US" dirty="0"/>
              <a:t>个事件回调函数</a:t>
            </a:r>
            <a:endParaRPr lang="en-US" altLang="zh-CN" dirty="0"/>
          </a:p>
          <a:p>
            <a:pPr lvl="1"/>
            <a:r>
              <a:rPr lang="en-US" altLang="zh-CN" dirty="0"/>
              <a:t>Logcat 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6.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活动的启动模式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种启动模式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小结</a:t>
            </a:r>
          </a:p>
        </p:txBody>
      </p:sp>
    </p:spTree>
    <p:extLst>
      <p:ext uri="{BB962C8B-B14F-4D97-AF65-F5344CB8AC3E}">
        <p14:creationId xmlns:p14="http://schemas.microsoft.com/office/powerpoint/2010/main" val="5037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9144000" cy="57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返回栈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77" y="1103380"/>
            <a:ext cx="4658823" cy="34476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568" y="1103380"/>
            <a:ext cx="3922831" cy="3387095"/>
          </a:xfrm>
          <a:prstGeom prst="rect">
            <a:avLst/>
          </a:prstGeom>
          <a:noFill/>
          <a:ln>
            <a:noFill/>
          </a:ln>
        </p:spPr>
        <p:txBody>
          <a:bodyPr wrap="square" lIns="71323" tIns="35662" rIns="71323" bIns="35662" rtlCol="0">
            <a:spAutoFit/>
          </a:bodyPr>
          <a:lstStyle/>
          <a:p>
            <a:pPr marL="267462" indent="-267462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使用任务管理活动，一个任务就是一组存放在栈里的活动的集合，这个栈也被称为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返回栈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462" indent="-267462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当一个新的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启动时，处于栈顶的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将暂停，而这个新的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将被放入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7462" indent="-267462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当用户按下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或调用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，而前一个恢复为当前运行的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30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1241425"/>
            <a:ext cx="3829050" cy="365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从启动到销毁，会经历多种状态，而且状态之间会进行转化。这些状态主要包括：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889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889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889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889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活动状态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" r="4521"/>
          <a:stretch/>
        </p:blipFill>
        <p:spPr bwMode="auto">
          <a:xfrm>
            <a:off x="4572000" y="460057"/>
            <a:ext cx="4377690" cy="4823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9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D89E89-3BD3-43B4-9278-5CE9CB38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运行状态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显示在屏幕的最前端，能够获得焦点，可以处理交互操作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暂停状态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在某些情况下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对用户来说仍然可见，但它不再拥有焦点，不能处理用户对它的操作，这时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处于暂停状态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停止状态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完全不可见时，该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就处于停止状态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AB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销毁状态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被销毁时，该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就处于销毁状态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DF1817-E10C-4A05-A7E3-6FA7903E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j-cs"/>
              </a:rPr>
              <a:t>Activity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j-cs"/>
              </a:rPr>
              <a:t>活动状态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3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活动的生命周期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" r="4521"/>
          <a:stretch/>
        </p:blipFill>
        <p:spPr bwMode="auto">
          <a:xfrm>
            <a:off x="4949152" y="1036685"/>
            <a:ext cx="3737649" cy="411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1" y="1167313"/>
            <a:ext cx="3664856" cy="3636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71323" tIns="35662" rIns="71323" bIns="35662">
            <a:normAutofit fontScale="77500" lnSpcReduction="20000"/>
          </a:bodyPr>
          <a:lstStyle>
            <a:lvl1pPr marL="213970" indent="-21397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262" indent="-192573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indent="-192573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927202" indent="-16404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1171" indent="-164043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5141" indent="-164043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7787" indent="-142646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1757" indent="-142646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5726" indent="-142646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依据活动的状态：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对象实例在内存中</a:t>
            </a:r>
            <a:endParaRPr lang="en-US" altLang="zh-CN" b="1" dirty="0"/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运行状态，暂停状态，停止状态</a:t>
            </a:r>
            <a:endParaRPr lang="en-US" b="1" dirty="0"/>
          </a:p>
          <a:p>
            <a:pPr defTabSz="914400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可视生命周期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视图部分或全部可见</a:t>
            </a:r>
            <a:endParaRPr lang="en-US" altLang="zh-CN" b="1" dirty="0"/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运行状态，暂停状态</a:t>
            </a:r>
            <a:endParaRPr lang="en-US" altLang="zh-CN" b="1" dirty="0"/>
          </a:p>
          <a:p>
            <a:pPr defTabSz="914400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前台生命周期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用户与当前</a:t>
            </a:r>
            <a:r>
              <a:rPr lang="en-US" altLang="zh-CN" b="1" dirty="0"/>
              <a:t>activity</a:t>
            </a:r>
            <a:r>
              <a:rPr lang="zh-CN" altLang="en-US" b="1" dirty="0"/>
              <a:t>交互</a:t>
            </a:r>
            <a:endParaRPr lang="en-US" altLang="zh-CN" b="1" dirty="0"/>
          </a:p>
          <a:p>
            <a:pPr lvl="1" defTabSz="914400">
              <a:lnSpc>
                <a:spcPct val="120000"/>
              </a:lnSpc>
            </a:pPr>
            <a:r>
              <a:rPr lang="zh-CN" altLang="en-US" b="1" dirty="0"/>
              <a:t>运行状态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ttp://static.oschina.net/uploads/img/201109/18091212_C45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4677" y="705730"/>
            <a:ext cx="3212123" cy="456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2025"/>
            <a:ext cx="4259943" cy="43084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为活动设计了若干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每个回调函数提供完成适合当前状态的指定行为。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开发人员在回调函数中添加代码，就可以在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状态变化时完成适当的工作。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84" y="0"/>
            <a:ext cx="3997516" cy="52082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3491</Words>
  <Application>Microsoft Office PowerPoint</Application>
  <PresentationFormat>全屏显示(16:10)</PresentationFormat>
  <Paragraphs>367</Paragraphs>
  <Slides>43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微软雅黑</vt:lpstr>
      <vt:lpstr>Arial</vt:lpstr>
      <vt:lpstr>Calibri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2_Office 主题​​</vt:lpstr>
      <vt:lpstr>PowerPoint 演示文稿</vt:lpstr>
      <vt:lpstr>内容安排</vt:lpstr>
      <vt:lpstr>5. 活动的生命周期</vt:lpstr>
      <vt:lpstr>活动的生命周期——概述</vt:lpstr>
      <vt:lpstr>Activity 返回栈</vt:lpstr>
      <vt:lpstr>Activity活动状态</vt:lpstr>
      <vt:lpstr>Activity活动状态</vt:lpstr>
      <vt:lpstr>Activity 活动的生命周期</vt:lpstr>
      <vt:lpstr>Activity生命周期</vt:lpstr>
      <vt:lpstr>Activity生命周期的7个回调函数</vt:lpstr>
      <vt:lpstr>Activity的生命周期</vt:lpstr>
      <vt:lpstr>Activity的生命周期</vt:lpstr>
      <vt:lpstr>Activity的生命周期</vt:lpstr>
      <vt:lpstr>5. 活动的生命周期</vt:lpstr>
      <vt:lpstr>LogCat</vt:lpstr>
      <vt:lpstr>Logcat 输出日志信息</vt:lpstr>
      <vt:lpstr>活动的生命周期的体验</vt:lpstr>
      <vt:lpstr>活动的生命周期的体验</vt:lpstr>
      <vt:lpstr>活动的生命周期的体验</vt:lpstr>
      <vt:lpstr>活动的生命周期的体验</vt:lpstr>
      <vt:lpstr>活动的生命周期的体验</vt:lpstr>
      <vt:lpstr>活动的生命周期的体验</vt:lpstr>
      <vt:lpstr>LogCat</vt:lpstr>
      <vt:lpstr>活动的生命周期的体验</vt:lpstr>
      <vt:lpstr>活动的生命周期的体验</vt:lpstr>
      <vt:lpstr>活动被回收了怎么办(自学)</vt:lpstr>
      <vt:lpstr>活动被回收了怎么办</vt:lpstr>
      <vt:lpstr>活动被回收了怎么办</vt:lpstr>
      <vt:lpstr>Activity的生命周期</vt:lpstr>
      <vt:lpstr>Activity的生命周期</vt:lpstr>
      <vt:lpstr>PowerPoint 演示文稿</vt:lpstr>
      <vt:lpstr>内容安排</vt:lpstr>
      <vt:lpstr>6. 活动的启动模式</vt:lpstr>
      <vt:lpstr>Standard(标准或默认模式)</vt:lpstr>
      <vt:lpstr>SingleTop(栈顶单例模式) </vt:lpstr>
      <vt:lpstr>SingleTop(栈顶单例模式) </vt:lpstr>
      <vt:lpstr>SingleTask(栈内单例模式)</vt:lpstr>
      <vt:lpstr>SingleInstance(全局单例模式)</vt:lpstr>
      <vt:lpstr>PowerPoint 演示文稿</vt:lpstr>
      <vt:lpstr>第2章 小结</vt:lpstr>
      <vt:lpstr>第2章 小结</vt:lpstr>
      <vt:lpstr>第2章 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2016-07-09T07:05:03Z</dcterms:created>
  <dcterms:modified xsi:type="dcterms:W3CDTF">2022-09-13T10:45:09Z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