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64" r:id="rId3"/>
  </p:sldMasterIdLst>
  <p:notesMasterIdLst>
    <p:notesMasterId r:id="rId64"/>
  </p:notesMasterIdLst>
  <p:sldIdLst>
    <p:sldId id="276" r:id="rId4"/>
    <p:sldId id="278" r:id="rId5"/>
    <p:sldId id="283" r:id="rId6"/>
    <p:sldId id="307" r:id="rId7"/>
    <p:sldId id="279" r:id="rId8"/>
    <p:sldId id="280" r:id="rId9"/>
    <p:sldId id="304" r:id="rId10"/>
    <p:sldId id="289" r:id="rId11"/>
    <p:sldId id="290" r:id="rId12"/>
    <p:sldId id="306" r:id="rId13"/>
    <p:sldId id="308" r:id="rId14"/>
    <p:sldId id="310" r:id="rId15"/>
    <p:sldId id="309" r:id="rId16"/>
    <p:sldId id="311" r:id="rId17"/>
    <p:sldId id="312" r:id="rId18"/>
    <p:sldId id="313" r:id="rId19"/>
    <p:sldId id="305" r:id="rId20"/>
    <p:sldId id="314" r:id="rId21"/>
    <p:sldId id="315" r:id="rId22"/>
    <p:sldId id="317" r:id="rId23"/>
    <p:sldId id="269" r:id="rId24"/>
    <p:sldId id="318" r:id="rId25"/>
    <p:sldId id="326" r:id="rId26"/>
    <p:sldId id="327" r:id="rId27"/>
    <p:sldId id="291" r:id="rId28"/>
    <p:sldId id="293" r:id="rId29"/>
    <p:sldId id="282" r:id="rId30"/>
    <p:sldId id="275" r:id="rId31"/>
    <p:sldId id="328" r:id="rId32"/>
    <p:sldId id="272" r:id="rId33"/>
    <p:sldId id="329" r:id="rId34"/>
    <p:sldId id="281" r:id="rId35"/>
    <p:sldId id="335" r:id="rId36"/>
    <p:sldId id="336" r:id="rId37"/>
    <p:sldId id="294" r:id="rId38"/>
    <p:sldId id="296" r:id="rId39"/>
    <p:sldId id="297" r:id="rId40"/>
    <p:sldId id="287" r:id="rId41"/>
    <p:sldId id="330" r:id="rId42"/>
    <p:sldId id="333" r:id="rId43"/>
    <p:sldId id="331" r:id="rId44"/>
    <p:sldId id="332" r:id="rId45"/>
    <p:sldId id="298" r:id="rId46"/>
    <p:sldId id="334" r:id="rId47"/>
    <p:sldId id="299" r:id="rId48"/>
    <p:sldId id="301" r:id="rId49"/>
    <p:sldId id="337" r:id="rId50"/>
    <p:sldId id="284" r:id="rId51"/>
    <p:sldId id="285" r:id="rId52"/>
    <p:sldId id="338" r:id="rId53"/>
    <p:sldId id="339" r:id="rId54"/>
    <p:sldId id="340" r:id="rId55"/>
    <p:sldId id="341" r:id="rId56"/>
    <p:sldId id="342" r:id="rId57"/>
    <p:sldId id="325" r:id="rId58"/>
    <p:sldId id="323" r:id="rId59"/>
    <p:sldId id="343" r:id="rId60"/>
    <p:sldId id="324" r:id="rId61"/>
    <p:sldId id="302" r:id="rId62"/>
    <p:sldId id="344" r:id="rId63"/>
  </p:sldIdLst>
  <p:sldSz cx="9144000" cy="5143500" type="screen16x9"/>
  <p:notesSz cx="6858000" cy="9144000"/>
  <p:custDataLst>
    <p:tags r:id="rId65"/>
  </p:custDataLst>
  <p:defaultTextStyle>
    <a:defPPr>
      <a:defRPr lang="zh-CN"/>
    </a:defPPr>
    <a:lvl1pPr algn="r" defTabSz="685800" rtl="0" fontAlgn="base">
      <a:spcBef>
        <a:spcPct val="0"/>
      </a:spcBef>
      <a:spcAft>
        <a:spcPct val="0"/>
      </a:spcAft>
      <a:defRPr sz="1300" kern="1200">
        <a:solidFill>
          <a:schemeClr val="tx1"/>
        </a:solidFill>
        <a:latin typeface="Times New Roman" panose="02020603050405020304" pitchFamily="18" charset="0"/>
        <a:ea typeface="宋体" panose="02010600030101010101" pitchFamily="2" charset="-122"/>
        <a:cs typeface="+mn-cs"/>
      </a:defRPr>
    </a:lvl1pPr>
    <a:lvl2pPr marL="342900" indent="114300" algn="r" defTabSz="685800" rtl="0" fontAlgn="base">
      <a:spcBef>
        <a:spcPct val="0"/>
      </a:spcBef>
      <a:spcAft>
        <a:spcPct val="0"/>
      </a:spcAft>
      <a:defRPr sz="1300" kern="1200">
        <a:solidFill>
          <a:schemeClr val="tx1"/>
        </a:solidFill>
        <a:latin typeface="Times New Roman" panose="02020603050405020304" pitchFamily="18" charset="0"/>
        <a:ea typeface="宋体" panose="02010600030101010101" pitchFamily="2" charset="-122"/>
        <a:cs typeface="+mn-cs"/>
      </a:defRPr>
    </a:lvl2pPr>
    <a:lvl3pPr marL="685800" indent="228600" algn="r" defTabSz="685800" rtl="0" fontAlgn="base">
      <a:spcBef>
        <a:spcPct val="0"/>
      </a:spcBef>
      <a:spcAft>
        <a:spcPct val="0"/>
      </a:spcAft>
      <a:defRPr sz="1300" kern="1200">
        <a:solidFill>
          <a:schemeClr val="tx1"/>
        </a:solidFill>
        <a:latin typeface="Times New Roman" panose="02020603050405020304" pitchFamily="18" charset="0"/>
        <a:ea typeface="宋体" panose="02010600030101010101" pitchFamily="2" charset="-122"/>
        <a:cs typeface="+mn-cs"/>
      </a:defRPr>
    </a:lvl3pPr>
    <a:lvl4pPr marL="1028700" indent="342900" algn="r" defTabSz="685800" rtl="0" fontAlgn="base">
      <a:spcBef>
        <a:spcPct val="0"/>
      </a:spcBef>
      <a:spcAft>
        <a:spcPct val="0"/>
      </a:spcAft>
      <a:defRPr sz="1300" kern="1200">
        <a:solidFill>
          <a:schemeClr val="tx1"/>
        </a:solidFill>
        <a:latin typeface="Times New Roman" panose="02020603050405020304" pitchFamily="18" charset="0"/>
        <a:ea typeface="宋体" panose="02010600030101010101" pitchFamily="2" charset="-122"/>
        <a:cs typeface="+mn-cs"/>
      </a:defRPr>
    </a:lvl4pPr>
    <a:lvl5pPr marL="1371600" indent="457200" algn="r" defTabSz="685800" rtl="0" fontAlgn="base">
      <a:spcBef>
        <a:spcPct val="0"/>
      </a:spcBef>
      <a:spcAft>
        <a:spcPct val="0"/>
      </a:spcAft>
      <a:defRPr sz="13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3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3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3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3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19097B"/>
    <a:srgbClr val="3F3F3F"/>
    <a:srgbClr val="003399"/>
    <a:srgbClr val="D2431C"/>
    <a:srgbClr val="121010"/>
    <a:srgbClr val="002220"/>
    <a:srgbClr val="7E0F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12" autoAdjust="0"/>
  </p:normalViewPr>
  <p:slideViewPr>
    <p:cSldViewPr snapToGrid="0">
      <p:cViewPr>
        <p:scale>
          <a:sx n="100" d="100"/>
          <a:sy n="100" d="100"/>
        </p:scale>
        <p:origin x="1812" y="4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75" d="100"/>
          <a:sy n="75" d="100"/>
        </p:scale>
        <p:origin x="-2430" y="4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FEA08525-943C-4E48-9B1D-6A9153937D2C}" type="datetimeFigureOut">
              <a:rPr lang="zh-CN" altLang="en-US"/>
              <a:t>2022/10/25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二级</a:t>
            </a:r>
          </a:p>
          <a:p>
            <a:pPr lvl="2"/>
            <a:r>
              <a:rPr lang="zh-CN" altLang="en-US" noProof="0" dirty="0"/>
              <a:t>三级</a:t>
            </a:r>
          </a:p>
          <a:p>
            <a:pPr lvl="3"/>
            <a:r>
              <a:rPr lang="zh-CN" altLang="en-US" noProof="0" dirty="0"/>
              <a:t>四级</a:t>
            </a:r>
          </a:p>
          <a:p>
            <a:pPr lvl="4"/>
            <a:r>
              <a:rPr lang="zh-CN" altLang="en-US" noProof="0"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471923B3-DC4A-4823-98D6-F132186F939C}" type="slidenum">
              <a:rPr lang="zh-CN" altLang="en-US"/>
              <a:t>‹#›</a:t>
            </a:fld>
            <a:endParaRPr lang="zh-CN"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jianshu.com/p/2881260e74d7"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ianshu.com/p/c04b8899cf8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ianshu.com/p/c04b8899cf8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jianshu.com/p/2881260e74d7"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2AC6FA8B-3D6E-446D-806C-5FAFE7F34B3F}" type="slidenum">
              <a:rPr lang="zh-CN" altLang="en-US" sz="1200" smtClean="0">
                <a:latin typeface="微软雅黑" panose="020B0503020204020204" pitchFamily="34" charset="-122"/>
                <a:ea typeface="微软雅黑" panose="020B0503020204020204" pitchFamily="34" charset="-122"/>
              </a:rPr>
              <a:t>1</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1851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hlinkClick r:id="rId3"/>
              </a:rPr>
              <a:t>https://</a:t>
            </a:r>
            <a:r>
              <a:rPr lang="en-US" altLang="zh-CN" err="1">
                <a:hlinkClick r:id="rId3"/>
              </a:rPr>
              <a:t>www.jianshu.com</a:t>
            </a:r>
            <a:r>
              <a:rPr lang="en-US" altLang="zh-CN">
                <a:hlinkClick r:id="rId3"/>
              </a:rPr>
              <a:t>/p/</a:t>
            </a:r>
            <a:r>
              <a:rPr lang="en-US" altLang="zh-CN" err="1">
                <a:hlinkClick r:id="rId3"/>
              </a:rPr>
              <a:t>2881260e74d7</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30638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2AC6FA8B-3D6E-446D-806C-5FAFE7F34B3F}" type="slidenum">
              <a:rPr lang="zh-CN" altLang="en-US" sz="1200" smtClean="0">
                <a:latin typeface="微软雅黑" panose="020B0503020204020204" pitchFamily="34" charset="-122"/>
                <a:ea typeface="微软雅黑" panose="020B0503020204020204" pitchFamily="34" charset="-122"/>
              </a:rPr>
              <a:t>25</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9552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9932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091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2AC6FA8B-3D6E-446D-806C-5FAFE7F34B3F}" type="slidenum">
              <a:rPr lang="zh-CN" altLang="en-US" sz="1200" smtClean="0">
                <a:latin typeface="微软雅黑" panose="020B0503020204020204" pitchFamily="34" charset="-122"/>
                <a:ea typeface="微软雅黑" panose="020B0503020204020204" pitchFamily="34" charset="-122"/>
              </a:rPr>
              <a:t>35</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5000"/>
              </a:lnSpc>
            </a:pPr>
            <a:r>
              <a:rPr lang="en-US" altLang="zh-CN" sz="1200" dirty="0">
                <a:solidFill>
                  <a:schemeClr val="tx2"/>
                </a:solidFill>
                <a:latin typeface="微软雅黑" pitchFamily="34" charset="-122"/>
                <a:ea typeface="微软雅黑" pitchFamily="34" charset="-122"/>
                <a:sym typeface="微软雅黑" pitchFamily="34" charset="-122"/>
              </a:rPr>
              <a:t>Mode</a:t>
            </a:r>
            <a:r>
              <a:rPr lang="zh-CN" altLang="en-US" sz="1200" dirty="0">
                <a:solidFill>
                  <a:schemeClr val="tx2"/>
                </a:solidFill>
                <a:latin typeface="微软雅黑" pitchFamily="34" charset="-122"/>
                <a:ea typeface="微软雅黑" pitchFamily="34" charset="-122"/>
                <a:sym typeface="微软雅黑" pitchFamily="34" charset="-122"/>
              </a:rPr>
              <a:t>参数常用值：</a:t>
            </a:r>
            <a:endParaRPr lang="en-US" altLang="zh-CN" sz="1200" dirty="0">
              <a:solidFill>
                <a:schemeClr val="tx2"/>
              </a:solidFill>
              <a:latin typeface="微软雅黑" pitchFamily="34" charset="-122"/>
              <a:ea typeface="微软雅黑" pitchFamily="34" charset="-122"/>
              <a:sym typeface="微软雅黑" pitchFamily="34" charset="-122"/>
            </a:endParaRPr>
          </a:p>
          <a:p>
            <a:pPr>
              <a:lnSpc>
                <a:spcPct val="125000"/>
              </a:lnSpc>
            </a:pPr>
            <a:r>
              <a:rPr lang="en-US" altLang="zh-CN" sz="1200" b="1" dirty="0" err="1">
                <a:solidFill>
                  <a:schemeClr val="tx2"/>
                </a:solidFill>
                <a:latin typeface="微软雅黑" pitchFamily="34" charset="-122"/>
                <a:ea typeface="微软雅黑" pitchFamily="34" charset="-122"/>
                <a:sym typeface="微软雅黑" pitchFamily="34" charset="-122"/>
              </a:rPr>
              <a:t>Context.MODE_PRIVATE</a:t>
            </a:r>
            <a:r>
              <a:rPr lang="en-US" altLang="zh-CN" sz="1200" dirty="0">
                <a:solidFill>
                  <a:schemeClr val="tx2"/>
                </a:solidFill>
                <a:latin typeface="微软雅黑" pitchFamily="34" charset="-122"/>
                <a:ea typeface="微软雅黑" pitchFamily="34" charset="-122"/>
                <a:sym typeface="微软雅黑" pitchFamily="34" charset="-122"/>
              </a:rPr>
              <a:t>:  SP</a:t>
            </a:r>
            <a:r>
              <a:rPr lang="zh-CN" altLang="en-US" sz="1200" dirty="0">
                <a:solidFill>
                  <a:schemeClr val="tx2"/>
                </a:solidFill>
                <a:latin typeface="微软雅黑" pitchFamily="34" charset="-122"/>
                <a:ea typeface="微软雅黑" pitchFamily="34" charset="-122"/>
                <a:sym typeface="微软雅黑" pitchFamily="34" charset="-122"/>
              </a:rPr>
              <a:t>中的数据只能被本应用程序读写。</a:t>
            </a:r>
            <a:endParaRPr lang="en-US" altLang="zh-CN" sz="1200" dirty="0">
              <a:solidFill>
                <a:schemeClr val="tx2"/>
              </a:solidFill>
              <a:latin typeface="微软雅黑" pitchFamily="34" charset="-122"/>
              <a:ea typeface="微软雅黑" pitchFamily="34" charset="-122"/>
              <a:sym typeface="微软雅黑" pitchFamily="34" charset="-122"/>
            </a:endParaRPr>
          </a:p>
          <a:p>
            <a:pPr>
              <a:lnSpc>
                <a:spcPct val="125000"/>
              </a:lnSpc>
            </a:pPr>
            <a:r>
              <a:rPr lang="en-US" altLang="zh-CN" sz="1200" b="1" dirty="0" err="1">
                <a:solidFill>
                  <a:schemeClr val="tx2"/>
                </a:solidFill>
                <a:latin typeface="微软雅黑" pitchFamily="34" charset="-122"/>
                <a:ea typeface="微软雅黑" pitchFamily="34" charset="-122"/>
                <a:sym typeface="微软雅黑" pitchFamily="34" charset="-122"/>
              </a:rPr>
              <a:t>Context.MODE_WORLD_READABLE</a:t>
            </a:r>
            <a:r>
              <a:rPr lang="en-US" altLang="zh-CN" sz="1200" dirty="0">
                <a:solidFill>
                  <a:schemeClr val="tx2"/>
                </a:solidFill>
                <a:latin typeface="微软雅黑" pitchFamily="34" charset="-122"/>
                <a:ea typeface="微软雅黑" pitchFamily="34" charset="-122"/>
                <a:sym typeface="微软雅黑" pitchFamily="34" charset="-122"/>
              </a:rPr>
              <a:t>:  SP</a:t>
            </a:r>
            <a:r>
              <a:rPr lang="zh-CN" altLang="en-US" sz="1200" dirty="0">
                <a:solidFill>
                  <a:schemeClr val="tx2"/>
                </a:solidFill>
                <a:latin typeface="微软雅黑" pitchFamily="34" charset="-122"/>
                <a:ea typeface="微软雅黑" pitchFamily="34" charset="-122"/>
                <a:sym typeface="微软雅黑" pitchFamily="34" charset="-122"/>
              </a:rPr>
              <a:t>中的数据能被其他应用程序读，但不能写。</a:t>
            </a:r>
            <a:endParaRPr lang="en-US" altLang="zh-CN" sz="1200" dirty="0">
              <a:solidFill>
                <a:schemeClr val="tx2"/>
              </a:solidFill>
              <a:latin typeface="微软雅黑" pitchFamily="34" charset="-122"/>
              <a:ea typeface="微软雅黑" pitchFamily="34" charset="-122"/>
              <a:sym typeface="微软雅黑" pitchFamily="34" charset="-122"/>
            </a:endParaRPr>
          </a:p>
          <a:p>
            <a:pPr>
              <a:lnSpc>
                <a:spcPct val="125000"/>
              </a:lnSpc>
            </a:pPr>
            <a:r>
              <a:rPr lang="en-US" altLang="zh-CN" sz="1200" b="1" dirty="0" err="1">
                <a:solidFill>
                  <a:schemeClr val="tx2"/>
                </a:solidFill>
                <a:latin typeface="微软雅黑" pitchFamily="34" charset="-122"/>
                <a:ea typeface="微软雅黑" pitchFamily="34" charset="-122"/>
                <a:sym typeface="微软雅黑" pitchFamily="34" charset="-122"/>
              </a:rPr>
              <a:t>Context.MODE_WORLD_WRITEABLE</a:t>
            </a:r>
            <a:r>
              <a:rPr lang="en-US" altLang="zh-CN" sz="1200" dirty="0">
                <a:solidFill>
                  <a:schemeClr val="tx2"/>
                </a:solidFill>
                <a:latin typeface="微软雅黑" pitchFamily="34" charset="-122"/>
                <a:ea typeface="微软雅黑" pitchFamily="34" charset="-122"/>
                <a:sym typeface="微软雅黑" pitchFamily="34" charset="-122"/>
              </a:rPr>
              <a:t>: SP</a:t>
            </a:r>
            <a:r>
              <a:rPr lang="zh-CN" altLang="en-US" sz="1200" dirty="0">
                <a:solidFill>
                  <a:schemeClr val="tx2"/>
                </a:solidFill>
                <a:latin typeface="微软雅黑" pitchFamily="34" charset="-122"/>
                <a:ea typeface="微软雅黑" pitchFamily="34" charset="-122"/>
                <a:sym typeface="微软雅黑" pitchFamily="34" charset="-122"/>
              </a:rPr>
              <a:t>中的数据能被其他应用程序读、写。</a:t>
            </a:r>
            <a:endParaRPr lang="en-US" altLang="zh-CN" sz="1200" dirty="0">
              <a:solidFill>
                <a:schemeClr val="tx2"/>
              </a:solidFill>
              <a:latin typeface="微软雅黑" pitchFamily="34" charset="-122"/>
              <a:ea typeface="微软雅黑" pitchFamily="34" charset="-122"/>
              <a:sym typeface="微软雅黑" pitchFamily="34" charset="-122"/>
            </a:endParaRPr>
          </a:p>
          <a:p>
            <a:r>
              <a:rPr lang="en-US" altLang="zh-CN" dirty="0"/>
              <a:t>MODE_MULTI_PROCESS</a:t>
            </a:r>
            <a:r>
              <a:rPr lang="zh-CN" altLang="en-US" dirty="0"/>
              <a:t>：</a:t>
            </a:r>
            <a:r>
              <a:rPr lang="zh-CN" altLang="en-US" sz="1200" b="0" dirty="0"/>
              <a:t>多进程读写</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0369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SharedPreferences</a:t>
            </a:r>
            <a:r>
              <a:rPr lang="en-US" altLang="zh-CN" dirty="0"/>
              <a:t> </a:t>
            </a:r>
            <a:r>
              <a:rPr lang="zh-CN" altLang="en-US" dirty="0"/>
              <a:t>还提供了</a:t>
            </a:r>
            <a:r>
              <a:rPr lang="en-US" altLang="zh-CN" dirty="0"/>
              <a:t>contains()</a:t>
            </a:r>
            <a:r>
              <a:rPr lang="zh-CN" altLang="en-US" dirty="0"/>
              <a:t>方法判断</a:t>
            </a:r>
            <a:r>
              <a:rPr lang="en-US" altLang="zh-CN" dirty="0" err="1"/>
              <a:t>SharedPreferences</a:t>
            </a:r>
            <a:r>
              <a:rPr lang="en-US" altLang="zh-CN" dirty="0"/>
              <a:t> </a:t>
            </a:r>
            <a:r>
              <a:rPr lang="zh-CN" altLang="en-US" dirty="0"/>
              <a:t>对象是否包含某个配置信息，还提供了</a:t>
            </a:r>
            <a:r>
              <a:rPr lang="en-US" altLang="zh-CN" dirty="0" err="1"/>
              <a:t>getAll</a:t>
            </a:r>
            <a:r>
              <a:rPr lang="en-US" altLang="zh-CN" dirty="0"/>
              <a:t>()</a:t>
            </a:r>
            <a:r>
              <a:rPr lang="zh-CN" altLang="en-US" dirty="0"/>
              <a:t>方法获取所有配置信息，以键值对</a:t>
            </a:r>
            <a:r>
              <a:rPr lang="en-US" altLang="zh-CN" dirty="0"/>
              <a:t>Map</a:t>
            </a:r>
            <a:r>
              <a:rPr lang="zh-CN" altLang="en-US"/>
              <a:t>的形式。</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6166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71923B3-DC4A-4823-98D6-F132186F939C}" type="slidenum">
              <a:rPr lang="zh-CN" altLang="en-US" smtClean="0"/>
              <a:t>44</a:t>
            </a:fld>
            <a:endParaRPr lang="zh-CN" altLang="en-US" dirty="0"/>
          </a:p>
        </p:txBody>
      </p:sp>
    </p:spTree>
    <p:extLst>
      <p:ext uri="{BB962C8B-B14F-4D97-AF65-F5344CB8AC3E}">
        <p14:creationId xmlns:p14="http://schemas.microsoft.com/office/powerpoint/2010/main" val="141686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早期的</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设备</a:t>
            </a:r>
            <a:r>
              <a:rPr lang="en-US" altLang="zh-CN" sz="1200" b="0" i="0" kern="1200" dirty="0">
                <a:solidFill>
                  <a:schemeClr val="tx1"/>
                </a:solidFill>
                <a:effectLst/>
                <a:latin typeface="+mn-lt"/>
                <a:ea typeface="+mn-ea"/>
                <a:cs typeface="+mn-cs"/>
              </a:rPr>
              <a:t>(4.4</a:t>
            </a:r>
            <a:r>
              <a:rPr lang="zh-CN" altLang="en-US" sz="1200" b="0" i="0" kern="1200" dirty="0">
                <a:solidFill>
                  <a:schemeClr val="tx1"/>
                </a:solidFill>
                <a:effectLst/>
                <a:latin typeface="+mn-lt"/>
                <a:ea typeface="+mn-ea"/>
                <a:cs typeface="+mn-cs"/>
              </a:rPr>
              <a:t>之前</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a:t>
            </a:r>
            <a:r>
              <a:rPr lang="en-US" altLang="zh-CN" sz="1200" b="0" i="0" kern="1200" dirty="0" err="1">
                <a:solidFill>
                  <a:schemeClr val="tx1"/>
                </a:solidFill>
                <a:effectLst/>
                <a:latin typeface="+mn-lt"/>
                <a:ea typeface="+mn-ea"/>
                <a:cs typeface="+mn-cs"/>
              </a:rPr>
              <a:t>SDCard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扩展卡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，类似于</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盘。</a:t>
            </a:r>
          </a:p>
          <a:p>
            <a:r>
              <a:rPr lang="zh-CN" altLang="en-US" sz="1200" b="0" i="0" kern="1200" dirty="0">
                <a:solidFill>
                  <a:schemeClr val="tx1"/>
                </a:solidFill>
                <a:effectLst/>
                <a:latin typeface="+mn-lt"/>
                <a:ea typeface="+mn-ea"/>
                <a:cs typeface="+mn-cs"/>
              </a:rPr>
              <a:t>之后随着技术的进步，机身存储得到了快速增大</a:t>
            </a:r>
            <a:r>
              <a:rPr lang="en-US" altLang="zh-CN" sz="1200" b="0" i="0" kern="1200" dirty="0">
                <a:solidFill>
                  <a:schemeClr val="tx1"/>
                </a:solidFill>
                <a:effectLst/>
                <a:latin typeface="+mn-lt"/>
                <a:ea typeface="+mn-ea"/>
                <a:cs typeface="+mn-cs"/>
              </a:rPr>
              <a:t>(8G</a:t>
            </a:r>
            <a:r>
              <a:rPr lang="zh-CN" altLang="en-US" sz="1200" b="0" i="0" kern="1200" dirty="0">
                <a:solidFill>
                  <a:schemeClr val="tx1"/>
                </a:solidFill>
                <a:effectLst/>
                <a:latin typeface="+mn-lt"/>
                <a:ea typeface="+mn-ea"/>
                <a:cs typeface="+mn-cs"/>
              </a:rPr>
              <a:t>以上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，此时的外部存储是概念级别的“外部存储”，机身固有的存储有一部分被划分为“内部存储”，另一部分被划分为“外部存储”，但其实都是机身固有存储。后期的外部存储也包括了</a:t>
            </a:r>
            <a:r>
              <a:rPr lang="en-US" altLang="zh-CN" sz="1200" b="0" i="0" kern="1200" dirty="0" err="1">
                <a:solidFill>
                  <a:schemeClr val="tx1"/>
                </a:solidFill>
                <a:effectLst/>
                <a:latin typeface="+mn-lt"/>
                <a:ea typeface="+mn-ea"/>
                <a:cs typeface="+mn-cs"/>
              </a:rPr>
              <a:t>SDCard</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所以不管</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手机是否有可移动的</a:t>
            </a:r>
            <a:r>
              <a:rPr lang="en-US" altLang="zh-CN" sz="1200" b="0" i="0" kern="1200" dirty="0" err="1">
                <a:solidFill>
                  <a:schemeClr val="tx1"/>
                </a:solidFill>
                <a:effectLst/>
                <a:latin typeface="+mn-lt"/>
                <a:ea typeface="+mn-ea"/>
                <a:cs typeface="+mn-cs"/>
              </a:rPr>
              <a:t>SDCard</a:t>
            </a:r>
            <a:r>
              <a:rPr lang="zh-CN" altLang="en-US" sz="1200" b="0" i="0" kern="1200" dirty="0">
                <a:solidFill>
                  <a:schemeClr val="tx1"/>
                </a:solidFill>
                <a:effectLst/>
                <a:latin typeface="+mn-lt"/>
                <a:ea typeface="+mn-ea"/>
                <a:cs typeface="+mn-cs"/>
              </a:rPr>
              <a:t>，他们总是有外部存储和内部存储。</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、首先我们来弄清几个概念，内存，内部存储，外部存储，机身存储（内置存储）。</a:t>
            </a:r>
            <a:endParaRPr lang="en-US" altLang="zh-CN" dirty="0"/>
          </a:p>
          <a:p>
            <a:r>
              <a:rPr lang="en-US" altLang="zh-CN" dirty="0"/>
              <a:t>1.1</a:t>
            </a:r>
            <a:r>
              <a:rPr lang="zh-CN" altLang="en-US" dirty="0"/>
              <a:t>内存；我们在英文中称作</a:t>
            </a:r>
            <a:r>
              <a:rPr lang="en-US" altLang="zh-CN" dirty="0"/>
              <a:t>memory</a:t>
            </a:r>
            <a:r>
              <a:rPr lang="zh-CN" altLang="en-US" dirty="0"/>
              <a:t>，内存是计算机中重要的部件之一，它是与</a:t>
            </a:r>
            <a:r>
              <a:rPr lang="en-US" altLang="zh-CN" dirty="0"/>
              <a:t>CPU</a:t>
            </a:r>
            <a:r>
              <a:rPr lang="zh-CN" altLang="en-US" dirty="0"/>
              <a:t>进行沟通的桥梁。计算机中所有程序的运行都是在内存中进行的，所以说它是用于计算机运行时的，它不是用来存储数据的。 </a:t>
            </a:r>
            <a:endParaRPr lang="en-US" altLang="zh-CN" dirty="0"/>
          </a:p>
          <a:p>
            <a:r>
              <a:rPr lang="en-US" altLang="zh-CN" dirty="0"/>
              <a:t>1.2</a:t>
            </a:r>
            <a:r>
              <a:rPr lang="zh-CN" altLang="en-US" dirty="0"/>
              <a:t>内部存储，外部存储；内部存储我们称为</a:t>
            </a:r>
            <a:r>
              <a:rPr lang="en-US" altLang="zh-CN" dirty="0" err="1"/>
              <a:t>InternalStorage</a:t>
            </a:r>
            <a:r>
              <a:rPr lang="zh-CN" altLang="en-US" dirty="0"/>
              <a:t>，外部我们称为</a:t>
            </a:r>
            <a:r>
              <a:rPr lang="en-US" altLang="zh-CN" dirty="0" err="1"/>
              <a:t>ExternalStorage</a:t>
            </a:r>
            <a:r>
              <a:rPr lang="zh-CN" altLang="en-US" dirty="0"/>
              <a:t>，这两个概念来自于早期的</a:t>
            </a:r>
            <a:r>
              <a:rPr lang="en-US" altLang="zh-CN" dirty="0"/>
              <a:t>Android</a:t>
            </a:r>
            <a:r>
              <a:rPr lang="zh-CN" altLang="en-US" dirty="0"/>
              <a:t>智能机，</a:t>
            </a:r>
            <a:r>
              <a:rPr lang="en-US" altLang="zh-CN" dirty="0"/>
              <a:t>4.4</a:t>
            </a:r>
            <a:r>
              <a:rPr lang="zh-CN" altLang="en-US" dirty="0"/>
              <a:t>以前，内置存储就是内部存储，外置</a:t>
            </a:r>
            <a:r>
              <a:rPr lang="en-US" altLang="zh-CN" dirty="0"/>
              <a:t>SD</a:t>
            </a:r>
            <a:r>
              <a:rPr lang="zh-CN" altLang="en-US" dirty="0"/>
              <a:t>卡就是外置存储。我们通过</a:t>
            </a:r>
            <a:r>
              <a:rPr lang="en-US" altLang="zh-CN" dirty="0" err="1"/>
              <a:t>getDataDirectory</a:t>
            </a:r>
            <a:r>
              <a:rPr lang="zh-CN" altLang="en-US" dirty="0"/>
              <a:t>就可以获取内置存储根路径，通过</a:t>
            </a:r>
            <a:r>
              <a:rPr lang="en-US" altLang="zh-CN" dirty="0" err="1"/>
              <a:t>getExternalStorageDirectory</a:t>
            </a:r>
            <a:r>
              <a:rPr lang="zh-CN" altLang="en-US" dirty="0"/>
              <a:t>就可以获取外置</a:t>
            </a:r>
            <a:r>
              <a:rPr lang="en-US" altLang="zh-CN" dirty="0"/>
              <a:t>SD</a:t>
            </a:r>
            <a:r>
              <a:rPr lang="zh-CN" altLang="en-US" dirty="0"/>
              <a:t>卡根路径。</a:t>
            </a:r>
            <a:r>
              <a:rPr lang="en-US" altLang="zh-CN" dirty="0"/>
              <a:t>4.4</a:t>
            </a:r>
            <a:r>
              <a:rPr lang="zh-CN" altLang="en-US" dirty="0"/>
              <a:t>以后外部存储就包含两部分了，其中通过</a:t>
            </a:r>
            <a:r>
              <a:rPr lang="en-US" altLang="zh-CN" dirty="0" err="1"/>
              <a:t>getExternalStorageDirectory</a:t>
            </a:r>
            <a:r>
              <a:rPr lang="zh-CN" altLang="en-US" dirty="0"/>
              <a:t>获取的是机身存储的外部存储，而外置</a:t>
            </a:r>
            <a:r>
              <a:rPr lang="en-US" altLang="zh-CN" dirty="0"/>
              <a:t>SD</a:t>
            </a:r>
            <a:r>
              <a:rPr lang="zh-CN" altLang="en-US" dirty="0"/>
              <a:t>卡我们则需要通过</a:t>
            </a:r>
            <a:r>
              <a:rPr lang="en-US" altLang="zh-CN" dirty="0" err="1"/>
              <a:t>getExternalDirs</a:t>
            </a:r>
            <a:r>
              <a:rPr lang="zh-CN" altLang="en-US" dirty="0"/>
              <a:t>遍历来获取了。 </a:t>
            </a:r>
            <a:endParaRPr lang="en-US" altLang="zh-CN" dirty="0"/>
          </a:p>
          <a:p>
            <a:r>
              <a:rPr lang="en-US" altLang="zh-CN" dirty="0"/>
              <a:t>1.3</a:t>
            </a:r>
            <a:r>
              <a:rPr lang="zh-CN" altLang="en-US" dirty="0"/>
              <a:t>机身存储；机身存储是指手机自身携带的存储空间，出厂时就已经有了，</a:t>
            </a:r>
            <a:r>
              <a:rPr lang="en-US" altLang="zh-CN" dirty="0"/>
              <a:t>4.4</a:t>
            </a:r>
            <a:r>
              <a:rPr lang="zh-CN" altLang="en-US" dirty="0"/>
              <a:t>以前机身存储就是内部存储，</a:t>
            </a:r>
            <a:r>
              <a:rPr lang="en-US" altLang="zh-CN" dirty="0"/>
              <a:t>4.4</a:t>
            </a:r>
            <a:r>
              <a:rPr lang="zh-CN" altLang="en-US" dirty="0"/>
              <a:t>及以后机身存储包含了内部存储和外部存储。 </a:t>
            </a:r>
            <a:endParaRPr lang="en-US" altLang="zh-CN" dirty="0"/>
          </a:p>
          <a:p>
            <a:r>
              <a:rPr lang="en-US" altLang="zh-CN" dirty="0"/>
              <a:t>2</a:t>
            </a:r>
            <a:r>
              <a:rPr lang="zh-CN" altLang="en-US" dirty="0"/>
              <a:t>、</a:t>
            </a:r>
            <a:r>
              <a:rPr lang="en-US" altLang="zh-CN" dirty="0"/>
              <a:t>Ram</a:t>
            </a:r>
            <a:r>
              <a:rPr lang="zh-CN" altLang="en-US" dirty="0"/>
              <a:t>，</a:t>
            </a:r>
            <a:r>
              <a:rPr lang="en-US" altLang="zh-CN" dirty="0"/>
              <a:t>Rom</a:t>
            </a:r>
            <a:r>
              <a:rPr lang="zh-CN" altLang="en-US" dirty="0"/>
              <a:t>，以及扩展存储（</a:t>
            </a:r>
            <a:r>
              <a:rPr lang="en-US" altLang="zh-CN" dirty="0"/>
              <a:t>TF</a:t>
            </a:r>
            <a:r>
              <a:rPr lang="zh-CN" altLang="en-US" dirty="0"/>
              <a:t>卡）的概念。从图中我们可以看到，一个手机里面有内存，手机内置存储，以及</a:t>
            </a:r>
            <a:r>
              <a:rPr lang="en-US" altLang="zh-CN" dirty="0"/>
              <a:t>SD</a:t>
            </a:r>
            <a:r>
              <a:rPr lang="zh-CN" altLang="en-US" dirty="0"/>
              <a:t>卡， 它们分别是</a:t>
            </a:r>
            <a:r>
              <a:rPr lang="en-US" altLang="zh-CN" dirty="0"/>
              <a:t>Ram</a:t>
            </a:r>
            <a:r>
              <a:rPr lang="zh-CN" altLang="en-US" dirty="0"/>
              <a:t>，</a:t>
            </a:r>
            <a:r>
              <a:rPr lang="en-US" altLang="zh-CN" dirty="0"/>
              <a:t>Rom</a:t>
            </a:r>
            <a:r>
              <a:rPr lang="zh-CN" altLang="en-US" dirty="0"/>
              <a:t>，以及</a:t>
            </a:r>
            <a:r>
              <a:rPr lang="en-US" altLang="zh-CN" dirty="0"/>
              <a:t>TF</a:t>
            </a:r>
            <a:r>
              <a:rPr lang="zh-CN" altLang="en-US" dirty="0"/>
              <a:t>卡，这三种卡的性能，材质及价格都不一样，都有各自的用处。 </a:t>
            </a:r>
            <a:endParaRPr lang="en-US" altLang="zh-CN" dirty="0"/>
          </a:p>
          <a:p>
            <a:r>
              <a:rPr lang="en-US" altLang="zh-CN" dirty="0"/>
              <a:t>3</a:t>
            </a:r>
            <a:r>
              <a:rPr lang="zh-CN" altLang="en-US" dirty="0"/>
              <a:t>、内部存储，外部存储的概念。很多人对这个存在误解，认为机身存储就是内存，而</a:t>
            </a:r>
            <a:r>
              <a:rPr lang="en-US" altLang="zh-CN" dirty="0"/>
              <a:t>SD</a:t>
            </a:r>
            <a:r>
              <a:rPr lang="zh-CN" altLang="en-US" dirty="0"/>
              <a:t>卡才叫外部存储，这其实是不对的，不同的</a:t>
            </a:r>
            <a:r>
              <a:rPr lang="en-US" altLang="zh-CN" dirty="0"/>
              <a:t>Android</a:t>
            </a:r>
            <a:r>
              <a:rPr lang="zh-CN" altLang="en-US" dirty="0"/>
              <a:t>版本是有差别的，请看第</a:t>
            </a:r>
            <a:r>
              <a:rPr lang="en-US" altLang="zh-CN" dirty="0"/>
              <a:t>1</a:t>
            </a:r>
            <a:r>
              <a:rPr lang="zh-CN" altLang="en-US" dirty="0"/>
              <a:t>条。 </a:t>
            </a:r>
            <a:endParaRPr lang="en-US" altLang="zh-CN" dirty="0"/>
          </a:p>
          <a:p>
            <a:r>
              <a:rPr lang="zh-CN" altLang="en-US" dirty="0"/>
              <a:t>原文：</a:t>
            </a:r>
            <a:r>
              <a:rPr lang="en-US" altLang="zh-CN" dirty="0"/>
              <a:t>https://blog.csdn.net/u010937230/article/details/73303034 </a:t>
            </a:r>
          </a:p>
        </p:txBody>
      </p:sp>
      <p:sp>
        <p:nvSpPr>
          <p:cNvPr id="4" name="灯片编号占位符 3"/>
          <p:cNvSpPr>
            <a:spLocks noGrp="1"/>
          </p:cNvSpPr>
          <p:nvPr>
            <p:ph type="sldNum" sz="quarter" idx="5"/>
          </p:nvPr>
        </p:nvSpPr>
        <p:spPr/>
        <p:txBody>
          <a:bodyPr/>
          <a:lstStyle/>
          <a:p>
            <a:pPr>
              <a:defRPr/>
            </a:pPr>
            <a:fld id="{471923B3-DC4A-4823-98D6-F132186F939C}" type="slidenum">
              <a:rPr lang="zh-CN" altLang="en-US" smtClean="0"/>
              <a:t>7</a:t>
            </a:fld>
            <a:endParaRPr lang="zh-CN" altLang="en-US" dirty="0"/>
          </a:p>
        </p:txBody>
      </p:sp>
    </p:spTree>
    <p:extLst>
      <p:ext uri="{BB962C8B-B14F-4D97-AF65-F5344CB8AC3E}">
        <p14:creationId xmlns:p14="http://schemas.microsoft.com/office/powerpoint/2010/main" val="1300997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2AC6FA8B-3D6E-446D-806C-5FAFE7F34B3F}" type="slidenum">
              <a:rPr lang="zh-CN" altLang="en-US" sz="1200" smtClean="0">
                <a:latin typeface="微软雅黑" panose="020B0503020204020204" pitchFamily="34" charset="-122"/>
                <a:ea typeface="微软雅黑" panose="020B0503020204020204" pitchFamily="34" charset="-122"/>
              </a:rPr>
              <a:t>45</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Android 11</a:t>
            </a:r>
            <a:r>
              <a:rPr lang="zh-CN" altLang="en-US" sz="1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及其以后的外存私有空间，可以使用</a:t>
            </a:r>
            <a:r>
              <a:rPr lang="en-US" altLang="zh-CN" sz="12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getExternalFilesDir</a:t>
            </a:r>
            <a:r>
              <a:rPr lang="en-US" altLang="zh-CN" sz="1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t>
            </a:r>
            <a:r>
              <a:rPr lang="zh-CN" altLang="en-US" sz="1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获取根目录，返回值为</a:t>
            </a:r>
            <a:r>
              <a:rPr lang="en-US" altLang="zh-CN" sz="1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File</a:t>
            </a:r>
            <a:r>
              <a:rPr lang="zh-CN" altLang="en-US" sz="1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类型。</a:t>
            </a:r>
          </a:p>
          <a:p>
            <a:endParaRPr lang="zh-CN" altLang="en-US" dirty="0"/>
          </a:p>
        </p:txBody>
      </p:sp>
      <p:sp>
        <p:nvSpPr>
          <p:cNvPr id="4" name="灯片编号占位符 3"/>
          <p:cNvSpPr>
            <a:spLocks noGrp="1"/>
          </p:cNvSpPr>
          <p:nvPr>
            <p:ph type="sldNum" sz="quarter" idx="5"/>
          </p:nvPr>
        </p:nvSpPr>
        <p:spPr/>
        <p:txBody>
          <a:bodyPr/>
          <a:lstStyle/>
          <a:p>
            <a:pPr>
              <a:defRPr/>
            </a:pPr>
            <a:fld id="{471923B3-DC4A-4823-98D6-F132186F939C}" type="slidenum">
              <a:rPr lang="zh-CN" altLang="en-US" smtClean="0"/>
              <a:t>49</a:t>
            </a:fld>
            <a:endParaRPr lang="zh-CN" altLang="en-US" dirty="0"/>
          </a:p>
        </p:txBody>
      </p:sp>
    </p:spTree>
    <p:extLst>
      <p:ext uri="{BB962C8B-B14F-4D97-AF65-F5344CB8AC3E}">
        <p14:creationId xmlns:p14="http://schemas.microsoft.com/office/powerpoint/2010/main" val="49705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029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71923B3-DC4A-4823-98D6-F132186F939C}" type="slidenum">
              <a:rPr lang="zh-CN" altLang="en-US" smtClean="0"/>
              <a:t>8</a:t>
            </a:fld>
            <a:endParaRPr lang="zh-CN" altLang="en-US" dirty="0"/>
          </a:p>
        </p:txBody>
      </p:sp>
    </p:spTree>
    <p:extLst>
      <p:ext uri="{BB962C8B-B14F-4D97-AF65-F5344CB8AC3E}">
        <p14:creationId xmlns:p14="http://schemas.microsoft.com/office/powerpoint/2010/main" val="1405334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如何打开</a:t>
            </a:r>
            <a:r>
              <a:rPr lang="en-US" altLang="zh-CN" dirty="0"/>
              <a:t>DDMS </a:t>
            </a:r>
            <a:r>
              <a:rPr lang="zh-CN" altLang="en-US" dirty="0"/>
              <a:t>？</a:t>
            </a:r>
          </a:p>
          <a:p>
            <a:r>
              <a:rPr lang="zh-CN" altLang="en-US" dirty="0"/>
              <a:t>老</a:t>
            </a:r>
            <a:r>
              <a:rPr lang="en-US" altLang="zh-CN" dirty="0"/>
              <a:t>Android studio: https://www.cnblogs.com/gaobig/p/5029381.html</a:t>
            </a:r>
          </a:p>
          <a:p>
            <a:r>
              <a:rPr lang="zh-CN" altLang="en-US" dirty="0"/>
              <a:t>新</a:t>
            </a:r>
            <a:r>
              <a:rPr lang="en-US" altLang="zh-CN" dirty="0"/>
              <a:t>Android studio: https://blog.csdn.net/qq_35674951/article/details/79974821</a:t>
            </a:r>
          </a:p>
          <a:p>
            <a:r>
              <a:rPr lang="zh-CN" altLang="en-US" dirty="0"/>
              <a:t>新</a:t>
            </a:r>
            <a:r>
              <a:rPr lang="en-US" altLang="zh-CN" dirty="0"/>
              <a:t>Android studio:</a:t>
            </a:r>
            <a:r>
              <a:rPr lang="zh-CN" altLang="en-US" dirty="0"/>
              <a:t>连接真机时，直接单击左下角“电脑”图标，选择“</a:t>
            </a:r>
            <a:r>
              <a:rPr lang="en-US" altLang="zh-CN" dirty="0"/>
              <a:t>Device File Explorer”</a:t>
            </a:r>
          </a:p>
          <a:p>
            <a:endParaRPr lang="zh-CN" altLang="en-US" dirty="0"/>
          </a:p>
        </p:txBody>
      </p:sp>
      <p:sp>
        <p:nvSpPr>
          <p:cNvPr id="4" name="灯片编号占位符 3"/>
          <p:cNvSpPr>
            <a:spLocks noGrp="1"/>
          </p:cNvSpPr>
          <p:nvPr>
            <p:ph type="sldNum" sz="quarter" idx="5"/>
          </p:nvPr>
        </p:nvSpPr>
        <p:spPr/>
        <p:txBody>
          <a:bodyPr/>
          <a:lstStyle/>
          <a:p>
            <a:pPr>
              <a:defRPr/>
            </a:pPr>
            <a:fld id="{471923B3-DC4A-4823-98D6-F132186F939C}" type="slidenum">
              <a:rPr lang="zh-CN" altLang="en-US" smtClean="0"/>
              <a:t>10</a:t>
            </a:fld>
            <a:endParaRPr lang="zh-CN" altLang="en-US" dirty="0"/>
          </a:p>
        </p:txBody>
      </p:sp>
    </p:spTree>
    <p:extLst>
      <p:ext uri="{BB962C8B-B14F-4D97-AF65-F5344CB8AC3E}">
        <p14:creationId xmlns:p14="http://schemas.microsoft.com/office/powerpoint/2010/main" val="280607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hlinkClick r:id="rId3"/>
              </a:rPr>
              <a:t>https://</a:t>
            </a:r>
            <a:r>
              <a:rPr lang="en-US" altLang="zh-CN" err="1">
                <a:hlinkClick r:id="rId3"/>
              </a:rPr>
              <a:t>www.jianshu.com</a:t>
            </a:r>
            <a:r>
              <a:rPr lang="en-US" altLang="zh-CN">
                <a:hlinkClick r:id="rId3"/>
              </a:rPr>
              <a:t>/p/</a:t>
            </a:r>
            <a:r>
              <a:rPr lang="en-US" altLang="zh-CN" err="1">
                <a:hlinkClick r:id="rId3"/>
              </a:rPr>
              <a:t>c04b8899cf85</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6881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hlinkClick r:id="rId3"/>
              </a:rPr>
              <a:t>https://</a:t>
            </a:r>
            <a:r>
              <a:rPr lang="en-US" altLang="zh-CN" err="1">
                <a:hlinkClick r:id="rId3"/>
              </a:rPr>
              <a:t>www.jianshu.com</a:t>
            </a:r>
            <a:r>
              <a:rPr lang="en-US" altLang="zh-CN">
                <a:hlinkClick r:id="rId3"/>
              </a:rPr>
              <a:t>/p/</a:t>
            </a:r>
            <a:r>
              <a:rPr lang="en-US" altLang="zh-CN" err="1">
                <a:hlinkClick r:id="rId3"/>
              </a:rPr>
              <a:t>c04b8899cf85</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2134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hlinkClick r:id="rId3"/>
              </a:rPr>
              <a:t>https://</a:t>
            </a:r>
            <a:r>
              <a:rPr lang="en-US" altLang="zh-CN" err="1">
                <a:hlinkClick r:id="rId3"/>
              </a:rPr>
              <a:t>www.jianshu.com</a:t>
            </a:r>
            <a:r>
              <a:rPr lang="en-US" altLang="zh-CN">
                <a:hlinkClick r:id="rId3"/>
              </a:rPr>
              <a:t>/p/</a:t>
            </a:r>
            <a:r>
              <a:rPr lang="en-US" altLang="zh-CN" err="1">
                <a:hlinkClick r:id="rId3"/>
              </a:rPr>
              <a:t>2881260e74d7</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4076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2103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6007C2-EA7A-40DF-8939-7A9C972EF7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86491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droid.com/" TargetMode="External"/><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7715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2"/>
          </p:nvPr>
        </p:nvSpPr>
        <p:spPr>
          <a:xfrm>
            <a:off x="457200" y="4684713"/>
            <a:ext cx="2133600" cy="357187"/>
          </a:xfrm>
          <a:prstGeom prst="rect">
            <a:avLst/>
          </a:prstGeom>
        </p:spPr>
        <p:txBody>
          <a:bodyPr/>
          <a:lstStyle>
            <a:lvl1pPr algn="l" fontAlgn="auto">
              <a:spcBef>
                <a:spcPts val="0"/>
              </a:spcBef>
              <a:spcAft>
                <a:spcPts val="0"/>
              </a:spcAft>
              <a:defRPr sz="1350" smtClean="0">
                <a:latin typeface="微软雅黑" panose="020B0503020204020204" pitchFamily="34" charset="-122"/>
                <a:ea typeface="+mn-ea"/>
              </a:defRPr>
            </a:lvl1pPr>
          </a:lstStyle>
          <a:p>
            <a:pPr>
              <a:defRPr/>
            </a:pPr>
            <a:fld id="{38CB4D5E-39DE-4F16-9334-D417A1BF36AE}" type="datetimeFigureOut">
              <a:rPr lang="zh-CN" altLang="en-US"/>
              <a:t>2022/10/25</a:t>
            </a:fld>
            <a:endParaRPr lang="zh-CN" altLang="en-US" dirty="0"/>
          </a:p>
        </p:txBody>
      </p:sp>
      <p:sp>
        <p:nvSpPr>
          <p:cNvPr id="4" name="Footer Placeholder 4"/>
          <p:cNvSpPr>
            <a:spLocks noGrp="1"/>
          </p:cNvSpPr>
          <p:nvPr>
            <p:ph type="ftr" sz="quarter" idx="3"/>
          </p:nvPr>
        </p:nvSpPr>
        <p:spPr>
          <a:xfrm>
            <a:off x="3124200" y="4684713"/>
            <a:ext cx="2895600" cy="357187"/>
          </a:xfrm>
          <a:prstGeom prst="rect">
            <a:avLst/>
          </a:prstGeom>
        </p:spPr>
        <p:txBody>
          <a:bodyPr/>
          <a:lstStyle>
            <a:lvl1pPr algn="l" fontAlgn="auto">
              <a:spcBef>
                <a:spcPts val="0"/>
              </a:spcBef>
              <a:spcAft>
                <a:spcPts val="0"/>
              </a:spcAft>
              <a:defRPr sz="1350" dirty="0">
                <a:latin typeface="微软雅黑" panose="020B0503020204020204" pitchFamily="34" charset="-122"/>
                <a:ea typeface="+mn-ea"/>
              </a:defRPr>
            </a:lvl1pPr>
          </a:lstStyle>
          <a:p>
            <a:pPr>
              <a:defRPr/>
            </a:pPr>
            <a:endParaRPr lang="zh-CN" altLang="en-US"/>
          </a:p>
        </p:txBody>
      </p:sp>
      <p:sp>
        <p:nvSpPr>
          <p:cNvPr id="5" name="Slide Number Placeholder 5"/>
          <p:cNvSpPr>
            <a:spLocks noGrp="1"/>
          </p:cNvSpPr>
          <p:nvPr>
            <p:ph type="sldNum" sz="quarter" idx="4"/>
          </p:nvPr>
        </p:nvSpPr>
        <p:spPr>
          <a:xfrm>
            <a:off x="6553200" y="4684713"/>
            <a:ext cx="2133600" cy="357187"/>
          </a:xfrm>
          <a:prstGeom prst="rect">
            <a:avLst/>
          </a:prstGeom>
        </p:spPr>
        <p:txBody>
          <a:bodyPr/>
          <a:lstStyle>
            <a:lvl1pPr algn="l" fontAlgn="auto">
              <a:spcBef>
                <a:spcPts val="0"/>
              </a:spcBef>
              <a:spcAft>
                <a:spcPts val="0"/>
              </a:spcAft>
              <a:defRPr sz="1350" smtClean="0">
                <a:latin typeface="微软雅黑" panose="020B0503020204020204" pitchFamily="34" charset="-122"/>
                <a:ea typeface="+mn-ea"/>
              </a:defRPr>
            </a:lvl1pPr>
          </a:lstStyle>
          <a:p>
            <a:pPr>
              <a:defRPr/>
            </a:pPr>
            <a:fld id="{4DB7BECE-EC01-4309-AF03-870FD29A233D}" type="slidenum">
              <a:rPr lang="zh-CN" altLang="en-US"/>
              <a:t>‹#›</a:t>
            </a:fld>
            <a:endParaRPr lang="zh-CN" altLang="en-US" dirty="0"/>
          </a:p>
        </p:txBody>
      </p:sp>
      <p:sp>
        <p:nvSpPr>
          <p:cNvPr id="40" name="矩形 39"/>
          <p:cNvSpPr/>
          <p:nvPr userDrawn="1"/>
        </p:nvSpPr>
        <p:spPr>
          <a:xfrm>
            <a:off x="1588" y="0"/>
            <a:ext cx="2286000" cy="33338"/>
          </a:xfrm>
          <a:prstGeom prst="rect">
            <a:avLst/>
          </a:prstGeom>
          <a:solidFill>
            <a:srgbClr val="F66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41" name="矩形 40"/>
          <p:cNvSpPr/>
          <p:nvPr userDrawn="1"/>
        </p:nvSpPr>
        <p:spPr>
          <a:xfrm>
            <a:off x="2287588" y="0"/>
            <a:ext cx="2286000" cy="33338"/>
          </a:xfrm>
          <a:prstGeom prst="rect">
            <a:avLst/>
          </a:prstGeom>
          <a:solidFill>
            <a:srgbClr val="F343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42" name="矩形 41"/>
          <p:cNvSpPr/>
          <p:nvPr userDrawn="1"/>
        </p:nvSpPr>
        <p:spPr>
          <a:xfrm>
            <a:off x="4573588" y="0"/>
            <a:ext cx="2286000" cy="33338"/>
          </a:xfrm>
          <a:prstGeom prst="rect">
            <a:avLst/>
          </a:prstGeom>
          <a:solidFill>
            <a:srgbClr val="0591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43" name="矩形 42"/>
          <p:cNvSpPr/>
          <p:nvPr userDrawn="1"/>
        </p:nvSpPr>
        <p:spPr>
          <a:xfrm>
            <a:off x="6842125" y="0"/>
            <a:ext cx="2303463" cy="33338"/>
          </a:xfrm>
          <a:prstGeom prst="rect">
            <a:avLst/>
          </a:prstGeom>
          <a:solidFill>
            <a:srgbClr val="037A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177162" name="Line 10"/>
          <p:cNvSpPr>
            <a:spLocks noChangeShapeType="1"/>
          </p:cNvSpPr>
          <p:nvPr userDrawn="1"/>
        </p:nvSpPr>
        <p:spPr bwMode="auto">
          <a:xfrm>
            <a:off x="0" y="784225"/>
            <a:ext cx="914400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63" name="Line 11"/>
          <p:cNvSpPr>
            <a:spLocks noChangeShapeType="1"/>
          </p:cNvSpPr>
          <p:nvPr userDrawn="1"/>
        </p:nvSpPr>
        <p:spPr bwMode="auto">
          <a:xfrm>
            <a:off x="-3175" y="828675"/>
            <a:ext cx="9144000"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52E7636E-9959-444B-9565-E074967D2EBD}" type="datetimeFigureOut">
              <a:rPr lang="zh-CN" altLang="en-US"/>
              <a:t>2022/10/25</a:t>
            </a:fld>
            <a:endParaRPr lang="zh-CN" altLang="en-US" dirty="0"/>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0B9230EF-87EB-4AFB-A701-647E9751E237}" type="slidenum">
              <a:rPr lang="zh-CN" altLang="en-US"/>
              <a:t>‹#›</a:t>
            </a:fld>
            <a:endParaRPr lang="zh-CN"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9674F84-1903-4B89-94C2-8FB981395FBC}" type="datetimeFigureOut">
              <a:rPr lang="zh-CN" altLang="en-US"/>
              <a:t>2022/10/25</a:t>
            </a:fld>
            <a:endParaRPr lang="zh-CN" altLang="en-US" dirty="0"/>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3D0A28E-2445-46FD-80BB-33F30AF1E0B0}" type="slidenum">
              <a:rPr lang="zh-CN" altLang="en-US"/>
              <a:t>‹#›</a:t>
            </a:fld>
            <a:endParaRPr lang="zh-CN"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568D5B06-3B1D-49CD-8A6A-938EBB8A9571}" type="datetimeFigureOut">
              <a:rPr lang="zh-CN" altLang="en-US"/>
              <a:t>2022/10/25</a:t>
            </a:fld>
            <a:endParaRPr lang="zh-CN" altLang="en-US" dirty="0"/>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8B04B2EA-0A7A-44A6-9DF1-1C8C8A941F84}" type="slidenum">
              <a:rPr lang="zh-CN" altLang="en-US"/>
              <a:t>‹#›</a:t>
            </a:fld>
            <a:endParaRPr lang="zh-CN" altLang="en-US"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C4280A8-B67F-40A3-B49D-009B0490C0C8}" type="datetimeFigureOut">
              <a:rPr lang="zh-CN" altLang="en-US"/>
              <a:t>2022/10/25</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292123-C317-4387-AFEF-18DAEC66B8C9}" type="slidenum">
              <a:rPr lang="zh-CN" altLang="en-US"/>
              <a:t>‹#›</a:t>
            </a:fld>
            <a:endParaRPr lang="zh-CN" altLang="en-US"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663A892-9BE0-4382-9748-305E6965C617}" type="datetimeFigureOut">
              <a:rPr lang="zh-CN" altLang="en-US"/>
              <a:t>2022/10/25</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728596-116F-4894-B0B6-ADFD378FBC7F}" type="slidenum">
              <a:rPr lang="zh-CN" altLang="en-US"/>
              <a:t>‹#›</a:t>
            </a:fld>
            <a:endParaRPr lang="zh-CN" altLang="en-US"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solidFill>
                  <a:prstClr val="black"/>
                </a:solidFill>
              </a:rPr>
              <a:pPr/>
              <a:t>10/25/2022</a:t>
            </a:fld>
            <a:endParaRPr lang="en-US">
              <a:solidFill>
                <a:prstClr val="black"/>
              </a:solidFill>
            </a:endParaRPr>
          </a:p>
        </p:txBody>
      </p:sp>
      <p:sp>
        <p:nvSpPr>
          <p:cNvPr id="19" name="Footer Placeholder 18"/>
          <p:cNvSpPr>
            <a:spLocks noGrp="1"/>
          </p:cNvSpPr>
          <p:nvPr>
            <p:ph type="ftr" sz="quarter" idx="11"/>
          </p:nvPr>
        </p:nvSpPr>
        <p:spPr/>
        <p:txBody>
          <a:bodyPr/>
          <a:lstStyle/>
          <a:p>
            <a:endParaRPr lang="en-US">
              <a:solidFill>
                <a:prstClr val="black"/>
              </a:solidFill>
            </a:endParaRPr>
          </a:p>
        </p:txBody>
      </p:sp>
      <p:sp>
        <p:nvSpPr>
          <p:cNvPr id="27" name="Slide Number Placeholder 2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7" name="Subtitle 16"/>
          <p:cNvSpPr>
            <a:spLocks noGrp="1"/>
          </p:cNvSpPr>
          <p:nvPr>
            <p:ph type="subTitle" idx="1"/>
          </p:nvPr>
        </p:nvSpPr>
        <p:spPr>
          <a:xfrm>
            <a:off x="533400" y="2421402"/>
            <a:ext cx="7854696" cy="1314450"/>
          </a:xfrm>
        </p:spPr>
        <p:txBody>
          <a:bodyPr lIns="0" rIns="14265"/>
          <a:lstStyle>
            <a:lvl1pPr marL="0" marR="26747" indent="0" algn="r">
              <a:buNone/>
              <a:defRPr>
                <a:solidFill>
                  <a:schemeClr val="tx1"/>
                </a:solidFill>
              </a:defRPr>
            </a:lvl1pPr>
            <a:lvl2pPr marL="267462" indent="0" algn="ctr">
              <a:buNone/>
            </a:lvl2pPr>
            <a:lvl3pPr marL="534924" indent="0" algn="ctr">
              <a:buNone/>
            </a:lvl3pPr>
            <a:lvl4pPr marL="802386" indent="0" algn="ctr">
              <a:buNone/>
            </a:lvl4pPr>
            <a:lvl5pPr marL="1069848" indent="0" algn="ctr">
              <a:buNone/>
            </a:lvl5pPr>
            <a:lvl6pPr marL="1337310" indent="0" algn="ctr">
              <a:buNone/>
            </a:lvl6pPr>
            <a:lvl7pPr marL="1604772" indent="0" algn="ctr">
              <a:buNone/>
            </a:lvl7pPr>
            <a:lvl8pPr marL="1872234" indent="0" algn="ctr">
              <a:buNone/>
            </a:lvl8pPr>
            <a:lvl9pPr marL="2139696" indent="0" algn="ctr">
              <a:buNone/>
            </a:lvl9pPr>
          </a:lstStyle>
          <a:p>
            <a:r>
              <a:rPr kumimoji="0" lang="en-US"/>
              <a:t>Click to edit Master subtitle style</a:t>
            </a:r>
          </a:p>
        </p:txBody>
      </p:sp>
      <p:sp>
        <p:nvSpPr>
          <p:cNvPr id="9" name="Title 8"/>
          <p:cNvSpPr>
            <a:spLocks noGrp="1"/>
          </p:cNvSpPr>
          <p:nvPr>
            <p:ph type="ctrTitle"/>
          </p:nvPr>
        </p:nvSpPr>
        <p:spPr>
          <a:xfrm>
            <a:off x="533401" y="1028700"/>
            <a:ext cx="7851648" cy="1371600"/>
          </a:xfrm>
          <a:ln>
            <a:noFill/>
          </a:ln>
        </p:spPr>
        <p:txBody>
          <a:bodyPr vert="horz" tIns="0" rIns="1426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33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2291" y="4453468"/>
            <a:ext cx="6181" cy="42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4656670"/>
            <a:ext cx="9144000" cy="486830"/>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534924"/>
              <a:endParaRPr lang="en-US" sz="1050">
                <a:solidFill>
                  <a:prstClr val="black"/>
                </a:solidFill>
              </a:endParaRPr>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2291" y="4453468"/>
            <a:ext cx="6181" cy="42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3249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solidFill>
                  <a:prstClr val="black"/>
                </a:solidFill>
              </a:rPr>
              <a:pPr/>
              <a:t>10/25/2022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Content Placeholder 2"/>
          <p:cNvSpPr>
            <a:spLocks noGrp="1"/>
          </p:cNvSpPr>
          <p:nvPr>
            <p:ph idx="1"/>
          </p:nvPr>
        </p:nvSpPr>
        <p:spPr>
          <a:xfrm>
            <a:off x="457200" y="865823"/>
            <a:ext cx="8229600" cy="3877628"/>
          </a:xfrm>
        </p:spPr>
        <p:txBody>
          <a:bodyPr>
            <a:normAutofit/>
          </a:bodyPr>
          <a:lstStyle>
            <a:lvl1pPr>
              <a:defRPr sz="1950" b="1"/>
            </a:lvl1pPr>
            <a:lvl2pPr>
              <a:defRPr sz="1800" b="0"/>
            </a:lvl2pPr>
            <a:lvl3pPr>
              <a:defRPr sz="1500" baseline="0">
                <a:ea typeface="微软雅黑" pitchFamily="34" charset="-122"/>
              </a:defRPr>
            </a:lvl3pPr>
            <a:lvl4pPr>
              <a:defRPr sz="1500"/>
            </a:lvl4pPr>
            <a:lvl5pPr>
              <a:defRPr sz="150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457201" y="99442"/>
            <a:ext cx="8229600" cy="629222"/>
          </a:xfrm>
        </p:spPr>
        <p:txBody>
          <a:bodyPr>
            <a:normAutofit/>
          </a:bodyPr>
          <a:lstStyle>
            <a:lvl1pPr>
              <a:defRPr sz="2700" b="1" baseline="0">
                <a:ea typeface="黑体" pitchFamily="49" charset="-122"/>
              </a:defRPr>
            </a:lvl1p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11686" y="0"/>
            <a:ext cx="336947" cy="817848"/>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34924"/>
            <a:endParaRPr lang="zh-CN" altLang="en-US" sz="1800">
              <a:solidFill>
                <a:prstClr val="white"/>
              </a:solidFill>
            </a:endParaRPr>
          </a:p>
        </p:txBody>
      </p:sp>
      <p:cxnSp>
        <p:nvCxnSpPr>
          <p:cNvPr id="12" name="直接连接符 11"/>
          <p:cNvCxnSpPr/>
          <p:nvPr userDrawn="1"/>
        </p:nvCxnSpPr>
        <p:spPr>
          <a:xfrm>
            <a:off x="416485" y="807688"/>
            <a:ext cx="4369396"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00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solidFill>
                  <a:prstClr val="black"/>
                </a:solidFill>
              </a:rPr>
              <a:pPr/>
              <a:t>10/25/2022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Text Placeholder 2"/>
          <p:cNvSpPr>
            <a:spLocks noGrp="1"/>
          </p:cNvSpPr>
          <p:nvPr>
            <p:ph type="body" idx="1"/>
          </p:nvPr>
        </p:nvSpPr>
        <p:spPr>
          <a:xfrm>
            <a:off x="530352" y="2028499"/>
            <a:ext cx="7772400" cy="1132284"/>
          </a:xfrm>
        </p:spPr>
        <p:txBody>
          <a:bodyPr lIns="35662" rIns="35662" anchor="t"/>
          <a:lstStyle>
            <a:lvl1pPr marL="0" indent="0">
              <a:buNone/>
              <a:defRPr sz="1275">
                <a:solidFill>
                  <a:schemeClr val="tx1"/>
                </a:solidFill>
              </a:defRPr>
            </a:lvl1pPr>
            <a:lvl2pPr>
              <a:buNone/>
              <a:defRPr sz="1050">
                <a:solidFill>
                  <a:schemeClr val="tx1">
                    <a:tint val="75000"/>
                  </a:schemeClr>
                </a:solidFill>
              </a:defRPr>
            </a:lvl2pPr>
            <a:lvl3pPr>
              <a:buNone/>
              <a:defRPr sz="900">
                <a:solidFill>
                  <a:schemeClr val="tx1">
                    <a:tint val="75000"/>
                  </a:schemeClr>
                </a:solidFill>
              </a:defRPr>
            </a:lvl3pPr>
            <a:lvl4pPr>
              <a:buNone/>
              <a:defRPr sz="825">
                <a:solidFill>
                  <a:schemeClr val="tx1">
                    <a:tint val="75000"/>
                  </a:schemeClr>
                </a:solidFill>
              </a:defRPr>
            </a:lvl4pPr>
            <a:lvl5pPr>
              <a:buNone/>
              <a:defRPr sz="825">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30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6170913" y="4762942"/>
            <a:ext cx="1602778" cy="337935"/>
          </a:xfrm>
          <a:prstGeom prst="rect">
            <a:avLst/>
          </a:prstGeom>
        </p:spPr>
      </p:pic>
      <p:cxnSp>
        <p:nvCxnSpPr>
          <p:cNvPr id="11" name="Straight Connector 10"/>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103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solidFill>
                  <a:prstClr val="black"/>
                </a:solidFill>
              </a:rPr>
              <a:pPr/>
              <a:t>10/25/2022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2"/>
          </p:nvPr>
        </p:nvSpPr>
        <p:spPr>
          <a:xfrm>
            <a:off x="4648200" y="1440064"/>
            <a:ext cx="4038600" cy="3326130"/>
          </a:xfrm>
        </p:spPr>
        <p:txBody>
          <a:bodyPr/>
          <a:lstStyle>
            <a:lvl1pPr>
              <a:defRPr sz="1500"/>
            </a:lvl1pPr>
            <a:lvl2pPr>
              <a:defRPr sz="1425"/>
            </a:lvl2pPr>
            <a:lvl3pPr>
              <a:defRPr sz="1200"/>
            </a:lvl3pPr>
            <a:lvl4pPr>
              <a:defRPr sz="1050"/>
            </a:lvl4pPr>
            <a:lvl5pPr>
              <a:defRPr sz="105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457201" y="1440064"/>
            <a:ext cx="4038600" cy="3326130"/>
          </a:xfrm>
        </p:spPr>
        <p:txBody>
          <a:bodyPr/>
          <a:lstStyle>
            <a:lvl1pPr>
              <a:defRPr sz="1500"/>
            </a:lvl1pPr>
            <a:lvl2pPr>
              <a:defRPr sz="1425"/>
            </a:lvl2pPr>
            <a:lvl3pPr>
              <a:defRPr sz="1200"/>
            </a:lvl3pPr>
            <a:lvl4pPr>
              <a:defRPr sz="1050"/>
            </a:lvl4pPr>
            <a:lvl5pPr>
              <a:defRPr sz="105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6170913" y="4762942"/>
            <a:ext cx="1602778" cy="337935"/>
          </a:xfrm>
          <a:prstGeom prst="rect">
            <a:avLst/>
          </a:prstGeom>
        </p:spPr>
      </p:pic>
      <p:cxnSp>
        <p:nvCxnSpPr>
          <p:cNvPr id="11" name="Straight Connector 10"/>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375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solidFill>
                  <a:prstClr val="black"/>
                </a:solidFill>
              </a:rPr>
              <a:pPr/>
              <a:t>10/25/2022</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6" name="Content Placeholder 5"/>
          <p:cNvSpPr>
            <a:spLocks noGrp="1"/>
          </p:cNvSpPr>
          <p:nvPr>
            <p:ph sz="quarter" idx="4"/>
          </p:nvPr>
        </p:nvSpPr>
        <p:spPr>
          <a:xfrm>
            <a:off x="4645031" y="1885951"/>
            <a:ext cx="4041775" cy="2884290"/>
          </a:xfrm>
        </p:spPr>
        <p:txBody>
          <a:bodyPr tIns="0"/>
          <a:lstStyle>
            <a:lvl1pPr>
              <a:defRPr sz="1275"/>
            </a:lvl1pPr>
            <a:lvl2pPr>
              <a:defRPr sz="1200"/>
            </a:lvl2pPr>
            <a:lvl3pPr>
              <a:defRPr sz="1050"/>
            </a:lvl3pPr>
            <a:lvl4pPr>
              <a:defRPr sz="900"/>
            </a:lvl4pPr>
            <a:lvl5pPr>
              <a:defRPr sz="9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31" y="1394819"/>
            <a:ext cx="4041775" cy="491133"/>
          </a:xfrm>
        </p:spPr>
        <p:txBody>
          <a:bodyPr lIns="35662" tIns="0" rIns="35662" bIns="0" anchor="ctr"/>
          <a:lstStyle>
            <a:lvl1pPr marL="0" indent="0">
              <a:buNone/>
              <a:defRPr sz="1425" b="1" cap="none" baseline="0">
                <a:solidFill>
                  <a:schemeClr val="tx1"/>
                </a:solidFill>
                <a:effectLst/>
              </a:defRPr>
            </a:lvl1pPr>
            <a:lvl2pPr>
              <a:buNone/>
              <a:defRPr sz="1200" b="1"/>
            </a:lvl2pPr>
            <a:lvl3pPr>
              <a:buNone/>
              <a:defRPr sz="1050" b="1"/>
            </a:lvl3pPr>
            <a:lvl4pPr>
              <a:buNone/>
              <a:defRPr sz="900" b="1"/>
            </a:lvl4pPr>
            <a:lvl5pPr>
              <a:buNone/>
              <a:defRPr sz="9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1885951"/>
            <a:ext cx="4040188" cy="2884290"/>
          </a:xfrm>
        </p:spPr>
        <p:txBody>
          <a:bodyPr tIns="0"/>
          <a:lstStyle>
            <a:lvl1pPr>
              <a:defRPr sz="1275"/>
            </a:lvl1pPr>
            <a:lvl2pPr>
              <a:defRPr sz="1200"/>
            </a:lvl2pPr>
            <a:lvl3pPr>
              <a:defRPr sz="1050"/>
            </a:lvl3pPr>
            <a:lvl4pPr>
              <a:defRPr sz="900"/>
            </a:lvl4pPr>
            <a:lvl5pPr>
              <a:defRPr sz="9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457200" y="1391436"/>
            <a:ext cx="4040188" cy="494514"/>
          </a:xfrm>
        </p:spPr>
        <p:txBody>
          <a:bodyPr lIns="35662" tIns="0" rIns="35662" bIns="0" anchor="ctr">
            <a:noAutofit/>
          </a:bodyPr>
          <a:lstStyle>
            <a:lvl1pPr marL="0" indent="0">
              <a:buNone/>
              <a:defRPr sz="1425" b="1" cap="none" baseline="0">
                <a:solidFill>
                  <a:schemeClr val="tx1"/>
                </a:solidFill>
                <a:effectLst/>
              </a:defRPr>
            </a:lvl1pPr>
            <a:lvl2pPr>
              <a:buNone/>
              <a:defRPr sz="1200" b="1"/>
            </a:lvl2pPr>
            <a:lvl3pPr>
              <a:buNone/>
              <a:defRPr sz="1050" b="1"/>
            </a:lvl3pPr>
            <a:lvl4pPr>
              <a:buNone/>
              <a:defRPr sz="900" b="1"/>
            </a:lvl4pPr>
            <a:lvl5pPr>
              <a:buNone/>
              <a:defRPr sz="900" b="1"/>
            </a:lvl5pPr>
          </a:lstStyle>
          <a:p>
            <a:pPr lvl="0" eaLnBrk="1" latinLnBrk="0" hangingPunct="1"/>
            <a:r>
              <a:rPr kumimoji="0" lang="en-US"/>
              <a:t>Edit Master text styles</a:t>
            </a:r>
          </a:p>
        </p:txBody>
      </p:sp>
      <p:sp>
        <p:nvSpPr>
          <p:cNvPr id="2" name="Title 1"/>
          <p:cNvSpPr>
            <a:spLocks noGrp="1"/>
          </p:cNvSpPr>
          <p:nvPr>
            <p:ph type="title"/>
          </p:nvPr>
        </p:nvSpPr>
        <p:spPr>
          <a:xfrm>
            <a:off x="457200" y="528066"/>
            <a:ext cx="8229600" cy="857250"/>
          </a:xfrm>
        </p:spPr>
        <p:txBody>
          <a:bodyPr tIns="35662"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stretch>
            <a:fillRect/>
          </a:stretch>
        </p:blipFill>
        <p:spPr>
          <a:xfrm>
            <a:off x="6170913" y="4762942"/>
            <a:ext cx="1602778" cy="337935"/>
          </a:xfrm>
          <a:prstGeom prst="rect">
            <a:avLst/>
          </a:prstGeom>
        </p:spPr>
      </p:pic>
      <p:cxnSp>
        <p:nvCxnSpPr>
          <p:cNvPr id="13" name="Straight Connector 12"/>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85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1588" y="0"/>
            <a:ext cx="2286000" cy="33338"/>
          </a:xfrm>
          <a:prstGeom prst="rect">
            <a:avLst/>
          </a:prstGeom>
          <a:solidFill>
            <a:srgbClr val="F66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6" name="矩形 5"/>
          <p:cNvSpPr/>
          <p:nvPr userDrawn="1"/>
        </p:nvSpPr>
        <p:spPr>
          <a:xfrm>
            <a:off x="2287588" y="0"/>
            <a:ext cx="2286000" cy="33338"/>
          </a:xfrm>
          <a:prstGeom prst="rect">
            <a:avLst/>
          </a:prstGeom>
          <a:solidFill>
            <a:srgbClr val="F343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7" name="矩形 6"/>
          <p:cNvSpPr/>
          <p:nvPr userDrawn="1"/>
        </p:nvSpPr>
        <p:spPr>
          <a:xfrm>
            <a:off x="4573588" y="0"/>
            <a:ext cx="2286000" cy="33338"/>
          </a:xfrm>
          <a:prstGeom prst="rect">
            <a:avLst/>
          </a:prstGeom>
          <a:solidFill>
            <a:srgbClr val="0591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8" name="矩形 7"/>
          <p:cNvSpPr/>
          <p:nvPr userDrawn="1"/>
        </p:nvSpPr>
        <p:spPr>
          <a:xfrm>
            <a:off x="6842125" y="0"/>
            <a:ext cx="2303463" cy="33338"/>
          </a:xfrm>
          <a:prstGeom prst="rect">
            <a:avLst/>
          </a:prstGeom>
          <a:solidFill>
            <a:srgbClr val="037A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9" name="Line 10"/>
          <p:cNvSpPr>
            <a:spLocks noChangeShapeType="1"/>
          </p:cNvSpPr>
          <p:nvPr userDrawn="1"/>
        </p:nvSpPr>
        <p:spPr bwMode="auto">
          <a:xfrm>
            <a:off x="0" y="784225"/>
            <a:ext cx="914400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1"/>
          <p:cNvSpPr>
            <a:spLocks noChangeShapeType="1"/>
          </p:cNvSpPr>
          <p:nvPr userDrawn="1"/>
        </p:nvSpPr>
        <p:spPr bwMode="auto">
          <a:xfrm>
            <a:off x="-3175" y="828675"/>
            <a:ext cx="9144000"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itle 1"/>
          <p:cNvSpPr>
            <a:spLocks noGrp="1"/>
          </p:cNvSpPr>
          <p:nvPr>
            <p:ph type="title"/>
          </p:nvPr>
        </p:nvSpPr>
        <p:spPr>
          <a:xfrm>
            <a:off x="628650" y="273844"/>
            <a:ext cx="7886700" cy="994172"/>
          </a:xfrm>
          <a:prstGeom prst="rect">
            <a:avLst/>
          </a:prstGeom>
        </p:spPr>
        <p:txBody>
          <a:bodyPr/>
          <a:lstStyle>
            <a:lvl1pPr>
              <a:defRPr>
                <a:latin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lvl1pPr>
              <a:defRPr>
                <a:latin typeface="微软雅黑" panose="020B0503020204020204" pitchFamily="34" charset="-122"/>
              </a:defRPr>
            </a:lvl1pPr>
            <a:lvl2pPr>
              <a:defRPr>
                <a:latin typeface="微软雅黑" panose="020B0503020204020204" pitchFamily="34" charset="-122"/>
              </a:defRPr>
            </a:lvl2pPr>
            <a:lvl3pPr>
              <a:defRPr>
                <a:latin typeface="微软雅黑" panose="020B0503020204020204" pitchFamily="34" charset="-122"/>
              </a:defRPr>
            </a:lvl3pPr>
            <a:lvl4pPr>
              <a:defRPr>
                <a:latin typeface="微软雅黑" panose="020B0503020204020204" pitchFamily="34" charset="-122"/>
              </a:defRPr>
            </a:lvl4pPr>
            <a:lvl5pPr>
              <a:defRPr>
                <a:latin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1" name="Date Placeholder 3"/>
          <p:cNvSpPr>
            <a:spLocks noGrp="1"/>
          </p:cNvSpPr>
          <p:nvPr>
            <p:ph type="dt" sz="half" idx="10"/>
          </p:nvPr>
        </p:nvSpPr>
        <p:spPr>
          <a:xfrm>
            <a:off x="628650" y="4767263"/>
            <a:ext cx="2057400" cy="274637"/>
          </a:xfrm>
          <a:prstGeom prst="rect">
            <a:avLst/>
          </a:prstGeom>
        </p:spPr>
        <p:txBody>
          <a:bodyPr/>
          <a:lstStyle>
            <a:lvl1pPr algn="l" fontAlgn="auto">
              <a:spcBef>
                <a:spcPts val="0"/>
              </a:spcBef>
              <a:spcAft>
                <a:spcPts val="0"/>
              </a:spcAft>
              <a:defRPr sz="1350" smtClean="0">
                <a:latin typeface="微软雅黑" panose="020B0503020204020204" pitchFamily="34" charset="-122"/>
                <a:ea typeface="+mn-ea"/>
              </a:defRPr>
            </a:lvl1pPr>
          </a:lstStyle>
          <a:p>
            <a:pPr>
              <a:defRPr/>
            </a:pPr>
            <a:fld id="{570D7A9F-0BD7-4DE4-B38E-ED0619FBC92C}" type="datetimeFigureOut">
              <a:rPr lang="zh-CN" altLang="en-US"/>
              <a:t>2022/10/25</a:t>
            </a:fld>
            <a:endParaRPr lang="zh-CN" altLang="en-US" dirty="0"/>
          </a:p>
        </p:txBody>
      </p:sp>
      <p:sp>
        <p:nvSpPr>
          <p:cNvPr id="12" name="Footer Placeholder 4"/>
          <p:cNvSpPr>
            <a:spLocks noGrp="1"/>
          </p:cNvSpPr>
          <p:nvPr>
            <p:ph type="ftr" sz="quarter" idx="11"/>
          </p:nvPr>
        </p:nvSpPr>
        <p:spPr>
          <a:xfrm>
            <a:off x="3028950" y="4767263"/>
            <a:ext cx="3086100" cy="274637"/>
          </a:xfrm>
          <a:prstGeom prst="rect">
            <a:avLst/>
          </a:prstGeom>
        </p:spPr>
        <p:txBody>
          <a:bodyPr/>
          <a:lstStyle>
            <a:lvl1pPr algn="l" fontAlgn="auto">
              <a:spcBef>
                <a:spcPts val="0"/>
              </a:spcBef>
              <a:spcAft>
                <a:spcPts val="0"/>
              </a:spcAft>
              <a:defRPr sz="1350" dirty="0">
                <a:latin typeface="微软雅黑" panose="020B0503020204020204" pitchFamily="34" charset="-122"/>
                <a:ea typeface="+mn-ea"/>
              </a:defRPr>
            </a:lvl1pPr>
          </a:lstStyle>
          <a:p>
            <a:pPr>
              <a:defRPr/>
            </a:pPr>
            <a:endParaRPr lang="zh-CN" altLang="en-US"/>
          </a:p>
        </p:txBody>
      </p:sp>
      <p:sp>
        <p:nvSpPr>
          <p:cNvPr id="13" name="Slide Number Placeholder 5"/>
          <p:cNvSpPr>
            <a:spLocks noGrp="1"/>
          </p:cNvSpPr>
          <p:nvPr>
            <p:ph type="sldNum" sz="quarter" idx="12"/>
          </p:nvPr>
        </p:nvSpPr>
        <p:spPr>
          <a:xfrm>
            <a:off x="6457950" y="4767263"/>
            <a:ext cx="2057400" cy="274637"/>
          </a:xfrm>
          <a:prstGeom prst="rect">
            <a:avLst/>
          </a:prstGeom>
        </p:spPr>
        <p:txBody>
          <a:bodyPr/>
          <a:lstStyle>
            <a:lvl1pPr algn="l" fontAlgn="auto">
              <a:spcBef>
                <a:spcPts val="0"/>
              </a:spcBef>
              <a:spcAft>
                <a:spcPts val="0"/>
              </a:spcAft>
              <a:defRPr sz="1350" smtClean="0">
                <a:latin typeface="微软雅黑" panose="020B0503020204020204" pitchFamily="34" charset="-122"/>
                <a:ea typeface="+mn-ea"/>
              </a:defRPr>
            </a:lvl1pPr>
          </a:lstStyle>
          <a:p>
            <a:pPr>
              <a:defRPr/>
            </a:pPr>
            <a:fld id="{5888CAF7-52B2-452A-81A7-4CBCB653C0B6}" type="slidenum">
              <a:rPr lang="zh-CN" altLang="en-US"/>
              <a:t>‹#›</a:t>
            </a:fld>
            <a:endParaRPr lang="zh-CN" altLang="en-US"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solidFill>
                  <a:prstClr val="black"/>
                </a:solidFill>
              </a:rPr>
              <a:pPr/>
              <a:t>10/25/2022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2" name="Title 1"/>
          <p:cNvSpPr>
            <a:spLocks noGrp="1"/>
          </p:cNvSpPr>
          <p:nvPr>
            <p:ph type="title"/>
          </p:nvPr>
        </p:nvSpPr>
        <p:spPr>
          <a:xfrm>
            <a:off x="457200" y="528066"/>
            <a:ext cx="8305800" cy="857250"/>
          </a:xfrm>
        </p:spPr>
        <p:txBody>
          <a:bodyPr vert="horz" tIns="3566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925"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6170913" y="4762942"/>
            <a:ext cx="1602778" cy="337935"/>
          </a:xfrm>
          <a:prstGeom prst="rect">
            <a:avLst/>
          </a:prstGeom>
        </p:spPr>
      </p:pic>
      <p:cxnSp>
        <p:nvCxnSpPr>
          <p:cNvPr id="9" name="Straight Connector 8"/>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305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solidFill>
                  <a:prstClr val="black"/>
                </a:solidFill>
              </a:rPr>
              <a:pPr/>
              <a:t>10/25/2022</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pic>
        <p:nvPicPr>
          <p:cNvPr id="5"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73606" y="4807745"/>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stretch>
            <a:fillRect/>
          </a:stretch>
        </p:blipFill>
        <p:spPr>
          <a:xfrm>
            <a:off x="6170913" y="4762942"/>
            <a:ext cx="1602778" cy="337935"/>
          </a:xfrm>
          <a:prstGeom prst="rect">
            <a:avLst/>
          </a:prstGeom>
        </p:spPr>
      </p:pic>
      <p:cxnSp>
        <p:nvCxnSpPr>
          <p:cNvPr id="8" name="Straight Connector 7"/>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320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solidFill>
                  <a:prstClr val="black"/>
                </a:solidFill>
              </a:rPr>
              <a:pPr/>
              <a:t>10/25/2022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1"/>
          </p:nvPr>
        </p:nvSpPr>
        <p:spPr>
          <a:xfrm>
            <a:off x="3575050" y="1257300"/>
            <a:ext cx="5111750" cy="3429000"/>
          </a:xfrm>
        </p:spPr>
        <p:txBody>
          <a:bodyPr tIns="0"/>
          <a:lstStyle>
            <a:lvl1pPr>
              <a:defRPr sz="1650"/>
            </a:lvl1pPr>
            <a:lvl2pPr>
              <a:defRPr sz="1500"/>
            </a:lvl2pPr>
            <a:lvl3pPr>
              <a:defRPr sz="1425"/>
            </a:lvl3pPr>
            <a:lvl4pPr>
              <a:defRPr sz="1200"/>
            </a:lvl4pPr>
            <a:lvl5pPr>
              <a:defRPr sz="105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257300"/>
            <a:ext cx="2743200" cy="3429000"/>
          </a:xfrm>
        </p:spPr>
        <p:txBody>
          <a:bodyPr lIns="14265" rIns="14265"/>
          <a:lstStyle>
            <a:lvl1pPr marL="0" indent="0" algn="l">
              <a:buNone/>
              <a:defRPr sz="825"/>
            </a:lvl1pPr>
            <a:lvl2pPr indent="0" algn="l">
              <a:buNone/>
              <a:defRPr sz="675"/>
            </a:lvl2pPr>
            <a:lvl3pPr indent="0" algn="l">
              <a:buNone/>
              <a:defRPr sz="600"/>
            </a:lvl3pPr>
            <a:lvl4pPr indent="0" algn="l">
              <a:buNone/>
              <a:defRPr sz="525"/>
            </a:lvl4pPr>
            <a:lvl5pPr indent="0" algn="l">
              <a:buNone/>
              <a:defRPr sz="525"/>
            </a:lvl5pPr>
          </a:lstStyle>
          <a:p>
            <a:pPr lvl="0" eaLnBrk="1" latinLnBrk="0" hangingPunct="1"/>
            <a:r>
              <a:rPr kumimoji="0" lang="en-US"/>
              <a:t>Edit Master text styles</a:t>
            </a:r>
          </a:p>
        </p:txBody>
      </p:sp>
      <p:sp>
        <p:nvSpPr>
          <p:cNvPr id="2" name="Title 1"/>
          <p:cNvSpPr>
            <a:spLocks noGrp="1"/>
          </p:cNvSpPr>
          <p:nvPr>
            <p:ph type="title"/>
          </p:nvPr>
        </p:nvSpPr>
        <p:spPr>
          <a:xfrm>
            <a:off x="685800" y="385765"/>
            <a:ext cx="2743200" cy="871538"/>
          </a:xfrm>
        </p:spPr>
        <p:txBody>
          <a:bodyPr lIns="0" anchor="b">
            <a:noAutofit/>
          </a:bodyPr>
          <a:lstStyle>
            <a:lvl1pPr algn="l" rtl="0">
              <a:spcBef>
                <a:spcPct val="0"/>
              </a:spcBef>
              <a:buNone/>
              <a:defRPr sz="15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stretch>
            <a:fillRect/>
          </a:stretch>
        </p:blipFill>
        <p:spPr>
          <a:xfrm>
            <a:off x="6170913" y="4762942"/>
            <a:ext cx="1602778" cy="337935"/>
          </a:xfrm>
          <a:prstGeom prst="rect">
            <a:avLst/>
          </a:prstGeom>
        </p:spPr>
      </p:pic>
    </p:spTree>
    <p:extLst>
      <p:ext uri="{BB962C8B-B14F-4D97-AF65-F5344CB8AC3E}">
        <p14:creationId xmlns:p14="http://schemas.microsoft.com/office/powerpoint/2010/main" val="2334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4" y="831059"/>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53492" tIns="26747" rIns="53492" bIns="26747" rtlCol="0" anchor="ctr"/>
          <a:lstStyle/>
          <a:p>
            <a:pPr algn="ctr" defTabSz="534924"/>
            <a:endParaRPr lang="en-US" sz="1050">
              <a:solidFill>
                <a:prstClr val="white"/>
              </a:solidFill>
            </a:endParaRPr>
          </a:p>
        </p:txBody>
      </p:sp>
      <p:sp>
        <p:nvSpPr>
          <p:cNvPr id="12" name="Right Triangle 11"/>
          <p:cNvSpPr/>
          <p:nvPr/>
        </p:nvSpPr>
        <p:spPr>
          <a:xfrm rot="420000" flipV="1">
            <a:off x="8004135"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53492" tIns="26747" rIns="53492" bIns="26747" rtlCol="0" anchor="ctr"/>
          <a:lstStyle/>
          <a:p>
            <a:pPr algn="ctr" defTabSz="534924"/>
            <a:endParaRPr lang="en-US" sz="1050">
              <a:solidFill>
                <a:prstClr val="white"/>
              </a:solidFill>
            </a:endParaRPr>
          </a:p>
        </p:txBody>
      </p:sp>
      <p:sp>
        <p:nvSpPr>
          <p:cNvPr id="5" name="Date Placeholder 4"/>
          <p:cNvSpPr>
            <a:spLocks noGrp="1"/>
          </p:cNvSpPr>
          <p:nvPr>
            <p:ph type="dt" sz="half" idx="10"/>
          </p:nvPr>
        </p:nvSpPr>
        <p:spPr/>
        <p:txBody>
          <a:bodyPr/>
          <a:lstStyle/>
          <a:p>
            <a:fld id="{1359EFBB-CFA1-4AA8-9123-F0B52DBD84FE}" type="datetime1">
              <a:rPr lang="en-US" smtClean="0">
                <a:solidFill>
                  <a:prstClr val="black"/>
                </a:solidFill>
              </a:rPr>
              <a:pPr/>
              <a:t>10/25/2022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077200" y="4767272"/>
            <a:ext cx="609600" cy="273844"/>
          </a:xfrm>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0" name="Freeform 9"/>
          <p:cNvSpPr>
            <a:spLocks/>
          </p:cNvSpPr>
          <p:nvPr/>
        </p:nvSpPr>
        <p:spPr bwMode="auto">
          <a:xfrm flipV="1">
            <a:off x="-9525" y="4362451"/>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53492" tIns="26747" rIns="53492" bIns="26747" anchor="t" compatLnSpc="1"/>
          <a:lstStyle/>
          <a:p>
            <a:pPr defTabSz="534924"/>
            <a:endParaRPr lang="en-US" sz="1050">
              <a:solidFill>
                <a:prstClr val="black"/>
              </a:solidFill>
            </a:endParaRPr>
          </a:p>
        </p:txBody>
      </p:sp>
      <p:sp>
        <p:nvSpPr>
          <p:cNvPr id="11" name="Freeform 10"/>
          <p:cNvSpPr>
            <a:spLocks/>
          </p:cNvSpPr>
          <p:nvPr/>
        </p:nvSpPr>
        <p:spPr bwMode="auto">
          <a:xfrm flipV="1">
            <a:off x="4381501" y="4664870"/>
            <a:ext cx="4762500" cy="47863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53492" tIns="26747" rIns="53492" bIns="26747" anchor="t" compatLnSpc="1"/>
          <a:lstStyle/>
          <a:p>
            <a:pPr defTabSz="534924"/>
            <a:endParaRPr lang="en-US" sz="1050">
              <a:solidFill>
                <a:prstClr val="black"/>
              </a:solidFill>
            </a:endParaRPr>
          </a:p>
        </p:txBody>
      </p:sp>
      <p:sp>
        <p:nvSpPr>
          <p:cNvPr id="3" name="Picture Placeholder 2"/>
          <p:cNvSpPr>
            <a:spLocks noGrp="1"/>
          </p:cNvSpPr>
          <p:nvPr>
            <p:ph type="pic" idx="1"/>
          </p:nvPr>
        </p:nvSpPr>
        <p:spPr>
          <a:xfrm rot="420000">
            <a:off x="3485794" y="899639"/>
            <a:ext cx="4617720" cy="2948940"/>
          </a:xfrm>
          <a:prstGeom prst="rect">
            <a:avLst/>
          </a:prstGeom>
          <a:solidFill>
            <a:schemeClr val="bg2"/>
          </a:solidFill>
          <a:ln w="3000" cap="rnd">
            <a:solidFill>
              <a:srgbClr val="C0C0C0"/>
            </a:solidFill>
            <a:round/>
          </a:ln>
          <a:effectLst/>
        </p:spPr>
        <p:txBody>
          <a:bodyPr/>
          <a:lstStyle>
            <a:lvl1pPr marL="0" indent="0">
              <a:buNone/>
              <a:defRPr sz="1875"/>
            </a:lvl1pPr>
          </a:lstStyle>
          <a:p>
            <a:r>
              <a:rPr kumimoji="0" lang="en-US"/>
              <a:t>Click icon to add picture</a:t>
            </a:r>
          </a:p>
        </p:txBody>
      </p:sp>
      <p:sp>
        <p:nvSpPr>
          <p:cNvPr id="4" name="Text Placeholder 3"/>
          <p:cNvSpPr>
            <a:spLocks noGrp="1"/>
          </p:cNvSpPr>
          <p:nvPr>
            <p:ph type="body" sz="half" idx="2"/>
          </p:nvPr>
        </p:nvSpPr>
        <p:spPr>
          <a:xfrm>
            <a:off x="609600" y="2121589"/>
            <a:ext cx="2209800" cy="1634490"/>
          </a:xfrm>
        </p:spPr>
        <p:txBody>
          <a:bodyPr lIns="49926" rIns="35662" bIns="35662" anchor="t"/>
          <a:lstStyle>
            <a:lvl1pPr marL="0" indent="0" algn="l">
              <a:spcBef>
                <a:spcPts val="146"/>
              </a:spcBef>
              <a:buFontTx/>
              <a:buNone/>
              <a:defRPr sz="750"/>
            </a:lvl1pPr>
            <a:lvl2pPr>
              <a:defRPr sz="675"/>
            </a:lvl2pPr>
            <a:lvl3pPr>
              <a:defRPr sz="600"/>
            </a:lvl3pPr>
            <a:lvl4pPr>
              <a:defRPr sz="525"/>
            </a:lvl4pPr>
            <a:lvl5pPr>
              <a:defRPr sz="525"/>
            </a:lvl5pPr>
          </a:lstStyle>
          <a:p>
            <a:pPr lvl="0" eaLnBrk="1" latinLnBrk="0" hangingPunct="1"/>
            <a:r>
              <a:rPr kumimoji="0" lang="en-US"/>
              <a:t>Edit Master text styles</a:t>
            </a:r>
          </a:p>
        </p:txBody>
      </p:sp>
      <p:sp>
        <p:nvSpPr>
          <p:cNvPr id="2" name="Title 1"/>
          <p:cNvSpPr>
            <a:spLocks noGrp="1"/>
          </p:cNvSpPr>
          <p:nvPr>
            <p:ph type="title"/>
          </p:nvPr>
        </p:nvSpPr>
        <p:spPr>
          <a:xfrm>
            <a:off x="609600" y="882749"/>
            <a:ext cx="2212848" cy="1186966"/>
          </a:xfrm>
        </p:spPr>
        <p:txBody>
          <a:bodyPr vert="horz" lIns="35662" tIns="35662" rIns="35662" bIns="35662" anchor="b"/>
          <a:lstStyle>
            <a:lvl1pPr algn="l">
              <a:buNone/>
              <a:defRPr sz="120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4"/>
          <a:stretch>
            <a:fillRect/>
          </a:stretch>
        </p:blipFill>
        <p:spPr>
          <a:xfrm>
            <a:off x="6170913" y="4762942"/>
            <a:ext cx="1602778" cy="337935"/>
          </a:xfrm>
          <a:prstGeom prst="rect">
            <a:avLst/>
          </a:prstGeom>
        </p:spPr>
      </p:pic>
      <p:cxnSp>
        <p:nvCxnSpPr>
          <p:cNvPr id="15" name="Straight Connector 14"/>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5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solidFill>
                  <a:prstClr val="black"/>
                </a:solidFill>
              </a:rPr>
              <a:pPr/>
              <a:t>10/25/2022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6170913" y="4762942"/>
            <a:ext cx="1602778" cy="337935"/>
          </a:xfrm>
          <a:prstGeom prst="rect">
            <a:avLst/>
          </a:prstGeom>
        </p:spPr>
      </p:pic>
      <p:cxnSp>
        <p:nvCxnSpPr>
          <p:cNvPr id="9" name="Straight Connector 8"/>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762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solidFill>
                  <a:prstClr val="black"/>
                </a:solidFill>
              </a:rPr>
              <a:pPr/>
              <a:t>10/25/2022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a:xfrm>
            <a:off x="457201" y="685802"/>
            <a:ext cx="6019800" cy="3908822"/>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6629400" y="685802"/>
            <a:ext cx="2057400" cy="3908822"/>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408" y="4835468"/>
            <a:ext cx="864394" cy="192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stretch>
            <a:fillRect/>
          </a:stretch>
        </p:blipFill>
        <p:spPr>
          <a:xfrm>
            <a:off x="6170913" y="4762942"/>
            <a:ext cx="1602778" cy="337935"/>
          </a:xfrm>
          <a:prstGeom prst="rect">
            <a:avLst/>
          </a:prstGeom>
        </p:spPr>
      </p:pic>
      <p:cxnSp>
        <p:nvCxnSpPr>
          <p:cNvPr id="9" name="Straight Connector 8"/>
          <p:cNvCxnSpPr/>
          <p:nvPr userDrawn="1"/>
        </p:nvCxnSpPr>
        <p:spPr>
          <a:xfrm>
            <a:off x="457200" y="4762941"/>
            <a:ext cx="82296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998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4" name="矩形 13"/>
          <p:cNvSpPr/>
          <p:nvPr userDrawn="1"/>
        </p:nvSpPr>
        <p:spPr>
          <a:xfrm>
            <a:off x="796531" y="4833938"/>
            <a:ext cx="8347468" cy="31432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34924">
              <a:defRPr/>
            </a:pPr>
            <a:endParaRPr lang="zh-CN" altLang="en-US" sz="1800">
              <a:solidFill>
                <a:prstClr val="white"/>
              </a:solidFill>
            </a:endParaRPr>
          </a:p>
        </p:txBody>
      </p:sp>
      <p:sp>
        <p:nvSpPr>
          <p:cNvPr id="15" name="矩形 14"/>
          <p:cNvSpPr/>
          <p:nvPr userDrawn="1"/>
        </p:nvSpPr>
        <p:spPr>
          <a:xfrm>
            <a:off x="7" y="4833938"/>
            <a:ext cx="796529" cy="314325"/>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34924">
              <a:defRPr/>
            </a:pPr>
            <a:endParaRPr lang="zh-CN" altLang="en-US" sz="1800">
              <a:solidFill>
                <a:prstClr val="white"/>
              </a:solidFill>
            </a:endParaRPr>
          </a:p>
        </p:txBody>
      </p:sp>
      <p:sp>
        <p:nvSpPr>
          <p:cNvPr id="8" name="椭圆 7"/>
          <p:cNvSpPr/>
          <p:nvPr userDrawn="1"/>
        </p:nvSpPr>
        <p:spPr>
          <a:xfrm>
            <a:off x="1556580" y="1221774"/>
            <a:ext cx="2088000" cy="1566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34924"/>
            <a:endParaRPr lang="zh-CN" altLang="en-US" sz="1800">
              <a:solidFill>
                <a:prstClr val="white"/>
              </a:solidFill>
            </a:endParaRPr>
          </a:p>
        </p:txBody>
      </p:sp>
      <p:sp>
        <p:nvSpPr>
          <p:cNvPr id="9" name="Rectangle 52"/>
          <p:cNvSpPr>
            <a:spLocks noChangeArrowheads="1"/>
          </p:cNvSpPr>
          <p:nvPr userDrawn="1"/>
        </p:nvSpPr>
        <p:spPr bwMode="ltGray">
          <a:xfrm>
            <a:off x="5651500" y="0"/>
            <a:ext cx="3492500" cy="18359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534924">
              <a:defRPr/>
            </a:pPr>
            <a:endParaRPr lang="zh-CN" altLang="en-US" sz="1050" b="0">
              <a:solidFill>
                <a:prstClr val="black"/>
              </a:solidFill>
            </a:endParaRPr>
          </a:p>
        </p:txBody>
      </p:sp>
      <p:grpSp>
        <p:nvGrpSpPr>
          <p:cNvPr id="11" name="Group 53"/>
          <p:cNvGrpSpPr>
            <a:grpSpLocks/>
          </p:cNvGrpSpPr>
          <p:nvPr userDrawn="1"/>
        </p:nvGrpSpPr>
        <p:grpSpPr bwMode="auto">
          <a:xfrm>
            <a:off x="5651500" y="1491862"/>
            <a:ext cx="3492500" cy="269081"/>
            <a:chOff x="3827" y="1468"/>
            <a:chExt cx="1927" cy="226"/>
          </a:xfrm>
        </p:grpSpPr>
        <p:sp>
          <p:nvSpPr>
            <p:cNvPr id="13" name="Line 54"/>
            <p:cNvSpPr>
              <a:spLocks noChangeShapeType="1"/>
            </p:cNvSpPr>
            <p:nvPr userDrawn="1"/>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534924"/>
              <a:endParaRPr lang="zh-CN" altLang="en-US" sz="1050">
                <a:solidFill>
                  <a:prstClr val="black"/>
                </a:solidFill>
              </a:endParaRPr>
            </a:p>
          </p:txBody>
        </p:sp>
        <p:sp>
          <p:nvSpPr>
            <p:cNvPr id="16" name="Line 55"/>
            <p:cNvSpPr>
              <a:spLocks noChangeShapeType="1"/>
            </p:cNvSpPr>
            <p:nvPr userDrawn="1"/>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534924"/>
              <a:endParaRPr lang="zh-CN" altLang="en-US" sz="1050">
                <a:solidFill>
                  <a:prstClr val="black"/>
                </a:solidFill>
              </a:endParaRPr>
            </a:p>
          </p:txBody>
        </p:sp>
        <p:sp>
          <p:nvSpPr>
            <p:cNvPr id="17" name="Line 56"/>
            <p:cNvSpPr>
              <a:spLocks noChangeShapeType="1"/>
            </p:cNvSpPr>
            <p:nvPr userDrawn="1"/>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534924"/>
              <a:endParaRPr lang="zh-CN" altLang="en-US" sz="1050">
                <a:solidFill>
                  <a:prstClr val="black"/>
                </a:solidFill>
              </a:endParaRPr>
            </a:p>
          </p:txBody>
        </p:sp>
        <p:sp>
          <p:nvSpPr>
            <p:cNvPr id="18" name="Line 57"/>
            <p:cNvSpPr>
              <a:spLocks noChangeShapeType="1"/>
            </p:cNvSpPr>
            <p:nvPr userDrawn="1"/>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pPr defTabSz="534924"/>
              <a:endParaRPr lang="zh-CN" altLang="en-US" sz="1050">
                <a:solidFill>
                  <a:prstClr val="black"/>
                </a:solidFill>
              </a:endParaRPr>
            </a:p>
          </p:txBody>
        </p:sp>
      </p:grpSp>
      <p:sp>
        <p:nvSpPr>
          <p:cNvPr id="19" name="Rectangle 60"/>
          <p:cNvSpPr>
            <a:spLocks noChangeArrowheads="1"/>
          </p:cNvSpPr>
          <p:nvPr userDrawn="1"/>
        </p:nvSpPr>
        <p:spPr bwMode="black">
          <a:xfrm>
            <a:off x="0" y="1815712"/>
            <a:ext cx="9144000" cy="5357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534924">
              <a:defRPr/>
            </a:pPr>
            <a:endParaRPr lang="zh-CN" altLang="en-US" sz="1050" b="0">
              <a:solidFill>
                <a:prstClr val="black"/>
              </a:solidFill>
            </a:endParaRPr>
          </a:p>
        </p:txBody>
      </p:sp>
      <p:pic>
        <p:nvPicPr>
          <p:cNvPr id="20" name="Picture 24" descr="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276600" cy="18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76607" y="0"/>
            <a:ext cx="2373313" cy="181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72524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27AB7E8-19F9-494E-A55A-2641B54CF35C}" type="datetimeFigureOut">
              <a:rPr lang="zh-CN" altLang="en-US"/>
              <a:t>2022/10/25</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D4AC01-9B63-4857-B854-9D80270B8631}" type="slidenum">
              <a:rPr lang="zh-CN" altLang="en-US"/>
              <a:t>‹#›</a:t>
            </a:fld>
            <a:endParaRPr lang="zh-CN"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C53FD04-F672-41D9-B179-1B4F0A944A3D}" type="datetimeFigureOut">
              <a:rPr lang="zh-CN" altLang="en-US"/>
              <a:t>2022/10/25</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276538-28A1-4DE6-9366-B992183B0ADC}" type="slidenum">
              <a:rPr lang="zh-CN" altLang="en-US"/>
              <a:t>‹#›</a:t>
            </a:fld>
            <a:endParaRPr lang="zh-CN"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DA72799-5908-463D-B2CC-3F9D30E27334}" type="datetimeFigureOut">
              <a:rPr lang="zh-CN" altLang="en-US"/>
              <a:t>2022/10/25</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54E32EE-8977-4B58-BDB3-454F62544CEB}" type="slidenum">
              <a:rPr lang="zh-CN" altLang="en-US"/>
              <a:t>‹#›</a:t>
            </a:fld>
            <a:endParaRPr lang="zh-CN"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0E20C3C4-580A-4420-944E-DFB36C19993D}" type="datetimeFigureOut">
              <a:rPr lang="zh-CN" altLang="en-US"/>
              <a:t>2022/10/25</a:t>
            </a:fld>
            <a:endParaRPr lang="zh-CN" altLang="en-US" dirty="0"/>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DB49D32C-5839-4C2F-9FEC-82AEEFBA1735}" type="slidenum">
              <a:rPr lang="zh-CN" altLang="en-US"/>
              <a:t>‹#›</a:t>
            </a:fld>
            <a:endParaRPr lang="zh-CN"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3C034156-1563-4AA7-8A45-D3F34C658DBF}" type="datetimeFigureOut">
              <a:rPr lang="zh-CN" altLang="en-US"/>
              <a:t>2022/10/25</a:t>
            </a:fld>
            <a:endParaRPr lang="zh-CN" altLang="en-US" dirty="0"/>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46761E7B-D79E-4514-8C2A-84E53B4C9A30}" type="slidenum">
              <a:rPr lang="zh-CN" altLang="en-US"/>
              <a:t>‹#›</a:t>
            </a:fld>
            <a:endParaRPr lang="zh-CN"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3ED2C7CA-35A7-472F-9849-686A75FAB10B}" type="datetimeFigureOut">
              <a:rPr lang="zh-CN" altLang="en-US"/>
              <a:t>2022/10/25</a:t>
            </a:fld>
            <a:endParaRPr lang="zh-CN" altLang="en-US" dirty="0"/>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F0DD2407-778E-4AC9-9E92-E8A69E9BBF62}" type="slidenum">
              <a:rPr lang="zh-CN" altLang="en-US"/>
              <a:t>‹#›</a:t>
            </a:fld>
            <a:endParaRPr lang="zh-CN"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8"/>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58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矩形 64"/>
          <p:cNvSpPr/>
          <p:nvPr userDrawn="1"/>
        </p:nvSpPr>
        <p:spPr>
          <a:xfrm>
            <a:off x="9525" y="0"/>
            <a:ext cx="2286000" cy="33338"/>
          </a:xfrm>
          <a:prstGeom prst="rect">
            <a:avLst/>
          </a:prstGeom>
          <a:solidFill>
            <a:srgbClr val="F66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66" name="矩形 65"/>
          <p:cNvSpPr/>
          <p:nvPr userDrawn="1"/>
        </p:nvSpPr>
        <p:spPr>
          <a:xfrm>
            <a:off x="2278063" y="0"/>
            <a:ext cx="2286000" cy="33338"/>
          </a:xfrm>
          <a:prstGeom prst="rect">
            <a:avLst/>
          </a:prstGeom>
          <a:solidFill>
            <a:srgbClr val="F343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67" name="矩形 66"/>
          <p:cNvSpPr/>
          <p:nvPr userDrawn="1"/>
        </p:nvSpPr>
        <p:spPr>
          <a:xfrm>
            <a:off x="4564063" y="0"/>
            <a:ext cx="2286000" cy="33338"/>
          </a:xfrm>
          <a:prstGeom prst="rect">
            <a:avLst/>
          </a:prstGeom>
          <a:solidFill>
            <a:srgbClr val="0591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68" name="矩形 67"/>
          <p:cNvSpPr/>
          <p:nvPr userDrawn="1"/>
        </p:nvSpPr>
        <p:spPr>
          <a:xfrm>
            <a:off x="6850063" y="0"/>
            <a:ext cx="2303462" cy="33338"/>
          </a:xfrm>
          <a:prstGeom prst="rect">
            <a:avLst/>
          </a:prstGeom>
          <a:solidFill>
            <a:srgbClr val="037A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random/>
  </p:transition>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8962"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2"/>
          </p:nvPr>
        </p:nvSpPr>
        <p:spPr>
          <a:xfrm>
            <a:off x="628650" y="4767263"/>
            <a:ext cx="2057400" cy="274637"/>
          </a:xfrm>
          <a:prstGeom prst="rect">
            <a:avLst/>
          </a:prstGeom>
        </p:spPr>
        <p:txBody>
          <a:bodyPr/>
          <a:lstStyle>
            <a:lvl1pPr algn="l" fontAlgn="auto">
              <a:spcBef>
                <a:spcPts val="0"/>
              </a:spcBef>
              <a:spcAft>
                <a:spcPts val="0"/>
              </a:spcAft>
              <a:defRPr sz="1350" smtClean="0">
                <a:latin typeface="微软雅黑" panose="020B0503020204020204" pitchFamily="34" charset="-122"/>
                <a:ea typeface="+mn-ea"/>
              </a:defRPr>
            </a:lvl1pPr>
          </a:lstStyle>
          <a:p>
            <a:pPr>
              <a:defRPr/>
            </a:pPr>
            <a:fld id="{4B686B0E-57D2-4F3A-87A5-644C67095340}" type="datetimeFigureOut">
              <a:rPr lang="zh-CN" altLang="en-US"/>
              <a:t>2022/10/25</a:t>
            </a:fld>
            <a:endParaRPr lang="zh-CN" altLang="en-US" dirty="0"/>
          </a:p>
        </p:txBody>
      </p:sp>
      <p:sp>
        <p:nvSpPr>
          <p:cNvPr id="4" name="Footer Placeholder 4"/>
          <p:cNvSpPr>
            <a:spLocks noGrp="1"/>
          </p:cNvSpPr>
          <p:nvPr>
            <p:ph type="ftr" sz="quarter" idx="3"/>
          </p:nvPr>
        </p:nvSpPr>
        <p:spPr>
          <a:xfrm>
            <a:off x="3028950" y="4767263"/>
            <a:ext cx="3086100" cy="274637"/>
          </a:xfrm>
          <a:prstGeom prst="rect">
            <a:avLst/>
          </a:prstGeom>
        </p:spPr>
        <p:txBody>
          <a:bodyPr/>
          <a:lstStyle>
            <a:lvl1pPr algn="l" fontAlgn="auto">
              <a:spcBef>
                <a:spcPts val="0"/>
              </a:spcBef>
              <a:spcAft>
                <a:spcPts val="0"/>
              </a:spcAft>
              <a:defRPr sz="1350" dirty="0">
                <a:latin typeface="微软雅黑" panose="020B0503020204020204" pitchFamily="34" charset="-122"/>
                <a:ea typeface="+mn-ea"/>
              </a:defRPr>
            </a:lvl1pPr>
          </a:lstStyle>
          <a:p>
            <a:pPr>
              <a:defRPr/>
            </a:pPr>
            <a:endParaRPr lang="zh-CN" altLang="en-US"/>
          </a:p>
        </p:txBody>
      </p:sp>
      <p:sp>
        <p:nvSpPr>
          <p:cNvPr id="5" name="Slide Number Placeholder 5"/>
          <p:cNvSpPr>
            <a:spLocks noGrp="1"/>
          </p:cNvSpPr>
          <p:nvPr>
            <p:ph type="sldNum" sz="quarter" idx="4"/>
          </p:nvPr>
        </p:nvSpPr>
        <p:spPr>
          <a:xfrm>
            <a:off x="6457950" y="4767263"/>
            <a:ext cx="2057400" cy="274637"/>
          </a:xfrm>
          <a:prstGeom prst="rect">
            <a:avLst/>
          </a:prstGeom>
        </p:spPr>
        <p:txBody>
          <a:bodyPr/>
          <a:lstStyle>
            <a:lvl1pPr algn="l" fontAlgn="auto">
              <a:spcBef>
                <a:spcPts val="0"/>
              </a:spcBef>
              <a:spcAft>
                <a:spcPts val="0"/>
              </a:spcAft>
              <a:defRPr sz="1350" smtClean="0">
                <a:latin typeface="微软雅黑" panose="020B0503020204020204" pitchFamily="34" charset="-122"/>
                <a:ea typeface="+mn-ea"/>
              </a:defRPr>
            </a:lvl1pPr>
          </a:lstStyle>
          <a:p>
            <a:pPr>
              <a:defRPr/>
            </a:pPr>
            <a:fld id="{34E857D4-DF34-409B-95C8-A0F91BCEC207}" type="slidenum">
              <a:rPr lang="zh-CN" altLang="en-US"/>
              <a:t>‹#›</a:t>
            </a:fld>
            <a:endParaRPr lang="zh-CN" altLang="en-US" dirty="0"/>
          </a:p>
        </p:txBody>
      </p:sp>
      <p:sp>
        <p:nvSpPr>
          <p:cNvPr id="40" name="矩形 39"/>
          <p:cNvSpPr/>
          <p:nvPr userDrawn="1"/>
        </p:nvSpPr>
        <p:spPr>
          <a:xfrm>
            <a:off x="1588" y="0"/>
            <a:ext cx="2286000" cy="33338"/>
          </a:xfrm>
          <a:prstGeom prst="rect">
            <a:avLst/>
          </a:prstGeom>
          <a:solidFill>
            <a:srgbClr val="F66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41" name="矩形 40"/>
          <p:cNvSpPr/>
          <p:nvPr userDrawn="1"/>
        </p:nvSpPr>
        <p:spPr>
          <a:xfrm>
            <a:off x="2287588" y="0"/>
            <a:ext cx="2286000" cy="33338"/>
          </a:xfrm>
          <a:prstGeom prst="rect">
            <a:avLst/>
          </a:prstGeom>
          <a:solidFill>
            <a:srgbClr val="F343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42" name="矩形 41"/>
          <p:cNvSpPr/>
          <p:nvPr userDrawn="1"/>
        </p:nvSpPr>
        <p:spPr>
          <a:xfrm>
            <a:off x="4573588" y="0"/>
            <a:ext cx="2286000" cy="33338"/>
          </a:xfrm>
          <a:prstGeom prst="rect">
            <a:avLst/>
          </a:prstGeom>
          <a:solidFill>
            <a:srgbClr val="0591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43" name="矩形 42"/>
          <p:cNvSpPr/>
          <p:nvPr userDrawn="1"/>
        </p:nvSpPr>
        <p:spPr>
          <a:xfrm>
            <a:off x="6842125" y="0"/>
            <a:ext cx="2303463" cy="33338"/>
          </a:xfrm>
          <a:prstGeom prst="rect">
            <a:avLst/>
          </a:prstGeom>
          <a:solidFill>
            <a:srgbClr val="037A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
        <p:nvSpPr>
          <p:cNvPr id="12" name="矩形 11"/>
          <p:cNvSpPr/>
          <p:nvPr userDrawn="1"/>
        </p:nvSpPr>
        <p:spPr>
          <a:xfrm>
            <a:off x="0" y="1816100"/>
            <a:ext cx="9144000" cy="1511300"/>
          </a:xfrm>
          <a:prstGeom prst="rect">
            <a:avLst/>
          </a:prstGeom>
          <a:gradFill>
            <a:gsLst>
              <a:gs pos="0">
                <a:srgbClr val="DC4A1B"/>
              </a:gs>
              <a:gs pos="100000">
                <a:srgbClr val="F66C47"/>
              </a:gs>
            </a:gsLst>
            <a:lin ang="540000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10" dirty="0">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 name="Rectangle 25"/>
          <p:cNvSpPr/>
          <p:nvPr/>
        </p:nvSpPr>
        <p:spPr>
          <a:xfrm>
            <a:off x="1954" y="10886"/>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34924"/>
            <a:endParaRPr lang="en-US" sz="1050">
              <a:solidFill>
                <a:prstClr val="white"/>
              </a:solidFill>
            </a:endParaRPr>
          </a:p>
        </p:txBody>
      </p:sp>
      <p:sp>
        <p:nvSpPr>
          <p:cNvPr id="10" name="Date Placeholder 9"/>
          <p:cNvSpPr>
            <a:spLocks noGrp="1"/>
          </p:cNvSpPr>
          <p:nvPr>
            <p:ph type="dt" sz="half" idx="2"/>
          </p:nvPr>
        </p:nvSpPr>
        <p:spPr>
          <a:xfrm>
            <a:off x="457200" y="4767272"/>
            <a:ext cx="2133600" cy="273844"/>
          </a:xfrm>
          <a:prstGeom prst="rect">
            <a:avLst/>
          </a:prstGeom>
        </p:spPr>
        <p:txBody>
          <a:bodyPr vert="horz" lIns="0" tIns="0" rIns="0" bIns="0" anchor="b"/>
          <a:lstStyle>
            <a:lvl1pPr algn="l" eaLnBrk="1" latinLnBrk="0" hangingPunct="1">
              <a:defRPr kumimoji="0" sz="675">
                <a:solidFill>
                  <a:schemeClr val="tx1"/>
                </a:solidFill>
              </a:defRPr>
            </a:lvl1pPr>
          </a:lstStyle>
          <a:p>
            <a:pPr defTabSz="534924"/>
            <a:fld id="{61146459-E3C3-4969-9224-5ED50B492D17}" type="datetime1">
              <a:rPr lang="en-US" smtClean="0">
                <a:solidFill>
                  <a:prstClr val="black"/>
                </a:solidFill>
              </a:rPr>
              <a:pPr defTabSz="534924"/>
              <a:t>10/25/2022</a:t>
            </a:fld>
            <a:endParaRPr lang="en-US">
              <a:solidFill>
                <a:prstClr val="black"/>
              </a:solidFill>
            </a:endParaRPr>
          </a:p>
        </p:txBody>
      </p:sp>
      <p:sp>
        <p:nvSpPr>
          <p:cNvPr id="22" name="Footer Placeholder 21"/>
          <p:cNvSpPr>
            <a:spLocks noGrp="1"/>
          </p:cNvSpPr>
          <p:nvPr>
            <p:ph type="ftr" sz="quarter" idx="3"/>
          </p:nvPr>
        </p:nvSpPr>
        <p:spPr>
          <a:xfrm>
            <a:off x="2667000" y="4767272"/>
            <a:ext cx="3352800" cy="273844"/>
          </a:xfrm>
          <a:prstGeom prst="rect">
            <a:avLst/>
          </a:prstGeom>
        </p:spPr>
        <p:txBody>
          <a:bodyPr vert="horz" lIns="0" tIns="0" rIns="0" bIns="0" anchor="b"/>
          <a:lstStyle>
            <a:lvl1pPr algn="l" eaLnBrk="1" latinLnBrk="0" hangingPunct="1">
              <a:defRPr kumimoji="0" sz="675">
                <a:solidFill>
                  <a:schemeClr val="tx1"/>
                </a:solidFill>
              </a:defRPr>
            </a:lvl1pPr>
          </a:lstStyle>
          <a:p>
            <a:pPr defTabSz="534924"/>
            <a:endParaRPr lang="en-US">
              <a:solidFill>
                <a:prstClr val="black"/>
              </a:solidFill>
            </a:endParaRPr>
          </a:p>
        </p:txBody>
      </p:sp>
      <p:sp>
        <p:nvSpPr>
          <p:cNvPr id="18" name="Slide Number Placeholder 17"/>
          <p:cNvSpPr>
            <a:spLocks noGrp="1"/>
          </p:cNvSpPr>
          <p:nvPr>
            <p:ph type="sldNum" sz="quarter" idx="4"/>
          </p:nvPr>
        </p:nvSpPr>
        <p:spPr>
          <a:xfrm>
            <a:off x="7924800" y="4767272"/>
            <a:ext cx="762000" cy="273844"/>
          </a:xfrm>
          <a:prstGeom prst="rect">
            <a:avLst/>
          </a:prstGeom>
        </p:spPr>
        <p:txBody>
          <a:bodyPr vert="horz" lIns="0" tIns="0" rIns="0" bIns="0" anchor="b"/>
          <a:lstStyle>
            <a:lvl1pPr algn="r" eaLnBrk="1" latinLnBrk="0" hangingPunct="1">
              <a:defRPr kumimoji="0" sz="675">
                <a:solidFill>
                  <a:schemeClr val="tx1"/>
                </a:solidFill>
              </a:defRPr>
            </a:lvl1pPr>
          </a:lstStyle>
          <a:p>
            <a:pPr defTabSz="534924"/>
            <a:fld id="{401CF334-2D5C-4859-84A6-CA7E6E43FAEB}" type="slidenum">
              <a:rPr lang="en-US" smtClean="0">
                <a:solidFill>
                  <a:prstClr val="black"/>
                </a:solidFill>
              </a:rPr>
              <a:pPr defTabSz="534924"/>
              <a:t>‹#›</a:t>
            </a:fld>
            <a:endParaRPr lang="en-US">
              <a:solidFill>
                <a:prstClr val="black"/>
              </a:solidFill>
            </a:endParaRPr>
          </a:p>
        </p:txBody>
      </p:sp>
      <p:sp>
        <p:nvSpPr>
          <p:cNvPr id="30" name="Text Placeholder 29"/>
          <p:cNvSpPr>
            <a:spLocks noGrp="1"/>
          </p:cNvSpPr>
          <p:nvPr>
            <p:ph type="body" idx="1"/>
          </p:nvPr>
        </p:nvSpPr>
        <p:spPr>
          <a:xfrm>
            <a:off x="457200" y="1451610"/>
            <a:ext cx="8229600" cy="3291840"/>
          </a:xfrm>
          <a:prstGeom prst="rect">
            <a:avLst/>
          </a:prstGeom>
        </p:spPr>
        <p:txBody>
          <a:bodyPr vert="horz" lIns="71323" tIns="35662" rIns="71323" bIns="35662">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457200" y="528066"/>
            <a:ext cx="8229600" cy="857250"/>
          </a:xfrm>
          <a:prstGeom prst="rect">
            <a:avLst/>
          </a:prstGeom>
        </p:spPr>
        <p:txBody>
          <a:bodyPr vert="horz" lIns="0" tIns="35662"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25516614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2925" b="0" kern="1200">
          <a:ln>
            <a:noFill/>
          </a:ln>
          <a:solidFill>
            <a:schemeClr val="tx2"/>
          </a:solidFill>
          <a:effectLst/>
          <a:latin typeface="+mj-lt"/>
          <a:ea typeface="+mj-ea"/>
          <a:cs typeface="+mj-cs"/>
        </a:defRPr>
      </a:lvl1pPr>
    </p:titleStyle>
    <p:bodyStyle>
      <a:lvl1pPr marL="160478" indent="-160478" algn="l" rtl="0" eaLnBrk="1" latinLnBrk="0" hangingPunct="1">
        <a:spcBef>
          <a:spcPct val="20000"/>
        </a:spcBef>
        <a:buClr>
          <a:schemeClr val="accent3"/>
        </a:buClr>
        <a:buSzPct val="95000"/>
        <a:buFont typeface="Wingdings 2"/>
        <a:buChar char=""/>
        <a:defRPr kumimoji="0" sz="1500" kern="1200">
          <a:solidFill>
            <a:schemeClr val="tx1"/>
          </a:solidFill>
          <a:latin typeface="+mn-lt"/>
          <a:ea typeface="+mn-ea"/>
          <a:cs typeface="+mn-cs"/>
        </a:defRPr>
      </a:lvl1pPr>
      <a:lvl2pPr marL="374447" indent="-144430" algn="l" rtl="0" eaLnBrk="1" latinLnBrk="0" hangingPunct="1">
        <a:spcBef>
          <a:spcPct val="20000"/>
        </a:spcBef>
        <a:buClr>
          <a:schemeClr val="accent1"/>
        </a:buClr>
        <a:buSzPct val="85000"/>
        <a:buFont typeface="Wingdings 2"/>
        <a:buChar char=""/>
        <a:defRPr kumimoji="0" sz="1425" kern="1200">
          <a:solidFill>
            <a:schemeClr val="tx1"/>
          </a:solidFill>
          <a:latin typeface="+mn-lt"/>
          <a:ea typeface="+mn-ea"/>
          <a:cs typeface="+mn-cs"/>
        </a:defRPr>
      </a:lvl2pPr>
      <a:lvl3pPr marL="534924" indent="-144430" algn="l" rtl="0" eaLnBrk="1" latinLnBrk="0" hangingPunct="1">
        <a:spcBef>
          <a:spcPct val="20000"/>
        </a:spcBef>
        <a:buClr>
          <a:schemeClr val="accent2"/>
        </a:buClr>
        <a:buSzPct val="70000"/>
        <a:buFont typeface="Wingdings 2"/>
        <a:buChar char=""/>
        <a:defRPr kumimoji="0" sz="1200" kern="1200">
          <a:solidFill>
            <a:schemeClr val="tx1"/>
          </a:solidFill>
          <a:latin typeface="+mn-lt"/>
          <a:ea typeface="+mn-ea"/>
          <a:cs typeface="+mn-cs"/>
        </a:defRPr>
      </a:lvl3pPr>
      <a:lvl4pPr marL="695402" indent="-123032" algn="l" rtl="0" eaLnBrk="1" latinLnBrk="0" hangingPunct="1">
        <a:spcBef>
          <a:spcPct val="20000"/>
        </a:spcBef>
        <a:buClr>
          <a:schemeClr val="accent3"/>
        </a:buClr>
        <a:buSzPct val="65000"/>
        <a:buFont typeface="Wingdings 2"/>
        <a:buChar char=""/>
        <a:defRPr kumimoji="0" sz="1200" kern="1200">
          <a:solidFill>
            <a:schemeClr val="tx1"/>
          </a:solidFill>
          <a:latin typeface="+mn-lt"/>
          <a:ea typeface="+mn-ea"/>
          <a:cs typeface="+mn-cs"/>
        </a:defRPr>
      </a:lvl4pPr>
      <a:lvl5pPr marL="855878" indent="-123032" algn="l" rtl="0" eaLnBrk="1" latinLnBrk="0" hangingPunct="1">
        <a:spcBef>
          <a:spcPct val="20000"/>
        </a:spcBef>
        <a:buClr>
          <a:schemeClr val="accent4"/>
        </a:buClr>
        <a:buSzPct val="65000"/>
        <a:buFont typeface="Wingdings 2"/>
        <a:buChar char=""/>
        <a:defRPr kumimoji="0" sz="1200" kern="1200">
          <a:solidFill>
            <a:schemeClr val="tx1"/>
          </a:solidFill>
          <a:latin typeface="+mn-lt"/>
          <a:ea typeface="+mn-ea"/>
          <a:cs typeface="+mn-cs"/>
        </a:defRPr>
      </a:lvl5pPr>
      <a:lvl6pPr marL="1016356" indent="-123032" algn="l" rtl="0" eaLnBrk="1" latinLnBrk="0" hangingPunct="1">
        <a:spcBef>
          <a:spcPct val="20000"/>
        </a:spcBef>
        <a:buClr>
          <a:schemeClr val="accent5"/>
        </a:buClr>
        <a:buSzPct val="80000"/>
        <a:buFont typeface="Wingdings 2"/>
        <a:buChar char=""/>
        <a:defRPr kumimoji="0" sz="1050" kern="1200">
          <a:solidFill>
            <a:schemeClr val="tx1"/>
          </a:solidFill>
          <a:latin typeface="+mn-lt"/>
          <a:ea typeface="+mn-ea"/>
          <a:cs typeface="+mn-cs"/>
        </a:defRPr>
      </a:lvl6pPr>
      <a:lvl7pPr marL="1123340" indent="-106985" algn="l" rtl="0" eaLnBrk="1" latinLnBrk="0" hangingPunct="1">
        <a:spcBef>
          <a:spcPct val="20000"/>
        </a:spcBef>
        <a:buClr>
          <a:schemeClr val="accent6"/>
        </a:buClr>
        <a:buSzPct val="80000"/>
        <a:buFont typeface="Wingdings 2"/>
        <a:buChar char=""/>
        <a:defRPr kumimoji="0" sz="900" kern="1200" baseline="0">
          <a:solidFill>
            <a:schemeClr val="tx1"/>
          </a:solidFill>
          <a:latin typeface="+mn-lt"/>
          <a:ea typeface="+mn-ea"/>
          <a:cs typeface="+mn-cs"/>
        </a:defRPr>
      </a:lvl7pPr>
      <a:lvl8pPr marL="1283818" indent="-106985" algn="l" rtl="0" eaLnBrk="1" latinLnBrk="0" hangingPunct="1">
        <a:spcBef>
          <a:spcPct val="20000"/>
        </a:spcBef>
        <a:buClr>
          <a:schemeClr val="tx2"/>
        </a:buClr>
        <a:buChar char="•"/>
        <a:defRPr kumimoji="0" sz="900" kern="1200">
          <a:solidFill>
            <a:schemeClr val="tx1"/>
          </a:solidFill>
          <a:latin typeface="+mn-lt"/>
          <a:ea typeface="+mn-ea"/>
          <a:cs typeface="+mn-cs"/>
        </a:defRPr>
      </a:lvl8pPr>
      <a:lvl9pPr marL="1444295" indent="-106985" algn="l" rtl="0" eaLnBrk="1" latinLnBrk="0" hangingPunct="1">
        <a:spcBef>
          <a:spcPct val="20000"/>
        </a:spcBef>
        <a:buClr>
          <a:schemeClr val="tx2"/>
        </a:buClr>
        <a:buFontTx/>
        <a:buChar char="•"/>
        <a:defRPr kumimoji="0" sz="825"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67462" algn="l" rtl="0" eaLnBrk="1" latinLnBrk="0" hangingPunct="1">
        <a:defRPr kumimoji="0" kern="1200">
          <a:solidFill>
            <a:schemeClr val="tx1"/>
          </a:solidFill>
          <a:latin typeface="+mn-lt"/>
          <a:ea typeface="+mn-ea"/>
          <a:cs typeface="+mn-cs"/>
        </a:defRPr>
      </a:lvl2pPr>
      <a:lvl3pPr marL="534924" algn="l" rtl="0" eaLnBrk="1" latinLnBrk="0" hangingPunct="1">
        <a:defRPr kumimoji="0" kern="1200">
          <a:solidFill>
            <a:schemeClr val="tx1"/>
          </a:solidFill>
          <a:latin typeface="+mn-lt"/>
          <a:ea typeface="+mn-ea"/>
          <a:cs typeface="+mn-cs"/>
        </a:defRPr>
      </a:lvl3pPr>
      <a:lvl4pPr marL="802386" algn="l" rtl="0" eaLnBrk="1" latinLnBrk="0" hangingPunct="1">
        <a:defRPr kumimoji="0" kern="1200">
          <a:solidFill>
            <a:schemeClr val="tx1"/>
          </a:solidFill>
          <a:latin typeface="+mn-lt"/>
          <a:ea typeface="+mn-ea"/>
          <a:cs typeface="+mn-cs"/>
        </a:defRPr>
      </a:lvl4pPr>
      <a:lvl5pPr marL="1069848" algn="l" rtl="0" eaLnBrk="1" latinLnBrk="0" hangingPunct="1">
        <a:defRPr kumimoji="0" kern="1200">
          <a:solidFill>
            <a:schemeClr val="tx1"/>
          </a:solidFill>
          <a:latin typeface="+mn-lt"/>
          <a:ea typeface="+mn-ea"/>
          <a:cs typeface="+mn-cs"/>
        </a:defRPr>
      </a:lvl5pPr>
      <a:lvl6pPr marL="1337310" algn="l" rtl="0" eaLnBrk="1" latinLnBrk="0" hangingPunct="1">
        <a:defRPr kumimoji="0" kern="1200">
          <a:solidFill>
            <a:schemeClr val="tx1"/>
          </a:solidFill>
          <a:latin typeface="+mn-lt"/>
          <a:ea typeface="+mn-ea"/>
          <a:cs typeface="+mn-cs"/>
        </a:defRPr>
      </a:lvl6pPr>
      <a:lvl7pPr marL="1604772" algn="l" rtl="0" eaLnBrk="1" latinLnBrk="0" hangingPunct="1">
        <a:defRPr kumimoji="0" kern="1200">
          <a:solidFill>
            <a:schemeClr val="tx1"/>
          </a:solidFill>
          <a:latin typeface="+mn-lt"/>
          <a:ea typeface="+mn-ea"/>
          <a:cs typeface="+mn-cs"/>
        </a:defRPr>
      </a:lvl7pPr>
      <a:lvl8pPr marL="1872234" algn="l" rtl="0" eaLnBrk="1" latinLnBrk="0" hangingPunct="1">
        <a:defRPr kumimoji="0" kern="1200">
          <a:solidFill>
            <a:schemeClr val="tx1"/>
          </a:solidFill>
          <a:latin typeface="+mn-lt"/>
          <a:ea typeface="+mn-ea"/>
          <a:cs typeface="+mn-cs"/>
        </a:defRPr>
      </a:lvl8pPr>
      <a:lvl9pPr marL="213969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15.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image" Target="../media/image15.tmp"/><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7"/>
          <p:cNvSpPr>
            <a:spLocks noChangeArrowheads="1"/>
          </p:cNvSpPr>
          <p:nvPr/>
        </p:nvSpPr>
        <p:spPr bwMode="auto">
          <a:xfrm>
            <a:off x="730686" y="2179638"/>
            <a:ext cx="759301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600" dirty="0">
                <a:solidFill>
                  <a:srgbClr val="11026E"/>
                </a:solidFill>
                <a:ea typeface="微软雅黑" panose="020B0503020204020204" pitchFamily="34" charset="-122"/>
                <a:sym typeface="微软雅黑" panose="020B0503020204020204" pitchFamily="34" charset="-122"/>
              </a:rPr>
              <a:t>6-1 Android</a:t>
            </a:r>
            <a:r>
              <a:rPr lang="zh-CN" altLang="en-US" sz="3600" dirty="0">
                <a:solidFill>
                  <a:srgbClr val="11026E"/>
                </a:solidFill>
                <a:ea typeface="微软雅黑" panose="020B0503020204020204" pitchFamily="34" charset="-122"/>
                <a:sym typeface="微软雅黑" panose="020B0503020204020204" pitchFamily="34" charset="-122"/>
              </a:rPr>
              <a:t>文件系统简介</a:t>
            </a:r>
          </a:p>
        </p:txBody>
      </p:sp>
      <p:cxnSp>
        <p:nvCxnSpPr>
          <p:cNvPr id="64" name="直接连接符 63"/>
          <p:cNvCxnSpPr/>
          <p:nvPr/>
        </p:nvCxnSpPr>
        <p:spPr>
          <a:xfrm>
            <a:off x="1178066" y="3117850"/>
            <a:ext cx="6694487" cy="95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29" name="Text Box 53"/>
          <p:cNvSpPr txBox="1">
            <a:spLocks noChangeArrowheads="1"/>
          </p:cNvSpPr>
          <p:nvPr/>
        </p:nvSpPr>
        <p:spPr bwMode="auto">
          <a:xfrm>
            <a:off x="698937" y="695325"/>
            <a:ext cx="7624762"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600" b="1" dirty="0">
                <a:solidFill>
                  <a:srgbClr val="D2431C"/>
                </a:solidFill>
              </a:rPr>
              <a:t>《Android</a:t>
            </a:r>
            <a:r>
              <a:rPr lang="zh-CN" altLang="en-US" sz="2600" b="1" dirty="0">
                <a:solidFill>
                  <a:srgbClr val="D2431C"/>
                </a:solidFill>
              </a:rPr>
              <a:t>移动应用程序设计</a:t>
            </a:r>
            <a:r>
              <a:rPr lang="en-US" altLang="zh-CN" sz="2600" b="1" dirty="0">
                <a:solidFill>
                  <a:srgbClr val="D2431C"/>
                </a:solidFill>
              </a:rPr>
              <a:t>》</a:t>
            </a:r>
          </a:p>
          <a:p>
            <a:pPr algn="ctr" eaLnBrk="1" hangingPunct="1"/>
            <a:r>
              <a:rPr lang="zh-CN" altLang="en-US" sz="2600" b="1" dirty="0">
                <a:solidFill>
                  <a:srgbClr val="D2431C"/>
                </a:solidFill>
              </a:rPr>
              <a:t>第六章 数据存储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8" presetClass="entr" presetSubtype="12" fill="hold" grpId="0" nodeType="afterEffect">
                                  <p:stCondLst>
                                    <p:cond delay="0"/>
                                  </p:stCondLst>
                                  <p:iterate type="lt">
                                    <p:tmPct val="0"/>
                                  </p:iterate>
                                  <p:childTnLst>
                                    <p:set>
                                      <p:cBhvr>
                                        <p:cTn id="10" dur="1" fill="hold">
                                          <p:stCondLst>
                                            <p:cond delay="0"/>
                                          </p:stCondLst>
                                        </p:cTn>
                                        <p:tgtEl>
                                          <p:spTgt spid="62"/>
                                        </p:tgtEl>
                                        <p:attrNameLst>
                                          <p:attrName>style.visibility</p:attrName>
                                        </p:attrNameLst>
                                      </p:cBhvr>
                                      <p:to>
                                        <p:strVal val="visible"/>
                                      </p:to>
                                    </p:set>
                                    <p:animEffect transition="in" filter="strips(downLeft)">
                                      <p:cBhvr>
                                        <p:cTn id="1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3000" b="1" dirty="0">
                <a:solidFill>
                  <a:srgbClr val="11026E"/>
                </a:solidFill>
                <a:latin typeface="Times New Roman" panose="02020603050405020304" pitchFamily="18" charset="0"/>
              </a:rPr>
              <a:t>如何查看设备存储</a:t>
            </a:r>
          </a:p>
        </p:txBody>
      </p:sp>
      <p:sp>
        <p:nvSpPr>
          <p:cNvPr id="33795" name="Rectangle 3"/>
          <p:cNvSpPr>
            <a:spLocks noGrp="1" noChangeArrowheads="1"/>
          </p:cNvSpPr>
          <p:nvPr>
            <p:ph type="body" idx="4294967295"/>
          </p:nvPr>
        </p:nvSpPr>
        <p:spPr bwMode="auto">
          <a:xfrm>
            <a:off x="460375" y="1103313"/>
            <a:ext cx="8315325" cy="3757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400" dirty="0">
                <a:solidFill>
                  <a:srgbClr val="19097B"/>
                </a:solidFill>
                <a:latin typeface="微软雅黑 Light" panose="020B0502040204020203" pitchFamily="34" charset="-122"/>
                <a:ea typeface="微软雅黑 Light" panose="020B0502040204020203" pitchFamily="34" charset="-122"/>
              </a:rPr>
              <a:t>打开</a:t>
            </a:r>
            <a:r>
              <a:rPr lang="en-US" sz="2400" dirty="0" err="1">
                <a:solidFill>
                  <a:srgbClr val="19097B"/>
                </a:solidFill>
                <a:latin typeface="微软雅黑 Light" panose="020B0502040204020203" pitchFamily="34" charset="-122"/>
                <a:ea typeface="微软雅黑 Light" panose="020B0502040204020203" pitchFamily="34" charset="-122"/>
              </a:rPr>
              <a:t>DDMS（Dalvik</a:t>
            </a:r>
            <a:r>
              <a:rPr lang="en-US" sz="2400" dirty="0">
                <a:solidFill>
                  <a:srgbClr val="19097B"/>
                </a:solidFill>
                <a:latin typeface="微软雅黑 Light" panose="020B0502040204020203" pitchFamily="34" charset="-122"/>
                <a:ea typeface="微软雅黑 Light" panose="020B0502040204020203" pitchFamily="34" charset="-122"/>
              </a:rPr>
              <a:t> Debug Monitor Service），</a:t>
            </a:r>
            <a:r>
              <a:rPr lang="zh-CN" altLang="en-US" sz="2400" dirty="0">
                <a:solidFill>
                  <a:srgbClr val="19097B"/>
                </a:solidFill>
                <a:latin typeface="微软雅黑 Light" panose="020B0502040204020203" pitchFamily="34" charset="-122"/>
                <a:ea typeface="微软雅黑 Light" panose="020B0502040204020203" pitchFamily="34" charset="-122"/>
              </a:rPr>
              <a:t>有一个</a:t>
            </a:r>
            <a:r>
              <a:rPr lang="en-US" sz="2400" dirty="0">
                <a:solidFill>
                  <a:srgbClr val="19097B"/>
                </a:solidFill>
                <a:latin typeface="微软雅黑 Light" panose="020B0502040204020203" pitchFamily="34" charset="-122"/>
                <a:ea typeface="微软雅黑 Light" panose="020B0502040204020203" pitchFamily="34" charset="-122"/>
              </a:rPr>
              <a:t>Device File Explorer</a:t>
            </a:r>
            <a:r>
              <a:rPr lang="zh-CN" altLang="en-US" sz="2400" dirty="0">
                <a:solidFill>
                  <a:srgbClr val="19097B"/>
                </a:solidFill>
                <a:latin typeface="微软雅黑 Light" panose="020B0502040204020203" pitchFamily="34" charset="-122"/>
                <a:ea typeface="微软雅黑 Light" panose="020B0502040204020203" pitchFamily="34" charset="-122"/>
              </a:rPr>
              <a:t>，查看</a:t>
            </a:r>
            <a:endParaRPr lang="en-US" altLang="zh-CN" sz="2400" dirty="0">
              <a:solidFill>
                <a:srgbClr val="19097B"/>
              </a:solidFill>
              <a:latin typeface="微软雅黑 Light" panose="020B0502040204020203" pitchFamily="34" charset="-122"/>
              <a:ea typeface="微软雅黑 Light" panose="020B0502040204020203" pitchFamily="34" charset="-122"/>
            </a:endParaRPr>
          </a:p>
          <a:p>
            <a:pPr lvl="1">
              <a:lnSpc>
                <a:spcPct val="100000"/>
              </a:lnSpc>
            </a:pPr>
            <a:r>
              <a:rPr lang="en-US" altLang="zh-CN" sz="2100" dirty="0">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100" dirty="0">
                <a:latin typeface="Times New Roman" panose="02020603050405020304" pitchFamily="18" charset="0"/>
                <a:ea typeface="微软雅黑 Light" panose="020B0502040204020203" pitchFamily="34" charset="-122"/>
                <a:cs typeface="Times New Roman" panose="02020603050405020304" pitchFamily="18" charset="0"/>
              </a:rPr>
              <a:t>、</a:t>
            </a:r>
            <a:r>
              <a:rPr lang="en-US" altLang="zh-CN" sz="2100" b="1"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data/</a:t>
            </a:r>
          </a:p>
          <a:p>
            <a:pPr lvl="2">
              <a:lnSpc>
                <a:spcPct val="100000"/>
              </a:lnSpc>
            </a:pP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data/data/</a:t>
            </a:r>
            <a:r>
              <a:rPr lang="zh-CN" altLang="en-US" sz="1800" dirty="0">
                <a:latin typeface="Times New Roman" panose="02020603050405020304" pitchFamily="18" charset="0"/>
                <a:ea typeface="微软雅黑 Light" panose="020B0502040204020203" pitchFamily="34" charset="-122"/>
                <a:cs typeface="Times New Roman" panose="02020603050405020304" pitchFamily="18" charset="0"/>
              </a:rPr>
              <a:t>包名</a:t>
            </a: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a:t>
            </a:r>
            <a:r>
              <a:rPr lang="en-US" altLang="zh-CN" sz="1800" dirty="0" err="1">
                <a:latin typeface="Times New Roman" panose="02020603050405020304" pitchFamily="18" charset="0"/>
                <a:ea typeface="微软雅黑 Light" panose="020B0502040204020203" pitchFamily="34" charset="-122"/>
                <a:cs typeface="Times New Roman" panose="02020603050405020304" pitchFamily="18" charset="0"/>
              </a:rPr>
              <a:t>shared_prefs</a:t>
            </a:r>
            <a:endPar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endParaRPr>
          </a:p>
          <a:p>
            <a:pPr lvl="2">
              <a:lnSpc>
                <a:spcPct val="100000"/>
              </a:lnSpc>
            </a:pP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data/data/</a:t>
            </a:r>
            <a:r>
              <a:rPr lang="zh-CN" altLang="en-US" sz="1800" dirty="0">
                <a:latin typeface="Times New Roman" panose="02020603050405020304" pitchFamily="18" charset="0"/>
                <a:ea typeface="微软雅黑 Light" panose="020B0502040204020203" pitchFamily="34" charset="-122"/>
                <a:cs typeface="Times New Roman" panose="02020603050405020304" pitchFamily="18" charset="0"/>
              </a:rPr>
              <a:t>包名</a:t>
            </a: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/databases</a:t>
            </a:r>
          </a:p>
          <a:p>
            <a:pPr lvl="2">
              <a:lnSpc>
                <a:spcPct val="100000"/>
              </a:lnSpc>
            </a:pP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data/data/</a:t>
            </a:r>
            <a:r>
              <a:rPr lang="zh-CN" altLang="en-US" sz="1800" dirty="0">
                <a:latin typeface="Times New Roman" panose="02020603050405020304" pitchFamily="18" charset="0"/>
                <a:ea typeface="微软雅黑 Light" panose="020B0502040204020203" pitchFamily="34" charset="-122"/>
                <a:cs typeface="Times New Roman" panose="02020603050405020304" pitchFamily="18" charset="0"/>
              </a:rPr>
              <a:t>包名</a:t>
            </a: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/files</a:t>
            </a:r>
          </a:p>
          <a:p>
            <a:pPr lvl="2">
              <a:lnSpc>
                <a:spcPct val="100000"/>
              </a:lnSpc>
            </a:pP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data/data/</a:t>
            </a:r>
            <a:r>
              <a:rPr lang="zh-CN" altLang="en-US" sz="1800" dirty="0">
                <a:latin typeface="Times New Roman" panose="02020603050405020304" pitchFamily="18" charset="0"/>
                <a:ea typeface="微软雅黑 Light" panose="020B0502040204020203" pitchFamily="34" charset="-122"/>
                <a:cs typeface="Times New Roman" panose="02020603050405020304" pitchFamily="18" charset="0"/>
              </a:rPr>
              <a:t>包名</a:t>
            </a:r>
            <a:r>
              <a:rPr lang="en-US" altLang="zh-CN" sz="1800" dirty="0">
                <a:latin typeface="Times New Roman" panose="02020603050405020304" pitchFamily="18" charset="0"/>
                <a:ea typeface="微软雅黑 Light" panose="020B0502040204020203" pitchFamily="34" charset="-122"/>
                <a:cs typeface="Times New Roman" panose="02020603050405020304" pitchFamily="18" charset="0"/>
              </a:rPr>
              <a:t>/cache</a:t>
            </a:r>
          </a:p>
          <a:p>
            <a:pPr lvl="1">
              <a:lnSpc>
                <a:spcPct val="100000"/>
              </a:lnSpc>
            </a:pPr>
            <a:r>
              <a:rPr lang="en-US" altLang="zh-CN" sz="2100" b="1" dirty="0">
                <a:solidFill>
                  <a:srgbClr val="CC0000"/>
                </a:solidFill>
                <a:latin typeface="Times New Roman" panose="02020603050405020304" pitchFamily="18" charset="0"/>
              </a:rPr>
              <a:t>storage/emulated/0</a:t>
            </a:r>
            <a:r>
              <a:rPr lang="zh-CN" altLang="en-US" sz="2100" dirty="0">
                <a:solidFill>
                  <a:srgbClr val="7030A0"/>
                </a:solidFill>
                <a:latin typeface="Times New Roman" panose="02020603050405020304" pitchFamily="18" charset="0"/>
              </a:rPr>
              <a:t>或者</a:t>
            </a:r>
            <a:r>
              <a:rPr lang="en-US" altLang="zh-CN" sz="2100" b="1" dirty="0">
                <a:solidFill>
                  <a:srgbClr val="CC0000"/>
                </a:solidFill>
                <a:latin typeface="Times New Roman" panose="02020603050405020304" pitchFamily="18" charset="0"/>
              </a:rPr>
              <a:t>storage/</a:t>
            </a:r>
            <a:r>
              <a:rPr lang="en-US" altLang="zh-CN" sz="2100" b="1" dirty="0" err="1">
                <a:solidFill>
                  <a:srgbClr val="CC0000"/>
                </a:solidFill>
                <a:latin typeface="Times New Roman" panose="02020603050405020304" pitchFamily="18" charset="0"/>
              </a:rPr>
              <a:t>sdcard</a:t>
            </a:r>
            <a:r>
              <a:rPr lang="en-US" altLang="zh-CN" sz="2100" b="1" dirty="0">
                <a:solidFill>
                  <a:srgbClr val="CC0000"/>
                </a:solidFill>
                <a:latin typeface="Times New Roman" panose="02020603050405020304" pitchFamily="18" charset="0"/>
              </a:rPr>
              <a:t>/0</a:t>
            </a:r>
            <a:r>
              <a:rPr lang="zh-CN" altLang="en-US" sz="2100" dirty="0">
                <a:solidFill>
                  <a:srgbClr val="7030A0"/>
                </a:solidFill>
                <a:latin typeface="Times New Roman" panose="02020603050405020304" pitchFamily="18" charset="0"/>
              </a:rPr>
              <a:t>目录下</a:t>
            </a:r>
            <a:endParaRPr lang="en-US" altLang="zh-CN" sz="21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ct val="100000"/>
              </a:lnSpc>
            </a:pP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android/data/&lt;</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packageName</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&gt;</a:t>
            </a:r>
          </a:p>
          <a:p>
            <a:pPr lvl="2">
              <a:lnSpc>
                <a:spcPct val="100000"/>
              </a:lnSpc>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公共存储区：</a:t>
            </a:r>
            <a:r>
              <a:rPr lang="en-US" altLang="zh-CN" sz="1800" dirty="0" err="1">
                <a:latin typeface="Times New Roman" panose="02020603050405020304" pitchFamily="18" charset="0"/>
                <a:ea typeface="楷体" panose="02010609060101010101" pitchFamily="49" charset="-122"/>
                <a:cs typeface="Times New Roman" panose="02020603050405020304" pitchFamily="18" charset="0"/>
              </a:rPr>
              <a:t>DCIM,Download</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等</a:t>
            </a:r>
            <a:endParaRPr lang="en-US" sz="1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23692601"/>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960F6-C691-B4B0-1DED-62FA900F27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9C44E2F-7C17-AE23-2DDA-2281929FE45D}"/>
              </a:ext>
            </a:extLst>
          </p:cNvPr>
          <p:cNvSpPr>
            <a:spLocks noGrp="1"/>
          </p:cNvSpPr>
          <p:nvPr>
            <p:ph idx="1"/>
          </p:nvPr>
        </p:nvSpPr>
        <p:spPr/>
        <p:txBody>
          <a:bodyPr/>
          <a:lstStyle/>
          <a:p>
            <a:endParaRPr lang="zh-CN" altLang="en-US"/>
          </a:p>
        </p:txBody>
      </p:sp>
      <p:pic>
        <p:nvPicPr>
          <p:cNvPr id="4" name="Picture 2" descr="https://img-blog.csdn.net/20151211224609474?watermark/2/text/aHR0cDovL2Jsb2cuY3Nkbi5uZXQv/font/5a6L5L2T/fontsize/400/fill/I0JBQkFCMA==/dissolve/70/gravity/Center">
            <a:extLst>
              <a:ext uri="{FF2B5EF4-FFF2-40B4-BE49-F238E27FC236}">
                <a16:creationId xmlns:a16="http://schemas.microsoft.com/office/drawing/2014/main" id="{4472F928-30EE-D57E-3171-80B7D1A0F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33761" cy="576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593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BDA4E-1FEA-1600-4AC5-4C00766183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D53A59-C4F6-0056-6603-6D013EF87C1E}"/>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F05090C1-1FE7-77BF-0D5C-79838B52129C}"/>
              </a:ext>
            </a:extLst>
          </p:cNvPr>
          <p:cNvPicPr>
            <a:picLocks noChangeAspect="1"/>
          </p:cNvPicPr>
          <p:nvPr/>
        </p:nvPicPr>
        <p:blipFill>
          <a:blip r:embed="rId2"/>
          <a:stretch>
            <a:fillRect/>
          </a:stretch>
        </p:blipFill>
        <p:spPr>
          <a:xfrm>
            <a:off x="0" y="0"/>
            <a:ext cx="7854462" cy="5143500"/>
          </a:xfrm>
          <a:prstGeom prst="rect">
            <a:avLst/>
          </a:prstGeom>
        </p:spPr>
      </p:pic>
    </p:spTree>
    <p:extLst>
      <p:ext uri="{BB962C8B-B14F-4D97-AF65-F5344CB8AC3E}">
        <p14:creationId xmlns:p14="http://schemas.microsoft.com/office/powerpoint/2010/main" val="2191977473"/>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6B6F6-C99C-E3B2-C34A-516CBC785668}"/>
              </a:ext>
            </a:extLst>
          </p:cNvPr>
          <p:cNvSpPr>
            <a:spLocks noGrp="1"/>
          </p:cNvSpPr>
          <p:nvPr>
            <p:ph type="title"/>
          </p:nvPr>
        </p:nvSpPr>
        <p:spPr/>
        <p:txBody>
          <a:bodyPr/>
          <a:lstStyle/>
          <a:p>
            <a:r>
              <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Android </a:t>
            </a:r>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持久化存储的方式包括？</a:t>
            </a:r>
            <a:endParaRPr lang="zh-CN" altLang="en-US" dirty="0"/>
          </a:p>
        </p:txBody>
      </p:sp>
      <p:sp>
        <p:nvSpPr>
          <p:cNvPr id="3" name="内容占位符 2">
            <a:extLst>
              <a:ext uri="{FF2B5EF4-FFF2-40B4-BE49-F238E27FC236}">
                <a16:creationId xmlns:a16="http://schemas.microsoft.com/office/drawing/2014/main" id="{C29C0DFE-4333-90B7-D26D-B8F7B7A69654}"/>
              </a:ext>
            </a:extLst>
          </p:cNvPr>
          <p:cNvSpPr>
            <a:spLocks noGrp="1"/>
          </p:cNvSpPr>
          <p:nvPr>
            <p:ph idx="1"/>
          </p:nvPr>
        </p:nvSpPr>
        <p:spPr/>
        <p:txBody>
          <a:bodyPr/>
          <a:lstStyle/>
          <a:p>
            <a:pPr marL="514350" indent="-514350">
              <a:buFont typeface="+mj-lt"/>
              <a:buAutoNum type="alphaUcPeriod"/>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文件存储</a:t>
            </a:r>
          </a:p>
          <a:p>
            <a:pPr marL="514350" indent="-514350">
              <a:buFont typeface="+mj-lt"/>
              <a:buAutoNum type="alphaUcPeriod"/>
            </a:pP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SharedPreferences</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存储</a:t>
            </a:r>
          </a:p>
          <a:p>
            <a:pPr marL="514350" indent="-514350">
              <a:buFont typeface="+mj-lt"/>
              <a:buAutoNum type="alphaUcPeriod"/>
            </a:pP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Sqlite</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数据库存储</a:t>
            </a:r>
          </a:p>
          <a:p>
            <a:pPr marL="514350" indent="-514350">
              <a:buFont typeface="+mj-lt"/>
              <a:buAutoNum type="alphaUcPeriod"/>
            </a:pPr>
            <a:r>
              <a:rPr lang="en-US" altLang="zh-CN" dirty="0" err="1"/>
              <a:t>ContentProvider</a:t>
            </a:r>
            <a:r>
              <a:rPr lang="en-US" altLang="zh-CN" dirty="0"/>
              <a:t>(</a:t>
            </a:r>
            <a:r>
              <a:rPr lang="zh-CN" altLang="en-US" dirty="0"/>
              <a:t>其它的</a:t>
            </a:r>
            <a:r>
              <a:rPr lang="en-US" altLang="zh-CN" dirty="0"/>
              <a:t>App)</a:t>
            </a:r>
          </a:p>
          <a:p>
            <a:pPr marL="514350" indent="-514350">
              <a:buFont typeface="+mj-lt"/>
              <a:buAutoNum type="alphaUcPeriod"/>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网络存储</a:t>
            </a:r>
          </a:p>
          <a:p>
            <a:pPr marL="0" indent="0">
              <a:buNone/>
            </a:pPr>
            <a:endParaRPr lang="zh-CN" altLang="en-US" dirty="0"/>
          </a:p>
        </p:txBody>
      </p:sp>
    </p:spTree>
    <p:extLst>
      <p:ext uri="{BB962C8B-B14F-4D97-AF65-F5344CB8AC3E}">
        <p14:creationId xmlns:p14="http://schemas.microsoft.com/office/powerpoint/2010/main" val="646110217"/>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971D3-70EB-D5D4-B241-9D10D7999701}"/>
              </a:ext>
            </a:extLst>
          </p:cNvPr>
          <p:cNvSpPr>
            <a:spLocks noGrp="1"/>
          </p:cNvSpPr>
          <p:nvPr>
            <p:ph type="title"/>
          </p:nvPr>
        </p:nvSpPr>
        <p:spPr>
          <a:xfrm>
            <a:off x="628650" y="273844"/>
            <a:ext cx="7886700" cy="497681"/>
          </a:xfrm>
        </p:spPr>
        <p:txBody>
          <a:bodyPr/>
          <a:lstStyle/>
          <a:p>
            <a:r>
              <a:rPr lang="zh-CN" altLang="en-US" dirty="0"/>
              <a:t>问题</a:t>
            </a:r>
          </a:p>
        </p:txBody>
      </p:sp>
      <p:sp>
        <p:nvSpPr>
          <p:cNvPr id="3" name="内容占位符 2">
            <a:extLst>
              <a:ext uri="{FF2B5EF4-FFF2-40B4-BE49-F238E27FC236}">
                <a16:creationId xmlns:a16="http://schemas.microsoft.com/office/drawing/2014/main" id="{4DEF81C6-64C3-DF7E-6831-2F1167B955F0}"/>
              </a:ext>
            </a:extLst>
          </p:cNvPr>
          <p:cNvSpPr>
            <a:spLocks noGrp="1"/>
          </p:cNvSpPr>
          <p:nvPr>
            <p:ph idx="1"/>
          </p:nvPr>
        </p:nvSpPr>
        <p:spPr>
          <a:xfrm>
            <a:off x="3019424" y="876300"/>
            <a:ext cx="5981701" cy="4181475"/>
          </a:xfrm>
        </p:spPr>
        <p:txBody>
          <a:bodyPr/>
          <a:lstStyle/>
          <a:p>
            <a:pPr>
              <a:lnSpc>
                <a:spcPct val="120000"/>
              </a:lnSpc>
              <a:spcBef>
                <a:spcPts val="0"/>
              </a:spcBef>
            </a:pPr>
            <a:r>
              <a:rPr lang="zh-CN" altLang="en-US" sz="2000" dirty="0">
                <a:ea typeface="微软雅黑" panose="020B0503020204020204" pitchFamily="34" charset="-122"/>
              </a:rPr>
              <a:t>默认情况下，大机身存储的手机的应用安装在内部存储：</a:t>
            </a:r>
          </a:p>
          <a:p>
            <a:pPr lvl="1">
              <a:lnSpc>
                <a:spcPct val="120000"/>
              </a:lnSpc>
              <a:spcBef>
                <a:spcPts val="0"/>
              </a:spcBef>
            </a:pPr>
            <a:r>
              <a:rPr lang="en-US" altLang="zh-CN" dirty="0">
                <a:ea typeface="微软雅黑" panose="020B0503020204020204" pitchFamily="34" charset="-122"/>
              </a:rPr>
              <a:t>data/app</a:t>
            </a:r>
            <a:r>
              <a:rPr lang="zh-CN" altLang="en-US" dirty="0">
                <a:ea typeface="微软雅黑" panose="020B0503020204020204" pitchFamily="34" charset="-122"/>
              </a:rPr>
              <a:t>：用户</a:t>
            </a:r>
            <a:r>
              <a:rPr lang="en-US" altLang="zh-CN" dirty="0">
                <a:ea typeface="微软雅黑" panose="020B0503020204020204" pitchFamily="34" charset="-122"/>
              </a:rPr>
              <a:t>APP</a:t>
            </a:r>
            <a:r>
              <a:rPr lang="zh-CN" altLang="en-US" dirty="0">
                <a:ea typeface="微软雅黑" panose="020B0503020204020204" pitchFamily="34" charset="-122"/>
              </a:rPr>
              <a:t>安装目录；</a:t>
            </a:r>
            <a:endParaRPr lang="en-US" altLang="zh-CN" dirty="0">
              <a:ea typeface="微软雅黑" panose="020B0503020204020204" pitchFamily="34" charset="-122"/>
            </a:endParaRPr>
          </a:p>
          <a:p>
            <a:pPr lvl="1">
              <a:lnSpc>
                <a:spcPct val="120000"/>
              </a:lnSpc>
              <a:spcBef>
                <a:spcPts val="0"/>
              </a:spcBef>
            </a:pPr>
            <a:r>
              <a:rPr lang="en-US" altLang="zh-CN" dirty="0">
                <a:ea typeface="微软雅黑" panose="020B0503020204020204" pitchFamily="34" charset="-122"/>
              </a:rPr>
              <a:t>data/data/</a:t>
            </a:r>
            <a:r>
              <a:rPr lang="zh-CN" altLang="en-US" dirty="0">
                <a:ea typeface="微软雅黑" panose="020B0503020204020204" pitchFamily="34" charset="-122"/>
              </a:rPr>
              <a:t>包名</a:t>
            </a:r>
            <a:r>
              <a:rPr lang="en-US" altLang="zh-CN" dirty="0">
                <a:ea typeface="微软雅黑" panose="020B0503020204020204" pitchFamily="34" charset="-122"/>
              </a:rPr>
              <a:t>/</a:t>
            </a:r>
            <a:r>
              <a:rPr lang="zh-CN" altLang="en-US" dirty="0">
                <a:ea typeface="微软雅黑" panose="020B0503020204020204" pitchFamily="34" charset="-122"/>
              </a:rPr>
              <a:t>：存放应用程序的数据</a:t>
            </a:r>
          </a:p>
          <a:p>
            <a:pPr>
              <a:lnSpc>
                <a:spcPct val="120000"/>
              </a:lnSpc>
              <a:spcBef>
                <a:spcPts val="0"/>
              </a:spcBef>
            </a:pPr>
            <a:r>
              <a:rPr lang="zh-CN" altLang="en-US" sz="1800" dirty="0">
                <a:ea typeface="微软雅黑" panose="020B0503020204020204" pitchFamily="34" charset="-122"/>
              </a:rPr>
              <a:t>但数据可以存放到指定的外部存储中</a:t>
            </a:r>
            <a:r>
              <a:rPr lang="en-US" altLang="zh-CN" sz="1800" dirty="0">
                <a:ea typeface="微软雅黑" panose="020B0503020204020204" pitchFamily="34" charset="-122"/>
              </a:rPr>
              <a:t>(/storage/</a:t>
            </a:r>
            <a:r>
              <a:rPr lang="en-US" altLang="zh-CN" sz="1800" dirty="0" err="1">
                <a:ea typeface="微软雅黑" panose="020B0503020204020204" pitchFamily="34" charset="-122"/>
              </a:rPr>
              <a:t>sdcard</a:t>
            </a:r>
            <a:r>
              <a:rPr lang="zh-CN" altLang="en-US" sz="1800" dirty="0">
                <a:ea typeface="微软雅黑" panose="020B0503020204020204" pitchFamily="34" charset="-122"/>
              </a:rPr>
              <a:t>目录或者</a:t>
            </a:r>
            <a:r>
              <a:rPr lang="en-US" altLang="zh-CN" sz="1800" dirty="0">
                <a:ea typeface="微软雅黑" panose="020B0503020204020204" pitchFamily="34" charset="-122"/>
              </a:rPr>
              <a:t>/storage/sdcard0/Android/data/</a:t>
            </a:r>
            <a:r>
              <a:rPr lang="zh-CN" altLang="en-US" sz="1800" dirty="0">
                <a:ea typeface="微软雅黑" panose="020B0503020204020204" pitchFamily="34" charset="-122"/>
              </a:rPr>
              <a:t>包名</a:t>
            </a:r>
            <a:r>
              <a:rPr lang="en-US" altLang="zh-CN" sz="1800" dirty="0">
                <a:ea typeface="微软雅黑" panose="020B0503020204020204" pitchFamily="34" charset="-122"/>
              </a:rPr>
              <a:t>/</a:t>
            </a:r>
            <a:r>
              <a:rPr lang="zh-CN" altLang="en-US" sz="1800" dirty="0">
                <a:ea typeface="微软雅黑" panose="020B0503020204020204" pitchFamily="34" charset="-122"/>
              </a:rPr>
              <a:t>目录</a:t>
            </a:r>
            <a:r>
              <a:rPr lang="en-US" altLang="zh-CN" sz="1800" dirty="0">
                <a:ea typeface="微软雅黑" panose="020B0503020204020204" pitchFamily="34" charset="-122"/>
              </a:rPr>
              <a:t>)</a:t>
            </a:r>
          </a:p>
          <a:p>
            <a:pPr>
              <a:lnSpc>
                <a:spcPct val="120000"/>
              </a:lnSpc>
              <a:spcBef>
                <a:spcPts val="0"/>
              </a:spcBef>
            </a:pPr>
            <a:r>
              <a:rPr lang="en-US" altLang="zh-CN" dirty="0">
                <a:ea typeface="微软雅黑" panose="020B0503020204020204" pitchFamily="34" charset="-122"/>
              </a:rPr>
              <a:t>“</a:t>
            </a:r>
            <a:r>
              <a:rPr lang="zh-CN" altLang="en-US" dirty="0">
                <a:solidFill>
                  <a:srgbClr val="CC0000"/>
                </a:solidFill>
                <a:ea typeface="微软雅黑" panose="020B0503020204020204" pitchFamily="34" charset="-122"/>
              </a:rPr>
              <a:t>清除数据</a:t>
            </a:r>
            <a:r>
              <a:rPr lang="zh-CN" altLang="en-US" dirty="0">
                <a:ea typeface="微软雅黑" panose="020B0503020204020204" pitchFamily="34" charset="-122"/>
              </a:rPr>
              <a:t>”： </a:t>
            </a:r>
            <a:r>
              <a:rPr lang="zh-CN" altLang="en-US" sz="1800" dirty="0">
                <a:ea typeface="微软雅黑" panose="020B0503020204020204" pitchFamily="34" charset="-122"/>
              </a:rPr>
              <a:t>删除对应包中的</a:t>
            </a:r>
            <a:r>
              <a:rPr lang="en-US" altLang="zh-CN" sz="1800" dirty="0">
                <a:ea typeface="微软雅黑" panose="020B0503020204020204" pitchFamily="34" charset="-122"/>
              </a:rPr>
              <a:t>cache</a:t>
            </a:r>
            <a:r>
              <a:rPr lang="zh-CN" altLang="en-US" sz="1800" dirty="0">
                <a:ea typeface="微软雅黑" panose="020B0503020204020204" pitchFamily="34" charset="-122"/>
              </a:rPr>
              <a:t>，</a:t>
            </a:r>
            <a:r>
              <a:rPr lang="en-US" altLang="zh-CN" sz="1800" dirty="0">
                <a:ea typeface="微软雅黑" panose="020B0503020204020204" pitchFamily="34" charset="-122"/>
              </a:rPr>
              <a:t>files</a:t>
            </a:r>
            <a:r>
              <a:rPr lang="zh-CN" altLang="en-US" sz="1800" dirty="0">
                <a:ea typeface="微软雅黑" panose="020B0503020204020204" pitchFamily="34" charset="-122"/>
              </a:rPr>
              <a:t>，</a:t>
            </a:r>
            <a:r>
              <a:rPr lang="en-US" altLang="zh-CN" sz="1800" dirty="0">
                <a:ea typeface="微软雅黑" panose="020B0503020204020204" pitchFamily="34" charset="-122"/>
              </a:rPr>
              <a:t>lib</a:t>
            </a:r>
            <a:r>
              <a:rPr lang="zh-CN" altLang="en-US" sz="1800" dirty="0">
                <a:ea typeface="微软雅黑" panose="020B0503020204020204" pitchFamily="34" charset="-122"/>
              </a:rPr>
              <a:t>，</a:t>
            </a:r>
            <a:r>
              <a:rPr lang="en-US" altLang="zh-CN" sz="1800" dirty="0" err="1">
                <a:ea typeface="微软雅黑" panose="020B0503020204020204" pitchFamily="34" charset="-122"/>
              </a:rPr>
              <a:t>shared_prefs</a:t>
            </a:r>
            <a:r>
              <a:rPr lang="zh-CN" altLang="en-US" sz="1800" dirty="0">
                <a:ea typeface="微软雅黑" panose="020B0503020204020204" pitchFamily="34" charset="-122"/>
              </a:rPr>
              <a:t>等等。</a:t>
            </a:r>
          </a:p>
          <a:p>
            <a:pPr>
              <a:lnSpc>
                <a:spcPct val="120000"/>
              </a:lnSpc>
              <a:spcBef>
                <a:spcPts val="0"/>
              </a:spcBef>
            </a:pPr>
            <a:r>
              <a:rPr lang="zh-CN" altLang="en-US" dirty="0">
                <a:ea typeface="微软雅黑" panose="020B0503020204020204" pitchFamily="34" charset="-122"/>
              </a:rPr>
              <a:t>“</a:t>
            </a:r>
            <a:r>
              <a:rPr lang="zh-CN" altLang="en-US" dirty="0">
                <a:solidFill>
                  <a:srgbClr val="CC0000"/>
                </a:solidFill>
                <a:ea typeface="微软雅黑" panose="020B0503020204020204" pitchFamily="34" charset="-122"/>
              </a:rPr>
              <a:t>清除缓存</a:t>
            </a:r>
            <a:r>
              <a:rPr lang="zh-CN" altLang="en-US" dirty="0">
                <a:ea typeface="微软雅黑" panose="020B0503020204020204" pitchFamily="34" charset="-122"/>
              </a:rPr>
              <a:t>”：</a:t>
            </a:r>
            <a:r>
              <a:rPr lang="zh-CN" altLang="en-US" sz="1800" dirty="0">
                <a:ea typeface="微软雅黑" panose="020B0503020204020204" pitchFamily="34" charset="-122"/>
              </a:rPr>
              <a:t>删除的是</a:t>
            </a:r>
            <a:r>
              <a:rPr lang="en-US" altLang="zh-CN" sz="1800" dirty="0">
                <a:ea typeface="微软雅黑" panose="020B0503020204020204" pitchFamily="34" charset="-122"/>
              </a:rPr>
              <a:t>App</a:t>
            </a:r>
            <a:r>
              <a:rPr lang="zh-CN" altLang="en-US" sz="1800" dirty="0">
                <a:ea typeface="微软雅黑" panose="020B0503020204020204" pitchFamily="34" charset="-122"/>
              </a:rPr>
              <a:t>运行过程中所产生的临时数据，比如读入程序，计算，输入输出等等，这些过程中肯定会产生很多的数据，它们在内存中。</a:t>
            </a:r>
          </a:p>
        </p:txBody>
      </p:sp>
      <p:pic>
        <p:nvPicPr>
          <p:cNvPr id="4" name="图片 3">
            <a:extLst>
              <a:ext uri="{FF2B5EF4-FFF2-40B4-BE49-F238E27FC236}">
                <a16:creationId xmlns:a16="http://schemas.microsoft.com/office/drawing/2014/main" id="{244B516E-708B-A9A9-4398-393F27F1997D}"/>
              </a:ext>
            </a:extLst>
          </p:cNvPr>
          <p:cNvPicPr>
            <a:picLocks noChangeAspect="1"/>
          </p:cNvPicPr>
          <p:nvPr/>
        </p:nvPicPr>
        <p:blipFill>
          <a:blip r:embed="rId2"/>
          <a:stretch>
            <a:fillRect/>
          </a:stretch>
        </p:blipFill>
        <p:spPr>
          <a:xfrm>
            <a:off x="474382" y="876300"/>
            <a:ext cx="2241047" cy="3993356"/>
          </a:xfrm>
          <a:prstGeom prst="rect">
            <a:avLst/>
          </a:prstGeom>
          <a:ln>
            <a:solidFill>
              <a:schemeClr val="tx1"/>
            </a:solidFill>
          </a:ln>
        </p:spPr>
      </p:pic>
    </p:spTree>
    <p:extLst>
      <p:ext uri="{BB962C8B-B14F-4D97-AF65-F5344CB8AC3E}">
        <p14:creationId xmlns:p14="http://schemas.microsoft.com/office/powerpoint/2010/main" val="2883582526"/>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50F37-AB59-45ED-CBD6-2A5EDB3C9607}"/>
              </a:ext>
            </a:extLst>
          </p:cNvPr>
          <p:cNvSpPr>
            <a:spLocks noGrp="1"/>
          </p:cNvSpPr>
          <p:nvPr>
            <p:ph type="title"/>
          </p:nvPr>
        </p:nvSpPr>
        <p:spPr>
          <a:xfrm>
            <a:off x="628650" y="273844"/>
            <a:ext cx="7886700" cy="421481"/>
          </a:xfrm>
        </p:spPr>
        <p:txBody>
          <a:bodyPr/>
          <a:lstStyle/>
          <a:p>
            <a:r>
              <a:rPr lang="zh-CN" altLang="en-US" sz="2400" b="1" dirty="0"/>
              <a:t>如何在代码中获得</a:t>
            </a:r>
            <a:r>
              <a:rPr lang="en-US" altLang="zh-CN" sz="2400" b="1" dirty="0"/>
              <a:t>Android</a:t>
            </a:r>
            <a:r>
              <a:rPr lang="zh-CN" altLang="en-US" sz="2400" b="1" dirty="0"/>
              <a:t>内部存储和外部存储路径？</a:t>
            </a:r>
          </a:p>
        </p:txBody>
      </p:sp>
      <p:sp>
        <p:nvSpPr>
          <p:cNvPr id="3" name="内容占位符 2">
            <a:extLst>
              <a:ext uri="{FF2B5EF4-FFF2-40B4-BE49-F238E27FC236}">
                <a16:creationId xmlns:a16="http://schemas.microsoft.com/office/drawing/2014/main" id="{AEF346D3-39E5-832F-2CCD-83482784B3F1}"/>
              </a:ext>
            </a:extLst>
          </p:cNvPr>
          <p:cNvSpPr>
            <a:spLocks noGrp="1"/>
          </p:cNvSpPr>
          <p:nvPr>
            <p:ph idx="1"/>
          </p:nvPr>
        </p:nvSpPr>
        <p:spPr>
          <a:xfrm>
            <a:off x="628650" y="895350"/>
            <a:ext cx="7886700" cy="3737373"/>
          </a:xfrm>
        </p:spPr>
        <p:txBody>
          <a:bodyPr/>
          <a:lstStyle/>
          <a:p>
            <a:pPr>
              <a:lnSpc>
                <a:spcPct val="150000"/>
              </a:lnSpc>
            </a:pPr>
            <a:r>
              <a:rPr lang="zh-CN" altLang="en-US" sz="2400" dirty="0"/>
              <a:t>获取内部存储根路径：</a:t>
            </a:r>
            <a:r>
              <a:rPr lang="en-US" altLang="zh-CN" sz="2400" dirty="0"/>
              <a:t>/data</a:t>
            </a:r>
          </a:p>
          <a:p>
            <a:pPr lvl="1">
              <a:lnSpc>
                <a:spcPct val="150000"/>
              </a:lnSpc>
            </a:pPr>
            <a:r>
              <a:rPr lang="en-US" altLang="zh-CN" sz="2000" dirty="0" err="1">
                <a:solidFill>
                  <a:srgbClr val="C00000"/>
                </a:solidFill>
              </a:rPr>
              <a:t>Environment.</a:t>
            </a:r>
            <a:r>
              <a:rPr lang="en-US" altLang="zh-CN" sz="2000" dirty="0" err="1"/>
              <a:t>getDataDirectory</a:t>
            </a:r>
            <a:r>
              <a:rPr lang="en-US" altLang="zh-CN" sz="2000" dirty="0"/>
              <a:t>()</a:t>
            </a:r>
            <a:r>
              <a:rPr lang="zh-CN" altLang="en-US" sz="2000" dirty="0"/>
              <a:t>：</a:t>
            </a:r>
            <a:endParaRPr lang="en-US" altLang="zh-CN" sz="2000" dirty="0"/>
          </a:p>
          <a:p>
            <a:pPr>
              <a:lnSpc>
                <a:spcPct val="150000"/>
              </a:lnSpc>
            </a:pPr>
            <a:r>
              <a:rPr lang="zh-CN" altLang="en-US" sz="2600" dirty="0"/>
              <a:t>获取机身存储的外部存储根路径：</a:t>
            </a:r>
            <a:endParaRPr lang="en-US" altLang="zh-CN" sz="2600" dirty="0"/>
          </a:p>
          <a:p>
            <a:pPr lvl="1">
              <a:lnSpc>
                <a:spcPct val="150000"/>
              </a:lnSpc>
            </a:pPr>
            <a:r>
              <a:rPr lang="en-US" altLang="zh-CN" sz="2000" dirty="0" err="1">
                <a:solidFill>
                  <a:srgbClr val="C00000"/>
                </a:solidFill>
              </a:rPr>
              <a:t>Environment.</a:t>
            </a:r>
            <a:r>
              <a:rPr lang="en-US" altLang="zh-CN" sz="2000" dirty="0" err="1"/>
              <a:t>getExternalStorageDirectory</a:t>
            </a:r>
            <a:r>
              <a:rPr lang="en-US" altLang="zh-CN" sz="2000" dirty="0"/>
              <a:t>()</a:t>
            </a:r>
            <a:r>
              <a:rPr lang="zh-CN" altLang="en-US" sz="2000" dirty="0"/>
              <a:t>：</a:t>
            </a:r>
            <a:endParaRPr lang="en-US" altLang="zh-CN" sz="1600" dirty="0"/>
          </a:p>
          <a:p>
            <a:pPr lvl="1">
              <a:lnSpc>
                <a:spcPct val="150000"/>
              </a:lnSpc>
            </a:pPr>
            <a:r>
              <a:rPr lang="zh-CN" altLang="en-US" sz="2100" dirty="0"/>
              <a:t>一般是</a:t>
            </a:r>
            <a:r>
              <a:rPr lang="en-US" altLang="zh-CN" sz="2100" dirty="0">
                <a:solidFill>
                  <a:srgbClr val="CC0000"/>
                </a:solidFill>
              </a:rPr>
              <a:t>/storage/emulated/0</a:t>
            </a:r>
          </a:p>
          <a:p>
            <a:endParaRPr lang="zh-CN" altLang="en-US" dirty="0"/>
          </a:p>
        </p:txBody>
      </p:sp>
    </p:spTree>
    <p:extLst>
      <p:ext uri="{BB962C8B-B14F-4D97-AF65-F5344CB8AC3E}">
        <p14:creationId xmlns:p14="http://schemas.microsoft.com/office/powerpoint/2010/main" val="3296272474"/>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9EA081-311A-4993-BCE3-9168659F9AC4}"/>
              </a:ext>
            </a:extLst>
          </p:cNvPr>
          <p:cNvSpPr>
            <a:spLocks noGrp="1"/>
          </p:cNvSpPr>
          <p:nvPr>
            <p:ph idx="1"/>
          </p:nvPr>
        </p:nvSpPr>
        <p:spPr>
          <a:xfrm>
            <a:off x="457736" y="865823"/>
            <a:ext cx="8228529" cy="3877628"/>
          </a:xfrm>
        </p:spPr>
        <p:txBody>
          <a:bodyPr>
            <a:normAutofit/>
          </a:bodyPr>
          <a:lstStyle/>
          <a:p>
            <a:pPr marL="267891" indent="-267891">
              <a:buClrTx/>
              <a:buFont typeface="+mj-lt"/>
              <a:buAutoNum type="arabicPeriod"/>
            </a:pPr>
            <a:r>
              <a:rPr lang="zh-CN" altLang="en-US" sz="1800" dirty="0"/>
              <a:t>内部存储位于</a:t>
            </a:r>
            <a:r>
              <a:rPr lang="en-US" altLang="zh-CN" sz="1800" dirty="0"/>
              <a:t>data</a:t>
            </a:r>
            <a:r>
              <a:rPr lang="zh-CN" altLang="en-US" sz="1800" dirty="0"/>
              <a:t>／</a:t>
            </a:r>
            <a:r>
              <a:rPr lang="en-US" altLang="zh-CN" sz="1800" dirty="0"/>
              <a:t>data</a:t>
            </a:r>
            <a:r>
              <a:rPr lang="zh-CN" altLang="en-US" sz="1800" dirty="0"/>
              <a:t>／包名／路径下</a:t>
            </a:r>
          </a:p>
          <a:p>
            <a:pPr marL="267891" indent="-267891">
              <a:buClrTx/>
              <a:buFont typeface="+mj-lt"/>
              <a:buAutoNum type="arabicPeriod"/>
            </a:pPr>
            <a:r>
              <a:rPr lang="zh-CN" altLang="en-US" sz="1800" dirty="0"/>
              <a:t>系统默认只在内部存储中创建</a:t>
            </a:r>
            <a:r>
              <a:rPr lang="en-US" altLang="zh-CN" sz="1800" dirty="0"/>
              <a:t>cache</a:t>
            </a:r>
            <a:r>
              <a:rPr lang="zh-CN" altLang="en-US" sz="1800" dirty="0"/>
              <a:t>目录，并且此时</a:t>
            </a:r>
            <a:r>
              <a:rPr lang="en-US" altLang="zh-CN" sz="1800" dirty="0"/>
              <a:t>cache</a:t>
            </a:r>
            <a:r>
              <a:rPr lang="zh-CN" altLang="en-US" sz="1800" dirty="0"/>
              <a:t>目录是空的</a:t>
            </a:r>
            <a:endParaRPr lang="en-US" altLang="zh-CN" sz="1800" dirty="0"/>
          </a:p>
          <a:p>
            <a:pPr marL="267891" indent="-267891">
              <a:buClrTx/>
              <a:buFont typeface="+mj-lt"/>
              <a:buAutoNum type="arabicPeriod"/>
            </a:pPr>
            <a:endParaRPr lang="en-US" altLang="zh-CN" sz="1800" dirty="0"/>
          </a:p>
          <a:p>
            <a:pPr marL="267891" indent="-267891">
              <a:buClrTx/>
              <a:buFont typeface="+mj-lt"/>
              <a:buAutoNum type="arabicPeriod"/>
            </a:pPr>
            <a:endParaRPr lang="en-US" altLang="zh-CN" sz="1800" dirty="0"/>
          </a:p>
          <a:p>
            <a:pPr marL="267891" indent="-267891">
              <a:buClrTx/>
              <a:buFont typeface="+mj-lt"/>
              <a:buAutoNum type="arabicPeriod"/>
            </a:pPr>
            <a:endParaRPr lang="en-US" altLang="zh-CN" sz="1800" dirty="0"/>
          </a:p>
          <a:p>
            <a:pPr marL="267891" indent="-267891">
              <a:buClrTx/>
              <a:buFont typeface="+mj-lt"/>
              <a:buAutoNum type="arabicPeriod"/>
            </a:pPr>
            <a:r>
              <a:rPr lang="zh-CN" altLang="en-US" sz="1800" dirty="0"/>
              <a:t>此外，还可以根据需要</a:t>
            </a:r>
            <a:r>
              <a:rPr lang="zh-CN" altLang="en-US" sz="1800" dirty="0">
                <a:solidFill>
                  <a:srgbClr val="C00000"/>
                </a:solidFill>
              </a:rPr>
              <a:t>自动</a:t>
            </a:r>
            <a:r>
              <a:rPr lang="zh-CN" altLang="en-US" sz="1800" dirty="0"/>
              <a:t>创建：</a:t>
            </a:r>
            <a:r>
              <a:rPr lang="en-US" altLang="zh-CN" sz="1800" dirty="0" err="1"/>
              <a:t>shared_prefs</a:t>
            </a:r>
            <a:r>
              <a:rPr lang="zh-CN" altLang="en-US" sz="1800" dirty="0"/>
              <a:t>，</a:t>
            </a:r>
            <a:r>
              <a:rPr lang="en-US" altLang="zh-CN" sz="1800" dirty="0"/>
              <a:t>databases</a:t>
            </a:r>
            <a:r>
              <a:rPr lang="zh-CN" altLang="en-US" sz="1800" dirty="0"/>
              <a:t>，</a:t>
            </a:r>
            <a:r>
              <a:rPr lang="en-US" altLang="zh-CN" sz="1800" dirty="0"/>
              <a:t>files</a:t>
            </a:r>
            <a:r>
              <a:rPr lang="zh-CN" altLang="en-US" sz="1800" dirty="0"/>
              <a:t>目录</a:t>
            </a:r>
            <a:endParaRPr lang="en-US" altLang="zh-CN" sz="1800" dirty="0"/>
          </a:p>
          <a:p>
            <a:pPr marL="267891" indent="-267891">
              <a:buClrTx/>
              <a:buFont typeface="+mj-lt"/>
              <a:buAutoNum type="arabicPeriod"/>
            </a:pPr>
            <a:r>
              <a:rPr lang="zh-CN" altLang="en-US" sz="1800" dirty="0">
                <a:solidFill>
                  <a:srgbClr val="FF0000"/>
                </a:solidFill>
              </a:rPr>
              <a:t>但</a:t>
            </a:r>
            <a:r>
              <a:rPr lang="en-US" altLang="zh-CN" sz="1800" dirty="0">
                <a:solidFill>
                  <a:srgbClr val="FF0000"/>
                </a:solidFill>
              </a:rPr>
              <a:t>files</a:t>
            </a:r>
            <a:r>
              <a:rPr lang="zh-CN" altLang="en-US" sz="1800" dirty="0">
                <a:solidFill>
                  <a:srgbClr val="FF0000"/>
                </a:solidFill>
              </a:rPr>
              <a:t>可以手动创建，而</a:t>
            </a:r>
            <a:r>
              <a:rPr lang="en-US" altLang="zh-CN" sz="1800" dirty="0" err="1">
                <a:solidFill>
                  <a:srgbClr val="FF0000"/>
                </a:solidFill>
              </a:rPr>
              <a:t>shared_prefs</a:t>
            </a:r>
            <a:r>
              <a:rPr lang="zh-CN" altLang="en-US" sz="1800" dirty="0">
                <a:solidFill>
                  <a:srgbClr val="FF0000"/>
                </a:solidFill>
              </a:rPr>
              <a:t>，</a:t>
            </a:r>
            <a:r>
              <a:rPr lang="en-US" altLang="zh-CN" sz="1800" dirty="0">
                <a:solidFill>
                  <a:srgbClr val="FF0000"/>
                </a:solidFill>
              </a:rPr>
              <a:t>databases</a:t>
            </a:r>
            <a:r>
              <a:rPr lang="zh-CN" altLang="en-US" sz="1800" dirty="0">
                <a:solidFill>
                  <a:srgbClr val="FF0000"/>
                </a:solidFill>
              </a:rPr>
              <a:t>不能</a:t>
            </a:r>
            <a:endParaRPr lang="en-US" altLang="zh-CN" sz="1800" dirty="0">
              <a:solidFill>
                <a:srgbClr val="FF0000"/>
              </a:solidFill>
            </a:endParaRPr>
          </a:p>
          <a:p>
            <a:pPr marL="267891" indent="-267891">
              <a:buClrTx/>
              <a:buFont typeface="+mj-lt"/>
              <a:buAutoNum type="arabicPeriod"/>
            </a:pPr>
            <a:r>
              <a:rPr lang="zh-CN" altLang="en-US" sz="1800" dirty="0"/>
              <a:t>别的</a:t>
            </a:r>
            <a:r>
              <a:rPr lang="en-US" altLang="zh-CN" sz="1800" dirty="0"/>
              <a:t>App</a:t>
            </a:r>
            <a:r>
              <a:rPr lang="zh-CN" altLang="en-US" sz="1800" dirty="0"/>
              <a:t>几乎无法访问内部存储中的数据，除了用非法手段或者我们主动暴露</a:t>
            </a:r>
            <a:endParaRPr lang="en-US" altLang="zh-CN" sz="1800" dirty="0"/>
          </a:p>
          <a:p>
            <a:pPr marL="267891" indent="-267891">
              <a:buClrTx/>
              <a:buFont typeface="+mj-lt"/>
              <a:buAutoNum type="arabicPeriod"/>
            </a:pPr>
            <a:r>
              <a:rPr lang="zh-CN" altLang="en-US" sz="1800" dirty="0"/>
              <a:t>内部存储目录下的文件夹及文件会随着</a:t>
            </a:r>
            <a:r>
              <a:rPr lang="en-US" altLang="zh-CN" sz="1800" dirty="0"/>
              <a:t>App</a:t>
            </a:r>
            <a:r>
              <a:rPr lang="zh-CN" altLang="en-US" sz="1800" dirty="0"/>
              <a:t>的卸载而被系统自动删除</a:t>
            </a:r>
          </a:p>
        </p:txBody>
      </p:sp>
      <p:sp>
        <p:nvSpPr>
          <p:cNvPr id="3" name="标题 2">
            <a:extLst>
              <a:ext uri="{FF2B5EF4-FFF2-40B4-BE49-F238E27FC236}">
                <a16:creationId xmlns:a16="http://schemas.microsoft.com/office/drawing/2014/main" id="{21BEFD0D-7483-44BE-8F00-8FED05CC2FB1}"/>
              </a:ext>
            </a:extLst>
          </p:cNvPr>
          <p:cNvSpPr>
            <a:spLocks noGrp="1"/>
          </p:cNvSpPr>
          <p:nvPr>
            <p:ph type="title"/>
          </p:nvPr>
        </p:nvSpPr>
        <p:spPr/>
        <p:txBody>
          <a:bodyPr/>
          <a:lstStyle/>
          <a:p>
            <a:r>
              <a:rPr lang="zh-CN" altLang="en-US"/>
              <a:t>内部存储</a:t>
            </a:r>
          </a:p>
        </p:txBody>
      </p:sp>
      <p:pic>
        <p:nvPicPr>
          <p:cNvPr id="4" name="图片 3">
            <a:extLst>
              <a:ext uri="{FF2B5EF4-FFF2-40B4-BE49-F238E27FC236}">
                <a16:creationId xmlns:a16="http://schemas.microsoft.com/office/drawing/2014/main" id="{39AC6BB7-8F3C-4CD0-9676-9E1EB696BA36}"/>
              </a:ext>
            </a:extLst>
          </p:cNvPr>
          <p:cNvPicPr>
            <a:picLocks noChangeAspect="1"/>
          </p:cNvPicPr>
          <p:nvPr/>
        </p:nvPicPr>
        <p:blipFill>
          <a:blip r:embed="rId3"/>
          <a:stretch>
            <a:fillRect/>
          </a:stretch>
        </p:blipFill>
        <p:spPr>
          <a:xfrm>
            <a:off x="845586" y="1653648"/>
            <a:ext cx="4407694" cy="664369"/>
          </a:xfrm>
          <a:prstGeom prst="rect">
            <a:avLst/>
          </a:prstGeom>
          <a:ln>
            <a:solidFill>
              <a:srgbClr val="00B0F0"/>
            </a:solidFill>
          </a:ln>
        </p:spPr>
      </p:pic>
    </p:spTree>
    <p:extLst>
      <p:ext uri="{BB962C8B-B14F-4D97-AF65-F5344CB8AC3E}">
        <p14:creationId xmlns:p14="http://schemas.microsoft.com/office/powerpoint/2010/main" val="313960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9A8BC6-0688-4DAC-A287-30D71120A1A0}"/>
              </a:ext>
            </a:extLst>
          </p:cNvPr>
          <p:cNvSpPr>
            <a:spLocks noGrp="1"/>
          </p:cNvSpPr>
          <p:nvPr>
            <p:ph idx="1"/>
          </p:nvPr>
        </p:nvSpPr>
        <p:spPr/>
        <p:txBody>
          <a:bodyPr>
            <a:normAutofit lnSpcReduction="10000"/>
          </a:bodyPr>
          <a:lstStyle/>
          <a:p>
            <a:pPr marL="385763" indent="-385763">
              <a:lnSpc>
                <a:spcPct val="150000"/>
              </a:lnSpc>
              <a:buClr>
                <a:schemeClr val="accent1">
                  <a:lumMod val="50000"/>
                </a:schemeClr>
              </a:buClr>
              <a:buSzPct val="100000"/>
              <a:buFont typeface="+mj-ea"/>
              <a:buAutoNum type="circleNumDbPlain"/>
            </a:pPr>
            <a:r>
              <a:rPr lang="en-US" altLang="zh-CN" sz="1800" dirty="0" err="1">
                <a:solidFill>
                  <a:srgbClr val="C00000"/>
                </a:solidFill>
              </a:rPr>
              <a:t>Environment.</a:t>
            </a:r>
            <a:r>
              <a:rPr lang="en-US" altLang="zh-CN" sz="1800" dirty="0" err="1"/>
              <a:t>getDataDirectory</a:t>
            </a:r>
            <a:r>
              <a:rPr lang="en-US" altLang="zh-CN" sz="1800" dirty="0"/>
              <a:t>()</a:t>
            </a:r>
            <a:r>
              <a:rPr lang="zh-CN" altLang="en-US" sz="1800" dirty="0"/>
              <a:t>：获取内部存储根路径，</a:t>
            </a:r>
            <a:r>
              <a:rPr lang="en-US" altLang="zh-CN" sz="1800" dirty="0"/>
              <a:t>/data</a:t>
            </a:r>
          </a:p>
          <a:p>
            <a:pPr marL="385763" indent="-385763">
              <a:lnSpc>
                <a:spcPct val="150000"/>
              </a:lnSpc>
              <a:buClr>
                <a:schemeClr val="accent1">
                  <a:lumMod val="50000"/>
                </a:schemeClr>
              </a:buClr>
              <a:buSzPct val="100000"/>
              <a:buFont typeface="+mj-ea"/>
              <a:buAutoNum type="circleNumDbPlain"/>
            </a:pPr>
            <a:r>
              <a:rPr lang="en-US" altLang="zh-CN" sz="1800" dirty="0">
                <a:solidFill>
                  <a:srgbClr val="0070C0"/>
                </a:solidFill>
              </a:rPr>
              <a:t>context</a:t>
            </a:r>
            <a:r>
              <a:rPr lang="en-US" altLang="zh-CN" sz="1800" dirty="0"/>
              <a:t>. </a:t>
            </a:r>
            <a:r>
              <a:rPr lang="en-US" altLang="zh-CN" sz="1800" dirty="0" err="1"/>
              <a:t>getDir</a:t>
            </a:r>
            <a:r>
              <a:rPr lang="en-US" altLang="zh-CN" sz="1800" dirty="0"/>
              <a:t>(…)</a:t>
            </a:r>
            <a:r>
              <a:rPr lang="zh-CN" altLang="en-US" sz="1800" dirty="0"/>
              <a:t>：</a:t>
            </a:r>
            <a:r>
              <a:rPr lang="zh-CN" altLang="en-US" sz="1725" dirty="0"/>
              <a:t>在内部存储中创建一个文件夹，</a:t>
            </a:r>
            <a:r>
              <a:rPr lang="en-US" altLang="zh-CN" sz="1725" dirty="0"/>
              <a:t>data/data/</a:t>
            </a:r>
            <a:r>
              <a:rPr lang="zh-CN" altLang="en-US" sz="1725" dirty="0"/>
              <a:t>包名</a:t>
            </a:r>
            <a:r>
              <a:rPr lang="en-US" altLang="zh-CN" sz="1725" dirty="0"/>
              <a:t>/</a:t>
            </a:r>
            <a:r>
              <a:rPr lang="zh-CN" altLang="en-US" sz="1725" dirty="0"/>
              <a:t>文件夹名</a:t>
            </a:r>
            <a:endParaRPr lang="en-US" altLang="zh-CN" sz="1725" dirty="0"/>
          </a:p>
          <a:p>
            <a:pPr marL="385763" indent="-385763">
              <a:lnSpc>
                <a:spcPct val="150000"/>
              </a:lnSpc>
              <a:buClr>
                <a:schemeClr val="accent1">
                  <a:lumMod val="50000"/>
                </a:schemeClr>
              </a:buClr>
              <a:buSzPct val="100000"/>
              <a:buFont typeface="+mj-ea"/>
              <a:buAutoNum type="circleNumDbPlain"/>
            </a:pPr>
            <a:r>
              <a:rPr lang="en-US" altLang="zh-CN" sz="1800" dirty="0">
                <a:solidFill>
                  <a:srgbClr val="0070C0"/>
                </a:solidFill>
              </a:rPr>
              <a:t>context</a:t>
            </a:r>
            <a:r>
              <a:rPr lang="en-US" altLang="zh-CN" sz="1800" dirty="0"/>
              <a:t>. </a:t>
            </a:r>
            <a:r>
              <a:rPr lang="en-US" altLang="zh-CN" sz="1800" dirty="0" err="1"/>
              <a:t>getDataDir</a:t>
            </a:r>
            <a:r>
              <a:rPr lang="en-US" altLang="zh-CN" sz="1800" dirty="0"/>
              <a:t>()</a:t>
            </a:r>
            <a:r>
              <a:rPr lang="zh-CN" altLang="en-US" sz="1800" dirty="0"/>
              <a:t>：获取内部存储路径</a:t>
            </a:r>
            <a:r>
              <a:rPr lang="en-US" altLang="zh-CN" sz="1800" dirty="0"/>
              <a:t>data/data/</a:t>
            </a:r>
            <a:r>
              <a:rPr lang="zh-CN" altLang="en-US" sz="1800" dirty="0"/>
              <a:t>包名</a:t>
            </a:r>
            <a:r>
              <a:rPr lang="en-US" altLang="zh-CN" sz="1800" dirty="0"/>
              <a:t>, API 24+</a:t>
            </a:r>
            <a:endParaRPr lang="en-US" altLang="zh-CN" sz="1800" dirty="0">
              <a:solidFill>
                <a:srgbClr val="0070C0"/>
              </a:solidFill>
            </a:endParaRPr>
          </a:p>
          <a:p>
            <a:pPr marL="385763" indent="-385763">
              <a:lnSpc>
                <a:spcPct val="150000"/>
              </a:lnSpc>
              <a:buClr>
                <a:schemeClr val="accent1">
                  <a:lumMod val="50000"/>
                </a:schemeClr>
              </a:buClr>
              <a:buSzPct val="100000"/>
              <a:buFont typeface="+mj-ea"/>
              <a:buAutoNum type="circleNumDbPlain"/>
            </a:pPr>
            <a:r>
              <a:rPr lang="en-US" altLang="zh-CN" sz="1800" dirty="0" err="1">
                <a:solidFill>
                  <a:srgbClr val="0070C0"/>
                </a:solidFill>
              </a:rPr>
              <a:t>context</a:t>
            </a:r>
            <a:r>
              <a:rPr lang="en-US" altLang="zh-CN" sz="1800" dirty="0" err="1"/>
              <a:t>.getCacheDir</a:t>
            </a:r>
            <a:r>
              <a:rPr lang="en-US" altLang="zh-CN" sz="1800" dirty="0"/>
              <a:t>()</a:t>
            </a:r>
            <a:r>
              <a:rPr lang="zh-CN" altLang="en-US" sz="1800" dirty="0"/>
              <a:t>：获取内部存储</a:t>
            </a:r>
            <a:r>
              <a:rPr lang="en-US" altLang="zh-CN" sz="1800" dirty="0"/>
              <a:t>data/data/</a:t>
            </a:r>
            <a:r>
              <a:rPr lang="zh-CN" altLang="en-US" sz="1800" dirty="0"/>
              <a:t>包名</a:t>
            </a:r>
            <a:r>
              <a:rPr lang="en-US" altLang="zh-CN" sz="1800" dirty="0"/>
              <a:t>/cache</a:t>
            </a:r>
            <a:r>
              <a:rPr lang="zh-CN" altLang="en-US" sz="1800" dirty="0"/>
              <a:t>目录</a:t>
            </a:r>
            <a:endParaRPr lang="en-US" altLang="zh-CN" sz="1800" dirty="0">
              <a:solidFill>
                <a:srgbClr val="0070C0"/>
              </a:solidFill>
            </a:endParaRPr>
          </a:p>
          <a:p>
            <a:pPr marL="385763" indent="-385763">
              <a:lnSpc>
                <a:spcPct val="150000"/>
              </a:lnSpc>
              <a:buClr>
                <a:schemeClr val="accent1">
                  <a:lumMod val="50000"/>
                </a:schemeClr>
              </a:buClr>
              <a:buSzPct val="100000"/>
              <a:buFont typeface="+mj-ea"/>
              <a:buAutoNum type="circleNumDbPlain"/>
            </a:pPr>
            <a:r>
              <a:rPr lang="en-US" altLang="zh-CN" sz="1800" dirty="0" err="1">
                <a:solidFill>
                  <a:srgbClr val="0070C0"/>
                </a:solidFill>
              </a:rPr>
              <a:t>context</a:t>
            </a:r>
            <a:r>
              <a:rPr lang="en-US" altLang="zh-CN" sz="1800" dirty="0" err="1"/>
              <a:t>.</a:t>
            </a:r>
            <a:r>
              <a:rPr lang="en-US" altLang="zh-CN" sz="1800" dirty="0" err="1">
                <a:solidFill>
                  <a:srgbClr val="C00000"/>
                </a:solidFill>
              </a:rPr>
              <a:t>getFilesDir</a:t>
            </a:r>
            <a:r>
              <a:rPr lang="en-US" altLang="zh-CN" sz="1800" dirty="0">
                <a:solidFill>
                  <a:srgbClr val="C00000"/>
                </a:solidFill>
              </a:rPr>
              <a:t>()</a:t>
            </a:r>
            <a:r>
              <a:rPr lang="zh-CN" altLang="en-US" sz="1800" dirty="0"/>
              <a:t>：获取内部存储</a:t>
            </a:r>
            <a:r>
              <a:rPr lang="en-US" altLang="zh-CN" sz="1800" dirty="0"/>
              <a:t>data/data/</a:t>
            </a:r>
            <a:r>
              <a:rPr lang="zh-CN" altLang="en-US" sz="1800" dirty="0"/>
              <a:t>包名</a:t>
            </a:r>
            <a:r>
              <a:rPr lang="en-US" altLang="zh-CN" sz="1800" dirty="0"/>
              <a:t>/files</a:t>
            </a:r>
            <a:r>
              <a:rPr lang="zh-CN" altLang="en-US" sz="1800" dirty="0"/>
              <a:t>目录，若不存在，则创建</a:t>
            </a:r>
            <a:endParaRPr lang="en-US" altLang="zh-CN" sz="1800" dirty="0"/>
          </a:p>
          <a:p>
            <a:pPr marL="385763" indent="-385763">
              <a:lnSpc>
                <a:spcPct val="150000"/>
              </a:lnSpc>
              <a:buClr>
                <a:schemeClr val="accent1">
                  <a:lumMod val="50000"/>
                </a:schemeClr>
              </a:buClr>
              <a:buSzPct val="100000"/>
              <a:buFont typeface="+mj-ea"/>
              <a:buAutoNum type="circleNumDbPlain"/>
            </a:pPr>
            <a:r>
              <a:rPr lang="en-US" altLang="zh-CN" sz="1800" dirty="0" err="1">
                <a:solidFill>
                  <a:srgbClr val="0070C0"/>
                </a:solidFill>
              </a:rPr>
              <a:t>context</a:t>
            </a:r>
            <a:r>
              <a:rPr lang="en-US" altLang="zh-CN" sz="1800" dirty="0" err="1"/>
              <a:t>.getDatabasePath</a:t>
            </a:r>
            <a:r>
              <a:rPr lang="en-US" altLang="zh-CN" sz="1800" dirty="0"/>
              <a:t>(…)</a:t>
            </a:r>
            <a:r>
              <a:rPr lang="zh-CN" altLang="en-US" sz="1800" dirty="0"/>
              <a:t>：内部存储</a:t>
            </a:r>
            <a:r>
              <a:rPr lang="en-US" altLang="zh-CN" sz="1800" dirty="0"/>
              <a:t>data/data/</a:t>
            </a:r>
            <a:r>
              <a:rPr lang="zh-CN" altLang="en-US" sz="1800" dirty="0"/>
              <a:t>包名</a:t>
            </a:r>
            <a:r>
              <a:rPr lang="en-US" altLang="zh-CN" sz="1800" dirty="0"/>
              <a:t>/Databases</a:t>
            </a:r>
            <a:r>
              <a:rPr lang="zh-CN" altLang="en-US" sz="1800" dirty="0"/>
              <a:t>目录</a:t>
            </a:r>
            <a:endParaRPr lang="en-US" altLang="zh-CN" sz="1800" dirty="0"/>
          </a:p>
          <a:p>
            <a:pPr marL="385763" indent="-385763">
              <a:lnSpc>
                <a:spcPct val="150000"/>
              </a:lnSpc>
              <a:buClr>
                <a:schemeClr val="accent1">
                  <a:lumMod val="50000"/>
                </a:schemeClr>
              </a:buClr>
              <a:buSzPct val="100000"/>
              <a:buFont typeface="+mj-ea"/>
              <a:buAutoNum type="circleNumDbPlain"/>
            </a:pPr>
            <a:r>
              <a:rPr lang="en-US" altLang="zh-CN" sz="1800" dirty="0" err="1">
                <a:solidFill>
                  <a:srgbClr val="0070C0"/>
                </a:solidFill>
              </a:rPr>
              <a:t>context</a:t>
            </a:r>
            <a:r>
              <a:rPr lang="en-US" altLang="zh-CN" sz="1800" dirty="0" err="1"/>
              <a:t>.getSharedPreferences</a:t>
            </a:r>
            <a:r>
              <a:rPr lang="en-US" altLang="zh-CN" sz="1800" b="0" dirty="0"/>
              <a:t>(…)</a:t>
            </a:r>
            <a:r>
              <a:rPr lang="zh-CN" altLang="en-US" sz="1800" b="0" dirty="0"/>
              <a:t>：</a:t>
            </a:r>
            <a:r>
              <a:rPr lang="zh-CN" altLang="en-US" sz="1800" dirty="0"/>
              <a:t>内部存储</a:t>
            </a:r>
            <a:r>
              <a:rPr lang="en-US" altLang="zh-CN" sz="1800" dirty="0"/>
              <a:t>data/data/</a:t>
            </a:r>
            <a:r>
              <a:rPr lang="zh-CN" altLang="en-US" sz="1800" dirty="0"/>
              <a:t>包名</a:t>
            </a:r>
            <a:r>
              <a:rPr lang="en-US" altLang="zh-CN" sz="1800" dirty="0"/>
              <a:t>/</a:t>
            </a:r>
            <a:r>
              <a:rPr lang="en-US" altLang="zh-CN" sz="1800" dirty="0" err="1"/>
              <a:t>shared_prefs</a:t>
            </a:r>
            <a:r>
              <a:rPr lang="zh-CN" altLang="en-US" sz="1800" dirty="0"/>
              <a:t>录</a:t>
            </a:r>
            <a:endParaRPr lang="en-US" altLang="zh-CN" sz="1800" dirty="0"/>
          </a:p>
          <a:p>
            <a:endParaRPr lang="zh-CN" altLang="en-US" dirty="0"/>
          </a:p>
        </p:txBody>
      </p:sp>
      <p:sp>
        <p:nvSpPr>
          <p:cNvPr id="3" name="标题 2">
            <a:extLst>
              <a:ext uri="{FF2B5EF4-FFF2-40B4-BE49-F238E27FC236}">
                <a16:creationId xmlns:a16="http://schemas.microsoft.com/office/drawing/2014/main" id="{36E6B948-094C-44FD-987B-F81842A3480E}"/>
              </a:ext>
            </a:extLst>
          </p:cNvPr>
          <p:cNvSpPr>
            <a:spLocks noGrp="1"/>
          </p:cNvSpPr>
          <p:nvPr>
            <p:ph type="title"/>
          </p:nvPr>
        </p:nvSpPr>
        <p:spPr/>
        <p:txBody>
          <a:bodyPr/>
          <a:lstStyle/>
          <a:p>
            <a:r>
              <a:rPr lang="zh-CN" altLang="en-US"/>
              <a:t>内部存储的</a:t>
            </a:r>
            <a:r>
              <a:rPr lang="en-US" altLang="zh-CN"/>
              <a:t>API</a:t>
            </a:r>
            <a:endParaRPr lang="zh-CN" altLang="en-US"/>
          </a:p>
        </p:txBody>
      </p:sp>
    </p:spTree>
    <p:extLst>
      <p:ext uri="{BB962C8B-B14F-4D97-AF65-F5344CB8AC3E}">
        <p14:creationId xmlns:p14="http://schemas.microsoft.com/office/powerpoint/2010/main" val="408913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990966-DE84-4DC7-9099-1D2D42D84582}"/>
              </a:ext>
            </a:extLst>
          </p:cNvPr>
          <p:cNvSpPr>
            <a:spLocks noGrp="1"/>
          </p:cNvSpPr>
          <p:nvPr>
            <p:ph idx="1"/>
          </p:nvPr>
        </p:nvSpPr>
        <p:spPr/>
        <p:txBody>
          <a:bodyPr/>
          <a:lstStyle/>
          <a:p>
            <a:r>
              <a:rPr lang="en-US" altLang="zh-CN" sz="2100" dirty="0" err="1">
                <a:solidFill>
                  <a:srgbClr val="C00000"/>
                </a:solidFill>
              </a:rPr>
              <a:t>Environment</a:t>
            </a:r>
            <a:r>
              <a:rPr lang="en-US" altLang="zh-CN" sz="2100" dirty="0" err="1"/>
              <a:t>.getExternalStorageDirectory</a:t>
            </a:r>
            <a:r>
              <a:rPr lang="en-US" altLang="zh-CN" sz="2100" dirty="0"/>
              <a:t>() </a:t>
            </a:r>
            <a:r>
              <a:rPr lang="zh-CN" altLang="en-US" sz="2100" dirty="0"/>
              <a:t>外部存储根目录</a:t>
            </a:r>
            <a:endParaRPr lang="en-US" altLang="zh-CN" sz="2100" dirty="0"/>
          </a:p>
          <a:p>
            <a:pPr lvl="1"/>
            <a:r>
              <a:rPr lang="zh-CN" altLang="en-US" dirty="0"/>
              <a:t>一般是</a:t>
            </a:r>
            <a:r>
              <a:rPr lang="en-US" altLang="zh-CN" dirty="0"/>
              <a:t>/storage/emulated/0</a:t>
            </a:r>
          </a:p>
          <a:p>
            <a:r>
              <a:rPr lang="zh-CN" altLang="en-US" sz="1800" dirty="0">
                <a:solidFill>
                  <a:srgbClr val="0000FF"/>
                </a:solidFill>
              </a:rPr>
              <a:t>共有目录</a:t>
            </a:r>
            <a:endParaRPr lang="en-US" altLang="zh-CN" sz="1800" dirty="0">
              <a:solidFill>
                <a:srgbClr val="0000FF"/>
              </a:solidFill>
            </a:endParaRPr>
          </a:p>
          <a:p>
            <a:r>
              <a:rPr lang="zh-CN" altLang="en-US" sz="1800" dirty="0">
                <a:solidFill>
                  <a:srgbClr val="0000FF"/>
                </a:solidFill>
              </a:rPr>
              <a:t>私有目录</a:t>
            </a:r>
            <a:r>
              <a:rPr lang="en-US" altLang="zh-CN" sz="1800" dirty="0"/>
              <a:t>:</a:t>
            </a:r>
            <a:r>
              <a:rPr lang="en-US" altLang="zh-CN" sz="1800" dirty="0">
                <a:solidFill>
                  <a:srgbClr val="FF0000"/>
                </a:solidFill>
              </a:rPr>
              <a:t> storage/emulated/0/Android/data/</a:t>
            </a:r>
            <a:r>
              <a:rPr lang="zh-CN" altLang="en-US" sz="1800" dirty="0">
                <a:solidFill>
                  <a:srgbClr val="FF0000"/>
                </a:solidFill>
              </a:rPr>
              <a:t>包名</a:t>
            </a:r>
            <a:r>
              <a:rPr lang="en-US" altLang="zh-CN" sz="1800" dirty="0">
                <a:solidFill>
                  <a:srgbClr val="FF0000"/>
                </a:solidFill>
              </a:rPr>
              <a:t> </a:t>
            </a:r>
          </a:p>
          <a:p>
            <a:pPr lvl="1"/>
            <a:endParaRPr lang="en-US" altLang="zh-CN" sz="1650" dirty="0"/>
          </a:p>
        </p:txBody>
      </p:sp>
      <p:sp>
        <p:nvSpPr>
          <p:cNvPr id="3" name="标题 2">
            <a:extLst>
              <a:ext uri="{FF2B5EF4-FFF2-40B4-BE49-F238E27FC236}">
                <a16:creationId xmlns:a16="http://schemas.microsoft.com/office/drawing/2014/main" id="{9F84F4CA-950E-49A8-80BC-44568ACAAD78}"/>
              </a:ext>
            </a:extLst>
          </p:cNvPr>
          <p:cNvSpPr>
            <a:spLocks noGrp="1"/>
          </p:cNvSpPr>
          <p:nvPr>
            <p:ph type="title"/>
          </p:nvPr>
        </p:nvSpPr>
        <p:spPr/>
        <p:txBody>
          <a:bodyPr/>
          <a:lstStyle/>
          <a:p>
            <a:r>
              <a:rPr lang="zh-CN" altLang="en-US" dirty="0"/>
              <a:t>外部存储</a:t>
            </a:r>
          </a:p>
        </p:txBody>
      </p:sp>
      <p:pic>
        <p:nvPicPr>
          <p:cNvPr id="4" name="图片 3">
            <a:extLst>
              <a:ext uri="{FF2B5EF4-FFF2-40B4-BE49-F238E27FC236}">
                <a16:creationId xmlns:a16="http://schemas.microsoft.com/office/drawing/2014/main" id="{A6CC3391-0560-4DAB-9BE8-584798CBF770}"/>
              </a:ext>
            </a:extLst>
          </p:cNvPr>
          <p:cNvPicPr>
            <a:picLocks noChangeAspect="1"/>
          </p:cNvPicPr>
          <p:nvPr/>
        </p:nvPicPr>
        <p:blipFill>
          <a:blip r:embed="rId3"/>
          <a:stretch>
            <a:fillRect/>
          </a:stretch>
        </p:blipFill>
        <p:spPr>
          <a:xfrm>
            <a:off x="4513608" y="2251734"/>
            <a:ext cx="4172656" cy="2477298"/>
          </a:xfrm>
          <a:prstGeom prst="rect">
            <a:avLst/>
          </a:prstGeom>
          <a:ln>
            <a:solidFill>
              <a:srgbClr val="00B0F0"/>
            </a:solidFill>
          </a:ln>
        </p:spPr>
      </p:pic>
      <p:sp>
        <p:nvSpPr>
          <p:cNvPr id="5" name="矩形 4">
            <a:extLst>
              <a:ext uri="{FF2B5EF4-FFF2-40B4-BE49-F238E27FC236}">
                <a16:creationId xmlns:a16="http://schemas.microsoft.com/office/drawing/2014/main" id="{59D1DB57-5481-406A-9A2B-09E444F53AC3}"/>
              </a:ext>
            </a:extLst>
          </p:cNvPr>
          <p:cNvSpPr/>
          <p:nvPr/>
        </p:nvSpPr>
        <p:spPr>
          <a:xfrm>
            <a:off x="653380" y="2251734"/>
            <a:ext cx="3620526" cy="2169825"/>
          </a:xfrm>
          <a:prstGeom prst="rect">
            <a:avLst/>
          </a:prstGeom>
        </p:spPr>
        <p:txBody>
          <a:bodyPr wrap="square">
            <a:spAutoFit/>
          </a:bodyPr>
          <a:lstStyle/>
          <a:p>
            <a:pPr marL="214313" indent="-214313" algn="l" fontAlgn="auto">
              <a:lnSpc>
                <a:spcPct val="120000"/>
              </a:lnSpc>
              <a:spcBef>
                <a:spcPts val="0"/>
              </a:spcBef>
              <a:spcAft>
                <a:spcPts val="0"/>
              </a:spcAft>
              <a:buFont typeface="Arial" panose="020B0604020202020204" pitchFamily="34" charset="0"/>
              <a:buChar char="•"/>
            </a:pPr>
            <a:r>
              <a:rPr lang="zh-CN" altLang="en-US" sz="1500" dirty="0">
                <a:solidFill>
                  <a:prstClr val="black"/>
                </a:solidFill>
                <a:latin typeface="Microsoft YaHei Light" panose="020B0503020204020204" pitchFamily="34" charset="-122"/>
                <a:ea typeface="Microsoft YaHei Light" panose="020B0503020204020204" pitchFamily="34" charset="-122"/>
              </a:rPr>
              <a:t>默认情况下，</a:t>
            </a:r>
            <a:r>
              <a:rPr lang="en-US" altLang="zh-CN" sz="1500" dirty="0">
                <a:solidFill>
                  <a:prstClr val="black"/>
                </a:solidFill>
                <a:latin typeface="Microsoft YaHei Light" panose="020B0503020204020204" pitchFamily="34" charset="-122"/>
                <a:ea typeface="Microsoft YaHei Light" panose="020B0503020204020204" pitchFamily="34" charset="-122"/>
              </a:rPr>
              <a:t>Android</a:t>
            </a:r>
            <a:r>
              <a:rPr lang="zh-CN" altLang="en-US" sz="1500" dirty="0">
                <a:solidFill>
                  <a:prstClr val="black"/>
                </a:solidFill>
                <a:latin typeface="Microsoft YaHei Light" panose="020B0503020204020204" pitchFamily="34" charset="-122"/>
                <a:ea typeface="Microsoft YaHei Light" panose="020B0503020204020204" pitchFamily="34" charset="-122"/>
              </a:rPr>
              <a:t>系统不会为我们的</a:t>
            </a:r>
            <a:r>
              <a:rPr lang="en-US" altLang="zh-CN" sz="1500" dirty="0">
                <a:solidFill>
                  <a:prstClr val="black"/>
                </a:solidFill>
                <a:latin typeface="Microsoft YaHei Light" panose="020B0503020204020204" pitchFamily="34" charset="-122"/>
                <a:ea typeface="Microsoft YaHei Light" panose="020B0503020204020204" pitchFamily="34" charset="-122"/>
              </a:rPr>
              <a:t>App</a:t>
            </a:r>
            <a:r>
              <a:rPr lang="zh-CN" altLang="en-US" sz="1500" dirty="0">
                <a:solidFill>
                  <a:prstClr val="black"/>
                </a:solidFill>
                <a:latin typeface="Microsoft YaHei Light" panose="020B0503020204020204" pitchFamily="34" charset="-122"/>
                <a:ea typeface="Microsoft YaHei Light" panose="020B0503020204020204" pitchFamily="34" charset="-122"/>
              </a:rPr>
              <a:t>在外部存储中创建私有目录，需要手动创建</a:t>
            </a:r>
            <a:endParaRPr lang="en-US" altLang="zh-CN" sz="1500" dirty="0">
              <a:solidFill>
                <a:prstClr val="black"/>
              </a:solidFill>
              <a:latin typeface="Microsoft YaHei Light" panose="020B0503020204020204" pitchFamily="34" charset="-122"/>
              <a:ea typeface="Microsoft YaHei Light" panose="020B0503020204020204" pitchFamily="34" charset="-122"/>
            </a:endParaRPr>
          </a:p>
          <a:p>
            <a:pPr marL="467916" lvl="1" indent="-266700" algn="l" fontAlgn="auto">
              <a:spcBef>
                <a:spcPts val="0"/>
              </a:spcBef>
              <a:spcAft>
                <a:spcPts val="0"/>
              </a:spcAft>
              <a:buClr>
                <a:srgbClr val="549E39">
                  <a:lumMod val="50000"/>
                </a:srgbClr>
              </a:buClr>
              <a:buSzPct val="100000"/>
              <a:buFont typeface="+mj-ea"/>
              <a:buAutoNum type="circleNumDbPlain"/>
            </a:pPr>
            <a:r>
              <a:rPr lang="en-US" altLang="zh-CN" sz="1350" dirty="0" err="1">
                <a:solidFill>
                  <a:srgbClr val="0070C0"/>
                </a:solidFill>
                <a:latin typeface="Palatino Linotype"/>
              </a:rPr>
              <a:t>context</a:t>
            </a:r>
            <a:r>
              <a:rPr lang="en-US" altLang="zh-CN" sz="1350" dirty="0" err="1">
                <a:solidFill>
                  <a:prstClr val="black"/>
                </a:solidFill>
                <a:latin typeface="Palatino Linotype"/>
              </a:rPr>
              <a:t>.getExternalFilesDir</a:t>
            </a:r>
            <a:r>
              <a:rPr lang="en-US" altLang="zh-CN" sz="1350" dirty="0">
                <a:solidFill>
                  <a:prstClr val="black"/>
                </a:solidFill>
                <a:latin typeface="Palatino Linotype"/>
              </a:rPr>
              <a:t>(…)</a:t>
            </a:r>
            <a:r>
              <a:rPr lang="zh-CN" altLang="en-US" sz="1350" dirty="0">
                <a:solidFill>
                  <a:prstClr val="black"/>
                </a:solidFill>
                <a:latin typeface="Palatino Linotype"/>
              </a:rPr>
              <a:t>：</a:t>
            </a:r>
            <a:br>
              <a:rPr lang="en-US" altLang="zh-CN" sz="1350" dirty="0">
                <a:solidFill>
                  <a:prstClr val="black"/>
                </a:solidFill>
                <a:latin typeface="Palatino Linotype"/>
              </a:rPr>
            </a:br>
            <a:r>
              <a:rPr lang="zh-CN" altLang="en-US" sz="1350" dirty="0">
                <a:solidFill>
                  <a:prstClr val="black"/>
                </a:solidFill>
                <a:latin typeface="Palatino Linotype"/>
              </a:rPr>
              <a:t>在</a:t>
            </a:r>
            <a:r>
              <a:rPr lang="en-US" altLang="zh-CN" sz="1350" dirty="0">
                <a:solidFill>
                  <a:prstClr val="black"/>
                </a:solidFill>
                <a:latin typeface="Palatino Linotype"/>
              </a:rPr>
              <a:t>storage/emulated/0/Android/data/</a:t>
            </a:r>
            <a:r>
              <a:rPr lang="zh-CN" altLang="en-US" sz="1350" dirty="0">
                <a:solidFill>
                  <a:prstClr val="black"/>
                </a:solidFill>
                <a:latin typeface="Palatino Linotype"/>
              </a:rPr>
              <a:t>包名</a:t>
            </a:r>
            <a:r>
              <a:rPr lang="en-US" altLang="zh-CN" sz="1350" dirty="0">
                <a:solidFill>
                  <a:prstClr val="black"/>
                </a:solidFill>
                <a:latin typeface="Palatino Linotype"/>
              </a:rPr>
              <a:t>/files </a:t>
            </a:r>
            <a:r>
              <a:rPr lang="zh-CN" altLang="en-US" sz="1350" dirty="0">
                <a:solidFill>
                  <a:prstClr val="black"/>
                </a:solidFill>
                <a:latin typeface="Palatino Linotype"/>
              </a:rPr>
              <a:t>中创建文件</a:t>
            </a:r>
            <a:endParaRPr lang="en-US" altLang="zh-CN" sz="1350" dirty="0">
              <a:solidFill>
                <a:prstClr val="black"/>
              </a:solidFill>
              <a:latin typeface="Palatino Linotype"/>
            </a:endParaRPr>
          </a:p>
          <a:p>
            <a:pPr marL="467916" lvl="1" indent="-266700" algn="l" fontAlgn="auto">
              <a:spcBef>
                <a:spcPts val="0"/>
              </a:spcBef>
              <a:spcAft>
                <a:spcPts val="0"/>
              </a:spcAft>
              <a:buClr>
                <a:srgbClr val="549E39">
                  <a:lumMod val="50000"/>
                </a:srgbClr>
              </a:buClr>
              <a:buSzPct val="100000"/>
              <a:buFont typeface="+mj-ea"/>
              <a:buAutoNum type="circleNumDbPlain"/>
            </a:pPr>
            <a:r>
              <a:rPr lang="en-US" altLang="zh-CN" sz="1350" dirty="0" err="1">
                <a:solidFill>
                  <a:srgbClr val="0070C0"/>
                </a:solidFill>
                <a:latin typeface="Palatino Linotype"/>
              </a:rPr>
              <a:t>context</a:t>
            </a:r>
            <a:r>
              <a:rPr lang="en-US" altLang="zh-CN" sz="1350" dirty="0" err="1">
                <a:solidFill>
                  <a:prstClr val="black"/>
                </a:solidFill>
                <a:latin typeface="Palatino Linotype"/>
              </a:rPr>
              <a:t>.getExternalCacheDir</a:t>
            </a:r>
            <a:r>
              <a:rPr lang="en-US" altLang="zh-CN" sz="1350" dirty="0">
                <a:solidFill>
                  <a:prstClr val="black"/>
                </a:solidFill>
                <a:latin typeface="Palatino Linotype"/>
              </a:rPr>
              <a:t>() </a:t>
            </a:r>
            <a:r>
              <a:rPr lang="zh-CN" altLang="en-US" sz="1350" dirty="0">
                <a:solidFill>
                  <a:prstClr val="black"/>
                </a:solidFill>
                <a:latin typeface="Palatino Linotype"/>
              </a:rPr>
              <a:t>：</a:t>
            </a:r>
            <a:br>
              <a:rPr lang="en-US" altLang="zh-CN" sz="1350" dirty="0">
                <a:solidFill>
                  <a:prstClr val="black"/>
                </a:solidFill>
                <a:latin typeface="Palatino Linotype"/>
              </a:rPr>
            </a:br>
            <a:r>
              <a:rPr lang="zh-CN" altLang="en-US" sz="1350" dirty="0">
                <a:solidFill>
                  <a:prstClr val="black"/>
                </a:solidFill>
                <a:latin typeface="Palatino Linotype"/>
              </a:rPr>
              <a:t>在</a:t>
            </a:r>
            <a:r>
              <a:rPr lang="en-US" altLang="zh-CN" sz="1350" dirty="0">
                <a:solidFill>
                  <a:prstClr val="black"/>
                </a:solidFill>
                <a:latin typeface="Palatino Linotype"/>
              </a:rPr>
              <a:t>storage/emulated/0/Android/data/</a:t>
            </a:r>
            <a:r>
              <a:rPr lang="zh-CN" altLang="en-US" sz="1350" dirty="0">
                <a:solidFill>
                  <a:prstClr val="black"/>
                </a:solidFill>
                <a:latin typeface="Palatino Linotype"/>
              </a:rPr>
              <a:t>包名</a:t>
            </a:r>
            <a:r>
              <a:rPr lang="en-US" altLang="zh-CN" sz="1350" dirty="0">
                <a:solidFill>
                  <a:prstClr val="black"/>
                </a:solidFill>
                <a:latin typeface="Palatino Linotype"/>
              </a:rPr>
              <a:t>/cache </a:t>
            </a:r>
            <a:r>
              <a:rPr lang="zh-CN" altLang="en-US" sz="1350" dirty="0">
                <a:solidFill>
                  <a:prstClr val="black"/>
                </a:solidFill>
                <a:latin typeface="Palatino Linotype"/>
              </a:rPr>
              <a:t>中创建文件</a:t>
            </a:r>
            <a:endParaRPr lang="en-US" altLang="zh-CN" sz="1350" dirty="0">
              <a:solidFill>
                <a:prstClr val="black"/>
              </a:solidFill>
              <a:latin typeface="Palatino Linotype"/>
            </a:endParaRPr>
          </a:p>
        </p:txBody>
      </p:sp>
    </p:spTree>
    <p:extLst>
      <p:ext uri="{BB962C8B-B14F-4D97-AF65-F5344CB8AC3E}">
        <p14:creationId xmlns:p14="http://schemas.microsoft.com/office/powerpoint/2010/main" val="8347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2809F2-6DBA-47DD-88BC-58FE1AABF21A}"/>
              </a:ext>
            </a:extLst>
          </p:cNvPr>
          <p:cNvSpPr>
            <a:spLocks noGrp="1"/>
          </p:cNvSpPr>
          <p:nvPr>
            <p:ph idx="1"/>
          </p:nvPr>
        </p:nvSpPr>
        <p:spPr/>
        <p:txBody>
          <a:bodyPr>
            <a:normAutofit/>
          </a:bodyPr>
          <a:lstStyle/>
          <a:p>
            <a:pPr>
              <a:lnSpc>
                <a:spcPct val="150000"/>
              </a:lnSpc>
            </a:pPr>
            <a:r>
              <a:rPr lang="en-US" altLang="zh-CN" sz="1500" dirty="0"/>
              <a:t>File </a:t>
            </a:r>
            <a:r>
              <a:rPr lang="en-US" altLang="zh-CN" sz="1500" dirty="0" err="1"/>
              <a:t>externalFilesDir</a:t>
            </a:r>
            <a:r>
              <a:rPr lang="en-US" altLang="zh-CN" sz="1500" dirty="0"/>
              <a:t> = </a:t>
            </a:r>
            <a:r>
              <a:rPr lang="en-US" altLang="zh-CN" sz="1500" dirty="0" err="1">
                <a:solidFill>
                  <a:srgbClr val="FF0000"/>
                </a:solidFill>
              </a:rPr>
              <a:t>getExternalFilesDir</a:t>
            </a:r>
            <a:r>
              <a:rPr lang="en-US" altLang="zh-CN" sz="1500" dirty="0"/>
              <a:t>(</a:t>
            </a:r>
            <a:r>
              <a:rPr lang="en-US" altLang="zh-CN" sz="1500" dirty="0" err="1"/>
              <a:t>Environment.DIRECTORY_PICTURES</a:t>
            </a:r>
            <a:r>
              <a:rPr lang="en-US" altLang="zh-CN" sz="1500" dirty="0"/>
              <a:t>);</a:t>
            </a:r>
          </a:p>
          <a:p>
            <a:pPr lvl="1">
              <a:lnSpc>
                <a:spcPct val="150000"/>
              </a:lnSpc>
            </a:pPr>
            <a:r>
              <a:rPr lang="zh-CN" altLang="en-US" sz="1350" dirty="0"/>
              <a:t>在外部存储空间的私有目录中创建一个文件夹</a:t>
            </a:r>
            <a:r>
              <a:rPr lang="en-US" altLang="zh-CN" sz="1350" dirty="0"/>
              <a:t>Pictures</a:t>
            </a:r>
            <a:r>
              <a:rPr lang="zh-CN" altLang="en-US" sz="1350" dirty="0"/>
              <a:t>，返回值一个</a:t>
            </a:r>
            <a:r>
              <a:rPr lang="en-US" altLang="zh-CN" sz="1350" dirty="0"/>
              <a:t>file</a:t>
            </a:r>
            <a:r>
              <a:rPr lang="zh-CN" altLang="en-US" sz="1350" dirty="0"/>
              <a:t>对象，这个对象的路径是</a:t>
            </a:r>
            <a:r>
              <a:rPr lang="en-US" altLang="zh-CN" sz="1350" dirty="0"/>
              <a:t>/storage/emulated/0/Android/data/</a:t>
            </a:r>
            <a:r>
              <a:rPr lang="en-US" altLang="zh-CN" sz="1350" dirty="0" err="1"/>
              <a:t>com.example.eighteen.filepersisttest</a:t>
            </a:r>
            <a:r>
              <a:rPr lang="en-US" altLang="zh-CN" sz="1350" dirty="0"/>
              <a:t>/files/Pictures</a:t>
            </a:r>
          </a:p>
          <a:p>
            <a:pPr>
              <a:lnSpc>
                <a:spcPct val="150000"/>
              </a:lnSpc>
            </a:pPr>
            <a:r>
              <a:rPr lang="en-US" altLang="zh-CN" sz="1650" dirty="0"/>
              <a:t>File myself = </a:t>
            </a:r>
            <a:r>
              <a:rPr lang="en-US" altLang="zh-CN" sz="1650" dirty="0" err="1"/>
              <a:t>getExternalFilesDir</a:t>
            </a:r>
            <a:r>
              <a:rPr lang="en-US" altLang="zh-CN" sz="1650" dirty="0"/>
              <a:t>("myself");</a:t>
            </a:r>
          </a:p>
          <a:p>
            <a:pPr lvl="1">
              <a:lnSpc>
                <a:spcPct val="150000"/>
              </a:lnSpc>
            </a:pPr>
            <a:r>
              <a:rPr lang="zh-CN" altLang="en-US" sz="1350" dirty="0"/>
              <a:t>在外部存储空间的私有目录中创建一个文件夹</a:t>
            </a:r>
            <a:r>
              <a:rPr lang="en-US" altLang="zh-CN" sz="1350" dirty="0"/>
              <a:t>myself </a:t>
            </a:r>
            <a:r>
              <a:rPr lang="zh-CN" altLang="en-US" sz="1350" dirty="0"/>
              <a:t>，返回值一个</a:t>
            </a:r>
            <a:r>
              <a:rPr lang="en-US" altLang="zh-CN" sz="1350" dirty="0"/>
              <a:t>file</a:t>
            </a:r>
            <a:r>
              <a:rPr lang="zh-CN" altLang="en-US" sz="1350" dirty="0"/>
              <a:t>对象，这个对象的路径是</a:t>
            </a:r>
            <a:r>
              <a:rPr lang="en-US" altLang="zh-CN" sz="1350" dirty="0"/>
              <a:t>/storage/emulated/0/Android/data/</a:t>
            </a:r>
            <a:r>
              <a:rPr lang="en-US" altLang="zh-CN" sz="1350" dirty="0" err="1"/>
              <a:t>com.example.eighteen.filepersisttest</a:t>
            </a:r>
            <a:r>
              <a:rPr lang="en-US" altLang="zh-CN" sz="1350" dirty="0"/>
              <a:t>/files/myself</a:t>
            </a:r>
          </a:p>
          <a:p>
            <a:pPr>
              <a:lnSpc>
                <a:spcPct val="150000"/>
              </a:lnSpc>
            </a:pPr>
            <a:r>
              <a:rPr lang="en-US" altLang="zh-CN" sz="1500" dirty="0"/>
              <a:t>File </a:t>
            </a:r>
            <a:r>
              <a:rPr lang="en-US" altLang="zh-CN" sz="1500" dirty="0" err="1"/>
              <a:t>externalCacheDir</a:t>
            </a:r>
            <a:r>
              <a:rPr lang="en-US" altLang="zh-CN" sz="1500" dirty="0"/>
              <a:t> = </a:t>
            </a:r>
            <a:r>
              <a:rPr lang="en-US" altLang="zh-CN" sz="1500" dirty="0" err="1"/>
              <a:t>getExternalCacheDir</a:t>
            </a:r>
            <a:r>
              <a:rPr lang="en-US" altLang="zh-CN" sz="1500" dirty="0"/>
              <a:t>();</a:t>
            </a:r>
          </a:p>
          <a:p>
            <a:pPr lvl="1">
              <a:lnSpc>
                <a:spcPct val="150000"/>
              </a:lnSpc>
            </a:pPr>
            <a:r>
              <a:rPr lang="zh-CN" altLang="en-US" sz="1350" dirty="0"/>
              <a:t>在外部存储空间的私有目录中创建一个固定名称的文件夹</a:t>
            </a:r>
            <a:r>
              <a:rPr lang="en-US" altLang="zh-CN" sz="1350" dirty="0"/>
              <a:t>cache </a:t>
            </a:r>
            <a:r>
              <a:rPr lang="zh-CN" altLang="en-US" sz="1350" dirty="0"/>
              <a:t>，返回一个</a:t>
            </a:r>
            <a:r>
              <a:rPr lang="en-US" altLang="zh-CN" sz="1350" dirty="0"/>
              <a:t>file</a:t>
            </a:r>
            <a:r>
              <a:rPr lang="zh-CN" altLang="en-US" sz="1350" dirty="0"/>
              <a:t>对象，这个对象的路径是</a:t>
            </a:r>
            <a:r>
              <a:rPr lang="en-US" altLang="zh-CN" sz="1350" dirty="0"/>
              <a:t>/storage/emulated/0/Android/data/</a:t>
            </a:r>
            <a:r>
              <a:rPr lang="en-US" altLang="zh-CN" sz="1350" dirty="0" err="1"/>
              <a:t>com.example.eighteen.filepersisttest</a:t>
            </a:r>
            <a:r>
              <a:rPr lang="en-US" altLang="zh-CN" sz="1350" dirty="0"/>
              <a:t>/cache</a:t>
            </a:r>
          </a:p>
          <a:p>
            <a:pPr lvl="1">
              <a:lnSpc>
                <a:spcPct val="150000"/>
              </a:lnSpc>
            </a:pPr>
            <a:endParaRPr lang="zh-CN" altLang="en-US" sz="1350" dirty="0"/>
          </a:p>
        </p:txBody>
      </p:sp>
      <p:sp>
        <p:nvSpPr>
          <p:cNvPr id="3" name="标题 2">
            <a:extLst>
              <a:ext uri="{FF2B5EF4-FFF2-40B4-BE49-F238E27FC236}">
                <a16:creationId xmlns:a16="http://schemas.microsoft.com/office/drawing/2014/main" id="{13836951-C2D9-4563-9F38-97EA798C411C}"/>
              </a:ext>
            </a:extLst>
          </p:cNvPr>
          <p:cNvSpPr>
            <a:spLocks noGrp="1"/>
          </p:cNvSpPr>
          <p:nvPr>
            <p:ph type="title"/>
          </p:nvPr>
        </p:nvSpPr>
        <p:spPr/>
        <p:txBody>
          <a:bodyPr/>
          <a:lstStyle/>
          <a:p>
            <a:r>
              <a:rPr lang="zh-CN" altLang="en-US" dirty="0"/>
              <a:t>访问外部存储私有目录</a:t>
            </a:r>
          </a:p>
        </p:txBody>
      </p:sp>
    </p:spTree>
    <p:extLst>
      <p:ext uri="{BB962C8B-B14F-4D97-AF65-F5344CB8AC3E}">
        <p14:creationId xmlns:p14="http://schemas.microsoft.com/office/powerpoint/2010/main" val="194611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1.</a:t>
            </a:r>
            <a:r>
              <a:rPr lang="zh-CN" altLang="en-US" sz="3000" b="1" dirty="0">
                <a:solidFill>
                  <a:srgbClr val="11026E"/>
                </a:solidFill>
                <a:latin typeface="Times New Roman" panose="02020603050405020304" pitchFamily="18" charset="0"/>
              </a:rPr>
              <a:t>数据的持久化</a:t>
            </a:r>
          </a:p>
        </p:txBody>
      </p:sp>
      <p:sp>
        <p:nvSpPr>
          <p:cNvPr id="615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152" name="Rectangle 9"/>
          <p:cNvSpPr>
            <a:spLocks noChangeArrowheads="1"/>
          </p:cNvSpPr>
          <p:nvPr/>
        </p:nvSpPr>
        <p:spPr bwMode="auto">
          <a:xfrm>
            <a:off x="8924925" y="1987550"/>
            <a:ext cx="219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sz="1200">
                <a:latin typeface="Calibri" panose="020F0502020204030204" pitchFamily="34" charset="0"/>
                <a:cs typeface="Times New Roman" panose="02020603050405020304" pitchFamily="18" charset="0"/>
              </a:rPr>
              <a:t> </a:t>
            </a:r>
            <a:endParaRPr lang="en-US" altLang="zh-CN"/>
          </a:p>
        </p:txBody>
      </p:sp>
      <p:sp>
        <p:nvSpPr>
          <p:cNvPr id="6153" name="Rectangle 10"/>
          <p:cNvSpPr>
            <a:spLocks noChangeArrowheads="1"/>
          </p:cNvSpPr>
          <p:nvPr/>
        </p:nvSpPr>
        <p:spPr bwMode="auto">
          <a:xfrm>
            <a:off x="8924925" y="4111625"/>
            <a:ext cx="219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sz="1200">
                <a:latin typeface="Calibri" panose="020F0502020204030204" pitchFamily="34" charset="0"/>
                <a:cs typeface="Times New Roman" panose="02020603050405020304" pitchFamily="18" charset="0"/>
              </a:rPr>
              <a:t> </a:t>
            </a:r>
            <a:endParaRPr lang="en-US" altLang="zh-CN"/>
          </a:p>
        </p:txBody>
      </p:sp>
      <p:sp>
        <p:nvSpPr>
          <p:cNvPr id="6154" name="Rectangle 11"/>
          <p:cNvSpPr>
            <a:spLocks noChangeArrowheads="1"/>
          </p:cNvSpPr>
          <p:nvPr/>
        </p:nvSpPr>
        <p:spPr bwMode="auto">
          <a:xfrm>
            <a:off x="0" y="637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zh-CN" altLang="zh-CN" sz="600"/>
              <a:t> </a:t>
            </a:r>
            <a:endParaRPr lang="zh-CN" altLang="zh-CN"/>
          </a:p>
        </p:txBody>
      </p:sp>
      <p:sp>
        <p:nvSpPr>
          <p:cNvPr id="2" name="内容占位符 1">
            <a:extLst>
              <a:ext uri="{FF2B5EF4-FFF2-40B4-BE49-F238E27FC236}">
                <a16:creationId xmlns:a16="http://schemas.microsoft.com/office/drawing/2014/main" id="{51C3E0C4-6081-C2C4-078F-31A56A5FF067}"/>
              </a:ext>
            </a:extLst>
          </p:cNvPr>
          <p:cNvSpPr txBox="1">
            <a:spLocks/>
          </p:cNvSpPr>
          <p:nvPr/>
        </p:nvSpPr>
        <p:spPr>
          <a:xfrm>
            <a:off x="428625" y="1029175"/>
            <a:ext cx="8401129" cy="3628073"/>
          </a:xfrm>
          <a:prstGeom prst="rect">
            <a:avLst/>
          </a:prstGeom>
        </p:spPr>
        <p:txBody>
          <a:bodyPr vert="horz" lIns="71323" tIns="35662" rIns="71323" bIns="35662">
            <a:normAutofit/>
          </a:bodyPr>
          <a:lstStyle>
            <a:lvl1pPr marL="213970" indent="-213970" algn="l" rtl="0" eaLnBrk="1" latinLnBrk="0" hangingPunct="1">
              <a:spcBef>
                <a:spcPct val="20000"/>
              </a:spcBef>
              <a:buClr>
                <a:schemeClr val="accent3"/>
              </a:buClr>
              <a:buSzPct val="95000"/>
              <a:buFont typeface="Wingdings 2"/>
              <a:buChar char=""/>
              <a:defRPr kumimoji="0" sz="2600" b="1"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2400" b="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2000" kern="1200" baseline="0">
                <a:solidFill>
                  <a:schemeClr val="tx1"/>
                </a:solidFill>
                <a:latin typeface="+mn-lt"/>
                <a:ea typeface="微软雅黑" pitchFamily="34" charset="-122"/>
                <a:cs typeface="+mn-cs"/>
              </a:defRPr>
            </a:lvl3pPr>
            <a:lvl4pPr marL="927202" indent="-164043"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a:lstStyle>
          <a:p>
            <a:pPr marL="213970" marR="0" lvl="0" indent="-213970" algn="l" defTabSz="914400" rtl="0" eaLnBrk="1" fontAlgn="auto" latinLnBrk="0" hangingPunct="1">
              <a:lnSpc>
                <a:spcPct val="100000"/>
              </a:lnSpc>
              <a:spcBef>
                <a:spcPct val="20000"/>
              </a:spcBef>
              <a:spcAft>
                <a:spcPts val="0"/>
              </a:spcAft>
              <a:buClr>
                <a:srgbClr val="C0CF3A"/>
              </a:buClr>
              <a:buSzPct val="95000"/>
              <a:buFont typeface="Wingdings 2"/>
              <a:buChar char=""/>
              <a:tabLst/>
              <a:defRPr/>
            </a:pPr>
            <a:r>
              <a:rPr kumimoji="0" lang="zh-CN" altLang="en-US"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rPr>
              <a:t>没有数据的应用程序是空壳子。</a:t>
            </a:r>
            <a:endParaRPr kumimoji="0" lang="en-US" altLang="zh-CN"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endParaRPr>
          </a:p>
          <a:p>
            <a:pPr marL="213970" marR="0" lvl="0" indent="-213970" algn="l" defTabSz="914400" rtl="0" eaLnBrk="1" fontAlgn="auto" latinLnBrk="0" hangingPunct="1">
              <a:lnSpc>
                <a:spcPct val="100000"/>
              </a:lnSpc>
              <a:spcBef>
                <a:spcPct val="20000"/>
              </a:spcBef>
              <a:spcAft>
                <a:spcPts val="0"/>
              </a:spcAft>
              <a:buClr>
                <a:srgbClr val="C0CF3A"/>
              </a:buClr>
              <a:buSzPct val="95000"/>
              <a:buFont typeface="Wingdings 2"/>
              <a:buChar char=""/>
              <a:tabLst/>
              <a:defRPr/>
            </a:pPr>
            <a:r>
              <a:rPr kumimoji="0" lang="zh-CN" altLang="en-US"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rPr>
              <a:t>前面的应用用到的各种数据都是</a:t>
            </a:r>
            <a:r>
              <a:rPr kumimoji="0"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瞬时数据</a:t>
            </a:r>
            <a:r>
              <a:rPr kumimoji="0" lang="zh-CN" altLang="en-US"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rPr>
              <a:t>：例如登陆的帐号和密码、注册的用户基本信息、列表中显示的各种测试数据等等，这些数据在应用程序运行时</a:t>
            </a:r>
            <a:r>
              <a:rPr kumimoji="0" lang="zh-CN" altLang="en-US" sz="2400" b="1" i="0" u="none" strike="noStrike" kern="1200" cap="none" spc="0" normalizeH="0" baseline="0" noProof="0" dirty="0">
                <a:ln>
                  <a:noFill/>
                </a:ln>
                <a:solidFill>
                  <a:srgbClr val="0033CC"/>
                </a:solidFill>
                <a:effectLst/>
                <a:uLnTx/>
                <a:uFillTx/>
                <a:latin typeface="Palatino Linotype"/>
                <a:ea typeface="宋体" panose="02010600030101010101" pitchFamily="2" charset="-122"/>
                <a:cs typeface="+mn-cs"/>
              </a:rPr>
              <a:t>存储在内存中</a:t>
            </a:r>
            <a:r>
              <a:rPr kumimoji="0" lang="zh-CN" altLang="en-US"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rPr>
              <a:t>，在程序关闭或其他原因导致内存被回收时可能导致数据丢失。</a:t>
            </a:r>
            <a:endParaRPr kumimoji="0" lang="en-US" altLang="zh-CN"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endParaRPr>
          </a:p>
          <a:p>
            <a:pPr marL="213970" marR="0" lvl="0" indent="-213970" algn="l" defTabSz="914400" rtl="0" eaLnBrk="1" fontAlgn="auto" latinLnBrk="0" hangingPunct="1">
              <a:lnSpc>
                <a:spcPct val="100000"/>
              </a:lnSpc>
              <a:spcBef>
                <a:spcPct val="20000"/>
              </a:spcBef>
              <a:spcAft>
                <a:spcPts val="0"/>
              </a:spcAft>
              <a:buClr>
                <a:srgbClr val="C0CF3A"/>
              </a:buClr>
              <a:buSzPct val="95000"/>
              <a:buFont typeface="Wingdings 2"/>
              <a:buChar char=""/>
              <a:tabLst/>
              <a:defRPr/>
            </a:pPr>
            <a:r>
              <a:rPr kumimoji="0" lang="zh-CN" altLang="en-US" sz="2400" b="1"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数据的持久化</a:t>
            </a:r>
            <a:r>
              <a:rPr kumimoji="0" lang="zh-CN" altLang="en-US"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rPr>
              <a:t>：将数据保存到存储设备中，保证即使在设备停电关机的情况下，这些数据仍然不会丢失。</a:t>
            </a:r>
            <a:endParaRPr kumimoji="0" lang="en-US" altLang="zh-CN" sz="2400" b="1" i="0" u="none" strike="noStrike" kern="1200" cap="none" spc="0" normalizeH="0" baseline="0" noProof="0" dirty="0">
              <a:ln>
                <a:noFill/>
              </a:ln>
              <a:solidFill>
                <a:sysClr val="windowText" lastClr="000000"/>
              </a:solidFill>
              <a:effectLst/>
              <a:uLnTx/>
              <a:uFillTx/>
              <a:latin typeface="Palatino Linotype"/>
              <a:ea typeface="宋体" panose="02010600030101010101" pitchFamily="2" charset="-122"/>
              <a:cs typeface="+mn-cs"/>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2809F2-6DBA-47DD-88BC-58FE1AABF21A}"/>
              </a:ext>
            </a:extLst>
          </p:cNvPr>
          <p:cNvSpPr>
            <a:spLocks noGrp="1"/>
          </p:cNvSpPr>
          <p:nvPr>
            <p:ph idx="1"/>
          </p:nvPr>
        </p:nvSpPr>
        <p:spPr/>
        <p:txBody>
          <a:bodyPr>
            <a:normAutofit/>
          </a:bodyPr>
          <a:lstStyle/>
          <a:p>
            <a:pPr>
              <a:lnSpc>
                <a:spcPct val="150000"/>
              </a:lnSpc>
            </a:pPr>
            <a:r>
              <a:rPr lang="en-US" altLang="zh-CN" sz="1500" dirty="0"/>
              <a:t>File </a:t>
            </a:r>
            <a:r>
              <a:rPr lang="en-US" altLang="zh-CN" sz="1500" dirty="0" err="1"/>
              <a:t>externalFilesDir</a:t>
            </a:r>
            <a:r>
              <a:rPr lang="en-US" altLang="zh-CN" sz="1500" dirty="0"/>
              <a:t> = </a:t>
            </a:r>
            <a:r>
              <a:rPr lang="en-US" altLang="zh-CN" sz="1500" dirty="0" err="1">
                <a:solidFill>
                  <a:srgbClr val="FF0000"/>
                </a:solidFill>
              </a:rPr>
              <a:t>getExternalFilesDir</a:t>
            </a:r>
            <a:r>
              <a:rPr lang="en-US" altLang="zh-CN" sz="1500" dirty="0"/>
              <a:t>(</a:t>
            </a:r>
            <a:r>
              <a:rPr lang="en-US" altLang="zh-CN" sz="1500" dirty="0" err="1"/>
              <a:t>Environment.DIRECTORY_PICTURES</a:t>
            </a:r>
            <a:r>
              <a:rPr lang="en-US" altLang="zh-CN" sz="1500" dirty="0"/>
              <a:t>);</a:t>
            </a:r>
          </a:p>
          <a:p>
            <a:pPr lvl="1">
              <a:lnSpc>
                <a:spcPct val="150000"/>
              </a:lnSpc>
            </a:pPr>
            <a:r>
              <a:rPr lang="zh-CN" altLang="en-US" sz="1350" dirty="0"/>
              <a:t>在外部存储空间的私有目录中创建一个文件夹</a:t>
            </a:r>
            <a:r>
              <a:rPr lang="en-US" altLang="zh-CN" sz="1350" dirty="0"/>
              <a:t>Pictures</a:t>
            </a:r>
            <a:r>
              <a:rPr lang="zh-CN" altLang="en-US" sz="1350" dirty="0"/>
              <a:t>，返回值一个</a:t>
            </a:r>
            <a:r>
              <a:rPr lang="en-US" altLang="zh-CN" sz="1350" dirty="0"/>
              <a:t>file</a:t>
            </a:r>
            <a:r>
              <a:rPr lang="zh-CN" altLang="en-US" sz="1350" dirty="0"/>
              <a:t>对象，这个对象的路径是</a:t>
            </a:r>
            <a:r>
              <a:rPr lang="en-US" altLang="zh-CN" sz="1350" dirty="0"/>
              <a:t>/storage/emulated/0/Android/data/</a:t>
            </a:r>
            <a:r>
              <a:rPr lang="en-US" altLang="zh-CN" sz="1350" dirty="0" err="1"/>
              <a:t>com.example.eighteen.filepersisttest</a:t>
            </a:r>
            <a:r>
              <a:rPr lang="en-US" altLang="zh-CN" sz="1350" dirty="0"/>
              <a:t>/files/Pictures</a:t>
            </a:r>
          </a:p>
          <a:p>
            <a:pPr>
              <a:lnSpc>
                <a:spcPct val="150000"/>
              </a:lnSpc>
            </a:pPr>
            <a:r>
              <a:rPr lang="en-US" altLang="zh-CN" sz="1650" dirty="0"/>
              <a:t>File myself = </a:t>
            </a:r>
            <a:r>
              <a:rPr lang="en-US" altLang="zh-CN" sz="1650" dirty="0" err="1"/>
              <a:t>getExternalFilesDir</a:t>
            </a:r>
            <a:r>
              <a:rPr lang="en-US" altLang="zh-CN" sz="1650" dirty="0"/>
              <a:t>("myself");</a:t>
            </a:r>
          </a:p>
          <a:p>
            <a:pPr lvl="1">
              <a:lnSpc>
                <a:spcPct val="150000"/>
              </a:lnSpc>
            </a:pPr>
            <a:r>
              <a:rPr lang="zh-CN" altLang="en-US" sz="1350" dirty="0"/>
              <a:t>在外部存储空间的私有目录中创建一个文件夹</a:t>
            </a:r>
            <a:r>
              <a:rPr lang="en-US" altLang="zh-CN" sz="1350" dirty="0"/>
              <a:t>myself </a:t>
            </a:r>
            <a:r>
              <a:rPr lang="zh-CN" altLang="en-US" sz="1350" dirty="0"/>
              <a:t>，返回值一个</a:t>
            </a:r>
            <a:r>
              <a:rPr lang="en-US" altLang="zh-CN" sz="1350" dirty="0"/>
              <a:t>file</a:t>
            </a:r>
            <a:r>
              <a:rPr lang="zh-CN" altLang="en-US" sz="1350" dirty="0"/>
              <a:t>对象，这个对象的路径是</a:t>
            </a:r>
            <a:r>
              <a:rPr lang="en-US" altLang="zh-CN" sz="1350" dirty="0"/>
              <a:t>/storage/emulated/0/Android/data/</a:t>
            </a:r>
            <a:r>
              <a:rPr lang="en-US" altLang="zh-CN" sz="1350" dirty="0" err="1"/>
              <a:t>com.example.eighteen.filepersisttest</a:t>
            </a:r>
            <a:r>
              <a:rPr lang="en-US" altLang="zh-CN" sz="1350" dirty="0"/>
              <a:t>/files/myself</a:t>
            </a:r>
          </a:p>
          <a:p>
            <a:pPr>
              <a:lnSpc>
                <a:spcPct val="150000"/>
              </a:lnSpc>
            </a:pPr>
            <a:r>
              <a:rPr lang="en-US" altLang="zh-CN" sz="1500" dirty="0"/>
              <a:t>File </a:t>
            </a:r>
            <a:r>
              <a:rPr lang="en-US" altLang="zh-CN" sz="1500" dirty="0" err="1"/>
              <a:t>externalCacheDir</a:t>
            </a:r>
            <a:r>
              <a:rPr lang="en-US" altLang="zh-CN" sz="1500" dirty="0"/>
              <a:t> = </a:t>
            </a:r>
            <a:r>
              <a:rPr lang="en-US" altLang="zh-CN" sz="1500" dirty="0" err="1"/>
              <a:t>getExternalCacheDir</a:t>
            </a:r>
            <a:r>
              <a:rPr lang="en-US" altLang="zh-CN" sz="1500" dirty="0"/>
              <a:t>();</a:t>
            </a:r>
          </a:p>
          <a:p>
            <a:pPr lvl="1">
              <a:lnSpc>
                <a:spcPct val="150000"/>
              </a:lnSpc>
            </a:pPr>
            <a:r>
              <a:rPr lang="zh-CN" altLang="en-US" sz="1350" dirty="0"/>
              <a:t>在外部存储空间的私有目录中创建一个固定名称的文件夹</a:t>
            </a:r>
            <a:r>
              <a:rPr lang="en-US" altLang="zh-CN" sz="1350" dirty="0"/>
              <a:t>cache </a:t>
            </a:r>
            <a:r>
              <a:rPr lang="zh-CN" altLang="en-US" sz="1350" dirty="0"/>
              <a:t>，返回一个</a:t>
            </a:r>
            <a:r>
              <a:rPr lang="en-US" altLang="zh-CN" sz="1350" dirty="0"/>
              <a:t>file</a:t>
            </a:r>
            <a:r>
              <a:rPr lang="zh-CN" altLang="en-US" sz="1350" dirty="0"/>
              <a:t>对象，这个对象的路径是</a:t>
            </a:r>
            <a:r>
              <a:rPr lang="en-US" altLang="zh-CN" sz="1350" dirty="0"/>
              <a:t>/storage/emulated/0/Android/data/</a:t>
            </a:r>
            <a:r>
              <a:rPr lang="en-US" altLang="zh-CN" sz="1350" dirty="0" err="1"/>
              <a:t>com.example.eighteen.filepersisttest</a:t>
            </a:r>
            <a:r>
              <a:rPr lang="en-US" altLang="zh-CN" sz="1350" dirty="0"/>
              <a:t>/cache</a:t>
            </a:r>
          </a:p>
          <a:p>
            <a:pPr lvl="1">
              <a:lnSpc>
                <a:spcPct val="150000"/>
              </a:lnSpc>
            </a:pPr>
            <a:endParaRPr lang="zh-CN" altLang="en-US" sz="1350" dirty="0"/>
          </a:p>
        </p:txBody>
      </p:sp>
      <p:sp>
        <p:nvSpPr>
          <p:cNvPr id="3" name="标题 2">
            <a:extLst>
              <a:ext uri="{FF2B5EF4-FFF2-40B4-BE49-F238E27FC236}">
                <a16:creationId xmlns:a16="http://schemas.microsoft.com/office/drawing/2014/main" id="{13836951-C2D9-4563-9F38-97EA798C411C}"/>
              </a:ext>
            </a:extLst>
          </p:cNvPr>
          <p:cNvSpPr>
            <a:spLocks noGrp="1"/>
          </p:cNvSpPr>
          <p:nvPr>
            <p:ph type="title"/>
          </p:nvPr>
        </p:nvSpPr>
        <p:spPr/>
        <p:txBody>
          <a:bodyPr/>
          <a:lstStyle/>
          <a:p>
            <a:r>
              <a:rPr lang="zh-CN" altLang="en-US" dirty="0"/>
              <a:t>访问外部存储私有目录</a:t>
            </a:r>
          </a:p>
        </p:txBody>
      </p:sp>
      <p:pic>
        <p:nvPicPr>
          <p:cNvPr id="4" name="图片 3">
            <a:extLst>
              <a:ext uri="{FF2B5EF4-FFF2-40B4-BE49-F238E27FC236}">
                <a16:creationId xmlns:a16="http://schemas.microsoft.com/office/drawing/2014/main" id="{169C3D3E-6BE7-493D-AEDE-E2266EFA7313}"/>
              </a:ext>
            </a:extLst>
          </p:cNvPr>
          <p:cNvPicPr>
            <a:picLocks noChangeAspect="1"/>
          </p:cNvPicPr>
          <p:nvPr/>
        </p:nvPicPr>
        <p:blipFill>
          <a:blip r:embed="rId3"/>
          <a:stretch>
            <a:fillRect/>
          </a:stretch>
        </p:blipFill>
        <p:spPr>
          <a:xfrm>
            <a:off x="2119495" y="865823"/>
            <a:ext cx="6835703" cy="3877628"/>
          </a:xfrm>
          <a:prstGeom prst="rect">
            <a:avLst/>
          </a:prstGeom>
          <a:ln>
            <a:solidFill>
              <a:srgbClr val="00B0F0"/>
            </a:solidFill>
          </a:ln>
        </p:spPr>
      </p:pic>
    </p:spTree>
    <p:extLst>
      <p:ext uri="{BB962C8B-B14F-4D97-AF65-F5344CB8AC3E}">
        <p14:creationId xmlns:p14="http://schemas.microsoft.com/office/powerpoint/2010/main" val="151865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Clr>
                <a:schemeClr val="accent1">
                  <a:lumMod val="50000"/>
                </a:schemeClr>
              </a:buClr>
              <a:buSzPct val="100000"/>
            </a:pPr>
            <a:r>
              <a:rPr lang="zh-CN" altLang="en-US" sz="1800" dirty="0"/>
              <a:t>外部存储目录空间较大，而内部存储空间有限</a:t>
            </a:r>
            <a:endParaRPr lang="en-US" altLang="zh-CN" sz="1800" dirty="0"/>
          </a:p>
          <a:p>
            <a:pPr>
              <a:buClr>
                <a:schemeClr val="accent1">
                  <a:lumMod val="50000"/>
                </a:schemeClr>
              </a:buClr>
              <a:buSzPct val="100000"/>
            </a:pPr>
            <a:r>
              <a:rPr lang="zh-CN" altLang="en-US" sz="1800" dirty="0"/>
              <a:t>部分目录不会被自动创建，需要手动创建</a:t>
            </a:r>
            <a:endParaRPr lang="en-US" altLang="zh-CN" sz="1800" dirty="0"/>
          </a:p>
          <a:p>
            <a:pPr>
              <a:buClr>
                <a:schemeClr val="accent1">
                  <a:lumMod val="50000"/>
                </a:schemeClr>
              </a:buClr>
              <a:buSzPct val="100000"/>
            </a:pPr>
            <a:r>
              <a:rPr lang="zh-CN" altLang="en-US" sz="1800" dirty="0"/>
              <a:t>两者都</a:t>
            </a:r>
            <a:r>
              <a:rPr lang="zh-CN" altLang="en-US" sz="1800" dirty="0">
                <a:solidFill>
                  <a:srgbClr val="C00000"/>
                </a:solidFill>
                <a:latin typeface="微软雅黑" panose="020B0503020204020204" pitchFamily="34" charset="-122"/>
                <a:ea typeface="微软雅黑" panose="020B0503020204020204" pitchFamily="34" charset="-122"/>
              </a:rPr>
              <a:t>不需要权限</a:t>
            </a:r>
            <a:endParaRPr lang="en-US" altLang="zh-CN" sz="1800" dirty="0">
              <a:solidFill>
                <a:srgbClr val="C00000"/>
              </a:solidFill>
              <a:latin typeface="微软雅黑" panose="020B0503020204020204" pitchFamily="34" charset="-122"/>
              <a:ea typeface="微软雅黑" panose="020B0503020204020204" pitchFamily="34" charset="-122"/>
            </a:endParaRPr>
          </a:p>
          <a:p>
            <a:pPr>
              <a:buClr>
                <a:schemeClr val="accent1">
                  <a:lumMod val="50000"/>
                </a:schemeClr>
              </a:buClr>
              <a:buSzPct val="100000"/>
            </a:pPr>
            <a:r>
              <a:rPr lang="zh-CN" altLang="en-US" sz="1800" dirty="0"/>
              <a:t>两者都会随着</a:t>
            </a:r>
            <a:r>
              <a:rPr lang="en-US" altLang="zh-CN" sz="1800" dirty="0"/>
              <a:t>App</a:t>
            </a:r>
            <a:r>
              <a:rPr lang="zh-CN" altLang="en-US" sz="1800" dirty="0"/>
              <a:t>的卸载而会自动被删除</a:t>
            </a:r>
            <a:endParaRPr lang="en-US" altLang="zh-CN" sz="1800" dirty="0"/>
          </a:p>
          <a:p>
            <a:pPr>
              <a:buClr>
                <a:schemeClr val="accent1">
                  <a:lumMod val="50000"/>
                </a:schemeClr>
              </a:buClr>
              <a:buSzPct val="100000"/>
            </a:pPr>
            <a:r>
              <a:rPr lang="zh-CN" altLang="en-US" sz="1800" dirty="0"/>
              <a:t>对于内部存储，只有本</a:t>
            </a:r>
            <a:r>
              <a:rPr lang="en-US" altLang="zh-CN" sz="1800" dirty="0"/>
              <a:t>App</a:t>
            </a:r>
            <a:r>
              <a:rPr lang="zh-CN" altLang="en-US" sz="1800" dirty="0"/>
              <a:t>才可以访问</a:t>
            </a:r>
            <a:endParaRPr lang="en-US" altLang="zh-CN" sz="1800" dirty="0"/>
          </a:p>
          <a:p>
            <a:pPr>
              <a:buClr>
                <a:schemeClr val="accent1">
                  <a:lumMod val="50000"/>
                </a:schemeClr>
              </a:buClr>
              <a:buSzPct val="100000"/>
            </a:pPr>
            <a:r>
              <a:rPr lang="zh-CN" altLang="en-US" sz="1800" dirty="0"/>
              <a:t>对于外部私有目录，本</a:t>
            </a:r>
            <a:r>
              <a:rPr lang="en-US" altLang="zh-CN" sz="1800" dirty="0"/>
              <a:t>App</a:t>
            </a:r>
            <a:r>
              <a:rPr lang="zh-CN" altLang="en-US" sz="1800" dirty="0"/>
              <a:t>可以直接访问，而其它</a:t>
            </a:r>
            <a:r>
              <a:rPr lang="en-US" altLang="zh-CN" sz="1800" dirty="0"/>
              <a:t>App</a:t>
            </a:r>
            <a:r>
              <a:rPr lang="zh-CN" altLang="en-US" sz="1800" dirty="0"/>
              <a:t>在自 </a:t>
            </a:r>
            <a:r>
              <a:rPr lang="en-US" altLang="zh-CN" sz="1800" dirty="0"/>
              <a:t>Android 7.0 </a:t>
            </a:r>
            <a:r>
              <a:rPr lang="zh-CN" altLang="en-US" sz="1800" dirty="0"/>
              <a:t>开始，系统对应用私有目录的访问权限进一步限制。其他 </a:t>
            </a:r>
            <a:r>
              <a:rPr lang="en-US" altLang="zh-CN" sz="1800" dirty="0"/>
              <a:t>App </a:t>
            </a:r>
            <a:r>
              <a:rPr lang="zh-CN" altLang="en-US" sz="1800" dirty="0"/>
              <a:t>无法通过 </a:t>
            </a:r>
            <a:r>
              <a:rPr lang="en-US" altLang="zh-CN" sz="1800" dirty="0"/>
              <a:t>file:// </a:t>
            </a:r>
            <a:r>
              <a:rPr lang="zh-CN" altLang="en-US" sz="1800" dirty="0"/>
              <a:t>这种形式的 </a:t>
            </a:r>
            <a:r>
              <a:rPr lang="en-US" altLang="zh-CN" sz="1800" dirty="0"/>
              <a:t>Uri </a:t>
            </a:r>
            <a:r>
              <a:rPr lang="zh-CN" altLang="en-US" sz="1800" dirty="0"/>
              <a:t>直接读写该目录下的文件内容，而是通过 </a:t>
            </a:r>
            <a:r>
              <a:rPr lang="en-US" altLang="zh-CN" sz="1800" dirty="0" err="1">
                <a:solidFill>
                  <a:srgbClr val="C00000"/>
                </a:solidFill>
              </a:rPr>
              <a:t>FileProvider</a:t>
            </a:r>
            <a:r>
              <a:rPr lang="en-US" altLang="zh-CN" sz="1800" dirty="0"/>
              <a:t> </a:t>
            </a:r>
            <a:r>
              <a:rPr lang="zh-CN" altLang="en-US" sz="1800" dirty="0"/>
              <a:t>访问。</a:t>
            </a:r>
            <a:endParaRPr lang="en-US" altLang="zh-CN" sz="1800" dirty="0"/>
          </a:p>
          <a:p>
            <a:pPr>
              <a:buClr>
                <a:schemeClr val="accent1">
                  <a:lumMod val="50000"/>
                </a:schemeClr>
              </a:buClr>
              <a:buSzPct val="100000"/>
            </a:pPr>
            <a:r>
              <a:rPr lang="zh-CN" altLang="en-US" sz="1800" dirty="0"/>
              <a:t>需要注意的是：由于用户可以直接查看并操作外部私有存储目录，那么也就意味着我们在操作这个目录下的文件的时候一定要做好异常和判空处理。</a:t>
            </a:r>
          </a:p>
        </p:txBody>
      </p:sp>
      <p:sp>
        <p:nvSpPr>
          <p:cNvPr id="3" name="标题 2"/>
          <p:cNvSpPr>
            <a:spLocks noGrp="1"/>
          </p:cNvSpPr>
          <p:nvPr>
            <p:ph type="title"/>
          </p:nvPr>
        </p:nvSpPr>
        <p:spPr/>
        <p:txBody>
          <a:bodyPr/>
          <a:lstStyle/>
          <a:p>
            <a:r>
              <a:rPr lang="zh-CN" altLang="en-US" dirty="0"/>
              <a:t>访问</a:t>
            </a:r>
            <a:r>
              <a:rPr lang="en-US" altLang="zh-CN" dirty="0"/>
              <a:t>Android</a:t>
            </a:r>
            <a:r>
              <a:rPr lang="zh-CN" altLang="en-US" dirty="0"/>
              <a:t>内部存储和外部存储私有目录</a:t>
            </a:r>
          </a:p>
        </p:txBody>
      </p:sp>
    </p:spTree>
    <p:extLst>
      <p:ext uri="{BB962C8B-B14F-4D97-AF65-F5344CB8AC3E}">
        <p14:creationId xmlns:p14="http://schemas.microsoft.com/office/powerpoint/2010/main" val="98334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C54229-BF8D-4CA8-94D7-B95FE39E51F3}"/>
              </a:ext>
            </a:extLst>
          </p:cNvPr>
          <p:cNvSpPr>
            <a:spLocks noGrp="1"/>
          </p:cNvSpPr>
          <p:nvPr>
            <p:ph idx="1"/>
          </p:nvPr>
        </p:nvSpPr>
        <p:spPr>
          <a:xfrm>
            <a:off x="457736" y="865823"/>
            <a:ext cx="8228529" cy="4178235"/>
          </a:xfrm>
        </p:spPr>
        <p:txBody>
          <a:bodyPr>
            <a:normAutofit/>
          </a:bodyPr>
          <a:lstStyle/>
          <a:p>
            <a:r>
              <a:rPr lang="zh-CN" altLang="en-US" sz="1800" dirty="0"/>
              <a:t>在使用外部存储空间的时候，需要申请访问权限，从</a:t>
            </a:r>
            <a:r>
              <a:rPr lang="en-US" altLang="zh-CN" sz="1800" dirty="0"/>
              <a:t>Android6.0</a:t>
            </a:r>
            <a:r>
              <a:rPr lang="zh-CN" altLang="en-US" sz="1800" dirty="0"/>
              <a:t>开始，还需要动态申请权限。</a:t>
            </a:r>
            <a:endParaRPr lang="en-US" altLang="zh-CN" sz="1800" dirty="0"/>
          </a:p>
          <a:p>
            <a:r>
              <a:rPr lang="en-US" altLang="zh-CN" sz="1500" dirty="0" err="1"/>
              <a:t>Environment.</a:t>
            </a:r>
            <a:r>
              <a:rPr lang="en-US" altLang="zh-CN" sz="1500" dirty="0" err="1">
                <a:solidFill>
                  <a:srgbClr val="C00000"/>
                </a:solidFill>
              </a:rPr>
              <a:t>getExternalStoragePublicDirectory</a:t>
            </a:r>
            <a:r>
              <a:rPr lang="en-US" altLang="zh-CN" sz="1500" dirty="0"/>
              <a:t>(</a:t>
            </a:r>
            <a:r>
              <a:rPr lang="en-US" altLang="zh-CN" sz="1500" dirty="0" err="1"/>
              <a:t>Environment.DIRECTORY_MUSIC</a:t>
            </a:r>
            <a:r>
              <a:rPr lang="en-US" altLang="zh-CN" sz="1500" dirty="0"/>
              <a:t>);</a:t>
            </a:r>
          </a:p>
          <a:p>
            <a:pPr lvl="1"/>
            <a:r>
              <a:rPr lang="zh-CN" altLang="en-US" sz="1350" dirty="0"/>
              <a:t>返回公共存储中</a:t>
            </a:r>
            <a:r>
              <a:rPr lang="en-US" altLang="zh-CN" sz="1350" dirty="0"/>
              <a:t>music</a:t>
            </a:r>
            <a:r>
              <a:rPr lang="zh-CN" altLang="en-US" sz="1350" dirty="0"/>
              <a:t>目录的路径，这个路径是</a:t>
            </a:r>
            <a:r>
              <a:rPr lang="en-US" altLang="zh-CN" sz="1350" dirty="0"/>
              <a:t>/storage/emulated/0/Music</a:t>
            </a:r>
          </a:p>
          <a:p>
            <a:r>
              <a:rPr lang="zh-CN" altLang="en-US" sz="1800" b="0" dirty="0"/>
              <a:t>其中，参数是系统通过</a:t>
            </a:r>
            <a:r>
              <a:rPr lang="en-US" altLang="zh-CN" sz="1800" dirty="0"/>
              <a:t>Environment</a:t>
            </a:r>
            <a:r>
              <a:rPr lang="zh-CN" altLang="en-US" sz="1800" b="0" dirty="0"/>
              <a:t>提供了十大公共目录</a:t>
            </a:r>
            <a:r>
              <a:rPr lang="en-US" altLang="zh-CN" sz="1800" dirty="0"/>
              <a:t>:</a:t>
            </a:r>
          </a:p>
          <a:p>
            <a:endParaRPr lang="en-US" altLang="zh-CN" sz="1800" dirty="0"/>
          </a:p>
          <a:p>
            <a:endParaRPr lang="en-US" altLang="zh-CN" sz="1800" dirty="0"/>
          </a:p>
          <a:p>
            <a:endParaRPr lang="en-US" altLang="zh-CN" sz="1800" dirty="0"/>
          </a:p>
          <a:p>
            <a:endParaRPr lang="en-US" altLang="zh-CN" sz="1800" dirty="0"/>
          </a:p>
          <a:p>
            <a:pPr marL="0" indent="0">
              <a:buNone/>
            </a:pPr>
            <a:endParaRPr lang="en-US" altLang="zh-CN" sz="1800" dirty="0"/>
          </a:p>
          <a:p>
            <a:r>
              <a:rPr lang="zh-CN" altLang="en-US" sz="1800" b="0" dirty="0"/>
              <a:t>但参数也可以是自定义的</a:t>
            </a:r>
            <a:r>
              <a:rPr lang="en-US" altLang="zh-CN" sz="1800" b="0" dirty="0"/>
              <a:t>:</a:t>
            </a:r>
          </a:p>
          <a:p>
            <a:pPr lvl="1"/>
            <a:r>
              <a:rPr lang="en-US" altLang="zh-CN" sz="1350" dirty="0"/>
              <a:t> String </a:t>
            </a:r>
            <a:r>
              <a:rPr lang="en-US" altLang="zh-CN" sz="1350" dirty="0" err="1"/>
              <a:t>externalStoragePublicDirectory</a:t>
            </a:r>
            <a:r>
              <a:rPr lang="en-US" altLang="zh-CN" sz="1350" dirty="0"/>
              <a:t> = </a:t>
            </a:r>
            <a:r>
              <a:rPr lang="en-US" altLang="zh-CN" sz="1350" dirty="0" err="1"/>
              <a:t>Environment.getExternalStoragePublicDirectory</a:t>
            </a:r>
            <a:r>
              <a:rPr lang="en-US" altLang="zh-CN" sz="1350" dirty="0"/>
              <a:t>("</a:t>
            </a:r>
            <a:r>
              <a:rPr lang="en-US" altLang="zh-CN" sz="1350" dirty="0" err="1"/>
              <a:t>myApp</a:t>
            </a:r>
            <a:r>
              <a:rPr lang="en-US" altLang="zh-CN" sz="1350" dirty="0"/>
              <a:t>").</a:t>
            </a:r>
            <a:r>
              <a:rPr lang="en-US" altLang="zh-CN" sz="1350" dirty="0" err="1"/>
              <a:t>getAbsolutePath</a:t>
            </a:r>
            <a:r>
              <a:rPr lang="en-US" altLang="zh-CN" sz="1350" dirty="0"/>
              <a:t>();</a:t>
            </a:r>
            <a:endParaRPr lang="zh-CN" altLang="en-US" sz="1350" dirty="0"/>
          </a:p>
        </p:txBody>
      </p:sp>
      <p:sp>
        <p:nvSpPr>
          <p:cNvPr id="3" name="标题 2">
            <a:extLst>
              <a:ext uri="{FF2B5EF4-FFF2-40B4-BE49-F238E27FC236}">
                <a16:creationId xmlns:a16="http://schemas.microsoft.com/office/drawing/2014/main" id="{0E5DB6AE-F18B-4043-849E-62360F88BA7B}"/>
              </a:ext>
            </a:extLst>
          </p:cNvPr>
          <p:cNvSpPr>
            <a:spLocks noGrp="1"/>
          </p:cNvSpPr>
          <p:nvPr>
            <p:ph type="title"/>
          </p:nvPr>
        </p:nvSpPr>
        <p:spPr/>
        <p:txBody>
          <a:bodyPr/>
          <a:lstStyle/>
          <a:p>
            <a:r>
              <a:rPr lang="zh-CN" altLang="en-US" dirty="0"/>
              <a:t>访问外部存储共有目录</a:t>
            </a:r>
          </a:p>
        </p:txBody>
      </p:sp>
      <p:pic>
        <p:nvPicPr>
          <p:cNvPr id="6" name="图片 5">
            <a:extLst>
              <a:ext uri="{FF2B5EF4-FFF2-40B4-BE49-F238E27FC236}">
                <a16:creationId xmlns:a16="http://schemas.microsoft.com/office/drawing/2014/main" id="{E6C9EA64-CEA5-4B03-BF95-9F27DEE4CA5C}"/>
              </a:ext>
            </a:extLst>
          </p:cNvPr>
          <p:cNvPicPr>
            <a:picLocks noChangeAspect="1"/>
          </p:cNvPicPr>
          <p:nvPr/>
        </p:nvPicPr>
        <p:blipFill>
          <a:blip r:embed="rId3"/>
          <a:stretch>
            <a:fillRect/>
          </a:stretch>
        </p:blipFill>
        <p:spPr>
          <a:xfrm>
            <a:off x="683568" y="2301720"/>
            <a:ext cx="4968552" cy="1687687"/>
          </a:xfrm>
          <a:prstGeom prst="rect">
            <a:avLst/>
          </a:prstGeom>
        </p:spPr>
      </p:pic>
    </p:spTree>
    <p:extLst>
      <p:ext uri="{BB962C8B-B14F-4D97-AF65-F5344CB8AC3E}">
        <p14:creationId xmlns:p14="http://schemas.microsoft.com/office/powerpoint/2010/main" val="204105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5C01FF-DBF6-4E3F-B70A-CC8C4EC60DC0}"/>
              </a:ext>
            </a:extLst>
          </p:cNvPr>
          <p:cNvSpPr>
            <a:spLocks noGrp="1"/>
          </p:cNvSpPr>
          <p:nvPr>
            <p:ph idx="1"/>
          </p:nvPr>
        </p:nvSpPr>
        <p:spPr/>
        <p:txBody>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打开手机设置，选择应用管理，选择任意一个</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App</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，然后你会看到两个按钮，一个是清除缓存，另一个是清除数据，那么当我们点击清除数据的时候清除的是哪里的数据？</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85763" indent="-385763">
              <a:buFont typeface="+mj-lt"/>
              <a:buAutoNum type="alphaUcPeriod"/>
            </a:pPr>
            <a:r>
              <a:rPr lang="zh-CN" alt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清除</a:t>
            </a:r>
            <a:r>
              <a:rPr lang="en-US" altLang="zh-CN"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data/data/&lt;</a:t>
            </a:r>
            <a:r>
              <a:rPr lang="en-US" altLang="zh-CN" b="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packagename</a:t>
            </a:r>
            <a:r>
              <a:rPr lang="en-US" altLang="zh-CN"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en-US" altLang="zh-CN"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r>
              <a:rPr lang="zh-CN" alt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files</a:t>
            </a:r>
            <a:r>
              <a:rPr lang="zh-CN" alt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lib</a:t>
            </a:r>
            <a:r>
              <a:rPr lang="zh-CN" alt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databases</a:t>
            </a:r>
            <a:r>
              <a:rPr lang="zh-CN" alt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b="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shared_prefs</a:t>
            </a:r>
            <a:r>
              <a:rPr lang="zh-CN" alt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等等</a:t>
            </a:r>
          </a:p>
          <a:p>
            <a:pPr marL="385763" indent="-385763">
              <a:buFont typeface="+mj-lt"/>
              <a:buAutoNum type="alphaUcPeriod"/>
            </a:pPr>
            <a:r>
              <a:rPr lang="zh-CN" altLang="en-US" b="0" dirty="0">
                <a:latin typeface="微软雅黑" panose="020B0503020204020204" pitchFamily="34" charset="-122"/>
                <a:ea typeface="微软雅黑" panose="020B0503020204020204" pitchFamily="34" charset="-122"/>
              </a:rPr>
              <a:t>清除</a:t>
            </a:r>
            <a:r>
              <a:rPr lang="en-US" altLang="zh-CN" b="0" dirty="0">
                <a:latin typeface="微软雅黑" panose="020B0503020204020204" pitchFamily="34" charset="-122"/>
                <a:ea typeface="微软雅黑" panose="020B0503020204020204" pitchFamily="34" charset="-122"/>
              </a:rPr>
              <a:t>storage/emulated/0/Android/data/&lt;</a:t>
            </a:r>
            <a:r>
              <a:rPr lang="en-US" altLang="zh-CN" b="0" dirty="0" err="1">
                <a:latin typeface="微软雅黑" panose="020B0503020204020204" pitchFamily="34" charset="-122"/>
                <a:ea typeface="微软雅黑" panose="020B0503020204020204" pitchFamily="34" charset="-122"/>
              </a:rPr>
              <a:t>packagename</a:t>
            </a:r>
            <a:r>
              <a:rPr lang="en-US" altLang="zh-CN" b="0" dirty="0">
                <a:latin typeface="微软雅黑" panose="020B0503020204020204" pitchFamily="34" charset="-122"/>
                <a:ea typeface="微软雅黑" panose="020B0503020204020204" pitchFamily="34" charset="-122"/>
              </a:rPr>
              <a:t>&gt;</a:t>
            </a:r>
            <a:r>
              <a:rPr lang="zh-CN" altLang="en-US" b="0" dirty="0">
                <a:latin typeface="微软雅黑" panose="020B0503020204020204" pitchFamily="34" charset="-122"/>
                <a:ea typeface="微软雅黑" panose="020B0503020204020204" pitchFamily="34" charset="-122"/>
              </a:rPr>
              <a:t>中的文件</a:t>
            </a:r>
          </a:p>
          <a:p>
            <a:pPr marL="385763" indent="-385763">
              <a:buFont typeface="+mj-lt"/>
              <a:buAutoNum type="alphaUcPeriod"/>
            </a:pPr>
            <a:r>
              <a:rPr lang="zh-CN" altLang="en-US" b="0" dirty="0">
                <a:latin typeface="微软雅黑" panose="020B0503020204020204" pitchFamily="34" charset="-122"/>
                <a:ea typeface="微软雅黑" panose="020B0503020204020204" pitchFamily="34" charset="-122"/>
              </a:rPr>
              <a:t>只清除</a:t>
            </a:r>
            <a:r>
              <a:rPr lang="en-US" altLang="zh-CN" b="0" dirty="0">
                <a:latin typeface="微软雅黑" panose="020B0503020204020204" pitchFamily="34" charset="-122"/>
                <a:ea typeface="微软雅黑" panose="020B0503020204020204" pitchFamily="34" charset="-122"/>
              </a:rPr>
              <a:t>data/data/&lt;</a:t>
            </a:r>
            <a:r>
              <a:rPr lang="en-US" altLang="zh-CN" b="0" dirty="0" err="1">
                <a:latin typeface="微软雅黑" panose="020B0503020204020204" pitchFamily="34" charset="-122"/>
                <a:ea typeface="微软雅黑" panose="020B0503020204020204" pitchFamily="34" charset="-122"/>
              </a:rPr>
              <a:t>packagename</a:t>
            </a:r>
            <a:r>
              <a:rPr lang="en-US" altLang="zh-CN" b="0" dirty="0">
                <a:latin typeface="微软雅黑" panose="020B0503020204020204" pitchFamily="34" charset="-122"/>
                <a:ea typeface="微软雅黑" panose="020B0503020204020204" pitchFamily="34" charset="-122"/>
              </a:rPr>
              <a:t>&gt;</a:t>
            </a:r>
            <a:r>
              <a:rPr lang="zh-CN" altLang="en-US" b="0" dirty="0">
                <a:latin typeface="微软雅黑" panose="020B0503020204020204" pitchFamily="34" charset="-122"/>
                <a:ea typeface="微软雅黑" panose="020B0503020204020204" pitchFamily="34" charset="-122"/>
              </a:rPr>
              <a:t>中的</a:t>
            </a:r>
            <a:r>
              <a:rPr lang="en-US" altLang="zh-CN" b="0" dirty="0">
                <a:latin typeface="微软雅黑" panose="020B0503020204020204" pitchFamily="34" charset="-122"/>
                <a:ea typeface="微软雅黑" panose="020B0503020204020204" pitchFamily="34" charset="-122"/>
              </a:rPr>
              <a:t>files</a:t>
            </a:r>
          </a:p>
          <a:p>
            <a:pPr marL="385763" indent="-385763">
              <a:buFont typeface="+mj-lt"/>
              <a:buAutoNum type="alphaUcPeriod"/>
            </a:pPr>
            <a:r>
              <a:rPr lang="zh-CN" altLang="it-IT" b="0" dirty="0">
                <a:latin typeface="微软雅黑" panose="020B0503020204020204" pitchFamily="34" charset="-122"/>
                <a:ea typeface="微软雅黑" panose="020B0503020204020204" pitchFamily="34" charset="-122"/>
              </a:rPr>
              <a:t>只清除</a:t>
            </a:r>
            <a:r>
              <a:rPr lang="it-IT" altLang="zh-CN" b="0" dirty="0">
                <a:latin typeface="微软雅黑" panose="020B0503020204020204" pitchFamily="34" charset="-122"/>
                <a:ea typeface="微软雅黑" panose="020B0503020204020204" pitchFamily="34" charset="-122"/>
              </a:rPr>
              <a:t>data/data/&lt;packagename&gt;</a:t>
            </a:r>
            <a:r>
              <a:rPr lang="zh-CN" altLang="it-IT" b="0" dirty="0">
                <a:latin typeface="微软雅黑" panose="020B0503020204020204" pitchFamily="34" charset="-122"/>
                <a:ea typeface="微软雅黑" panose="020B0503020204020204" pitchFamily="34" charset="-122"/>
              </a:rPr>
              <a:t>中的</a:t>
            </a:r>
            <a:r>
              <a:rPr lang="it-IT" altLang="zh-CN" b="0" dirty="0">
                <a:latin typeface="微软雅黑" panose="020B0503020204020204" pitchFamily="34" charset="-122"/>
                <a:ea typeface="微软雅黑" panose="020B0503020204020204" pitchFamily="34" charset="-122"/>
              </a:rPr>
              <a:t>cache</a:t>
            </a:r>
          </a:p>
        </p:txBody>
      </p:sp>
      <p:sp>
        <p:nvSpPr>
          <p:cNvPr id="3" name="标题 2">
            <a:extLst>
              <a:ext uri="{FF2B5EF4-FFF2-40B4-BE49-F238E27FC236}">
                <a16:creationId xmlns:a16="http://schemas.microsoft.com/office/drawing/2014/main" id="{4EEA39D8-BE40-4893-949F-FCEAF6A828E9}"/>
              </a:ext>
            </a:extLst>
          </p:cNvPr>
          <p:cNvSpPr>
            <a:spLocks noGrp="1"/>
          </p:cNvSpPr>
          <p:nvPr>
            <p:ph type="title"/>
          </p:nvPr>
        </p:nvSpPr>
        <p:spPr/>
        <p:txBody>
          <a:bodyPr/>
          <a:lstStyle/>
          <a:p>
            <a:r>
              <a:rPr lang="en-US" altLang="zh-CN" dirty="0"/>
              <a:t> </a:t>
            </a:r>
            <a:r>
              <a:rPr lang="zh-CN" altLang="en-US" dirty="0"/>
              <a:t>请反馈：</a:t>
            </a:r>
          </a:p>
        </p:txBody>
      </p:sp>
    </p:spTree>
    <p:extLst>
      <p:ext uri="{BB962C8B-B14F-4D97-AF65-F5344CB8AC3E}">
        <p14:creationId xmlns:p14="http://schemas.microsoft.com/office/powerpoint/2010/main" val="384583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0F1603-EB08-47E7-AFB9-5D36D2235AA6}"/>
              </a:ext>
            </a:extLst>
          </p:cNvPr>
          <p:cNvSpPr txBox="1"/>
          <p:nvPr>
            <p:custDataLst>
              <p:tags r:id="rId2"/>
            </p:custDataLst>
          </p:nvPr>
        </p:nvSpPr>
        <p:spPr>
          <a:xfrm>
            <a:off x="914876" y="476251"/>
            <a:ext cx="7314248" cy="119996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square" rtlCol="0" anchor="ctr" anchorCtr="0">
            <a:noAutofit/>
          </a:bodyPr>
          <a:lstStyle/>
          <a:p>
            <a:pPr algn="l" fontAlgn="auto">
              <a:spcBef>
                <a:spcPts val="0"/>
              </a:spcBef>
              <a:spcAft>
                <a:spcPts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打开手机设置，选择应用管理，选择任意一个</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App</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，然后你会看到两个按钮，一个是清除缓存，另一个是清除数据，那么当我们点击清除数据的时候清除的是哪里的数据？</a:t>
            </a:r>
          </a:p>
        </p:txBody>
      </p:sp>
      <p:sp>
        <p:nvSpPr>
          <p:cNvPr id="7" name="文本框 6">
            <a:extLst>
              <a:ext uri="{FF2B5EF4-FFF2-40B4-BE49-F238E27FC236}">
                <a16:creationId xmlns:a16="http://schemas.microsoft.com/office/drawing/2014/main" id="{2E410F8E-6802-46CC-87CD-A72B14423AE6}"/>
              </a:ext>
            </a:extLst>
          </p:cNvPr>
          <p:cNvSpPr txBox="1"/>
          <p:nvPr>
            <p:custDataLst>
              <p:tags r:id="rId3"/>
            </p:custDataLst>
          </p:nvPr>
        </p:nvSpPr>
        <p:spPr>
          <a:xfrm>
            <a:off x="1441602" y="2089547"/>
            <a:ext cx="6399966" cy="482204"/>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清除</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data/data/&lt;</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packagename</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files</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lib</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databases</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b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shared_prefs</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等等</a:t>
            </a:r>
          </a:p>
        </p:txBody>
      </p:sp>
      <p:sp>
        <p:nvSpPr>
          <p:cNvPr id="8" name="文本框 7">
            <a:extLst>
              <a:ext uri="{FF2B5EF4-FFF2-40B4-BE49-F238E27FC236}">
                <a16:creationId xmlns:a16="http://schemas.microsoft.com/office/drawing/2014/main" id="{3F6C6F9A-8396-444F-8445-FB5A649B0769}"/>
              </a:ext>
            </a:extLst>
          </p:cNvPr>
          <p:cNvSpPr txBox="1"/>
          <p:nvPr>
            <p:custDataLst>
              <p:tags r:id="rId4"/>
            </p:custDataLst>
          </p:nvPr>
        </p:nvSpPr>
        <p:spPr>
          <a:xfrm>
            <a:off x="1441602" y="2732485"/>
            <a:ext cx="6399966" cy="482204"/>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清除</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storage/emulated/0/Android/data/&lt;</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packagename</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中的文件</a:t>
            </a:r>
          </a:p>
        </p:txBody>
      </p:sp>
      <p:sp>
        <p:nvSpPr>
          <p:cNvPr id="9" name="文本框 8">
            <a:extLst>
              <a:ext uri="{FF2B5EF4-FFF2-40B4-BE49-F238E27FC236}">
                <a16:creationId xmlns:a16="http://schemas.microsoft.com/office/drawing/2014/main" id="{577ED70E-0923-43AC-8C65-F04F5B99728A}"/>
              </a:ext>
            </a:extLst>
          </p:cNvPr>
          <p:cNvSpPr txBox="1"/>
          <p:nvPr>
            <p:custDataLst>
              <p:tags r:id="rId5"/>
            </p:custDataLst>
          </p:nvPr>
        </p:nvSpPr>
        <p:spPr>
          <a:xfrm>
            <a:off x="1441602" y="3375422"/>
            <a:ext cx="6399966" cy="482204"/>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只清除</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data/data/&lt;</a:t>
            </a:r>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packagename</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files</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E0F70D44-19BA-428E-8794-324988C85A83}"/>
              </a:ext>
            </a:extLst>
          </p:cNvPr>
          <p:cNvSpPr txBox="1"/>
          <p:nvPr>
            <p:custDataLst>
              <p:tags r:id="rId6"/>
            </p:custDataLst>
          </p:nvPr>
        </p:nvSpPr>
        <p:spPr>
          <a:xfrm>
            <a:off x="1441602" y="4018360"/>
            <a:ext cx="6399966" cy="482204"/>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it-IT"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只清除</a:t>
            </a:r>
            <a:r>
              <a:rPr lang="it-IT"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data/data/&lt;packagename&gt;</a:t>
            </a:r>
            <a:r>
              <a:rPr lang="zh-CN" altLang="it-IT"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it-IT"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16E80BC4-6D0F-4052-8A9D-BF606ECE5276}"/>
              </a:ext>
            </a:extLst>
          </p:cNvPr>
          <p:cNvSpPr>
            <a:spLocks noChangeAspect="1"/>
          </p:cNvSpPr>
          <p:nvPr>
            <p:custDataLst>
              <p:tags r:id="rId7"/>
            </p:custDataLst>
          </p:nvPr>
        </p:nvSpPr>
        <p:spPr>
          <a:xfrm>
            <a:off x="791580" y="2137767"/>
            <a:ext cx="385763" cy="385763"/>
          </a:xfrm>
          <a:prstGeom prst="rect">
            <a:avLst/>
          </a:prstGeom>
          <a:solidFill>
            <a:srgbClr val="00FF00"/>
          </a:solidFill>
          <a:ln w="254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418C0A7B-C562-45CE-ABED-C78475DDC004}"/>
              </a:ext>
            </a:extLst>
          </p:cNvPr>
          <p:cNvSpPr>
            <a:spLocks noChangeAspect="1"/>
          </p:cNvSpPr>
          <p:nvPr>
            <p:custDataLst>
              <p:tags r:id="rId8"/>
            </p:custDataLst>
          </p:nvPr>
        </p:nvSpPr>
        <p:spPr>
          <a:xfrm>
            <a:off x="791580" y="2780704"/>
            <a:ext cx="385763" cy="385763"/>
          </a:xfrm>
          <a:prstGeom prst="rect">
            <a:avLst/>
          </a:prstGeom>
          <a:solidFill>
            <a:srgbClr val="00FF00"/>
          </a:solidFill>
          <a:ln w="254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63DEBC74-8600-4191-98EF-7D84E54A578F}"/>
              </a:ext>
            </a:extLst>
          </p:cNvPr>
          <p:cNvSpPr>
            <a:spLocks noChangeAspect="1"/>
          </p:cNvSpPr>
          <p:nvPr>
            <p:custDataLst>
              <p:tags r:id="rId9"/>
            </p:custDataLst>
          </p:nvPr>
        </p:nvSpPr>
        <p:spPr>
          <a:xfrm>
            <a:off x="791580" y="3423642"/>
            <a:ext cx="385763" cy="385763"/>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38971367-272F-429E-9E66-FC81DB7284E3}"/>
              </a:ext>
            </a:extLst>
          </p:cNvPr>
          <p:cNvSpPr>
            <a:spLocks noChangeAspect="1"/>
          </p:cNvSpPr>
          <p:nvPr>
            <p:custDataLst>
              <p:tags r:id="rId10"/>
            </p:custDataLst>
          </p:nvPr>
        </p:nvSpPr>
        <p:spPr>
          <a:xfrm>
            <a:off x="791580" y="4066579"/>
            <a:ext cx="385763" cy="385763"/>
          </a:xfrm>
          <a:prstGeom prst="rect">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C71EB38F-BCC4-4C79-A4B9-12B4608CB9CE}"/>
              </a:ext>
            </a:extLst>
          </p:cNvPr>
          <p:cNvSpPr/>
          <p:nvPr>
            <p:custDataLst>
              <p:tags r:id="rId11"/>
            </p:custDataLst>
          </p:nvPr>
        </p:nvSpPr>
        <p:spPr>
          <a:xfrm>
            <a:off x="6686074" y="4661297"/>
            <a:ext cx="1157288" cy="30861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8C575416-B43F-4FB4-9C9A-145304D243A8}"/>
              </a:ext>
            </a:extLst>
          </p:cNvPr>
          <p:cNvGrpSpPr/>
          <p:nvPr>
            <p:custDataLst>
              <p:tags r:id="rId12"/>
            </p:custDataLst>
          </p:nvPr>
        </p:nvGrpSpPr>
        <p:grpSpPr>
          <a:xfrm>
            <a:off x="0" y="0"/>
            <a:ext cx="9142810" cy="490220"/>
            <a:chOff x="-795" y="0"/>
            <a:chExt cx="12190413" cy="653627"/>
          </a:xfrm>
        </p:grpSpPr>
        <p:sp>
          <p:nvSpPr>
            <p:cNvPr id="16" name="TitleBackground">
              <a:extLst>
                <a:ext uri="{FF2B5EF4-FFF2-40B4-BE49-F238E27FC236}">
                  <a16:creationId xmlns:a16="http://schemas.microsoft.com/office/drawing/2014/main" id="{50CD39DA-90F5-431B-A577-BF63F2B6AA14}"/>
                </a:ext>
              </a:extLst>
            </p:cNvPr>
            <p:cNvSpPr/>
            <p:nvPr>
              <p:custDataLst>
                <p:tags r:id="rId14"/>
              </p:custDataLst>
            </p:nvPr>
          </p:nvSpPr>
          <p:spPr>
            <a:xfrm>
              <a:off x="-795" y="0"/>
              <a:ext cx="12190413"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17" name="ColorBlock">
              <a:extLst>
                <a:ext uri="{FF2B5EF4-FFF2-40B4-BE49-F238E27FC236}">
                  <a16:creationId xmlns:a16="http://schemas.microsoft.com/office/drawing/2014/main" id="{77692FD0-DAE7-4373-B1BC-F40B571D8754}"/>
                </a:ext>
              </a:extLst>
            </p:cNvPr>
            <p:cNvSpPr/>
            <p:nvPr>
              <p:custDataLst>
                <p:tags r:id="rId15"/>
              </p:custDataLst>
            </p:nvPr>
          </p:nvSpPr>
          <p:spPr>
            <a:xfrm>
              <a:off x="-795"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18" name="TypeText">
              <a:extLst>
                <a:ext uri="{FF2B5EF4-FFF2-40B4-BE49-F238E27FC236}">
                  <a16:creationId xmlns:a16="http://schemas.microsoft.com/office/drawing/2014/main" id="{5286F48E-7C59-488C-AD16-398F575FB71D}"/>
                </a:ext>
              </a:extLst>
            </p:cNvPr>
            <p:cNvSpPr txBox="1"/>
            <p:nvPr>
              <p:custDataLst>
                <p:tags r:id="rId16"/>
              </p:custDataLst>
            </p:nvPr>
          </p:nvSpPr>
          <p:spPr>
            <a:xfrm>
              <a:off x="337872"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658BE8DC-7346-4038-ABE7-8598F90D88C8}"/>
                </a:ext>
              </a:extLst>
            </p:cNvPr>
            <p:cNvSpPr txBox="1"/>
            <p:nvPr>
              <p:custDataLst>
                <p:tags r:id="rId17"/>
              </p:custDataLst>
            </p:nvPr>
          </p:nvSpPr>
          <p:spPr>
            <a:xfrm>
              <a:off x="1669678" y="145627"/>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15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54DEEE09-F1EF-6D33-9DDE-312B224692D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44832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7"/>
          <p:cNvSpPr>
            <a:spLocks noChangeArrowheads="1"/>
          </p:cNvSpPr>
          <p:nvPr/>
        </p:nvSpPr>
        <p:spPr bwMode="auto">
          <a:xfrm>
            <a:off x="730686" y="2179638"/>
            <a:ext cx="759301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600" dirty="0">
                <a:solidFill>
                  <a:srgbClr val="11026E"/>
                </a:solidFill>
                <a:ea typeface="微软雅黑" panose="020B0503020204020204" pitchFamily="34" charset="-122"/>
                <a:sym typeface="微软雅黑" panose="020B0503020204020204" pitchFamily="34" charset="-122"/>
              </a:rPr>
              <a:t>6-2 </a:t>
            </a:r>
            <a:r>
              <a:rPr lang="zh-CN" altLang="en-US" sz="3600" dirty="0">
                <a:solidFill>
                  <a:srgbClr val="11026E"/>
                </a:solidFill>
                <a:ea typeface="微软雅黑" panose="020B0503020204020204" pitchFamily="34" charset="-122"/>
                <a:sym typeface="微软雅黑" panose="020B0503020204020204" pitchFamily="34" charset="-122"/>
              </a:rPr>
              <a:t>内部存储文件的数据存取</a:t>
            </a:r>
          </a:p>
        </p:txBody>
      </p:sp>
      <p:cxnSp>
        <p:nvCxnSpPr>
          <p:cNvPr id="64" name="直接连接符 63"/>
          <p:cNvCxnSpPr/>
          <p:nvPr/>
        </p:nvCxnSpPr>
        <p:spPr>
          <a:xfrm>
            <a:off x="1178066" y="3117850"/>
            <a:ext cx="6694487" cy="95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29" name="Text Box 53"/>
          <p:cNvSpPr txBox="1">
            <a:spLocks noChangeArrowheads="1"/>
          </p:cNvSpPr>
          <p:nvPr/>
        </p:nvSpPr>
        <p:spPr bwMode="auto">
          <a:xfrm>
            <a:off x="698937" y="695325"/>
            <a:ext cx="7624762"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600" b="1" dirty="0">
                <a:solidFill>
                  <a:srgbClr val="D2431C"/>
                </a:solidFill>
              </a:rPr>
              <a:t>《Android</a:t>
            </a:r>
            <a:r>
              <a:rPr lang="zh-CN" altLang="en-US" sz="2600" b="1" dirty="0">
                <a:solidFill>
                  <a:srgbClr val="D2431C"/>
                </a:solidFill>
              </a:rPr>
              <a:t>移动应用程序设计</a:t>
            </a:r>
            <a:r>
              <a:rPr lang="en-US" altLang="zh-CN" sz="2600" b="1" dirty="0">
                <a:solidFill>
                  <a:srgbClr val="D2431C"/>
                </a:solidFill>
              </a:rPr>
              <a:t>》</a:t>
            </a:r>
          </a:p>
          <a:p>
            <a:pPr algn="ctr" eaLnBrk="1" hangingPunct="1"/>
            <a:r>
              <a:rPr lang="zh-CN" altLang="en-US" sz="2600" b="1" dirty="0">
                <a:solidFill>
                  <a:srgbClr val="D2431C"/>
                </a:solidFill>
              </a:rPr>
              <a:t>第六章 数据存储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8" presetClass="entr" presetSubtype="12" fill="hold" grpId="0" nodeType="afterEffect">
                                  <p:stCondLst>
                                    <p:cond delay="0"/>
                                  </p:stCondLst>
                                  <p:iterate type="lt">
                                    <p:tmPct val="0"/>
                                  </p:iterate>
                                  <p:childTnLst>
                                    <p:set>
                                      <p:cBhvr>
                                        <p:cTn id="10" dur="1" fill="hold">
                                          <p:stCondLst>
                                            <p:cond delay="0"/>
                                          </p:stCondLst>
                                        </p:cTn>
                                        <p:tgtEl>
                                          <p:spTgt spid="62"/>
                                        </p:tgtEl>
                                        <p:attrNameLst>
                                          <p:attrName>style.visibility</p:attrName>
                                        </p:attrNameLst>
                                      </p:cBhvr>
                                      <p:to>
                                        <p:strVal val="visible"/>
                                      </p:to>
                                    </p:set>
                                    <p:animEffect transition="in" filter="strips(downLeft)">
                                      <p:cBhvr>
                                        <p:cTn id="1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2. </a:t>
            </a:r>
            <a:r>
              <a:rPr lang="zh-CN" altLang="en-US" sz="3000" b="1" dirty="0">
                <a:solidFill>
                  <a:srgbClr val="11026E"/>
                </a:solidFill>
                <a:latin typeface="Times New Roman" panose="02020603050405020304" pitchFamily="18" charset="0"/>
              </a:rPr>
              <a:t>内部存储文件存储方法</a:t>
            </a:r>
          </a:p>
        </p:txBody>
      </p:sp>
      <p:sp>
        <p:nvSpPr>
          <p:cNvPr id="36867" name="Rectangle 3"/>
          <p:cNvSpPr>
            <a:spLocks noGrp="1" noChangeArrowheads="1"/>
          </p:cNvSpPr>
          <p:nvPr>
            <p:ph type="body" idx="4294967295"/>
          </p:nvPr>
        </p:nvSpPr>
        <p:spPr bwMode="auto">
          <a:xfrm>
            <a:off x="409575" y="1054735"/>
            <a:ext cx="8315325"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Android</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系统不仅支持</a:t>
            </a:r>
            <a:r>
              <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Java</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的</a:t>
            </a:r>
            <a:r>
              <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IO</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类和方法，还提供了能够简化读写流式文件过程的方法：</a:t>
            </a:r>
          </a:p>
          <a:p>
            <a:pPr>
              <a:lnSpc>
                <a:spcPct val="100000"/>
              </a:lnSpc>
              <a:buFont typeface="Arial" panose="020B0604020202020204" pitchFamily="34" charset="0"/>
              <a:buNone/>
            </a:pPr>
            <a:r>
              <a:rPr lang="en-US" altLang="zh-CN"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		openFileOutput(filename, mode )</a:t>
            </a:r>
            <a:r>
              <a:rPr lang="zh-CN" altLang="en-US"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，为写入数据而打开文件，返回输出流</a:t>
            </a:r>
            <a:r>
              <a:rPr lang="en-US" altLang="zh-CN"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FileOutputStream</a:t>
            </a:r>
            <a:r>
              <a:rPr lang="zh-CN" altLang="en-US"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a:t>
            </a:r>
          </a:p>
          <a:p>
            <a:pPr>
              <a:lnSpc>
                <a:spcPct val="100000"/>
              </a:lnSpc>
              <a:buFont typeface="Arial" panose="020B0604020202020204" pitchFamily="34" charset="0"/>
              <a:buNone/>
            </a:pPr>
            <a:r>
              <a:rPr lang="en-US" altLang="zh-CN"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dirty="0" err="1">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openFileInput</a:t>
            </a:r>
            <a:r>
              <a:rPr lang="en-US" altLang="zh-CN"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(filename ),</a:t>
            </a:r>
            <a:r>
              <a:rPr lang="zh-CN" altLang="en-US"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为读入数据而打开文件，返回输入流</a:t>
            </a:r>
            <a:r>
              <a:rPr lang="en-US" altLang="zh-CN"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FileInputStream</a:t>
            </a:r>
            <a:r>
              <a:rPr lang="zh-CN" altLang="en-US" sz="2400" dirty="0">
                <a:solidFill>
                  <a:srgbClr val="CC0000"/>
                </a:solidFill>
                <a:latin typeface="Times New Roman" panose="02020603050405020304" pitchFamily="18" charset="0"/>
                <a:ea typeface="微软雅黑 Light" panose="020B0502040204020203" pitchFamily="34" charset="-122"/>
                <a:cs typeface="Times New Roman" panose="02020603050405020304" pitchFamily="18" charset="0"/>
              </a:rPr>
              <a:t>；</a:t>
            </a:r>
          </a:p>
          <a:p>
            <a:pPr lvl="1"/>
            <a:r>
              <a:rPr lang="zh-CN" altLang="en-US" b="0" dirty="0">
                <a:latin typeface="+mn-ea"/>
              </a:rPr>
              <a:t>第一个参数是</a:t>
            </a:r>
            <a:r>
              <a:rPr lang="zh-CN" altLang="en-US" dirty="0">
                <a:solidFill>
                  <a:srgbClr val="FF0066"/>
                </a:solidFill>
                <a:latin typeface="+mn-ea"/>
              </a:rPr>
              <a:t>文件创建时使用的名称</a:t>
            </a:r>
            <a:r>
              <a:rPr lang="zh-CN" altLang="en-US" b="0" dirty="0">
                <a:latin typeface="+mn-ea"/>
              </a:rPr>
              <a:t>，注意这里指定的文件名不可以包含路径，因为所有文件都是默认储存到 </a:t>
            </a:r>
            <a:r>
              <a:rPr lang="en-US" altLang="zh-CN" b="0" dirty="0">
                <a:latin typeface="+mn-ea"/>
              </a:rPr>
              <a:t>/data/data/&lt;</a:t>
            </a:r>
            <a:r>
              <a:rPr lang="zh-CN" altLang="en-US" b="0" dirty="0">
                <a:latin typeface="+mn-ea"/>
              </a:rPr>
              <a:t>包名</a:t>
            </a:r>
            <a:r>
              <a:rPr lang="en-US" altLang="zh-CN" b="0" dirty="0">
                <a:latin typeface="+mn-ea"/>
              </a:rPr>
              <a:t>&gt;/files/ </a:t>
            </a:r>
            <a:r>
              <a:rPr lang="zh-CN" altLang="en-US" b="0" dirty="0">
                <a:latin typeface="+mn-ea"/>
              </a:rPr>
              <a:t>目录下的。</a:t>
            </a:r>
          </a:p>
          <a:p>
            <a:pPr lvl="1"/>
            <a:r>
              <a:rPr lang="zh-CN" altLang="en-US" b="0" dirty="0">
                <a:latin typeface="+mn-ea"/>
              </a:rPr>
              <a:t>第二个参数是</a:t>
            </a:r>
            <a:r>
              <a:rPr lang="zh-CN" altLang="en-US" dirty="0">
                <a:solidFill>
                  <a:srgbClr val="FF0066"/>
                </a:solidFill>
                <a:latin typeface="+mn-ea"/>
              </a:rPr>
              <a:t>文件的操作模式</a:t>
            </a:r>
            <a:r>
              <a:rPr lang="zh-CN" altLang="en-US" b="0" dirty="0">
                <a:latin typeface="+mn-ea"/>
              </a:rPr>
              <a:t>，主要有两种模式可选，</a:t>
            </a:r>
            <a:r>
              <a:rPr lang="en-US" altLang="zh-CN" dirty="0">
                <a:latin typeface="+mn-ea"/>
              </a:rPr>
              <a:t>MODE_PRIVATE</a:t>
            </a:r>
            <a:r>
              <a:rPr lang="zh-CN" altLang="en-US" dirty="0">
                <a:latin typeface="+mn-ea"/>
              </a:rPr>
              <a:t>（覆盖原文） 和 </a:t>
            </a:r>
            <a:r>
              <a:rPr lang="en-US" altLang="zh-CN" dirty="0">
                <a:latin typeface="+mn-ea"/>
              </a:rPr>
              <a:t>MODE_APPEND</a:t>
            </a:r>
            <a:r>
              <a:rPr lang="zh-CN" altLang="en-US" dirty="0">
                <a:latin typeface="+mn-ea"/>
              </a:rPr>
              <a:t>（追加内容）</a:t>
            </a:r>
            <a:r>
              <a:rPr lang="zh-CN" altLang="en-US" b="0" dirty="0">
                <a:latin typeface="+mn-ea"/>
              </a:rPr>
              <a:t> 。</a:t>
            </a:r>
            <a:endParaRPr lang="en-US" altLang="zh-CN" b="0" dirty="0">
              <a:latin typeface="+mn-ea"/>
            </a:endParaRPr>
          </a:p>
          <a:p>
            <a:pPr>
              <a:lnSpc>
                <a:spcPct val="100000"/>
              </a:lnSpc>
            </a:pPr>
            <a:endPar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3. </a:t>
            </a:r>
            <a:r>
              <a:rPr lang="zh-CN" altLang="en-US" sz="3000" b="1" dirty="0">
                <a:solidFill>
                  <a:srgbClr val="11026E"/>
                </a:solidFill>
                <a:latin typeface="Times New Roman" panose="02020603050405020304" pitchFamily="18" charset="0"/>
              </a:rPr>
              <a:t>操作流程</a:t>
            </a:r>
          </a:p>
        </p:txBody>
      </p:sp>
      <p:sp>
        <p:nvSpPr>
          <p:cNvPr id="36867" name="Rectangle 3"/>
          <p:cNvSpPr>
            <a:spLocks noGrp="1" noChangeArrowheads="1"/>
          </p:cNvSpPr>
          <p:nvPr>
            <p:ph type="body" idx="4294967295"/>
          </p:nvPr>
        </p:nvSpPr>
        <p:spPr bwMode="auto">
          <a:xfrm>
            <a:off x="409575" y="1082675"/>
            <a:ext cx="8519680"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100000"/>
              </a:lnSpc>
              <a:buNone/>
            </a:pPr>
            <a:r>
              <a:rPr lang="zh-CN" altLang="zh-CN" sz="2400" dirty="0">
                <a:solidFill>
                  <a:srgbClr val="19097B"/>
                </a:solidFill>
                <a:latin typeface="微软雅黑 Light" panose="020B0502040204020203" pitchFamily="34" charset="-122"/>
                <a:ea typeface="微软雅黑 Light" panose="020B0502040204020203" pitchFamily="34" charset="-122"/>
                <a:cs typeface="Times New Roman" panose="02020603050405020304" pitchFamily="18" charset="0"/>
              </a:rPr>
              <a:t>以内存文本文件的读操作为例，操作流程如下：</a:t>
            </a:r>
          </a:p>
          <a:p>
            <a:pPr lvl="0">
              <a:lnSpc>
                <a:spcPct val="100000"/>
              </a:lnSpc>
            </a:pP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通过</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Context</a:t>
            </a: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openFileInput()</a:t>
            </a: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方法获取输入流，参考代码：</a:t>
            </a:r>
          </a:p>
          <a:p>
            <a:pPr marL="0" indent="0">
              <a:lnSpc>
                <a:spcPct val="100000"/>
              </a:lnSpc>
              <a:buNone/>
            </a:pP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FileInputStream fis = openFileInput(“test.dat”);</a:t>
            </a:r>
            <a:endParaRPr lang="zh-CN"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0">
              <a:lnSpc>
                <a:spcPct val="100000"/>
              </a:lnSpc>
            </a:pP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fis</a:t>
            </a: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转换成带行缓冲的高级流</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BufferedReader</a:t>
            </a: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，参考代码：</a:t>
            </a:r>
          </a:p>
          <a:p>
            <a:pPr marL="0" indent="0">
              <a:lnSpc>
                <a:spcPct val="100000"/>
              </a:lnSpc>
              <a:buNone/>
            </a:pP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BufferedReader br = </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BufferedReader( </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InputStreamReader(fis));</a:t>
            </a:r>
            <a:endParaRPr lang="zh-CN"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0">
              <a:lnSpc>
                <a:spcPct val="100000"/>
              </a:lnSpc>
            </a:pP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readLine()</a:t>
            </a: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方法一行一行地读取文本数据，参考代码：</a:t>
            </a:r>
          </a:p>
          <a:p>
            <a:pPr marL="0" indent="0">
              <a:lnSpc>
                <a:spcPct val="100000"/>
              </a:lnSpc>
              <a:buNone/>
            </a:pP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String s = br.readLine();</a:t>
            </a:r>
            <a:endPar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0">
              <a:lnSpc>
                <a:spcPct val="100000"/>
              </a:lnSpc>
            </a:pP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操作完成后使用</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br.close()</a:t>
            </a:r>
            <a:r>
              <a:rPr lang="zh-CN"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方法关闭流。</a:t>
            </a:r>
          </a:p>
          <a:p>
            <a:endParaRPr lang="zh-CN" altLang="zh-CN" sz="2400" dirty="0">
              <a:solidFill>
                <a:srgbClr val="19097B"/>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矩形 3"/>
          <p:cNvSpPr/>
          <p:nvPr/>
        </p:nvSpPr>
        <p:spPr>
          <a:xfrm>
            <a:off x="595" y="0"/>
            <a:ext cx="7703753" cy="3416320"/>
          </a:xfrm>
          <a:prstGeom prst="rect">
            <a:avLst/>
          </a:prstGeom>
          <a:solidFill>
            <a:schemeClr val="accent2">
              <a:lumMod val="20000"/>
              <a:lumOff val="80000"/>
            </a:schemeClr>
          </a:solidFill>
          <a:ln>
            <a:solidFill>
              <a:schemeClr val="accent1"/>
            </a:solidFill>
          </a:ln>
        </p:spPr>
        <p:txBody>
          <a:bodyPr wrap="square">
            <a:spAutoFit/>
          </a:bodyPr>
          <a:lstStyle/>
          <a:p>
            <a:pPr algn="l" fontAlgn="auto">
              <a:spcBef>
                <a:spcPts val="0"/>
              </a:spcBef>
              <a:spcAft>
                <a:spcPts val="0"/>
              </a:spcAft>
            </a:pPr>
            <a:r>
              <a:rPr lang="en-US" altLang="zh-CN" sz="1800">
                <a:solidFill>
                  <a:prstClr val="black"/>
                </a:solidFill>
                <a:latin typeface="Palatino Linotype"/>
              </a:rPr>
              <a:t> public String </a:t>
            </a:r>
            <a:r>
              <a:rPr lang="en-US" altLang="zh-CN" sz="1800" b="1" err="1">
                <a:solidFill>
                  <a:srgbClr val="FF3399"/>
                </a:solidFill>
                <a:latin typeface="Palatino Linotype"/>
              </a:rPr>
              <a:t>loadFromInternalStorage</a:t>
            </a:r>
            <a:r>
              <a:rPr lang="en-US" altLang="zh-CN" sz="1800" b="1">
                <a:solidFill>
                  <a:srgbClr val="FF3399"/>
                </a:solidFill>
                <a:latin typeface="Palatino Linotype"/>
              </a:rPr>
              <a:t> () </a:t>
            </a:r>
            <a:r>
              <a:rPr lang="en-US" altLang="zh-CN" sz="1800">
                <a:solidFill>
                  <a:prstClr val="black"/>
                </a:solidFill>
                <a:latin typeface="Palatino Linotype"/>
              </a:rPr>
              <a:t>{</a:t>
            </a:r>
          </a:p>
          <a:p>
            <a:pPr algn="l" fontAlgn="auto">
              <a:spcBef>
                <a:spcPts val="0"/>
              </a:spcBef>
              <a:spcAft>
                <a:spcPts val="0"/>
              </a:spcAft>
            </a:pPr>
            <a:r>
              <a:rPr lang="en-US" altLang="zh-CN" sz="1800">
                <a:solidFill>
                  <a:prstClr val="black"/>
                </a:solidFill>
                <a:latin typeface="Palatino Linotype"/>
              </a:rPr>
              <a:t>        </a:t>
            </a:r>
            <a:r>
              <a:rPr lang="en-US" altLang="zh-CN" sz="1800" err="1">
                <a:solidFill>
                  <a:prstClr val="black"/>
                </a:solidFill>
                <a:latin typeface="Palatino Linotype"/>
              </a:rPr>
              <a:t>FileInputStream</a:t>
            </a:r>
            <a:r>
              <a:rPr lang="en-US" altLang="zh-CN" sz="1800">
                <a:solidFill>
                  <a:prstClr val="black"/>
                </a:solidFill>
                <a:latin typeface="Palatino Linotype"/>
              </a:rPr>
              <a:t> in = null;</a:t>
            </a:r>
          </a:p>
          <a:p>
            <a:pPr algn="l" fontAlgn="auto">
              <a:spcBef>
                <a:spcPts val="0"/>
              </a:spcBef>
              <a:spcAft>
                <a:spcPts val="0"/>
              </a:spcAft>
            </a:pPr>
            <a:r>
              <a:rPr lang="en-US" altLang="zh-CN" sz="1800">
                <a:solidFill>
                  <a:prstClr val="black"/>
                </a:solidFill>
                <a:latin typeface="Palatino Linotype"/>
              </a:rPr>
              <a:t>        </a:t>
            </a:r>
            <a:r>
              <a:rPr lang="en-US" altLang="zh-CN" sz="1800" err="1">
                <a:solidFill>
                  <a:prstClr val="black"/>
                </a:solidFill>
                <a:latin typeface="Palatino Linotype"/>
              </a:rPr>
              <a:t>BufferedReader</a:t>
            </a:r>
            <a:r>
              <a:rPr lang="en-US" altLang="zh-CN" sz="1800">
                <a:solidFill>
                  <a:prstClr val="black"/>
                </a:solidFill>
                <a:latin typeface="Palatino Linotype"/>
              </a:rPr>
              <a:t> reader = null;</a:t>
            </a:r>
          </a:p>
          <a:p>
            <a:pPr algn="l" fontAlgn="auto">
              <a:spcBef>
                <a:spcPts val="0"/>
              </a:spcBef>
              <a:spcAft>
                <a:spcPts val="0"/>
              </a:spcAft>
            </a:pPr>
            <a:r>
              <a:rPr lang="en-US" altLang="zh-CN" sz="1800">
                <a:solidFill>
                  <a:prstClr val="black"/>
                </a:solidFill>
                <a:latin typeface="Palatino Linotype"/>
              </a:rPr>
              <a:t>        </a:t>
            </a:r>
            <a:r>
              <a:rPr lang="en-US" altLang="zh-CN" sz="1800" err="1">
                <a:solidFill>
                  <a:prstClr val="black"/>
                </a:solidFill>
                <a:latin typeface="Palatino Linotype"/>
              </a:rPr>
              <a:t>StringBuilder</a:t>
            </a:r>
            <a:r>
              <a:rPr lang="en-US" altLang="zh-CN" sz="1800">
                <a:solidFill>
                  <a:prstClr val="black"/>
                </a:solidFill>
                <a:latin typeface="Palatino Linotype"/>
              </a:rPr>
              <a:t> content = new </a:t>
            </a:r>
            <a:r>
              <a:rPr lang="en-US" altLang="zh-CN" sz="1800" err="1">
                <a:solidFill>
                  <a:prstClr val="black"/>
                </a:solidFill>
                <a:latin typeface="Palatino Linotype"/>
              </a:rPr>
              <a:t>StringBuilder</a:t>
            </a:r>
            <a:r>
              <a:rPr lang="en-US" altLang="zh-CN" sz="1800">
                <a:solidFill>
                  <a:prstClr val="black"/>
                </a:solidFill>
                <a:latin typeface="Palatino Linotype"/>
              </a:rPr>
              <a:t>();</a:t>
            </a:r>
          </a:p>
          <a:p>
            <a:pPr algn="l" fontAlgn="auto">
              <a:spcBef>
                <a:spcPts val="0"/>
              </a:spcBef>
              <a:spcAft>
                <a:spcPts val="0"/>
              </a:spcAft>
            </a:pPr>
            <a:r>
              <a:rPr lang="en-US" altLang="zh-CN" sz="1800">
                <a:solidFill>
                  <a:prstClr val="black"/>
                </a:solidFill>
                <a:latin typeface="Palatino Linotype"/>
              </a:rPr>
              <a:t>        try {</a:t>
            </a:r>
          </a:p>
          <a:p>
            <a:pPr algn="l" fontAlgn="auto">
              <a:spcBef>
                <a:spcPts val="0"/>
              </a:spcBef>
              <a:spcAft>
                <a:spcPts val="0"/>
              </a:spcAft>
            </a:pPr>
            <a:r>
              <a:rPr lang="en-US" altLang="zh-CN" sz="1800">
                <a:solidFill>
                  <a:prstClr val="black"/>
                </a:solidFill>
                <a:latin typeface="Palatino Linotype"/>
              </a:rPr>
              <a:t>            </a:t>
            </a:r>
            <a:r>
              <a:rPr lang="en-US" altLang="zh-CN" sz="1800" b="1">
                <a:solidFill>
                  <a:srgbClr val="FF0000"/>
                </a:solidFill>
                <a:latin typeface="Palatino Linotype"/>
              </a:rPr>
              <a:t>in = </a:t>
            </a:r>
            <a:r>
              <a:rPr lang="en-US" altLang="zh-CN" sz="1800" b="1" err="1">
                <a:solidFill>
                  <a:srgbClr val="FF0000"/>
                </a:solidFill>
                <a:latin typeface="Palatino Linotype"/>
              </a:rPr>
              <a:t>openFileInput</a:t>
            </a:r>
            <a:r>
              <a:rPr lang="en-US" altLang="zh-CN" sz="1800" b="1">
                <a:solidFill>
                  <a:srgbClr val="FF0000"/>
                </a:solidFill>
                <a:latin typeface="Palatino Linotype"/>
              </a:rPr>
              <a:t>("data");</a:t>
            </a:r>
          </a:p>
          <a:p>
            <a:pPr algn="l" fontAlgn="auto">
              <a:spcBef>
                <a:spcPts val="0"/>
              </a:spcBef>
              <a:spcAft>
                <a:spcPts val="0"/>
              </a:spcAft>
            </a:pPr>
            <a:r>
              <a:rPr lang="zh-CN" altLang="en-US" sz="1800" b="1">
                <a:solidFill>
                  <a:srgbClr val="0033CC"/>
                </a:solidFill>
                <a:latin typeface="Palatino Linotype"/>
              </a:rPr>
              <a:t>            </a:t>
            </a:r>
            <a:r>
              <a:rPr lang="en-US" altLang="zh-CN" sz="1800" b="1">
                <a:solidFill>
                  <a:srgbClr val="0033CC"/>
                </a:solidFill>
                <a:latin typeface="Palatino Linotype"/>
              </a:rPr>
              <a:t>reader = new </a:t>
            </a:r>
            <a:r>
              <a:rPr lang="en-US" altLang="zh-CN" sz="1800" b="1" err="1">
                <a:solidFill>
                  <a:srgbClr val="0033CC"/>
                </a:solidFill>
                <a:latin typeface="Palatino Linotype"/>
              </a:rPr>
              <a:t>BufferedReader</a:t>
            </a:r>
            <a:r>
              <a:rPr lang="en-US" altLang="zh-CN" sz="1800" b="1">
                <a:solidFill>
                  <a:srgbClr val="0033CC"/>
                </a:solidFill>
                <a:latin typeface="Palatino Linotype"/>
              </a:rPr>
              <a:t>(new </a:t>
            </a:r>
            <a:r>
              <a:rPr lang="en-US" altLang="zh-CN" sz="1800" b="1" err="1">
                <a:solidFill>
                  <a:srgbClr val="0033CC"/>
                </a:solidFill>
                <a:latin typeface="Palatino Linotype"/>
              </a:rPr>
              <a:t>InputStreamReader</a:t>
            </a:r>
            <a:r>
              <a:rPr lang="en-US" altLang="zh-CN" sz="1800" b="1">
                <a:solidFill>
                  <a:srgbClr val="0033CC"/>
                </a:solidFill>
                <a:latin typeface="Palatino Linotype"/>
              </a:rPr>
              <a:t>(in));</a:t>
            </a:r>
          </a:p>
          <a:p>
            <a:pPr algn="l" fontAlgn="auto">
              <a:spcBef>
                <a:spcPts val="0"/>
              </a:spcBef>
              <a:spcAft>
                <a:spcPts val="0"/>
              </a:spcAft>
            </a:pPr>
            <a:r>
              <a:rPr lang="en-US" altLang="zh-CN" sz="1800">
                <a:solidFill>
                  <a:prstClr val="black"/>
                </a:solidFill>
                <a:latin typeface="Palatino Linotype"/>
              </a:rPr>
              <a:t>            String line = "";</a:t>
            </a:r>
          </a:p>
          <a:p>
            <a:pPr algn="l" fontAlgn="auto">
              <a:spcBef>
                <a:spcPts val="0"/>
              </a:spcBef>
              <a:spcAft>
                <a:spcPts val="0"/>
              </a:spcAft>
            </a:pPr>
            <a:r>
              <a:rPr lang="en-US" altLang="zh-CN" sz="1800" b="1">
                <a:solidFill>
                  <a:prstClr val="black"/>
                </a:solidFill>
                <a:latin typeface="Palatino Linotype"/>
              </a:rPr>
              <a:t>            while ((line = </a:t>
            </a:r>
            <a:r>
              <a:rPr lang="en-US" altLang="zh-CN" sz="1800" b="1" err="1">
                <a:solidFill>
                  <a:srgbClr val="FF0000"/>
                </a:solidFill>
                <a:latin typeface="Palatino Linotype"/>
              </a:rPr>
              <a:t>reader.readLine</a:t>
            </a:r>
            <a:r>
              <a:rPr lang="en-US" altLang="zh-CN" sz="1800" b="1">
                <a:solidFill>
                  <a:srgbClr val="FF0000"/>
                </a:solidFill>
                <a:latin typeface="Palatino Linotype"/>
              </a:rPr>
              <a:t>()</a:t>
            </a:r>
            <a:r>
              <a:rPr lang="en-US" altLang="zh-CN" sz="1800" b="1">
                <a:solidFill>
                  <a:prstClr val="black"/>
                </a:solidFill>
                <a:latin typeface="Palatino Linotype"/>
              </a:rPr>
              <a:t>) != null) {</a:t>
            </a:r>
          </a:p>
          <a:p>
            <a:pPr algn="l" fontAlgn="auto">
              <a:spcBef>
                <a:spcPts val="0"/>
              </a:spcBef>
              <a:spcAft>
                <a:spcPts val="0"/>
              </a:spcAft>
            </a:pPr>
            <a:r>
              <a:rPr lang="en-US" altLang="zh-CN" sz="1800" b="1">
                <a:solidFill>
                  <a:prstClr val="black"/>
                </a:solidFill>
                <a:latin typeface="Palatino Linotype"/>
              </a:rPr>
              <a:t>                </a:t>
            </a:r>
            <a:r>
              <a:rPr lang="en-US" altLang="zh-CN" sz="1800" b="1" err="1">
                <a:solidFill>
                  <a:prstClr val="black"/>
                </a:solidFill>
                <a:latin typeface="Palatino Linotype"/>
              </a:rPr>
              <a:t>content.append</a:t>
            </a:r>
            <a:r>
              <a:rPr lang="en-US" altLang="zh-CN" sz="1800" b="1">
                <a:solidFill>
                  <a:prstClr val="black"/>
                </a:solidFill>
                <a:latin typeface="Palatino Linotype"/>
              </a:rPr>
              <a:t>(line);</a:t>
            </a:r>
          </a:p>
          <a:p>
            <a:pPr algn="l" fontAlgn="auto">
              <a:spcBef>
                <a:spcPts val="0"/>
              </a:spcBef>
              <a:spcAft>
                <a:spcPts val="0"/>
              </a:spcAft>
            </a:pPr>
            <a:r>
              <a:rPr lang="en-US" altLang="zh-CN" sz="1800" b="1">
                <a:solidFill>
                  <a:prstClr val="black"/>
                </a:solidFill>
                <a:latin typeface="Palatino Linotype"/>
              </a:rPr>
              <a:t>            }</a:t>
            </a:r>
          </a:p>
          <a:p>
            <a:pPr algn="l" fontAlgn="auto">
              <a:spcBef>
                <a:spcPts val="0"/>
              </a:spcBef>
              <a:spcAft>
                <a:spcPts val="0"/>
              </a:spcAft>
            </a:pPr>
            <a:r>
              <a:rPr lang="en-US" altLang="zh-CN" sz="1800">
                <a:solidFill>
                  <a:prstClr val="black"/>
                </a:solidFill>
                <a:latin typeface="Palatino Linotype"/>
              </a:rPr>
              <a:t>        }</a:t>
            </a:r>
            <a:endParaRPr lang="zh-CN" altLang="en-US" sz="1800">
              <a:solidFill>
                <a:prstClr val="black"/>
              </a:solidFill>
              <a:latin typeface="Palatino Linotype"/>
            </a:endParaRPr>
          </a:p>
        </p:txBody>
      </p:sp>
      <p:sp>
        <p:nvSpPr>
          <p:cNvPr id="5" name="矩形 4"/>
          <p:cNvSpPr/>
          <p:nvPr/>
        </p:nvSpPr>
        <p:spPr>
          <a:xfrm>
            <a:off x="5579011" y="2001921"/>
            <a:ext cx="3564395" cy="3139321"/>
          </a:xfrm>
          <a:prstGeom prst="rect">
            <a:avLst/>
          </a:prstGeom>
          <a:solidFill>
            <a:schemeClr val="accent2">
              <a:lumMod val="20000"/>
              <a:lumOff val="80000"/>
            </a:schemeClr>
          </a:solidFill>
          <a:ln>
            <a:solidFill>
              <a:schemeClr val="accent1"/>
            </a:solidFill>
          </a:ln>
        </p:spPr>
        <p:txBody>
          <a:bodyPr wrap="square">
            <a:spAutoFit/>
          </a:bodyPr>
          <a:lstStyle/>
          <a:p>
            <a:pPr algn="l" fontAlgn="auto">
              <a:spcBef>
                <a:spcPts val="0"/>
              </a:spcBef>
              <a:spcAft>
                <a:spcPts val="0"/>
              </a:spcAft>
            </a:pPr>
            <a:r>
              <a:rPr lang="en-US" altLang="zh-CN" sz="1800">
                <a:solidFill>
                  <a:prstClr val="black"/>
                </a:solidFill>
                <a:latin typeface="Palatino Linotype"/>
              </a:rPr>
              <a:t>catch (</a:t>
            </a:r>
            <a:r>
              <a:rPr lang="en-US" altLang="zh-CN" sz="1800" err="1">
                <a:solidFill>
                  <a:prstClr val="black"/>
                </a:solidFill>
                <a:latin typeface="Palatino Linotype"/>
              </a:rPr>
              <a:t>IOException</a:t>
            </a:r>
            <a:r>
              <a:rPr lang="en-US" altLang="zh-CN" sz="1800">
                <a:solidFill>
                  <a:prstClr val="black"/>
                </a:solidFill>
                <a:latin typeface="Palatino Linotype"/>
              </a:rPr>
              <a:t> e) {</a:t>
            </a:r>
          </a:p>
          <a:p>
            <a:pPr algn="l" fontAlgn="auto">
              <a:spcBef>
                <a:spcPts val="0"/>
              </a:spcBef>
              <a:spcAft>
                <a:spcPts val="0"/>
              </a:spcAft>
            </a:pPr>
            <a:r>
              <a:rPr lang="en-US" altLang="zh-CN" sz="1800">
                <a:solidFill>
                  <a:prstClr val="black"/>
                </a:solidFill>
                <a:latin typeface="Palatino Linotype"/>
              </a:rPr>
              <a:t>            </a:t>
            </a:r>
            <a:r>
              <a:rPr lang="en-US" altLang="zh-CN" sz="1800" err="1">
                <a:solidFill>
                  <a:prstClr val="black"/>
                </a:solidFill>
                <a:latin typeface="Palatino Linotype"/>
              </a:rPr>
              <a:t>e.printStackTrace</a:t>
            </a:r>
            <a:r>
              <a:rPr lang="en-US" altLang="zh-CN" sz="1800">
                <a:solidFill>
                  <a:prstClr val="black"/>
                </a:solidFill>
                <a:latin typeface="Palatino Linotype"/>
              </a:rPr>
              <a:t>();</a:t>
            </a:r>
          </a:p>
          <a:p>
            <a:pPr algn="l" fontAlgn="auto">
              <a:spcBef>
                <a:spcPts val="0"/>
              </a:spcBef>
              <a:spcAft>
                <a:spcPts val="0"/>
              </a:spcAft>
            </a:pPr>
            <a:r>
              <a:rPr lang="en-US" altLang="zh-CN" sz="1800">
                <a:solidFill>
                  <a:prstClr val="black"/>
                </a:solidFill>
                <a:latin typeface="Palatino Linotype"/>
              </a:rPr>
              <a:t>        } finally {</a:t>
            </a:r>
          </a:p>
          <a:p>
            <a:pPr algn="l" fontAlgn="auto">
              <a:spcBef>
                <a:spcPts val="0"/>
              </a:spcBef>
              <a:spcAft>
                <a:spcPts val="0"/>
              </a:spcAft>
            </a:pPr>
            <a:r>
              <a:rPr lang="en-US" altLang="zh-CN" sz="1800">
                <a:solidFill>
                  <a:prstClr val="black"/>
                </a:solidFill>
                <a:latin typeface="Palatino Linotype"/>
              </a:rPr>
              <a:t>            if (reader != null) {</a:t>
            </a:r>
          </a:p>
          <a:p>
            <a:pPr algn="l" fontAlgn="auto">
              <a:spcBef>
                <a:spcPts val="0"/>
              </a:spcBef>
              <a:spcAft>
                <a:spcPts val="0"/>
              </a:spcAft>
            </a:pPr>
            <a:r>
              <a:rPr lang="en-US" altLang="zh-CN" sz="1800">
                <a:solidFill>
                  <a:prstClr val="black"/>
                </a:solidFill>
                <a:latin typeface="Palatino Linotype"/>
              </a:rPr>
              <a:t>                try {</a:t>
            </a:r>
          </a:p>
          <a:p>
            <a:pPr algn="l" fontAlgn="auto">
              <a:spcBef>
                <a:spcPts val="0"/>
              </a:spcBef>
              <a:spcAft>
                <a:spcPts val="0"/>
              </a:spcAft>
            </a:pPr>
            <a:r>
              <a:rPr lang="en-US" altLang="zh-CN" sz="1800">
                <a:solidFill>
                  <a:prstClr val="black"/>
                </a:solidFill>
                <a:latin typeface="Palatino Linotype"/>
              </a:rPr>
              <a:t>                    </a:t>
            </a:r>
            <a:r>
              <a:rPr lang="en-US" altLang="zh-CN" sz="1800" b="1" err="1">
                <a:solidFill>
                  <a:srgbClr val="FF0000"/>
                </a:solidFill>
                <a:latin typeface="Palatino Linotype"/>
              </a:rPr>
              <a:t>reader.close</a:t>
            </a:r>
            <a:r>
              <a:rPr lang="en-US" altLang="zh-CN" sz="1800" b="1">
                <a:solidFill>
                  <a:srgbClr val="FF0000"/>
                </a:solidFill>
                <a:latin typeface="Palatino Linotype"/>
              </a:rPr>
              <a:t>();</a:t>
            </a:r>
          </a:p>
          <a:p>
            <a:pPr algn="l" fontAlgn="auto">
              <a:spcBef>
                <a:spcPts val="0"/>
              </a:spcBef>
              <a:spcAft>
                <a:spcPts val="0"/>
              </a:spcAft>
            </a:pPr>
            <a:r>
              <a:rPr lang="en-US" altLang="zh-CN" sz="1800">
                <a:solidFill>
                  <a:prstClr val="black"/>
                </a:solidFill>
                <a:latin typeface="Palatino Linotype"/>
              </a:rPr>
              <a:t>                } catch (</a:t>
            </a:r>
            <a:r>
              <a:rPr lang="en-US" altLang="zh-CN" sz="1800" err="1">
                <a:solidFill>
                  <a:prstClr val="black"/>
                </a:solidFill>
                <a:latin typeface="Palatino Linotype"/>
              </a:rPr>
              <a:t>IOException</a:t>
            </a:r>
            <a:r>
              <a:rPr lang="en-US" altLang="zh-CN" sz="1800">
                <a:solidFill>
                  <a:prstClr val="black"/>
                </a:solidFill>
                <a:latin typeface="Palatino Linotype"/>
              </a:rPr>
              <a:t> e) {</a:t>
            </a:r>
          </a:p>
          <a:p>
            <a:pPr algn="l" fontAlgn="auto">
              <a:spcBef>
                <a:spcPts val="0"/>
              </a:spcBef>
              <a:spcAft>
                <a:spcPts val="0"/>
              </a:spcAft>
            </a:pPr>
            <a:r>
              <a:rPr lang="en-US" altLang="zh-CN" sz="1800">
                <a:solidFill>
                  <a:prstClr val="black"/>
                </a:solidFill>
                <a:latin typeface="Palatino Linotype"/>
              </a:rPr>
              <a:t>                    </a:t>
            </a:r>
            <a:r>
              <a:rPr lang="en-US" altLang="zh-CN" sz="1800" err="1">
                <a:solidFill>
                  <a:prstClr val="black"/>
                </a:solidFill>
                <a:latin typeface="Palatino Linotype"/>
              </a:rPr>
              <a:t>e.printStackTrace</a:t>
            </a:r>
            <a:r>
              <a:rPr lang="en-US" altLang="zh-CN" sz="1800">
                <a:solidFill>
                  <a:prstClr val="black"/>
                </a:solidFill>
                <a:latin typeface="Palatino Linotype"/>
              </a:rPr>
              <a:t>();</a:t>
            </a:r>
          </a:p>
          <a:p>
            <a:pPr algn="l" fontAlgn="auto">
              <a:spcBef>
                <a:spcPts val="0"/>
              </a:spcBef>
              <a:spcAft>
                <a:spcPts val="0"/>
              </a:spcAft>
            </a:pPr>
            <a:r>
              <a:rPr lang="en-US" altLang="zh-CN" sz="1800">
                <a:solidFill>
                  <a:prstClr val="black"/>
                </a:solidFill>
                <a:latin typeface="Palatino Linotype"/>
              </a:rPr>
              <a:t>                }} }</a:t>
            </a:r>
          </a:p>
          <a:p>
            <a:pPr algn="l" fontAlgn="auto">
              <a:spcBef>
                <a:spcPts val="0"/>
              </a:spcBef>
              <a:spcAft>
                <a:spcPts val="0"/>
              </a:spcAft>
            </a:pPr>
            <a:r>
              <a:rPr lang="en-US" altLang="zh-CN" sz="1800">
                <a:solidFill>
                  <a:prstClr val="black"/>
                </a:solidFill>
                <a:latin typeface="Palatino Linotype"/>
              </a:rPr>
              <a:t>        return </a:t>
            </a:r>
            <a:r>
              <a:rPr lang="en-US" altLang="zh-CN" sz="1800" err="1">
                <a:solidFill>
                  <a:prstClr val="black"/>
                </a:solidFill>
                <a:latin typeface="Palatino Linotype"/>
              </a:rPr>
              <a:t>content.toString</a:t>
            </a:r>
            <a:r>
              <a:rPr lang="en-US" altLang="zh-CN" sz="1800">
                <a:solidFill>
                  <a:prstClr val="black"/>
                </a:solidFill>
                <a:latin typeface="Palatino Linotype"/>
              </a:rPr>
              <a:t>();</a:t>
            </a:r>
          </a:p>
          <a:p>
            <a:pPr algn="l" fontAlgn="auto">
              <a:spcBef>
                <a:spcPts val="0"/>
              </a:spcBef>
              <a:spcAft>
                <a:spcPts val="0"/>
              </a:spcAft>
            </a:pPr>
            <a:r>
              <a:rPr lang="en-US" altLang="zh-CN" sz="1800">
                <a:solidFill>
                  <a:prstClr val="black"/>
                </a:solidFill>
                <a:latin typeface="Palatino Linotype"/>
              </a:rPr>
              <a:t>    }</a:t>
            </a:r>
            <a:endParaRPr lang="zh-CN" altLang="en-US" sz="1800">
              <a:solidFill>
                <a:prstClr val="black"/>
              </a:solidFill>
              <a:latin typeface="Palatino Linotype"/>
            </a:endParaRPr>
          </a:p>
        </p:txBody>
      </p:sp>
      <p:sp>
        <p:nvSpPr>
          <p:cNvPr id="6" name="线形标注 1 5"/>
          <p:cNvSpPr/>
          <p:nvPr/>
        </p:nvSpPr>
        <p:spPr>
          <a:xfrm>
            <a:off x="4031940" y="195486"/>
            <a:ext cx="3672408" cy="648072"/>
          </a:xfrm>
          <a:prstGeom prst="borderCallout1">
            <a:avLst>
              <a:gd name="adj1" fmla="val 52934"/>
              <a:gd name="adj2" fmla="val -1211"/>
              <a:gd name="adj3" fmla="val 184243"/>
              <a:gd name="adj4" fmla="val -20292"/>
            </a:avLst>
          </a:prstGeom>
          <a:solidFill>
            <a:srgbClr val="FFC000"/>
          </a:solidFill>
          <a:ln w="28575">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zh-CN" altLang="en-US" sz="1800" b="1">
                <a:solidFill>
                  <a:prstClr val="black"/>
                </a:solidFill>
                <a:latin typeface="Palatino Linotype"/>
                <a:ea typeface="宋体" panose="02010600030101010101" pitchFamily="2" charset="-122"/>
              </a:rPr>
              <a:t>设置将要打开的存储文件名称</a:t>
            </a:r>
          </a:p>
        </p:txBody>
      </p:sp>
      <p:sp>
        <p:nvSpPr>
          <p:cNvPr id="7" name="线形标注 1 6"/>
          <p:cNvSpPr/>
          <p:nvPr/>
        </p:nvSpPr>
        <p:spPr>
          <a:xfrm>
            <a:off x="4626006" y="1043966"/>
            <a:ext cx="4428492" cy="648072"/>
          </a:xfrm>
          <a:prstGeom prst="borderCallout1">
            <a:avLst>
              <a:gd name="adj1" fmla="val 52934"/>
              <a:gd name="adj2" fmla="val -1211"/>
              <a:gd name="adj3" fmla="val 107118"/>
              <a:gd name="adj4" fmla="val -13869"/>
            </a:avLst>
          </a:prstGeom>
          <a:solidFill>
            <a:srgbClr val="FFC000"/>
          </a:solidFill>
          <a:ln w="28575">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zh-CN" altLang="en-US" sz="1800" b="1">
                <a:solidFill>
                  <a:prstClr val="black"/>
                </a:solidFill>
                <a:latin typeface="Palatino Linotype"/>
                <a:ea typeface="宋体" panose="02010600030101010101" pitchFamily="2" charset="-122"/>
              </a:rPr>
              <a:t> </a:t>
            </a:r>
            <a:r>
              <a:rPr lang="en-US" altLang="zh-CN" sz="1800" b="1" err="1">
                <a:solidFill>
                  <a:prstClr val="black"/>
                </a:solidFill>
                <a:latin typeface="Palatino Linotype"/>
                <a:ea typeface="宋体" panose="02010600030101010101" pitchFamily="2" charset="-122"/>
              </a:rPr>
              <a:t>FileInputStream</a:t>
            </a:r>
            <a:r>
              <a:rPr lang="en-US" altLang="zh-CN" sz="1800" b="1">
                <a:solidFill>
                  <a:prstClr val="black"/>
                </a:solidFill>
                <a:latin typeface="Palatino Linotype"/>
                <a:ea typeface="宋体" panose="02010600030101010101" pitchFamily="2" charset="-122"/>
              </a:rPr>
              <a:t> -&gt; </a:t>
            </a:r>
            <a:r>
              <a:rPr lang="en-US" altLang="zh-CN" sz="1800" b="1" err="1">
                <a:solidFill>
                  <a:prstClr val="black"/>
                </a:solidFill>
                <a:latin typeface="Palatino Linotype"/>
                <a:ea typeface="宋体" panose="02010600030101010101" pitchFamily="2" charset="-122"/>
              </a:rPr>
              <a:t>InputStreamReader</a:t>
            </a:r>
            <a:r>
              <a:rPr lang="en-US" altLang="zh-CN" sz="1800" b="1">
                <a:solidFill>
                  <a:prstClr val="black"/>
                </a:solidFill>
                <a:latin typeface="Palatino Linotype"/>
                <a:ea typeface="宋体" panose="02010600030101010101" pitchFamily="2" charset="-122"/>
              </a:rPr>
              <a:t> -&gt;</a:t>
            </a:r>
            <a:r>
              <a:rPr lang="en-US" altLang="zh-CN" sz="1800" b="1" err="1">
                <a:solidFill>
                  <a:prstClr val="black"/>
                </a:solidFill>
                <a:latin typeface="Palatino Linotype"/>
                <a:ea typeface="宋体" panose="02010600030101010101" pitchFamily="2" charset="-122"/>
              </a:rPr>
              <a:t>BufferedReader</a:t>
            </a:r>
            <a:endParaRPr lang="zh-CN" altLang="en-US" sz="1800" b="1">
              <a:solidFill>
                <a:prstClr val="black"/>
              </a:solidFill>
              <a:latin typeface="Palatino Linotype"/>
              <a:ea typeface="宋体" panose="02010600030101010101" pitchFamily="2" charset="-122"/>
            </a:endParaRPr>
          </a:p>
        </p:txBody>
      </p:sp>
      <p:sp>
        <p:nvSpPr>
          <p:cNvPr id="8" name="线形标注 1 7"/>
          <p:cNvSpPr/>
          <p:nvPr/>
        </p:nvSpPr>
        <p:spPr>
          <a:xfrm>
            <a:off x="521550" y="3446329"/>
            <a:ext cx="4428492" cy="853614"/>
          </a:xfrm>
          <a:prstGeom prst="borderCallout1">
            <a:avLst>
              <a:gd name="adj1" fmla="val 2714"/>
              <a:gd name="adj2" fmla="val 49972"/>
              <a:gd name="adj3" fmla="val -46734"/>
              <a:gd name="adj4" fmla="val 49913"/>
            </a:avLst>
          </a:prstGeom>
          <a:solidFill>
            <a:srgbClr val="FFC000"/>
          </a:solidFill>
          <a:ln w="28575">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zh-CN" altLang="en-US" sz="1800" b="1">
                <a:solidFill>
                  <a:prstClr val="black"/>
                </a:solidFill>
                <a:latin typeface="Palatino Linotype"/>
                <a:ea typeface="宋体" panose="02010600030101010101" pitchFamily="2" charset="-122"/>
              </a:rPr>
              <a:t>读取每一行数据，并追加到</a:t>
            </a:r>
            <a:r>
              <a:rPr lang="en-US" altLang="zh-CN" sz="1800" b="1" err="1">
                <a:solidFill>
                  <a:prstClr val="black"/>
                </a:solidFill>
                <a:latin typeface="Palatino Linotype"/>
                <a:ea typeface="宋体" panose="02010600030101010101" pitchFamily="2" charset="-122"/>
              </a:rPr>
              <a:t>StringBuilder</a:t>
            </a:r>
            <a:r>
              <a:rPr lang="zh-CN" altLang="en-US" sz="1800" b="1">
                <a:solidFill>
                  <a:prstClr val="black"/>
                </a:solidFill>
                <a:latin typeface="Palatino Linotype"/>
                <a:ea typeface="宋体" panose="02010600030101010101" pitchFamily="2" charset="-122"/>
              </a:rPr>
              <a:t>对象中，直到结束</a:t>
            </a:r>
          </a:p>
        </p:txBody>
      </p:sp>
      <p:sp>
        <p:nvSpPr>
          <p:cNvPr id="9" name="矩形 8"/>
          <p:cNvSpPr/>
          <p:nvPr/>
        </p:nvSpPr>
        <p:spPr>
          <a:xfrm>
            <a:off x="629562" y="2193708"/>
            <a:ext cx="4482498" cy="864096"/>
          </a:xfrm>
          <a:prstGeom prst="rect">
            <a:avLst/>
          </a:prstGeom>
          <a:noFill/>
          <a:ln w="28575">
            <a:solidFill>
              <a:srgbClr val="0033CC"/>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Tree>
    <p:extLst>
      <p:ext uri="{BB962C8B-B14F-4D97-AF65-F5344CB8AC3E}">
        <p14:creationId xmlns:p14="http://schemas.microsoft.com/office/powerpoint/2010/main" val="57927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333B5F52-404D-42F8-BD58-37F86425265B}"/>
              </a:ext>
            </a:extLst>
          </p:cNvPr>
          <p:cNvSpPr>
            <a:spLocks noGrp="1"/>
          </p:cNvSpPr>
          <p:nvPr>
            <p:ph idx="1"/>
          </p:nvPr>
        </p:nvSpPr>
        <p:spPr>
          <a:xfrm>
            <a:off x="457736" y="865823"/>
            <a:ext cx="8228529" cy="3877628"/>
          </a:xfrm>
        </p:spPr>
        <p:txBody>
          <a:bodyPr>
            <a:normAutofit/>
          </a:bodyPr>
          <a:lstStyle/>
          <a:p>
            <a:r>
              <a:rPr lang="zh-CN" altLang="en-US" sz="1500" dirty="0"/>
              <a:t>方法</a:t>
            </a:r>
            <a:r>
              <a:rPr lang="en-US" altLang="zh-CN" sz="1500" dirty="0"/>
              <a:t>2</a:t>
            </a:r>
            <a:r>
              <a:rPr lang="zh-CN" altLang="en-US" sz="1500" dirty="0"/>
              <a:t>：</a:t>
            </a:r>
            <a:r>
              <a:rPr lang="en-US" altLang="zh-CN" sz="1500" dirty="0" err="1">
                <a:solidFill>
                  <a:srgbClr val="0070C0"/>
                </a:solidFill>
              </a:rPr>
              <a:t>context</a:t>
            </a:r>
            <a:r>
              <a:rPr lang="en-US" altLang="zh-CN" sz="1500" dirty="0" err="1"/>
              <a:t>.</a:t>
            </a:r>
            <a:r>
              <a:rPr lang="en-US" altLang="zh-CN" sz="1500" dirty="0" err="1">
                <a:solidFill>
                  <a:srgbClr val="C00000"/>
                </a:solidFill>
              </a:rPr>
              <a:t>getFilesDir</a:t>
            </a:r>
            <a:r>
              <a:rPr lang="en-US" altLang="zh-CN" sz="1500" dirty="0">
                <a:solidFill>
                  <a:srgbClr val="C00000"/>
                </a:solidFill>
              </a:rPr>
              <a:t>()</a:t>
            </a:r>
            <a:r>
              <a:rPr lang="zh-CN" altLang="en-US" sz="1500" dirty="0"/>
              <a:t>：获取内部存储</a:t>
            </a:r>
            <a:r>
              <a:rPr lang="en-US" altLang="zh-CN" sz="1500" dirty="0"/>
              <a:t>data/data/</a:t>
            </a:r>
            <a:r>
              <a:rPr lang="zh-CN" altLang="en-US" sz="1500" dirty="0"/>
              <a:t>包名</a:t>
            </a:r>
            <a:r>
              <a:rPr lang="en-US" altLang="zh-CN" sz="1500" dirty="0"/>
              <a:t>/files</a:t>
            </a:r>
            <a:r>
              <a:rPr lang="zh-CN" altLang="en-US" sz="1500" dirty="0"/>
              <a:t>目录，然后创建</a:t>
            </a:r>
            <a:r>
              <a:rPr lang="en-US" altLang="zh-CN" sz="1500" dirty="0" err="1"/>
              <a:t>FileInputStream</a:t>
            </a:r>
            <a:r>
              <a:rPr lang="zh-CN" altLang="en-US" sz="1500" dirty="0"/>
              <a:t>对象，进行文件读取</a:t>
            </a:r>
            <a:endParaRPr lang="en-US" altLang="zh-CN" sz="1500" dirty="0"/>
          </a:p>
          <a:p>
            <a:endParaRPr lang="zh-CN" altLang="en-US" sz="1500" dirty="0"/>
          </a:p>
        </p:txBody>
      </p:sp>
      <p:sp>
        <p:nvSpPr>
          <p:cNvPr id="3" name="标题 2">
            <a:extLst>
              <a:ext uri="{FF2B5EF4-FFF2-40B4-BE49-F238E27FC236}">
                <a16:creationId xmlns:a16="http://schemas.microsoft.com/office/drawing/2014/main" id="{0ED984A5-9494-48D8-822E-22713B654D6C}"/>
              </a:ext>
            </a:extLst>
          </p:cNvPr>
          <p:cNvSpPr>
            <a:spLocks noGrp="1"/>
          </p:cNvSpPr>
          <p:nvPr>
            <p:ph type="title"/>
          </p:nvPr>
        </p:nvSpPr>
        <p:spPr/>
        <p:txBody>
          <a:bodyPr/>
          <a:lstStyle/>
          <a:p>
            <a:r>
              <a:rPr lang="en-US" altLang="zh-CN"/>
              <a:t>6.2.2 </a:t>
            </a:r>
            <a:r>
              <a:rPr lang="zh-CN" altLang="en-US"/>
              <a:t>从文件中读取数据</a:t>
            </a:r>
            <a:r>
              <a:rPr lang="en-US" altLang="zh-CN"/>
              <a:t>(</a:t>
            </a:r>
            <a:r>
              <a:rPr lang="zh-CN" altLang="en-US">
                <a:solidFill>
                  <a:srgbClr val="0033CC"/>
                </a:solidFill>
              </a:rPr>
              <a:t>内部存储</a:t>
            </a:r>
            <a:r>
              <a:rPr lang="en-US" altLang="zh-CN"/>
              <a:t>)</a:t>
            </a:r>
            <a:endParaRPr lang="zh-CN" altLang="en-US"/>
          </a:p>
        </p:txBody>
      </p:sp>
      <p:sp>
        <p:nvSpPr>
          <p:cNvPr id="4" name="矩形 3">
            <a:extLst>
              <a:ext uri="{FF2B5EF4-FFF2-40B4-BE49-F238E27FC236}">
                <a16:creationId xmlns:a16="http://schemas.microsoft.com/office/drawing/2014/main" id="{67EE855D-CDEF-43FB-A623-1161C255BF8A}"/>
              </a:ext>
            </a:extLst>
          </p:cNvPr>
          <p:cNvSpPr/>
          <p:nvPr/>
        </p:nvSpPr>
        <p:spPr>
          <a:xfrm>
            <a:off x="457736" y="1466155"/>
            <a:ext cx="8216952" cy="3600986"/>
          </a:xfrm>
          <a:prstGeom prst="rect">
            <a:avLst/>
          </a:prstGeom>
          <a:solidFill>
            <a:schemeClr val="accent2">
              <a:lumMod val="20000"/>
              <a:lumOff val="80000"/>
            </a:schemeClr>
          </a:solidFill>
          <a:ln>
            <a:solidFill>
              <a:schemeClr val="accent2">
                <a:lumMod val="50000"/>
              </a:schemeClr>
            </a:solidFill>
          </a:ln>
        </p:spPr>
        <p:txBody>
          <a:bodyPr wrap="square">
            <a:spAutoFit/>
          </a:bodyPr>
          <a:lstStyle/>
          <a:p>
            <a:pPr algn="l" fontAlgn="auto">
              <a:spcBef>
                <a:spcPts val="0"/>
              </a:spcBef>
              <a:spcAft>
                <a:spcPts val="0"/>
              </a:spcAft>
            </a:pPr>
            <a:r>
              <a:rPr lang="en-US" altLang="zh-CN" sz="1200" b="1" dirty="0">
                <a:solidFill>
                  <a:srgbClr val="000080"/>
                </a:solidFill>
                <a:latin typeface="??"/>
              </a:rPr>
              <a:t>public </a:t>
            </a:r>
            <a:r>
              <a:rPr lang="en-US" altLang="zh-CN" sz="1200" dirty="0">
                <a:solidFill>
                  <a:srgbClr val="000000"/>
                </a:solidFill>
                <a:latin typeface="??"/>
              </a:rPr>
              <a:t>String </a:t>
            </a:r>
            <a:r>
              <a:rPr lang="en-US" altLang="zh-CN" sz="1200" dirty="0" err="1">
                <a:solidFill>
                  <a:srgbClr val="000000"/>
                </a:solidFill>
                <a:latin typeface="??"/>
              </a:rPr>
              <a:t>loadFromInternalStorage</a:t>
            </a:r>
            <a:r>
              <a:rPr lang="en-US" altLang="zh-CN" sz="1200" dirty="0">
                <a:solidFill>
                  <a:srgbClr val="000000"/>
                </a:solidFill>
                <a:latin typeface="??"/>
              </a:rPr>
              <a:t>() {</a:t>
            </a:r>
            <a:br>
              <a:rPr lang="en-US" altLang="zh-CN" sz="1200" dirty="0">
                <a:solidFill>
                  <a:srgbClr val="000000"/>
                </a:solidFill>
                <a:latin typeface="??"/>
              </a:rPr>
            </a:br>
            <a:r>
              <a:rPr lang="en-US" altLang="zh-CN" sz="1200" dirty="0">
                <a:solidFill>
                  <a:srgbClr val="000000"/>
                </a:solidFill>
                <a:latin typeface="??"/>
              </a:rPr>
              <a:t>    </a:t>
            </a:r>
            <a:r>
              <a:rPr lang="en-US" altLang="zh-CN" sz="1200" i="1" dirty="0">
                <a:solidFill>
                  <a:srgbClr val="808080"/>
                </a:solidFill>
                <a:latin typeface="??"/>
              </a:rPr>
              <a:t>//</a:t>
            </a:r>
            <a:r>
              <a:rPr lang="zh-CN" altLang="en-US" sz="1200" i="1" dirty="0">
                <a:solidFill>
                  <a:srgbClr val="808080"/>
                </a:solidFill>
                <a:latin typeface="??"/>
              </a:rPr>
              <a:t>返回一个</a:t>
            </a:r>
            <a:r>
              <a:rPr lang="en-US" altLang="zh-CN" sz="1200" i="1" dirty="0">
                <a:solidFill>
                  <a:srgbClr val="808080"/>
                </a:solidFill>
                <a:latin typeface="??"/>
              </a:rPr>
              <a:t>File</a:t>
            </a:r>
            <a:r>
              <a:rPr lang="zh-CN" altLang="en-US" sz="1200" i="1" dirty="0">
                <a:solidFill>
                  <a:srgbClr val="808080"/>
                </a:solidFill>
                <a:latin typeface="??"/>
              </a:rPr>
              <a:t>对象，这个对象的路径是</a:t>
            </a:r>
            <a:r>
              <a:rPr lang="en-US" altLang="zh-CN" sz="1200" i="1" dirty="0">
                <a:solidFill>
                  <a:srgbClr val="808080"/>
                </a:solidFill>
                <a:latin typeface="??"/>
              </a:rPr>
              <a:t>data</a:t>
            </a:r>
            <a:r>
              <a:rPr lang="zh-CN" altLang="en-US" sz="1200" i="1" dirty="0">
                <a:solidFill>
                  <a:srgbClr val="808080"/>
                </a:solidFill>
                <a:latin typeface="??"/>
              </a:rPr>
              <a:t>／</a:t>
            </a:r>
            <a:r>
              <a:rPr lang="en-US" altLang="zh-CN" sz="1200" i="1" dirty="0">
                <a:solidFill>
                  <a:srgbClr val="808080"/>
                </a:solidFill>
                <a:latin typeface="??"/>
              </a:rPr>
              <a:t>data</a:t>
            </a:r>
            <a:r>
              <a:rPr lang="zh-CN" altLang="en-US" sz="1200" i="1" dirty="0">
                <a:solidFill>
                  <a:srgbClr val="808080"/>
                </a:solidFill>
                <a:latin typeface="??"/>
              </a:rPr>
              <a:t>／包名／</a:t>
            </a:r>
            <a:r>
              <a:rPr lang="en-US" altLang="zh-CN" sz="1200" i="1" dirty="0">
                <a:solidFill>
                  <a:srgbClr val="808080"/>
                </a:solidFill>
                <a:latin typeface="??"/>
              </a:rPr>
              <a:t>files/</a:t>
            </a:r>
            <a:br>
              <a:rPr lang="en-US" altLang="zh-CN" sz="1200" i="1" dirty="0">
                <a:solidFill>
                  <a:srgbClr val="808080"/>
                </a:solidFill>
                <a:latin typeface="??"/>
              </a:rPr>
            </a:br>
            <a:r>
              <a:rPr lang="en-US" altLang="zh-CN" sz="1050" i="1" dirty="0">
                <a:solidFill>
                  <a:srgbClr val="808080"/>
                </a:solidFill>
                <a:latin typeface="??"/>
              </a:rPr>
              <a:t>    </a:t>
            </a:r>
            <a:r>
              <a:rPr lang="en-US" altLang="zh-CN" sz="1200" b="1" dirty="0">
                <a:solidFill>
                  <a:srgbClr val="C00000"/>
                </a:solidFill>
                <a:latin typeface="??"/>
              </a:rPr>
              <a:t>File </a:t>
            </a:r>
            <a:r>
              <a:rPr lang="en-US" altLang="zh-CN" sz="1200" b="1" dirty="0" err="1">
                <a:solidFill>
                  <a:srgbClr val="C00000"/>
                </a:solidFill>
                <a:latin typeface="??"/>
              </a:rPr>
              <a:t>filesDir</a:t>
            </a:r>
            <a:r>
              <a:rPr lang="en-US" altLang="zh-CN" sz="1200" b="1" dirty="0">
                <a:solidFill>
                  <a:srgbClr val="C00000"/>
                </a:solidFill>
                <a:latin typeface="??"/>
              </a:rPr>
              <a:t> = </a:t>
            </a:r>
            <a:r>
              <a:rPr lang="en-US" altLang="zh-CN" sz="1200" b="1" dirty="0" err="1">
                <a:solidFill>
                  <a:srgbClr val="C00000"/>
                </a:solidFill>
                <a:latin typeface="??"/>
              </a:rPr>
              <a:t>getFilesDir</a:t>
            </a:r>
            <a:r>
              <a:rPr lang="en-US" altLang="zh-CN" sz="1200" b="1" dirty="0">
                <a:solidFill>
                  <a:srgbClr val="C00000"/>
                </a:solidFill>
                <a:latin typeface="??"/>
              </a:rPr>
              <a:t>();</a:t>
            </a:r>
            <a:br>
              <a:rPr lang="en-US" altLang="zh-CN" sz="1200" dirty="0">
                <a:solidFill>
                  <a:srgbClr val="000000"/>
                </a:solidFill>
                <a:latin typeface="??"/>
              </a:rPr>
            </a:br>
            <a:r>
              <a:rPr lang="en-US" altLang="zh-CN" sz="1200" dirty="0">
                <a:solidFill>
                  <a:srgbClr val="000000"/>
                </a:solidFill>
                <a:latin typeface="??"/>
              </a:rPr>
              <a:t>   String </a:t>
            </a:r>
            <a:r>
              <a:rPr lang="en-US" altLang="zh-CN" sz="1200" dirty="0" err="1">
                <a:solidFill>
                  <a:srgbClr val="000000"/>
                </a:solidFill>
                <a:latin typeface="??"/>
              </a:rPr>
              <a:t>filePathName</a:t>
            </a:r>
            <a:r>
              <a:rPr lang="en-US" altLang="zh-CN" sz="1200" dirty="0">
                <a:solidFill>
                  <a:srgbClr val="000000"/>
                </a:solidFill>
                <a:latin typeface="??"/>
              </a:rPr>
              <a:t> = </a:t>
            </a:r>
            <a:r>
              <a:rPr lang="en-US" altLang="zh-CN" sz="1200" dirty="0" err="1">
                <a:solidFill>
                  <a:srgbClr val="000000"/>
                </a:solidFill>
                <a:latin typeface="??"/>
              </a:rPr>
              <a:t>filesDir.getAbsolutePath</a:t>
            </a:r>
            <a:r>
              <a:rPr lang="en-US" altLang="zh-CN" sz="1200" dirty="0">
                <a:solidFill>
                  <a:srgbClr val="000000"/>
                </a:solidFill>
                <a:latin typeface="??"/>
              </a:rPr>
              <a:t>()+</a:t>
            </a:r>
            <a:r>
              <a:rPr lang="en-US" altLang="zh-CN" sz="1200" b="1" dirty="0">
                <a:solidFill>
                  <a:srgbClr val="008000"/>
                </a:solidFill>
                <a:latin typeface="??"/>
              </a:rPr>
              <a:t>"/data.txt"</a:t>
            </a:r>
            <a:r>
              <a:rPr lang="en-US" altLang="zh-CN" sz="1200" dirty="0">
                <a:solidFill>
                  <a:srgbClr val="000000"/>
                </a:solidFill>
                <a:latin typeface="??"/>
              </a:rPr>
              <a:t>;</a:t>
            </a:r>
            <a:br>
              <a:rPr lang="en-US" altLang="zh-CN" sz="1200" dirty="0">
                <a:solidFill>
                  <a:srgbClr val="000000"/>
                </a:solidFill>
                <a:latin typeface="??"/>
              </a:rPr>
            </a:br>
            <a:r>
              <a:rPr lang="en-US" altLang="zh-CN" sz="1200" dirty="0">
                <a:solidFill>
                  <a:srgbClr val="000000"/>
                </a:solidFill>
                <a:latin typeface="??"/>
              </a:rPr>
              <a:t>    </a:t>
            </a:r>
            <a:r>
              <a:rPr lang="en-US" altLang="zh-CN" sz="1200" dirty="0" err="1">
                <a:solidFill>
                  <a:srgbClr val="000000"/>
                </a:solidFill>
                <a:latin typeface="??"/>
              </a:rPr>
              <a:t>StringBuffer</a:t>
            </a:r>
            <a:r>
              <a:rPr lang="en-US" altLang="zh-CN" sz="1200" dirty="0">
                <a:solidFill>
                  <a:srgbClr val="000000"/>
                </a:solidFill>
                <a:latin typeface="??"/>
              </a:rPr>
              <a:t> </a:t>
            </a:r>
            <a:r>
              <a:rPr lang="en-US" altLang="zh-CN" sz="1200" dirty="0" err="1">
                <a:solidFill>
                  <a:srgbClr val="000000"/>
                </a:solidFill>
                <a:latin typeface="??"/>
              </a:rPr>
              <a:t>stringBuffer</a:t>
            </a:r>
            <a:r>
              <a:rPr lang="en-US" altLang="zh-CN" sz="1200" dirty="0">
                <a:solidFill>
                  <a:srgbClr val="000000"/>
                </a:solidFill>
                <a:latin typeface="??"/>
              </a:rPr>
              <a:t> = </a:t>
            </a:r>
            <a:r>
              <a:rPr lang="en-US" altLang="zh-CN" sz="1200" b="1" dirty="0">
                <a:solidFill>
                  <a:srgbClr val="000080"/>
                </a:solidFill>
                <a:latin typeface="??"/>
              </a:rPr>
              <a:t>new </a:t>
            </a:r>
            <a:r>
              <a:rPr lang="en-US" altLang="zh-CN" sz="1200" dirty="0" err="1">
                <a:solidFill>
                  <a:srgbClr val="000000"/>
                </a:solidFill>
                <a:latin typeface="??"/>
              </a:rPr>
              <a:t>StringBuffer</a:t>
            </a:r>
            <a:r>
              <a:rPr lang="en-US" altLang="zh-CN" sz="1200" dirty="0">
                <a:solidFill>
                  <a:srgbClr val="000000"/>
                </a:solidFill>
                <a:latin typeface="??"/>
              </a:rPr>
              <a:t>();</a:t>
            </a:r>
            <a:br>
              <a:rPr lang="en-US" altLang="zh-CN" sz="1200" dirty="0">
                <a:solidFill>
                  <a:srgbClr val="000000"/>
                </a:solidFill>
                <a:latin typeface="??"/>
              </a:rPr>
            </a:br>
            <a:r>
              <a:rPr lang="en-US" altLang="zh-CN" sz="1200" dirty="0">
                <a:solidFill>
                  <a:srgbClr val="000000"/>
                </a:solidFill>
                <a:latin typeface="??"/>
              </a:rPr>
              <a:t>    </a:t>
            </a:r>
            <a:r>
              <a:rPr lang="en-US" altLang="zh-CN" sz="1200" i="1" dirty="0">
                <a:solidFill>
                  <a:srgbClr val="808080"/>
                </a:solidFill>
                <a:latin typeface="??"/>
              </a:rPr>
              <a:t>// </a:t>
            </a:r>
            <a:r>
              <a:rPr lang="zh-CN" altLang="en-US" sz="1200" i="1" dirty="0">
                <a:solidFill>
                  <a:srgbClr val="808080"/>
                </a:solidFill>
                <a:latin typeface="??"/>
              </a:rPr>
              <a:t>打开文件输入流</a:t>
            </a:r>
            <a:br>
              <a:rPr lang="zh-CN" altLang="en-US" sz="1200" i="1" dirty="0">
                <a:solidFill>
                  <a:srgbClr val="808080"/>
                </a:solidFill>
                <a:latin typeface="??"/>
              </a:rPr>
            </a:br>
            <a:r>
              <a:rPr lang="zh-CN" altLang="en-US" sz="1200" i="1" dirty="0">
                <a:solidFill>
                  <a:srgbClr val="808080"/>
                </a:solidFill>
                <a:latin typeface="??"/>
              </a:rPr>
              <a:t>    </a:t>
            </a:r>
            <a:r>
              <a:rPr lang="en-US" altLang="zh-CN" sz="1200" dirty="0" err="1">
                <a:solidFill>
                  <a:srgbClr val="000000"/>
                </a:solidFill>
                <a:latin typeface="??"/>
              </a:rPr>
              <a:t>FileInputStream</a:t>
            </a:r>
            <a:r>
              <a:rPr lang="en-US" altLang="zh-CN" sz="1200" dirty="0">
                <a:solidFill>
                  <a:srgbClr val="000000"/>
                </a:solidFill>
                <a:latin typeface="??"/>
              </a:rPr>
              <a:t> </a:t>
            </a:r>
            <a:r>
              <a:rPr lang="en-US" altLang="zh-CN" sz="1200" dirty="0" err="1">
                <a:solidFill>
                  <a:srgbClr val="000000"/>
                </a:solidFill>
                <a:latin typeface="??"/>
              </a:rPr>
              <a:t>fileInputStream</a:t>
            </a:r>
            <a:r>
              <a:rPr lang="en-US" altLang="zh-CN" sz="1200" dirty="0">
                <a:solidFill>
                  <a:srgbClr val="000000"/>
                </a:solidFill>
                <a:latin typeface="??"/>
              </a:rPr>
              <a:t> = </a:t>
            </a:r>
            <a:r>
              <a:rPr lang="en-US" altLang="zh-CN" sz="1200" b="1" dirty="0">
                <a:solidFill>
                  <a:srgbClr val="000080"/>
                </a:solidFill>
                <a:latin typeface="??"/>
              </a:rPr>
              <a:t>new </a:t>
            </a:r>
            <a:r>
              <a:rPr lang="en-US" altLang="zh-CN" sz="1200" b="1" dirty="0" err="1">
                <a:solidFill>
                  <a:srgbClr val="C00000"/>
                </a:solidFill>
                <a:latin typeface="??"/>
              </a:rPr>
              <a:t>FileInputStream</a:t>
            </a:r>
            <a:r>
              <a:rPr lang="en-US" altLang="zh-CN" sz="1200" dirty="0">
                <a:solidFill>
                  <a:srgbClr val="000000"/>
                </a:solidFill>
                <a:latin typeface="??"/>
              </a:rPr>
              <a:t>(</a:t>
            </a:r>
            <a:r>
              <a:rPr lang="en-US" altLang="zh-CN" sz="1200" dirty="0" err="1">
                <a:solidFill>
                  <a:srgbClr val="000000"/>
                </a:solidFill>
                <a:latin typeface="??"/>
              </a:rPr>
              <a:t>filePathName</a:t>
            </a:r>
            <a:r>
              <a:rPr lang="en-US" altLang="zh-CN" sz="1200" dirty="0">
                <a:solidFill>
                  <a:srgbClr val="000000"/>
                </a:solidFill>
                <a:latin typeface="??"/>
              </a:rPr>
              <a:t>);</a:t>
            </a:r>
            <a:br>
              <a:rPr lang="en-US" altLang="zh-CN" sz="1200" dirty="0">
                <a:solidFill>
                  <a:srgbClr val="000000"/>
                </a:solidFill>
                <a:latin typeface="??"/>
              </a:rPr>
            </a:br>
            <a:r>
              <a:rPr lang="en-US" altLang="zh-CN" sz="1200" dirty="0">
                <a:solidFill>
                  <a:srgbClr val="000000"/>
                </a:solidFill>
                <a:latin typeface="??"/>
              </a:rPr>
              <a:t>    </a:t>
            </a:r>
            <a:r>
              <a:rPr lang="en-US" altLang="zh-CN" sz="1200" b="1" dirty="0">
                <a:solidFill>
                  <a:srgbClr val="000080"/>
                </a:solidFill>
                <a:latin typeface="??"/>
              </a:rPr>
              <a:t>byte</a:t>
            </a:r>
            <a:r>
              <a:rPr lang="en-US" altLang="zh-CN" sz="1200" dirty="0">
                <a:solidFill>
                  <a:srgbClr val="000000"/>
                </a:solidFill>
                <a:latin typeface="??"/>
              </a:rPr>
              <a:t>[] buffer = </a:t>
            </a:r>
            <a:r>
              <a:rPr lang="en-US" altLang="zh-CN" sz="1200" b="1" dirty="0">
                <a:solidFill>
                  <a:srgbClr val="000080"/>
                </a:solidFill>
                <a:latin typeface="??"/>
              </a:rPr>
              <a:t>new byte</a:t>
            </a:r>
            <a:r>
              <a:rPr lang="en-US" altLang="zh-CN" sz="1200" dirty="0">
                <a:solidFill>
                  <a:srgbClr val="000000"/>
                </a:solidFill>
                <a:latin typeface="??"/>
              </a:rPr>
              <a:t>[</a:t>
            </a:r>
            <a:r>
              <a:rPr lang="en-US" altLang="zh-CN" sz="1200" dirty="0">
                <a:solidFill>
                  <a:srgbClr val="0000FF"/>
                </a:solidFill>
                <a:latin typeface="??"/>
              </a:rPr>
              <a:t>1024</a:t>
            </a:r>
            <a:r>
              <a:rPr lang="en-US" altLang="zh-CN" sz="1200" dirty="0">
                <a:solidFill>
                  <a:srgbClr val="000000"/>
                </a:solidFill>
                <a:latin typeface="??"/>
              </a:rPr>
              <a:t>];</a:t>
            </a:r>
            <a:br>
              <a:rPr lang="en-US" altLang="zh-CN" sz="1200" dirty="0">
                <a:solidFill>
                  <a:srgbClr val="000000"/>
                </a:solidFill>
                <a:latin typeface="??"/>
              </a:rPr>
            </a:br>
            <a:r>
              <a:rPr lang="en-US" altLang="zh-CN" sz="1200" dirty="0">
                <a:solidFill>
                  <a:srgbClr val="000000"/>
                </a:solidFill>
                <a:latin typeface="??"/>
              </a:rPr>
              <a:t>    </a:t>
            </a:r>
            <a:r>
              <a:rPr lang="en-US" altLang="zh-CN" sz="1200" b="1" dirty="0">
                <a:solidFill>
                  <a:srgbClr val="000080"/>
                </a:solidFill>
                <a:latin typeface="??"/>
              </a:rPr>
              <a:t>int </a:t>
            </a:r>
            <a:r>
              <a:rPr lang="en-US" altLang="zh-CN" sz="1200" dirty="0" err="1">
                <a:solidFill>
                  <a:srgbClr val="000000"/>
                </a:solidFill>
                <a:latin typeface="??"/>
              </a:rPr>
              <a:t>len</a:t>
            </a:r>
            <a:r>
              <a:rPr lang="en-US" altLang="zh-CN" sz="1200" dirty="0">
                <a:solidFill>
                  <a:srgbClr val="000000"/>
                </a:solidFill>
                <a:latin typeface="??"/>
              </a:rPr>
              <a:t> = </a:t>
            </a:r>
            <a:r>
              <a:rPr lang="en-US" altLang="zh-CN" sz="1200" dirty="0" err="1">
                <a:solidFill>
                  <a:srgbClr val="000000"/>
                </a:solidFill>
                <a:latin typeface="??"/>
              </a:rPr>
              <a:t>fileInputStream.read</a:t>
            </a:r>
            <a:r>
              <a:rPr lang="en-US" altLang="zh-CN" sz="1200" dirty="0">
                <a:solidFill>
                  <a:srgbClr val="000000"/>
                </a:solidFill>
                <a:latin typeface="??"/>
              </a:rPr>
              <a:t>(buffer);</a:t>
            </a:r>
            <a:br>
              <a:rPr lang="en-US" altLang="zh-CN" sz="1200" dirty="0">
                <a:solidFill>
                  <a:srgbClr val="000000"/>
                </a:solidFill>
                <a:latin typeface="??"/>
              </a:rPr>
            </a:br>
            <a:r>
              <a:rPr lang="en-US" altLang="zh-CN" sz="1200" dirty="0">
                <a:solidFill>
                  <a:srgbClr val="000000"/>
                </a:solidFill>
                <a:latin typeface="??"/>
              </a:rPr>
              <a:t>    </a:t>
            </a:r>
            <a:r>
              <a:rPr lang="en-US" altLang="zh-CN" sz="1200" i="1" dirty="0">
                <a:solidFill>
                  <a:srgbClr val="808080"/>
                </a:solidFill>
                <a:latin typeface="??"/>
              </a:rPr>
              <a:t>// </a:t>
            </a:r>
            <a:r>
              <a:rPr lang="zh-CN" altLang="en-US" sz="1200" i="1" dirty="0">
                <a:solidFill>
                  <a:srgbClr val="808080"/>
                </a:solidFill>
                <a:latin typeface="??"/>
              </a:rPr>
              <a:t>读取文件内容</a:t>
            </a:r>
            <a:br>
              <a:rPr lang="zh-CN" altLang="en-US" sz="1200" i="1" dirty="0">
                <a:solidFill>
                  <a:srgbClr val="808080"/>
                </a:solidFill>
                <a:latin typeface="??"/>
              </a:rPr>
            </a:br>
            <a:r>
              <a:rPr lang="zh-CN" altLang="en-US" sz="1200" i="1" dirty="0">
                <a:solidFill>
                  <a:srgbClr val="808080"/>
                </a:solidFill>
                <a:latin typeface="??"/>
              </a:rPr>
              <a:t>    </a:t>
            </a:r>
            <a:r>
              <a:rPr lang="en-US" altLang="zh-CN" sz="1200" b="1" dirty="0">
                <a:solidFill>
                  <a:srgbClr val="000080"/>
                </a:solidFill>
                <a:latin typeface="??"/>
              </a:rPr>
              <a:t>while </a:t>
            </a:r>
            <a:r>
              <a:rPr lang="en-US" altLang="zh-CN" sz="1200" dirty="0">
                <a:solidFill>
                  <a:srgbClr val="000000"/>
                </a:solidFill>
                <a:latin typeface="??"/>
              </a:rPr>
              <a:t>(</a:t>
            </a:r>
            <a:r>
              <a:rPr lang="en-US" altLang="zh-CN" sz="1200" dirty="0" err="1">
                <a:solidFill>
                  <a:srgbClr val="000000"/>
                </a:solidFill>
                <a:latin typeface="??"/>
              </a:rPr>
              <a:t>len</a:t>
            </a:r>
            <a:r>
              <a:rPr lang="en-US" altLang="zh-CN" sz="1200" dirty="0">
                <a:solidFill>
                  <a:srgbClr val="000000"/>
                </a:solidFill>
                <a:latin typeface="??"/>
              </a:rPr>
              <a:t> &gt; </a:t>
            </a:r>
            <a:r>
              <a:rPr lang="en-US" altLang="zh-CN" sz="1200" dirty="0">
                <a:solidFill>
                  <a:srgbClr val="0000FF"/>
                </a:solidFill>
                <a:latin typeface="??"/>
              </a:rPr>
              <a:t>0</a:t>
            </a:r>
            <a:r>
              <a:rPr lang="en-US" altLang="zh-CN" sz="1200" dirty="0">
                <a:solidFill>
                  <a:srgbClr val="000000"/>
                </a:solidFill>
                <a:latin typeface="??"/>
              </a:rPr>
              <a:t>) {</a:t>
            </a:r>
            <a:br>
              <a:rPr lang="en-US" altLang="zh-CN" sz="1200" dirty="0">
                <a:solidFill>
                  <a:srgbClr val="000000"/>
                </a:solidFill>
                <a:latin typeface="??"/>
              </a:rPr>
            </a:br>
            <a:r>
              <a:rPr lang="en-US" altLang="zh-CN" sz="1200" dirty="0">
                <a:solidFill>
                  <a:srgbClr val="000000"/>
                </a:solidFill>
                <a:latin typeface="??"/>
              </a:rPr>
              <a:t>        </a:t>
            </a:r>
            <a:r>
              <a:rPr lang="en-US" altLang="zh-CN" sz="1200" dirty="0" err="1">
                <a:solidFill>
                  <a:srgbClr val="000000"/>
                </a:solidFill>
                <a:latin typeface="??"/>
              </a:rPr>
              <a:t>stringBuffer.append</a:t>
            </a:r>
            <a:r>
              <a:rPr lang="en-US" altLang="zh-CN" sz="1200" dirty="0">
                <a:solidFill>
                  <a:srgbClr val="000000"/>
                </a:solidFill>
                <a:latin typeface="??"/>
              </a:rPr>
              <a:t>(</a:t>
            </a:r>
            <a:r>
              <a:rPr lang="en-US" altLang="zh-CN" sz="1200" b="1" dirty="0">
                <a:solidFill>
                  <a:srgbClr val="000080"/>
                </a:solidFill>
                <a:latin typeface="??"/>
              </a:rPr>
              <a:t>new </a:t>
            </a:r>
            <a:r>
              <a:rPr lang="en-US" altLang="zh-CN" sz="1200" dirty="0">
                <a:solidFill>
                  <a:srgbClr val="000000"/>
                </a:solidFill>
                <a:latin typeface="??"/>
              </a:rPr>
              <a:t>String(buffer, </a:t>
            </a:r>
            <a:r>
              <a:rPr lang="en-US" altLang="zh-CN" sz="1200" dirty="0">
                <a:solidFill>
                  <a:srgbClr val="0000FF"/>
                </a:solidFill>
                <a:latin typeface="??"/>
              </a:rPr>
              <a:t>0</a:t>
            </a:r>
            <a:r>
              <a:rPr lang="en-US" altLang="zh-CN" sz="1200" dirty="0">
                <a:solidFill>
                  <a:srgbClr val="000000"/>
                </a:solidFill>
                <a:latin typeface="??"/>
              </a:rPr>
              <a:t>, </a:t>
            </a:r>
            <a:r>
              <a:rPr lang="en-US" altLang="zh-CN" sz="1200" dirty="0" err="1">
                <a:solidFill>
                  <a:srgbClr val="000000"/>
                </a:solidFill>
                <a:latin typeface="??"/>
              </a:rPr>
              <a:t>len</a:t>
            </a:r>
            <a:r>
              <a:rPr lang="en-US" altLang="zh-CN" sz="1200" dirty="0">
                <a:solidFill>
                  <a:srgbClr val="000000"/>
                </a:solidFill>
                <a:latin typeface="??"/>
              </a:rPr>
              <a:t>));</a:t>
            </a:r>
            <a:br>
              <a:rPr lang="en-US" altLang="zh-CN" sz="1200" dirty="0">
                <a:solidFill>
                  <a:srgbClr val="000000"/>
                </a:solidFill>
                <a:latin typeface="??"/>
              </a:rPr>
            </a:br>
            <a:r>
              <a:rPr lang="en-US" altLang="zh-CN" sz="1200" dirty="0">
                <a:solidFill>
                  <a:srgbClr val="000000"/>
                </a:solidFill>
                <a:latin typeface="??"/>
              </a:rPr>
              <a:t>        </a:t>
            </a:r>
            <a:r>
              <a:rPr lang="en-US" altLang="zh-CN" sz="1200" i="1" dirty="0">
                <a:solidFill>
                  <a:srgbClr val="808080"/>
                </a:solidFill>
                <a:latin typeface="??"/>
              </a:rPr>
              <a:t>// </a:t>
            </a:r>
            <a:r>
              <a:rPr lang="zh-CN" altLang="en-US" sz="1200" i="1" dirty="0">
                <a:solidFill>
                  <a:srgbClr val="808080"/>
                </a:solidFill>
                <a:latin typeface="??"/>
              </a:rPr>
              <a:t>继续将数据放到</a:t>
            </a:r>
            <a:r>
              <a:rPr lang="en-US" altLang="zh-CN" sz="1200" i="1" dirty="0">
                <a:solidFill>
                  <a:srgbClr val="808080"/>
                </a:solidFill>
                <a:latin typeface="??"/>
              </a:rPr>
              <a:t>buffer</a:t>
            </a:r>
            <a:r>
              <a:rPr lang="zh-CN" altLang="en-US" sz="1200" i="1" dirty="0">
                <a:solidFill>
                  <a:srgbClr val="808080"/>
                </a:solidFill>
                <a:latin typeface="??"/>
              </a:rPr>
              <a:t>中</a:t>
            </a:r>
            <a:br>
              <a:rPr lang="zh-CN" altLang="en-US" sz="1200" i="1" dirty="0">
                <a:solidFill>
                  <a:srgbClr val="808080"/>
                </a:solidFill>
                <a:latin typeface="??"/>
              </a:rPr>
            </a:br>
            <a:r>
              <a:rPr lang="zh-CN" altLang="en-US" sz="1200" i="1" dirty="0">
                <a:solidFill>
                  <a:srgbClr val="808080"/>
                </a:solidFill>
                <a:latin typeface="??"/>
              </a:rPr>
              <a:t>        </a:t>
            </a:r>
            <a:r>
              <a:rPr lang="en-US" altLang="zh-CN" sz="1200" dirty="0" err="1">
                <a:solidFill>
                  <a:srgbClr val="000000"/>
                </a:solidFill>
                <a:latin typeface="??"/>
              </a:rPr>
              <a:t>len</a:t>
            </a:r>
            <a:r>
              <a:rPr lang="en-US" altLang="zh-CN" sz="1200" dirty="0">
                <a:solidFill>
                  <a:srgbClr val="000000"/>
                </a:solidFill>
                <a:latin typeface="??"/>
              </a:rPr>
              <a:t> = </a:t>
            </a:r>
            <a:r>
              <a:rPr lang="en-US" altLang="zh-CN" sz="1200" dirty="0" err="1">
                <a:solidFill>
                  <a:srgbClr val="000000"/>
                </a:solidFill>
                <a:latin typeface="??"/>
              </a:rPr>
              <a:t>fileInputStream.read</a:t>
            </a:r>
            <a:r>
              <a:rPr lang="en-US" altLang="zh-CN" sz="1200" dirty="0">
                <a:solidFill>
                  <a:srgbClr val="000000"/>
                </a:solidFill>
                <a:latin typeface="??"/>
              </a:rPr>
              <a:t>(buffer);</a:t>
            </a:r>
            <a:br>
              <a:rPr lang="en-US" altLang="zh-CN" sz="1200" dirty="0">
                <a:solidFill>
                  <a:srgbClr val="000000"/>
                </a:solidFill>
                <a:latin typeface="??"/>
              </a:rPr>
            </a:br>
            <a:r>
              <a:rPr lang="en-US" altLang="zh-CN" sz="1200" dirty="0">
                <a:solidFill>
                  <a:srgbClr val="000000"/>
                </a:solidFill>
                <a:latin typeface="??"/>
              </a:rPr>
              <a:t>    }</a:t>
            </a:r>
            <a:br>
              <a:rPr lang="en-US" altLang="zh-CN" sz="1200" dirty="0">
                <a:solidFill>
                  <a:srgbClr val="000000"/>
                </a:solidFill>
                <a:latin typeface="??"/>
              </a:rPr>
            </a:br>
            <a:r>
              <a:rPr lang="en-US" altLang="zh-CN" sz="1200" dirty="0">
                <a:solidFill>
                  <a:srgbClr val="000000"/>
                </a:solidFill>
                <a:latin typeface="??"/>
              </a:rPr>
              <a:t>    </a:t>
            </a:r>
            <a:r>
              <a:rPr lang="en-US" altLang="zh-CN" sz="1200" i="1" dirty="0">
                <a:solidFill>
                  <a:srgbClr val="808080"/>
                </a:solidFill>
                <a:latin typeface="??"/>
              </a:rPr>
              <a:t>// </a:t>
            </a:r>
            <a:r>
              <a:rPr lang="zh-CN" altLang="en-US" sz="1200" i="1" dirty="0">
                <a:solidFill>
                  <a:srgbClr val="808080"/>
                </a:solidFill>
                <a:latin typeface="??"/>
              </a:rPr>
              <a:t>关闭输入流</a:t>
            </a:r>
            <a:br>
              <a:rPr lang="zh-CN" altLang="en-US" sz="1200" i="1" dirty="0">
                <a:solidFill>
                  <a:srgbClr val="808080"/>
                </a:solidFill>
                <a:latin typeface="??"/>
              </a:rPr>
            </a:br>
            <a:r>
              <a:rPr lang="zh-CN" altLang="en-US" sz="1200" i="1" dirty="0">
                <a:solidFill>
                  <a:srgbClr val="808080"/>
                </a:solidFill>
                <a:latin typeface="??"/>
              </a:rPr>
              <a:t>    </a:t>
            </a:r>
            <a:r>
              <a:rPr lang="en-US" altLang="zh-CN" sz="1200" dirty="0" err="1">
                <a:solidFill>
                  <a:srgbClr val="000000"/>
                </a:solidFill>
                <a:latin typeface="??"/>
              </a:rPr>
              <a:t>fileInputStream.close</a:t>
            </a:r>
            <a:r>
              <a:rPr lang="en-US" altLang="zh-CN" sz="1200" dirty="0">
                <a:solidFill>
                  <a:srgbClr val="000000"/>
                </a:solidFill>
                <a:latin typeface="??"/>
              </a:rPr>
              <a:t>();</a:t>
            </a:r>
            <a:br>
              <a:rPr lang="en-US" altLang="zh-CN" sz="1200" dirty="0">
                <a:solidFill>
                  <a:srgbClr val="000000"/>
                </a:solidFill>
                <a:latin typeface="??"/>
              </a:rPr>
            </a:br>
            <a:r>
              <a:rPr lang="en-US" altLang="zh-CN" sz="1200" dirty="0">
                <a:solidFill>
                  <a:srgbClr val="000000"/>
                </a:solidFill>
                <a:latin typeface="??"/>
              </a:rPr>
              <a:t>    </a:t>
            </a:r>
            <a:r>
              <a:rPr lang="en-US" altLang="zh-CN" sz="1200" b="1" dirty="0">
                <a:solidFill>
                  <a:srgbClr val="000080"/>
                </a:solidFill>
                <a:latin typeface="??"/>
              </a:rPr>
              <a:t>return </a:t>
            </a:r>
            <a:r>
              <a:rPr lang="en-US" altLang="zh-CN" sz="1200" dirty="0" err="1">
                <a:solidFill>
                  <a:srgbClr val="000000"/>
                </a:solidFill>
                <a:latin typeface="??"/>
              </a:rPr>
              <a:t>stringBuffer.toString</a:t>
            </a:r>
            <a:r>
              <a:rPr lang="en-US" altLang="zh-CN" sz="1200" dirty="0">
                <a:solidFill>
                  <a:srgbClr val="000000"/>
                </a:solidFill>
                <a:latin typeface="??"/>
              </a:rPr>
              <a:t>();</a:t>
            </a:r>
            <a:br>
              <a:rPr lang="en-US" altLang="zh-CN" sz="1200" dirty="0">
                <a:solidFill>
                  <a:srgbClr val="000000"/>
                </a:solidFill>
                <a:latin typeface="??"/>
              </a:rPr>
            </a:br>
            <a:r>
              <a:rPr lang="en-US" altLang="zh-CN" sz="1200" dirty="0">
                <a:solidFill>
                  <a:srgbClr val="000000"/>
                </a:solidFill>
                <a:latin typeface="??"/>
              </a:rPr>
              <a:t>}</a:t>
            </a:r>
          </a:p>
        </p:txBody>
      </p:sp>
      <p:sp>
        <p:nvSpPr>
          <p:cNvPr id="6" name="矩形 5">
            <a:extLst>
              <a:ext uri="{FF2B5EF4-FFF2-40B4-BE49-F238E27FC236}">
                <a16:creationId xmlns:a16="http://schemas.microsoft.com/office/drawing/2014/main" id="{8D93C709-68FF-4CD7-AE2F-AD89664F5265}"/>
              </a:ext>
            </a:extLst>
          </p:cNvPr>
          <p:cNvSpPr/>
          <p:nvPr/>
        </p:nvSpPr>
        <p:spPr>
          <a:xfrm>
            <a:off x="3707904" y="2782440"/>
            <a:ext cx="4914546" cy="1364284"/>
          </a:xfrm>
          <a:prstGeom prst="rect">
            <a:avLst/>
          </a:prstGeom>
          <a:solidFill>
            <a:schemeClr val="accent2">
              <a:lumMod val="40000"/>
              <a:lumOff val="60000"/>
            </a:schemeClr>
          </a:solidFill>
          <a:ln>
            <a:solidFill>
              <a:schemeClr val="accent2">
                <a:lumMod val="50000"/>
              </a:schemeClr>
            </a:solidFill>
          </a:ln>
        </p:spPr>
        <p:txBody>
          <a:bodyPr wrap="square">
            <a:spAutoFit/>
          </a:bodyPr>
          <a:lstStyle/>
          <a:p>
            <a:pPr algn="l" fontAlgn="auto">
              <a:lnSpc>
                <a:spcPct val="150000"/>
              </a:lnSpc>
              <a:spcBef>
                <a:spcPts val="0"/>
              </a:spcBef>
              <a:spcAft>
                <a:spcPts val="0"/>
              </a:spcAft>
            </a:pPr>
            <a:r>
              <a:rPr lang="en-US" altLang="zh-CN" sz="1125" b="1">
                <a:solidFill>
                  <a:srgbClr val="0033CC"/>
                </a:solidFill>
                <a:latin typeface="Palatino Linotype"/>
              </a:rPr>
              <a:t>reader = new BufferedReader(new InputStreamReader(fileInputStream));</a:t>
            </a:r>
          </a:p>
          <a:p>
            <a:pPr algn="l" fontAlgn="auto">
              <a:lnSpc>
                <a:spcPct val="150000"/>
              </a:lnSpc>
              <a:spcBef>
                <a:spcPts val="0"/>
              </a:spcBef>
              <a:spcAft>
                <a:spcPts val="0"/>
              </a:spcAft>
            </a:pPr>
            <a:r>
              <a:rPr lang="en-US" altLang="zh-CN" sz="1125" b="1">
                <a:solidFill>
                  <a:prstClr val="black"/>
                </a:solidFill>
                <a:latin typeface="Palatino Linotype"/>
              </a:rPr>
              <a:t>String line = "";</a:t>
            </a:r>
          </a:p>
          <a:p>
            <a:pPr algn="l" fontAlgn="auto">
              <a:lnSpc>
                <a:spcPct val="150000"/>
              </a:lnSpc>
              <a:spcBef>
                <a:spcPts val="0"/>
              </a:spcBef>
              <a:spcAft>
                <a:spcPts val="0"/>
              </a:spcAft>
            </a:pPr>
            <a:r>
              <a:rPr lang="en-US" altLang="zh-CN" sz="1125" b="1">
                <a:solidFill>
                  <a:prstClr val="black"/>
                </a:solidFill>
                <a:latin typeface="Palatino Linotype"/>
              </a:rPr>
              <a:t>while ((line = </a:t>
            </a:r>
            <a:r>
              <a:rPr lang="en-US" altLang="zh-CN" sz="1125" b="1">
                <a:solidFill>
                  <a:srgbClr val="FF0000"/>
                </a:solidFill>
                <a:latin typeface="Palatino Linotype"/>
              </a:rPr>
              <a:t>reader.readLine()</a:t>
            </a:r>
            <a:r>
              <a:rPr lang="en-US" altLang="zh-CN" sz="1125" b="1">
                <a:solidFill>
                  <a:prstClr val="black"/>
                </a:solidFill>
                <a:latin typeface="Palatino Linotype"/>
              </a:rPr>
              <a:t>) != null) {</a:t>
            </a:r>
          </a:p>
          <a:p>
            <a:pPr algn="l" fontAlgn="auto">
              <a:lnSpc>
                <a:spcPct val="150000"/>
              </a:lnSpc>
              <a:spcBef>
                <a:spcPts val="0"/>
              </a:spcBef>
              <a:spcAft>
                <a:spcPts val="0"/>
              </a:spcAft>
            </a:pPr>
            <a:r>
              <a:rPr lang="en-US" altLang="zh-CN" sz="1125" b="1">
                <a:solidFill>
                  <a:prstClr val="black"/>
                </a:solidFill>
                <a:latin typeface="Palatino Linotype"/>
              </a:rPr>
              <a:t>      content.append(line);</a:t>
            </a:r>
          </a:p>
        </p:txBody>
      </p:sp>
      <p:sp>
        <p:nvSpPr>
          <p:cNvPr id="7" name="矩形 6">
            <a:extLst>
              <a:ext uri="{FF2B5EF4-FFF2-40B4-BE49-F238E27FC236}">
                <a16:creationId xmlns:a16="http://schemas.microsoft.com/office/drawing/2014/main" id="{8C41A0CE-3208-4D9B-80B9-0D598798E285}"/>
              </a:ext>
            </a:extLst>
          </p:cNvPr>
          <p:cNvSpPr/>
          <p:nvPr/>
        </p:nvSpPr>
        <p:spPr>
          <a:xfrm>
            <a:off x="575556" y="1825121"/>
            <a:ext cx="3834426" cy="439764"/>
          </a:xfrm>
          <a:prstGeom prst="rect">
            <a:avLst/>
          </a:prstGeom>
          <a:noFill/>
          <a:ln w="28575">
            <a:solidFill>
              <a:srgbClr val="0033CC"/>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8" name="矩形 7">
            <a:extLst>
              <a:ext uri="{FF2B5EF4-FFF2-40B4-BE49-F238E27FC236}">
                <a16:creationId xmlns:a16="http://schemas.microsoft.com/office/drawing/2014/main" id="{F0782273-2CF3-4228-8570-115686D1A38E}"/>
              </a:ext>
            </a:extLst>
          </p:cNvPr>
          <p:cNvSpPr/>
          <p:nvPr/>
        </p:nvSpPr>
        <p:spPr>
          <a:xfrm>
            <a:off x="2789802" y="2537087"/>
            <a:ext cx="2376264" cy="270000"/>
          </a:xfrm>
          <a:prstGeom prst="rect">
            <a:avLst/>
          </a:prstGeom>
          <a:noFill/>
          <a:ln w="28575">
            <a:solidFill>
              <a:srgbClr val="0033CC"/>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Tree>
    <p:extLst>
      <p:ext uri="{BB962C8B-B14F-4D97-AF65-F5344CB8AC3E}">
        <p14:creationId xmlns:p14="http://schemas.microsoft.com/office/powerpoint/2010/main" val="309330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2. </a:t>
            </a:r>
            <a:r>
              <a:rPr lang="zh-CN" altLang="en-US" sz="3000" b="1" dirty="0">
                <a:solidFill>
                  <a:srgbClr val="11026E"/>
                </a:solidFill>
                <a:latin typeface="Times New Roman" panose="02020603050405020304" pitchFamily="18" charset="0"/>
              </a:rPr>
              <a:t>关于数据存储</a:t>
            </a:r>
          </a:p>
        </p:txBody>
      </p:sp>
      <p:sp>
        <p:nvSpPr>
          <p:cNvPr id="7171" name="Rectangle 3"/>
          <p:cNvSpPr>
            <a:spLocks noGrp="1" noChangeArrowheads="1"/>
          </p:cNvSpPr>
          <p:nvPr>
            <p:ph type="body" idx="4294967295"/>
          </p:nvPr>
        </p:nvSpPr>
        <p:spPr bwMode="auto">
          <a:xfrm>
            <a:off x="409575" y="1133475"/>
            <a:ext cx="8315325"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2400" dirty="0">
                <a:solidFill>
                  <a:srgbClr val="19097B"/>
                </a:solidFill>
                <a:latin typeface="Times New Roman" panose="02020603050405020304" pitchFamily="18" charset="0"/>
                <a:cs typeface="Times New Roman" panose="02020603050405020304" pitchFamily="18" charset="0"/>
              </a:rPr>
              <a:t>Android</a:t>
            </a:r>
            <a:r>
              <a:rPr lang="zh-CN" altLang="zh-CN" sz="2400" dirty="0">
                <a:solidFill>
                  <a:srgbClr val="19097B"/>
                </a:solidFill>
                <a:latin typeface="Times New Roman" panose="02020603050405020304" pitchFamily="18" charset="0"/>
                <a:cs typeface="Times New Roman" panose="02020603050405020304" pitchFamily="18" charset="0"/>
              </a:rPr>
              <a:t>系统主要提供了三种类型数据存储方式，它们分别是：</a:t>
            </a:r>
            <a:r>
              <a:rPr lang="zh-CN" altLang="zh-CN" sz="2400" b="1" dirty="0">
                <a:solidFill>
                  <a:srgbClr val="C00000"/>
                </a:solidFill>
                <a:latin typeface="Times New Roman" panose="02020603050405020304" pitchFamily="18" charset="0"/>
                <a:cs typeface="Times New Roman" panose="02020603050405020304" pitchFamily="18" charset="0"/>
              </a:rPr>
              <a:t>文件存储、数据库存储、网络存储</a:t>
            </a:r>
            <a:r>
              <a:rPr lang="zh-CN" altLang="zh-CN" sz="2400" dirty="0">
                <a:solidFill>
                  <a:srgbClr val="19097B"/>
                </a:solidFill>
                <a:latin typeface="Times New Roman" panose="02020603050405020304" pitchFamily="18" charset="0"/>
                <a:cs typeface="Times New Roman" panose="02020603050405020304" pitchFamily="18" charset="0"/>
              </a:rPr>
              <a:t>。</a:t>
            </a:r>
            <a:endParaRPr lang="en-US" altLang="zh-CN" sz="2400" dirty="0">
              <a:solidFill>
                <a:srgbClr val="19097B"/>
              </a:solidFill>
              <a:latin typeface="Times New Roman" panose="02020603050405020304" pitchFamily="18" charset="0"/>
              <a:cs typeface="Times New Roman" panose="02020603050405020304" pitchFamily="18" charset="0"/>
            </a:endParaRPr>
          </a:p>
          <a:p>
            <a:pPr>
              <a:lnSpc>
                <a:spcPct val="150000"/>
              </a:lnSpc>
            </a:pPr>
            <a:r>
              <a:rPr lang="zh-CN" altLang="zh-CN" sz="2400" dirty="0">
                <a:solidFill>
                  <a:srgbClr val="19097B"/>
                </a:solidFill>
                <a:latin typeface="Times New Roman" panose="02020603050405020304" pitchFamily="18" charset="0"/>
                <a:cs typeface="Times New Roman" panose="02020603050405020304" pitchFamily="18" charset="0"/>
              </a:rPr>
              <a:t>文件存储</a:t>
            </a:r>
            <a:r>
              <a:rPr lang="zh-CN" altLang="en-US" sz="2400" dirty="0">
                <a:solidFill>
                  <a:srgbClr val="19097B"/>
                </a:solidFill>
                <a:latin typeface="Times New Roman" panose="02020603050405020304" pitchFamily="18" charset="0"/>
                <a:cs typeface="Times New Roman" panose="02020603050405020304" pitchFamily="18" charset="0"/>
              </a:rPr>
              <a:t>，</a:t>
            </a:r>
            <a:r>
              <a:rPr lang="zh-CN" altLang="zh-CN" sz="2400" dirty="0">
                <a:solidFill>
                  <a:srgbClr val="19097B"/>
                </a:solidFill>
                <a:latin typeface="Times New Roman" panose="02020603050405020304" pitchFamily="18" charset="0"/>
                <a:cs typeface="Times New Roman" panose="02020603050405020304" pitchFamily="18" charset="0"/>
              </a:rPr>
              <a:t>非常重要的数据存储方式，它适合于存储</a:t>
            </a:r>
            <a:r>
              <a:rPr lang="zh-CN" altLang="zh-CN" sz="2400" b="1" dirty="0">
                <a:solidFill>
                  <a:srgbClr val="FF0000"/>
                </a:solidFill>
                <a:latin typeface="Times New Roman" panose="02020603050405020304" pitchFamily="18" charset="0"/>
                <a:cs typeface="Times New Roman" panose="02020603050405020304" pitchFamily="18" charset="0"/>
              </a:rPr>
              <a:t>非结构化</a:t>
            </a:r>
            <a:r>
              <a:rPr lang="zh-CN" altLang="zh-CN" sz="2400" b="1" dirty="0">
                <a:solidFill>
                  <a:srgbClr val="19097B"/>
                </a:solidFill>
                <a:latin typeface="Times New Roman" panose="02020603050405020304" pitchFamily="18" charset="0"/>
                <a:cs typeface="Times New Roman" panose="02020603050405020304" pitchFamily="18" charset="0"/>
              </a:rPr>
              <a:t>的文本数据或者二进制数据</a:t>
            </a:r>
            <a:r>
              <a:rPr lang="zh-CN" altLang="zh-CN" sz="2400" dirty="0">
                <a:solidFill>
                  <a:srgbClr val="19097B"/>
                </a:solidFill>
                <a:latin typeface="Times New Roman" panose="02020603050405020304" pitchFamily="18" charset="0"/>
                <a:cs typeface="Times New Roman" panose="02020603050405020304" pitchFamily="18" charset="0"/>
              </a:rPr>
              <a:t>，常用于存储用户文档、图片、视频等。根据数据存储位置划分，文件存储分为内</a:t>
            </a:r>
            <a:r>
              <a:rPr lang="zh-CN" altLang="en-US" sz="2400" dirty="0">
                <a:solidFill>
                  <a:srgbClr val="19097B"/>
                </a:solidFill>
                <a:latin typeface="Times New Roman" panose="02020603050405020304" pitchFamily="18" charset="0"/>
                <a:cs typeface="Times New Roman" panose="02020603050405020304" pitchFamily="18" charset="0"/>
              </a:rPr>
              <a:t>部</a:t>
            </a:r>
            <a:r>
              <a:rPr lang="zh-CN" altLang="zh-CN" sz="2400" dirty="0">
                <a:solidFill>
                  <a:srgbClr val="19097B"/>
                </a:solidFill>
                <a:latin typeface="Times New Roman" panose="02020603050405020304" pitchFamily="18" charset="0"/>
                <a:cs typeface="Times New Roman" panose="02020603050405020304" pitchFamily="18" charset="0"/>
              </a:rPr>
              <a:t>存储和外</a:t>
            </a:r>
            <a:r>
              <a:rPr lang="zh-CN" altLang="en-US" sz="2400" dirty="0">
                <a:solidFill>
                  <a:srgbClr val="19097B"/>
                </a:solidFill>
                <a:latin typeface="Times New Roman" panose="02020603050405020304" pitchFamily="18" charset="0"/>
                <a:cs typeface="Times New Roman" panose="02020603050405020304" pitchFamily="18" charset="0"/>
              </a:rPr>
              <a:t>部</a:t>
            </a:r>
            <a:r>
              <a:rPr lang="zh-CN" altLang="zh-CN" sz="2400" dirty="0">
                <a:solidFill>
                  <a:srgbClr val="19097B"/>
                </a:solidFill>
                <a:latin typeface="Times New Roman" panose="02020603050405020304" pitchFamily="18" charset="0"/>
                <a:cs typeface="Times New Roman" panose="02020603050405020304" pitchFamily="18" charset="0"/>
              </a:rPr>
              <a:t>存储。</a:t>
            </a:r>
          </a:p>
          <a:p>
            <a:pPr>
              <a:lnSpc>
                <a:spcPct val="150000"/>
              </a:lnSpc>
            </a:pPr>
            <a:endParaRPr lang="zh-CN" altLang="zh-CN" sz="2400" dirty="0">
              <a:solidFill>
                <a:srgbClr val="19097B"/>
              </a:solidFill>
              <a:latin typeface="Times New Roman" panose="02020603050405020304" pitchFamily="18" charset="0"/>
              <a:cs typeface="Times New Roman" panose="02020603050405020304" pitchFamily="18" charset="0"/>
            </a:endParaRPr>
          </a:p>
          <a:p>
            <a:pPr marL="342900" lvl="1" indent="0">
              <a:lnSpc>
                <a:spcPct val="150000"/>
              </a:lnSpc>
              <a:buNone/>
            </a:pPr>
            <a:endParaRPr lang="zh-CN" altLang="en-US" sz="2100" dirty="0">
              <a:solidFill>
                <a:srgbClr val="19097B"/>
              </a:solidFill>
              <a:latin typeface="Times New Roman" panose="02020603050405020304" pitchFamily="18" charset="0"/>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966217"/>
            <a:ext cx="8229600" cy="629222"/>
          </a:xfrm>
        </p:spPr>
        <p:txBody>
          <a:bodyPr/>
          <a:lstStyle/>
          <a:p>
            <a:endParaRPr lang="zh-CN" altLang="en-US"/>
          </a:p>
        </p:txBody>
      </p:sp>
      <p:sp>
        <p:nvSpPr>
          <p:cNvPr id="5" name="Rectangle 3"/>
          <p:cNvSpPr>
            <a:spLocks noChangeArrowheads="1"/>
          </p:cNvSpPr>
          <p:nvPr/>
        </p:nvSpPr>
        <p:spPr bwMode="auto">
          <a:xfrm>
            <a:off x="201569" y="818778"/>
            <a:ext cx="8370930" cy="5055230"/>
          </a:xfrm>
          <a:prstGeom prst="rect">
            <a:avLst/>
          </a:prstGeom>
          <a:solidFill>
            <a:schemeClr val="accent2">
              <a:lumMod val="20000"/>
              <a:lumOff val="80000"/>
            </a:schemeClr>
          </a:solidFill>
          <a:ln>
            <a:noFill/>
          </a:ln>
          <a:effectLst/>
        </p:spPr>
        <p:txBody>
          <a:bodyPr vert="horz" wrap="square" lIns="68580" tIns="34290" rIns="68580" bIns="34290" numCol="1" anchor="ctr" anchorCtr="0" compatLnSpc="1">
            <a:prstTxWarp prst="textNoShape">
              <a:avLst/>
            </a:prstTxWarp>
            <a:spAutoFit/>
          </a:bodyPr>
          <a:lstStyle/>
          <a:p>
            <a:pPr algn="l"/>
            <a:r>
              <a:rPr lang="zh-CN" altLang="zh-CN" sz="1800" b="1" dirty="0">
                <a:solidFill>
                  <a:srgbClr val="000080"/>
                </a:solidFill>
                <a:latin typeface="Palatino Linotype"/>
                <a:cs typeface="宋体" pitchFamily="2" charset="-122"/>
              </a:rPr>
              <a:t>public void </a:t>
            </a:r>
            <a:r>
              <a:rPr lang="en-US" altLang="zh-CN" sz="1800" b="1" dirty="0" err="1">
                <a:solidFill>
                  <a:srgbClr val="FF3399"/>
                </a:solidFill>
                <a:latin typeface="Palatino Linotype"/>
                <a:cs typeface="宋体" pitchFamily="2" charset="-122"/>
              </a:rPr>
              <a:t>saveToInternalStorage</a:t>
            </a:r>
            <a:r>
              <a:rPr lang="en-US" altLang="zh-CN" sz="1800" dirty="0">
                <a:solidFill>
                  <a:srgbClr val="000000"/>
                </a:solidFill>
                <a:latin typeface="Palatino Linotype"/>
                <a:cs typeface="宋体" pitchFamily="2" charset="-122"/>
              </a:rPr>
              <a:t> </a:t>
            </a:r>
            <a:r>
              <a:rPr lang="zh-CN" altLang="zh-CN" sz="1800" dirty="0">
                <a:solidFill>
                  <a:srgbClr val="000000"/>
                </a:solidFill>
                <a:latin typeface="Palatino Linotype"/>
                <a:cs typeface="宋体" pitchFamily="2" charset="-122"/>
              </a:rPr>
              <a:t>(String inputText) {</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FileOutputStream out = </a:t>
            </a:r>
            <a:r>
              <a:rPr lang="zh-CN" altLang="zh-CN" sz="1800" b="1" dirty="0">
                <a:solidFill>
                  <a:srgbClr val="000080"/>
                </a:solidFill>
                <a:latin typeface="Palatino Linotype"/>
                <a:cs typeface="宋体" pitchFamily="2" charset="-122"/>
              </a:rPr>
              <a:t>null</a:t>
            </a:r>
            <a:r>
              <a:rPr lang="zh-CN" altLang="zh-CN" sz="1800" dirty="0">
                <a:solidFill>
                  <a:srgbClr val="000000"/>
                </a:solidFill>
                <a:latin typeface="Palatino Linotype"/>
                <a:cs typeface="宋体" pitchFamily="2" charset="-122"/>
              </a:rPr>
              <a:t>;</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BufferedWriter writer = </a:t>
            </a:r>
            <a:r>
              <a:rPr lang="zh-CN" altLang="zh-CN" sz="1800" b="1" dirty="0">
                <a:solidFill>
                  <a:srgbClr val="000080"/>
                </a:solidFill>
                <a:latin typeface="Palatino Linotype"/>
                <a:cs typeface="宋体" pitchFamily="2" charset="-122"/>
              </a:rPr>
              <a:t>null</a:t>
            </a:r>
            <a:r>
              <a:rPr lang="zh-CN" altLang="zh-CN" sz="1800" dirty="0">
                <a:solidFill>
                  <a:srgbClr val="000000"/>
                </a:solidFill>
                <a:latin typeface="Palatino Linotype"/>
                <a:cs typeface="宋体" pitchFamily="2" charset="-122"/>
              </a:rPr>
              <a:t>;</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r>
              <a:rPr lang="zh-CN" altLang="zh-CN" sz="1800" b="1" dirty="0">
                <a:solidFill>
                  <a:srgbClr val="000080"/>
                </a:solidFill>
                <a:latin typeface="Palatino Linotype"/>
                <a:cs typeface="宋体" pitchFamily="2" charset="-122"/>
              </a:rPr>
              <a:t>try </a:t>
            </a:r>
            <a:r>
              <a:rPr lang="zh-CN" altLang="zh-CN" sz="1800" dirty="0">
                <a:solidFill>
                  <a:srgbClr val="000000"/>
                </a:solidFill>
                <a:latin typeface="Palatino Linotype"/>
                <a:cs typeface="宋体" pitchFamily="2" charset="-122"/>
              </a:rPr>
              <a:t>{</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r>
              <a:rPr lang="zh-CN" altLang="zh-CN" sz="1800" b="1" dirty="0">
                <a:solidFill>
                  <a:srgbClr val="FF0000"/>
                </a:solidFill>
                <a:latin typeface="Palatino Linotype"/>
                <a:cs typeface="宋体" pitchFamily="2" charset="-122"/>
              </a:rPr>
              <a:t>out = openFileOutput("data", Context.</a:t>
            </a:r>
            <a:r>
              <a:rPr lang="zh-CN" altLang="zh-CN" sz="1800" b="1" i="1" dirty="0">
                <a:solidFill>
                  <a:srgbClr val="FF0000"/>
                </a:solidFill>
                <a:latin typeface="Palatino Linotype"/>
                <a:cs typeface="宋体" pitchFamily="2" charset="-122"/>
              </a:rPr>
              <a:t>MODE_PRIVATE</a:t>
            </a:r>
            <a:r>
              <a:rPr lang="zh-CN" altLang="zh-CN" sz="1800" b="1" dirty="0">
                <a:solidFill>
                  <a:srgbClr val="FF0000"/>
                </a:solidFill>
                <a:latin typeface="Palatino Linotype"/>
                <a:cs typeface="宋体" pitchFamily="2" charset="-122"/>
              </a:rPr>
              <a:t>)</a:t>
            </a:r>
            <a:r>
              <a:rPr lang="zh-CN" altLang="zh-CN" sz="1800" dirty="0">
                <a:solidFill>
                  <a:srgbClr val="FF0000"/>
                </a:solidFill>
                <a:latin typeface="Palatino Linotype"/>
                <a:cs typeface="宋体" pitchFamily="2" charset="-122"/>
              </a:rPr>
              <a:t>;</a:t>
            </a:r>
            <a:br>
              <a:rPr lang="zh-CN" altLang="zh-CN" sz="1800" dirty="0">
                <a:solidFill>
                  <a:srgbClr val="FF0000"/>
                </a:solidFill>
                <a:latin typeface="Palatino Linotype"/>
                <a:cs typeface="宋体" pitchFamily="2" charset="-122"/>
              </a:rPr>
            </a:br>
            <a:r>
              <a:rPr lang="zh-CN" altLang="zh-CN" sz="1800" dirty="0">
                <a:solidFill>
                  <a:srgbClr val="000000"/>
                </a:solidFill>
                <a:latin typeface="Palatino Linotype"/>
                <a:cs typeface="宋体" pitchFamily="2" charset="-122"/>
              </a:rPr>
              <a:t>        writer = </a:t>
            </a:r>
            <a:r>
              <a:rPr lang="zh-CN" altLang="zh-CN" sz="1800" b="1" dirty="0">
                <a:solidFill>
                  <a:srgbClr val="000080"/>
                </a:solidFill>
                <a:latin typeface="Palatino Linotype"/>
                <a:cs typeface="宋体" pitchFamily="2" charset="-122"/>
              </a:rPr>
              <a:t>new </a:t>
            </a:r>
            <a:r>
              <a:rPr lang="zh-CN" altLang="zh-CN" sz="1800" dirty="0">
                <a:solidFill>
                  <a:srgbClr val="000000"/>
                </a:solidFill>
                <a:latin typeface="Palatino Linotype"/>
                <a:cs typeface="宋体" pitchFamily="2" charset="-122"/>
              </a:rPr>
              <a:t>BufferedWriter(</a:t>
            </a:r>
            <a:r>
              <a:rPr lang="zh-CN" altLang="zh-CN" sz="1800" b="1" dirty="0">
                <a:solidFill>
                  <a:srgbClr val="000080"/>
                </a:solidFill>
                <a:latin typeface="Palatino Linotype"/>
                <a:cs typeface="宋体" pitchFamily="2" charset="-122"/>
              </a:rPr>
              <a:t>new </a:t>
            </a:r>
            <a:r>
              <a:rPr lang="zh-CN" altLang="zh-CN" sz="1800" dirty="0">
                <a:solidFill>
                  <a:srgbClr val="000000"/>
                </a:solidFill>
                <a:latin typeface="Palatino Linotype"/>
                <a:cs typeface="宋体" pitchFamily="2" charset="-122"/>
              </a:rPr>
              <a:t>OutputStreamWriter(out));</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r>
              <a:rPr lang="zh-CN" altLang="zh-CN" sz="1800" b="1" dirty="0">
                <a:solidFill>
                  <a:srgbClr val="FF0000"/>
                </a:solidFill>
                <a:latin typeface="Palatino Linotype"/>
                <a:cs typeface="宋体" pitchFamily="2" charset="-122"/>
              </a:rPr>
              <a:t>writer.write(inputText);</a:t>
            </a:r>
            <a:br>
              <a:rPr lang="zh-CN" altLang="zh-CN" sz="1800" b="1" dirty="0">
                <a:solidFill>
                  <a:srgbClr val="FF0000"/>
                </a:solidFill>
                <a:latin typeface="Palatino Linotype"/>
                <a:cs typeface="宋体" pitchFamily="2" charset="-122"/>
              </a:rPr>
            </a:br>
            <a:r>
              <a:rPr lang="zh-CN" altLang="zh-CN" sz="1800" dirty="0">
                <a:solidFill>
                  <a:srgbClr val="000000"/>
                </a:solidFill>
                <a:latin typeface="Palatino Linotype"/>
                <a:cs typeface="宋体" pitchFamily="2" charset="-122"/>
              </a:rPr>
              <a:t>    } </a:t>
            </a:r>
            <a:r>
              <a:rPr lang="zh-CN" altLang="zh-CN" sz="1800" b="1" dirty="0">
                <a:solidFill>
                  <a:srgbClr val="000080"/>
                </a:solidFill>
                <a:latin typeface="Palatino Linotype"/>
                <a:cs typeface="宋体" pitchFamily="2" charset="-122"/>
              </a:rPr>
              <a:t>catch </a:t>
            </a:r>
            <a:r>
              <a:rPr lang="zh-CN" altLang="zh-CN" sz="1800" dirty="0">
                <a:solidFill>
                  <a:srgbClr val="000000"/>
                </a:solidFill>
                <a:latin typeface="Palatino Linotype"/>
                <a:cs typeface="宋体" pitchFamily="2" charset="-122"/>
              </a:rPr>
              <a:t>(IOException e) {</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e.printStackTrace();</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 </a:t>
            </a:r>
            <a:r>
              <a:rPr lang="zh-CN" altLang="zh-CN" sz="1800" b="1" dirty="0">
                <a:solidFill>
                  <a:srgbClr val="000080"/>
                </a:solidFill>
                <a:latin typeface="Palatino Linotype"/>
                <a:cs typeface="宋体" pitchFamily="2" charset="-122"/>
              </a:rPr>
              <a:t>finally </a:t>
            </a:r>
            <a:r>
              <a:rPr lang="zh-CN" altLang="zh-CN" sz="1800" dirty="0">
                <a:solidFill>
                  <a:srgbClr val="000000"/>
                </a:solidFill>
                <a:latin typeface="Palatino Linotype"/>
                <a:cs typeface="宋体" pitchFamily="2" charset="-122"/>
              </a:rPr>
              <a:t>{</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r>
              <a:rPr lang="zh-CN" altLang="zh-CN" sz="1800" b="1" dirty="0">
                <a:solidFill>
                  <a:srgbClr val="000080"/>
                </a:solidFill>
                <a:latin typeface="Palatino Linotype"/>
                <a:cs typeface="宋体" pitchFamily="2" charset="-122"/>
              </a:rPr>
              <a:t>try </a:t>
            </a:r>
            <a:r>
              <a:rPr lang="zh-CN" altLang="zh-CN" sz="1800" dirty="0">
                <a:solidFill>
                  <a:srgbClr val="000000"/>
                </a:solidFill>
                <a:latin typeface="Palatino Linotype"/>
                <a:cs typeface="宋体" pitchFamily="2" charset="-122"/>
              </a:rPr>
              <a:t>{</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r>
              <a:rPr lang="zh-CN" altLang="zh-CN" sz="1800" b="1" dirty="0">
                <a:solidFill>
                  <a:srgbClr val="000080"/>
                </a:solidFill>
                <a:latin typeface="Palatino Linotype"/>
                <a:cs typeface="宋体" pitchFamily="2" charset="-122"/>
              </a:rPr>
              <a:t>if </a:t>
            </a:r>
            <a:r>
              <a:rPr lang="zh-CN" altLang="zh-CN" sz="1800" dirty="0">
                <a:solidFill>
                  <a:srgbClr val="000000"/>
                </a:solidFill>
                <a:latin typeface="Palatino Linotype"/>
                <a:cs typeface="宋体" pitchFamily="2" charset="-122"/>
              </a:rPr>
              <a:t>(writer != </a:t>
            </a:r>
            <a:r>
              <a:rPr lang="zh-CN" altLang="zh-CN" sz="1800" b="1" dirty="0">
                <a:solidFill>
                  <a:srgbClr val="000080"/>
                </a:solidFill>
                <a:latin typeface="Palatino Linotype"/>
                <a:cs typeface="宋体" pitchFamily="2" charset="-122"/>
              </a:rPr>
              <a:t>null</a:t>
            </a:r>
            <a:r>
              <a:rPr lang="zh-CN" altLang="zh-CN" sz="1800" dirty="0">
                <a:solidFill>
                  <a:srgbClr val="000000"/>
                </a:solidFill>
                <a:latin typeface="Palatino Linotype"/>
                <a:cs typeface="宋体" pitchFamily="2" charset="-122"/>
              </a:rPr>
              <a:t>) {</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r>
              <a:rPr lang="zh-CN" altLang="zh-CN" sz="1800" b="1" dirty="0">
                <a:solidFill>
                  <a:srgbClr val="FF0000"/>
                </a:solidFill>
                <a:latin typeface="Palatino Linotype"/>
                <a:cs typeface="宋体" pitchFamily="2" charset="-122"/>
              </a:rPr>
              <a:t>writer.close();</a:t>
            </a:r>
            <a:br>
              <a:rPr lang="zh-CN" altLang="zh-CN" sz="1800" b="1" dirty="0">
                <a:solidFill>
                  <a:srgbClr val="FF0000"/>
                </a:solidFill>
                <a:latin typeface="Palatino Linotype"/>
                <a:cs typeface="宋体" pitchFamily="2" charset="-122"/>
              </a:rPr>
            </a:br>
            <a:r>
              <a:rPr lang="zh-CN" altLang="zh-CN" sz="1800" dirty="0">
                <a:solidFill>
                  <a:srgbClr val="000000"/>
                </a:solidFill>
                <a:latin typeface="Palatino Linotype"/>
                <a:cs typeface="宋体" pitchFamily="2" charset="-122"/>
              </a:rPr>
              <a:t>            }</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 </a:t>
            </a:r>
            <a:r>
              <a:rPr lang="zh-CN" altLang="zh-CN" sz="1800" b="1" dirty="0">
                <a:solidFill>
                  <a:srgbClr val="000080"/>
                </a:solidFill>
                <a:latin typeface="Palatino Linotype"/>
                <a:cs typeface="宋体" pitchFamily="2" charset="-122"/>
              </a:rPr>
              <a:t>catch </a:t>
            </a:r>
            <a:r>
              <a:rPr lang="zh-CN" altLang="zh-CN" sz="1800" dirty="0">
                <a:solidFill>
                  <a:srgbClr val="000000"/>
                </a:solidFill>
                <a:latin typeface="Palatino Linotype"/>
                <a:cs typeface="宋体" pitchFamily="2" charset="-122"/>
              </a:rPr>
              <a:t>(IOException e) {</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e.printStackTrace();</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br>
              <a:rPr lang="zh-CN" altLang="zh-CN" sz="1800" dirty="0">
                <a:solidFill>
                  <a:srgbClr val="000000"/>
                </a:solidFill>
                <a:latin typeface="Palatino Linotype"/>
                <a:cs typeface="宋体" pitchFamily="2" charset="-122"/>
              </a:rPr>
            </a:br>
            <a:r>
              <a:rPr lang="zh-CN" altLang="zh-CN" sz="1800" dirty="0">
                <a:solidFill>
                  <a:srgbClr val="000000"/>
                </a:solidFill>
                <a:latin typeface="Palatino Linotype"/>
                <a:cs typeface="宋体" pitchFamily="2" charset="-122"/>
              </a:rPr>
              <a:t>    }</a:t>
            </a:r>
            <a:endParaRPr lang="zh-CN" altLang="en-US" sz="1800" dirty="0">
              <a:solidFill>
                <a:srgbClr val="000000"/>
              </a:solidFill>
              <a:latin typeface="Palatino Linotype"/>
              <a:cs typeface="宋体" pitchFamily="2" charset="-122"/>
            </a:endParaRPr>
          </a:p>
        </p:txBody>
      </p:sp>
      <p:sp>
        <p:nvSpPr>
          <p:cNvPr id="6" name="线形标注 1 5"/>
          <p:cNvSpPr/>
          <p:nvPr/>
        </p:nvSpPr>
        <p:spPr>
          <a:xfrm>
            <a:off x="4632294" y="1103782"/>
            <a:ext cx="3672408" cy="648072"/>
          </a:xfrm>
          <a:prstGeom prst="borderCallout1">
            <a:avLst>
              <a:gd name="adj1" fmla="val 52934"/>
              <a:gd name="adj2" fmla="val -1211"/>
              <a:gd name="adj3" fmla="val 128642"/>
              <a:gd name="adj4" fmla="val -14911"/>
            </a:avLst>
          </a:prstGeom>
          <a:solidFill>
            <a:srgbClr val="FFC000"/>
          </a:solidFill>
          <a:ln w="28575">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zh-CN" altLang="en-US" sz="1800" b="1">
                <a:solidFill>
                  <a:prstClr val="black"/>
                </a:solidFill>
                <a:latin typeface="Palatino Linotype"/>
                <a:ea typeface="宋体" panose="02010600030101010101" pitchFamily="2" charset="-122"/>
              </a:rPr>
              <a:t>设置文件名称，以及存储方式</a:t>
            </a:r>
          </a:p>
        </p:txBody>
      </p:sp>
      <p:sp>
        <p:nvSpPr>
          <p:cNvPr id="7" name="矩形 6"/>
          <p:cNvSpPr/>
          <p:nvPr/>
        </p:nvSpPr>
        <p:spPr>
          <a:xfrm>
            <a:off x="689856" y="1926357"/>
            <a:ext cx="5994666" cy="351000"/>
          </a:xfrm>
          <a:prstGeom prst="rect">
            <a:avLst/>
          </a:prstGeom>
          <a:noFill/>
          <a:ln w="28575">
            <a:solidFill>
              <a:srgbClr val="0033CC"/>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8" name="线形标注 1 7"/>
          <p:cNvSpPr/>
          <p:nvPr/>
        </p:nvSpPr>
        <p:spPr>
          <a:xfrm>
            <a:off x="4632294" y="2628435"/>
            <a:ext cx="3672408" cy="648072"/>
          </a:xfrm>
          <a:prstGeom prst="borderCallout1">
            <a:avLst>
              <a:gd name="adj1" fmla="val 52934"/>
              <a:gd name="adj2" fmla="val -1211"/>
              <a:gd name="adj3" fmla="val 13853"/>
              <a:gd name="adj4" fmla="val -36751"/>
            </a:avLst>
          </a:prstGeom>
          <a:solidFill>
            <a:srgbClr val="FFC000"/>
          </a:solidFill>
          <a:ln w="28575">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zh-CN" altLang="en-US" sz="1800" b="1">
                <a:solidFill>
                  <a:prstClr val="black"/>
                </a:solidFill>
                <a:latin typeface="Palatino Linotype"/>
                <a:ea typeface="宋体" panose="02010600030101010101" pitchFamily="2" charset="-122"/>
              </a:rPr>
              <a:t>向文件中写入数据</a:t>
            </a:r>
          </a:p>
        </p:txBody>
      </p:sp>
      <p:sp>
        <p:nvSpPr>
          <p:cNvPr id="9" name="矩形 8"/>
          <p:cNvSpPr/>
          <p:nvPr/>
        </p:nvSpPr>
        <p:spPr>
          <a:xfrm>
            <a:off x="689856" y="2520459"/>
            <a:ext cx="2592288" cy="324000"/>
          </a:xfrm>
          <a:prstGeom prst="rect">
            <a:avLst/>
          </a:prstGeom>
          <a:noFill/>
          <a:ln w="28575">
            <a:solidFill>
              <a:srgbClr val="0033CC"/>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13" name="文本框 12">
            <a:extLst>
              <a:ext uri="{FF2B5EF4-FFF2-40B4-BE49-F238E27FC236}">
                <a16:creationId xmlns:a16="http://schemas.microsoft.com/office/drawing/2014/main" id="{60604B44-BE76-8883-A4F7-0EEB9FCDAF7D}"/>
              </a:ext>
            </a:extLst>
          </p:cNvPr>
          <p:cNvSpPr txBox="1"/>
          <p:nvPr/>
        </p:nvSpPr>
        <p:spPr>
          <a:xfrm>
            <a:off x="571501" y="127468"/>
            <a:ext cx="5154123" cy="507831"/>
          </a:xfrm>
          <a:prstGeom prst="rect">
            <a:avLst/>
          </a:prstGeom>
          <a:noFill/>
          <a:ln>
            <a:solidFill>
              <a:schemeClr val="bg2"/>
            </a:solidFill>
          </a:ln>
        </p:spPr>
        <p:txBody>
          <a:bodyPr wrap="square">
            <a:spAutoFit/>
          </a:bodyPr>
          <a:lstStyle/>
          <a:p>
            <a:r>
              <a:rPr kumimoji="0" lang="zh-CN" altLang="en-US" sz="2700" b="1" i="0" u="none" strike="noStrike" kern="1200" cap="none" spc="0" normalizeH="0" baseline="0" noProof="0" dirty="0">
                <a:ln>
                  <a:noFill/>
                </a:ln>
                <a:solidFill>
                  <a:srgbClr val="455F51"/>
                </a:solidFill>
                <a:effectLst/>
                <a:uLnTx/>
                <a:uFillTx/>
                <a:latin typeface="Century Gothic"/>
                <a:ea typeface="黑体" pitchFamily="49" charset="-122"/>
                <a:cs typeface="+mj-cs"/>
              </a:rPr>
              <a:t>将数据存储到文件中 </a:t>
            </a:r>
            <a:r>
              <a:rPr kumimoji="0" lang="en-US" altLang="zh-CN" sz="2700" b="1" i="0" u="none" strike="noStrike" kern="1200" cap="none" spc="0" normalizeH="0" baseline="0" noProof="0" dirty="0">
                <a:ln>
                  <a:noFill/>
                </a:ln>
                <a:solidFill>
                  <a:srgbClr val="455F51"/>
                </a:solidFill>
                <a:effectLst/>
                <a:uLnTx/>
                <a:uFillTx/>
                <a:latin typeface="Century Gothic"/>
                <a:ea typeface="黑体" pitchFamily="49" charset="-122"/>
                <a:cs typeface="+mj-cs"/>
              </a:rPr>
              <a:t>(</a:t>
            </a:r>
            <a:r>
              <a:rPr kumimoji="0" lang="zh-CN" altLang="en-US" sz="2700" b="1" i="0" u="none" strike="noStrike" kern="1200" cap="none" spc="0" normalizeH="0" baseline="0" noProof="0" dirty="0">
                <a:ln>
                  <a:noFill/>
                </a:ln>
                <a:solidFill>
                  <a:srgbClr val="0033CC"/>
                </a:solidFill>
                <a:effectLst/>
                <a:uLnTx/>
                <a:uFillTx/>
                <a:latin typeface="Century Gothic"/>
                <a:ea typeface="黑体" pitchFamily="49" charset="-122"/>
                <a:cs typeface="+mj-cs"/>
              </a:rPr>
              <a:t>内部存储</a:t>
            </a:r>
            <a:r>
              <a:rPr kumimoji="0" lang="en-US" altLang="zh-CN" sz="2700" b="1" i="0" u="none" strike="noStrike" kern="1200" cap="none" spc="0" normalizeH="0" baseline="0" noProof="0" dirty="0">
                <a:ln>
                  <a:noFill/>
                </a:ln>
                <a:solidFill>
                  <a:srgbClr val="455F51"/>
                </a:solidFill>
                <a:effectLst/>
                <a:uLnTx/>
                <a:uFillTx/>
                <a:latin typeface="Century Gothic"/>
                <a:ea typeface="黑体" pitchFamily="49" charset="-122"/>
                <a:cs typeface="+mj-cs"/>
              </a:rPr>
              <a:t>)</a:t>
            </a:r>
            <a:endParaRPr lang="zh-CN" altLang="en-US" dirty="0"/>
          </a:p>
        </p:txBody>
      </p:sp>
    </p:spTree>
    <p:extLst>
      <p:ext uri="{BB962C8B-B14F-4D97-AF65-F5344CB8AC3E}">
        <p14:creationId xmlns:p14="http://schemas.microsoft.com/office/powerpoint/2010/main" val="282616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2B6E4A-ECD7-456B-855C-7D6E89CE57CB}"/>
              </a:ext>
            </a:extLst>
          </p:cNvPr>
          <p:cNvSpPr>
            <a:spLocks noGrp="1"/>
          </p:cNvSpPr>
          <p:nvPr>
            <p:ph idx="1"/>
          </p:nvPr>
        </p:nvSpPr>
        <p:spPr/>
        <p:txBody>
          <a:bodyPr>
            <a:normAutofit/>
          </a:bodyPr>
          <a:lstStyle/>
          <a:p>
            <a:r>
              <a:rPr lang="zh-CN" altLang="en-US" sz="1800" dirty="0"/>
              <a:t>方法</a:t>
            </a:r>
            <a:r>
              <a:rPr lang="en-US" altLang="zh-CN" sz="1800" dirty="0"/>
              <a:t>2</a:t>
            </a:r>
            <a:r>
              <a:rPr lang="zh-CN" altLang="en-US" sz="1800" dirty="0"/>
              <a:t>：</a:t>
            </a:r>
            <a:r>
              <a:rPr lang="en-US" altLang="zh-CN" sz="1800" dirty="0" err="1">
                <a:solidFill>
                  <a:srgbClr val="0070C0"/>
                </a:solidFill>
              </a:rPr>
              <a:t>context</a:t>
            </a:r>
            <a:r>
              <a:rPr lang="en-US" altLang="zh-CN" sz="1800" dirty="0" err="1"/>
              <a:t>.</a:t>
            </a:r>
            <a:r>
              <a:rPr lang="en-US" altLang="zh-CN" sz="1800" dirty="0" err="1">
                <a:solidFill>
                  <a:srgbClr val="C00000"/>
                </a:solidFill>
              </a:rPr>
              <a:t>getFilesDir</a:t>
            </a:r>
            <a:r>
              <a:rPr lang="en-US" altLang="zh-CN" sz="1800" dirty="0">
                <a:solidFill>
                  <a:srgbClr val="C00000"/>
                </a:solidFill>
              </a:rPr>
              <a:t>()</a:t>
            </a:r>
            <a:r>
              <a:rPr lang="zh-CN" altLang="en-US" sz="1800" dirty="0"/>
              <a:t>：获取内部存储</a:t>
            </a:r>
            <a:r>
              <a:rPr lang="en-US" altLang="zh-CN" sz="1800" dirty="0"/>
              <a:t>data/data/</a:t>
            </a:r>
            <a:r>
              <a:rPr lang="zh-CN" altLang="en-US" sz="1800" dirty="0"/>
              <a:t>包名</a:t>
            </a:r>
            <a:r>
              <a:rPr lang="en-US" altLang="zh-CN" sz="1800" dirty="0"/>
              <a:t>/files</a:t>
            </a:r>
            <a:r>
              <a:rPr lang="zh-CN" altLang="en-US" sz="1800" dirty="0"/>
              <a:t>目录，然后创建文件，最后利用文件</a:t>
            </a:r>
            <a:r>
              <a:rPr lang="en-US" altLang="zh-CN" sz="1800" dirty="0"/>
              <a:t>(</a:t>
            </a:r>
            <a:r>
              <a:rPr lang="zh-CN" altLang="en-US" sz="1800" dirty="0"/>
              <a:t>全路径</a:t>
            </a:r>
            <a:r>
              <a:rPr lang="en-US" altLang="zh-CN" sz="1800" dirty="0"/>
              <a:t>)</a:t>
            </a:r>
            <a:r>
              <a:rPr lang="zh-CN" altLang="en-US" sz="1800" dirty="0"/>
              <a:t>新建</a:t>
            </a:r>
            <a:r>
              <a:rPr lang="en-US" altLang="zh-CN" sz="1800" dirty="0" err="1">
                <a:solidFill>
                  <a:srgbClr val="C00000"/>
                </a:solidFill>
                <a:latin typeface="??"/>
              </a:rPr>
              <a:t>FileOutputStream</a:t>
            </a:r>
            <a:r>
              <a:rPr lang="zh-CN" altLang="en-US" sz="1800" dirty="0">
                <a:solidFill>
                  <a:srgbClr val="C00000"/>
                </a:solidFill>
                <a:latin typeface="??"/>
              </a:rPr>
              <a:t>对象</a:t>
            </a:r>
            <a:r>
              <a:rPr lang="zh-CN" altLang="en-US" sz="1800" dirty="0"/>
              <a:t>进行文件写入。</a:t>
            </a:r>
            <a:endParaRPr lang="en-US" altLang="zh-CN" sz="1800" dirty="0"/>
          </a:p>
          <a:p>
            <a:endParaRPr lang="zh-CN" altLang="en-US" sz="1800" dirty="0"/>
          </a:p>
        </p:txBody>
      </p:sp>
      <p:sp>
        <p:nvSpPr>
          <p:cNvPr id="3" name="标题 2">
            <a:extLst>
              <a:ext uri="{FF2B5EF4-FFF2-40B4-BE49-F238E27FC236}">
                <a16:creationId xmlns:a16="http://schemas.microsoft.com/office/drawing/2014/main" id="{9CB31FAB-9818-489F-A62A-5248E5AFE84F}"/>
              </a:ext>
            </a:extLst>
          </p:cNvPr>
          <p:cNvSpPr>
            <a:spLocks noGrp="1"/>
          </p:cNvSpPr>
          <p:nvPr>
            <p:ph type="title"/>
          </p:nvPr>
        </p:nvSpPr>
        <p:spPr/>
        <p:txBody>
          <a:bodyPr/>
          <a:lstStyle/>
          <a:p>
            <a:r>
              <a:rPr lang="en-US" altLang="zh-CN" dirty="0"/>
              <a:t>6.2.1 </a:t>
            </a:r>
            <a:r>
              <a:rPr lang="zh-CN" altLang="en-US" dirty="0"/>
              <a:t>将数据存储到文件中 </a:t>
            </a:r>
            <a:r>
              <a:rPr lang="en-US" altLang="zh-CN" dirty="0"/>
              <a:t>(</a:t>
            </a:r>
            <a:r>
              <a:rPr lang="zh-CN" altLang="en-US" dirty="0">
                <a:solidFill>
                  <a:srgbClr val="0033CC"/>
                </a:solidFill>
              </a:rPr>
              <a:t>内部存储</a:t>
            </a:r>
            <a:r>
              <a:rPr lang="en-US" altLang="zh-CN" dirty="0"/>
              <a:t>)</a:t>
            </a:r>
            <a:endParaRPr lang="zh-CN" altLang="en-US" dirty="0"/>
          </a:p>
        </p:txBody>
      </p:sp>
      <p:sp>
        <p:nvSpPr>
          <p:cNvPr id="5" name="矩形 4">
            <a:extLst>
              <a:ext uri="{FF2B5EF4-FFF2-40B4-BE49-F238E27FC236}">
                <a16:creationId xmlns:a16="http://schemas.microsoft.com/office/drawing/2014/main" id="{6BF7FD8D-1C7F-4649-B2A5-E6CC2B5D5E60}"/>
              </a:ext>
            </a:extLst>
          </p:cNvPr>
          <p:cNvSpPr/>
          <p:nvPr/>
        </p:nvSpPr>
        <p:spPr>
          <a:xfrm>
            <a:off x="457736" y="1560759"/>
            <a:ext cx="8228529" cy="3785652"/>
          </a:xfrm>
          <a:prstGeom prst="rect">
            <a:avLst/>
          </a:prstGeom>
          <a:solidFill>
            <a:schemeClr val="accent2">
              <a:lumMod val="20000"/>
              <a:lumOff val="80000"/>
            </a:schemeClr>
          </a:solidFill>
          <a:ln>
            <a:solidFill>
              <a:schemeClr val="accent2">
                <a:lumMod val="50000"/>
              </a:schemeClr>
            </a:solidFill>
          </a:ln>
        </p:spPr>
        <p:txBody>
          <a:bodyPr wrap="square">
            <a:spAutoFit/>
          </a:bodyPr>
          <a:lstStyle/>
          <a:p>
            <a:pPr algn="l" fontAlgn="auto">
              <a:spcBef>
                <a:spcPts val="0"/>
              </a:spcBef>
              <a:spcAft>
                <a:spcPts val="0"/>
              </a:spcAft>
            </a:pPr>
            <a:r>
              <a:rPr lang="zh-CN" altLang="zh-CN" sz="1500" b="1" dirty="0">
                <a:solidFill>
                  <a:srgbClr val="000080"/>
                </a:solidFill>
                <a:latin typeface="Palatino Linotype"/>
                <a:cs typeface="宋体" pitchFamily="2" charset="-122"/>
              </a:rPr>
              <a:t>public void </a:t>
            </a:r>
            <a:r>
              <a:rPr lang="en-US" altLang="zh-CN" sz="1500" b="1" dirty="0" err="1">
                <a:solidFill>
                  <a:srgbClr val="0000FF"/>
                </a:solidFill>
                <a:latin typeface="Palatino Linotype"/>
                <a:cs typeface="宋体" pitchFamily="2" charset="-122"/>
              </a:rPr>
              <a:t>saveToInternalStorage</a:t>
            </a:r>
            <a:r>
              <a:rPr lang="en-US" altLang="zh-CN" sz="1500" dirty="0">
                <a:solidFill>
                  <a:srgbClr val="000000"/>
                </a:solidFill>
                <a:latin typeface="Palatino Linotype"/>
                <a:cs typeface="宋体" pitchFamily="2" charset="-122"/>
              </a:rPr>
              <a:t> </a:t>
            </a:r>
            <a:r>
              <a:rPr lang="zh-CN" altLang="zh-CN" sz="1500" dirty="0">
                <a:solidFill>
                  <a:srgbClr val="000000"/>
                </a:solidFill>
                <a:latin typeface="Palatino Linotype"/>
                <a:cs typeface="宋体" pitchFamily="2" charset="-122"/>
              </a:rPr>
              <a:t>(String inputText) {</a:t>
            </a:r>
            <a:endParaRPr lang="en-US" altLang="zh-CN" sz="1500" b="1" dirty="0">
              <a:solidFill>
                <a:srgbClr val="000080"/>
              </a:solidFill>
              <a:latin typeface="??"/>
            </a:endParaRPr>
          </a:p>
          <a:p>
            <a:pPr marL="201216" algn="l" fontAlgn="auto">
              <a:spcBef>
                <a:spcPts val="0"/>
              </a:spcBef>
              <a:spcAft>
                <a:spcPts val="0"/>
              </a:spcAft>
            </a:pPr>
            <a:r>
              <a:rPr lang="en-US" altLang="zh-CN" sz="1500" b="1" dirty="0">
                <a:solidFill>
                  <a:srgbClr val="000080"/>
                </a:solidFill>
                <a:latin typeface="??"/>
              </a:rPr>
              <a:t>try </a:t>
            </a:r>
            <a:r>
              <a:rPr lang="en-US" altLang="zh-CN" sz="1500" dirty="0">
                <a:solidFill>
                  <a:srgbClr val="000000"/>
                </a:solidFill>
                <a:latin typeface="??"/>
              </a:rPr>
              <a:t>{</a:t>
            </a:r>
            <a:br>
              <a:rPr lang="en-US" altLang="zh-CN" sz="1500" dirty="0">
                <a:solidFill>
                  <a:srgbClr val="000000"/>
                </a:solidFill>
                <a:latin typeface="??"/>
              </a:rPr>
            </a:br>
            <a:r>
              <a:rPr lang="en-US" altLang="zh-CN" sz="1500" dirty="0">
                <a:solidFill>
                  <a:srgbClr val="000000"/>
                </a:solidFill>
                <a:latin typeface="??"/>
              </a:rPr>
              <a:t>    </a:t>
            </a:r>
            <a:r>
              <a:rPr lang="en-US" altLang="zh-CN" sz="1500" i="1" dirty="0">
                <a:solidFill>
                  <a:srgbClr val="808080"/>
                </a:solidFill>
                <a:latin typeface="??"/>
              </a:rPr>
              <a:t>//</a:t>
            </a:r>
            <a:r>
              <a:rPr lang="zh-CN" altLang="en-US" sz="1500" i="1" dirty="0">
                <a:solidFill>
                  <a:srgbClr val="808080"/>
                </a:solidFill>
                <a:latin typeface="??"/>
              </a:rPr>
              <a:t>返回一个</a:t>
            </a:r>
            <a:r>
              <a:rPr lang="en-US" altLang="zh-CN" sz="1500" i="1" dirty="0">
                <a:solidFill>
                  <a:srgbClr val="808080"/>
                </a:solidFill>
                <a:latin typeface="??"/>
              </a:rPr>
              <a:t>File</a:t>
            </a:r>
            <a:r>
              <a:rPr lang="zh-CN" altLang="en-US" sz="1500" i="1" dirty="0">
                <a:solidFill>
                  <a:srgbClr val="808080"/>
                </a:solidFill>
                <a:latin typeface="??"/>
              </a:rPr>
              <a:t>对象，这个对象的路径是</a:t>
            </a:r>
            <a:r>
              <a:rPr lang="en-US" altLang="zh-CN" sz="1500" i="1" dirty="0">
                <a:solidFill>
                  <a:srgbClr val="808080"/>
                </a:solidFill>
                <a:latin typeface="??"/>
              </a:rPr>
              <a:t>data</a:t>
            </a:r>
            <a:r>
              <a:rPr lang="zh-CN" altLang="en-US" sz="1500" i="1" dirty="0">
                <a:solidFill>
                  <a:srgbClr val="808080"/>
                </a:solidFill>
                <a:latin typeface="??"/>
              </a:rPr>
              <a:t>／</a:t>
            </a:r>
            <a:r>
              <a:rPr lang="en-US" altLang="zh-CN" sz="1500" i="1" dirty="0">
                <a:solidFill>
                  <a:srgbClr val="808080"/>
                </a:solidFill>
                <a:latin typeface="??"/>
              </a:rPr>
              <a:t>data</a:t>
            </a:r>
            <a:r>
              <a:rPr lang="zh-CN" altLang="en-US" sz="1500" i="1" dirty="0">
                <a:solidFill>
                  <a:srgbClr val="808080"/>
                </a:solidFill>
                <a:latin typeface="??"/>
              </a:rPr>
              <a:t>／包名／</a:t>
            </a:r>
            <a:r>
              <a:rPr lang="en-US" altLang="zh-CN" sz="1500" i="1" dirty="0">
                <a:solidFill>
                  <a:srgbClr val="808080"/>
                </a:solidFill>
                <a:latin typeface="??"/>
              </a:rPr>
              <a:t>files/</a:t>
            </a:r>
            <a:br>
              <a:rPr lang="en-US" altLang="zh-CN" sz="1500" i="1" dirty="0">
                <a:solidFill>
                  <a:srgbClr val="808080"/>
                </a:solidFill>
                <a:latin typeface="??"/>
              </a:rPr>
            </a:br>
            <a:r>
              <a:rPr lang="en-US" altLang="zh-CN" sz="1500" i="1" dirty="0">
                <a:solidFill>
                  <a:srgbClr val="808080"/>
                </a:solidFill>
                <a:latin typeface="??"/>
              </a:rPr>
              <a:t>    </a:t>
            </a:r>
            <a:r>
              <a:rPr lang="en-US" altLang="zh-CN" sz="1500" b="1" dirty="0">
                <a:solidFill>
                  <a:srgbClr val="C00000"/>
                </a:solidFill>
                <a:latin typeface="??"/>
              </a:rPr>
              <a:t>File </a:t>
            </a:r>
            <a:r>
              <a:rPr lang="en-US" altLang="zh-CN" sz="1500" b="1" dirty="0" err="1">
                <a:solidFill>
                  <a:srgbClr val="C00000"/>
                </a:solidFill>
                <a:latin typeface="??"/>
              </a:rPr>
              <a:t>filesDir</a:t>
            </a:r>
            <a:r>
              <a:rPr lang="en-US" altLang="zh-CN" sz="1500" b="1" dirty="0">
                <a:solidFill>
                  <a:srgbClr val="C00000"/>
                </a:solidFill>
                <a:latin typeface="??"/>
              </a:rPr>
              <a:t> = </a:t>
            </a:r>
            <a:r>
              <a:rPr lang="en-US" altLang="zh-CN" sz="1500" b="1" dirty="0" err="1">
                <a:solidFill>
                  <a:srgbClr val="C00000"/>
                </a:solidFill>
                <a:latin typeface="??"/>
              </a:rPr>
              <a:t>getFilesDir</a:t>
            </a:r>
            <a:r>
              <a:rPr lang="en-US" altLang="zh-CN" sz="1500" b="1" dirty="0">
                <a:solidFill>
                  <a:srgbClr val="C00000"/>
                </a:solidFill>
                <a:latin typeface="??"/>
              </a:rPr>
              <a:t>();</a:t>
            </a:r>
            <a:br>
              <a:rPr lang="en-US" altLang="zh-CN" sz="1500" dirty="0">
                <a:solidFill>
                  <a:srgbClr val="000000"/>
                </a:solidFill>
                <a:latin typeface="??"/>
              </a:rPr>
            </a:br>
            <a:r>
              <a:rPr lang="en-US" altLang="zh-CN" sz="1500" dirty="0">
                <a:solidFill>
                  <a:srgbClr val="000000"/>
                </a:solidFill>
                <a:latin typeface="??"/>
              </a:rPr>
              <a:t>    String </a:t>
            </a:r>
            <a:r>
              <a:rPr lang="en-US" altLang="zh-CN" sz="1500" dirty="0" err="1">
                <a:solidFill>
                  <a:srgbClr val="000000"/>
                </a:solidFill>
                <a:latin typeface="??"/>
              </a:rPr>
              <a:t>filesDirAbsolutePath</a:t>
            </a:r>
            <a:r>
              <a:rPr lang="en-US" altLang="zh-CN" sz="1500" dirty="0">
                <a:solidFill>
                  <a:srgbClr val="000000"/>
                </a:solidFill>
                <a:latin typeface="??"/>
              </a:rPr>
              <a:t> = </a:t>
            </a:r>
            <a:r>
              <a:rPr lang="en-US" altLang="zh-CN" sz="1500" dirty="0" err="1">
                <a:solidFill>
                  <a:srgbClr val="000000"/>
                </a:solidFill>
                <a:latin typeface="??"/>
              </a:rPr>
              <a:t>filesDir.getAbsolutePath</a:t>
            </a:r>
            <a:r>
              <a:rPr lang="en-US" altLang="zh-CN" sz="1500" dirty="0">
                <a:solidFill>
                  <a:srgbClr val="000000"/>
                </a:solidFill>
                <a:latin typeface="??"/>
              </a:rPr>
              <a:t>();</a:t>
            </a:r>
            <a:br>
              <a:rPr lang="en-US" altLang="zh-CN" sz="1500" dirty="0">
                <a:solidFill>
                  <a:srgbClr val="000000"/>
                </a:solidFill>
                <a:latin typeface="??"/>
              </a:rPr>
            </a:br>
            <a:r>
              <a:rPr lang="en-US" altLang="zh-CN" sz="1500" dirty="0">
                <a:solidFill>
                  <a:srgbClr val="000000"/>
                </a:solidFill>
                <a:latin typeface="??"/>
              </a:rPr>
              <a:t>    File </a:t>
            </a:r>
            <a:r>
              <a:rPr lang="en-US" altLang="zh-CN" sz="1500" dirty="0" err="1">
                <a:solidFill>
                  <a:srgbClr val="000000"/>
                </a:solidFill>
                <a:latin typeface="??"/>
              </a:rPr>
              <a:t>txtFile</a:t>
            </a:r>
            <a:r>
              <a:rPr lang="en-US" altLang="zh-CN" sz="1500" dirty="0">
                <a:solidFill>
                  <a:srgbClr val="000000"/>
                </a:solidFill>
                <a:latin typeface="??"/>
              </a:rPr>
              <a:t> = </a:t>
            </a:r>
            <a:r>
              <a:rPr lang="en-US" altLang="zh-CN" sz="1500" b="1" dirty="0">
                <a:solidFill>
                  <a:srgbClr val="000080"/>
                </a:solidFill>
                <a:latin typeface="??"/>
              </a:rPr>
              <a:t>new </a:t>
            </a:r>
            <a:r>
              <a:rPr lang="en-US" altLang="zh-CN" sz="1500" dirty="0">
                <a:solidFill>
                  <a:srgbClr val="000000"/>
                </a:solidFill>
                <a:latin typeface="??"/>
              </a:rPr>
              <a:t>File(</a:t>
            </a:r>
            <a:r>
              <a:rPr lang="en-US" altLang="zh-CN" sz="1500" dirty="0" err="1">
                <a:solidFill>
                  <a:srgbClr val="000000"/>
                </a:solidFill>
                <a:latin typeface="??"/>
              </a:rPr>
              <a:t>filesDir</a:t>
            </a:r>
            <a:r>
              <a:rPr lang="en-US" altLang="zh-CN" sz="1500" dirty="0">
                <a:solidFill>
                  <a:srgbClr val="000000"/>
                </a:solidFill>
                <a:latin typeface="??"/>
              </a:rPr>
              <a:t>, </a:t>
            </a:r>
            <a:r>
              <a:rPr lang="en-US" altLang="zh-CN" sz="1500" b="1" dirty="0">
                <a:solidFill>
                  <a:srgbClr val="008000"/>
                </a:solidFill>
                <a:latin typeface="??"/>
              </a:rPr>
              <a:t>"data.txt"</a:t>
            </a:r>
            <a:r>
              <a:rPr lang="en-US" altLang="zh-CN" sz="1500" dirty="0">
                <a:solidFill>
                  <a:srgbClr val="000000"/>
                </a:solidFill>
                <a:latin typeface="??"/>
              </a:rPr>
              <a:t>);</a:t>
            </a:r>
            <a:br>
              <a:rPr lang="en-US" altLang="zh-CN" sz="1500" dirty="0">
                <a:solidFill>
                  <a:srgbClr val="000000"/>
                </a:solidFill>
                <a:latin typeface="??"/>
              </a:rPr>
            </a:br>
            <a:r>
              <a:rPr lang="en-US" altLang="zh-CN" sz="1500" dirty="0">
                <a:solidFill>
                  <a:srgbClr val="000000"/>
                </a:solidFill>
                <a:latin typeface="??"/>
              </a:rPr>
              <a:t>    </a:t>
            </a:r>
            <a:r>
              <a:rPr lang="en-US" altLang="zh-CN" sz="1500" i="1" dirty="0">
                <a:solidFill>
                  <a:srgbClr val="808080"/>
                </a:solidFill>
                <a:latin typeface="??"/>
              </a:rPr>
              <a:t>// </a:t>
            </a:r>
            <a:r>
              <a:rPr lang="zh-CN" altLang="en-US" sz="1500" i="1" dirty="0">
                <a:solidFill>
                  <a:srgbClr val="808080"/>
                </a:solidFill>
                <a:latin typeface="??"/>
              </a:rPr>
              <a:t>打开文件输出流</a:t>
            </a:r>
            <a:br>
              <a:rPr lang="zh-CN" altLang="en-US" sz="1500" i="1" dirty="0">
                <a:solidFill>
                  <a:srgbClr val="808080"/>
                </a:solidFill>
                <a:latin typeface="??"/>
              </a:rPr>
            </a:br>
            <a:r>
              <a:rPr lang="zh-CN" altLang="en-US" sz="1500" i="1" dirty="0">
                <a:solidFill>
                  <a:srgbClr val="808080"/>
                </a:solidFill>
                <a:latin typeface="??"/>
              </a:rPr>
              <a:t>    </a:t>
            </a:r>
            <a:r>
              <a:rPr lang="en-US" altLang="zh-CN" sz="1500" dirty="0" err="1">
                <a:solidFill>
                  <a:srgbClr val="000000"/>
                </a:solidFill>
                <a:latin typeface="??"/>
              </a:rPr>
              <a:t>FileOutputStream</a:t>
            </a:r>
            <a:r>
              <a:rPr lang="en-US" altLang="zh-CN" sz="1500" dirty="0">
                <a:solidFill>
                  <a:srgbClr val="000000"/>
                </a:solidFill>
                <a:latin typeface="??"/>
              </a:rPr>
              <a:t>   out = </a:t>
            </a:r>
            <a:r>
              <a:rPr lang="en-US" altLang="zh-CN" sz="1500" b="1" dirty="0">
                <a:solidFill>
                  <a:srgbClr val="000080"/>
                </a:solidFill>
                <a:latin typeface="??"/>
              </a:rPr>
              <a:t>new </a:t>
            </a:r>
            <a:r>
              <a:rPr lang="en-US" altLang="zh-CN" sz="1500" b="1" dirty="0" err="1">
                <a:solidFill>
                  <a:srgbClr val="C00000"/>
                </a:solidFill>
                <a:latin typeface="??"/>
              </a:rPr>
              <a:t>FileOutputStream</a:t>
            </a:r>
            <a:r>
              <a:rPr lang="en-US" altLang="zh-CN" sz="1500" dirty="0">
                <a:solidFill>
                  <a:srgbClr val="000000"/>
                </a:solidFill>
                <a:latin typeface="??"/>
              </a:rPr>
              <a:t>(</a:t>
            </a:r>
            <a:r>
              <a:rPr lang="en-US" altLang="zh-CN" sz="1500" dirty="0" err="1">
                <a:solidFill>
                  <a:srgbClr val="000000"/>
                </a:solidFill>
                <a:latin typeface="??"/>
              </a:rPr>
              <a:t>txtFile</a:t>
            </a:r>
            <a:r>
              <a:rPr lang="en-US" altLang="zh-CN" sz="1500" dirty="0">
                <a:solidFill>
                  <a:srgbClr val="000000"/>
                </a:solidFill>
                <a:latin typeface="??"/>
              </a:rPr>
              <a:t>);</a:t>
            </a:r>
            <a:br>
              <a:rPr lang="en-US" altLang="zh-CN" sz="1500" dirty="0">
                <a:solidFill>
                  <a:srgbClr val="000000"/>
                </a:solidFill>
                <a:latin typeface="??"/>
              </a:rPr>
            </a:br>
            <a:r>
              <a:rPr lang="en-US" altLang="zh-CN" sz="1500" dirty="0">
                <a:solidFill>
                  <a:srgbClr val="000000"/>
                </a:solidFill>
                <a:latin typeface="??"/>
              </a:rPr>
              <a:t>    </a:t>
            </a:r>
            <a:r>
              <a:rPr lang="en-US" altLang="zh-CN" sz="1500" i="1" dirty="0">
                <a:solidFill>
                  <a:srgbClr val="808080"/>
                </a:solidFill>
                <a:latin typeface="??"/>
              </a:rPr>
              <a:t>// </a:t>
            </a:r>
            <a:r>
              <a:rPr lang="zh-CN" altLang="en-US" sz="1500" i="1" dirty="0">
                <a:solidFill>
                  <a:srgbClr val="808080"/>
                </a:solidFill>
                <a:latin typeface="??"/>
              </a:rPr>
              <a:t>写数据到文件中</a:t>
            </a:r>
            <a:br>
              <a:rPr lang="zh-CN" altLang="en-US" sz="1500" i="1" dirty="0">
                <a:solidFill>
                  <a:srgbClr val="808080"/>
                </a:solidFill>
                <a:latin typeface="??"/>
              </a:rPr>
            </a:br>
            <a:r>
              <a:rPr lang="zh-CN" altLang="en-US" sz="1500" i="1" dirty="0">
                <a:solidFill>
                  <a:srgbClr val="808080"/>
                </a:solidFill>
                <a:latin typeface="??"/>
              </a:rPr>
              <a:t>    </a:t>
            </a:r>
            <a:r>
              <a:rPr lang="en-US" altLang="zh-CN" sz="1500" dirty="0" err="1">
                <a:solidFill>
                  <a:srgbClr val="000000"/>
                </a:solidFill>
                <a:latin typeface="??"/>
              </a:rPr>
              <a:t>out.write</a:t>
            </a:r>
            <a:r>
              <a:rPr lang="en-US" altLang="zh-CN" sz="1500" dirty="0">
                <a:solidFill>
                  <a:srgbClr val="000000"/>
                </a:solidFill>
                <a:latin typeface="??"/>
              </a:rPr>
              <a:t>(</a:t>
            </a:r>
            <a:r>
              <a:rPr lang="en-US" altLang="zh-CN" sz="1500" dirty="0" err="1">
                <a:solidFill>
                  <a:srgbClr val="000000"/>
                </a:solidFill>
                <a:latin typeface="??"/>
              </a:rPr>
              <a:t>inputText.getBytes</a:t>
            </a:r>
            <a:r>
              <a:rPr lang="en-US" altLang="zh-CN" sz="1500" dirty="0">
                <a:solidFill>
                  <a:srgbClr val="000000"/>
                </a:solidFill>
                <a:latin typeface="??"/>
              </a:rPr>
              <a:t>());</a:t>
            </a:r>
            <a:br>
              <a:rPr lang="en-US" altLang="zh-CN" sz="1500" dirty="0">
                <a:solidFill>
                  <a:srgbClr val="000000"/>
                </a:solidFill>
                <a:latin typeface="??"/>
              </a:rPr>
            </a:br>
            <a:r>
              <a:rPr lang="en-US" altLang="zh-CN" sz="1500" dirty="0">
                <a:solidFill>
                  <a:srgbClr val="000000"/>
                </a:solidFill>
                <a:latin typeface="??"/>
              </a:rPr>
              <a:t>    </a:t>
            </a:r>
            <a:r>
              <a:rPr lang="en-US" altLang="zh-CN" sz="1500" i="1" dirty="0">
                <a:solidFill>
                  <a:srgbClr val="808080"/>
                </a:solidFill>
                <a:latin typeface="??"/>
              </a:rPr>
              <a:t>// </a:t>
            </a:r>
            <a:r>
              <a:rPr lang="zh-CN" altLang="en-US" sz="1500" i="1" dirty="0">
                <a:solidFill>
                  <a:srgbClr val="808080"/>
                </a:solidFill>
                <a:latin typeface="??"/>
              </a:rPr>
              <a:t>关闭输出流</a:t>
            </a:r>
            <a:br>
              <a:rPr lang="zh-CN" altLang="en-US" sz="1500" i="1" dirty="0">
                <a:solidFill>
                  <a:srgbClr val="808080"/>
                </a:solidFill>
                <a:latin typeface="??"/>
              </a:rPr>
            </a:br>
            <a:r>
              <a:rPr lang="zh-CN" altLang="en-US" sz="1500" i="1" dirty="0">
                <a:solidFill>
                  <a:srgbClr val="808080"/>
                </a:solidFill>
                <a:latin typeface="??"/>
              </a:rPr>
              <a:t>    </a:t>
            </a:r>
            <a:r>
              <a:rPr lang="en-US" altLang="zh-CN" sz="1500" dirty="0" err="1">
                <a:solidFill>
                  <a:srgbClr val="000000"/>
                </a:solidFill>
                <a:latin typeface="??"/>
              </a:rPr>
              <a:t>out.close</a:t>
            </a:r>
            <a:r>
              <a:rPr lang="en-US" altLang="zh-CN" sz="1500" dirty="0">
                <a:solidFill>
                  <a:srgbClr val="000000"/>
                </a:solidFill>
                <a:latin typeface="??"/>
              </a:rPr>
              <a:t>();</a:t>
            </a:r>
            <a:br>
              <a:rPr lang="en-US" altLang="zh-CN" sz="1500" dirty="0">
                <a:solidFill>
                  <a:srgbClr val="000000"/>
                </a:solidFill>
                <a:latin typeface="??"/>
              </a:rPr>
            </a:br>
            <a:r>
              <a:rPr lang="en-US" altLang="zh-CN" sz="1500" dirty="0">
                <a:solidFill>
                  <a:srgbClr val="000000"/>
                </a:solidFill>
                <a:latin typeface="??"/>
              </a:rPr>
              <a:t>}</a:t>
            </a:r>
            <a:r>
              <a:rPr lang="en-US" altLang="zh-CN" sz="1500" b="1" dirty="0">
                <a:solidFill>
                  <a:srgbClr val="000080"/>
                </a:solidFill>
                <a:latin typeface="??"/>
              </a:rPr>
              <a:t>catch </a:t>
            </a:r>
            <a:r>
              <a:rPr lang="en-US" altLang="zh-CN" sz="1500" dirty="0">
                <a:solidFill>
                  <a:srgbClr val="000000"/>
                </a:solidFill>
                <a:latin typeface="??"/>
              </a:rPr>
              <a:t>(</a:t>
            </a:r>
            <a:r>
              <a:rPr lang="en-US" altLang="zh-CN" sz="1500" dirty="0" err="1">
                <a:solidFill>
                  <a:srgbClr val="000000"/>
                </a:solidFill>
                <a:latin typeface="??"/>
              </a:rPr>
              <a:t>IOException</a:t>
            </a:r>
            <a:r>
              <a:rPr lang="en-US" altLang="zh-CN" sz="1500" dirty="0">
                <a:solidFill>
                  <a:srgbClr val="000000"/>
                </a:solidFill>
                <a:latin typeface="??"/>
              </a:rPr>
              <a:t> e){</a:t>
            </a:r>
            <a:br>
              <a:rPr lang="en-US" altLang="zh-CN" sz="1500" dirty="0">
                <a:solidFill>
                  <a:srgbClr val="000000"/>
                </a:solidFill>
                <a:latin typeface="??"/>
              </a:rPr>
            </a:br>
            <a:r>
              <a:rPr lang="en-US" altLang="zh-CN" sz="1500" dirty="0">
                <a:solidFill>
                  <a:srgbClr val="000000"/>
                </a:solidFill>
                <a:latin typeface="??"/>
              </a:rPr>
              <a:t>    </a:t>
            </a:r>
            <a:r>
              <a:rPr lang="en-US" altLang="zh-CN" sz="1500" dirty="0" err="1">
                <a:solidFill>
                  <a:srgbClr val="000000"/>
                </a:solidFill>
                <a:latin typeface="??"/>
              </a:rPr>
              <a:t>e.printStackTrace</a:t>
            </a:r>
            <a:r>
              <a:rPr lang="en-US" altLang="zh-CN" sz="1500" dirty="0">
                <a:solidFill>
                  <a:srgbClr val="000000"/>
                </a:solidFill>
                <a:latin typeface="??"/>
              </a:rPr>
              <a:t>();</a:t>
            </a:r>
            <a:br>
              <a:rPr lang="en-US" altLang="zh-CN" sz="1500" dirty="0">
                <a:solidFill>
                  <a:srgbClr val="000000"/>
                </a:solidFill>
                <a:latin typeface="??"/>
              </a:rPr>
            </a:br>
            <a:r>
              <a:rPr lang="en-US" altLang="zh-CN" sz="1500" dirty="0">
                <a:solidFill>
                  <a:srgbClr val="000000"/>
                </a:solidFill>
                <a:latin typeface="??"/>
              </a:rPr>
              <a:t>}</a:t>
            </a:r>
          </a:p>
          <a:p>
            <a:pPr algn="l" fontAlgn="auto">
              <a:spcBef>
                <a:spcPts val="0"/>
              </a:spcBef>
              <a:spcAft>
                <a:spcPts val="0"/>
              </a:spcAft>
            </a:pPr>
            <a:r>
              <a:rPr lang="en-US" altLang="zh-CN" sz="1500" dirty="0">
                <a:solidFill>
                  <a:srgbClr val="000000"/>
                </a:solidFill>
                <a:latin typeface="??"/>
              </a:rPr>
              <a:t>}</a:t>
            </a:r>
          </a:p>
        </p:txBody>
      </p:sp>
      <p:sp>
        <p:nvSpPr>
          <p:cNvPr id="6" name="矩形 5">
            <a:extLst>
              <a:ext uri="{FF2B5EF4-FFF2-40B4-BE49-F238E27FC236}">
                <a16:creationId xmlns:a16="http://schemas.microsoft.com/office/drawing/2014/main" id="{1DFC1ACC-7B2F-4E5E-B775-CE7C5DAE061D}"/>
              </a:ext>
            </a:extLst>
          </p:cNvPr>
          <p:cNvSpPr/>
          <p:nvPr/>
        </p:nvSpPr>
        <p:spPr>
          <a:xfrm>
            <a:off x="4123667" y="3543859"/>
            <a:ext cx="4546313" cy="650947"/>
          </a:xfrm>
          <a:prstGeom prst="rect">
            <a:avLst/>
          </a:prstGeom>
          <a:solidFill>
            <a:schemeClr val="accent2">
              <a:lumMod val="40000"/>
              <a:lumOff val="60000"/>
            </a:schemeClr>
          </a:solidFill>
          <a:ln>
            <a:solidFill>
              <a:schemeClr val="accent2">
                <a:lumMod val="50000"/>
              </a:schemeClr>
            </a:solidFill>
          </a:ln>
        </p:spPr>
        <p:txBody>
          <a:bodyPr wrap="square">
            <a:spAutoFit/>
          </a:bodyPr>
          <a:lstStyle/>
          <a:p>
            <a:pPr algn="l" fontAlgn="auto">
              <a:lnSpc>
                <a:spcPct val="150000"/>
              </a:lnSpc>
              <a:spcBef>
                <a:spcPts val="0"/>
              </a:spcBef>
              <a:spcAft>
                <a:spcPts val="0"/>
              </a:spcAft>
            </a:pPr>
            <a:r>
              <a:rPr lang="zh-CN" altLang="zh-CN" sz="1275" dirty="0">
                <a:solidFill>
                  <a:srgbClr val="000000"/>
                </a:solidFill>
                <a:latin typeface="Palatino Linotype"/>
                <a:cs typeface="宋体" pitchFamily="2" charset="-122"/>
              </a:rPr>
              <a:t>writer = </a:t>
            </a:r>
            <a:r>
              <a:rPr lang="zh-CN" altLang="zh-CN" sz="1275" b="1" dirty="0">
                <a:solidFill>
                  <a:srgbClr val="000080"/>
                </a:solidFill>
                <a:latin typeface="Palatino Linotype"/>
                <a:cs typeface="宋体" pitchFamily="2" charset="-122"/>
              </a:rPr>
              <a:t>new </a:t>
            </a:r>
            <a:r>
              <a:rPr lang="zh-CN" altLang="zh-CN" sz="1275" dirty="0">
                <a:solidFill>
                  <a:srgbClr val="000000"/>
                </a:solidFill>
                <a:latin typeface="Palatino Linotype"/>
                <a:cs typeface="宋体" pitchFamily="2" charset="-122"/>
              </a:rPr>
              <a:t>BufferedWriter(</a:t>
            </a:r>
            <a:r>
              <a:rPr lang="zh-CN" altLang="zh-CN" sz="1275" b="1" dirty="0">
                <a:solidFill>
                  <a:srgbClr val="000080"/>
                </a:solidFill>
                <a:latin typeface="Palatino Linotype"/>
                <a:cs typeface="宋体" pitchFamily="2" charset="-122"/>
              </a:rPr>
              <a:t>new </a:t>
            </a:r>
            <a:r>
              <a:rPr lang="zh-CN" altLang="zh-CN" sz="1275" dirty="0">
                <a:solidFill>
                  <a:srgbClr val="000000"/>
                </a:solidFill>
                <a:latin typeface="Palatino Linotype"/>
                <a:cs typeface="宋体" pitchFamily="2" charset="-122"/>
              </a:rPr>
              <a:t>OutputStreamWriter(out));</a:t>
            </a:r>
            <a:br>
              <a:rPr lang="zh-CN" altLang="zh-CN" sz="1275" dirty="0">
                <a:solidFill>
                  <a:srgbClr val="000000"/>
                </a:solidFill>
                <a:latin typeface="Palatino Linotype"/>
                <a:cs typeface="宋体" pitchFamily="2" charset="-122"/>
              </a:rPr>
            </a:br>
            <a:r>
              <a:rPr lang="zh-CN" altLang="zh-CN" sz="1275" b="1" dirty="0">
                <a:solidFill>
                  <a:srgbClr val="FF0000"/>
                </a:solidFill>
                <a:latin typeface="Palatino Linotype"/>
                <a:cs typeface="宋体" pitchFamily="2" charset="-122"/>
              </a:rPr>
              <a:t>writer.write(inputText);</a:t>
            </a:r>
            <a:endParaRPr lang="zh-CN" altLang="en-US" sz="1275" dirty="0">
              <a:solidFill>
                <a:prstClr val="black"/>
              </a:solidFill>
              <a:latin typeface="Palatino Linotype"/>
            </a:endParaRPr>
          </a:p>
        </p:txBody>
      </p:sp>
      <p:sp>
        <p:nvSpPr>
          <p:cNvPr id="7" name="矩形 6">
            <a:extLst>
              <a:ext uri="{FF2B5EF4-FFF2-40B4-BE49-F238E27FC236}">
                <a16:creationId xmlns:a16="http://schemas.microsoft.com/office/drawing/2014/main" id="{EB9F1788-9CEC-4BFC-9D5D-A28FD68CD090}"/>
              </a:ext>
            </a:extLst>
          </p:cNvPr>
          <p:cNvSpPr/>
          <p:nvPr/>
        </p:nvSpPr>
        <p:spPr>
          <a:xfrm>
            <a:off x="899592" y="2282616"/>
            <a:ext cx="4428492" cy="439764"/>
          </a:xfrm>
          <a:prstGeom prst="rect">
            <a:avLst/>
          </a:prstGeom>
          <a:noFill/>
          <a:ln w="28575">
            <a:solidFill>
              <a:srgbClr val="0033CC"/>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8" name="矩形 7">
            <a:extLst>
              <a:ext uri="{FF2B5EF4-FFF2-40B4-BE49-F238E27FC236}">
                <a16:creationId xmlns:a16="http://schemas.microsoft.com/office/drawing/2014/main" id="{92E8DB49-2E01-4406-9C84-E55B050E335C}"/>
              </a:ext>
            </a:extLst>
          </p:cNvPr>
          <p:cNvSpPr/>
          <p:nvPr/>
        </p:nvSpPr>
        <p:spPr>
          <a:xfrm>
            <a:off x="2843808" y="3174237"/>
            <a:ext cx="2484276" cy="243079"/>
          </a:xfrm>
          <a:prstGeom prst="rect">
            <a:avLst/>
          </a:prstGeom>
          <a:noFill/>
          <a:ln w="28575">
            <a:solidFill>
              <a:srgbClr val="0033CC"/>
            </a:solidFill>
          </a:ln>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Tree>
    <p:extLst>
      <p:ext uri="{BB962C8B-B14F-4D97-AF65-F5344CB8AC3E}">
        <p14:creationId xmlns:p14="http://schemas.microsoft.com/office/powerpoint/2010/main" val="342353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4. </a:t>
            </a:r>
            <a:r>
              <a:rPr lang="zh-CN" altLang="en-US" sz="3000" b="1" dirty="0">
                <a:solidFill>
                  <a:srgbClr val="11026E"/>
                </a:solidFill>
                <a:latin typeface="Times New Roman" panose="02020603050405020304" pitchFamily="18" charset="0"/>
              </a:rPr>
              <a:t>内部存储文件读写案例</a:t>
            </a:r>
          </a:p>
        </p:txBody>
      </p:sp>
      <p:sp>
        <p:nvSpPr>
          <p:cNvPr id="34819" name="Rectangle 3"/>
          <p:cNvSpPr>
            <a:spLocks noGrp="1" noChangeArrowheads="1"/>
          </p:cNvSpPr>
          <p:nvPr>
            <p:ph type="body" idx="4294967295"/>
          </p:nvPr>
        </p:nvSpPr>
        <p:spPr bwMode="auto">
          <a:xfrm>
            <a:off x="297874" y="1001713"/>
            <a:ext cx="4378036" cy="33278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zh-CN" altLang="en-US" sz="2400" dirty="0">
                <a:solidFill>
                  <a:srgbClr val="19097B"/>
                </a:solidFill>
                <a:latin typeface="Times New Roman" panose="02020603050405020304" pitchFamily="18" charset="0"/>
              </a:rPr>
              <a:t>如右图所示：</a:t>
            </a:r>
          </a:p>
          <a:p>
            <a:pPr>
              <a:buFont typeface="Arial" panose="020B0604020202020204" pitchFamily="34" charset="0"/>
              <a:buNone/>
            </a:pPr>
            <a:r>
              <a:rPr lang="zh-CN" altLang="en-US" dirty="0"/>
              <a:t>   </a:t>
            </a:r>
            <a:r>
              <a:rPr lang="zh-CN" altLang="en-US" sz="2400" dirty="0">
                <a:solidFill>
                  <a:srgbClr val="19097B"/>
                </a:solidFill>
                <a:latin typeface="楷体" panose="02010609060101010101" pitchFamily="49" charset="-122"/>
                <a:ea typeface="楷体" panose="02010609060101010101" pitchFamily="49" charset="-122"/>
              </a:rPr>
              <a:t>实现一个留言保存页面，用户可以保存留言，也可以从文件中读取留言，然后显示在对应的输入框中。</a:t>
            </a:r>
          </a:p>
          <a:p>
            <a:pPr>
              <a:buFont typeface="Arial" panose="020B0604020202020204" pitchFamily="34" charset="0"/>
              <a:buNone/>
            </a:pPr>
            <a:endParaRPr lang="zh-CN" altLang="zh-CN" sz="2400" dirty="0">
              <a:solidFill>
                <a:srgbClr val="CC0000"/>
              </a:solidFill>
              <a:latin typeface="楷体" panose="02010609060101010101" pitchFamily="49" charset="-122"/>
              <a:ea typeface="楷体" panose="02010609060101010101" pitchFamily="49" charset="-122"/>
            </a:endParaRPr>
          </a:p>
        </p:txBody>
      </p:sp>
      <p:sp>
        <p:nvSpPr>
          <p:cNvPr id="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0" name="图片 99"/>
          <p:cNvPicPr/>
          <p:nvPr/>
        </p:nvPicPr>
        <p:blipFill>
          <a:blip r:embed="rId2"/>
          <a:stretch>
            <a:fillRect/>
          </a:stretch>
        </p:blipFill>
        <p:spPr>
          <a:xfrm>
            <a:off x="4885690" y="1002030"/>
            <a:ext cx="1895475" cy="3852545"/>
          </a:xfrm>
          <a:prstGeom prst="rect">
            <a:avLst/>
          </a:prstGeom>
          <a:noFill/>
          <a:ln w="9525">
            <a:noFill/>
          </a:ln>
        </p:spPr>
      </p:pic>
      <p:pic>
        <p:nvPicPr>
          <p:cNvPr id="5" name="图片 4"/>
          <p:cNvPicPr/>
          <p:nvPr/>
        </p:nvPicPr>
        <p:blipFill>
          <a:blip r:embed="rId3"/>
          <a:stretch>
            <a:fillRect/>
          </a:stretch>
        </p:blipFill>
        <p:spPr>
          <a:xfrm>
            <a:off x="6854190" y="1002030"/>
            <a:ext cx="1682750" cy="3852545"/>
          </a:xfrm>
          <a:prstGeom prst="rect">
            <a:avLst/>
          </a:prstGeom>
          <a:noFill/>
          <a:ln w="9525">
            <a:noFill/>
          </a:ln>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C1AAA1-5B44-443B-A9C4-21F659F2858E}"/>
              </a:ext>
            </a:extLst>
          </p:cNvPr>
          <p:cNvSpPr>
            <a:spLocks noGrp="1"/>
          </p:cNvSpPr>
          <p:nvPr>
            <p:ph idx="1"/>
          </p:nvPr>
        </p:nvSpPr>
        <p:spPr/>
        <p:txBody>
          <a:bodyPr>
            <a:normAutofit/>
          </a:bodyPr>
          <a:lstStyle/>
          <a:p>
            <a:pPr>
              <a:lnSpc>
                <a:spcPct val="130000"/>
              </a:lnSpc>
              <a:spcBef>
                <a:spcPts val="0"/>
              </a:spcBef>
            </a:pPr>
            <a:r>
              <a:rPr lang="zh-CN" altLang="en-US" sz="1800" dirty="0"/>
              <a:t>存</a:t>
            </a:r>
            <a:r>
              <a:rPr lang="en-US" altLang="zh-CN" sz="1800" dirty="0"/>
              <a:t>(</a:t>
            </a:r>
            <a:r>
              <a:rPr lang="zh-CN" altLang="en-US" sz="1800" dirty="0"/>
              <a:t>写</a:t>
            </a:r>
            <a:r>
              <a:rPr lang="en-US" altLang="zh-CN" sz="1800" dirty="0"/>
              <a:t>)</a:t>
            </a:r>
            <a:r>
              <a:rPr lang="zh-CN" altLang="en-US" sz="1800" dirty="0"/>
              <a:t>：</a:t>
            </a:r>
            <a:endParaRPr lang="en-US" altLang="zh-CN" sz="1800" dirty="0"/>
          </a:p>
          <a:p>
            <a:pPr lvl="1">
              <a:lnSpc>
                <a:spcPct val="130000"/>
              </a:lnSpc>
              <a:spcBef>
                <a:spcPts val="0"/>
              </a:spcBef>
            </a:pPr>
            <a:r>
              <a:rPr lang="zh-CN" altLang="en-US" sz="1500" b="1" dirty="0"/>
              <a:t>方法</a:t>
            </a:r>
            <a:r>
              <a:rPr lang="en-US" altLang="zh-CN" sz="1500" b="1" dirty="0"/>
              <a:t>1</a:t>
            </a:r>
            <a:r>
              <a:rPr lang="zh-CN" altLang="en-US" sz="1500" dirty="0"/>
              <a:t>：使用 </a:t>
            </a:r>
            <a:r>
              <a:rPr lang="en-US" altLang="zh-CN" sz="1500" dirty="0" err="1"/>
              <a:t>context.</a:t>
            </a:r>
            <a:r>
              <a:rPr lang="en-US" altLang="zh-CN" sz="1500" b="1" dirty="0" err="1">
                <a:solidFill>
                  <a:srgbClr val="C00000"/>
                </a:solidFill>
              </a:rPr>
              <a:t>getFilesDir</a:t>
            </a:r>
            <a:r>
              <a:rPr lang="en-US" altLang="zh-CN" sz="1500" dirty="0">
                <a:solidFill>
                  <a:srgbClr val="C00000"/>
                </a:solidFill>
              </a:rPr>
              <a:t>()</a:t>
            </a:r>
            <a:r>
              <a:rPr lang="zh-CN" altLang="en-US" sz="1500" dirty="0">
                <a:solidFill>
                  <a:srgbClr val="C00000"/>
                </a:solidFill>
              </a:rPr>
              <a:t> </a:t>
            </a:r>
            <a:r>
              <a:rPr lang="zh-CN" altLang="en-US" sz="1500" dirty="0"/>
              <a:t>获取内部存储</a:t>
            </a:r>
            <a:r>
              <a:rPr lang="en-US" altLang="zh-CN" sz="1500" dirty="0"/>
              <a:t>data/data/</a:t>
            </a:r>
            <a:r>
              <a:rPr lang="zh-CN" altLang="en-US" sz="1500" dirty="0"/>
              <a:t>包名</a:t>
            </a:r>
            <a:r>
              <a:rPr lang="en-US" altLang="zh-CN" sz="1500" dirty="0"/>
              <a:t>/files</a:t>
            </a:r>
            <a:r>
              <a:rPr lang="zh-CN" altLang="en-US" sz="1500" dirty="0"/>
              <a:t>目录，然后创建文件，最后利用文件</a:t>
            </a:r>
            <a:r>
              <a:rPr lang="en-US" altLang="zh-CN" sz="1500" dirty="0"/>
              <a:t>(</a:t>
            </a:r>
            <a:r>
              <a:rPr lang="zh-CN" altLang="en-US" sz="1500" b="1" dirty="0">
                <a:solidFill>
                  <a:srgbClr val="00B050"/>
                </a:solidFill>
              </a:rPr>
              <a:t>全路径</a:t>
            </a:r>
            <a:r>
              <a:rPr lang="en-US" altLang="zh-CN" sz="1500" dirty="0"/>
              <a:t>)</a:t>
            </a:r>
            <a:r>
              <a:rPr lang="zh-CN" altLang="en-US" sz="1500" dirty="0"/>
              <a:t>新建</a:t>
            </a:r>
            <a:r>
              <a:rPr lang="en-US" altLang="zh-CN" sz="1500" dirty="0" err="1">
                <a:latin typeface="??"/>
              </a:rPr>
              <a:t>FileOutputStream</a:t>
            </a:r>
            <a:r>
              <a:rPr lang="zh-CN" altLang="en-US" sz="1500" dirty="0">
                <a:latin typeface="??"/>
              </a:rPr>
              <a:t>对象</a:t>
            </a:r>
            <a:r>
              <a:rPr lang="zh-CN" altLang="en-US" sz="1500" dirty="0"/>
              <a:t>进行文件写入。</a:t>
            </a:r>
            <a:endParaRPr lang="en-US" altLang="zh-CN" sz="1500" dirty="0"/>
          </a:p>
          <a:p>
            <a:pPr lvl="2">
              <a:lnSpc>
                <a:spcPct val="130000"/>
              </a:lnSpc>
              <a:spcBef>
                <a:spcPts val="0"/>
              </a:spcBef>
            </a:pPr>
            <a:r>
              <a:rPr lang="en-US" altLang="zh-CN" sz="1200" dirty="0" err="1">
                <a:ea typeface="宋体" pitchFamily="2" charset="-122"/>
              </a:rPr>
              <a:t>FileOutputStream</a:t>
            </a:r>
            <a:r>
              <a:rPr lang="en-US" altLang="zh-CN" sz="1200" dirty="0">
                <a:ea typeface="宋体" pitchFamily="2" charset="-122"/>
              </a:rPr>
              <a:t> </a:t>
            </a:r>
            <a:r>
              <a:rPr lang="en-US" altLang="zh-CN" sz="1200" dirty="0" err="1">
                <a:ea typeface="宋体" pitchFamily="2" charset="-122"/>
              </a:rPr>
              <a:t>fileOutputStream</a:t>
            </a:r>
            <a:r>
              <a:rPr lang="en-US" altLang="zh-CN" sz="1200" dirty="0">
                <a:ea typeface="宋体" pitchFamily="2" charset="-122"/>
              </a:rPr>
              <a:t> = </a:t>
            </a:r>
            <a:r>
              <a:rPr lang="en-US" altLang="zh-CN" sz="1200" b="1" kern="100" dirty="0">
                <a:solidFill>
                  <a:srgbClr val="002060"/>
                </a:solidFill>
              </a:rPr>
              <a:t>new </a:t>
            </a:r>
            <a:r>
              <a:rPr lang="en-US" altLang="zh-CN" sz="1200" b="1" kern="100" dirty="0" err="1">
                <a:solidFill>
                  <a:srgbClr val="002060"/>
                </a:solidFill>
              </a:rPr>
              <a:t>FileOutputStream</a:t>
            </a:r>
            <a:r>
              <a:rPr lang="en-US" altLang="zh-CN" sz="1200" dirty="0">
                <a:ea typeface="宋体" pitchFamily="2" charset="-122"/>
              </a:rPr>
              <a:t>(</a:t>
            </a:r>
            <a:r>
              <a:rPr lang="en-US" altLang="zh-CN" sz="1200" dirty="0" err="1">
                <a:solidFill>
                  <a:srgbClr val="000000"/>
                </a:solidFill>
                <a:latin typeface="??"/>
              </a:rPr>
              <a:t>filePathName</a:t>
            </a:r>
            <a:r>
              <a:rPr lang="en-US" altLang="zh-CN" sz="1200" dirty="0">
                <a:ea typeface="宋体" pitchFamily="2" charset="-122"/>
              </a:rPr>
              <a:t>);</a:t>
            </a:r>
          </a:p>
          <a:p>
            <a:pPr lvl="1">
              <a:lnSpc>
                <a:spcPct val="130000"/>
              </a:lnSpc>
              <a:spcBef>
                <a:spcPts val="0"/>
              </a:spcBef>
            </a:pPr>
            <a:r>
              <a:rPr lang="zh-CN" altLang="en-US" sz="1500" b="1" dirty="0"/>
              <a:t>方法</a:t>
            </a:r>
            <a:r>
              <a:rPr lang="en-US" altLang="zh-CN" sz="1500" b="1" dirty="0"/>
              <a:t>2</a:t>
            </a:r>
            <a:r>
              <a:rPr lang="zh-CN" altLang="en-US" sz="1500" dirty="0"/>
              <a:t>：直接使用</a:t>
            </a:r>
            <a:r>
              <a:rPr lang="en-US" altLang="zh-CN" sz="1500" dirty="0" err="1"/>
              <a:t>Context.</a:t>
            </a:r>
            <a:r>
              <a:rPr lang="en-US" altLang="zh-CN" sz="1500" b="1" dirty="0" err="1">
                <a:solidFill>
                  <a:srgbClr val="C00000"/>
                </a:solidFill>
              </a:rPr>
              <a:t>openFileOutput</a:t>
            </a:r>
            <a:r>
              <a:rPr lang="en-US" altLang="zh-CN" sz="1500" dirty="0"/>
              <a:t>()</a:t>
            </a:r>
            <a:r>
              <a:rPr lang="zh-CN" altLang="zh-CN" sz="1500" dirty="0"/>
              <a:t>方法</a:t>
            </a:r>
            <a:r>
              <a:rPr lang="en-US" altLang="zh-CN" sz="1500" dirty="0"/>
              <a:t>(</a:t>
            </a:r>
            <a:r>
              <a:rPr lang="zh-CN" altLang="en-US" sz="1500" b="1" dirty="0">
                <a:solidFill>
                  <a:srgbClr val="00B050"/>
                </a:solidFill>
              </a:rPr>
              <a:t>只需要文件名</a:t>
            </a:r>
            <a:r>
              <a:rPr lang="en-US" altLang="zh-CN" sz="1500" dirty="0"/>
              <a:t>)</a:t>
            </a:r>
            <a:r>
              <a:rPr lang="zh-CN" altLang="zh-CN" sz="1500" dirty="0"/>
              <a:t>获取</a:t>
            </a:r>
            <a:r>
              <a:rPr lang="en-US" altLang="zh-CN" sz="1500" dirty="0" err="1"/>
              <a:t>FileOutputStream</a:t>
            </a:r>
            <a:r>
              <a:rPr lang="zh-CN" altLang="zh-CN" sz="1500" dirty="0"/>
              <a:t>对象</a:t>
            </a:r>
            <a:r>
              <a:rPr lang="zh-CN" altLang="en-US" sz="1500" dirty="0"/>
              <a:t>，进行文件写入。</a:t>
            </a:r>
            <a:endParaRPr lang="en-US" altLang="zh-CN" sz="1500" dirty="0"/>
          </a:p>
          <a:p>
            <a:pPr lvl="2">
              <a:lnSpc>
                <a:spcPct val="130000"/>
              </a:lnSpc>
              <a:spcBef>
                <a:spcPts val="0"/>
              </a:spcBef>
            </a:pPr>
            <a:r>
              <a:rPr lang="en-US" altLang="zh-CN" sz="1200" kern="100" dirty="0" err="1"/>
              <a:t>FileOutputStream</a:t>
            </a:r>
            <a:r>
              <a:rPr lang="en-US" altLang="zh-CN" sz="1200" kern="100" dirty="0"/>
              <a:t> </a:t>
            </a:r>
            <a:r>
              <a:rPr lang="en-US" altLang="zh-CN" sz="1200" dirty="0" err="1">
                <a:ea typeface="宋体" pitchFamily="2" charset="-122"/>
              </a:rPr>
              <a:t>fileOutputStream</a:t>
            </a:r>
            <a:r>
              <a:rPr lang="zh-CN" altLang="zh-CN" sz="1200" dirty="0">
                <a:ea typeface="宋体" pitchFamily="2" charset="-122"/>
                <a:cs typeface="宋体" pitchFamily="2" charset="-122"/>
              </a:rPr>
              <a:t> = </a:t>
            </a:r>
            <a:r>
              <a:rPr lang="zh-CN" altLang="zh-CN" sz="1200" b="1" kern="100" dirty="0">
                <a:solidFill>
                  <a:srgbClr val="002060"/>
                </a:solidFill>
              </a:rPr>
              <a:t>openFileOutput</a:t>
            </a:r>
            <a:r>
              <a:rPr lang="zh-CN" altLang="zh-CN" sz="1200" dirty="0">
                <a:ea typeface="宋体" pitchFamily="2" charset="-122"/>
                <a:cs typeface="宋体" pitchFamily="2" charset="-122"/>
              </a:rPr>
              <a:t>(</a:t>
            </a:r>
            <a:r>
              <a:rPr lang="en-US" altLang="zh-CN" sz="1200" dirty="0" err="1">
                <a:ea typeface="宋体" pitchFamily="2" charset="-122"/>
                <a:cs typeface="宋体" pitchFamily="2" charset="-122"/>
              </a:rPr>
              <a:t>fileName</a:t>
            </a:r>
            <a:r>
              <a:rPr lang="zh-CN" altLang="zh-CN" sz="1200" dirty="0">
                <a:ea typeface="宋体" pitchFamily="2" charset="-122"/>
                <a:cs typeface="宋体" pitchFamily="2" charset="-122"/>
              </a:rPr>
              <a:t>, Context.MODE_PRIVATE);</a:t>
            </a:r>
            <a:endParaRPr lang="en-US" altLang="zh-CN" sz="1200" b="1" dirty="0">
              <a:ea typeface="宋体" pitchFamily="2" charset="-122"/>
              <a:cs typeface="宋体" pitchFamily="2" charset="-122"/>
            </a:endParaRPr>
          </a:p>
          <a:p>
            <a:pPr lvl="2">
              <a:lnSpc>
                <a:spcPct val="130000"/>
              </a:lnSpc>
              <a:spcBef>
                <a:spcPts val="0"/>
              </a:spcBef>
            </a:pPr>
            <a:r>
              <a:rPr lang="zh-CN" altLang="zh-CN" sz="1350" kern="100" dirty="0">
                <a:solidFill>
                  <a:sysClr val="windowText" lastClr="000000"/>
                </a:solidFill>
                <a:latin typeface="华文新魏"/>
                <a:cs typeface="Times New Roman" panose="02020603050405020304" pitchFamily="18" charset="0"/>
              </a:rPr>
              <a:t>参数</a:t>
            </a:r>
            <a:r>
              <a:rPr lang="en-US" altLang="zh-CN" sz="1350" kern="100" dirty="0">
                <a:solidFill>
                  <a:srgbClr val="FF0066"/>
                </a:solidFill>
                <a:latin typeface="华文新魏"/>
                <a:cs typeface="Times New Roman" panose="02020603050405020304" pitchFamily="18" charset="0"/>
              </a:rPr>
              <a:t>name</a:t>
            </a:r>
            <a:r>
              <a:rPr lang="zh-CN" altLang="zh-CN" sz="1350" kern="100" dirty="0">
                <a:solidFill>
                  <a:sysClr val="windowText" lastClr="000000"/>
                </a:solidFill>
                <a:latin typeface="华文新魏"/>
                <a:cs typeface="Times New Roman" panose="02020603050405020304" pitchFamily="18" charset="0"/>
              </a:rPr>
              <a:t>代表文件名，</a:t>
            </a:r>
            <a:r>
              <a:rPr lang="en-US" altLang="zh-CN" sz="1350" kern="100" dirty="0">
                <a:solidFill>
                  <a:srgbClr val="FF0066"/>
                </a:solidFill>
                <a:latin typeface="华文新魏"/>
                <a:cs typeface="Times New Roman" panose="02020603050405020304" pitchFamily="18" charset="0"/>
              </a:rPr>
              <a:t>mode</a:t>
            </a:r>
            <a:r>
              <a:rPr lang="zh-CN" altLang="zh-CN" sz="1350" kern="100" dirty="0">
                <a:solidFill>
                  <a:sysClr val="windowText" lastClr="000000"/>
                </a:solidFill>
                <a:latin typeface="华文新魏"/>
                <a:cs typeface="Times New Roman" panose="02020603050405020304" pitchFamily="18" charset="0"/>
              </a:rPr>
              <a:t>表示文件的操作权限，它有以下几种取值：</a:t>
            </a:r>
          </a:p>
          <a:p>
            <a:pPr marL="374447" lvl="2" indent="229553" algn="just">
              <a:lnSpc>
                <a:spcPct val="125000"/>
              </a:lnSpc>
              <a:spcBef>
                <a:spcPts val="0"/>
              </a:spcBef>
              <a:buClrTx/>
              <a:buSzTx/>
              <a:buNone/>
              <a:defRPr/>
            </a:pPr>
            <a:r>
              <a:rPr lang="en-US" altLang="zh-CN" sz="1200" kern="100" dirty="0">
                <a:solidFill>
                  <a:srgbClr val="5B42EE"/>
                </a:solidFill>
                <a:latin typeface="华文新魏"/>
                <a:cs typeface="Times New Roman" panose="02020603050405020304" pitchFamily="18" charset="0"/>
              </a:rPr>
              <a:t>MODE_PRIVATE</a:t>
            </a:r>
            <a:r>
              <a:rPr lang="en-US" altLang="zh-CN" sz="1200" kern="100" dirty="0">
                <a:solidFill>
                  <a:sysClr val="windowText" lastClr="000000"/>
                </a:solidFill>
                <a:latin typeface="华文新魏"/>
                <a:cs typeface="Times New Roman" panose="02020603050405020304" pitchFamily="18" charset="0"/>
              </a:rPr>
              <a:t>: </a:t>
            </a:r>
            <a:r>
              <a:rPr lang="zh-CN" altLang="zh-CN" sz="1200" kern="100" dirty="0">
                <a:solidFill>
                  <a:sysClr val="windowText" lastClr="000000"/>
                </a:solidFill>
                <a:latin typeface="华文新魏"/>
                <a:cs typeface="Times New Roman" panose="02020603050405020304" pitchFamily="18" charset="0"/>
              </a:rPr>
              <a:t>默认的操作权限，只能被当前应用程序所读写。</a:t>
            </a:r>
          </a:p>
          <a:p>
            <a:pPr marL="374447" lvl="2" indent="229553" algn="just">
              <a:lnSpc>
                <a:spcPct val="125000"/>
              </a:lnSpc>
              <a:spcBef>
                <a:spcPts val="0"/>
              </a:spcBef>
              <a:buClrTx/>
              <a:buSzTx/>
              <a:buNone/>
              <a:defRPr/>
            </a:pPr>
            <a:r>
              <a:rPr lang="en-US" altLang="zh-CN" sz="1200" kern="100" dirty="0">
                <a:solidFill>
                  <a:sysClr val="windowText" lastClr="000000"/>
                </a:solidFill>
                <a:latin typeface="华文新魏"/>
                <a:cs typeface="Times New Roman" panose="02020603050405020304" pitchFamily="18" charset="0"/>
              </a:rPr>
              <a:t>MODE_APPEND: </a:t>
            </a:r>
            <a:r>
              <a:rPr lang="zh-CN" altLang="zh-CN" sz="1200" kern="100" dirty="0">
                <a:solidFill>
                  <a:sysClr val="windowText" lastClr="000000"/>
                </a:solidFill>
                <a:latin typeface="华文新魏"/>
                <a:cs typeface="Times New Roman" panose="02020603050405020304" pitchFamily="18" charset="0"/>
              </a:rPr>
              <a:t>可以添加文件的内容。</a:t>
            </a:r>
          </a:p>
          <a:p>
            <a:pPr lvl="2">
              <a:lnSpc>
                <a:spcPct val="130000"/>
              </a:lnSpc>
              <a:spcBef>
                <a:spcPts val="0"/>
              </a:spcBef>
            </a:pPr>
            <a:endParaRPr lang="en-US" altLang="zh-CN" sz="1200" dirty="0"/>
          </a:p>
          <a:p>
            <a:pPr lvl="2">
              <a:lnSpc>
                <a:spcPct val="130000"/>
              </a:lnSpc>
              <a:spcBef>
                <a:spcPts val="0"/>
              </a:spcBef>
            </a:pPr>
            <a:endParaRPr lang="en-US" altLang="zh-CN" sz="1200" dirty="0"/>
          </a:p>
          <a:p>
            <a:pPr lvl="1">
              <a:lnSpc>
                <a:spcPct val="130000"/>
              </a:lnSpc>
              <a:spcBef>
                <a:spcPts val="0"/>
              </a:spcBef>
            </a:pPr>
            <a:endParaRPr lang="en-US" altLang="zh-CN" sz="1500" dirty="0"/>
          </a:p>
          <a:p>
            <a:pPr lvl="1">
              <a:lnSpc>
                <a:spcPct val="130000"/>
              </a:lnSpc>
              <a:spcBef>
                <a:spcPts val="0"/>
              </a:spcBef>
            </a:pPr>
            <a:endParaRPr lang="en-US" altLang="zh-CN" sz="1500" dirty="0"/>
          </a:p>
          <a:p>
            <a:pPr lvl="1">
              <a:lnSpc>
                <a:spcPct val="130000"/>
              </a:lnSpc>
              <a:spcBef>
                <a:spcPts val="0"/>
              </a:spcBef>
            </a:pPr>
            <a:endParaRPr lang="en-US" altLang="zh-CN" sz="1650" dirty="0"/>
          </a:p>
          <a:p>
            <a:pPr>
              <a:lnSpc>
                <a:spcPct val="130000"/>
              </a:lnSpc>
              <a:spcBef>
                <a:spcPts val="0"/>
              </a:spcBef>
            </a:pPr>
            <a:endParaRPr lang="zh-CN" altLang="en-US" dirty="0"/>
          </a:p>
          <a:p>
            <a:pPr>
              <a:lnSpc>
                <a:spcPct val="130000"/>
              </a:lnSpc>
              <a:spcBef>
                <a:spcPts val="0"/>
              </a:spcBef>
            </a:pPr>
            <a:endParaRPr lang="zh-CN" altLang="en-US" dirty="0"/>
          </a:p>
        </p:txBody>
      </p:sp>
      <p:sp>
        <p:nvSpPr>
          <p:cNvPr id="3" name="标题 2">
            <a:extLst>
              <a:ext uri="{FF2B5EF4-FFF2-40B4-BE49-F238E27FC236}">
                <a16:creationId xmlns:a16="http://schemas.microsoft.com/office/drawing/2014/main" id="{F7F9DBED-9B36-473E-8D05-B4D25266D6A6}"/>
              </a:ext>
            </a:extLst>
          </p:cNvPr>
          <p:cNvSpPr>
            <a:spLocks noGrp="1"/>
          </p:cNvSpPr>
          <p:nvPr>
            <p:ph type="title"/>
          </p:nvPr>
        </p:nvSpPr>
        <p:spPr/>
        <p:txBody>
          <a:bodyPr/>
          <a:lstStyle/>
          <a:p>
            <a:r>
              <a:rPr lang="zh-CN" altLang="en-US" dirty="0"/>
              <a:t>文件存储小结</a:t>
            </a:r>
            <a:r>
              <a:rPr lang="en-US" altLang="zh-CN" dirty="0"/>
              <a:t>(</a:t>
            </a:r>
            <a:r>
              <a:rPr lang="zh-CN" altLang="en-US" dirty="0">
                <a:solidFill>
                  <a:srgbClr val="0033CC"/>
                </a:solidFill>
              </a:rPr>
              <a:t>内部存储</a:t>
            </a:r>
            <a:r>
              <a:rPr lang="en-US" altLang="zh-CN" dirty="0"/>
              <a:t>)</a:t>
            </a:r>
            <a:endParaRPr lang="zh-CN" altLang="en-US" dirty="0"/>
          </a:p>
        </p:txBody>
      </p:sp>
      <p:sp>
        <p:nvSpPr>
          <p:cNvPr id="6" name="矩形 5">
            <a:extLst>
              <a:ext uri="{FF2B5EF4-FFF2-40B4-BE49-F238E27FC236}">
                <a16:creationId xmlns:a16="http://schemas.microsoft.com/office/drawing/2014/main" id="{28C0B883-5A9B-4A46-9A11-E58B582F21F9}"/>
              </a:ext>
            </a:extLst>
          </p:cNvPr>
          <p:cNvSpPr/>
          <p:nvPr/>
        </p:nvSpPr>
        <p:spPr>
          <a:xfrm>
            <a:off x="647822" y="3921901"/>
            <a:ext cx="8038443" cy="456087"/>
          </a:xfrm>
          <a:prstGeom prst="rect">
            <a:avLst/>
          </a:prstGeom>
          <a:solidFill>
            <a:sysClr val="window" lastClr="FFFFFF"/>
          </a:solidFill>
          <a:ln w="3175">
            <a:solidFill>
              <a:srgbClr val="0033CC"/>
            </a:solidFill>
          </a:ln>
        </p:spPr>
        <p:txBody>
          <a:bodyPr wrap="square">
            <a:spAutoFit/>
          </a:bodyPr>
          <a:lstStyle/>
          <a:p>
            <a:pPr algn="just" fontAlgn="auto">
              <a:lnSpc>
                <a:spcPct val="125000"/>
              </a:lnSpc>
              <a:spcBef>
                <a:spcPts val="0"/>
              </a:spcBef>
              <a:spcAft>
                <a:spcPts val="0"/>
              </a:spcAft>
              <a:defRPr/>
            </a:pPr>
            <a:r>
              <a:rPr lang="zh-CN" altLang="en-US" sz="2100" b="1">
                <a:solidFill>
                  <a:srgbClr val="FF0066"/>
                </a:solidFill>
                <a:latin typeface="Palatino Linotype"/>
              </a:rPr>
              <a:t>存储位置：</a:t>
            </a:r>
            <a:r>
              <a:rPr lang="en-US" altLang="zh-CN" sz="1800" b="1">
                <a:solidFill>
                  <a:prstClr val="black"/>
                </a:solidFill>
                <a:latin typeface="Palatino Linotype"/>
              </a:rPr>
              <a:t>data/data/&lt;package name&gt;/files/</a:t>
            </a:r>
            <a:r>
              <a:rPr lang="zh-CN" altLang="zh-CN" sz="1800" b="1">
                <a:solidFill>
                  <a:prstClr val="black"/>
                </a:solidFill>
                <a:latin typeface="Palatino Linotype"/>
              </a:rPr>
              <a:t>目录下</a:t>
            </a:r>
            <a:endParaRPr lang="zh-CN" altLang="zh-CN" sz="1800" b="1" kern="100">
              <a:solidFill>
                <a:sysClr val="windowText" lastClr="000000"/>
              </a:solidFill>
              <a:latin typeface="华文新魏"/>
              <a:cs typeface="Times New Roman" panose="02020603050405020304" pitchFamily="18" charset="0"/>
            </a:endParaRPr>
          </a:p>
        </p:txBody>
      </p:sp>
    </p:spTree>
    <p:extLst>
      <p:ext uri="{BB962C8B-B14F-4D97-AF65-F5344CB8AC3E}">
        <p14:creationId xmlns:p14="http://schemas.microsoft.com/office/powerpoint/2010/main" val="245854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C1AAA1-5B44-443B-A9C4-21F659F2858E}"/>
              </a:ext>
            </a:extLst>
          </p:cNvPr>
          <p:cNvSpPr>
            <a:spLocks noGrp="1"/>
          </p:cNvSpPr>
          <p:nvPr>
            <p:ph idx="1"/>
          </p:nvPr>
        </p:nvSpPr>
        <p:spPr/>
        <p:txBody>
          <a:bodyPr>
            <a:normAutofit/>
          </a:bodyPr>
          <a:lstStyle/>
          <a:p>
            <a:pPr>
              <a:lnSpc>
                <a:spcPct val="130000"/>
              </a:lnSpc>
              <a:spcBef>
                <a:spcPts val="0"/>
              </a:spcBef>
            </a:pPr>
            <a:r>
              <a:rPr lang="zh-CN" altLang="en-US" sz="1800" dirty="0"/>
              <a:t>取</a:t>
            </a:r>
            <a:r>
              <a:rPr lang="en-US" altLang="zh-CN" sz="1800" dirty="0"/>
              <a:t>(</a:t>
            </a:r>
            <a:r>
              <a:rPr lang="zh-CN" altLang="en-US" sz="1800" dirty="0"/>
              <a:t>读</a:t>
            </a:r>
            <a:r>
              <a:rPr lang="en-US" altLang="zh-CN" sz="1800" dirty="0"/>
              <a:t>):</a:t>
            </a:r>
          </a:p>
          <a:p>
            <a:pPr lvl="1">
              <a:lnSpc>
                <a:spcPct val="130000"/>
              </a:lnSpc>
              <a:spcBef>
                <a:spcPts val="0"/>
              </a:spcBef>
            </a:pPr>
            <a:r>
              <a:rPr lang="zh-CN" altLang="en-US" sz="1500" b="1" dirty="0"/>
              <a:t>方法</a:t>
            </a:r>
            <a:r>
              <a:rPr lang="en-US" altLang="zh-CN" sz="1500" b="1" dirty="0"/>
              <a:t>1</a:t>
            </a:r>
            <a:r>
              <a:rPr lang="zh-CN" altLang="en-US" sz="1500" dirty="0"/>
              <a:t>：使用</a:t>
            </a:r>
            <a:r>
              <a:rPr lang="en-US" altLang="zh-CN" sz="1500" dirty="0" err="1"/>
              <a:t>context.</a:t>
            </a:r>
            <a:r>
              <a:rPr lang="en-US" altLang="zh-CN" sz="1500" b="1" dirty="0" err="1">
                <a:solidFill>
                  <a:srgbClr val="C00000"/>
                </a:solidFill>
              </a:rPr>
              <a:t>getFilesDir</a:t>
            </a:r>
            <a:r>
              <a:rPr lang="en-US" altLang="zh-CN" sz="1500" dirty="0"/>
              <a:t>()</a:t>
            </a:r>
            <a:r>
              <a:rPr lang="zh-CN" altLang="en-US" sz="1500" dirty="0"/>
              <a:t> 获取内部存储</a:t>
            </a:r>
            <a:r>
              <a:rPr lang="en-US" altLang="zh-CN" sz="1500" dirty="0"/>
              <a:t>data/data/</a:t>
            </a:r>
            <a:r>
              <a:rPr lang="zh-CN" altLang="en-US" sz="1500" dirty="0"/>
              <a:t>包名</a:t>
            </a:r>
            <a:r>
              <a:rPr lang="en-US" altLang="zh-CN" sz="1500" dirty="0"/>
              <a:t>/files</a:t>
            </a:r>
            <a:r>
              <a:rPr lang="zh-CN" altLang="en-US" sz="1500" dirty="0"/>
              <a:t>目录，然后利用文件</a:t>
            </a:r>
            <a:r>
              <a:rPr lang="en-US" altLang="zh-CN" sz="1500" dirty="0"/>
              <a:t>(</a:t>
            </a:r>
            <a:r>
              <a:rPr lang="zh-CN" altLang="en-US" sz="1500" b="1" dirty="0">
                <a:solidFill>
                  <a:srgbClr val="00B050"/>
                </a:solidFill>
              </a:rPr>
              <a:t>全路径</a:t>
            </a:r>
            <a:r>
              <a:rPr lang="en-US" altLang="zh-CN" sz="1500" dirty="0"/>
              <a:t>)</a:t>
            </a:r>
            <a:r>
              <a:rPr lang="zh-CN" altLang="en-US" sz="1500" dirty="0"/>
              <a:t>创建</a:t>
            </a:r>
            <a:r>
              <a:rPr lang="en-US" altLang="zh-CN" sz="1500" dirty="0" err="1"/>
              <a:t>FileInputStream</a:t>
            </a:r>
            <a:r>
              <a:rPr lang="zh-CN" altLang="en-US" sz="1500" dirty="0"/>
              <a:t>对象，进行内容读取。</a:t>
            </a:r>
            <a:endParaRPr lang="en-US" altLang="zh-CN" sz="1500" dirty="0"/>
          </a:p>
          <a:p>
            <a:pPr lvl="2">
              <a:lnSpc>
                <a:spcPct val="130000"/>
              </a:lnSpc>
              <a:spcBef>
                <a:spcPts val="0"/>
              </a:spcBef>
            </a:pPr>
            <a:r>
              <a:rPr lang="en-US" altLang="zh-CN" sz="1200" dirty="0" err="1">
                <a:ea typeface="宋体" pitchFamily="2" charset="-122"/>
              </a:rPr>
              <a:t>FileInputStream</a:t>
            </a:r>
            <a:r>
              <a:rPr lang="en-US" altLang="zh-CN" sz="1200" dirty="0">
                <a:ea typeface="宋体" pitchFamily="2" charset="-122"/>
              </a:rPr>
              <a:t> </a:t>
            </a:r>
            <a:r>
              <a:rPr lang="en-US" altLang="zh-CN" sz="1200" dirty="0" err="1">
                <a:ea typeface="宋体" pitchFamily="2" charset="-122"/>
              </a:rPr>
              <a:t>fileInputStream</a:t>
            </a:r>
            <a:r>
              <a:rPr lang="en-US" altLang="zh-CN" sz="1200" dirty="0">
                <a:ea typeface="宋体" pitchFamily="2" charset="-122"/>
              </a:rPr>
              <a:t> = </a:t>
            </a:r>
            <a:r>
              <a:rPr lang="en-US" altLang="zh-CN" sz="1200" b="1" kern="100" dirty="0">
                <a:solidFill>
                  <a:srgbClr val="002060"/>
                </a:solidFill>
              </a:rPr>
              <a:t>new</a:t>
            </a:r>
            <a:r>
              <a:rPr lang="en-US" altLang="zh-CN" sz="1200" b="1" kern="100" dirty="0">
                <a:solidFill>
                  <a:srgbClr val="5B42EE"/>
                </a:solidFill>
              </a:rPr>
              <a:t> </a:t>
            </a:r>
            <a:r>
              <a:rPr lang="en-US" altLang="zh-CN" sz="1200" b="1" kern="100" dirty="0" err="1">
                <a:solidFill>
                  <a:srgbClr val="002060"/>
                </a:solidFill>
              </a:rPr>
              <a:t>FileInputStream</a:t>
            </a:r>
            <a:r>
              <a:rPr lang="en-US" altLang="zh-CN" sz="1200" dirty="0">
                <a:ea typeface="宋体" pitchFamily="2" charset="-122"/>
              </a:rPr>
              <a:t>(</a:t>
            </a:r>
            <a:r>
              <a:rPr lang="en-US" altLang="zh-CN" sz="1200" dirty="0" err="1">
                <a:ea typeface="宋体" pitchFamily="2" charset="-122"/>
              </a:rPr>
              <a:t>filePathName</a:t>
            </a:r>
            <a:r>
              <a:rPr lang="en-US" altLang="zh-CN" sz="1200" dirty="0">
                <a:ea typeface="宋体" pitchFamily="2" charset="-122"/>
              </a:rPr>
              <a:t>);</a:t>
            </a:r>
          </a:p>
          <a:p>
            <a:pPr lvl="1">
              <a:lnSpc>
                <a:spcPct val="130000"/>
              </a:lnSpc>
              <a:spcBef>
                <a:spcPts val="0"/>
              </a:spcBef>
            </a:pPr>
            <a:r>
              <a:rPr lang="zh-CN" altLang="en-US" sz="1500" b="1" dirty="0"/>
              <a:t>方法</a:t>
            </a:r>
            <a:r>
              <a:rPr lang="en-US" altLang="zh-CN" sz="1500" b="1" dirty="0"/>
              <a:t>2</a:t>
            </a:r>
            <a:r>
              <a:rPr lang="zh-CN" altLang="en-US" sz="1500" dirty="0"/>
              <a:t>：直接使用</a:t>
            </a:r>
            <a:r>
              <a:rPr lang="en-US" altLang="zh-CN" sz="1500" dirty="0"/>
              <a:t>Context. </a:t>
            </a:r>
            <a:r>
              <a:rPr lang="en-US" altLang="zh-CN" sz="1500" b="1" dirty="0" err="1">
                <a:solidFill>
                  <a:srgbClr val="C00000"/>
                </a:solidFill>
              </a:rPr>
              <a:t>openFileInput</a:t>
            </a:r>
            <a:r>
              <a:rPr lang="en-US" altLang="zh-CN" sz="1500" dirty="0"/>
              <a:t>()</a:t>
            </a:r>
            <a:r>
              <a:rPr lang="zh-CN" altLang="zh-CN" sz="1500" dirty="0"/>
              <a:t>方法</a:t>
            </a:r>
            <a:r>
              <a:rPr lang="en-US" altLang="zh-CN" sz="1500" dirty="0"/>
              <a:t>(</a:t>
            </a:r>
            <a:r>
              <a:rPr lang="zh-CN" altLang="en-US" sz="1500" b="1" dirty="0">
                <a:solidFill>
                  <a:srgbClr val="00B050"/>
                </a:solidFill>
              </a:rPr>
              <a:t>只需要文件名</a:t>
            </a:r>
            <a:r>
              <a:rPr lang="en-US" altLang="zh-CN" sz="1500" dirty="0"/>
              <a:t>)</a:t>
            </a:r>
            <a:r>
              <a:rPr lang="zh-CN" altLang="zh-CN" sz="1500" dirty="0"/>
              <a:t>获取</a:t>
            </a:r>
            <a:r>
              <a:rPr lang="en-US" altLang="zh-CN" sz="1500" dirty="0" err="1"/>
              <a:t>FileInputStream</a:t>
            </a:r>
            <a:r>
              <a:rPr lang="zh-CN" altLang="zh-CN" sz="1500" dirty="0"/>
              <a:t>对象</a:t>
            </a:r>
            <a:r>
              <a:rPr lang="zh-CN" altLang="en-US" sz="1500" dirty="0"/>
              <a:t>，进行文件内容读取。</a:t>
            </a:r>
            <a:endParaRPr lang="en-US" altLang="zh-CN" sz="1500" dirty="0"/>
          </a:p>
          <a:p>
            <a:pPr lvl="2">
              <a:lnSpc>
                <a:spcPct val="130000"/>
              </a:lnSpc>
              <a:spcBef>
                <a:spcPts val="0"/>
              </a:spcBef>
            </a:pPr>
            <a:r>
              <a:rPr lang="en-US" altLang="zh-CN" sz="1200" kern="100" dirty="0" err="1"/>
              <a:t>FileInputStream</a:t>
            </a:r>
            <a:r>
              <a:rPr lang="en-US" altLang="zh-CN" sz="1200" kern="100" dirty="0"/>
              <a:t> </a:t>
            </a:r>
            <a:r>
              <a:rPr lang="en-US" altLang="zh-CN" sz="1200" dirty="0" err="1">
                <a:ea typeface="宋体" pitchFamily="2" charset="-122"/>
              </a:rPr>
              <a:t>fileInputStream</a:t>
            </a:r>
            <a:r>
              <a:rPr lang="en-US" altLang="zh-CN" sz="1200" dirty="0">
                <a:ea typeface="宋体" pitchFamily="2" charset="-122"/>
              </a:rPr>
              <a:t> = </a:t>
            </a:r>
            <a:r>
              <a:rPr lang="en-US" altLang="zh-CN" sz="1200" b="1" kern="100" dirty="0" err="1">
                <a:solidFill>
                  <a:srgbClr val="002060"/>
                </a:solidFill>
              </a:rPr>
              <a:t>openFileInput</a:t>
            </a:r>
            <a:r>
              <a:rPr lang="en-US" altLang="zh-CN" sz="1200" kern="100" dirty="0"/>
              <a:t>(</a:t>
            </a:r>
            <a:r>
              <a:rPr lang="en-US" altLang="zh-CN" sz="1200" kern="100" dirty="0" err="1"/>
              <a:t>fileName</a:t>
            </a:r>
            <a:r>
              <a:rPr lang="en-US" altLang="zh-CN" sz="1200" kern="100" dirty="0"/>
              <a:t>);</a:t>
            </a:r>
            <a:endParaRPr lang="en-US" altLang="zh-CN" sz="1200" dirty="0"/>
          </a:p>
          <a:p>
            <a:pPr marL="230017" lvl="1" indent="0">
              <a:lnSpc>
                <a:spcPct val="130000"/>
              </a:lnSpc>
              <a:spcBef>
                <a:spcPts val="0"/>
              </a:spcBef>
              <a:buNone/>
            </a:pPr>
            <a:endParaRPr lang="en-US" altLang="zh-CN" sz="1650" dirty="0"/>
          </a:p>
          <a:p>
            <a:pPr>
              <a:lnSpc>
                <a:spcPct val="130000"/>
              </a:lnSpc>
              <a:spcBef>
                <a:spcPts val="0"/>
              </a:spcBef>
            </a:pPr>
            <a:endParaRPr lang="zh-CN" altLang="en-US" dirty="0"/>
          </a:p>
          <a:p>
            <a:pPr>
              <a:lnSpc>
                <a:spcPct val="130000"/>
              </a:lnSpc>
              <a:spcBef>
                <a:spcPts val="0"/>
              </a:spcBef>
            </a:pPr>
            <a:endParaRPr lang="zh-CN" altLang="en-US" dirty="0"/>
          </a:p>
        </p:txBody>
      </p:sp>
      <p:sp>
        <p:nvSpPr>
          <p:cNvPr id="3" name="标题 2">
            <a:extLst>
              <a:ext uri="{FF2B5EF4-FFF2-40B4-BE49-F238E27FC236}">
                <a16:creationId xmlns:a16="http://schemas.microsoft.com/office/drawing/2014/main" id="{F7F9DBED-9B36-473E-8D05-B4D25266D6A6}"/>
              </a:ext>
            </a:extLst>
          </p:cNvPr>
          <p:cNvSpPr>
            <a:spLocks noGrp="1"/>
          </p:cNvSpPr>
          <p:nvPr>
            <p:ph type="title"/>
          </p:nvPr>
        </p:nvSpPr>
        <p:spPr/>
        <p:txBody>
          <a:bodyPr/>
          <a:lstStyle/>
          <a:p>
            <a:r>
              <a:rPr lang="zh-CN" altLang="en-US" dirty="0"/>
              <a:t>文件存储小结</a:t>
            </a:r>
            <a:r>
              <a:rPr lang="en-US" altLang="zh-CN" dirty="0"/>
              <a:t>(</a:t>
            </a:r>
            <a:r>
              <a:rPr lang="zh-CN" altLang="en-US" dirty="0">
                <a:solidFill>
                  <a:srgbClr val="0033CC"/>
                </a:solidFill>
              </a:rPr>
              <a:t>内部存储</a:t>
            </a:r>
            <a:r>
              <a:rPr lang="en-US" altLang="zh-CN" dirty="0"/>
              <a:t>)</a:t>
            </a:r>
            <a:endParaRPr lang="zh-CN" altLang="en-US" dirty="0"/>
          </a:p>
        </p:txBody>
      </p:sp>
      <p:sp>
        <p:nvSpPr>
          <p:cNvPr id="4" name="矩形 3">
            <a:extLst>
              <a:ext uri="{FF2B5EF4-FFF2-40B4-BE49-F238E27FC236}">
                <a16:creationId xmlns:a16="http://schemas.microsoft.com/office/drawing/2014/main" id="{F08934E0-CD8B-4768-92AA-176E9CD9C21F}"/>
              </a:ext>
            </a:extLst>
          </p:cNvPr>
          <p:cNvSpPr/>
          <p:nvPr/>
        </p:nvSpPr>
        <p:spPr>
          <a:xfrm>
            <a:off x="647822" y="4041074"/>
            <a:ext cx="8038443" cy="456087"/>
          </a:xfrm>
          <a:prstGeom prst="rect">
            <a:avLst/>
          </a:prstGeom>
          <a:solidFill>
            <a:sysClr val="window" lastClr="FFFFFF"/>
          </a:solidFill>
          <a:ln w="3175">
            <a:solidFill>
              <a:srgbClr val="0033CC"/>
            </a:solidFill>
          </a:ln>
        </p:spPr>
        <p:txBody>
          <a:bodyPr wrap="square">
            <a:spAutoFit/>
          </a:bodyPr>
          <a:lstStyle/>
          <a:p>
            <a:pPr algn="just" fontAlgn="auto">
              <a:lnSpc>
                <a:spcPct val="125000"/>
              </a:lnSpc>
              <a:spcBef>
                <a:spcPts val="0"/>
              </a:spcBef>
              <a:spcAft>
                <a:spcPts val="0"/>
              </a:spcAft>
              <a:defRPr/>
            </a:pPr>
            <a:r>
              <a:rPr lang="zh-CN" altLang="en-US" sz="2100" b="1">
                <a:solidFill>
                  <a:srgbClr val="FF0066"/>
                </a:solidFill>
                <a:latin typeface="Palatino Linotype"/>
              </a:rPr>
              <a:t>存储位置：</a:t>
            </a:r>
            <a:r>
              <a:rPr lang="en-US" altLang="zh-CN" sz="1800" b="1">
                <a:solidFill>
                  <a:prstClr val="black"/>
                </a:solidFill>
                <a:latin typeface="Palatino Linotype"/>
              </a:rPr>
              <a:t>data/data/&lt;package name&gt;/files/</a:t>
            </a:r>
            <a:r>
              <a:rPr lang="zh-CN" altLang="zh-CN" sz="1800" b="1">
                <a:solidFill>
                  <a:prstClr val="black"/>
                </a:solidFill>
                <a:latin typeface="Palatino Linotype"/>
              </a:rPr>
              <a:t>目录下</a:t>
            </a:r>
            <a:endParaRPr lang="zh-CN" altLang="zh-CN" sz="1800" b="1" kern="100">
              <a:solidFill>
                <a:sysClr val="windowText" lastClr="000000"/>
              </a:solidFill>
              <a:latin typeface="华文新魏"/>
              <a:cs typeface="Times New Roman" panose="02020603050405020304" pitchFamily="18" charset="0"/>
            </a:endParaRPr>
          </a:p>
        </p:txBody>
      </p:sp>
    </p:spTree>
    <p:extLst>
      <p:ext uri="{BB962C8B-B14F-4D97-AF65-F5344CB8AC3E}">
        <p14:creationId xmlns:p14="http://schemas.microsoft.com/office/powerpoint/2010/main" val="20654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7"/>
          <p:cNvSpPr>
            <a:spLocks noChangeArrowheads="1"/>
          </p:cNvSpPr>
          <p:nvPr/>
        </p:nvSpPr>
        <p:spPr bwMode="auto">
          <a:xfrm>
            <a:off x="730686" y="2179638"/>
            <a:ext cx="759301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600" dirty="0">
                <a:solidFill>
                  <a:srgbClr val="11026E"/>
                </a:solidFill>
                <a:ea typeface="微软雅黑" panose="020B0503020204020204" pitchFamily="34" charset="-122"/>
                <a:sym typeface="微软雅黑" panose="020B0503020204020204" pitchFamily="34" charset="-122"/>
              </a:rPr>
              <a:t>6-3 SharedPreferences</a:t>
            </a:r>
            <a:r>
              <a:rPr lang="zh-CN" altLang="en-US" sz="3600" dirty="0">
                <a:solidFill>
                  <a:srgbClr val="11026E"/>
                </a:solidFill>
                <a:ea typeface="微软雅黑" panose="020B0503020204020204" pitchFamily="34" charset="-122"/>
                <a:sym typeface="微软雅黑" panose="020B0503020204020204" pitchFamily="34" charset="-122"/>
              </a:rPr>
              <a:t>应用</a:t>
            </a:r>
          </a:p>
        </p:txBody>
      </p:sp>
      <p:cxnSp>
        <p:nvCxnSpPr>
          <p:cNvPr id="64" name="直接连接符 63"/>
          <p:cNvCxnSpPr/>
          <p:nvPr/>
        </p:nvCxnSpPr>
        <p:spPr>
          <a:xfrm>
            <a:off x="1178066" y="3117850"/>
            <a:ext cx="6694487" cy="95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29" name="Text Box 53"/>
          <p:cNvSpPr txBox="1">
            <a:spLocks noChangeArrowheads="1"/>
          </p:cNvSpPr>
          <p:nvPr/>
        </p:nvSpPr>
        <p:spPr bwMode="auto">
          <a:xfrm>
            <a:off x="698937" y="695325"/>
            <a:ext cx="7624762"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600" b="1" dirty="0">
                <a:solidFill>
                  <a:srgbClr val="D2431C"/>
                </a:solidFill>
              </a:rPr>
              <a:t>《Android</a:t>
            </a:r>
            <a:r>
              <a:rPr lang="zh-CN" altLang="en-US" sz="2600" b="1" dirty="0">
                <a:solidFill>
                  <a:srgbClr val="D2431C"/>
                </a:solidFill>
              </a:rPr>
              <a:t>移动应用程序设计</a:t>
            </a:r>
            <a:r>
              <a:rPr lang="en-US" altLang="zh-CN" sz="2600" b="1" dirty="0">
                <a:solidFill>
                  <a:srgbClr val="D2431C"/>
                </a:solidFill>
              </a:rPr>
              <a:t>》</a:t>
            </a:r>
          </a:p>
          <a:p>
            <a:pPr algn="ctr" eaLnBrk="1" hangingPunct="1"/>
            <a:r>
              <a:rPr lang="zh-CN" altLang="en-US" sz="2600" b="1" dirty="0">
                <a:solidFill>
                  <a:srgbClr val="D2431C"/>
                </a:solidFill>
              </a:rPr>
              <a:t>第六章 数据存储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8" presetClass="entr" presetSubtype="12" fill="hold" grpId="0" nodeType="afterEffect">
                                  <p:stCondLst>
                                    <p:cond delay="0"/>
                                  </p:stCondLst>
                                  <p:iterate type="lt">
                                    <p:tmPct val="0"/>
                                  </p:iterate>
                                  <p:childTnLst>
                                    <p:set>
                                      <p:cBhvr>
                                        <p:cTn id="10" dur="1" fill="hold">
                                          <p:stCondLst>
                                            <p:cond delay="0"/>
                                          </p:stCondLst>
                                        </p:cTn>
                                        <p:tgtEl>
                                          <p:spTgt spid="62"/>
                                        </p:tgtEl>
                                        <p:attrNameLst>
                                          <p:attrName>style.visibility</p:attrName>
                                        </p:attrNameLst>
                                      </p:cBhvr>
                                      <p:to>
                                        <p:strVal val="visible"/>
                                      </p:to>
                                    </p:set>
                                    <p:animEffect transition="in" filter="strips(downLeft)">
                                      <p:cBhvr>
                                        <p:cTn id="1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2. SharedPerfences</a:t>
            </a:r>
            <a:r>
              <a:rPr lang="zh-CN" altLang="en-US" sz="3000" b="1" dirty="0">
                <a:solidFill>
                  <a:srgbClr val="11026E"/>
                </a:solidFill>
                <a:latin typeface="Times New Roman" panose="02020603050405020304" pitchFamily="18" charset="0"/>
              </a:rPr>
              <a:t>简介</a:t>
            </a:r>
          </a:p>
        </p:txBody>
      </p:sp>
      <p:sp>
        <p:nvSpPr>
          <p:cNvPr id="7171" name="Rectangle 3"/>
          <p:cNvSpPr>
            <a:spLocks noGrp="1" noChangeArrowheads="1"/>
          </p:cNvSpPr>
          <p:nvPr>
            <p:ph type="body" idx="4294967295"/>
          </p:nvPr>
        </p:nvSpPr>
        <p:spPr bwMode="auto">
          <a:xfrm>
            <a:off x="414337" y="990600"/>
            <a:ext cx="8315325"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algn="just">
              <a:lnSpc>
                <a:spcPct val="100000"/>
              </a:lnSpc>
              <a:buClr>
                <a:schemeClr val="accent1">
                  <a:lumMod val="50000"/>
                </a:schemeClr>
              </a:buClr>
              <a:buSzPct val="100000"/>
              <a:buFont typeface="+mj-lt"/>
              <a:buAutoNum type="arabicPeriod"/>
            </a:pPr>
            <a:r>
              <a:rPr lang="en-US" altLang="zh-CN" sz="2000" dirty="0" err="1"/>
              <a:t>SharedPreferences</a:t>
            </a:r>
            <a:r>
              <a:rPr lang="zh-CN" altLang="zh-CN" sz="2000" dirty="0"/>
              <a:t>是一个轻量级的存储类，特别适合用于保存软件配置参数，例如</a:t>
            </a:r>
            <a:r>
              <a:rPr lang="zh-CN" altLang="en-US" sz="2000" dirty="0"/>
              <a:t>应用程序的各种配置信息（如是否打开音效、是否使用震动效果、小游戏的玩家积分等），解锁口令密码等</a:t>
            </a:r>
            <a:r>
              <a:rPr lang="zh-CN" altLang="zh-CN" sz="2000" dirty="0"/>
              <a:t>。</a:t>
            </a:r>
            <a:endParaRPr lang="en-US" altLang="zh-CN" sz="2000" dirty="0"/>
          </a:p>
          <a:p>
            <a:pPr marL="514350" indent="-514350">
              <a:buClr>
                <a:schemeClr val="accent1">
                  <a:lumMod val="50000"/>
                </a:schemeClr>
              </a:buClr>
              <a:buSzPct val="100000"/>
              <a:buFont typeface="+mj-lt"/>
              <a:buAutoNum type="arabicPeriod"/>
            </a:pPr>
            <a:r>
              <a:rPr lang="en-US" altLang="zh-CN" sz="2000" dirty="0" err="1"/>
              <a:t>SharedPreferences</a:t>
            </a:r>
            <a:r>
              <a:rPr lang="en-US" altLang="zh-CN" sz="2000" dirty="0"/>
              <a:t> </a:t>
            </a:r>
            <a:r>
              <a:rPr lang="zh-CN" altLang="en-US" sz="2000" dirty="0">
                <a:solidFill>
                  <a:srgbClr val="FF0000"/>
                </a:solidFill>
              </a:rPr>
              <a:t>使用键值对方式来存储数据</a:t>
            </a:r>
            <a:r>
              <a:rPr lang="zh-CN" altLang="en-US" sz="2000" dirty="0"/>
              <a:t>的。</a:t>
            </a:r>
            <a:r>
              <a:rPr lang="zh-CN" altLang="en-US" sz="2000" b="0" dirty="0"/>
              <a:t>当保存一条数据的时候，需要给这条数据提供一个对应的键，这样在读取数据的时候就可以通过这个键把相应的值取出。</a:t>
            </a:r>
          </a:p>
          <a:p>
            <a:pPr marL="514350" indent="-514350">
              <a:buClr>
                <a:schemeClr val="accent1">
                  <a:lumMod val="50000"/>
                </a:schemeClr>
              </a:buClr>
              <a:buSzPct val="100000"/>
              <a:buFont typeface="+mj-lt"/>
              <a:buAutoNum type="arabicPeriod"/>
            </a:pPr>
            <a:r>
              <a:rPr lang="en-US" altLang="zh-CN" sz="2000" b="0" dirty="0" err="1"/>
              <a:t>SharedPreferences</a:t>
            </a:r>
            <a:r>
              <a:rPr lang="en-US" altLang="zh-CN" sz="2000" b="0" dirty="0"/>
              <a:t> </a:t>
            </a:r>
            <a:r>
              <a:rPr lang="zh-CN" altLang="en-US" sz="2000" dirty="0">
                <a:solidFill>
                  <a:srgbClr val="FF0000"/>
                </a:solidFill>
              </a:rPr>
              <a:t>支持多种不同数据类型的存储</a:t>
            </a:r>
            <a:r>
              <a:rPr lang="zh-CN" altLang="en-US" sz="2000" b="0" dirty="0"/>
              <a:t>，可以按照需要取出数值型，或者字符型的数据。</a:t>
            </a:r>
            <a:endParaRPr lang="en-US" altLang="zh-CN" sz="2000" dirty="0"/>
          </a:p>
          <a:p>
            <a:pPr marL="514350" indent="-514350" algn="just">
              <a:lnSpc>
                <a:spcPct val="100000"/>
              </a:lnSpc>
              <a:buClr>
                <a:schemeClr val="accent1">
                  <a:lumMod val="50000"/>
                </a:schemeClr>
              </a:buClr>
              <a:buSzPct val="100000"/>
              <a:buFont typeface="+mj-lt"/>
              <a:buAutoNum type="arabicPeriod"/>
            </a:pPr>
            <a:r>
              <a:rPr lang="en-US" altLang="zh-CN" sz="2000" dirty="0" err="1"/>
              <a:t>SharedPreferences</a:t>
            </a:r>
            <a:r>
              <a:rPr lang="zh-CN" altLang="zh-CN" sz="2000" dirty="0"/>
              <a:t>是用</a:t>
            </a:r>
            <a:r>
              <a:rPr lang="en-US" altLang="zh-CN" sz="2000" dirty="0">
                <a:solidFill>
                  <a:srgbClr val="FF0000"/>
                </a:solidFill>
              </a:rPr>
              <a:t>xml</a:t>
            </a:r>
            <a:r>
              <a:rPr lang="zh-CN" altLang="zh-CN" sz="2000" dirty="0">
                <a:solidFill>
                  <a:srgbClr val="FF0000"/>
                </a:solidFill>
              </a:rPr>
              <a:t>文件存放数据</a:t>
            </a:r>
            <a:r>
              <a:rPr lang="zh-CN" altLang="en-US" sz="2000" dirty="0"/>
              <a:t>，默认存放在内部存储中，</a:t>
            </a:r>
            <a:r>
              <a:rPr lang="zh-CN" altLang="zh-CN" sz="2000" dirty="0"/>
              <a:t>文件存放在</a:t>
            </a:r>
            <a:r>
              <a:rPr lang="en-US" altLang="zh-CN" sz="2000" dirty="0">
                <a:solidFill>
                  <a:srgbClr val="0033CC"/>
                </a:solidFill>
              </a:rPr>
              <a:t>/data/data/&lt;package name&gt;/</a:t>
            </a:r>
            <a:r>
              <a:rPr lang="en-US" altLang="zh-CN" sz="2000" dirty="0" err="1">
                <a:solidFill>
                  <a:srgbClr val="0033CC"/>
                </a:solidFill>
              </a:rPr>
              <a:t>shared_prefs</a:t>
            </a:r>
            <a:r>
              <a:rPr lang="zh-CN" altLang="zh-CN" sz="2000" dirty="0"/>
              <a:t>目录下。</a:t>
            </a:r>
            <a:endParaRPr lang="zh-CN" altLang="en-US" sz="2000" dirty="0"/>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3. </a:t>
            </a:r>
            <a:r>
              <a:rPr lang="en-US" altLang="zh-CN" sz="3000" b="1" dirty="0" err="1">
                <a:solidFill>
                  <a:srgbClr val="11026E"/>
                </a:solidFill>
                <a:latin typeface="Times New Roman" panose="02020603050405020304" pitchFamily="18" charset="0"/>
              </a:rPr>
              <a:t>SharedPerfences</a:t>
            </a:r>
            <a:r>
              <a:rPr lang="zh-CN" altLang="en-US" sz="3000" b="1" dirty="0">
                <a:solidFill>
                  <a:srgbClr val="11026E"/>
                </a:solidFill>
                <a:latin typeface="Times New Roman" panose="02020603050405020304" pitchFamily="18" charset="0"/>
              </a:rPr>
              <a:t>应用</a:t>
            </a:r>
          </a:p>
        </p:txBody>
      </p:sp>
      <p:sp>
        <p:nvSpPr>
          <p:cNvPr id="35843" name="Rectangle 3"/>
          <p:cNvSpPr>
            <a:spLocks noGrp="1" noChangeArrowheads="1"/>
          </p:cNvSpPr>
          <p:nvPr>
            <p:ph type="body" idx="4294967295"/>
          </p:nvPr>
        </p:nvSpPr>
        <p:spPr bwMode="auto">
          <a:xfrm>
            <a:off x="460375" y="1103313"/>
            <a:ext cx="8315325" cy="3757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ts val="0"/>
              </a:spcBef>
            </a:pPr>
            <a:r>
              <a:rPr lang="en-US" altLang="zh-CN" sz="24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SharedPerferences</a:t>
            </a:r>
            <a:r>
              <a:rPr lang="zh-CN"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是一个接口，只能提供数据的获取</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方法；</a:t>
            </a:r>
            <a:endPar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endParaRPr>
          </a:p>
          <a:p>
            <a:pPr>
              <a:lnSpc>
                <a:spcPct val="150000"/>
              </a:lnSpc>
              <a:spcBef>
                <a:spcPts val="0"/>
              </a:spcBef>
            </a:pPr>
            <a:r>
              <a:rPr lang="zh-CN"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对数据的存储和修改通过</a:t>
            </a:r>
            <a:r>
              <a:rPr lang="en-US" altLang="zh-CN" sz="24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SharedPerferences.Editor</a:t>
            </a:r>
            <a:r>
              <a:rPr lang="zh-CN"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接口来实现</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t>
            </a:r>
            <a:endPar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endParaRPr>
          </a:p>
          <a:p>
            <a:pPr>
              <a:lnSpc>
                <a:spcPct val="150000"/>
              </a:lnSpc>
              <a:spcBef>
                <a:spcPts val="0"/>
              </a:spcBef>
            </a:pP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要想使用 </a:t>
            </a:r>
            <a:r>
              <a:rPr lang="en-US" altLang="zh-CN" sz="24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SharedPreferences</a:t>
            </a:r>
            <a:r>
              <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来存储数据，首先要获取到 </a:t>
            </a:r>
            <a:r>
              <a:rPr lang="en-US" altLang="zh-CN" sz="24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SharedPreferences</a:t>
            </a:r>
            <a:r>
              <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对象。</a:t>
            </a:r>
            <a:endPar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1800" dirty="0"/>
              <a:t>Android </a:t>
            </a:r>
            <a:r>
              <a:rPr lang="zh-CN" altLang="en-US" sz="1800" dirty="0"/>
              <a:t>主要提供了三种方法来得到 </a:t>
            </a:r>
            <a:r>
              <a:rPr lang="en-US" altLang="zh-CN" sz="1800" dirty="0" err="1"/>
              <a:t>SharedPreferences</a:t>
            </a:r>
            <a:r>
              <a:rPr lang="en-US" altLang="zh-CN" sz="1800" dirty="0"/>
              <a:t> </a:t>
            </a:r>
            <a:r>
              <a:rPr lang="zh-CN" altLang="en-US" sz="1800" dirty="0"/>
              <a:t>对象。</a:t>
            </a:r>
            <a:endParaRPr lang="en-US" altLang="zh-CN" sz="1800" dirty="0"/>
          </a:p>
          <a:p>
            <a:r>
              <a:rPr lang="en-US" altLang="zh-CN" sz="1800" dirty="0">
                <a:solidFill>
                  <a:srgbClr val="CC0000"/>
                </a:solidFill>
              </a:rPr>
              <a:t>1. Context .</a:t>
            </a:r>
            <a:r>
              <a:rPr lang="zh-CN" altLang="en-US" sz="1800" dirty="0">
                <a:solidFill>
                  <a:srgbClr val="CC0000"/>
                </a:solidFill>
              </a:rPr>
              <a:t> </a:t>
            </a:r>
            <a:r>
              <a:rPr lang="en-US" altLang="zh-CN" sz="1800" dirty="0" err="1">
                <a:solidFill>
                  <a:srgbClr val="CC0000"/>
                </a:solidFill>
              </a:rPr>
              <a:t>getSharedPreferences</a:t>
            </a:r>
            <a:r>
              <a:rPr lang="en-US" altLang="zh-CN" sz="1800" dirty="0">
                <a:solidFill>
                  <a:srgbClr val="CC0000"/>
                </a:solidFill>
              </a:rPr>
              <a:t>() </a:t>
            </a:r>
            <a:r>
              <a:rPr lang="zh-CN" altLang="en-US" sz="1800" dirty="0">
                <a:solidFill>
                  <a:srgbClr val="CC0000"/>
                </a:solidFill>
              </a:rPr>
              <a:t>方法</a:t>
            </a:r>
            <a:endParaRPr lang="zh-CN" altLang="en-US" sz="1800" b="0" dirty="0">
              <a:solidFill>
                <a:srgbClr val="CC0000"/>
              </a:solidFill>
            </a:endParaRPr>
          </a:p>
          <a:p>
            <a:pPr lvl="1"/>
            <a:r>
              <a:rPr lang="zh-CN" altLang="en-US" sz="1600" dirty="0"/>
              <a:t>此方法接受两个参数，第一个参数用于</a:t>
            </a:r>
            <a:r>
              <a:rPr lang="zh-CN" altLang="en-US" sz="1600" b="1" dirty="0">
                <a:solidFill>
                  <a:srgbClr val="0033CC"/>
                </a:solidFill>
              </a:rPr>
              <a:t>指定 </a:t>
            </a:r>
            <a:r>
              <a:rPr lang="en-US" altLang="zh-CN" sz="1600" b="1" dirty="0" err="1">
                <a:solidFill>
                  <a:srgbClr val="0033CC"/>
                </a:solidFill>
              </a:rPr>
              <a:t>SharedPreferences</a:t>
            </a:r>
            <a:r>
              <a:rPr lang="en-US" altLang="zh-CN" sz="1600" b="1" dirty="0">
                <a:solidFill>
                  <a:srgbClr val="0033CC"/>
                </a:solidFill>
              </a:rPr>
              <a:t> </a:t>
            </a:r>
            <a:r>
              <a:rPr lang="zh-CN" altLang="en-US" sz="1600" b="1" dirty="0">
                <a:solidFill>
                  <a:srgbClr val="0033CC"/>
                </a:solidFill>
              </a:rPr>
              <a:t>文件的名称</a:t>
            </a:r>
            <a:r>
              <a:rPr lang="zh-CN" altLang="en-US" sz="1600" dirty="0"/>
              <a:t>，如果指定的文件不存在则会创建一个。</a:t>
            </a:r>
            <a:r>
              <a:rPr lang="en-US" altLang="zh-CN" sz="1600" dirty="0" err="1"/>
              <a:t>SharedPreferences</a:t>
            </a:r>
            <a:r>
              <a:rPr lang="en-US" altLang="zh-CN" sz="1600" dirty="0"/>
              <a:t> </a:t>
            </a:r>
            <a:r>
              <a:rPr lang="zh-CN" altLang="en-US" sz="1600" dirty="0"/>
              <a:t>文件都是存放在 </a:t>
            </a:r>
            <a:r>
              <a:rPr lang="en-US" altLang="zh-CN" sz="1600" dirty="0"/>
              <a:t>/data/data/&lt;</a:t>
            </a:r>
            <a:r>
              <a:rPr lang="zh-CN" altLang="en-US" sz="1600" dirty="0"/>
              <a:t>包名</a:t>
            </a:r>
            <a:r>
              <a:rPr lang="en-US" altLang="zh-CN" sz="1600" dirty="0"/>
              <a:t>&gt;/</a:t>
            </a:r>
            <a:r>
              <a:rPr lang="en-US" altLang="zh-CN" sz="1600" dirty="0" err="1"/>
              <a:t>shared_prefs</a:t>
            </a:r>
            <a:r>
              <a:rPr lang="en-US" altLang="zh-CN" sz="1600" dirty="0"/>
              <a:t>/ </a:t>
            </a:r>
            <a:r>
              <a:rPr lang="zh-CN" altLang="en-US" sz="1600" dirty="0"/>
              <a:t>目录下的。</a:t>
            </a:r>
          </a:p>
          <a:p>
            <a:pPr lvl="1"/>
            <a:r>
              <a:rPr lang="zh-CN" altLang="en-US" sz="1600" dirty="0"/>
              <a:t>第二个参数用于指定操作模式，主要为 </a:t>
            </a:r>
            <a:r>
              <a:rPr lang="en-US" altLang="zh-CN" sz="1600" b="1" dirty="0">
                <a:solidFill>
                  <a:srgbClr val="0033CC"/>
                </a:solidFill>
              </a:rPr>
              <a:t>MODE_PRIVATE</a:t>
            </a:r>
            <a:r>
              <a:rPr lang="zh-CN" altLang="en-US" sz="1600" dirty="0"/>
              <a:t>（默认操作模式，其它模式已经不推荐使用 。</a:t>
            </a:r>
            <a:endParaRPr lang="en-US" altLang="zh-CN" sz="1600" dirty="0"/>
          </a:p>
          <a:p>
            <a:r>
              <a:rPr lang="en-US" altLang="zh-CN" dirty="0">
                <a:solidFill>
                  <a:srgbClr val="CC0000"/>
                </a:solidFill>
              </a:rPr>
              <a:t>2. Activity </a:t>
            </a:r>
            <a:r>
              <a:rPr lang="zh-CN" altLang="en-US" dirty="0">
                <a:solidFill>
                  <a:srgbClr val="CC0000"/>
                </a:solidFill>
              </a:rPr>
              <a:t>类中的 </a:t>
            </a:r>
            <a:r>
              <a:rPr lang="en-US" altLang="zh-CN" dirty="0" err="1">
                <a:solidFill>
                  <a:srgbClr val="CC0000"/>
                </a:solidFill>
              </a:rPr>
              <a:t>getPreferences</a:t>
            </a:r>
            <a:r>
              <a:rPr lang="en-US" altLang="zh-CN" dirty="0">
                <a:solidFill>
                  <a:srgbClr val="CC0000"/>
                </a:solidFill>
              </a:rPr>
              <a:t>() </a:t>
            </a:r>
            <a:r>
              <a:rPr lang="zh-CN" altLang="en-US" dirty="0">
                <a:solidFill>
                  <a:srgbClr val="CC0000"/>
                </a:solidFill>
              </a:rPr>
              <a:t>方法</a:t>
            </a:r>
            <a:endParaRPr lang="zh-CN" altLang="en-US" b="0" dirty="0">
              <a:solidFill>
                <a:srgbClr val="CC0000"/>
              </a:solidFill>
            </a:endParaRPr>
          </a:p>
          <a:p>
            <a:pPr lvl="1"/>
            <a:r>
              <a:rPr lang="zh-CN" altLang="en-US" b="0" dirty="0"/>
              <a:t>这个方法和 </a:t>
            </a:r>
            <a:r>
              <a:rPr lang="en-US" altLang="zh-CN" b="0" dirty="0"/>
              <a:t>Context </a:t>
            </a:r>
            <a:r>
              <a:rPr lang="zh-CN" altLang="en-US" b="0" dirty="0"/>
              <a:t>中的 </a:t>
            </a:r>
            <a:r>
              <a:rPr lang="en-US" altLang="zh-CN" b="0" dirty="0" err="1"/>
              <a:t>getSharedPreferences</a:t>
            </a:r>
            <a:r>
              <a:rPr lang="en-US" altLang="zh-CN" b="0" dirty="0"/>
              <a:t>() </a:t>
            </a:r>
            <a:r>
              <a:rPr lang="zh-CN" altLang="en-US" b="0" dirty="0"/>
              <a:t>方法类似，不过它只接收一个操作模式参数，使用这个方法时会</a:t>
            </a:r>
            <a:r>
              <a:rPr lang="zh-CN" altLang="en-US" b="0" dirty="0">
                <a:solidFill>
                  <a:srgbClr val="0033CC"/>
                </a:solidFill>
              </a:rPr>
              <a:t>自动将当前活动的类名作为 </a:t>
            </a:r>
            <a:r>
              <a:rPr lang="en-US" altLang="zh-CN" b="0" dirty="0" err="1">
                <a:solidFill>
                  <a:srgbClr val="0033CC"/>
                </a:solidFill>
              </a:rPr>
              <a:t>SharedPreferences</a:t>
            </a:r>
            <a:r>
              <a:rPr lang="en-US" altLang="zh-CN" b="0" dirty="0">
                <a:solidFill>
                  <a:srgbClr val="0033CC"/>
                </a:solidFill>
              </a:rPr>
              <a:t> </a:t>
            </a:r>
            <a:r>
              <a:rPr lang="zh-CN" altLang="en-US" b="0" dirty="0">
                <a:solidFill>
                  <a:srgbClr val="0033CC"/>
                </a:solidFill>
              </a:rPr>
              <a:t>的文件名</a:t>
            </a:r>
            <a:r>
              <a:rPr lang="zh-CN" altLang="en-US" b="0" dirty="0"/>
              <a:t>。</a:t>
            </a:r>
            <a:endParaRPr lang="en-US" altLang="zh-CN" b="0" dirty="0"/>
          </a:p>
          <a:p>
            <a:r>
              <a:rPr lang="en-US" altLang="zh-CN" dirty="0">
                <a:solidFill>
                  <a:srgbClr val="CC0000"/>
                </a:solidFill>
              </a:rPr>
              <a:t>3. </a:t>
            </a:r>
            <a:r>
              <a:rPr lang="en-US" altLang="zh-CN" dirty="0" err="1">
                <a:solidFill>
                  <a:srgbClr val="CC0000"/>
                </a:solidFill>
              </a:rPr>
              <a:t>PreferenceManager</a:t>
            </a:r>
            <a:r>
              <a:rPr lang="en-US" altLang="zh-CN" dirty="0">
                <a:solidFill>
                  <a:srgbClr val="CC0000"/>
                </a:solidFill>
              </a:rPr>
              <a:t> </a:t>
            </a:r>
            <a:r>
              <a:rPr lang="zh-CN" altLang="en-US" dirty="0">
                <a:solidFill>
                  <a:srgbClr val="CC0000"/>
                </a:solidFill>
              </a:rPr>
              <a:t>类中的 </a:t>
            </a:r>
            <a:r>
              <a:rPr lang="en-US" altLang="zh-CN" dirty="0" err="1">
                <a:solidFill>
                  <a:srgbClr val="CC0000"/>
                </a:solidFill>
              </a:rPr>
              <a:t>getDefaultSharedPreferences</a:t>
            </a:r>
            <a:r>
              <a:rPr lang="en-US" altLang="zh-CN" dirty="0">
                <a:solidFill>
                  <a:srgbClr val="CC0000"/>
                </a:solidFill>
              </a:rPr>
              <a:t>() </a:t>
            </a:r>
            <a:r>
              <a:rPr lang="zh-CN" altLang="en-US" dirty="0">
                <a:solidFill>
                  <a:srgbClr val="CC0000"/>
                </a:solidFill>
              </a:rPr>
              <a:t>方法</a:t>
            </a:r>
            <a:endParaRPr lang="zh-CN" altLang="en-US" b="0" dirty="0">
              <a:solidFill>
                <a:srgbClr val="CC0000"/>
              </a:solidFill>
            </a:endParaRPr>
          </a:p>
          <a:p>
            <a:pPr lvl="1"/>
            <a:r>
              <a:rPr lang="zh-CN" altLang="en-US" b="0" dirty="0"/>
              <a:t>这是一个静态方法，它接收一个 </a:t>
            </a:r>
            <a:r>
              <a:rPr lang="en-US" altLang="zh-CN" b="0" dirty="0"/>
              <a:t>Context </a:t>
            </a:r>
            <a:r>
              <a:rPr lang="zh-CN" altLang="en-US" b="0" dirty="0"/>
              <a:t>参数，并自动使用当前应用程序的包名作为前缀来命名 </a:t>
            </a:r>
            <a:r>
              <a:rPr lang="en-US" altLang="zh-CN" b="0" dirty="0" err="1"/>
              <a:t>SharedPreferences</a:t>
            </a:r>
            <a:r>
              <a:rPr lang="en-US" altLang="zh-CN" b="0" dirty="0"/>
              <a:t> </a:t>
            </a:r>
            <a:r>
              <a:rPr lang="zh-CN" altLang="en-US" b="0" dirty="0"/>
              <a:t>文件。</a:t>
            </a:r>
          </a:p>
          <a:p>
            <a:pPr lvl="1"/>
            <a:endParaRPr lang="zh-CN" altLang="en-US" sz="1650" dirty="0"/>
          </a:p>
          <a:p>
            <a:endParaRPr lang="zh-CN" altLang="en-US" sz="1800" dirty="0"/>
          </a:p>
        </p:txBody>
      </p:sp>
      <p:sp>
        <p:nvSpPr>
          <p:cNvPr id="3" name="标题 2"/>
          <p:cNvSpPr>
            <a:spLocks noGrp="1"/>
          </p:cNvSpPr>
          <p:nvPr>
            <p:ph type="title"/>
          </p:nvPr>
        </p:nvSpPr>
        <p:spPr/>
        <p:txBody>
          <a:bodyPr/>
          <a:lstStyle/>
          <a:p>
            <a:r>
              <a:rPr lang="en-US" altLang="zh-CN" dirty="0"/>
              <a:t>4.</a:t>
            </a:r>
            <a:r>
              <a:rPr lang="zh-CN" altLang="en-US" dirty="0"/>
              <a:t>获取</a:t>
            </a:r>
            <a:r>
              <a:rPr lang="en-US" altLang="zh-CN" dirty="0" err="1"/>
              <a:t>SharedPreferences</a:t>
            </a:r>
            <a:r>
              <a:rPr lang="zh-CN" altLang="en-US" dirty="0"/>
              <a:t>对象</a:t>
            </a:r>
          </a:p>
        </p:txBody>
      </p:sp>
    </p:spTree>
    <p:extLst>
      <p:ext uri="{BB962C8B-B14F-4D97-AF65-F5344CB8AC3E}">
        <p14:creationId xmlns:p14="http://schemas.microsoft.com/office/powerpoint/2010/main" val="104764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30000"/>
              </a:lnSpc>
            </a:pPr>
            <a:r>
              <a:rPr lang="zh-CN" altLang="zh-CN" sz="1800" dirty="0"/>
              <a:t>使用</a:t>
            </a:r>
            <a:r>
              <a:rPr lang="en-US" altLang="zh-CN" sz="1800" dirty="0" err="1"/>
              <a:t>SharedPreferences</a:t>
            </a:r>
            <a:r>
              <a:rPr lang="zh-CN" altLang="zh-CN" sz="1800" dirty="0"/>
              <a:t>存储数据时，首先需要获取</a:t>
            </a:r>
            <a:r>
              <a:rPr lang="en-US" altLang="zh-CN" sz="1800" dirty="0" err="1"/>
              <a:t>SharedPreferences</a:t>
            </a:r>
            <a:r>
              <a:rPr lang="zh-CN" altLang="zh-CN" sz="1800" dirty="0"/>
              <a:t>对象，然后通过该对象获取到</a:t>
            </a:r>
            <a:r>
              <a:rPr lang="en-US" altLang="zh-CN" sz="1800" dirty="0">
                <a:solidFill>
                  <a:srgbClr val="0000FF"/>
                </a:solidFill>
              </a:rPr>
              <a:t>Editor</a:t>
            </a:r>
            <a:r>
              <a:rPr lang="zh-CN" altLang="zh-CN" sz="1800" dirty="0"/>
              <a:t>对象，最后调用</a:t>
            </a:r>
            <a:r>
              <a:rPr lang="en-US" altLang="zh-CN" sz="1800" dirty="0"/>
              <a:t>Editor</a:t>
            </a:r>
            <a:r>
              <a:rPr lang="zh-CN" altLang="zh-CN" sz="1800" dirty="0"/>
              <a:t>对象的相关方法存储数据</a:t>
            </a:r>
            <a:r>
              <a:rPr lang="zh-CN" altLang="en-US" sz="1800" dirty="0"/>
              <a:t>。</a:t>
            </a:r>
            <a:endParaRPr lang="en-US" altLang="zh-CN" sz="1800" dirty="0"/>
          </a:p>
          <a:p>
            <a:pPr marL="556869" lvl="1" indent="-342900">
              <a:buClr>
                <a:schemeClr val="accent1">
                  <a:lumMod val="50000"/>
                </a:schemeClr>
              </a:buClr>
              <a:buSzPct val="100000"/>
              <a:buFont typeface="+mj-lt"/>
              <a:buAutoNum type="arabicPeriod"/>
            </a:pPr>
            <a:r>
              <a:rPr lang="zh-CN" altLang="en-US" b="0" dirty="0"/>
              <a:t>调用 </a:t>
            </a:r>
            <a:r>
              <a:rPr lang="en-US" altLang="zh-CN" b="0" dirty="0" err="1"/>
              <a:t>SharedPreferences</a:t>
            </a:r>
            <a:r>
              <a:rPr lang="en-US" altLang="zh-CN" b="0" dirty="0"/>
              <a:t> </a:t>
            </a:r>
            <a:r>
              <a:rPr lang="zh-CN" altLang="en-US" b="0" dirty="0"/>
              <a:t>对象的 </a:t>
            </a:r>
            <a:r>
              <a:rPr lang="en-US" altLang="zh-CN" b="1" dirty="0">
                <a:solidFill>
                  <a:srgbClr val="FF0000"/>
                </a:solidFill>
              </a:rPr>
              <a:t>edit() </a:t>
            </a:r>
            <a:r>
              <a:rPr lang="zh-CN" altLang="en-US" b="1" dirty="0">
                <a:solidFill>
                  <a:srgbClr val="FF0000"/>
                </a:solidFill>
              </a:rPr>
              <a:t>方法</a:t>
            </a:r>
            <a:r>
              <a:rPr lang="zh-CN" altLang="en-US" b="0" dirty="0"/>
              <a:t>来获取一个 </a:t>
            </a:r>
            <a:r>
              <a:rPr lang="en-US" altLang="zh-CN" b="0" dirty="0" err="1"/>
              <a:t>SharePreferences.Editor</a:t>
            </a:r>
            <a:r>
              <a:rPr lang="en-US" altLang="zh-CN" b="0" dirty="0"/>
              <a:t> </a:t>
            </a:r>
            <a:r>
              <a:rPr lang="zh-CN" altLang="en-US" b="0" dirty="0"/>
              <a:t>对象。</a:t>
            </a:r>
          </a:p>
          <a:p>
            <a:pPr marL="556869" lvl="1" indent="-342900">
              <a:buClr>
                <a:schemeClr val="accent1">
                  <a:lumMod val="50000"/>
                </a:schemeClr>
              </a:buClr>
              <a:buSzPct val="100000"/>
              <a:buFont typeface="+mj-lt"/>
              <a:buAutoNum type="arabicPeriod"/>
            </a:pPr>
            <a:r>
              <a:rPr lang="zh-CN" altLang="en-US" b="0" dirty="0"/>
              <a:t>向 </a:t>
            </a:r>
            <a:r>
              <a:rPr lang="en-US" altLang="zh-CN" b="0" dirty="0" err="1"/>
              <a:t>SharedPreferences.Editor</a:t>
            </a:r>
            <a:r>
              <a:rPr lang="en-US" altLang="zh-CN" b="0" dirty="0"/>
              <a:t> </a:t>
            </a:r>
            <a:r>
              <a:rPr lang="zh-CN" altLang="en-US" b="0" dirty="0"/>
              <a:t>对象中</a:t>
            </a:r>
            <a:r>
              <a:rPr lang="zh-CN" altLang="en-US" b="1" dirty="0">
                <a:solidFill>
                  <a:srgbClr val="FF0000"/>
                </a:solidFill>
              </a:rPr>
              <a:t>添加数据</a:t>
            </a:r>
            <a:r>
              <a:rPr lang="zh-CN" altLang="en-US" b="0" dirty="0"/>
              <a:t>，如果添加一个字符串则使用 </a:t>
            </a:r>
            <a:r>
              <a:rPr lang="en-US" altLang="zh-CN" dirty="0" err="1"/>
              <a:t>editor.</a:t>
            </a:r>
            <a:r>
              <a:rPr lang="en-US" altLang="zh-CN" b="0" dirty="0" err="1">
                <a:solidFill>
                  <a:srgbClr val="0033CC"/>
                </a:solidFill>
              </a:rPr>
              <a:t>putString</a:t>
            </a:r>
            <a:r>
              <a:rPr lang="en-US" altLang="zh-CN" b="0" dirty="0">
                <a:solidFill>
                  <a:srgbClr val="0033CC"/>
                </a:solidFill>
              </a:rPr>
              <a:t>() </a:t>
            </a:r>
            <a:r>
              <a:rPr lang="zh-CN" altLang="en-US" b="0" dirty="0">
                <a:solidFill>
                  <a:srgbClr val="0033CC"/>
                </a:solidFill>
              </a:rPr>
              <a:t>方法</a:t>
            </a:r>
            <a:r>
              <a:rPr lang="zh-CN" altLang="en-US" b="0" dirty="0"/>
              <a:t>，以此类推。</a:t>
            </a:r>
          </a:p>
          <a:p>
            <a:pPr marL="556869" lvl="1" indent="-342900">
              <a:buClr>
                <a:schemeClr val="accent1">
                  <a:lumMod val="50000"/>
                </a:schemeClr>
              </a:buClr>
              <a:buSzPct val="100000"/>
              <a:buFont typeface="+mj-lt"/>
              <a:buAutoNum type="arabicPeriod"/>
            </a:pPr>
            <a:r>
              <a:rPr lang="zh-CN" altLang="en-US" b="0" dirty="0"/>
              <a:t>调用 </a:t>
            </a:r>
            <a:r>
              <a:rPr lang="en-US" altLang="zh-CN" b="0" dirty="0" err="1"/>
              <a:t>editor.</a:t>
            </a:r>
            <a:r>
              <a:rPr lang="en-US" altLang="zh-CN" b="1" dirty="0" err="1">
                <a:solidFill>
                  <a:srgbClr val="FF0000"/>
                </a:solidFill>
              </a:rPr>
              <a:t>commit</a:t>
            </a:r>
            <a:r>
              <a:rPr lang="en-US" altLang="zh-CN" b="1" dirty="0">
                <a:solidFill>
                  <a:srgbClr val="FF0000"/>
                </a:solidFill>
              </a:rPr>
              <a:t>() </a:t>
            </a:r>
            <a:r>
              <a:rPr lang="zh-CN" altLang="en-US" b="1" dirty="0">
                <a:solidFill>
                  <a:srgbClr val="FF0000"/>
                </a:solidFill>
              </a:rPr>
              <a:t>方法</a:t>
            </a:r>
            <a:r>
              <a:rPr lang="zh-CN" altLang="en-US" dirty="0"/>
              <a:t>或者</a:t>
            </a:r>
            <a:r>
              <a:rPr lang="en-US" altLang="zh-CN" dirty="0" err="1"/>
              <a:t>editor.</a:t>
            </a:r>
            <a:r>
              <a:rPr lang="en-US" altLang="zh-CN" b="1" dirty="0" err="1">
                <a:solidFill>
                  <a:srgbClr val="FF0000"/>
                </a:solidFill>
              </a:rPr>
              <a:t>apply</a:t>
            </a:r>
            <a:r>
              <a:rPr lang="en-US" altLang="zh-CN" b="1" dirty="0">
                <a:solidFill>
                  <a:srgbClr val="FF0000"/>
                </a:solidFill>
              </a:rPr>
              <a:t>()</a:t>
            </a:r>
            <a:r>
              <a:rPr lang="zh-CN" altLang="en-US" b="1" dirty="0">
                <a:solidFill>
                  <a:srgbClr val="FF0000"/>
                </a:solidFill>
              </a:rPr>
              <a:t>方法</a:t>
            </a:r>
            <a:r>
              <a:rPr lang="zh-CN" altLang="en-US" b="0" dirty="0"/>
              <a:t>将添加的数据提交，从而完成数据存储操作。</a:t>
            </a:r>
            <a:endParaRPr lang="en-US" altLang="zh-CN" dirty="0"/>
          </a:p>
          <a:p>
            <a:pPr marL="213969" lvl="1" indent="0">
              <a:buClr>
                <a:schemeClr val="accent1">
                  <a:lumMod val="50000"/>
                </a:schemeClr>
              </a:buClr>
              <a:buSzPct val="100000"/>
              <a:buNone/>
            </a:pPr>
            <a:endParaRPr lang="en-US" altLang="zh-CN" b="0" dirty="0"/>
          </a:p>
          <a:p>
            <a:pPr marL="213969" lvl="1" indent="0">
              <a:buClr>
                <a:schemeClr val="accent1">
                  <a:lumMod val="50000"/>
                </a:schemeClr>
              </a:buClr>
              <a:buSzPct val="100000"/>
              <a:buNone/>
            </a:pPr>
            <a:r>
              <a:rPr lang="zh-CN" altLang="en-US" b="1" dirty="0">
                <a:hlinkClick r:id="rId2" action="ppaction://hlinksldjump"/>
              </a:rPr>
              <a:t>示例代码：</a:t>
            </a:r>
            <a:endParaRPr lang="zh-CN" altLang="en-US" b="1" dirty="0"/>
          </a:p>
        </p:txBody>
      </p:sp>
      <p:sp>
        <p:nvSpPr>
          <p:cNvPr id="3" name="标题 2"/>
          <p:cNvSpPr>
            <a:spLocks noGrp="1"/>
          </p:cNvSpPr>
          <p:nvPr>
            <p:ph type="title"/>
          </p:nvPr>
        </p:nvSpPr>
        <p:spPr/>
        <p:txBody>
          <a:bodyPr/>
          <a:lstStyle/>
          <a:p>
            <a:r>
              <a:rPr lang="en-US" altLang="zh-CN" dirty="0"/>
              <a:t>5. </a:t>
            </a:r>
            <a:r>
              <a:rPr lang="zh-CN" altLang="en-US" dirty="0"/>
              <a:t>将数据存储到</a:t>
            </a:r>
            <a:r>
              <a:rPr lang="en-US" altLang="zh-CN" dirty="0" err="1"/>
              <a:t>SharePreferences</a:t>
            </a:r>
            <a:r>
              <a:rPr lang="zh-CN" altLang="en-US" dirty="0"/>
              <a:t>中</a:t>
            </a:r>
          </a:p>
        </p:txBody>
      </p:sp>
    </p:spTree>
    <p:extLst>
      <p:ext uri="{BB962C8B-B14F-4D97-AF65-F5344CB8AC3E}">
        <p14:creationId xmlns:p14="http://schemas.microsoft.com/office/powerpoint/2010/main" val="254990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3000" b="1" dirty="0">
                <a:solidFill>
                  <a:srgbClr val="11026E"/>
                </a:solidFill>
                <a:latin typeface="Times New Roman" panose="02020603050405020304" pitchFamily="18" charset="0"/>
              </a:rPr>
              <a:t>文件存储</a:t>
            </a:r>
          </a:p>
        </p:txBody>
      </p:sp>
      <p:sp>
        <p:nvSpPr>
          <p:cNvPr id="7171" name="Rectangle 3"/>
          <p:cNvSpPr>
            <a:spLocks noGrp="1" noChangeArrowheads="1"/>
          </p:cNvSpPr>
          <p:nvPr>
            <p:ph type="body" idx="4294967295"/>
          </p:nvPr>
        </p:nvSpPr>
        <p:spPr bwMode="auto">
          <a:xfrm>
            <a:off x="409575" y="1133475"/>
            <a:ext cx="8315325"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2400" b="1" dirty="0">
                <a:solidFill>
                  <a:srgbClr val="CC0000"/>
                </a:solidFill>
                <a:latin typeface="Times New Roman" panose="02020603050405020304" pitchFamily="18" charset="0"/>
              </a:rPr>
              <a:t>一般文件存储</a:t>
            </a:r>
            <a:r>
              <a:rPr lang="zh-CN" altLang="en-US" sz="2400" dirty="0">
                <a:solidFill>
                  <a:srgbClr val="19097B"/>
                </a:solidFill>
                <a:latin typeface="Times New Roman" panose="02020603050405020304" pitchFamily="18" charset="0"/>
              </a:rPr>
              <a:t>：把要存储的文件，如音乐、图片等以</a:t>
            </a:r>
            <a:r>
              <a:rPr lang="en-US" altLang="zh-CN" sz="2400" dirty="0">
                <a:solidFill>
                  <a:srgbClr val="19097B"/>
                </a:solidFill>
                <a:latin typeface="Times New Roman" panose="02020603050405020304" pitchFamily="18" charset="0"/>
              </a:rPr>
              <a:t>I/O</a:t>
            </a:r>
            <a:r>
              <a:rPr lang="zh-CN" altLang="en-US" sz="2400" dirty="0">
                <a:solidFill>
                  <a:srgbClr val="19097B"/>
                </a:solidFill>
                <a:latin typeface="Times New Roman" panose="02020603050405020304" pitchFamily="18" charset="0"/>
              </a:rPr>
              <a:t>流的形式存储在手机存储中或者</a:t>
            </a:r>
            <a:r>
              <a:rPr lang="en-US" altLang="zh-CN" sz="2400" dirty="0">
                <a:solidFill>
                  <a:srgbClr val="19097B"/>
                </a:solidFill>
                <a:latin typeface="Times New Roman" panose="02020603050405020304" pitchFamily="18" charset="0"/>
              </a:rPr>
              <a:t>SD</a:t>
            </a:r>
            <a:r>
              <a:rPr lang="zh-CN" altLang="en-US" sz="2400" dirty="0">
                <a:solidFill>
                  <a:srgbClr val="19097B"/>
                </a:solidFill>
                <a:latin typeface="Times New Roman" panose="02020603050405020304" pitchFamily="18" charset="0"/>
              </a:rPr>
              <a:t>卡中。</a:t>
            </a:r>
          </a:p>
          <a:p>
            <a:pPr>
              <a:lnSpc>
                <a:spcPct val="150000"/>
              </a:lnSpc>
            </a:pPr>
            <a:r>
              <a:rPr lang="zh-CN" altLang="en-US" sz="2400" b="1" dirty="0">
                <a:solidFill>
                  <a:srgbClr val="CC0000"/>
                </a:solidFill>
                <a:latin typeface="Times New Roman" panose="02020603050405020304" pitchFamily="18" charset="0"/>
              </a:rPr>
              <a:t>特定格式文件</a:t>
            </a:r>
            <a:r>
              <a:rPr lang="en-US" altLang="zh-CN" sz="2400" b="1" dirty="0" err="1">
                <a:solidFill>
                  <a:srgbClr val="CC0000"/>
                </a:solidFill>
                <a:latin typeface="Times New Roman" panose="02020603050405020304" pitchFamily="18" charset="0"/>
              </a:rPr>
              <a:t>SharedPreferences</a:t>
            </a:r>
            <a:r>
              <a:rPr lang="zh-CN" altLang="en-US" sz="2400" dirty="0">
                <a:solidFill>
                  <a:srgbClr val="19097B"/>
                </a:solidFill>
                <a:latin typeface="Times New Roman" panose="02020603050405020304" pitchFamily="18" charset="0"/>
              </a:rPr>
              <a:t>：它和</a:t>
            </a:r>
            <a:r>
              <a:rPr lang="en-US" altLang="zh-CN" sz="2400" dirty="0">
                <a:solidFill>
                  <a:srgbClr val="19097B"/>
                </a:solidFill>
                <a:latin typeface="Times New Roman" panose="02020603050405020304" pitchFamily="18" charset="0"/>
              </a:rPr>
              <a:t>XML</a:t>
            </a:r>
            <a:r>
              <a:rPr lang="zh-CN" altLang="en-US" sz="2400" dirty="0">
                <a:solidFill>
                  <a:srgbClr val="19097B"/>
                </a:solidFill>
                <a:latin typeface="Times New Roman" panose="02020603050405020304" pitchFamily="18" charset="0"/>
              </a:rPr>
              <a:t>文件存储的类型相似，以键值对的形式存储数据，常用这种方式存储应用程序的各种配置信息（如是否打开音效、是否使用震动效果、小游戏的玩家积分等），解锁口令密码。</a:t>
            </a:r>
          </a:p>
        </p:txBody>
      </p:sp>
    </p:spTree>
    <p:extLst>
      <p:ext uri="{BB962C8B-B14F-4D97-AF65-F5344CB8AC3E}">
        <p14:creationId xmlns:p14="http://schemas.microsoft.com/office/powerpoint/2010/main" val="290857384"/>
      </p:ext>
    </p:ext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将数据存储到</a:t>
            </a:r>
            <a:r>
              <a:rPr lang="en-US" altLang="zh-CN" dirty="0" err="1"/>
              <a:t>SharePreferences</a:t>
            </a:r>
            <a:r>
              <a:rPr lang="zh-CN" altLang="en-US" dirty="0"/>
              <a:t>中</a:t>
            </a:r>
          </a:p>
        </p:txBody>
      </p:sp>
      <p:sp>
        <p:nvSpPr>
          <p:cNvPr id="5" name="矩形 4"/>
          <p:cNvSpPr/>
          <p:nvPr/>
        </p:nvSpPr>
        <p:spPr>
          <a:xfrm>
            <a:off x="197514" y="1059582"/>
            <a:ext cx="8694966" cy="3416320"/>
          </a:xfrm>
          <a:prstGeom prst="rect">
            <a:avLst/>
          </a:prstGeom>
          <a:solidFill>
            <a:schemeClr val="accent2">
              <a:lumMod val="20000"/>
              <a:lumOff val="80000"/>
            </a:schemeClr>
          </a:solidFill>
          <a:ln>
            <a:solidFill>
              <a:srgbClr val="0033CC"/>
            </a:solidFill>
          </a:ln>
        </p:spPr>
        <p:txBody>
          <a:bodyPr wrap="square">
            <a:spAutoFit/>
          </a:bodyPr>
          <a:lstStyle/>
          <a:p>
            <a:pPr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a:solidFill>
                  <a:srgbClr val="0000FF"/>
                </a:solidFill>
                <a:latin typeface="Palatino Linotype"/>
                <a:cs typeface="宋体"/>
              </a:rPr>
              <a:t>public</a:t>
            </a:r>
            <a:r>
              <a:rPr lang="en-US" altLang="zh-CN" sz="1800" b="1" kern="0" dirty="0">
                <a:solidFill>
                  <a:srgbClr val="000000"/>
                </a:solidFill>
                <a:latin typeface="Palatino Linotype"/>
                <a:cs typeface="宋体"/>
              </a:rPr>
              <a:t> </a:t>
            </a:r>
            <a:r>
              <a:rPr lang="en-US" altLang="zh-CN" sz="1800" b="1" kern="0" dirty="0">
                <a:solidFill>
                  <a:srgbClr val="0000FF"/>
                </a:solidFill>
                <a:latin typeface="Palatino Linotype"/>
                <a:cs typeface="宋体"/>
              </a:rPr>
              <a:t>void</a:t>
            </a:r>
            <a:r>
              <a:rPr lang="en-US" altLang="zh-CN" sz="1800" b="1" kern="0" dirty="0">
                <a:solidFill>
                  <a:srgbClr val="000000"/>
                </a:solidFill>
                <a:latin typeface="Palatino Linotype"/>
                <a:cs typeface="宋体"/>
              </a:rPr>
              <a:t> </a:t>
            </a:r>
            <a:r>
              <a:rPr lang="en-US" altLang="zh-CN" sz="1800" b="1" kern="0" dirty="0" err="1">
                <a:solidFill>
                  <a:srgbClr val="000000"/>
                </a:solidFill>
                <a:latin typeface="Palatino Linotype"/>
                <a:cs typeface="宋体"/>
              </a:rPr>
              <a:t>onClick</a:t>
            </a:r>
            <a:r>
              <a:rPr lang="en-US" altLang="zh-CN" sz="1800" b="1" kern="0" dirty="0">
                <a:solidFill>
                  <a:srgbClr val="000000"/>
                </a:solidFill>
                <a:latin typeface="Palatino Linotype"/>
                <a:cs typeface="宋体"/>
              </a:rPr>
              <a:t>(View v) {</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a:solidFill>
                  <a:srgbClr val="008000"/>
                </a:solidFill>
                <a:latin typeface="Palatino Linotype"/>
                <a:cs typeface="宋体"/>
              </a:rPr>
              <a:t>//</a:t>
            </a:r>
            <a:r>
              <a:rPr lang="zh-CN" altLang="zh-CN" sz="1800" b="1" kern="0" dirty="0">
                <a:solidFill>
                  <a:srgbClr val="008000"/>
                </a:solidFill>
                <a:latin typeface="Palatino Linotype"/>
                <a:cs typeface="宋体"/>
              </a:rPr>
              <a:t>获取</a:t>
            </a:r>
            <a:r>
              <a:rPr lang="en-US" altLang="zh-CN" sz="1800" b="1" kern="0" dirty="0">
                <a:solidFill>
                  <a:srgbClr val="008000"/>
                </a:solidFill>
                <a:latin typeface="Palatino Linotype"/>
                <a:cs typeface="宋体"/>
              </a:rPr>
              <a:t> </a:t>
            </a:r>
            <a:r>
              <a:rPr lang="en-US" altLang="zh-CN" sz="1800" b="1" kern="0" dirty="0" err="1">
                <a:solidFill>
                  <a:srgbClr val="008000"/>
                </a:solidFill>
                <a:latin typeface="Palatino Linotype"/>
                <a:cs typeface="宋体"/>
              </a:rPr>
              <a:t>SharedPreferences</a:t>
            </a:r>
            <a:r>
              <a:rPr lang="en-US" altLang="zh-CN" sz="1800" b="1" kern="0" dirty="0">
                <a:solidFill>
                  <a:srgbClr val="008000"/>
                </a:solidFill>
                <a:latin typeface="Palatino Linotype"/>
                <a:cs typeface="宋体"/>
              </a:rPr>
              <a:t> </a:t>
            </a:r>
            <a:r>
              <a:rPr lang="zh-CN" altLang="zh-CN" sz="1800" b="1" kern="0" dirty="0">
                <a:solidFill>
                  <a:srgbClr val="008000"/>
                </a:solidFill>
                <a:latin typeface="Palatino Linotype"/>
                <a:cs typeface="宋体"/>
              </a:rPr>
              <a:t>对象</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err="1">
                <a:solidFill>
                  <a:srgbClr val="000000"/>
                </a:solidFill>
                <a:latin typeface="Palatino Linotype"/>
                <a:cs typeface="宋体"/>
              </a:rPr>
              <a:t>SharedPreferences</a:t>
            </a:r>
            <a:r>
              <a:rPr lang="en-US" altLang="zh-CN" sz="1800" b="1" kern="0" dirty="0">
                <a:solidFill>
                  <a:srgbClr val="000000"/>
                </a:solidFill>
                <a:latin typeface="Palatino Linotype"/>
                <a:cs typeface="宋体"/>
              </a:rPr>
              <a:t> shared = </a:t>
            </a:r>
            <a:r>
              <a:rPr lang="en-US" altLang="zh-CN" sz="1800" b="1" kern="0" dirty="0" err="1">
                <a:solidFill>
                  <a:srgbClr val="000000"/>
                </a:solidFill>
                <a:latin typeface="Palatino Linotype"/>
                <a:cs typeface="宋体"/>
              </a:rPr>
              <a:t>getSharedPreferences</a:t>
            </a:r>
            <a:r>
              <a:rPr lang="en-US" altLang="zh-CN" sz="1800" b="1" kern="0" dirty="0">
                <a:solidFill>
                  <a:srgbClr val="000000"/>
                </a:solidFill>
                <a:latin typeface="Palatino Linotype"/>
                <a:cs typeface="宋体"/>
              </a:rPr>
              <a:t>("</a:t>
            </a:r>
            <a:r>
              <a:rPr lang="en-US" altLang="zh-CN" sz="1800" b="1" kern="0" dirty="0" err="1">
                <a:solidFill>
                  <a:srgbClr val="000000"/>
                </a:solidFill>
                <a:latin typeface="Palatino Linotype"/>
                <a:cs typeface="宋体"/>
              </a:rPr>
              <a:t>data",MODE_PRIVATE</a:t>
            </a:r>
            <a:r>
              <a:rPr lang="en-US" altLang="zh-CN" sz="1800" b="1" kern="0" dirty="0">
                <a:solidFill>
                  <a:srgbClr val="000000"/>
                </a:solidFill>
                <a:latin typeface="Palatino Linotype"/>
                <a:cs typeface="宋体"/>
              </a:rPr>
              <a:t>);</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a:solidFill>
                  <a:srgbClr val="008000"/>
                </a:solidFill>
                <a:latin typeface="Palatino Linotype"/>
                <a:cs typeface="宋体"/>
              </a:rPr>
              <a:t>//</a:t>
            </a:r>
            <a:r>
              <a:rPr lang="zh-CN" altLang="zh-CN" sz="1800" b="1" kern="0" dirty="0">
                <a:solidFill>
                  <a:srgbClr val="008000"/>
                </a:solidFill>
                <a:latin typeface="Palatino Linotype"/>
                <a:cs typeface="宋体"/>
              </a:rPr>
              <a:t>获取</a:t>
            </a:r>
            <a:r>
              <a:rPr lang="en-US" altLang="zh-CN" sz="1800" b="1" kern="0" dirty="0">
                <a:solidFill>
                  <a:srgbClr val="008000"/>
                </a:solidFill>
                <a:latin typeface="Palatino Linotype"/>
                <a:cs typeface="宋体"/>
              </a:rPr>
              <a:t>  </a:t>
            </a:r>
            <a:r>
              <a:rPr lang="en-US" altLang="zh-CN" sz="1800" b="1" kern="0" dirty="0" err="1">
                <a:solidFill>
                  <a:srgbClr val="008000"/>
                </a:solidFill>
                <a:latin typeface="Palatino Linotype"/>
                <a:cs typeface="宋体"/>
              </a:rPr>
              <a:t>SharedPreferences.Editor</a:t>
            </a:r>
            <a:r>
              <a:rPr lang="en-US" altLang="zh-CN" sz="1800" b="1" kern="0" dirty="0">
                <a:solidFill>
                  <a:srgbClr val="008000"/>
                </a:solidFill>
                <a:latin typeface="Palatino Linotype"/>
                <a:cs typeface="宋体"/>
              </a:rPr>
              <a:t> </a:t>
            </a:r>
            <a:r>
              <a:rPr lang="zh-CN" altLang="zh-CN" sz="1800" b="1" kern="0" dirty="0">
                <a:solidFill>
                  <a:srgbClr val="008000"/>
                </a:solidFill>
                <a:latin typeface="Palatino Linotype"/>
                <a:cs typeface="宋体"/>
              </a:rPr>
              <a:t>对象</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err="1">
                <a:solidFill>
                  <a:srgbClr val="000000"/>
                </a:solidFill>
                <a:latin typeface="Palatino Linotype"/>
                <a:cs typeface="宋体"/>
              </a:rPr>
              <a:t>SharedPreferences.Editor</a:t>
            </a:r>
            <a:r>
              <a:rPr lang="en-US" altLang="zh-CN" sz="1800" b="1" kern="0" dirty="0">
                <a:solidFill>
                  <a:srgbClr val="000000"/>
                </a:solidFill>
                <a:latin typeface="Palatino Linotype"/>
                <a:cs typeface="宋体"/>
              </a:rPr>
              <a:t> editor = </a:t>
            </a:r>
            <a:r>
              <a:rPr lang="en-US" altLang="zh-CN" sz="1800" b="1" kern="0" dirty="0" err="1">
                <a:solidFill>
                  <a:srgbClr val="000000"/>
                </a:solidFill>
                <a:latin typeface="Palatino Linotype"/>
                <a:cs typeface="宋体"/>
              </a:rPr>
              <a:t>shared.</a:t>
            </a:r>
            <a:r>
              <a:rPr lang="en-US" altLang="zh-CN" sz="1800" b="1" kern="0" dirty="0" err="1">
                <a:solidFill>
                  <a:srgbClr val="FF0000"/>
                </a:solidFill>
                <a:latin typeface="Palatino Linotype"/>
                <a:cs typeface="宋体"/>
              </a:rPr>
              <a:t>edit</a:t>
            </a:r>
            <a:r>
              <a:rPr lang="en-US" altLang="zh-CN" sz="1800" b="1" kern="0" dirty="0">
                <a:solidFill>
                  <a:srgbClr val="FF0000"/>
                </a:solidFill>
                <a:latin typeface="Palatino Linotype"/>
                <a:cs typeface="宋体"/>
              </a:rPr>
              <a:t>()</a:t>
            </a:r>
            <a:r>
              <a:rPr lang="en-US" altLang="zh-CN" sz="1800" b="1" kern="0" dirty="0">
                <a:solidFill>
                  <a:srgbClr val="000000"/>
                </a:solidFill>
                <a:latin typeface="Palatino Linotype"/>
                <a:cs typeface="宋体"/>
              </a:rPr>
              <a:t>;</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a:solidFill>
                  <a:srgbClr val="008000"/>
                </a:solidFill>
                <a:latin typeface="Palatino Linotype"/>
                <a:cs typeface="宋体"/>
              </a:rPr>
              <a:t>//</a:t>
            </a:r>
            <a:r>
              <a:rPr lang="zh-CN" altLang="zh-CN" sz="1800" b="1" kern="0" dirty="0">
                <a:solidFill>
                  <a:srgbClr val="008000"/>
                </a:solidFill>
                <a:latin typeface="Palatino Linotype"/>
                <a:cs typeface="宋体"/>
              </a:rPr>
              <a:t>以键值对方式传入数据</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err="1">
                <a:solidFill>
                  <a:srgbClr val="FF0000"/>
                </a:solidFill>
                <a:latin typeface="Palatino Linotype"/>
                <a:cs typeface="宋体"/>
              </a:rPr>
              <a:t>editor.putString</a:t>
            </a:r>
            <a:r>
              <a:rPr lang="en-US" altLang="zh-CN" sz="1800" b="1" kern="0" dirty="0">
                <a:solidFill>
                  <a:srgbClr val="000000"/>
                </a:solidFill>
                <a:latin typeface="Palatino Linotype"/>
                <a:cs typeface="宋体"/>
              </a:rPr>
              <a:t>("name", "Jay Chou");</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err="1">
                <a:solidFill>
                  <a:srgbClr val="FF0000"/>
                </a:solidFill>
                <a:latin typeface="Palatino Linotype"/>
                <a:cs typeface="宋体"/>
              </a:rPr>
              <a:t>editor.putInt</a:t>
            </a:r>
            <a:r>
              <a:rPr lang="en-US" altLang="zh-CN" sz="1800" b="1" kern="0" dirty="0">
                <a:solidFill>
                  <a:srgbClr val="000000"/>
                </a:solidFill>
                <a:latin typeface="Palatino Linotype"/>
                <a:cs typeface="宋体"/>
              </a:rPr>
              <a:t>("age", 37);</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err="1">
                <a:solidFill>
                  <a:srgbClr val="FF0000"/>
                </a:solidFill>
                <a:latin typeface="Palatino Linotype"/>
                <a:cs typeface="宋体"/>
              </a:rPr>
              <a:t>editor.putBoolean</a:t>
            </a:r>
            <a:r>
              <a:rPr lang="en-US" altLang="zh-CN" sz="1800" b="1" kern="0" dirty="0">
                <a:solidFill>
                  <a:srgbClr val="000000"/>
                </a:solidFill>
                <a:latin typeface="Palatino Linotype"/>
                <a:cs typeface="宋体"/>
              </a:rPr>
              <a:t>("married", </a:t>
            </a:r>
            <a:r>
              <a:rPr lang="en-US" altLang="zh-CN" sz="1800" b="1" kern="0" dirty="0">
                <a:solidFill>
                  <a:srgbClr val="0000FF"/>
                </a:solidFill>
                <a:latin typeface="Palatino Linotype"/>
                <a:cs typeface="宋体"/>
              </a:rPr>
              <a:t>true</a:t>
            </a:r>
            <a:r>
              <a:rPr lang="en-US" altLang="zh-CN" sz="1800" b="1" kern="0" dirty="0">
                <a:solidFill>
                  <a:srgbClr val="000000"/>
                </a:solidFill>
                <a:latin typeface="Palatino Linotype"/>
                <a:cs typeface="宋体"/>
              </a:rPr>
              <a:t>);</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a:solidFill>
                  <a:srgbClr val="008000"/>
                </a:solidFill>
                <a:latin typeface="Palatino Linotype"/>
                <a:cs typeface="宋体"/>
              </a:rPr>
              <a:t>//</a:t>
            </a:r>
            <a:r>
              <a:rPr lang="zh-CN" altLang="zh-CN" sz="1800" b="1" kern="0" dirty="0">
                <a:solidFill>
                  <a:srgbClr val="008000"/>
                </a:solidFill>
                <a:latin typeface="Palatino Linotype"/>
                <a:cs typeface="宋体"/>
              </a:rPr>
              <a:t>提交数据</a:t>
            </a:r>
            <a:endParaRPr lang="zh-CN" altLang="zh-CN" sz="1800" b="1" kern="100" dirty="0">
              <a:solidFill>
                <a:prstClr val="black"/>
              </a:solidFill>
              <a:latin typeface="Palatino Linotype"/>
              <a:cs typeface="Times New Roman"/>
            </a:endParaRPr>
          </a:p>
          <a:p>
            <a:pPr marL="442913" lvl="1" indent="0"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err="1">
                <a:solidFill>
                  <a:srgbClr val="0033CC"/>
                </a:solidFill>
                <a:latin typeface="Palatino Linotype"/>
                <a:cs typeface="宋体"/>
              </a:rPr>
              <a:t>editor.commit</a:t>
            </a:r>
            <a:r>
              <a:rPr lang="en-US" altLang="zh-CN" sz="1800" b="1" kern="0" dirty="0">
                <a:solidFill>
                  <a:srgbClr val="0033CC"/>
                </a:solidFill>
                <a:latin typeface="Palatino Linotype"/>
                <a:cs typeface="宋体"/>
              </a:rPr>
              <a:t>();//</a:t>
            </a:r>
            <a:r>
              <a:rPr lang="en-US" altLang="zh-CN" sz="1800" b="1" kern="0" dirty="0" err="1">
                <a:solidFill>
                  <a:srgbClr val="0033CC"/>
                </a:solidFill>
                <a:latin typeface="Palatino Linotype"/>
                <a:cs typeface="宋体"/>
              </a:rPr>
              <a:t>editor.apply</a:t>
            </a:r>
            <a:r>
              <a:rPr lang="en-US" altLang="zh-CN" sz="1800" b="1" kern="0" dirty="0">
                <a:solidFill>
                  <a:srgbClr val="0033CC"/>
                </a:solidFill>
                <a:latin typeface="Palatino Linotype"/>
                <a:cs typeface="宋体"/>
              </a:rPr>
              <a:t>();</a:t>
            </a:r>
            <a:endParaRPr lang="zh-CN" altLang="zh-CN" sz="1800" b="1" kern="100" dirty="0">
              <a:solidFill>
                <a:srgbClr val="0033CC"/>
              </a:solidFill>
              <a:latin typeface="Palatino Linotype"/>
              <a:cs typeface="Times New Roman"/>
            </a:endParaRPr>
          </a:p>
          <a:p>
            <a:pPr algn="l" fontAlgn="auto">
              <a:spcBef>
                <a:spcPts val="0"/>
              </a:spcBef>
              <a:spcAft>
                <a:spcPts val="0"/>
              </a:spcAft>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800" b="1" kern="0" dirty="0">
                <a:solidFill>
                  <a:srgbClr val="000000"/>
                </a:solidFill>
                <a:latin typeface="Palatino Linotype"/>
                <a:cs typeface="宋体"/>
              </a:rPr>
              <a:t>}</a:t>
            </a:r>
            <a:endParaRPr lang="zh-CN" altLang="zh-CN" sz="1800" b="1" kern="100" dirty="0">
              <a:solidFill>
                <a:prstClr val="black"/>
              </a:solidFill>
              <a:latin typeface="Palatino Linotype"/>
              <a:cs typeface="Times New Roman"/>
            </a:endParaRPr>
          </a:p>
        </p:txBody>
      </p:sp>
    </p:spTree>
    <p:extLst>
      <p:ext uri="{BB962C8B-B14F-4D97-AF65-F5344CB8AC3E}">
        <p14:creationId xmlns:p14="http://schemas.microsoft.com/office/powerpoint/2010/main" val="288661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SharedPreferences</a:t>
            </a:r>
            <a:r>
              <a:rPr lang="en-US" altLang="zh-CN" dirty="0"/>
              <a:t> </a:t>
            </a:r>
            <a:r>
              <a:rPr lang="zh-CN" altLang="en-US" dirty="0"/>
              <a:t>对象中提供了一系列的 </a:t>
            </a:r>
            <a:r>
              <a:rPr lang="en-US" altLang="zh-CN" dirty="0">
                <a:solidFill>
                  <a:srgbClr val="FF0000"/>
                </a:solidFill>
              </a:rPr>
              <a:t>get </a:t>
            </a:r>
            <a:r>
              <a:rPr lang="zh-CN" altLang="en-US" dirty="0">
                <a:solidFill>
                  <a:srgbClr val="FF0000"/>
                </a:solidFill>
              </a:rPr>
              <a:t>方法</a:t>
            </a:r>
            <a:r>
              <a:rPr lang="zh-CN" altLang="en-US" dirty="0"/>
              <a:t>用于对存储的数据进行读取，每种 </a:t>
            </a:r>
            <a:r>
              <a:rPr lang="en-US" altLang="zh-CN" dirty="0"/>
              <a:t>get </a:t>
            </a:r>
            <a:r>
              <a:rPr lang="zh-CN" altLang="en-US" dirty="0"/>
              <a:t>方法都对应了 </a:t>
            </a:r>
            <a:r>
              <a:rPr lang="en-US" altLang="zh-CN" dirty="0" err="1"/>
              <a:t>SharedPreferences.Editor</a:t>
            </a:r>
            <a:r>
              <a:rPr lang="en-US" altLang="zh-CN" dirty="0"/>
              <a:t> </a:t>
            </a:r>
            <a:r>
              <a:rPr lang="zh-CN" altLang="en-US" dirty="0"/>
              <a:t>中的一种 </a:t>
            </a:r>
            <a:r>
              <a:rPr lang="en-US" altLang="zh-CN" dirty="0"/>
              <a:t>put </a:t>
            </a:r>
            <a:r>
              <a:rPr lang="zh-CN" altLang="en-US" dirty="0"/>
              <a:t>方法。</a:t>
            </a:r>
            <a:endParaRPr lang="en-US" altLang="zh-CN" dirty="0"/>
          </a:p>
          <a:p>
            <a:r>
              <a:rPr lang="zh-CN" altLang="en-US" dirty="0"/>
              <a:t>这些 </a:t>
            </a:r>
            <a:r>
              <a:rPr lang="en-US" altLang="zh-CN" dirty="0"/>
              <a:t>get </a:t>
            </a:r>
            <a:r>
              <a:rPr lang="zh-CN" altLang="en-US" dirty="0"/>
              <a:t>方法都接收两个参数，</a:t>
            </a:r>
            <a:r>
              <a:rPr lang="zh-CN" altLang="en-US" dirty="0">
                <a:solidFill>
                  <a:srgbClr val="FF0000"/>
                </a:solidFill>
              </a:rPr>
              <a:t>第一个参数是键</a:t>
            </a:r>
            <a:r>
              <a:rPr lang="en-US" altLang="zh-CN" dirty="0">
                <a:solidFill>
                  <a:srgbClr val="FF0000"/>
                </a:solidFill>
              </a:rPr>
              <a:t>(key)</a:t>
            </a:r>
            <a:r>
              <a:rPr lang="zh-CN" altLang="en-US" dirty="0"/>
              <a:t>，传入存储数据时使用的键就可以得到相应的值了，</a:t>
            </a:r>
            <a:r>
              <a:rPr lang="zh-CN" altLang="en-US" dirty="0">
                <a:solidFill>
                  <a:srgbClr val="0033CC"/>
                </a:solidFill>
              </a:rPr>
              <a:t>第二个参数是默认值</a:t>
            </a:r>
            <a:r>
              <a:rPr lang="zh-CN" altLang="en-US" dirty="0"/>
              <a:t>，即表示当传入的键找不到对应的值时，会以什么样的默认值进行返回。</a:t>
            </a:r>
          </a:p>
        </p:txBody>
      </p:sp>
      <p:sp>
        <p:nvSpPr>
          <p:cNvPr id="3" name="标题 2"/>
          <p:cNvSpPr>
            <a:spLocks noGrp="1"/>
          </p:cNvSpPr>
          <p:nvPr>
            <p:ph type="title"/>
          </p:nvPr>
        </p:nvSpPr>
        <p:spPr/>
        <p:txBody>
          <a:bodyPr/>
          <a:lstStyle/>
          <a:p>
            <a:r>
              <a:rPr lang="en-US" altLang="zh-CN" dirty="0"/>
              <a:t>6.</a:t>
            </a:r>
            <a:r>
              <a:rPr lang="zh-CN" altLang="en-US" dirty="0"/>
              <a:t> 从</a:t>
            </a:r>
            <a:r>
              <a:rPr lang="en-US" altLang="zh-CN" dirty="0" err="1"/>
              <a:t>SharePreferences</a:t>
            </a:r>
            <a:r>
              <a:rPr lang="zh-CN" altLang="en-US" dirty="0"/>
              <a:t>中读取数据</a:t>
            </a:r>
          </a:p>
        </p:txBody>
      </p:sp>
      <p:sp>
        <p:nvSpPr>
          <p:cNvPr id="4" name="矩形 3"/>
          <p:cNvSpPr/>
          <p:nvPr/>
        </p:nvSpPr>
        <p:spPr>
          <a:xfrm>
            <a:off x="413538" y="2787774"/>
            <a:ext cx="8154906" cy="1711944"/>
          </a:xfrm>
          <a:prstGeom prst="rect">
            <a:avLst/>
          </a:prstGeom>
          <a:solidFill>
            <a:schemeClr val="accent2">
              <a:lumMod val="20000"/>
              <a:lumOff val="80000"/>
            </a:schemeClr>
          </a:solidFill>
          <a:ln>
            <a:solidFill>
              <a:srgbClr val="0033CC"/>
            </a:solidFill>
          </a:ln>
        </p:spPr>
        <p:txBody>
          <a:bodyPr wrap="square">
            <a:spAutoFit/>
          </a:bodyPr>
          <a:lstStyle/>
          <a:p>
            <a:pPr algn="l" fontAlgn="auto">
              <a:lnSpc>
                <a:spcPct val="150000"/>
              </a:lnSpc>
              <a:spcBef>
                <a:spcPts val="0"/>
              </a:spcBef>
              <a:spcAft>
                <a:spcPts val="0"/>
              </a:spcAft>
            </a:pPr>
            <a:r>
              <a:rPr lang="en-US" altLang="zh-CN" sz="1800" b="1" dirty="0" err="1">
                <a:solidFill>
                  <a:prstClr val="black"/>
                </a:solidFill>
                <a:latin typeface="Palatino Linotype"/>
              </a:rPr>
              <a:t>SharedPreferences</a:t>
            </a:r>
            <a:r>
              <a:rPr lang="en-US" altLang="zh-CN" sz="1800" b="1" dirty="0">
                <a:solidFill>
                  <a:prstClr val="black"/>
                </a:solidFill>
                <a:latin typeface="Palatino Linotype"/>
              </a:rPr>
              <a:t> shared</a:t>
            </a:r>
            <a:r>
              <a:rPr lang="zh-CN" altLang="en-US" sz="1800" b="1" dirty="0">
                <a:solidFill>
                  <a:prstClr val="black"/>
                </a:solidFill>
                <a:latin typeface="Palatino Linotype"/>
              </a:rPr>
              <a:t> </a:t>
            </a:r>
            <a:r>
              <a:rPr lang="en-US" altLang="zh-CN" sz="1800" b="1" dirty="0">
                <a:solidFill>
                  <a:prstClr val="black"/>
                </a:solidFill>
                <a:latin typeface="Palatino Linotype"/>
              </a:rPr>
              <a:t>=</a:t>
            </a:r>
            <a:r>
              <a:rPr lang="zh-CN" altLang="en-US" sz="1800" b="1" dirty="0">
                <a:solidFill>
                  <a:prstClr val="black"/>
                </a:solidFill>
                <a:latin typeface="Palatino Linotype"/>
              </a:rPr>
              <a:t> </a:t>
            </a:r>
            <a:r>
              <a:rPr lang="en-US" altLang="zh-CN" sz="1800" b="1" dirty="0" err="1">
                <a:solidFill>
                  <a:prstClr val="black"/>
                </a:solidFill>
                <a:latin typeface="Palatino Linotype"/>
              </a:rPr>
              <a:t>getSharedPreferences</a:t>
            </a:r>
            <a:r>
              <a:rPr lang="en-US" altLang="zh-CN" sz="1800" b="1" dirty="0">
                <a:solidFill>
                  <a:prstClr val="black"/>
                </a:solidFill>
                <a:latin typeface="Palatino Linotype"/>
              </a:rPr>
              <a:t>("</a:t>
            </a:r>
            <a:r>
              <a:rPr lang="en-US" altLang="zh-CN" sz="1800" b="1" dirty="0" err="1">
                <a:solidFill>
                  <a:prstClr val="black"/>
                </a:solidFill>
                <a:latin typeface="Palatino Linotype"/>
              </a:rPr>
              <a:t>data"</a:t>
            </a:r>
            <a:r>
              <a:rPr lang="en-US" altLang="zh-CN" sz="1800" dirty="0" err="1">
                <a:solidFill>
                  <a:prstClr val="black"/>
                </a:solidFill>
                <a:latin typeface="Palatino Linotype"/>
              </a:rPr>
              <a:t>,</a:t>
            </a:r>
            <a:r>
              <a:rPr lang="en-US" altLang="zh-CN" sz="1800" b="1" i="1" dirty="0" err="1">
                <a:solidFill>
                  <a:prstClr val="black"/>
                </a:solidFill>
                <a:latin typeface="Palatino Linotype"/>
              </a:rPr>
              <a:t>MODE_PRIVATE</a:t>
            </a:r>
            <a:r>
              <a:rPr lang="en-US" altLang="zh-CN" sz="1800" b="1" dirty="0">
                <a:solidFill>
                  <a:prstClr val="black"/>
                </a:solidFill>
                <a:latin typeface="Palatino Linotype"/>
              </a:rPr>
              <a:t>);</a:t>
            </a:r>
            <a:endParaRPr lang="zh-CN" altLang="zh-CN" sz="1800" b="1" dirty="0">
              <a:solidFill>
                <a:prstClr val="black"/>
              </a:solidFill>
              <a:latin typeface="Palatino Linotype"/>
            </a:endParaRPr>
          </a:p>
          <a:p>
            <a:pPr algn="l" fontAlgn="auto">
              <a:lnSpc>
                <a:spcPct val="150000"/>
              </a:lnSpc>
              <a:spcBef>
                <a:spcPts val="0"/>
              </a:spcBef>
              <a:spcAft>
                <a:spcPts val="0"/>
              </a:spcAft>
            </a:pPr>
            <a:r>
              <a:rPr lang="en-US" altLang="zh-CN" sz="1800" b="1" dirty="0">
                <a:solidFill>
                  <a:prstClr val="black"/>
                </a:solidFill>
                <a:latin typeface="Palatino Linotype"/>
              </a:rPr>
              <a:t>String name</a:t>
            </a:r>
            <a:r>
              <a:rPr lang="zh-CN" altLang="en-US" sz="1800" b="1" dirty="0">
                <a:solidFill>
                  <a:prstClr val="black"/>
                </a:solidFill>
                <a:latin typeface="Palatino Linotype"/>
              </a:rPr>
              <a:t> </a:t>
            </a:r>
            <a:r>
              <a:rPr lang="en-US" altLang="zh-CN" sz="1800" b="1" dirty="0">
                <a:solidFill>
                  <a:prstClr val="black"/>
                </a:solidFill>
                <a:latin typeface="Palatino Linotype"/>
              </a:rPr>
              <a:t>= </a:t>
            </a:r>
            <a:r>
              <a:rPr lang="en-US" altLang="zh-CN" sz="1800" b="1" dirty="0" err="1">
                <a:solidFill>
                  <a:prstClr val="black"/>
                </a:solidFill>
                <a:latin typeface="Palatino Linotype"/>
              </a:rPr>
              <a:t>shared.</a:t>
            </a:r>
            <a:r>
              <a:rPr lang="en-US" altLang="zh-CN" sz="1800" b="1" dirty="0" err="1">
                <a:solidFill>
                  <a:srgbClr val="FF0000"/>
                </a:solidFill>
                <a:latin typeface="Palatino Linotype"/>
              </a:rPr>
              <a:t>getString</a:t>
            </a:r>
            <a:r>
              <a:rPr lang="en-US" altLang="zh-CN" sz="1800" b="1" dirty="0">
                <a:solidFill>
                  <a:srgbClr val="FF0000"/>
                </a:solidFill>
                <a:latin typeface="Palatino Linotype"/>
              </a:rPr>
              <a:t>("name","")</a:t>
            </a:r>
            <a:r>
              <a:rPr lang="en-US" altLang="zh-CN" sz="1800" b="1" dirty="0">
                <a:solidFill>
                  <a:prstClr val="black"/>
                </a:solidFill>
                <a:latin typeface="Palatino Linotype"/>
              </a:rPr>
              <a:t>;</a:t>
            </a:r>
          </a:p>
          <a:p>
            <a:pPr algn="l" fontAlgn="auto">
              <a:lnSpc>
                <a:spcPct val="150000"/>
              </a:lnSpc>
              <a:spcBef>
                <a:spcPts val="0"/>
              </a:spcBef>
              <a:spcAft>
                <a:spcPts val="0"/>
              </a:spcAft>
            </a:pPr>
            <a:r>
              <a:rPr lang="en-US" altLang="zh-CN" sz="1800" b="1" dirty="0">
                <a:solidFill>
                  <a:prstClr val="black"/>
                </a:solidFill>
                <a:latin typeface="Palatino Linotype"/>
              </a:rPr>
              <a:t>int age</a:t>
            </a:r>
            <a:r>
              <a:rPr lang="zh-CN" altLang="en-US" sz="1800" b="1" dirty="0">
                <a:solidFill>
                  <a:prstClr val="black"/>
                </a:solidFill>
                <a:latin typeface="Palatino Linotype"/>
              </a:rPr>
              <a:t> </a:t>
            </a:r>
            <a:r>
              <a:rPr lang="en-US" altLang="zh-CN" sz="1800" b="1" dirty="0">
                <a:solidFill>
                  <a:prstClr val="black"/>
                </a:solidFill>
                <a:latin typeface="Palatino Linotype"/>
              </a:rPr>
              <a:t>= </a:t>
            </a:r>
            <a:r>
              <a:rPr lang="en-US" altLang="zh-CN" sz="1800" b="1" dirty="0" err="1">
                <a:solidFill>
                  <a:prstClr val="black"/>
                </a:solidFill>
                <a:latin typeface="Palatino Linotype"/>
              </a:rPr>
              <a:t>shared.</a:t>
            </a:r>
            <a:r>
              <a:rPr lang="en-US" altLang="zh-CN" sz="1800" b="1" dirty="0" err="1">
                <a:solidFill>
                  <a:srgbClr val="FF0000"/>
                </a:solidFill>
                <a:latin typeface="Palatino Linotype"/>
              </a:rPr>
              <a:t>getInt</a:t>
            </a:r>
            <a:r>
              <a:rPr lang="en-US" altLang="zh-CN" sz="1800" b="1" dirty="0">
                <a:solidFill>
                  <a:srgbClr val="FF0000"/>
                </a:solidFill>
                <a:latin typeface="Palatino Linotype"/>
              </a:rPr>
              <a:t>("age",0)</a:t>
            </a:r>
            <a:r>
              <a:rPr lang="en-US" altLang="zh-CN" sz="1800" b="1" dirty="0">
                <a:solidFill>
                  <a:prstClr val="black"/>
                </a:solidFill>
                <a:latin typeface="Palatino Linotype"/>
              </a:rPr>
              <a:t>;</a:t>
            </a:r>
          </a:p>
          <a:p>
            <a:pPr algn="l" fontAlgn="auto">
              <a:lnSpc>
                <a:spcPct val="150000"/>
              </a:lnSpc>
              <a:spcBef>
                <a:spcPts val="0"/>
              </a:spcBef>
              <a:spcAft>
                <a:spcPts val="0"/>
              </a:spcAft>
            </a:pPr>
            <a:r>
              <a:rPr lang="en-US" altLang="zh-CN" sz="1800" b="1" dirty="0" err="1">
                <a:solidFill>
                  <a:prstClr val="black"/>
                </a:solidFill>
                <a:latin typeface="Palatino Linotype"/>
              </a:rPr>
              <a:t>boolean</a:t>
            </a:r>
            <a:r>
              <a:rPr lang="en-US" altLang="zh-CN" sz="1800" b="1" dirty="0">
                <a:solidFill>
                  <a:prstClr val="black"/>
                </a:solidFill>
                <a:latin typeface="Palatino Linotype"/>
              </a:rPr>
              <a:t> married = </a:t>
            </a:r>
            <a:r>
              <a:rPr lang="en-US" altLang="zh-CN" sz="1800" b="1" dirty="0" err="1">
                <a:solidFill>
                  <a:prstClr val="black"/>
                </a:solidFill>
                <a:latin typeface="Palatino Linotype"/>
              </a:rPr>
              <a:t>shared.</a:t>
            </a:r>
            <a:r>
              <a:rPr lang="en-US" altLang="zh-CN" sz="1800" b="1" dirty="0" err="1">
                <a:solidFill>
                  <a:srgbClr val="FF0000"/>
                </a:solidFill>
                <a:latin typeface="Palatino Linotype"/>
              </a:rPr>
              <a:t>getBoolean</a:t>
            </a:r>
            <a:r>
              <a:rPr lang="en-US" altLang="zh-CN" sz="1800" b="1" dirty="0">
                <a:solidFill>
                  <a:srgbClr val="FF0000"/>
                </a:solidFill>
                <a:latin typeface="Palatino Linotype"/>
              </a:rPr>
              <a:t>("married", false)</a:t>
            </a:r>
            <a:r>
              <a:rPr lang="en-US" altLang="zh-CN" sz="1800" b="1" dirty="0">
                <a:solidFill>
                  <a:prstClr val="black"/>
                </a:solidFill>
                <a:latin typeface="Palatino Linotype"/>
              </a:rPr>
              <a:t>;</a:t>
            </a:r>
            <a:endParaRPr lang="zh-CN" altLang="zh-CN" sz="1800" b="1" dirty="0">
              <a:solidFill>
                <a:prstClr val="black"/>
              </a:solidFill>
              <a:latin typeface="Palatino Linotype"/>
            </a:endParaRPr>
          </a:p>
        </p:txBody>
      </p:sp>
    </p:spTree>
    <p:extLst>
      <p:ext uri="{BB962C8B-B14F-4D97-AF65-F5344CB8AC3E}">
        <p14:creationId xmlns:p14="http://schemas.microsoft.com/office/powerpoint/2010/main" val="21063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2100"/>
              <a:t>使用</a:t>
            </a:r>
            <a:r>
              <a:rPr lang="en-US" altLang="zh-CN" sz="2100" err="1"/>
              <a:t>SharedPreferences</a:t>
            </a:r>
            <a:r>
              <a:rPr lang="zh-CN" altLang="zh-CN" sz="2100"/>
              <a:t>删除数据时，首先需要获取到</a:t>
            </a:r>
            <a:r>
              <a:rPr lang="en-US" altLang="zh-CN" sz="2100"/>
              <a:t>Editor</a:t>
            </a:r>
            <a:r>
              <a:rPr lang="zh-CN" altLang="zh-CN" sz="2100"/>
              <a:t>对象，然后调用该对象的</a:t>
            </a:r>
            <a:r>
              <a:rPr lang="en-US" altLang="zh-CN" sz="2100"/>
              <a:t>remove()</a:t>
            </a:r>
            <a:r>
              <a:rPr lang="zh-CN" altLang="zh-CN" sz="2100"/>
              <a:t>方法或者</a:t>
            </a:r>
            <a:r>
              <a:rPr lang="en-US" altLang="zh-CN" sz="2100"/>
              <a:t>clear()</a:t>
            </a:r>
            <a:r>
              <a:rPr lang="zh-CN" altLang="zh-CN" sz="2100"/>
              <a:t>方法删除数据，最后提交</a:t>
            </a:r>
            <a:r>
              <a:rPr lang="zh-CN" altLang="en-US" sz="2100"/>
              <a:t>：</a:t>
            </a:r>
          </a:p>
          <a:p>
            <a:endParaRPr lang="zh-CN" altLang="en-US"/>
          </a:p>
        </p:txBody>
      </p:sp>
      <p:sp>
        <p:nvSpPr>
          <p:cNvPr id="3" name="标题 2"/>
          <p:cNvSpPr>
            <a:spLocks noGrp="1"/>
          </p:cNvSpPr>
          <p:nvPr>
            <p:ph type="title"/>
          </p:nvPr>
        </p:nvSpPr>
        <p:spPr/>
        <p:txBody>
          <a:bodyPr/>
          <a:lstStyle/>
          <a:p>
            <a:r>
              <a:rPr lang="en-US" altLang="zh-CN" dirty="0"/>
              <a:t>7. </a:t>
            </a:r>
            <a:r>
              <a:rPr lang="zh-CN" altLang="zh-CN" dirty="0"/>
              <a:t>使用</a:t>
            </a:r>
            <a:r>
              <a:rPr lang="en-US" altLang="zh-CN" dirty="0" err="1"/>
              <a:t>SharedPreferences</a:t>
            </a:r>
            <a:r>
              <a:rPr lang="zh-CN" altLang="zh-CN" dirty="0"/>
              <a:t>删除数据</a:t>
            </a:r>
            <a:endParaRPr lang="zh-CN" altLang="en-US" dirty="0"/>
          </a:p>
        </p:txBody>
      </p:sp>
      <p:sp>
        <p:nvSpPr>
          <p:cNvPr id="4" name="矩形 3"/>
          <p:cNvSpPr/>
          <p:nvPr/>
        </p:nvSpPr>
        <p:spPr>
          <a:xfrm>
            <a:off x="708813" y="2009496"/>
            <a:ext cx="8046894" cy="2122953"/>
          </a:xfrm>
          <a:prstGeom prst="rect">
            <a:avLst/>
          </a:prstGeom>
          <a:solidFill>
            <a:schemeClr val="accent2">
              <a:lumMod val="20000"/>
              <a:lumOff val="80000"/>
            </a:schemeClr>
          </a:solidFill>
          <a:ln>
            <a:solidFill>
              <a:srgbClr val="0033CC"/>
            </a:solidFill>
          </a:ln>
        </p:spPr>
        <p:txBody>
          <a:bodyPr wrap="square">
            <a:spAutoFit/>
          </a:bodyPr>
          <a:lstStyle/>
          <a:p>
            <a:pPr algn="l" fontAlgn="auto">
              <a:lnSpc>
                <a:spcPct val="150000"/>
              </a:lnSpc>
              <a:spcBef>
                <a:spcPts val="0"/>
              </a:spcBef>
              <a:spcAft>
                <a:spcPts val="0"/>
              </a:spcAft>
            </a:pPr>
            <a:r>
              <a:rPr lang="en-US" altLang="zh-CN" sz="1800" b="1" dirty="0" err="1">
                <a:solidFill>
                  <a:prstClr val="black"/>
                </a:solidFill>
                <a:latin typeface="Palatino Linotype"/>
              </a:rPr>
              <a:t>SharedPreferences</a:t>
            </a:r>
            <a:r>
              <a:rPr lang="en-US" altLang="zh-CN" sz="1800" b="1" dirty="0">
                <a:solidFill>
                  <a:prstClr val="black"/>
                </a:solidFill>
                <a:latin typeface="Palatino Linotype"/>
              </a:rPr>
              <a:t> shared = </a:t>
            </a:r>
            <a:r>
              <a:rPr lang="en-US" altLang="zh-CN" sz="1800" b="1" dirty="0" err="1">
                <a:solidFill>
                  <a:prstClr val="black"/>
                </a:solidFill>
                <a:latin typeface="Palatino Linotype"/>
              </a:rPr>
              <a:t>getSharedPreferences</a:t>
            </a:r>
            <a:r>
              <a:rPr lang="en-US" altLang="zh-CN" sz="1800" b="1" dirty="0">
                <a:solidFill>
                  <a:prstClr val="black"/>
                </a:solidFill>
                <a:latin typeface="Palatino Linotype"/>
              </a:rPr>
              <a:t>("</a:t>
            </a:r>
            <a:r>
              <a:rPr lang="en-US" altLang="zh-CN" sz="1800" b="1" dirty="0" err="1">
                <a:solidFill>
                  <a:prstClr val="black"/>
                </a:solidFill>
                <a:latin typeface="Palatino Linotype"/>
              </a:rPr>
              <a:t>data",</a:t>
            </a:r>
            <a:r>
              <a:rPr lang="en-US" altLang="zh-CN" sz="1800" b="1" i="1" dirty="0" err="1">
                <a:solidFill>
                  <a:prstClr val="black"/>
                </a:solidFill>
                <a:latin typeface="Palatino Linotype"/>
              </a:rPr>
              <a:t>MODE_PRIVATE</a:t>
            </a:r>
            <a:r>
              <a:rPr lang="en-US" altLang="zh-CN" sz="1800" b="1" dirty="0">
                <a:solidFill>
                  <a:prstClr val="black"/>
                </a:solidFill>
                <a:latin typeface="Palatino Linotype"/>
              </a:rPr>
              <a:t>);</a:t>
            </a:r>
          </a:p>
          <a:p>
            <a:pPr algn="l" fontAlgn="auto">
              <a:lnSpc>
                <a:spcPct val="150000"/>
              </a:lnSpc>
              <a:spcBef>
                <a:spcPts val="0"/>
              </a:spcBef>
              <a:spcAft>
                <a:spcPts val="0"/>
              </a:spcAft>
            </a:pPr>
            <a:r>
              <a:rPr lang="en-US" altLang="zh-CN" sz="1800" b="1" dirty="0" err="1">
                <a:solidFill>
                  <a:prstClr val="black"/>
                </a:solidFill>
                <a:latin typeface="Palatino Linotype"/>
              </a:rPr>
              <a:t>SharedPreferences.Editor</a:t>
            </a:r>
            <a:r>
              <a:rPr lang="en-US" altLang="zh-CN" sz="1800" b="1" dirty="0">
                <a:solidFill>
                  <a:prstClr val="black"/>
                </a:solidFill>
                <a:latin typeface="Palatino Linotype"/>
              </a:rPr>
              <a:t> editor = </a:t>
            </a:r>
            <a:r>
              <a:rPr lang="en-US" altLang="zh-CN" sz="1800" b="1" dirty="0" err="1">
                <a:solidFill>
                  <a:prstClr val="black"/>
                </a:solidFill>
                <a:latin typeface="Palatino Linotype"/>
              </a:rPr>
              <a:t>shared.edit</a:t>
            </a:r>
            <a:r>
              <a:rPr lang="en-US" altLang="zh-CN" sz="1800" b="1" dirty="0">
                <a:solidFill>
                  <a:prstClr val="black"/>
                </a:solidFill>
                <a:latin typeface="Palatino Linotype"/>
              </a:rPr>
              <a:t>();//</a:t>
            </a:r>
            <a:r>
              <a:rPr lang="zh-CN" altLang="zh-CN" sz="1800" b="1" dirty="0">
                <a:solidFill>
                  <a:prstClr val="black"/>
                </a:solidFill>
                <a:latin typeface="Palatino Linotype"/>
              </a:rPr>
              <a:t>获取编辑器</a:t>
            </a:r>
          </a:p>
          <a:p>
            <a:pPr algn="l" fontAlgn="auto">
              <a:lnSpc>
                <a:spcPct val="150000"/>
              </a:lnSpc>
              <a:spcBef>
                <a:spcPts val="0"/>
              </a:spcBef>
              <a:spcAft>
                <a:spcPts val="0"/>
              </a:spcAft>
            </a:pPr>
            <a:r>
              <a:rPr lang="en-US" altLang="zh-CN" sz="1800" b="1" dirty="0" err="1">
                <a:solidFill>
                  <a:prstClr val="black"/>
                </a:solidFill>
                <a:latin typeface="Palatino Linotype"/>
              </a:rPr>
              <a:t>editor.</a:t>
            </a:r>
            <a:r>
              <a:rPr lang="en-US" altLang="zh-CN" sz="1800" b="1" dirty="0" err="1">
                <a:solidFill>
                  <a:srgbClr val="FF0000"/>
                </a:solidFill>
                <a:latin typeface="Palatino Linotype"/>
              </a:rPr>
              <a:t>remove</a:t>
            </a:r>
            <a:r>
              <a:rPr lang="en-US" altLang="zh-CN" sz="1800" b="1" dirty="0">
                <a:solidFill>
                  <a:srgbClr val="FF0000"/>
                </a:solidFill>
                <a:latin typeface="Palatino Linotype"/>
              </a:rPr>
              <a:t>("name")</a:t>
            </a:r>
            <a:r>
              <a:rPr lang="en-US" altLang="zh-CN" sz="1800" b="1" dirty="0">
                <a:solidFill>
                  <a:prstClr val="black"/>
                </a:solidFill>
                <a:latin typeface="Palatino Linotype"/>
              </a:rPr>
              <a:t>;</a:t>
            </a:r>
            <a:r>
              <a:rPr lang="zh-CN" altLang="zh-CN" sz="1800" b="1" dirty="0">
                <a:solidFill>
                  <a:prstClr val="black"/>
                </a:solidFill>
                <a:latin typeface="Palatino Linotype"/>
              </a:rPr>
              <a:t>删除一条数据</a:t>
            </a:r>
          </a:p>
          <a:p>
            <a:pPr algn="l" fontAlgn="auto">
              <a:lnSpc>
                <a:spcPct val="150000"/>
              </a:lnSpc>
              <a:spcBef>
                <a:spcPts val="0"/>
              </a:spcBef>
              <a:spcAft>
                <a:spcPts val="0"/>
              </a:spcAft>
            </a:pPr>
            <a:r>
              <a:rPr lang="en-US" altLang="zh-CN" sz="1800" b="1" dirty="0" err="1">
                <a:solidFill>
                  <a:prstClr val="black"/>
                </a:solidFill>
                <a:latin typeface="Palatino Linotype"/>
              </a:rPr>
              <a:t>editor.</a:t>
            </a:r>
            <a:r>
              <a:rPr lang="en-US" altLang="zh-CN" sz="1800" b="1" dirty="0" err="1">
                <a:solidFill>
                  <a:srgbClr val="FF0000"/>
                </a:solidFill>
                <a:latin typeface="Palatino Linotype"/>
              </a:rPr>
              <a:t>clear</a:t>
            </a:r>
            <a:r>
              <a:rPr lang="en-US" altLang="zh-CN" sz="1800" b="1" dirty="0">
                <a:solidFill>
                  <a:srgbClr val="FF0000"/>
                </a:solidFill>
                <a:latin typeface="Palatino Linotype"/>
              </a:rPr>
              <a:t>()</a:t>
            </a:r>
            <a:r>
              <a:rPr lang="en-US" altLang="zh-CN" sz="1800" b="1" dirty="0">
                <a:solidFill>
                  <a:prstClr val="black"/>
                </a:solidFill>
                <a:latin typeface="Palatino Linotype"/>
              </a:rPr>
              <a:t>;</a:t>
            </a:r>
            <a:r>
              <a:rPr lang="zh-CN" altLang="zh-CN" sz="1800" b="1" dirty="0">
                <a:solidFill>
                  <a:prstClr val="black"/>
                </a:solidFill>
                <a:latin typeface="Palatino Linotype"/>
              </a:rPr>
              <a:t>删除所有数据</a:t>
            </a:r>
          </a:p>
          <a:p>
            <a:pPr algn="l" fontAlgn="auto">
              <a:lnSpc>
                <a:spcPct val="150000"/>
              </a:lnSpc>
              <a:spcBef>
                <a:spcPts val="0"/>
              </a:spcBef>
              <a:spcAft>
                <a:spcPts val="0"/>
              </a:spcAft>
            </a:pPr>
            <a:r>
              <a:rPr lang="en-US" altLang="zh-CN" sz="1800" b="1" dirty="0" err="1">
                <a:solidFill>
                  <a:srgbClr val="0033CC"/>
                </a:solidFill>
                <a:latin typeface="Palatino Linotype"/>
              </a:rPr>
              <a:t>editor.apply</a:t>
            </a:r>
            <a:r>
              <a:rPr lang="en-US" altLang="zh-CN" sz="1800" b="1" dirty="0">
                <a:solidFill>
                  <a:srgbClr val="0033CC"/>
                </a:solidFill>
                <a:latin typeface="Palatino Linotype"/>
              </a:rPr>
              <a:t>();</a:t>
            </a:r>
            <a:r>
              <a:rPr lang="en-US" altLang="zh-CN" sz="1800" b="1" dirty="0">
                <a:solidFill>
                  <a:prstClr val="black"/>
                </a:solidFill>
                <a:latin typeface="Palatino Linotype"/>
              </a:rPr>
              <a:t>//</a:t>
            </a:r>
            <a:r>
              <a:rPr lang="zh-CN" altLang="zh-CN" sz="1800" b="1" dirty="0">
                <a:solidFill>
                  <a:prstClr val="black"/>
                </a:solidFill>
                <a:latin typeface="Palatino Linotype"/>
              </a:rPr>
              <a:t>提交修改</a:t>
            </a:r>
            <a:endParaRPr lang="zh-CN" altLang="zh-CN" sz="1800" b="1" kern="100" dirty="0">
              <a:solidFill>
                <a:prstClr val="black"/>
              </a:solidFill>
              <a:latin typeface="等线"/>
              <a:cs typeface="Times New Roman" panose="02020603050405020304" pitchFamily="18" charset="0"/>
            </a:endParaRPr>
          </a:p>
        </p:txBody>
      </p:sp>
    </p:spTree>
    <p:extLst>
      <p:ext uri="{BB962C8B-B14F-4D97-AF65-F5344CB8AC3E}">
        <p14:creationId xmlns:p14="http://schemas.microsoft.com/office/powerpoint/2010/main" val="284973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5. </a:t>
            </a:r>
            <a:r>
              <a:rPr lang="en-US" altLang="zh-CN" sz="3000" b="1">
                <a:solidFill>
                  <a:srgbClr val="11026E"/>
                </a:solidFill>
                <a:latin typeface="Times New Roman" panose="02020603050405020304" pitchFamily="18" charset="0"/>
              </a:rPr>
              <a:t>SharedPerfences</a:t>
            </a:r>
            <a:r>
              <a:rPr lang="zh-CN" altLang="en-US" sz="3000" b="1" dirty="0">
                <a:solidFill>
                  <a:srgbClr val="11026E"/>
                </a:solidFill>
                <a:latin typeface="Times New Roman" panose="02020603050405020304" pitchFamily="18" charset="0"/>
              </a:rPr>
              <a:t>应用案例</a:t>
            </a:r>
          </a:p>
        </p:txBody>
      </p:sp>
      <p:sp>
        <p:nvSpPr>
          <p:cNvPr id="34819" name="Rectangle 3"/>
          <p:cNvSpPr>
            <a:spLocks noGrp="1" noChangeArrowheads="1"/>
          </p:cNvSpPr>
          <p:nvPr>
            <p:ph type="body" idx="4294967295"/>
          </p:nvPr>
        </p:nvSpPr>
        <p:spPr bwMode="auto">
          <a:xfrm>
            <a:off x="245745" y="1064895"/>
            <a:ext cx="4704715" cy="37572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en-US" altLang="zh-CN"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设计并实现如左图所示UI页面，输入配置信息后点击保存配置按钮，数据保存到config文件中，点击加载配置按钮，从内存文件config中加载配置信息。</a:t>
            </a:r>
          </a:p>
          <a:p>
            <a:pPr>
              <a:buFont typeface="Arial" panose="020B0604020202020204" pitchFamily="34" charset="0"/>
              <a:buNone/>
            </a:pPr>
            <a:endParaRPr lang="zh-CN" altLang="en-US" sz="2400" dirty="0">
              <a:solidFill>
                <a:srgbClr val="19097B"/>
              </a:solidFill>
              <a:latin typeface="Times New Roman" panose="02020603050405020304" pitchFamily="18" charset="0"/>
            </a:endParaRPr>
          </a:p>
          <a:p>
            <a:pPr>
              <a:buFont typeface="Arial" panose="020B0604020202020204" pitchFamily="34" charset="0"/>
              <a:buNone/>
            </a:pPr>
            <a:r>
              <a:rPr lang="zh-CN" altLang="en-US" sz="24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首先分析一下，怎么实现！</a:t>
            </a:r>
            <a:endParaRPr lang="en-US" altLang="zh-CN" sz="24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None/>
            </a:pPr>
            <a:r>
              <a:rPr lang="zh-CN" altLang="en-US" sz="24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然后在实际环境中查看实现细节。</a:t>
            </a:r>
            <a:endParaRPr lang="en-US" altLang="zh-CN" sz="24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Arial" panose="020B0604020202020204" pitchFamily="34" charset="0"/>
              <a:buNone/>
            </a:pPr>
            <a:endParaRPr lang="zh-CN" altLang="zh-CN" sz="24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0" name="图片 99"/>
          <p:cNvPicPr/>
          <p:nvPr/>
        </p:nvPicPr>
        <p:blipFill>
          <a:blip r:embed="rId2"/>
          <a:stretch>
            <a:fillRect/>
          </a:stretch>
        </p:blipFill>
        <p:spPr>
          <a:xfrm>
            <a:off x="4950460" y="1064895"/>
            <a:ext cx="1903730" cy="3882390"/>
          </a:xfrm>
          <a:prstGeom prst="rect">
            <a:avLst/>
          </a:prstGeom>
          <a:noFill/>
          <a:ln w="9525">
            <a:noFill/>
          </a:ln>
        </p:spPr>
      </p:pic>
      <p:pic>
        <p:nvPicPr>
          <p:cNvPr id="2" name="图片 1"/>
          <p:cNvPicPr/>
          <p:nvPr/>
        </p:nvPicPr>
        <p:blipFill>
          <a:blip r:embed="rId3"/>
          <a:stretch>
            <a:fillRect/>
          </a:stretch>
        </p:blipFill>
        <p:spPr>
          <a:xfrm>
            <a:off x="6939915" y="1064895"/>
            <a:ext cx="1718945" cy="3881755"/>
          </a:xfrm>
          <a:prstGeom prst="rect">
            <a:avLst/>
          </a:prstGeom>
          <a:noFill/>
          <a:ln w="9525">
            <a:noFill/>
          </a:ln>
        </p:spPr>
      </p:pic>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736" y="865823"/>
            <a:ext cx="8228529" cy="4190203"/>
          </a:xfrm>
          <a:solidFill>
            <a:schemeClr val="bg1"/>
          </a:solidFill>
        </p:spPr>
        <p:txBody>
          <a:bodyPr>
            <a:normAutofit lnSpcReduction="10000"/>
          </a:bodyPr>
          <a:lstStyle/>
          <a:p>
            <a:pPr marL="342900" indent="-342900">
              <a:buClrTx/>
              <a:buFont typeface="+mj-lt"/>
              <a:buAutoNum type="arabicPeriod"/>
            </a:pPr>
            <a:r>
              <a:rPr lang="zh-CN" altLang="zh-CN" sz="1800" dirty="0"/>
              <a:t>轻量级的存储类</a:t>
            </a:r>
            <a:r>
              <a:rPr lang="zh-CN" altLang="en-US" sz="1800" dirty="0"/>
              <a:t>，以</a:t>
            </a:r>
            <a:r>
              <a:rPr lang="en-US" altLang="zh-CN" sz="1800" dirty="0">
                <a:solidFill>
                  <a:srgbClr val="FF0000"/>
                </a:solidFill>
              </a:rPr>
              <a:t>xml</a:t>
            </a:r>
            <a:r>
              <a:rPr lang="zh-CN" altLang="en-US" sz="1800" dirty="0">
                <a:solidFill>
                  <a:srgbClr val="FF0000"/>
                </a:solidFill>
              </a:rPr>
              <a:t>文件</a:t>
            </a:r>
            <a:r>
              <a:rPr lang="zh-CN" altLang="en-US" sz="1800" dirty="0"/>
              <a:t>格式存储</a:t>
            </a:r>
            <a:r>
              <a:rPr lang="en-US" altLang="zh-CN" sz="1800" dirty="0">
                <a:solidFill>
                  <a:srgbClr val="FF0000"/>
                </a:solidFill>
              </a:rPr>
              <a:t>key-value</a:t>
            </a:r>
            <a:r>
              <a:rPr lang="en-US" altLang="zh-CN" sz="1800" dirty="0"/>
              <a:t>(</a:t>
            </a:r>
            <a:r>
              <a:rPr lang="zh-CN" altLang="en-US" sz="1800" dirty="0"/>
              <a:t>键值对</a:t>
            </a:r>
            <a:r>
              <a:rPr lang="en-US" altLang="zh-CN" sz="1800" dirty="0"/>
              <a:t>)</a:t>
            </a:r>
            <a:r>
              <a:rPr lang="zh-CN" altLang="en-US" sz="1800" dirty="0"/>
              <a:t>信息。</a:t>
            </a:r>
            <a:endParaRPr lang="en-US" altLang="zh-CN" sz="1800" dirty="0"/>
          </a:p>
          <a:p>
            <a:pPr marL="342900" indent="-342900">
              <a:buClrTx/>
              <a:buFont typeface="+mj-lt"/>
              <a:buAutoNum type="arabicPeriod"/>
            </a:pPr>
            <a:r>
              <a:rPr lang="zh-CN" altLang="en-US" sz="1800" dirty="0">
                <a:solidFill>
                  <a:srgbClr val="FF0000"/>
                </a:solidFill>
              </a:rPr>
              <a:t>存储位置</a:t>
            </a:r>
            <a:r>
              <a:rPr lang="zh-CN" altLang="en-US" sz="1800" dirty="0"/>
              <a:t>：</a:t>
            </a:r>
            <a:r>
              <a:rPr lang="en-US" altLang="zh-CN" sz="1800" dirty="0"/>
              <a:t>/data/data/&lt;package name&gt;/</a:t>
            </a:r>
            <a:r>
              <a:rPr lang="en-US" altLang="zh-CN" sz="1800" dirty="0" err="1"/>
              <a:t>shared_prefs</a:t>
            </a:r>
            <a:r>
              <a:rPr lang="zh-CN" altLang="en-US" sz="1800" dirty="0"/>
              <a:t>目录</a:t>
            </a:r>
            <a:endParaRPr lang="en-US" altLang="zh-CN" sz="1800" dirty="0"/>
          </a:p>
          <a:p>
            <a:pPr marL="342900" indent="-342900">
              <a:buClrTx/>
              <a:buFont typeface="+mj-lt"/>
              <a:buAutoNum type="arabicPeriod"/>
            </a:pPr>
            <a:r>
              <a:rPr lang="zh-CN" altLang="en-US" sz="1800" dirty="0"/>
              <a:t>使用 </a:t>
            </a:r>
            <a:r>
              <a:rPr lang="en-US" altLang="zh-CN" sz="1800" dirty="0" err="1"/>
              <a:t>SharedPreferences</a:t>
            </a:r>
            <a:r>
              <a:rPr lang="en-US" altLang="zh-CN" sz="1800" dirty="0"/>
              <a:t> </a:t>
            </a:r>
            <a:r>
              <a:rPr lang="zh-CN" altLang="en-US" sz="1800" dirty="0"/>
              <a:t>来存储数据，首先要获取到 </a:t>
            </a:r>
            <a:r>
              <a:rPr lang="en-US" altLang="zh-CN" sz="1800" dirty="0" err="1"/>
              <a:t>SharedPreferences</a:t>
            </a:r>
            <a:r>
              <a:rPr lang="en-US" altLang="zh-CN" sz="1800" dirty="0"/>
              <a:t> </a:t>
            </a:r>
            <a:r>
              <a:rPr lang="zh-CN" altLang="en-US" sz="1800" dirty="0"/>
              <a:t>对象。</a:t>
            </a:r>
            <a:r>
              <a:rPr lang="en-US" altLang="zh-CN" sz="1800" dirty="0"/>
              <a:t>Android </a:t>
            </a:r>
            <a:r>
              <a:rPr lang="zh-CN" altLang="en-US" sz="1800" dirty="0"/>
              <a:t>主要提供了</a:t>
            </a:r>
            <a:r>
              <a:rPr lang="zh-CN" altLang="en-US" sz="1800" dirty="0">
                <a:solidFill>
                  <a:srgbClr val="FF0000"/>
                </a:solidFill>
              </a:rPr>
              <a:t>三种方法</a:t>
            </a:r>
            <a:r>
              <a:rPr lang="zh-CN" altLang="en-US" sz="1800" dirty="0"/>
              <a:t>来得到 </a:t>
            </a:r>
            <a:r>
              <a:rPr lang="en-US" altLang="zh-CN" sz="1800" dirty="0" err="1"/>
              <a:t>SharedPreferences</a:t>
            </a:r>
            <a:r>
              <a:rPr lang="en-US" altLang="zh-CN" sz="1800" dirty="0"/>
              <a:t> </a:t>
            </a:r>
            <a:r>
              <a:rPr lang="zh-CN" altLang="en-US" sz="1800" dirty="0"/>
              <a:t>对象。</a:t>
            </a:r>
            <a:endParaRPr lang="en-US" altLang="zh-CN" sz="1800" dirty="0"/>
          </a:p>
          <a:p>
            <a:pPr marL="465535" lvl="1" indent="-128588">
              <a:buFont typeface="+mj-ea"/>
              <a:buAutoNum type="circleNumDbPlain"/>
            </a:pPr>
            <a:r>
              <a:rPr lang="en-US" altLang="zh-CN" sz="1650" dirty="0"/>
              <a:t>Context</a:t>
            </a:r>
            <a:r>
              <a:rPr lang="zh-CN" altLang="en-US" sz="1650" dirty="0"/>
              <a:t>类的</a:t>
            </a:r>
            <a:r>
              <a:rPr lang="en-US" altLang="zh-CN" sz="1650" dirty="0" err="1"/>
              <a:t>getSharedPreferences</a:t>
            </a:r>
            <a:r>
              <a:rPr lang="en-US" altLang="zh-CN" sz="1650" dirty="0"/>
              <a:t>()</a:t>
            </a:r>
            <a:r>
              <a:rPr lang="zh-CN" altLang="en-US" sz="1650" dirty="0"/>
              <a:t>方法</a:t>
            </a:r>
            <a:endParaRPr lang="en-US" altLang="zh-CN" sz="1650" dirty="0"/>
          </a:p>
          <a:p>
            <a:pPr marL="465535" lvl="1" indent="-128588">
              <a:buFont typeface="+mj-ea"/>
              <a:buAutoNum type="circleNumDbPlain"/>
            </a:pPr>
            <a:r>
              <a:rPr lang="en-US" altLang="zh-CN" sz="1650" dirty="0"/>
              <a:t>Activity</a:t>
            </a:r>
            <a:r>
              <a:rPr lang="zh-CN" altLang="en-US" sz="1650" dirty="0"/>
              <a:t>类中的 </a:t>
            </a:r>
            <a:r>
              <a:rPr lang="en-US" altLang="zh-CN" sz="1650" dirty="0" err="1"/>
              <a:t>getPreferences</a:t>
            </a:r>
            <a:r>
              <a:rPr lang="en-US" altLang="zh-CN" sz="1650" dirty="0"/>
              <a:t>()</a:t>
            </a:r>
            <a:r>
              <a:rPr lang="zh-CN" altLang="en-US" sz="1650" dirty="0"/>
              <a:t>方法</a:t>
            </a:r>
          </a:p>
          <a:p>
            <a:pPr marL="465535" lvl="1" indent="-128588">
              <a:buFont typeface="+mj-ea"/>
              <a:buAutoNum type="circleNumDbPlain"/>
            </a:pPr>
            <a:r>
              <a:rPr lang="en-US" altLang="zh-CN" sz="1650" dirty="0" err="1"/>
              <a:t>PreferenceManager</a:t>
            </a:r>
            <a:r>
              <a:rPr lang="zh-CN" altLang="en-US" sz="1650" dirty="0"/>
              <a:t>类中的 </a:t>
            </a:r>
            <a:r>
              <a:rPr lang="en-US" altLang="zh-CN" sz="1650" dirty="0" err="1"/>
              <a:t>getDefaultSharedPreferences</a:t>
            </a:r>
            <a:r>
              <a:rPr lang="en-US" altLang="zh-CN" sz="1650" dirty="0"/>
              <a:t>()</a:t>
            </a:r>
            <a:r>
              <a:rPr lang="zh-CN" altLang="en-US" sz="1650" dirty="0"/>
              <a:t>方法</a:t>
            </a:r>
            <a:endParaRPr lang="en-US" altLang="zh-CN" sz="1650" dirty="0"/>
          </a:p>
          <a:p>
            <a:pPr marL="336947" indent="-336947">
              <a:buClrTx/>
              <a:buFont typeface="+mj-ea"/>
              <a:buAutoNum type="arabicPeriod"/>
            </a:pPr>
            <a:r>
              <a:rPr lang="zh-CN" altLang="zh-CN" dirty="0"/>
              <a:t>使用</a:t>
            </a:r>
            <a:r>
              <a:rPr lang="en-US" altLang="zh-CN" dirty="0" err="1"/>
              <a:t>SharedPreferences</a:t>
            </a:r>
            <a:r>
              <a:rPr lang="en-US" altLang="zh-CN" dirty="0"/>
              <a:t> </a:t>
            </a:r>
            <a:r>
              <a:rPr lang="zh-CN" altLang="en-US" dirty="0"/>
              <a:t>存储数据</a:t>
            </a:r>
            <a:endParaRPr lang="en-US" altLang="zh-CN" dirty="0"/>
          </a:p>
          <a:p>
            <a:pPr lvl="1">
              <a:buClrTx/>
            </a:pPr>
            <a:r>
              <a:rPr lang="zh-CN" altLang="en-US" dirty="0"/>
              <a:t>需要借助</a:t>
            </a:r>
            <a:r>
              <a:rPr lang="en-US" altLang="zh-CN" b="0" dirty="0" err="1"/>
              <a:t>SharedPreferences.Editor</a:t>
            </a:r>
            <a:endParaRPr lang="en-US" altLang="zh-CN" b="0" dirty="0"/>
          </a:p>
          <a:p>
            <a:pPr lvl="1">
              <a:buClrTx/>
            </a:pPr>
            <a:r>
              <a:rPr lang="en-US" altLang="zh-CN" dirty="0" err="1">
                <a:solidFill>
                  <a:srgbClr val="FF0000"/>
                </a:solidFill>
              </a:rPr>
              <a:t>editor.putXXX</a:t>
            </a:r>
            <a:r>
              <a:rPr lang="en-US" altLang="zh-CN" dirty="0">
                <a:solidFill>
                  <a:srgbClr val="FF0000"/>
                </a:solidFill>
              </a:rPr>
              <a:t>()</a:t>
            </a:r>
            <a:r>
              <a:rPr lang="zh-CN" altLang="en-US" dirty="0">
                <a:solidFill>
                  <a:srgbClr val="FF0000"/>
                </a:solidFill>
              </a:rPr>
              <a:t>，</a:t>
            </a:r>
            <a:r>
              <a:rPr lang="en-US" altLang="zh-CN" dirty="0" err="1">
                <a:solidFill>
                  <a:srgbClr val="FF0000"/>
                </a:solidFill>
              </a:rPr>
              <a:t>editor.apply</a:t>
            </a:r>
            <a:r>
              <a:rPr lang="en-US" altLang="zh-CN" dirty="0">
                <a:solidFill>
                  <a:srgbClr val="FF0000"/>
                </a:solidFill>
              </a:rPr>
              <a:t>(),</a:t>
            </a:r>
            <a:r>
              <a:rPr lang="en-US" altLang="zh-CN" dirty="0" err="1">
                <a:solidFill>
                  <a:srgbClr val="FF0000"/>
                </a:solidFill>
              </a:rPr>
              <a:t>editot.commit</a:t>
            </a:r>
            <a:r>
              <a:rPr lang="en-US" altLang="zh-CN" dirty="0">
                <a:solidFill>
                  <a:srgbClr val="FF0000"/>
                </a:solidFill>
              </a:rPr>
              <a:t>()</a:t>
            </a:r>
          </a:p>
          <a:p>
            <a:pPr marL="336947" indent="-336947">
              <a:buClrTx/>
              <a:buFont typeface="+mj-ea"/>
              <a:buAutoNum type="arabicPeriod"/>
            </a:pPr>
            <a:r>
              <a:rPr lang="zh-CN" altLang="zh-CN" dirty="0"/>
              <a:t>使用</a:t>
            </a:r>
            <a:r>
              <a:rPr lang="en-US" altLang="zh-CN" dirty="0" err="1"/>
              <a:t>SharedPreferences</a:t>
            </a:r>
            <a:r>
              <a:rPr lang="zh-CN" altLang="zh-CN" dirty="0"/>
              <a:t>读取数据</a:t>
            </a:r>
            <a:r>
              <a:rPr lang="zh-CN" altLang="en-US" dirty="0"/>
              <a:t>：</a:t>
            </a:r>
            <a:r>
              <a:rPr lang="en-US" altLang="zh-CN" sz="1800" dirty="0" err="1">
                <a:solidFill>
                  <a:srgbClr val="FF0000"/>
                </a:solidFill>
              </a:rPr>
              <a:t>pref.getXXX</a:t>
            </a:r>
            <a:r>
              <a:rPr lang="en-US" altLang="zh-CN" sz="1800" dirty="0">
                <a:solidFill>
                  <a:srgbClr val="FF0000"/>
                </a:solidFill>
              </a:rPr>
              <a:t>()</a:t>
            </a:r>
            <a:endParaRPr lang="en-US" altLang="zh-CN" dirty="0">
              <a:solidFill>
                <a:srgbClr val="FF0000"/>
              </a:solidFill>
            </a:endParaRPr>
          </a:p>
          <a:p>
            <a:pPr marL="336947" indent="-336947">
              <a:buClrTx/>
              <a:buFont typeface="+mj-ea"/>
              <a:buAutoNum type="arabicPeriod"/>
            </a:pPr>
            <a:r>
              <a:rPr lang="zh-CN" altLang="zh-CN" dirty="0"/>
              <a:t>使用</a:t>
            </a:r>
            <a:r>
              <a:rPr lang="en-US" altLang="zh-CN" dirty="0" err="1"/>
              <a:t>SharedPreferences</a:t>
            </a:r>
            <a:r>
              <a:rPr lang="zh-CN" altLang="en-US" dirty="0"/>
              <a:t>删除</a:t>
            </a:r>
            <a:r>
              <a:rPr lang="zh-CN" altLang="zh-CN" dirty="0"/>
              <a:t>数据</a:t>
            </a:r>
            <a:endParaRPr lang="en-US" altLang="zh-CN" dirty="0"/>
          </a:p>
          <a:p>
            <a:pPr lvl="1">
              <a:buClrTx/>
            </a:pPr>
            <a:r>
              <a:rPr lang="zh-CN" altLang="en-US" dirty="0"/>
              <a:t>需要借助</a:t>
            </a:r>
            <a:r>
              <a:rPr lang="en-US" altLang="zh-CN" dirty="0" err="1"/>
              <a:t>SharedPreferences.Editor</a:t>
            </a:r>
            <a:endParaRPr lang="en-US" altLang="zh-CN" dirty="0"/>
          </a:p>
          <a:p>
            <a:pPr lvl="1">
              <a:buClrTx/>
            </a:pPr>
            <a:r>
              <a:rPr lang="en-US" altLang="zh-CN" b="1" dirty="0" err="1">
                <a:solidFill>
                  <a:srgbClr val="FF0000"/>
                </a:solidFill>
              </a:rPr>
              <a:t>editor.remove</a:t>
            </a:r>
            <a:r>
              <a:rPr lang="en-US" altLang="zh-CN" b="1" dirty="0">
                <a:solidFill>
                  <a:srgbClr val="FF0000"/>
                </a:solidFill>
              </a:rPr>
              <a:t>(key); 	</a:t>
            </a:r>
            <a:r>
              <a:rPr lang="en-US" altLang="zh-CN" b="1" dirty="0" err="1">
                <a:solidFill>
                  <a:srgbClr val="FF0000"/>
                </a:solidFill>
              </a:rPr>
              <a:t>editor.clear</a:t>
            </a:r>
            <a:r>
              <a:rPr lang="en-US" altLang="zh-CN" b="1" dirty="0">
                <a:solidFill>
                  <a:srgbClr val="FF0000"/>
                </a:solidFill>
              </a:rPr>
              <a:t>();  </a:t>
            </a:r>
            <a:r>
              <a:rPr lang="en-US" altLang="zh-CN" dirty="0" err="1">
                <a:solidFill>
                  <a:srgbClr val="FF0000"/>
                </a:solidFill>
              </a:rPr>
              <a:t>editot.commit</a:t>
            </a:r>
            <a:r>
              <a:rPr lang="en-US" altLang="zh-CN" dirty="0">
                <a:solidFill>
                  <a:srgbClr val="FF0000"/>
                </a:solidFill>
              </a:rPr>
              <a:t>()</a:t>
            </a:r>
            <a:endParaRPr lang="en-US" altLang="zh-CN" b="1" dirty="0">
              <a:solidFill>
                <a:srgbClr val="FF0000"/>
              </a:solidFill>
            </a:endParaRPr>
          </a:p>
        </p:txBody>
      </p:sp>
      <p:sp>
        <p:nvSpPr>
          <p:cNvPr id="3" name="标题 2"/>
          <p:cNvSpPr>
            <a:spLocks noGrp="1"/>
          </p:cNvSpPr>
          <p:nvPr>
            <p:ph type="title"/>
          </p:nvPr>
        </p:nvSpPr>
        <p:spPr/>
        <p:txBody>
          <a:bodyPr/>
          <a:lstStyle/>
          <a:p>
            <a:r>
              <a:rPr lang="en-US" altLang="zh-CN" dirty="0" err="1"/>
              <a:t>SharedPreferences</a:t>
            </a:r>
            <a:r>
              <a:rPr lang="zh-CN" altLang="en-US" dirty="0"/>
              <a:t>存储小结</a:t>
            </a:r>
          </a:p>
        </p:txBody>
      </p:sp>
    </p:spTree>
    <p:extLst>
      <p:ext uri="{BB962C8B-B14F-4D97-AF65-F5344CB8AC3E}">
        <p14:creationId xmlns:p14="http://schemas.microsoft.com/office/powerpoint/2010/main" val="374576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7"/>
          <p:cNvSpPr>
            <a:spLocks noChangeArrowheads="1"/>
          </p:cNvSpPr>
          <p:nvPr/>
        </p:nvSpPr>
        <p:spPr bwMode="auto">
          <a:xfrm>
            <a:off x="730686" y="2179638"/>
            <a:ext cx="759301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600" dirty="0">
                <a:solidFill>
                  <a:srgbClr val="11026E"/>
                </a:solidFill>
                <a:ea typeface="微软雅黑" panose="020B0503020204020204" pitchFamily="34" charset="-122"/>
                <a:sym typeface="微软雅黑" panose="020B0503020204020204" pitchFamily="34" charset="-122"/>
              </a:rPr>
              <a:t>6-4 </a:t>
            </a:r>
            <a:r>
              <a:rPr lang="zh-CN" altLang="en-US" sz="3600" dirty="0">
                <a:solidFill>
                  <a:srgbClr val="11026E"/>
                </a:solidFill>
                <a:ea typeface="微软雅黑" panose="020B0503020204020204" pitchFamily="34" charset="-122"/>
                <a:sym typeface="微软雅黑" panose="020B0503020204020204" pitchFamily="34" charset="-122"/>
              </a:rPr>
              <a:t>外部存储的应用</a:t>
            </a:r>
          </a:p>
        </p:txBody>
      </p:sp>
      <p:cxnSp>
        <p:nvCxnSpPr>
          <p:cNvPr id="64" name="直接连接符 63"/>
          <p:cNvCxnSpPr/>
          <p:nvPr/>
        </p:nvCxnSpPr>
        <p:spPr>
          <a:xfrm>
            <a:off x="1178066" y="3117850"/>
            <a:ext cx="6694487" cy="95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29" name="Text Box 53"/>
          <p:cNvSpPr txBox="1">
            <a:spLocks noChangeArrowheads="1"/>
          </p:cNvSpPr>
          <p:nvPr/>
        </p:nvSpPr>
        <p:spPr bwMode="auto">
          <a:xfrm>
            <a:off x="698937" y="695325"/>
            <a:ext cx="7624762"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300">
                <a:solidFill>
                  <a:schemeClr val="tx1"/>
                </a:solidFill>
                <a:latin typeface="Times New Roman" panose="02020603050405020304" pitchFamily="18" charset="0"/>
                <a:ea typeface="宋体" panose="02010600030101010101" pitchFamily="2" charset="-122"/>
              </a:defRPr>
            </a:lvl1pPr>
            <a:lvl2pPr marL="742950" indent="-285750" eaLnBrk="0" hangingPunct="0">
              <a:defRPr sz="1300">
                <a:solidFill>
                  <a:schemeClr val="tx1"/>
                </a:solidFill>
                <a:latin typeface="Times New Roman" panose="02020603050405020304" pitchFamily="18" charset="0"/>
                <a:ea typeface="宋体" panose="02010600030101010101" pitchFamily="2" charset="-122"/>
              </a:defRPr>
            </a:lvl2pPr>
            <a:lvl3pPr marL="1143000" indent="-228600" eaLnBrk="0" hangingPunct="0">
              <a:defRPr sz="1300">
                <a:solidFill>
                  <a:schemeClr val="tx1"/>
                </a:solidFill>
                <a:latin typeface="Times New Roman" panose="02020603050405020304" pitchFamily="18" charset="0"/>
                <a:ea typeface="宋体" panose="02010600030101010101" pitchFamily="2" charset="-122"/>
              </a:defRPr>
            </a:lvl3pPr>
            <a:lvl4pPr marL="1600200" indent="-228600" eaLnBrk="0" hangingPunct="0">
              <a:defRPr sz="1300">
                <a:solidFill>
                  <a:schemeClr val="tx1"/>
                </a:solidFill>
                <a:latin typeface="Times New Roman" panose="02020603050405020304" pitchFamily="18" charset="0"/>
                <a:ea typeface="宋体" panose="02010600030101010101" pitchFamily="2" charset="-122"/>
              </a:defRPr>
            </a:lvl4pPr>
            <a:lvl5pPr marL="2057400" indent="-228600" eaLnBrk="0" hangingPunct="0">
              <a:defRPr sz="1300">
                <a:solidFill>
                  <a:schemeClr val="tx1"/>
                </a:solidFill>
                <a:latin typeface="Times New Roman" panose="02020603050405020304" pitchFamily="18" charset="0"/>
                <a:ea typeface="宋体" panose="02010600030101010101" pitchFamily="2" charset="-122"/>
              </a:defRPr>
            </a:lvl5pPr>
            <a:lvl6pPr marL="25146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6pPr>
            <a:lvl7pPr marL="29718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7pPr>
            <a:lvl8pPr marL="34290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8pPr>
            <a:lvl9pPr marL="3886200" indent="-228600" algn="r" defTabSz="685800" eaLnBrk="0" fontAlgn="base" hangingPunct="0">
              <a:spcBef>
                <a:spcPct val="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600" b="1" dirty="0">
                <a:solidFill>
                  <a:srgbClr val="D2431C"/>
                </a:solidFill>
              </a:rPr>
              <a:t>《Android</a:t>
            </a:r>
            <a:r>
              <a:rPr lang="zh-CN" altLang="en-US" sz="2600" b="1" dirty="0">
                <a:solidFill>
                  <a:srgbClr val="D2431C"/>
                </a:solidFill>
              </a:rPr>
              <a:t>移动应用程序设计</a:t>
            </a:r>
            <a:r>
              <a:rPr lang="en-US" altLang="zh-CN" sz="2600" b="1" dirty="0">
                <a:solidFill>
                  <a:srgbClr val="D2431C"/>
                </a:solidFill>
              </a:rPr>
              <a:t>》</a:t>
            </a:r>
          </a:p>
          <a:p>
            <a:pPr algn="ctr" eaLnBrk="1" hangingPunct="1"/>
            <a:r>
              <a:rPr lang="zh-CN" altLang="en-US" sz="2600" b="1" dirty="0">
                <a:solidFill>
                  <a:srgbClr val="D2431C"/>
                </a:solidFill>
              </a:rPr>
              <a:t>第六章 数据存储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8" presetClass="entr" presetSubtype="12" fill="hold" grpId="0" nodeType="afterEffect">
                                  <p:stCondLst>
                                    <p:cond delay="0"/>
                                  </p:stCondLst>
                                  <p:iterate type="lt">
                                    <p:tmPct val="0"/>
                                  </p:iterate>
                                  <p:childTnLst>
                                    <p:set>
                                      <p:cBhvr>
                                        <p:cTn id="10" dur="1" fill="hold">
                                          <p:stCondLst>
                                            <p:cond delay="0"/>
                                          </p:stCondLst>
                                        </p:cTn>
                                        <p:tgtEl>
                                          <p:spTgt spid="62"/>
                                        </p:tgtEl>
                                        <p:attrNameLst>
                                          <p:attrName>style.visibility</p:attrName>
                                        </p:attrNameLst>
                                      </p:cBhvr>
                                      <p:to>
                                        <p:strVal val="visible"/>
                                      </p:to>
                                    </p:set>
                                    <p:animEffect transition="in" filter="strips(downLeft)">
                                      <p:cBhvr>
                                        <p:cTn id="1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2. </a:t>
            </a:r>
            <a:r>
              <a:rPr lang="zh-CN" altLang="en-US" sz="3000" b="1" dirty="0">
                <a:solidFill>
                  <a:srgbClr val="11026E"/>
                </a:solidFill>
                <a:latin typeface="Times New Roman" panose="02020603050405020304" pitchFamily="18" charset="0"/>
              </a:rPr>
              <a:t>外部存储简介</a:t>
            </a:r>
          </a:p>
        </p:txBody>
      </p:sp>
      <p:sp>
        <p:nvSpPr>
          <p:cNvPr id="7171" name="Rectangle 3"/>
          <p:cNvSpPr>
            <a:spLocks noGrp="1" noChangeArrowheads="1"/>
          </p:cNvSpPr>
          <p:nvPr>
            <p:ph type="body" idx="4294967295"/>
          </p:nvPr>
        </p:nvSpPr>
        <p:spPr bwMode="auto">
          <a:xfrm>
            <a:off x="409575" y="1082675"/>
            <a:ext cx="8315325"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0"/>
              </a:spcBef>
            </a:pPr>
            <a:r>
              <a:rPr lang="en-US" altLang="zh-CN"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外部存储器一般指</a:t>
            </a:r>
            <a:r>
              <a:rPr lang="en-US" altLang="zh-CN"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SD</a:t>
            </a:r>
            <a:r>
              <a:rPr lang="zh-CN" altLang="en-US"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卡、</a:t>
            </a:r>
            <a:r>
              <a:rPr lang="en-US" altLang="zh-CN"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TF</a:t>
            </a:r>
            <a:r>
              <a:rPr lang="zh-CN" altLang="en-US"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卡，保存大尺寸的文件或者是一些无须设置访问权限的文件，但是缺乏私密性。</a:t>
            </a:r>
          </a:p>
          <a:p>
            <a:pPr>
              <a:lnSpc>
                <a:spcPct val="120000"/>
              </a:lnSpc>
              <a:spcBef>
                <a:spcPts val="0"/>
              </a:spcBef>
            </a:pPr>
            <a:r>
              <a:rPr lang="zh-CN" altLang="en-US"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外存储器被加载后，将映射到</a:t>
            </a:r>
            <a:r>
              <a:rPr lang="en-US" altLang="zh-CN"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Android</a:t>
            </a:r>
            <a:r>
              <a:rPr lang="zh-CN" altLang="en-US"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的</a:t>
            </a:r>
            <a:r>
              <a:rPr lang="en-US" altLang="zh-CN"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/mnt/sdcard</a:t>
            </a:r>
            <a:r>
              <a:rPr lang="zh-CN" altLang="en-US"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目录下，因为用户可以加载或者卸载这些存储器，所以读写前需要检测目录是否可用。</a:t>
            </a:r>
            <a:endParaRPr lang="en-US" altLang="zh-CN"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endParaRPr>
          </a:p>
          <a:p>
            <a:pPr marL="0" indent="0">
              <a:lnSpc>
                <a:spcPct val="120000"/>
              </a:lnSpc>
              <a:spcBef>
                <a:spcPts val="0"/>
              </a:spcBef>
              <a:buNone/>
            </a:pPr>
            <a:endParaRPr lang="zh-CN" altLang="en-US" sz="2200" dirty="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49583E-05DE-403F-96FC-D567EA98A2CA}"/>
              </a:ext>
            </a:extLst>
          </p:cNvPr>
          <p:cNvSpPr>
            <a:spLocks noGrp="1"/>
          </p:cNvSpPr>
          <p:nvPr>
            <p:ph idx="1"/>
          </p:nvPr>
        </p:nvSpPr>
        <p:spPr>
          <a:xfrm>
            <a:off x="457736" y="865823"/>
            <a:ext cx="8228529" cy="3974179"/>
          </a:xfrm>
        </p:spPr>
        <p:txBody>
          <a:bodyPr>
            <a:normAutofit/>
          </a:bodyPr>
          <a:lstStyle/>
          <a:p>
            <a:pPr>
              <a:lnSpc>
                <a:spcPct val="130000"/>
              </a:lnSpc>
              <a:spcBef>
                <a:spcPts val="0"/>
              </a:spcBef>
            </a:pPr>
            <a:r>
              <a:rPr lang="zh-CN" altLang="zh-CN" sz="1800" dirty="0"/>
              <a:t>外部存储</a:t>
            </a:r>
            <a:r>
              <a:rPr lang="zh-CN" altLang="en-US" sz="1800" dirty="0"/>
              <a:t>在</a:t>
            </a:r>
            <a:r>
              <a:rPr lang="en-US" altLang="zh-CN" sz="1800" dirty="0"/>
              <a:t>Android</a:t>
            </a:r>
            <a:r>
              <a:rPr lang="zh-CN" altLang="en-US" sz="1800" dirty="0"/>
              <a:t> </a:t>
            </a:r>
            <a:r>
              <a:rPr lang="en-US" altLang="zh-CN" sz="1800" dirty="0"/>
              <a:t>4.4</a:t>
            </a:r>
            <a:r>
              <a:rPr lang="zh-CN" altLang="en-US" sz="1800" dirty="0"/>
              <a:t>之前特指</a:t>
            </a:r>
            <a:r>
              <a:rPr lang="en-US" altLang="zh-CN" sz="1800" dirty="0"/>
              <a:t>SD</a:t>
            </a:r>
            <a:r>
              <a:rPr lang="zh-CN" altLang="zh-CN" sz="1800" dirty="0"/>
              <a:t>卡、存储卡等</a:t>
            </a:r>
            <a:r>
              <a:rPr lang="zh-CN" altLang="en-US" sz="1800" dirty="0"/>
              <a:t>；在</a:t>
            </a:r>
            <a:r>
              <a:rPr lang="en-US" altLang="zh-CN" sz="1800" dirty="0"/>
              <a:t>4.4</a:t>
            </a:r>
            <a:r>
              <a:rPr lang="zh-CN" altLang="en-US" sz="1800" dirty="0"/>
              <a:t>之后包括了机内存储的一部分，以及</a:t>
            </a:r>
            <a:r>
              <a:rPr lang="en-US" altLang="zh-CN" sz="1800" dirty="0"/>
              <a:t>SD</a:t>
            </a:r>
            <a:r>
              <a:rPr lang="zh-CN" altLang="zh-CN" sz="1800" dirty="0"/>
              <a:t>卡、存储卡等</a:t>
            </a:r>
            <a:r>
              <a:rPr lang="zh-CN" altLang="en-US" sz="1800" dirty="0"/>
              <a:t>。</a:t>
            </a:r>
            <a:endParaRPr lang="en-US" altLang="zh-CN" sz="1800" dirty="0"/>
          </a:p>
          <a:p>
            <a:pPr lvl="1">
              <a:lnSpc>
                <a:spcPct val="130000"/>
              </a:lnSpc>
              <a:spcBef>
                <a:spcPts val="0"/>
              </a:spcBef>
            </a:pPr>
            <a:r>
              <a:rPr lang="zh-CN" altLang="en-US" sz="1500" dirty="0"/>
              <a:t>位置：低于</a:t>
            </a:r>
            <a:r>
              <a:rPr lang="en-US" altLang="zh-CN" sz="1500" dirty="0"/>
              <a:t>4.4</a:t>
            </a:r>
            <a:r>
              <a:rPr lang="zh-CN" altLang="en-US" sz="1500" dirty="0"/>
              <a:t>版本时，为</a:t>
            </a:r>
            <a:r>
              <a:rPr lang="en-US" altLang="zh-CN" sz="1500" dirty="0"/>
              <a:t>SD</a:t>
            </a:r>
            <a:r>
              <a:rPr lang="zh-CN" altLang="en-US" sz="1500" dirty="0"/>
              <a:t>卡；高于</a:t>
            </a:r>
            <a:r>
              <a:rPr lang="en-US" altLang="zh-CN" sz="1500" dirty="0"/>
              <a:t>4.4</a:t>
            </a:r>
            <a:r>
              <a:rPr lang="zh-CN" altLang="en-US" sz="1500" dirty="0"/>
              <a:t>时，外部存储</a:t>
            </a:r>
            <a:r>
              <a:rPr lang="en-US" altLang="zh-CN" sz="1500" dirty="0"/>
              <a:t>(</a:t>
            </a:r>
            <a:r>
              <a:rPr lang="zh-CN" altLang="en-US" sz="1500" dirty="0"/>
              <a:t>机身存储，非</a:t>
            </a:r>
            <a:r>
              <a:rPr lang="en-US" altLang="zh-CN" sz="1500" dirty="0"/>
              <a:t>SD</a:t>
            </a:r>
            <a:r>
              <a:rPr lang="zh-CN" altLang="en-US" sz="1500" dirty="0"/>
              <a:t>卡</a:t>
            </a:r>
            <a:r>
              <a:rPr lang="en-US" altLang="zh-CN" sz="1500" dirty="0"/>
              <a:t>)</a:t>
            </a:r>
            <a:r>
              <a:rPr lang="zh-CN" altLang="en-US" sz="1500" dirty="0"/>
              <a:t>。</a:t>
            </a:r>
            <a:endParaRPr lang="en-US" altLang="zh-CN" sz="1500" dirty="0"/>
          </a:p>
          <a:p>
            <a:pPr marL="401241" lvl="1" indent="-188119">
              <a:lnSpc>
                <a:spcPct val="130000"/>
              </a:lnSpc>
              <a:spcBef>
                <a:spcPts val="0"/>
              </a:spcBef>
              <a:buClr>
                <a:schemeClr val="tx1"/>
              </a:buClr>
              <a:buFont typeface="+mj-lt"/>
              <a:buAutoNum type="arabicPeriod"/>
            </a:pPr>
            <a:r>
              <a:rPr lang="zh-CN" altLang="en-US" sz="1500" b="1" dirty="0">
                <a:solidFill>
                  <a:srgbClr val="C00000"/>
                </a:solidFill>
              </a:rPr>
              <a:t>外部私有目录</a:t>
            </a:r>
            <a:endParaRPr lang="en-US" altLang="zh-CN" sz="1500" b="1" dirty="0">
              <a:solidFill>
                <a:srgbClr val="C00000"/>
              </a:solidFill>
            </a:endParaRPr>
          </a:p>
          <a:p>
            <a:pPr marL="401241" lvl="1" indent="-188119">
              <a:lnSpc>
                <a:spcPct val="130000"/>
              </a:lnSpc>
              <a:spcBef>
                <a:spcPts val="0"/>
              </a:spcBef>
              <a:buClr>
                <a:schemeClr val="tx1"/>
              </a:buClr>
              <a:buFont typeface="+mj-lt"/>
              <a:buAutoNum type="arabicPeriod"/>
            </a:pPr>
            <a:r>
              <a:rPr lang="zh-CN" altLang="en-US" sz="1500" b="1" dirty="0">
                <a:solidFill>
                  <a:srgbClr val="C00000"/>
                </a:solidFill>
              </a:rPr>
              <a:t>外部根目录</a:t>
            </a:r>
            <a:r>
              <a:rPr lang="zh-CN" altLang="en-US" sz="1500" dirty="0"/>
              <a:t>：使用 </a:t>
            </a:r>
            <a:r>
              <a:rPr lang="en-US" altLang="zh-CN" sz="1350" dirty="0" err="1"/>
              <a:t>Environment.getExternalStorageDirectory</a:t>
            </a:r>
            <a:r>
              <a:rPr lang="en-US" altLang="zh-CN" sz="1350" dirty="0"/>
              <a:t>() </a:t>
            </a:r>
            <a:r>
              <a:rPr lang="zh-CN" altLang="en-US" sz="1350" dirty="0"/>
              <a:t>获取</a:t>
            </a:r>
            <a:endParaRPr lang="zh-CN" altLang="en-US" sz="1500" dirty="0"/>
          </a:p>
          <a:p>
            <a:pPr marL="630775" lvl="2" indent="-257175">
              <a:lnSpc>
                <a:spcPct val="130000"/>
              </a:lnSpc>
              <a:spcBef>
                <a:spcPts val="0"/>
              </a:spcBef>
              <a:buClr>
                <a:schemeClr val="tx1"/>
              </a:buClr>
            </a:pPr>
            <a:r>
              <a:rPr lang="zh-CN" altLang="en-US" sz="1350" dirty="0"/>
              <a:t>一般是</a:t>
            </a:r>
            <a:r>
              <a:rPr lang="en-US" altLang="zh-CN" sz="1350" dirty="0"/>
              <a:t>/storage/emulated/0</a:t>
            </a:r>
          </a:p>
          <a:p>
            <a:pPr marL="401241" lvl="1" indent="-188119">
              <a:lnSpc>
                <a:spcPct val="130000"/>
              </a:lnSpc>
              <a:spcBef>
                <a:spcPts val="0"/>
              </a:spcBef>
              <a:buClr>
                <a:schemeClr val="tx1"/>
              </a:buClr>
              <a:buFont typeface="+mj-lt"/>
              <a:buAutoNum type="arabicPeriod"/>
            </a:pPr>
            <a:r>
              <a:rPr lang="zh-CN" altLang="en-US" sz="1500" b="1" dirty="0">
                <a:solidFill>
                  <a:srgbClr val="C00000"/>
                </a:solidFill>
              </a:rPr>
              <a:t>外部共有目录：</a:t>
            </a:r>
            <a:r>
              <a:rPr lang="zh-CN" altLang="en-US" sz="1350" dirty="0"/>
              <a:t>使用</a:t>
            </a:r>
            <a:r>
              <a:rPr lang="en-US" altLang="zh-CN" sz="1350" dirty="0" err="1"/>
              <a:t>Environment.getExternalStoragePublicDirectory</a:t>
            </a:r>
            <a:r>
              <a:rPr lang="zh-CN" altLang="en-US" sz="1500" dirty="0"/>
              <a:t>获取</a:t>
            </a:r>
            <a:endParaRPr lang="en-US" altLang="zh-CN" sz="1500" dirty="0"/>
          </a:p>
          <a:p>
            <a:pPr marL="587912" lvl="2" indent="-214313">
              <a:lnSpc>
                <a:spcPct val="130000"/>
              </a:lnSpc>
              <a:spcBef>
                <a:spcPts val="0"/>
              </a:spcBef>
              <a:buClr>
                <a:schemeClr val="tx1"/>
              </a:buClr>
            </a:pPr>
            <a:r>
              <a:rPr lang="en-US" altLang="zh-CN" sz="1200" dirty="0"/>
              <a:t>/storage/emulated/0/Music</a:t>
            </a:r>
          </a:p>
          <a:p>
            <a:pPr marL="630775" lvl="2" indent="-257175">
              <a:lnSpc>
                <a:spcPct val="130000"/>
              </a:lnSpc>
              <a:spcBef>
                <a:spcPts val="0"/>
              </a:spcBef>
              <a:buClr>
                <a:schemeClr val="tx1"/>
              </a:buClr>
            </a:pPr>
            <a:endParaRPr lang="en-US" altLang="zh-CN" sz="1350" dirty="0"/>
          </a:p>
          <a:p>
            <a:pPr>
              <a:lnSpc>
                <a:spcPct val="130000"/>
              </a:lnSpc>
              <a:spcBef>
                <a:spcPts val="0"/>
              </a:spcBef>
            </a:pPr>
            <a:r>
              <a:rPr lang="zh-CN" altLang="en-US" sz="1500" dirty="0"/>
              <a:t>默认情况下，</a:t>
            </a:r>
            <a:r>
              <a:rPr lang="en-US" altLang="zh-CN" sz="1500" dirty="0"/>
              <a:t>Android</a:t>
            </a:r>
            <a:r>
              <a:rPr lang="zh-CN" altLang="en-US" sz="1500" dirty="0"/>
              <a:t>系统</a:t>
            </a:r>
            <a:r>
              <a:rPr lang="zh-CN" altLang="en-US" sz="1500" dirty="0">
                <a:solidFill>
                  <a:srgbClr val="C00000"/>
                </a:solidFill>
              </a:rPr>
              <a:t>不会</a:t>
            </a:r>
            <a:r>
              <a:rPr lang="zh-CN" altLang="en-US" sz="1500" dirty="0"/>
              <a:t>为我们的</a:t>
            </a:r>
            <a:r>
              <a:rPr lang="en-US" altLang="zh-CN" sz="1500" dirty="0"/>
              <a:t>App</a:t>
            </a:r>
            <a:r>
              <a:rPr lang="zh-CN" altLang="en-US" sz="1500" dirty="0"/>
              <a:t>在外部存储中创建私有路径，需要手动创建。</a:t>
            </a:r>
            <a:endParaRPr lang="en-US" altLang="zh-CN" sz="1500" dirty="0"/>
          </a:p>
          <a:p>
            <a:pPr>
              <a:lnSpc>
                <a:spcPct val="130000"/>
              </a:lnSpc>
              <a:spcBef>
                <a:spcPts val="0"/>
              </a:spcBef>
            </a:pPr>
            <a:r>
              <a:rPr lang="zh-CN" altLang="en-US" sz="1500" dirty="0"/>
              <a:t>外部私有目录在</a:t>
            </a:r>
            <a:r>
              <a:rPr lang="en-US" altLang="zh-CN" sz="1500" dirty="0"/>
              <a:t>App</a:t>
            </a:r>
            <a:r>
              <a:rPr lang="zh-CN" altLang="en-US" sz="1500" dirty="0"/>
              <a:t>卸载时同步删除。</a:t>
            </a:r>
          </a:p>
        </p:txBody>
      </p:sp>
      <p:sp>
        <p:nvSpPr>
          <p:cNvPr id="3" name="标题 2">
            <a:extLst>
              <a:ext uri="{FF2B5EF4-FFF2-40B4-BE49-F238E27FC236}">
                <a16:creationId xmlns:a16="http://schemas.microsoft.com/office/drawing/2014/main" id="{86086EC4-7C30-436E-A3C9-A2F773A85D33}"/>
              </a:ext>
            </a:extLst>
          </p:cNvPr>
          <p:cNvSpPr>
            <a:spLocks noGrp="1"/>
          </p:cNvSpPr>
          <p:nvPr>
            <p:ph type="title"/>
          </p:nvPr>
        </p:nvSpPr>
        <p:spPr/>
        <p:txBody>
          <a:bodyPr/>
          <a:lstStyle/>
          <a:p>
            <a:r>
              <a:rPr lang="en-US" altLang="zh-CN" dirty="0"/>
              <a:t>2.</a:t>
            </a:r>
            <a:r>
              <a:rPr lang="zh-CN" altLang="en-US" dirty="0"/>
              <a:t> 外部存储简介</a:t>
            </a:r>
          </a:p>
        </p:txBody>
      </p:sp>
    </p:spTree>
    <p:extLst>
      <p:ext uri="{BB962C8B-B14F-4D97-AF65-F5344CB8AC3E}">
        <p14:creationId xmlns:p14="http://schemas.microsoft.com/office/powerpoint/2010/main" val="6873973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3. </a:t>
            </a:r>
            <a:r>
              <a:rPr lang="zh-CN" altLang="en-US" sz="3000" b="1" dirty="0">
                <a:solidFill>
                  <a:srgbClr val="11026E"/>
                </a:solidFill>
                <a:latin typeface="Times New Roman" panose="02020603050405020304" pitchFamily="18" charset="0"/>
              </a:rPr>
              <a:t>外部存储文件的操作权限</a:t>
            </a:r>
          </a:p>
        </p:txBody>
      </p:sp>
      <p:sp>
        <p:nvSpPr>
          <p:cNvPr id="7171" name="Rectangle 3"/>
          <p:cNvSpPr>
            <a:spLocks noGrp="1" noChangeArrowheads="1"/>
          </p:cNvSpPr>
          <p:nvPr>
            <p:ph type="body" idx="4294967295"/>
          </p:nvPr>
        </p:nvSpPr>
        <p:spPr bwMode="auto">
          <a:xfrm>
            <a:off x="409575" y="1082675"/>
            <a:ext cx="8315325"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100000"/>
              </a:lnSpc>
              <a:buNone/>
            </a:pPr>
            <a:r>
              <a:rPr sz="2400" dirty="0">
                <a:solidFill>
                  <a:srgbClr val="19097B"/>
                </a:solidFill>
                <a:latin typeface="Times New Roman" panose="02020603050405020304" pitchFamily="18" charset="0"/>
              </a:rPr>
              <a:t>Android对外部存储文件权限的管理变化较大，读写权限的问题分多种情况。</a:t>
            </a:r>
            <a:endPar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buFont typeface="Wingdings" panose="05000000000000000000" charset="0"/>
              <a:buChar char="l"/>
            </a:pP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Android 6.0</a:t>
            </a:r>
            <a:r>
              <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以前的系统，清单文件中申请读写权限；</a:t>
            </a:r>
          </a:p>
          <a:p>
            <a:pPr>
              <a:lnSpc>
                <a:spcPct val="100000"/>
              </a:lnSpc>
              <a:buFont typeface="Wingdings" panose="05000000000000000000" charset="0"/>
              <a:buChar char="l"/>
            </a:pP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Android 6.0</a:t>
            </a:r>
            <a:r>
              <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至</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的系统，清单文件静态申请权限</a:t>
            </a: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动态申请权限</a:t>
            </a:r>
            <a:r>
              <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buFont typeface="Wingdings" panose="05000000000000000000" charset="0"/>
              <a:buChar char="l"/>
            </a:pPr>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Android 11</a:t>
            </a:r>
            <a:r>
              <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开始的系统， 外存采用分区存储，即私有空间，公共空间，</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无需权限申请</a:t>
            </a:r>
            <a:r>
              <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，即可读写。</a:t>
            </a:r>
            <a:endParaRPr lang="zh-CN" altLang="en-US" sz="22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Font typeface="Wingdings" panose="05000000000000000000" charset="0"/>
              <a:buNone/>
            </a:pPr>
            <a:r>
              <a:rPr lang="zh-CN" altLang="en-US" sz="2200" i="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i="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由于现有的智能设备，系统均可自动更新，老版本很快淘汰，学习者无需过多关注老版本</a:t>
            </a:r>
            <a:r>
              <a:rPr lang="zh-CN" altLang="en-US" sz="2200" i="1" dirty="0">
                <a:solidFill>
                  <a:srgbClr val="CC0000"/>
                </a:solidFill>
                <a:latin typeface="Times New Roman" panose="02020603050405020304" pitchFamily="18" charset="0"/>
                <a:ea typeface="楷体" panose="02010609060101010101" pitchFamily="49" charset="-122"/>
                <a:cs typeface="Times New Roman" panose="02020603050405020304" pitchFamily="18" charset="0"/>
              </a:rPr>
              <a:t>系统外存权限的申请方式</a:t>
            </a:r>
            <a:r>
              <a:rPr lang="zh-CN" altLang="en-US" sz="2200" i="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p>
          <a:p>
            <a:pPr>
              <a:buNone/>
            </a:pPr>
            <a:endParaRPr lang="zh-CN" altLang="en-US"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4.</a:t>
            </a:r>
            <a:r>
              <a:rPr lang="zh-CN" altLang="en-US" sz="3000" b="1" dirty="0">
                <a:solidFill>
                  <a:srgbClr val="11026E"/>
                </a:solidFill>
                <a:latin typeface="Times New Roman" panose="02020603050405020304" pitchFamily="18" charset="0"/>
              </a:rPr>
              <a:t>外部存储文件的读写</a:t>
            </a:r>
          </a:p>
        </p:txBody>
      </p:sp>
      <p:sp>
        <p:nvSpPr>
          <p:cNvPr id="7171" name="Rectangle 3"/>
          <p:cNvSpPr>
            <a:spLocks noGrp="1" noChangeArrowheads="1"/>
          </p:cNvSpPr>
          <p:nvPr>
            <p:ph type="body" idx="4294967295"/>
          </p:nvPr>
        </p:nvSpPr>
        <p:spPr bwMode="auto">
          <a:xfrm>
            <a:off x="409575" y="1082675"/>
            <a:ext cx="8315325" cy="375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 </a:t>
            </a:r>
            <a:r>
              <a:rPr sz="22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对文件的管理和读写，必须首先获取外存目录</a:t>
            </a:r>
            <a:r>
              <a:rPr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t>
            </a:r>
            <a:endParaRPr lang="en-US" sz="22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endParaRPr>
          </a:p>
          <a:p>
            <a:pPr>
              <a:lnSpc>
                <a:spcPct val="100000"/>
              </a:lnSpc>
            </a:pPr>
            <a:r>
              <a:rPr sz="2200" dirty="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对于外存空间文件的管理和读写操作，Android完全采用java.io包中的API，开发者可以使用File类创建目录、创建新文件、删除文件、文件改名等，以流的方式读写字节文件和字符文件</a:t>
            </a:r>
            <a:r>
              <a:rPr lang="zh-CN" sz="2200" dirty="0">
                <a:solidFill>
                  <a:srgbClr val="C00000"/>
                </a:solidFill>
                <a:latin typeface="Times New Roman" panose="02020603050405020304" pitchFamily="18" charset="0"/>
                <a:ea typeface="微软雅黑 Light" panose="020B0502040204020203" pitchFamily="34" charset="-122"/>
                <a:cs typeface="Times New Roman" panose="02020603050405020304" pitchFamily="18" charset="0"/>
              </a:rPr>
              <a:t>。</a:t>
            </a:r>
          </a:p>
        </p:txBody>
      </p:sp>
    </p:spTree>
    <p:extLst>
      <p:ext uri="{BB962C8B-B14F-4D97-AF65-F5344CB8AC3E}">
        <p14:creationId xmlns:p14="http://schemas.microsoft.com/office/powerpoint/2010/main" val="4107066626"/>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3.</a:t>
            </a:r>
            <a:r>
              <a:rPr lang="zh-CN" altLang="en-US" sz="3000" b="1" dirty="0">
                <a:solidFill>
                  <a:srgbClr val="11026E"/>
                </a:solidFill>
                <a:latin typeface="Times New Roman" panose="02020603050405020304" pitchFamily="18" charset="0"/>
              </a:rPr>
              <a:t>内部存储（</a:t>
            </a:r>
            <a:r>
              <a:rPr lang="zh-CN" altLang="zh-CN" sz="3000" b="1" dirty="0">
                <a:solidFill>
                  <a:srgbClr val="11026E"/>
                </a:solidFill>
                <a:latin typeface="Times New Roman" panose="02020603050405020304" pitchFamily="18" charset="0"/>
              </a:rPr>
              <a:t>内存存储</a:t>
            </a:r>
            <a:r>
              <a:rPr lang="zh-CN" altLang="en-US" sz="3000" b="1" dirty="0">
                <a:solidFill>
                  <a:srgbClr val="11026E"/>
                </a:solidFill>
                <a:latin typeface="Times New Roman" panose="02020603050405020304" pitchFamily="18" charset="0"/>
              </a:rPr>
              <a:t>）</a:t>
            </a:r>
            <a:endParaRPr lang="zh-CN" sz="3000" b="1" dirty="0">
              <a:solidFill>
                <a:srgbClr val="11026E"/>
              </a:solidFill>
              <a:latin typeface="Times New Roman" panose="02020603050405020304" pitchFamily="18" charset="0"/>
            </a:endParaRPr>
          </a:p>
        </p:txBody>
      </p:sp>
      <p:sp>
        <p:nvSpPr>
          <p:cNvPr id="7171" name="Rectangle 3"/>
          <p:cNvSpPr>
            <a:spLocks noGrp="1" noChangeArrowheads="1"/>
          </p:cNvSpPr>
          <p:nvPr>
            <p:ph type="body" idx="4294967295"/>
          </p:nvPr>
        </p:nvSpPr>
        <p:spPr bwMode="auto">
          <a:xfrm>
            <a:off x="414337" y="1066800"/>
            <a:ext cx="8315325" cy="3384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sz="24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内部存储挂载在Android系统的</a:t>
            </a:r>
            <a:r>
              <a:rPr sz="2400" b="1" dirty="0" err="1">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sz="2400" b="1"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a:t>
            </a:r>
            <a:r>
              <a:rPr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t>
            </a:r>
            <a:r>
              <a:rPr sz="2400" b="1"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data/</a:t>
            </a:r>
            <a:r>
              <a:rPr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等目录下。在SDK版本变迁中，内部存储的功能定位和挂载路径没有发生变化。</a:t>
            </a:r>
            <a:endParaRPr lang="zh-CN" altLang="en-US"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endParaRPr>
          </a:p>
          <a:p>
            <a:pPr lvl="1">
              <a:lnSpc>
                <a:spcPct val="100000"/>
              </a:lnSpc>
            </a:pPr>
            <a:r>
              <a:rPr sz="2100" dirty="0">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sz="2100" dirty="0" err="1">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目录一般用于存储Android的系统数据，开发者无法进行读写</a:t>
            </a:r>
            <a:r>
              <a:rPr sz="2100" dirty="0">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a:t>
            </a:r>
          </a:p>
          <a:p>
            <a:pPr lvl="1">
              <a:lnSpc>
                <a:spcPct val="100000"/>
              </a:lnSpc>
            </a:pPr>
            <a:r>
              <a:rPr sz="2100" dirty="0">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data/</a:t>
            </a:r>
            <a:r>
              <a:rPr sz="2100" dirty="0" err="1">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目录一般存放缓存数据、用户应用程序数据等，具体的路径为data</a:t>
            </a:r>
            <a:r>
              <a:rPr sz="2100" dirty="0">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/data/&lt;</a:t>
            </a:r>
            <a:r>
              <a:rPr sz="2100" dirty="0" err="1">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packageName</a:t>
            </a:r>
            <a:r>
              <a:rPr sz="2100" dirty="0">
                <a:solidFill>
                  <a:srgbClr val="7030A0"/>
                </a:solidFill>
                <a:latin typeface="Times New Roman" panose="02020603050405020304" pitchFamily="18" charset="0"/>
                <a:ea typeface="微软雅黑 Light" panose="020B0502040204020203" pitchFamily="34" charset="-122"/>
                <a:cs typeface="Times New Roman" panose="02020603050405020304" pitchFamily="18" charset="0"/>
              </a:rPr>
              <a:t>&gt;。</a:t>
            </a:r>
          </a:p>
          <a:p>
            <a:pPr>
              <a:lnSpc>
                <a:spcPct val="100000"/>
              </a:lnSpc>
            </a:pPr>
            <a:r>
              <a:rPr sz="2400" dirty="0" err="1">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内部存储的应用程序数据，在应用卸载时，全部删除</a:t>
            </a:r>
            <a:r>
              <a:rPr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CC4D72-AC91-4B8A-9571-19A0652F1FEF}"/>
              </a:ext>
            </a:extLst>
          </p:cNvPr>
          <p:cNvSpPr>
            <a:spLocks noGrp="1"/>
          </p:cNvSpPr>
          <p:nvPr>
            <p:ph idx="1"/>
          </p:nvPr>
        </p:nvSpPr>
        <p:spPr/>
        <p:txBody>
          <a:bodyPr>
            <a:normAutofit lnSpcReduction="10000"/>
          </a:bodyPr>
          <a:lstStyle/>
          <a:p>
            <a:pPr lvl="0">
              <a:lnSpc>
                <a:spcPct val="150000"/>
              </a:lnSpc>
              <a:buClr>
                <a:srgbClr val="C0CF3A"/>
              </a:buClr>
            </a:pPr>
            <a:r>
              <a:rPr lang="en-US" altLang="zh-CN" sz="1500" dirty="0">
                <a:solidFill>
                  <a:prstClr val="black"/>
                </a:solidFill>
              </a:rPr>
              <a:t>File </a:t>
            </a:r>
            <a:r>
              <a:rPr lang="en-US" altLang="zh-CN" sz="1500" dirty="0" err="1">
                <a:solidFill>
                  <a:prstClr val="black"/>
                </a:solidFill>
              </a:rPr>
              <a:t>externalFilesDir</a:t>
            </a:r>
            <a:r>
              <a:rPr lang="en-US" altLang="zh-CN" sz="1500" dirty="0">
                <a:solidFill>
                  <a:prstClr val="black"/>
                </a:solidFill>
              </a:rPr>
              <a:t> = </a:t>
            </a:r>
            <a:r>
              <a:rPr lang="en-US" altLang="zh-CN" sz="1500" dirty="0" err="1">
                <a:solidFill>
                  <a:srgbClr val="FF0000"/>
                </a:solidFill>
              </a:rPr>
              <a:t>getExternalFilesDir</a:t>
            </a:r>
            <a:r>
              <a:rPr lang="en-US" altLang="zh-CN" sz="1500" dirty="0">
                <a:solidFill>
                  <a:prstClr val="black"/>
                </a:solidFill>
              </a:rPr>
              <a:t>(</a:t>
            </a:r>
            <a:r>
              <a:rPr lang="en-US" altLang="zh-CN" sz="1500" dirty="0" err="1">
                <a:solidFill>
                  <a:prstClr val="black"/>
                </a:solidFill>
              </a:rPr>
              <a:t>Environment.DIRECTORY_PICTURES</a:t>
            </a:r>
            <a:r>
              <a:rPr lang="en-US" altLang="zh-CN" sz="1500" dirty="0">
                <a:solidFill>
                  <a:prstClr val="black"/>
                </a:solidFill>
              </a:rPr>
              <a:t>);</a:t>
            </a:r>
          </a:p>
          <a:p>
            <a:pPr lvl="1">
              <a:lnSpc>
                <a:spcPct val="150000"/>
              </a:lnSpc>
              <a:buClr>
                <a:srgbClr val="549E39"/>
              </a:buClr>
            </a:pPr>
            <a:r>
              <a:rPr lang="zh-CN" altLang="en-US" sz="1350" dirty="0">
                <a:solidFill>
                  <a:prstClr val="black"/>
                </a:solidFill>
              </a:rPr>
              <a:t>在外部存储空间的私有目录中创建一个文件夹</a:t>
            </a:r>
            <a:r>
              <a:rPr lang="en-US" altLang="zh-CN" sz="1350" dirty="0">
                <a:solidFill>
                  <a:prstClr val="black"/>
                </a:solidFill>
              </a:rPr>
              <a:t>Pictures</a:t>
            </a:r>
            <a:r>
              <a:rPr lang="zh-CN" altLang="en-US" sz="1350" dirty="0">
                <a:solidFill>
                  <a:prstClr val="black"/>
                </a:solidFill>
              </a:rPr>
              <a:t>，返回值一个</a:t>
            </a:r>
            <a:r>
              <a:rPr lang="en-US" altLang="zh-CN" sz="1350" dirty="0">
                <a:solidFill>
                  <a:prstClr val="black"/>
                </a:solidFill>
              </a:rPr>
              <a:t>file</a:t>
            </a:r>
            <a:r>
              <a:rPr lang="zh-CN" altLang="en-US" sz="1350" dirty="0">
                <a:solidFill>
                  <a:prstClr val="black"/>
                </a:solidFill>
              </a:rPr>
              <a:t>对象，这个对象的路径是</a:t>
            </a:r>
            <a:r>
              <a:rPr lang="en-US" altLang="zh-CN" sz="1350" dirty="0">
                <a:solidFill>
                  <a:prstClr val="black"/>
                </a:solidFill>
              </a:rPr>
              <a:t>/storage/emulated/0/Android/data/</a:t>
            </a:r>
            <a:r>
              <a:rPr lang="en-US" altLang="zh-CN" sz="1350" dirty="0" err="1">
                <a:solidFill>
                  <a:prstClr val="black"/>
                </a:solidFill>
              </a:rPr>
              <a:t>com.example.eighteen.filepersisttest</a:t>
            </a:r>
            <a:r>
              <a:rPr lang="en-US" altLang="zh-CN" sz="1350" dirty="0">
                <a:solidFill>
                  <a:prstClr val="black"/>
                </a:solidFill>
              </a:rPr>
              <a:t>/files/Pictures</a:t>
            </a:r>
          </a:p>
          <a:p>
            <a:pPr lvl="0">
              <a:lnSpc>
                <a:spcPct val="150000"/>
              </a:lnSpc>
              <a:buClr>
                <a:srgbClr val="C0CF3A"/>
              </a:buClr>
            </a:pPr>
            <a:r>
              <a:rPr lang="en-US" altLang="zh-CN" sz="1650" dirty="0">
                <a:solidFill>
                  <a:prstClr val="black"/>
                </a:solidFill>
              </a:rPr>
              <a:t>File myself = </a:t>
            </a:r>
            <a:r>
              <a:rPr lang="en-US" altLang="zh-CN" sz="1650" dirty="0" err="1">
                <a:solidFill>
                  <a:srgbClr val="FF0000"/>
                </a:solidFill>
              </a:rPr>
              <a:t>getExternalFilesDir</a:t>
            </a:r>
            <a:r>
              <a:rPr lang="en-US" altLang="zh-CN" sz="1650" dirty="0">
                <a:solidFill>
                  <a:prstClr val="black"/>
                </a:solidFill>
              </a:rPr>
              <a:t>("myself");</a:t>
            </a:r>
          </a:p>
          <a:p>
            <a:pPr lvl="1">
              <a:lnSpc>
                <a:spcPct val="150000"/>
              </a:lnSpc>
              <a:buClr>
                <a:srgbClr val="549E39"/>
              </a:buClr>
            </a:pPr>
            <a:r>
              <a:rPr lang="zh-CN" altLang="en-US" sz="1350" dirty="0">
                <a:solidFill>
                  <a:prstClr val="black"/>
                </a:solidFill>
              </a:rPr>
              <a:t>在外部存储空间的私有目录中创建一个文件夹</a:t>
            </a:r>
            <a:r>
              <a:rPr lang="en-US" altLang="zh-CN" sz="1350" dirty="0">
                <a:solidFill>
                  <a:prstClr val="black"/>
                </a:solidFill>
              </a:rPr>
              <a:t>myself </a:t>
            </a:r>
            <a:r>
              <a:rPr lang="zh-CN" altLang="en-US" sz="1350" dirty="0">
                <a:solidFill>
                  <a:prstClr val="black"/>
                </a:solidFill>
              </a:rPr>
              <a:t>，返回值一个</a:t>
            </a:r>
            <a:r>
              <a:rPr lang="en-US" altLang="zh-CN" sz="1350" dirty="0">
                <a:solidFill>
                  <a:prstClr val="black"/>
                </a:solidFill>
              </a:rPr>
              <a:t>file</a:t>
            </a:r>
            <a:r>
              <a:rPr lang="zh-CN" altLang="en-US" sz="1350" dirty="0">
                <a:solidFill>
                  <a:prstClr val="black"/>
                </a:solidFill>
              </a:rPr>
              <a:t>对象，这个对象的路径是</a:t>
            </a:r>
            <a:r>
              <a:rPr lang="en-US" altLang="zh-CN" sz="1350" dirty="0">
                <a:solidFill>
                  <a:prstClr val="black"/>
                </a:solidFill>
              </a:rPr>
              <a:t>/storage/emulated/0/Android/data/</a:t>
            </a:r>
            <a:r>
              <a:rPr lang="en-US" altLang="zh-CN" sz="1350" dirty="0" err="1">
                <a:solidFill>
                  <a:prstClr val="black"/>
                </a:solidFill>
              </a:rPr>
              <a:t>com.example.eighteen.filepersisttest</a:t>
            </a:r>
            <a:r>
              <a:rPr lang="en-US" altLang="zh-CN" sz="1350" dirty="0">
                <a:solidFill>
                  <a:prstClr val="black"/>
                </a:solidFill>
              </a:rPr>
              <a:t>/files/myself</a:t>
            </a:r>
          </a:p>
          <a:p>
            <a:pPr lvl="0">
              <a:lnSpc>
                <a:spcPct val="150000"/>
              </a:lnSpc>
              <a:buClr>
                <a:srgbClr val="C0CF3A"/>
              </a:buClr>
            </a:pPr>
            <a:r>
              <a:rPr lang="en-US" altLang="zh-CN" sz="1500" dirty="0">
                <a:solidFill>
                  <a:prstClr val="black"/>
                </a:solidFill>
              </a:rPr>
              <a:t>File </a:t>
            </a:r>
            <a:r>
              <a:rPr lang="en-US" altLang="zh-CN" sz="1500" dirty="0" err="1">
                <a:solidFill>
                  <a:prstClr val="black"/>
                </a:solidFill>
              </a:rPr>
              <a:t>externalCacheDir</a:t>
            </a:r>
            <a:r>
              <a:rPr lang="en-US" altLang="zh-CN" sz="1500" dirty="0">
                <a:solidFill>
                  <a:prstClr val="black"/>
                </a:solidFill>
              </a:rPr>
              <a:t> = </a:t>
            </a:r>
            <a:r>
              <a:rPr lang="en-US" altLang="zh-CN" sz="1500" dirty="0" err="1">
                <a:solidFill>
                  <a:srgbClr val="FF0000"/>
                </a:solidFill>
              </a:rPr>
              <a:t>getExternalCacheDir</a:t>
            </a:r>
            <a:r>
              <a:rPr lang="en-US" altLang="zh-CN" sz="1500" dirty="0">
                <a:solidFill>
                  <a:prstClr val="black"/>
                </a:solidFill>
              </a:rPr>
              <a:t>();</a:t>
            </a:r>
          </a:p>
          <a:p>
            <a:pPr lvl="1">
              <a:lnSpc>
                <a:spcPct val="150000"/>
              </a:lnSpc>
              <a:buClr>
                <a:srgbClr val="549E39"/>
              </a:buClr>
            </a:pPr>
            <a:r>
              <a:rPr lang="zh-CN" altLang="en-US" sz="1350" dirty="0">
                <a:solidFill>
                  <a:prstClr val="black"/>
                </a:solidFill>
              </a:rPr>
              <a:t>在外部存储空间的私有目录中创建一个固定名称的文件夹</a:t>
            </a:r>
            <a:r>
              <a:rPr lang="en-US" altLang="zh-CN" sz="1350" dirty="0">
                <a:solidFill>
                  <a:prstClr val="black"/>
                </a:solidFill>
              </a:rPr>
              <a:t>cache </a:t>
            </a:r>
            <a:r>
              <a:rPr lang="zh-CN" altLang="en-US" sz="1350" dirty="0">
                <a:solidFill>
                  <a:prstClr val="black"/>
                </a:solidFill>
              </a:rPr>
              <a:t>，返回一个</a:t>
            </a:r>
            <a:r>
              <a:rPr lang="en-US" altLang="zh-CN" sz="1350" dirty="0">
                <a:solidFill>
                  <a:prstClr val="black"/>
                </a:solidFill>
              </a:rPr>
              <a:t>file</a:t>
            </a:r>
            <a:r>
              <a:rPr lang="zh-CN" altLang="en-US" sz="1350" dirty="0">
                <a:solidFill>
                  <a:prstClr val="black"/>
                </a:solidFill>
              </a:rPr>
              <a:t>对象，这个对象的路径是</a:t>
            </a:r>
            <a:r>
              <a:rPr lang="en-US" altLang="zh-CN" sz="1350" dirty="0">
                <a:solidFill>
                  <a:srgbClr val="FF0000"/>
                </a:solidFill>
              </a:rPr>
              <a:t>/storage/emulated/0</a:t>
            </a:r>
            <a:r>
              <a:rPr lang="en-US" altLang="zh-CN" sz="1350" dirty="0">
                <a:solidFill>
                  <a:prstClr val="black"/>
                </a:solidFill>
              </a:rPr>
              <a:t>/</a:t>
            </a:r>
            <a:r>
              <a:rPr lang="en-US" altLang="zh-CN" sz="1350" dirty="0">
                <a:solidFill>
                  <a:srgbClr val="0000FF"/>
                </a:solidFill>
              </a:rPr>
              <a:t>Android/data</a:t>
            </a:r>
            <a:r>
              <a:rPr lang="en-US" altLang="zh-CN" sz="1350" dirty="0">
                <a:solidFill>
                  <a:prstClr val="black"/>
                </a:solidFill>
              </a:rPr>
              <a:t>/</a:t>
            </a:r>
            <a:r>
              <a:rPr lang="en-US" altLang="zh-CN" sz="1350" dirty="0" err="1">
                <a:solidFill>
                  <a:prstClr val="black"/>
                </a:solidFill>
              </a:rPr>
              <a:t>com.example.eighteen</a:t>
            </a:r>
            <a:endParaRPr lang="en-US" altLang="zh-CN" sz="1350" dirty="0">
              <a:solidFill>
                <a:prstClr val="black"/>
              </a:solidFill>
            </a:endParaRPr>
          </a:p>
          <a:p>
            <a:pPr>
              <a:lnSpc>
                <a:spcPct val="150000"/>
              </a:lnSpc>
              <a:buClr>
                <a:srgbClr val="549E39"/>
              </a:buClr>
            </a:pPr>
            <a:r>
              <a:rPr lang="zh-CN" altLang="en-US" sz="1800" dirty="0">
                <a:solidFill>
                  <a:schemeClr val="accent1">
                    <a:lumMod val="50000"/>
                  </a:schemeClr>
                </a:solidFill>
              </a:rPr>
              <a:t>获得这些路径之后，可以创建文件，并进行文件读写。不需要申请权限。但原则上需要对外部存储状态进行检测。</a:t>
            </a:r>
          </a:p>
        </p:txBody>
      </p:sp>
      <p:sp>
        <p:nvSpPr>
          <p:cNvPr id="3" name="标题 2">
            <a:extLst>
              <a:ext uri="{FF2B5EF4-FFF2-40B4-BE49-F238E27FC236}">
                <a16:creationId xmlns:a16="http://schemas.microsoft.com/office/drawing/2014/main" id="{BF4FD2AE-1FAE-4A28-903C-0998748030C8}"/>
              </a:ext>
            </a:extLst>
          </p:cNvPr>
          <p:cNvSpPr>
            <a:spLocks noGrp="1"/>
          </p:cNvSpPr>
          <p:nvPr>
            <p:ph type="title"/>
          </p:nvPr>
        </p:nvSpPr>
        <p:spPr/>
        <p:txBody>
          <a:bodyPr>
            <a:normAutofit/>
          </a:bodyPr>
          <a:lstStyle/>
          <a:p>
            <a:r>
              <a:rPr lang="zh-CN" altLang="en-US" dirty="0"/>
              <a:t>外部私有目录获取</a:t>
            </a:r>
          </a:p>
        </p:txBody>
      </p:sp>
    </p:spTree>
    <p:extLst>
      <p:ext uri="{BB962C8B-B14F-4D97-AF65-F5344CB8AC3E}">
        <p14:creationId xmlns:p14="http://schemas.microsoft.com/office/powerpoint/2010/main" val="300858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pPr>
            <a:r>
              <a:rPr lang="zh-CN" altLang="zh-CN" sz="1800" dirty="0"/>
              <a:t>由于外部存储方式一般存放在外部设备里，所以在使用之前要先检查外围设备是否存在。</a:t>
            </a:r>
            <a:endParaRPr lang="en-US" altLang="zh-CN" sz="1800" dirty="0"/>
          </a:p>
          <a:p>
            <a:pPr lvl="1">
              <a:lnSpc>
                <a:spcPct val="120000"/>
              </a:lnSpc>
            </a:pPr>
            <a:r>
              <a:rPr lang="zh-CN" altLang="zh-CN" b="1" dirty="0"/>
              <a:t>在</a:t>
            </a:r>
            <a:r>
              <a:rPr lang="en-US" altLang="zh-CN" b="1" dirty="0"/>
              <a:t>Android</a:t>
            </a:r>
            <a:r>
              <a:rPr lang="zh-CN" altLang="zh-CN" b="1" dirty="0"/>
              <a:t>中使用</a:t>
            </a:r>
            <a:r>
              <a:rPr lang="en-US" altLang="zh-CN" b="1" dirty="0" err="1">
                <a:solidFill>
                  <a:srgbClr val="5B42EE"/>
                </a:solidFill>
              </a:rPr>
              <a:t>Environment.getExternalStorageState</a:t>
            </a:r>
            <a:r>
              <a:rPr lang="en-US" altLang="zh-CN" b="1" dirty="0">
                <a:solidFill>
                  <a:srgbClr val="5B42EE"/>
                </a:solidFill>
              </a:rPr>
              <a:t>()</a:t>
            </a:r>
            <a:r>
              <a:rPr lang="zh-CN" altLang="zh-CN" b="1" dirty="0"/>
              <a:t>方法来查看外部设备是否存在</a:t>
            </a:r>
            <a:r>
              <a:rPr lang="zh-CN" altLang="en-US" b="1" dirty="0"/>
              <a:t>。</a:t>
            </a:r>
            <a:r>
              <a:rPr lang="zh-CN" altLang="zh-CN" b="1" dirty="0"/>
              <a:t>使用</a:t>
            </a:r>
            <a:r>
              <a:rPr lang="en-US" altLang="zh-CN" b="1" dirty="0" err="1">
                <a:solidFill>
                  <a:srgbClr val="5B42EE"/>
                </a:solidFill>
              </a:rPr>
              <a:t>Environment.getExternalStorageDirectory</a:t>
            </a:r>
            <a:r>
              <a:rPr lang="en-US" altLang="zh-CN" b="1" dirty="0">
                <a:solidFill>
                  <a:srgbClr val="5B42EE"/>
                </a:solidFill>
              </a:rPr>
              <a:t>()</a:t>
            </a:r>
            <a:r>
              <a:rPr lang="zh-CN" altLang="zh-CN" b="1" dirty="0">
                <a:solidFill>
                  <a:srgbClr val="5B42EE"/>
                </a:solidFill>
              </a:rPr>
              <a:t>获取</a:t>
            </a:r>
            <a:r>
              <a:rPr lang="zh-CN" altLang="en-US" b="1" dirty="0">
                <a:solidFill>
                  <a:srgbClr val="5B42EE"/>
                </a:solidFill>
              </a:rPr>
              <a:t>外部存储</a:t>
            </a:r>
            <a:r>
              <a:rPr lang="zh-CN" altLang="zh-CN" b="1" dirty="0">
                <a:solidFill>
                  <a:srgbClr val="5B42EE"/>
                </a:solidFill>
              </a:rPr>
              <a:t>的</a:t>
            </a:r>
            <a:r>
              <a:rPr lang="zh-CN" altLang="en-US" b="1" dirty="0">
                <a:solidFill>
                  <a:srgbClr val="5B42EE"/>
                </a:solidFill>
              </a:rPr>
              <a:t>根</a:t>
            </a:r>
            <a:r>
              <a:rPr lang="zh-CN" altLang="zh-CN" b="1" dirty="0">
                <a:solidFill>
                  <a:srgbClr val="5B42EE"/>
                </a:solidFill>
              </a:rPr>
              <a:t>路径</a:t>
            </a:r>
            <a:r>
              <a:rPr lang="en-US" altLang="zh-CN" b="1" dirty="0">
                <a:solidFill>
                  <a:srgbClr val="5B42EE"/>
                </a:solidFill>
              </a:rPr>
              <a:t>,…</a:t>
            </a:r>
            <a:r>
              <a:rPr lang="zh-CN" altLang="zh-CN" b="1" dirty="0"/>
              <a:t>，当外部设备存在时，就可以</a:t>
            </a:r>
            <a:r>
              <a:rPr lang="zh-CN" altLang="en-US" b="1" dirty="0"/>
              <a:t>通过路径创建文件。</a:t>
            </a:r>
            <a:endParaRPr lang="en-US" altLang="zh-CN" b="1" dirty="0"/>
          </a:p>
          <a:p>
            <a:pPr>
              <a:lnSpc>
                <a:spcPct val="120000"/>
              </a:lnSpc>
            </a:pPr>
            <a:r>
              <a:rPr lang="zh-CN" altLang="en-US" sz="1800" dirty="0"/>
              <a:t>分别</a:t>
            </a:r>
            <a:r>
              <a:rPr lang="zh-CN" altLang="zh-CN" sz="1800" dirty="0"/>
              <a:t>使用</a:t>
            </a:r>
            <a:r>
              <a:rPr lang="en-US" altLang="zh-CN" sz="1800" dirty="0" err="1"/>
              <a:t>FileInputStream</a:t>
            </a:r>
            <a:r>
              <a:rPr lang="zh-CN" altLang="zh-CN" sz="1800" dirty="0"/>
              <a:t>、</a:t>
            </a:r>
            <a:r>
              <a:rPr lang="en-US" altLang="zh-CN" sz="1800" dirty="0"/>
              <a:t> </a:t>
            </a:r>
            <a:r>
              <a:rPr lang="en-US" altLang="zh-CN" sz="1800" dirty="0" err="1"/>
              <a:t>FileOutputStream</a:t>
            </a:r>
            <a:r>
              <a:rPr lang="zh-CN" altLang="zh-CN" sz="1800" dirty="0"/>
              <a:t>对象来读写外部设备中的文件。</a:t>
            </a:r>
            <a:endParaRPr lang="en-US" altLang="zh-CN" sz="1800" dirty="0"/>
          </a:p>
          <a:p>
            <a:pPr lvl="1"/>
            <a:endParaRPr lang="en-US" altLang="zh-CN" dirty="0"/>
          </a:p>
        </p:txBody>
      </p:sp>
      <p:sp>
        <p:nvSpPr>
          <p:cNvPr id="3" name="标题 2"/>
          <p:cNvSpPr>
            <a:spLocks noGrp="1"/>
          </p:cNvSpPr>
          <p:nvPr>
            <p:ph type="title"/>
          </p:nvPr>
        </p:nvSpPr>
        <p:spPr/>
        <p:txBody>
          <a:bodyPr/>
          <a:lstStyle/>
          <a:p>
            <a:r>
              <a:rPr lang="en-US" altLang="zh-CN" dirty="0"/>
              <a:t>4.</a:t>
            </a:r>
            <a:r>
              <a:rPr lang="zh-CN" altLang="en-US" dirty="0"/>
              <a:t>外部存储文件的读写</a:t>
            </a:r>
          </a:p>
        </p:txBody>
      </p:sp>
    </p:spTree>
    <p:extLst>
      <p:ext uri="{BB962C8B-B14F-4D97-AF65-F5344CB8AC3E}">
        <p14:creationId xmlns:p14="http://schemas.microsoft.com/office/powerpoint/2010/main" val="5873178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100"/>
              <a:t>为了保证应用程序的安全性，无论是读取还是写入操作，都需要在</a:t>
            </a:r>
            <a:r>
              <a:rPr lang="en-US" altLang="zh-CN" sz="2100"/>
              <a:t>AndroidManifest.xml</a:t>
            </a:r>
            <a:r>
              <a:rPr lang="zh-CN" altLang="zh-CN" sz="2100"/>
              <a:t>文件中添加权限：</a:t>
            </a:r>
            <a:r>
              <a:rPr lang="zh-CN" altLang="en-US" sz="2100"/>
              <a:t>针对</a:t>
            </a:r>
            <a:r>
              <a:rPr lang="en-US" altLang="zh-CN" sz="2100"/>
              <a:t>6.0</a:t>
            </a:r>
            <a:r>
              <a:rPr lang="zh-CN" altLang="en-US" sz="2100"/>
              <a:t>以下，</a:t>
            </a:r>
            <a:r>
              <a:rPr lang="en-US" altLang="zh-CN" sz="2100"/>
              <a:t>6.0</a:t>
            </a:r>
            <a:r>
              <a:rPr lang="zh-CN" altLang="en-US" sz="2100"/>
              <a:t>运行时权限</a:t>
            </a:r>
            <a:endParaRPr lang="en-US" altLang="zh-CN" sz="2100"/>
          </a:p>
        </p:txBody>
      </p:sp>
      <p:sp>
        <p:nvSpPr>
          <p:cNvPr id="3" name="标题 2"/>
          <p:cNvSpPr>
            <a:spLocks noGrp="1"/>
          </p:cNvSpPr>
          <p:nvPr>
            <p:ph type="title"/>
          </p:nvPr>
        </p:nvSpPr>
        <p:spPr/>
        <p:txBody>
          <a:bodyPr/>
          <a:lstStyle/>
          <a:p>
            <a:r>
              <a:rPr lang="en-US" altLang="zh-CN" dirty="0"/>
              <a:t>4.</a:t>
            </a:r>
            <a:r>
              <a:rPr lang="zh-CN" altLang="en-US" dirty="0"/>
              <a:t>外部存储文件的读写</a:t>
            </a:r>
          </a:p>
        </p:txBody>
      </p:sp>
      <p:sp>
        <p:nvSpPr>
          <p:cNvPr id="4" name="矩形 3"/>
          <p:cNvSpPr/>
          <p:nvPr/>
        </p:nvSpPr>
        <p:spPr>
          <a:xfrm>
            <a:off x="683568" y="1977684"/>
            <a:ext cx="8100900" cy="2065117"/>
          </a:xfrm>
          <a:prstGeom prst="rect">
            <a:avLst/>
          </a:prstGeom>
          <a:solidFill>
            <a:schemeClr val="accent2">
              <a:lumMod val="40000"/>
              <a:lumOff val="60000"/>
            </a:schemeClr>
          </a:solidFill>
          <a:ln>
            <a:solidFill>
              <a:srgbClr val="0033CC"/>
            </a:solidFill>
          </a:ln>
        </p:spPr>
        <p:txBody>
          <a:bodyPr wrap="square">
            <a:spAutoFit/>
          </a:bodyPr>
          <a:lstStyle/>
          <a:p>
            <a:pPr algn="just" fontAlgn="auto">
              <a:lnSpc>
                <a:spcPct val="120000"/>
              </a:lnSpc>
              <a:spcBef>
                <a:spcPts val="0"/>
              </a:spcBef>
              <a:spcAft>
                <a:spcPts val="0"/>
              </a:spcAft>
            </a:pPr>
            <a:r>
              <a:rPr lang="en-US" altLang="zh-CN" sz="1800" b="1" kern="100">
                <a:solidFill>
                  <a:prstClr val="black"/>
                </a:solidFill>
                <a:latin typeface="Palatino Linotype"/>
              </a:rPr>
              <a:t>&lt;!--</a:t>
            </a:r>
            <a:r>
              <a:rPr lang="zh-CN" altLang="zh-CN" sz="1800" b="1" kern="100">
                <a:solidFill>
                  <a:prstClr val="black"/>
                </a:solidFill>
                <a:latin typeface="Palatino Linotype"/>
              </a:rPr>
              <a:t>往</a:t>
            </a:r>
            <a:r>
              <a:rPr lang="en-US" altLang="zh-CN" sz="1800" b="1" kern="100" err="1">
                <a:solidFill>
                  <a:prstClr val="black"/>
                </a:solidFill>
                <a:latin typeface="Palatino Linotype"/>
              </a:rPr>
              <a:t>sdcard</a:t>
            </a:r>
            <a:r>
              <a:rPr lang="zh-CN" altLang="zh-CN" sz="1800" b="1" kern="100">
                <a:solidFill>
                  <a:prstClr val="black"/>
                </a:solidFill>
                <a:latin typeface="Palatino Linotype"/>
              </a:rPr>
              <a:t>中写入数据的权限</a:t>
            </a:r>
            <a:r>
              <a:rPr lang="en-US" altLang="zh-CN" sz="1800" b="1" kern="100">
                <a:solidFill>
                  <a:prstClr val="black"/>
                </a:solidFill>
                <a:latin typeface="Palatino Linotype"/>
              </a:rPr>
              <a:t> --&gt;</a:t>
            </a:r>
            <a:endParaRPr lang="zh-CN" altLang="zh-CN" sz="1800" b="1" kern="100">
              <a:solidFill>
                <a:prstClr val="black"/>
              </a:solidFill>
              <a:latin typeface="Palatino Linotype"/>
            </a:endParaRPr>
          </a:p>
          <a:p>
            <a:pPr algn="l" fontAlgn="auto">
              <a:lnSpc>
                <a:spcPct val="120000"/>
              </a:lnSpc>
              <a:spcBef>
                <a:spcPts val="0"/>
              </a:spcBef>
              <a:spcAft>
                <a:spcPts val="0"/>
              </a:spcAft>
            </a:pPr>
            <a:r>
              <a:rPr lang="en-US" altLang="zh-CN" sz="1800" b="1" kern="100">
                <a:solidFill>
                  <a:prstClr val="black"/>
                </a:solidFill>
                <a:latin typeface="Palatino Linotype"/>
              </a:rPr>
              <a:t>&lt;uses-permission </a:t>
            </a:r>
            <a:r>
              <a:rPr lang="en-US" altLang="zh-CN" sz="1800" b="1" kern="100" err="1">
                <a:solidFill>
                  <a:prstClr val="black"/>
                </a:solidFill>
                <a:latin typeface="Palatino Linotype"/>
              </a:rPr>
              <a:t>android:name</a:t>
            </a:r>
            <a:r>
              <a:rPr lang="zh-CN" altLang="en-US" sz="1800" b="1" kern="100">
                <a:solidFill>
                  <a:prstClr val="black"/>
                </a:solidFill>
                <a:latin typeface="Palatino Linotype"/>
              </a:rPr>
              <a:t> </a:t>
            </a:r>
            <a:r>
              <a:rPr lang="en-US" altLang="zh-CN" sz="1800" b="1" kern="100">
                <a:solidFill>
                  <a:prstClr val="black"/>
                </a:solidFill>
                <a:latin typeface="Palatino Linotype"/>
              </a:rPr>
              <a:t>=</a:t>
            </a:r>
            <a:r>
              <a:rPr lang="zh-CN" altLang="en-US" sz="1800" b="1" kern="100">
                <a:solidFill>
                  <a:prstClr val="black"/>
                </a:solidFill>
                <a:latin typeface="Palatino Linotype"/>
              </a:rPr>
              <a:t> </a:t>
            </a:r>
            <a:r>
              <a:rPr lang="en-US" altLang="zh-CN" sz="1800" b="1" kern="100">
                <a:solidFill>
                  <a:prstClr val="black"/>
                </a:solidFill>
                <a:latin typeface="Palatino Linotype"/>
              </a:rPr>
              <a:t>"</a:t>
            </a:r>
            <a:r>
              <a:rPr lang="en-US" altLang="zh-CN" sz="1800" b="1" kern="100" err="1">
                <a:solidFill>
                  <a:prstClr val="black"/>
                </a:solidFill>
                <a:latin typeface="Palatino Linotype"/>
              </a:rPr>
              <a:t>android.permission.WRITE_EXTERNAL_STORAGE</a:t>
            </a:r>
            <a:r>
              <a:rPr lang="en-US" altLang="zh-CN" sz="1800" b="1" kern="100">
                <a:solidFill>
                  <a:prstClr val="black"/>
                </a:solidFill>
                <a:latin typeface="Palatino Linotype"/>
              </a:rPr>
              <a:t>" /&gt;</a:t>
            </a:r>
            <a:endParaRPr lang="zh-CN" altLang="zh-CN" sz="1800" b="1" kern="100">
              <a:solidFill>
                <a:prstClr val="black"/>
              </a:solidFill>
              <a:latin typeface="Palatino Linotype"/>
            </a:endParaRPr>
          </a:p>
          <a:p>
            <a:pPr algn="just" fontAlgn="auto">
              <a:lnSpc>
                <a:spcPct val="120000"/>
              </a:lnSpc>
              <a:spcBef>
                <a:spcPts val="0"/>
              </a:spcBef>
              <a:spcAft>
                <a:spcPts val="0"/>
              </a:spcAft>
            </a:pPr>
            <a:r>
              <a:rPr lang="en-US" altLang="zh-CN" sz="1800" b="1" kern="100">
                <a:solidFill>
                  <a:prstClr val="black"/>
                </a:solidFill>
                <a:latin typeface="Palatino Linotype"/>
              </a:rPr>
              <a:t>&lt;!—</a:t>
            </a:r>
            <a:r>
              <a:rPr lang="zh-CN" altLang="zh-CN" sz="1800" b="1" kern="100">
                <a:solidFill>
                  <a:prstClr val="black"/>
                </a:solidFill>
                <a:latin typeface="Palatino Linotype"/>
              </a:rPr>
              <a:t>从</a:t>
            </a:r>
            <a:r>
              <a:rPr lang="en-US" altLang="zh-CN" sz="1800" b="1" kern="100" err="1">
                <a:solidFill>
                  <a:prstClr val="black"/>
                </a:solidFill>
                <a:latin typeface="Palatino Linotype"/>
              </a:rPr>
              <a:t>sdcard</a:t>
            </a:r>
            <a:r>
              <a:rPr lang="zh-CN" altLang="zh-CN" sz="1800" b="1" kern="100">
                <a:solidFill>
                  <a:prstClr val="black"/>
                </a:solidFill>
                <a:latin typeface="Palatino Linotype"/>
              </a:rPr>
              <a:t>中读取数据的权限</a:t>
            </a:r>
            <a:r>
              <a:rPr lang="en-US" altLang="zh-CN" sz="1800" b="1" kern="100">
                <a:solidFill>
                  <a:prstClr val="black"/>
                </a:solidFill>
                <a:latin typeface="Palatino Linotype"/>
              </a:rPr>
              <a:t> --&gt;</a:t>
            </a:r>
            <a:endParaRPr lang="zh-CN" altLang="zh-CN" sz="1800" b="1" kern="100">
              <a:solidFill>
                <a:prstClr val="black"/>
              </a:solidFill>
              <a:latin typeface="Palatino Linotype"/>
            </a:endParaRPr>
          </a:p>
          <a:p>
            <a:pPr algn="l" fontAlgn="auto">
              <a:lnSpc>
                <a:spcPct val="120000"/>
              </a:lnSpc>
              <a:spcBef>
                <a:spcPts val="0"/>
              </a:spcBef>
              <a:spcAft>
                <a:spcPts val="0"/>
              </a:spcAft>
            </a:pPr>
            <a:r>
              <a:rPr lang="en-US" altLang="zh-CN" sz="1800" b="1" kern="100">
                <a:solidFill>
                  <a:prstClr val="black"/>
                </a:solidFill>
                <a:latin typeface="Palatino Linotype"/>
              </a:rPr>
              <a:t>&lt;uses-permission</a:t>
            </a:r>
            <a:r>
              <a:rPr lang="zh-CN" altLang="en-US" sz="1800" b="1" kern="100">
                <a:solidFill>
                  <a:prstClr val="black"/>
                </a:solidFill>
                <a:latin typeface="Palatino Linotype"/>
              </a:rPr>
              <a:t> </a:t>
            </a:r>
            <a:r>
              <a:rPr lang="en-US" altLang="zh-CN" sz="1800" b="1" kern="100" err="1">
                <a:solidFill>
                  <a:prstClr val="black"/>
                </a:solidFill>
                <a:latin typeface="Palatino Linotype"/>
              </a:rPr>
              <a:t>android:name</a:t>
            </a:r>
            <a:r>
              <a:rPr lang="zh-CN" altLang="en-US" sz="1800" b="1" kern="100">
                <a:solidFill>
                  <a:prstClr val="black"/>
                </a:solidFill>
                <a:latin typeface="Palatino Linotype"/>
              </a:rPr>
              <a:t> </a:t>
            </a:r>
            <a:r>
              <a:rPr lang="en-US" altLang="zh-CN" sz="1800" b="1" kern="100">
                <a:solidFill>
                  <a:prstClr val="black"/>
                </a:solidFill>
                <a:latin typeface="Palatino Linotype"/>
              </a:rPr>
              <a:t>=</a:t>
            </a:r>
            <a:r>
              <a:rPr lang="zh-CN" altLang="en-US" sz="1800" b="1" kern="100">
                <a:solidFill>
                  <a:prstClr val="black"/>
                </a:solidFill>
                <a:latin typeface="Palatino Linotype"/>
              </a:rPr>
              <a:t> </a:t>
            </a:r>
            <a:r>
              <a:rPr lang="en-US" altLang="zh-CN" sz="1800" b="1" kern="100">
                <a:solidFill>
                  <a:prstClr val="black"/>
                </a:solidFill>
                <a:latin typeface="Palatino Linotype"/>
              </a:rPr>
              <a:t>"</a:t>
            </a:r>
            <a:r>
              <a:rPr lang="en-US" altLang="zh-CN" sz="1800" b="1" kern="100" err="1">
                <a:solidFill>
                  <a:prstClr val="black"/>
                </a:solidFill>
                <a:latin typeface="Palatino Linotype"/>
              </a:rPr>
              <a:t>android.permission</a:t>
            </a:r>
            <a:r>
              <a:rPr lang="en-US" altLang="zh-CN" sz="1800" b="1" kern="100">
                <a:solidFill>
                  <a:prstClr val="black"/>
                </a:solidFill>
                <a:latin typeface="Palatino Linotype"/>
              </a:rPr>
              <a:t>. READ_EXTERNAL_STORAGE " /&gt;</a:t>
            </a:r>
            <a:endParaRPr lang="zh-CN" altLang="zh-CN" sz="1800" b="1" kern="100">
              <a:solidFill>
                <a:prstClr val="black"/>
              </a:solidFill>
              <a:latin typeface="Palatino Linotype"/>
              <a:cs typeface="Times New Roman" panose="02020603050405020304" pitchFamily="18" charset="0"/>
            </a:endParaRPr>
          </a:p>
        </p:txBody>
      </p:sp>
    </p:spTree>
    <p:extLst>
      <p:ext uri="{BB962C8B-B14F-4D97-AF65-F5344CB8AC3E}">
        <p14:creationId xmlns:p14="http://schemas.microsoft.com/office/powerpoint/2010/main" val="11636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en-US" altLang="zh-CN" dirty="0"/>
              <a:t>5. </a:t>
            </a:r>
            <a:r>
              <a:rPr lang="zh-CN" altLang="en-US" dirty="0"/>
              <a:t>将文件存储到</a:t>
            </a:r>
            <a:r>
              <a:rPr lang="zh-CN" altLang="en-US" b="0" dirty="0"/>
              <a:t>外部存储</a:t>
            </a:r>
            <a:endParaRPr lang="zh-CN" altLang="en-US" dirty="0"/>
          </a:p>
        </p:txBody>
      </p:sp>
      <p:sp>
        <p:nvSpPr>
          <p:cNvPr id="4" name="内容占位符 2"/>
          <p:cNvSpPr txBox="1">
            <a:spLocks/>
          </p:cNvSpPr>
          <p:nvPr/>
        </p:nvSpPr>
        <p:spPr>
          <a:xfrm>
            <a:off x="473122" y="765994"/>
            <a:ext cx="8473363" cy="4398044"/>
          </a:xfrm>
          <a:prstGeom prst="rect">
            <a:avLst/>
          </a:prstGeom>
          <a:solidFill>
            <a:schemeClr val="accent2">
              <a:lumMod val="20000"/>
              <a:lumOff val="80000"/>
            </a:schemeClr>
          </a:solidFill>
          <a:ln>
            <a:solidFill>
              <a:srgbClr val="0033CC"/>
            </a:solidFill>
          </a:ln>
        </p:spPr>
        <p:txBody>
          <a:bodyPr vert="horz" lIns="53492" tIns="26747" rIns="53492" bIns="26747">
            <a:noAutofit/>
          </a:bodyPr>
          <a:lstStyle>
            <a:lvl1pPr marL="213970" indent="-213970" algn="l" rtl="0" eaLnBrk="1" latinLnBrk="0" hangingPunct="1">
              <a:spcBef>
                <a:spcPct val="20000"/>
              </a:spcBef>
              <a:buClr>
                <a:schemeClr val="accent3"/>
              </a:buClr>
              <a:buSzPct val="95000"/>
              <a:buFont typeface="Wingdings 2"/>
              <a:buChar char=""/>
              <a:defRPr kumimoji="0" sz="2600" b="1"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2400" b="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2000" kern="1200" baseline="0">
                <a:solidFill>
                  <a:schemeClr val="tx1"/>
                </a:solidFill>
                <a:latin typeface="+mn-lt"/>
                <a:ea typeface="微软雅黑" pitchFamily="34" charset="-122"/>
                <a:cs typeface="+mn-cs"/>
              </a:defRPr>
            </a:lvl3pPr>
            <a:lvl4pPr marL="927202" indent="-164043"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a:lstStyle>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String environment</a:t>
            </a:r>
            <a:r>
              <a:rPr lang="zh-CN" altLang="en-US" sz="1950" dirty="0">
                <a:solidFill>
                  <a:prstClr val="black"/>
                </a:solidFill>
                <a:latin typeface="Palatino Linotype"/>
                <a:ea typeface="宋体" panose="02010600030101010101" pitchFamily="2" charset="-122"/>
              </a:rPr>
              <a:t> </a:t>
            </a:r>
            <a:r>
              <a:rPr lang="en-US" altLang="zh-CN" sz="1950" dirty="0">
                <a:solidFill>
                  <a:prstClr val="black"/>
                </a:solidFill>
                <a:latin typeface="Palatino Linotype"/>
                <a:ea typeface="宋体" panose="02010600030101010101" pitchFamily="2" charset="-122"/>
              </a:rPr>
              <a:t>=</a:t>
            </a:r>
            <a:r>
              <a:rPr lang="zh-CN" altLang="en-US"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Environment.</a:t>
            </a:r>
            <a:r>
              <a:rPr lang="en-US" altLang="zh-CN" sz="1950" dirty="0" err="1">
                <a:solidFill>
                  <a:srgbClr val="5B42EE"/>
                </a:solidFill>
                <a:latin typeface="Palatino Linotype"/>
                <a:ea typeface="宋体" panose="02010600030101010101" pitchFamily="2" charset="-122"/>
              </a:rPr>
              <a:t>getExternalStorageState</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if(</a:t>
            </a:r>
            <a:r>
              <a:rPr lang="en-US" altLang="zh-CN" sz="1950" dirty="0" err="1">
                <a:solidFill>
                  <a:srgbClr val="FF0000"/>
                </a:solidFill>
                <a:latin typeface="Palatino Linotype"/>
                <a:ea typeface="宋体" panose="02010600030101010101" pitchFamily="2" charset="-122"/>
              </a:rPr>
              <a:t>Environment.MEDIA_MOUNTED.equals</a:t>
            </a:r>
            <a:r>
              <a:rPr lang="en-US" altLang="zh-CN" sz="1950" dirty="0">
                <a:solidFill>
                  <a:srgbClr val="FF0000"/>
                </a:solidFill>
                <a:latin typeface="Palatino Linotype"/>
                <a:ea typeface="宋体" panose="02010600030101010101" pitchFamily="2" charset="-122"/>
              </a:rPr>
              <a:t>(environment)</a:t>
            </a:r>
            <a:r>
              <a:rPr lang="en-US" altLang="zh-CN" sz="1950" dirty="0">
                <a:solidFill>
                  <a:prstClr val="black"/>
                </a:solidFill>
                <a:latin typeface="Palatino Linotype"/>
                <a:ea typeface="宋体" panose="02010600030101010101" pitchFamily="2" charset="-122"/>
              </a:rPr>
              <a:t>) {</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a:solidFill>
                  <a:srgbClr val="00B050"/>
                </a:solidFill>
                <a:latin typeface="Palatino Linotype"/>
                <a:ea typeface="宋体" panose="02010600030101010101" pitchFamily="2" charset="-122"/>
              </a:rPr>
              <a:t>//</a:t>
            </a:r>
            <a:r>
              <a:rPr lang="zh-CN" altLang="zh-CN" sz="1950" dirty="0">
                <a:solidFill>
                  <a:srgbClr val="00B050"/>
                </a:solidFill>
                <a:latin typeface="Palatino Linotype"/>
                <a:ea typeface="宋体" panose="02010600030101010101" pitchFamily="2" charset="-122"/>
              </a:rPr>
              <a:t>外部设备可以进行读写操作</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File </a:t>
            </a:r>
            <a:r>
              <a:rPr lang="en-US" altLang="zh-CN" sz="1950" dirty="0" err="1">
                <a:solidFill>
                  <a:prstClr val="black"/>
                </a:solidFill>
                <a:latin typeface="Palatino Linotype"/>
                <a:ea typeface="宋体" panose="02010600030101010101" pitchFamily="2" charset="-122"/>
              </a:rPr>
              <a:t>sd_path</a:t>
            </a:r>
            <a:r>
              <a:rPr lang="en-US" altLang="zh-CN" sz="1950" dirty="0">
                <a:solidFill>
                  <a:prstClr val="black"/>
                </a:solidFill>
                <a:latin typeface="Palatino Linotype"/>
                <a:ea typeface="宋体" panose="02010600030101010101" pitchFamily="2" charset="-122"/>
              </a:rPr>
              <a:t> =</a:t>
            </a:r>
            <a:r>
              <a:rPr lang="en-US" altLang="zh-CN" sz="2000" dirty="0" err="1">
                <a:solidFill>
                  <a:srgbClr val="FF0000"/>
                </a:solidFill>
              </a:rPr>
              <a:t>getExternalFilesDir</a:t>
            </a:r>
            <a:r>
              <a:rPr lang="en-US" altLang="zh-CN" sz="2000" dirty="0">
                <a:solidFill>
                  <a:prstClr val="black"/>
                </a:solidFill>
              </a:rPr>
              <a:t>("myself");</a:t>
            </a:r>
            <a:endParaRPr lang="en-US"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File </a:t>
            </a:r>
            <a:r>
              <a:rPr lang="en-US" altLang="zh-CN" sz="1950" dirty="0" err="1">
                <a:solidFill>
                  <a:prstClr val="black"/>
                </a:solidFill>
                <a:latin typeface="Palatino Linotype"/>
                <a:ea typeface="宋体" panose="02010600030101010101" pitchFamily="2" charset="-122"/>
              </a:rPr>
              <a:t>file</a:t>
            </a:r>
            <a:r>
              <a:rPr lang="en-US" altLang="zh-CN" sz="1950" dirty="0">
                <a:solidFill>
                  <a:prstClr val="black"/>
                </a:solidFill>
                <a:latin typeface="Palatino Linotype"/>
                <a:ea typeface="宋体" panose="02010600030101010101" pitchFamily="2" charset="-122"/>
              </a:rPr>
              <a:t> = new </a:t>
            </a:r>
            <a:r>
              <a:rPr lang="en-US" altLang="zh-CN" sz="1950" dirty="0">
                <a:solidFill>
                  <a:srgbClr val="7030A0"/>
                </a:solidFill>
                <a:latin typeface="Palatino Linotype"/>
                <a:ea typeface="宋体" panose="02010600030101010101" pitchFamily="2" charset="-122"/>
              </a:rPr>
              <a:t>File(</a:t>
            </a:r>
            <a:r>
              <a:rPr lang="en-US" altLang="zh-CN" sz="1950" dirty="0" err="1">
                <a:solidFill>
                  <a:srgbClr val="7030A0"/>
                </a:solidFill>
                <a:latin typeface="Palatino Linotype"/>
                <a:ea typeface="宋体" panose="02010600030101010101" pitchFamily="2" charset="-122"/>
              </a:rPr>
              <a:t>sd_path,"test.txt</a:t>
            </a:r>
            <a:r>
              <a:rPr lang="en-US" altLang="zh-CN" sz="1950" dirty="0">
                <a:solidFill>
                  <a:srgbClr val="7030A0"/>
                </a:solidFill>
                <a:latin typeface="Palatino Linotype"/>
                <a:ea typeface="宋体" panose="02010600030101010101" pitchFamily="2" charset="-122"/>
              </a:rPr>
              <a:t>");</a:t>
            </a:r>
            <a:endParaRPr lang="zh-CN" altLang="zh-CN" sz="1950" dirty="0">
              <a:solidFill>
                <a:srgbClr val="7030A0"/>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String str</a:t>
            </a:r>
            <a:r>
              <a:rPr lang="zh-CN" altLang="en-US" sz="1950" dirty="0">
                <a:solidFill>
                  <a:prstClr val="black"/>
                </a:solidFill>
                <a:latin typeface="Palatino Linotype"/>
                <a:ea typeface="宋体" panose="02010600030101010101" pitchFamily="2" charset="-122"/>
              </a:rPr>
              <a:t> </a:t>
            </a:r>
            <a:r>
              <a:rPr lang="en-US" altLang="zh-CN" sz="1950" dirty="0">
                <a:solidFill>
                  <a:prstClr val="black"/>
                </a:solidFill>
                <a:latin typeface="Palatino Linotype"/>
                <a:ea typeface="宋体" panose="02010600030101010101" pitchFamily="2" charset="-122"/>
              </a:rPr>
              <a:t>=</a:t>
            </a:r>
            <a:r>
              <a:rPr lang="zh-CN" altLang="en-US" sz="1950" dirty="0">
                <a:solidFill>
                  <a:prstClr val="black"/>
                </a:solidFill>
                <a:latin typeface="Palatino Linotype"/>
                <a:ea typeface="宋体" panose="02010600030101010101" pitchFamily="2" charset="-122"/>
              </a:rPr>
              <a:t> </a:t>
            </a:r>
            <a:r>
              <a:rPr lang="en-US" altLang="zh-CN" sz="1950" dirty="0">
                <a:solidFill>
                  <a:prstClr val="black"/>
                </a:solidFill>
                <a:latin typeface="Palatino Linotype"/>
                <a:ea typeface="宋体" panose="02010600030101010101" pitchFamily="2" charset="-122"/>
              </a:rPr>
              <a:t>"Android";</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FileOutputStream</a:t>
            </a: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fos</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try{</a:t>
            </a:r>
            <a:r>
              <a:rPr lang="en-US" altLang="zh-CN" sz="1950" dirty="0">
                <a:solidFill>
                  <a:srgbClr val="FF0000"/>
                </a:solidFill>
                <a:latin typeface="Palatino Linotype"/>
                <a:ea typeface="宋体" panose="02010600030101010101" pitchFamily="2" charset="-122"/>
              </a:rPr>
              <a:t>//</a:t>
            </a:r>
            <a:r>
              <a:rPr lang="zh-CN" altLang="zh-CN" sz="1950" dirty="0">
                <a:solidFill>
                  <a:srgbClr val="FF0000"/>
                </a:solidFill>
                <a:latin typeface="Palatino Linotype"/>
                <a:ea typeface="宋体" panose="02010600030101010101" pitchFamily="2" charset="-122"/>
              </a:rPr>
              <a:t>写入数据</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fos</a:t>
            </a:r>
            <a:r>
              <a:rPr lang="en-US" altLang="zh-CN" sz="1950" dirty="0">
                <a:solidFill>
                  <a:prstClr val="black"/>
                </a:solidFill>
                <a:latin typeface="Palatino Linotype"/>
                <a:ea typeface="宋体" panose="02010600030101010101" pitchFamily="2" charset="-122"/>
              </a:rPr>
              <a:t> = new </a:t>
            </a:r>
            <a:r>
              <a:rPr lang="en-US" altLang="zh-CN" sz="1950" dirty="0" err="1">
                <a:solidFill>
                  <a:srgbClr val="C00000"/>
                </a:solidFill>
                <a:latin typeface="Palatino Linotype"/>
                <a:ea typeface="宋体" panose="02010600030101010101" pitchFamily="2" charset="-122"/>
              </a:rPr>
              <a:t>FileOutputStream</a:t>
            </a:r>
            <a:r>
              <a:rPr lang="en-US" altLang="zh-CN" sz="1950" dirty="0">
                <a:solidFill>
                  <a:prstClr val="black"/>
                </a:solidFill>
                <a:latin typeface="Palatino Linotype"/>
                <a:ea typeface="宋体" panose="02010600030101010101" pitchFamily="2" charset="-122"/>
              </a:rPr>
              <a:t>(file);</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OutputStreamWriter</a:t>
            </a: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osw</a:t>
            </a:r>
            <a:r>
              <a:rPr lang="en-US" altLang="zh-CN" sz="1950" dirty="0">
                <a:solidFill>
                  <a:prstClr val="black"/>
                </a:solidFill>
                <a:latin typeface="Palatino Linotype"/>
                <a:ea typeface="宋体" panose="02010600030101010101" pitchFamily="2" charset="-122"/>
              </a:rPr>
              <a:t> = new </a:t>
            </a:r>
            <a:r>
              <a:rPr lang="en-US" altLang="zh-CN" sz="1950" dirty="0" err="1">
                <a:solidFill>
                  <a:prstClr val="black"/>
                </a:solidFill>
                <a:latin typeface="Palatino Linotype"/>
                <a:ea typeface="宋体" panose="02010600030101010101" pitchFamily="2" charset="-122"/>
              </a:rPr>
              <a:t>OutputStreamWriter</a:t>
            </a:r>
            <a:r>
              <a:rPr lang="en-US" altLang="zh-CN" sz="1950" dirty="0">
                <a:solidFill>
                  <a:prstClr val="black"/>
                </a:solidFill>
                <a:latin typeface="Palatino Linotype"/>
                <a:ea typeface="宋体" panose="02010600030101010101" pitchFamily="2" charset="-122"/>
              </a:rPr>
              <a:t>(</a:t>
            </a:r>
            <a:r>
              <a:rPr lang="en-US" altLang="zh-CN" sz="1950" dirty="0" err="1">
                <a:solidFill>
                  <a:prstClr val="black"/>
                </a:solidFill>
                <a:latin typeface="Palatino Linotype"/>
                <a:ea typeface="宋体" panose="02010600030101010101" pitchFamily="2" charset="-122"/>
              </a:rPr>
              <a:t>fos</a:t>
            </a:r>
            <a:r>
              <a:rPr lang="en-US" altLang="zh-CN" sz="1950" dirty="0">
                <a:solidFill>
                  <a:prstClr val="black"/>
                </a:solidFill>
                <a:latin typeface="Palatino Linotype"/>
                <a:ea typeface="宋体" panose="02010600030101010101" pitchFamily="2" charset="-122"/>
              </a:rPr>
              <a:t>);</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osw.write</a:t>
            </a:r>
            <a:r>
              <a:rPr lang="en-US" altLang="zh-CN" sz="1950" dirty="0">
                <a:solidFill>
                  <a:prstClr val="black"/>
                </a:solidFill>
                <a:latin typeface="Palatino Linotype"/>
                <a:ea typeface="宋体" panose="02010600030101010101" pitchFamily="2" charset="-122"/>
              </a:rPr>
              <a:t>(str);</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osw.flush</a:t>
            </a: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osw.close</a:t>
            </a: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fos.close</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}catch(Exception exception){</a:t>
            </a:r>
            <a:r>
              <a:rPr lang="en-US" altLang="zh-CN" sz="1950" dirty="0" err="1">
                <a:solidFill>
                  <a:prstClr val="black"/>
                </a:solidFill>
                <a:latin typeface="Palatino Linotype"/>
                <a:ea typeface="宋体" panose="02010600030101010101" pitchFamily="2" charset="-122"/>
              </a:rPr>
              <a:t>exception.printStackTrace</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a:t>
            </a:r>
            <a:endParaRPr lang="zh-CN" altLang="en-US" sz="1950" dirty="0">
              <a:solidFill>
                <a:prstClr val="black"/>
              </a:solidFill>
              <a:latin typeface="Palatino Linotype"/>
              <a:ea typeface="宋体" panose="02010600030101010101" pitchFamily="2" charset="-122"/>
            </a:endParaRPr>
          </a:p>
        </p:txBody>
      </p:sp>
    </p:spTree>
    <p:extLst>
      <p:ext uri="{BB962C8B-B14F-4D97-AF65-F5344CB8AC3E}">
        <p14:creationId xmlns:p14="http://schemas.microsoft.com/office/powerpoint/2010/main" val="123711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en-US" altLang="zh-CN" dirty="0"/>
              <a:t>6. </a:t>
            </a:r>
            <a:r>
              <a:rPr lang="zh-CN" altLang="en-US" dirty="0"/>
              <a:t>从外部存储读取文件存储</a:t>
            </a:r>
          </a:p>
        </p:txBody>
      </p:sp>
      <p:sp>
        <p:nvSpPr>
          <p:cNvPr id="4" name="内容占位符 2"/>
          <p:cNvSpPr txBox="1">
            <a:spLocks/>
          </p:cNvSpPr>
          <p:nvPr/>
        </p:nvSpPr>
        <p:spPr>
          <a:xfrm>
            <a:off x="484948" y="733632"/>
            <a:ext cx="8658458" cy="4291627"/>
          </a:xfrm>
          <a:prstGeom prst="rect">
            <a:avLst/>
          </a:prstGeom>
          <a:solidFill>
            <a:schemeClr val="accent2">
              <a:lumMod val="20000"/>
              <a:lumOff val="80000"/>
            </a:schemeClr>
          </a:solidFill>
          <a:ln>
            <a:solidFill>
              <a:srgbClr val="0033CC"/>
            </a:solidFill>
          </a:ln>
        </p:spPr>
        <p:txBody>
          <a:bodyPr vert="horz" lIns="53492" tIns="26747" rIns="53492" bIns="26747">
            <a:noAutofit/>
          </a:bodyPr>
          <a:lstStyle>
            <a:lvl1pPr marL="213970" indent="-213970" algn="l" rtl="0" eaLnBrk="1" latinLnBrk="0" hangingPunct="1">
              <a:spcBef>
                <a:spcPct val="20000"/>
              </a:spcBef>
              <a:buClr>
                <a:schemeClr val="accent3"/>
              </a:buClr>
              <a:buSzPct val="95000"/>
              <a:buFont typeface="Wingdings 2"/>
              <a:buChar char=""/>
              <a:defRPr kumimoji="0" sz="2600" b="1" kern="1200">
                <a:solidFill>
                  <a:schemeClr val="tx1"/>
                </a:solidFill>
                <a:latin typeface="+mn-lt"/>
                <a:ea typeface="+mn-ea"/>
                <a:cs typeface="+mn-cs"/>
              </a:defRPr>
            </a:lvl1pPr>
            <a:lvl2pPr marL="499262" indent="-192573" algn="l" rtl="0" eaLnBrk="1" latinLnBrk="0" hangingPunct="1">
              <a:spcBef>
                <a:spcPct val="20000"/>
              </a:spcBef>
              <a:buClr>
                <a:schemeClr val="accent1"/>
              </a:buClr>
              <a:buSzPct val="85000"/>
              <a:buFont typeface="Wingdings 2"/>
              <a:buChar char=""/>
              <a:defRPr kumimoji="0" sz="2400" b="0" kern="1200">
                <a:solidFill>
                  <a:schemeClr val="tx1"/>
                </a:solidFill>
                <a:latin typeface="+mn-lt"/>
                <a:ea typeface="+mn-ea"/>
                <a:cs typeface="+mn-cs"/>
              </a:defRPr>
            </a:lvl2pPr>
            <a:lvl3pPr marL="713232" indent="-192573" algn="l" rtl="0" eaLnBrk="1" latinLnBrk="0" hangingPunct="1">
              <a:spcBef>
                <a:spcPct val="20000"/>
              </a:spcBef>
              <a:buClr>
                <a:schemeClr val="accent2"/>
              </a:buClr>
              <a:buSzPct val="70000"/>
              <a:buFont typeface="Wingdings 2"/>
              <a:buChar char=""/>
              <a:defRPr kumimoji="0" sz="2000" kern="1200" baseline="0">
                <a:solidFill>
                  <a:schemeClr val="tx1"/>
                </a:solidFill>
                <a:latin typeface="+mn-lt"/>
                <a:ea typeface="微软雅黑" pitchFamily="34" charset="-122"/>
                <a:cs typeface="+mn-cs"/>
              </a:defRPr>
            </a:lvl3pPr>
            <a:lvl4pPr marL="927202" indent="-164043"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141171" indent="-164043"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355141" indent="-164043" algn="l" rtl="0" eaLnBrk="1" latinLnBrk="0" hangingPunct="1">
              <a:spcBef>
                <a:spcPct val="20000"/>
              </a:spcBef>
              <a:buClr>
                <a:schemeClr val="accent5"/>
              </a:buClr>
              <a:buSzPct val="80000"/>
              <a:buFont typeface="Wingdings 2"/>
              <a:buChar char=""/>
              <a:defRPr kumimoji="0" sz="1400" kern="1200">
                <a:solidFill>
                  <a:schemeClr val="tx1"/>
                </a:solidFill>
                <a:latin typeface="+mn-lt"/>
                <a:ea typeface="+mn-ea"/>
                <a:cs typeface="+mn-cs"/>
              </a:defRPr>
            </a:lvl6pPr>
            <a:lvl7pPr marL="1497787" indent="-142646"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711757" indent="-142646"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925726" indent="-142646" algn="l" rtl="0" eaLnBrk="1" latinLnBrk="0" hangingPunct="1">
              <a:spcBef>
                <a:spcPct val="20000"/>
              </a:spcBef>
              <a:buClr>
                <a:schemeClr val="tx2"/>
              </a:buClr>
              <a:buFontTx/>
              <a:buChar char="•"/>
              <a:defRPr kumimoji="0" sz="1100" kern="1200" baseline="0">
                <a:solidFill>
                  <a:schemeClr val="tx1"/>
                </a:solidFill>
                <a:latin typeface="+mn-lt"/>
                <a:ea typeface="+mn-ea"/>
                <a:cs typeface="+mn-cs"/>
              </a:defRPr>
            </a:lvl9pPr>
          </a:lstStyle>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String environment = </a:t>
            </a:r>
            <a:r>
              <a:rPr lang="en-US" altLang="zh-CN" sz="1950" dirty="0" err="1">
                <a:solidFill>
                  <a:prstClr val="black"/>
                </a:solidFill>
                <a:latin typeface="Palatino Linotype"/>
                <a:ea typeface="宋体" panose="02010600030101010101" pitchFamily="2" charset="-122"/>
              </a:rPr>
              <a:t>Environment.getExternalStorageState</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if(</a:t>
            </a:r>
            <a:r>
              <a:rPr lang="en-US" altLang="zh-CN" sz="1950" dirty="0" err="1">
                <a:solidFill>
                  <a:prstClr val="black"/>
                </a:solidFill>
                <a:latin typeface="Palatino Linotype"/>
                <a:ea typeface="宋体" panose="02010600030101010101" pitchFamily="2" charset="-122"/>
              </a:rPr>
              <a:t>Environment.MEDIA_MOUNTED.equals</a:t>
            </a:r>
            <a:r>
              <a:rPr lang="en-US" altLang="zh-CN" sz="1950" dirty="0">
                <a:solidFill>
                  <a:prstClr val="black"/>
                </a:solidFill>
                <a:latin typeface="Palatino Linotype"/>
                <a:ea typeface="宋体" panose="02010600030101010101" pitchFamily="2" charset="-122"/>
              </a:rPr>
              <a:t>(environment)) {</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File </a:t>
            </a:r>
            <a:r>
              <a:rPr lang="en-US" altLang="zh-CN" sz="1950" dirty="0" err="1">
                <a:solidFill>
                  <a:prstClr val="black"/>
                </a:solidFill>
                <a:latin typeface="Palatino Linotype"/>
                <a:ea typeface="宋体" panose="02010600030101010101" pitchFamily="2" charset="-122"/>
              </a:rPr>
              <a:t>sd_path</a:t>
            </a:r>
            <a:r>
              <a:rPr lang="en-US" altLang="zh-CN" sz="1950" dirty="0">
                <a:solidFill>
                  <a:prstClr val="black"/>
                </a:solidFill>
                <a:latin typeface="Palatino Linotype"/>
                <a:ea typeface="宋体" panose="02010600030101010101" pitchFamily="2" charset="-122"/>
              </a:rPr>
              <a:t> = </a:t>
            </a:r>
            <a:r>
              <a:rPr lang="en-US" altLang="zh-CN" sz="2000" dirty="0" err="1">
                <a:solidFill>
                  <a:srgbClr val="FF0000"/>
                </a:solidFill>
              </a:rPr>
              <a:t>getExternalFilesDir</a:t>
            </a:r>
            <a:r>
              <a:rPr lang="en-US" altLang="zh-CN" sz="2000" dirty="0">
                <a:solidFill>
                  <a:prstClr val="black"/>
                </a:solidFill>
              </a:rPr>
              <a:t>("myself");</a:t>
            </a:r>
            <a:endParaRPr lang="en-US"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File </a:t>
            </a:r>
            <a:r>
              <a:rPr lang="en-US" altLang="zh-CN" sz="1950" dirty="0" err="1">
                <a:solidFill>
                  <a:prstClr val="black"/>
                </a:solidFill>
                <a:latin typeface="Palatino Linotype"/>
                <a:ea typeface="宋体" panose="02010600030101010101" pitchFamily="2" charset="-122"/>
              </a:rPr>
              <a:t>file</a:t>
            </a:r>
            <a:r>
              <a:rPr lang="en-US" altLang="zh-CN" sz="1950" dirty="0">
                <a:solidFill>
                  <a:prstClr val="black"/>
                </a:solidFill>
                <a:latin typeface="Palatino Linotype"/>
                <a:ea typeface="宋体" panose="02010600030101010101" pitchFamily="2" charset="-122"/>
              </a:rPr>
              <a:t> = new File(</a:t>
            </a:r>
            <a:r>
              <a:rPr lang="en-US" altLang="zh-CN" sz="1950" dirty="0" err="1">
                <a:solidFill>
                  <a:prstClr val="black"/>
                </a:solidFill>
                <a:latin typeface="Palatino Linotype"/>
                <a:ea typeface="宋体" panose="02010600030101010101" pitchFamily="2" charset="-122"/>
              </a:rPr>
              <a:t>sd_path,"test.txt</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FileInputStream</a:t>
            </a: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fis</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try{</a:t>
            </a:r>
            <a:r>
              <a:rPr lang="en-US" altLang="zh-CN" sz="1950" dirty="0">
                <a:solidFill>
                  <a:srgbClr val="FF0000"/>
                </a:solidFill>
                <a:latin typeface="宋体" panose="02010600030101010101" pitchFamily="2" charset="-122"/>
                <a:ea typeface="宋体" panose="02010600030101010101" pitchFamily="2" charset="-122"/>
              </a:rPr>
              <a:t>//</a:t>
            </a:r>
            <a:r>
              <a:rPr lang="zh-CN" altLang="zh-CN" sz="1950" dirty="0">
                <a:solidFill>
                  <a:srgbClr val="FF0000"/>
                </a:solidFill>
                <a:latin typeface="宋体" panose="02010600030101010101" pitchFamily="2" charset="-122"/>
                <a:ea typeface="宋体" panose="02010600030101010101" pitchFamily="2" charset="-122"/>
              </a:rPr>
              <a:t>读取文件</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fis</a:t>
            </a:r>
            <a:r>
              <a:rPr lang="en-US" altLang="zh-CN" sz="1950" dirty="0">
                <a:solidFill>
                  <a:prstClr val="black"/>
                </a:solidFill>
                <a:latin typeface="Palatino Linotype"/>
                <a:ea typeface="宋体" panose="02010600030101010101" pitchFamily="2" charset="-122"/>
              </a:rPr>
              <a:t> = new </a:t>
            </a:r>
            <a:r>
              <a:rPr lang="en-US" altLang="zh-CN" sz="1950" dirty="0" err="1">
                <a:solidFill>
                  <a:srgbClr val="C00000"/>
                </a:solidFill>
                <a:latin typeface="Palatino Linotype"/>
                <a:ea typeface="宋体" panose="02010600030101010101" pitchFamily="2" charset="-122"/>
              </a:rPr>
              <a:t>FileInputStream</a:t>
            </a:r>
            <a:r>
              <a:rPr lang="en-US" altLang="zh-CN" sz="1950" dirty="0">
                <a:solidFill>
                  <a:prstClr val="black"/>
                </a:solidFill>
                <a:latin typeface="Palatino Linotype"/>
                <a:ea typeface="宋体" panose="02010600030101010101" pitchFamily="2" charset="-122"/>
              </a:rPr>
              <a:t>(file);</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InputStreamReader</a:t>
            </a: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isr</a:t>
            </a:r>
            <a:r>
              <a:rPr lang="en-US" altLang="zh-CN" sz="1950" dirty="0">
                <a:solidFill>
                  <a:prstClr val="black"/>
                </a:solidFill>
                <a:latin typeface="Palatino Linotype"/>
                <a:ea typeface="宋体" panose="02010600030101010101" pitchFamily="2" charset="-122"/>
              </a:rPr>
              <a:t> = new </a:t>
            </a:r>
            <a:r>
              <a:rPr lang="en-US" altLang="zh-CN" sz="1950" dirty="0" err="1">
                <a:solidFill>
                  <a:prstClr val="black"/>
                </a:solidFill>
                <a:latin typeface="Palatino Linotype"/>
                <a:ea typeface="宋体" panose="02010600030101010101" pitchFamily="2" charset="-122"/>
              </a:rPr>
              <a:t>InputStreamReader</a:t>
            </a:r>
            <a:r>
              <a:rPr lang="en-US" altLang="zh-CN" sz="1950" dirty="0">
                <a:solidFill>
                  <a:prstClr val="black"/>
                </a:solidFill>
                <a:latin typeface="Palatino Linotype"/>
                <a:ea typeface="宋体" panose="02010600030101010101" pitchFamily="2" charset="-122"/>
              </a:rPr>
              <a:t>(fis,"UTF-8");</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char[] input = new char[</a:t>
            </a:r>
            <a:r>
              <a:rPr lang="en-US" altLang="zh-CN" sz="1950" dirty="0" err="1">
                <a:solidFill>
                  <a:prstClr val="black"/>
                </a:solidFill>
                <a:latin typeface="Palatino Linotype"/>
                <a:ea typeface="宋体" panose="02010600030101010101" pitchFamily="2" charset="-122"/>
              </a:rPr>
              <a:t>fis.available</a:t>
            </a:r>
            <a:r>
              <a:rPr lang="en-US" altLang="zh-CN" sz="1950" dirty="0">
                <a:solidFill>
                  <a:prstClr val="black"/>
                </a:solidFill>
                <a:latin typeface="Palatino Linotype"/>
                <a:ea typeface="宋体" panose="02010600030101010101" pitchFamily="2" charset="-122"/>
              </a:rPr>
              <a:t>()]; </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isr.read</a:t>
            </a:r>
            <a:r>
              <a:rPr lang="en-US" altLang="zh-CN" sz="1950" dirty="0">
                <a:solidFill>
                  <a:prstClr val="black"/>
                </a:solidFill>
                <a:latin typeface="Palatino Linotype"/>
                <a:ea typeface="宋体" panose="02010600030101010101" pitchFamily="2" charset="-122"/>
              </a:rPr>
              <a:t>(input); </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String s = new String(input);</a:t>
            </a: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isr.close</a:t>
            </a:r>
            <a:r>
              <a:rPr lang="en-US" altLang="zh-CN" sz="1950" dirty="0">
                <a:solidFill>
                  <a:prstClr val="black"/>
                </a:solidFill>
                <a:latin typeface="Palatino Linotype"/>
                <a:ea typeface="宋体" panose="02010600030101010101" pitchFamily="2" charset="-122"/>
              </a:rPr>
              <a:t>();    </a:t>
            </a:r>
            <a:r>
              <a:rPr lang="en-US" altLang="zh-CN" sz="1950" dirty="0" err="1">
                <a:solidFill>
                  <a:prstClr val="black"/>
                </a:solidFill>
                <a:latin typeface="Palatino Linotype"/>
                <a:ea typeface="宋体" panose="02010600030101010101" pitchFamily="2" charset="-122"/>
              </a:rPr>
              <a:t>fis.close</a:t>
            </a:r>
            <a:r>
              <a:rPr lang="en-US" altLang="zh-CN" sz="1950" dirty="0">
                <a:solidFill>
                  <a:prstClr val="black"/>
                </a:solidFill>
                <a:latin typeface="Palatino Linotype"/>
                <a:ea typeface="宋体" panose="02010600030101010101" pitchFamily="2" charset="-122"/>
              </a:rPr>
              <a:t>();</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}catch(Exception exception){  </a:t>
            </a:r>
            <a:r>
              <a:rPr lang="en-US" altLang="zh-CN" sz="1950" dirty="0" err="1">
                <a:solidFill>
                  <a:prstClr val="black"/>
                </a:solidFill>
                <a:latin typeface="Palatino Linotype"/>
                <a:ea typeface="宋体" panose="02010600030101010101" pitchFamily="2" charset="-122"/>
              </a:rPr>
              <a:t>exception.printStackTrace</a:t>
            </a:r>
            <a:r>
              <a:rPr lang="en-US" altLang="zh-CN" sz="1950" dirty="0">
                <a:solidFill>
                  <a:prstClr val="black"/>
                </a:solidFill>
                <a:latin typeface="Palatino Linotype"/>
                <a:ea typeface="宋体" panose="02010600030101010101" pitchFamily="2" charset="-122"/>
              </a:rPr>
              <a:t>(); 	}</a:t>
            </a:r>
            <a:endParaRPr lang="zh-CN" altLang="zh-CN" sz="1950" dirty="0">
              <a:solidFill>
                <a:prstClr val="black"/>
              </a:solidFill>
              <a:latin typeface="Palatino Linotype"/>
              <a:ea typeface="宋体" panose="02010600030101010101" pitchFamily="2" charset="-122"/>
            </a:endParaRPr>
          </a:p>
          <a:p>
            <a:pPr marL="0" indent="0" fontAlgn="auto">
              <a:spcBef>
                <a:spcPts val="0"/>
              </a:spcBef>
              <a:spcAft>
                <a:spcPts val="0"/>
              </a:spcAft>
              <a:buClr>
                <a:srgbClr val="C0CF3A"/>
              </a:buClr>
              <a:buNone/>
            </a:pPr>
            <a:r>
              <a:rPr lang="en-US" altLang="zh-CN" sz="1950" dirty="0">
                <a:solidFill>
                  <a:prstClr val="black"/>
                </a:solidFill>
                <a:latin typeface="Palatino Linotype"/>
                <a:ea typeface="宋体" panose="02010600030101010101" pitchFamily="2" charset="-122"/>
              </a:rPr>
              <a:t>}	</a:t>
            </a:r>
            <a:endParaRPr lang="zh-CN" altLang="en-US" sz="1950" dirty="0">
              <a:solidFill>
                <a:prstClr val="black"/>
              </a:solidFill>
              <a:latin typeface="Palatino Linotype"/>
              <a:ea typeface="宋体" panose="02010600030101010101" pitchFamily="2" charset="-122"/>
            </a:endParaRPr>
          </a:p>
        </p:txBody>
      </p:sp>
    </p:spTree>
    <p:extLst>
      <p:ext uri="{BB962C8B-B14F-4D97-AF65-F5344CB8AC3E}">
        <p14:creationId xmlns:p14="http://schemas.microsoft.com/office/powerpoint/2010/main" val="102876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AF4DA4-0463-4F59-8A67-F431AE9B9066}"/>
              </a:ext>
            </a:extLst>
          </p:cNvPr>
          <p:cNvSpPr>
            <a:spLocks noGrp="1"/>
          </p:cNvSpPr>
          <p:nvPr>
            <p:ph idx="1"/>
          </p:nvPr>
        </p:nvSpPr>
        <p:spPr/>
        <p:txBody>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APP</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将文件保存在外部存储公目录中，若此时我们卸载了该应用程序，我们保存数据的文件</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test.txt</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还在吗？</a:t>
            </a:r>
          </a:p>
          <a:p>
            <a:pPr marL="599732" lvl="1" indent="-385763">
              <a:buFont typeface="+mj-lt"/>
              <a:buAutoNum type="alphaUcPeriod"/>
            </a:pPr>
            <a:endParaRPr lang="en-US" altLang="zh-CN" sz="2100" b="1" dirty="0">
              <a:solidFill>
                <a:srgbClr val="000000"/>
              </a:solidFill>
              <a:latin typeface="+mn-ea"/>
              <a:sym typeface="Microsoft Yahei" panose="020B0503020204020204" pitchFamily="34" charset="-122"/>
            </a:endParaRPr>
          </a:p>
          <a:p>
            <a:pPr marL="599732" lvl="1" indent="-385763">
              <a:buFont typeface="+mj-lt"/>
              <a:buAutoNum type="alphaUcPeriod"/>
            </a:pPr>
            <a:r>
              <a:rPr lang="zh-CN" altLang="en-US" sz="2100" b="1" dirty="0">
                <a:solidFill>
                  <a:srgbClr val="000000"/>
                </a:solidFill>
                <a:latin typeface="+mn-ea"/>
                <a:sym typeface="Microsoft Yahei" panose="020B0503020204020204" pitchFamily="34" charset="-122"/>
              </a:rPr>
              <a:t>在</a:t>
            </a:r>
          </a:p>
          <a:p>
            <a:pPr marL="599732" lvl="1" indent="-385763">
              <a:buFont typeface="+mj-lt"/>
              <a:buAutoNum type="alphaUcPeriod"/>
            </a:pPr>
            <a:r>
              <a:rPr lang="zh-CN" altLang="en-US" sz="2100" b="1" dirty="0">
                <a:latin typeface="+mn-ea"/>
              </a:rPr>
              <a:t>不在</a:t>
            </a:r>
          </a:p>
        </p:txBody>
      </p:sp>
      <p:sp>
        <p:nvSpPr>
          <p:cNvPr id="3" name="标题 2">
            <a:extLst>
              <a:ext uri="{FF2B5EF4-FFF2-40B4-BE49-F238E27FC236}">
                <a16:creationId xmlns:a16="http://schemas.microsoft.com/office/drawing/2014/main" id="{3D443066-0E2E-41C0-85A1-6474573BBF66}"/>
              </a:ext>
            </a:extLst>
          </p:cNvPr>
          <p:cNvSpPr>
            <a:spLocks noGrp="1"/>
          </p:cNvSpPr>
          <p:nvPr>
            <p:ph type="title"/>
          </p:nvPr>
        </p:nvSpPr>
        <p:spPr/>
        <p:txBody>
          <a:bodyPr/>
          <a:lstStyle/>
          <a:p>
            <a:r>
              <a:rPr lang="zh-CN" altLang="en-US" dirty="0"/>
              <a:t>请反馈：</a:t>
            </a:r>
          </a:p>
        </p:txBody>
      </p:sp>
    </p:spTree>
    <p:extLst>
      <p:ext uri="{BB962C8B-B14F-4D97-AF65-F5344CB8AC3E}">
        <p14:creationId xmlns:p14="http://schemas.microsoft.com/office/powerpoint/2010/main" val="5116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6627AF2-BEEF-4C97-8BC8-7D916512DA30}"/>
              </a:ext>
            </a:extLst>
          </p:cNvPr>
          <p:cNvSpPr txBox="1"/>
          <p:nvPr>
            <p:custDataLst>
              <p:tags r:id="rId2"/>
            </p:custDataLst>
          </p:nvPr>
        </p:nvSpPr>
        <p:spPr>
          <a:xfrm>
            <a:off x="914876" y="476250"/>
            <a:ext cx="7314248" cy="1607344"/>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square" rtlCol="0" anchor="ctr" anchorCtr="0">
            <a:noAutofit/>
          </a:bodyPr>
          <a:lstStyle/>
          <a:p>
            <a:pPr algn="l" fontAlgn="auto">
              <a:spcBef>
                <a:spcPts val="0"/>
              </a:spcBef>
              <a:spcAft>
                <a:spcPts val="0"/>
              </a:spcAft>
            </a:pP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APP</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将文件保存在外部存储公目录中，若此时我们卸载了该应用程序，我们保存数据的文件</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test.txt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还在吗？</a:t>
            </a:r>
          </a:p>
        </p:txBody>
      </p:sp>
      <p:sp>
        <p:nvSpPr>
          <p:cNvPr id="7" name="文本框 6">
            <a:extLst>
              <a:ext uri="{FF2B5EF4-FFF2-40B4-BE49-F238E27FC236}">
                <a16:creationId xmlns:a16="http://schemas.microsoft.com/office/drawing/2014/main" id="{3E4ABA8A-A700-47C3-AF9A-12F2666F3681}"/>
              </a:ext>
            </a:extLst>
          </p:cNvPr>
          <p:cNvSpPr txBox="1"/>
          <p:nvPr>
            <p:custDataLst>
              <p:tags r:id="rId3"/>
            </p:custDataLst>
          </p:nvPr>
        </p:nvSpPr>
        <p:spPr>
          <a:xfrm>
            <a:off x="1829158" y="2089547"/>
            <a:ext cx="6399966" cy="482204"/>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p>
        </p:txBody>
      </p:sp>
      <p:sp>
        <p:nvSpPr>
          <p:cNvPr id="8" name="文本框 7">
            <a:extLst>
              <a:ext uri="{FF2B5EF4-FFF2-40B4-BE49-F238E27FC236}">
                <a16:creationId xmlns:a16="http://schemas.microsoft.com/office/drawing/2014/main" id="{60F22285-078E-45EA-BA2D-9E7F8A4AED42}"/>
              </a:ext>
            </a:extLst>
          </p:cNvPr>
          <p:cNvSpPr txBox="1"/>
          <p:nvPr>
            <p:custDataLst>
              <p:tags r:id="rId4"/>
            </p:custDataLst>
          </p:nvPr>
        </p:nvSpPr>
        <p:spPr>
          <a:xfrm>
            <a:off x="1829158" y="2732485"/>
            <a:ext cx="6399966" cy="482204"/>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不在</a:t>
            </a:r>
          </a:p>
        </p:txBody>
      </p:sp>
      <p:sp>
        <p:nvSpPr>
          <p:cNvPr id="11" name="椭圆 10">
            <a:extLst>
              <a:ext uri="{FF2B5EF4-FFF2-40B4-BE49-F238E27FC236}">
                <a16:creationId xmlns:a16="http://schemas.microsoft.com/office/drawing/2014/main" id="{1EDDF007-B20F-419C-BCFD-3BD4E5F84D1B}"/>
              </a:ext>
            </a:extLst>
          </p:cNvPr>
          <p:cNvSpPr>
            <a:spLocks noChangeAspect="1"/>
          </p:cNvSpPr>
          <p:nvPr>
            <p:custDataLst>
              <p:tags r:id="rId5"/>
            </p:custDataLst>
          </p:nvPr>
        </p:nvSpPr>
        <p:spPr>
          <a:xfrm>
            <a:off x="1179136" y="2137767"/>
            <a:ext cx="385763" cy="385763"/>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3D3F621-0AF6-41F2-A839-2FF66CE4CEAA}"/>
              </a:ext>
            </a:extLst>
          </p:cNvPr>
          <p:cNvSpPr>
            <a:spLocks noChangeAspect="1"/>
          </p:cNvSpPr>
          <p:nvPr>
            <p:custDataLst>
              <p:tags r:id="rId6"/>
            </p:custDataLst>
          </p:nvPr>
        </p:nvSpPr>
        <p:spPr>
          <a:xfrm>
            <a:off x="1179136" y="2780704"/>
            <a:ext cx="385763" cy="385763"/>
          </a:xfrm>
          <a:prstGeom prst="ellipse">
            <a:avLst/>
          </a:prstGeom>
          <a:solidFill>
            <a:srgbClr val="808080"/>
          </a:solidFill>
          <a:ln w="127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EA654F5D-798B-403E-ADEC-D69E806072B2}"/>
              </a:ext>
            </a:extLst>
          </p:cNvPr>
          <p:cNvSpPr/>
          <p:nvPr>
            <p:custDataLst>
              <p:tags r:id="rId7"/>
            </p:custDataLst>
          </p:nvPr>
        </p:nvSpPr>
        <p:spPr>
          <a:xfrm>
            <a:off x="6686074" y="4661297"/>
            <a:ext cx="1157288" cy="308610"/>
          </a:xfrm>
          <a:prstGeom prst="roundRect">
            <a:avLst/>
          </a:prstGeom>
          <a:solidFill>
            <a:srgbClr val="808080"/>
          </a:solidFill>
          <a:ln w="38100" cmpd="sng">
            <a:solidFill>
              <a:srgbClr val="000000"/>
            </a:solidFill>
            <a:prstDash val="solid"/>
          </a:ln>
        </p:spPr>
        <p:style>
          <a:lnRef idx="1">
            <a:schemeClr val="accent3"/>
          </a:lnRef>
          <a:fillRef idx="2">
            <a:schemeClr val="accent3"/>
          </a:fillRef>
          <a:effectRef idx="1">
            <a:schemeClr val="accent3"/>
          </a:effectRef>
          <a:fontRef idx="minor">
            <a:schemeClr val="dk1"/>
          </a:fontRef>
        </p:style>
        <p:txBody>
          <a:bodyPr vert="horz" rtlCol="0" anchor="ctr" anchorCtr="1">
            <a:noAutofit/>
          </a:bodyPr>
          <a:lstStyle/>
          <a:p>
            <a:pPr algn="ctr" fontAlgn="auto">
              <a:spcBef>
                <a:spcPts val="0"/>
              </a:spcBef>
              <a:spcAft>
                <a:spcPts val="0"/>
              </a:spcAft>
            </a:pP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3" name="组合 2">
            <a:extLst>
              <a:ext uri="{FF2B5EF4-FFF2-40B4-BE49-F238E27FC236}">
                <a16:creationId xmlns:a16="http://schemas.microsoft.com/office/drawing/2014/main" id="{43E28A8D-39D9-4182-9B0B-6747B8744CE1}"/>
              </a:ext>
            </a:extLst>
          </p:cNvPr>
          <p:cNvGrpSpPr/>
          <p:nvPr>
            <p:custDataLst>
              <p:tags r:id="rId8"/>
            </p:custDataLst>
          </p:nvPr>
        </p:nvGrpSpPr>
        <p:grpSpPr>
          <a:xfrm>
            <a:off x="0" y="0"/>
            <a:ext cx="9142810" cy="490220"/>
            <a:chOff x="-795" y="0"/>
            <a:chExt cx="12190413" cy="653627"/>
          </a:xfrm>
        </p:grpSpPr>
        <p:sp>
          <p:nvSpPr>
            <p:cNvPr id="16" name="TitleBackground">
              <a:extLst>
                <a:ext uri="{FF2B5EF4-FFF2-40B4-BE49-F238E27FC236}">
                  <a16:creationId xmlns:a16="http://schemas.microsoft.com/office/drawing/2014/main" id="{22B9F742-74D4-413A-8D28-405E19B0174D}"/>
                </a:ext>
              </a:extLst>
            </p:cNvPr>
            <p:cNvSpPr/>
            <p:nvPr>
              <p:custDataLst>
                <p:tags r:id="rId10"/>
              </p:custDataLst>
            </p:nvPr>
          </p:nvSpPr>
          <p:spPr>
            <a:xfrm>
              <a:off x="-795" y="0"/>
              <a:ext cx="12190413" cy="635000"/>
            </a:xfrm>
            <a:prstGeom prst="rect">
              <a:avLst/>
            </a:prstGeom>
            <a:solidFill>
              <a:srgbClr val="F6F7F8"/>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17" name="ColorBlock">
              <a:extLst>
                <a:ext uri="{FF2B5EF4-FFF2-40B4-BE49-F238E27FC236}">
                  <a16:creationId xmlns:a16="http://schemas.microsoft.com/office/drawing/2014/main" id="{86AC4A40-B5FB-4462-B0BF-1166EF499900}"/>
                </a:ext>
              </a:extLst>
            </p:cNvPr>
            <p:cNvSpPr/>
            <p:nvPr>
              <p:custDataLst>
                <p:tags r:id="rId11"/>
              </p:custDataLst>
            </p:nvPr>
          </p:nvSpPr>
          <p:spPr>
            <a:xfrm>
              <a:off x="-795" y="0"/>
              <a:ext cx="190500" cy="635000"/>
            </a:xfrm>
            <a:prstGeom prst="rect">
              <a:avLst/>
            </a:prstGeom>
            <a:solidFill>
              <a:srgbClr val="639EF4"/>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3"/>
                  </a:solidFill>
                  <a:prstDash val="solid"/>
                  <a:miter lim="800000"/>
                </a14:hiddenLine>
              </a:ext>
            </a:extLst>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endParaRPr lang="zh-CN" altLang="en-US" sz="1350">
                <a:solidFill>
                  <a:prstClr val="black"/>
                </a:solidFill>
                <a:latin typeface="Palatino Linotype"/>
                <a:ea typeface="宋体" panose="02010600030101010101" pitchFamily="2" charset="-122"/>
              </a:endParaRPr>
            </a:p>
          </p:txBody>
        </p:sp>
        <p:sp>
          <p:nvSpPr>
            <p:cNvPr id="18" name="TypeText">
              <a:extLst>
                <a:ext uri="{FF2B5EF4-FFF2-40B4-BE49-F238E27FC236}">
                  <a16:creationId xmlns:a16="http://schemas.microsoft.com/office/drawing/2014/main" id="{A9D70C60-8CC1-4E6D-B881-69CD625813B3}"/>
                </a:ext>
              </a:extLst>
            </p:cNvPr>
            <p:cNvSpPr txBox="1"/>
            <p:nvPr>
              <p:custDataLst>
                <p:tags r:id="rId12"/>
              </p:custDataLst>
            </p:nvPr>
          </p:nvSpPr>
          <p:spPr>
            <a:xfrm>
              <a:off x="337872" y="0"/>
              <a:ext cx="1905000" cy="635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D6291D43-C1EE-49CB-91B3-8DB3DA07E6F8}"/>
                </a:ext>
              </a:extLst>
            </p:cNvPr>
            <p:cNvSpPr txBox="1"/>
            <p:nvPr>
              <p:custDataLst>
                <p:tags r:id="rId13"/>
              </p:custDataLst>
            </p:nvPr>
          </p:nvSpPr>
          <p:spPr>
            <a:xfrm>
              <a:off x="1523205" y="145627"/>
              <a:ext cx="2286000" cy="508000"/>
            </a:xfrm>
            <a:prstGeom prst="rect">
              <a:avLst/>
            </a:prstGeom>
            <a:noFill/>
            <a:ln>
              <a:noFill/>
            </a:ln>
            <a:extLst>
              <a:ext uri="{91240B29-F687-4F45-9708-019B960494DF}">
                <a14:hiddenLine xmlns:a14="http://schemas.microsoft.com/office/drawing/2010/main">
                  <a:solidFill>
                    <a:schemeClr val="bg2"/>
                  </a:solidFill>
                </a14:hiddenLine>
              </a:ext>
            </a:extLst>
          </p:spPr>
          <p:txBody>
            <a:bodyPr vert="horz" wrap="none" rtlCol="0" anchor="ctr" anchorCtr="0">
              <a:noAutofit/>
            </a:bodyPr>
            <a:lstStyle/>
            <a:p>
              <a:pPr algn="l" fontAlgn="auto">
                <a:spcBef>
                  <a:spcPts val="0"/>
                </a:spcBef>
                <a:spcAft>
                  <a:spcPts val="0"/>
                </a:spcAft>
              </a:pP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1500" dirty="0" err="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9" name="图片 8">
            <a:extLst>
              <a:ext uri="{FF2B5EF4-FFF2-40B4-BE49-F238E27FC236}">
                <a16:creationId xmlns:a16="http://schemas.microsoft.com/office/drawing/2014/main" id="{4A1100ED-2BB5-EDEE-D07C-DF7D6021D5A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487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FF3399"/>
                </a:solidFill>
              </a:rPr>
              <a:t>思考：</a:t>
            </a:r>
            <a:endParaRPr lang="en-US" altLang="zh-CN" dirty="0">
              <a:solidFill>
                <a:srgbClr val="FF3399"/>
              </a:solidFill>
            </a:endParaRPr>
          </a:p>
          <a:p>
            <a:pPr lvl="1"/>
            <a:r>
              <a:rPr lang="zh-CN" altLang="en-US" b="1" dirty="0"/>
              <a:t>若此时我们卸载了该应用程序，我们保存数据的文件</a:t>
            </a:r>
            <a:r>
              <a:rPr lang="en-US" altLang="zh-CN" b="1" dirty="0">
                <a:solidFill>
                  <a:srgbClr val="C00000"/>
                </a:solidFill>
              </a:rPr>
              <a:t>test.txt</a:t>
            </a:r>
            <a:r>
              <a:rPr lang="zh-CN" altLang="en-US" b="1" dirty="0"/>
              <a:t>还在吗？</a:t>
            </a:r>
            <a:endParaRPr lang="en-US" altLang="zh-CN" b="1" dirty="0"/>
          </a:p>
          <a:p>
            <a:pPr lvl="1"/>
            <a:r>
              <a:rPr lang="en-US" altLang="zh-CN" b="1" dirty="0"/>
              <a:t>A. </a:t>
            </a:r>
            <a:r>
              <a:rPr lang="zh-CN" altLang="en-US" b="1" dirty="0"/>
              <a:t>在</a:t>
            </a:r>
            <a:endParaRPr lang="en-US" altLang="zh-CN" b="1" dirty="0"/>
          </a:p>
          <a:p>
            <a:pPr lvl="1"/>
            <a:r>
              <a:rPr lang="en-US" altLang="zh-CN" b="1" dirty="0"/>
              <a:t>B. </a:t>
            </a:r>
            <a:r>
              <a:rPr lang="zh-CN" altLang="en-US" b="1" dirty="0"/>
              <a:t>不在</a:t>
            </a:r>
            <a:endParaRPr lang="en-US" altLang="zh-CN" b="1" dirty="0"/>
          </a:p>
          <a:p>
            <a:pPr lvl="1"/>
            <a:r>
              <a:rPr lang="zh-CN" altLang="en-US" b="1" dirty="0"/>
              <a:t>如果在，你能找到它吗？</a:t>
            </a:r>
            <a:endParaRPr lang="en-US" altLang="zh-CN" b="1" dirty="0"/>
          </a:p>
          <a:p>
            <a:pPr lvl="1"/>
            <a:r>
              <a:rPr lang="zh-CN" altLang="en-US" b="1" dirty="0"/>
              <a:t>如何实现在卸载该应用程序的同时，也删除该文件？</a:t>
            </a:r>
            <a:endParaRPr lang="en-US" altLang="zh-CN" b="1" dirty="0">
              <a:solidFill>
                <a:srgbClr val="C00000"/>
              </a:solidFill>
            </a:endParaRPr>
          </a:p>
          <a:p>
            <a:endParaRPr lang="zh-CN" altLang="en-US" dirty="0"/>
          </a:p>
        </p:txBody>
      </p:sp>
      <p:sp>
        <p:nvSpPr>
          <p:cNvPr id="3" name="标题 2"/>
          <p:cNvSpPr>
            <a:spLocks noGrp="1"/>
          </p:cNvSpPr>
          <p:nvPr>
            <p:ph type="title"/>
          </p:nvPr>
        </p:nvSpPr>
        <p:spPr/>
        <p:txBody>
          <a:bodyPr/>
          <a:lstStyle/>
          <a:p>
            <a:r>
              <a:rPr lang="zh-CN" altLang="en-US" dirty="0"/>
              <a:t> </a:t>
            </a:r>
            <a:r>
              <a:rPr lang="en-US" altLang="zh-CN" dirty="0"/>
              <a:t>6.4 </a:t>
            </a:r>
            <a:r>
              <a:rPr lang="zh-CN" altLang="en-US" dirty="0"/>
              <a:t>外部存储文件的读写</a:t>
            </a:r>
          </a:p>
        </p:txBody>
      </p:sp>
    </p:spTree>
    <p:extLst>
      <p:ext uri="{BB962C8B-B14F-4D97-AF65-F5344CB8AC3E}">
        <p14:creationId xmlns:p14="http://schemas.microsoft.com/office/powerpoint/2010/main" val="38158909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FF3399"/>
                </a:solidFill>
              </a:rPr>
              <a:t>思考：</a:t>
            </a:r>
            <a:endParaRPr lang="en-US" altLang="zh-CN" dirty="0">
              <a:solidFill>
                <a:srgbClr val="FF3399"/>
              </a:solidFill>
            </a:endParaRPr>
          </a:p>
          <a:p>
            <a:r>
              <a:rPr lang="zh-CN" altLang="en-US" b="1" dirty="0"/>
              <a:t>若此时我们卸载了该应用程序，我们保存数据的文件</a:t>
            </a:r>
            <a:r>
              <a:rPr lang="en-US" altLang="zh-CN" dirty="0">
                <a:solidFill>
                  <a:srgbClr val="C00000"/>
                </a:solidFill>
              </a:rPr>
              <a:t>test</a:t>
            </a:r>
            <a:r>
              <a:rPr lang="en-US" altLang="zh-CN" b="1" dirty="0">
                <a:solidFill>
                  <a:srgbClr val="FF3399"/>
                </a:solidFill>
              </a:rPr>
              <a:t>.txt</a:t>
            </a:r>
            <a:r>
              <a:rPr lang="zh-CN" altLang="en-US" b="1" dirty="0"/>
              <a:t>还在吗？</a:t>
            </a:r>
            <a:endParaRPr lang="en-US" altLang="zh-CN" b="1" dirty="0"/>
          </a:p>
          <a:p>
            <a:pPr lvl="1"/>
            <a:r>
              <a:rPr lang="en-US" altLang="zh-CN" b="1" dirty="0"/>
              <a:t>A. </a:t>
            </a:r>
            <a:r>
              <a:rPr lang="zh-CN" altLang="en-US" b="1" dirty="0"/>
              <a:t>在</a:t>
            </a:r>
            <a:endParaRPr lang="en-US" altLang="zh-CN" b="1" dirty="0"/>
          </a:p>
          <a:p>
            <a:pPr lvl="1"/>
            <a:r>
              <a:rPr lang="en-US" altLang="zh-CN" b="1" dirty="0"/>
              <a:t>B. </a:t>
            </a:r>
            <a:r>
              <a:rPr lang="zh-CN" altLang="en-US" b="1" dirty="0"/>
              <a:t>不在</a:t>
            </a:r>
            <a:endParaRPr lang="en-US" altLang="zh-CN" b="1" dirty="0"/>
          </a:p>
          <a:p>
            <a:pPr lvl="1"/>
            <a:r>
              <a:rPr lang="zh-CN" altLang="en-US" b="1" dirty="0"/>
              <a:t>如果在，你能找到它吗？</a:t>
            </a:r>
            <a:r>
              <a:rPr lang="en-US" altLang="zh-CN" b="1" dirty="0"/>
              <a:t>Device File Explorer-&gt;</a:t>
            </a:r>
            <a:r>
              <a:rPr lang="en-US" altLang="zh-CN" b="1" dirty="0">
                <a:solidFill>
                  <a:srgbClr val="C00000"/>
                </a:solidFill>
              </a:rPr>
              <a:t>/storage/emulated/0</a:t>
            </a:r>
            <a:endParaRPr lang="en-US" altLang="zh-CN" b="1" dirty="0"/>
          </a:p>
          <a:p>
            <a:pPr lvl="1"/>
            <a:r>
              <a:rPr lang="zh-CN" altLang="en-US" b="1" dirty="0"/>
              <a:t>如何实现在卸载该应用程序的同时，也删除该文件？</a:t>
            </a:r>
            <a:r>
              <a:rPr lang="zh-CN" altLang="en-US" b="1" dirty="0">
                <a:solidFill>
                  <a:srgbClr val="C00000"/>
                </a:solidFill>
              </a:rPr>
              <a:t>存储在外部私有目录</a:t>
            </a:r>
            <a:endParaRPr lang="en-US" altLang="zh-CN" b="1" dirty="0">
              <a:solidFill>
                <a:srgbClr val="C00000"/>
              </a:solidFill>
            </a:endParaRPr>
          </a:p>
          <a:p>
            <a:endParaRPr lang="zh-CN" altLang="en-US" dirty="0"/>
          </a:p>
        </p:txBody>
      </p:sp>
      <p:sp>
        <p:nvSpPr>
          <p:cNvPr id="3" name="标题 2"/>
          <p:cNvSpPr>
            <a:spLocks noGrp="1"/>
          </p:cNvSpPr>
          <p:nvPr>
            <p:ph type="title"/>
          </p:nvPr>
        </p:nvSpPr>
        <p:spPr/>
        <p:txBody>
          <a:bodyPr/>
          <a:lstStyle/>
          <a:p>
            <a:r>
              <a:rPr lang="zh-CN" altLang="en-US" dirty="0"/>
              <a:t> </a:t>
            </a:r>
            <a:r>
              <a:rPr lang="en-US" altLang="zh-CN" dirty="0"/>
              <a:t>6.4 </a:t>
            </a:r>
            <a:r>
              <a:rPr lang="zh-CN" altLang="en-US" dirty="0"/>
              <a:t>外部存储文件的读写</a:t>
            </a:r>
          </a:p>
        </p:txBody>
      </p:sp>
    </p:spTree>
    <p:extLst>
      <p:ext uri="{BB962C8B-B14F-4D97-AF65-F5344CB8AC3E}">
        <p14:creationId xmlns:p14="http://schemas.microsoft.com/office/powerpoint/2010/main" val="40342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3000" b="1" dirty="0">
                <a:solidFill>
                  <a:srgbClr val="11026E"/>
                </a:solidFill>
                <a:latin typeface="Times New Roman" panose="02020603050405020304" pitchFamily="18" charset="0"/>
              </a:rPr>
              <a:t>应用案例</a:t>
            </a:r>
          </a:p>
        </p:txBody>
      </p:sp>
      <p:sp>
        <p:nvSpPr>
          <p:cNvPr id="34819" name="Rectangle 3"/>
          <p:cNvSpPr>
            <a:spLocks noGrp="1" noChangeArrowheads="1"/>
          </p:cNvSpPr>
          <p:nvPr>
            <p:ph type="body" idx="4294967295"/>
          </p:nvPr>
        </p:nvSpPr>
        <p:spPr bwMode="auto">
          <a:xfrm>
            <a:off x="148590" y="1003617"/>
            <a:ext cx="4589145" cy="37572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zh-CN" altLang="en-US"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创建左图所示的页面，单击第一个按钮，在外存私有空间创建一个目录jcut，在此目录下创建新文件data.dat，写入99个随机生成的整数，并显示该文件的完整路径。单击第二个按钮，读取该文件，将所有数据显示在中间的TextView中。</a:t>
            </a:r>
          </a:p>
          <a:p>
            <a:pPr>
              <a:buFont typeface="Arial" panose="020B0604020202020204" pitchFamily="34" charset="0"/>
              <a:buNone/>
            </a:pPr>
            <a:endParaRPr lang="zh-CN" altLang="en-US" sz="2400" dirty="0">
              <a:solidFill>
                <a:srgbClr val="CC0000"/>
              </a:solidFill>
              <a:latin typeface="楷体" panose="02010609060101010101" pitchFamily="49" charset="-122"/>
              <a:ea typeface="楷体" panose="02010609060101010101" pitchFamily="49" charset="-122"/>
            </a:endParaRPr>
          </a:p>
          <a:p>
            <a:pPr>
              <a:buFont typeface="Arial" panose="020B0604020202020204" pitchFamily="34" charset="0"/>
              <a:buNone/>
            </a:pPr>
            <a:r>
              <a:rPr lang="zh-CN" altLang="en-US" sz="2400" dirty="0">
                <a:solidFill>
                  <a:srgbClr val="CC0000"/>
                </a:solidFill>
                <a:latin typeface="楷体" panose="02010609060101010101" pitchFamily="49" charset="-122"/>
                <a:ea typeface="楷体" panose="02010609060101010101" pitchFamily="49" charset="-122"/>
              </a:rPr>
              <a:t>实现思路分析；</a:t>
            </a:r>
          </a:p>
          <a:p>
            <a:pPr>
              <a:buFont typeface="Arial" panose="020B0604020202020204" pitchFamily="34" charset="0"/>
              <a:buNone/>
            </a:pPr>
            <a:r>
              <a:rPr lang="zh-CN" altLang="en-US" sz="2400" dirty="0">
                <a:solidFill>
                  <a:srgbClr val="CC0000"/>
                </a:solidFill>
                <a:latin typeface="楷体" panose="02010609060101010101" pitchFamily="49" charset="-122"/>
                <a:ea typeface="楷体" panose="02010609060101010101" pitchFamily="49" charset="-122"/>
              </a:rPr>
              <a:t>具体实现细节，查看项目文件；</a:t>
            </a:r>
            <a:endParaRPr lang="zh-CN" altLang="zh-CN" sz="2400" dirty="0">
              <a:solidFill>
                <a:srgbClr val="CC0000"/>
              </a:solidFill>
              <a:latin typeface="楷体" panose="02010609060101010101" pitchFamily="49" charset="-122"/>
              <a:ea typeface="楷体" panose="02010609060101010101" pitchFamily="49" charset="-122"/>
            </a:endParaRPr>
          </a:p>
        </p:txBody>
      </p:sp>
      <p:pic>
        <p:nvPicPr>
          <p:cNvPr id="100" name="图片 99"/>
          <p:cNvPicPr/>
          <p:nvPr/>
        </p:nvPicPr>
        <p:blipFill>
          <a:blip r:embed="rId2"/>
          <a:stretch>
            <a:fillRect/>
          </a:stretch>
        </p:blipFill>
        <p:spPr>
          <a:xfrm>
            <a:off x="4803775" y="1428750"/>
            <a:ext cx="1460500" cy="2907665"/>
          </a:xfrm>
          <a:prstGeom prst="rect">
            <a:avLst/>
          </a:prstGeom>
          <a:noFill/>
          <a:ln w="9525">
            <a:noFill/>
          </a:ln>
        </p:spPr>
      </p:pic>
      <p:pic>
        <p:nvPicPr>
          <p:cNvPr id="2" name="图片 1"/>
          <p:cNvPicPr/>
          <p:nvPr/>
        </p:nvPicPr>
        <p:blipFill>
          <a:blip r:embed="rId3"/>
          <a:stretch>
            <a:fillRect/>
          </a:stretch>
        </p:blipFill>
        <p:spPr>
          <a:xfrm>
            <a:off x="6264910" y="1428750"/>
            <a:ext cx="1315085" cy="2907665"/>
          </a:xfrm>
          <a:prstGeom prst="rect">
            <a:avLst/>
          </a:prstGeom>
          <a:noFill/>
          <a:ln w="9525">
            <a:noFill/>
          </a:ln>
        </p:spPr>
      </p:pic>
      <p:pic>
        <p:nvPicPr>
          <p:cNvPr id="3" name="图片 2"/>
          <p:cNvPicPr/>
          <p:nvPr/>
        </p:nvPicPr>
        <p:blipFill>
          <a:blip r:embed="rId4"/>
          <a:stretch>
            <a:fillRect/>
          </a:stretch>
        </p:blipFill>
        <p:spPr>
          <a:xfrm>
            <a:off x="7595870" y="1428750"/>
            <a:ext cx="1399540" cy="2907030"/>
          </a:xfrm>
          <a:prstGeom prst="rect">
            <a:avLst/>
          </a:prstGeom>
          <a:noFill/>
          <a:ln w="9525">
            <a:noFill/>
          </a:ln>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4. </a:t>
            </a:r>
            <a:r>
              <a:rPr lang="zh-CN" altLang="en-US" sz="3000" b="1" dirty="0">
                <a:solidFill>
                  <a:srgbClr val="11026E"/>
                </a:solidFill>
                <a:latin typeface="Times New Roman" panose="02020603050405020304" pitchFamily="18" charset="0"/>
              </a:rPr>
              <a:t>外部存储</a:t>
            </a:r>
          </a:p>
        </p:txBody>
      </p:sp>
      <p:sp>
        <p:nvSpPr>
          <p:cNvPr id="33795" name="Rectangle 3"/>
          <p:cNvSpPr>
            <a:spLocks noGrp="1" noChangeArrowheads="1"/>
          </p:cNvSpPr>
          <p:nvPr>
            <p:ph type="body" idx="4294967295"/>
          </p:nvPr>
        </p:nvSpPr>
        <p:spPr bwMode="auto">
          <a:xfrm>
            <a:off x="428625" y="1065213"/>
            <a:ext cx="8315325" cy="3757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0"/>
              </a:spcBef>
            </a:pPr>
            <a:r>
              <a:rPr lang="en-US" sz="2400" dirty="0">
                <a:solidFill>
                  <a:srgbClr val="19097B"/>
                </a:solidFill>
                <a:latin typeface="Times New Roman" panose="02020603050405020304" pitchFamily="18" charset="0"/>
              </a:rPr>
              <a:t> </a:t>
            </a:r>
            <a:r>
              <a:rPr sz="2400" dirty="0" err="1">
                <a:solidFill>
                  <a:srgbClr val="19097B"/>
                </a:solidFill>
                <a:latin typeface="Times New Roman" panose="02020603050405020304" pitchFamily="18" charset="0"/>
              </a:rPr>
              <a:t>外部存储变化较大，Android</a:t>
            </a:r>
            <a:r>
              <a:rPr sz="2400" dirty="0">
                <a:solidFill>
                  <a:srgbClr val="19097B"/>
                </a:solidFill>
                <a:latin typeface="Times New Roman" panose="02020603050405020304" pitchFamily="18" charset="0"/>
              </a:rPr>
              <a:t> 4.4以前，外部存储仅仅指SD卡、TF卡之类的外挂移动存储设备；Android 4.4及其以后，外部存储包括</a:t>
            </a:r>
            <a:r>
              <a:rPr sz="2400" dirty="0">
                <a:solidFill>
                  <a:srgbClr val="CC0000"/>
                </a:solidFill>
                <a:latin typeface="微软雅黑" panose="020B0503020204020204" pitchFamily="34" charset="-122"/>
                <a:ea typeface="微软雅黑" panose="020B0503020204020204" pitchFamily="34" charset="-122"/>
              </a:rPr>
              <a:t>内置的外部存储</a:t>
            </a:r>
            <a:r>
              <a:rPr sz="2400" dirty="0">
                <a:solidFill>
                  <a:srgbClr val="19097B"/>
                </a:solidFill>
                <a:latin typeface="Times New Roman" panose="02020603050405020304" pitchFamily="18" charset="0"/>
              </a:rPr>
              <a:t>和外挂的SD卡等存储设备，当然有些机器没有提供外接SD卡的功能，就只有内置的外部存储空间。</a:t>
            </a:r>
          </a:p>
          <a:p>
            <a:pPr lvl="1">
              <a:lnSpc>
                <a:spcPct val="120000"/>
              </a:lnSpc>
              <a:spcBef>
                <a:spcPts val="0"/>
              </a:spcBef>
            </a:pPr>
            <a:r>
              <a:rPr sz="2100" dirty="0">
                <a:solidFill>
                  <a:srgbClr val="7030A0"/>
                </a:solidFill>
                <a:latin typeface="Times New Roman" panose="02020603050405020304" pitchFamily="18" charset="0"/>
              </a:rPr>
              <a:t>外部存储一般存储</a:t>
            </a:r>
            <a:r>
              <a:rPr sz="2100" b="1" dirty="0">
                <a:solidFill>
                  <a:srgbClr val="CC0000"/>
                </a:solidFill>
                <a:latin typeface="Times New Roman" panose="02020603050405020304" pitchFamily="18" charset="0"/>
              </a:rPr>
              <a:t>应用程序的业务数据</a:t>
            </a:r>
            <a:r>
              <a:rPr sz="2100" dirty="0">
                <a:solidFill>
                  <a:srgbClr val="7030A0"/>
                </a:solidFill>
                <a:latin typeface="Times New Roman" panose="02020603050405020304" pitchFamily="18" charset="0"/>
              </a:rPr>
              <a:t>，如视频文件、音频文件、表格、日志、下载文件等。在Android系统中，外部存储一般挂在</a:t>
            </a:r>
            <a:r>
              <a:rPr sz="2100" b="1" dirty="0">
                <a:solidFill>
                  <a:srgbClr val="CC0000"/>
                </a:solidFill>
                <a:latin typeface="Times New Roman" panose="02020603050405020304" pitchFamily="18" charset="0"/>
              </a:rPr>
              <a:t>storage/emulated/0</a:t>
            </a:r>
            <a:r>
              <a:rPr sz="2100" dirty="0">
                <a:solidFill>
                  <a:srgbClr val="7030A0"/>
                </a:solidFill>
                <a:latin typeface="Times New Roman" panose="02020603050405020304" pitchFamily="18" charset="0"/>
              </a:rPr>
              <a:t>或者</a:t>
            </a:r>
            <a:r>
              <a:rPr sz="2100" b="1" dirty="0">
                <a:solidFill>
                  <a:srgbClr val="CC0000"/>
                </a:solidFill>
                <a:latin typeface="Times New Roman" panose="02020603050405020304" pitchFamily="18" charset="0"/>
              </a:rPr>
              <a:t>storage/sdcard/0</a:t>
            </a:r>
            <a:r>
              <a:rPr sz="2100" dirty="0">
                <a:solidFill>
                  <a:srgbClr val="7030A0"/>
                </a:solidFill>
                <a:latin typeface="Times New Roman" panose="02020603050405020304" pitchFamily="18" charset="0"/>
              </a:rPr>
              <a:t>目录下。</a:t>
            </a:r>
          </a:p>
          <a:p>
            <a:pPr>
              <a:lnSpc>
                <a:spcPct val="120000"/>
              </a:lnSpc>
              <a:spcBef>
                <a:spcPts val="0"/>
              </a:spcBef>
            </a:pPr>
            <a:endParaRPr lang="zh-CN" altLang="zh-CN" sz="2400" i="1" dirty="0">
              <a:solidFill>
                <a:srgbClr val="7030A0"/>
              </a:solidFill>
              <a:latin typeface="Times New Roman" panose="02020603050405020304" pitchFamily="18" charset="0"/>
              <a:ea typeface="楷体" panose="02010609060101010101" pitchFamily="49" charset="-122"/>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1800" dirty="0"/>
              <a:t>1. </a:t>
            </a:r>
            <a:r>
              <a:rPr lang="zh-CN" altLang="en-US" sz="1800" dirty="0"/>
              <a:t>内部存储上的文件存储</a:t>
            </a:r>
            <a:endParaRPr lang="en-US" altLang="zh-CN" sz="1800" dirty="0"/>
          </a:p>
          <a:p>
            <a:pPr lvl="1"/>
            <a:r>
              <a:rPr lang="zh-CN" altLang="en-US" sz="1500" dirty="0"/>
              <a:t>位置：</a:t>
            </a:r>
            <a:r>
              <a:rPr lang="en-US" altLang="zh-CN" sz="1500" dirty="0"/>
              <a:t>data/data/&lt;</a:t>
            </a:r>
            <a:r>
              <a:rPr lang="zh-CN" altLang="en-US" sz="1500" dirty="0"/>
              <a:t>包名</a:t>
            </a:r>
            <a:r>
              <a:rPr lang="en-US" altLang="zh-CN" sz="1500" dirty="0"/>
              <a:t>&gt;/files/ </a:t>
            </a:r>
            <a:r>
              <a:rPr lang="zh-CN" altLang="en-US" sz="1500" dirty="0"/>
              <a:t>目录</a:t>
            </a:r>
            <a:endParaRPr lang="en-US" altLang="zh-CN" sz="1500" dirty="0"/>
          </a:p>
          <a:p>
            <a:pPr lvl="1"/>
            <a:r>
              <a:rPr lang="en-US" altLang="zh-CN" sz="1500" dirty="0"/>
              <a:t>Context</a:t>
            </a:r>
            <a:r>
              <a:rPr lang="zh-CN" altLang="zh-CN" sz="1500" dirty="0"/>
              <a:t>提供的</a:t>
            </a:r>
            <a:r>
              <a:rPr lang="en-US" altLang="zh-CN" sz="1500" b="1" dirty="0" err="1">
                <a:solidFill>
                  <a:srgbClr val="FF0000"/>
                </a:solidFill>
              </a:rPr>
              <a:t>openFileOutput</a:t>
            </a:r>
            <a:r>
              <a:rPr lang="en-US" altLang="zh-CN" sz="1500" b="1" dirty="0">
                <a:solidFill>
                  <a:srgbClr val="FF0000"/>
                </a:solidFill>
              </a:rPr>
              <a:t>()</a:t>
            </a:r>
            <a:r>
              <a:rPr lang="zh-CN" altLang="zh-CN" sz="1500" dirty="0"/>
              <a:t>方法和</a:t>
            </a:r>
            <a:r>
              <a:rPr lang="en-US" altLang="zh-CN" sz="1500" b="1" dirty="0" err="1">
                <a:solidFill>
                  <a:srgbClr val="FF0000"/>
                </a:solidFill>
              </a:rPr>
              <a:t>openFileInput</a:t>
            </a:r>
            <a:r>
              <a:rPr lang="en-US" altLang="zh-CN" sz="1500" b="1" dirty="0">
                <a:solidFill>
                  <a:srgbClr val="FF0000"/>
                </a:solidFill>
              </a:rPr>
              <a:t>()</a:t>
            </a:r>
            <a:r>
              <a:rPr lang="zh-CN" altLang="zh-CN" sz="1500" dirty="0"/>
              <a:t>方法，通过这两个方法</a:t>
            </a:r>
            <a:r>
              <a:rPr lang="zh-CN" altLang="en-US" sz="1500" dirty="0"/>
              <a:t>直接使用文件名可</a:t>
            </a:r>
            <a:r>
              <a:rPr lang="zh-CN" altLang="zh-CN" sz="1500" dirty="0"/>
              <a:t>获取</a:t>
            </a:r>
            <a:r>
              <a:rPr lang="en-US" altLang="zh-CN" sz="1500" dirty="0" err="1"/>
              <a:t>FileOutputStream</a:t>
            </a:r>
            <a:r>
              <a:rPr lang="zh-CN" altLang="zh-CN" sz="1500" dirty="0"/>
              <a:t>对象和</a:t>
            </a:r>
            <a:r>
              <a:rPr lang="en-US" altLang="zh-CN" sz="1500" dirty="0" err="1"/>
              <a:t>FileInputStream</a:t>
            </a:r>
            <a:r>
              <a:rPr lang="zh-CN" altLang="zh-CN" sz="1500" dirty="0"/>
              <a:t>对象</a:t>
            </a:r>
            <a:endParaRPr lang="en-US" altLang="zh-CN" sz="1500" dirty="0"/>
          </a:p>
          <a:p>
            <a:r>
              <a:rPr lang="en-US" altLang="zh-CN" sz="1800" dirty="0"/>
              <a:t>2. </a:t>
            </a:r>
            <a:r>
              <a:rPr lang="zh-CN" altLang="en-US" sz="1800" dirty="0"/>
              <a:t>外部存储上的文件存储</a:t>
            </a:r>
            <a:endParaRPr lang="en-US" altLang="zh-CN" sz="1800" dirty="0"/>
          </a:p>
          <a:p>
            <a:pPr lvl="1"/>
            <a:r>
              <a:rPr lang="zh-CN" altLang="en-US" sz="1500" dirty="0"/>
              <a:t>位置：低于</a:t>
            </a:r>
            <a:r>
              <a:rPr lang="en-US" altLang="zh-CN" sz="1500" dirty="0"/>
              <a:t>4.4</a:t>
            </a:r>
            <a:r>
              <a:rPr lang="zh-CN" altLang="en-US" sz="1500" dirty="0"/>
              <a:t>版本时，为</a:t>
            </a:r>
            <a:r>
              <a:rPr lang="en-US" altLang="zh-CN" sz="1500" dirty="0"/>
              <a:t>SD</a:t>
            </a:r>
            <a:r>
              <a:rPr lang="zh-CN" altLang="en-US" sz="1500" dirty="0"/>
              <a:t>卡；高于</a:t>
            </a:r>
            <a:r>
              <a:rPr lang="en-US" altLang="zh-CN" sz="1500" dirty="0"/>
              <a:t>4.4</a:t>
            </a:r>
            <a:r>
              <a:rPr lang="zh-CN" altLang="en-US" sz="1500" dirty="0"/>
              <a:t>时，外部存储</a:t>
            </a:r>
            <a:r>
              <a:rPr lang="en-US" altLang="zh-CN" sz="1500" dirty="0"/>
              <a:t>(</a:t>
            </a:r>
            <a:r>
              <a:rPr lang="zh-CN" altLang="en-US" sz="1500" dirty="0"/>
              <a:t>机身存储，非</a:t>
            </a:r>
            <a:r>
              <a:rPr lang="en-US" altLang="zh-CN" sz="1500" dirty="0"/>
              <a:t>SD</a:t>
            </a:r>
            <a:r>
              <a:rPr lang="zh-CN" altLang="en-US" sz="1500" dirty="0"/>
              <a:t>卡</a:t>
            </a:r>
            <a:r>
              <a:rPr lang="en-US" altLang="zh-CN" sz="1500" dirty="0"/>
              <a:t>)</a:t>
            </a:r>
            <a:r>
              <a:rPr lang="zh-CN" altLang="en-US" sz="1500" dirty="0"/>
              <a:t>。</a:t>
            </a:r>
            <a:endParaRPr lang="en-US" altLang="zh-CN" sz="1500" dirty="0"/>
          </a:p>
          <a:p>
            <a:pPr lvl="1"/>
            <a:r>
              <a:rPr lang="zh-CN" altLang="en-US" sz="1500" dirty="0"/>
              <a:t>方法：</a:t>
            </a:r>
            <a:endParaRPr lang="en-US" altLang="zh-CN" sz="1500" dirty="0"/>
          </a:p>
          <a:p>
            <a:pPr lvl="2"/>
            <a:r>
              <a:rPr lang="zh-CN" altLang="en-US" sz="1350" dirty="0"/>
              <a:t>使用</a:t>
            </a:r>
            <a:r>
              <a:rPr lang="en-US" altLang="zh-CN" sz="1350" dirty="0"/>
              <a:t>Environment. </a:t>
            </a:r>
            <a:r>
              <a:rPr lang="en-US" altLang="zh-CN" sz="1350" dirty="0" err="1"/>
              <a:t>getExternalStorageDirectory</a:t>
            </a:r>
            <a:r>
              <a:rPr lang="en-US" altLang="zh-CN" sz="1350" dirty="0"/>
              <a:t>()</a:t>
            </a:r>
            <a:r>
              <a:rPr lang="zh-CN" altLang="en-US" sz="1350" dirty="0"/>
              <a:t>获取外部存储根目录</a:t>
            </a:r>
            <a:r>
              <a:rPr lang="en-US" altLang="zh-CN" sz="1350" dirty="0"/>
              <a:t>; </a:t>
            </a:r>
          </a:p>
          <a:p>
            <a:pPr lvl="2"/>
            <a:r>
              <a:rPr lang="en-US" altLang="zh-CN" sz="1350" dirty="0"/>
              <a:t>Environment. </a:t>
            </a:r>
            <a:r>
              <a:rPr lang="en-US" altLang="zh-CN" sz="1350" dirty="0" err="1"/>
              <a:t>getExternalStoragePublicDirectory</a:t>
            </a:r>
            <a:r>
              <a:rPr lang="en-US" altLang="zh-CN" sz="1350" dirty="0"/>
              <a:t>()</a:t>
            </a:r>
            <a:r>
              <a:rPr lang="zh-CN" altLang="en-US" sz="1350" dirty="0"/>
              <a:t>获取外部存储共有目录</a:t>
            </a:r>
            <a:r>
              <a:rPr lang="en-US" altLang="zh-CN" sz="1350" dirty="0"/>
              <a:t>;</a:t>
            </a:r>
          </a:p>
          <a:p>
            <a:pPr lvl="2"/>
            <a:r>
              <a:rPr lang="zh-CN" altLang="en-US" sz="1350" dirty="0"/>
              <a:t>使用</a:t>
            </a:r>
            <a:r>
              <a:rPr lang="en-US" altLang="zh-CN" sz="1350" dirty="0" err="1"/>
              <a:t>getExternalFilesDir</a:t>
            </a:r>
            <a:r>
              <a:rPr lang="en-US" altLang="zh-CN" sz="1350" dirty="0"/>
              <a:t>(…)</a:t>
            </a:r>
            <a:r>
              <a:rPr lang="zh-CN" altLang="en-US" sz="1350" dirty="0"/>
              <a:t>或</a:t>
            </a:r>
            <a:r>
              <a:rPr lang="en-US" altLang="zh-CN" sz="1350" dirty="0" err="1">
                <a:solidFill>
                  <a:prstClr val="black"/>
                </a:solidFill>
              </a:rPr>
              <a:t>getExternalCacheDir</a:t>
            </a:r>
            <a:r>
              <a:rPr lang="en-US" altLang="zh-CN" sz="1350" dirty="0">
                <a:solidFill>
                  <a:prstClr val="black"/>
                </a:solidFill>
              </a:rPr>
              <a:t>()</a:t>
            </a:r>
            <a:r>
              <a:rPr lang="zh-CN" altLang="en-US" sz="1350" dirty="0"/>
              <a:t>获取外部私有目录</a:t>
            </a:r>
            <a:r>
              <a:rPr lang="en-US" altLang="zh-CN" sz="1350" dirty="0"/>
              <a:t>;</a:t>
            </a:r>
          </a:p>
          <a:p>
            <a:pPr lvl="1"/>
            <a:r>
              <a:rPr lang="zh-CN" altLang="en-US" sz="1500" dirty="0"/>
              <a:t>读取：</a:t>
            </a:r>
            <a:r>
              <a:rPr lang="zh-CN" altLang="zh-CN" sz="1500" dirty="0"/>
              <a:t>使用</a:t>
            </a:r>
            <a:r>
              <a:rPr lang="en-US" altLang="zh-CN" sz="1500" dirty="0" err="1"/>
              <a:t>FileInputStream</a:t>
            </a:r>
            <a:r>
              <a:rPr lang="zh-CN" altLang="zh-CN" sz="1500" dirty="0"/>
              <a:t>、</a:t>
            </a:r>
            <a:r>
              <a:rPr lang="en-US" altLang="zh-CN" sz="1500" dirty="0" err="1"/>
              <a:t>FileOutputStream</a:t>
            </a:r>
            <a:endParaRPr lang="en-US" altLang="zh-CN" dirty="0"/>
          </a:p>
          <a:p>
            <a:r>
              <a:rPr lang="en-US" altLang="zh-CN" sz="1800" dirty="0">
                <a:solidFill>
                  <a:srgbClr val="C00000"/>
                </a:solidFill>
              </a:rPr>
              <a:t>3. </a:t>
            </a:r>
            <a:r>
              <a:rPr lang="zh-CN" altLang="en-US" sz="1800">
                <a:solidFill>
                  <a:srgbClr val="C00000"/>
                </a:solidFill>
              </a:rPr>
              <a:t>案例分析</a:t>
            </a:r>
            <a:endParaRPr lang="en-US" altLang="zh-CN" sz="1800" dirty="0">
              <a:solidFill>
                <a:srgbClr val="C00000"/>
              </a:solidFill>
            </a:endParaRPr>
          </a:p>
        </p:txBody>
      </p:sp>
      <p:sp>
        <p:nvSpPr>
          <p:cNvPr id="3" name="标题 2"/>
          <p:cNvSpPr>
            <a:spLocks noGrp="1"/>
          </p:cNvSpPr>
          <p:nvPr>
            <p:ph type="title"/>
          </p:nvPr>
        </p:nvSpPr>
        <p:spPr/>
        <p:txBody>
          <a:bodyPr/>
          <a:lstStyle/>
          <a:p>
            <a:r>
              <a:rPr lang="zh-CN" altLang="en-US" dirty="0"/>
              <a:t> 文件存储小结</a:t>
            </a:r>
          </a:p>
        </p:txBody>
      </p:sp>
    </p:spTree>
    <p:extLst>
      <p:ext uri="{BB962C8B-B14F-4D97-AF65-F5344CB8AC3E}">
        <p14:creationId xmlns:p14="http://schemas.microsoft.com/office/powerpoint/2010/main" val="202505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Android</a:t>
            </a:r>
            <a:r>
              <a:rPr lang="zh-CN" altLang="en-US" sz="3000" b="1" dirty="0">
                <a:solidFill>
                  <a:srgbClr val="11026E"/>
                </a:solidFill>
                <a:latin typeface="Times New Roman" panose="02020603050405020304" pitchFamily="18" charset="0"/>
              </a:rPr>
              <a:t>内部存储和外部存储</a:t>
            </a:r>
          </a:p>
        </p:txBody>
      </p:sp>
      <p:pic>
        <p:nvPicPr>
          <p:cNvPr id="19" name="图片 18">
            <a:extLst>
              <a:ext uri="{FF2B5EF4-FFF2-40B4-BE49-F238E27FC236}">
                <a16:creationId xmlns:a16="http://schemas.microsoft.com/office/drawing/2014/main" id="{214EB535-D15B-C477-A79D-F046F45C63A6}"/>
              </a:ext>
            </a:extLst>
          </p:cNvPr>
          <p:cNvPicPr>
            <a:picLocks noChangeAspect="1"/>
          </p:cNvPicPr>
          <p:nvPr/>
        </p:nvPicPr>
        <p:blipFill>
          <a:blip r:embed="rId3"/>
          <a:stretch>
            <a:fillRect/>
          </a:stretch>
        </p:blipFill>
        <p:spPr>
          <a:xfrm>
            <a:off x="523875" y="1113936"/>
            <a:ext cx="8255953" cy="3458064"/>
          </a:xfrm>
          <a:prstGeom prst="rect">
            <a:avLst/>
          </a:prstGeom>
        </p:spPr>
      </p:pic>
    </p:spTree>
    <p:extLst>
      <p:ext uri="{BB962C8B-B14F-4D97-AF65-F5344CB8AC3E}">
        <p14:creationId xmlns:p14="http://schemas.microsoft.com/office/powerpoint/2010/main" val="259946845"/>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4. </a:t>
            </a:r>
            <a:r>
              <a:rPr lang="zh-CN" altLang="en-US" sz="3000" b="1" dirty="0">
                <a:solidFill>
                  <a:srgbClr val="11026E"/>
                </a:solidFill>
                <a:latin typeface="Times New Roman" panose="02020603050405020304" pitchFamily="18" charset="0"/>
              </a:rPr>
              <a:t>外部存储</a:t>
            </a:r>
          </a:p>
        </p:txBody>
      </p:sp>
      <p:sp>
        <p:nvSpPr>
          <p:cNvPr id="33795" name="Rectangle 3"/>
          <p:cNvSpPr>
            <a:spLocks noGrp="1" noChangeArrowheads="1"/>
          </p:cNvSpPr>
          <p:nvPr>
            <p:ph type="body" idx="4294967295"/>
          </p:nvPr>
        </p:nvSpPr>
        <p:spPr bwMode="auto">
          <a:xfrm>
            <a:off x="460375" y="907733"/>
            <a:ext cx="8483600" cy="3757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sz="2400" dirty="0">
                <a:solidFill>
                  <a:srgbClr val="19097B"/>
                </a:solidFill>
                <a:latin typeface="Times New Roman" panose="02020603050405020304" pitchFamily="18" charset="0"/>
                <a:ea typeface="微软雅黑 Light" panose="020B0502040204020203" pitchFamily="34" charset="-122"/>
                <a:cs typeface="Times New Roman" panose="02020603050405020304" pitchFamily="18" charset="0"/>
              </a:rPr>
              <a:t>从Android 10开始，Google推出了外部存储的分区存储规则，Android 11开始分区存储强制执行。根据规则分为两个区：</a:t>
            </a:r>
          </a:p>
          <a:p>
            <a:pPr lvl="1">
              <a:lnSpc>
                <a:spcPct val="100000"/>
              </a:lnSpc>
              <a:buFont typeface="Wingdings" panose="05000000000000000000" charset="0"/>
              <a:buChar char="l"/>
            </a:pPr>
            <a:r>
              <a:rPr lang="en-US" sz="19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r>
              <a:rPr sz="1900" b="1" dirty="0">
                <a:solidFill>
                  <a:srgbClr val="CC0000"/>
                </a:solidFill>
                <a:latin typeface="Times New Roman" panose="02020603050405020304" pitchFamily="18" charset="0"/>
                <a:ea typeface="楷体" panose="02010609060101010101" pitchFamily="49" charset="-122"/>
                <a:cs typeface="Times New Roman" panose="02020603050405020304" pitchFamily="18" charset="0"/>
              </a:rPr>
              <a:t>私有存储区</a:t>
            </a:r>
            <a:r>
              <a:rPr sz="19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，即应用的私有存储空间，路径为外存下的</a:t>
            </a:r>
            <a:r>
              <a:rPr sz="1900" dirty="0">
                <a:solidFill>
                  <a:srgbClr val="CC0000"/>
                </a:solidFill>
                <a:latin typeface="Times New Roman" panose="02020603050405020304" pitchFamily="18" charset="0"/>
                <a:ea typeface="楷体" panose="02010609060101010101" pitchFamily="49" charset="-122"/>
                <a:cs typeface="Times New Roman" panose="02020603050405020304" pitchFamily="18" charset="0"/>
              </a:rPr>
              <a:t>android/data/&lt;packageName&gt;</a:t>
            </a:r>
            <a:r>
              <a:rPr sz="19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目录；</a:t>
            </a:r>
          </a:p>
          <a:p>
            <a:pPr lvl="1">
              <a:lnSpc>
                <a:spcPct val="100000"/>
              </a:lnSpc>
              <a:buFont typeface="Wingdings" panose="05000000000000000000" charset="0"/>
              <a:buChar char="l"/>
            </a:pPr>
            <a:r>
              <a:rPr lang="en-US" sz="19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 </a:t>
            </a:r>
            <a:r>
              <a:rPr sz="1900" b="1" dirty="0">
                <a:solidFill>
                  <a:srgbClr val="CC0000"/>
                </a:solidFill>
                <a:latin typeface="Times New Roman" panose="02020603050405020304" pitchFamily="18" charset="0"/>
                <a:ea typeface="楷体" panose="02010609060101010101" pitchFamily="49" charset="-122"/>
                <a:cs typeface="Times New Roman" panose="02020603050405020304" pitchFamily="18" charset="0"/>
              </a:rPr>
              <a:t>公共存储区</a:t>
            </a:r>
            <a:r>
              <a:rPr sz="19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，所有应用共用的存储空间，如外存下的Movie、Download、DCIM、Picture、Music、Alarms等目录，这些目录中的数据，应用程序之间可以共享。</a:t>
            </a:r>
            <a:endParaRPr lang="en-US" sz="1500" dirty="0">
              <a:solidFill>
                <a:srgbClr val="19097B"/>
              </a:solidFill>
              <a:latin typeface="Times New Roman" panose="02020603050405020304" pitchFamily="18" charset="0"/>
            </a:endParaRPr>
          </a:p>
          <a:p>
            <a:pPr>
              <a:lnSpc>
                <a:spcPct val="100000"/>
              </a:lnSpc>
            </a:pPr>
            <a:r>
              <a:rPr sz="2400" dirty="0">
                <a:solidFill>
                  <a:srgbClr val="19097B"/>
                </a:solidFill>
                <a:latin typeface="微软雅黑 Light" panose="020B0502040204020203" pitchFamily="34" charset="-122"/>
                <a:ea typeface="微软雅黑 Light" panose="020B0502040204020203" pitchFamily="34" charset="-122"/>
              </a:rPr>
              <a:t>应用程序卸载后，私有存储区中的所有数据也将删除，但是公共存储区中数据将被保留下来。</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428625" y="0"/>
            <a:ext cx="8229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000" b="1" dirty="0">
                <a:solidFill>
                  <a:srgbClr val="11026E"/>
                </a:solidFill>
                <a:latin typeface="Times New Roman" panose="02020603050405020304" pitchFamily="18" charset="0"/>
              </a:rPr>
              <a:t>4. </a:t>
            </a:r>
            <a:r>
              <a:rPr lang="zh-CN" altLang="en-US" sz="3000" b="1" dirty="0">
                <a:solidFill>
                  <a:srgbClr val="11026E"/>
                </a:solidFill>
                <a:latin typeface="Times New Roman" panose="02020603050405020304" pitchFamily="18" charset="0"/>
              </a:rPr>
              <a:t>外部存储</a:t>
            </a:r>
          </a:p>
        </p:txBody>
      </p:sp>
      <p:sp>
        <p:nvSpPr>
          <p:cNvPr id="33795" name="Rectangle 3"/>
          <p:cNvSpPr>
            <a:spLocks noGrp="1" noChangeArrowheads="1"/>
          </p:cNvSpPr>
          <p:nvPr>
            <p:ph type="body" idx="4294967295"/>
          </p:nvPr>
        </p:nvSpPr>
        <p:spPr bwMode="auto">
          <a:xfrm>
            <a:off x="460375" y="1103313"/>
            <a:ext cx="8315325" cy="3757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Font typeface="Arial" panose="020B0604020202020204" pitchFamily="34" charset="0"/>
              <a:buNone/>
            </a:pPr>
            <a:r>
              <a:rPr sz="2400" dirty="0">
                <a:solidFill>
                  <a:srgbClr val="19097B"/>
                </a:solidFill>
                <a:latin typeface="微软雅黑 Light" panose="020B0502040204020203" pitchFamily="34" charset="-122"/>
                <a:ea typeface="微软雅黑 Light" panose="020B0502040204020203" pitchFamily="34" charset="-122"/>
              </a:rPr>
              <a:t>应用程序对外部存储空间的访问规则变化也很大</a:t>
            </a:r>
            <a:r>
              <a:rPr lang="zh-CN" sz="2400" dirty="0">
                <a:solidFill>
                  <a:srgbClr val="19097B"/>
                </a:solidFill>
                <a:latin typeface="微软雅黑 Light" panose="020B0502040204020203" pitchFamily="34" charset="-122"/>
                <a:ea typeface="微软雅黑 Light" panose="020B0502040204020203" pitchFamily="34" charset="-122"/>
              </a:rPr>
              <a:t>。</a:t>
            </a:r>
          </a:p>
          <a:p>
            <a:pPr>
              <a:lnSpc>
                <a:spcPct val="100000"/>
              </a:lnSpc>
              <a:buFont typeface="Wingdings" panose="05000000000000000000" charset="0"/>
              <a:buChar char="l"/>
            </a:pPr>
            <a:r>
              <a:rPr sz="24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Android 6.0以前，外部存储空间必须在清单文件中申请读写权限才可以存取文件；</a:t>
            </a:r>
          </a:p>
          <a:p>
            <a:pPr>
              <a:lnSpc>
                <a:spcPct val="100000"/>
              </a:lnSpc>
              <a:buFont typeface="Wingdings" panose="05000000000000000000" charset="0"/>
              <a:buChar char="l"/>
            </a:pPr>
            <a:r>
              <a:rPr sz="24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Android 6.0及其以后，开发者还需要额外在程序中动态申请外存的读写权限；</a:t>
            </a:r>
          </a:p>
          <a:p>
            <a:pPr>
              <a:lnSpc>
                <a:spcPct val="100000"/>
              </a:lnSpc>
              <a:buFont typeface="Wingdings" panose="05000000000000000000" charset="0"/>
              <a:buChar char="l"/>
            </a:pPr>
            <a:r>
              <a:rPr sz="24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Android 1</a:t>
            </a:r>
            <a:r>
              <a:rPr lang="en-US" sz="24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1</a:t>
            </a:r>
            <a:r>
              <a:rPr sz="2400"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及其以后，访问权限被弱化，取而代之的是分区存储，界限分明，数据读写更加便利。</a:t>
            </a: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3dc7cbf2c71e2fdd4772ab7c052fafce6a24aa"/>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2.xml><?xml version="1.0" encoding="utf-8"?>
<p:tagLst xmlns:a="http://schemas.openxmlformats.org/drawingml/2006/main" xmlns:r="http://schemas.openxmlformats.org/officeDocument/2006/relationships" xmlns:p="http://schemas.openxmlformats.org/presentationml/2006/main">
  <p:tag name="ANONYMOUSPOLLING" val="False"/>
  <p:tag name="RAINPROBLEMTYPE" val="MultipleChoiceMA"/>
  <p:tag name="RAINPROBLEM" val="MultipleChoiceMA"/>
  <p:tag name="PROBLEMSCORE_HALF" val="0.0"/>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6337</Words>
  <Application>Microsoft Office PowerPoint</Application>
  <PresentationFormat>全屏显示(16:9)</PresentationFormat>
  <Paragraphs>472</Paragraphs>
  <Slides>60</Slides>
  <Notes>22</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60</vt:i4>
      </vt:variant>
    </vt:vector>
  </HeadingPairs>
  <TitlesOfParts>
    <vt:vector size="81" baseType="lpstr">
      <vt:lpstr>??</vt:lpstr>
      <vt:lpstr>Microsoft YaHei Light</vt:lpstr>
      <vt:lpstr>等线</vt:lpstr>
      <vt:lpstr>黑体</vt:lpstr>
      <vt:lpstr>华文新魏</vt:lpstr>
      <vt:lpstr>楷体</vt:lpstr>
      <vt:lpstr>宋体</vt:lpstr>
      <vt:lpstr>微软雅黑</vt:lpstr>
      <vt:lpstr>微软雅黑</vt:lpstr>
      <vt:lpstr>微软雅黑 Light</vt:lpstr>
      <vt:lpstr>Arial</vt:lpstr>
      <vt:lpstr>Calibri</vt:lpstr>
      <vt:lpstr>Calibri Light</vt:lpstr>
      <vt:lpstr>Century Gothic</vt:lpstr>
      <vt:lpstr>Palatino Linotype</vt:lpstr>
      <vt:lpstr>Times New Roman</vt:lpstr>
      <vt:lpstr>Wingdings</vt:lpstr>
      <vt:lpstr>Wingdings 2</vt:lpstr>
      <vt:lpstr>Office 主题</vt:lpstr>
      <vt:lpstr>1_Office 主题</vt:lpstr>
      <vt:lpstr>Presentation on brainstorming</vt:lpstr>
      <vt:lpstr>PowerPoint 演示文稿</vt:lpstr>
      <vt:lpstr>1.数据的持久化</vt:lpstr>
      <vt:lpstr>2. 关于数据存储</vt:lpstr>
      <vt:lpstr>文件存储</vt:lpstr>
      <vt:lpstr>3.内部存储（内存存储）</vt:lpstr>
      <vt:lpstr>4. 外部存储</vt:lpstr>
      <vt:lpstr>Android内部存储和外部存储</vt:lpstr>
      <vt:lpstr>4. 外部存储</vt:lpstr>
      <vt:lpstr>4. 外部存储</vt:lpstr>
      <vt:lpstr>如何查看设备存储</vt:lpstr>
      <vt:lpstr>PowerPoint 演示文稿</vt:lpstr>
      <vt:lpstr>PowerPoint 演示文稿</vt:lpstr>
      <vt:lpstr>Android 持久化存储的方式包括？</vt:lpstr>
      <vt:lpstr>问题</vt:lpstr>
      <vt:lpstr>如何在代码中获得Android内部存储和外部存储路径？</vt:lpstr>
      <vt:lpstr>内部存储</vt:lpstr>
      <vt:lpstr>内部存储的API</vt:lpstr>
      <vt:lpstr>外部存储</vt:lpstr>
      <vt:lpstr>访问外部存储私有目录</vt:lpstr>
      <vt:lpstr>访问外部存储私有目录</vt:lpstr>
      <vt:lpstr>访问Android内部存储和外部存储私有目录</vt:lpstr>
      <vt:lpstr>访问外部存储共有目录</vt:lpstr>
      <vt:lpstr> 请反馈：</vt:lpstr>
      <vt:lpstr>PowerPoint 演示文稿</vt:lpstr>
      <vt:lpstr>PowerPoint 演示文稿</vt:lpstr>
      <vt:lpstr>2. 内部存储文件存储方法</vt:lpstr>
      <vt:lpstr>3. 操作流程</vt:lpstr>
      <vt:lpstr>PowerPoint 演示文稿</vt:lpstr>
      <vt:lpstr>6.2.2 从文件中读取数据(内部存储)</vt:lpstr>
      <vt:lpstr>PowerPoint 演示文稿</vt:lpstr>
      <vt:lpstr>6.2.1 将数据存储到文件中 (内部存储)</vt:lpstr>
      <vt:lpstr>4. 内部存储文件读写案例</vt:lpstr>
      <vt:lpstr>文件存储小结(内部存储)</vt:lpstr>
      <vt:lpstr>文件存储小结(内部存储)</vt:lpstr>
      <vt:lpstr>PowerPoint 演示文稿</vt:lpstr>
      <vt:lpstr>2. SharedPerfences简介</vt:lpstr>
      <vt:lpstr>3. SharedPerfences应用</vt:lpstr>
      <vt:lpstr>4.获取SharedPreferences对象</vt:lpstr>
      <vt:lpstr>5. 将数据存储到SharePreferences中</vt:lpstr>
      <vt:lpstr>将数据存储到SharePreferences中</vt:lpstr>
      <vt:lpstr>6. 从SharePreferences中读取数据</vt:lpstr>
      <vt:lpstr>7. 使用SharedPreferences删除数据</vt:lpstr>
      <vt:lpstr>5. SharedPerfences应用案例</vt:lpstr>
      <vt:lpstr>SharedPreferences存储小结</vt:lpstr>
      <vt:lpstr>PowerPoint 演示文稿</vt:lpstr>
      <vt:lpstr>2. 外部存储简介</vt:lpstr>
      <vt:lpstr>2. 外部存储简介</vt:lpstr>
      <vt:lpstr>3. 外部存储文件的操作权限</vt:lpstr>
      <vt:lpstr>4.外部存储文件的读写</vt:lpstr>
      <vt:lpstr>外部私有目录获取</vt:lpstr>
      <vt:lpstr>4.外部存储文件的读写</vt:lpstr>
      <vt:lpstr>4.外部存储文件的读写</vt:lpstr>
      <vt:lpstr>5. 将文件存储到外部存储</vt:lpstr>
      <vt:lpstr>6. 从外部存储读取文件存储</vt:lpstr>
      <vt:lpstr>请反馈：</vt:lpstr>
      <vt:lpstr>PowerPoint 演示文稿</vt:lpstr>
      <vt:lpstr> 6.4 外部存储文件的读写</vt:lpstr>
      <vt:lpstr> 6.4 外部存储文件的读写</vt:lpstr>
      <vt:lpstr>应用案例</vt:lpstr>
      <vt:lpstr> 文件存储小结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B4402</dc:creator>
  <dc:description>http://www.ypppt.com/</dc:description>
  <cp:lastModifiedBy>蔡 美玲</cp:lastModifiedBy>
  <cp:revision>352</cp:revision>
  <dcterms:created xsi:type="dcterms:W3CDTF">2017-01-14T14:34:00Z</dcterms:created>
  <dcterms:modified xsi:type="dcterms:W3CDTF">2022-10-25T13:15:15Z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EBD1E532C5FC411089CA7397B37FE0AB</vt:lpwstr>
  </property>
  <property fmtid="{D5CDD505-2E9C-101B-9397-08002B2CF9AE}" pid="3" name="KSOProductBuildVer">
    <vt:lpwstr>2052-11.1.0.11194</vt:lpwstr>
  </property>
</Properties>
</file>