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398" r:id="rId3"/>
    <p:sldId id="257" r:id="rId4"/>
    <p:sldId id="379" r:id="rId5"/>
    <p:sldId id="316" r:id="rId6"/>
    <p:sldId id="317" r:id="rId7"/>
    <p:sldId id="318" r:id="rId8"/>
    <p:sldId id="445" r:id="rId9"/>
    <p:sldId id="319" r:id="rId10"/>
    <p:sldId id="321" r:id="rId11"/>
    <p:sldId id="322" r:id="rId12"/>
    <p:sldId id="323" r:id="rId13"/>
    <p:sldId id="324" r:id="rId14"/>
    <p:sldId id="325" r:id="rId15"/>
    <p:sldId id="326" r:id="rId16"/>
    <p:sldId id="327" r:id="rId17"/>
    <p:sldId id="328" r:id="rId18"/>
    <p:sldId id="329" r:id="rId19"/>
    <p:sldId id="450" r:id="rId20"/>
    <p:sldId id="330" r:id="rId21"/>
    <p:sldId id="447" r:id="rId22"/>
    <p:sldId id="448" r:id="rId23"/>
    <p:sldId id="334" r:id="rId24"/>
    <p:sldId id="336" r:id="rId25"/>
    <p:sldId id="332" r:id="rId26"/>
    <p:sldId id="337" r:id="rId27"/>
    <p:sldId id="338" r:id="rId28"/>
    <p:sldId id="449" r:id="rId29"/>
    <p:sldId id="339" r:id="rId30"/>
    <p:sldId id="387" r:id="rId31"/>
    <p:sldId id="372" r:id="rId32"/>
    <p:sldId id="373" r:id="rId33"/>
    <p:sldId id="386" r:id="rId34"/>
    <p:sldId id="374" r:id="rId35"/>
    <p:sldId id="375" r:id="rId36"/>
    <p:sldId id="376" r:id="rId37"/>
    <p:sldId id="377" r:id="rId38"/>
    <p:sldId id="378" r:id="rId39"/>
    <p:sldId id="451" r:id="rId40"/>
    <p:sldId id="382" r:id="rId41"/>
    <p:sldId id="349" r:id="rId42"/>
    <p:sldId id="351" r:id="rId43"/>
    <p:sldId id="352" r:id="rId44"/>
    <p:sldId id="353" r:id="rId45"/>
    <p:sldId id="461" r:id="rId46"/>
    <p:sldId id="354" r:id="rId47"/>
    <p:sldId id="397" r:id="rId48"/>
    <p:sldId id="446" r:id="rId49"/>
    <p:sldId id="452" r:id="rId50"/>
    <p:sldId id="453" r:id="rId51"/>
    <p:sldId id="380" r:id="rId52"/>
    <p:sldId id="391" r:id="rId53"/>
    <p:sldId id="381" r:id="rId54"/>
    <p:sldId id="394" r:id="rId55"/>
    <p:sldId id="340" r:id="rId56"/>
    <p:sldId id="342" r:id="rId57"/>
    <p:sldId id="341" r:id="rId58"/>
    <p:sldId id="343" r:id="rId59"/>
    <p:sldId id="344" r:id="rId60"/>
    <p:sldId id="345" r:id="rId61"/>
    <p:sldId id="384" r:id="rId62"/>
    <p:sldId id="346" r:id="rId63"/>
    <p:sldId id="454" r:id="rId64"/>
    <p:sldId id="456" r:id="rId65"/>
    <p:sldId id="455" r:id="rId66"/>
    <p:sldId id="347" r:id="rId67"/>
    <p:sldId id="457" r:id="rId68"/>
    <p:sldId id="458" r:id="rId69"/>
    <p:sldId id="383" r:id="rId70"/>
    <p:sldId id="348" r:id="rId71"/>
    <p:sldId id="355" r:id="rId72"/>
    <p:sldId id="356" r:id="rId73"/>
    <p:sldId id="357" r:id="rId74"/>
    <p:sldId id="358" r:id="rId75"/>
    <p:sldId id="359" r:id="rId76"/>
    <p:sldId id="360" r:id="rId77"/>
    <p:sldId id="459" r:id="rId78"/>
    <p:sldId id="460" r:id="rId79"/>
    <p:sldId id="363" r:id="rId80"/>
    <p:sldId id="362" r:id="rId81"/>
    <p:sldId id="385" r:id="rId82"/>
    <p:sldId id="361" r:id="rId83"/>
    <p:sldId id="389" r:id="rId84"/>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00"/>
    <a:srgbClr val="0033CC"/>
    <a:srgbClr val="FF0066"/>
    <a:srgbClr val="F0C2E9"/>
    <a:srgbClr val="CC99FF"/>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98" autoAdjust="0"/>
  </p:normalViewPr>
  <p:slideViewPr>
    <p:cSldViewPr>
      <p:cViewPr varScale="1">
        <p:scale>
          <a:sx n="66" d="100"/>
          <a:sy n="66" d="100"/>
        </p:scale>
        <p:origin x="90" y="31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04DC8-D650-4A40-A998-A1D67BCCD998}"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007C2-EA7A-40DF-8939-7A9C972EF707}" type="slidenum">
              <a:rPr lang="zh-CN" altLang="en-US" smtClean="0"/>
              <a:t>‹#›</a:t>
            </a:fld>
            <a:endParaRPr lang="zh-CN" altLang="en-US"/>
          </a:p>
        </p:txBody>
      </p:sp>
    </p:spTree>
    <p:extLst>
      <p:ext uri="{BB962C8B-B14F-4D97-AF65-F5344CB8AC3E}">
        <p14:creationId xmlns:p14="http://schemas.microsoft.com/office/powerpoint/2010/main" val="2917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nblogs.com/fengzhblog/p/3178510.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6007C2-EA7A-40DF-8939-7A9C972EF707}" type="slidenum">
              <a:rPr lang="zh-CN" altLang="en-US" smtClean="0"/>
              <a:t>3</a:t>
            </a:fld>
            <a:endParaRPr lang="zh-CN" altLang="en-US"/>
          </a:p>
        </p:txBody>
      </p:sp>
    </p:spTree>
    <p:extLst>
      <p:ext uri="{BB962C8B-B14F-4D97-AF65-F5344CB8AC3E}">
        <p14:creationId xmlns:p14="http://schemas.microsoft.com/office/powerpoint/2010/main" val="237281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当使用</a:t>
            </a:r>
            <a:r>
              <a:rPr lang="en-US" altLang="zh-CN" dirty="0" err="1"/>
              <a:t>ContactsContract.CommonDataKinds.Phone.CONTENT_URI</a:t>
            </a:r>
            <a:r>
              <a:rPr lang="zh-CN" altLang="en-US" dirty="0"/>
              <a:t>作为</a:t>
            </a:r>
            <a:r>
              <a:rPr lang="en-US" altLang="zh-CN" dirty="0" err="1"/>
              <a:t>uri</a:t>
            </a:r>
            <a:r>
              <a:rPr lang="zh-CN" altLang="en-US" dirty="0"/>
              <a:t>的参数查找联系人时，实际上默认查找条件已经变成了在</a:t>
            </a:r>
            <a:r>
              <a:rPr lang="en-US" altLang="zh-CN" dirty="0"/>
              <a:t>data</a:t>
            </a:r>
            <a:r>
              <a:rPr lang="zh-CN" altLang="en-US" dirty="0"/>
              <a:t>表中</a:t>
            </a:r>
            <a:r>
              <a:rPr lang="en-US" altLang="zh-CN" dirty="0" err="1"/>
              <a:t>mimetype_id</a:t>
            </a:r>
            <a:r>
              <a:rPr lang="en-US" altLang="zh-CN" dirty="0"/>
              <a:t> = 1(</a:t>
            </a:r>
            <a:r>
              <a:rPr lang="zh-CN" altLang="en-US" dirty="0"/>
              <a:t>即类型为</a:t>
            </a:r>
            <a:r>
              <a:rPr lang="en-US" altLang="zh-CN" dirty="0" err="1"/>
              <a:t>vnd.android.cursor.item</a:t>
            </a:r>
            <a:r>
              <a:rPr lang="en-US" altLang="zh-CN" dirty="0"/>
              <a:t>/phone_v2)</a:t>
            </a:r>
            <a:r>
              <a:rPr lang="zh-CN" altLang="en-US" dirty="0"/>
              <a:t>的结果集里面查找。这时候再在</a:t>
            </a:r>
            <a:r>
              <a:rPr lang="en-US" altLang="zh-CN" dirty="0"/>
              <a:t>query()</a:t>
            </a:r>
            <a:r>
              <a:rPr lang="zh-CN" altLang="en-US" dirty="0"/>
              <a:t>方法里添加自己自定义的</a:t>
            </a:r>
            <a:r>
              <a:rPr lang="en-US" altLang="zh-CN" dirty="0"/>
              <a:t>projection</a:t>
            </a:r>
            <a:r>
              <a:rPr lang="zh-CN" altLang="en-US" dirty="0"/>
              <a:t>、</a:t>
            </a:r>
            <a:r>
              <a:rPr lang="en-US" altLang="zh-CN" dirty="0"/>
              <a:t>selection</a:t>
            </a:r>
            <a:r>
              <a:rPr lang="zh-CN" altLang="en-US" dirty="0"/>
              <a:t>、</a:t>
            </a:r>
            <a:r>
              <a:rPr lang="en-US" altLang="zh-CN" dirty="0" err="1"/>
              <a:t>selectionArgs</a:t>
            </a:r>
            <a:r>
              <a:rPr lang="zh-CN" altLang="en-US" dirty="0"/>
              <a:t>，就能在电话号码结果集中搜索到自己想要的结果了。</a:t>
            </a:r>
          </a:p>
        </p:txBody>
      </p:sp>
      <p:sp>
        <p:nvSpPr>
          <p:cNvPr id="4" name="灯片编号占位符 3"/>
          <p:cNvSpPr>
            <a:spLocks noGrp="1"/>
          </p:cNvSpPr>
          <p:nvPr>
            <p:ph type="sldNum" sz="quarter" idx="10"/>
          </p:nvPr>
        </p:nvSpPr>
        <p:spPr/>
        <p:txBody>
          <a:bodyPr/>
          <a:lstStyle/>
          <a:p>
            <a:fld id="{BF6007C2-EA7A-40DF-8939-7A9C972EF707}" type="slidenum">
              <a:rPr lang="zh-CN" altLang="en-US" smtClean="0"/>
              <a:t>19</a:t>
            </a:fld>
            <a:endParaRPr lang="zh-CN" altLang="en-US"/>
          </a:p>
        </p:txBody>
      </p:sp>
    </p:spTree>
    <p:extLst>
      <p:ext uri="{BB962C8B-B14F-4D97-AF65-F5344CB8AC3E}">
        <p14:creationId xmlns:p14="http://schemas.microsoft.com/office/powerpoint/2010/main" val="185678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对应</a:t>
            </a:r>
            <a:r>
              <a:rPr lang="en-US" altLang="zh-CN" sz="1200" b="0" i="0" kern="1200" dirty="0">
                <a:solidFill>
                  <a:schemeClr val="tx1"/>
                </a:solidFill>
                <a:effectLst/>
                <a:latin typeface="+mn-lt"/>
                <a:ea typeface="+mn-ea"/>
                <a:cs typeface="+mn-cs"/>
              </a:rPr>
              <a:t>contacts</a:t>
            </a:r>
            <a:r>
              <a:rPr lang="zh-CN" altLang="en-US" sz="1200" b="0" i="0" kern="1200" dirty="0">
                <a:solidFill>
                  <a:schemeClr val="tx1"/>
                </a:solidFill>
                <a:effectLst/>
                <a:latin typeface="+mn-lt"/>
                <a:ea typeface="+mn-ea"/>
                <a:cs typeface="+mn-cs"/>
              </a:rPr>
              <a:t>数据表。</a:t>
            </a:r>
            <a:r>
              <a:rPr lang="en-US" altLang="zh-CN" sz="1200" b="0" i="0" kern="1200" dirty="0" err="1">
                <a:solidFill>
                  <a:schemeClr val="tx1"/>
                </a:solidFill>
                <a:effectLst/>
                <a:latin typeface="+mn-lt"/>
                <a:ea typeface="+mn-ea"/>
                <a:cs typeface="+mn-cs"/>
              </a:rPr>
              <a:t>RawContacts</a:t>
            </a:r>
            <a:r>
              <a:rPr lang="zh-CN" altLang="en-US" sz="1200" b="0" i="0" kern="1200" dirty="0">
                <a:solidFill>
                  <a:schemeClr val="tx1"/>
                </a:solidFill>
                <a:effectLst/>
                <a:latin typeface="+mn-lt"/>
                <a:ea typeface="+mn-ea"/>
                <a:cs typeface="+mn-cs"/>
              </a:rPr>
              <a:t>的一个聚合</a:t>
            </a:r>
            <a:r>
              <a:rPr lang="en-US" altLang="zh-CN" sz="1200" b="0" i="0" kern="1200" dirty="0">
                <a:solidFill>
                  <a:schemeClr val="tx1"/>
                </a:solidFill>
                <a:effectLst/>
                <a:latin typeface="+mn-lt"/>
                <a:ea typeface="+mn-ea"/>
                <a:cs typeface="+mn-cs"/>
              </a:rPr>
              <a:t>(aggregate)</a:t>
            </a:r>
            <a:r>
              <a:rPr lang="zh-CN" altLang="en-US" sz="1200" b="0" i="0" kern="1200" dirty="0">
                <a:solidFill>
                  <a:schemeClr val="tx1"/>
                </a:solidFill>
                <a:effectLst/>
                <a:latin typeface="+mn-lt"/>
                <a:ea typeface="+mn-ea"/>
                <a:cs typeface="+mn-cs"/>
              </a:rPr>
              <a:t>代表同一个人。每个人在数据表</a:t>
            </a:r>
            <a:r>
              <a:rPr lang="en-US" altLang="zh-CN" sz="1200" b="0" i="0" kern="1200" dirty="0">
                <a:solidFill>
                  <a:schemeClr val="tx1"/>
                </a:solidFill>
                <a:effectLst/>
                <a:latin typeface="+mn-lt"/>
                <a:ea typeface="+mn-ea"/>
                <a:cs typeface="+mn-cs"/>
              </a:rPr>
              <a:t>contacts</a:t>
            </a:r>
            <a:r>
              <a:rPr lang="zh-CN" altLang="en-US" sz="1200" b="0" i="0" kern="1200" dirty="0">
                <a:solidFill>
                  <a:schemeClr val="tx1"/>
                </a:solidFill>
                <a:effectLst/>
                <a:latin typeface="+mn-lt"/>
                <a:ea typeface="+mn-ea"/>
                <a:cs typeface="+mn-cs"/>
              </a:rPr>
              <a:t>中有一个记录。</a:t>
            </a:r>
          </a:p>
          <a:p>
            <a:r>
              <a:rPr lang="en-US" altLang="zh-CN" sz="1200" b="1" i="0" kern="1200" dirty="0">
                <a:solidFill>
                  <a:schemeClr val="tx1"/>
                </a:solidFill>
                <a:effectLst/>
                <a:latin typeface="+mn-lt"/>
                <a:ea typeface="+mn-ea"/>
                <a:cs typeface="+mn-cs"/>
              </a:rPr>
              <a:t>Operations</a:t>
            </a:r>
          </a:p>
          <a:p>
            <a:r>
              <a:rPr lang="en-US" altLang="zh-CN" b="1" dirty="0" err="1"/>
              <a:t>Insert</a:t>
            </a:r>
            <a:r>
              <a:rPr lang="en-US" altLang="zh-CN" sz="1200" b="0" i="0" kern="1200" dirty="0" err="1">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不能直接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显式创建。插入一个</a:t>
            </a:r>
            <a:r>
              <a:rPr lang="en-US" altLang="zh-CN" sz="1200" b="0" i="0" kern="1200" dirty="0" err="1">
                <a:solidFill>
                  <a:schemeClr val="tx1"/>
                </a:solidFill>
                <a:effectLst/>
                <a:latin typeface="+mn-lt"/>
                <a:ea typeface="+mn-ea"/>
                <a:cs typeface="+mn-cs"/>
              </a:rPr>
              <a:t>RawContact</a:t>
            </a:r>
            <a:r>
              <a:rPr lang="zh-CN" altLang="en-US" sz="1200" b="0" i="0" kern="1200" dirty="0">
                <a:solidFill>
                  <a:schemeClr val="tx1"/>
                </a:solidFill>
                <a:effectLst/>
                <a:latin typeface="+mn-lt"/>
                <a:ea typeface="+mn-ea"/>
                <a:cs typeface="+mn-cs"/>
              </a:rPr>
              <a:t>时，</a:t>
            </a:r>
            <a:r>
              <a:rPr lang="en-US" altLang="zh-CN" sz="1200" b="0" i="0" kern="1200" dirty="0">
                <a:solidFill>
                  <a:schemeClr val="tx1"/>
                </a:solidFill>
                <a:effectLst/>
                <a:latin typeface="+mn-lt"/>
                <a:ea typeface="+mn-ea"/>
                <a:cs typeface="+mn-cs"/>
              </a:rPr>
              <a:t>provider</a:t>
            </a:r>
            <a:r>
              <a:rPr lang="zh-CN" altLang="en-US" sz="1200" b="0" i="0" kern="1200" dirty="0">
                <a:solidFill>
                  <a:schemeClr val="tx1"/>
                </a:solidFill>
                <a:effectLst/>
                <a:latin typeface="+mn-lt"/>
                <a:ea typeface="+mn-ea"/>
                <a:cs typeface="+mn-cs"/>
              </a:rPr>
              <a:t>首先查找是否存在一个</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表示同一个人。如果存在，</a:t>
            </a:r>
            <a:r>
              <a:rPr lang="en-US" altLang="zh-CN" sz="1200" b="0" i="0" kern="1200" dirty="0">
                <a:solidFill>
                  <a:schemeClr val="tx1"/>
                </a:solidFill>
                <a:effectLst/>
                <a:latin typeface="+mn-lt"/>
                <a:ea typeface="+mn-ea"/>
                <a:cs typeface="+mn-cs"/>
              </a:rPr>
              <a:t>provider</a:t>
            </a:r>
            <a:r>
              <a:rPr lang="zh-CN" altLang="en-US" sz="1200" b="0" i="0" kern="1200" dirty="0">
                <a:solidFill>
                  <a:schemeClr val="tx1"/>
                </a:solidFill>
                <a:effectLst/>
                <a:latin typeface="+mn-lt"/>
                <a:ea typeface="+mn-ea"/>
                <a:cs typeface="+mn-cs"/>
              </a:rPr>
              <a:t>将</a:t>
            </a:r>
            <a:r>
              <a:rPr lang="en-US" altLang="zh-CN" sz="1200" b="0" i="0" kern="1200" dirty="0" err="1">
                <a:solidFill>
                  <a:schemeClr val="tx1"/>
                </a:solidFill>
                <a:effectLst/>
                <a:latin typeface="+mn-lt"/>
                <a:ea typeface="+mn-ea"/>
                <a:cs typeface="+mn-cs"/>
              </a:rPr>
              <a:t>Contacts.</a:t>
            </a:r>
            <a:r>
              <a:rPr lang="en-US" altLang="zh-CN" sz="1200" b="0" i="1" kern="1200" dirty="0" err="1">
                <a:solidFill>
                  <a:schemeClr val="tx1"/>
                </a:solidFill>
                <a:effectLst/>
                <a:latin typeface="+mn-lt"/>
                <a:ea typeface="+mn-ea"/>
                <a:cs typeface="+mn-cs"/>
              </a:rPr>
              <a:t>_ID</a:t>
            </a:r>
            <a:r>
              <a:rPr lang="zh-CN" altLang="en-US" sz="1200" b="0" i="0" kern="1200" dirty="0">
                <a:solidFill>
                  <a:schemeClr val="tx1"/>
                </a:solidFill>
                <a:effectLst/>
                <a:latin typeface="+mn-lt"/>
                <a:ea typeface="+mn-ea"/>
                <a:cs typeface="+mn-cs"/>
              </a:rPr>
              <a:t>赋值给</a:t>
            </a:r>
            <a:r>
              <a:rPr lang="en-US" altLang="zh-CN" sz="1200" b="0" i="0" kern="1200" dirty="0" err="1">
                <a:solidFill>
                  <a:schemeClr val="tx1"/>
                </a:solidFill>
                <a:effectLst/>
                <a:latin typeface="+mn-lt"/>
                <a:ea typeface="+mn-ea"/>
                <a:cs typeface="+mn-cs"/>
              </a:rPr>
              <a:t>RawContacts.</a:t>
            </a:r>
            <a:r>
              <a:rPr lang="en-US" altLang="zh-CN" sz="1200" b="0" i="1" kern="1200" dirty="0" err="1">
                <a:solidFill>
                  <a:schemeClr val="tx1"/>
                </a:solidFill>
                <a:effectLst/>
                <a:latin typeface="+mn-lt"/>
                <a:ea typeface="+mn-ea"/>
                <a:cs typeface="+mn-cs"/>
              </a:rPr>
              <a:t>CONTACT_ID</a:t>
            </a:r>
            <a:r>
              <a:rPr lang="zh-CN" altLang="en-US" sz="1200" b="0" i="0" kern="1200" dirty="0">
                <a:solidFill>
                  <a:schemeClr val="tx1"/>
                </a:solidFill>
                <a:effectLst/>
                <a:latin typeface="+mn-lt"/>
                <a:ea typeface="+mn-ea"/>
                <a:cs typeface="+mn-cs"/>
              </a:rPr>
              <a:t>。如果不存在，</a:t>
            </a:r>
            <a:r>
              <a:rPr lang="en-US" altLang="zh-CN" sz="1200" b="0" i="0" kern="1200" dirty="0">
                <a:solidFill>
                  <a:schemeClr val="tx1"/>
                </a:solidFill>
                <a:effectLst/>
                <a:latin typeface="+mn-lt"/>
                <a:ea typeface="+mn-ea"/>
                <a:cs typeface="+mn-cs"/>
              </a:rPr>
              <a:t>provider</a:t>
            </a:r>
            <a:r>
              <a:rPr lang="zh-CN" altLang="en-US" sz="1200" b="0" i="0" kern="1200" dirty="0">
                <a:solidFill>
                  <a:schemeClr val="tx1"/>
                </a:solidFill>
                <a:effectLst/>
                <a:latin typeface="+mn-lt"/>
                <a:ea typeface="+mn-ea"/>
                <a:cs typeface="+mn-cs"/>
              </a:rPr>
              <a:t>插入一个新的</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记录，并且将</a:t>
            </a:r>
            <a:r>
              <a:rPr lang="en-US" altLang="zh-CN" sz="1200" b="0" i="0" kern="1200" dirty="0" err="1">
                <a:solidFill>
                  <a:schemeClr val="tx1"/>
                </a:solidFill>
                <a:effectLst/>
                <a:latin typeface="+mn-lt"/>
                <a:ea typeface="+mn-ea"/>
                <a:cs typeface="+mn-cs"/>
              </a:rPr>
              <a:t>Contacts.</a:t>
            </a:r>
            <a:r>
              <a:rPr lang="en-US" altLang="zh-CN" sz="1200" b="0" i="1" kern="1200" dirty="0" err="1">
                <a:solidFill>
                  <a:schemeClr val="tx1"/>
                </a:solidFill>
                <a:effectLst/>
                <a:latin typeface="+mn-lt"/>
                <a:ea typeface="+mn-ea"/>
                <a:cs typeface="+mn-cs"/>
              </a:rPr>
              <a:t>_ID</a:t>
            </a:r>
            <a:r>
              <a:rPr lang="zh-CN" altLang="en-US" sz="1200" b="0" i="0" kern="1200" dirty="0">
                <a:solidFill>
                  <a:schemeClr val="tx1"/>
                </a:solidFill>
                <a:effectLst/>
                <a:latin typeface="+mn-lt"/>
                <a:ea typeface="+mn-ea"/>
                <a:cs typeface="+mn-cs"/>
              </a:rPr>
              <a:t>赋值给</a:t>
            </a:r>
            <a:r>
              <a:rPr lang="en-US" altLang="zh-CN" sz="1200" b="0" i="0" kern="1200" dirty="0" err="1">
                <a:solidFill>
                  <a:schemeClr val="tx1"/>
                </a:solidFill>
                <a:effectLst/>
                <a:latin typeface="+mn-lt"/>
                <a:ea typeface="+mn-ea"/>
                <a:cs typeface="+mn-cs"/>
              </a:rPr>
              <a:t>RawContacts.</a:t>
            </a:r>
            <a:r>
              <a:rPr lang="en-US" altLang="zh-CN" sz="1200" b="0" i="1" kern="1200" dirty="0" err="1">
                <a:solidFill>
                  <a:schemeClr val="tx1"/>
                </a:solidFill>
                <a:effectLst/>
                <a:latin typeface="+mn-lt"/>
                <a:ea typeface="+mn-ea"/>
                <a:cs typeface="+mn-cs"/>
              </a:rPr>
              <a:t>CONTACT_ID</a:t>
            </a:r>
            <a:r>
              <a:rPr lang="zh-CN" altLang="en-US" sz="1200" b="0" i="0" kern="1200" dirty="0">
                <a:solidFill>
                  <a:schemeClr val="tx1"/>
                </a:solidFill>
                <a:effectLst/>
                <a:latin typeface="+mn-lt"/>
                <a:ea typeface="+mn-ea"/>
                <a:cs typeface="+mn-cs"/>
              </a:rPr>
              <a:t>。</a:t>
            </a:r>
          </a:p>
          <a:p>
            <a:r>
              <a:rPr lang="en-US" altLang="zh-CN" b="1" dirty="0"/>
              <a:t>Update</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中，只有部分字段可以修改：</a:t>
            </a:r>
            <a:r>
              <a:rPr lang="en-US" altLang="zh-CN" sz="1200" b="0" i="1" kern="1200" dirty="0">
                <a:solidFill>
                  <a:schemeClr val="tx1"/>
                </a:solidFill>
                <a:effectLst/>
                <a:latin typeface="+mn-lt"/>
                <a:ea typeface="+mn-ea"/>
                <a:cs typeface="+mn-cs"/>
              </a:rPr>
              <a:t>TIMES_CONTACTED, LAST_TIME_CONTACTED, STARRED, CUSTOM_RINGTONE, SEND_TO_VOICEMAIL</a:t>
            </a:r>
            <a:r>
              <a:rPr lang="zh-CN" altLang="en-US" sz="1200" b="0" i="0" kern="1200" dirty="0">
                <a:solidFill>
                  <a:schemeClr val="tx1"/>
                </a:solidFill>
                <a:effectLst/>
                <a:latin typeface="+mn-lt"/>
                <a:ea typeface="+mn-ea"/>
                <a:cs typeface="+mn-cs"/>
              </a:rPr>
              <a:t>。修改其中任一字段会修改</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的所有成员</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RawContact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b="1" dirty="0"/>
              <a:t>Delete</a:t>
            </a:r>
            <a:r>
              <a:rPr lang="zh-CN" altLang="en-US" sz="1200" b="0" i="0" kern="1200" dirty="0">
                <a:solidFill>
                  <a:schemeClr val="tx1"/>
                </a:solidFill>
                <a:effectLst/>
                <a:latin typeface="+mn-lt"/>
                <a:ea typeface="+mn-ea"/>
                <a:cs typeface="+mn-cs"/>
              </a:rPr>
              <a:t>删除</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需谨慎。删除聚合</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会删掉它的所有成员</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RawContacts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SyncAdapter</a:t>
            </a:r>
            <a:r>
              <a:rPr lang="zh-CN" altLang="en-US" sz="1200" b="0" i="0" kern="1200" dirty="0">
                <a:solidFill>
                  <a:schemeClr val="tx1"/>
                </a:solidFill>
                <a:effectLst/>
                <a:latin typeface="+mn-lt"/>
                <a:ea typeface="+mn-ea"/>
                <a:cs typeface="+mn-cs"/>
              </a:rPr>
              <a:t>将通知删除相关的</a:t>
            </a:r>
            <a:r>
              <a:rPr lang="en-US" altLang="zh-CN" sz="1200" b="0" i="0" kern="1200" dirty="0" err="1">
                <a:solidFill>
                  <a:schemeClr val="tx1"/>
                </a:solidFill>
                <a:effectLst/>
                <a:latin typeface="+mn-lt"/>
                <a:ea typeface="+mn-ea"/>
                <a:cs typeface="+mn-cs"/>
              </a:rPr>
              <a:t>RawContacts</a:t>
            </a:r>
            <a:r>
              <a:rPr lang="zh-CN" altLang="en-US" sz="1200" b="0" i="0" kern="1200" dirty="0">
                <a:solidFill>
                  <a:schemeClr val="tx1"/>
                </a:solidFill>
                <a:effectLst/>
                <a:latin typeface="+mn-lt"/>
                <a:ea typeface="+mn-ea"/>
                <a:cs typeface="+mn-cs"/>
              </a:rPr>
              <a:t>。</a:t>
            </a:r>
          </a:p>
          <a:p>
            <a:r>
              <a:rPr lang="en-US" altLang="zh-CN" b="1" dirty="0"/>
              <a:t>Query</a:t>
            </a:r>
            <a:r>
              <a:rPr lang="en-US" altLang="zh-CN" dirty="0"/>
              <a:t> </a:t>
            </a:r>
            <a:r>
              <a:rPr lang="zh-CN" altLang="en-US" sz="1200" b="0" i="0" kern="1200" dirty="0">
                <a:solidFill>
                  <a:schemeClr val="tx1"/>
                </a:solidFill>
                <a:effectLst/>
                <a:latin typeface="+mn-lt"/>
                <a:ea typeface="+mn-ea"/>
                <a:cs typeface="+mn-cs"/>
              </a:rPr>
              <a:t>读取某个特定的</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（我的理解是：已知</a:t>
            </a:r>
            <a:r>
              <a:rPr lang="en-US" altLang="zh-CN" sz="1200" b="0" i="0" kern="1200" dirty="0" err="1">
                <a:solidFill>
                  <a:schemeClr val="tx1"/>
                </a:solidFill>
                <a:effectLst/>
                <a:latin typeface="+mn-lt"/>
                <a:ea typeface="+mn-ea"/>
                <a:cs typeface="+mn-cs"/>
              </a:rPr>
              <a:t>ContactId</a:t>
            </a:r>
            <a:r>
              <a:rPr lang="zh-CN" altLang="en-US" sz="1200" b="0" i="0" kern="1200" dirty="0">
                <a:solidFill>
                  <a:schemeClr val="tx1"/>
                </a:solidFill>
                <a:effectLst/>
                <a:latin typeface="+mn-lt"/>
                <a:ea typeface="+mn-ea"/>
                <a:cs typeface="+mn-cs"/>
              </a:rPr>
              <a:t>），建议使用</a:t>
            </a:r>
            <a:r>
              <a:rPr lang="en-US" altLang="zh-CN" sz="1200" b="0" i="1" kern="1200" dirty="0">
                <a:solidFill>
                  <a:schemeClr val="tx1"/>
                </a:solidFill>
                <a:effectLst/>
                <a:latin typeface="+mn-lt"/>
                <a:ea typeface="+mn-ea"/>
                <a:cs typeface="+mn-cs"/>
              </a:rPr>
              <a:t>CONTENT_LOOKUP_URI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根据电话号码查找</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，建议使用优化过的</a:t>
            </a:r>
            <a:r>
              <a:rPr lang="en-US" altLang="zh-CN" sz="1200" b="0" i="0" kern="1200" dirty="0" err="1">
                <a:solidFill>
                  <a:schemeClr val="tx1"/>
                </a:solidFill>
                <a:effectLst/>
                <a:latin typeface="+mn-lt"/>
                <a:ea typeface="+mn-ea"/>
                <a:cs typeface="+mn-cs"/>
              </a:rPr>
              <a:t>PhoneLookup.</a:t>
            </a:r>
            <a:r>
              <a:rPr lang="en-US" altLang="zh-CN" sz="1200" b="0" i="1" kern="1200" dirty="0" err="1">
                <a:solidFill>
                  <a:schemeClr val="tx1"/>
                </a:solidFill>
                <a:effectLst/>
                <a:latin typeface="+mn-lt"/>
                <a:ea typeface="+mn-ea"/>
                <a:cs typeface="+mn-cs"/>
              </a:rPr>
              <a:t>CONTENT_FILTER_URI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根据部分名字查找</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，建议使用</a:t>
            </a:r>
            <a:r>
              <a:rPr lang="en-US" altLang="zh-CN" sz="1200" b="0" i="1" kern="1200" dirty="0">
                <a:solidFill>
                  <a:schemeClr val="tx1"/>
                </a:solidFill>
                <a:effectLst/>
                <a:latin typeface="+mn-lt"/>
                <a:ea typeface="+mn-ea"/>
                <a:cs typeface="+mn-cs"/>
              </a:rPr>
              <a:t>CONTENT_FILTER_URI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根据类似</a:t>
            </a:r>
            <a:r>
              <a:rPr lang="en-US" altLang="zh-CN" sz="1200" b="0" i="0" kern="1200" dirty="0">
                <a:solidFill>
                  <a:schemeClr val="tx1"/>
                </a:solidFill>
                <a:effectLst/>
                <a:latin typeface="+mn-lt"/>
                <a:ea typeface="+mn-ea"/>
                <a:cs typeface="+mn-cs"/>
              </a:rPr>
              <a:t>email</a:t>
            </a:r>
            <a:r>
              <a:rPr lang="zh-CN" altLang="en-US" sz="1200" b="0" i="0" kern="1200" dirty="0">
                <a:solidFill>
                  <a:schemeClr val="tx1"/>
                </a:solidFill>
                <a:effectLst/>
                <a:latin typeface="+mn-lt"/>
                <a:ea typeface="+mn-ea"/>
                <a:cs typeface="+mn-cs"/>
              </a:rPr>
              <a:t>地址、昵称等数据查找</a:t>
            </a:r>
            <a:r>
              <a:rPr lang="en-US" altLang="zh-CN" sz="1200" b="0" i="0" kern="1200" dirty="0">
                <a:solidFill>
                  <a:schemeClr val="tx1"/>
                </a:solidFill>
                <a:effectLst/>
                <a:latin typeface="+mn-lt"/>
                <a:ea typeface="+mn-ea"/>
                <a:cs typeface="+mn-cs"/>
              </a:rPr>
              <a:t>contact</a:t>
            </a:r>
            <a:r>
              <a:rPr lang="zh-CN" altLang="en-US" sz="1200" b="0" i="0" kern="1200" dirty="0">
                <a:solidFill>
                  <a:schemeClr val="tx1"/>
                </a:solidFill>
                <a:effectLst/>
                <a:latin typeface="+mn-lt"/>
                <a:ea typeface="+mn-ea"/>
                <a:cs typeface="+mn-cs"/>
              </a:rPr>
              <a:t>，建议查找</a:t>
            </a:r>
            <a:r>
              <a:rPr lang="en-US" altLang="zh-CN" sz="1200" b="0" i="0" kern="1200" dirty="0" err="1">
                <a:solidFill>
                  <a:schemeClr val="tx1"/>
                </a:solidFill>
                <a:effectLst/>
                <a:latin typeface="+mn-lt"/>
                <a:ea typeface="+mn-ea"/>
                <a:cs typeface="+mn-cs"/>
              </a:rPr>
              <a:t>ContactsContract.Data</a:t>
            </a:r>
            <a:r>
              <a:rPr lang="zh-CN" altLang="en-US" sz="1200" b="0" i="0" kern="1200" dirty="0">
                <a:solidFill>
                  <a:schemeClr val="tx1"/>
                </a:solidFill>
                <a:effectLst/>
                <a:latin typeface="+mn-lt"/>
                <a:ea typeface="+mn-ea"/>
                <a:cs typeface="+mn-cs"/>
              </a:rPr>
              <a:t>表。结果含有</a:t>
            </a:r>
            <a:r>
              <a:rPr lang="en-US" altLang="zh-CN" sz="1200" b="0" i="0" kern="1200" dirty="0" err="1">
                <a:solidFill>
                  <a:schemeClr val="tx1"/>
                </a:solidFill>
                <a:effectLst/>
                <a:latin typeface="+mn-lt"/>
                <a:ea typeface="+mn-ea"/>
                <a:cs typeface="+mn-cs"/>
              </a:rPr>
              <a:t>ContactId</a:t>
            </a:r>
            <a:r>
              <a:rPr lang="zh-CN" altLang="en-US" sz="1200" b="0" i="0" kern="1200" dirty="0">
                <a:solidFill>
                  <a:schemeClr val="tx1"/>
                </a:solidFill>
                <a:effectLst/>
                <a:latin typeface="+mn-lt"/>
                <a:ea typeface="+mn-ea"/>
                <a:cs typeface="+mn-cs"/>
              </a:rPr>
              <a:t>、姓名等。</a:t>
            </a:r>
          </a:p>
          <a:p>
            <a:r>
              <a:rPr lang="en-US" altLang="zh-CN" dirty="0">
                <a:hlinkClick r:id="rId3"/>
              </a:rPr>
              <a:t>https://www.cnblogs.com/fengzhblog/p/3178510.html</a:t>
            </a:r>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23</a:t>
            </a:fld>
            <a:endParaRPr lang="zh-CN" altLang="en-US"/>
          </a:p>
        </p:txBody>
      </p:sp>
    </p:spTree>
    <p:extLst>
      <p:ext uri="{BB962C8B-B14F-4D97-AF65-F5344CB8AC3E}">
        <p14:creationId xmlns:p14="http://schemas.microsoft.com/office/powerpoint/2010/main" val="377234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https://www.jianshu.com/p/eac6c9b2efaf</a:t>
            </a:r>
          </a:p>
          <a:p>
            <a:r>
              <a:rPr lang="en-US" altLang="zh-CN" dirty="0"/>
              <a:t>https://www.cnblogs.com/soongkun/p/5143820.html</a:t>
            </a:r>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27</a:t>
            </a:fld>
            <a:endParaRPr lang="zh-CN" altLang="en-US"/>
          </a:p>
        </p:txBody>
      </p:sp>
    </p:spTree>
    <p:extLst>
      <p:ext uri="{BB962C8B-B14F-4D97-AF65-F5344CB8AC3E}">
        <p14:creationId xmlns:p14="http://schemas.microsoft.com/office/powerpoint/2010/main" val="2455974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29</a:t>
            </a:fld>
            <a:endParaRPr lang="zh-CN" altLang="en-US"/>
          </a:p>
        </p:txBody>
      </p:sp>
    </p:spTree>
    <p:extLst>
      <p:ext uri="{BB962C8B-B14F-4D97-AF65-F5344CB8AC3E}">
        <p14:creationId xmlns:p14="http://schemas.microsoft.com/office/powerpoint/2010/main" val="403566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30</a:t>
            </a:fld>
            <a:endParaRPr lang="zh-CN" altLang="en-US"/>
          </a:p>
        </p:txBody>
      </p:sp>
    </p:spTree>
    <p:extLst>
      <p:ext uri="{BB962C8B-B14F-4D97-AF65-F5344CB8AC3E}">
        <p14:creationId xmlns:p14="http://schemas.microsoft.com/office/powerpoint/2010/main" val="4151706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只需用户授权一次，后面在使用时，就不会再弹出权限申请对话框了。</a:t>
            </a:r>
          </a:p>
          <a:p>
            <a:endParaRPr lang="zh-CN" altLang="en-US" dirty="0"/>
          </a:p>
        </p:txBody>
      </p:sp>
      <p:sp>
        <p:nvSpPr>
          <p:cNvPr id="4" name="灯片编号占位符 3"/>
          <p:cNvSpPr>
            <a:spLocks noGrp="1"/>
          </p:cNvSpPr>
          <p:nvPr>
            <p:ph type="sldNum" sz="quarter" idx="10"/>
          </p:nvPr>
        </p:nvSpPr>
        <p:spPr/>
        <p:txBody>
          <a:bodyPr/>
          <a:lstStyle/>
          <a:p>
            <a:fld id="{BF6007C2-EA7A-40DF-8939-7A9C972EF707}" type="slidenum">
              <a:rPr lang="zh-CN" altLang="en-US" smtClean="0"/>
              <a:t>38</a:t>
            </a:fld>
            <a:endParaRPr lang="zh-CN" altLang="en-US"/>
          </a:p>
        </p:txBody>
      </p:sp>
    </p:spTree>
    <p:extLst>
      <p:ext uri="{BB962C8B-B14F-4D97-AF65-F5344CB8AC3E}">
        <p14:creationId xmlns:p14="http://schemas.microsoft.com/office/powerpoint/2010/main" val="4135053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0070C0"/>
                </a:solidFill>
              </a:rPr>
              <a:t>context</a:t>
            </a:r>
            <a:r>
              <a:rPr lang="en-US" altLang="zh-CN" sz="1200" dirty="0" err="1"/>
              <a:t>.</a:t>
            </a:r>
            <a:r>
              <a:rPr lang="en-US" altLang="zh-CN" sz="1200" dirty="0" err="1">
                <a:solidFill>
                  <a:srgbClr val="C00000"/>
                </a:solidFill>
              </a:rPr>
              <a:t>getFilesDir</a:t>
            </a:r>
            <a:r>
              <a:rPr lang="en-US" altLang="zh-CN" sz="1200" dirty="0">
                <a:solidFill>
                  <a:srgbClr val="C00000"/>
                </a:solidFill>
              </a:rPr>
              <a:t>()</a:t>
            </a:r>
            <a:r>
              <a:rPr lang="zh-CN" altLang="en-US" sz="1200" dirty="0"/>
              <a:t>：获取内部存储</a:t>
            </a:r>
            <a:r>
              <a:rPr lang="en-US" altLang="zh-CN" sz="1200" dirty="0"/>
              <a:t>data/data/</a:t>
            </a:r>
            <a:r>
              <a:rPr lang="zh-CN" altLang="en-US" sz="1200" dirty="0"/>
              <a:t>包名</a:t>
            </a:r>
            <a:r>
              <a:rPr lang="en-US" altLang="zh-CN" sz="1200" dirty="0"/>
              <a:t>/files</a:t>
            </a:r>
            <a:r>
              <a:rPr lang="zh-CN" altLang="en-US" sz="1200" dirty="0"/>
              <a:t>目录，若不存在，则创建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a:lnSpc>
                <a:spcPct val="150000"/>
              </a:lnSpc>
            </a:pPr>
            <a:r>
              <a:rPr lang="en-US" altLang="zh-CN" sz="1500" dirty="0"/>
              <a:t>File </a:t>
            </a:r>
            <a:r>
              <a:rPr lang="en-US" altLang="zh-CN" sz="1500" dirty="0" err="1"/>
              <a:t>externalFilesDir</a:t>
            </a:r>
            <a:r>
              <a:rPr lang="en-US" altLang="zh-CN" sz="1500" dirty="0"/>
              <a:t> = </a:t>
            </a:r>
            <a:r>
              <a:rPr lang="en-US" altLang="zh-CN" sz="1500" dirty="0" err="1">
                <a:solidFill>
                  <a:srgbClr val="FF0000"/>
                </a:solidFill>
              </a:rPr>
              <a:t>getExternalFilesDir</a:t>
            </a:r>
            <a:r>
              <a:rPr lang="en-US" altLang="zh-CN" sz="1500" dirty="0"/>
              <a:t>(</a:t>
            </a:r>
            <a:r>
              <a:rPr lang="en-US" altLang="zh-CN" sz="1500" dirty="0" err="1"/>
              <a:t>Environment.DIRECTORY_PICTURES</a:t>
            </a:r>
            <a:r>
              <a:rPr lang="en-US" altLang="zh-CN" sz="1500" dirty="0"/>
              <a:t>)</a:t>
            </a:r>
          </a:p>
          <a:p>
            <a:pPr>
              <a:lnSpc>
                <a:spcPct val="150000"/>
              </a:lnSpc>
            </a:pPr>
            <a:r>
              <a:rPr lang="zh-CN" altLang="en-US" sz="1350" dirty="0"/>
              <a:t>在外部存储空间的私有目录中创建一个文件夹</a:t>
            </a:r>
            <a:r>
              <a:rPr lang="en-US" altLang="zh-CN" sz="1350" dirty="0"/>
              <a:t>Pictures</a:t>
            </a:r>
            <a:r>
              <a:rPr lang="zh-CN" altLang="en-US" sz="1350" dirty="0"/>
              <a:t>，返回值一个</a:t>
            </a:r>
            <a:r>
              <a:rPr lang="en-US" altLang="zh-CN" sz="1350" dirty="0"/>
              <a:t>file</a:t>
            </a:r>
            <a:r>
              <a:rPr lang="zh-CN" altLang="en-US" sz="1350" dirty="0"/>
              <a:t>对象，这个对象的路径是：</a:t>
            </a:r>
            <a:endParaRPr lang="en-US" altLang="zh-CN" sz="1350" dirty="0"/>
          </a:p>
          <a:p>
            <a:pPr>
              <a:lnSpc>
                <a:spcPct val="150000"/>
              </a:lnSpc>
            </a:pPr>
            <a:r>
              <a:rPr lang="en-US" altLang="zh-CN" sz="1350" dirty="0"/>
              <a:t>/storage/emulated/0/Android/data/</a:t>
            </a:r>
            <a:r>
              <a:rPr lang="en-US" altLang="zh-CN" sz="1350" dirty="0" err="1"/>
              <a:t>com.example.eighteen.filepersisttest</a:t>
            </a:r>
            <a:r>
              <a:rPr lang="en-US" altLang="zh-CN" sz="1350" dirty="0"/>
              <a:t>/files/Pictures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a:lnSpc>
                <a:spcPct val="150000"/>
              </a:lnSpc>
            </a:pPr>
            <a:r>
              <a:rPr lang="en-US" altLang="zh-CN" sz="1650" dirty="0"/>
              <a:t>File myself = </a:t>
            </a:r>
            <a:r>
              <a:rPr lang="en-US" altLang="zh-CN" sz="1650" dirty="0" err="1"/>
              <a:t>getExternalFilesDir</a:t>
            </a:r>
            <a:r>
              <a:rPr lang="en-US" altLang="zh-CN" sz="1650" dirty="0"/>
              <a:t>("myself");</a:t>
            </a:r>
          </a:p>
          <a:p>
            <a:pPr>
              <a:lnSpc>
                <a:spcPct val="150000"/>
              </a:lnSpc>
            </a:pPr>
            <a:r>
              <a:rPr lang="zh-CN" altLang="en-US" sz="1350" dirty="0"/>
              <a:t>在外部存储空间的私有目录中创建一个文件夹</a:t>
            </a:r>
            <a:r>
              <a:rPr lang="en-US" altLang="zh-CN" sz="1350" dirty="0"/>
              <a:t>myself </a:t>
            </a:r>
            <a:r>
              <a:rPr lang="zh-CN" altLang="en-US" sz="1350" dirty="0"/>
              <a:t>，返回值一个</a:t>
            </a:r>
            <a:r>
              <a:rPr lang="en-US" altLang="zh-CN" sz="1350" dirty="0"/>
              <a:t>file</a:t>
            </a:r>
            <a:r>
              <a:rPr lang="zh-CN" altLang="en-US" sz="1350" dirty="0"/>
              <a:t>对象，这个对象的路径是：</a:t>
            </a:r>
            <a:endParaRPr lang="en-US" altLang="zh-CN" sz="1350" dirty="0"/>
          </a:p>
          <a:p>
            <a:pPr>
              <a:lnSpc>
                <a:spcPct val="150000"/>
              </a:lnSpc>
            </a:pPr>
            <a:r>
              <a:rPr lang="en-US" altLang="zh-CN" sz="1350" dirty="0"/>
              <a:t>/storage/emulated/0/Android/data/</a:t>
            </a:r>
            <a:r>
              <a:rPr lang="en-US" altLang="zh-CN" sz="1350" dirty="0" err="1"/>
              <a:t>com.example.eighteen.filepersisttest</a:t>
            </a:r>
            <a:r>
              <a:rPr lang="en-US" altLang="zh-CN" sz="1350" dirty="0"/>
              <a:t>/files/myself</a:t>
            </a:r>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43</a:t>
            </a:fld>
            <a:endParaRPr lang="zh-CN" altLang="en-US"/>
          </a:p>
        </p:txBody>
      </p:sp>
    </p:spTree>
    <p:extLst>
      <p:ext uri="{BB962C8B-B14F-4D97-AF65-F5344CB8AC3E}">
        <p14:creationId xmlns:p14="http://schemas.microsoft.com/office/powerpoint/2010/main" val="664967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80"/>
                </a:solidFill>
                <a:effectLst/>
              </a:rPr>
              <a:t>public class </a:t>
            </a:r>
            <a:r>
              <a:rPr lang="en-US" altLang="zh-CN" dirty="0"/>
              <a:t>MainActivity2  </a:t>
            </a:r>
            <a:r>
              <a:rPr lang="en-US" altLang="zh-CN" b="1" dirty="0">
                <a:solidFill>
                  <a:srgbClr val="000080"/>
                </a:solidFill>
                <a:effectLst/>
              </a:rPr>
              <a:t>extends </a:t>
            </a:r>
            <a:r>
              <a:rPr lang="en-US" altLang="zh-CN" dirty="0" err="1"/>
              <a:t>AppCompatActivity</a:t>
            </a:r>
            <a:r>
              <a:rPr lang="en-US" altLang="zh-CN" dirty="0"/>
              <a:t> {</a:t>
            </a:r>
            <a:br>
              <a:rPr lang="en-US" altLang="zh-CN" dirty="0"/>
            </a:br>
            <a:br>
              <a:rPr lang="en-US" altLang="zh-CN" dirty="0"/>
            </a:br>
            <a:r>
              <a:rPr lang="en-US" altLang="zh-CN" dirty="0"/>
              <a:t>    </a:t>
            </a:r>
            <a:r>
              <a:rPr lang="en-US" altLang="zh-CN" b="1" dirty="0">
                <a:solidFill>
                  <a:srgbClr val="000080"/>
                </a:solidFill>
                <a:effectLst/>
              </a:rPr>
              <a:t>private </a:t>
            </a:r>
            <a:r>
              <a:rPr lang="en-US" altLang="zh-CN" dirty="0"/>
              <a:t>Button </a:t>
            </a:r>
            <a:r>
              <a:rPr lang="en-US" altLang="zh-CN" b="1" dirty="0" err="1">
                <a:solidFill>
                  <a:srgbClr val="660E7A"/>
                </a:solidFill>
                <a:effectLst/>
              </a:rPr>
              <a:t>btnSearch</a:t>
            </a:r>
            <a:r>
              <a:rPr lang="en-US" altLang="zh-CN" dirty="0"/>
              <a:t>;</a:t>
            </a:r>
            <a:br>
              <a:rPr lang="en-US" altLang="zh-CN" dirty="0"/>
            </a:br>
            <a:r>
              <a:rPr lang="en-US" altLang="zh-CN" dirty="0"/>
              <a:t>    </a:t>
            </a:r>
            <a:r>
              <a:rPr lang="en-US" altLang="zh-CN" b="1" dirty="0">
                <a:solidFill>
                  <a:srgbClr val="000080"/>
                </a:solidFill>
                <a:effectLst/>
              </a:rPr>
              <a:t>private </a:t>
            </a:r>
            <a:r>
              <a:rPr lang="en-US" altLang="zh-CN" dirty="0" err="1"/>
              <a:t>GridView</a:t>
            </a:r>
            <a:r>
              <a:rPr lang="en-US" altLang="zh-CN" dirty="0"/>
              <a:t> </a:t>
            </a:r>
            <a:r>
              <a:rPr lang="en-US" altLang="zh-CN" b="1" dirty="0" err="1">
                <a:solidFill>
                  <a:srgbClr val="660E7A"/>
                </a:solidFill>
                <a:effectLst/>
              </a:rPr>
              <a:t>imgList</a:t>
            </a:r>
            <a:r>
              <a:rPr lang="en-US" altLang="zh-CN" dirty="0"/>
              <a:t>;</a:t>
            </a:r>
            <a:br>
              <a:rPr lang="en-US" altLang="zh-CN" dirty="0"/>
            </a:br>
            <a:r>
              <a:rPr lang="en-US" altLang="zh-CN" dirty="0"/>
              <a:t>    </a:t>
            </a:r>
            <a:r>
              <a:rPr lang="en-US" altLang="zh-CN" b="1" dirty="0">
                <a:solidFill>
                  <a:srgbClr val="000080"/>
                </a:solidFill>
                <a:effectLst/>
              </a:rPr>
              <a:t>private </a:t>
            </a:r>
            <a:r>
              <a:rPr lang="en-US" altLang="zh-CN" dirty="0"/>
              <a:t>List&lt;Map&lt;</a:t>
            </a:r>
            <a:r>
              <a:rPr lang="en-US" altLang="zh-CN" dirty="0" err="1"/>
              <a:t>String,Object</a:t>
            </a:r>
            <a:r>
              <a:rPr lang="en-US" altLang="zh-CN" dirty="0"/>
              <a:t>&gt;&gt; </a:t>
            </a:r>
            <a:r>
              <a:rPr lang="en-US" altLang="zh-CN" b="1" dirty="0" err="1">
                <a:solidFill>
                  <a:srgbClr val="660E7A"/>
                </a:solidFill>
                <a:effectLst/>
              </a:rPr>
              <a:t>listItems</a:t>
            </a:r>
            <a:r>
              <a:rPr lang="en-US" altLang="zh-CN" b="1" dirty="0">
                <a:solidFill>
                  <a:srgbClr val="660E7A"/>
                </a:solidFill>
                <a:effectLst/>
              </a:rPr>
              <a:t> </a:t>
            </a:r>
            <a:r>
              <a:rPr lang="en-US" altLang="zh-CN" dirty="0"/>
              <a:t>= </a:t>
            </a:r>
            <a:r>
              <a:rPr lang="en-US" altLang="zh-CN" b="1" dirty="0">
                <a:solidFill>
                  <a:srgbClr val="000080"/>
                </a:solidFill>
                <a:effectLst/>
              </a:rPr>
              <a:t>new </a:t>
            </a:r>
            <a:r>
              <a:rPr lang="en-US" altLang="zh-CN" dirty="0" err="1"/>
              <a:t>ArrayList</a:t>
            </a:r>
            <a:r>
              <a:rPr lang="en-US" altLang="zh-CN" dirty="0"/>
              <a:t>&lt;&gt;();</a:t>
            </a:r>
            <a:br>
              <a:rPr lang="en-US" altLang="zh-CN" dirty="0"/>
            </a:br>
            <a:r>
              <a:rPr lang="en-US" altLang="zh-CN" dirty="0"/>
              <a:t>    </a:t>
            </a:r>
            <a:r>
              <a:rPr lang="en-US" altLang="zh-CN" b="1" dirty="0">
                <a:solidFill>
                  <a:srgbClr val="000080"/>
                </a:solidFill>
                <a:effectLst/>
              </a:rPr>
              <a:t>private </a:t>
            </a:r>
            <a:r>
              <a:rPr lang="en-US" altLang="zh-CN" dirty="0" err="1"/>
              <a:t>MyAdapter</a:t>
            </a:r>
            <a:r>
              <a:rPr lang="en-US" altLang="zh-CN" dirty="0"/>
              <a:t> </a:t>
            </a:r>
            <a:r>
              <a:rPr lang="en-US" altLang="zh-CN" b="1" dirty="0" err="1">
                <a:solidFill>
                  <a:srgbClr val="660E7A"/>
                </a:solidFill>
                <a:effectLst/>
              </a:rPr>
              <a:t>myAdapter</a:t>
            </a:r>
            <a:r>
              <a:rPr lang="en-US" altLang="zh-CN" dirty="0"/>
              <a:t>;</a:t>
            </a:r>
            <a:br>
              <a:rPr lang="en-US" altLang="zh-CN" dirty="0"/>
            </a:br>
            <a:r>
              <a:rPr lang="en-US" altLang="zh-CN" dirty="0"/>
              <a:t>    </a:t>
            </a:r>
            <a:r>
              <a:rPr lang="en-US" altLang="zh-CN" b="1" dirty="0">
                <a:solidFill>
                  <a:srgbClr val="000080"/>
                </a:solidFill>
                <a:effectLst/>
              </a:rPr>
              <a:t>private </a:t>
            </a:r>
            <a:r>
              <a:rPr lang="en-US" altLang="zh-CN" dirty="0" err="1"/>
              <a:t>SimpleDateFormat</a:t>
            </a:r>
            <a:r>
              <a:rPr lang="en-US" altLang="zh-CN" dirty="0"/>
              <a:t> </a:t>
            </a:r>
            <a:r>
              <a:rPr lang="en-US" altLang="zh-CN" b="1" dirty="0" err="1">
                <a:solidFill>
                  <a:srgbClr val="660E7A"/>
                </a:solidFill>
                <a:effectLst/>
              </a:rPr>
              <a:t>simpleDateFormat</a:t>
            </a:r>
            <a:r>
              <a:rPr lang="en-US" altLang="zh-CN" b="1" dirty="0">
                <a:solidFill>
                  <a:srgbClr val="660E7A"/>
                </a:solidFill>
                <a:effectLst/>
              </a:rPr>
              <a:t> </a:t>
            </a:r>
            <a:r>
              <a:rPr lang="en-US" altLang="zh-CN" dirty="0"/>
              <a:t>= </a:t>
            </a:r>
            <a:r>
              <a:rPr lang="en-US" altLang="zh-CN" b="1" dirty="0">
                <a:solidFill>
                  <a:srgbClr val="000080"/>
                </a:solidFill>
                <a:effectLst/>
              </a:rPr>
              <a:t>new </a:t>
            </a:r>
            <a:r>
              <a:rPr lang="en-US" altLang="zh-CN" dirty="0" err="1"/>
              <a:t>SimpleDateFormat</a:t>
            </a:r>
            <a:r>
              <a:rPr lang="en-US" altLang="zh-CN" dirty="0"/>
              <a:t>(</a:t>
            </a:r>
            <a:r>
              <a:rPr lang="en-US" altLang="zh-CN" b="1" dirty="0">
                <a:solidFill>
                  <a:srgbClr val="008000"/>
                </a:solidFill>
                <a:effectLst/>
              </a:rPr>
              <a:t>"</a:t>
            </a:r>
            <a:r>
              <a:rPr lang="en-US" altLang="zh-CN" b="1" dirty="0" err="1">
                <a:solidFill>
                  <a:srgbClr val="008000"/>
                </a:solidFill>
                <a:effectLst/>
              </a:rPr>
              <a:t>yyyy</a:t>
            </a:r>
            <a:r>
              <a:rPr lang="zh-CN" altLang="en-US" b="1" dirty="0">
                <a:solidFill>
                  <a:srgbClr val="008000"/>
                </a:solidFill>
                <a:effectLst/>
              </a:rPr>
              <a:t>年</a:t>
            </a:r>
            <a:r>
              <a:rPr lang="en-US" altLang="zh-CN" b="1" dirty="0">
                <a:solidFill>
                  <a:srgbClr val="008000"/>
                </a:solidFill>
                <a:effectLst/>
              </a:rPr>
              <a:t>MM</a:t>
            </a:r>
            <a:r>
              <a:rPr lang="zh-CN" altLang="en-US" b="1" dirty="0">
                <a:solidFill>
                  <a:srgbClr val="008000"/>
                </a:solidFill>
                <a:effectLst/>
              </a:rPr>
              <a:t>月</a:t>
            </a:r>
            <a:r>
              <a:rPr lang="en-US" altLang="zh-CN" b="1" dirty="0">
                <a:solidFill>
                  <a:srgbClr val="008000"/>
                </a:solidFill>
                <a:effectLst/>
              </a:rPr>
              <a:t>dd</a:t>
            </a:r>
            <a:r>
              <a:rPr lang="zh-CN" altLang="en-US" b="1" dirty="0">
                <a:solidFill>
                  <a:srgbClr val="008000"/>
                </a:solidFill>
                <a:effectLst/>
              </a:rPr>
              <a:t>日 </a:t>
            </a:r>
            <a:r>
              <a:rPr lang="en-US" altLang="zh-CN" b="1" dirty="0" err="1">
                <a:solidFill>
                  <a:srgbClr val="008000"/>
                </a:solidFill>
                <a:effectLst/>
              </a:rPr>
              <a:t>HH:mm:ss</a:t>
            </a:r>
            <a:r>
              <a:rPr lang="en-US" altLang="zh-CN" b="1" dirty="0">
                <a:solidFill>
                  <a:srgbClr val="008000"/>
                </a:solidFill>
                <a:effectLst/>
              </a:rPr>
              <a:t>"</a:t>
            </a:r>
            <a:r>
              <a:rPr lang="en-US" altLang="zh-CN" dirty="0"/>
              <a:t>);</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protected void </a:t>
            </a:r>
            <a:r>
              <a:rPr lang="en-US" altLang="zh-CN" dirty="0" err="1"/>
              <a:t>onCreate</a:t>
            </a:r>
            <a:r>
              <a:rPr lang="en-US" altLang="zh-CN" dirty="0"/>
              <a:t>(Bundle </a:t>
            </a:r>
            <a:r>
              <a:rPr lang="en-US" altLang="zh-CN" dirty="0" err="1"/>
              <a:t>savedInstanceState</a:t>
            </a:r>
            <a:r>
              <a:rPr lang="en-US" altLang="zh-CN" dirty="0"/>
              <a:t>) {</a:t>
            </a:r>
            <a:br>
              <a:rPr lang="en-US" altLang="zh-CN" dirty="0"/>
            </a:br>
            <a:r>
              <a:rPr lang="en-US" altLang="zh-CN" dirty="0"/>
              <a:t>        </a:t>
            </a:r>
            <a:r>
              <a:rPr lang="en-US" altLang="zh-CN" b="1" dirty="0" err="1">
                <a:solidFill>
                  <a:srgbClr val="000080"/>
                </a:solidFill>
                <a:effectLst/>
              </a:rPr>
              <a:t>super</a:t>
            </a:r>
            <a:r>
              <a:rPr lang="en-US" altLang="zh-CN" dirty="0" err="1"/>
              <a:t>.onCreate</a:t>
            </a:r>
            <a:r>
              <a:rPr lang="en-US" altLang="zh-CN" dirty="0"/>
              <a:t>(</a:t>
            </a:r>
            <a:r>
              <a:rPr lang="en-US" altLang="zh-CN" dirty="0" err="1"/>
              <a:t>savedInstanceState</a:t>
            </a:r>
            <a:r>
              <a:rPr lang="en-US" altLang="zh-CN" dirty="0"/>
              <a:t>);</a:t>
            </a:r>
            <a:br>
              <a:rPr lang="en-US" altLang="zh-CN" dirty="0"/>
            </a:br>
            <a:r>
              <a:rPr lang="en-US" altLang="zh-CN" dirty="0"/>
              <a:t>        </a:t>
            </a:r>
            <a:r>
              <a:rPr lang="en-US" altLang="zh-CN" dirty="0" err="1"/>
              <a:t>setContentView</a:t>
            </a:r>
            <a:r>
              <a:rPr lang="en-US" altLang="zh-CN" dirty="0"/>
              <a:t>(</a:t>
            </a:r>
            <a:r>
              <a:rPr lang="en-US" altLang="zh-CN" dirty="0" err="1"/>
              <a:t>R.layout.</a:t>
            </a:r>
            <a:r>
              <a:rPr lang="en-US" altLang="zh-CN" b="1" i="1" dirty="0" err="1">
                <a:solidFill>
                  <a:srgbClr val="660E7A"/>
                </a:solidFill>
                <a:effectLst/>
              </a:rPr>
              <a:t>activity_main</a:t>
            </a:r>
            <a:r>
              <a:rPr lang="en-US" altLang="zh-CN" dirty="0"/>
              <a:t>);</a:t>
            </a:r>
            <a:br>
              <a:rPr lang="en-US" altLang="zh-CN" dirty="0"/>
            </a:br>
            <a:r>
              <a:rPr lang="en-US" altLang="zh-CN" dirty="0"/>
              <a:t>        </a:t>
            </a:r>
            <a:r>
              <a:rPr lang="en-US" altLang="zh-CN" b="1" dirty="0" err="1">
                <a:solidFill>
                  <a:srgbClr val="660E7A"/>
                </a:solidFill>
                <a:effectLst/>
              </a:rPr>
              <a:t>btnSearch</a:t>
            </a:r>
            <a:r>
              <a:rPr lang="en-US" altLang="zh-CN" b="1" dirty="0">
                <a:solidFill>
                  <a:srgbClr val="660E7A"/>
                </a:solidFill>
                <a:effectLst/>
              </a:rPr>
              <a:t> </a:t>
            </a:r>
            <a:r>
              <a:rPr lang="en-US" altLang="zh-CN" dirty="0"/>
              <a:t>=(Button)</a:t>
            </a:r>
            <a:r>
              <a:rPr lang="en-US" altLang="zh-CN" dirty="0" err="1"/>
              <a:t>findViewById</a:t>
            </a:r>
            <a:r>
              <a:rPr lang="en-US" altLang="zh-CN" dirty="0"/>
              <a:t>(</a:t>
            </a:r>
            <a:r>
              <a:rPr lang="en-US" altLang="zh-CN" dirty="0" err="1"/>
              <a:t>R.id.</a:t>
            </a:r>
            <a:r>
              <a:rPr lang="en-US" altLang="zh-CN" b="1" i="1" dirty="0" err="1">
                <a:solidFill>
                  <a:srgbClr val="660E7A"/>
                </a:solidFill>
                <a:effectLst/>
              </a:rPr>
              <a:t>btnSearch</a:t>
            </a:r>
            <a:r>
              <a:rPr lang="en-US" altLang="zh-CN" dirty="0"/>
              <a:t>);</a:t>
            </a:r>
            <a:br>
              <a:rPr lang="en-US" altLang="zh-CN" dirty="0"/>
            </a:br>
            <a:r>
              <a:rPr lang="en-US" altLang="zh-CN" dirty="0"/>
              <a:t>        </a:t>
            </a:r>
            <a:r>
              <a:rPr lang="en-US" altLang="zh-CN" b="1" dirty="0" err="1">
                <a:solidFill>
                  <a:srgbClr val="660E7A"/>
                </a:solidFill>
                <a:effectLst/>
              </a:rPr>
              <a:t>imgList</a:t>
            </a:r>
            <a:r>
              <a:rPr lang="en-US" altLang="zh-CN" b="1" dirty="0">
                <a:solidFill>
                  <a:srgbClr val="660E7A"/>
                </a:solidFill>
                <a:effectLst/>
              </a:rPr>
              <a:t> </a:t>
            </a:r>
            <a:r>
              <a:rPr lang="en-US" altLang="zh-CN" dirty="0"/>
              <a:t>= (</a:t>
            </a:r>
            <a:r>
              <a:rPr lang="en-US" altLang="zh-CN" dirty="0" err="1"/>
              <a:t>GridView</a:t>
            </a:r>
            <a:r>
              <a:rPr lang="en-US" altLang="zh-CN" dirty="0"/>
              <a:t>)</a:t>
            </a:r>
            <a:r>
              <a:rPr lang="en-US" altLang="zh-CN" dirty="0" err="1"/>
              <a:t>findViewById</a:t>
            </a:r>
            <a:r>
              <a:rPr lang="en-US" altLang="zh-CN" dirty="0"/>
              <a:t>(</a:t>
            </a:r>
            <a:r>
              <a:rPr lang="en-US" altLang="zh-CN" dirty="0" err="1"/>
              <a:t>R.id.</a:t>
            </a:r>
            <a:r>
              <a:rPr lang="en-US" altLang="zh-CN" b="1" i="1" dirty="0" err="1">
                <a:solidFill>
                  <a:srgbClr val="660E7A"/>
                </a:solidFill>
                <a:effectLst/>
              </a:rPr>
              <a:t>imgList</a:t>
            </a:r>
            <a:r>
              <a:rPr lang="en-US" altLang="zh-CN" dirty="0"/>
              <a:t>);</a:t>
            </a:r>
            <a:br>
              <a:rPr lang="en-US" altLang="zh-CN" dirty="0"/>
            </a:br>
            <a:r>
              <a:rPr lang="en-US" altLang="zh-CN" dirty="0"/>
              <a:t>        </a:t>
            </a:r>
            <a:r>
              <a:rPr lang="en-US" altLang="zh-CN" b="1" dirty="0" err="1">
                <a:solidFill>
                  <a:srgbClr val="660E7A"/>
                </a:solidFill>
                <a:effectLst/>
              </a:rPr>
              <a:t>myAdapter</a:t>
            </a:r>
            <a:r>
              <a:rPr lang="en-US" altLang="zh-CN" b="1" dirty="0">
                <a:solidFill>
                  <a:srgbClr val="660E7A"/>
                </a:solidFill>
                <a:effectLst/>
              </a:rPr>
              <a:t> </a:t>
            </a:r>
            <a:r>
              <a:rPr lang="en-US" altLang="zh-CN" dirty="0"/>
              <a:t>= </a:t>
            </a:r>
            <a:r>
              <a:rPr lang="en-US" altLang="zh-CN" b="1" dirty="0">
                <a:solidFill>
                  <a:srgbClr val="000080"/>
                </a:solidFill>
                <a:effectLst/>
              </a:rPr>
              <a:t>new </a:t>
            </a:r>
            <a:r>
              <a:rPr lang="en-US" altLang="zh-CN" dirty="0" err="1"/>
              <a:t>MyAdapter</a:t>
            </a:r>
            <a:r>
              <a:rPr lang="en-US" altLang="zh-CN" dirty="0"/>
              <a:t>();</a:t>
            </a:r>
            <a:br>
              <a:rPr lang="en-US" altLang="zh-CN" dirty="0"/>
            </a:br>
            <a:r>
              <a:rPr lang="en-US" altLang="zh-CN" dirty="0"/>
              <a:t>        </a:t>
            </a:r>
            <a:r>
              <a:rPr lang="en-US" altLang="zh-CN" b="1" dirty="0" err="1">
                <a:solidFill>
                  <a:srgbClr val="660E7A"/>
                </a:solidFill>
                <a:effectLst/>
              </a:rPr>
              <a:t>imgList</a:t>
            </a:r>
            <a:r>
              <a:rPr lang="en-US" altLang="zh-CN" dirty="0" err="1"/>
              <a:t>.setAdapter</a:t>
            </a:r>
            <a:r>
              <a:rPr lang="en-US" altLang="zh-CN" dirty="0"/>
              <a:t>(</a:t>
            </a:r>
            <a:r>
              <a:rPr lang="en-US" altLang="zh-CN" b="1" dirty="0" err="1">
                <a:solidFill>
                  <a:srgbClr val="660E7A"/>
                </a:solidFill>
                <a:effectLst/>
              </a:rPr>
              <a:t>myAdapter</a:t>
            </a:r>
            <a:r>
              <a:rPr lang="en-US" altLang="zh-CN" dirty="0"/>
              <a:t>);</a:t>
            </a:r>
            <a:br>
              <a:rPr lang="en-US" altLang="zh-CN" dirty="0"/>
            </a:br>
            <a:br>
              <a:rPr lang="en-US" altLang="zh-CN" dirty="0"/>
            </a:br>
            <a:r>
              <a:rPr lang="en-US" altLang="zh-CN" dirty="0"/>
              <a:t>        </a:t>
            </a:r>
            <a:r>
              <a:rPr lang="en-US" altLang="zh-CN" b="1" dirty="0" err="1">
                <a:solidFill>
                  <a:srgbClr val="660E7A"/>
                </a:solidFill>
                <a:effectLst/>
              </a:rPr>
              <a:t>btnSearch</a:t>
            </a:r>
            <a:r>
              <a:rPr lang="en-US" altLang="zh-CN" dirty="0" err="1"/>
              <a:t>.setOnClickListener</a:t>
            </a:r>
            <a:r>
              <a:rPr lang="en-US" altLang="zh-CN" dirty="0"/>
              <a:t>(</a:t>
            </a:r>
            <a:r>
              <a:rPr lang="en-US" altLang="zh-CN" b="1" dirty="0">
                <a:solidFill>
                  <a:srgbClr val="000080"/>
                </a:solidFill>
                <a:effectLst/>
              </a:rPr>
              <a:t>new </a:t>
            </a:r>
            <a:r>
              <a:rPr lang="en-US" altLang="zh-CN" dirty="0" err="1"/>
              <a:t>View.OnClickListener</a:t>
            </a:r>
            <a:r>
              <a:rPr lang="en-US" altLang="zh-CN" dirty="0"/>
              <a:t>() {</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onClick</a:t>
            </a:r>
            <a:r>
              <a:rPr lang="en-US" altLang="zh-CN" dirty="0"/>
              <a:t>(View v) {</a:t>
            </a:r>
            <a:br>
              <a:rPr lang="en-US" altLang="zh-CN" dirty="0"/>
            </a:br>
            <a:r>
              <a:rPr lang="en-US" altLang="zh-CN" dirty="0"/>
              <a:t>                </a:t>
            </a:r>
            <a:r>
              <a:rPr lang="en-US" altLang="zh-CN" dirty="0" err="1"/>
              <a:t>askExtStoragelPermission</a:t>
            </a:r>
            <a:r>
              <a:rPr lang="en-US" altLang="zh-CN" dirty="0"/>
              <a:t>();</a:t>
            </a:r>
            <a:br>
              <a:rPr lang="en-US" altLang="zh-CN" dirty="0"/>
            </a:b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b="1" dirty="0" err="1">
                <a:solidFill>
                  <a:srgbClr val="660E7A"/>
                </a:solidFill>
                <a:effectLst/>
              </a:rPr>
              <a:t>imgList</a:t>
            </a:r>
            <a:r>
              <a:rPr lang="en-US" altLang="zh-CN" dirty="0" err="1"/>
              <a:t>.setOnItemClickListener</a:t>
            </a:r>
            <a:r>
              <a:rPr lang="en-US" altLang="zh-CN" dirty="0"/>
              <a:t>(</a:t>
            </a:r>
            <a:r>
              <a:rPr lang="en-US" altLang="zh-CN" b="1" dirty="0">
                <a:solidFill>
                  <a:srgbClr val="000080"/>
                </a:solidFill>
                <a:effectLst/>
              </a:rPr>
              <a:t>new </a:t>
            </a:r>
            <a:r>
              <a:rPr lang="en-US" altLang="zh-CN" dirty="0" err="1"/>
              <a:t>AdapterView.OnItemClickListener</a:t>
            </a:r>
            <a:r>
              <a:rPr lang="en-US" altLang="zh-CN" dirty="0"/>
              <a:t>() {</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onItemClick</a:t>
            </a:r>
            <a:r>
              <a:rPr lang="en-US" altLang="zh-CN" dirty="0"/>
              <a:t>(</a:t>
            </a:r>
            <a:r>
              <a:rPr lang="en-US" altLang="zh-CN" dirty="0" err="1"/>
              <a:t>AdapterView</a:t>
            </a:r>
            <a:r>
              <a:rPr lang="en-US" altLang="zh-CN" dirty="0"/>
              <a:t>&lt;?&gt; parent, View </a:t>
            </a:r>
            <a:r>
              <a:rPr lang="en-US" altLang="zh-CN" dirty="0" err="1"/>
              <a:t>view</a:t>
            </a:r>
            <a:r>
              <a:rPr lang="en-US" altLang="zh-CN" dirty="0"/>
              <a:t>, </a:t>
            </a:r>
            <a:r>
              <a:rPr lang="en-US" altLang="zh-CN" b="1" dirty="0">
                <a:solidFill>
                  <a:srgbClr val="000080"/>
                </a:solidFill>
                <a:effectLst/>
              </a:rPr>
              <a:t>int </a:t>
            </a:r>
            <a:r>
              <a:rPr lang="en-US" altLang="zh-CN" dirty="0"/>
              <a:t>position, </a:t>
            </a:r>
            <a:r>
              <a:rPr lang="en-US" altLang="zh-CN" b="1" dirty="0">
                <a:solidFill>
                  <a:srgbClr val="000080"/>
                </a:solidFill>
                <a:effectLst/>
              </a:rPr>
              <a:t>long </a:t>
            </a:r>
            <a:r>
              <a:rPr lang="en-US" altLang="zh-CN" dirty="0"/>
              <a:t>id) {</a:t>
            </a:r>
            <a:br>
              <a:rPr lang="en-US" altLang="zh-CN" dirty="0"/>
            </a:br>
            <a:r>
              <a:rPr lang="en-US" altLang="zh-CN" dirty="0"/>
              <a:t>                View </a:t>
            </a:r>
            <a:r>
              <a:rPr lang="en-US" altLang="zh-CN" dirty="0" err="1"/>
              <a:t>dialog_view</a:t>
            </a:r>
            <a:r>
              <a:rPr lang="en-US" altLang="zh-CN" dirty="0"/>
              <a:t> = </a:t>
            </a:r>
            <a:r>
              <a:rPr lang="en-US" altLang="zh-CN" dirty="0" err="1"/>
              <a:t>getLayoutInflater</a:t>
            </a:r>
            <a:r>
              <a:rPr lang="en-US" altLang="zh-CN" dirty="0"/>
              <a:t>().inflate(</a:t>
            </a:r>
            <a:r>
              <a:rPr lang="en-US" altLang="zh-CN" dirty="0" err="1"/>
              <a:t>R.layout.</a:t>
            </a:r>
            <a:r>
              <a:rPr lang="en-US" altLang="zh-CN" b="1" i="1" dirty="0" err="1">
                <a:solidFill>
                  <a:srgbClr val="660E7A"/>
                </a:solidFill>
                <a:effectLst/>
              </a:rPr>
              <a:t>dialog_view</a:t>
            </a:r>
            <a:r>
              <a:rPr lang="en-US" altLang="zh-CN" dirty="0" err="1"/>
              <a:t>,</a:t>
            </a:r>
            <a:r>
              <a:rPr lang="en-US" altLang="zh-CN" b="1" dirty="0" err="1">
                <a:solidFill>
                  <a:srgbClr val="000080"/>
                </a:solidFill>
                <a:effectLst/>
              </a:rPr>
              <a:t>null</a:t>
            </a:r>
            <a:r>
              <a:rPr lang="en-US" altLang="zh-CN" dirty="0"/>
              <a:t>);</a:t>
            </a:r>
            <a:br>
              <a:rPr lang="en-US" altLang="zh-CN" dirty="0"/>
            </a:br>
            <a:r>
              <a:rPr lang="en-US" altLang="zh-CN" dirty="0"/>
              <a:t>                </a:t>
            </a:r>
            <a:r>
              <a:rPr lang="en-US" altLang="zh-CN" dirty="0" err="1"/>
              <a:t>ImageView</a:t>
            </a:r>
            <a:r>
              <a:rPr lang="en-US" altLang="zh-CN" dirty="0"/>
              <a:t> image1 = (</a:t>
            </a:r>
            <a:r>
              <a:rPr lang="en-US" altLang="zh-CN" dirty="0" err="1"/>
              <a:t>ImageView</a:t>
            </a:r>
            <a:r>
              <a:rPr lang="en-US" altLang="zh-CN" dirty="0"/>
              <a:t>)</a:t>
            </a:r>
            <a:r>
              <a:rPr lang="en-US" altLang="zh-CN" dirty="0" err="1"/>
              <a:t>dialog_view.findViewById</a:t>
            </a:r>
            <a:r>
              <a:rPr lang="en-US" altLang="zh-CN" dirty="0"/>
              <a:t>(R.id.</a:t>
            </a:r>
            <a:r>
              <a:rPr lang="en-US" altLang="zh-CN" b="1" i="1" dirty="0">
                <a:solidFill>
                  <a:srgbClr val="660E7A"/>
                </a:solidFill>
                <a:effectLst/>
              </a:rPr>
              <a:t>image1</a:t>
            </a:r>
            <a:r>
              <a:rPr lang="en-US" altLang="zh-CN" dirty="0"/>
              <a:t>);</a:t>
            </a:r>
            <a:br>
              <a:rPr lang="en-US" altLang="zh-CN" dirty="0"/>
            </a:br>
            <a:r>
              <a:rPr lang="en-US" altLang="zh-CN" dirty="0"/>
              <a:t>                HashMap&lt;</a:t>
            </a:r>
            <a:r>
              <a:rPr lang="en-US" altLang="zh-CN" dirty="0" err="1"/>
              <a:t>String,Object</a:t>
            </a:r>
            <a:r>
              <a:rPr lang="en-US" altLang="zh-CN" dirty="0"/>
              <a:t>&gt; item = (HashMap&lt;String, Object&gt;) </a:t>
            </a:r>
            <a:r>
              <a:rPr lang="en-US" altLang="zh-CN" b="1" dirty="0" err="1">
                <a:solidFill>
                  <a:srgbClr val="660E7A"/>
                </a:solidFill>
                <a:effectLst/>
              </a:rPr>
              <a:t>listItems</a:t>
            </a:r>
            <a:r>
              <a:rPr lang="en-US" altLang="zh-CN" dirty="0" err="1"/>
              <a:t>.get</a:t>
            </a:r>
            <a:r>
              <a:rPr lang="en-US" altLang="zh-CN" dirty="0"/>
              <a:t>(position);</a:t>
            </a:r>
            <a:br>
              <a:rPr lang="en-US" altLang="zh-CN" dirty="0"/>
            </a:br>
            <a:r>
              <a:rPr lang="en-US" altLang="zh-CN" dirty="0"/>
              <a:t>                image1.setImageBitmap(</a:t>
            </a:r>
            <a:r>
              <a:rPr lang="en-US" altLang="zh-CN" dirty="0" err="1"/>
              <a:t>BitmapFactory.</a:t>
            </a:r>
            <a:r>
              <a:rPr lang="en-US" altLang="zh-CN" i="1" dirty="0" err="1">
                <a:effectLst/>
              </a:rPr>
              <a:t>decodeFile</a:t>
            </a:r>
            <a:r>
              <a:rPr lang="en-US" altLang="zh-CN" dirty="0"/>
              <a:t>((String)</a:t>
            </a:r>
            <a:r>
              <a:rPr lang="en-US" altLang="zh-CN" dirty="0" err="1"/>
              <a:t>item.get</a:t>
            </a:r>
            <a:r>
              <a:rPr lang="en-US" altLang="zh-CN" dirty="0"/>
              <a:t>(</a:t>
            </a:r>
            <a:r>
              <a:rPr lang="en-US" altLang="zh-CN" b="1" dirty="0">
                <a:solidFill>
                  <a:srgbClr val="008000"/>
                </a:solidFill>
                <a:effectLst/>
              </a:rPr>
              <a:t>"</a:t>
            </a:r>
            <a:r>
              <a:rPr lang="en-US" altLang="zh-CN" b="1" dirty="0" err="1">
                <a:solidFill>
                  <a:srgbClr val="008000"/>
                </a:solidFill>
                <a:effectLst/>
              </a:rPr>
              <a:t>fileName</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new </a:t>
            </a:r>
            <a:r>
              <a:rPr lang="en-US" altLang="zh-CN" dirty="0" err="1"/>
              <a:t>AlertDialog.Builder</a:t>
            </a:r>
            <a:r>
              <a:rPr lang="en-US" altLang="zh-CN" dirty="0"/>
              <a:t>(MainActivity2.</a:t>
            </a:r>
            <a:r>
              <a:rPr lang="en-US" altLang="zh-CN" b="1" dirty="0">
                <a:solidFill>
                  <a:srgbClr val="000080"/>
                </a:solidFill>
                <a:effectLst/>
              </a:rPr>
              <a:t>this</a:t>
            </a:r>
            <a:r>
              <a:rPr lang="en-US" altLang="zh-CN" dirty="0"/>
              <a:t>).</a:t>
            </a:r>
            <a:r>
              <a:rPr lang="en-US" altLang="zh-CN" dirty="0" err="1"/>
              <a:t>setView</a:t>
            </a:r>
            <a:r>
              <a:rPr lang="en-US" altLang="zh-CN" dirty="0"/>
              <a:t>(</a:t>
            </a:r>
            <a:r>
              <a:rPr lang="en-US" altLang="zh-CN" dirty="0" err="1"/>
              <a:t>dialog_view</a:t>
            </a:r>
            <a:r>
              <a:rPr lang="en-US" altLang="zh-CN" dirty="0"/>
              <a:t>).</a:t>
            </a:r>
            <a:r>
              <a:rPr lang="en-US" altLang="zh-CN" dirty="0" err="1"/>
              <a:t>setPositiveButton</a:t>
            </a:r>
            <a:r>
              <a:rPr lang="en-US" altLang="zh-CN" dirty="0"/>
              <a:t>(</a:t>
            </a:r>
            <a:r>
              <a:rPr lang="en-US" altLang="zh-CN" b="1" dirty="0">
                <a:solidFill>
                  <a:srgbClr val="008000"/>
                </a:solidFill>
                <a:effectLst/>
              </a:rPr>
              <a:t>"</a:t>
            </a:r>
            <a:r>
              <a:rPr lang="zh-CN" altLang="en-US" b="1" dirty="0">
                <a:solidFill>
                  <a:srgbClr val="008000"/>
                </a:solidFill>
                <a:effectLst/>
              </a:rPr>
              <a:t>确定</a:t>
            </a:r>
            <a:r>
              <a:rPr lang="en-US" altLang="zh-CN" b="1" dirty="0">
                <a:solidFill>
                  <a:srgbClr val="008000"/>
                </a:solidFill>
                <a:effectLst/>
              </a:rPr>
              <a:t>"</a:t>
            </a:r>
            <a:r>
              <a:rPr lang="en-US" altLang="zh-CN" dirty="0"/>
              <a:t>,</a:t>
            </a:r>
            <a:r>
              <a:rPr lang="en-US" altLang="zh-CN" b="1" dirty="0">
                <a:solidFill>
                  <a:srgbClr val="000080"/>
                </a:solidFill>
                <a:effectLst/>
              </a:rPr>
              <a:t>null</a:t>
            </a:r>
            <a:r>
              <a:rPr lang="en-US" altLang="zh-CN" dirty="0"/>
              <a:t>).show();</a:t>
            </a:r>
            <a:br>
              <a:rPr lang="en-US" altLang="zh-CN" dirty="0"/>
            </a:br>
            <a:r>
              <a:rPr lang="en-US" altLang="zh-CN" dirty="0"/>
              <a:t>            }</a:t>
            </a:r>
            <a:br>
              <a:rPr lang="en-US" altLang="zh-CN" dirty="0"/>
            </a:b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动态权限申请方法</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private void </a:t>
            </a:r>
            <a:r>
              <a:rPr lang="en-US" altLang="zh-CN" dirty="0" err="1"/>
              <a:t>askExtStoragelPermission</a:t>
            </a:r>
            <a:r>
              <a:rPr lang="en-US" altLang="zh-CN" dirty="0"/>
              <a:t>(){</a:t>
            </a:r>
            <a:br>
              <a:rPr lang="en-US" altLang="zh-CN" dirty="0"/>
            </a:br>
            <a:r>
              <a:rPr lang="en-US" altLang="zh-CN" dirty="0"/>
              <a:t>        </a:t>
            </a:r>
            <a:r>
              <a:rPr lang="en-US" altLang="zh-CN" i="1" dirty="0">
                <a:solidFill>
                  <a:srgbClr val="808080"/>
                </a:solidFill>
                <a:effectLst/>
              </a:rPr>
              <a:t>//   </a:t>
            </a:r>
            <a:r>
              <a:rPr lang="zh-CN" altLang="en-US" i="1" dirty="0">
                <a:solidFill>
                  <a:srgbClr val="808080"/>
                </a:solidFill>
                <a:effectLst/>
              </a:rPr>
              <a:t>动态申请权限</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int </a:t>
            </a:r>
            <a:r>
              <a:rPr lang="en-US" altLang="zh-CN" dirty="0"/>
              <a:t>permission = </a:t>
            </a:r>
            <a:r>
              <a:rPr lang="en-US" altLang="zh-CN" dirty="0" err="1"/>
              <a:t>ActivityCompat.</a:t>
            </a:r>
            <a:r>
              <a:rPr lang="en-US" altLang="zh-CN" i="1" dirty="0" err="1">
                <a:effectLst/>
              </a:rPr>
              <a:t>checkSelfPermission</a:t>
            </a:r>
            <a:r>
              <a:rPr lang="en-US" altLang="zh-CN" dirty="0"/>
              <a:t>(</a:t>
            </a:r>
            <a:r>
              <a:rPr lang="en-US" altLang="zh-CN" b="1" dirty="0">
                <a:solidFill>
                  <a:srgbClr val="000080"/>
                </a:solidFill>
                <a:effectLst/>
              </a:rPr>
              <a:t>this</a:t>
            </a:r>
            <a:r>
              <a:rPr lang="en-US" altLang="zh-CN" dirty="0"/>
              <a:t>, </a:t>
            </a:r>
            <a:r>
              <a:rPr lang="en-US" altLang="zh-CN" dirty="0" err="1"/>
              <a:t>Manifest.permission.</a:t>
            </a:r>
            <a:r>
              <a:rPr lang="en-US" altLang="zh-CN" b="1" i="1" dirty="0" err="1">
                <a:solidFill>
                  <a:srgbClr val="660E7A"/>
                </a:solidFill>
                <a:effectLst/>
              </a:rPr>
              <a:t>READ_EXTERNAL_STORAGE</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(permission != </a:t>
            </a:r>
            <a:r>
              <a:rPr lang="en-US" altLang="zh-CN" dirty="0" err="1"/>
              <a:t>PackageManager.</a:t>
            </a:r>
            <a:r>
              <a:rPr lang="en-US" altLang="zh-CN" b="1" i="1" dirty="0" err="1">
                <a:solidFill>
                  <a:srgbClr val="660E7A"/>
                </a:solidFill>
                <a:effectLst/>
              </a:rPr>
              <a:t>PERMISSION_GRANTED</a:t>
            </a:r>
            <a:r>
              <a:rPr lang="en-US" altLang="zh-CN" dirty="0"/>
              <a:t>) {</a:t>
            </a:r>
            <a:br>
              <a:rPr lang="en-US" altLang="zh-CN" dirty="0"/>
            </a:br>
            <a:r>
              <a:rPr lang="en-US" altLang="zh-CN" dirty="0"/>
              <a:t>            </a:t>
            </a:r>
            <a:r>
              <a:rPr lang="en-US" altLang="zh-CN" i="1" dirty="0">
                <a:solidFill>
                  <a:srgbClr val="808080"/>
                </a:solidFill>
                <a:effectLst/>
              </a:rPr>
              <a:t>// We don't have permission so prompt the user</a:t>
            </a:r>
            <a:br>
              <a:rPr lang="en-US" altLang="zh-CN" i="1" dirty="0">
                <a:solidFill>
                  <a:srgbClr val="808080"/>
                </a:solidFill>
                <a:effectLst/>
              </a:rPr>
            </a:br>
            <a:r>
              <a:rPr lang="en-US" altLang="zh-CN" i="1" dirty="0">
                <a:solidFill>
                  <a:srgbClr val="808080"/>
                </a:solidFill>
                <a:effectLst/>
              </a:rPr>
              <a:t>            </a:t>
            </a:r>
            <a:r>
              <a:rPr lang="en-US" altLang="zh-CN" dirty="0" err="1"/>
              <a:t>ActivityCompat.</a:t>
            </a:r>
            <a:r>
              <a:rPr lang="en-US" altLang="zh-CN" i="1" dirty="0" err="1">
                <a:effectLst/>
              </a:rPr>
              <a:t>requestPermissions</a:t>
            </a:r>
            <a:r>
              <a:rPr lang="en-US" altLang="zh-CN" dirty="0"/>
              <a:t>(</a:t>
            </a:r>
            <a:r>
              <a:rPr lang="en-US" altLang="zh-CN" b="1" dirty="0">
                <a:solidFill>
                  <a:srgbClr val="000080"/>
                </a:solidFill>
                <a:effectLst/>
              </a:rPr>
              <a:t>this</a:t>
            </a:r>
            <a:r>
              <a:rPr lang="en-US" altLang="zh-CN" dirty="0"/>
              <a:t>, </a:t>
            </a:r>
            <a:r>
              <a:rPr lang="en-US" altLang="zh-CN" b="1" dirty="0">
                <a:solidFill>
                  <a:srgbClr val="000080"/>
                </a:solidFill>
                <a:effectLst/>
              </a:rPr>
              <a:t>new </a:t>
            </a:r>
            <a:r>
              <a:rPr lang="en-US" altLang="zh-CN" dirty="0"/>
              <a:t>String[]{ </a:t>
            </a:r>
            <a:r>
              <a:rPr lang="en-US" altLang="zh-CN" dirty="0" err="1"/>
              <a:t>Manifest.permission.</a:t>
            </a:r>
            <a:r>
              <a:rPr lang="en-US" altLang="zh-CN" b="1" i="1" dirty="0" err="1">
                <a:solidFill>
                  <a:srgbClr val="660E7A"/>
                </a:solidFill>
                <a:effectLst/>
              </a:rPr>
              <a:t>READ_EXTERNAL_STORAGE</a:t>
            </a:r>
            <a:r>
              <a:rPr lang="en-US" altLang="zh-CN" b="1" i="1" dirty="0">
                <a:solidFill>
                  <a:srgbClr val="660E7A"/>
                </a:solidFill>
                <a:effectLst/>
              </a:rPr>
              <a:t> </a:t>
            </a:r>
            <a:r>
              <a:rPr lang="en-US" altLang="zh-CN" dirty="0"/>
              <a:t>}, </a:t>
            </a:r>
            <a:r>
              <a:rPr lang="en-US" altLang="zh-CN" dirty="0">
                <a:solidFill>
                  <a:srgbClr val="0000FF"/>
                </a:solidFill>
                <a:effectLst/>
              </a:rPr>
              <a:t>1</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0080"/>
                </a:solidFill>
                <a:effectLst/>
              </a:rPr>
              <a:t>else</a:t>
            </a:r>
            <a:r>
              <a:rPr lang="en-US" altLang="zh-CN" dirty="0"/>
              <a:t>{</a:t>
            </a:r>
            <a:br>
              <a:rPr lang="en-US" altLang="zh-CN" dirty="0"/>
            </a:br>
            <a:r>
              <a:rPr lang="en-US" altLang="zh-CN" dirty="0"/>
              <a:t>            </a:t>
            </a:r>
            <a:r>
              <a:rPr lang="en-US" altLang="zh-CN" dirty="0" err="1"/>
              <a:t>readImages</a:t>
            </a:r>
            <a:r>
              <a:rPr lang="en-US" altLang="zh-CN" dirty="0"/>
              <a:t>();</a:t>
            </a:r>
            <a:br>
              <a:rPr lang="en-US" altLang="zh-CN" dirty="0"/>
            </a:b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b="1" dirty="0">
                <a:solidFill>
                  <a:srgbClr val="000080"/>
                </a:solidFill>
                <a:effectLst/>
              </a:rPr>
              <a:t>private void </a:t>
            </a:r>
            <a:r>
              <a:rPr lang="en-US" altLang="zh-CN" dirty="0" err="1"/>
              <a:t>readImages</a:t>
            </a:r>
            <a:r>
              <a:rPr lang="en-US" altLang="zh-CN" dirty="0"/>
              <a:t>() {</a:t>
            </a:r>
            <a:br>
              <a:rPr lang="en-US" altLang="zh-CN" dirty="0"/>
            </a:br>
            <a:r>
              <a:rPr lang="en-US" altLang="zh-CN" dirty="0"/>
              <a:t>        Cursor </a:t>
            </a:r>
            <a:r>
              <a:rPr lang="en-US" altLang="zh-CN" dirty="0" err="1"/>
              <a:t>cursor</a:t>
            </a:r>
            <a:r>
              <a:rPr lang="en-US" altLang="zh-CN" dirty="0"/>
              <a:t> = </a:t>
            </a:r>
            <a:r>
              <a:rPr lang="en-US" altLang="zh-CN" dirty="0" err="1"/>
              <a:t>getContentResolver</a:t>
            </a:r>
            <a:r>
              <a:rPr lang="en-US" altLang="zh-CN" dirty="0"/>
              <a:t>().query(</a:t>
            </a:r>
            <a:r>
              <a:rPr lang="en-US" altLang="zh-CN" dirty="0" err="1"/>
              <a:t>MediaStore.Images.Media.</a:t>
            </a:r>
            <a:r>
              <a:rPr lang="en-US" altLang="zh-CN" b="1" i="1" dirty="0" err="1">
                <a:solidFill>
                  <a:srgbClr val="660E7A"/>
                </a:solidFill>
                <a:effectLst/>
              </a:rPr>
              <a:t>EXTERNAL_CONTENT_URI</a:t>
            </a:r>
            <a:r>
              <a:rPr lang="en-US" altLang="zh-CN" dirty="0"/>
              <a:t>,</a:t>
            </a:r>
            <a:br>
              <a:rPr lang="en-US" altLang="zh-CN" dirty="0"/>
            </a:br>
            <a:r>
              <a:rPr lang="en-US" altLang="zh-CN" dirty="0"/>
              <a:t>                </a:t>
            </a:r>
            <a:r>
              <a:rPr lang="en-US" altLang="zh-CN" b="1" dirty="0" err="1">
                <a:solidFill>
                  <a:srgbClr val="000080"/>
                </a:solidFill>
                <a:effectLst/>
              </a:rPr>
              <a:t>null</a:t>
            </a:r>
            <a:r>
              <a:rPr lang="en-US" altLang="zh-CN" dirty="0" err="1"/>
              <a:t>,</a:t>
            </a:r>
            <a:r>
              <a:rPr lang="en-US" altLang="zh-CN" b="1" dirty="0" err="1">
                <a:solidFill>
                  <a:srgbClr val="000080"/>
                </a:solidFill>
                <a:effectLst/>
              </a:rPr>
              <a:t>null</a:t>
            </a:r>
            <a:r>
              <a:rPr lang="en-US" altLang="zh-CN" dirty="0" err="1"/>
              <a:t>,</a:t>
            </a:r>
            <a:r>
              <a:rPr lang="en-US" altLang="zh-CN" b="1" dirty="0" err="1">
                <a:solidFill>
                  <a:srgbClr val="000080"/>
                </a:solidFill>
                <a:effectLst/>
              </a:rPr>
              <a:t>null</a:t>
            </a:r>
            <a:r>
              <a:rPr lang="en-US" altLang="zh-CN" dirty="0" err="1"/>
              <a:t>,</a:t>
            </a:r>
            <a:r>
              <a:rPr lang="en-US" altLang="zh-CN" b="1" dirty="0" err="1">
                <a:solidFill>
                  <a:srgbClr val="000080"/>
                </a:solidFill>
                <a:effectLst/>
              </a:rPr>
              <a:t>null</a:t>
            </a:r>
            <a:r>
              <a:rPr lang="en-US" altLang="zh-CN" dirty="0"/>
              <a:t>);</a:t>
            </a:r>
            <a:br>
              <a:rPr lang="en-US" altLang="zh-CN" dirty="0"/>
            </a:br>
            <a:r>
              <a:rPr lang="en-US" altLang="zh-CN" dirty="0"/>
              <a:t>        String[] columns = </a:t>
            </a:r>
            <a:r>
              <a:rPr lang="en-US" altLang="zh-CN" dirty="0" err="1"/>
              <a:t>cursor.getColumnNames</a:t>
            </a:r>
            <a:r>
              <a:rPr lang="en-US" altLang="zh-CN" dirty="0"/>
              <a:t>();</a:t>
            </a:r>
            <a:br>
              <a:rPr lang="en-US" altLang="zh-CN" dirty="0"/>
            </a:br>
            <a:r>
              <a:rPr lang="en-US" altLang="zh-CN" dirty="0"/>
              <a:t>        </a:t>
            </a:r>
            <a:r>
              <a:rPr lang="en-US" altLang="zh-CN" b="1" dirty="0">
                <a:solidFill>
                  <a:srgbClr val="000080"/>
                </a:solidFill>
                <a:effectLst/>
              </a:rPr>
              <a:t>for </a:t>
            </a:r>
            <a:r>
              <a:rPr lang="en-US" altLang="zh-CN" dirty="0"/>
              <a:t>(</a:t>
            </a:r>
            <a:r>
              <a:rPr lang="en-US" altLang="zh-CN" b="1" dirty="0">
                <a:solidFill>
                  <a:srgbClr val="000080"/>
                </a:solidFill>
                <a:effectLst/>
              </a:rPr>
              <a:t>int </a:t>
            </a:r>
            <a:r>
              <a:rPr lang="en-US" altLang="zh-CN" dirty="0" err="1"/>
              <a:t>i</a:t>
            </a:r>
            <a:r>
              <a:rPr lang="en-US" altLang="zh-CN" dirty="0"/>
              <a:t>=</a:t>
            </a:r>
            <a:r>
              <a:rPr lang="en-US" altLang="zh-CN" dirty="0">
                <a:solidFill>
                  <a:srgbClr val="0000FF"/>
                </a:solidFill>
                <a:effectLst/>
              </a:rPr>
              <a:t>0</a:t>
            </a:r>
            <a:r>
              <a:rPr lang="en-US" altLang="zh-CN" dirty="0"/>
              <a:t>;i&lt;</a:t>
            </a:r>
            <a:r>
              <a:rPr lang="en-US" altLang="zh-CN" dirty="0" err="1"/>
              <a:t>columns.</a:t>
            </a:r>
            <a:r>
              <a:rPr lang="en-US" altLang="zh-CN" b="1" dirty="0" err="1">
                <a:solidFill>
                  <a:srgbClr val="660E7A"/>
                </a:solidFill>
                <a:effectLst/>
              </a:rPr>
              <a:t>length</a:t>
            </a:r>
            <a:r>
              <a:rPr lang="en-US" altLang="zh-CN" dirty="0" err="1"/>
              <a:t>;i</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"MainActivity2"</a:t>
            </a:r>
            <a:r>
              <a:rPr lang="en-US" altLang="zh-CN" dirty="0"/>
              <a:t>,columns[</a:t>
            </a:r>
            <a:r>
              <a:rPr lang="en-US" altLang="zh-CN" dirty="0" err="1"/>
              <a:t>i</a:t>
            </a:r>
            <a:r>
              <a:rPr lang="en-US" altLang="zh-CN" dirty="0"/>
              <a:t>]);</a:t>
            </a:r>
            <a:br>
              <a:rPr lang="en-US" altLang="zh-CN" dirty="0"/>
            </a:br>
            <a:br>
              <a:rPr lang="en-US" altLang="zh-CN" dirty="0"/>
            </a:br>
            <a:r>
              <a:rPr lang="en-US" altLang="zh-CN" dirty="0"/>
              <a:t>        </a:t>
            </a:r>
            <a:r>
              <a:rPr lang="en-US" altLang="zh-CN" b="1" dirty="0" err="1">
                <a:solidFill>
                  <a:srgbClr val="660E7A"/>
                </a:solidFill>
                <a:effectLst/>
              </a:rPr>
              <a:t>listItems</a:t>
            </a:r>
            <a:r>
              <a:rPr lang="en-US" altLang="zh-CN" dirty="0" err="1"/>
              <a:t>.clear</a:t>
            </a:r>
            <a:r>
              <a:rPr lang="en-US" altLang="zh-CN" dirty="0"/>
              <a:t>();</a:t>
            </a:r>
            <a:br>
              <a:rPr lang="en-US" altLang="zh-CN" dirty="0"/>
            </a:br>
            <a:r>
              <a:rPr lang="en-US" altLang="zh-CN" dirty="0"/>
              <a:t>        </a:t>
            </a:r>
            <a:r>
              <a:rPr lang="en-US" altLang="zh-CN" b="1" dirty="0">
                <a:solidFill>
                  <a:srgbClr val="000080"/>
                </a:solidFill>
                <a:effectLst/>
              </a:rPr>
              <a:t>while</a:t>
            </a:r>
            <a:r>
              <a:rPr lang="en-US" altLang="zh-CN" dirty="0"/>
              <a:t>(</a:t>
            </a:r>
            <a:r>
              <a:rPr lang="en-US" altLang="zh-CN" dirty="0" err="1"/>
              <a:t>cursor.moveToNext</a:t>
            </a:r>
            <a:r>
              <a:rPr lang="en-US" altLang="zh-CN" dirty="0"/>
              <a:t>())</a:t>
            </a:r>
            <a:br>
              <a:rPr lang="en-US" altLang="zh-CN" dirty="0"/>
            </a:br>
            <a:r>
              <a:rPr lang="en-US" altLang="zh-CN" dirty="0"/>
              <a:t>        {</a:t>
            </a:r>
            <a:br>
              <a:rPr lang="en-US" altLang="zh-CN" dirty="0"/>
            </a:br>
            <a:r>
              <a:rPr lang="en-US" altLang="zh-CN" dirty="0"/>
              <a:t>            String name = </a:t>
            </a:r>
            <a:r>
              <a:rPr lang="en-US" altLang="zh-CN" dirty="0" err="1"/>
              <a:t>cursor.getString</a:t>
            </a:r>
            <a:r>
              <a:rPr lang="en-US" altLang="zh-CN" dirty="0"/>
              <a:t>(</a:t>
            </a:r>
            <a:r>
              <a:rPr lang="en-US" altLang="zh-CN" dirty="0" err="1"/>
              <a:t>cursor.getColumnIndex</a:t>
            </a:r>
            <a:r>
              <a:rPr lang="en-US" altLang="zh-CN" dirty="0"/>
              <a:t>(</a:t>
            </a:r>
            <a:r>
              <a:rPr lang="en-US" altLang="zh-CN" dirty="0" err="1"/>
              <a:t>MediaStore.Images.Media.</a:t>
            </a:r>
            <a:r>
              <a:rPr lang="en-US" altLang="zh-CN" b="1" i="1" dirty="0" err="1">
                <a:solidFill>
                  <a:srgbClr val="660E7A"/>
                </a:solidFill>
                <a:effectLst/>
              </a:rPr>
              <a:t>DISPLAY_NAME</a:t>
            </a:r>
            <a:r>
              <a:rPr lang="en-US" altLang="zh-CN" dirty="0"/>
              <a:t>));</a:t>
            </a:r>
            <a:br>
              <a:rPr lang="en-US" altLang="zh-CN" dirty="0"/>
            </a:br>
            <a:r>
              <a:rPr lang="en-US" altLang="zh-CN" dirty="0"/>
              <a:t>            </a:t>
            </a:r>
            <a:r>
              <a:rPr lang="en-US" altLang="zh-CN" b="1" dirty="0">
                <a:solidFill>
                  <a:srgbClr val="000080"/>
                </a:solidFill>
                <a:effectLst/>
              </a:rPr>
              <a:t>int </a:t>
            </a:r>
            <a:r>
              <a:rPr lang="en-US" altLang="zh-CN" dirty="0"/>
              <a:t>date = </a:t>
            </a:r>
            <a:r>
              <a:rPr lang="en-US" altLang="zh-CN" dirty="0" err="1"/>
              <a:t>cursor.getInt</a:t>
            </a:r>
            <a:r>
              <a:rPr lang="en-US" altLang="zh-CN" dirty="0"/>
              <a:t>(</a:t>
            </a:r>
            <a:r>
              <a:rPr lang="en-US" altLang="zh-CN" dirty="0" err="1"/>
              <a:t>cursor.getColumnIndex</a:t>
            </a:r>
            <a:r>
              <a:rPr lang="en-US" altLang="zh-CN" dirty="0"/>
              <a:t>(</a:t>
            </a:r>
            <a:r>
              <a:rPr lang="en-US" altLang="zh-CN" dirty="0" err="1"/>
              <a:t>MediaStore.Images.Media.</a:t>
            </a:r>
            <a:r>
              <a:rPr lang="en-US" altLang="zh-CN" b="1" i="1" dirty="0" err="1">
                <a:solidFill>
                  <a:srgbClr val="660E7A"/>
                </a:solidFill>
                <a:effectLst/>
              </a:rPr>
              <a:t>DATE_MODIFIED</a:t>
            </a:r>
            <a:r>
              <a:rPr lang="en-US" altLang="zh-CN" dirty="0"/>
              <a:t>));</a:t>
            </a:r>
            <a:br>
              <a:rPr lang="en-US" altLang="zh-CN" dirty="0"/>
            </a:br>
            <a:r>
              <a:rPr lang="en-US" altLang="zh-CN" dirty="0"/>
              <a:t>            </a:t>
            </a:r>
            <a:r>
              <a:rPr lang="en-US" altLang="zh-CN" i="1" dirty="0">
                <a:solidFill>
                  <a:srgbClr val="808080"/>
                </a:solidFill>
                <a:effectLst/>
              </a:rPr>
              <a:t>//byte[] data = </a:t>
            </a:r>
            <a:r>
              <a:rPr lang="en-US" altLang="zh-CN" i="1" dirty="0" err="1">
                <a:solidFill>
                  <a:srgbClr val="808080"/>
                </a:solidFill>
                <a:effectLst/>
              </a:rPr>
              <a:t>cursor.getBlob</a:t>
            </a:r>
            <a:r>
              <a:rPr lang="en-US" altLang="zh-CN" i="1" dirty="0">
                <a:solidFill>
                  <a:srgbClr val="808080"/>
                </a:solidFill>
                <a:effectLst/>
              </a:rPr>
              <a:t>(</a:t>
            </a:r>
            <a:r>
              <a:rPr lang="en-US" altLang="zh-CN" i="1" dirty="0" err="1">
                <a:solidFill>
                  <a:srgbClr val="808080"/>
                </a:solidFill>
                <a:effectLst/>
              </a:rPr>
              <a:t>cursor.getColumnIndex</a:t>
            </a:r>
            <a:r>
              <a:rPr lang="en-US" altLang="zh-CN" i="1" dirty="0">
                <a:solidFill>
                  <a:srgbClr val="808080"/>
                </a:solidFill>
                <a:effectLst/>
              </a:rPr>
              <a:t>(</a:t>
            </a:r>
            <a:r>
              <a:rPr lang="en-US" altLang="zh-CN" i="1" dirty="0" err="1">
                <a:solidFill>
                  <a:srgbClr val="808080"/>
                </a:solidFill>
                <a:effectLst/>
              </a:rPr>
              <a:t>MediaStore.Images.Media.DATA</a:t>
            </a:r>
            <a:r>
              <a:rPr lang="en-US" altLang="zh-CN" i="1" dirty="0">
                <a:solidFill>
                  <a:srgbClr val="808080"/>
                </a:solidFill>
                <a:effectLst/>
              </a:rPr>
              <a:t>));</a:t>
            </a:r>
            <a:br>
              <a:rPr lang="en-US" altLang="zh-CN" i="1" dirty="0">
                <a:solidFill>
                  <a:srgbClr val="808080"/>
                </a:solidFill>
                <a:effectLst/>
              </a:rPr>
            </a:br>
            <a:r>
              <a:rPr lang="en-US" altLang="zh-CN" i="1" dirty="0">
                <a:solidFill>
                  <a:srgbClr val="808080"/>
                </a:solidFill>
                <a:effectLst/>
              </a:rPr>
              <a:t>            </a:t>
            </a:r>
            <a:r>
              <a:rPr lang="en-US" altLang="zh-CN" dirty="0"/>
              <a:t>String data = </a:t>
            </a:r>
            <a:r>
              <a:rPr lang="en-US" altLang="zh-CN" dirty="0" err="1"/>
              <a:t>cursor.getString</a:t>
            </a:r>
            <a:r>
              <a:rPr lang="en-US" altLang="zh-CN" dirty="0"/>
              <a:t>(</a:t>
            </a:r>
            <a:r>
              <a:rPr lang="en-US" altLang="zh-CN" dirty="0" err="1"/>
              <a:t>cursor.getColumnIndex</a:t>
            </a:r>
            <a:r>
              <a:rPr lang="en-US" altLang="zh-CN" dirty="0"/>
              <a:t>(</a:t>
            </a:r>
            <a:r>
              <a:rPr lang="en-US" altLang="zh-CN" dirty="0" err="1"/>
              <a:t>MediaStore.Images.Media.</a:t>
            </a:r>
            <a:r>
              <a:rPr lang="en-US" altLang="zh-CN" b="1" i="1" dirty="0" err="1">
                <a:solidFill>
                  <a:srgbClr val="660E7A"/>
                </a:solidFill>
                <a:effectLst/>
              </a:rPr>
              <a:t>DATA</a:t>
            </a:r>
            <a:r>
              <a:rPr lang="en-US" altLang="zh-CN" dirty="0"/>
              <a:t>));</a:t>
            </a:r>
            <a:br>
              <a:rPr lang="en-US" altLang="zh-CN" dirty="0"/>
            </a:br>
            <a:r>
              <a:rPr lang="en-US" altLang="zh-CN" dirty="0"/>
              <a:t>            HashMap&lt;</a:t>
            </a:r>
            <a:r>
              <a:rPr lang="en-US" altLang="zh-CN" dirty="0" err="1"/>
              <a:t>String,Object</a:t>
            </a:r>
            <a:r>
              <a:rPr lang="en-US" altLang="zh-CN" dirty="0"/>
              <a:t>&gt; item = </a:t>
            </a:r>
            <a:r>
              <a:rPr lang="en-US" altLang="zh-CN" b="1" dirty="0">
                <a:solidFill>
                  <a:srgbClr val="000080"/>
                </a:solidFill>
                <a:effectLst/>
              </a:rPr>
              <a:t>new </a:t>
            </a:r>
            <a:r>
              <a:rPr lang="en-US" altLang="zh-CN" dirty="0"/>
              <a:t>HashMap&lt;</a:t>
            </a:r>
            <a:r>
              <a:rPr lang="en-US" altLang="zh-CN" dirty="0" err="1"/>
              <a:t>String,Object</a:t>
            </a:r>
            <a:r>
              <a:rPr lang="en-US" altLang="zh-CN" dirty="0"/>
              <a:t>&gt;();</a:t>
            </a:r>
            <a:br>
              <a:rPr lang="en-US" altLang="zh-CN" dirty="0"/>
            </a:br>
            <a:r>
              <a:rPr lang="en-US" altLang="zh-CN" dirty="0"/>
              <a:t>            </a:t>
            </a:r>
            <a:r>
              <a:rPr lang="en-US" altLang="zh-CN" dirty="0" err="1"/>
              <a:t>item.put</a:t>
            </a:r>
            <a:r>
              <a:rPr lang="en-US" altLang="zh-CN" dirty="0"/>
              <a:t>(</a:t>
            </a:r>
            <a:r>
              <a:rPr lang="en-US" altLang="zh-CN" b="1" dirty="0">
                <a:solidFill>
                  <a:srgbClr val="008000"/>
                </a:solidFill>
                <a:effectLst/>
              </a:rPr>
              <a:t>"</a:t>
            </a:r>
            <a:r>
              <a:rPr lang="en-US" altLang="zh-CN" b="1" dirty="0" err="1">
                <a:solidFill>
                  <a:srgbClr val="008000"/>
                </a:solidFill>
                <a:effectLst/>
              </a:rPr>
              <a:t>name"</a:t>
            </a:r>
            <a:r>
              <a:rPr lang="en-US" altLang="zh-CN" dirty="0" err="1"/>
              <a:t>,name</a:t>
            </a:r>
            <a:r>
              <a:rPr lang="en-US" altLang="zh-CN" dirty="0"/>
              <a:t>);</a:t>
            </a:r>
            <a:br>
              <a:rPr lang="en-US" altLang="zh-CN" dirty="0"/>
            </a:br>
            <a:r>
              <a:rPr lang="en-US" altLang="zh-CN" dirty="0"/>
              <a:t>            </a:t>
            </a:r>
            <a:r>
              <a:rPr lang="en-US" altLang="zh-CN" dirty="0" err="1"/>
              <a:t>item.put</a:t>
            </a:r>
            <a:r>
              <a:rPr lang="en-US" altLang="zh-CN" dirty="0"/>
              <a:t>(</a:t>
            </a:r>
            <a:r>
              <a:rPr lang="en-US" altLang="zh-CN" b="1" dirty="0">
                <a:solidFill>
                  <a:srgbClr val="008000"/>
                </a:solidFill>
                <a:effectLst/>
              </a:rPr>
              <a:t>"date"</a:t>
            </a:r>
            <a:r>
              <a:rPr lang="en-US" altLang="zh-CN" dirty="0"/>
              <a:t>,</a:t>
            </a:r>
            <a:r>
              <a:rPr lang="en-US" altLang="zh-CN" b="1" dirty="0" err="1">
                <a:solidFill>
                  <a:srgbClr val="660E7A"/>
                </a:solidFill>
                <a:effectLst/>
              </a:rPr>
              <a:t>simpleDateFormat</a:t>
            </a:r>
            <a:r>
              <a:rPr lang="en-US" altLang="zh-CN" dirty="0" err="1"/>
              <a:t>.format</a:t>
            </a:r>
            <a:r>
              <a:rPr lang="en-US" altLang="zh-CN" dirty="0"/>
              <a:t>(date));</a:t>
            </a:r>
            <a:br>
              <a:rPr lang="en-US" altLang="zh-CN" dirty="0"/>
            </a:br>
            <a:r>
              <a:rPr lang="en-US" altLang="zh-CN" dirty="0"/>
              <a:t>            </a:t>
            </a:r>
            <a:r>
              <a:rPr lang="en-US" altLang="zh-CN" dirty="0" err="1"/>
              <a:t>item.put</a:t>
            </a:r>
            <a:r>
              <a:rPr lang="en-US" altLang="zh-CN" dirty="0"/>
              <a:t>(</a:t>
            </a:r>
            <a:r>
              <a:rPr lang="en-US" altLang="zh-CN" b="1" dirty="0">
                <a:solidFill>
                  <a:srgbClr val="008000"/>
                </a:solidFill>
                <a:effectLst/>
              </a:rPr>
              <a:t>"</a:t>
            </a:r>
            <a:r>
              <a:rPr lang="en-US" altLang="zh-CN" b="1" dirty="0" err="1">
                <a:solidFill>
                  <a:srgbClr val="008000"/>
                </a:solidFill>
                <a:effectLst/>
              </a:rPr>
              <a:t>fileName</a:t>
            </a:r>
            <a:r>
              <a:rPr lang="en-US" altLang="zh-CN" b="1" dirty="0">
                <a:solidFill>
                  <a:srgbClr val="008000"/>
                </a:solidFill>
                <a:effectLst/>
              </a:rPr>
              <a:t>"</a:t>
            </a:r>
            <a:r>
              <a:rPr lang="en-US" altLang="zh-CN" dirty="0"/>
              <a:t>,data);</a:t>
            </a:r>
            <a:br>
              <a:rPr lang="en-US" altLang="zh-CN" dirty="0"/>
            </a:br>
            <a:r>
              <a:rPr lang="en-US" altLang="zh-CN" dirty="0"/>
              <a:t>            </a:t>
            </a:r>
            <a:r>
              <a:rPr lang="en-US" altLang="zh-CN" b="1" dirty="0" err="1">
                <a:solidFill>
                  <a:srgbClr val="660E7A"/>
                </a:solidFill>
                <a:effectLst/>
              </a:rPr>
              <a:t>listItems</a:t>
            </a:r>
            <a:r>
              <a:rPr lang="en-US" altLang="zh-CN" dirty="0" err="1"/>
              <a:t>.add</a:t>
            </a:r>
            <a:r>
              <a:rPr lang="en-US" altLang="zh-CN" dirty="0"/>
              <a:t>(item);</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"MainActivity2"</a:t>
            </a:r>
            <a:r>
              <a:rPr lang="en-US" altLang="zh-CN" dirty="0"/>
              <a:t>,data);</a:t>
            </a:r>
            <a:br>
              <a:rPr lang="en-US" altLang="zh-CN" dirty="0"/>
            </a:br>
            <a:r>
              <a:rPr lang="en-US" altLang="zh-CN" dirty="0"/>
              <a:t>        }</a:t>
            </a:r>
            <a:br>
              <a:rPr lang="en-US" altLang="zh-CN" dirty="0"/>
            </a:br>
            <a:r>
              <a:rPr lang="en-US" altLang="zh-CN" dirty="0"/>
              <a:t>        </a:t>
            </a:r>
            <a:r>
              <a:rPr lang="en-US" altLang="zh-CN" b="1" dirty="0" err="1">
                <a:solidFill>
                  <a:srgbClr val="660E7A"/>
                </a:solidFill>
                <a:effectLst/>
              </a:rPr>
              <a:t>myAdapter</a:t>
            </a:r>
            <a:r>
              <a:rPr lang="en-US" altLang="zh-CN" dirty="0" err="1"/>
              <a:t>.notifyDataSetChanged</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onRequestPermissionsResult</a:t>
            </a:r>
            <a:r>
              <a:rPr lang="en-US" altLang="zh-CN" dirty="0"/>
              <a:t>(</a:t>
            </a:r>
            <a:r>
              <a:rPr lang="en-US" altLang="zh-CN" b="1" dirty="0">
                <a:solidFill>
                  <a:srgbClr val="000080"/>
                </a:solidFill>
                <a:effectLst/>
              </a:rPr>
              <a:t>int </a:t>
            </a:r>
            <a:r>
              <a:rPr lang="en-US" altLang="zh-CN" dirty="0" err="1"/>
              <a:t>requestCode</a:t>
            </a:r>
            <a:r>
              <a:rPr lang="en-US" altLang="zh-CN" dirty="0"/>
              <a:t>, String[] permissions, </a:t>
            </a:r>
            <a:r>
              <a:rPr lang="en-US" altLang="zh-CN" b="1" dirty="0">
                <a:solidFill>
                  <a:srgbClr val="000080"/>
                </a:solidFill>
                <a:effectLst/>
              </a:rPr>
              <a:t>int</a:t>
            </a:r>
            <a:r>
              <a:rPr lang="en-US" altLang="zh-CN" dirty="0"/>
              <a:t>[] </a:t>
            </a:r>
            <a:r>
              <a:rPr lang="en-US" altLang="zh-CN" dirty="0" err="1"/>
              <a:t>grantResults</a:t>
            </a:r>
            <a:r>
              <a:rPr lang="en-US" altLang="zh-CN" dirty="0"/>
              <a:t>) {</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requestCode</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a:solidFill>
                  <a:srgbClr val="0000FF"/>
                </a:solidFill>
                <a:effectLst/>
              </a:rPr>
              <a:t>1</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grantResults.</a:t>
            </a:r>
            <a:r>
              <a:rPr lang="en-US" altLang="zh-CN" b="1" dirty="0" err="1">
                <a:solidFill>
                  <a:srgbClr val="660E7A"/>
                </a:solidFill>
                <a:effectLst/>
              </a:rPr>
              <a:t>length</a:t>
            </a:r>
            <a:r>
              <a:rPr lang="en-US" altLang="zh-CN" b="1" dirty="0">
                <a:solidFill>
                  <a:srgbClr val="660E7A"/>
                </a:solidFill>
                <a:effectLst/>
              </a:rPr>
              <a:t> </a:t>
            </a:r>
            <a:r>
              <a:rPr lang="en-US" altLang="zh-CN" dirty="0"/>
              <a:t>&gt; </a:t>
            </a:r>
            <a:r>
              <a:rPr lang="en-US" altLang="zh-CN" dirty="0">
                <a:solidFill>
                  <a:srgbClr val="0000FF"/>
                </a:solidFill>
                <a:effectLst/>
              </a:rPr>
              <a:t>0 </a:t>
            </a:r>
            <a:r>
              <a:rPr lang="en-US" altLang="zh-CN" dirty="0"/>
              <a:t>&amp;&amp; </a:t>
            </a:r>
            <a:r>
              <a:rPr lang="en-US" altLang="zh-CN" dirty="0" err="1"/>
              <a:t>grantResults</a:t>
            </a:r>
            <a:r>
              <a:rPr lang="en-US" altLang="zh-CN" dirty="0"/>
              <a:t>[</a:t>
            </a:r>
            <a:r>
              <a:rPr lang="en-US" altLang="zh-CN" dirty="0">
                <a:solidFill>
                  <a:srgbClr val="0000FF"/>
                </a:solidFill>
                <a:effectLst/>
              </a:rPr>
              <a:t>0</a:t>
            </a:r>
            <a:r>
              <a:rPr lang="en-US" altLang="zh-CN" dirty="0"/>
              <a:t>] == </a:t>
            </a:r>
            <a:r>
              <a:rPr lang="en-US" altLang="zh-CN" dirty="0" err="1"/>
              <a:t>PackageManager.</a:t>
            </a:r>
            <a:r>
              <a:rPr lang="en-US" altLang="zh-CN" b="1" i="1" dirty="0" err="1">
                <a:solidFill>
                  <a:srgbClr val="660E7A"/>
                </a:solidFill>
                <a:effectLst/>
              </a:rPr>
              <a:t>PERMISSION_GRANTED</a:t>
            </a:r>
            <a:r>
              <a:rPr lang="en-US" altLang="zh-CN" dirty="0"/>
              <a:t>) {</a:t>
            </a:r>
            <a:br>
              <a:rPr lang="en-US" altLang="zh-CN" dirty="0"/>
            </a:br>
            <a:r>
              <a:rPr lang="en-US" altLang="zh-CN" dirty="0"/>
              <a:t>                    </a:t>
            </a:r>
            <a:r>
              <a:rPr lang="en-US" altLang="zh-CN" dirty="0" err="1"/>
              <a:t>readImages</a:t>
            </a:r>
            <a:r>
              <a:rPr lang="en-US" altLang="zh-CN" dirty="0"/>
              <a:t>();</a:t>
            </a:r>
            <a:br>
              <a:rPr lang="en-US" altLang="zh-CN" dirty="0"/>
            </a:br>
            <a:r>
              <a:rPr lang="en-US" altLang="zh-CN" dirty="0"/>
              <a:t>                } </a:t>
            </a:r>
            <a:r>
              <a:rPr lang="en-US" altLang="zh-CN" b="1" dirty="0">
                <a:solidFill>
                  <a:srgbClr val="000080"/>
                </a:solidFill>
                <a:effectLst/>
              </a:rPr>
              <a:t>else </a:t>
            </a:r>
            <a:r>
              <a:rPr lang="en-US" altLang="zh-CN" dirty="0"/>
              <a:t>{</a:t>
            </a:r>
            <a:br>
              <a:rPr lang="en-US" altLang="zh-CN" dirty="0"/>
            </a:br>
            <a:r>
              <a:rPr lang="en-US" altLang="zh-CN" dirty="0"/>
              <a:t>                    </a:t>
            </a:r>
            <a:r>
              <a:rPr lang="en-US" altLang="zh-CN" dirty="0" err="1"/>
              <a:t>Toast.</a:t>
            </a:r>
            <a:r>
              <a:rPr lang="en-US" altLang="zh-CN" i="1" dirty="0" err="1">
                <a:effectLst/>
              </a:rPr>
              <a:t>makeText</a:t>
            </a:r>
            <a:r>
              <a:rPr lang="en-US" altLang="zh-CN" dirty="0"/>
              <a:t>(</a:t>
            </a:r>
            <a:r>
              <a:rPr lang="en-US" altLang="zh-CN" b="1" dirty="0">
                <a:solidFill>
                  <a:srgbClr val="000080"/>
                </a:solidFill>
                <a:effectLst/>
              </a:rPr>
              <a:t>this</a:t>
            </a:r>
            <a:r>
              <a:rPr lang="en-US" altLang="zh-CN" dirty="0"/>
              <a:t>, </a:t>
            </a:r>
            <a:r>
              <a:rPr lang="en-US" altLang="zh-CN" b="1" dirty="0">
                <a:solidFill>
                  <a:srgbClr val="008000"/>
                </a:solidFill>
                <a:effectLst/>
              </a:rPr>
              <a:t>"You denied the permission"</a:t>
            </a:r>
            <a:r>
              <a:rPr lang="en-US" altLang="zh-CN" dirty="0"/>
              <a:t>, </a:t>
            </a:r>
            <a:r>
              <a:rPr lang="en-US" altLang="zh-CN" dirty="0" err="1"/>
              <a:t>Toast.</a:t>
            </a:r>
            <a:r>
              <a:rPr lang="en-US" altLang="zh-CN" b="1" i="1" dirty="0" err="1">
                <a:solidFill>
                  <a:srgbClr val="660E7A"/>
                </a:solidFill>
                <a:effectLst/>
              </a:rPr>
              <a:t>LENGTH_SHORT</a:t>
            </a:r>
            <a:r>
              <a:rPr lang="en-US" altLang="zh-CN" dirty="0"/>
              <a:t>).show();</a:t>
            </a:r>
            <a:br>
              <a:rPr lang="en-US" altLang="zh-CN" dirty="0"/>
            </a:br>
            <a:r>
              <a:rPr lang="en-US" altLang="zh-CN" dirty="0"/>
              <a:t>                }</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default</a:t>
            </a:r>
            <a:r>
              <a:rPr lang="en-US" altLang="zh-CN" dirty="0"/>
              <a:t>:</a:t>
            </a:r>
            <a:br>
              <a:rPr lang="en-US" altLang="zh-CN" dirty="0"/>
            </a:b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b="1" dirty="0">
                <a:solidFill>
                  <a:srgbClr val="000080"/>
                </a:solidFill>
                <a:effectLst/>
              </a:rPr>
              <a:t>private class </a:t>
            </a:r>
            <a:r>
              <a:rPr lang="en-US" altLang="zh-CN" dirty="0" err="1"/>
              <a:t>MyAdapter</a:t>
            </a:r>
            <a:r>
              <a:rPr lang="en-US" altLang="zh-CN" dirty="0"/>
              <a:t> </a:t>
            </a:r>
            <a:r>
              <a:rPr lang="en-US" altLang="zh-CN" b="1" dirty="0">
                <a:solidFill>
                  <a:srgbClr val="000080"/>
                </a:solidFill>
                <a:effectLst/>
              </a:rPr>
              <a:t>extends </a:t>
            </a:r>
            <a:r>
              <a:rPr lang="en-US" altLang="zh-CN" dirty="0" err="1"/>
              <a:t>BaseAdapter</a:t>
            </a:r>
            <a:r>
              <a:rPr lang="en-US" altLang="zh-CN" dirty="0"/>
              <a:t>{</a:t>
            </a:r>
            <a:br>
              <a:rPr lang="en-US" altLang="zh-CN" dirty="0"/>
            </a:br>
            <a:br>
              <a:rPr lang="en-US" altLang="zh-CN" dirty="0"/>
            </a:br>
            <a:r>
              <a:rPr lang="en-US" altLang="zh-CN" dirty="0"/>
              <a:t>        </a:t>
            </a:r>
            <a:r>
              <a:rPr lang="en-US" altLang="zh-CN" b="1" dirty="0">
                <a:solidFill>
                  <a:srgbClr val="000080"/>
                </a:solidFill>
                <a:effectLst/>
              </a:rPr>
              <a:t>public </a:t>
            </a:r>
            <a:r>
              <a:rPr lang="en-US" altLang="zh-CN" dirty="0" err="1"/>
              <a:t>MyAdapter</a:t>
            </a:r>
            <a:r>
              <a:rPr lang="en-US" altLang="zh-CN" dirty="0"/>
              <a:t>() {</a:t>
            </a:r>
            <a:br>
              <a:rPr lang="en-US" altLang="zh-CN" dirty="0"/>
            </a:br>
            <a:r>
              <a:rPr lang="en-US" altLang="zh-CN" dirty="0"/>
              <a:t>            </a:t>
            </a:r>
            <a:r>
              <a:rPr lang="en-US" altLang="zh-CN" b="1" dirty="0">
                <a:solidFill>
                  <a:srgbClr val="000080"/>
                </a:solidFill>
                <a:effectLst/>
              </a:rPr>
              <a:t>super</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int </a:t>
            </a:r>
            <a:r>
              <a:rPr lang="en-US" altLang="zh-CN" dirty="0" err="1"/>
              <a:t>getCount</a:t>
            </a:r>
            <a:r>
              <a:rPr lang="en-US" altLang="zh-CN" dirty="0"/>
              <a:t>() {</a:t>
            </a:r>
            <a:br>
              <a:rPr lang="en-US" altLang="zh-CN" dirty="0"/>
            </a:br>
            <a:r>
              <a:rPr lang="en-US" altLang="zh-CN" dirty="0"/>
              <a:t>            </a:t>
            </a:r>
            <a:r>
              <a:rPr lang="en-US" altLang="zh-CN" b="1" dirty="0">
                <a:solidFill>
                  <a:srgbClr val="000080"/>
                </a:solidFill>
                <a:effectLst/>
              </a:rPr>
              <a:t>return </a:t>
            </a:r>
            <a:r>
              <a:rPr lang="en-US" altLang="zh-CN" b="1" dirty="0" err="1">
                <a:solidFill>
                  <a:srgbClr val="660E7A"/>
                </a:solidFill>
                <a:effectLst/>
              </a:rPr>
              <a:t>listItems</a:t>
            </a:r>
            <a:r>
              <a:rPr lang="en-US" altLang="zh-CN" dirty="0" err="1"/>
              <a:t>.size</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dirty="0"/>
              <a:t>Object </a:t>
            </a:r>
            <a:r>
              <a:rPr lang="en-US" altLang="zh-CN" dirty="0" err="1"/>
              <a:t>getItem</a:t>
            </a:r>
            <a:r>
              <a:rPr lang="en-US" altLang="zh-CN" dirty="0"/>
              <a:t>(</a:t>
            </a:r>
            <a:r>
              <a:rPr lang="en-US" altLang="zh-CN" b="1" dirty="0">
                <a:solidFill>
                  <a:srgbClr val="000080"/>
                </a:solidFill>
                <a:effectLst/>
              </a:rPr>
              <a:t>int </a:t>
            </a:r>
            <a:r>
              <a:rPr lang="en-US" altLang="zh-CN" dirty="0"/>
              <a:t>position) {</a:t>
            </a:r>
            <a:br>
              <a:rPr lang="en-US" altLang="zh-CN" dirty="0"/>
            </a:br>
            <a:r>
              <a:rPr lang="en-US" altLang="zh-CN" dirty="0"/>
              <a:t>            </a:t>
            </a:r>
            <a:r>
              <a:rPr lang="en-US" altLang="zh-CN" b="1" dirty="0">
                <a:solidFill>
                  <a:srgbClr val="000080"/>
                </a:solidFill>
                <a:effectLst/>
              </a:rPr>
              <a:t>return </a:t>
            </a:r>
            <a:r>
              <a:rPr lang="en-US" altLang="zh-CN" b="1" dirty="0" err="1">
                <a:solidFill>
                  <a:srgbClr val="660E7A"/>
                </a:solidFill>
                <a:effectLst/>
              </a:rPr>
              <a:t>listItems</a:t>
            </a:r>
            <a:r>
              <a:rPr lang="en-US" altLang="zh-CN" dirty="0" err="1"/>
              <a:t>.get</a:t>
            </a:r>
            <a:r>
              <a:rPr lang="en-US" altLang="zh-CN" dirty="0"/>
              <a:t>(position);</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long </a:t>
            </a:r>
            <a:r>
              <a:rPr lang="en-US" altLang="zh-CN" dirty="0" err="1"/>
              <a:t>getItemId</a:t>
            </a:r>
            <a:r>
              <a:rPr lang="en-US" altLang="zh-CN" dirty="0"/>
              <a:t>(</a:t>
            </a:r>
            <a:r>
              <a:rPr lang="en-US" altLang="zh-CN" b="1" dirty="0">
                <a:solidFill>
                  <a:srgbClr val="000080"/>
                </a:solidFill>
                <a:effectLst/>
              </a:rPr>
              <a:t>int </a:t>
            </a:r>
            <a:r>
              <a:rPr lang="en-US" altLang="zh-CN" dirty="0"/>
              <a:t>position) {</a:t>
            </a:r>
            <a:br>
              <a:rPr lang="en-US" altLang="zh-CN" dirty="0"/>
            </a:br>
            <a:r>
              <a:rPr lang="en-US" altLang="zh-CN" dirty="0"/>
              <a:t>            </a:t>
            </a:r>
            <a:r>
              <a:rPr lang="en-US" altLang="zh-CN" b="1" dirty="0">
                <a:solidFill>
                  <a:srgbClr val="000080"/>
                </a:solidFill>
                <a:effectLst/>
              </a:rPr>
              <a:t>return </a:t>
            </a:r>
            <a:r>
              <a:rPr lang="en-US" altLang="zh-CN" dirty="0"/>
              <a:t>position;</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dirty="0"/>
              <a:t>View </a:t>
            </a:r>
            <a:r>
              <a:rPr lang="en-US" altLang="zh-CN" dirty="0" err="1"/>
              <a:t>getView</a:t>
            </a:r>
            <a:r>
              <a:rPr lang="en-US" altLang="zh-CN" dirty="0"/>
              <a:t>(</a:t>
            </a:r>
            <a:r>
              <a:rPr lang="en-US" altLang="zh-CN" b="1" dirty="0">
                <a:solidFill>
                  <a:srgbClr val="000080"/>
                </a:solidFill>
                <a:effectLst/>
              </a:rPr>
              <a:t>int </a:t>
            </a:r>
            <a:r>
              <a:rPr lang="en-US" altLang="zh-CN" dirty="0"/>
              <a:t>position, View </a:t>
            </a:r>
            <a:r>
              <a:rPr lang="en-US" altLang="zh-CN" dirty="0" err="1"/>
              <a:t>convertView</a:t>
            </a:r>
            <a:r>
              <a:rPr lang="en-US" altLang="zh-CN" dirty="0"/>
              <a:t>, </a:t>
            </a:r>
            <a:r>
              <a:rPr lang="en-US" altLang="zh-CN" dirty="0" err="1"/>
              <a:t>ViewGroup</a:t>
            </a:r>
            <a:r>
              <a:rPr lang="en-US" altLang="zh-CN" dirty="0"/>
              <a:t> parent) {</a:t>
            </a:r>
            <a:br>
              <a:rPr lang="en-US" altLang="zh-CN" dirty="0"/>
            </a:br>
            <a:r>
              <a:rPr lang="en-US" altLang="zh-CN" dirty="0"/>
              <a:t>            </a:t>
            </a:r>
            <a:r>
              <a:rPr lang="en-US" altLang="zh-CN" dirty="0" err="1"/>
              <a:t>ViewHolder</a:t>
            </a:r>
            <a:r>
              <a:rPr lang="en-US" altLang="zh-CN" dirty="0"/>
              <a:t> holder = </a:t>
            </a:r>
            <a:r>
              <a:rPr lang="en-US" altLang="zh-CN" b="1" dirty="0">
                <a:solidFill>
                  <a:srgbClr val="000080"/>
                </a:solidFill>
                <a:effectLst/>
              </a:rPr>
              <a:t>null</a:t>
            </a:r>
            <a:r>
              <a:rPr lang="en-US" altLang="zh-CN" dirty="0"/>
              <a:t>;</a:t>
            </a:r>
            <a:br>
              <a:rPr lang="en-US" altLang="zh-CN" dirty="0"/>
            </a:br>
            <a:br>
              <a:rPr lang="en-US" altLang="zh-CN" dirty="0"/>
            </a:br>
            <a:r>
              <a:rPr lang="en-US" altLang="zh-CN" dirty="0"/>
              <a:t>            </a:t>
            </a:r>
            <a:r>
              <a:rPr lang="en-US" altLang="zh-CN" b="1" dirty="0">
                <a:solidFill>
                  <a:srgbClr val="000080"/>
                </a:solidFill>
                <a:effectLst/>
              </a:rPr>
              <a:t>if</a:t>
            </a:r>
            <a:r>
              <a:rPr lang="en-US" altLang="zh-CN" dirty="0"/>
              <a:t>(</a:t>
            </a:r>
            <a:r>
              <a:rPr lang="en-US" altLang="zh-CN" dirty="0" err="1"/>
              <a:t>convertView</a:t>
            </a:r>
            <a:r>
              <a:rPr lang="en-US" altLang="zh-CN" dirty="0"/>
              <a:t> == </a:t>
            </a:r>
            <a:r>
              <a:rPr lang="en-US" altLang="zh-CN" b="1" dirty="0">
                <a:solidFill>
                  <a:srgbClr val="000080"/>
                </a:solidFill>
                <a:effectLst/>
              </a:rPr>
              <a:t>null</a:t>
            </a:r>
            <a:r>
              <a:rPr lang="en-US" altLang="zh-CN" dirty="0"/>
              <a:t>){</a:t>
            </a:r>
            <a:br>
              <a:rPr lang="en-US" altLang="zh-CN" dirty="0"/>
            </a:br>
            <a:r>
              <a:rPr lang="en-US" altLang="zh-CN" dirty="0"/>
              <a:t>                </a:t>
            </a:r>
            <a:r>
              <a:rPr lang="en-US" altLang="zh-CN" dirty="0" err="1"/>
              <a:t>convertView</a:t>
            </a:r>
            <a:r>
              <a:rPr lang="en-US" altLang="zh-CN" dirty="0"/>
              <a:t> = </a:t>
            </a:r>
            <a:r>
              <a:rPr lang="en-US" altLang="zh-CN" dirty="0" err="1"/>
              <a:t>LayoutInflater.</a:t>
            </a:r>
            <a:r>
              <a:rPr lang="en-US" altLang="zh-CN" i="1" dirty="0" err="1">
                <a:effectLst/>
              </a:rPr>
              <a:t>from</a:t>
            </a:r>
            <a:r>
              <a:rPr lang="en-US" altLang="zh-CN" dirty="0"/>
              <a:t>(MainActivity2.</a:t>
            </a:r>
            <a:r>
              <a:rPr lang="en-US" altLang="zh-CN" b="1" dirty="0">
                <a:solidFill>
                  <a:srgbClr val="000080"/>
                </a:solidFill>
                <a:effectLst/>
              </a:rPr>
              <a:t>this</a:t>
            </a:r>
            <a:r>
              <a:rPr lang="en-US" altLang="zh-CN" dirty="0"/>
              <a:t>).inflate(</a:t>
            </a:r>
            <a:r>
              <a:rPr lang="en-US" altLang="zh-CN" dirty="0" err="1"/>
              <a:t>R.layout.</a:t>
            </a:r>
            <a:r>
              <a:rPr lang="en-US" altLang="zh-CN" b="1" i="1" dirty="0" err="1">
                <a:solidFill>
                  <a:srgbClr val="660E7A"/>
                </a:solidFill>
                <a:effectLst/>
              </a:rPr>
              <a:t>itemview</a:t>
            </a:r>
            <a:r>
              <a:rPr lang="en-US" altLang="zh-CN" dirty="0" err="1"/>
              <a:t>,</a:t>
            </a:r>
            <a:r>
              <a:rPr lang="en-US" altLang="zh-CN" b="1" dirty="0" err="1">
                <a:solidFill>
                  <a:srgbClr val="000080"/>
                </a:solidFill>
                <a:effectLst/>
              </a:rPr>
              <a:t>null</a:t>
            </a:r>
            <a:r>
              <a:rPr lang="en-US" altLang="zh-CN" dirty="0"/>
              <a:t>);</a:t>
            </a:r>
            <a:br>
              <a:rPr lang="en-US" altLang="zh-CN" dirty="0"/>
            </a:br>
            <a:r>
              <a:rPr lang="en-US" altLang="zh-CN" dirty="0"/>
              <a:t>                holder = </a:t>
            </a:r>
            <a:r>
              <a:rPr lang="en-US" altLang="zh-CN" b="1" dirty="0">
                <a:solidFill>
                  <a:srgbClr val="000080"/>
                </a:solidFill>
                <a:effectLst/>
              </a:rPr>
              <a:t>new </a:t>
            </a:r>
            <a:r>
              <a:rPr lang="en-US" altLang="zh-CN" dirty="0" err="1"/>
              <a:t>ViewHolder</a:t>
            </a:r>
            <a:r>
              <a:rPr lang="en-US" altLang="zh-CN" dirty="0"/>
              <a:t>(</a:t>
            </a:r>
            <a:r>
              <a:rPr lang="en-US" altLang="zh-CN" dirty="0" err="1"/>
              <a:t>convertView</a:t>
            </a:r>
            <a:r>
              <a:rPr lang="en-US" altLang="zh-CN" dirty="0"/>
              <a:t>);</a:t>
            </a:r>
            <a:br>
              <a:rPr lang="en-US" altLang="zh-CN" dirty="0"/>
            </a:br>
            <a:r>
              <a:rPr lang="en-US" altLang="zh-CN" dirty="0"/>
              <a:t>                </a:t>
            </a:r>
            <a:r>
              <a:rPr lang="en-US" altLang="zh-CN" dirty="0" err="1"/>
              <a:t>convertView.setTag</a:t>
            </a:r>
            <a:r>
              <a:rPr lang="en-US" altLang="zh-CN" dirty="0"/>
              <a:t>(holder);</a:t>
            </a:r>
            <a:br>
              <a:rPr lang="en-US" altLang="zh-CN" dirty="0"/>
            </a:br>
            <a:r>
              <a:rPr lang="en-US" altLang="zh-CN" dirty="0"/>
              <a:t>            }</a:t>
            </a:r>
            <a:br>
              <a:rPr lang="en-US" altLang="zh-CN" dirty="0"/>
            </a:br>
            <a:r>
              <a:rPr lang="en-US" altLang="zh-CN" dirty="0"/>
              <a:t>            </a:t>
            </a:r>
            <a:r>
              <a:rPr lang="en-US" altLang="zh-CN" b="1" dirty="0">
                <a:solidFill>
                  <a:srgbClr val="000080"/>
                </a:solidFill>
                <a:effectLst/>
              </a:rPr>
              <a:t>else</a:t>
            </a:r>
            <a:r>
              <a:rPr lang="en-US" altLang="zh-CN" dirty="0"/>
              <a:t>{</a:t>
            </a:r>
            <a:br>
              <a:rPr lang="en-US" altLang="zh-CN" dirty="0"/>
            </a:br>
            <a:r>
              <a:rPr lang="en-US" altLang="zh-CN" dirty="0"/>
              <a:t>                holder =  (</a:t>
            </a:r>
            <a:r>
              <a:rPr lang="en-US" altLang="zh-CN" dirty="0" err="1"/>
              <a:t>ViewHolder</a:t>
            </a:r>
            <a:r>
              <a:rPr lang="en-US" altLang="zh-CN" dirty="0"/>
              <a:t>)</a:t>
            </a:r>
            <a:r>
              <a:rPr lang="en-US" altLang="zh-CN" dirty="0" err="1"/>
              <a:t>convertView.getTag</a:t>
            </a:r>
            <a:r>
              <a:rPr lang="en-US" altLang="zh-CN" dirty="0"/>
              <a:t>();</a:t>
            </a:r>
            <a:br>
              <a:rPr lang="en-US" altLang="zh-CN" dirty="0"/>
            </a:br>
            <a:r>
              <a:rPr lang="en-US" altLang="zh-CN" dirty="0"/>
              <a:t>            }</a:t>
            </a:r>
            <a:br>
              <a:rPr lang="en-US" altLang="zh-CN" dirty="0"/>
            </a:br>
            <a:r>
              <a:rPr lang="en-US" altLang="zh-CN" dirty="0"/>
              <a:t>            HashMap&lt;</a:t>
            </a:r>
            <a:r>
              <a:rPr lang="en-US" altLang="zh-CN" dirty="0" err="1"/>
              <a:t>String,Object</a:t>
            </a:r>
            <a:r>
              <a:rPr lang="en-US" altLang="zh-CN" dirty="0"/>
              <a:t>&gt; item = (HashMap&lt;String, Object&gt;) </a:t>
            </a:r>
            <a:r>
              <a:rPr lang="en-US" altLang="zh-CN" b="1" dirty="0" err="1">
                <a:solidFill>
                  <a:srgbClr val="660E7A"/>
                </a:solidFill>
                <a:effectLst/>
              </a:rPr>
              <a:t>listItems</a:t>
            </a:r>
            <a:r>
              <a:rPr lang="en-US" altLang="zh-CN" dirty="0" err="1"/>
              <a:t>.get</a:t>
            </a:r>
            <a:r>
              <a:rPr lang="en-US" altLang="zh-CN" dirty="0"/>
              <a:t>(position);</a:t>
            </a:r>
            <a:br>
              <a:rPr lang="en-US" altLang="zh-CN" dirty="0"/>
            </a:br>
            <a:r>
              <a:rPr lang="en-US" altLang="zh-CN" dirty="0"/>
              <a:t>            </a:t>
            </a:r>
            <a:r>
              <a:rPr lang="en-US" altLang="zh-CN" dirty="0" err="1"/>
              <a:t>holder.</a:t>
            </a:r>
            <a:r>
              <a:rPr lang="en-US" altLang="zh-CN" b="1" dirty="0" err="1">
                <a:solidFill>
                  <a:srgbClr val="660E7A"/>
                </a:solidFill>
                <a:effectLst/>
              </a:rPr>
              <a:t>img</a:t>
            </a:r>
            <a:r>
              <a:rPr lang="en-US" altLang="zh-CN" dirty="0" err="1"/>
              <a:t>.setImageBitmap</a:t>
            </a:r>
            <a:r>
              <a:rPr lang="en-US" altLang="zh-CN" dirty="0"/>
              <a:t>(</a:t>
            </a:r>
            <a:r>
              <a:rPr lang="en-US" altLang="zh-CN" dirty="0" err="1"/>
              <a:t>BitmapFactory.</a:t>
            </a:r>
            <a:r>
              <a:rPr lang="en-US" altLang="zh-CN" i="1" dirty="0" err="1">
                <a:effectLst/>
              </a:rPr>
              <a:t>decodeFile</a:t>
            </a:r>
            <a:r>
              <a:rPr lang="en-US" altLang="zh-CN" dirty="0"/>
              <a:t>((String)</a:t>
            </a:r>
            <a:r>
              <a:rPr lang="en-US" altLang="zh-CN" dirty="0" err="1"/>
              <a:t>item.get</a:t>
            </a:r>
            <a:r>
              <a:rPr lang="en-US" altLang="zh-CN" dirty="0"/>
              <a:t>(</a:t>
            </a:r>
            <a:r>
              <a:rPr lang="en-US" altLang="zh-CN" b="1" dirty="0">
                <a:solidFill>
                  <a:srgbClr val="008000"/>
                </a:solidFill>
                <a:effectLst/>
              </a:rPr>
              <a:t>"</a:t>
            </a:r>
            <a:r>
              <a:rPr lang="en-US" altLang="zh-CN" b="1" dirty="0" err="1">
                <a:solidFill>
                  <a:srgbClr val="008000"/>
                </a:solidFill>
                <a:effectLst/>
              </a:rPr>
              <a:t>fileName</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err="1"/>
              <a:t>convertView</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    </a:t>
            </a:r>
            <a:r>
              <a:rPr lang="en-US" altLang="zh-CN" b="1" dirty="0">
                <a:solidFill>
                  <a:srgbClr val="000080"/>
                </a:solidFill>
                <a:effectLst/>
              </a:rPr>
              <a:t>private class </a:t>
            </a:r>
            <a:r>
              <a:rPr lang="en-US" altLang="zh-CN" dirty="0" err="1"/>
              <a:t>ViewHolder</a:t>
            </a:r>
            <a:r>
              <a:rPr lang="en-US" altLang="zh-CN" dirty="0"/>
              <a:t>{</a:t>
            </a:r>
            <a:br>
              <a:rPr lang="en-US" altLang="zh-CN" dirty="0"/>
            </a:br>
            <a:r>
              <a:rPr lang="en-US" altLang="zh-CN" dirty="0"/>
              <a:t>        </a:t>
            </a:r>
            <a:r>
              <a:rPr lang="en-US" altLang="zh-CN" b="1" dirty="0">
                <a:solidFill>
                  <a:srgbClr val="000080"/>
                </a:solidFill>
                <a:effectLst/>
              </a:rPr>
              <a:t>private </a:t>
            </a:r>
            <a:r>
              <a:rPr lang="en-US" altLang="zh-CN" dirty="0" err="1"/>
              <a:t>ImageView</a:t>
            </a:r>
            <a:r>
              <a:rPr lang="en-US" altLang="zh-CN" dirty="0"/>
              <a:t> </a:t>
            </a:r>
            <a:r>
              <a:rPr lang="en-US" altLang="zh-CN" b="1" dirty="0" err="1">
                <a:solidFill>
                  <a:srgbClr val="660E7A"/>
                </a:solidFill>
                <a:effectLst/>
              </a:rPr>
              <a:t>img</a:t>
            </a:r>
            <a:r>
              <a:rPr lang="en-US" altLang="zh-CN" dirty="0"/>
              <a:t>;</a:t>
            </a:r>
            <a:br>
              <a:rPr lang="en-US" altLang="zh-CN" dirty="0"/>
            </a:br>
            <a:br>
              <a:rPr lang="en-US" altLang="zh-CN" dirty="0"/>
            </a:br>
            <a:r>
              <a:rPr lang="en-US" altLang="zh-CN" dirty="0"/>
              <a:t>        </a:t>
            </a:r>
            <a:r>
              <a:rPr lang="en-US" altLang="zh-CN" b="1" dirty="0">
                <a:solidFill>
                  <a:srgbClr val="000080"/>
                </a:solidFill>
                <a:effectLst/>
              </a:rPr>
              <a:t>public </a:t>
            </a:r>
            <a:r>
              <a:rPr lang="en-US" altLang="zh-CN" dirty="0" err="1"/>
              <a:t>ViewHolder</a:t>
            </a:r>
            <a:r>
              <a:rPr lang="en-US" altLang="zh-CN" dirty="0"/>
              <a:t>(View view) {</a:t>
            </a:r>
            <a:br>
              <a:rPr lang="en-US" altLang="zh-CN" dirty="0"/>
            </a:br>
            <a:r>
              <a:rPr lang="en-US" altLang="zh-CN" dirty="0"/>
              <a:t>            </a:t>
            </a:r>
            <a:r>
              <a:rPr lang="en-US" altLang="zh-CN" b="1" dirty="0" err="1">
                <a:solidFill>
                  <a:srgbClr val="000080"/>
                </a:solidFill>
                <a:effectLst/>
              </a:rPr>
              <a:t>this</a:t>
            </a:r>
            <a:r>
              <a:rPr lang="en-US" altLang="zh-CN" dirty="0" err="1"/>
              <a:t>.</a:t>
            </a:r>
            <a:r>
              <a:rPr lang="en-US" altLang="zh-CN" b="1" dirty="0" err="1">
                <a:solidFill>
                  <a:srgbClr val="660E7A"/>
                </a:solidFill>
                <a:effectLst/>
              </a:rPr>
              <a:t>img</a:t>
            </a:r>
            <a:r>
              <a:rPr lang="en-US" altLang="zh-CN" b="1" dirty="0">
                <a:solidFill>
                  <a:srgbClr val="660E7A"/>
                </a:solidFill>
                <a:effectLst/>
              </a:rPr>
              <a:t> </a:t>
            </a:r>
            <a:r>
              <a:rPr lang="en-US" altLang="zh-CN" dirty="0"/>
              <a:t>= (</a:t>
            </a:r>
            <a:r>
              <a:rPr lang="en-US" altLang="zh-CN" dirty="0" err="1"/>
              <a:t>ImageView</a:t>
            </a:r>
            <a:r>
              <a:rPr lang="en-US" altLang="zh-CN" dirty="0"/>
              <a:t>)</a:t>
            </a:r>
            <a:r>
              <a:rPr lang="en-US" altLang="zh-CN" dirty="0" err="1"/>
              <a:t>view.findViewById</a:t>
            </a:r>
            <a:r>
              <a:rPr lang="en-US" altLang="zh-CN" dirty="0"/>
              <a:t>(R.id.</a:t>
            </a:r>
            <a:r>
              <a:rPr lang="en-US" altLang="zh-CN" b="1" i="1" dirty="0">
                <a:solidFill>
                  <a:srgbClr val="660E7A"/>
                </a:solidFill>
                <a:effectLst/>
              </a:rPr>
              <a:t>imageView2</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br>
              <a:rPr lang="en-US" altLang="zh-CN" dirty="0"/>
            </a:b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50</a:t>
            </a:fld>
            <a:endParaRPr lang="zh-CN" altLang="en-US"/>
          </a:p>
        </p:txBody>
      </p:sp>
    </p:spTree>
    <p:extLst>
      <p:ext uri="{BB962C8B-B14F-4D97-AF65-F5344CB8AC3E}">
        <p14:creationId xmlns:p14="http://schemas.microsoft.com/office/powerpoint/2010/main" val="268097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上述代码中，</a:t>
            </a:r>
            <a:r>
              <a:rPr lang="en-US" altLang="zh-CN" dirty="0"/>
              <a:t>&lt;provider&gt;</a:t>
            </a:r>
            <a:r>
              <a:rPr lang="zh-CN" altLang="en-US" dirty="0"/>
              <a:t>标签中的配置用于注册创建的</a:t>
            </a:r>
            <a:r>
              <a:rPr lang="en-US" altLang="zh-CN" sz="1200" dirty="0" err="1"/>
              <a:t>MyContentProvider</a:t>
            </a:r>
            <a:r>
              <a:rPr lang="zh-CN" altLang="en-US" sz="1200" dirty="0"/>
              <a:t>，标签中设置的属性如下：</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54</a:t>
            </a:fld>
            <a:endParaRPr lang="zh-CN" altLang="en-US"/>
          </a:p>
        </p:txBody>
      </p:sp>
    </p:spTree>
    <p:extLst>
      <p:ext uri="{BB962C8B-B14F-4D97-AF65-F5344CB8AC3E}">
        <p14:creationId xmlns:p14="http://schemas.microsoft.com/office/powerpoint/2010/main" val="197242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55</a:t>
            </a:fld>
            <a:endParaRPr lang="zh-CN" altLang="en-US"/>
          </a:p>
        </p:txBody>
      </p:sp>
    </p:spTree>
    <p:extLst>
      <p:ext uri="{BB962C8B-B14F-4D97-AF65-F5344CB8AC3E}">
        <p14:creationId xmlns:p14="http://schemas.microsoft.com/office/powerpoint/2010/main" val="125607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4</a:t>
            </a:fld>
            <a:endParaRPr lang="zh-CN" altLang="en-US"/>
          </a:p>
        </p:txBody>
      </p:sp>
    </p:spTree>
    <p:extLst>
      <p:ext uri="{BB962C8B-B14F-4D97-AF65-F5344CB8AC3E}">
        <p14:creationId xmlns:p14="http://schemas.microsoft.com/office/powerpoint/2010/main" val="734751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62</a:t>
            </a:fld>
            <a:endParaRPr lang="zh-CN" altLang="en-US"/>
          </a:p>
        </p:txBody>
      </p:sp>
    </p:spTree>
    <p:extLst>
      <p:ext uri="{BB962C8B-B14F-4D97-AF65-F5344CB8AC3E}">
        <p14:creationId xmlns:p14="http://schemas.microsoft.com/office/powerpoint/2010/main" val="39117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63</a:t>
            </a:fld>
            <a:endParaRPr lang="zh-CN" altLang="en-US"/>
          </a:p>
        </p:txBody>
      </p:sp>
    </p:spTree>
    <p:extLst>
      <p:ext uri="{BB962C8B-B14F-4D97-AF65-F5344CB8AC3E}">
        <p14:creationId xmlns:p14="http://schemas.microsoft.com/office/powerpoint/2010/main" val="43471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64</a:t>
            </a:fld>
            <a:endParaRPr lang="zh-CN" altLang="en-US"/>
          </a:p>
        </p:txBody>
      </p:sp>
    </p:spTree>
    <p:extLst>
      <p:ext uri="{BB962C8B-B14F-4D97-AF65-F5344CB8AC3E}">
        <p14:creationId xmlns:p14="http://schemas.microsoft.com/office/powerpoint/2010/main" val="353552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80"/>
                </a:solidFill>
                <a:effectLst/>
              </a:rPr>
              <a:t>public class </a:t>
            </a:r>
            <a:r>
              <a:rPr lang="en-US" altLang="zh-CN" dirty="0" err="1"/>
              <a:t>StudentContentProvider</a:t>
            </a:r>
            <a:r>
              <a:rPr lang="en-US" altLang="zh-CN" dirty="0"/>
              <a:t> </a:t>
            </a:r>
            <a:r>
              <a:rPr lang="en-US" altLang="zh-CN" b="1" dirty="0">
                <a:solidFill>
                  <a:srgbClr val="000080"/>
                </a:solidFill>
                <a:effectLst/>
              </a:rPr>
              <a:t>extends </a:t>
            </a:r>
            <a:r>
              <a:rPr lang="en-US" altLang="zh-CN" dirty="0" err="1"/>
              <a:t>ContentProvider</a:t>
            </a:r>
            <a:r>
              <a:rPr lang="en-US" altLang="zh-CN" dirty="0"/>
              <a:t> {</a:t>
            </a:r>
            <a:br>
              <a:rPr lang="en-US" altLang="zh-CN" dirty="0"/>
            </a:br>
            <a:r>
              <a:rPr lang="en-US" altLang="zh-CN" dirty="0"/>
              <a:t>   </a:t>
            </a:r>
            <a:r>
              <a:rPr lang="en-US" altLang="zh-CN" b="1" dirty="0">
                <a:solidFill>
                  <a:srgbClr val="000080"/>
                </a:solidFill>
                <a:effectLst/>
              </a:rPr>
              <a:t>private </a:t>
            </a:r>
            <a:r>
              <a:rPr lang="en-US" altLang="zh-CN" dirty="0" err="1"/>
              <a:t>StudentDBHelper</a:t>
            </a:r>
            <a:r>
              <a:rPr lang="en-US" altLang="zh-CN" dirty="0"/>
              <a:t> </a:t>
            </a:r>
            <a:r>
              <a:rPr lang="en-US" altLang="zh-CN" b="1" dirty="0" err="1">
                <a:solidFill>
                  <a:srgbClr val="660E7A"/>
                </a:solidFill>
                <a:effectLst/>
              </a:rPr>
              <a:t>dbOpenHelper</a:t>
            </a:r>
            <a:r>
              <a:rPr lang="en-US" altLang="zh-CN" b="1" dirty="0">
                <a:solidFill>
                  <a:srgbClr val="660E7A"/>
                </a:solidFill>
                <a:effectLst/>
              </a:rPr>
              <a:t> </a:t>
            </a:r>
            <a:r>
              <a:rPr lang="en-US" altLang="zh-CN" dirty="0"/>
              <a:t>= </a:t>
            </a:r>
            <a:r>
              <a:rPr lang="en-US" altLang="zh-CN" b="1" dirty="0">
                <a:solidFill>
                  <a:srgbClr val="000080"/>
                </a:solidFill>
                <a:effectLst/>
              </a:rPr>
              <a:t>null</a:t>
            </a:r>
            <a:r>
              <a:rPr lang="en-US" altLang="zh-CN" dirty="0"/>
              <a:t>;  </a:t>
            </a:r>
            <a:br>
              <a:rPr lang="en-US" altLang="zh-CN" dirty="0"/>
            </a:br>
            <a:br>
              <a:rPr lang="en-US" altLang="zh-CN" dirty="0"/>
            </a:br>
            <a:r>
              <a:rPr lang="en-US" altLang="zh-CN" dirty="0"/>
              <a:t>    </a:t>
            </a:r>
            <a:r>
              <a:rPr lang="en-US" altLang="zh-CN" dirty="0">
                <a:solidFill>
                  <a:srgbClr val="808000"/>
                </a:solidFill>
                <a:effectLst/>
              </a:rPr>
              <a:t>@Override  </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b="1" dirty="0" err="1">
                <a:solidFill>
                  <a:srgbClr val="000080"/>
                </a:solidFill>
                <a:effectLst/>
              </a:rPr>
              <a:t>boolean</a:t>
            </a:r>
            <a:r>
              <a:rPr lang="en-US" altLang="zh-CN" b="1" dirty="0">
                <a:solidFill>
                  <a:srgbClr val="000080"/>
                </a:solidFill>
                <a:effectLst/>
              </a:rPr>
              <a:t> </a:t>
            </a:r>
            <a:r>
              <a:rPr lang="en-US" altLang="zh-CN" dirty="0" err="1"/>
              <a:t>onCreate</a:t>
            </a:r>
            <a:r>
              <a:rPr lang="en-US" altLang="zh-CN" dirty="0"/>
              <a:t>() {</a:t>
            </a:r>
            <a:br>
              <a:rPr lang="en-US" altLang="zh-CN" dirty="0"/>
            </a:br>
            <a:r>
              <a:rPr lang="en-US" altLang="zh-CN" dirty="0"/>
              <a:t>        </a:t>
            </a:r>
            <a:r>
              <a:rPr lang="en-US" altLang="zh-CN" b="1" dirty="0" err="1">
                <a:solidFill>
                  <a:srgbClr val="660E7A"/>
                </a:solidFill>
                <a:effectLst/>
              </a:rPr>
              <a:t>dbOpenHelper</a:t>
            </a:r>
            <a:r>
              <a:rPr lang="en-US" altLang="zh-CN" b="1" dirty="0">
                <a:solidFill>
                  <a:srgbClr val="660E7A"/>
                </a:solidFill>
                <a:effectLst/>
              </a:rPr>
              <a:t> </a:t>
            </a:r>
            <a:r>
              <a:rPr lang="en-US" altLang="zh-CN" dirty="0"/>
              <a:t>= </a:t>
            </a:r>
            <a:r>
              <a:rPr lang="en-US" altLang="zh-CN" b="1" dirty="0">
                <a:solidFill>
                  <a:srgbClr val="000080"/>
                </a:solidFill>
                <a:effectLst/>
              </a:rPr>
              <a:t>new </a:t>
            </a:r>
            <a:r>
              <a:rPr lang="en-US" altLang="zh-CN" dirty="0" err="1"/>
              <a:t>StudentDBHelper</a:t>
            </a:r>
            <a:r>
              <a:rPr lang="en-US" altLang="zh-CN" dirty="0"/>
              <a:t>(</a:t>
            </a:r>
            <a:r>
              <a:rPr lang="en-US" altLang="zh-CN" b="1" dirty="0" err="1">
                <a:solidFill>
                  <a:srgbClr val="000080"/>
                </a:solidFill>
                <a:effectLst/>
              </a:rPr>
              <a:t>this</a:t>
            </a:r>
            <a:r>
              <a:rPr lang="en-US" altLang="zh-CN" dirty="0" err="1"/>
              <a:t>.getContext</a:t>
            </a:r>
            <a:r>
              <a:rPr lang="en-US" altLang="zh-CN" dirty="0"/>
              <a:t>());</a:t>
            </a:r>
            <a:br>
              <a:rPr lang="en-US" altLang="zh-CN" dirty="0"/>
            </a:br>
            <a:r>
              <a:rPr lang="en-US" altLang="zh-CN" dirty="0"/>
              <a:t>        </a:t>
            </a:r>
            <a:r>
              <a:rPr lang="en-US" altLang="zh-CN" b="1" dirty="0">
                <a:solidFill>
                  <a:srgbClr val="000080"/>
                </a:solidFill>
                <a:effectLst/>
              </a:rPr>
              <a:t>return true</a:t>
            </a:r>
            <a:r>
              <a:rPr lang="en-US" altLang="zh-CN" dirty="0"/>
              <a:t>;  </a:t>
            </a:r>
            <a:br>
              <a:rPr lang="en-US" altLang="zh-CN" dirty="0"/>
            </a:br>
            <a:r>
              <a:rPr lang="en-US" altLang="zh-CN" dirty="0"/>
              <a:t>    } </a:t>
            </a:r>
            <a:br>
              <a:rPr lang="en-US" altLang="zh-CN" dirty="0"/>
            </a:br>
            <a:br>
              <a:rPr lang="en-US" altLang="zh-CN" dirty="0"/>
            </a:br>
            <a:r>
              <a:rPr lang="en-US" altLang="zh-CN" dirty="0"/>
              <a:t>    </a:t>
            </a:r>
            <a:r>
              <a:rPr lang="en-US" altLang="zh-CN" dirty="0">
                <a:solidFill>
                  <a:srgbClr val="808000"/>
                </a:solidFill>
                <a:effectLst/>
              </a:rPr>
              <a:t>@Override  </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dirty="0"/>
              <a:t>Uri insert(Uri </a:t>
            </a:r>
            <a:r>
              <a:rPr lang="en-US" altLang="zh-CN" dirty="0" err="1"/>
              <a:t>uri</a:t>
            </a:r>
            <a:r>
              <a:rPr lang="en-US" altLang="zh-CN" dirty="0"/>
              <a:t>, </a:t>
            </a:r>
            <a:r>
              <a:rPr lang="en-US" altLang="zh-CN" dirty="0" err="1"/>
              <a:t>ContentValues</a:t>
            </a:r>
            <a:r>
              <a:rPr lang="en-US" altLang="zh-CN" dirty="0"/>
              <a:t> values){</a:t>
            </a:r>
            <a:br>
              <a:rPr lang="en-US" altLang="zh-CN" dirty="0"/>
            </a:br>
            <a:r>
              <a:rPr lang="en-US" altLang="zh-CN" dirty="0"/>
              <a:t>        </a:t>
            </a:r>
            <a:r>
              <a:rPr lang="en-US" altLang="zh-CN" dirty="0" err="1"/>
              <a:t>SQLiteDatabase</a:t>
            </a:r>
            <a:r>
              <a:rPr lang="en-US" altLang="zh-CN" dirty="0"/>
              <a:t> </a:t>
            </a:r>
            <a:r>
              <a:rPr lang="en-US" altLang="zh-CN" dirty="0" err="1"/>
              <a:t>db</a:t>
            </a:r>
            <a:r>
              <a:rPr lang="en-US" altLang="zh-CN" dirty="0"/>
              <a:t> = </a:t>
            </a:r>
            <a:r>
              <a:rPr lang="en-US" altLang="zh-CN" b="1" dirty="0" err="1">
                <a:solidFill>
                  <a:srgbClr val="660E7A"/>
                </a:solidFill>
                <a:effectLst/>
              </a:rPr>
              <a:t>dbOpenHelper</a:t>
            </a:r>
            <a:r>
              <a:rPr lang="en-US" altLang="zh-CN" dirty="0" err="1"/>
              <a:t>.getWritableDatabase</a:t>
            </a:r>
            <a:r>
              <a:rPr lang="en-US" altLang="zh-CN" dirty="0"/>
              <a:t>();</a:t>
            </a:r>
            <a:br>
              <a:rPr lang="en-US" altLang="zh-CN" dirty="0"/>
            </a:br>
            <a:r>
              <a:rPr lang="en-US" altLang="zh-CN" dirty="0"/>
              <a:t>        </a:t>
            </a:r>
            <a:r>
              <a:rPr lang="en-US" altLang="zh-CN" b="1" dirty="0">
                <a:solidFill>
                  <a:srgbClr val="000080"/>
                </a:solidFill>
                <a:effectLst/>
              </a:rPr>
              <a:t>long </a:t>
            </a:r>
            <a:r>
              <a:rPr lang="en-US" altLang="zh-CN" dirty="0" err="1"/>
              <a:t>rowId</a:t>
            </a:r>
            <a:r>
              <a:rPr lang="en-US" altLang="zh-CN" dirty="0"/>
              <a:t> = -</a:t>
            </a:r>
            <a:r>
              <a:rPr lang="en-US" altLang="zh-CN" dirty="0">
                <a:solidFill>
                  <a:srgbClr val="0000FF"/>
                </a:solidFill>
                <a:effectLst/>
              </a:rPr>
              <a:t>1</a:t>
            </a:r>
            <a:r>
              <a:rPr lang="en-US" altLang="zh-CN" dirty="0"/>
              <a:t>;</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ConstantData.</a:t>
            </a:r>
            <a:r>
              <a:rPr lang="en-US" altLang="zh-CN" b="1" i="1" dirty="0" err="1">
                <a:solidFill>
                  <a:srgbClr val="660E7A"/>
                </a:solidFill>
                <a:effectLst/>
              </a:rPr>
              <a:t>uriMatcher</a:t>
            </a:r>
            <a:r>
              <a:rPr lang="en-US" altLang="zh-CN" dirty="0" err="1"/>
              <a:t>.match</a:t>
            </a:r>
            <a:r>
              <a:rPr lang="en-US" altLang="zh-CN" dirty="0"/>
              <a:t>(</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STUDENTS</a:t>
            </a:r>
            <a:r>
              <a:rPr lang="en-US" altLang="zh-CN" dirty="0"/>
              <a:t>:</a:t>
            </a:r>
            <a:br>
              <a:rPr lang="en-US" altLang="zh-CN" dirty="0"/>
            </a:br>
            <a:r>
              <a:rPr lang="en-US" altLang="zh-CN" dirty="0"/>
              <a:t>                 </a:t>
            </a:r>
            <a:r>
              <a:rPr lang="en-US" altLang="zh-CN" dirty="0" err="1"/>
              <a:t>rowId</a:t>
            </a:r>
            <a:r>
              <a:rPr lang="en-US" altLang="zh-CN" dirty="0"/>
              <a:t> = </a:t>
            </a:r>
            <a:r>
              <a:rPr lang="en-US" altLang="zh-CN" dirty="0" err="1"/>
              <a:t>db.insert</a:t>
            </a:r>
            <a:r>
              <a:rPr lang="en-US" altLang="zh-CN" dirty="0"/>
              <a:t>(</a:t>
            </a:r>
            <a:r>
              <a:rPr lang="en-US" altLang="zh-CN" dirty="0" err="1"/>
              <a:t>ConstantData.</a:t>
            </a:r>
            <a:r>
              <a:rPr lang="en-US" altLang="zh-CN" b="1" i="1" dirty="0" err="1">
                <a:solidFill>
                  <a:srgbClr val="660E7A"/>
                </a:solidFill>
                <a:effectLst/>
              </a:rPr>
              <a:t>TABLE_NAME</a:t>
            </a:r>
            <a:r>
              <a:rPr lang="en-US" altLang="zh-CN" dirty="0"/>
              <a:t>, </a:t>
            </a:r>
            <a:r>
              <a:rPr lang="en-US" altLang="zh-CN" b="1" dirty="0">
                <a:solidFill>
                  <a:srgbClr val="000080"/>
                </a:solidFill>
                <a:effectLst/>
              </a:rPr>
              <a:t>null</a:t>
            </a:r>
            <a:r>
              <a:rPr lang="en-US" altLang="zh-CN" dirty="0"/>
              <a:t>, values);</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default</a:t>
            </a:r>
            <a:r>
              <a:rPr lang="en-US" altLang="zh-CN" dirty="0"/>
              <a:t>:</a:t>
            </a:r>
            <a:br>
              <a:rPr lang="en-US" altLang="zh-CN" dirty="0"/>
            </a:br>
            <a:r>
              <a:rPr lang="en-US" altLang="zh-CN" dirty="0"/>
              <a:t>               </a:t>
            </a:r>
            <a:r>
              <a:rPr lang="en-US" altLang="zh-CN" b="1" dirty="0">
                <a:solidFill>
                  <a:srgbClr val="000080"/>
                </a:solidFill>
                <a:effectLst/>
              </a:rPr>
              <a:t>throw new </a:t>
            </a:r>
            <a:r>
              <a:rPr lang="en-US" altLang="zh-CN" dirty="0" err="1"/>
              <a:t>IllegalArgumentException</a:t>
            </a:r>
            <a:r>
              <a:rPr lang="en-US" altLang="zh-CN" dirty="0"/>
              <a:t>(</a:t>
            </a:r>
            <a:r>
              <a:rPr lang="en-US" altLang="zh-CN" b="1" dirty="0">
                <a:solidFill>
                  <a:srgbClr val="008000"/>
                </a:solidFill>
                <a:effectLst/>
              </a:rPr>
              <a:t>"Unknown URI " </a:t>
            </a:r>
            <a:r>
              <a:rPr lang="en-US" altLang="zh-CN" dirty="0"/>
              <a:t>+ </a:t>
            </a:r>
            <a:r>
              <a:rPr lang="en-US" altLang="zh-CN" dirty="0" err="1"/>
              <a:t>uri</a:t>
            </a:r>
            <a:r>
              <a:rPr lang="en-US" altLang="zh-CN" dirty="0"/>
              <a:t>);  </a:t>
            </a:r>
            <a:br>
              <a:rPr lang="en-US" altLang="zh-CN" dirty="0"/>
            </a:br>
            <a:r>
              <a:rPr lang="en-US" altLang="zh-CN" dirty="0"/>
              <a:t>        }</a:t>
            </a:r>
            <a:br>
              <a:rPr lang="en-US" altLang="zh-CN" dirty="0"/>
            </a:br>
            <a:r>
              <a:rPr lang="en-US" altLang="zh-CN" dirty="0"/>
              <a:t>        </a:t>
            </a:r>
            <a:r>
              <a:rPr lang="en-US" altLang="zh-CN" dirty="0" err="1"/>
              <a:t>db.close</a:t>
            </a:r>
            <a:r>
              <a:rPr lang="en-US" altLang="zh-CN" dirty="0"/>
              <a:t>();</a:t>
            </a:r>
            <a:br>
              <a:rPr lang="en-US" altLang="zh-CN" dirty="0"/>
            </a:br>
            <a:r>
              <a:rPr lang="en-US" altLang="zh-CN" dirty="0"/>
              <a:t>        </a:t>
            </a:r>
            <a:r>
              <a:rPr lang="en-US" altLang="zh-CN" b="1" dirty="0">
                <a:solidFill>
                  <a:srgbClr val="000080"/>
                </a:solidFill>
                <a:effectLst/>
              </a:rPr>
              <a:t>if</a:t>
            </a:r>
            <a:r>
              <a:rPr lang="en-US" altLang="zh-CN" dirty="0"/>
              <a:t>(</a:t>
            </a:r>
            <a:r>
              <a:rPr lang="en-US" altLang="zh-CN" dirty="0" err="1"/>
              <a:t>rowId</a:t>
            </a:r>
            <a:r>
              <a:rPr lang="en-US" altLang="zh-CN" dirty="0"/>
              <a:t>&gt;</a:t>
            </a:r>
            <a:r>
              <a:rPr lang="en-US" altLang="zh-CN" dirty="0">
                <a:solidFill>
                  <a:srgbClr val="0000FF"/>
                </a:solidFill>
                <a:effectLst/>
              </a:rPr>
              <a:t>0</a:t>
            </a:r>
            <a:r>
              <a:rPr lang="en-US" altLang="zh-CN" dirty="0"/>
              <a:t>){</a:t>
            </a:r>
            <a:br>
              <a:rPr lang="en-US" altLang="zh-CN" dirty="0"/>
            </a:br>
            <a:r>
              <a:rPr lang="en-US" altLang="zh-CN" dirty="0"/>
              <a:t>            Uri </a:t>
            </a:r>
            <a:r>
              <a:rPr lang="en-US" altLang="zh-CN" dirty="0" err="1"/>
              <a:t>insertUri</a:t>
            </a:r>
            <a:r>
              <a:rPr lang="en-US" altLang="zh-CN" dirty="0"/>
              <a:t>= </a:t>
            </a:r>
            <a:r>
              <a:rPr lang="en-US" altLang="zh-CN" dirty="0" err="1"/>
              <a:t>ContentUris.</a:t>
            </a:r>
            <a:r>
              <a:rPr lang="en-US" altLang="zh-CN" i="1" dirty="0" err="1">
                <a:effectLst/>
              </a:rPr>
              <a:t>withAppendedId</a:t>
            </a:r>
            <a:r>
              <a:rPr lang="en-US" altLang="zh-CN" dirty="0"/>
              <a:t>(</a:t>
            </a:r>
            <a:r>
              <a:rPr lang="en-US" altLang="zh-CN" dirty="0" err="1"/>
              <a:t>uri,rowId</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err="1"/>
              <a:t>insertUri</a:t>
            </a:r>
            <a:r>
              <a:rPr lang="en-US" altLang="zh-CN" dirty="0"/>
              <a:t>;</a:t>
            </a:r>
            <a:br>
              <a:rPr lang="en-US" altLang="zh-CN" dirty="0"/>
            </a:br>
            <a:r>
              <a:rPr lang="en-US" altLang="zh-CN" dirty="0"/>
              <a:t>        }</a:t>
            </a:r>
            <a:r>
              <a:rPr lang="en-US" altLang="zh-CN" b="1" dirty="0">
                <a:solidFill>
                  <a:srgbClr val="000080"/>
                </a:solidFill>
                <a:effectLst/>
              </a:rPr>
              <a:t>else</a:t>
            </a:r>
            <a:r>
              <a:rPr lang="en-US" altLang="zh-CN" dirty="0"/>
              <a:t>{</a:t>
            </a:r>
            <a:br>
              <a:rPr lang="en-US" altLang="zh-CN" dirty="0"/>
            </a:br>
            <a:r>
              <a:rPr lang="en-US" altLang="zh-CN" dirty="0"/>
              <a:t>            </a:t>
            </a:r>
            <a:r>
              <a:rPr lang="en-US" altLang="zh-CN" b="1" dirty="0">
                <a:solidFill>
                  <a:srgbClr val="000080"/>
                </a:solidFill>
                <a:effectLst/>
              </a:rPr>
              <a:t>return null</a:t>
            </a:r>
            <a:r>
              <a:rPr lang="en-US" altLang="zh-CN" dirty="0"/>
              <a:t>;</a:t>
            </a:r>
            <a:br>
              <a:rPr lang="en-US" altLang="zh-CN" dirty="0"/>
            </a:br>
            <a:r>
              <a:rPr lang="en-US" altLang="zh-CN" dirty="0"/>
              <a:t>        }</a:t>
            </a:r>
            <a:br>
              <a:rPr lang="en-US" altLang="zh-CN" dirty="0"/>
            </a:br>
            <a:r>
              <a:rPr lang="en-US" altLang="zh-CN" dirty="0"/>
              <a:t>    }  </a:t>
            </a:r>
            <a:br>
              <a:rPr lang="en-US" altLang="zh-CN" dirty="0"/>
            </a:br>
            <a:r>
              <a:rPr lang="en-US" altLang="zh-CN" dirty="0"/>
              <a:t>    </a:t>
            </a:r>
            <a:r>
              <a:rPr lang="en-US" altLang="zh-CN" dirty="0">
                <a:solidFill>
                  <a:srgbClr val="808000"/>
                </a:solidFill>
                <a:effectLst/>
              </a:rPr>
              <a:t>@Override  </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int </a:t>
            </a:r>
            <a:r>
              <a:rPr lang="en-US" altLang="zh-CN" dirty="0"/>
              <a:t>delete(Uri </a:t>
            </a:r>
            <a:r>
              <a:rPr lang="en-US" altLang="zh-CN" dirty="0" err="1"/>
              <a:t>uri</a:t>
            </a:r>
            <a:r>
              <a:rPr lang="en-US" altLang="zh-CN" dirty="0"/>
              <a:t>, String selection, String[] </a:t>
            </a:r>
            <a:r>
              <a:rPr lang="en-US" altLang="zh-CN" dirty="0" err="1"/>
              <a:t>selectionArgs</a:t>
            </a:r>
            <a:r>
              <a:rPr lang="en-US" altLang="zh-CN" dirty="0"/>
              <a:t>) {  </a:t>
            </a:r>
            <a:br>
              <a:rPr lang="en-US" altLang="zh-CN" dirty="0"/>
            </a:br>
            <a:r>
              <a:rPr lang="en-US" altLang="zh-CN" dirty="0"/>
              <a:t>        </a:t>
            </a:r>
            <a:r>
              <a:rPr lang="en-US" altLang="zh-CN" dirty="0" err="1"/>
              <a:t>SQLiteDatabase</a:t>
            </a:r>
            <a:r>
              <a:rPr lang="en-US" altLang="zh-CN" dirty="0"/>
              <a:t> </a:t>
            </a:r>
            <a:r>
              <a:rPr lang="en-US" altLang="zh-CN" dirty="0" err="1"/>
              <a:t>db</a:t>
            </a:r>
            <a:r>
              <a:rPr lang="en-US" altLang="zh-CN" dirty="0"/>
              <a:t> = </a:t>
            </a:r>
            <a:r>
              <a:rPr lang="en-US" altLang="zh-CN" b="1" dirty="0" err="1">
                <a:solidFill>
                  <a:srgbClr val="660E7A"/>
                </a:solidFill>
                <a:effectLst/>
              </a:rPr>
              <a:t>dbOpenHelper</a:t>
            </a:r>
            <a:r>
              <a:rPr lang="en-US" altLang="zh-CN" dirty="0" err="1"/>
              <a:t>.getWritableDatabase</a:t>
            </a:r>
            <a:r>
              <a:rPr lang="en-US" altLang="zh-CN" dirty="0"/>
              <a:t>();  </a:t>
            </a:r>
            <a:br>
              <a:rPr lang="en-US" altLang="zh-CN" dirty="0"/>
            </a:br>
            <a:r>
              <a:rPr lang="en-US" altLang="zh-CN" dirty="0"/>
              <a:t>        </a:t>
            </a:r>
            <a:r>
              <a:rPr lang="en-US" altLang="zh-CN" b="1" dirty="0">
                <a:solidFill>
                  <a:srgbClr val="000080"/>
                </a:solidFill>
                <a:effectLst/>
              </a:rPr>
              <a:t>int </a:t>
            </a:r>
            <a:r>
              <a:rPr lang="en-US" altLang="zh-CN" dirty="0"/>
              <a:t>count = </a:t>
            </a:r>
            <a:r>
              <a:rPr lang="en-US" altLang="zh-CN" dirty="0">
                <a:solidFill>
                  <a:srgbClr val="0000FF"/>
                </a:solidFill>
                <a:effectLst/>
              </a:rPr>
              <a:t>0</a:t>
            </a:r>
            <a:r>
              <a:rPr lang="en-US" altLang="zh-CN" dirty="0"/>
              <a:t>;  </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ConstantData.</a:t>
            </a:r>
            <a:r>
              <a:rPr lang="en-US" altLang="zh-CN" b="1" i="1" dirty="0" err="1">
                <a:solidFill>
                  <a:srgbClr val="660E7A"/>
                </a:solidFill>
                <a:effectLst/>
              </a:rPr>
              <a:t>uriMatcher</a:t>
            </a:r>
            <a:r>
              <a:rPr lang="en-US" altLang="zh-CN" dirty="0" err="1"/>
              <a:t>.match</a:t>
            </a:r>
            <a:r>
              <a:rPr lang="en-US" altLang="zh-CN" dirty="0"/>
              <a:t>(</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STUDENTS</a:t>
            </a:r>
            <a:r>
              <a:rPr lang="en-US" altLang="zh-CN" dirty="0"/>
              <a:t>:</a:t>
            </a:r>
            <a:br>
              <a:rPr lang="en-US" altLang="zh-CN" dirty="0"/>
            </a:br>
            <a:r>
              <a:rPr lang="en-US" altLang="zh-CN" dirty="0"/>
              <a:t>               count=</a:t>
            </a:r>
            <a:r>
              <a:rPr lang="en-US" altLang="zh-CN" dirty="0" err="1"/>
              <a:t>db.delete</a:t>
            </a:r>
            <a:r>
              <a:rPr lang="en-US" altLang="zh-CN" dirty="0"/>
              <a:t>(</a:t>
            </a:r>
            <a:r>
              <a:rPr lang="en-US" altLang="zh-CN" dirty="0" err="1"/>
              <a:t>ConstantData.</a:t>
            </a:r>
            <a:r>
              <a:rPr lang="en-US" altLang="zh-CN" b="1" i="1" dirty="0" err="1">
                <a:solidFill>
                  <a:srgbClr val="660E7A"/>
                </a:solidFill>
                <a:effectLst/>
              </a:rPr>
              <a:t>TABLE_NAME</a:t>
            </a:r>
            <a:r>
              <a:rPr lang="en-US" altLang="zh-CN" dirty="0"/>
              <a:t>, selection, </a:t>
            </a:r>
            <a:r>
              <a:rPr lang="en-US" altLang="zh-CN" dirty="0" err="1"/>
              <a:t>selectionArgs</a:t>
            </a:r>
            <a:r>
              <a:rPr lang="en-US" altLang="zh-CN" dirty="0"/>
              <a:t>);</a:t>
            </a:r>
            <a:br>
              <a:rPr lang="en-US" altLang="zh-CN" dirty="0"/>
            </a:br>
            <a:r>
              <a:rPr lang="en-US" altLang="zh-CN" dirty="0"/>
              <a:t>               </a:t>
            </a:r>
            <a:r>
              <a:rPr lang="en-US" altLang="zh-CN" b="1" dirty="0">
                <a:solidFill>
                  <a:srgbClr val="000080"/>
                </a:solidFill>
                <a:effectLst/>
              </a:rPr>
              <a:t>break</a:t>
            </a:r>
            <a:r>
              <a:rPr lang="en-US" altLang="zh-CN" dirty="0"/>
              <a:t>;  </a:t>
            </a:r>
            <a:br>
              <a:rPr lang="en-US" altLang="zh-CN" dirty="0"/>
            </a:br>
            <a:r>
              <a:rPr lang="en-US" altLang="zh-CN" dirty="0"/>
              <a:t>           </a:t>
            </a:r>
            <a:r>
              <a:rPr lang="en-US" altLang="zh-CN" b="1" dirty="0">
                <a:solidFill>
                  <a:srgbClr val="000080"/>
                </a:solidFill>
                <a:effectLst/>
              </a:rPr>
              <a:t>default</a:t>
            </a:r>
            <a:r>
              <a:rPr lang="en-US" altLang="zh-CN" dirty="0"/>
              <a:t>:  </a:t>
            </a:r>
            <a:br>
              <a:rPr lang="en-US" altLang="zh-CN" dirty="0"/>
            </a:br>
            <a:r>
              <a:rPr lang="en-US" altLang="zh-CN" dirty="0"/>
              <a:t>               </a:t>
            </a:r>
            <a:r>
              <a:rPr lang="en-US" altLang="zh-CN" b="1" dirty="0">
                <a:solidFill>
                  <a:srgbClr val="000080"/>
                </a:solidFill>
                <a:effectLst/>
              </a:rPr>
              <a:t>throw new </a:t>
            </a:r>
            <a:r>
              <a:rPr lang="en-US" altLang="zh-CN" dirty="0" err="1"/>
              <a:t>IllegalArgumentException</a:t>
            </a:r>
            <a:r>
              <a:rPr lang="en-US" altLang="zh-CN" dirty="0"/>
              <a:t>(</a:t>
            </a:r>
            <a:r>
              <a:rPr lang="en-US" altLang="zh-CN" b="1" dirty="0">
                <a:solidFill>
                  <a:srgbClr val="008000"/>
                </a:solidFill>
                <a:effectLst/>
              </a:rPr>
              <a:t>"Unknown URI " </a:t>
            </a:r>
            <a:r>
              <a:rPr lang="en-US" altLang="zh-CN" dirty="0"/>
              <a:t>+ </a:t>
            </a:r>
            <a:r>
              <a:rPr lang="en-US" altLang="zh-CN" dirty="0" err="1"/>
              <a:t>uri</a:t>
            </a:r>
            <a:r>
              <a:rPr lang="en-US" altLang="zh-CN" dirty="0"/>
              <a:t>);  </a:t>
            </a:r>
            <a:br>
              <a:rPr lang="en-US" altLang="zh-CN" dirty="0"/>
            </a:br>
            <a:r>
              <a:rPr lang="en-US" altLang="zh-CN" dirty="0"/>
              <a:t>        }</a:t>
            </a:r>
            <a:br>
              <a:rPr lang="en-US" altLang="zh-CN" dirty="0"/>
            </a:br>
            <a:r>
              <a:rPr lang="en-US" altLang="zh-CN" dirty="0"/>
              <a:t>        </a:t>
            </a:r>
            <a:r>
              <a:rPr lang="en-US" altLang="zh-CN" dirty="0" err="1"/>
              <a:t>db.close</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a:t>count;  </a:t>
            </a:r>
            <a:br>
              <a:rPr lang="en-US" altLang="zh-CN" dirty="0"/>
            </a:br>
            <a:r>
              <a:rPr lang="en-US" altLang="zh-CN" dirty="0"/>
              <a:t>    }  </a:t>
            </a:r>
            <a:br>
              <a:rPr lang="en-US" altLang="zh-CN" dirty="0"/>
            </a:br>
            <a:r>
              <a:rPr lang="en-US" altLang="zh-CN" dirty="0"/>
              <a:t>    </a:t>
            </a:r>
            <a:r>
              <a:rPr lang="en-US" altLang="zh-CN" dirty="0">
                <a:solidFill>
                  <a:srgbClr val="808000"/>
                </a:solidFill>
                <a:effectLst/>
              </a:rPr>
              <a:t>@Override  </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int </a:t>
            </a:r>
            <a:r>
              <a:rPr lang="en-US" altLang="zh-CN" dirty="0"/>
              <a:t>update(Uri </a:t>
            </a:r>
            <a:r>
              <a:rPr lang="en-US" altLang="zh-CN" dirty="0" err="1"/>
              <a:t>uri</a:t>
            </a:r>
            <a:r>
              <a:rPr lang="en-US" altLang="zh-CN" dirty="0"/>
              <a:t>, </a:t>
            </a:r>
            <a:r>
              <a:rPr lang="en-US" altLang="zh-CN" dirty="0" err="1"/>
              <a:t>ContentValues</a:t>
            </a:r>
            <a:r>
              <a:rPr lang="en-US" altLang="zh-CN" dirty="0"/>
              <a:t> values, String selection, String[] </a:t>
            </a:r>
            <a:r>
              <a:rPr lang="en-US" altLang="zh-CN" dirty="0" err="1"/>
              <a:t>selectionArgs</a:t>
            </a:r>
            <a:r>
              <a:rPr lang="en-US" altLang="zh-CN" dirty="0"/>
              <a:t>) {</a:t>
            </a:r>
            <a:br>
              <a:rPr lang="en-US" altLang="zh-CN" dirty="0"/>
            </a:br>
            <a:r>
              <a:rPr lang="en-US" altLang="zh-CN" dirty="0"/>
              <a:t>        </a:t>
            </a:r>
            <a:r>
              <a:rPr lang="en-US" altLang="zh-CN" dirty="0" err="1"/>
              <a:t>SQLiteDatabase</a:t>
            </a:r>
            <a:r>
              <a:rPr lang="en-US" altLang="zh-CN" dirty="0"/>
              <a:t> </a:t>
            </a:r>
            <a:r>
              <a:rPr lang="en-US" altLang="zh-CN" dirty="0" err="1"/>
              <a:t>db</a:t>
            </a:r>
            <a:r>
              <a:rPr lang="en-US" altLang="zh-CN" dirty="0"/>
              <a:t> = </a:t>
            </a:r>
            <a:r>
              <a:rPr lang="en-US" altLang="zh-CN" b="1" dirty="0" err="1">
                <a:solidFill>
                  <a:srgbClr val="660E7A"/>
                </a:solidFill>
                <a:effectLst/>
              </a:rPr>
              <a:t>dbOpenHelper</a:t>
            </a:r>
            <a:r>
              <a:rPr lang="en-US" altLang="zh-CN" dirty="0" err="1"/>
              <a:t>.getWritableDatabase</a:t>
            </a:r>
            <a:r>
              <a:rPr lang="en-US" altLang="zh-CN" dirty="0"/>
              <a:t>();</a:t>
            </a:r>
            <a:br>
              <a:rPr lang="en-US" altLang="zh-CN" dirty="0"/>
            </a:br>
            <a:r>
              <a:rPr lang="en-US" altLang="zh-CN" dirty="0"/>
              <a:t>        </a:t>
            </a:r>
            <a:r>
              <a:rPr lang="en-US" altLang="zh-CN" b="1" dirty="0">
                <a:solidFill>
                  <a:srgbClr val="000080"/>
                </a:solidFill>
                <a:effectLst/>
              </a:rPr>
              <a:t>int </a:t>
            </a:r>
            <a:r>
              <a:rPr lang="en-US" altLang="zh-CN" dirty="0"/>
              <a:t>count = -</a:t>
            </a:r>
            <a:r>
              <a:rPr lang="en-US" altLang="zh-CN" dirty="0">
                <a:solidFill>
                  <a:srgbClr val="0000FF"/>
                </a:solidFill>
                <a:effectLst/>
              </a:rPr>
              <a:t>1</a:t>
            </a:r>
            <a:r>
              <a:rPr lang="en-US" altLang="zh-CN" dirty="0"/>
              <a:t>;</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ConstantData.</a:t>
            </a:r>
            <a:r>
              <a:rPr lang="en-US" altLang="zh-CN" b="1" i="1" dirty="0" err="1">
                <a:solidFill>
                  <a:srgbClr val="660E7A"/>
                </a:solidFill>
                <a:effectLst/>
              </a:rPr>
              <a:t>uriMatcher</a:t>
            </a:r>
            <a:r>
              <a:rPr lang="en-US" altLang="zh-CN" dirty="0" err="1"/>
              <a:t>.match</a:t>
            </a:r>
            <a:r>
              <a:rPr lang="en-US" altLang="zh-CN" dirty="0"/>
              <a:t>(</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STUDENTS</a:t>
            </a:r>
            <a:r>
              <a:rPr lang="en-US" altLang="zh-CN" dirty="0"/>
              <a:t>:</a:t>
            </a:r>
            <a:br>
              <a:rPr lang="en-US" altLang="zh-CN" dirty="0"/>
            </a:br>
            <a:r>
              <a:rPr lang="en-US" altLang="zh-CN" dirty="0"/>
              <a:t>              count = </a:t>
            </a:r>
            <a:r>
              <a:rPr lang="en-US" altLang="zh-CN" dirty="0" err="1"/>
              <a:t>db.update</a:t>
            </a:r>
            <a:r>
              <a:rPr lang="en-US" altLang="zh-CN" dirty="0"/>
              <a:t>(</a:t>
            </a:r>
            <a:r>
              <a:rPr lang="en-US" altLang="zh-CN" dirty="0" err="1"/>
              <a:t>ConstantData.</a:t>
            </a:r>
            <a:r>
              <a:rPr lang="en-US" altLang="zh-CN" b="1" i="1" dirty="0" err="1">
                <a:solidFill>
                  <a:srgbClr val="660E7A"/>
                </a:solidFill>
                <a:effectLst/>
              </a:rPr>
              <a:t>TABLE_NAME</a:t>
            </a:r>
            <a:r>
              <a:rPr lang="en-US" altLang="zh-CN" dirty="0"/>
              <a:t>, values, selection, </a:t>
            </a:r>
            <a:r>
              <a:rPr lang="en-US" altLang="zh-CN" dirty="0" err="1"/>
              <a:t>selectionArgs</a:t>
            </a:r>
            <a:r>
              <a:rPr lang="en-US" altLang="zh-CN" dirty="0"/>
              <a:t>);</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default</a:t>
            </a:r>
            <a:r>
              <a:rPr lang="en-US" altLang="zh-CN" dirty="0"/>
              <a:t>:  </a:t>
            </a:r>
            <a:br>
              <a:rPr lang="en-US" altLang="zh-CN" dirty="0"/>
            </a:br>
            <a:r>
              <a:rPr lang="en-US" altLang="zh-CN" dirty="0"/>
              <a:t>               </a:t>
            </a:r>
            <a:r>
              <a:rPr lang="en-US" altLang="zh-CN" b="1" dirty="0">
                <a:solidFill>
                  <a:srgbClr val="000080"/>
                </a:solidFill>
                <a:effectLst/>
              </a:rPr>
              <a:t>throw new </a:t>
            </a:r>
            <a:r>
              <a:rPr lang="en-US" altLang="zh-CN" dirty="0" err="1"/>
              <a:t>IllegalArgumentException</a:t>
            </a:r>
            <a:r>
              <a:rPr lang="en-US" altLang="zh-CN" dirty="0"/>
              <a:t>(</a:t>
            </a:r>
            <a:r>
              <a:rPr lang="en-US" altLang="zh-CN" b="1" dirty="0">
                <a:solidFill>
                  <a:srgbClr val="008000"/>
                </a:solidFill>
                <a:effectLst/>
              </a:rPr>
              <a:t>"Unknown URI " </a:t>
            </a:r>
            <a:r>
              <a:rPr lang="en-US" altLang="zh-CN" dirty="0"/>
              <a:t>+ </a:t>
            </a:r>
            <a:r>
              <a:rPr lang="en-US" altLang="zh-CN" dirty="0" err="1"/>
              <a:t>uri</a:t>
            </a:r>
            <a:r>
              <a:rPr lang="en-US" altLang="zh-CN" dirty="0"/>
              <a:t>);  </a:t>
            </a:r>
            <a:br>
              <a:rPr lang="en-US" altLang="zh-CN" dirty="0"/>
            </a:br>
            <a:r>
              <a:rPr lang="en-US" altLang="zh-CN" dirty="0"/>
              <a:t>        }</a:t>
            </a:r>
            <a:br>
              <a:rPr lang="en-US" altLang="zh-CN" dirty="0"/>
            </a:br>
            <a:r>
              <a:rPr lang="en-US" altLang="zh-CN" dirty="0"/>
              <a:t>        </a:t>
            </a:r>
            <a:r>
              <a:rPr lang="en-US" altLang="zh-CN" dirty="0" err="1"/>
              <a:t>db.close</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a:t>count;</a:t>
            </a:r>
            <a:br>
              <a:rPr lang="en-US" altLang="zh-CN" dirty="0"/>
            </a:br>
            <a:r>
              <a:rPr lang="en-US" altLang="zh-CN" dirty="0"/>
              <a:t>    }  </a:t>
            </a:r>
            <a:br>
              <a:rPr lang="en-US" altLang="zh-CN" dirty="0"/>
            </a:br>
            <a:br>
              <a:rPr lang="en-US" altLang="zh-CN" dirty="0"/>
            </a:br>
            <a:r>
              <a:rPr lang="en-US" altLang="zh-CN" dirty="0"/>
              <a:t>    </a:t>
            </a:r>
            <a:r>
              <a:rPr lang="en-US" altLang="zh-CN" dirty="0">
                <a:solidFill>
                  <a:srgbClr val="808000"/>
                </a:solidFill>
                <a:effectLst/>
              </a:rPr>
              <a:t>@Override  </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dirty="0"/>
              <a:t>Cursor query(Uri </a:t>
            </a:r>
            <a:r>
              <a:rPr lang="en-US" altLang="zh-CN" dirty="0" err="1"/>
              <a:t>uri</a:t>
            </a:r>
            <a:r>
              <a:rPr lang="en-US" altLang="zh-CN" dirty="0"/>
              <a:t>, String[] projection, String selection, String[] </a:t>
            </a:r>
            <a:r>
              <a:rPr lang="en-US" altLang="zh-CN" dirty="0" err="1"/>
              <a:t>selectionArgs</a:t>
            </a:r>
            <a:r>
              <a:rPr lang="en-US" altLang="zh-CN" dirty="0"/>
              <a:t>, String </a:t>
            </a:r>
            <a:r>
              <a:rPr lang="en-US" altLang="zh-CN" dirty="0" err="1"/>
              <a:t>sortOrder</a:t>
            </a:r>
            <a:r>
              <a:rPr lang="en-US" altLang="zh-CN" dirty="0"/>
              <a:t>) {</a:t>
            </a:r>
            <a:br>
              <a:rPr lang="en-US" altLang="zh-CN" dirty="0"/>
            </a:br>
            <a:r>
              <a:rPr lang="en-US" altLang="zh-CN" dirty="0"/>
              <a:t>        </a:t>
            </a:r>
            <a:r>
              <a:rPr lang="en-US" altLang="zh-CN" dirty="0" err="1"/>
              <a:t>SQLiteDatabase</a:t>
            </a:r>
            <a:r>
              <a:rPr lang="en-US" altLang="zh-CN" dirty="0"/>
              <a:t> </a:t>
            </a:r>
            <a:r>
              <a:rPr lang="en-US" altLang="zh-CN" dirty="0" err="1"/>
              <a:t>db</a:t>
            </a:r>
            <a:r>
              <a:rPr lang="en-US" altLang="zh-CN" dirty="0"/>
              <a:t> = </a:t>
            </a:r>
            <a:r>
              <a:rPr lang="en-US" altLang="zh-CN" b="1" dirty="0" err="1">
                <a:solidFill>
                  <a:srgbClr val="660E7A"/>
                </a:solidFill>
                <a:effectLst/>
              </a:rPr>
              <a:t>dbOpenHelper</a:t>
            </a:r>
            <a:r>
              <a:rPr lang="en-US" altLang="zh-CN" dirty="0" err="1"/>
              <a:t>.getReadableDatabase</a:t>
            </a:r>
            <a:r>
              <a:rPr lang="en-US" altLang="zh-CN" dirty="0"/>
              <a:t>();</a:t>
            </a:r>
            <a:br>
              <a:rPr lang="en-US" altLang="zh-CN" dirty="0"/>
            </a:br>
            <a:r>
              <a:rPr lang="en-US" altLang="zh-CN" dirty="0"/>
              <a:t>        Cursor </a:t>
            </a:r>
            <a:r>
              <a:rPr lang="en-US" altLang="zh-CN" dirty="0" err="1"/>
              <a:t>cursor</a:t>
            </a:r>
            <a:r>
              <a:rPr lang="en-US" altLang="zh-CN" dirty="0"/>
              <a:t> = </a:t>
            </a:r>
            <a:r>
              <a:rPr lang="en-US" altLang="zh-CN" b="1" dirty="0">
                <a:solidFill>
                  <a:srgbClr val="000080"/>
                </a:solidFill>
                <a:effectLst/>
              </a:rPr>
              <a:t>null</a:t>
            </a:r>
            <a:r>
              <a:rPr lang="en-US" altLang="zh-CN" dirty="0"/>
              <a:t>;</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ConstantData.</a:t>
            </a:r>
            <a:r>
              <a:rPr lang="en-US" altLang="zh-CN" b="1" i="1" dirty="0" err="1">
                <a:solidFill>
                  <a:srgbClr val="660E7A"/>
                </a:solidFill>
                <a:effectLst/>
              </a:rPr>
              <a:t>uriMatcher</a:t>
            </a:r>
            <a:r>
              <a:rPr lang="en-US" altLang="zh-CN" dirty="0" err="1"/>
              <a:t>.match</a:t>
            </a:r>
            <a:r>
              <a:rPr lang="en-US" altLang="zh-CN" dirty="0"/>
              <a:t>(</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STUDENTS</a:t>
            </a:r>
            <a:r>
              <a:rPr lang="en-US" altLang="zh-CN" dirty="0"/>
              <a:t>:</a:t>
            </a:r>
            <a:br>
              <a:rPr lang="en-US" altLang="zh-CN" dirty="0"/>
            </a:br>
            <a:r>
              <a:rPr lang="en-US" altLang="zh-CN" dirty="0"/>
              <a:t>               cursor =  </a:t>
            </a:r>
            <a:r>
              <a:rPr lang="en-US" altLang="zh-CN" dirty="0" err="1"/>
              <a:t>db.query</a:t>
            </a:r>
            <a:r>
              <a:rPr lang="en-US" altLang="zh-CN" dirty="0"/>
              <a:t>(</a:t>
            </a:r>
            <a:r>
              <a:rPr lang="en-US" altLang="zh-CN" dirty="0" err="1"/>
              <a:t>ConstantData.</a:t>
            </a:r>
            <a:r>
              <a:rPr lang="en-US" altLang="zh-CN" b="1" i="1" dirty="0" err="1">
                <a:solidFill>
                  <a:srgbClr val="660E7A"/>
                </a:solidFill>
                <a:effectLst/>
              </a:rPr>
              <a:t>TABLE_NAME</a:t>
            </a:r>
            <a:r>
              <a:rPr lang="en-US" altLang="zh-CN" dirty="0"/>
              <a:t>, projection,</a:t>
            </a:r>
            <a:br>
              <a:rPr lang="en-US" altLang="zh-CN" dirty="0"/>
            </a:br>
            <a:r>
              <a:rPr lang="en-US" altLang="zh-CN" dirty="0"/>
              <a:t>                  selection, </a:t>
            </a:r>
            <a:r>
              <a:rPr lang="en-US" altLang="zh-CN" dirty="0" err="1"/>
              <a:t>selectionArgs</a:t>
            </a:r>
            <a:r>
              <a:rPr lang="en-US" altLang="zh-CN" dirty="0"/>
              <a:t>, </a:t>
            </a:r>
            <a:r>
              <a:rPr lang="en-US" altLang="zh-CN" b="1" dirty="0">
                <a:solidFill>
                  <a:srgbClr val="000080"/>
                </a:solidFill>
                <a:effectLst/>
              </a:rPr>
              <a:t>null</a:t>
            </a:r>
            <a:r>
              <a:rPr lang="en-US" altLang="zh-CN" dirty="0"/>
              <a:t>, </a:t>
            </a:r>
            <a:r>
              <a:rPr lang="en-US" altLang="zh-CN" b="1" dirty="0">
                <a:solidFill>
                  <a:srgbClr val="000080"/>
                </a:solidFill>
                <a:effectLst/>
              </a:rPr>
              <a:t>null</a:t>
            </a:r>
            <a:r>
              <a:rPr lang="en-US" altLang="zh-CN" dirty="0"/>
              <a:t>, </a:t>
            </a:r>
            <a:r>
              <a:rPr lang="en-US" altLang="zh-CN" dirty="0" err="1"/>
              <a:t>sortOrder</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ContentProvider</a:t>
            </a:r>
            <a:r>
              <a:rPr lang="en-US" altLang="zh-CN" b="1" dirty="0">
                <a:solidFill>
                  <a:srgbClr val="008000"/>
                </a:solidFill>
                <a:effectLst/>
              </a:rPr>
              <a:t>"</a:t>
            </a:r>
            <a:r>
              <a:rPr lang="en-US" altLang="zh-CN" dirty="0"/>
              <a:t>,</a:t>
            </a:r>
            <a:r>
              <a:rPr lang="en-US" altLang="zh-CN" b="1" dirty="0">
                <a:solidFill>
                  <a:srgbClr val="008000"/>
                </a:solidFill>
                <a:effectLst/>
              </a:rPr>
              <a:t>"</a:t>
            </a:r>
            <a:r>
              <a:rPr lang="en-US" altLang="zh-CN" b="1" dirty="0" err="1">
                <a:solidFill>
                  <a:srgbClr val="008000"/>
                </a:solidFill>
                <a:effectLst/>
              </a:rPr>
              <a:t>cursor.size</a:t>
            </a:r>
            <a:r>
              <a:rPr lang="en-US" altLang="zh-CN" b="1" dirty="0">
                <a:solidFill>
                  <a:srgbClr val="008000"/>
                </a:solidFill>
                <a:effectLst/>
              </a:rPr>
              <a:t>="</a:t>
            </a:r>
            <a:r>
              <a:rPr lang="en-US" altLang="zh-CN" dirty="0"/>
              <a:t>+</a:t>
            </a:r>
            <a:r>
              <a:rPr lang="en-US" altLang="zh-CN" dirty="0" err="1"/>
              <a:t>cursor.getColumnCount</a:t>
            </a:r>
            <a:r>
              <a:rPr lang="en-US" altLang="zh-CN" dirty="0"/>
              <a:t>());</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default</a:t>
            </a:r>
            <a:r>
              <a:rPr lang="en-US" altLang="zh-CN" dirty="0"/>
              <a:t>:  </a:t>
            </a:r>
            <a:br>
              <a:rPr lang="en-US" altLang="zh-CN" dirty="0"/>
            </a:br>
            <a:r>
              <a:rPr lang="en-US" altLang="zh-CN" dirty="0"/>
              <a:t>               </a:t>
            </a:r>
            <a:r>
              <a:rPr lang="en-US" altLang="zh-CN" b="1" dirty="0">
                <a:solidFill>
                  <a:srgbClr val="000080"/>
                </a:solidFill>
                <a:effectLst/>
              </a:rPr>
              <a:t>throw new </a:t>
            </a:r>
            <a:r>
              <a:rPr lang="en-US" altLang="zh-CN" dirty="0" err="1"/>
              <a:t>IllegalArgumentException</a:t>
            </a:r>
            <a:r>
              <a:rPr lang="en-US" altLang="zh-CN" dirty="0"/>
              <a:t>(</a:t>
            </a:r>
            <a:r>
              <a:rPr lang="en-US" altLang="zh-CN" b="1" dirty="0">
                <a:solidFill>
                  <a:srgbClr val="008000"/>
                </a:solidFill>
                <a:effectLst/>
              </a:rPr>
              <a:t>"Unknown URI " </a:t>
            </a:r>
            <a:r>
              <a:rPr lang="en-US" altLang="zh-CN" dirty="0"/>
              <a:t>+ </a:t>
            </a:r>
            <a:r>
              <a:rPr lang="en-US" altLang="zh-CN" dirty="0" err="1"/>
              <a:t>uri</a:t>
            </a:r>
            <a:r>
              <a:rPr lang="en-US" altLang="zh-CN" dirty="0"/>
              <a:t>);  </a:t>
            </a:r>
            <a:br>
              <a:rPr lang="en-US" altLang="zh-CN" dirty="0"/>
            </a:br>
            <a:r>
              <a:rPr lang="en-US" altLang="zh-CN" dirty="0"/>
              <a:t>        }</a:t>
            </a:r>
            <a:br>
              <a:rPr lang="en-US" altLang="zh-CN" dirty="0"/>
            </a:br>
            <a:r>
              <a:rPr lang="en-US" altLang="zh-CN" dirty="0"/>
              <a:t>        </a:t>
            </a:r>
            <a:r>
              <a:rPr lang="en-US" altLang="zh-CN" b="1" dirty="0">
                <a:solidFill>
                  <a:srgbClr val="000080"/>
                </a:solidFill>
                <a:effectLst/>
              </a:rPr>
              <a:t>return </a:t>
            </a:r>
            <a:r>
              <a:rPr lang="en-US" altLang="zh-CN" dirty="0"/>
              <a:t>cursor;</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a:t>
            </a:r>
            <a:r>
              <a:rPr lang="en-US" altLang="zh-CN" dirty="0"/>
              <a:t>String </a:t>
            </a:r>
            <a:r>
              <a:rPr lang="en-US" altLang="zh-CN" dirty="0" err="1"/>
              <a:t>getType</a:t>
            </a:r>
            <a:r>
              <a:rPr lang="en-US" altLang="zh-CN" dirty="0"/>
              <a:t>(Uri </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ConstantData.</a:t>
            </a:r>
            <a:r>
              <a:rPr lang="en-US" altLang="zh-CN" b="1" i="1" dirty="0" err="1">
                <a:solidFill>
                  <a:srgbClr val="660E7A"/>
                </a:solidFill>
                <a:effectLst/>
              </a:rPr>
              <a:t>uriMatcher</a:t>
            </a:r>
            <a:r>
              <a:rPr lang="en-US" altLang="zh-CN" dirty="0" err="1"/>
              <a:t>.match</a:t>
            </a:r>
            <a:r>
              <a:rPr lang="en-US" altLang="zh-CN" dirty="0"/>
              <a:t>(</a:t>
            </a:r>
            <a:r>
              <a:rPr lang="en-US" altLang="zh-CN" dirty="0" err="1"/>
              <a:t>uri</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STUDENTS</a:t>
            </a:r>
            <a:r>
              <a:rPr lang="en-US" altLang="zh-CN" dirty="0"/>
              <a:t>:</a:t>
            </a:r>
            <a:br>
              <a:rPr lang="en-US" altLang="zh-CN" dirty="0"/>
            </a:br>
            <a:r>
              <a:rPr lang="en-US" altLang="zh-CN" dirty="0"/>
              <a:t>                </a:t>
            </a:r>
            <a:r>
              <a:rPr lang="en-US" altLang="zh-CN" b="1" dirty="0">
                <a:solidFill>
                  <a:srgbClr val="000080"/>
                </a:solidFill>
                <a:effectLst/>
              </a:rPr>
              <a:t>return </a:t>
            </a:r>
            <a:r>
              <a:rPr lang="en-US" altLang="zh-CN" b="1" dirty="0">
                <a:solidFill>
                  <a:srgbClr val="008000"/>
                </a:solidFill>
                <a:effectLst/>
              </a:rPr>
              <a:t>"</a:t>
            </a:r>
            <a:r>
              <a:rPr lang="en-US" altLang="zh-CN" b="1" dirty="0" err="1">
                <a:solidFill>
                  <a:srgbClr val="008000"/>
                </a:solidFill>
                <a:effectLst/>
              </a:rPr>
              <a:t>vnd.android.cursor.dir</a:t>
            </a:r>
            <a:r>
              <a:rPr lang="en-US" altLang="zh-CN" b="1" dirty="0">
                <a:solidFill>
                  <a:srgbClr val="008000"/>
                </a:solidFill>
                <a:effectLst/>
              </a:rPr>
              <a:t>/</a:t>
            </a:r>
            <a:r>
              <a:rPr lang="en-US" altLang="zh-CN" b="1" dirty="0" err="1">
                <a:solidFill>
                  <a:srgbClr val="008000"/>
                </a:solidFill>
                <a:effectLst/>
              </a:rPr>
              <a:t>vnd.com.example.studentDBDemo.contentProvider.student</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case </a:t>
            </a:r>
            <a:r>
              <a:rPr lang="en-US" altLang="zh-CN" dirty="0" err="1"/>
              <a:t>ConstantData.</a:t>
            </a:r>
            <a:r>
              <a:rPr lang="en-US" altLang="zh-CN" b="1" i="1" dirty="0" err="1">
                <a:solidFill>
                  <a:srgbClr val="660E7A"/>
                </a:solidFill>
                <a:effectLst/>
              </a:rPr>
              <a:t>STUDENT</a:t>
            </a:r>
            <a:r>
              <a:rPr lang="en-US" altLang="zh-CN" dirty="0"/>
              <a:t>:</a:t>
            </a:r>
            <a:br>
              <a:rPr lang="en-US" altLang="zh-CN" dirty="0"/>
            </a:br>
            <a:r>
              <a:rPr lang="en-US" altLang="zh-CN" dirty="0"/>
              <a:t>                </a:t>
            </a:r>
            <a:r>
              <a:rPr lang="en-US" altLang="zh-CN" b="1" dirty="0">
                <a:solidFill>
                  <a:srgbClr val="000080"/>
                </a:solidFill>
                <a:effectLst/>
              </a:rPr>
              <a:t>return </a:t>
            </a:r>
            <a:r>
              <a:rPr lang="en-US" altLang="zh-CN" b="1" dirty="0">
                <a:solidFill>
                  <a:srgbClr val="008000"/>
                </a:solidFill>
                <a:effectLst/>
              </a:rPr>
              <a:t>"</a:t>
            </a:r>
            <a:r>
              <a:rPr lang="en-US" altLang="zh-CN" b="1" dirty="0" err="1">
                <a:solidFill>
                  <a:srgbClr val="008000"/>
                </a:solidFill>
                <a:effectLst/>
              </a:rPr>
              <a:t>vnd.android.cursor.item</a:t>
            </a:r>
            <a:r>
              <a:rPr lang="en-US" altLang="zh-CN" b="1" dirty="0">
                <a:solidFill>
                  <a:srgbClr val="008000"/>
                </a:solidFill>
                <a:effectLst/>
              </a:rPr>
              <a:t>/</a:t>
            </a:r>
            <a:r>
              <a:rPr lang="en-US" altLang="zh-CN" b="1" dirty="0" err="1">
                <a:solidFill>
                  <a:srgbClr val="008000"/>
                </a:solidFill>
                <a:effectLst/>
              </a:rPr>
              <a:t>vnd.com.example.studentDBDemo.contentProvider.student</a:t>
            </a:r>
            <a:r>
              <a:rPr lang="en-US" altLang="zh-CN" b="1" dirty="0">
                <a:solidFill>
                  <a:srgbClr val="008000"/>
                </a:solidFill>
                <a:effectLst/>
              </a:rPr>
              <a:t>"</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0080"/>
                </a:solidFill>
                <a:effectLst/>
              </a:rPr>
              <a:t>return null</a:t>
            </a:r>
            <a:r>
              <a:rPr lang="en-US" altLang="zh-CN" dirty="0"/>
              <a:t>;</a:t>
            </a:r>
            <a:br>
              <a:rPr lang="en-US" altLang="zh-CN" dirty="0"/>
            </a:br>
            <a:r>
              <a:rPr lang="en-US" altLang="zh-CN" dirty="0"/>
              <a:t>    }</a:t>
            </a:r>
            <a:br>
              <a:rPr lang="en-US" altLang="zh-CN" dirty="0"/>
            </a:br>
            <a:r>
              <a:rPr lang="en-US" altLang="zh-CN" dirty="0"/>
              <a:t>}</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65</a:t>
            </a:fld>
            <a:endParaRPr lang="zh-CN" altLang="en-US"/>
          </a:p>
        </p:txBody>
      </p:sp>
    </p:spTree>
    <p:extLst>
      <p:ext uri="{BB962C8B-B14F-4D97-AF65-F5344CB8AC3E}">
        <p14:creationId xmlns:p14="http://schemas.microsoft.com/office/powerpoint/2010/main" val="3931855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66</a:t>
            </a:fld>
            <a:endParaRPr lang="zh-CN" altLang="en-US"/>
          </a:p>
        </p:txBody>
      </p:sp>
    </p:spTree>
    <p:extLst>
      <p:ext uri="{BB962C8B-B14F-4D97-AF65-F5344CB8AC3E}">
        <p14:creationId xmlns:p14="http://schemas.microsoft.com/office/powerpoint/2010/main" val="426367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80"/>
                </a:solidFill>
                <a:effectLst/>
              </a:rPr>
              <a:t>public class </a:t>
            </a:r>
            <a:r>
              <a:rPr lang="en-US" altLang="zh-CN" dirty="0" err="1"/>
              <a:t>StudentDao</a:t>
            </a:r>
            <a:r>
              <a:rPr lang="en-US" altLang="zh-CN" dirty="0"/>
              <a:t> {</a:t>
            </a:r>
            <a:br>
              <a:rPr lang="en-US" altLang="zh-CN" dirty="0"/>
            </a:br>
            <a:r>
              <a:rPr lang="en-US" altLang="zh-CN" dirty="0"/>
              <a:t>    </a:t>
            </a:r>
            <a:r>
              <a:rPr lang="en-US" altLang="zh-CN" dirty="0" err="1"/>
              <a:t>ContentResolver</a:t>
            </a:r>
            <a:r>
              <a:rPr lang="en-US" altLang="zh-CN" dirty="0"/>
              <a:t> </a:t>
            </a:r>
            <a:r>
              <a:rPr lang="en-US" altLang="zh-CN" b="1" dirty="0">
                <a:solidFill>
                  <a:srgbClr val="660E7A"/>
                </a:solidFill>
                <a:effectLst/>
              </a:rPr>
              <a:t>resolver</a:t>
            </a:r>
            <a:r>
              <a:rPr lang="en-US" altLang="zh-CN" dirty="0"/>
              <a:t>;;</a:t>
            </a:r>
            <a:br>
              <a:rPr lang="en-US" altLang="zh-CN" dirty="0"/>
            </a:br>
            <a:r>
              <a:rPr lang="en-US" altLang="zh-CN" dirty="0"/>
              <a:t>    </a:t>
            </a:r>
            <a:r>
              <a:rPr lang="en-US" altLang="zh-CN" b="1" dirty="0">
                <a:solidFill>
                  <a:srgbClr val="000080"/>
                </a:solidFill>
                <a:effectLst/>
              </a:rPr>
              <a:t>public </a:t>
            </a:r>
            <a:r>
              <a:rPr lang="en-US" altLang="zh-CN" dirty="0" err="1"/>
              <a:t>StudentDao</a:t>
            </a:r>
            <a:r>
              <a:rPr lang="en-US" altLang="zh-CN" dirty="0"/>
              <a:t>(Context context) {</a:t>
            </a:r>
            <a:br>
              <a:rPr lang="en-US" altLang="zh-CN" dirty="0"/>
            </a:br>
            <a:r>
              <a:rPr lang="en-US" altLang="zh-CN" dirty="0"/>
              <a:t>        </a:t>
            </a:r>
            <a:r>
              <a:rPr lang="en-US" altLang="zh-CN" b="1" dirty="0" err="1">
                <a:solidFill>
                  <a:srgbClr val="000080"/>
                </a:solidFill>
                <a:effectLst/>
              </a:rPr>
              <a:t>this</a:t>
            </a:r>
            <a:r>
              <a:rPr lang="en-US" altLang="zh-CN" dirty="0" err="1"/>
              <a:t>.</a:t>
            </a:r>
            <a:r>
              <a:rPr lang="en-US" altLang="zh-CN" b="1" dirty="0" err="1">
                <a:solidFill>
                  <a:srgbClr val="660E7A"/>
                </a:solidFill>
                <a:effectLst/>
              </a:rPr>
              <a:t>resolver</a:t>
            </a:r>
            <a:r>
              <a:rPr lang="en-US" altLang="zh-CN" b="1" dirty="0">
                <a:solidFill>
                  <a:srgbClr val="660E7A"/>
                </a:solidFill>
                <a:effectLst/>
              </a:rPr>
              <a:t> </a:t>
            </a:r>
            <a:r>
              <a:rPr lang="en-US" altLang="zh-CN" dirty="0"/>
              <a:t>= </a:t>
            </a:r>
            <a:r>
              <a:rPr lang="en-US" altLang="zh-CN" dirty="0" err="1"/>
              <a:t>context.getContentResolver</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获取当前日期，格式化为</a:t>
            </a:r>
            <a:r>
              <a:rPr lang="en-US" altLang="zh-CN" i="1" dirty="0" err="1">
                <a:solidFill>
                  <a:srgbClr val="808080"/>
                </a:solidFill>
                <a:effectLst/>
              </a:rPr>
              <a:t>yyyy</a:t>
            </a:r>
            <a:r>
              <a:rPr lang="zh-CN" altLang="en-US" i="1" dirty="0">
                <a:solidFill>
                  <a:srgbClr val="808080"/>
                </a:solidFill>
                <a:effectLst/>
              </a:rPr>
              <a:t>年</a:t>
            </a:r>
            <a:r>
              <a:rPr lang="en-US" altLang="zh-CN" i="1" dirty="0">
                <a:solidFill>
                  <a:srgbClr val="808080"/>
                </a:solidFill>
                <a:effectLst/>
              </a:rPr>
              <a:t>MM</a:t>
            </a:r>
            <a:r>
              <a:rPr lang="zh-CN" altLang="en-US" i="1" dirty="0">
                <a:solidFill>
                  <a:srgbClr val="808080"/>
                </a:solidFill>
                <a:effectLst/>
              </a:rPr>
              <a:t>月</a:t>
            </a:r>
            <a:r>
              <a:rPr lang="en-US" altLang="zh-CN" i="1" dirty="0">
                <a:solidFill>
                  <a:srgbClr val="808080"/>
                </a:solidFill>
                <a:effectLst/>
              </a:rPr>
              <a:t>dd</a:t>
            </a:r>
            <a:r>
              <a:rPr lang="zh-CN" altLang="en-US" i="1" dirty="0">
                <a:solidFill>
                  <a:srgbClr val="808080"/>
                </a:solidFill>
                <a:effectLst/>
              </a:rPr>
              <a:t>日的字符串</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public static final </a:t>
            </a:r>
            <a:r>
              <a:rPr lang="en-US" altLang="zh-CN" dirty="0"/>
              <a:t>String </a:t>
            </a:r>
            <a:r>
              <a:rPr lang="en-US" altLang="zh-CN" dirty="0" err="1"/>
              <a:t>getTime</a:t>
            </a:r>
            <a:r>
              <a:rPr lang="en-US" altLang="zh-CN" dirty="0"/>
              <a:t>(){</a:t>
            </a:r>
            <a:br>
              <a:rPr lang="en-US" altLang="zh-CN" dirty="0"/>
            </a:br>
            <a:r>
              <a:rPr lang="en-US" altLang="zh-CN" dirty="0"/>
              <a:t>        </a:t>
            </a:r>
            <a:r>
              <a:rPr lang="en-US" altLang="zh-CN" dirty="0" err="1"/>
              <a:t>SimpleDateFormat</a:t>
            </a:r>
            <a:r>
              <a:rPr lang="en-US" altLang="zh-CN" dirty="0"/>
              <a:t> </a:t>
            </a:r>
            <a:r>
              <a:rPr lang="en-US" altLang="zh-CN" dirty="0" err="1"/>
              <a:t>simpleDateFormat</a:t>
            </a:r>
            <a:r>
              <a:rPr lang="en-US" altLang="zh-CN" dirty="0"/>
              <a:t> = </a:t>
            </a:r>
            <a:r>
              <a:rPr lang="en-US" altLang="zh-CN" b="1" dirty="0">
                <a:solidFill>
                  <a:srgbClr val="000080"/>
                </a:solidFill>
                <a:effectLst/>
              </a:rPr>
              <a:t>new </a:t>
            </a:r>
            <a:r>
              <a:rPr lang="en-US" altLang="zh-CN" dirty="0" err="1"/>
              <a:t>SimpleDateFormat</a:t>
            </a:r>
            <a:r>
              <a:rPr lang="en-US" altLang="zh-CN" dirty="0"/>
              <a:t>(</a:t>
            </a:r>
            <a:r>
              <a:rPr lang="en-US" altLang="zh-CN" b="1" dirty="0">
                <a:solidFill>
                  <a:srgbClr val="008000"/>
                </a:solidFill>
                <a:effectLst/>
              </a:rPr>
              <a:t>"</a:t>
            </a:r>
            <a:r>
              <a:rPr lang="en-US" altLang="zh-CN" b="1" dirty="0" err="1">
                <a:solidFill>
                  <a:srgbClr val="008000"/>
                </a:solidFill>
                <a:effectLst/>
              </a:rPr>
              <a:t>yyyy</a:t>
            </a:r>
            <a:r>
              <a:rPr lang="en-US" altLang="zh-CN" b="1" dirty="0">
                <a:solidFill>
                  <a:srgbClr val="008000"/>
                </a:solidFill>
                <a:effectLst/>
              </a:rPr>
              <a:t>-MM-dd"</a:t>
            </a:r>
            <a:r>
              <a:rPr lang="en-US" altLang="zh-CN" dirty="0"/>
              <a:t>);</a:t>
            </a:r>
            <a:br>
              <a:rPr lang="en-US" altLang="zh-CN" dirty="0"/>
            </a:br>
            <a:r>
              <a:rPr lang="en-US" altLang="zh-CN" dirty="0"/>
              <a:t>        Date </a:t>
            </a:r>
            <a:r>
              <a:rPr lang="en-US" altLang="zh-CN" dirty="0" err="1"/>
              <a:t>date</a:t>
            </a:r>
            <a:r>
              <a:rPr lang="en-US" altLang="zh-CN" dirty="0"/>
              <a:t> = </a:t>
            </a:r>
            <a:r>
              <a:rPr lang="en-US" altLang="zh-CN" b="1" dirty="0">
                <a:solidFill>
                  <a:srgbClr val="000080"/>
                </a:solidFill>
                <a:effectLst/>
              </a:rPr>
              <a:t>new </a:t>
            </a:r>
            <a:r>
              <a:rPr lang="en-US" altLang="zh-CN" dirty="0"/>
              <a:t>Date(</a:t>
            </a:r>
            <a:r>
              <a:rPr lang="en-US" altLang="zh-CN" dirty="0" err="1"/>
              <a:t>System.</a:t>
            </a:r>
            <a:r>
              <a:rPr lang="en-US" altLang="zh-CN" i="1" dirty="0" err="1">
                <a:effectLst/>
              </a:rPr>
              <a:t>currentTimeMillis</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err="1"/>
              <a:t>simpleDateFormat.format</a:t>
            </a:r>
            <a:r>
              <a:rPr lang="en-US" altLang="zh-CN" dirty="0"/>
              <a:t>(date);</a:t>
            </a:r>
            <a:br>
              <a:rPr lang="en-US" altLang="zh-CN" dirty="0"/>
            </a:br>
            <a:r>
              <a:rPr lang="en-US" altLang="zh-CN" dirty="0"/>
              <a:t>    }</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向数据库插入一条记录</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public </a:t>
            </a:r>
            <a:r>
              <a:rPr lang="en-US" altLang="zh-CN" b="1" dirty="0" err="1">
                <a:solidFill>
                  <a:srgbClr val="000080"/>
                </a:solidFill>
                <a:effectLst/>
              </a:rPr>
              <a:t>boolean</a:t>
            </a:r>
            <a:r>
              <a:rPr lang="en-US" altLang="zh-CN" b="1" dirty="0">
                <a:solidFill>
                  <a:srgbClr val="000080"/>
                </a:solidFill>
                <a:effectLst/>
              </a:rPr>
              <a:t> </a:t>
            </a:r>
            <a:r>
              <a:rPr lang="en-US" altLang="zh-CN" dirty="0"/>
              <a:t>insert(String </a:t>
            </a:r>
            <a:r>
              <a:rPr lang="en-US" altLang="zh-CN" dirty="0" err="1"/>
              <a:t>sno,String</a:t>
            </a:r>
            <a:r>
              <a:rPr lang="en-US" altLang="zh-CN" dirty="0"/>
              <a:t> </a:t>
            </a:r>
            <a:r>
              <a:rPr lang="en-US" altLang="zh-CN" dirty="0" err="1"/>
              <a:t>sname,String</a:t>
            </a:r>
            <a:r>
              <a:rPr lang="en-US" altLang="zh-CN" dirty="0"/>
              <a:t> </a:t>
            </a:r>
            <a:r>
              <a:rPr lang="en-US" altLang="zh-CN" dirty="0" err="1"/>
              <a:t>sclazz</a:t>
            </a:r>
            <a:r>
              <a:rPr lang="en-US" altLang="zh-CN" dirty="0"/>
              <a:t>){</a:t>
            </a:r>
            <a:br>
              <a:rPr lang="en-US" altLang="zh-CN" dirty="0"/>
            </a:br>
            <a:r>
              <a:rPr lang="en-US" altLang="zh-CN" dirty="0"/>
              <a:t>        </a:t>
            </a:r>
            <a:r>
              <a:rPr lang="en-US" altLang="zh-CN" dirty="0" err="1"/>
              <a:t>ContentValues</a:t>
            </a:r>
            <a:r>
              <a:rPr lang="en-US" altLang="zh-CN" dirty="0"/>
              <a:t> </a:t>
            </a:r>
            <a:r>
              <a:rPr lang="en-US" altLang="zh-CN" dirty="0" err="1"/>
              <a:t>contentValues</a:t>
            </a:r>
            <a:r>
              <a:rPr lang="en-US" altLang="zh-CN" dirty="0"/>
              <a:t>=</a:t>
            </a:r>
            <a:r>
              <a:rPr lang="en-US" altLang="zh-CN" b="1" dirty="0">
                <a:solidFill>
                  <a:srgbClr val="000080"/>
                </a:solidFill>
                <a:effectLst/>
              </a:rPr>
              <a:t>new </a:t>
            </a:r>
            <a:r>
              <a:rPr lang="en-US" altLang="zh-CN" dirty="0" err="1"/>
              <a:t>ContentValues</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STU_NO</a:t>
            </a:r>
            <a:r>
              <a:rPr lang="en-US" altLang="zh-CN" dirty="0" err="1"/>
              <a:t>,sno</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NAME</a:t>
            </a:r>
            <a:r>
              <a:rPr lang="en-US" altLang="zh-CN" dirty="0" err="1"/>
              <a:t>,sname</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CLAZZ</a:t>
            </a:r>
            <a:r>
              <a:rPr lang="en-US" altLang="zh-CN" dirty="0" err="1"/>
              <a:t>,sclazz</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PUBLISH</a:t>
            </a:r>
            <a:r>
              <a:rPr lang="en-US" altLang="zh-CN" dirty="0" err="1"/>
              <a:t>,</a:t>
            </a:r>
            <a:r>
              <a:rPr lang="en-US" altLang="zh-CN" i="1" dirty="0" err="1">
                <a:effectLst/>
              </a:rPr>
              <a:t>getTime</a:t>
            </a:r>
            <a:r>
              <a:rPr lang="en-US" altLang="zh-CN" dirty="0"/>
              <a:t>());</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向表中插入记录</a:t>
            </a:r>
            <a:br>
              <a:rPr lang="zh-CN" altLang="en-US" i="1" dirty="0">
                <a:solidFill>
                  <a:srgbClr val="808080"/>
                </a:solidFill>
                <a:effectLst/>
              </a:rPr>
            </a:br>
            <a:r>
              <a:rPr lang="zh-CN" altLang="en-US" i="1" dirty="0">
                <a:solidFill>
                  <a:srgbClr val="808080"/>
                </a:solidFill>
                <a:effectLst/>
              </a:rPr>
              <a:t>        </a:t>
            </a:r>
            <a:r>
              <a:rPr lang="en-US" altLang="zh-CN" dirty="0"/>
              <a:t>Uri </a:t>
            </a:r>
            <a:r>
              <a:rPr lang="en-US" altLang="zh-CN" dirty="0" err="1"/>
              <a:t>uri</a:t>
            </a:r>
            <a:r>
              <a:rPr lang="en-US" altLang="zh-CN" dirty="0"/>
              <a:t> = </a:t>
            </a:r>
            <a:r>
              <a:rPr lang="en-US" altLang="zh-CN" b="1" dirty="0" err="1">
                <a:solidFill>
                  <a:srgbClr val="660E7A"/>
                </a:solidFill>
                <a:effectLst/>
              </a:rPr>
              <a:t>resolver</a:t>
            </a:r>
            <a:r>
              <a:rPr lang="en-US" altLang="zh-CN" dirty="0" err="1"/>
              <a:t>.insert</a:t>
            </a:r>
            <a:r>
              <a:rPr lang="en-US" altLang="zh-CN" dirty="0"/>
              <a:t>(</a:t>
            </a:r>
            <a:r>
              <a:rPr lang="en-US" altLang="zh-CN" dirty="0" err="1"/>
              <a:t>ConstantData.</a:t>
            </a:r>
            <a:r>
              <a:rPr lang="en-US" altLang="zh-CN" b="1" i="1" dirty="0" err="1">
                <a:solidFill>
                  <a:srgbClr val="660E7A"/>
                </a:solidFill>
                <a:effectLst/>
              </a:rPr>
              <a:t>CONTENT_URI</a:t>
            </a:r>
            <a:r>
              <a:rPr lang="en-US" altLang="zh-CN" dirty="0" err="1"/>
              <a:t>,contentValues</a:t>
            </a:r>
            <a:r>
              <a:rPr lang="en-US" altLang="zh-CN" dirty="0"/>
              <a:t>);</a:t>
            </a:r>
            <a:br>
              <a:rPr lang="en-US" altLang="zh-CN" dirty="0"/>
            </a:br>
            <a:r>
              <a:rPr lang="en-US" altLang="zh-CN" dirty="0"/>
              <a:t>        </a:t>
            </a:r>
            <a:r>
              <a:rPr lang="en-US" altLang="zh-CN" b="1" dirty="0">
                <a:solidFill>
                  <a:srgbClr val="000080"/>
                </a:solidFill>
                <a:effectLst/>
              </a:rPr>
              <a:t>if</a:t>
            </a:r>
            <a:r>
              <a:rPr lang="en-US" altLang="zh-CN" dirty="0"/>
              <a:t>(</a:t>
            </a:r>
            <a:r>
              <a:rPr lang="en-US" altLang="zh-CN" dirty="0" err="1"/>
              <a:t>uri</a:t>
            </a:r>
            <a:r>
              <a:rPr lang="en-US" altLang="zh-CN" dirty="0"/>
              <a:t> != </a:t>
            </a:r>
            <a:r>
              <a:rPr lang="en-US" altLang="zh-CN" b="1" dirty="0">
                <a:solidFill>
                  <a:srgbClr val="000080"/>
                </a:solidFill>
                <a:effectLst/>
              </a:rPr>
              <a:t>null</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dao</a:t>
            </a:r>
            <a:r>
              <a:rPr lang="en-US" altLang="zh-CN" b="1" dirty="0">
                <a:solidFill>
                  <a:srgbClr val="008000"/>
                </a:solidFill>
                <a:effectLst/>
              </a:rPr>
              <a:t> insert:"</a:t>
            </a:r>
            <a:r>
              <a:rPr lang="en-US" altLang="zh-CN" dirty="0"/>
              <a:t>,</a:t>
            </a:r>
            <a:r>
              <a:rPr lang="en-US" altLang="zh-CN" dirty="0" err="1"/>
              <a:t>uri.toString</a:t>
            </a:r>
            <a:r>
              <a:rPr lang="en-US" altLang="zh-CN" dirty="0"/>
              <a:t>());</a:t>
            </a:r>
            <a:br>
              <a:rPr lang="en-US" altLang="zh-CN" dirty="0"/>
            </a:br>
            <a:r>
              <a:rPr lang="en-US" altLang="zh-CN" dirty="0"/>
              <a:t>            </a:t>
            </a:r>
            <a:r>
              <a:rPr lang="en-US" altLang="zh-CN" b="1" dirty="0">
                <a:solidFill>
                  <a:srgbClr val="000080"/>
                </a:solidFill>
                <a:effectLst/>
              </a:rPr>
              <a:t>return true</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0080"/>
                </a:solidFill>
                <a:effectLst/>
              </a:rPr>
              <a:t>else</a:t>
            </a:r>
            <a:br>
              <a:rPr lang="en-US" altLang="zh-CN" b="1" dirty="0">
                <a:solidFill>
                  <a:srgbClr val="000080"/>
                </a:solidFill>
                <a:effectLst/>
              </a:rPr>
            </a:br>
            <a:r>
              <a:rPr lang="en-US" altLang="zh-CN" b="1" dirty="0">
                <a:solidFill>
                  <a:srgbClr val="000080"/>
                </a:solidFill>
                <a:effectLst/>
              </a:rPr>
              <a:t>            return false</a:t>
            </a:r>
            <a:r>
              <a:rPr lang="en-US" altLang="zh-CN" dirty="0"/>
              <a:t>;</a:t>
            </a:r>
            <a:br>
              <a:rPr lang="en-US" altLang="zh-CN" dirty="0"/>
            </a:br>
            <a:br>
              <a:rPr lang="en-US" altLang="zh-CN" dirty="0"/>
            </a:br>
            <a:r>
              <a:rPr lang="en-US" altLang="zh-CN" dirty="0"/>
              <a:t>    }</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根据</a:t>
            </a:r>
            <a:r>
              <a:rPr lang="en-US" altLang="zh-CN" i="1" dirty="0">
                <a:solidFill>
                  <a:srgbClr val="808080"/>
                </a:solidFill>
                <a:effectLst/>
              </a:rPr>
              <a:t>_id</a:t>
            </a:r>
            <a:r>
              <a:rPr lang="zh-CN" altLang="en-US" i="1" dirty="0">
                <a:solidFill>
                  <a:srgbClr val="808080"/>
                </a:solidFill>
                <a:effectLst/>
              </a:rPr>
              <a:t>删除记录</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public int </a:t>
            </a:r>
            <a:r>
              <a:rPr lang="en-US" altLang="zh-CN" dirty="0"/>
              <a:t>delete(</a:t>
            </a:r>
            <a:r>
              <a:rPr lang="en-US" altLang="zh-CN" b="1" dirty="0">
                <a:solidFill>
                  <a:srgbClr val="000080"/>
                </a:solidFill>
                <a:effectLst/>
              </a:rPr>
              <a:t>int </a:t>
            </a:r>
            <a:r>
              <a:rPr lang="en-US" altLang="zh-CN" dirty="0" err="1"/>
              <a:t>sid</a:t>
            </a:r>
            <a:r>
              <a:rPr lang="en-US" altLang="zh-CN" dirty="0"/>
              <a:t>){</a:t>
            </a:r>
            <a:br>
              <a:rPr lang="en-US" altLang="zh-CN" dirty="0"/>
            </a:br>
            <a:r>
              <a:rPr lang="en-US" altLang="zh-CN" dirty="0"/>
              <a:t>        </a:t>
            </a:r>
            <a:r>
              <a:rPr lang="en-US" altLang="zh-CN" b="1" dirty="0">
                <a:solidFill>
                  <a:srgbClr val="000080"/>
                </a:solidFill>
                <a:effectLst/>
              </a:rPr>
              <a:t>int </a:t>
            </a:r>
            <a:r>
              <a:rPr lang="en-US" altLang="zh-CN" dirty="0"/>
              <a:t>count = </a:t>
            </a:r>
            <a:r>
              <a:rPr lang="en-US" altLang="zh-CN" b="1" dirty="0" err="1">
                <a:solidFill>
                  <a:srgbClr val="660E7A"/>
                </a:solidFill>
                <a:effectLst/>
              </a:rPr>
              <a:t>resolver</a:t>
            </a:r>
            <a:r>
              <a:rPr lang="en-US" altLang="zh-CN" dirty="0" err="1"/>
              <a:t>.delete</a:t>
            </a:r>
            <a:r>
              <a:rPr lang="en-US" altLang="zh-CN" dirty="0"/>
              <a:t>(ConstantData.</a:t>
            </a:r>
            <a:r>
              <a:rPr lang="en-US" altLang="zh-CN" b="1" i="1" dirty="0">
                <a:solidFill>
                  <a:srgbClr val="660E7A"/>
                </a:solidFill>
                <a:effectLst/>
              </a:rPr>
              <a:t>CONTENT_URI</a:t>
            </a:r>
            <a:r>
              <a:rPr lang="en-US" altLang="zh-CN" dirty="0"/>
              <a:t>,</a:t>
            </a:r>
            <a:r>
              <a:rPr lang="en-US" altLang="zh-CN" b="1" dirty="0">
                <a:solidFill>
                  <a:srgbClr val="008000"/>
                </a:solidFill>
                <a:effectLst/>
              </a:rPr>
              <a:t>"</a:t>
            </a:r>
            <a:r>
              <a:rPr lang="en-US" altLang="zh-CN" b="1" dirty="0" err="1">
                <a:solidFill>
                  <a:srgbClr val="008000"/>
                </a:solidFill>
                <a:effectLst/>
              </a:rPr>
              <a:t>sid</a:t>
            </a:r>
            <a:r>
              <a:rPr lang="en-US" altLang="zh-CN" b="1" dirty="0">
                <a:solidFill>
                  <a:srgbClr val="008000"/>
                </a:solidFill>
                <a:effectLst/>
              </a:rPr>
              <a:t>=?"</a:t>
            </a:r>
            <a:r>
              <a:rPr lang="en-US" altLang="zh-CN" dirty="0"/>
              <a:t>,</a:t>
            </a:r>
            <a:r>
              <a:rPr lang="en-US" altLang="zh-CN" b="1" dirty="0">
                <a:solidFill>
                  <a:srgbClr val="000080"/>
                </a:solidFill>
                <a:effectLst/>
              </a:rPr>
              <a:t>new </a:t>
            </a:r>
            <a:r>
              <a:rPr lang="en-US" altLang="zh-CN" dirty="0"/>
              <a:t>String[]{</a:t>
            </a:r>
            <a:r>
              <a:rPr lang="en-US" altLang="zh-CN" dirty="0" err="1"/>
              <a:t>sid</a:t>
            </a:r>
            <a:r>
              <a:rPr lang="en-US" altLang="zh-CN" dirty="0"/>
              <a:t>+</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a:t>count;</a:t>
            </a:r>
            <a:br>
              <a:rPr lang="en-US" altLang="zh-CN" dirty="0"/>
            </a:br>
            <a:r>
              <a:rPr lang="en-US" altLang="zh-CN" dirty="0"/>
              <a:t>    }</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修改数据</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public int </a:t>
            </a:r>
            <a:r>
              <a:rPr lang="en-US" altLang="zh-CN" dirty="0"/>
              <a:t>update(String </a:t>
            </a:r>
            <a:r>
              <a:rPr lang="en-US" altLang="zh-CN" dirty="0" err="1"/>
              <a:t>sno,String</a:t>
            </a:r>
            <a:r>
              <a:rPr lang="en-US" altLang="zh-CN" dirty="0"/>
              <a:t> </a:t>
            </a:r>
            <a:r>
              <a:rPr lang="en-US" altLang="zh-CN" dirty="0" err="1"/>
              <a:t>sname,String</a:t>
            </a:r>
            <a:r>
              <a:rPr lang="en-US" altLang="zh-CN" dirty="0"/>
              <a:t> </a:t>
            </a:r>
            <a:r>
              <a:rPr lang="en-US" altLang="zh-CN" dirty="0" err="1"/>
              <a:t>sclazz,</a:t>
            </a:r>
            <a:r>
              <a:rPr lang="en-US" altLang="zh-CN" b="1" dirty="0" err="1">
                <a:solidFill>
                  <a:srgbClr val="000080"/>
                </a:solidFill>
                <a:effectLst/>
              </a:rPr>
              <a:t>int</a:t>
            </a:r>
            <a:r>
              <a:rPr lang="en-US" altLang="zh-CN" b="1" dirty="0">
                <a:solidFill>
                  <a:srgbClr val="000080"/>
                </a:solidFill>
                <a:effectLst/>
              </a:rPr>
              <a:t> </a:t>
            </a:r>
            <a:r>
              <a:rPr lang="en-US" altLang="zh-CN" dirty="0" err="1"/>
              <a:t>sid</a:t>
            </a:r>
            <a:r>
              <a:rPr lang="en-US" altLang="zh-CN" dirty="0"/>
              <a:t>){</a:t>
            </a:r>
            <a:br>
              <a:rPr lang="en-US" altLang="zh-CN" dirty="0"/>
            </a:br>
            <a:r>
              <a:rPr lang="en-US" altLang="zh-CN" dirty="0"/>
              <a:t>        </a:t>
            </a:r>
            <a:r>
              <a:rPr lang="en-US" altLang="zh-CN" dirty="0" err="1"/>
              <a:t>ContentValues</a:t>
            </a:r>
            <a:r>
              <a:rPr lang="en-US" altLang="zh-CN" dirty="0"/>
              <a:t> </a:t>
            </a:r>
            <a:r>
              <a:rPr lang="en-US" altLang="zh-CN" dirty="0" err="1"/>
              <a:t>contentValues</a:t>
            </a:r>
            <a:r>
              <a:rPr lang="en-US" altLang="zh-CN" dirty="0"/>
              <a:t>=</a:t>
            </a:r>
            <a:r>
              <a:rPr lang="en-US" altLang="zh-CN" b="1" dirty="0">
                <a:solidFill>
                  <a:srgbClr val="000080"/>
                </a:solidFill>
                <a:effectLst/>
              </a:rPr>
              <a:t>new </a:t>
            </a:r>
            <a:r>
              <a:rPr lang="en-US" altLang="zh-CN" dirty="0" err="1"/>
              <a:t>ContentValues</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STU_NO</a:t>
            </a:r>
            <a:r>
              <a:rPr lang="en-US" altLang="zh-CN" dirty="0" err="1"/>
              <a:t>,sno</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NAME</a:t>
            </a:r>
            <a:r>
              <a:rPr lang="en-US" altLang="zh-CN" dirty="0" err="1"/>
              <a:t>,sname</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CLAZZ</a:t>
            </a:r>
            <a:r>
              <a:rPr lang="en-US" altLang="zh-CN" dirty="0" err="1"/>
              <a:t>,sclazz</a:t>
            </a:r>
            <a:r>
              <a:rPr lang="en-US" altLang="zh-CN" dirty="0"/>
              <a:t>);</a:t>
            </a:r>
            <a:br>
              <a:rPr lang="en-US" altLang="zh-CN" dirty="0"/>
            </a:br>
            <a:r>
              <a:rPr lang="en-US" altLang="zh-CN" dirty="0"/>
              <a:t>        </a:t>
            </a:r>
            <a:r>
              <a:rPr lang="en-US" altLang="zh-CN" dirty="0" err="1"/>
              <a:t>contentValues.put</a:t>
            </a:r>
            <a:r>
              <a:rPr lang="en-US" altLang="zh-CN" dirty="0"/>
              <a:t>(</a:t>
            </a:r>
            <a:r>
              <a:rPr lang="en-US" altLang="zh-CN" dirty="0" err="1"/>
              <a:t>ConstantData.</a:t>
            </a:r>
            <a:r>
              <a:rPr lang="en-US" altLang="zh-CN" b="1" i="1" dirty="0" err="1">
                <a:solidFill>
                  <a:srgbClr val="660E7A"/>
                </a:solidFill>
                <a:effectLst/>
              </a:rPr>
              <a:t>PUBLISH</a:t>
            </a:r>
            <a:r>
              <a:rPr lang="en-US" altLang="zh-CN" dirty="0" err="1"/>
              <a:t>,</a:t>
            </a:r>
            <a:r>
              <a:rPr lang="en-US" altLang="zh-CN" i="1" dirty="0" err="1">
                <a:effectLst/>
              </a:rPr>
              <a:t>getTime</a:t>
            </a:r>
            <a:r>
              <a:rPr lang="en-US" altLang="zh-CN" dirty="0"/>
              <a:t>());</a:t>
            </a:r>
            <a:br>
              <a:rPr lang="en-US" altLang="zh-CN" dirty="0"/>
            </a:br>
            <a:r>
              <a:rPr lang="en-US" altLang="zh-CN" dirty="0"/>
              <a:t>        </a:t>
            </a:r>
            <a:r>
              <a:rPr lang="en-US" altLang="zh-CN" b="1" dirty="0">
                <a:solidFill>
                  <a:srgbClr val="000080"/>
                </a:solidFill>
                <a:effectLst/>
              </a:rPr>
              <a:t>int </a:t>
            </a:r>
            <a:r>
              <a:rPr lang="en-US" altLang="zh-CN" dirty="0"/>
              <a:t>count = </a:t>
            </a:r>
            <a:r>
              <a:rPr lang="en-US" altLang="zh-CN" b="1" dirty="0" err="1">
                <a:solidFill>
                  <a:srgbClr val="660E7A"/>
                </a:solidFill>
                <a:effectLst/>
              </a:rPr>
              <a:t>resolver</a:t>
            </a:r>
            <a:r>
              <a:rPr lang="en-US" altLang="zh-CN" dirty="0" err="1"/>
              <a:t>.update</a:t>
            </a:r>
            <a:r>
              <a:rPr lang="en-US" altLang="zh-CN" dirty="0"/>
              <a:t>(ConstantData.</a:t>
            </a:r>
            <a:r>
              <a:rPr lang="en-US" altLang="zh-CN" b="1" i="1" dirty="0">
                <a:solidFill>
                  <a:srgbClr val="660E7A"/>
                </a:solidFill>
                <a:effectLst/>
              </a:rPr>
              <a:t>CONTENT_URI</a:t>
            </a:r>
            <a:r>
              <a:rPr lang="en-US" altLang="zh-CN" dirty="0"/>
              <a:t>,</a:t>
            </a:r>
            <a:r>
              <a:rPr lang="en-US" altLang="zh-CN" dirty="0" err="1"/>
              <a:t>contentValues</a:t>
            </a:r>
            <a:r>
              <a:rPr lang="en-US" altLang="zh-CN" dirty="0"/>
              <a:t>,</a:t>
            </a:r>
            <a:r>
              <a:rPr lang="en-US" altLang="zh-CN" b="1" dirty="0">
                <a:solidFill>
                  <a:srgbClr val="008000"/>
                </a:solidFill>
                <a:effectLst/>
              </a:rPr>
              <a:t>"</a:t>
            </a:r>
            <a:r>
              <a:rPr lang="en-US" altLang="zh-CN" b="1" dirty="0" err="1">
                <a:solidFill>
                  <a:srgbClr val="008000"/>
                </a:solidFill>
                <a:effectLst/>
              </a:rPr>
              <a:t>sid</a:t>
            </a:r>
            <a:r>
              <a:rPr lang="en-US" altLang="zh-CN" b="1" dirty="0">
                <a:solidFill>
                  <a:srgbClr val="008000"/>
                </a:solidFill>
                <a:effectLst/>
              </a:rPr>
              <a:t>=?"</a:t>
            </a:r>
            <a:r>
              <a:rPr lang="en-US" altLang="zh-CN" dirty="0"/>
              <a:t>,</a:t>
            </a:r>
            <a:r>
              <a:rPr lang="en-US" altLang="zh-CN" b="1" dirty="0">
                <a:solidFill>
                  <a:srgbClr val="000080"/>
                </a:solidFill>
                <a:effectLst/>
              </a:rPr>
              <a:t>new </a:t>
            </a:r>
            <a:r>
              <a:rPr lang="en-US" altLang="zh-CN" dirty="0"/>
              <a:t>String[]{</a:t>
            </a:r>
            <a:r>
              <a:rPr lang="en-US" altLang="zh-CN" dirty="0" err="1"/>
              <a:t>sid</a:t>
            </a:r>
            <a:r>
              <a:rPr lang="en-US" altLang="zh-CN" dirty="0"/>
              <a:t>+</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a:t>count;</a:t>
            </a:r>
            <a:br>
              <a:rPr lang="en-US" altLang="zh-CN" dirty="0"/>
            </a:br>
            <a:r>
              <a:rPr lang="en-US" altLang="zh-CN" dirty="0"/>
              <a:t>    }</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查询所有数据</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public </a:t>
            </a:r>
            <a:r>
              <a:rPr lang="en-US" altLang="zh-CN" dirty="0"/>
              <a:t>List query(List&lt;Map&lt;</a:t>
            </a:r>
            <a:r>
              <a:rPr lang="en-US" altLang="zh-CN" dirty="0" err="1"/>
              <a:t>String,Object</a:t>
            </a:r>
            <a:r>
              <a:rPr lang="en-US" altLang="zh-CN" dirty="0"/>
              <a:t>&gt;&gt; </a:t>
            </a:r>
            <a:r>
              <a:rPr lang="en-US" altLang="zh-CN" dirty="0" err="1"/>
              <a:t>list,String</a:t>
            </a:r>
            <a:r>
              <a:rPr lang="en-US" altLang="zh-CN" dirty="0"/>
              <a:t> </a:t>
            </a:r>
            <a:r>
              <a:rPr lang="en-US" altLang="zh-CN" dirty="0" err="1"/>
              <a:t>sno,String</a:t>
            </a:r>
            <a:r>
              <a:rPr lang="en-US" altLang="zh-CN" dirty="0"/>
              <a:t> </a:t>
            </a:r>
            <a:r>
              <a:rPr lang="en-US" altLang="zh-CN" dirty="0" err="1"/>
              <a:t>sname,String</a:t>
            </a:r>
            <a:r>
              <a:rPr lang="en-US" altLang="zh-CN" dirty="0"/>
              <a:t> </a:t>
            </a:r>
            <a:r>
              <a:rPr lang="en-US" altLang="zh-CN" dirty="0" err="1"/>
              <a:t>sclazz,String</a:t>
            </a:r>
            <a:r>
              <a:rPr lang="en-US" altLang="zh-CN" dirty="0"/>
              <a:t> </a:t>
            </a:r>
            <a:r>
              <a:rPr lang="en-US" altLang="zh-CN" dirty="0" err="1"/>
              <a:t>orderBy</a:t>
            </a:r>
            <a:r>
              <a:rPr lang="en-US" altLang="zh-CN" dirty="0"/>
              <a:t>){</a:t>
            </a:r>
            <a:br>
              <a:rPr lang="en-US" altLang="zh-CN" dirty="0"/>
            </a:br>
            <a:r>
              <a:rPr lang="en-US" altLang="zh-CN" dirty="0"/>
              <a:t>        String selection = </a:t>
            </a:r>
            <a:r>
              <a:rPr lang="en-US" altLang="zh-CN" b="1" dirty="0">
                <a:solidFill>
                  <a:srgbClr val="008000"/>
                </a:solidFill>
                <a:effectLst/>
              </a:rPr>
              <a:t>"1=1"</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TextUtils.</a:t>
            </a:r>
            <a:r>
              <a:rPr lang="en-US" altLang="zh-CN" i="1" dirty="0" err="1">
                <a:effectLst/>
              </a:rPr>
              <a:t>isEmpty</a:t>
            </a:r>
            <a:r>
              <a:rPr lang="en-US" altLang="zh-CN" dirty="0"/>
              <a:t>(</a:t>
            </a:r>
            <a:r>
              <a:rPr lang="en-US" altLang="zh-CN" dirty="0" err="1"/>
              <a:t>sno</a:t>
            </a:r>
            <a:r>
              <a:rPr lang="en-US" altLang="zh-CN" dirty="0"/>
              <a:t>))</a:t>
            </a:r>
            <a:br>
              <a:rPr lang="en-US" altLang="zh-CN" dirty="0"/>
            </a:br>
            <a:r>
              <a:rPr lang="en-US" altLang="zh-CN" dirty="0"/>
              <a:t>            selection += </a:t>
            </a:r>
            <a:r>
              <a:rPr lang="en-US" altLang="zh-CN" b="1" dirty="0">
                <a:solidFill>
                  <a:srgbClr val="008000"/>
                </a:solidFill>
                <a:effectLst/>
              </a:rPr>
              <a:t>" and </a:t>
            </a:r>
            <a:r>
              <a:rPr lang="en-US" altLang="zh-CN" b="1" dirty="0" err="1">
                <a:solidFill>
                  <a:srgbClr val="008000"/>
                </a:solidFill>
                <a:effectLst/>
              </a:rPr>
              <a:t>stu_no</a:t>
            </a:r>
            <a:r>
              <a:rPr lang="en-US" altLang="zh-CN" b="1" dirty="0">
                <a:solidFill>
                  <a:srgbClr val="008000"/>
                </a:solidFill>
                <a:effectLst/>
              </a:rPr>
              <a:t> like '%"</a:t>
            </a:r>
            <a:r>
              <a:rPr lang="en-US" altLang="zh-CN" dirty="0"/>
              <a:t>+</a:t>
            </a:r>
            <a:r>
              <a:rPr lang="en-US" altLang="zh-CN" dirty="0" err="1"/>
              <a:t>sno</a:t>
            </a:r>
            <a:r>
              <a:rPr lang="en-US" altLang="zh-CN" dirty="0"/>
              <a:t>+</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sname</a:t>
            </a:r>
            <a:r>
              <a:rPr lang="en-US" altLang="zh-CN" dirty="0"/>
              <a:t> != </a:t>
            </a:r>
            <a:r>
              <a:rPr lang="en-US" altLang="zh-CN" b="1" dirty="0">
                <a:solidFill>
                  <a:srgbClr val="000080"/>
                </a:solidFill>
                <a:effectLst/>
              </a:rPr>
              <a:t>null </a:t>
            </a:r>
            <a:r>
              <a:rPr lang="en-US" altLang="zh-CN" dirty="0"/>
              <a:t>&amp;&amp; !</a:t>
            </a:r>
            <a:r>
              <a:rPr lang="en-US" altLang="zh-CN" dirty="0" err="1"/>
              <a:t>sname.isEmpty</a:t>
            </a:r>
            <a:r>
              <a:rPr lang="en-US" altLang="zh-CN" dirty="0"/>
              <a:t>())</a:t>
            </a:r>
            <a:br>
              <a:rPr lang="en-US" altLang="zh-CN" dirty="0"/>
            </a:br>
            <a:r>
              <a:rPr lang="en-US" altLang="zh-CN" dirty="0"/>
              <a:t>            selection += </a:t>
            </a:r>
            <a:r>
              <a:rPr lang="en-US" altLang="zh-CN" b="1" dirty="0">
                <a:solidFill>
                  <a:srgbClr val="008000"/>
                </a:solidFill>
                <a:effectLst/>
              </a:rPr>
              <a:t>" and name like '%"</a:t>
            </a:r>
            <a:r>
              <a:rPr lang="en-US" altLang="zh-CN" dirty="0"/>
              <a:t>+</a:t>
            </a:r>
            <a:r>
              <a:rPr lang="en-US" altLang="zh-CN" dirty="0" err="1"/>
              <a:t>sname</a:t>
            </a:r>
            <a:r>
              <a:rPr lang="en-US" altLang="zh-CN" dirty="0"/>
              <a:t>+</a:t>
            </a:r>
            <a:r>
              <a:rPr lang="en-US" altLang="zh-CN" b="1" dirty="0">
                <a:solidFill>
                  <a:srgbClr val="008000"/>
                </a:solidFill>
                <a:effectLst/>
              </a:rPr>
              <a:t>"%'"</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sclazz</a:t>
            </a:r>
            <a:r>
              <a:rPr lang="en-US" altLang="zh-CN" dirty="0"/>
              <a:t> != </a:t>
            </a:r>
            <a:r>
              <a:rPr lang="en-US" altLang="zh-CN" b="1" dirty="0">
                <a:solidFill>
                  <a:srgbClr val="000080"/>
                </a:solidFill>
                <a:effectLst/>
              </a:rPr>
              <a:t>null </a:t>
            </a:r>
            <a:r>
              <a:rPr lang="en-US" altLang="zh-CN" dirty="0"/>
              <a:t>&amp;&amp; !</a:t>
            </a:r>
            <a:r>
              <a:rPr lang="en-US" altLang="zh-CN" dirty="0" err="1"/>
              <a:t>sclazz.isEmpty</a:t>
            </a:r>
            <a:r>
              <a:rPr lang="en-US" altLang="zh-CN" dirty="0"/>
              <a:t>())</a:t>
            </a:r>
            <a:br>
              <a:rPr lang="en-US" altLang="zh-CN" dirty="0"/>
            </a:br>
            <a:r>
              <a:rPr lang="en-US" altLang="zh-CN" dirty="0"/>
              <a:t>            selection += </a:t>
            </a:r>
            <a:r>
              <a:rPr lang="en-US" altLang="zh-CN" b="1" dirty="0">
                <a:solidFill>
                  <a:srgbClr val="008000"/>
                </a:solidFill>
                <a:effectLst/>
              </a:rPr>
              <a:t>" and publish like '%"</a:t>
            </a:r>
            <a:r>
              <a:rPr lang="en-US" altLang="zh-CN" dirty="0"/>
              <a:t>+</a:t>
            </a:r>
            <a:r>
              <a:rPr lang="en-US" altLang="zh-CN" dirty="0" err="1"/>
              <a:t>sclazz</a:t>
            </a:r>
            <a:r>
              <a:rPr lang="en-US" altLang="zh-CN" dirty="0"/>
              <a:t>+</a:t>
            </a:r>
            <a:r>
              <a:rPr lang="en-US" altLang="zh-CN" b="1" dirty="0">
                <a:solidFill>
                  <a:srgbClr val="008000"/>
                </a:solidFill>
                <a:effectLst/>
              </a:rPr>
              <a:t>"%'"</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StudentDao</a:t>
            </a:r>
            <a:r>
              <a:rPr lang="en-US" altLang="zh-CN" b="1" dirty="0">
                <a:solidFill>
                  <a:srgbClr val="008000"/>
                </a:solidFill>
                <a:effectLst/>
              </a:rPr>
              <a:t>"</a:t>
            </a:r>
            <a:r>
              <a:rPr lang="en-US" altLang="zh-CN" dirty="0"/>
              <a:t>,selection);</a:t>
            </a:r>
            <a:br>
              <a:rPr lang="en-US" altLang="zh-CN" dirty="0"/>
            </a:br>
            <a:r>
              <a:rPr lang="en-US" altLang="zh-CN" dirty="0"/>
              <a:t>        Cursor </a:t>
            </a:r>
            <a:r>
              <a:rPr lang="en-US" altLang="zh-CN" dirty="0" err="1"/>
              <a:t>cursor</a:t>
            </a:r>
            <a:r>
              <a:rPr lang="en-US" altLang="zh-CN" dirty="0"/>
              <a:t> = </a:t>
            </a:r>
            <a:r>
              <a:rPr lang="en-US" altLang="zh-CN" b="1" dirty="0" err="1">
                <a:solidFill>
                  <a:srgbClr val="660E7A"/>
                </a:solidFill>
                <a:effectLst/>
              </a:rPr>
              <a:t>resolver</a:t>
            </a:r>
            <a:r>
              <a:rPr lang="en-US" altLang="zh-CN" dirty="0" err="1"/>
              <a:t>.query</a:t>
            </a:r>
            <a:r>
              <a:rPr lang="en-US" altLang="zh-CN" dirty="0"/>
              <a:t>(</a:t>
            </a:r>
            <a:r>
              <a:rPr lang="en-US" altLang="zh-CN" dirty="0" err="1"/>
              <a:t>ConstantData.</a:t>
            </a:r>
            <a:r>
              <a:rPr lang="en-US" altLang="zh-CN" b="1" i="1" dirty="0" err="1">
                <a:solidFill>
                  <a:srgbClr val="660E7A"/>
                </a:solidFill>
                <a:effectLst/>
              </a:rPr>
              <a:t>CONTENT_URI</a:t>
            </a:r>
            <a:r>
              <a:rPr lang="en-US" altLang="zh-CN" dirty="0" err="1"/>
              <a:t>,</a:t>
            </a:r>
            <a:r>
              <a:rPr lang="en-US" altLang="zh-CN" b="1" dirty="0" err="1">
                <a:solidFill>
                  <a:srgbClr val="000080"/>
                </a:solidFill>
                <a:effectLst/>
              </a:rPr>
              <a:t>null</a:t>
            </a:r>
            <a:r>
              <a:rPr lang="en-US" altLang="zh-CN" dirty="0" err="1"/>
              <a:t>,selection,</a:t>
            </a:r>
            <a:r>
              <a:rPr lang="en-US" altLang="zh-CN" b="1" dirty="0" err="1">
                <a:solidFill>
                  <a:srgbClr val="000080"/>
                </a:solidFill>
                <a:effectLst/>
              </a:rPr>
              <a:t>null</a:t>
            </a:r>
            <a:r>
              <a:rPr lang="en-US" altLang="zh-CN" dirty="0" err="1"/>
              <a:t>,orderBy</a:t>
            </a:r>
            <a:r>
              <a:rPr lang="en-US" altLang="zh-CN" dirty="0"/>
              <a:t>);</a:t>
            </a:r>
            <a:br>
              <a:rPr lang="en-US" altLang="zh-CN" dirty="0"/>
            </a:br>
            <a:r>
              <a:rPr lang="en-US" altLang="zh-CN" dirty="0"/>
              <a:t>        </a:t>
            </a:r>
            <a:r>
              <a:rPr lang="en-US" altLang="zh-CN" dirty="0" err="1"/>
              <a:t>list.clear</a:t>
            </a:r>
            <a:r>
              <a:rPr lang="en-US" altLang="zh-CN" dirty="0"/>
              <a:t>();</a:t>
            </a:r>
            <a:br>
              <a:rPr lang="en-US" altLang="zh-CN" dirty="0"/>
            </a:br>
            <a:r>
              <a:rPr lang="en-US" altLang="zh-CN" dirty="0"/>
              <a:t>        </a:t>
            </a:r>
            <a:r>
              <a:rPr lang="en-US" altLang="zh-CN" b="1" dirty="0">
                <a:solidFill>
                  <a:srgbClr val="000080"/>
                </a:solidFill>
                <a:effectLst/>
              </a:rPr>
              <a:t>while</a:t>
            </a:r>
            <a:r>
              <a:rPr lang="en-US" altLang="zh-CN" dirty="0"/>
              <a:t>(</a:t>
            </a:r>
            <a:r>
              <a:rPr lang="en-US" altLang="zh-CN" dirty="0" err="1"/>
              <a:t>cursor.moveToNext</a:t>
            </a:r>
            <a:r>
              <a:rPr lang="en-US" altLang="zh-CN" dirty="0"/>
              <a:t>()){</a:t>
            </a:r>
            <a:br>
              <a:rPr lang="en-US" altLang="zh-CN" dirty="0"/>
            </a:br>
            <a:r>
              <a:rPr lang="en-US" altLang="zh-CN" dirty="0"/>
              <a:t>            HashMap map = </a:t>
            </a:r>
            <a:r>
              <a:rPr lang="en-US" altLang="zh-CN" b="1" dirty="0">
                <a:solidFill>
                  <a:srgbClr val="000080"/>
                </a:solidFill>
                <a:effectLst/>
              </a:rPr>
              <a:t>new </a:t>
            </a:r>
            <a:r>
              <a:rPr lang="en-US" altLang="zh-CN" dirty="0"/>
              <a:t>HashMap();</a:t>
            </a:r>
            <a:br>
              <a:rPr lang="en-US" altLang="zh-CN" dirty="0"/>
            </a:br>
            <a:r>
              <a:rPr lang="en-US" altLang="zh-CN" dirty="0"/>
              <a:t>            </a:t>
            </a:r>
            <a:r>
              <a:rPr lang="en-US" altLang="zh-CN" dirty="0" err="1"/>
              <a:t>map.put</a:t>
            </a:r>
            <a:r>
              <a:rPr lang="en-US" altLang="zh-CN" dirty="0"/>
              <a:t>(</a:t>
            </a:r>
            <a:r>
              <a:rPr lang="en-US" altLang="zh-CN" dirty="0" err="1"/>
              <a:t>ConstantData.</a:t>
            </a:r>
            <a:r>
              <a:rPr lang="en-US" altLang="zh-CN" b="1" i="1" dirty="0" err="1">
                <a:solidFill>
                  <a:srgbClr val="660E7A"/>
                </a:solidFill>
                <a:effectLst/>
              </a:rPr>
              <a:t>SID</a:t>
            </a:r>
            <a:r>
              <a:rPr lang="en-US" altLang="zh-CN" dirty="0" err="1"/>
              <a:t>,cursor.getInt</a:t>
            </a:r>
            <a:r>
              <a:rPr lang="en-US" altLang="zh-CN" dirty="0"/>
              <a:t>(</a:t>
            </a:r>
            <a:r>
              <a:rPr lang="en-US" altLang="zh-CN" dirty="0" err="1"/>
              <a:t>cursor.getColumnIndex</a:t>
            </a:r>
            <a:r>
              <a:rPr lang="en-US" altLang="zh-CN" dirty="0"/>
              <a:t>(</a:t>
            </a:r>
            <a:r>
              <a:rPr lang="en-US" altLang="zh-CN" dirty="0" err="1"/>
              <a:t>ConstantData.</a:t>
            </a:r>
            <a:r>
              <a:rPr lang="en-US" altLang="zh-CN" b="1" i="1" dirty="0" err="1">
                <a:solidFill>
                  <a:srgbClr val="660E7A"/>
                </a:solidFill>
                <a:effectLst/>
              </a:rPr>
              <a:t>SID</a:t>
            </a:r>
            <a:r>
              <a:rPr lang="en-US" altLang="zh-CN" dirty="0"/>
              <a:t>)));</a:t>
            </a:r>
            <a:br>
              <a:rPr lang="en-US" altLang="zh-CN" dirty="0"/>
            </a:br>
            <a:r>
              <a:rPr lang="en-US" altLang="zh-CN" dirty="0"/>
              <a:t>            </a:t>
            </a:r>
            <a:r>
              <a:rPr lang="en-US" altLang="zh-CN" dirty="0" err="1"/>
              <a:t>map.put</a:t>
            </a:r>
            <a:r>
              <a:rPr lang="en-US" altLang="zh-CN" dirty="0"/>
              <a:t>(</a:t>
            </a:r>
            <a:r>
              <a:rPr lang="en-US" altLang="zh-CN" dirty="0" err="1"/>
              <a:t>ConstantData.</a:t>
            </a:r>
            <a:r>
              <a:rPr lang="en-US" altLang="zh-CN" b="1" i="1" dirty="0" err="1">
                <a:solidFill>
                  <a:srgbClr val="660E7A"/>
                </a:solidFill>
                <a:effectLst/>
              </a:rPr>
              <a:t>STU_NO</a:t>
            </a:r>
            <a:r>
              <a:rPr lang="en-US" altLang="zh-CN" dirty="0" err="1"/>
              <a:t>,cursor.getString</a:t>
            </a:r>
            <a:r>
              <a:rPr lang="en-US" altLang="zh-CN" dirty="0"/>
              <a:t>(</a:t>
            </a:r>
            <a:r>
              <a:rPr lang="en-US" altLang="zh-CN" dirty="0" err="1"/>
              <a:t>cursor.getColumnIndex</a:t>
            </a:r>
            <a:r>
              <a:rPr lang="en-US" altLang="zh-CN" dirty="0"/>
              <a:t>(</a:t>
            </a:r>
            <a:r>
              <a:rPr lang="en-US" altLang="zh-CN" dirty="0" err="1"/>
              <a:t>ConstantData.</a:t>
            </a:r>
            <a:r>
              <a:rPr lang="en-US" altLang="zh-CN" b="1" i="1" dirty="0" err="1">
                <a:solidFill>
                  <a:srgbClr val="660E7A"/>
                </a:solidFill>
                <a:effectLst/>
              </a:rPr>
              <a:t>STU_NO</a:t>
            </a:r>
            <a:r>
              <a:rPr lang="en-US" altLang="zh-CN" dirty="0"/>
              <a:t>)));</a:t>
            </a:r>
            <a:br>
              <a:rPr lang="en-US" altLang="zh-CN" dirty="0"/>
            </a:br>
            <a:r>
              <a:rPr lang="en-US" altLang="zh-CN" dirty="0"/>
              <a:t>            </a:t>
            </a:r>
            <a:r>
              <a:rPr lang="en-US" altLang="zh-CN" dirty="0" err="1"/>
              <a:t>map.put</a:t>
            </a:r>
            <a:r>
              <a:rPr lang="en-US" altLang="zh-CN" dirty="0"/>
              <a:t>(</a:t>
            </a:r>
            <a:r>
              <a:rPr lang="en-US" altLang="zh-CN" dirty="0" err="1"/>
              <a:t>ConstantData.</a:t>
            </a:r>
            <a:r>
              <a:rPr lang="en-US" altLang="zh-CN" b="1" i="1" dirty="0" err="1">
                <a:solidFill>
                  <a:srgbClr val="660E7A"/>
                </a:solidFill>
                <a:effectLst/>
              </a:rPr>
              <a:t>NAME</a:t>
            </a:r>
            <a:r>
              <a:rPr lang="en-US" altLang="zh-CN" dirty="0" err="1"/>
              <a:t>,cursor.getString</a:t>
            </a:r>
            <a:r>
              <a:rPr lang="en-US" altLang="zh-CN" dirty="0"/>
              <a:t>(</a:t>
            </a:r>
            <a:r>
              <a:rPr lang="en-US" altLang="zh-CN" dirty="0" err="1"/>
              <a:t>cursor.getColumnIndex</a:t>
            </a:r>
            <a:r>
              <a:rPr lang="en-US" altLang="zh-CN" dirty="0"/>
              <a:t>(ConstantData.</a:t>
            </a:r>
            <a:r>
              <a:rPr lang="en-US" altLang="zh-CN" b="1" i="1" dirty="0">
                <a:solidFill>
                  <a:srgbClr val="660E7A"/>
                </a:solidFill>
                <a:effectLst/>
              </a:rPr>
              <a:t>NAME</a:t>
            </a:r>
            <a:r>
              <a:rPr lang="en-US" altLang="zh-CN" dirty="0"/>
              <a:t>)));</a:t>
            </a:r>
            <a:br>
              <a:rPr lang="en-US" altLang="zh-CN" dirty="0"/>
            </a:br>
            <a:r>
              <a:rPr lang="en-US" altLang="zh-CN" dirty="0"/>
              <a:t>            </a:t>
            </a:r>
            <a:r>
              <a:rPr lang="en-US" altLang="zh-CN" dirty="0" err="1"/>
              <a:t>map.put</a:t>
            </a:r>
            <a:r>
              <a:rPr lang="en-US" altLang="zh-CN" dirty="0"/>
              <a:t>(</a:t>
            </a:r>
            <a:r>
              <a:rPr lang="en-US" altLang="zh-CN" dirty="0" err="1"/>
              <a:t>ConstantData.</a:t>
            </a:r>
            <a:r>
              <a:rPr lang="en-US" altLang="zh-CN" b="1" i="1" dirty="0" err="1">
                <a:solidFill>
                  <a:srgbClr val="660E7A"/>
                </a:solidFill>
                <a:effectLst/>
              </a:rPr>
              <a:t>CLAZZ</a:t>
            </a:r>
            <a:r>
              <a:rPr lang="en-US" altLang="zh-CN" dirty="0" err="1"/>
              <a:t>,cursor.getString</a:t>
            </a:r>
            <a:r>
              <a:rPr lang="en-US" altLang="zh-CN" dirty="0"/>
              <a:t>(</a:t>
            </a:r>
            <a:r>
              <a:rPr lang="en-US" altLang="zh-CN" dirty="0" err="1"/>
              <a:t>cursor.getColumnIndex</a:t>
            </a:r>
            <a:r>
              <a:rPr lang="en-US" altLang="zh-CN" dirty="0"/>
              <a:t>(</a:t>
            </a:r>
            <a:r>
              <a:rPr lang="en-US" altLang="zh-CN" dirty="0" err="1"/>
              <a:t>ConstantData.</a:t>
            </a:r>
            <a:r>
              <a:rPr lang="en-US" altLang="zh-CN" b="1" i="1" dirty="0" err="1">
                <a:solidFill>
                  <a:srgbClr val="660E7A"/>
                </a:solidFill>
                <a:effectLst/>
              </a:rPr>
              <a:t>CLAZZ</a:t>
            </a:r>
            <a:r>
              <a:rPr lang="en-US" altLang="zh-CN" dirty="0"/>
              <a:t>)));</a:t>
            </a:r>
            <a:br>
              <a:rPr lang="en-US" altLang="zh-CN" dirty="0"/>
            </a:br>
            <a:r>
              <a:rPr lang="en-US" altLang="zh-CN" dirty="0"/>
              <a:t>            </a:t>
            </a:r>
            <a:r>
              <a:rPr lang="en-US" altLang="zh-CN" dirty="0" err="1"/>
              <a:t>map.put</a:t>
            </a:r>
            <a:r>
              <a:rPr lang="en-US" altLang="zh-CN" dirty="0"/>
              <a:t>(</a:t>
            </a:r>
            <a:r>
              <a:rPr lang="en-US" altLang="zh-CN" dirty="0" err="1"/>
              <a:t>ConstantData.</a:t>
            </a:r>
            <a:r>
              <a:rPr lang="en-US" altLang="zh-CN" b="1" i="1" dirty="0" err="1">
                <a:solidFill>
                  <a:srgbClr val="660E7A"/>
                </a:solidFill>
                <a:effectLst/>
              </a:rPr>
              <a:t>PUBLISH</a:t>
            </a:r>
            <a:r>
              <a:rPr lang="en-US" altLang="zh-CN" dirty="0" err="1"/>
              <a:t>,cursor.getString</a:t>
            </a:r>
            <a:r>
              <a:rPr lang="en-US" altLang="zh-CN" dirty="0"/>
              <a:t>(</a:t>
            </a:r>
            <a:r>
              <a:rPr lang="en-US" altLang="zh-CN" dirty="0" err="1"/>
              <a:t>cursor.getColumnIndex</a:t>
            </a:r>
            <a:r>
              <a:rPr lang="en-US" altLang="zh-CN" dirty="0"/>
              <a:t>(</a:t>
            </a:r>
            <a:r>
              <a:rPr lang="en-US" altLang="zh-CN" dirty="0" err="1"/>
              <a:t>ConstantData.</a:t>
            </a:r>
            <a:r>
              <a:rPr lang="en-US" altLang="zh-CN" b="1" i="1" dirty="0" err="1">
                <a:solidFill>
                  <a:srgbClr val="660E7A"/>
                </a:solidFill>
                <a:effectLst/>
              </a:rPr>
              <a:t>PUBLISH</a:t>
            </a:r>
            <a:r>
              <a:rPr lang="en-US" altLang="zh-CN" dirty="0"/>
              <a:t>)));</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StudentDao</a:t>
            </a:r>
            <a:r>
              <a:rPr lang="en-US" altLang="zh-CN" b="1" dirty="0">
                <a:solidFill>
                  <a:srgbClr val="008000"/>
                </a:solidFill>
                <a:effectLst/>
              </a:rPr>
              <a:t>"</a:t>
            </a:r>
            <a:r>
              <a:rPr lang="en-US" altLang="zh-CN" dirty="0"/>
              <a:t>,</a:t>
            </a:r>
            <a:r>
              <a:rPr lang="en-US" altLang="zh-CN" dirty="0" err="1"/>
              <a:t>map.get</a:t>
            </a:r>
            <a:r>
              <a:rPr lang="en-US" altLang="zh-CN" dirty="0"/>
              <a:t>(</a:t>
            </a:r>
            <a:r>
              <a:rPr lang="en-US" altLang="zh-CN" b="1" dirty="0">
                <a:solidFill>
                  <a:srgbClr val="008000"/>
                </a:solidFill>
                <a:effectLst/>
              </a:rPr>
              <a:t>"</a:t>
            </a:r>
            <a:r>
              <a:rPr lang="en-US" altLang="zh-CN" b="1" dirty="0" err="1">
                <a:solidFill>
                  <a:srgbClr val="008000"/>
                </a:solidFill>
                <a:effectLst/>
              </a:rPr>
              <a:t>sid</a:t>
            </a:r>
            <a:r>
              <a:rPr lang="en-US" altLang="zh-CN" b="1" dirty="0">
                <a:solidFill>
                  <a:srgbClr val="008000"/>
                </a:solidFill>
                <a:effectLst/>
              </a:rPr>
              <a:t>"</a:t>
            </a:r>
            <a:r>
              <a:rPr lang="en-US" altLang="zh-CN" dirty="0"/>
              <a:t>)+</a:t>
            </a:r>
            <a:r>
              <a:rPr lang="en-US" altLang="zh-CN" b="1" dirty="0">
                <a:solidFill>
                  <a:srgbClr val="008000"/>
                </a:solidFill>
                <a:effectLst/>
              </a:rPr>
              <a:t>","</a:t>
            </a:r>
            <a:r>
              <a:rPr lang="en-US" altLang="zh-CN" dirty="0"/>
              <a:t>+</a:t>
            </a:r>
            <a:r>
              <a:rPr lang="en-US" altLang="zh-CN" dirty="0" err="1"/>
              <a:t>map.get</a:t>
            </a:r>
            <a:r>
              <a:rPr lang="en-US" altLang="zh-CN" dirty="0"/>
              <a:t>(</a:t>
            </a:r>
            <a:r>
              <a:rPr lang="en-US" altLang="zh-CN" b="1" dirty="0">
                <a:solidFill>
                  <a:srgbClr val="008000"/>
                </a:solidFill>
                <a:effectLst/>
              </a:rPr>
              <a:t>"</a:t>
            </a:r>
            <a:r>
              <a:rPr lang="en-US" altLang="zh-CN" b="1" dirty="0" err="1">
                <a:solidFill>
                  <a:srgbClr val="008000"/>
                </a:solidFill>
                <a:effectLst/>
              </a:rPr>
              <a:t>stu_no</a:t>
            </a:r>
            <a:r>
              <a:rPr lang="en-US" altLang="zh-CN" b="1" dirty="0">
                <a:solidFill>
                  <a:srgbClr val="008000"/>
                </a:solidFill>
                <a:effectLst/>
              </a:rPr>
              <a:t>"</a:t>
            </a:r>
            <a:r>
              <a:rPr lang="en-US" altLang="zh-CN" dirty="0"/>
              <a:t>)+</a:t>
            </a:r>
            <a:r>
              <a:rPr lang="en-US" altLang="zh-CN" b="1" dirty="0">
                <a:solidFill>
                  <a:srgbClr val="008000"/>
                </a:solidFill>
                <a:effectLst/>
              </a:rPr>
              <a:t>","</a:t>
            </a:r>
            <a:r>
              <a:rPr lang="en-US" altLang="zh-CN" dirty="0"/>
              <a:t>+</a:t>
            </a:r>
            <a:r>
              <a:rPr lang="en-US" altLang="zh-CN" dirty="0" err="1"/>
              <a:t>map.get</a:t>
            </a:r>
            <a:r>
              <a:rPr lang="en-US" altLang="zh-CN" dirty="0"/>
              <a:t>(</a:t>
            </a:r>
            <a:r>
              <a:rPr lang="en-US" altLang="zh-CN" b="1" dirty="0">
                <a:solidFill>
                  <a:srgbClr val="008000"/>
                </a:solidFill>
                <a:effectLst/>
              </a:rPr>
              <a:t>"name"</a:t>
            </a:r>
            <a:r>
              <a:rPr lang="en-US" altLang="zh-CN" dirty="0"/>
              <a:t>)+</a:t>
            </a:r>
            <a:r>
              <a:rPr lang="en-US" altLang="zh-CN" b="1" dirty="0">
                <a:solidFill>
                  <a:srgbClr val="008000"/>
                </a:solidFill>
                <a:effectLst/>
              </a:rPr>
              <a:t>","</a:t>
            </a:r>
            <a:r>
              <a:rPr lang="en-US" altLang="zh-CN" dirty="0"/>
              <a:t>+</a:t>
            </a:r>
            <a:r>
              <a:rPr lang="en-US" altLang="zh-CN" dirty="0" err="1"/>
              <a:t>map.get</a:t>
            </a:r>
            <a:r>
              <a:rPr lang="en-US" altLang="zh-CN" dirty="0"/>
              <a:t>(</a:t>
            </a:r>
            <a:r>
              <a:rPr lang="en-US" altLang="zh-CN" b="1" dirty="0">
                <a:solidFill>
                  <a:srgbClr val="008000"/>
                </a:solidFill>
                <a:effectLst/>
              </a:rPr>
              <a:t>"</a:t>
            </a:r>
            <a:r>
              <a:rPr lang="en-US" altLang="zh-CN" b="1" dirty="0" err="1">
                <a:solidFill>
                  <a:srgbClr val="008000"/>
                </a:solidFill>
                <a:effectLst/>
              </a:rPr>
              <a:t>clazz</a:t>
            </a:r>
            <a:r>
              <a:rPr lang="en-US" altLang="zh-CN" b="1" dirty="0">
                <a:solidFill>
                  <a:srgbClr val="008000"/>
                </a:solidFill>
                <a:effectLst/>
              </a:rPr>
              <a:t>"</a:t>
            </a:r>
            <a:r>
              <a:rPr lang="en-US" altLang="zh-CN" dirty="0"/>
              <a:t>)+</a:t>
            </a:r>
            <a:r>
              <a:rPr lang="en-US" altLang="zh-CN" b="1" dirty="0">
                <a:solidFill>
                  <a:srgbClr val="008000"/>
                </a:solidFill>
                <a:effectLst/>
              </a:rPr>
              <a:t>","</a:t>
            </a:r>
            <a:r>
              <a:rPr lang="en-US" altLang="zh-CN" dirty="0"/>
              <a:t>+</a:t>
            </a:r>
            <a:r>
              <a:rPr lang="en-US" altLang="zh-CN" dirty="0" err="1"/>
              <a:t>map.get</a:t>
            </a:r>
            <a:r>
              <a:rPr lang="en-US" altLang="zh-CN" dirty="0"/>
              <a:t>(</a:t>
            </a:r>
            <a:r>
              <a:rPr lang="en-US" altLang="zh-CN" b="1" dirty="0">
                <a:solidFill>
                  <a:srgbClr val="008000"/>
                </a:solidFill>
                <a:effectLst/>
              </a:rPr>
              <a:t>"publish"</a:t>
            </a:r>
            <a:r>
              <a:rPr lang="en-US" altLang="zh-CN" dirty="0"/>
              <a:t>));</a:t>
            </a:r>
            <a:br>
              <a:rPr lang="en-US" altLang="zh-CN" dirty="0"/>
            </a:br>
            <a:r>
              <a:rPr lang="en-US" altLang="zh-CN" dirty="0"/>
              <a:t>            </a:t>
            </a:r>
            <a:r>
              <a:rPr lang="en-US" altLang="zh-CN" dirty="0" err="1"/>
              <a:t>list.add</a:t>
            </a:r>
            <a:r>
              <a:rPr lang="en-US" altLang="zh-CN" dirty="0"/>
              <a:t>(map);</a:t>
            </a:r>
            <a:br>
              <a:rPr lang="en-US" altLang="zh-CN" dirty="0"/>
            </a:br>
            <a:r>
              <a:rPr lang="en-US" altLang="zh-CN" dirty="0"/>
              <a:t>        }</a:t>
            </a:r>
            <a:br>
              <a:rPr lang="en-US" altLang="zh-CN" dirty="0"/>
            </a:br>
            <a:r>
              <a:rPr lang="en-US" altLang="zh-CN" dirty="0"/>
              <a:t>        </a:t>
            </a:r>
            <a:r>
              <a:rPr lang="en-US" altLang="zh-CN" dirty="0" err="1"/>
              <a:t>cursor.close</a:t>
            </a:r>
            <a:r>
              <a:rPr lang="en-US" altLang="zh-CN" dirty="0"/>
              <a:t>();</a:t>
            </a:r>
            <a:br>
              <a:rPr lang="en-US" altLang="zh-CN" dirty="0"/>
            </a:br>
            <a:r>
              <a:rPr lang="en-US" altLang="zh-CN" dirty="0"/>
              <a:t>        </a:t>
            </a:r>
            <a:r>
              <a:rPr lang="en-US" altLang="zh-CN" b="1" dirty="0">
                <a:solidFill>
                  <a:srgbClr val="000080"/>
                </a:solidFill>
                <a:effectLst/>
              </a:rPr>
              <a:t>return </a:t>
            </a:r>
            <a:r>
              <a:rPr lang="en-US" altLang="zh-CN" dirty="0"/>
              <a:t>list;</a:t>
            </a:r>
            <a:br>
              <a:rPr lang="en-US" altLang="zh-CN" dirty="0"/>
            </a:br>
            <a:r>
              <a:rPr lang="en-US" altLang="zh-CN" dirty="0"/>
              <a:t>    }</a:t>
            </a:r>
            <a:br>
              <a:rPr lang="en-US" altLang="zh-CN" dirty="0"/>
            </a:b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67</a:t>
            </a:fld>
            <a:endParaRPr lang="zh-CN" altLang="en-US"/>
          </a:p>
        </p:txBody>
      </p:sp>
    </p:spTree>
    <p:extLst>
      <p:ext uri="{BB962C8B-B14F-4D97-AF65-F5344CB8AC3E}">
        <p14:creationId xmlns:p14="http://schemas.microsoft.com/office/powerpoint/2010/main" val="1439244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应用程序通过</a:t>
            </a:r>
            <a:r>
              <a:rPr lang="en-US" altLang="zh-CN" dirty="0"/>
              <a:t>ContentProvider</a:t>
            </a:r>
            <a:r>
              <a:rPr lang="zh-CN" altLang="en-US" dirty="0"/>
              <a:t>暴露自己的数据，</a:t>
            </a:r>
            <a:r>
              <a:rPr lang="en-US" altLang="zh-CN" dirty="0"/>
              <a:t>B</a:t>
            </a:r>
            <a:r>
              <a:rPr lang="zh-CN" altLang="en-US" dirty="0"/>
              <a:t>应用程序通过</a:t>
            </a:r>
            <a:r>
              <a:rPr lang="en-US" altLang="zh-CN" dirty="0"/>
              <a:t>ContentResolver</a:t>
            </a:r>
            <a:r>
              <a:rPr lang="zh-CN" altLang="en-US" dirty="0"/>
              <a:t>操作</a:t>
            </a:r>
            <a:r>
              <a:rPr lang="en-US" altLang="zh-CN" dirty="0"/>
              <a:t>A</a:t>
            </a:r>
            <a:r>
              <a:rPr lang="zh-CN" altLang="en-US" dirty="0"/>
              <a:t>应用程序的数据，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A</a:t>
            </a:r>
            <a:r>
              <a:rPr lang="zh-CN" altLang="en-US" dirty="0"/>
              <a:t>应用程序的数据发生变化时，</a:t>
            </a:r>
            <a:r>
              <a:rPr lang="en-US" altLang="zh-CN" dirty="0"/>
              <a:t>A</a:t>
            </a:r>
            <a:r>
              <a:rPr lang="zh-CN" altLang="en-US" dirty="0"/>
              <a:t>应用程序调用</a:t>
            </a:r>
            <a:r>
              <a:rPr lang="en-US" altLang="zh-CN" dirty="0" err="1">
                <a:solidFill>
                  <a:srgbClr val="0033CC"/>
                </a:solidFill>
              </a:rPr>
              <a:t>notifyChange</a:t>
            </a:r>
            <a:r>
              <a:rPr lang="en-US" altLang="zh-CN" dirty="0">
                <a:solidFill>
                  <a:srgbClr val="0033CC"/>
                </a:solidFill>
              </a:rPr>
              <a:t>()</a:t>
            </a:r>
            <a:r>
              <a:rPr lang="zh-CN" altLang="en-US" dirty="0">
                <a:solidFill>
                  <a:srgbClr val="0033CC"/>
                </a:solidFill>
              </a:rPr>
              <a:t>方法</a:t>
            </a:r>
            <a:r>
              <a:rPr lang="zh-CN" altLang="en-US" dirty="0"/>
              <a:t>向消息中心发送消息，然后</a:t>
            </a:r>
            <a:r>
              <a:rPr lang="en-US" altLang="zh-CN" dirty="0"/>
              <a:t>C</a:t>
            </a:r>
            <a:r>
              <a:rPr lang="zh-CN" altLang="en-US" dirty="0"/>
              <a:t>应用程序观察到数据变化时，就会触发</a:t>
            </a:r>
            <a:r>
              <a:rPr lang="en-US" altLang="zh-CN" dirty="0">
                <a:solidFill>
                  <a:srgbClr val="0033CC"/>
                </a:solidFill>
              </a:rPr>
              <a:t>ContentObserver</a:t>
            </a:r>
            <a:r>
              <a:rPr lang="zh-CN" altLang="en-US" dirty="0">
                <a:solidFill>
                  <a:srgbClr val="0033CC"/>
                </a:solidFill>
              </a:rPr>
              <a:t>的</a:t>
            </a:r>
            <a:r>
              <a:rPr lang="en-US" altLang="zh-CN" dirty="0" err="1">
                <a:solidFill>
                  <a:srgbClr val="0033CC"/>
                </a:solidFill>
              </a:rPr>
              <a:t>onChange</a:t>
            </a:r>
            <a:r>
              <a:rPr lang="en-US" altLang="zh-CN" dirty="0">
                <a:solidFill>
                  <a:srgbClr val="0033CC"/>
                </a:solidFill>
              </a:rPr>
              <a:t>()</a:t>
            </a:r>
            <a:r>
              <a:rPr lang="zh-CN" altLang="en-US" dirty="0">
                <a:solidFill>
                  <a:srgbClr val="0033CC"/>
                </a:solidFill>
              </a:rPr>
              <a:t>方法</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71</a:t>
            </a:fld>
            <a:endParaRPr lang="zh-CN" altLang="en-US"/>
          </a:p>
        </p:txBody>
      </p:sp>
    </p:spTree>
    <p:extLst>
      <p:ext uri="{BB962C8B-B14F-4D97-AF65-F5344CB8AC3E}">
        <p14:creationId xmlns:p14="http://schemas.microsoft.com/office/powerpoint/2010/main" val="901909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73</a:t>
            </a:fld>
            <a:endParaRPr lang="zh-CN" altLang="en-US"/>
          </a:p>
        </p:txBody>
      </p:sp>
    </p:spTree>
    <p:extLst>
      <p:ext uri="{BB962C8B-B14F-4D97-AF65-F5344CB8AC3E}">
        <p14:creationId xmlns:p14="http://schemas.microsoft.com/office/powerpoint/2010/main" val="419887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80"/>
                </a:solidFill>
                <a:effectLst/>
              </a:rPr>
              <a:t>protected void </a:t>
            </a:r>
            <a:r>
              <a:rPr lang="en-US" altLang="zh-CN" dirty="0" err="1"/>
              <a:t>onCreate</a:t>
            </a:r>
            <a:r>
              <a:rPr lang="en-US" altLang="zh-CN" dirty="0"/>
              <a:t>(Bundle </a:t>
            </a:r>
            <a:r>
              <a:rPr lang="en-US" altLang="zh-CN" dirty="0" err="1"/>
              <a:t>savedInstanceState</a:t>
            </a:r>
            <a:r>
              <a:rPr lang="en-US" altLang="zh-CN" dirty="0"/>
              <a:t>) {</a:t>
            </a:r>
            <a:br>
              <a:rPr lang="en-US" altLang="zh-CN" dirty="0"/>
            </a:br>
            <a:r>
              <a:rPr lang="en-US" altLang="zh-CN" dirty="0"/>
              <a:t>    </a:t>
            </a:r>
            <a:r>
              <a:rPr lang="en-US" altLang="zh-CN" b="1" dirty="0" err="1">
                <a:solidFill>
                  <a:srgbClr val="000080"/>
                </a:solidFill>
                <a:effectLst/>
              </a:rPr>
              <a:t>super</a:t>
            </a:r>
            <a:r>
              <a:rPr lang="en-US" altLang="zh-CN" dirty="0" err="1"/>
              <a:t>.onCreate</a:t>
            </a:r>
            <a:r>
              <a:rPr lang="en-US" altLang="zh-CN" dirty="0"/>
              <a:t>(</a:t>
            </a:r>
            <a:r>
              <a:rPr lang="en-US" altLang="zh-CN" dirty="0" err="1"/>
              <a:t>savedInstanceState</a:t>
            </a:r>
            <a:r>
              <a:rPr lang="en-US" altLang="zh-CN" dirty="0"/>
              <a:t>);</a:t>
            </a:r>
            <a:br>
              <a:rPr lang="en-US" altLang="zh-CN" dirty="0"/>
            </a:br>
            <a:r>
              <a:rPr lang="en-US" altLang="zh-CN" dirty="0"/>
              <a:t>    </a:t>
            </a:r>
            <a:r>
              <a:rPr lang="en-US" altLang="zh-CN" dirty="0" err="1"/>
              <a:t>setContentView</a:t>
            </a:r>
            <a:r>
              <a:rPr lang="en-US" altLang="zh-CN" dirty="0"/>
              <a:t>(</a:t>
            </a:r>
            <a:r>
              <a:rPr lang="en-US" altLang="zh-CN" dirty="0" err="1"/>
              <a:t>R.layout.</a:t>
            </a:r>
            <a:r>
              <a:rPr lang="en-US" altLang="zh-CN" b="1" i="1" dirty="0" err="1">
                <a:solidFill>
                  <a:srgbClr val="660E7A"/>
                </a:solidFill>
                <a:effectLst/>
              </a:rPr>
              <a:t>activity_main</a:t>
            </a:r>
            <a:r>
              <a:rPr lang="en-US" altLang="zh-CN" dirty="0"/>
              <a:t>);</a:t>
            </a:r>
            <a:br>
              <a:rPr lang="en-US" altLang="zh-CN" dirty="0"/>
            </a:br>
            <a:r>
              <a:rPr lang="en-US" altLang="zh-CN" dirty="0"/>
              <a:t>    </a:t>
            </a:r>
            <a:r>
              <a:rPr lang="en-US" altLang="zh-CN" b="1" dirty="0" err="1">
                <a:solidFill>
                  <a:srgbClr val="660E7A"/>
                </a:solidFill>
                <a:effectLst/>
              </a:rPr>
              <a:t>tvSms</a:t>
            </a:r>
            <a:r>
              <a:rPr lang="en-US" altLang="zh-CN" b="1" dirty="0">
                <a:solidFill>
                  <a:srgbClr val="660E7A"/>
                </a:solidFill>
                <a:effectLst/>
              </a:rPr>
              <a:t> </a:t>
            </a:r>
            <a:r>
              <a:rPr lang="en-US" altLang="zh-CN" dirty="0"/>
              <a:t>= (</a:t>
            </a:r>
            <a:r>
              <a:rPr lang="en-US" altLang="zh-CN" dirty="0" err="1"/>
              <a:t>TextView</a:t>
            </a:r>
            <a:r>
              <a:rPr lang="en-US" altLang="zh-CN" dirty="0"/>
              <a:t>) </a:t>
            </a:r>
            <a:r>
              <a:rPr lang="en-US" altLang="zh-CN" dirty="0" err="1"/>
              <a:t>findViewById</a:t>
            </a:r>
            <a:r>
              <a:rPr lang="en-US" altLang="zh-CN" dirty="0"/>
              <a:t>(</a:t>
            </a:r>
            <a:r>
              <a:rPr lang="en-US" altLang="zh-CN" dirty="0" err="1"/>
              <a:t>R.id.</a:t>
            </a:r>
            <a:r>
              <a:rPr lang="en-US" altLang="zh-CN" b="1" i="1" dirty="0" err="1">
                <a:solidFill>
                  <a:srgbClr val="660E7A"/>
                </a:solidFill>
                <a:effectLst/>
              </a:rPr>
              <a:t>tv_sms</a:t>
            </a:r>
            <a:r>
              <a:rPr lang="en-US" altLang="zh-CN" dirty="0"/>
              <a:t>);</a:t>
            </a:r>
            <a:br>
              <a:rPr lang="en-US" altLang="zh-CN" dirty="0"/>
            </a:br>
            <a:r>
              <a:rPr lang="en-US" altLang="zh-CN" dirty="0"/>
              <a:t>    </a:t>
            </a:r>
            <a:r>
              <a:rPr lang="en-US" altLang="zh-CN" b="1" dirty="0" err="1">
                <a:solidFill>
                  <a:srgbClr val="660E7A"/>
                </a:solidFill>
                <a:effectLst/>
              </a:rPr>
              <a:t>tvDes</a:t>
            </a:r>
            <a:r>
              <a:rPr lang="en-US" altLang="zh-CN" b="1" dirty="0">
                <a:solidFill>
                  <a:srgbClr val="660E7A"/>
                </a:solidFill>
                <a:effectLst/>
              </a:rPr>
              <a:t> </a:t>
            </a:r>
            <a:r>
              <a:rPr lang="en-US" altLang="zh-CN" dirty="0"/>
              <a:t>= (</a:t>
            </a:r>
            <a:r>
              <a:rPr lang="en-US" altLang="zh-CN" dirty="0" err="1"/>
              <a:t>TextView</a:t>
            </a:r>
            <a:r>
              <a:rPr lang="en-US" altLang="zh-CN" dirty="0"/>
              <a:t>) </a:t>
            </a:r>
            <a:r>
              <a:rPr lang="en-US" altLang="zh-CN" dirty="0" err="1"/>
              <a:t>findViewById</a:t>
            </a:r>
            <a:r>
              <a:rPr lang="en-US" altLang="zh-CN" dirty="0"/>
              <a:t>(</a:t>
            </a:r>
            <a:r>
              <a:rPr lang="en-US" altLang="zh-CN" dirty="0" err="1"/>
              <a:t>R.id.</a:t>
            </a:r>
            <a:r>
              <a:rPr lang="en-US" altLang="zh-CN" b="1" i="1" dirty="0" err="1">
                <a:solidFill>
                  <a:srgbClr val="660E7A"/>
                </a:solidFill>
                <a:effectLst/>
              </a:rPr>
              <a:t>tv_des</a:t>
            </a:r>
            <a:r>
              <a:rPr lang="en-US" altLang="zh-CN" dirty="0"/>
              <a:t>);</a:t>
            </a:r>
            <a:br>
              <a:rPr lang="en-US" altLang="zh-CN" dirty="0"/>
            </a:br>
            <a:r>
              <a:rPr lang="en-US" altLang="zh-CN" dirty="0"/>
              <a:t>    </a:t>
            </a:r>
            <a:r>
              <a:rPr lang="en-US" altLang="zh-CN" b="1" dirty="0" err="1">
                <a:solidFill>
                  <a:srgbClr val="660E7A"/>
                </a:solidFill>
                <a:effectLst/>
              </a:rPr>
              <a:t>smsInfos</a:t>
            </a:r>
            <a:r>
              <a:rPr lang="en-US" altLang="zh-CN" b="1" dirty="0">
                <a:solidFill>
                  <a:srgbClr val="660E7A"/>
                </a:solidFill>
                <a:effectLst/>
              </a:rPr>
              <a:t> </a:t>
            </a:r>
            <a:r>
              <a:rPr lang="en-US" altLang="zh-CN" dirty="0"/>
              <a:t>= </a:t>
            </a:r>
            <a:r>
              <a:rPr lang="en-US" altLang="zh-CN" b="1" dirty="0">
                <a:solidFill>
                  <a:srgbClr val="000080"/>
                </a:solidFill>
                <a:effectLst/>
              </a:rPr>
              <a:t>new </a:t>
            </a:r>
            <a:r>
              <a:rPr lang="en-US" altLang="zh-CN" dirty="0" err="1"/>
              <a:t>ArrayList</a:t>
            </a:r>
            <a:r>
              <a:rPr lang="en-US" altLang="zh-CN" dirty="0"/>
              <a:t>&lt;</a:t>
            </a:r>
            <a:r>
              <a:rPr lang="en-US" altLang="zh-CN" dirty="0" err="1"/>
              <a:t>SmsInfo</a:t>
            </a:r>
            <a:r>
              <a:rPr lang="en-US" altLang="zh-CN" dirty="0"/>
              <a:t>&gt;();</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查看短消息</a:t>
            </a:r>
            <a:br>
              <a:rPr lang="zh-CN" altLang="en-US" i="1" dirty="0">
                <a:solidFill>
                  <a:srgbClr val="808080"/>
                </a:solidFill>
                <a:effectLst/>
              </a:rPr>
            </a:br>
            <a:r>
              <a:rPr lang="zh-CN" altLang="en-US" i="1" dirty="0">
                <a:solidFill>
                  <a:srgbClr val="808080"/>
                </a:solidFill>
                <a:effectLst/>
              </a:rPr>
              <a:t>    </a:t>
            </a:r>
            <a:r>
              <a:rPr lang="en-US" altLang="zh-CN" b="1" dirty="0" err="1">
                <a:solidFill>
                  <a:srgbClr val="660E7A"/>
                </a:solidFill>
                <a:effectLst/>
              </a:rPr>
              <a:t>btnSms_view</a:t>
            </a:r>
            <a:r>
              <a:rPr lang="en-US" altLang="zh-CN" b="1" dirty="0">
                <a:solidFill>
                  <a:srgbClr val="660E7A"/>
                </a:solidFill>
                <a:effectLst/>
              </a:rPr>
              <a:t> </a:t>
            </a:r>
            <a:r>
              <a:rPr lang="en-US" altLang="zh-CN" dirty="0"/>
              <a:t>= (Button) </a:t>
            </a:r>
            <a:r>
              <a:rPr lang="en-US" altLang="zh-CN" dirty="0" err="1"/>
              <a:t>findViewById</a:t>
            </a:r>
            <a:r>
              <a:rPr lang="en-US" altLang="zh-CN" dirty="0"/>
              <a:t>(</a:t>
            </a:r>
            <a:r>
              <a:rPr lang="en-US" altLang="zh-CN" dirty="0" err="1"/>
              <a:t>R.id.</a:t>
            </a:r>
            <a:r>
              <a:rPr lang="en-US" altLang="zh-CN" b="1" i="1" dirty="0" err="1">
                <a:solidFill>
                  <a:srgbClr val="660E7A"/>
                </a:solidFill>
                <a:effectLst/>
              </a:rPr>
              <a:t>btn_sms_view</a:t>
            </a:r>
            <a:r>
              <a:rPr lang="en-US" altLang="zh-CN" dirty="0"/>
              <a:t>);</a:t>
            </a:r>
            <a:br>
              <a:rPr lang="en-US" altLang="zh-CN" dirty="0"/>
            </a:br>
            <a:r>
              <a:rPr lang="en-US" altLang="zh-CN" dirty="0"/>
              <a:t>    </a:t>
            </a:r>
            <a:r>
              <a:rPr lang="en-US" altLang="zh-CN" b="1" dirty="0" err="1">
                <a:solidFill>
                  <a:srgbClr val="660E7A"/>
                </a:solidFill>
                <a:effectLst/>
              </a:rPr>
              <a:t>btnSms_view</a:t>
            </a:r>
            <a:r>
              <a:rPr lang="en-US" altLang="zh-CN" dirty="0" err="1"/>
              <a:t>.setOnClickListener</a:t>
            </a:r>
            <a:r>
              <a:rPr lang="en-US" altLang="zh-CN" dirty="0"/>
              <a:t>(</a:t>
            </a:r>
            <a:r>
              <a:rPr lang="en-US" altLang="zh-CN" b="1" dirty="0">
                <a:solidFill>
                  <a:srgbClr val="000080"/>
                </a:solidFill>
                <a:effectLst/>
              </a:rPr>
              <a:t>new </a:t>
            </a:r>
            <a:r>
              <a:rPr lang="en-US" altLang="zh-CN" dirty="0" err="1"/>
              <a:t>Button.OnClickListener</a:t>
            </a:r>
            <a:r>
              <a:rPr lang="en-US" altLang="zh-CN" dirty="0"/>
              <a:t>(){</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onClick</a:t>
            </a:r>
            <a:r>
              <a:rPr lang="en-US" altLang="zh-CN" dirty="0"/>
              <a:t>(View v) {</a:t>
            </a:r>
            <a:br>
              <a:rPr lang="en-US" altLang="zh-CN" dirty="0"/>
            </a:br>
            <a:r>
              <a:rPr lang="en-US" altLang="zh-CN" dirty="0"/>
              <a:t>            </a:t>
            </a:r>
            <a:r>
              <a:rPr lang="en-US" altLang="zh-CN" dirty="0" err="1"/>
              <a:t>askGetSMSPermission</a:t>
            </a:r>
            <a:r>
              <a:rPr lang="en-US" altLang="zh-CN" dirty="0"/>
              <a:t>();</a:t>
            </a:r>
            <a:r>
              <a:rPr lang="en-US" altLang="zh-CN" i="1" dirty="0">
                <a:solidFill>
                  <a:srgbClr val="808080"/>
                </a:solidFill>
                <a:effectLst/>
              </a:rPr>
              <a:t>//</a:t>
            </a:r>
            <a:r>
              <a:rPr lang="zh-CN" altLang="en-US" i="1" dirty="0">
                <a:solidFill>
                  <a:srgbClr val="808080"/>
                </a:solidFill>
                <a:effectLst/>
              </a:rPr>
              <a:t>调用方法，申请读权限</a:t>
            </a:r>
            <a:br>
              <a:rPr lang="zh-CN" altLang="en-US" i="1" dirty="0">
                <a:solidFill>
                  <a:srgbClr val="808080"/>
                </a:solidFill>
                <a:effectLst/>
              </a:rPr>
            </a:br>
            <a:r>
              <a:rPr lang="zh-CN" altLang="en-US" i="1" dirty="0">
                <a:solidFill>
                  <a:srgbClr val="808080"/>
                </a:solidFill>
                <a:effectLst/>
              </a:rPr>
              <a:t>        </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备份短消息</a:t>
            </a:r>
            <a:br>
              <a:rPr lang="zh-CN" altLang="en-US" i="1" dirty="0">
                <a:solidFill>
                  <a:srgbClr val="808080"/>
                </a:solidFill>
                <a:effectLst/>
              </a:rPr>
            </a:br>
            <a:r>
              <a:rPr lang="zh-CN" altLang="en-US" i="1" dirty="0">
                <a:solidFill>
                  <a:srgbClr val="808080"/>
                </a:solidFill>
                <a:effectLst/>
              </a:rPr>
              <a:t>    </a:t>
            </a:r>
            <a:r>
              <a:rPr lang="en-US" altLang="zh-CN" b="1" dirty="0" err="1">
                <a:solidFill>
                  <a:srgbClr val="660E7A"/>
                </a:solidFill>
                <a:effectLst/>
              </a:rPr>
              <a:t>btnSms_bck</a:t>
            </a:r>
            <a:r>
              <a:rPr lang="en-US" altLang="zh-CN" b="1" dirty="0">
                <a:solidFill>
                  <a:srgbClr val="660E7A"/>
                </a:solidFill>
                <a:effectLst/>
              </a:rPr>
              <a:t> </a:t>
            </a:r>
            <a:r>
              <a:rPr lang="en-US" altLang="zh-CN" dirty="0"/>
              <a:t>= (Button) </a:t>
            </a:r>
            <a:r>
              <a:rPr lang="en-US" altLang="zh-CN" dirty="0" err="1"/>
              <a:t>findViewById</a:t>
            </a:r>
            <a:r>
              <a:rPr lang="en-US" altLang="zh-CN" dirty="0"/>
              <a:t>(</a:t>
            </a:r>
            <a:r>
              <a:rPr lang="en-US" altLang="zh-CN" dirty="0" err="1"/>
              <a:t>R.id.</a:t>
            </a:r>
            <a:r>
              <a:rPr lang="en-US" altLang="zh-CN" b="1" i="1" dirty="0" err="1">
                <a:solidFill>
                  <a:srgbClr val="660E7A"/>
                </a:solidFill>
                <a:effectLst/>
              </a:rPr>
              <a:t>btn_sms_backup</a:t>
            </a:r>
            <a:r>
              <a:rPr lang="en-US" altLang="zh-CN" dirty="0"/>
              <a:t>);</a:t>
            </a:r>
            <a:br>
              <a:rPr lang="en-US" altLang="zh-CN" dirty="0"/>
            </a:br>
            <a:r>
              <a:rPr lang="en-US" altLang="zh-CN" dirty="0"/>
              <a:t>    </a:t>
            </a:r>
            <a:r>
              <a:rPr lang="en-US" altLang="zh-CN" b="1" dirty="0" err="1">
                <a:solidFill>
                  <a:srgbClr val="660E7A"/>
                </a:solidFill>
                <a:effectLst/>
              </a:rPr>
              <a:t>btnSms_bck</a:t>
            </a:r>
            <a:r>
              <a:rPr lang="en-US" altLang="zh-CN" dirty="0" err="1"/>
              <a:t>.setOnClickListener</a:t>
            </a:r>
            <a:r>
              <a:rPr lang="en-US" altLang="zh-CN" dirty="0"/>
              <a:t>(</a:t>
            </a:r>
            <a:r>
              <a:rPr lang="en-US" altLang="zh-CN" b="1" dirty="0">
                <a:solidFill>
                  <a:srgbClr val="000080"/>
                </a:solidFill>
                <a:effectLst/>
              </a:rPr>
              <a:t>new </a:t>
            </a:r>
            <a:r>
              <a:rPr lang="en-US" altLang="zh-CN" dirty="0" err="1"/>
              <a:t>View.OnClickListener</a:t>
            </a:r>
            <a:r>
              <a:rPr lang="en-US" altLang="zh-CN" dirty="0"/>
              <a:t>() {</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onClick</a:t>
            </a:r>
            <a:r>
              <a:rPr lang="en-US" altLang="zh-CN" dirty="0"/>
              <a:t>(View view) {</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back"</a:t>
            </a:r>
            <a:r>
              <a:rPr lang="en-US" altLang="zh-CN" dirty="0" err="1"/>
              <a:t>,</a:t>
            </a:r>
            <a:r>
              <a:rPr lang="en-US" altLang="zh-CN" b="1" dirty="0" err="1">
                <a:solidFill>
                  <a:srgbClr val="008000"/>
                </a:solidFill>
                <a:effectLst/>
              </a:rPr>
              <a:t>"onclick</a:t>
            </a:r>
            <a:r>
              <a:rPr lang="en-US" altLang="zh-CN" b="1" dirty="0">
                <a:solidFill>
                  <a:srgbClr val="008000"/>
                </a:solidFill>
                <a:effectLst/>
              </a:rPr>
              <a:t>"</a:t>
            </a:r>
            <a:r>
              <a:rPr lang="en-US" altLang="zh-CN" dirty="0"/>
              <a:t>);</a:t>
            </a:r>
            <a:br>
              <a:rPr lang="en-US" altLang="zh-CN" dirty="0"/>
            </a:br>
            <a:r>
              <a:rPr lang="en-US" altLang="zh-CN" dirty="0"/>
              <a:t>            </a:t>
            </a:r>
            <a:r>
              <a:rPr lang="en-US" altLang="zh-CN" dirty="0" err="1"/>
              <a:t>askBkSMSPermission</a:t>
            </a:r>
            <a:r>
              <a:rPr lang="en-US" altLang="zh-CN" dirty="0"/>
              <a:t>();</a:t>
            </a:r>
            <a:br>
              <a:rPr lang="en-US" altLang="zh-CN" dirty="0"/>
            </a:b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监控发送出去的短消息</a:t>
            </a:r>
            <a:br>
              <a:rPr lang="zh-CN" altLang="en-US" i="1" dirty="0">
                <a:solidFill>
                  <a:srgbClr val="808080"/>
                </a:solidFill>
                <a:effectLst/>
              </a:rPr>
            </a:br>
            <a:r>
              <a:rPr lang="zh-CN" altLang="en-US" i="1" dirty="0">
                <a:solidFill>
                  <a:srgbClr val="808080"/>
                </a:solidFill>
                <a:effectLst/>
              </a:rPr>
              <a:t>    </a:t>
            </a:r>
            <a:r>
              <a:rPr lang="en-US" altLang="zh-CN" b="1" dirty="0" err="1">
                <a:solidFill>
                  <a:srgbClr val="660E7A"/>
                </a:solidFill>
                <a:effectLst/>
              </a:rPr>
              <a:t>btnSms_obv</a:t>
            </a:r>
            <a:r>
              <a:rPr lang="en-US" altLang="zh-CN" b="1" dirty="0">
                <a:solidFill>
                  <a:srgbClr val="660E7A"/>
                </a:solidFill>
                <a:effectLst/>
              </a:rPr>
              <a:t> </a:t>
            </a:r>
            <a:r>
              <a:rPr lang="en-US" altLang="zh-CN" dirty="0"/>
              <a:t>= (Button) </a:t>
            </a:r>
            <a:r>
              <a:rPr lang="en-US" altLang="zh-CN" dirty="0" err="1"/>
              <a:t>findViewById</a:t>
            </a:r>
            <a:r>
              <a:rPr lang="en-US" altLang="zh-CN" dirty="0"/>
              <a:t>(</a:t>
            </a:r>
            <a:r>
              <a:rPr lang="en-US" altLang="zh-CN" dirty="0" err="1"/>
              <a:t>R.id.</a:t>
            </a:r>
            <a:r>
              <a:rPr lang="en-US" altLang="zh-CN" b="1" i="1" dirty="0" err="1">
                <a:solidFill>
                  <a:srgbClr val="660E7A"/>
                </a:solidFill>
                <a:effectLst/>
              </a:rPr>
              <a:t>btn_sms_obv</a:t>
            </a:r>
            <a:r>
              <a:rPr lang="en-US" altLang="zh-CN" dirty="0"/>
              <a:t>);</a:t>
            </a:r>
            <a:br>
              <a:rPr lang="en-US" altLang="zh-CN" dirty="0"/>
            </a:br>
            <a:r>
              <a:rPr lang="en-US" altLang="zh-CN" dirty="0"/>
              <a:t>    </a:t>
            </a:r>
            <a:r>
              <a:rPr lang="en-US" altLang="zh-CN" b="1" dirty="0" err="1">
                <a:solidFill>
                  <a:srgbClr val="660E7A"/>
                </a:solidFill>
                <a:effectLst/>
              </a:rPr>
              <a:t>btnSms_obv</a:t>
            </a:r>
            <a:r>
              <a:rPr lang="en-US" altLang="zh-CN" dirty="0" err="1"/>
              <a:t>.setOnClickListener</a:t>
            </a:r>
            <a:r>
              <a:rPr lang="en-US" altLang="zh-CN" dirty="0"/>
              <a:t>(</a:t>
            </a:r>
            <a:r>
              <a:rPr lang="en-US" altLang="zh-CN" b="1" dirty="0">
                <a:solidFill>
                  <a:srgbClr val="000080"/>
                </a:solidFill>
                <a:effectLst/>
              </a:rPr>
              <a:t>new </a:t>
            </a:r>
            <a:r>
              <a:rPr lang="en-US" altLang="zh-CN" dirty="0" err="1"/>
              <a:t>View.OnClickListener</a:t>
            </a:r>
            <a:r>
              <a:rPr lang="en-US" altLang="zh-CN" dirty="0"/>
              <a:t>() {</a:t>
            </a:r>
            <a:br>
              <a:rPr lang="en-US" altLang="zh-CN" dirty="0"/>
            </a:br>
            <a:r>
              <a:rPr lang="en-US" altLang="zh-CN" dirty="0"/>
              <a:t>        </a:t>
            </a:r>
            <a:r>
              <a:rPr lang="en-US" altLang="zh-CN" dirty="0">
                <a:solidFill>
                  <a:srgbClr val="808000"/>
                </a:solidFill>
                <a:effectLst/>
              </a:rPr>
              <a:t>@Override</a:t>
            </a:r>
            <a:br>
              <a:rPr lang="en-US" altLang="zh-CN" dirty="0">
                <a:solidFill>
                  <a:srgbClr val="808000"/>
                </a:solidFill>
                <a:effectLst/>
              </a:rPr>
            </a:br>
            <a:r>
              <a:rPr lang="en-US" altLang="zh-CN" dirty="0">
                <a:solidFill>
                  <a:srgbClr val="808000"/>
                </a:solidFill>
                <a:effectLst/>
              </a:rPr>
              <a:t>        </a:t>
            </a:r>
            <a:r>
              <a:rPr lang="en-US" altLang="zh-CN" b="1" dirty="0">
                <a:solidFill>
                  <a:srgbClr val="000080"/>
                </a:solidFill>
                <a:effectLst/>
              </a:rPr>
              <a:t>public void </a:t>
            </a:r>
            <a:r>
              <a:rPr lang="en-US" altLang="zh-CN" dirty="0" err="1"/>
              <a:t>onClick</a:t>
            </a:r>
            <a:r>
              <a:rPr lang="en-US" altLang="zh-CN" dirty="0"/>
              <a:t>(View view) {</a:t>
            </a:r>
            <a:br>
              <a:rPr lang="en-US" altLang="zh-CN" dirty="0"/>
            </a:br>
            <a:r>
              <a:rPr lang="en-US" altLang="zh-CN" dirty="0"/>
              <a:t>            </a:t>
            </a:r>
            <a:r>
              <a:rPr lang="en-US" altLang="zh-CN" dirty="0" err="1"/>
              <a:t>Log.</a:t>
            </a:r>
            <a:r>
              <a:rPr lang="en-US" altLang="zh-CN" i="1" dirty="0" err="1">
                <a:effectLst/>
              </a:rPr>
              <a:t>e</a:t>
            </a:r>
            <a:r>
              <a:rPr lang="en-US" altLang="zh-CN" dirty="0"/>
              <a:t>(</a:t>
            </a:r>
            <a:r>
              <a:rPr lang="en-US" altLang="zh-CN" b="1" dirty="0">
                <a:solidFill>
                  <a:srgbClr val="008000"/>
                </a:solidFill>
                <a:effectLst/>
              </a:rPr>
              <a:t>"</a:t>
            </a:r>
            <a:r>
              <a:rPr lang="en-US" altLang="zh-CN" b="1" dirty="0" err="1">
                <a:solidFill>
                  <a:srgbClr val="008000"/>
                </a:solidFill>
                <a:effectLst/>
              </a:rPr>
              <a:t>obv</a:t>
            </a:r>
            <a:r>
              <a:rPr lang="en-US" altLang="zh-CN" b="1" dirty="0">
                <a:solidFill>
                  <a:srgbClr val="008000"/>
                </a:solidFill>
                <a:effectLst/>
              </a:rPr>
              <a:t>"</a:t>
            </a:r>
            <a:r>
              <a:rPr lang="en-US" altLang="zh-CN" dirty="0"/>
              <a:t>,</a:t>
            </a:r>
            <a:r>
              <a:rPr lang="en-US" altLang="zh-CN" b="1" dirty="0">
                <a:solidFill>
                  <a:srgbClr val="008000"/>
                </a:solidFill>
                <a:effectLst/>
              </a:rPr>
              <a:t>"onclick"</a:t>
            </a:r>
            <a:r>
              <a:rPr lang="en-US" altLang="zh-CN" dirty="0"/>
              <a:t>);</a:t>
            </a:r>
            <a:br>
              <a:rPr lang="en-US" altLang="zh-CN" dirty="0"/>
            </a:br>
            <a:r>
              <a:rPr lang="en-US" altLang="zh-CN" dirty="0"/>
              <a:t>            </a:t>
            </a:r>
            <a:r>
              <a:rPr lang="en-US" altLang="zh-CN" dirty="0" err="1"/>
              <a:t>askOutSMSPermission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76</a:t>
            </a:fld>
            <a:endParaRPr lang="zh-CN" altLang="en-US"/>
          </a:p>
        </p:txBody>
      </p:sp>
    </p:spTree>
    <p:extLst>
      <p:ext uri="{BB962C8B-B14F-4D97-AF65-F5344CB8AC3E}">
        <p14:creationId xmlns:p14="http://schemas.microsoft.com/office/powerpoint/2010/main" val="408891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solidFill>
                  <a:srgbClr val="808080"/>
                </a:solidFill>
                <a:effectLst/>
              </a:rPr>
              <a:t>/*</a:t>
            </a:r>
            <a:r>
              <a:rPr lang="zh-CN" altLang="en-US" i="1" dirty="0">
                <a:solidFill>
                  <a:srgbClr val="808080"/>
                </a:solidFill>
                <a:effectLst/>
              </a:rPr>
              <a:t>运行时权限处理的回调，处理用户授权结果*</a:t>
            </a:r>
            <a:r>
              <a:rPr lang="en-US" altLang="zh-CN" i="1" dirty="0">
                <a:solidFill>
                  <a:srgbClr val="808080"/>
                </a:solidFill>
                <a:effectLst/>
              </a:rPr>
              <a:t>/</a:t>
            </a:r>
            <a:br>
              <a:rPr lang="en-US" altLang="zh-CN" i="1" dirty="0">
                <a:solidFill>
                  <a:srgbClr val="808080"/>
                </a:solidFill>
                <a:effectLst/>
              </a:rPr>
            </a:br>
            <a:r>
              <a:rPr lang="en-US" altLang="zh-CN" dirty="0">
                <a:solidFill>
                  <a:srgbClr val="808000"/>
                </a:solidFill>
                <a:effectLst/>
              </a:rPr>
              <a:t>@Override</a:t>
            </a:r>
            <a:br>
              <a:rPr lang="en-US" altLang="zh-CN" dirty="0">
                <a:solidFill>
                  <a:srgbClr val="808000"/>
                </a:solidFill>
                <a:effectLst/>
              </a:rPr>
            </a:br>
            <a:r>
              <a:rPr lang="en-US" altLang="zh-CN" b="1" dirty="0">
                <a:solidFill>
                  <a:srgbClr val="000080"/>
                </a:solidFill>
                <a:effectLst/>
              </a:rPr>
              <a:t>public void </a:t>
            </a:r>
            <a:r>
              <a:rPr lang="en-US" altLang="zh-CN" dirty="0" err="1"/>
              <a:t>onRequestPermissionsResult</a:t>
            </a:r>
            <a:r>
              <a:rPr lang="en-US" altLang="zh-CN" dirty="0"/>
              <a:t>(</a:t>
            </a:r>
            <a:r>
              <a:rPr lang="en-US" altLang="zh-CN" b="1" dirty="0">
                <a:solidFill>
                  <a:srgbClr val="000080"/>
                </a:solidFill>
                <a:effectLst/>
              </a:rPr>
              <a:t>int </a:t>
            </a:r>
            <a:r>
              <a:rPr lang="en-US" altLang="zh-CN" dirty="0" err="1"/>
              <a:t>requestCode</a:t>
            </a:r>
            <a:r>
              <a:rPr lang="en-US" altLang="zh-CN" dirty="0"/>
              <a:t>, String[] permissions, </a:t>
            </a:r>
            <a:r>
              <a:rPr lang="en-US" altLang="zh-CN" b="1" dirty="0">
                <a:solidFill>
                  <a:srgbClr val="000080"/>
                </a:solidFill>
                <a:effectLst/>
              </a:rPr>
              <a:t>int</a:t>
            </a:r>
            <a:r>
              <a:rPr lang="en-US" altLang="zh-CN" dirty="0"/>
              <a:t>[] </a:t>
            </a:r>
            <a:r>
              <a:rPr lang="en-US" altLang="zh-CN" dirty="0" err="1"/>
              <a:t>grantResults</a:t>
            </a:r>
            <a:r>
              <a:rPr lang="en-US" altLang="zh-CN" dirty="0"/>
              <a:t>) {</a:t>
            </a:r>
            <a:br>
              <a:rPr lang="en-US" altLang="zh-CN" dirty="0"/>
            </a:br>
            <a:r>
              <a:rPr lang="en-US" altLang="zh-CN" dirty="0"/>
              <a:t>    </a:t>
            </a:r>
            <a:r>
              <a:rPr lang="en-US" altLang="zh-CN" b="1" dirty="0" err="1">
                <a:solidFill>
                  <a:srgbClr val="000080"/>
                </a:solidFill>
                <a:effectLst/>
              </a:rPr>
              <a:t>super</a:t>
            </a:r>
            <a:r>
              <a:rPr lang="en-US" altLang="zh-CN" dirty="0" err="1"/>
              <a:t>.onRequestPermissionsResult</a:t>
            </a:r>
            <a:r>
              <a:rPr lang="en-US" altLang="zh-CN" dirty="0"/>
              <a:t>(</a:t>
            </a:r>
            <a:r>
              <a:rPr lang="en-US" altLang="zh-CN" dirty="0" err="1"/>
              <a:t>requestCode</a:t>
            </a:r>
            <a:r>
              <a:rPr lang="en-US" altLang="zh-CN" dirty="0"/>
              <a:t>, permissions, </a:t>
            </a:r>
            <a:r>
              <a:rPr lang="en-US" altLang="zh-CN" dirty="0" err="1"/>
              <a:t>grantResults</a:t>
            </a:r>
            <a:r>
              <a:rPr lang="en-US" altLang="zh-CN" dirty="0"/>
              <a:t>);</a:t>
            </a:r>
            <a:br>
              <a:rPr lang="en-US" altLang="zh-CN" dirty="0"/>
            </a:br>
            <a:r>
              <a:rPr lang="en-US" altLang="zh-CN" dirty="0"/>
              <a:t>    </a:t>
            </a:r>
            <a:r>
              <a:rPr lang="en-US" altLang="zh-CN" b="1" dirty="0">
                <a:solidFill>
                  <a:srgbClr val="000080"/>
                </a:solidFill>
                <a:effectLst/>
              </a:rPr>
              <a:t>switch </a:t>
            </a:r>
            <a:r>
              <a:rPr lang="en-US" altLang="zh-CN" dirty="0"/>
              <a:t>(</a:t>
            </a:r>
            <a:r>
              <a:rPr lang="en-US" altLang="zh-CN" dirty="0" err="1"/>
              <a:t>requestCode</a:t>
            </a:r>
            <a:r>
              <a:rPr lang="en-US" altLang="zh-CN" dirty="0"/>
              <a:t>) {</a:t>
            </a:r>
            <a:br>
              <a:rPr lang="en-US" altLang="zh-CN" dirty="0"/>
            </a:br>
            <a:r>
              <a:rPr lang="en-US" altLang="zh-CN" dirty="0"/>
              <a:t>        </a:t>
            </a:r>
            <a:r>
              <a:rPr lang="en-US" altLang="zh-CN" b="1" dirty="0">
                <a:solidFill>
                  <a:srgbClr val="000080"/>
                </a:solidFill>
                <a:effectLst/>
              </a:rPr>
              <a:t>case </a:t>
            </a:r>
            <a:r>
              <a:rPr lang="en-US" altLang="zh-CN" dirty="0">
                <a:solidFill>
                  <a:srgbClr val="0000FF"/>
                </a:solidFill>
                <a:effectLst/>
              </a:rPr>
              <a:t>1</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grantResults.</a:t>
            </a:r>
            <a:r>
              <a:rPr lang="en-US" altLang="zh-CN" b="1" dirty="0" err="1">
                <a:solidFill>
                  <a:srgbClr val="660E7A"/>
                </a:solidFill>
                <a:effectLst/>
              </a:rPr>
              <a:t>length</a:t>
            </a:r>
            <a:r>
              <a:rPr lang="en-US" altLang="zh-CN" b="1" dirty="0">
                <a:solidFill>
                  <a:srgbClr val="660E7A"/>
                </a:solidFill>
                <a:effectLst/>
              </a:rPr>
              <a:t> </a:t>
            </a:r>
            <a:r>
              <a:rPr lang="en-US" altLang="zh-CN" dirty="0"/>
              <a:t>&gt; </a:t>
            </a:r>
            <a:r>
              <a:rPr lang="en-US" altLang="zh-CN" dirty="0">
                <a:solidFill>
                  <a:srgbClr val="0000FF"/>
                </a:solidFill>
                <a:effectLst/>
              </a:rPr>
              <a:t>0 </a:t>
            </a:r>
            <a:r>
              <a:rPr lang="en-US" altLang="zh-CN" dirty="0"/>
              <a:t>&amp;&amp; </a:t>
            </a:r>
            <a:r>
              <a:rPr lang="en-US" altLang="zh-CN" dirty="0" err="1"/>
              <a:t>grantResults</a:t>
            </a:r>
            <a:r>
              <a:rPr lang="en-US" altLang="zh-CN" dirty="0"/>
              <a:t>[</a:t>
            </a:r>
            <a:r>
              <a:rPr lang="en-US" altLang="zh-CN" dirty="0">
                <a:solidFill>
                  <a:srgbClr val="0000FF"/>
                </a:solidFill>
                <a:effectLst/>
              </a:rPr>
              <a:t>0</a:t>
            </a:r>
            <a:r>
              <a:rPr lang="en-US" altLang="zh-CN" dirty="0"/>
              <a:t>] == </a:t>
            </a:r>
            <a:r>
              <a:rPr lang="en-US" altLang="zh-CN" dirty="0" err="1"/>
              <a:t>PackageManager.</a:t>
            </a:r>
            <a:r>
              <a:rPr lang="en-US" altLang="zh-CN" b="1" i="1" dirty="0" err="1">
                <a:solidFill>
                  <a:srgbClr val="660E7A"/>
                </a:solidFill>
                <a:effectLst/>
              </a:rPr>
              <a:t>PERMISSION_GRANTED</a:t>
            </a:r>
            <a:r>
              <a:rPr lang="en-US" altLang="zh-CN" dirty="0"/>
              <a:t>) {</a:t>
            </a:r>
            <a:br>
              <a:rPr lang="en-US" altLang="zh-CN" dirty="0"/>
            </a:br>
            <a:r>
              <a:rPr lang="en-US" altLang="zh-CN" dirty="0"/>
              <a:t>                </a:t>
            </a:r>
            <a:r>
              <a:rPr lang="en-US" altLang="zh-CN" dirty="0" err="1"/>
              <a:t>getSms</a:t>
            </a:r>
            <a:r>
              <a:rPr lang="en-US" altLang="zh-CN" dirty="0"/>
              <a:t>();</a:t>
            </a:r>
            <a:br>
              <a:rPr lang="en-US" altLang="zh-CN" dirty="0"/>
            </a:br>
            <a:r>
              <a:rPr lang="en-US" altLang="zh-CN" dirty="0"/>
              <a:t>            } </a:t>
            </a:r>
            <a:r>
              <a:rPr lang="en-US" altLang="zh-CN" b="1" dirty="0">
                <a:solidFill>
                  <a:srgbClr val="000080"/>
                </a:solidFill>
                <a:effectLst/>
              </a:rPr>
              <a:t>else </a:t>
            </a:r>
            <a:r>
              <a:rPr lang="en-US" altLang="zh-CN" dirty="0"/>
              <a:t>{</a:t>
            </a:r>
            <a:br>
              <a:rPr lang="en-US" altLang="zh-CN" dirty="0"/>
            </a:br>
            <a:r>
              <a:rPr lang="en-US" altLang="zh-CN" dirty="0"/>
              <a:t>                </a:t>
            </a:r>
            <a:r>
              <a:rPr lang="en-US" altLang="zh-CN" dirty="0" err="1"/>
              <a:t>Toast.</a:t>
            </a:r>
            <a:r>
              <a:rPr lang="en-US" altLang="zh-CN" i="1" dirty="0" err="1">
                <a:effectLst/>
              </a:rPr>
              <a:t>makeText</a:t>
            </a:r>
            <a:r>
              <a:rPr lang="en-US" altLang="zh-CN" dirty="0"/>
              <a:t>(</a:t>
            </a:r>
            <a:r>
              <a:rPr lang="en-US" altLang="zh-CN" b="1" dirty="0">
                <a:solidFill>
                  <a:srgbClr val="000080"/>
                </a:solidFill>
                <a:effectLst/>
              </a:rPr>
              <a:t>this</a:t>
            </a:r>
            <a:r>
              <a:rPr lang="en-US" altLang="zh-CN" dirty="0"/>
              <a:t>, </a:t>
            </a:r>
            <a:r>
              <a:rPr lang="en-US" altLang="zh-CN" b="1" dirty="0">
                <a:solidFill>
                  <a:srgbClr val="008000"/>
                </a:solidFill>
                <a:effectLst/>
              </a:rPr>
              <a:t>"You denied the permission"</a:t>
            </a:r>
            <a:r>
              <a:rPr lang="en-US" altLang="zh-CN" dirty="0"/>
              <a:t>, </a:t>
            </a:r>
            <a:r>
              <a:rPr lang="en-US" altLang="zh-CN" dirty="0" err="1"/>
              <a:t>Toast.</a:t>
            </a:r>
            <a:r>
              <a:rPr lang="en-US" altLang="zh-CN" b="1" i="1" dirty="0" err="1">
                <a:solidFill>
                  <a:srgbClr val="660E7A"/>
                </a:solidFill>
                <a:effectLst/>
              </a:rPr>
              <a:t>LENGTH_SHORT</a:t>
            </a:r>
            <a:r>
              <a:rPr lang="en-US" altLang="zh-CN" dirty="0"/>
              <a:t>).show();</a:t>
            </a:r>
            <a:br>
              <a:rPr lang="en-US" altLang="zh-CN" dirty="0"/>
            </a:br>
            <a:r>
              <a:rPr lang="en-US" altLang="zh-CN" dirty="0"/>
              <a:t>            }</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case </a:t>
            </a:r>
            <a:r>
              <a:rPr lang="en-US" altLang="zh-CN" dirty="0">
                <a:solidFill>
                  <a:srgbClr val="0000FF"/>
                </a:solidFill>
                <a:effectLst/>
              </a:rPr>
              <a:t>2</a:t>
            </a:r>
            <a:r>
              <a:rPr lang="en-US" altLang="zh-CN" dirty="0"/>
              <a:t>:</a:t>
            </a:r>
            <a:br>
              <a:rPr lang="en-US" altLang="zh-CN" dirty="0"/>
            </a:br>
            <a:r>
              <a:rPr lang="en-US" altLang="zh-CN" dirty="0"/>
              <a:t>            </a:t>
            </a:r>
            <a:r>
              <a:rPr lang="en-US" altLang="zh-CN" b="1" dirty="0" err="1">
                <a:solidFill>
                  <a:srgbClr val="000080"/>
                </a:solidFill>
                <a:effectLst/>
              </a:rPr>
              <a:t>boolean</a:t>
            </a:r>
            <a:r>
              <a:rPr lang="en-US" altLang="zh-CN" b="1" dirty="0">
                <a:solidFill>
                  <a:srgbClr val="000080"/>
                </a:solidFill>
                <a:effectLst/>
              </a:rPr>
              <a:t> </a:t>
            </a:r>
            <a:r>
              <a:rPr lang="en-US" altLang="zh-CN" dirty="0" err="1"/>
              <a:t>hasPermissionDismiss</a:t>
            </a:r>
            <a:r>
              <a:rPr lang="en-US" altLang="zh-CN" dirty="0"/>
              <a:t> = </a:t>
            </a:r>
            <a:r>
              <a:rPr lang="en-US" altLang="zh-CN" b="1" dirty="0">
                <a:solidFill>
                  <a:srgbClr val="000080"/>
                </a:solidFill>
                <a:effectLst/>
              </a:rPr>
              <a:t>false</a:t>
            </a:r>
            <a:r>
              <a:rPr lang="en-US" altLang="zh-CN" dirty="0"/>
              <a:t>;</a:t>
            </a:r>
            <a:r>
              <a:rPr lang="en-US" altLang="zh-CN" i="1" dirty="0">
                <a:solidFill>
                  <a:srgbClr val="808080"/>
                </a:solidFill>
                <a:effectLst/>
              </a:rPr>
              <a:t>//</a:t>
            </a:r>
            <a:r>
              <a:rPr lang="zh-CN" altLang="en-US" i="1" dirty="0">
                <a:solidFill>
                  <a:srgbClr val="808080"/>
                </a:solidFill>
                <a:effectLst/>
              </a:rPr>
              <a:t>有权限没有通过</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for </a:t>
            </a:r>
            <a:r>
              <a:rPr lang="en-US" altLang="zh-CN" dirty="0"/>
              <a:t>(</a:t>
            </a:r>
            <a:r>
              <a:rPr lang="en-US" altLang="zh-CN" b="1" dirty="0">
                <a:solidFill>
                  <a:srgbClr val="000080"/>
                </a:solidFill>
                <a:effectLst/>
              </a:rPr>
              <a:t>int </a:t>
            </a:r>
            <a:r>
              <a:rPr lang="en-US" altLang="zh-CN" dirty="0" err="1"/>
              <a:t>i</a:t>
            </a:r>
            <a:r>
              <a:rPr lang="en-US" altLang="zh-CN" dirty="0"/>
              <a:t> = </a:t>
            </a:r>
            <a:r>
              <a:rPr lang="en-US" altLang="zh-CN" dirty="0">
                <a:solidFill>
                  <a:srgbClr val="0000FF"/>
                </a:solidFill>
                <a:effectLst/>
              </a:rPr>
              <a:t>0</a:t>
            </a:r>
            <a:r>
              <a:rPr lang="en-US" altLang="zh-CN" dirty="0"/>
              <a:t>; </a:t>
            </a:r>
            <a:r>
              <a:rPr lang="en-US" altLang="zh-CN" dirty="0" err="1"/>
              <a:t>i</a:t>
            </a:r>
            <a:r>
              <a:rPr lang="en-US" altLang="zh-CN" dirty="0"/>
              <a:t> &lt; </a:t>
            </a:r>
            <a:r>
              <a:rPr lang="en-US" altLang="zh-CN" dirty="0" err="1"/>
              <a:t>grantResults.</a:t>
            </a:r>
            <a:r>
              <a:rPr lang="en-US" altLang="zh-CN" b="1" dirty="0" err="1">
                <a:solidFill>
                  <a:srgbClr val="660E7A"/>
                </a:solidFill>
                <a:effectLst/>
              </a:rPr>
              <a:t>length</a:t>
            </a:r>
            <a:r>
              <a:rPr lang="en-US" altLang="zh-CN" dirty="0"/>
              <a:t>; </a:t>
            </a:r>
            <a:r>
              <a:rPr lang="en-US" altLang="zh-CN" dirty="0" err="1"/>
              <a:t>i</a:t>
            </a:r>
            <a:r>
              <a:rPr lang="en-US" altLang="zh-CN" dirty="0"/>
              <a:t>++) {</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grantResults</a:t>
            </a:r>
            <a:r>
              <a:rPr lang="en-US" altLang="zh-CN" dirty="0"/>
              <a:t>[</a:t>
            </a:r>
            <a:r>
              <a:rPr lang="en-US" altLang="zh-CN" dirty="0" err="1"/>
              <a:t>i</a:t>
            </a:r>
            <a:r>
              <a:rPr lang="en-US" altLang="zh-CN" dirty="0"/>
              <a:t>] == -</a:t>
            </a:r>
            <a:r>
              <a:rPr lang="en-US" altLang="zh-CN" dirty="0">
                <a:solidFill>
                  <a:srgbClr val="0000FF"/>
                </a:solidFill>
                <a:effectLst/>
              </a:rPr>
              <a:t>1</a:t>
            </a:r>
            <a:r>
              <a:rPr lang="en-US" altLang="zh-CN" dirty="0"/>
              <a:t>) {</a:t>
            </a:r>
            <a:br>
              <a:rPr lang="en-US" altLang="zh-CN" dirty="0"/>
            </a:br>
            <a:r>
              <a:rPr lang="en-US" altLang="zh-CN" dirty="0"/>
              <a:t>                    </a:t>
            </a:r>
            <a:r>
              <a:rPr lang="en-US" altLang="zh-CN" dirty="0" err="1"/>
              <a:t>hasPermissionDismiss</a:t>
            </a:r>
            <a:r>
              <a:rPr lang="en-US" altLang="zh-CN" dirty="0"/>
              <a:t> = </a:t>
            </a:r>
            <a:r>
              <a:rPr lang="en-US" altLang="zh-CN" b="1" dirty="0">
                <a:solidFill>
                  <a:srgbClr val="000080"/>
                </a:solidFill>
                <a:effectLst/>
              </a:rPr>
              <a:t>true</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如果有权限没有被允许</a:t>
            </a:r>
            <a:br>
              <a:rPr lang="zh-CN" altLang="en-US" i="1" dirty="0">
                <a:solidFill>
                  <a:srgbClr val="808080"/>
                </a:solidFill>
                <a:effectLst/>
              </a:rPr>
            </a:br>
            <a:r>
              <a:rPr lang="zh-CN" altLang="en-US" i="1" dirty="0">
                <a:solidFill>
                  <a:srgbClr val="808080"/>
                </a:solidFill>
                <a:effectLst/>
              </a:rPr>
              <a:t>            </a:t>
            </a:r>
            <a:r>
              <a:rPr lang="en-US" altLang="zh-CN" b="1" dirty="0">
                <a:solidFill>
                  <a:srgbClr val="000080"/>
                </a:solidFill>
                <a:effectLst/>
              </a:rPr>
              <a:t>if </a:t>
            </a:r>
            <a:r>
              <a:rPr lang="en-US" altLang="zh-CN" dirty="0"/>
              <a:t>(</a:t>
            </a:r>
            <a:r>
              <a:rPr lang="en-US" altLang="zh-CN" dirty="0" err="1"/>
              <a:t>hasPermissionDismiss</a:t>
            </a:r>
            <a:r>
              <a:rPr lang="en-US" altLang="zh-CN" dirty="0"/>
              <a:t>) {</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跳转到系统设置权限页面，或者直接关闭页面，不让他继续访问</a:t>
            </a:r>
            <a:br>
              <a:rPr lang="zh-CN" altLang="en-US" i="1" dirty="0">
                <a:solidFill>
                  <a:srgbClr val="808080"/>
                </a:solidFill>
                <a:effectLst/>
              </a:rPr>
            </a:br>
            <a:r>
              <a:rPr lang="zh-CN" altLang="en-US" i="1" dirty="0">
                <a:solidFill>
                  <a:srgbClr val="808080"/>
                </a:solidFill>
                <a:effectLst/>
              </a:rPr>
              <a:t>                </a:t>
            </a:r>
            <a:r>
              <a:rPr lang="en-US" altLang="zh-CN" dirty="0" err="1"/>
              <a:t>Toast.</a:t>
            </a:r>
            <a:r>
              <a:rPr lang="en-US" altLang="zh-CN" i="1" dirty="0" err="1">
                <a:effectLst/>
              </a:rPr>
              <a:t>makeText</a:t>
            </a:r>
            <a:r>
              <a:rPr lang="en-US" altLang="zh-CN" dirty="0"/>
              <a:t>(</a:t>
            </a:r>
            <a:r>
              <a:rPr lang="en-US" altLang="zh-CN" b="1" dirty="0">
                <a:solidFill>
                  <a:srgbClr val="000080"/>
                </a:solidFill>
                <a:effectLst/>
              </a:rPr>
              <a:t>this</a:t>
            </a:r>
            <a:r>
              <a:rPr lang="en-US" altLang="zh-CN" dirty="0"/>
              <a:t>, </a:t>
            </a:r>
            <a:r>
              <a:rPr lang="en-US" altLang="zh-CN" b="1" dirty="0">
                <a:solidFill>
                  <a:srgbClr val="008000"/>
                </a:solidFill>
                <a:effectLst/>
              </a:rPr>
              <a:t>"You denied the permission"</a:t>
            </a:r>
            <a:r>
              <a:rPr lang="en-US" altLang="zh-CN" dirty="0"/>
              <a:t>, </a:t>
            </a:r>
            <a:r>
              <a:rPr lang="en-US" altLang="zh-CN" dirty="0" err="1"/>
              <a:t>Toast.</a:t>
            </a:r>
            <a:r>
              <a:rPr lang="en-US" altLang="zh-CN" b="1" i="1" dirty="0" err="1">
                <a:solidFill>
                  <a:srgbClr val="660E7A"/>
                </a:solidFill>
                <a:effectLst/>
              </a:rPr>
              <a:t>LENGTH_SHORT</a:t>
            </a:r>
            <a:r>
              <a:rPr lang="en-US" altLang="zh-CN" dirty="0"/>
              <a:t>).show();</a:t>
            </a:r>
            <a:br>
              <a:rPr lang="en-US" altLang="zh-CN" dirty="0"/>
            </a:br>
            <a:r>
              <a:rPr lang="en-US" altLang="zh-CN" dirty="0"/>
              <a:t>            }</a:t>
            </a:r>
            <a:r>
              <a:rPr lang="en-US" altLang="zh-CN" b="1" dirty="0">
                <a:solidFill>
                  <a:srgbClr val="000080"/>
                </a:solidFill>
                <a:effectLst/>
              </a:rPr>
              <a:t>else</a:t>
            </a:r>
            <a:r>
              <a:rPr lang="en-US" altLang="zh-CN" dirty="0"/>
              <a:t>{</a:t>
            </a:r>
            <a:br>
              <a:rPr lang="en-US" altLang="zh-CN" dirty="0"/>
            </a:br>
            <a:r>
              <a:rPr lang="en-US" altLang="zh-CN" dirty="0"/>
              <a:t>                </a:t>
            </a:r>
            <a:r>
              <a:rPr lang="en-US" altLang="zh-CN" i="1" dirty="0">
                <a:solidFill>
                  <a:srgbClr val="808080"/>
                </a:solidFill>
                <a:effectLst/>
              </a:rPr>
              <a:t>//</a:t>
            </a:r>
            <a:r>
              <a:rPr lang="zh-CN" altLang="en-US" i="1" dirty="0">
                <a:solidFill>
                  <a:srgbClr val="808080"/>
                </a:solidFill>
                <a:effectLst/>
              </a:rPr>
              <a:t>全部权限通过，可以进行下一步操作。。。</a:t>
            </a:r>
            <a:br>
              <a:rPr lang="zh-CN" altLang="en-US" i="1" dirty="0">
                <a:solidFill>
                  <a:srgbClr val="808080"/>
                </a:solidFill>
                <a:effectLst/>
              </a:rPr>
            </a:br>
            <a:r>
              <a:rPr lang="zh-CN" altLang="en-US" i="1" dirty="0">
                <a:solidFill>
                  <a:srgbClr val="808080"/>
                </a:solidFill>
                <a:effectLst/>
              </a:rPr>
              <a:t>                </a:t>
            </a:r>
            <a:r>
              <a:rPr lang="en-US" altLang="zh-CN" dirty="0" err="1"/>
              <a:t>backUpSMS</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case </a:t>
            </a:r>
            <a:r>
              <a:rPr lang="en-US" altLang="zh-CN" dirty="0">
                <a:solidFill>
                  <a:srgbClr val="0000FF"/>
                </a:solidFill>
                <a:effectLst/>
              </a:rPr>
              <a:t>3</a:t>
            </a:r>
            <a:r>
              <a:rPr lang="en-US" altLang="zh-CN" dirty="0"/>
              <a:t>:</a:t>
            </a:r>
            <a:br>
              <a:rPr lang="en-US" altLang="zh-CN" dirty="0"/>
            </a:br>
            <a:r>
              <a:rPr lang="en-US" altLang="zh-CN" dirty="0"/>
              <a:t>            </a:t>
            </a:r>
            <a:r>
              <a:rPr lang="en-US" altLang="zh-CN" b="1" dirty="0">
                <a:solidFill>
                  <a:srgbClr val="000080"/>
                </a:solidFill>
                <a:effectLst/>
              </a:rPr>
              <a:t>if </a:t>
            </a:r>
            <a:r>
              <a:rPr lang="en-US" altLang="zh-CN" dirty="0"/>
              <a:t>(</a:t>
            </a:r>
            <a:r>
              <a:rPr lang="en-US" altLang="zh-CN" dirty="0" err="1"/>
              <a:t>grantResults.</a:t>
            </a:r>
            <a:r>
              <a:rPr lang="en-US" altLang="zh-CN" b="1" dirty="0" err="1">
                <a:solidFill>
                  <a:srgbClr val="660E7A"/>
                </a:solidFill>
                <a:effectLst/>
              </a:rPr>
              <a:t>length</a:t>
            </a:r>
            <a:r>
              <a:rPr lang="en-US" altLang="zh-CN" b="1" dirty="0">
                <a:solidFill>
                  <a:srgbClr val="660E7A"/>
                </a:solidFill>
                <a:effectLst/>
              </a:rPr>
              <a:t> </a:t>
            </a:r>
            <a:r>
              <a:rPr lang="en-US" altLang="zh-CN" dirty="0"/>
              <a:t>&gt; </a:t>
            </a:r>
            <a:r>
              <a:rPr lang="en-US" altLang="zh-CN" dirty="0">
                <a:solidFill>
                  <a:srgbClr val="0000FF"/>
                </a:solidFill>
                <a:effectLst/>
              </a:rPr>
              <a:t>0 </a:t>
            </a:r>
            <a:r>
              <a:rPr lang="en-US" altLang="zh-CN" dirty="0"/>
              <a:t>&amp;&amp; </a:t>
            </a:r>
            <a:r>
              <a:rPr lang="en-US" altLang="zh-CN" dirty="0" err="1"/>
              <a:t>grantResults</a:t>
            </a:r>
            <a:r>
              <a:rPr lang="en-US" altLang="zh-CN" dirty="0"/>
              <a:t>[</a:t>
            </a:r>
            <a:r>
              <a:rPr lang="en-US" altLang="zh-CN" dirty="0">
                <a:solidFill>
                  <a:srgbClr val="0000FF"/>
                </a:solidFill>
                <a:effectLst/>
              </a:rPr>
              <a:t>0</a:t>
            </a:r>
            <a:r>
              <a:rPr lang="en-US" altLang="zh-CN" dirty="0"/>
              <a:t>] == </a:t>
            </a:r>
            <a:r>
              <a:rPr lang="en-US" altLang="zh-CN" dirty="0" err="1"/>
              <a:t>PackageManager.</a:t>
            </a:r>
            <a:r>
              <a:rPr lang="en-US" altLang="zh-CN" b="1" i="1" dirty="0" err="1">
                <a:solidFill>
                  <a:srgbClr val="660E7A"/>
                </a:solidFill>
                <a:effectLst/>
              </a:rPr>
              <a:t>PERMISSION_GRANTED</a:t>
            </a:r>
            <a:r>
              <a:rPr lang="en-US" altLang="zh-CN" dirty="0"/>
              <a:t>) {</a:t>
            </a:r>
            <a:br>
              <a:rPr lang="en-US" altLang="zh-CN" dirty="0"/>
            </a:br>
            <a:r>
              <a:rPr lang="en-US" altLang="zh-CN" dirty="0"/>
              <a:t>                </a:t>
            </a:r>
            <a:r>
              <a:rPr lang="en-US" altLang="zh-CN" dirty="0" err="1"/>
              <a:t>getOutSms</a:t>
            </a:r>
            <a:r>
              <a:rPr lang="en-US" altLang="zh-CN" dirty="0"/>
              <a:t>();</a:t>
            </a:r>
            <a:br>
              <a:rPr lang="en-US" altLang="zh-CN" dirty="0"/>
            </a:br>
            <a:r>
              <a:rPr lang="en-US" altLang="zh-CN" dirty="0"/>
              <a:t>            } </a:t>
            </a:r>
            <a:r>
              <a:rPr lang="en-US" altLang="zh-CN" b="1" dirty="0">
                <a:solidFill>
                  <a:srgbClr val="000080"/>
                </a:solidFill>
                <a:effectLst/>
              </a:rPr>
              <a:t>else </a:t>
            </a:r>
            <a:r>
              <a:rPr lang="en-US" altLang="zh-CN" dirty="0"/>
              <a:t>{</a:t>
            </a:r>
            <a:br>
              <a:rPr lang="en-US" altLang="zh-CN" dirty="0"/>
            </a:br>
            <a:r>
              <a:rPr lang="en-US" altLang="zh-CN" dirty="0"/>
              <a:t>                </a:t>
            </a:r>
            <a:r>
              <a:rPr lang="en-US" altLang="zh-CN" dirty="0" err="1"/>
              <a:t>Toast.</a:t>
            </a:r>
            <a:r>
              <a:rPr lang="en-US" altLang="zh-CN" i="1" dirty="0" err="1">
                <a:effectLst/>
              </a:rPr>
              <a:t>makeText</a:t>
            </a:r>
            <a:r>
              <a:rPr lang="en-US" altLang="zh-CN" dirty="0"/>
              <a:t>(</a:t>
            </a:r>
            <a:r>
              <a:rPr lang="en-US" altLang="zh-CN" b="1" dirty="0">
                <a:solidFill>
                  <a:srgbClr val="000080"/>
                </a:solidFill>
                <a:effectLst/>
              </a:rPr>
              <a:t>this</a:t>
            </a:r>
            <a:r>
              <a:rPr lang="en-US" altLang="zh-CN" dirty="0"/>
              <a:t>, </a:t>
            </a:r>
            <a:r>
              <a:rPr lang="en-US" altLang="zh-CN" b="1" dirty="0">
                <a:solidFill>
                  <a:srgbClr val="008000"/>
                </a:solidFill>
                <a:effectLst/>
              </a:rPr>
              <a:t>"You denied the permission"</a:t>
            </a:r>
            <a:r>
              <a:rPr lang="en-US" altLang="zh-CN" dirty="0"/>
              <a:t>, </a:t>
            </a:r>
            <a:r>
              <a:rPr lang="en-US" altLang="zh-CN" dirty="0" err="1"/>
              <a:t>Toast.</a:t>
            </a:r>
            <a:r>
              <a:rPr lang="en-US" altLang="zh-CN" b="1" i="1" dirty="0" err="1">
                <a:solidFill>
                  <a:srgbClr val="660E7A"/>
                </a:solidFill>
                <a:effectLst/>
              </a:rPr>
              <a:t>LENGTH_SHORT</a:t>
            </a:r>
            <a:r>
              <a:rPr lang="en-US" altLang="zh-CN" dirty="0"/>
              <a:t>).show();</a:t>
            </a:r>
            <a:br>
              <a:rPr lang="en-US" altLang="zh-CN" dirty="0"/>
            </a:br>
            <a:r>
              <a:rPr lang="en-US" altLang="zh-CN" dirty="0"/>
              <a:t>            }</a:t>
            </a:r>
            <a:br>
              <a:rPr lang="en-US" altLang="zh-CN" dirty="0"/>
            </a:br>
            <a:r>
              <a:rPr lang="en-US" altLang="zh-CN" dirty="0"/>
              <a:t>            </a:t>
            </a:r>
            <a:r>
              <a:rPr lang="en-US" altLang="zh-CN" b="1" dirty="0">
                <a:solidFill>
                  <a:srgbClr val="000080"/>
                </a:solidFill>
                <a:effectLst/>
              </a:rPr>
              <a:t>break</a:t>
            </a:r>
            <a:r>
              <a:rPr lang="en-US" altLang="zh-CN" dirty="0"/>
              <a:t>;</a:t>
            </a:r>
            <a:br>
              <a:rPr lang="en-US" altLang="zh-CN" dirty="0"/>
            </a:br>
            <a:r>
              <a:rPr lang="en-US" altLang="zh-CN" dirty="0"/>
              <a:t>        </a:t>
            </a:r>
            <a:r>
              <a:rPr lang="en-US" altLang="zh-CN" b="1" dirty="0">
                <a:solidFill>
                  <a:srgbClr val="000080"/>
                </a:solidFill>
                <a:effectLst/>
              </a:rPr>
              <a:t>default</a:t>
            </a:r>
            <a:r>
              <a:rPr lang="en-US" altLang="zh-CN" dirty="0"/>
              <a:t>:</a:t>
            </a:r>
            <a:br>
              <a:rPr lang="en-US" altLang="zh-CN" dirty="0"/>
            </a:br>
            <a:r>
              <a:rPr lang="en-US" altLang="zh-CN" dirty="0"/>
              <a:t>    }</a:t>
            </a:r>
            <a:br>
              <a:rPr lang="en-US" altLang="zh-CN" dirty="0"/>
            </a:br>
            <a:r>
              <a:rPr lang="en-US" altLang="zh-CN" dirty="0"/>
              <a:t>}</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77</a:t>
            </a:fld>
            <a:endParaRPr lang="zh-CN" altLang="en-US"/>
          </a:p>
        </p:txBody>
      </p:sp>
    </p:spTree>
    <p:extLst>
      <p:ext uri="{BB962C8B-B14F-4D97-AF65-F5344CB8AC3E}">
        <p14:creationId xmlns:p14="http://schemas.microsoft.com/office/powerpoint/2010/main" val="195846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rPr>
              <a:t>内容提供器的主要功能是将不同的应用程序的数据操作标准统一起来，并且将各个应用程序的</a:t>
            </a:r>
            <a:r>
              <a:rPr lang="zh-CN" altLang="en-US" dirty="0">
                <a:solidFill>
                  <a:srgbClr val="FF0000"/>
                </a:solidFill>
                <a:latin typeface="+mn-ea"/>
              </a:rPr>
              <a:t>数据操作标准</a:t>
            </a:r>
            <a:r>
              <a:rPr lang="zh-CN" altLang="en-US" dirty="0">
                <a:latin typeface="+mn-ea"/>
              </a:rPr>
              <a:t>暴露给其他应用程序，这样，一个应用程序的数据就可以按照</a:t>
            </a:r>
            <a:r>
              <a:rPr lang="en-US" altLang="zh-CN" dirty="0">
                <a:solidFill>
                  <a:srgbClr val="FF0000"/>
                </a:solidFill>
                <a:latin typeface="+mn-ea"/>
              </a:rPr>
              <a:t>ContentProvider</a:t>
            </a:r>
            <a:r>
              <a:rPr lang="zh-CN" altLang="en-US" dirty="0">
                <a:latin typeface="+mn-ea"/>
              </a:rPr>
              <a:t>所制定的标准被外部所操作。</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5</a:t>
            </a:fld>
            <a:endParaRPr lang="zh-CN" altLang="en-US"/>
          </a:p>
        </p:txBody>
      </p:sp>
    </p:spTree>
    <p:extLst>
      <p:ext uri="{BB962C8B-B14F-4D97-AF65-F5344CB8AC3E}">
        <p14:creationId xmlns:p14="http://schemas.microsoft.com/office/powerpoint/2010/main" val="68923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82</a:t>
            </a:fld>
            <a:endParaRPr lang="zh-CN" altLang="en-US"/>
          </a:p>
        </p:txBody>
      </p:sp>
    </p:spTree>
    <p:extLst>
      <p:ext uri="{BB962C8B-B14F-4D97-AF65-F5344CB8AC3E}">
        <p14:creationId xmlns:p14="http://schemas.microsoft.com/office/powerpoint/2010/main" val="153660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ABC</a:t>
            </a:r>
            <a:r>
              <a:rPr lang="zh-CN" altLang="en-US" dirty="0"/>
              <a:t>三个系统通过</a:t>
            </a:r>
            <a:r>
              <a:rPr lang="en-US" altLang="zh-CN" dirty="0"/>
              <a:t>ContentProvider</a:t>
            </a:r>
            <a:r>
              <a:rPr lang="zh-CN" altLang="en-US" dirty="0"/>
              <a:t>暴露数据。</a:t>
            </a:r>
            <a:endParaRPr lang="en-US" altLang="zh-CN" dirty="0"/>
          </a:p>
          <a:p>
            <a:r>
              <a:rPr lang="en-US" altLang="zh-CN" dirty="0"/>
              <a:t>A</a:t>
            </a:r>
            <a:r>
              <a:rPr lang="zh-CN" altLang="en-US" dirty="0"/>
              <a:t>系统必须通过</a:t>
            </a:r>
            <a:r>
              <a:rPr lang="en-US" altLang="zh-CN" dirty="0"/>
              <a:t>ContentResolver</a:t>
            </a:r>
            <a:r>
              <a:rPr lang="zh-CN" altLang="en-US" dirty="0"/>
              <a:t>操作</a:t>
            </a:r>
            <a:r>
              <a:rPr lang="en-US" altLang="zh-CN" dirty="0"/>
              <a:t>B</a:t>
            </a:r>
            <a:r>
              <a:rPr lang="zh-CN" altLang="en-US" dirty="0"/>
              <a:t>系统暴露出来的数据，</a:t>
            </a:r>
            <a:endParaRPr lang="en-US" altLang="zh-CN" dirty="0"/>
          </a:p>
          <a:p>
            <a:r>
              <a:rPr lang="zh-CN" altLang="en-US" dirty="0"/>
              <a:t>这些操作最终由</a:t>
            </a:r>
            <a:r>
              <a:rPr lang="en-US" altLang="zh-CN" dirty="0"/>
              <a:t>A</a:t>
            </a:r>
            <a:r>
              <a:rPr lang="zh-CN" altLang="en-US" dirty="0"/>
              <a:t>系统的</a:t>
            </a:r>
            <a:r>
              <a:rPr lang="en-US" altLang="zh-CN" dirty="0"/>
              <a:t>ContentProvider</a:t>
            </a:r>
            <a:r>
              <a:rPr lang="zh-CN" altLang="en-US" dirty="0"/>
              <a:t>执行，完后将操作结果返回给</a:t>
            </a:r>
            <a:r>
              <a:rPr lang="en-US" altLang="zh-CN" dirty="0"/>
              <a:t>ContentResolver</a:t>
            </a:r>
            <a:r>
              <a:rPr lang="zh-CN" altLang="en-US" dirty="0"/>
              <a:t>，</a:t>
            </a:r>
            <a:endParaRPr lang="en-US" altLang="zh-CN" dirty="0"/>
          </a:p>
          <a:p>
            <a:r>
              <a:rPr lang="zh-CN" altLang="en-US" dirty="0"/>
              <a:t>然后</a:t>
            </a:r>
            <a:r>
              <a:rPr lang="en-US" altLang="zh-CN" dirty="0"/>
              <a:t>ContentResolver</a:t>
            </a:r>
            <a:r>
              <a:rPr lang="zh-CN" altLang="en-US" dirty="0"/>
              <a:t>再将操作结果返回给</a:t>
            </a:r>
            <a:r>
              <a:rPr lang="en-US" altLang="zh-CN" dirty="0"/>
              <a:t>B</a:t>
            </a:r>
            <a:r>
              <a:rPr lang="zh-CN" altLang="en-US" dirty="0"/>
              <a:t>系统。</a:t>
            </a:r>
            <a:endParaRPr lang="en-US" altLang="zh-CN" dirty="0"/>
          </a:p>
          <a:p>
            <a:r>
              <a:rPr lang="zh-CN" altLang="en-US" dirty="0"/>
              <a:t>其中，操作的目标对象通过</a:t>
            </a:r>
            <a:r>
              <a:rPr lang="en-US" altLang="zh-CN" dirty="0"/>
              <a:t>Uri</a:t>
            </a:r>
            <a:r>
              <a:rPr lang="zh-CN" altLang="en-US" dirty="0"/>
              <a:t>标识。</a:t>
            </a:r>
          </a:p>
        </p:txBody>
      </p:sp>
      <p:sp>
        <p:nvSpPr>
          <p:cNvPr id="4" name="灯片编号占位符 3"/>
          <p:cNvSpPr>
            <a:spLocks noGrp="1"/>
          </p:cNvSpPr>
          <p:nvPr>
            <p:ph type="sldNum" sz="quarter" idx="5"/>
          </p:nvPr>
        </p:nvSpPr>
        <p:spPr/>
        <p:txBody>
          <a:bodyPr/>
          <a:lstStyle/>
          <a:p>
            <a:fld id="{BF6007C2-EA7A-40DF-8939-7A9C972EF707}" type="slidenum">
              <a:rPr lang="zh-CN" altLang="en-US" smtClean="0"/>
              <a:t>6</a:t>
            </a:fld>
            <a:endParaRPr lang="zh-CN" altLang="en-US"/>
          </a:p>
        </p:txBody>
      </p:sp>
    </p:spTree>
    <p:extLst>
      <p:ext uri="{BB962C8B-B14F-4D97-AF65-F5344CB8AC3E}">
        <p14:creationId xmlns:p14="http://schemas.microsoft.com/office/powerpoint/2010/main" val="115058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应用程序</a:t>
            </a:r>
            <a:r>
              <a:rPr lang="zh-CN" altLang="zh-CN" sz="1200" dirty="0"/>
              <a:t>使用</a:t>
            </a:r>
            <a:r>
              <a:rPr lang="en-US" altLang="zh-CN" sz="1200" dirty="0"/>
              <a:t>ContentProvider</a:t>
            </a:r>
            <a:r>
              <a:rPr lang="zh-CN" altLang="zh-CN" sz="1200" dirty="0"/>
              <a:t>指定需要共享的数据，而其他应用程序则可以在不知道数据来源、存储方式、存储路径的情况下，对共享数据进行增删改查等操作，因此增强了应用程序之间的数据共享能力。</a:t>
            </a:r>
            <a:endParaRPr lang="en-US" altLang="zh-CN" sz="1200" dirty="0"/>
          </a:p>
          <a:p>
            <a:r>
              <a:rPr lang="zh-CN" altLang="en-US" dirty="0"/>
              <a:t>对于每一个应用程序来说，如果想要访问其它程序的内容提供者中共享的数据，就一定要借助</a:t>
            </a:r>
            <a:r>
              <a:rPr lang="en-US" altLang="zh-CN" dirty="0">
                <a:solidFill>
                  <a:srgbClr val="FF0066"/>
                </a:solidFill>
              </a:rPr>
              <a:t>ContentResolver</a:t>
            </a:r>
            <a:r>
              <a:rPr lang="zh-CN" altLang="en-US" dirty="0"/>
              <a:t>类。</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7</a:t>
            </a:fld>
            <a:endParaRPr lang="zh-CN" altLang="en-US"/>
          </a:p>
        </p:txBody>
      </p:sp>
    </p:spTree>
    <p:extLst>
      <p:ext uri="{BB962C8B-B14F-4D97-AF65-F5344CB8AC3E}">
        <p14:creationId xmlns:p14="http://schemas.microsoft.com/office/powerpoint/2010/main" val="377842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9</a:t>
            </a:fld>
            <a:endParaRPr lang="zh-CN" altLang="en-US"/>
          </a:p>
        </p:txBody>
      </p:sp>
    </p:spTree>
    <p:extLst>
      <p:ext uri="{BB962C8B-B14F-4D97-AF65-F5344CB8AC3E}">
        <p14:creationId xmlns:p14="http://schemas.microsoft.com/office/powerpoint/2010/main" val="61757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6007C2-EA7A-40DF-8939-7A9C972EF707}" type="slidenum">
              <a:rPr lang="zh-CN" altLang="en-US" smtClean="0"/>
              <a:t>11</a:t>
            </a:fld>
            <a:endParaRPr lang="zh-CN" altLang="en-US"/>
          </a:p>
        </p:txBody>
      </p:sp>
    </p:spTree>
    <p:extLst>
      <p:ext uri="{BB962C8B-B14F-4D97-AF65-F5344CB8AC3E}">
        <p14:creationId xmlns:p14="http://schemas.microsoft.com/office/powerpoint/2010/main" val="105250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首先，确定</a:t>
            </a:r>
            <a:r>
              <a:rPr lang="zh-CN" altLang="en-US" b="1" dirty="0">
                <a:solidFill>
                  <a:srgbClr val="C00000"/>
                </a:solidFill>
              </a:rPr>
              <a:t>访问目标</a:t>
            </a:r>
            <a:r>
              <a:rPr lang="zh-CN" altLang="en-US" dirty="0"/>
              <a:t>：获取</a:t>
            </a:r>
            <a:r>
              <a:rPr lang="en-US" altLang="zh-CN" dirty="0"/>
              <a:t>(</a:t>
            </a:r>
            <a:r>
              <a:rPr lang="zh-CN" altLang="en-US" dirty="0"/>
              <a:t>构造</a:t>
            </a:r>
            <a:r>
              <a:rPr lang="en-US" altLang="zh-CN" dirty="0"/>
              <a:t>)</a:t>
            </a:r>
            <a:r>
              <a:rPr lang="zh-CN" altLang="en-US" dirty="0"/>
              <a:t>内容</a:t>
            </a:r>
            <a:r>
              <a:rPr lang="en-US" altLang="zh-CN" dirty="0"/>
              <a:t>URI</a:t>
            </a:r>
            <a:r>
              <a:rPr lang="zh-CN" altLang="en-US" dirty="0"/>
              <a:t>字符串，将其解析成</a:t>
            </a:r>
            <a:r>
              <a:rPr lang="en-US" altLang="zh-CN" dirty="0"/>
              <a:t>Uri</a:t>
            </a:r>
            <a:r>
              <a:rPr lang="zh-CN" altLang="en-US" dirty="0"/>
              <a:t>对象，例如</a:t>
            </a:r>
            <a:endParaRPr lang="en-US" altLang="zh-CN" dirty="0"/>
          </a:p>
          <a:p>
            <a:r>
              <a:rPr lang="zh-CN" altLang="en-US" dirty="0"/>
              <a:t>通常通过</a:t>
            </a:r>
            <a:r>
              <a:rPr lang="en-US" altLang="zh-CN" dirty="0"/>
              <a:t>Context</a:t>
            </a:r>
            <a:r>
              <a:rPr lang="zh-CN" altLang="en-US" dirty="0"/>
              <a:t>中的</a:t>
            </a:r>
            <a:r>
              <a:rPr lang="en-US" altLang="zh-CN" dirty="0" err="1"/>
              <a:t>getContentResolver</a:t>
            </a:r>
            <a:r>
              <a:rPr lang="en-US" altLang="zh-CN" dirty="0"/>
              <a:t>()</a:t>
            </a:r>
            <a:r>
              <a:rPr lang="zh-CN" altLang="en-US" dirty="0"/>
              <a:t>方法获取</a:t>
            </a:r>
            <a:r>
              <a:rPr lang="en-US" altLang="zh-CN" dirty="0"/>
              <a:t>ContentResolver</a:t>
            </a:r>
            <a:r>
              <a:rPr lang="zh-CN" altLang="en-US" dirty="0"/>
              <a:t>对象</a:t>
            </a:r>
          </a:p>
        </p:txBody>
      </p:sp>
      <p:sp>
        <p:nvSpPr>
          <p:cNvPr id="4" name="灯片编号占位符 3"/>
          <p:cNvSpPr>
            <a:spLocks noGrp="1"/>
          </p:cNvSpPr>
          <p:nvPr>
            <p:ph type="sldNum" sz="quarter" idx="5"/>
          </p:nvPr>
        </p:nvSpPr>
        <p:spPr/>
        <p:txBody>
          <a:bodyPr/>
          <a:lstStyle/>
          <a:p>
            <a:fld id="{BF6007C2-EA7A-40DF-8939-7A9C972EF707}" type="slidenum">
              <a:rPr lang="zh-CN" altLang="en-US" smtClean="0"/>
              <a:t>13</a:t>
            </a:fld>
            <a:endParaRPr lang="zh-CN" altLang="en-US"/>
          </a:p>
        </p:txBody>
      </p:sp>
    </p:spTree>
    <p:extLst>
      <p:ext uri="{BB962C8B-B14F-4D97-AF65-F5344CB8AC3E}">
        <p14:creationId xmlns:p14="http://schemas.microsoft.com/office/powerpoint/2010/main" val="273158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当使用</a:t>
            </a:r>
            <a:r>
              <a:rPr lang="en-US" altLang="zh-CN" dirty="0" err="1"/>
              <a:t>ContactsContract.CommonDataKinds.Phone.CONTENT_URI</a:t>
            </a:r>
            <a:r>
              <a:rPr lang="zh-CN" altLang="en-US" dirty="0"/>
              <a:t>作为</a:t>
            </a:r>
            <a:r>
              <a:rPr lang="en-US" altLang="zh-CN" dirty="0" err="1"/>
              <a:t>uri</a:t>
            </a:r>
            <a:r>
              <a:rPr lang="zh-CN" altLang="en-US" dirty="0"/>
              <a:t>的参数查找联系人时，实际上默认查找条件已经变成了在</a:t>
            </a:r>
            <a:r>
              <a:rPr lang="en-US" altLang="zh-CN" dirty="0"/>
              <a:t>data</a:t>
            </a:r>
            <a:r>
              <a:rPr lang="zh-CN" altLang="en-US" dirty="0"/>
              <a:t>表中</a:t>
            </a:r>
            <a:r>
              <a:rPr lang="en-US" altLang="zh-CN" dirty="0" err="1"/>
              <a:t>mimetype_id</a:t>
            </a:r>
            <a:r>
              <a:rPr lang="en-US" altLang="zh-CN" dirty="0"/>
              <a:t> = 1(</a:t>
            </a:r>
            <a:r>
              <a:rPr lang="zh-CN" altLang="en-US" dirty="0"/>
              <a:t>即类型为</a:t>
            </a:r>
            <a:r>
              <a:rPr lang="en-US" altLang="zh-CN" dirty="0" err="1"/>
              <a:t>vnd.android.cursor.item</a:t>
            </a:r>
            <a:r>
              <a:rPr lang="en-US" altLang="zh-CN" dirty="0"/>
              <a:t>/phone_v2)</a:t>
            </a:r>
            <a:r>
              <a:rPr lang="zh-CN" altLang="en-US" dirty="0"/>
              <a:t>的结果集里面查找。这时候再在</a:t>
            </a:r>
            <a:r>
              <a:rPr lang="en-US" altLang="zh-CN" dirty="0"/>
              <a:t>query()</a:t>
            </a:r>
            <a:r>
              <a:rPr lang="zh-CN" altLang="en-US" dirty="0"/>
              <a:t>方法里添加自己自定义的</a:t>
            </a:r>
            <a:r>
              <a:rPr lang="en-US" altLang="zh-CN" dirty="0"/>
              <a:t>projection</a:t>
            </a:r>
            <a:r>
              <a:rPr lang="zh-CN" altLang="en-US" dirty="0"/>
              <a:t>、</a:t>
            </a:r>
            <a:r>
              <a:rPr lang="en-US" altLang="zh-CN" dirty="0"/>
              <a:t>selection</a:t>
            </a:r>
            <a:r>
              <a:rPr lang="zh-CN" altLang="en-US" dirty="0"/>
              <a:t>、</a:t>
            </a:r>
            <a:r>
              <a:rPr lang="en-US" altLang="zh-CN" dirty="0" err="1"/>
              <a:t>selectionArgs</a:t>
            </a:r>
            <a:r>
              <a:rPr lang="zh-CN" altLang="en-US" dirty="0"/>
              <a:t>，就能在电话号码结果集中搜索到自己想要的结果了。</a:t>
            </a:r>
          </a:p>
        </p:txBody>
      </p:sp>
      <p:sp>
        <p:nvSpPr>
          <p:cNvPr id="4" name="灯片编号占位符 3"/>
          <p:cNvSpPr>
            <a:spLocks noGrp="1"/>
          </p:cNvSpPr>
          <p:nvPr>
            <p:ph type="sldNum" sz="quarter" idx="10"/>
          </p:nvPr>
        </p:nvSpPr>
        <p:spPr/>
        <p:txBody>
          <a:bodyPr/>
          <a:lstStyle/>
          <a:p>
            <a:fld id="{BF6007C2-EA7A-40DF-8939-7A9C972EF707}" type="slidenum">
              <a:rPr lang="zh-CN" altLang="en-US" smtClean="0"/>
              <a:t>18</a:t>
            </a:fld>
            <a:endParaRPr lang="zh-CN" altLang="en-US"/>
          </a:p>
        </p:txBody>
      </p:sp>
    </p:spTree>
    <p:extLst>
      <p:ext uri="{BB962C8B-B14F-4D97-AF65-F5344CB8AC3E}">
        <p14:creationId xmlns:p14="http://schemas.microsoft.com/office/powerpoint/2010/main" val="105802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solidFill>
                  <a:prstClr val="black"/>
                </a:solidFill>
              </a:rPr>
              <a:pPr/>
              <a:t>11/8/2022</a:t>
            </a:fld>
            <a:endParaRPr lang="en-US">
              <a:solidFill>
                <a:prstClr val="black"/>
              </a:solidFill>
            </a:endParaRPr>
          </a:p>
        </p:txBody>
      </p:sp>
      <p:sp>
        <p:nvSpPr>
          <p:cNvPr id="19" name="Footer Placeholder 18"/>
          <p:cNvSpPr>
            <a:spLocks noGrp="1"/>
          </p:cNvSpPr>
          <p:nvPr>
            <p:ph type="ftr" sz="quarter" idx="11"/>
          </p:nvPr>
        </p:nvSpPr>
        <p:spPr/>
        <p:txBody>
          <a:bodyPr/>
          <a:lstStyle/>
          <a:p>
            <a:endParaRPr lang="en-US">
              <a:solidFill>
                <a:prstClr val="black"/>
              </a:solidFill>
            </a:endParaRPr>
          </a:p>
        </p:txBody>
      </p:sp>
      <p:sp>
        <p:nvSpPr>
          <p:cNvPr id="27" name="Slide Number Placeholder 2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7" name="Subtitle 16"/>
          <p:cNvSpPr>
            <a:spLocks noGrp="1"/>
          </p:cNvSpPr>
          <p:nvPr>
            <p:ph type="subTitle" idx="1"/>
          </p:nvPr>
        </p:nvSpPr>
        <p:spPr>
          <a:xfrm>
            <a:off x="711107" y="3228536"/>
            <a:ext cx="10471565" cy="1752600"/>
          </a:xfrm>
        </p:spPr>
        <p:txBody>
          <a:bodyPr lIns="0" rIns="14265"/>
          <a:lstStyle>
            <a:lvl1pPr marL="0" marR="35662" indent="0" algn="r">
              <a:buNone/>
              <a:defRPr>
                <a:solidFill>
                  <a:schemeClr val="tx1"/>
                </a:solidFill>
              </a:defRPr>
            </a:lvl1pPr>
            <a:lvl2pPr marL="356616" indent="0" algn="ctr">
              <a:buNone/>
            </a:lvl2pPr>
            <a:lvl3pPr marL="713232" indent="0" algn="ctr">
              <a:buNone/>
            </a:lvl3pPr>
            <a:lvl4pPr marL="1069848" indent="0" algn="ctr">
              <a:buNone/>
            </a:lvl4pPr>
            <a:lvl5pPr marL="1426464" indent="0" algn="ctr">
              <a:buNone/>
            </a:lvl5pPr>
            <a:lvl6pPr marL="1783080" indent="0" algn="ctr">
              <a:buNone/>
            </a:lvl6pPr>
            <a:lvl7pPr marL="2139696" indent="0" algn="ctr">
              <a:buNone/>
            </a:lvl7pPr>
            <a:lvl8pPr marL="2496312" indent="0" algn="ctr">
              <a:buNone/>
            </a:lvl8pPr>
            <a:lvl9pPr marL="2852928" indent="0" algn="ctr">
              <a:buNone/>
            </a:lvl9pPr>
          </a:lstStyle>
          <a:p>
            <a:r>
              <a:rPr kumimoji="0" lang="en-US"/>
              <a:t>Click to edit Master subtitle style</a:t>
            </a:r>
          </a:p>
        </p:txBody>
      </p:sp>
      <p:sp>
        <p:nvSpPr>
          <p:cNvPr id="9" name="Title 8"/>
          <p:cNvSpPr>
            <a:spLocks noGrp="1"/>
          </p:cNvSpPr>
          <p:nvPr>
            <p:ph type="ctrTitle"/>
          </p:nvPr>
        </p:nvSpPr>
        <p:spPr>
          <a:xfrm>
            <a:off x="711110" y="1371600"/>
            <a:ext cx="10467501" cy="18288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4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55" y="5937957"/>
            <a:ext cx="8240"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 y="6208894"/>
            <a:ext cx="12190413"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713232"/>
              <a:endParaRPr lang="en-US" sz="1400">
                <a:solidFill>
                  <a:prstClr val="black"/>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55" y="5937957"/>
            <a:ext cx="8240"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697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solidFill>
                  <a:prstClr val="black"/>
                </a:solidFill>
              </a:rPr>
              <a:pPr/>
              <a:t>11/8/2022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5"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94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solidFill>
                  <a:prstClr val="black"/>
                </a:solidFill>
              </a:rPr>
              <a:pPr/>
              <a:t>11/8/2022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a:xfrm>
            <a:off x="609523" y="914402"/>
            <a:ext cx="8025355"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8049" y="914402"/>
            <a:ext cx="2742843"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5"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4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4" name="矩形 13"/>
          <p:cNvSpPr/>
          <p:nvPr userDrawn="1"/>
        </p:nvSpPr>
        <p:spPr>
          <a:xfrm>
            <a:off x="1061904" y="6445250"/>
            <a:ext cx="11128509"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dirty="0">
              <a:solidFill>
                <a:prstClr val="white"/>
              </a:solidFill>
            </a:endParaRPr>
          </a:p>
        </p:txBody>
      </p:sp>
      <p:sp>
        <p:nvSpPr>
          <p:cNvPr id="15" name="矩形 14"/>
          <p:cNvSpPr/>
          <p:nvPr userDrawn="1"/>
        </p:nvSpPr>
        <p:spPr>
          <a:xfrm>
            <a:off x="10" y="6445250"/>
            <a:ext cx="1061900"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defRPr/>
            </a:pPr>
            <a:endParaRPr lang="zh-CN" altLang="en-US" sz="2400">
              <a:solidFill>
                <a:prstClr val="white"/>
              </a:solidFill>
            </a:endParaRPr>
          </a:p>
        </p:txBody>
      </p:sp>
      <p:sp>
        <p:nvSpPr>
          <p:cNvPr id="8" name="椭圆 7"/>
          <p:cNvSpPr/>
          <p:nvPr userDrawn="1"/>
        </p:nvSpPr>
        <p:spPr>
          <a:xfrm>
            <a:off x="2075170" y="1629032"/>
            <a:ext cx="2783638"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dirty="0">
              <a:solidFill>
                <a:prstClr val="white"/>
              </a:solidFill>
            </a:endParaRPr>
          </a:p>
        </p:txBody>
      </p:sp>
      <p:sp>
        <p:nvSpPr>
          <p:cNvPr id="9" name="Rectangle 52"/>
          <p:cNvSpPr>
            <a:spLocks noChangeArrowheads="1"/>
          </p:cNvSpPr>
          <p:nvPr userDrawn="1"/>
        </p:nvSpPr>
        <p:spPr bwMode="ltGray">
          <a:xfrm>
            <a:off x="7534354" y="0"/>
            <a:ext cx="4656061" cy="2447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grpSp>
        <p:nvGrpSpPr>
          <p:cNvPr id="11" name="Group 53"/>
          <p:cNvGrpSpPr>
            <a:grpSpLocks/>
          </p:cNvGrpSpPr>
          <p:nvPr userDrawn="1"/>
        </p:nvGrpSpPr>
        <p:grpSpPr bwMode="auto">
          <a:xfrm>
            <a:off x="7534354" y="1989153"/>
            <a:ext cx="4656061" cy="358775"/>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713232"/>
              <a:endParaRPr lang="zh-CN" altLang="en-US" sz="1400">
                <a:solidFill>
                  <a:prstClr val="black"/>
                </a:solidFill>
              </a:endParaRPr>
            </a:p>
          </p:txBody>
        </p:sp>
      </p:grpSp>
      <p:sp>
        <p:nvSpPr>
          <p:cNvPr id="19" name="Rectangle 60"/>
          <p:cNvSpPr>
            <a:spLocks noChangeArrowheads="1"/>
          </p:cNvSpPr>
          <p:nvPr userDrawn="1"/>
        </p:nvSpPr>
        <p:spPr bwMode="black">
          <a:xfrm>
            <a:off x="2" y="2420953"/>
            <a:ext cx="12190413"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713232">
              <a:defRPr/>
            </a:pPr>
            <a:endParaRPr lang="zh-CN" altLang="en-US" sz="1400" b="0">
              <a:solidFill>
                <a:prstClr val="black"/>
              </a:solidFill>
            </a:endParaRPr>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68231"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68242" y="0"/>
            <a:ext cx="316400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968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solidFill>
                  <a:prstClr val="black"/>
                </a:solidFill>
              </a:rPr>
              <a:pPr/>
              <a:t>11/8/2022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Content Placeholder 2"/>
          <p:cNvSpPr>
            <a:spLocks noGrp="1"/>
          </p:cNvSpPr>
          <p:nvPr>
            <p:ph idx="1"/>
          </p:nvPr>
        </p:nvSpPr>
        <p:spPr>
          <a:xfrm>
            <a:off x="609521" y="1154431"/>
            <a:ext cx="10971372" cy="5170170"/>
          </a:xfrm>
        </p:spPr>
        <p:txBody>
          <a:bodyPr>
            <a:normAutofit/>
          </a:bodyPr>
          <a:lstStyle>
            <a:lvl1pPr>
              <a:defRPr sz="2600" b="1"/>
            </a:lvl1pPr>
            <a:lvl2pPr>
              <a:defRPr sz="2400" b="0"/>
            </a:lvl2pPr>
            <a:lvl3pPr>
              <a:defRPr sz="2000" baseline="0">
                <a:ea typeface="微软雅黑" pitchFamily="34" charset="-122"/>
              </a:defRPr>
            </a:lvl3pPr>
            <a:lvl4pPr>
              <a:defRPr sz="2000"/>
            </a:lvl4pPr>
            <a:lvl5pPr>
              <a:defRPr sz="20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609522" y="132589"/>
            <a:ext cx="10971372" cy="838962"/>
          </a:xfrm>
        </p:spPr>
        <p:txBody>
          <a:bodyPr>
            <a:normAutofit/>
          </a:bodyPr>
          <a:lstStyle>
            <a:lvl1pPr>
              <a:defRPr sz="3600" b="1" baseline="0">
                <a:ea typeface="黑体" pitchFamily="49" charset="-122"/>
              </a:defRPr>
            </a:lvl1pPr>
          </a:lstStyle>
          <a:p>
            <a:r>
              <a:rPr kumimoji="0" lang="en-US" dirty="0"/>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48896" y="0"/>
            <a:ext cx="449204"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13232"/>
            <a:endParaRPr lang="zh-CN" altLang="en-US" sz="2400">
              <a:solidFill>
                <a:prstClr val="white"/>
              </a:solidFill>
            </a:endParaRPr>
          </a:p>
        </p:txBody>
      </p:sp>
      <p:cxnSp>
        <p:nvCxnSpPr>
          <p:cNvPr id="12" name="直接连接符 11"/>
          <p:cNvCxnSpPr/>
          <p:nvPr userDrawn="1"/>
        </p:nvCxnSpPr>
        <p:spPr>
          <a:xfrm>
            <a:off x="555242" y="1076917"/>
            <a:ext cx="5825103"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9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solidFill>
                  <a:prstClr val="black"/>
                </a:solidFill>
              </a:rPr>
              <a:pPr/>
              <a:t>11/8/2022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Text Placeholder 2"/>
          <p:cNvSpPr>
            <a:spLocks noGrp="1"/>
          </p:cNvSpPr>
          <p:nvPr>
            <p:ph type="body" idx="1"/>
          </p:nvPr>
        </p:nvSpPr>
        <p:spPr>
          <a:xfrm>
            <a:off x="707046" y="2704665"/>
            <a:ext cx="10361851" cy="1509712"/>
          </a:xfrm>
        </p:spPr>
        <p:txBody>
          <a:bodyPr lIns="35662" rIns="35662" anchor="t"/>
          <a:lstStyle>
            <a:lvl1pPr marL="0" indent="0">
              <a:buNone/>
              <a:defRPr sz="1700">
                <a:solidFill>
                  <a:schemeClr val="tx1"/>
                </a:solidFill>
              </a:defRPr>
            </a:lvl1pPr>
            <a:lvl2pPr>
              <a:buNone/>
              <a:defRPr sz="1400">
                <a:solidFill>
                  <a:schemeClr val="tx1">
                    <a:tint val="75000"/>
                  </a:schemeClr>
                </a:solidFill>
              </a:defRPr>
            </a:lvl2pPr>
            <a:lvl3pPr>
              <a:buNone/>
              <a:defRPr sz="12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046" y="1316736"/>
            <a:ext cx="1036185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4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5" y="6350589"/>
            <a:ext cx="2136759" cy="450580"/>
          </a:xfrm>
          <a:prstGeom prst="rect">
            <a:avLst/>
          </a:prstGeom>
        </p:spPr>
      </p:pic>
      <p:cxnSp>
        <p:nvCxnSpPr>
          <p:cNvPr id="11" name="Straight Connector 10"/>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71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solidFill>
                  <a:prstClr val="black"/>
                </a:solidFill>
              </a:rPr>
              <a:pPr/>
              <a:t>11/8/2022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2"/>
          </p:nvPr>
        </p:nvSpPr>
        <p:spPr>
          <a:xfrm>
            <a:off x="6196793" y="1920085"/>
            <a:ext cx="5384099"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523" y="1920085"/>
            <a:ext cx="5384099" cy="4434840"/>
          </a:xfrm>
        </p:spPr>
        <p:txBody>
          <a:bodyPr/>
          <a:lstStyle>
            <a:lvl1pPr>
              <a:defRPr sz="2000"/>
            </a:lvl1pPr>
            <a:lvl2pPr>
              <a:defRPr sz="1900"/>
            </a:lvl2pPr>
            <a:lvl3pPr>
              <a:defRPr sz="1600"/>
            </a:lvl3pPr>
            <a:lvl4pPr>
              <a:defRPr sz="14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521" y="704088"/>
            <a:ext cx="10971372"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5" y="6350589"/>
            <a:ext cx="2136759" cy="450580"/>
          </a:xfrm>
          <a:prstGeom prst="rect">
            <a:avLst/>
          </a:prstGeom>
        </p:spPr>
      </p:pic>
      <p:cxnSp>
        <p:nvCxnSpPr>
          <p:cNvPr id="11" name="Straight Connector 10"/>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5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solidFill>
                  <a:prstClr val="black"/>
                </a:solidFill>
              </a:rPr>
              <a:pPr/>
              <a:t>11/8/2022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6" name="Content Placeholder 5"/>
          <p:cNvSpPr>
            <a:spLocks noGrp="1"/>
          </p:cNvSpPr>
          <p:nvPr>
            <p:ph sz="quarter" idx="4"/>
          </p:nvPr>
        </p:nvSpPr>
        <p:spPr>
          <a:xfrm>
            <a:off x="6192569" y="2514601"/>
            <a:ext cx="5388332"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2569" y="1859759"/>
            <a:ext cx="5388332" cy="654844"/>
          </a:xfrm>
        </p:spPr>
        <p:txBody>
          <a:bodyPr lIns="35662" tIns="0" rIns="35662" bIns="0" anchor="ct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521" y="2514601"/>
            <a:ext cx="5386216" cy="3845720"/>
          </a:xfrm>
        </p:spPr>
        <p:txBody>
          <a:bodyPr tIns="0"/>
          <a:lstStyle>
            <a:lvl1pPr>
              <a:defRPr sz="1700"/>
            </a:lvl1pPr>
            <a:lvl2pPr>
              <a:defRPr sz="1600"/>
            </a:lvl2pPr>
            <a:lvl3pPr>
              <a:defRPr sz="1400"/>
            </a:lvl3pPr>
            <a:lvl4pPr>
              <a:defRPr sz="1200"/>
            </a:lvl4pPr>
            <a:lvl5pPr>
              <a:defRPr sz="12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521" y="1855248"/>
            <a:ext cx="5386216" cy="659352"/>
          </a:xfrm>
        </p:spPr>
        <p:txBody>
          <a:bodyPr lIns="35662" tIns="0" rIns="35662" bIns="0" anchor="ctr">
            <a:noAutofit/>
          </a:bodyPr>
          <a:lstStyle>
            <a:lvl1pPr marL="0" indent="0">
              <a:buNone/>
              <a:defRPr sz="1900" b="1" cap="none" baseline="0">
                <a:solidFill>
                  <a:schemeClr val="tx1"/>
                </a:solidFill>
                <a:effectLst/>
              </a:defRPr>
            </a:lvl1pPr>
            <a:lvl2pPr>
              <a:buNone/>
              <a:defRPr sz="1600" b="1"/>
            </a:lvl2pPr>
            <a:lvl3pPr>
              <a:buNone/>
              <a:defRPr sz="1400" b="1"/>
            </a:lvl3pPr>
            <a:lvl4pPr>
              <a:buNone/>
              <a:defRPr sz="1200" b="1"/>
            </a:lvl4pPr>
            <a:lvl5pPr>
              <a:buNone/>
              <a:defRPr sz="1200" b="1"/>
            </a:lvl5pPr>
          </a:lstStyle>
          <a:p>
            <a:pPr lvl="0" eaLnBrk="1" latinLnBrk="0" hangingPunct="1"/>
            <a:r>
              <a:rPr kumimoji="0" lang="en-US"/>
              <a:t>Edit Master text styles</a:t>
            </a:r>
          </a:p>
        </p:txBody>
      </p:sp>
      <p:sp>
        <p:nvSpPr>
          <p:cNvPr id="2" name="Title 1"/>
          <p:cNvSpPr>
            <a:spLocks noGrp="1"/>
          </p:cNvSpPr>
          <p:nvPr>
            <p:ph type="title"/>
          </p:nvPr>
        </p:nvSpPr>
        <p:spPr>
          <a:xfrm>
            <a:off x="609521" y="704088"/>
            <a:ext cx="10971372" cy="1143000"/>
          </a:xfrm>
        </p:spPr>
        <p:txBody>
          <a:bodyPr tIns="35662"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8226815" y="6350589"/>
            <a:ext cx="2136759" cy="450580"/>
          </a:xfrm>
          <a:prstGeom prst="rect">
            <a:avLst/>
          </a:prstGeom>
        </p:spPr>
      </p:pic>
      <p:cxnSp>
        <p:nvCxnSpPr>
          <p:cNvPr id="13" name="Straight Connector 12"/>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525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solidFill>
                  <a:prstClr val="black"/>
                </a:solidFill>
              </a:rPr>
              <a:pPr/>
              <a:t>11/8/2022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2" name="Title 1"/>
          <p:cNvSpPr>
            <a:spLocks noGrp="1"/>
          </p:cNvSpPr>
          <p:nvPr>
            <p:ph type="title"/>
          </p:nvPr>
        </p:nvSpPr>
        <p:spPr>
          <a:xfrm>
            <a:off x="609521" y="704088"/>
            <a:ext cx="11072958" cy="114300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90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8226815" y="6350589"/>
            <a:ext cx="2136759" cy="450580"/>
          </a:xfrm>
          <a:prstGeom prst="rect">
            <a:avLst/>
          </a:prstGeom>
        </p:spPr>
      </p:pic>
      <p:cxnSp>
        <p:nvCxnSpPr>
          <p:cNvPr id="9" name="Straight Connector 8"/>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59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96776" y="6410326"/>
            <a:ext cx="1152375" cy="2571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5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solidFill>
                  <a:prstClr val="black"/>
                </a:solidFill>
              </a:rPr>
              <a:pPr/>
              <a:t>11/8/2022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1"/>
          </p:nvPr>
        </p:nvSpPr>
        <p:spPr>
          <a:xfrm>
            <a:off x="4766113" y="1676400"/>
            <a:ext cx="6814779" cy="4572000"/>
          </a:xfrm>
        </p:spPr>
        <p:txBody>
          <a:bodyPr tIns="0"/>
          <a:lstStyle>
            <a:lvl1pPr>
              <a:defRPr sz="2200"/>
            </a:lvl1pPr>
            <a:lvl2pPr>
              <a:defRPr sz="2000"/>
            </a:lvl2pPr>
            <a:lvl3pPr>
              <a:defRPr sz="1900"/>
            </a:lvl3pPr>
            <a:lvl4pPr>
              <a:defRPr sz="1600"/>
            </a:lvl4pPr>
            <a:lvl5pPr>
              <a:defRPr sz="14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281" y="1676400"/>
            <a:ext cx="3657124" cy="4572000"/>
          </a:xfrm>
        </p:spPr>
        <p:txBody>
          <a:bodyPr lIns="14265" rIns="14265"/>
          <a:lstStyle>
            <a:lvl1pPr marL="0" indent="0" algn="l">
              <a:buNone/>
              <a:defRPr sz="1100"/>
            </a:lvl1pPr>
            <a:lvl2pPr indent="0" algn="l">
              <a:buNone/>
              <a:defRPr sz="900"/>
            </a:lvl2pPr>
            <a:lvl3pPr indent="0" algn="l">
              <a:buNone/>
              <a:defRPr sz="800"/>
            </a:lvl3pPr>
            <a:lvl4pPr indent="0" algn="l">
              <a:buNone/>
              <a:defRPr sz="700"/>
            </a:lvl4pPr>
            <a:lvl5pPr indent="0" algn="l">
              <a:buNone/>
              <a:defRPr sz="700"/>
            </a:lvl5pPr>
          </a:lstStyle>
          <a:p>
            <a:pPr lvl="0" eaLnBrk="1" latinLnBrk="0" hangingPunct="1"/>
            <a:r>
              <a:rPr kumimoji="0" lang="en-US"/>
              <a:t>Edit Master text styles</a:t>
            </a:r>
          </a:p>
        </p:txBody>
      </p:sp>
      <p:sp>
        <p:nvSpPr>
          <p:cNvPr id="2" name="Title 1"/>
          <p:cNvSpPr>
            <a:spLocks noGrp="1"/>
          </p:cNvSpPr>
          <p:nvPr>
            <p:ph type="title"/>
          </p:nvPr>
        </p:nvSpPr>
        <p:spPr>
          <a:xfrm>
            <a:off x="914281" y="514353"/>
            <a:ext cx="3657124" cy="1162050"/>
          </a:xfrm>
        </p:spPr>
        <p:txBody>
          <a:bodyPr lIns="0" anchor="b">
            <a:noAutofit/>
          </a:bodyPr>
          <a:lstStyle>
            <a:lvl1pPr algn="l" rtl="0">
              <a:spcBef>
                <a:spcPct val="0"/>
              </a:spcBef>
              <a:buNone/>
              <a:defRPr sz="20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8226815" y="6350589"/>
            <a:ext cx="2136759" cy="450580"/>
          </a:xfrm>
          <a:prstGeom prst="rect">
            <a:avLst/>
          </a:prstGeom>
        </p:spPr>
      </p:pic>
    </p:spTree>
    <p:extLst>
      <p:ext uri="{BB962C8B-B14F-4D97-AF65-F5344CB8AC3E}">
        <p14:creationId xmlns:p14="http://schemas.microsoft.com/office/powerpoint/2010/main" val="28357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7" y="1108078"/>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12" name="Right Triangle 11"/>
          <p:cNvSpPr/>
          <p:nvPr/>
        </p:nvSpPr>
        <p:spPr>
          <a:xfrm rot="420000" flipV="1">
            <a:off x="10670792" y="5359769"/>
            <a:ext cx="207237"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71323" tIns="35662" rIns="71323" bIns="35662" rtlCol="0" anchor="ctr"/>
          <a:lstStyle/>
          <a:p>
            <a:pPr algn="ctr" defTabSz="713232"/>
            <a:endParaRPr lang="en-US" sz="1400">
              <a:solidFill>
                <a:prstClr val="white"/>
              </a:solidFill>
            </a:endParaRPr>
          </a:p>
        </p:txBody>
      </p:sp>
      <p:sp>
        <p:nvSpPr>
          <p:cNvPr id="5" name="Date Placeholder 4"/>
          <p:cNvSpPr>
            <a:spLocks noGrp="1"/>
          </p:cNvSpPr>
          <p:nvPr>
            <p:ph type="dt" sz="half" idx="10"/>
          </p:nvPr>
        </p:nvSpPr>
        <p:spPr/>
        <p:txBody>
          <a:bodyPr/>
          <a:lstStyle/>
          <a:p>
            <a:fld id="{1359EFBB-CFA1-4AA8-9123-F0B52DBD84FE}" type="datetime1">
              <a:rPr lang="en-US" smtClean="0">
                <a:solidFill>
                  <a:prstClr val="black"/>
                </a:solidFill>
              </a:rPr>
              <a:pPr/>
              <a:t>11/8/2022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0768198" y="6356366"/>
            <a:ext cx="812694" cy="365125"/>
          </a:xfrm>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0" name="Freeform 9"/>
          <p:cNvSpPr>
            <a:spLocks/>
          </p:cNvSpPr>
          <p:nvPr/>
        </p:nvSpPr>
        <p:spPr bwMode="auto">
          <a:xfrm flipV="1">
            <a:off x="-12699" y="5816601"/>
            <a:ext cx="1221581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11" name="Freeform 10"/>
          <p:cNvSpPr>
            <a:spLocks/>
          </p:cNvSpPr>
          <p:nvPr/>
        </p:nvSpPr>
        <p:spPr bwMode="auto">
          <a:xfrm flipV="1">
            <a:off x="5841242" y="6219827"/>
            <a:ext cx="6349173"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71323" tIns="35662" rIns="71323" bIns="35662" anchor="t" compatLnSpc="1"/>
          <a:lstStyle/>
          <a:p>
            <a:pPr defTabSz="713232"/>
            <a:endParaRPr lang="en-US" sz="1400">
              <a:solidFill>
                <a:prstClr val="black"/>
              </a:solidFill>
            </a:endParaRPr>
          </a:p>
        </p:txBody>
      </p:sp>
      <p:sp>
        <p:nvSpPr>
          <p:cNvPr id="3" name="Picture Placeholder 2"/>
          <p:cNvSpPr>
            <a:spLocks noGrp="1"/>
          </p:cNvSpPr>
          <p:nvPr>
            <p:ph type="pic" idx="1"/>
          </p:nvPr>
        </p:nvSpPr>
        <p:spPr>
          <a:xfrm rot="420000">
            <a:off x="4647121" y="1199518"/>
            <a:ext cx="6156159" cy="3931920"/>
          </a:xfrm>
          <a:prstGeom prst="rect">
            <a:avLst/>
          </a:prstGeom>
          <a:solidFill>
            <a:schemeClr val="bg2"/>
          </a:solidFill>
          <a:ln w="3000" cap="rnd">
            <a:solidFill>
              <a:srgbClr val="C0C0C0"/>
            </a:solidFill>
            <a:round/>
          </a:ln>
          <a:effectLst/>
        </p:spPr>
        <p:txBody>
          <a:bodyPr/>
          <a:lstStyle>
            <a:lvl1pPr marL="0" indent="0">
              <a:buNone/>
              <a:defRPr sz="25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694" y="2828785"/>
            <a:ext cx="2946016" cy="2179320"/>
          </a:xfrm>
        </p:spPr>
        <p:txBody>
          <a:bodyPr lIns="49926" rIns="35662" bIns="35662" anchor="t"/>
          <a:lstStyle>
            <a:lvl1pPr marL="0" indent="0" algn="l">
              <a:spcBef>
                <a:spcPts val="195"/>
              </a:spcBef>
              <a:buFontTx/>
              <a:buNone/>
              <a:defRPr sz="1000"/>
            </a:lvl1pPr>
            <a:lvl2pPr>
              <a:defRPr sz="900"/>
            </a:lvl2pPr>
            <a:lvl3pPr>
              <a:defRPr sz="800"/>
            </a:lvl3pPr>
            <a:lvl4pPr>
              <a:defRPr sz="700"/>
            </a:lvl4pPr>
            <a:lvl5pPr>
              <a:defRPr sz="700"/>
            </a:lvl5pPr>
          </a:lstStyle>
          <a:p>
            <a:pPr lvl="0" eaLnBrk="1" latinLnBrk="0" hangingPunct="1"/>
            <a:r>
              <a:rPr kumimoji="0" lang="en-US"/>
              <a:t>Edit Master text styles</a:t>
            </a:r>
          </a:p>
        </p:txBody>
      </p:sp>
      <p:sp>
        <p:nvSpPr>
          <p:cNvPr id="2" name="Title 1"/>
          <p:cNvSpPr>
            <a:spLocks noGrp="1"/>
          </p:cNvSpPr>
          <p:nvPr>
            <p:ph type="title"/>
          </p:nvPr>
        </p:nvSpPr>
        <p:spPr>
          <a:xfrm>
            <a:off x="812694" y="1176999"/>
            <a:ext cx="2950080" cy="1582621"/>
          </a:xfrm>
        </p:spPr>
        <p:txBody>
          <a:bodyPr vert="horz" lIns="35662" tIns="35662" rIns="35662" bIns="35662" anchor="b"/>
          <a:lstStyle>
            <a:lvl1pPr algn="l">
              <a:buNone/>
              <a:defRPr sz="16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28521" y="6447291"/>
            <a:ext cx="11523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8226815" y="6350589"/>
            <a:ext cx="2136759" cy="450580"/>
          </a:xfrm>
          <a:prstGeom prst="rect">
            <a:avLst/>
          </a:prstGeom>
        </p:spPr>
      </p:pic>
      <p:cxnSp>
        <p:nvCxnSpPr>
          <p:cNvPr id="15" name="Straight Connector 14"/>
          <p:cNvCxnSpPr/>
          <p:nvPr userDrawn="1"/>
        </p:nvCxnSpPr>
        <p:spPr>
          <a:xfrm>
            <a:off x="609521" y="6350588"/>
            <a:ext cx="1097137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732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2607" y="14514"/>
            <a:ext cx="121873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3232"/>
            <a:endParaRPr lang="en-US" sz="1400">
              <a:solidFill>
                <a:prstClr val="white"/>
              </a:solidFill>
            </a:endParaRPr>
          </a:p>
        </p:txBody>
      </p:sp>
      <p:sp>
        <p:nvSpPr>
          <p:cNvPr id="10" name="Date Placeholder 9"/>
          <p:cNvSpPr>
            <a:spLocks noGrp="1"/>
          </p:cNvSpPr>
          <p:nvPr>
            <p:ph type="dt" sz="half" idx="2"/>
          </p:nvPr>
        </p:nvSpPr>
        <p:spPr>
          <a:xfrm>
            <a:off x="609521" y="6356366"/>
            <a:ext cx="2844430"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fld id="{61146459-E3C3-4969-9224-5ED50B492D17}" type="datetime1">
              <a:rPr lang="en-US" smtClean="0">
                <a:solidFill>
                  <a:prstClr val="black"/>
                </a:solidFill>
              </a:rPr>
              <a:pPr defTabSz="713232"/>
              <a:t>11/8/2022</a:t>
            </a:fld>
            <a:endParaRPr lang="en-US">
              <a:solidFill>
                <a:prstClr val="black"/>
              </a:solidFill>
            </a:endParaRPr>
          </a:p>
        </p:txBody>
      </p:sp>
      <p:sp>
        <p:nvSpPr>
          <p:cNvPr id="22" name="Footer Placeholder 21"/>
          <p:cNvSpPr>
            <a:spLocks noGrp="1"/>
          </p:cNvSpPr>
          <p:nvPr>
            <p:ph type="ftr" sz="quarter" idx="3"/>
          </p:nvPr>
        </p:nvSpPr>
        <p:spPr>
          <a:xfrm>
            <a:off x="3555537" y="6356366"/>
            <a:ext cx="4469818" cy="365125"/>
          </a:xfrm>
          <a:prstGeom prst="rect">
            <a:avLst/>
          </a:prstGeom>
        </p:spPr>
        <p:txBody>
          <a:bodyPr vert="horz" lIns="0" tIns="0" rIns="0" bIns="0" anchor="b"/>
          <a:lstStyle>
            <a:lvl1pPr algn="l" eaLnBrk="1" latinLnBrk="0" hangingPunct="1">
              <a:defRPr kumimoji="0" sz="900">
                <a:solidFill>
                  <a:schemeClr val="tx1"/>
                </a:solidFill>
              </a:defRPr>
            </a:lvl1pPr>
          </a:lstStyle>
          <a:p>
            <a:pPr defTabSz="713232"/>
            <a:endParaRPr lang="en-US">
              <a:solidFill>
                <a:prstClr val="black"/>
              </a:solidFill>
            </a:endParaRPr>
          </a:p>
        </p:txBody>
      </p:sp>
      <p:sp>
        <p:nvSpPr>
          <p:cNvPr id="18" name="Slide Number Placeholder 17"/>
          <p:cNvSpPr>
            <a:spLocks noGrp="1"/>
          </p:cNvSpPr>
          <p:nvPr>
            <p:ph type="sldNum" sz="quarter" idx="4"/>
          </p:nvPr>
        </p:nvSpPr>
        <p:spPr>
          <a:xfrm>
            <a:off x="10565024" y="6356366"/>
            <a:ext cx="1015868" cy="365125"/>
          </a:xfrm>
          <a:prstGeom prst="rect">
            <a:avLst/>
          </a:prstGeom>
        </p:spPr>
        <p:txBody>
          <a:bodyPr vert="horz" lIns="0" tIns="0" rIns="0" bIns="0" anchor="b"/>
          <a:lstStyle>
            <a:lvl1pPr algn="r" eaLnBrk="1" latinLnBrk="0" hangingPunct="1">
              <a:defRPr kumimoji="0" sz="900">
                <a:solidFill>
                  <a:schemeClr val="tx1"/>
                </a:solidFill>
              </a:defRPr>
            </a:lvl1pPr>
          </a:lstStyle>
          <a:p>
            <a:pPr defTabSz="713232"/>
            <a:fld id="{401CF334-2D5C-4859-84A6-CA7E6E43FAEB}" type="slidenum">
              <a:rPr lang="en-US" smtClean="0">
                <a:solidFill>
                  <a:prstClr val="black"/>
                </a:solidFill>
              </a:rPr>
              <a:pPr defTabSz="713232"/>
              <a:t>‹#›</a:t>
            </a:fld>
            <a:endParaRPr lang="en-US">
              <a:solidFill>
                <a:prstClr val="black"/>
              </a:solidFill>
            </a:endParaRPr>
          </a:p>
        </p:txBody>
      </p:sp>
      <p:sp>
        <p:nvSpPr>
          <p:cNvPr id="30" name="Text Placeholder 29"/>
          <p:cNvSpPr>
            <a:spLocks noGrp="1"/>
          </p:cNvSpPr>
          <p:nvPr>
            <p:ph type="body" idx="1"/>
          </p:nvPr>
        </p:nvSpPr>
        <p:spPr>
          <a:xfrm>
            <a:off x="609521" y="1935480"/>
            <a:ext cx="10971372" cy="4389120"/>
          </a:xfrm>
          <a:prstGeom prst="rect">
            <a:avLst/>
          </a:prstGeom>
        </p:spPr>
        <p:txBody>
          <a:bodyPr vert="horz" lIns="71323" tIns="35662" rIns="71323" bIns="3566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521" y="704088"/>
            <a:ext cx="10971372" cy="1143000"/>
          </a:xfrm>
          <a:prstGeom prst="rect">
            <a:avLst/>
          </a:prstGeom>
        </p:spPr>
        <p:txBody>
          <a:bodyPr vert="horz" lIns="0" tIns="35662"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013958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900" b="0" kern="1200">
          <a:ln>
            <a:noFill/>
          </a:ln>
          <a:solidFill>
            <a:schemeClr val="tx2"/>
          </a:solidFill>
          <a:effectLst/>
          <a:latin typeface="+mj-lt"/>
          <a:ea typeface="+mj-ea"/>
          <a:cs typeface="+mj-cs"/>
        </a:defRPr>
      </a:lvl1pPr>
    </p:titleStyle>
    <p:bodyStyle>
      <a:lvl1pPr marL="213970" indent="-213970" algn="l" rtl="0" eaLnBrk="1" latinLnBrk="0" hangingPunct="1">
        <a:spcBef>
          <a:spcPct val="20000"/>
        </a:spcBef>
        <a:buClr>
          <a:schemeClr val="accent3"/>
        </a:buClr>
        <a:buSzPct val="95000"/>
        <a:buFont typeface="Wingdings 2"/>
        <a:buChar char=""/>
        <a:defRPr kumimoji="0" sz="2000"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190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1600" kern="1200">
          <a:solidFill>
            <a:schemeClr val="tx1"/>
          </a:solidFill>
          <a:latin typeface="+mn-lt"/>
          <a:ea typeface="+mn-ea"/>
          <a:cs typeface="+mn-cs"/>
        </a:defRPr>
      </a:lvl3pPr>
      <a:lvl4pPr marL="927202" indent="-164043"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56616" algn="l" rtl="0" eaLnBrk="1" latinLnBrk="0" hangingPunct="1">
        <a:defRPr kumimoji="0" kern="1200">
          <a:solidFill>
            <a:schemeClr val="tx1"/>
          </a:solidFill>
          <a:latin typeface="+mn-lt"/>
          <a:ea typeface="+mn-ea"/>
          <a:cs typeface="+mn-cs"/>
        </a:defRPr>
      </a:lvl2pPr>
      <a:lvl3pPr marL="713232" algn="l" rtl="0" eaLnBrk="1" latinLnBrk="0" hangingPunct="1">
        <a:defRPr kumimoji="0" kern="1200">
          <a:solidFill>
            <a:schemeClr val="tx1"/>
          </a:solidFill>
          <a:latin typeface="+mn-lt"/>
          <a:ea typeface="+mn-ea"/>
          <a:cs typeface="+mn-cs"/>
        </a:defRPr>
      </a:lvl3pPr>
      <a:lvl4pPr marL="1069848" algn="l" rtl="0" eaLnBrk="1" latinLnBrk="0" hangingPunct="1">
        <a:defRPr kumimoji="0" kern="1200">
          <a:solidFill>
            <a:schemeClr val="tx1"/>
          </a:solidFill>
          <a:latin typeface="+mn-lt"/>
          <a:ea typeface="+mn-ea"/>
          <a:cs typeface="+mn-cs"/>
        </a:defRPr>
      </a:lvl4pPr>
      <a:lvl5pPr marL="1426464" algn="l" rtl="0" eaLnBrk="1" latinLnBrk="0" hangingPunct="1">
        <a:defRPr kumimoji="0" kern="1200">
          <a:solidFill>
            <a:schemeClr val="tx1"/>
          </a:solidFill>
          <a:latin typeface="+mn-lt"/>
          <a:ea typeface="+mn-ea"/>
          <a:cs typeface="+mn-cs"/>
        </a:defRPr>
      </a:lvl5pPr>
      <a:lvl6pPr marL="1783080" algn="l" rtl="0" eaLnBrk="1" latinLnBrk="0" hangingPunct="1">
        <a:defRPr kumimoji="0" kern="1200">
          <a:solidFill>
            <a:schemeClr val="tx1"/>
          </a:solidFill>
          <a:latin typeface="+mn-lt"/>
          <a:ea typeface="+mn-ea"/>
          <a:cs typeface="+mn-cs"/>
        </a:defRPr>
      </a:lvl6pPr>
      <a:lvl7pPr marL="2139696" algn="l" rtl="0" eaLnBrk="1" latinLnBrk="0" hangingPunct="1">
        <a:defRPr kumimoji="0" kern="1200">
          <a:solidFill>
            <a:schemeClr val="tx1"/>
          </a:solidFill>
          <a:latin typeface="+mn-lt"/>
          <a:ea typeface="+mn-ea"/>
          <a:cs typeface="+mn-cs"/>
        </a:defRPr>
      </a:lvl7pPr>
      <a:lvl8pPr marL="2496312" algn="l" rtl="0" eaLnBrk="1" latinLnBrk="0" hangingPunct="1">
        <a:defRPr kumimoji="0" kern="1200">
          <a:solidFill>
            <a:schemeClr val="tx1"/>
          </a:solidFill>
          <a:latin typeface="+mn-lt"/>
          <a:ea typeface="+mn-ea"/>
          <a:cs typeface="+mn-cs"/>
        </a:defRPr>
      </a:lvl8pPr>
      <a:lvl9pPr marL="285292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iki.jikexueyuan.com/project/android-training-geek/building-userinfo.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cnblogs.com/renyuan/archive/2012/08/28/2660297.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31532;7&#31456;%20Android%20&#25968;&#25454;&#20849;&#20139;/Contact3.jav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4.tmp"/><Relationship Id="rId2" Type="http://schemas.openxmlformats.org/officeDocument/2006/relationships/tags" Target="../tags/tag2.xml"/><Relationship Id="rId16" Type="http://schemas.openxmlformats.org/officeDocument/2006/relationships/image" Target="../media/image2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7.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14283" y="3645029"/>
            <a:ext cx="10361851"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dirty="0">
                <a:solidFill>
                  <a:prstClr val="black"/>
                </a:solidFill>
                <a:latin typeface="黑体" panose="02010609060101010101" pitchFamily="49" charset="-122"/>
                <a:ea typeface="黑体" panose="02010609060101010101" pitchFamily="49" charset="-122"/>
              </a:rPr>
              <a:t>移动应用开发</a:t>
            </a:r>
          </a:p>
        </p:txBody>
      </p:sp>
      <p:sp>
        <p:nvSpPr>
          <p:cNvPr id="3" name="副标题 2"/>
          <p:cNvSpPr txBox="1">
            <a:spLocks/>
          </p:cNvSpPr>
          <p:nvPr/>
        </p:nvSpPr>
        <p:spPr>
          <a:xfrm>
            <a:off x="1294984" y="4653136"/>
            <a:ext cx="9600446" cy="457200"/>
          </a:xfrm>
          <a:prstGeom prst="rect">
            <a:avLst/>
          </a:prstGeom>
        </p:spPr>
        <p:txBody>
          <a:bodyPr>
            <a:noAutofit/>
          </a:bodyPr>
          <a:lstStyle>
            <a:lvl1pPr marL="342900" indent="-342900" algn="l" rtl="0" eaLnBrk="1" fontAlgn="base" hangingPunct="1">
              <a:spcBef>
                <a:spcPct val="20000"/>
              </a:spcBef>
              <a:spcAft>
                <a:spcPct val="0"/>
              </a:spcAft>
              <a:buChar char="•"/>
              <a:defRPr sz="3200" b="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800" b="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b="0">
                <a:solidFill>
                  <a:schemeClr val="tx1"/>
                </a:solidFill>
                <a:latin typeface="黑体" panose="02010609060101010101" pitchFamily="49" charset="-122"/>
                <a:ea typeface="黑体" panose="02010609060101010101" pitchFamily="49" charset="-122"/>
              </a:defRPr>
            </a:lvl3pPr>
            <a:lvl4pPr marL="1600200" indent="-228600" algn="l" rtl="0" eaLnBrk="1" fontAlgn="base" hangingPunct="1">
              <a:spcBef>
                <a:spcPct val="20000"/>
              </a:spcBef>
              <a:spcAft>
                <a:spcPct val="0"/>
              </a:spcAft>
              <a:buChar char="–"/>
              <a:defRPr sz="2000" b="0">
                <a:solidFill>
                  <a:schemeClr val="tx1"/>
                </a:solidFill>
                <a:latin typeface="黑体" panose="02010609060101010101" pitchFamily="49" charset="-122"/>
                <a:ea typeface="黑体" panose="02010609060101010101" pitchFamily="49" charset="-122"/>
              </a:defRPr>
            </a:lvl4pPr>
            <a:lvl5pPr marL="2057400" indent="-228600" algn="l" rtl="0" eaLnBrk="1" fontAlgn="base" hangingPunct="1">
              <a:spcBef>
                <a:spcPct val="20000"/>
              </a:spcBef>
              <a:spcAft>
                <a:spcPct val="0"/>
              </a:spcAft>
              <a:buChar char="»"/>
              <a:defRPr sz="2000" b="0">
                <a:solidFill>
                  <a:schemeClr val="tx1"/>
                </a:solidFill>
                <a:latin typeface="黑体" panose="02010609060101010101" pitchFamily="49" charset="-122"/>
                <a:ea typeface="黑体" panose="02010609060101010101" pitchFamily="49" charset="-122"/>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a:lstStyle>
          <a:p>
            <a:pPr marL="0" indent="0" algn="ctr" defTabSz="713232">
              <a:buFontTx/>
              <a:buNone/>
            </a:pP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&gt;&gt; </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湖南师范大学</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软件工程系</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蔡美玲  </a:t>
            </a:r>
            <a:r>
              <a:rPr lang="en-US" altLang="zh-CN" sz="2000" kern="0" dirty="0">
                <a:solidFill>
                  <a:srgbClr val="455F51">
                    <a:lumMod val="75000"/>
                  </a:srgbClr>
                </a:solidFill>
                <a:latin typeface="华文新魏" panose="02010800040101010101" pitchFamily="2" charset="-122"/>
                <a:ea typeface="华文新魏" panose="02010800040101010101" pitchFamily="2" charset="-122"/>
              </a:rPr>
              <a:t>&lt;&lt;</a:t>
            </a:r>
            <a:r>
              <a:rPr lang="zh-CN" altLang="en-US" sz="2000" kern="0" dirty="0">
                <a:solidFill>
                  <a:srgbClr val="455F51">
                    <a:lumMod val="75000"/>
                  </a:srgbClr>
                </a:solidFill>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084598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par>
                          <p:cTn id="9" fill="hold">
                            <p:stCondLst>
                              <p:cond delay="750"/>
                            </p:stCondLst>
                            <p:childTnLst>
                              <p:par>
                                <p:cTn id="10" presetID="10" presetClass="entr" presetSubtype="0" fill="hold" grpId="1" nodeType="after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6" presetClass="emph" presetSubtype="0" repeatCount="3000" grpId="0" nodeType="withEffect">
                                  <p:stCondLst>
                                    <p:cond delay="0"/>
                                  </p:stCondLst>
                                  <p:iterate type="lt">
                                    <p:tmPct val="4000"/>
                                  </p:iterate>
                                  <p:childTnLst>
                                    <p:set>
                                      <p:cBhvr override="childStyle">
                                        <p:cTn id="14" dur="500" fill="hold"/>
                                        <p:tgtEl>
                                          <p:spTgt spid="3">
                                            <p:txEl>
                                              <p:pRg st="0" end="0"/>
                                            </p:txEl>
                                          </p:spTgt>
                                        </p:tgtEl>
                                        <p:attrNameLst>
                                          <p:attrName>style.color</p:attrName>
                                        </p:attrNameLst>
                                      </p:cBhvr>
                                      <p:to>
                                        <p:clrVal>
                                          <a:schemeClr val="accent2"/>
                                        </p:clrVal>
                                      </p:to>
                                    </p:set>
                                    <p:set>
                                      <p:cBhvr>
                                        <p:cTn id="15" dur="500" fill="hold"/>
                                        <p:tgtEl>
                                          <p:spTgt spid="3">
                                            <p:txEl>
                                              <p:pRg st="0" end="0"/>
                                            </p:txEl>
                                          </p:spTgt>
                                        </p:tgtEl>
                                        <p:attrNameLst>
                                          <p:attrName>fillcolor</p:attrName>
                                        </p:attrNameLst>
                                      </p:cBhvr>
                                      <p:to>
                                        <p:clrVal>
                                          <a:schemeClr val="accent2"/>
                                        </p:clrVal>
                                      </p:to>
                                    </p:set>
                                    <p:set>
                                      <p:cBhvr>
                                        <p:cTn id="16"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3" grpI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442921"/>
          </a:xfrm>
        </p:spPr>
        <p:txBody>
          <a:bodyPr>
            <a:normAutofit/>
          </a:bodyPr>
          <a:lstStyle/>
          <a:p>
            <a:r>
              <a:rPr lang="en-US" altLang="zh-CN" sz="2400" dirty="0">
                <a:solidFill>
                  <a:srgbClr val="FF0000"/>
                </a:solidFill>
              </a:rPr>
              <a:t>scheme://&lt;Authority&gt;/&lt;path&gt;/&lt;id&gt;</a:t>
            </a:r>
            <a:endParaRPr lang="zh-CN" altLang="zh-CN" sz="2400" dirty="0">
              <a:solidFill>
                <a:srgbClr val="FF0000"/>
              </a:solidFill>
            </a:endParaRPr>
          </a:p>
          <a:p>
            <a:r>
              <a:rPr lang="zh-CN" altLang="en-US" dirty="0"/>
              <a:t>其中：</a:t>
            </a:r>
          </a:p>
          <a:p>
            <a:pPr marL="763889" lvl="1" indent="-457200">
              <a:buClr>
                <a:srgbClr val="FF0066"/>
              </a:buClr>
              <a:buSzPct val="100000"/>
              <a:buFont typeface="+mj-ea"/>
              <a:buAutoNum type="circleNumDbPlain"/>
            </a:pPr>
            <a:r>
              <a:rPr lang="en-US" altLang="zh-CN" b="1" dirty="0">
                <a:solidFill>
                  <a:srgbClr val="FF0066"/>
                </a:solidFill>
              </a:rPr>
              <a:t>scheme</a:t>
            </a:r>
            <a:r>
              <a:rPr lang="zh-CN" altLang="en-US" dirty="0">
                <a:solidFill>
                  <a:srgbClr val="FF0066"/>
                </a:solidFill>
              </a:rPr>
              <a:t>：</a:t>
            </a:r>
            <a:r>
              <a:rPr lang="zh-CN" altLang="en-US" dirty="0"/>
              <a:t> </a:t>
            </a:r>
            <a:r>
              <a:rPr lang="en-US" altLang="zh-CN" dirty="0">
                <a:solidFill>
                  <a:srgbClr val="0033CC"/>
                </a:solidFill>
              </a:rPr>
              <a:t>content://</a:t>
            </a:r>
            <a:r>
              <a:rPr lang="zh-CN" altLang="en-US" dirty="0"/>
              <a:t>是一个标准的前缀，表明了这个数据被内容提供者管理，它不会修改。</a:t>
            </a:r>
            <a:endParaRPr lang="en-US" altLang="zh-CN" dirty="0"/>
          </a:p>
          <a:p>
            <a:pPr marL="763889" lvl="1" indent="-457200">
              <a:buClr>
                <a:srgbClr val="FF0066"/>
              </a:buClr>
              <a:buSzPct val="100000"/>
              <a:buFont typeface="+mj-ea"/>
              <a:buAutoNum type="circleNumDbPlain"/>
            </a:pPr>
            <a:r>
              <a:rPr lang="en-US" altLang="zh-CN" b="1" dirty="0">
                <a:solidFill>
                  <a:srgbClr val="FF0066"/>
                </a:solidFill>
              </a:rPr>
              <a:t>authority</a:t>
            </a:r>
            <a:r>
              <a:rPr lang="zh-CN" altLang="en-US" dirty="0">
                <a:solidFill>
                  <a:srgbClr val="FF0066"/>
                </a:solidFill>
              </a:rPr>
              <a:t>：</a:t>
            </a:r>
            <a:r>
              <a:rPr lang="zh-CN" altLang="zh-CN" dirty="0"/>
              <a:t>用于唯一标识一个</a:t>
            </a:r>
            <a:r>
              <a:rPr lang="en-US" altLang="zh-CN" dirty="0"/>
              <a:t>ContentProvider</a:t>
            </a:r>
            <a:r>
              <a:rPr lang="zh-CN" altLang="zh-CN" dirty="0"/>
              <a:t>，外部调用者可以根据此标识访问该</a:t>
            </a:r>
            <a:r>
              <a:rPr lang="en-US" altLang="zh-CN" dirty="0"/>
              <a:t>ContentProvider</a:t>
            </a:r>
            <a:r>
              <a:rPr lang="zh-CN" altLang="zh-CN" dirty="0"/>
              <a:t>。通常可将</a:t>
            </a:r>
            <a:r>
              <a:rPr lang="en-US" altLang="zh-CN" dirty="0"/>
              <a:t>Authority</a:t>
            </a:r>
            <a:r>
              <a:rPr lang="zh-CN" altLang="zh-CN" dirty="0"/>
              <a:t>设置为包名和类名的全称，以保证唯一性。</a:t>
            </a:r>
            <a:r>
              <a:rPr lang="zh-CN" altLang="en-US" dirty="0"/>
              <a:t>例如包名是</a:t>
            </a:r>
            <a:r>
              <a:rPr lang="en-US" altLang="zh-CN" dirty="0" err="1"/>
              <a:t>com.example.app</a:t>
            </a:r>
            <a:r>
              <a:rPr lang="zh-CN" altLang="en-US" dirty="0"/>
              <a:t>，则</a:t>
            </a:r>
            <a:r>
              <a:rPr lang="en-US" altLang="zh-CN" dirty="0"/>
              <a:t>authority</a:t>
            </a:r>
            <a:r>
              <a:rPr lang="zh-CN" altLang="en-US" dirty="0"/>
              <a:t>可以命名为</a:t>
            </a:r>
            <a:r>
              <a:rPr lang="en-US" altLang="zh-CN" dirty="0" err="1">
                <a:solidFill>
                  <a:srgbClr val="0033CC"/>
                </a:solidFill>
              </a:rPr>
              <a:t>com.example.app.provider</a:t>
            </a:r>
            <a:r>
              <a:rPr lang="zh-CN" altLang="en-US" dirty="0"/>
              <a:t>。</a:t>
            </a:r>
            <a:endParaRPr lang="en-US" altLang="zh-CN" dirty="0"/>
          </a:p>
          <a:p>
            <a:pPr marL="763889" lvl="1" indent="-457200">
              <a:buClr>
                <a:srgbClr val="FF0066"/>
              </a:buClr>
              <a:buSzPct val="100000"/>
              <a:buFont typeface="+mj-ea"/>
              <a:buAutoNum type="circleNumDbPlain"/>
            </a:pPr>
            <a:r>
              <a:rPr lang="en-US" altLang="zh-CN" b="1" dirty="0">
                <a:solidFill>
                  <a:srgbClr val="FF0066"/>
                </a:solidFill>
              </a:rPr>
              <a:t>path</a:t>
            </a:r>
            <a:r>
              <a:rPr lang="zh-CN" altLang="en-US" dirty="0">
                <a:solidFill>
                  <a:srgbClr val="FF0066"/>
                </a:solidFill>
              </a:rPr>
              <a:t>：</a:t>
            </a:r>
            <a:r>
              <a:rPr lang="zh-CN" altLang="en-US" dirty="0"/>
              <a:t>用于对同一应用程序的不同的数据进行区分，通常添加到</a:t>
            </a:r>
            <a:r>
              <a:rPr lang="en-US" altLang="zh-CN" dirty="0"/>
              <a:t>authority</a:t>
            </a:r>
            <a:r>
              <a:rPr lang="zh-CN" altLang="en-US" dirty="0"/>
              <a:t>的后面，例如</a:t>
            </a:r>
            <a:r>
              <a:rPr lang="en-US" altLang="zh-CN" dirty="0">
                <a:solidFill>
                  <a:srgbClr val="0033CC"/>
                </a:solidFill>
              </a:rPr>
              <a:t>/table1, /table2</a:t>
            </a:r>
            <a:r>
              <a:rPr lang="zh-CN" altLang="en-US" dirty="0"/>
              <a:t>。</a:t>
            </a:r>
            <a:endParaRPr lang="en-US" altLang="zh-CN" dirty="0"/>
          </a:p>
          <a:p>
            <a:pPr marL="763889" lvl="1" indent="-457200">
              <a:buClr>
                <a:srgbClr val="FF0066"/>
              </a:buClr>
              <a:buSzPct val="100000"/>
              <a:buFont typeface="+mj-ea"/>
              <a:buAutoNum type="circleNumDbPlain"/>
            </a:pPr>
            <a:r>
              <a:rPr lang="en-US" altLang="zh-CN" b="1" dirty="0">
                <a:solidFill>
                  <a:srgbClr val="FF0066"/>
                </a:solidFill>
              </a:rPr>
              <a:t>id</a:t>
            </a:r>
            <a:r>
              <a:rPr lang="zh-CN" altLang="zh-CN" dirty="0">
                <a:solidFill>
                  <a:srgbClr val="FF0066"/>
                </a:solidFill>
              </a:rPr>
              <a:t>：</a:t>
            </a:r>
            <a:r>
              <a:rPr lang="zh-CN" altLang="zh-CN" dirty="0"/>
              <a:t>数据集中的每一条记录都有一个唯一的</a:t>
            </a:r>
            <a:r>
              <a:rPr lang="en-US" altLang="zh-CN" dirty="0"/>
              <a:t>id</a:t>
            </a:r>
            <a:r>
              <a:rPr lang="zh-CN" altLang="zh-CN" dirty="0"/>
              <a:t>。如果</a:t>
            </a:r>
            <a:r>
              <a:rPr lang="en-US" altLang="zh-CN" dirty="0"/>
              <a:t>Uri</a:t>
            </a:r>
            <a:r>
              <a:rPr lang="zh-CN" altLang="zh-CN" dirty="0"/>
              <a:t>中包含需要获取的记录的</a:t>
            </a:r>
            <a:r>
              <a:rPr lang="en-US" altLang="zh-CN" dirty="0"/>
              <a:t>id</a:t>
            </a:r>
            <a:r>
              <a:rPr lang="zh-CN" altLang="zh-CN" dirty="0"/>
              <a:t>，则只对该记录进行操作；如果</a:t>
            </a:r>
            <a:r>
              <a:rPr lang="en-US" altLang="zh-CN" dirty="0"/>
              <a:t>Uri</a:t>
            </a:r>
            <a:r>
              <a:rPr lang="zh-CN" altLang="zh-CN" dirty="0"/>
              <a:t>中没有</a:t>
            </a:r>
            <a:r>
              <a:rPr lang="en-US" altLang="zh-CN" dirty="0"/>
              <a:t>id</a:t>
            </a:r>
            <a:r>
              <a:rPr lang="zh-CN" altLang="zh-CN" dirty="0"/>
              <a:t>，则表示操作数据集中的所有记录。</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7.2</a:t>
            </a:r>
            <a:r>
              <a:rPr lang="zh-CN" altLang="en-US" dirty="0">
                <a:latin typeface="华文新魏" pitchFamily="2" charset="-122"/>
                <a:ea typeface="华文新魏" pitchFamily="2" charset="-122"/>
              </a:rPr>
              <a:t>  内容</a:t>
            </a:r>
            <a:r>
              <a:rPr lang="en-US" altLang="zh-CN" dirty="0">
                <a:latin typeface="华文新魏" pitchFamily="2" charset="-122"/>
                <a:ea typeface="华文新魏" pitchFamily="2" charset="-122"/>
              </a:rPr>
              <a:t>URI</a:t>
            </a:r>
            <a:endParaRPr lang="zh-CN" altLang="en-US" dirty="0"/>
          </a:p>
        </p:txBody>
      </p:sp>
    </p:spTree>
    <p:extLst>
      <p:ext uri="{BB962C8B-B14F-4D97-AF65-F5344CB8AC3E}">
        <p14:creationId xmlns:p14="http://schemas.microsoft.com/office/powerpoint/2010/main" val="28802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ContentResolver</a:t>
            </a:r>
            <a:r>
              <a:rPr lang="zh-CN" altLang="en-US" dirty="0"/>
              <a:t>：访问其它应用程序的内容提供者共享的数据。 </a:t>
            </a:r>
            <a:endParaRPr lang="en-US" altLang="zh-CN" dirty="0"/>
          </a:p>
          <a:p>
            <a:pPr lvl="1"/>
            <a:r>
              <a:rPr lang="zh-CN" altLang="en-US" dirty="0"/>
              <a:t>提供了一系列的方法对</a:t>
            </a:r>
            <a:r>
              <a:rPr lang="en-US" altLang="zh-CN" dirty="0"/>
              <a:t>ContentProvider</a:t>
            </a:r>
            <a:r>
              <a:rPr lang="zh-CN" altLang="en-US" dirty="0"/>
              <a:t>中共享的数据进行</a:t>
            </a:r>
            <a:r>
              <a:rPr lang="en-US" altLang="zh-CN" dirty="0">
                <a:solidFill>
                  <a:srgbClr val="FF0066"/>
                </a:solidFill>
              </a:rPr>
              <a:t>CRUD</a:t>
            </a:r>
            <a:r>
              <a:rPr lang="zh-CN" altLang="en-US" dirty="0">
                <a:solidFill>
                  <a:srgbClr val="FF0066"/>
                </a:solidFill>
              </a:rPr>
              <a:t>操作</a:t>
            </a:r>
            <a:r>
              <a:rPr lang="zh-CN" altLang="en-US" dirty="0"/>
              <a:t>。</a:t>
            </a:r>
            <a:r>
              <a:rPr lang="en-US" altLang="zh-CN" dirty="0"/>
              <a:t> </a:t>
            </a:r>
          </a:p>
          <a:p>
            <a:pPr lvl="1"/>
            <a:r>
              <a:rPr lang="zh-CN" altLang="en-US" dirty="0"/>
              <a:t>这些操作方法与</a:t>
            </a:r>
            <a:r>
              <a:rPr lang="en-US" altLang="zh-CN" dirty="0"/>
              <a:t>ContentProvider</a:t>
            </a:r>
            <a:r>
              <a:rPr lang="zh-CN" altLang="en-US" dirty="0"/>
              <a:t>是一一对应的。 </a:t>
            </a:r>
            <a:endParaRPr lang="en-US" altLang="zh-CN" dirty="0"/>
          </a:p>
          <a:p>
            <a:pPr lvl="2"/>
            <a:r>
              <a:rPr lang="zh-CN" altLang="en-US" dirty="0"/>
              <a:t>调用</a:t>
            </a:r>
            <a:r>
              <a:rPr lang="en-US" altLang="zh-CN" dirty="0"/>
              <a:t>ContentResolver</a:t>
            </a:r>
            <a:r>
              <a:rPr lang="zh-CN" altLang="en-US" dirty="0"/>
              <a:t>类的方法时实际上就相当于调用</a:t>
            </a:r>
            <a:r>
              <a:rPr lang="en-US" altLang="zh-CN" dirty="0"/>
              <a:t>ContentProvider</a:t>
            </a:r>
            <a:r>
              <a:rPr lang="zh-CN" altLang="en-US" dirty="0"/>
              <a:t>类中的对应方法 。</a:t>
            </a:r>
          </a:p>
          <a:p>
            <a:endParaRPr lang="zh-CN" altLang="en-US" dirty="0"/>
          </a:p>
        </p:txBody>
      </p:sp>
      <p:sp>
        <p:nvSpPr>
          <p:cNvPr id="3" name="标题 2"/>
          <p:cNvSpPr>
            <a:spLocks noGrp="1"/>
          </p:cNvSpPr>
          <p:nvPr>
            <p:ph type="title"/>
          </p:nvPr>
        </p:nvSpPr>
        <p:spPr/>
        <p:txBody>
          <a:bodyPr/>
          <a:lstStyle/>
          <a:p>
            <a:r>
              <a:rPr lang="en-US" altLang="zh-CN" dirty="0">
                <a:solidFill>
                  <a:schemeClr val="tx1"/>
                </a:solidFill>
              </a:rPr>
              <a:t>7.3</a:t>
            </a:r>
            <a:r>
              <a:rPr lang="zh-CN" altLang="en-US" dirty="0">
                <a:solidFill>
                  <a:schemeClr val="tx1"/>
                </a:solidFill>
              </a:rPr>
              <a:t> 使用</a:t>
            </a:r>
            <a:r>
              <a:rPr lang="en-US" altLang="en-US" dirty="0">
                <a:solidFill>
                  <a:schemeClr val="tx1"/>
                </a:solidFill>
                <a:latin typeface="华文新魏" pitchFamily="2" charset="-122"/>
                <a:ea typeface="华文新魏" pitchFamily="2" charset="-122"/>
              </a:rPr>
              <a:t>ContentResolver</a:t>
            </a:r>
            <a:r>
              <a:rPr lang="zh-CN" altLang="en-US" dirty="0">
                <a:solidFill>
                  <a:schemeClr val="tx1"/>
                </a:solidFill>
                <a:latin typeface="华文新魏" pitchFamily="2" charset="-122"/>
                <a:ea typeface="华文新魏" pitchFamily="2" charset="-122"/>
              </a:rPr>
              <a:t>访问共享数据</a:t>
            </a:r>
            <a:endParaRPr lang="zh-CN" altLang="en-US" dirty="0">
              <a:solidFill>
                <a:schemeClr val="tx1"/>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50" y="3228257"/>
            <a:ext cx="11238742"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9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p>
        </p:txBody>
      </p:sp>
      <p:graphicFrame>
        <p:nvGraphicFramePr>
          <p:cNvPr id="4" name="Group 160"/>
          <p:cNvGraphicFramePr>
            <a:graphicFrameLocks/>
          </p:cNvGraphicFramePr>
          <p:nvPr>
            <p:extLst>
              <p:ext uri="{D42A27DB-BD31-4B8C-83A1-F6EECF244321}">
                <p14:modId xmlns:p14="http://schemas.microsoft.com/office/powerpoint/2010/main" val="2507504665"/>
              </p:ext>
            </p:extLst>
          </p:nvPr>
        </p:nvGraphicFramePr>
        <p:xfrm>
          <a:off x="334568" y="1268760"/>
          <a:ext cx="11161240" cy="5059728"/>
        </p:xfrm>
        <a:graphic>
          <a:graphicData uri="http://schemas.openxmlformats.org/drawingml/2006/table">
            <a:tbl>
              <a:tblPr/>
              <a:tblGrid>
                <a:gridCol w="603109">
                  <a:extLst>
                    <a:ext uri="{9D8B030D-6E8A-4147-A177-3AD203B41FA5}">
                      <a16:colId xmlns:a16="http://schemas.microsoft.com/office/drawing/2014/main" val="20000"/>
                    </a:ext>
                  </a:extLst>
                </a:gridCol>
                <a:gridCol w="4724347">
                  <a:extLst>
                    <a:ext uri="{9D8B030D-6E8A-4147-A177-3AD203B41FA5}">
                      <a16:colId xmlns:a16="http://schemas.microsoft.com/office/drawing/2014/main" val="20001"/>
                    </a:ext>
                  </a:extLst>
                </a:gridCol>
                <a:gridCol w="1160896">
                  <a:extLst>
                    <a:ext uri="{9D8B030D-6E8A-4147-A177-3AD203B41FA5}">
                      <a16:colId xmlns:a16="http://schemas.microsoft.com/office/drawing/2014/main" val="20002"/>
                    </a:ext>
                  </a:extLst>
                </a:gridCol>
                <a:gridCol w="4672888">
                  <a:extLst>
                    <a:ext uri="{9D8B030D-6E8A-4147-A177-3AD203B41FA5}">
                      <a16:colId xmlns:a16="http://schemas.microsoft.com/office/drawing/2014/main" val="20003"/>
                    </a:ext>
                  </a:extLst>
                </a:gridCol>
              </a:tblGrid>
              <a:tr h="371510">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No.</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方法名称</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类型</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描述</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09">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public final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int</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66"/>
                          </a:solidFill>
                          <a:effectLst/>
                          <a:latin typeface="+mn-lt"/>
                          <a:ea typeface="宋体" panose="02010600030101010101" pitchFamily="2" charset="-122"/>
                          <a:cs typeface="Times New Roman" panose="02020603050405020304" pitchFamily="18" charset="0"/>
                        </a:rPr>
                        <a:t>delete</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(Uri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url</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String where, String[]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selectionArgs</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普通</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调用指定</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ContentProvider</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对象中的</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delete()</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9">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2</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public final String </a:t>
                      </a:r>
                      <a:r>
                        <a:rPr kumimoji="0" lang="en-US" altLang="zh-CN" sz="2400" b="1" i="0" u="none" strike="noStrike" cap="none" normalizeH="0" baseline="0" dirty="0" err="1">
                          <a:ln>
                            <a:noFill/>
                          </a:ln>
                          <a:solidFill>
                            <a:srgbClr val="FF0066"/>
                          </a:solidFill>
                          <a:effectLst/>
                          <a:latin typeface="+mn-lt"/>
                          <a:ea typeface="宋体" panose="02010600030101010101" pitchFamily="2" charset="-122"/>
                          <a:cs typeface="Times New Roman" panose="02020603050405020304" pitchFamily="18" charset="0"/>
                        </a:rPr>
                        <a:t>getType</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(Uri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url</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普通</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调用指定</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ContentProvider</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对象中的</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getType</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9">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3</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public final Uri </a:t>
                      </a:r>
                      <a:r>
                        <a:rPr kumimoji="0" lang="en-US" altLang="zh-CN" sz="2400" b="1" i="0" u="none" strike="noStrike" cap="none" normalizeH="0" baseline="0" dirty="0">
                          <a:ln>
                            <a:noFill/>
                          </a:ln>
                          <a:solidFill>
                            <a:srgbClr val="FF0066"/>
                          </a:solidFill>
                          <a:effectLst/>
                          <a:latin typeface="+mn-lt"/>
                          <a:ea typeface="宋体" panose="02010600030101010101" pitchFamily="2" charset="-122"/>
                          <a:cs typeface="Times New Roman" panose="02020603050405020304" pitchFamily="18" charset="0"/>
                        </a:rPr>
                        <a:t>insert</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(Uri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url</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ContentValues</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values)</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普通</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调用指定</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ContentProvider</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对象中的</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insert()</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588">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4</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public final Cursor </a:t>
                      </a:r>
                      <a:r>
                        <a:rPr kumimoji="0" lang="en-US" altLang="zh-CN" sz="2400" b="1" i="0" u="none" strike="noStrike" cap="none" normalizeH="0" baseline="0" dirty="0">
                          <a:ln>
                            <a:noFill/>
                          </a:ln>
                          <a:solidFill>
                            <a:srgbClr val="FF0066"/>
                          </a:solidFill>
                          <a:effectLst/>
                          <a:latin typeface="+mn-lt"/>
                          <a:ea typeface="宋体" panose="02010600030101010101" pitchFamily="2" charset="-122"/>
                          <a:cs typeface="Times New Roman" panose="02020603050405020304" pitchFamily="18" charset="0"/>
                        </a:rPr>
                        <a:t>query</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(Uri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uri</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String[] projection, String selection, String[]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selectionArgs</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String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sortOrder</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普通</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调用指定</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ContentProvider</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对象中的</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query()</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588">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5</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public final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int</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66"/>
                          </a:solidFill>
                          <a:effectLst/>
                          <a:latin typeface="+mn-lt"/>
                          <a:ea typeface="宋体" panose="02010600030101010101" pitchFamily="2" charset="-122"/>
                          <a:cs typeface="Times New Roman" panose="02020603050405020304" pitchFamily="18" charset="0"/>
                        </a:rPr>
                        <a:t>update</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(Uri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uri</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ContentValues</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values, String where, String[] </a:t>
                      </a:r>
                      <a:r>
                        <a:rPr kumimoji="0" lang="en-US" altLang="zh-CN" sz="20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selectionArgs</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ctr"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普通</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00050" indent="-400050" eaLnBrk="0" hangingPunct="0">
                        <a:buClr>
                          <a:schemeClr val="hlink"/>
                        </a:buClr>
                        <a:defRPr>
                          <a:solidFill>
                            <a:schemeClr val="tx1"/>
                          </a:solidFill>
                          <a:latin typeface="Arial" panose="020B0604020202020204" pitchFamily="34" charset="0"/>
                          <a:cs typeface="Arial" panose="020B0604020202020204" pitchFamily="34" charset="0"/>
                        </a:defRPr>
                      </a:lvl1pPr>
                      <a:lvl2pPr marL="914400" indent="-400050" eaLnBrk="0" hangingPunct="0">
                        <a:buClr>
                          <a:schemeClr val="hlink"/>
                        </a:buClr>
                        <a:defRPr>
                          <a:solidFill>
                            <a:srgbClr val="3333CC"/>
                          </a:solidFill>
                          <a:latin typeface="Arial" panose="020B0604020202020204" pitchFamily="34" charset="0"/>
                          <a:cs typeface="Arial" panose="020B0604020202020204" pitchFamily="34" charset="0"/>
                        </a:defRPr>
                      </a:lvl2pPr>
                      <a:lvl3pPr marL="1377950" indent="-349250" eaLnBrk="0" hangingPunct="0">
                        <a:buClr>
                          <a:schemeClr val="hlink"/>
                        </a:buClr>
                        <a:defRPr sz="1600">
                          <a:solidFill>
                            <a:srgbClr val="3333CC"/>
                          </a:solidFill>
                          <a:latin typeface="Arial" panose="020B0604020202020204" pitchFamily="34" charset="0"/>
                          <a:cs typeface="Arial" panose="020B0604020202020204" pitchFamily="34" charset="0"/>
                        </a:defRPr>
                      </a:lvl3pPr>
                      <a:lvl4pPr marL="1885950" indent="-342900" eaLnBrk="0" hangingPunct="0">
                        <a:buClr>
                          <a:schemeClr val="hlink"/>
                        </a:buClr>
                        <a:defRPr sz="1600">
                          <a:solidFill>
                            <a:srgbClr val="3333CC"/>
                          </a:solidFill>
                          <a:latin typeface="Arial" panose="020B0604020202020204" pitchFamily="34" charset="0"/>
                          <a:cs typeface="Arial" panose="020B0604020202020204" pitchFamily="34" charset="0"/>
                        </a:defRPr>
                      </a:lvl4pPr>
                      <a:lvl5pPr marL="2349500" indent="-349250" eaLnBrk="0" hangingPunct="0">
                        <a:buClr>
                          <a:schemeClr val="hlink"/>
                        </a:buClr>
                        <a:defRPr sz="1600">
                          <a:solidFill>
                            <a:srgbClr val="3333CC"/>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defRPr sz="1600">
                          <a:solidFill>
                            <a:srgbClr val="3333CC"/>
                          </a:solidFill>
                          <a:latin typeface="Arial" panose="020B0604020202020204" pitchFamily="34" charset="0"/>
                          <a:cs typeface="Arial" panose="020B0604020202020204" pitchFamily="34" charset="0"/>
                        </a:defRPr>
                      </a:lvl9pPr>
                    </a:lstStyle>
                    <a:p>
                      <a:pPr marL="400050" marR="0" lvl="0" indent="-400050" algn="l" defTabSz="914400" rtl="0" eaLnBrk="0" fontAlgn="base" latinLnBrk="0" hangingPunct="0">
                        <a:lnSpc>
                          <a:spcPct val="100000"/>
                        </a:lnSpc>
                        <a:spcBef>
                          <a:spcPct val="0"/>
                        </a:spcBef>
                        <a:spcAft>
                          <a:spcPct val="20000"/>
                        </a:spcAft>
                        <a:buClr>
                          <a:srgbClr val="228A88"/>
                        </a:buClr>
                        <a:buSzTx/>
                        <a:buFont typeface="Wingdings 2" panose="05020102010507070707" pitchFamily="18" charset="2"/>
                        <a:buNone/>
                        <a:tabLst/>
                      </a:pP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调用指定</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ContentProvider</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对象中的</a:t>
                      </a:r>
                      <a:r>
                        <a:rPr kumimoji="0" lang="en-US" altLang="zh-CN"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update()</a:t>
                      </a:r>
                      <a:r>
                        <a:rPr kumimoji="0" lang="zh-CN" altLang="en-US" sz="20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方法</a:t>
                      </a:r>
                    </a:p>
                  </a:txBody>
                  <a:tcPr marL="91441" marR="91441"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1826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 </a:t>
            </a:r>
            <a:r>
              <a:rPr lang="zh-CN" altLang="en-US" dirty="0"/>
              <a:t>查询</a:t>
            </a:r>
            <a:r>
              <a:rPr lang="en-US" altLang="zh-CN" dirty="0"/>
              <a:t>(</a:t>
            </a:r>
            <a:r>
              <a:rPr lang="zh-CN" altLang="en-US" dirty="0"/>
              <a:t>获取</a:t>
            </a:r>
            <a:r>
              <a:rPr lang="en-US" altLang="zh-CN" dirty="0"/>
              <a:t>)</a:t>
            </a:r>
            <a:r>
              <a:rPr lang="zh-CN" altLang="en-US" dirty="0"/>
              <a:t>内容提供者中指定的数据</a:t>
            </a:r>
            <a:endParaRPr lang="en-US" altLang="zh-CN" dirty="0"/>
          </a:p>
          <a:p>
            <a:pPr marL="799642" lvl="1" indent="-514350">
              <a:buFont typeface="+mj-ea"/>
              <a:buAutoNum type="circleNumDbPlain"/>
            </a:pPr>
            <a:r>
              <a:rPr lang="zh-CN" altLang="en-US" dirty="0"/>
              <a:t>首先，确定</a:t>
            </a:r>
            <a:r>
              <a:rPr lang="zh-CN" altLang="en-US" b="1" dirty="0">
                <a:solidFill>
                  <a:srgbClr val="C00000"/>
                </a:solidFill>
              </a:rPr>
              <a:t>访问目标</a:t>
            </a:r>
            <a:r>
              <a:rPr lang="zh-CN" altLang="en-US" dirty="0"/>
              <a:t>：</a:t>
            </a:r>
            <a:br>
              <a:rPr lang="en-US" altLang="zh-CN" dirty="0"/>
            </a:br>
            <a:r>
              <a:rPr lang="en-US" altLang="zh-CN" sz="2200" dirty="0">
                <a:solidFill>
                  <a:srgbClr val="0033CC"/>
                </a:solidFill>
              </a:rPr>
              <a:t>Uri</a:t>
            </a:r>
            <a:r>
              <a:rPr lang="zh-CN" altLang="en-US" sz="2200" dirty="0">
                <a:solidFill>
                  <a:srgbClr val="0033CC"/>
                </a:solidFill>
              </a:rPr>
              <a:t> </a:t>
            </a:r>
            <a:r>
              <a:rPr lang="en-US" altLang="zh-CN" sz="2200" dirty="0" err="1">
                <a:solidFill>
                  <a:srgbClr val="0033CC"/>
                </a:solidFill>
              </a:rPr>
              <a:t>uri</a:t>
            </a:r>
            <a:r>
              <a:rPr lang="zh-CN" altLang="en-US" sz="2200" dirty="0">
                <a:solidFill>
                  <a:srgbClr val="0033CC"/>
                </a:solidFill>
              </a:rPr>
              <a:t> </a:t>
            </a:r>
            <a:r>
              <a:rPr lang="en-US" altLang="zh-CN" sz="2200" dirty="0">
                <a:solidFill>
                  <a:srgbClr val="0033CC"/>
                </a:solidFill>
              </a:rPr>
              <a:t>=</a:t>
            </a:r>
            <a:r>
              <a:rPr lang="zh-CN" altLang="en-US" sz="2200" dirty="0">
                <a:solidFill>
                  <a:srgbClr val="0033CC"/>
                </a:solidFill>
              </a:rPr>
              <a:t> </a:t>
            </a:r>
            <a:r>
              <a:rPr lang="en-US" altLang="zh-CN" sz="2200" b="1" dirty="0" err="1">
                <a:solidFill>
                  <a:srgbClr val="FF0066"/>
                </a:solidFill>
              </a:rPr>
              <a:t>Uri.parse</a:t>
            </a:r>
            <a:r>
              <a:rPr lang="en-US" altLang="zh-CN" sz="2200" dirty="0">
                <a:solidFill>
                  <a:srgbClr val="0033CC"/>
                </a:solidFill>
              </a:rPr>
              <a:t>(“content://</a:t>
            </a:r>
            <a:r>
              <a:rPr lang="en-US" altLang="zh-CN" sz="2200" dirty="0" err="1">
                <a:solidFill>
                  <a:srgbClr val="0033CC"/>
                </a:solidFill>
              </a:rPr>
              <a:t>com.example.app.provider</a:t>
            </a:r>
            <a:r>
              <a:rPr lang="en-US" altLang="zh-CN" sz="2200" dirty="0">
                <a:solidFill>
                  <a:srgbClr val="0033CC"/>
                </a:solidFill>
              </a:rPr>
              <a:t>/table1”);</a:t>
            </a:r>
          </a:p>
          <a:p>
            <a:pPr marL="799642" lvl="1" indent="-514350">
              <a:buFont typeface="+mj-ea"/>
              <a:buAutoNum type="circleNumDbPlain"/>
            </a:pPr>
            <a:r>
              <a:rPr lang="zh-CN" altLang="en-US" dirty="0"/>
              <a:t>然后，</a:t>
            </a:r>
            <a:r>
              <a:rPr lang="zh-CN" altLang="en-US" b="1" dirty="0">
                <a:solidFill>
                  <a:srgbClr val="C00000"/>
                </a:solidFill>
              </a:rPr>
              <a:t>查询</a:t>
            </a:r>
            <a:r>
              <a:rPr lang="zh-CN" altLang="en-US" dirty="0"/>
              <a:t>：</a:t>
            </a:r>
            <a:endParaRPr lang="en-US" altLang="zh-CN" dirty="0"/>
          </a:p>
          <a:p>
            <a:pPr marL="1013612" lvl="2" indent="-514350"/>
            <a:r>
              <a:rPr lang="zh-CN" altLang="en-US" dirty="0"/>
              <a:t>获取</a:t>
            </a:r>
            <a:r>
              <a:rPr lang="en-US" altLang="zh-CN" dirty="0"/>
              <a:t>ContentResolver</a:t>
            </a:r>
            <a:r>
              <a:rPr lang="zh-CN" altLang="en-US" dirty="0"/>
              <a:t>，将</a:t>
            </a:r>
            <a:r>
              <a:rPr lang="en-US" altLang="zh-CN" dirty="0"/>
              <a:t>Uri</a:t>
            </a:r>
            <a:r>
              <a:rPr lang="zh-CN" altLang="en-US" dirty="0"/>
              <a:t>对象作为参数，调用</a:t>
            </a:r>
            <a:r>
              <a:rPr lang="en-US" altLang="zh-CN" dirty="0"/>
              <a:t>query()</a:t>
            </a:r>
            <a:r>
              <a:rPr lang="zh-CN" altLang="en-US" dirty="0"/>
              <a:t>方法得到一个</a:t>
            </a:r>
            <a:r>
              <a:rPr lang="en-US" altLang="zh-CN" dirty="0"/>
              <a:t>cursor</a:t>
            </a:r>
            <a:r>
              <a:rPr lang="zh-CN" altLang="en-US" dirty="0"/>
              <a:t>对象</a:t>
            </a:r>
            <a:br>
              <a:rPr lang="en-US" altLang="zh-CN" dirty="0"/>
            </a:br>
            <a:r>
              <a:rPr lang="en-US" altLang="zh-CN" sz="2200" dirty="0">
                <a:solidFill>
                  <a:srgbClr val="0033CC"/>
                </a:solidFill>
              </a:rPr>
              <a:t>Cursor</a:t>
            </a:r>
            <a:r>
              <a:rPr lang="zh-CN" altLang="en-US" sz="2200" dirty="0">
                <a:solidFill>
                  <a:srgbClr val="0033CC"/>
                </a:solidFill>
              </a:rPr>
              <a:t>  </a:t>
            </a:r>
            <a:r>
              <a:rPr lang="en-US" altLang="zh-CN" sz="2200" dirty="0">
                <a:solidFill>
                  <a:srgbClr val="0033CC"/>
                </a:solidFill>
              </a:rPr>
              <a:t>cursor</a:t>
            </a:r>
            <a:r>
              <a:rPr lang="zh-CN" altLang="en-US" sz="2200" dirty="0">
                <a:solidFill>
                  <a:srgbClr val="0033CC"/>
                </a:solidFill>
              </a:rPr>
              <a:t> </a:t>
            </a:r>
            <a:r>
              <a:rPr lang="en-US" altLang="zh-CN" sz="2200" dirty="0">
                <a:solidFill>
                  <a:srgbClr val="0033CC"/>
                </a:solidFill>
              </a:rPr>
              <a:t>=</a:t>
            </a:r>
            <a:r>
              <a:rPr lang="zh-CN" altLang="en-US" sz="2200" dirty="0">
                <a:solidFill>
                  <a:srgbClr val="0033CC"/>
                </a:solidFill>
              </a:rPr>
              <a:t> </a:t>
            </a:r>
            <a:r>
              <a:rPr lang="en-US" altLang="zh-CN" sz="2200" dirty="0" err="1">
                <a:solidFill>
                  <a:srgbClr val="0033CC"/>
                </a:solidFill>
              </a:rPr>
              <a:t>getContentResolver</a:t>
            </a:r>
            <a:r>
              <a:rPr lang="en-US" altLang="zh-CN" sz="2200" dirty="0">
                <a:solidFill>
                  <a:srgbClr val="0033CC"/>
                </a:solidFill>
              </a:rPr>
              <a:t>().</a:t>
            </a:r>
            <a:r>
              <a:rPr lang="en-US" altLang="zh-CN" sz="2200" b="1" dirty="0">
                <a:solidFill>
                  <a:srgbClr val="FF0066"/>
                </a:solidFill>
              </a:rPr>
              <a:t>query</a:t>
            </a:r>
            <a:r>
              <a:rPr lang="en-US" altLang="zh-CN" sz="2200" dirty="0">
                <a:solidFill>
                  <a:srgbClr val="0033CC"/>
                </a:solidFill>
              </a:rPr>
              <a:t>(</a:t>
            </a:r>
            <a:br>
              <a:rPr lang="en-US" altLang="zh-CN" sz="2200" dirty="0">
                <a:solidFill>
                  <a:srgbClr val="0033CC"/>
                </a:solidFill>
              </a:rPr>
            </a:br>
            <a:r>
              <a:rPr lang="en-US" altLang="zh-CN" sz="2200" dirty="0" err="1">
                <a:solidFill>
                  <a:srgbClr val="0033CC"/>
                </a:solidFill>
              </a:rPr>
              <a:t>uri</a:t>
            </a:r>
            <a:r>
              <a:rPr lang="en-US" altLang="zh-CN" sz="2200" dirty="0">
                <a:solidFill>
                  <a:srgbClr val="0033CC"/>
                </a:solidFill>
              </a:rPr>
              <a:t>, projection, selection, </a:t>
            </a:r>
            <a:r>
              <a:rPr lang="en-US" altLang="zh-CN" sz="2200" dirty="0" err="1">
                <a:solidFill>
                  <a:srgbClr val="0033CC"/>
                </a:solidFill>
              </a:rPr>
              <a:t>selectionArgs</a:t>
            </a:r>
            <a:r>
              <a:rPr lang="en-US" altLang="zh-CN" sz="2200" dirty="0">
                <a:solidFill>
                  <a:srgbClr val="0033CC"/>
                </a:solidFill>
              </a:rPr>
              <a:t>, </a:t>
            </a:r>
            <a:r>
              <a:rPr lang="en-US" altLang="zh-CN" sz="2200" dirty="0" err="1">
                <a:solidFill>
                  <a:srgbClr val="0033CC"/>
                </a:solidFill>
              </a:rPr>
              <a:t>sortOrder</a:t>
            </a:r>
            <a:r>
              <a:rPr lang="en-US" altLang="zh-CN" sz="2200" dirty="0">
                <a:solidFill>
                  <a:srgbClr val="0033CC"/>
                </a:solidFill>
              </a:rPr>
              <a:t>);</a:t>
            </a:r>
            <a:endParaRPr lang="zh-CN" altLang="en-US" sz="2200" dirty="0">
              <a:solidFill>
                <a:srgbClr val="0033CC"/>
              </a:solidFill>
            </a:endParaRPr>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 y="3876329"/>
            <a:ext cx="1069788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96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 </a:t>
            </a:r>
            <a:r>
              <a:rPr lang="zh-CN" altLang="en-US" dirty="0"/>
              <a:t>查询</a:t>
            </a:r>
            <a:r>
              <a:rPr lang="en-US" altLang="zh-CN" dirty="0"/>
              <a:t>(</a:t>
            </a:r>
            <a:r>
              <a:rPr lang="zh-CN" altLang="en-US" dirty="0"/>
              <a:t>获取</a:t>
            </a:r>
            <a:r>
              <a:rPr lang="en-US" altLang="zh-CN" dirty="0"/>
              <a:t>)</a:t>
            </a:r>
            <a:r>
              <a:rPr lang="zh-CN" altLang="en-US" dirty="0"/>
              <a:t>内容提供者中指定的数据</a:t>
            </a:r>
            <a:endParaRPr lang="en-US" altLang="zh-CN" dirty="0"/>
          </a:p>
          <a:p>
            <a:pPr marL="763889" lvl="1" indent="-457200">
              <a:buFont typeface="+mj-ea"/>
              <a:buAutoNum type="circleNumDbPlain" startAt="3"/>
            </a:pPr>
            <a:r>
              <a:rPr lang="zh-CN" altLang="en-US" dirty="0"/>
              <a:t>最后，</a:t>
            </a:r>
            <a:r>
              <a:rPr lang="zh-CN" altLang="en-US" b="1" dirty="0">
                <a:solidFill>
                  <a:srgbClr val="C00000"/>
                </a:solidFill>
              </a:rPr>
              <a:t>结果处理</a:t>
            </a:r>
            <a:r>
              <a:rPr lang="zh-CN" altLang="en-US" dirty="0"/>
              <a:t>：对返回的</a:t>
            </a:r>
            <a:r>
              <a:rPr lang="en-US" altLang="zh-CN" dirty="0"/>
              <a:t>Cursor</a:t>
            </a:r>
            <a:r>
              <a:rPr lang="zh-CN" altLang="en-US" dirty="0"/>
              <a:t>对象进行处理，将数据从</a:t>
            </a:r>
            <a:r>
              <a:rPr lang="en-US" altLang="zh-CN" dirty="0"/>
              <a:t>cursor</a:t>
            </a:r>
            <a:r>
              <a:rPr lang="zh-CN" altLang="en-US" dirty="0"/>
              <a:t>对象中逐个读取出来。</a:t>
            </a:r>
            <a:br>
              <a:rPr lang="en-US" altLang="zh-CN" dirty="0"/>
            </a:br>
            <a:endParaRPr lang="zh-CN" altLang="en-US"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endParaRPr lang="zh-CN" altLang="en-US" dirty="0"/>
          </a:p>
        </p:txBody>
      </p:sp>
      <p:sp>
        <p:nvSpPr>
          <p:cNvPr id="4" name="矩形 3"/>
          <p:cNvSpPr/>
          <p:nvPr/>
        </p:nvSpPr>
        <p:spPr>
          <a:xfrm>
            <a:off x="995716" y="2634060"/>
            <a:ext cx="10585176" cy="3046988"/>
          </a:xfrm>
          <a:prstGeom prst="rect">
            <a:avLst/>
          </a:prstGeom>
          <a:solidFill>
            <a:schemeClr val="accent1">
              <a:lumMod val="20000"/>
              <a:lumOff val="80000"/>
            </a:schemeClr>
          </a:solidFill>
          <a:ln>
            <a:noFill/>
          </a:ln>
        </p:spPr>
        <p:txBody>
          <a:bodyPr wrap="square">
            <a:spAutoFit/>
          </a:bodyPr>
          <a:lstStyle/>
          <a:p>
            <a:r>
              <a:rPr lang="en-US" altLang="zh-CN" sz="2400" dirty="0"/>
              <a:t>if(cursor != null){</a:t>
            </a:r>
          </a:p>
          <a:p>
            <a:r>
              <a:rPr lang="en-US" altLang="zh-CN" sz="2400" dirty="0"/>
              <a:t>	while(</a:t>
            </a:r>
            <a:r>
              <a:rPr lang="en-US" altLang="zh-CN" sz="2400" dirty="0" err="1"/>
              <a:t>cursor.moveToNext</a:t>
            </a:r>
            <a:r>
              <a:rPr lang="en-US" altLang="zh-CN" sz="2400" dirty="0"/>
              <a:t>()){</a:t>
            </a:r>
          </a:p>
          <a:p>
            <a:r>
              <a:rPr lang="en-US" altLang="zh-CN" sz="2400" dirty="0"/>
              <a:t>		String column1 = </a:t>
            </a:r>
            <a:r>
              <a:rPr lang="zh-CN" altLang="en-US" sz="2400" dirty="0"/>
              <a:t>    </a:t>
            </a:r>
            <a:br>
              <a:rPr lang="en-US" altLang="zh-CN" sz="2400" dirty="0"/>
            </a:br>
            <a:r>
              <a:rPr lang="zh-CN" altLang="en-US" sz="2400" dirty="0"/>
              <a:t>                                 </a:t>
            </a:r>
            <a:r>
              <a:rPr lang="en-US" altLang="zh-CN" sz="2400" dirty="0" err="1"/>
              <a:t>cursor.getString</a:t>
            </a:r>
            <a:r>
              <a:rPr lang="en-US" altLang="zh-CN" sz="2400" dirty="0"/>
              <a:t>(</a:t>
            </a:r>
            <a:r>
              <a:rPr lang="en-US" altLang="zh-CN" sz="2400" dirty="0" err="1"/>
              <a:t>cursor.getColumnIndex</a:t>
            </a:r>
            <a:r>
              <a:rPr lang="en-US" altLang="zh-CN" sz="2400" dirty="0"/>
              <a:t>("column1"));</a:t>
            </a:r>
          </a:p>
          <a:p>
            <a:r>
              <a:rPr lang="en-US" altLang="zh-CN" sz="2400" dirty="0"/>
              <a:t>		</a:t>
            </a:r>
            <a:r>
              <a:rPr lang="en-US" altLang="zh-CN" sz="2400" dirty="0" err="1"/>
              <a:t>int</a:t>
            </a:r>
            <a:r>
              <a:rPr lang="en-US" altLang="zh-CN" sz="2400" dirty="0"/>
              <a:t> column2 = </a:t>
            </a:r>
            <a:br>
              <a:rPr lang="en-US" altLang="zh-CN" sz="2400" dirty="0"/>
            </a:br>
            <a:r>
              <a:rPr lang="zh-CN" altLang="en-US" sz="2400" dirty="0"/>
              <a:t>                                 </a:t>
            </a:r>
            <a:r>
              <a:rPr lang="en-US" altLang="zh-CN" sz="2400" dirty="0" err="1"/>
              <a:t>cursor.getInt</a:t>
            </a:r>
            <a:r>
              <a:rPr lang="en-US" altLang="zh-CN" sz="2400" dirty="0"/>
              <a:t>(</a:t>
            </a:r>
            <a:r>
              <a:rPr lang="en-US" altLang="zh-CN" sz="2400" dirty="0" err="1"/>
              <a:t>cursor.getColumnIndex</a:t>
            </a:r>
            <a:r>
              <a:rPr lang="en-US" altLang="zh-CN" sz="2400" dirty="0"/>
              <a:t>("column2"));</a:t>
            </a:r>
          </a:p>
          <a:p>
            <a:r>
              <a:rPr lang="en-US" altLang="zh-CN" sz="2400" dirty="0"/>
              <a:t>	}</a:t>
            </a:r>
          </a:p>
          <a:p>
            <a:r>
              <a:rPr lang="en-US" altLang="zh-CN" sz="2400" dirty="0"/>
              <a:t>}</a:t>
            </a:r>
            <a:endParaRPr lang="zh-CN" altLang="en-US" sz="2400" dirty="0"/>
          </a:p>
        </p:txBody>
      </p:sp>
    </p:spTree>
    <p:extLst>
      <p:ext uri="{BB962C8B-B14F-4D97-AF65-F5344CB8AC3E}">
        <p14:creationId xmlns:p14="http://schemas.microsoft.com/office/powerpoint/2010/main" val="21557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 </a:t>
            </a:r>
            <a:r>
              <a:rPr lang="zh-CN" altLang="en-US" dirty="0"/>
              <a:t>向内容提供者共享的</a:t>
            </a:r>
            <a:r>
              <a:rPr lang="en-US" altLang="zh-CN" dirty="0"/>
              <a:t>table1</a:t>
            </a:r>
            <a:r>
              <a:rPr lang="zh-CN" altLang="en-US" dirty="0"/>
              <a:t>中添加数据</a:t>
            </a:r>
            <a:endParaRPr lang="en-US" altLang="zh-CN" dirty="0"/>
          </a:p>
          <a:p>
            <a:pPr lvl="1"/>
            <a:r>
              <a:rPr lang="zh-CN" altLang="en-US" dirty="0"/>
              <a:t>将待添加的数据组装到</a:t>
            </a:r>
            <a:r>
              <a:rPr lang="en-US" altLang="zh-CN" dirty="0" err="1"/>
              <a:t>ContentValues</a:t>
            </a:r>
            <a:r>
              <a:rPr lang="zh-CN" altLang="en-US" dirty="0"/>
              <a:t>，然后调用</a:t>
            </a:r>
            <a:r>
              <a:rPr lang="en-US" altLang="zh-CN" dirty="0"/>
              <a:t>ContentResolver</a:t>
            </a:r>
            <a:r>
              <a:rPr lang="zh-CN" altLang="en-US" dirty="0"/>
              <a:t>类</a:t>
            </a:r>
            <a:r>
              <a:rPr lang="en-US" altLang="zh-CN" b="1" dirty="0">
                <a:solidFill>
                  <a:srgbClr val="C00000"/>
                </a:solidFill>
              </a:rPr>
              <a:t>insert()</a:t>
            </a:r>
            <a:r>
              <a:rPr lang="zh-CN" altLang="en-US" dirty="0"/>
              <a:t>方法，将</a:t>
            </a:r>
            <a:r>
              <a:rPr lang="en-US" altLang="zh-CN" dirty="0" err="1"/>
              <a:t>uri</a:t>
            </a:r>
            <a:r>
              <a:rPr lang="zh-CN" altLang="en-US" dirty="0"/>
              <a:t>和</a:t>
            </a:r>
            <a:r>
              <a:rPr lang="en-US" altLang="zh-CN" dirty="0" err="1"/>
              <a:t>ContentValues</a:t>
            </a:r>
            <a:r>
              <a:rPr lang="zh-CN" altLang="en-US" dirty="0"/>
              <a:t>作为参数传入。</a:t>
            </a:r>
            <a:endParaRPr lang="en-US" altLang="zh-CN"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endParaRPr lang="zh-CN" altLang="en-US" dirty="0"/>
          </a:p>
        </p:txBody>
      </p:sp>
      <p:sp>
        <p:nvSpPr>
          <p:cNvPr id="4" name="矩形 3"/>
          <p:cNvSpPr/>
          <p:nvPr/>
        </p:nvSpPr>
        <p:spPr>
          <a:xfrm>
            <a:off x="982638" y="2686268"/>
            <a:ext cx="10585176" cy="1569660"/>
          </a:xfrm>
          <a:prstGeom prst="rect">
            <a:avLst/>
          </a:prstGeom>
          <a:solidFill>
            <a:schemeClr val="accent1">
              <a:lumMod val="20000"/>
              <a:lumOff val="80000"/>
            </a:schemeClr>
          </a:solidFill>
          <a:ln>
            <a:noFill/>
          </a:ln>
        </p:spPr>
        <p:txBody>
          <a:bodyPr wrap="square">
            <a:spAutoFit/>
          </a:bodyPr>
          <a:lstStyle/>
          <a:p>
            <a:r>
              <a:rPr lang="en-US" altLang="zh-CN" sz="2400" dirty="0" err="1"/>
              <a:t>ContentValues</a:t>
            </a:r>
            <a:r>
              <a:rPr lang="en-US" altLang="zh-CN" sz="2400" dirty="0"/>
              <a:t> values = new </a:t>
            </a:r>
            <a:r>
              <a:rPr lang="en-US" altLang="zh-CN" sz="2400" dirty="0" err="1"/>
              <a:t>ContentValues</a:t>
            </a:r>
            <a:r>
              <a:rPr lang="en-US" altLang="zh-CN" sz="2400" dirty="0"/>
              <a:t>();</a:t>
            </a:r>
          </a:p>
          <a:p>
            <a:r>
              <a:rPr lang="en-US" altLang="zh-CN" sz="2400" dirty="0" err="1"/>
              <a:t>values.put</a:t>
            </a:r>
            <a:r>
              <a:rPr lang="en-US" altLang="zh-CN" sz="2400" dirty="0"/>
              <a:t>("column1","text");</a:t>
            </a:r>
          </a:p>
          <a:p>
            <a:r>
              <a:rPr lang="en-US" altLang="zh-CN" sz="2400" dirty="0" err="1"/>
              <a:t>values.put</a:t>
            </a:r>
            <a:r>
              <a:rPr lang="en-US" altLang="zh-CN" sz="2400" dirty="0"/>
              <a:t>("column2",1);</a:t>
            </a:r>
          </a:p>
          <a:p>
            <a:r>
              <a:rPr lang="en-US" altLang="zh-CN" sz="2400" dirty="0" err="1"/>
              <a:t>getContentResolver</a:t>
            </a:r>
            <a:r>
              <a:rPr lang="en-US" altLang="zh-CN" sz="2400" dirty="0"/>
              <a:t>().</a:t>
            </a:r>
            <a:r>
              <a:rPr lang="en-US" altLang="zh-CN" sz="2400" b="1" dirty="0">
                <a:solidFill>
                  <a:srgbClr val="FF0066"/>
                </a:solidFill>
              </a:rPr>
              <a:t>insert</a:t>
            </a:r>
            <a:r>
              <a:rPr lang="en-US" altLang="zh-CN" sz="2400" dirty="0"/>
              <a:t>(</a:t>
            </a:r>
            <a:r>
              <a:rPr lang="en-US" altLang="zh-CN" sz="2400" dirty="0" err="1"/>
              <a:t>uri,values</a:t>
            </a:r>
            <a:r>
              <a:rPr lang="en-US" altLang="zh-CN" sz="2400" dirty="0"/>
              <a:t>);</a:t>
            </a:r>
            <a:endParaRPr lang="zh-CN" altLang="en-US" sz="2400" dirty="0"/>
          </a:p>
        </p:txBody>
      </p:sp>
    </p:spTree>
    <p:extLst>
      <p:ext uri="{BB962C8B-B14F-4D97-AF65-F5344CB8AC3E}">
        <p14:creationId xmlns:p14="http://schemas.microsoft.com/office/powerpoint/2010/main" val="206985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 </a:t>
            </a:r>
            <a:r>
              <a:rPr lang="zh-CN" altLang="en-US" dirty="0"/>
              <a:t>向内容提供者共享的</a:t>
            </a:r>
            <a:r>
              <a:rPr lang="en-US" altLang="zh-CN" dirty="0"/>
              <a:t>table1</a:t>
            </a:r>
            <a:r>
              <a:rPr lang="zh-CN" altLang="en-US" dirty="0"/>
              <a:t>中更新数据</a:t>
            </a:r>
            <a:endParaRPr lang="en-US" altLang="zh-CN" dirty="0"/>
          </a:p>
          <a:p>
            <a:pPr lvl="1"/>
            <a:r>
              <a:rPr lang="zh-CN" altLang="en-US" dirty="0"/>
              <a:t>将待更新的数据组装到</a:t>
            </a:r>
            <a:r>
              <a:rPr lang="en-US" altLang="zh-CN" dirty="0" err="1"/>
              <a:t>ContentValues</a:t>
            </a:r>
            <a:r>
              <a:rPr lang="zh-CN" altLang="en-US" dirty="0"/>
              <a:t>，然后调用</a:t>
            </a:r>
            <a:r>
              <a:rPr lang="en-US" altLang="zh-CN" dirty="0"/>
              <a:t>ContentResolver</a:t>
            </a:r>
            <a:r>
              <a:rPr lang="zh-CN" altLang="en-US" dirty="0"/>
              <a:t>类</a:t>
            </a:r>
            <a:r>
              <a:rPr lang="en-US" altLang="zh-CN" b="1" dirty="0">
                <a:solidFill>
                  <a:srgbClr val="C00000"/>
                </a:solidFill>
              </a:rPr>
              <a:t>update()</a:t>
            </a:r>
            <a:r>
              <a:rPr lang="zh-CN" altLang="en-US" dirty="0"/>
              <a:t>方法，将</a:t>
            </a:r>
            <a:r>
              <a:rPr lang="en-US" altLang="zh-CN" dirty="0" err="1"/>
              <a:t>uri</a:t>
            </a:r>
            <a:r>
              <a:rPr lang="zh-CN" altLang="en-US" dirty="0"/>
              <a:t>和</a:t>
            </a:r>
            <a:r>
              <a:rPr lang="en-US" altLang="zh-CN" dirty="0" err="1"/>
              <a:t>ContentValues</a:t>
            </a:r>
            <a:r>
              <a:rPr lang="zh-CN" altLang="en-US" dirty="0"/>
              <a:t>作为参数传入。</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注意上述代码使用了</a:t>
            </a:r>
            <a:r>
              <a:rPr lang="en-US" altLang="zh-CN" dirty="0"/>
              <a:t>selection </a:t>
            </a:r>
            <a:r>
              <a:rPr lang="zh-CN" altLang="en-US" dirty="0"/>
              <a:t>和</a:t>
            </a:r>
            <a:r>
              <a:rPr lang="en-US" altLang="zh-CN" dirty="0" err="1"/>
              <a:t>selectionArgs</a:t>
            </a:r>
            <a:r>
              <a:rPr lang="zh-CN" altLang="en-US" dirty="0"/>
              <a:t>参数来对想要更新的数据进行约束，以防止所有的行都会受影响。</a:t>
            </a:r>
            <a:endParaRPr lang="en-US" altLang="zh-CN" dirty="0"/>
          </a:p>
          <a:p>
            <a:pPr lvl="1"/>
            <a:endParaRPr lang="en-US" altLang="zh-CN"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endParaRPr lang="zh-CN" altLang="en-US" dirty="0"/>
          </a:p>
        </p:txBody>
      </p:sp>
      <p:sp>
        <p:nvSpPr>
          <p:cNvPr id="4" name="矩形 3"/>
          <p:cNvSpPr/>
          <p:nvPr/>
        </p:nvSpPr>
        <p:spPr>
          <a:xfrm>
            <a:off x="982638" y="2686268"/>
            <a:ext cx="10585176" cy="1569660"/>
          </a:xfrm>
          <a:prstGeom prst="rect">
            <a:avLst/>
          </a:prstGeom>
          <a:solidFill>
            <a:schemeClr val="accent1">
              <a:lumMod val="20000"/>
              <a:lumOff val="80000"/>
            </a:schemeClr>
          </a:solidFill>
          <a:ln>
            <a:noFill/>
          </a:ln>
        </p:spPr>
        <p:txBody>
          <a:bodyPr wrap="square">
            <a:spAutoFit/>
          </a:bodyPr>
          <a:lstStyle/>
          <a:p>
            <a:r>
              <a:rPr lang="en-US" altLang="zh-CN" sz="2400" dirty="0" err="1"/>
              <a:t>ContentValues</a:t>
            </a:r>
            <a:r>
              <a:rPr lang="en-US" altLang="zh-CN" sz="2400" dirty="0"/>
              <a:t> values = new </a:t>
            </a:r>
            <a:r>
              <a:rPr lang="en-US" altLang="zh-CN" sz="2400" dirty="0" err="1"/>
              <a:t>ContentValues</a:t>
            </a:r>
            <a:r>
              <a:rPr lang="en-US" altLang="zh-CN" sz="2400" dirty="0"/>
              <a:t>();</a:t>
            </a:r>
          </a:p>
          <a:p>
            <a:r>
              <a:rPr lang="en-US" altLang="zh-CN" sz="2400" dirty="0" err="1"/>
              <a:t>values.put</a:t>
            </a:r>
            <a:r>
              <a:rPr lang="en-US" altLang="zh-CN" sz="2400" dirty="0"/>
              <a:t>("column1","");</a:t>
            </a:r>
          </a:p>
          <a:p>
            <a:r>
              <a:rPr lang="en-US" altLang="zh-CN" sz="2400" dirty="0" err="1"/>
              <a:t>getContentResolver</a:t>
            </a:r>
            <a:r>
              <a:rPr lang="en-US" altLang="zh-CN" sz="2400" dirty="0"/>
              <a:t>().</a:t>
            </a:r>
            <a:r>
              <a:rPr lang="en-US" altLang="zh-CN" sz="2400" b="1" dirty="0">
                <a:solidFill>
                  <a:srgbClr val="FF0066"/>
                </a:solidFill>
              </a:rPr>
              <a:t>update</a:t>
            </a:r>
            <a:r>
              <a:rPr lang="en-US" altLang="zh-CN" sz="2400" dirty="0"/>
              <a:t>(uri,values,"column1=? and column2=?",new string[]{"text","1"});</a:t>
            </a:r>
            <a:endParaRPr lang="zh-CN" altLang="en-US" sz="2400" dirty="0"/>
          </a:p>
        </p:txBody>
      </p:sp>
    </p:spTree>
    <p:extLst>
      <p:ext uri="{BB962C8B-B14F-4D97-AF65-F5344CB8AC3E}">
        <p14:creationId xmlns:p14="http://schemas.microsoft.com/office/powerpoint/2010/main" val="178952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4. </a:t>
            </a:r>
            <a:r>
              <a:rPr lang="zh-CN" altLang="en-US" dirty="0"/>
              <a:t>向内容提供者共享的</a:t>
            </a:r>
            <a:r>
              <a:rPr lang="en-US" altLang="zh-CN" dirty="0"/>
              <a:t>table1</a:t>
            </a:r>
            <a:r>
              <a:rPr lang="zh-CN" altLang="en-US" dirty="0"/>
              <a:t>中删除数据</a:t>
            </a:r>
            <a:endParaRPr lang="en-US" altLang="zh-CN" dirty="0"/>
          </a:p>
          <a:p>
            <a:pPr lvl="1"/>
            <a:endParaRPr lang="en-US" altLang="zh-CN" dirty="0"/>
          </a:p>
          <a:p>
            <a:pPr lvl="1"/>
            <a:endParaRPr lang="en-US" altLang="zh-CN" dirty="0"/>
          </a:p>
          <a:p>
            <a:pPr marL="306689" lvl="1" indent="0">
              <a:buNone/>
            </a:pPr>
            <a:endParaRPr lang="en-US" altLang="zh-CN" dirty="0"/>
          </a:p>
          <a:p>
            <a:pPr lvl="1"/>
            <a:r>
              <a:rPr lang="zh-CN" altLang="en-US" dirty="0"/>
              <a:t>注意上述代码使用了</a:t>
            </a:r>
            <a:r>
              <a:rPr lang="en-US" altLang="zh-CN" dirty="0"/>
              <a:t>selection </a:t>
            </a:r>
            <a:r>
              <a:rPr lang="zh-CN" altLang="en-US" dirty="0"/>
              <a:t>和</a:t>
            </a:r>
            <a:r>
              <a:rPr lang="en-US" altLang="zh-CN" dirty="0" err="1"/>
              <a:t>selectionArgs</a:t>
            </a:r>
            <a:r>
              <a:rPr lang="zh-CN" altLang="en-US" dirty="0"/>
              <a:t>参数来对想要更新的数据进行约束，以防止所有的行都会受影响。</a:t>
            </a:r>
            <a:endParaRPr lang="en-US" altLang="zh-CN" dirty="0"/>
          </a:p>
          <a:p>
            <a:pPr lvl="1"/>
            <a:endParaRPr lang="en-US" altLang="zh-CN"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7.3.1  ContentResolver</a:t>
            </a:r>
            <a:r>
              <a:rPr lang="zh-CN" altLang="en-US" dirty="0">
                <a:latin typeface="华文新魏" pitchFamily="2" charset="-122"/>
                <a:ea typeface="华文新魏" pitchFamily="2" charset="-122"/>
              </a:rPr>
              <a:t>类常用的操作方法 </a:t>
            </a:r>
            <a:endParaRPr lang="zh-CN" altLang="en-US" dirty="0"/>
          </a:p>
        </p:txBody>
      </p:sp>
      <p:sp>
        <p:nvSpPr>
          <p:cNvPr id="4" name="矩形 3"/>
          <p:cNvSpPr/>
          <p:nvPr/>
        </p:nvSpPr>
        <p:spPr>
          <a:xfrm>
            <a:off x="1017515" y="1901442"/>
            <a:ext cx="10585176" cy="523220"/>
          </a:xfrm>
          <a:prstGeom prst="rect">
            <a:avLst/>
          </a:prstGeom>
          <a:solidFill>
            <a:schemeClr val="accent1">
              <a:lumMod val="20000"/>
              <a:lumOff val="80000"/>
            </a:schemeClr>
          </a:solidFill>
          <a:ln>
            <a:noFill/>
          </a:ln>
        </p:spPr>
        <p:txBody>
          <a:bodyPr wrap="square">
            <a:spAutoFit/>
          </a:bodyPr>
          <a:lstStyle/>
          <a:p>
            <a:r>
              <a:rPr lang="en-US" altLang="zh-CN" sz="2800" dirty="0" err="1"/>
              <a:t>getContentResolver</a:t>
            </a:r>
            <a:r>
              <a:rPr lang="en-US" altLang="zh-CN" sz="2800" dirty="0"/>
              <a:t>().</a:t>
            </a:r>
            <a:r>
              <a:rPr lang="en-US" altLang="zh-CN" sz="2800" b="1" dirty="0">
                <a:solidFill>
                  <a:srgbClr val="FF0066"/>
                </a:solidFill>
              </a:rPr>
              <a:t>delete</a:t>
            </a:r>
            <a:r>
              <a:rPr lang="en-US" altLang="zh-CN" sz="2800" dirty="0"/>
              <a:t>(uri,"column2=?",new string[]{"1"});</a:t>
            </a:r>
            <a:endParaRPr lang="zh-CN" altLang="en-US" sz="2800" dirty="0"/>
          </a:p>
        </p:txBody>
      </p:sp>
    </p:spTree>
    <p:extLst>
      <p:ext uri="{BB962C8B-B14F-4D97-AF65-F5344CB8AC3E}">
        <p14:creationId xmlns:p14="http://schemas.microsoft.com/office/powerpoint/2010/main" val="380649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1"/>
            <a:ext cx="7357893" cy="5010873"/>
          </a:xfrm>
        </p:spPr>
        <p:txBody>
          <a:bodyPr>
            <a:normAutofit/>
          </a:bodyPr>
          <a:lstStyle/>
          <a:p>
            <a:pPr algn="just">
              <a:lnSpc>
                <a:spcPct val="150000"/>
              </a:lnSpc>
            </a:pPr>
            <a:r>
              <a:rPr lang="en-US" altLang="zh-CN" dirty="0"/>
              <a:t>Android</a:t>
            </a:r>
            <a:r>
              <a:rPr lang="zh-CN" altLang="en-US" dirty="0"/>
              <a:t>的</a:t>
            </a:r>
            <a:r>
              <a:rPr lang="en-US" altLang="zh-CN" dirty="0"/>
              <a:t>API</a:t>
            </a:r>
            <a:r>
              <a:rPr lang="zh-CN" altLang="en-US" dirty="0"/>
              <a:t>中提供了一个</a:t>
            </a:r>
            <a:r>
              <a:rPr lang="en-US" altLang="zh-CN" dirty="0" err="1">
                <a:solidFill>
                  <a:srgbClr val="FF0066"/>
                </a:solidFill>
              </a:rPr>
              <a:t>ContactsContract</a:t>
            </a:r>
            <a:r>
              <a:rPr lang="zh-CN" altLang="en-US" dirty="0"/>
              <a:t>类用于管理联系人，而且还为联系人管理提供了 </a:t>
            </a:r>
            <a:r>
              <a:rPr lang="en-US" altLang="zh-CN" dirty="0"/>
              <a:t>ContentProvider, </a:t>
            </a:r>
            <a:r>
              <a:rPr lang="zh-CN" altLang="en-US" dirty="0"/>
              <a:t>这就允许其他程序以</a:t>
            </a:r>
            <a:r>
              <a:rPr lang="en-US" altLang="zh-CN" dirty="0"/>
              <a:t>ContentResolver</a:t>
            </a:r>
            <a:r>
              <a:rPr lang="zh-CN" altLang="en-US" dirty="0"/>
              <a:t>来管理联系人数据。</a:t>
            </a:r>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7.3.2 </a:t>
            </a:r>
            <a:r>
              <a:rPr lang="zh-CN" altLang="en-US" dirty="0">
                <a:latin typeface="华文新魏" pitchFamily="2" charset="-122"/>
                <a:ea typeface="华文新魏" pitchFamily="2" charset="-122"/>
              </a:rPr>
              <a:t>使用</a:t>
            </a:r>
            <a:r>
              <a:rPr lang="en-US" altLang="zh-CN" dirty="0">
                <a:latin typeface="华文新魏" pitchFamily="2" charset="-122"/>
                <a:ea typeface="华文新魏" pitchFamily="2" charset="-122"/>
              </a:rPr>
              <a:t>ContentResolver</a:t>
            </a:r>
            <a:r>
              <a:rPr lang="zh-CN" altLang="en-US" dirty="0">
                <a:latin typeface="华文新魏" pitchFamily="2" charset="-122"/>
                <a:ea typeface="华文新魏" pitchFamily="2" charset="-122"/>
              </a:rPr>
              <a:t>获取手机通讯录</a:t>
            </a:r>
            <a:endParaRPr lang="zh-CN" altLang="en-US" dirty="0"/>
          </a:p>
        </p:txBody>
      </p:sp>
      <p:pic>
        <p:nvPicPr>
          <p:cNvPr id="5" name="图片 4">
            <a:extLst>
              <a:ext uri="{FF2B5EF4-FFF2-40B4-BE49-F238E27FC236}">
                <a16:creationId xmlns:a16="http://schemas.microsoft.com/office/drawing/2014/main" id="{7C6BDA8F-2A88-5A38-9E00-8C1CCACDCA23}"/>
              </a:ext>
            </a:extLst>
          </p:cNvPr>
          <p:cNvPicPr>
            <a:picLocks noChangeAspect="1"/>
          </p:cNvPicPr>
          <p:nvPr/>
        </p:nvPicPr>
        <p:blipFill>
          <a:blip r:embed="rId3"/>
          <a:stretch>
            <a:fillRect/>
          </a:stretch>
        </p:blipFill>
        <p:spPr>
          <a:xfrm>
            <a:off x="8399462" y="1154431"/>
            <a:ext cx="2957808" cy="5010874"/>
          </a:xfrm>
          <a:prstGeom prst="rect">
            <a:avLst/>
          </a:prstGeom>
        </p:spPr>
      </p:pic>
    </p:spTree>
    <p:extLst>
      <p:ext uri="{BB962C8B-B14F-4D97-AF65-F5344CB8AC3E}">
        <p14:creationId xmlns:p14="http://schemas.microsoft.com/office/powerpoint/2010/main" val="40735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1"/>
            <a:ext cx="10971372" cy="5570980"/>
          </a:xfrm>
        </p:spPr>
        <p:txBody>
          <a:bodyPr>
            <a:normAutofit/>
          </a:bodyPr>
          <a:lstStyle/>
          <a:p>
            <a:r>
              <a:rPr lang="en-US" altLang="zh-CN" dirty="0"/>
              <a:t>Android </a:t>
            </a:r>
            <a:r>
              <a:rPr lang="zh-CN" altLang="en-US" dirty="0"/>
              <a:t>对联系人管理</a:t>
            </a:r>
            <a:r>
              <a:rPr lang="en-US" altLang="zh-CN" dirty="0"/>
              <a:t>ContentProvider</a:t>
            </a:r>
            <a:r>
              <a:rPr lang="zh-CN" altLang="en-US" dirty="0"/>
              <a:t>的几个</a:t>
            </a:r>
            <a:r>
              <a:rPr lang="en-US" altLang="zh-CN" dirty="0"/>
              <a:t>Uri</a:t>
            </a:r>
            <a:r>
              <a:rPr lang="zh-CN" altLang="en-US" dirty="0"/>
              <a:t>如下：</a:t>
            </a:r>
          </a:p>
          <a:p>
            <a:r>
              <a:rPr lang="en-US" altLang="zh-CN" dirty="0" err="1">
                <a:solidFill>
                  <a:srgbClr val="FF0066"/>
                </a:solidFill>
              </a:rPr>
              <a:t>ContactsContract.Contacts.CONTENT_URI</a:t>
            </a:r>
            <a:r>
              <a:rPr lang="zh-CN" altLang="en-US" dirty="0">
                <a:solidFill>
                  <a:srgbClr val="FF0066"/>
                </a:solidFill>
              </a:rPr>
              <a:t>： </a:t>
            </a:r>
            <a:r>
              <a:rPr lang="zh-CN" altLang="en-US" dirty="0"/>
              <a:t>管理联系人的</a:t>
            </a:r>
            <a:r>
              <a:rPr lang="en-US" altLang="zh-CN" dirty="0"/>
              <a:t>Uri</a:t>
            </a:r>
          </a:p>
          <a:p>
            <a:r>
              <a:rPr lang="en-US" altLang="zh-CN" dirty="0" err="1">
                <a:solidFill>
                  <a:srgbClr val="FF0066"/>
                </a:solidFill>
              </a:rPr>
              <a:t>ContactsContract.CommonDataKinds.Phone.CONTENT_URI</a:t>
            </a:r>
            <a:r>
              <a:rPr lang="zh-CN" altLang="en-US" dirty="0">
                <a:solidFill>
                  <a:srgbClr val="FF0066"/>
                </a:solidFill>
              </a:rPr>
              <a:t>： </a:t>
            </a:r>
            <a:r>
              <a:rPr lang="zh-CN" altLang="en-US" dirty="0"/>
              <a:t>管理联系人的电话的</a:t>
            </a:r>
            <a:r>
              <a:rPr lang="en-US" altLang="zh-CN" dirty="0"/>
              <a:t>Uri</a:t>
            </a:r>
          </a:p>
          <a:p>
            <a:endParaRPr lang="en-US" altLang="zh-CN" dirty="0"/>
          </a:p>
          <a:p>
            <a:r>
              <a:rPr lang="zh-CN" altLang="en-US" dirty="0"/>
              <a:t>教程</a:t>
            </a:r>
            <a:r>
              <a:rPr lang="en-US" altLang="zh-CN" dirty="0"/>
              <a:t>《 Android</a:t>
            </a:r>
            <a:r>
              <a:rPr lang="zh-CN" altLang="en-US" dirty="0"/>
              <a:t>联系人信息与位置信息</a:t>
            </a:r>
            <a:r>
              <a:rPr lang="en-US" altLang="zh-CN" dirty="0"/>
              <a:t>》</a:t>
            </a:r>
            <a:r>
              <a:rPr lang="en-US" altLang="zh-CN" dirty="0">
                <a:hlinkClick r:id="rId3"/>
              </a:rPr>
              <a:t> http://wiki.jikexueyuan.com/project/android-training-geek/building-userinfo.html</a:t>
            </a:r>
            <a:endParaRPr lang="en-US" altLang="zh-CN" dirty="0"/>
          </a:p>
          <a:p>
            <a:r>
              <a:rPr lang="en-US" altLang="zh-CN" dirty="0">
                <a:hlinkClick r:id="rId4"/>
              </a:rPr>
              <a:t>android</a:t>
            </a:r>
            <a:r>
              <a:rPr lang="zh-CN" altLang="en-US" dirty="0">
                <a:hlinkClick r:id="rId4"/>
              </a:rPr>
              <a:t>系统常用</a:t>
            </a:r>
            <a:r>
              <a:rPr lang="en-US" altLang="zh-CN" dirty="0">
                <a:hlinkClick r:id="rId4"/>
              </a:rPr>
              <a:t>Uri</a:t>
            </a:r>
            <a:endParaRPr lang="zh-CN" altLang="en-US"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7.3.2 </a:t>
            </a:r>
            <a:r>
              <a:rPr lang="zh-CN" altLang="en-US" dirty="0">
                <a:latin typeface="华文新魏" pitchFamily="2" charset="-122"/>
                <a:ea typeface="华文新魏" pitchFamily="2" charset="-122"/>
              </a:rPr>
              <a:t>使用</a:t>
            </a:r>
            <a:r>
              <a:rPr lang="en-US" altLang="zh-CN" dirty="0">
                <a:latin typeface="华文新魏" pitchFamily="2" charset="-122"/>
                <a:ea typeface="华文新魏" pitchFamily="2" charset="-122"/>
              </a:rPr>
              <a:t>ContentResolver</a:t>
            </a:r>
            <a:r>
              <a:rPr lang="zh-CN" altLang="en-US" dirty="0">
                <a:latin typeface="华文新魏" pitchFamily="2" charset="-122"/>
                <a:ea typeface="华文新魏" pitchFamily="2" charset="-122"/>
              </a:rPr>
              <a:t>获取手机通讯录</a:t>
            </a:r>
            <a:endParaRPr lang="zh-CN" altLang="en-US" dirty="0"/>
          </a:p>
        </p:txBody>
      </p:sp>
    </p:spTree>
    <p:extLst>
      <p:ext uri="{BB962C8B-B14F-4D97-AF65-F5344CB8AC3E}">
        <p14:creationId xmlns:p14="http://schemas.microsoft.com/office/powerpoint/2010/main" val="21185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EAEE69-9787-42BF-9FD4-01E183704FA1}"/>
              </a:ext>
            </a:extLst>
          </p:cNvPr>
          <p:cNvSpPr>
            <a:spLocks noGrp="1"/>
          </p:cNvSpPr>
          <p:nvPr>
            <p:ph idx="1"/>
          </p:nvPr>
        </p:nvSpPr>
        <p:spPr/>
        <p:txBody>
          <a:bodyPr/>
          <a:lstStyle/>
          <a:p>
            <a:pPr marL="514350" indent="-514350">
              <a:lnSpc>
                <a:spcPct val="150000"/>
              </a:lnSpc>
              <a:buClr>
                <a:schemeClr val="tx2">
                  <a:lumMod val="50000"/>
                </a:schemeClr>
              </a:buClr>
              <a:buFont typeface="+mj-lt"/>
              <a:buAutoNum type="arabicPeriod"/>
            </a:pPr>
            <a:r>
              <a:rPr lang="zh-CN" altLang="en-US" dirty="0"/>
              <a:t>便签记录存放的数据库及表是何时已经如何创建的？</a:t>
            </a:r>
          </a:p>
          <a:p>
            <a:pPr marL="514350" indent="-514350">
              <a:lnSpc>
                <a:spcPct val="150000"/>
              </a:lnSpc>
              <a:buClr>
                <a:schemeClr val="tx2">
                  <a:lumMod val="50000"/>
                </a:schemeClr>
              </a:buClr>
              <a:buFont typeface="+mj-lt"/>
              <a:buAutoNum type="arabicPeriod"/>
            </a:pPr>
            <a:r>
              <a:rPr lang="zh-CN" altLang="en-US" dirty="0"/>
              <a:t>打开</a:t>
            </a:r>
            <a:r>
              <a:rPr lang="en-US" altLang="zh-CN" dirty="0"/>
              <a:t>APP</a:t>
            </a:r>
            <a:r>
              <a:rPr lang="zh-CN" altLang="en-US" dirty="0"/>
              <a:t>时首页面是如何显示所有的便签的。</a:t>
            </a:r>
          </a:p>
          <a:p>
            <a:pPr marL="514350" indent="-514350">
              <a:lnSpc>
                <a:spcPct val="150000"/>
              </a:lnSpc>
              <a:buClr>
                <a:schemeClr val="tx2">
                  <a:lumMod val="50000"/>
                </a:schemeClr>
              </a:buClr>
              <a:buFont typeface="+mj-lt"/>
              <a:buAutoNum type="arabicPeriod"/>
            </a:pPr>
            <a:r>
              <a:rPr lang="zh-CN" altLang="en-US" dirty="0"/>
              <a:t>“添加”和“修改”打开活动时有什么不同，是如何处理的？</a:t>
            </a:r>
          </a:p>
          <a:p>
            <a:pPr marL="514350" indent="-514350">
              <a:lnSpc>
                <a:spcPct val="150000"/>
              </a:lnSpc>
              <a:buClr>
                <a:schemeClr val="tx2">
                  <a:lumMod val="50000"/>
                </a:schemeClr>
              </a:buClr>
              <a:buFont typeface="+mj-lt"/>
              <a:buAutoNum type="arabicPeriod"/>
            </a:pPr>
            <a:r>
              <a:rPr lang="zh-CN" altLang="en-US" dirty="0"/>
              <a:t>如何实现添加便签和修改便签后刷新主页面的显示。</a:t>
            </a:r>
          </a:p>
        </p:txBody>
      </p:sp>
      <p:sp>
        <p:nvSpPr>
          <p:cNvPr id="3" name="标题 2">
            <a:extLst>
              <a:ext uri="{FF2B5EF4-FFF2-40B4-BE49-F238E27FC236}">
                <a16:creationId xmlns:a16="http://schemas.microsoft.com/office/drawing/2014/main" id="{6D4AB280-3D98-4526-B631-187718C73C4F}"/>
              </a:ext>
            </a:extLst>
          </p:cNvPr>
          <p:cNvSpPr>
            <a:spLocks noGrp="1"/>
          </p:cNvSpPr>
          <p:nvPr>
            <p:ph type="title"/>
          </p:nvPr>
        </p:nvSpPr>
        <p:spPr/>
        <p:txBody>
          <a:bodyPr/>
          <a:lstStyle/>
          <a:p>
            <a:r>
              <a:rPr lang="zh-CN" altLang="en-US" dirty="0"/>
              <a:t>实验“记事本” 四问</a:t>
            </a:r>
          </a:p>
        </p:txBody>
      </p:sp>
    </p:spTree>
    <p:extLst>
      <p:ext uri="{BB962C8B-B14F-4D97-AF65-F5344CB8AC3E}">
        <p14:creationId xmlns:p14="http://schemas.microsoft.com/office/powerpoint/2010/main" val="52671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7.3.2 </a:t>
            </a:r>
            <a:r>
              <a:rPr lang="zh-CN" altLang="en-US" dirty="0">
                <a:latin typeface="华文新魏" pitchFamily="2" charset="-122"/>
                <a:ea typeface="华文新魏" pitchFamily="2" charset="-122"/>
              </a:rPr>
              <a:t>使用</a:t>
            </a:r>
            <a:r>
              <a:rPr lang="en-US" altLang="zh-CN" dirty="0">
                <a:latin typeface="华文新魏" pitchFamily="2" charset="-122"/>
                <a:ea typeface="华文新魏" pitchFamily="2" charset="-122"/>
              </a:rPr>
              <a:t>ContentResolver</a:t>
            </a:r>
            <a:r>
              <a:rPr lang="zh-CN" altLang="en-US" dirty="0">
                <a:latin typeface="华文新魏" pitchFamily="2" charset="-122"/>
                <a:ea typeface="华文新魏" pitchFamily="2" charset="-122"/>
              </a:rPr>
              <a:t>获取手机通讯录</a:t>
            </a:r>
            <a:endParaRPr lang="zh-CN" altLang="en-US" dirty="0"/>
          </a:p>
        </p:txBody>
      </p:sp>
      <p:sp>
        <p:nvSpPr>
          <p:cNvPr id="4" name="内容占位符 2"/>
          <p:cNvSpPr>
            <a:spLocks noGrp="1"/>
          </p:cNvSpPr>
          <p:nvPr>
            <p:ph idx="1"/>
          </p:nvPr>
        </p:nvSpPr>
        <p:spPr>
          <a:xfrm>
            <a:off x="702727" y="1229803"/>
            <a:ext cx="11297136" cy="4647473"/>
          </a:xfrm>
          <a:solidFill>
            <a:schemeClr val="bg1"/>
          </a:solidFill>
        </p:spPr>
        <p:txBody>
          <a:bodyPr rtlCol="0">
            <a:noAutofit/>
          </a:bodyPr>
          <a:lstStyle/>
          <a:p>
            <a:pPr marL="0" indent="0" eaLnBrk="1" fontAlgn="auto" hangingPunct="1">
              <a:lnSpc>
                <a:spcPct val="120000"/>
              </a:lnSpc>
              <a:spcBef>
                <a:spcPct val="0"/>
              </a:spcBef>
              <a:spcAft>
                <a:spcPts val="0"/>
              </a:spcAft>
              <a:buFont typeface="Arial" panose="020B0604020202020204" pitchFamily="34" charset="0"/>
              <a:buNone/>
              <a:defRPr/>
            </a:pPr>
            <a:r>
              <a:rPr lang="en-US" altLang="zh-CN" sz="2400" dirty="0">
                <a:solidFill>
                  <a:srgbClr val="0000FF"/>
                </a:solidFill>
                <a:latin typeface="Times New Roman" pitchFamily="18" charset="0"/>
              </a:rPr>
              <a:t>(1) activity_main.xml</a:t>
            </a:r>
            <a:r>
              <a:rPr lang="zh-CN" altLang="en-US" sz="2400" dirty="0">
                <a:solidFill>
                  <a:srgbClr val="0000FF"/>
                </a:solidFill>
                <a:latin typeface="Times New Roman" pitchFamily="18" charset="0"/>
              </a:rPr>
              <a:t>文件的编辑</a:t>
            </a:r>
          </a:p>
          <a:p>
            <a:pPr>
              <a:lnSpc>
                <a:spcPct val="120000"/>
              </a:lnSpc>
              <a:spcBef>
                <a:spcPct val="0"/>
              </a:spcBef>
              <a:defRPr/>
            </a:pPr>
            <a:r>
              <a:rPr lang="zh-CN" altLang="en-US" sz="2400" dirty="0"/>
              <a:t>采用线性布局的方式，添加一个</a:t>
            </a:r>
            <a:r>
              <a:rPr lang="en-US" altLang="zh-CN" sz="2400" dirty="0" err="1"/>
              <a:t>ListView</a:t>
            </a:r>
            <a:r>
              <a:rPr lang="zh-CN" altLang="en-US" sz="2400" dirty="0"/>
              <a:t>用来显示获取到的姓名和手机号。</a:t>
            </a:r>
            <a:endParaRPr lang="en-US" altLang="zh-CN" sz="2400" dirty="0"/>
          </a:p>
          <a:p>
            <a:pPr marL="0" indent="0">
              <a:lnSpc>
                <a:spcPct val="120000"/>
              </a:lnSpc>
              <a:spcBef>
                <a:spcPct val="0"/>
              </a:spcBef>
              <a:buNone/>
              <a:defRPr/>
            </a:pPr>
            <a:r>
              <a:rPr lang="en-US" altLang="zh-CN" sz="2400" dirty="0">
                <a:solidFill>
                  <a:srgbClr val="0033CC"/>
                </a:solidFill>
              </a:rPr>
              <a:t>(2) </a:t>
            </a:r>
            <a:r>
              <a:rPr lang="en-US" altLang="zh-CN" sz="2400" dirty="0" err="1">
                <a:solidFill>
                  <a:srgbClr val="0033CC"/>
                </a:solidFill>
              </a:rPr>
              <a:t>MainActivity</a:t>
            </a:r>
            <a:r>
              <a:rPr lang="zh-CN" altLang="en-US" sz="2400" dirty="0">
                <a:solidFill>
                  <a:srgbClr val="0033CC"/>
                </a:solidFill>
              </a:rPr>
              <a:t>中的代码</a:t>
            </a:r>
          </a:p>
          <a:p>
            <a:pPr>
              <a:lnSpc>
                <a:spcPct val="120000"/>
              </a:lnSpc>
              <a:spcBef>
                <a:spcPct val="0"/>
              </a:spcBef>
              <a:defRPr/>
            </a:pPr>
            <a:r>
              <a:rPr lang="zh-CN" altLang="en-US" sz="2400" dirty="0"/>
              <a:t>修改</a:t>
            </a:r>
            <a:r>
              <a:rPr lang="en-US" altLang="zh-CN" sz="2400" dirty="0" err="1"/>
              <a:t>MainActivity</a:t>
            </a:r>
            <a:r>
              <a:rPr lang="zh-CN" altLang="en-US" sz="2400" dirty="0"/>
              <a:t>的代码，定义获取系统通讯录的</a:t>
            </a:r>
            <a:r>
              <a:rPr lang="en-US" altLang="zh-CN" sz="2400" dirty="0"/>
              <a:t>Uri</a:t>
            </a:r>
            <a:r>
              <a:rPr lang="zh-CN" altLang="en-US" sz="2400" dirty="0"/>
              <a:t>，然后调用</a:t>
            </a:r>
            <a:r>
              <a:rPr lang="en-US" altLang="zh-CN" sz="2400" dirty="0"/>
              <a:t>ContentResolver</a:t>
            </a:r>
            <a:r>
              <a:rPr lang="zh-CN" altLang="en-US" sz="2400" dirty="0"/>
              <a:t>实例的</a:t>
            </a:r>
            <a:r>
              <a:rPr lang="en-US" altLang="zh-CN" sz="2400" dirty="0"/>
              <a:t>query()</a:t>
            </a:r>
            <a:r>
              <a:rPr lang="zh-CN" altLang="en-US" sz="2400" dirty="0"/>
              <a:t>方法得到一个</a:t>
            </a:r>
            <a:r>
              <a:rPr lang="en-US" altLang="zh-CN" sz="2400" dirty="0"/>
              <a:t>cursor</a:t>
            </a:r>
            <a:r>
              <a:rPr lang="zh-CN" altLang="en-US" sz="2400" dirty="0"/>
              <a:t>对象，对返回的</a:t>
            </a:r>
            <a:r>
              <a:rPr lang="en-US" altLang="zh-CN" sz="2400" dirty="0"/>
              <a:t>Cursor</a:t>
            </a:r>
            <a:r>
              <a:rPr lang="zh-CN" altLang="en-US" sz="2400" dirty="0"/>
              <a:t>对象进行处理，将数据从</a:t>
            </a:r>
            <a:r>
              <a:rPr lang="en-US" altLang="zh-CN" sz="2400" dirty="0"/>
              <a:t>cursor</a:t>
            </a:r>
            <a:r>
              <a:rPr lang="zh-CN" altLang="en-US" sz="2400" dirty="0"/>
              <a:t>对象中逐个读取出来，最后把数据存储到</a:t>
            </a:r>
            <a:r>
              <a:rPr lang="en-US" altLang="zh-CN" sz="2400" dirty="0"/>
              <a:t>List</a:t>
            </a:r>
            <a:r>
              <a:rPr lang="zh-CN" altLang="en-US" sz="2400" dirty="0"/>
              <a:t>数组中，最终显示到</a:t>
            </a:r>
            <a:r>
              <a:rPr lang="en-US" altLang="zh-CN" sz="2400" dirty="0" err="1"/>
              <a:t>ListView</a:t>
            </a:r>
            <a:r>
              <a:rPr lang="zh-CN" altLang="en-US" sz="2400" dirty="0"/>
              <a:t>。</a:t>
            </a:r>
            <a:endParaRPr lang="en-US" altLang="zh-CN" sz="2400" dirty="0"/>
          </a:p>
          <a:p>
            <a:pPr marL="0" indent="0" defTabSz="457200">
              <a:lnSpc>
                <a:spcPct val="120000"/>
              </a:lnSpc>
              <a:buClr>
                <a:schemeClr val="accent1"/>
              </a:buClr>
              <a:buSzPct val="80000"/>
              <a:buNone/>
              <a:defRPr/>
            </a:pPr>
            <a:r>
              <a:rPr lang="en-US" altLang="zh-CN" dirty="0">
                <a:solidFill>
                  <a:srgbClr val="0033CC"/>
                </a:solidFill>
              </a:rPr>
              <a:t>(3)</a:t>
            </a:r>
            <a:r>
              <a:rPr lang="zh-CN" altLang="en-US" dirty="0">
                <a:solidFill>
                  <a:srgbClr val="0033CC"/>
                </a:solidFill>
              </a:rPr>
              <a:t>添加权限</a:t>
            </a:r>
          </a:p>
          <a:p>
            <a:pPr>
              <a:lnSpc>
                <a:spcPct val="120000"/>
              </a:lnSpc>
              <a:defRPr/>
            </a:pPr>
            <a:r>
              <a:rPr lang="zh-CN" altLang="en-US" sz="2400" dirty="0"/>
              <a:t>在清单文件中添加联系人读权限</a:t>
            </a:r>
            <a:endParaRPr lang="en-US" altLang="zh-CN" sz="2400" dirty="0"/>
          </a:p>
          <a:p>
            <a:pPr>
              <a:lnSpc>
                <a:spcPct val="120000"/>
              </a:lnSpc>
              <a:defRPr/>
            </a:pPr>
            <a:r>
              <a:rPr lang="en-US" altLang="zh-CN" sz="2400" dirty="0"/>
              <a:t>&lt;uses-permission </a:t>
            </a:r>
            <a:r>
              <a:rPr lang="en-US" altLang="zh-CN" sz="2400" dirty="0" err="1"/>
              <a:t>android:name</a:t>
            </a:r>
            <a:r>
              <a:rPr lang="en-US" altLang="zh-CN" sz="2400" dirty="0"/>
              <a:t>="</a:t>
            </a:r>
            <a:r>
              <a:rPr lang="en-US" altLang="zh-CN" sz="2400" dirty="0" err="1"/>
              <a:t>android.permission.READ_CONTACTS</a:t>
            </a:r>
            <a:r>
              <a:rPr lang="en-US" altLang="zh-CN" sz="2400" dirty="0"/>
              <a:t>"/ &gt;</a:t>
            </a:r>
            <a:endParaRPr lang="zh-CN" altLang="en-US" sz="2400" dirty="0"/>
          </a:p>
          <a:p>
            <a:pPr>
              <a:lnSpc>
                <a:spcPct val="120000"/>
              </a:lnSpc>
              <a:spcBef>
                <a:spcPct val="0"/>
              </a:spcBef>
              <a:defRPr/>
            </a:pPr>
            <a:endParaRPr lang="zh-CN" altLang="en-US" sz="2400" dirty="0"/>
          </a:p>
          <a:p>
            <a:pPr>
              <a:lnSpc>
                <a:spcPct val="120000"/>
              </a:lnSpc>
              <a:spcBef>
                <a:spcPct val="0"/>
              </a:spcBef>
              <a:defRPr/>
            </a:pPr>
            <a:endParaRPr lang="zh-CN" altLang="en-US" sz="2400" dirty="0">
              <a:solidFill>
                <a:schemeClr val="tx1">
                  <a:lumMod val="75000"/>
                  <a:lumOff val="25000"/>
                </a:schemeClr>
              </a:solidFill>
              <a:latin typeface="Times New Roman" pitchFamily="18" charset="0"/>
            </a:endParaRPr>
          </a:p>
        </p:txBody>
      </p:sp>
    </p:spTree>
    <p:extLst>
      <p:ext uri="{BB962C8B-B14F-4D97-AF65-F5344CB8AC3E}">
        <p14:creationId xmlns:p14="http://schemas.microsoft.com/office/powerpoint/2010/main" val="407444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E01A07-5E07-59EF-54B0-7D235953105C}"/>
              </a:ext>
            </a:extLst>
          </p:cNvPr>
          <p:cNvSpPr>
            <a:spLocks noChangeArrowheads="1"/>
          </p:cNvSpPr>
          <p:nvPr/>
        </p:nvSpPr>
        <p:spPr bwMode="auto">
          <a:xfrm>
            <a:off x="203286" y="1167135"/>
            <a:ext cx="11783839"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ArrayAdapter&lt;String&gt;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List&lt;String&gt;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contactsList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2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activity_main</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ListView contactsView = (ListView) findViewById(R.id.</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contacts_view</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ArrayAdapter&lt;String&gt;(</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android.R.layout. </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simple_list_item_1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contactsList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contactsView.setAdapter(</a:t>
            </a:r>
            <a:r>
              <a:rPr kumimoji="0" lang="zh-CN" altLang="zh-CN" sz="2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lang="en-US" altLang="zh-CN" sz="2400" dirty="0">
                <a:solidFill>
                  <a:srgbClr val="000000"/>
                </a:solidFill>
                <a:latin typeface="宋体" panose="02010600030101010101" pitchFamily="2" charset="-122"/>
                <a:ea typeface="宋体" panose="02010600030101010101" pitchFamily="2" charset="-122"/>
              </a:rPr>
              <a:t>    </a:t>
            </a:r>
            <a:r>
              <a:rPr lang="en-US" altLang="zh-CN" sz="2400" i="1" dirty="0">
                <a:solidFill>
                  <a:schemeClr val="bg1">
                    <a:lumMod val="50000"/>
                  </a:schemeClr>
                </a:solidFill>
                <a:latin typeface="宋体" panose="02010600030101010101" pitchFamily="2" charset="-122"/>
                <a:ea typeface="宋体" panose="02010600030101010101" pitchFamily="2" charset="-122"/>
              </a:rPr>
              <a:t>//</a:t>
            </a:r>
            <a:r>
              <a:rPr lang="zh-CN" altLang="en-US" sz="2400" i="1" dirty="0">
                <a:solidFill>
                  <a:schemeClr val="bg1">
                    <a:lumMod val="50000"/>
                  </a:schemeClr>
                </a:solidFill>
                <a:latin typeface="宋体" panose="02010600030101010101" pitchFamily="2" charset="-122"/>
                <a:ea typeface="宋体" panose="02010600030101010101" pitchFamily="2" charset="-122"/>
              </a:rPr>
              <a:t>读取联系人并显示到</a:t>
            </a:r>
            <a:r>
              <a:rPr lang="en-US" altLang="zh-CN" sz="2400" i="1" dirty="0" err="1">
                <a:solidFill>
                  <a:schemeClr val="bg1">
                    <a:lumMod val="50000"/>
                  </a:schemeClr>
                </a:solidFill>
                <a:latin typeface="宋体" panose="02010600030101010101" pitchFamily="2" charset="-122"/>
                <a:ea typeface="宋体" panose="02010600030101010101" pitchFamily="2" charset="-122"/>
              </a:rPr>
              <a:t>ListView</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readContacts</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9911630" y="260648"/>
            <a:ext cx="2016224" cy="461665"/>
          </a:xfrm>
          <a:prstGeom prst="rect">
            <a:avLst/>
          </a:prstGeom>
          <a:noFill/>
          <a:ln>
            <a:solidFill>
              <a:schemeClr val="bg2"/>
            </a:solidFill>
          </a:ln>
        </p:spPr>
        <p:txBody>
          <a:bodyPr wrap="square" rtlCol="0">
            <a:spAutoFit/>
          </a:bodyPr>
          <a:lstStyle/>
          <a:p>
            <a:pPr algn="ctr"/>
            <a:r>
              <a:rPr lang="zh-CN" altLang="en-US" sz="2400" b="1" dirty="0"/>
              <a:t>方法一</a:t>
            </a:r>
          </a:p>
        </p:txBody>
      </p:sp>
    </p:spTree>
    <p:extLst>
      <p:ext uri="{BB962C8B-B14F-4D97-AF65-F5344CB8AC3E}">
        <p14:creationId xmlns:p14="http://schemas.microsoft.com/office/powerpoint/2010/main" val="117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9911630" y="260648"/>
            <a:ext cx="2016224" cy="461665"/>
          </a:xfrm>
          <a:prstGeom prst="rect">
            <a:avLst/>
          </a:prstGeom>
          <a:noFill/>
          <a:ln>
            <a:solidFill>
              <a:schemeClr val="bg2"/>
            </a:solidFill>
          </a:ln>
        </p:spPr>
        <p:txBody>
          <a:bodyPr wrap="square" rtlCol="0">
            <a:spAutoFit/>
          </a:bodyPr>
          <a:lstStyle/>
          <a:p>
            <a:pPr algn="ctr"/>
            <a:r>
              <a:rPr lang="zh-CN" altLang="en-US" sz="2400" b="1" dirty="0"/>
              <a:t>方法一</a:t>
            </a:r>
          </a:p>
        </p:txBody>
      </p:sp>
      <p:sp>
        <p:nvSpPr>
          <p:cNvPr id="2" name="Rectangle 1">
            <a:extLst>
              <a:ext uri="{FF2B5EF4-FFF2-40B4-BE49-F238E27FC236}">
                <a16:creationId xmlns:a16="http://schemas.microsoft.com/office/drawing/2014/main" id="{C4143F3D-90AD-18D7-C09E-DFF3C8F6532C}"/>
              </a:ext>
            </a:extLst>
          </p:cNvPr>
          <p:cNvSpPr>
            <a:spLocks noChangeArrowheads="1"/>
          </p:cNvSpPr>
          <p:nvPr/>
        </p:nvSpPr>
        <p:spPr bwMode="auto">
          <a:xfrm>
            <a:off x="0" y="-146194"/>
            <a:ext cx="11927854"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readContacts1()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cursor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ContentResolver cr = getContentResolver();      </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 cr.query(ContactsContract.Contacts.</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(cursor.moveToNext())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//取得联系人名字</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nameFieldColumnIndex = cursor.getColumnIndex(ContactsContract.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Contacts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DISPLAY_NAME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contact = cursor.getString(nameFieldColumnIndex);</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//取得</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联系人</a:t>
            </a:r>
            <a:r>
              <a:rPr kumimoji="0" lang="en-US"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ID</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，通过</a:t>
            </a:r>
            <a:r>
              <a:rPr kumimoji="0" lang="en-US"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ID</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查询联系人的</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电话号码</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ContactId = cursor.getString(cursor.getColumnIndex(ContactsContract.Contacts.</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_ID</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通过联系人</a:t>
            </a:r>
            <a:r>
              <a:rPr kumimoji="0" lang="en-US"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ID</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获取查询联系电话</a:t>
            </a:r>
            <a:r>
              <a:rPr kumimoji="0" lang="en-US"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URI</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，获取联系人的电话号码</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phone =  cr.query(ContactsContract.CommonDataKinds.Phone.</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ContactsContract.CommonDataKinds.Phone.</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CONTACT_ID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ContactId,</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phoneNumbers =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(phone.moveToNext())  {</a:t>
            </a:r>
            <a:r>
              <a:rPr lang="en-US" altLang="zh-CN" sz="1400" i="1" dirty="0">
                <a:solidFill>
                  <a:srgbClr val="808080"/>
                </a:solidFill>
                <a:latin typeface="宋体" panose="02010600030101010101" pitchFamily="2" charset="-122"/>
                <a:ea typeface="宋体" panose="02010600030101010101" pitchFamily="2" charset="-122"/>
              </a:rPr>
              <a:t>//</a:t>
            </a:r>
            <a:r>
              <a:rPr lang="zh-CN" altLang="en-US" sz="1400" i="1" dirty="0">
                <a:solidFill>
                  <a:srgbClr val="808080"/>
                </a:solidFill>
                <a:latin typeface="宋体" panose="02010600030101010101" pitchFamily="2" charset="-122"/>
                <a:ea typeface="宋体" panose="02010600030101010101" pitchFamily="2" charset="-122"/>
              </a:rPr>
              <a:t>一个联系人可能有多个号码</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PhoneNumber= phone.getString(phone.getColumnIndex(ContactsContract.CommonDataKinds.Phone.</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NUMBER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phoneNumbers += PhoneNumber+</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contactsList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 (contact +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phoneNumbers +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.notifyDataSetChanged();</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finally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cursor.close();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88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联系人的数据库文件的位置</a:t>
            </a:r>
          </a:p>
          <a:p>
            <a:pPr lvl="1"/>
            <a:r>
              <a:rPr lang="en-US" altLang="zh-CN" dirty="0"/>
              <a:t>/data/data/</a:t>
            </a:r>
            <a:r>
              <a:rPr lang="en-US" altLang="zh-CN" dirty="0" err="1"/>
              <a:t>com.android.providers.contacts</a:t>
            </a:r>
            <a:r>
              <a:rPr lang="en-US" altLang="zh-CN" dirty="0"/>
              <a:t>/databases/contacts2.db</a:t>
            </a:r>
          </a:p>
          <a:p>
            <a:r>
              <a:rPr lang="zh-CN" altLang="en-US" dirty="0"/>
              <a:t>数据库中重要的</a:t>
            </a:r>
            <a:r>
              <a:rPr lang="en-US" altLang="zh-CN" dirty="0"/>
              <a:t>4</a:t>
            </a:r>
            <a:r>
              <a:rPr lang="zh-CN" altLang="en-US" dirty="0"/>
              <a:t>张表</a:t>
            </a:r>
            <a:endParaRPr lang="en-US" altLang="zh-CN" dirty="0"/>
          </a:p>
          <a:p>
            <a:r>
              <a:rPr lang="en-US" altLang="zh-CN" dirty="0"/>
              <a:t>1</a:t>
            </a:r>
            <a:r>
              <a:rPr lang="zh-CN" altLang="en-US" dirty="0"/>
              <a:t>、</a:t>
            </a:r>
            <a:r>
              <a:rPr lang="en-US" altLang="zh-CN" dirty="0"/>
              <a:t>contacts</a:t>
            </a:r>
            <a:r>
              <a:rPr lang="zh-CN" altLang="en-US" dirty="0"/>
              <a:t>表</a:t>
            </a:r>
          </a:p>
          <a:p>
            <a:pPr lvl="1"/>
            <a:r>
              <a:rPr lang="zh-CN" altLang="en-US" dirty="0"/>
              <a:t>该表保存了所有的手机联系人，每个联系人占一行，该表保存了联系人的</a:t>
            </a:r>
            <a:r>
              <a:rPr lang="en-US" altLang="zh-CN" dirty="0" err="1"/>
              <a:t>ContactID</a:t>
            </a:r>
            <a:r>
              <a:rPr lang="zh-CN" altLang="en-US" dirty="0"/>
              <a:t>、联系次数、最后一次联系的时间、是否含有号码、是否被添加到收藏夹等信息。</a:t>
            </a:r>
          </a:p>
        </p:txBody>
      </p:sp>
      <p:sp>
        <p:nvSpPr>
          <p:cNvPr id="3" name="标题 2"/>
          <p:cNvSpPr>
            <a:spLocks noGrp="1"/>
          </p:cNvSpPr>
          <p:nvPr>
            <p:ph type="title"/>
          </p:nvPr>
        </p:nvSpPr>
        <p:spPr/>
        <p:txBody>
          <a:bodyPr/>
          <a:lstStyle/>
          <a:p>
            <a:r>
              <a:rPr lang="en-US" altLang="zh-CN" dirty="0"/>
              <a:t>Android </a:t>
            </a:r>
            <a:r>
              <a:rPr lang="zh-CN" altLang="en-US" dirty="0"/>
              <a:t>联系人数据库</a:t>
            </a:r>
          </a:p>
        </p:txBody>
      </p:sp>
      <p:pic>
        <p:nvPicPr>
          <p:cNvPr id="12290" name="Picture 2" descr="è¿éåå¾çæè¿°"/>
          <p:cNvPicPr>
            <a:picLocks noChangeAspect="1" noChangeArrowheads="1"/>
          </p:cNvPicPr>
          <p:nvPr/>
        </p:nvPicPr>
        <p:blipFill rotWithShape="1">
          <a:blip r:embed="rId3">
            <a:extLst>
              <a:ext uri="{28A0092B-C50C-407E-A947-70E740481C1C}">
                <a14:useLocalDpi xmlns:a14="http://schemas.microsoft.com/office/drawing/2010/main" val="0"/>
              </a:ext>
            </a:extLst>
          </a:blip>
          <a:srcRect l="26797"/>
          <a:stretch/>
        </p:blipFill>
        <p:spPr bwMode="auto">
          <a:xfrm>
            <a:off x="202573" y="4289672"/>
            <a:ext cx="11987840" cy="22919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4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0590" y="188640"/>
            <a:ext cx="10971372" cy="5170170"/>
          </a:xfrm>
        </p:spPr>
        <p:txBody>
          <a:bodyPr>
            <a:normAutofit/>
          </a:bodyPr>
          <a:lstStyle/>
          <a:p>
            <a:r>
              <a:rPr lang="en-US" altLang="zh-CN" dirty="0"/>
              <a:t>2</a:t>
            </a:r>
            <a:r>
              <a:rPr lang="zh-CN" altLang="en-US" dirty="0"/>
              <a:t>、</a:t>
            </a:r>
            <a:r>
              <a:rPr lang="en-US" altLang="zh-CN" dirty="0" err="1"/>
              <a:t>raw_contacts</a:t>
            </a:r>
            <a:r>
              <a:rPr lang="zh-CN" altLang="en-US" dirty="0"/>
              <a:t>表</a:t>
            </a:r>
          </a:p>
          <a:p>
            <a:pPr lvl="1">
              <a:lnSpc>
                <a:spcPct val="150000"/>
              </a:lnSpc>
            </a:pPr>
            <a:r>
              <a:rPr lang="zh-CN" altLang="en-US" dirty="0"/>
              <a:t>该表保存了所有</a:t>
            </a:r>
            <a:r>
              <a:rPr lang="zh-CN" altLang="en-US" b="1" dirty="0">
                <a:solidFill>
                  <a:srgbClr val="C00000"/>
                </a:solidFill>
              </a:rPr>
              <a:t>创建过的手机联系人</a:t>
            </a:r>
            <a:r>
              <a:rPr lang="zh-CN" altLang="en-US" dirty="0"/>
              <a:t>，每个联系人占一行，表里有一列标识该联系人是否被删除，该表保存了两个</a:t>
            </a:r>
            <a:r>
              <a:rPr lang="en-US" altLang="zh-CN" dirty="0"/>
              <a:t>ID</a:t>
            </a:r>
            <a:r>
              <a:rPr lang="zh-CN" altLang="en-US" dirty="0"/>
              <a:t>：</a:t>
            </a:r>
            <a:r>
              <a:rPr lang="en-US" altLang="zh-CN" dirty="0" err="1"/>
              <a:t>RawContactID</a:t>
            </a:r>
            <a:r>
              <a:rPr lang="zh-CN" altLang="en-US" dirty="0"/>
              <a:t>和</a:t>
            </a:r>
            <a:r>
              <a:rPr lang="en-US" altLang="zh-CN" dirty="0" err="1"/>
              <a:t>ContactID</a:t>
            </a:r>
            <a:r>
              <a:rPr lang="en-US" altLang="zh-CN" dirty="0"/>
              <a:t>,</a:t>
            </a:r>
            <a:r>
              <a:rPr lang="zh-CN" altLang="en-US" dirty="0"/>
              <a:t>从而将</a:t>
            </a:r>
            <a:r>
              <a:rPr lang="en-US" altLang="zh-CN" dirty="0"/>
              <a:t>contacts</a:t>
            </a:r>
            <a:r>
              <a:rPr lang="zh-CN" altLang="en-US" dirty="0"/>
              <a:t>表和</a:t>
            </a:r>
            <a:r>
              <a:rPr lang="en-US" altLang="zh-CN" dirty="0" err="1"/>
              <a:t>raw_contacts</a:t>
            </a:r>
            <a:r>
              <a:rPr lang="zh-CN" altLang="en-US" dirty="0"/>
              <a:t>表联系起来。该表保存了联系人的</a:t>
            </a:r>
            <a:r>
              <a:rPr lang="en-US" altLang="zh-CN" dirty="0" err="1"/>
              <a:t>RawContactID</a:t>
            </a:r>
            <a:r>
              <a:rPr lang="zh-CN" altLang="en-US" dirty="0"/>
              <a:t>、</a:t>
            </a:r>
            <a:r>
              <a:rPr lang="en-US" altLang="zh-CN" dirty="0" err="1"/>
              <a:t>ContactID</a:t>
            </a:r>
            <a:r>
              <a:rPr lang="zh-CN" altLang="en-US" dirty="0"/>
              <a:t>、联系次数、最后一次联系的时间、是否被添加到收藏夹、显示的名字、用于排序的汉语拼音等信息。</a:t>
            </a:r>
          </a:p>
        </p:txBody>
      </p:sp>
      <p:pic>
        <p:nvPicPr>
          <p:cNvPr id="13316" name="Picture 4" descr="è¿éåå¾çæè¿°"/>
          <p:cNvPicPr>
            <a:picLocks noChangeAspect="1" noChangeArrowheads="1"/>
          </p:cNvPicPr>
          <p:nvPr/>
        </p:nvPicPr>
        <p:blipFill rotWithShape="1">
          <a:blip r:embed="rId2">
            <a:extLst>
              <a:ext uri="{28A0092B-C50C-407E-A947-70E740481C1C}">
                <a14:useLocalDpi xmlns:a14="http://schemas.microsoft.com/office/drawing/2010/main" val="0"/>
              </a:ext>
            </a:extLst>
          </a:blip>
          <a:srcRect l="26835"/>
          <a:stretch/>
        </p:blipFill>
        <p:spPr bwMode="auto">
          <a:xfrm>
            <a:off x="-84404" y="3789040"/>
            <a:ext cx="12241360" cy="2382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0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0590" y="188640"/>
            <a:ext cx="10971372" cy="5170170"/>
          </a:xfrm>
        </p:spPr>
        <p:txBody>
          <a:bodyPr/>
          <a:lstStyle/>
          <a:p>
            <a:r>
              <a:rPr lang="en-US" altLang="zh-CN" dirty="0">
                <a:solidFill>
                  <a:srgbClr val="002060"/>
                </a:solidFill>
              </a:rPr>
              <a:t>3</a:t>
            </a:r>
            <a:r>
              <a:rPr lang="zh-CN" altLang="en-US" dirty="0">
                <a:solidFill>
                  <a:srgbClr val="002060"/>
                </a:solidFill>
              </a:rPr>
              <a:t>、 </a:t>
            </a:r>
            <a:r>
              <a:rPr lang="en-US" altLang="zh-CN" dirty="0" err="1">
                <a:solidFill>
                  <a:srgbClr val="002060"/>
                </a:solidFill>
              </a:rPr>
              <a:t>mimetypes</a:t>
            </a:r>
            <a:br>
              <a:rPr lang="zh-CN" altLang="en-US" dirty="0"/>
            </a:br>
            <a:r>
              <a:rPr lang="zh-CN" altLang="en-US" b="0" dirty="0"/>
              <a:t>该表定义了所有的</a:t>
            </a:r>
            <a:r>
              <a:rPr lang="en-US" altLang="zh-CN" b="0" dirty="0" err="1"/>
              <a:t>MimeTypeID</a:t>
            </a:r>
            <a:r>
              <a:rPr lang="zh-CN" altLang="en-US" b="0" dirty="0"/>
              <a:t>，即联系人的各个字段的唯一标志。</a:t>
            </a:r>
            <a:endParaRPr lang="zh-CN" altLang="en-US" dirty="0"/>
          </a:p>
        </p:txBody>
      </p:sp>
      <p:pic>
        <p:nvPicPr>
          <p:cNvPr id="3074" name="Picture 2" descr="https://img-my.csdn.net/uploads/201208/20/1345454402_96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629" y="1268760"/>
            <a:ext cx="779650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56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0592" y="188640"/>
            <a:ext cx="11377264" cy="5170170"/>
          </a:xfrm>
        </p:spPr>
        <p:txBody>
          <a:bodyPr/>
          <a:lstStyle/>
          <a:p>
            <a:r>
              <a:rPr lang="en-US" altLang="zh-CN" dirty="0"/>
              <a:t>4</a:t>
            </a:r>
            <a:r>
              <a:rPr lang="zh-CN" altLang="en-US" dirty="0"/>
              <a:t>、</a:t>
            </a:r>
            <a:r>
              <a:rPr lang="en-US" altLang="zh-CN" dirty="0"/>
              <a:t>data</a:t>
            </a:r>
            <a:r>
              <a:rPr lang="zh-CN" altLang="en-US" dirty="0"/>
              <a:t>表</a:t>
            </a:r>
          </a:p>
          <a:p>
            <a:pPr lvl="1"/>
            <a:r>
              <a:rPr lang="zh-CN" altLang="en-US" b="0" dirty="0"/>
              <a:t>该表保存了所有</a:t>
            </a:r>
            <a:r>
              <a:rPr lang="zh-CN" altLang="en-US" b="1" dirty="0">
                <a:solidFill>
                  <a:srgbClr val="FF0000"/>
                </a:solidFill>
              </a:rPr>
              <a:t>创建过的手机联系人</a:t>
            </a:r>
            <a:r>
              <a:rPr lang="zh-CN" altLang="en-US" b="0" dirty="0"/>
              <a:t>的所有信息，每个字段占一行 ，该表保存了两个</a:t>
            </a:r>
            <a:r>
              <a:rPr lang="en-US" altLang="zh-CN" b="0" dirty="0"/>
              <a:t>ID</a:t>
            </a:r>
            <a:r>
              <a:rPr lang="zh-CN" altLang="en-US" b="0" dirty="0"/>
              <a:t>：</a:t>
            </a:r>
            <a:r>
              <a:rPr lang="en-US" altLang="zh-CN" b="0" dirty="0" err="1"/>
              <a:t>MimeTypeID</a:t>
            </a:r>
            <a:r>
              <a:rPr lang="zh-CN" altLang="en-US" b="0" dirty="0"/>
              <a:t>和</a:t>
            </a:r>
            <a:r>
              <a:rPr lang="en-US" altLang="zh-CN" b="0" dirty="0" err="1"/>
              <a:t>RawContactID</a:t>
            </a:r>
            <a:r>
              <a:rPr lang="en-US" altLang="zh-CN" b="0" dirty="0"/>
              <a:t>,</a:t>
            </a:r>
            <a:r>
              <a:rPr lang="zh-CN" altLang="en-US" b="0" dirty="0"/>
              <a:t>从而将</a:t>
            </a:r>
            <a:r>
              <a:rPr lang="en-US" altLang="zh-CN" b="0" dirty="0"/>
              <a:t>data</a:t>
            </a:r>
            <a:r>
              <a:rPr lang="zh-CN" altLang="en-US" b="0" dirty="0"/>
              <a:t>表和</a:t>
            </a:r>
            <a:r>
              <a:rPr lang="en-US" altLang="zh-CN" b="0" dirty="0" err="1"/>
              <a:t>raw_contacts</a:t>
            </a:r>
            <a:r>
              <a:rPr lang="zh-CN" altLang="en-US" b="0" dirty="0"/>
              <a:t>表联系起来。</a:t>
            </a:r>
          </a:p>
          <a:p>
            <a:pPr lvl="1"/>
            <a:r>
              <a:rPr lang="zh-CN" altLang="en-US" b="0" dirty="0"/>
              <a:t>联系人的所有信息保存在列</a:t>
            </a:r>
            <a:r>
              <a:rPr lang="en-US" altLang="zh-CN" b="0" dirty="0"/>
              <a:t>data1</a:t>
            </a:r>
            <a:r>
              <a:rPr lang="zh-CN" altLang="en-US" b="0" dirty="0"/>
              <a:t>至</a:t>
            </a:r>
            <a:r>
              <a:rPr lang="en-US" altLang="zh-CN" b="0" dirty="0"/>
              <a:t>data15</a:t>
            </a:r>
            <a:r>
              <a:rPr lang="zh-CN" altLang="en-US" b="0" dirty="0"/>
              <a:t>中，各列中保存的内容根据</a:t>
            </a:r>
            <a:r>
              <a:rPr lang="en-US" altLang="zh-CN" b="0" dirty="0" err="1"/>
              <a:t>MimeTypeID</a:t>
            </a:r>
            <a:r>
              <a:rPr lang="zh-CN" altLang="en-US" b="0" dirty="0"/>
              <a:t>的不同而不同。如保存号码</a:t>
            </a:r>
            <a:r>
              <a:rPr lang="en-US" altLang="zh-CN" b="0" dirty="0"/>
              <a:t>(</a:t>
            </a:r>
            <a:r>
              <a:rPr lang="en-US" altLang="zh-CN" b="0" dirty="0" err="1"/>
              <a:t>MimeTypeID</a:t>
            </a:r>
            <a:r>
              <a:rPr lang="en-US" altLang="zh-CN" b="0" dirty="0"/>
              <a:t>=5)</a:t>
            </a:r>
            <a:r>
              <a:rPr lang="zh-CN" altLang="en-US" b="0" dirty="0"/>
              <a:t>的那行数据中，</a:t>
            </a:r>
            <a:r>
              <a:rPr lang="en-US" altLang="zh-CN" b="0" dirty="0"/>
              <a:t>data1</a:t>
            </a:r>
            <a:r>
              <a:rPr lang="zh-CN" altLang="en-US" b="0" dirty="0"/>
              <a:t>列保存号码，</a:t>
            </a:r>
            <a:r>
              <a:rPr lang="en-US" altLang="zh-CN" b="0" dirty="0"/>
              <a:t>data2</a:t>
            </a:r>
            <a:r>
              <a:rPr lang="zh-CN" altLang="en-US" b="0" dirty="0"/>
              <a:t>列保存号码类型</a:t>
            </a:r>
            <a:r>
              <a:rPr lang="en-US" altLang="zh-CN" b="0" dirty="0"/>
              <a:t>(</a:t>
            </a:r>
            <a:r>
              <a:rPr lang="zh-CN" altLang="en-US" b="0" dirty="0"/>
              <a:t>手机号码</a:t>
            </a:r>
            <a:r>
              <a:rPr lang="en-US" altLang="zh-CN" b="0" dirty="0"/>
              <a:t>/</a:t>
            </a:r>
            <a:r>
              <a:rPr lang="zh-CN" altLang="en-US" b="0" dirty="0"/>
              <a:t>家庭号码</a:t>
            </a:r>
            <a:r>
              <a:rPr lang="en-US" altLang="zh-CN" b="0" dirty="0"/>
              <a:t>/</a:t>
            </a:r>
            <a:r>
              <a:rPr lang="zh-CN" altLang="en-US" b="0" dirty="0"/>
              <a:t>工作号码等</a:t>
            </a:r>
            <a:r>
              <a:rPr lang="en-US" altLang="zh-CN" b="0" dirty="0"/>
              <a:t>)</a:t>
            </a:r>
            <a:r>
              <a:rPr lang="zh-CN" altLang="en-US" b="0" dirty="0"/>
              <a:t>。</a:t>
            </a:r>
            <a:endParaRPr lang="zh-CN" altLang="en-US" dirty="0"/>
          </a:p>
        </p:txBody>
      </p:sp>
      <p:pic>
        <p:nvPicPr>
          <p:cNvPr id="112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309" t="14774"/>
          <a:stretch/>
        </p:blipFill>
        <p:spPr bwMode="auto">
          <a:xfrm>
            <a:off x="-357815" y="3107591"/>
            <a:ext cx="12906042" cy="3750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2598" y="116632"/>
            <a:ext cx="10971372" cy="2952328"/>
          </a:xfrm>
        </p:spPr>
        <p:txBody>
          <a:bodyPr/>
          <a:lstStyle/>
          <a:p>
            <a:r>
              <a:rPr lang="zh-CN" altLang="en-US" dirty="0"/>
              <a:t>方法二：分为以下步骤：</a:t>
            </a:r>
          </a:p>
          <a:p>
            <a:r>
              <a:rPr lang="en-US" altLang="zh-CN" dirty="0"/>
              <a:t>1</a:t>
            </a:r>
            <a:r>
              <a:rPr lang="zh-CN" altLang="en-US" dirty="0"/>
              <a:t>、先读取</a:t>
            </a:r>
            <a:r>
              <a:rPr lang="en-US" altLang="zh-CN" dirty="0"/>
              <a:t>contacts</a:t>
            </a:r>
            <a:r>
              <a:rPr lang="zh-CN" altLang="en-US" dirty="0"/>
              <a:t>表，获取</a:t>
            </a:r>
            <a:r>
              <a:rPr lang="en-US" altLang="zh-CN" dirty="0" err="1"/>
              <a:t>ContactsID</a:t>
            </a:r>
            <a:r>
              <a:rPr lang="zh-CN" altLang="en-US" dirty="0"/>
              <a:t>；</a:t>
            </a:r>
          </a:p>
          <a:p>
            <a:r>
              <a:rPr lang="en-US" altLang="zh-CN" dirty="0"/>
              <a:t>2</a:t>
            </a:r>
            <a:r>
              <a:rPr lang="zh-CN" altLang="en-US" dirty="0"/>
              <a:t>、再在</a:t>
            </a:r>
            <a:r>
              <a:rPr lang="en-US" altLang="zh-CN" dirty="0" err="1"/>
              <a:t>raw_contacts</a:t>
            </a:r>
            <a:r>
              <a:rPr lang="zh-CN" altLang="en-US" dirty="0"/>
              <a:t>表中根据</a:t>
            </a:r>
            <a:r>
              <a:rPr lang="en-US" altLang="zh-CN" dirty="0" err="1"/>
              <a:t>ContactsID</a:t>
            </a:r>
            <a:r>
              <a:rPr lang="zh-CN" altLang="en-US" dirty="0"/>
              <a:t>获取</a:t>
            </a:r>
            <a:r>
              <a:rPr lang="en-US" altLang="zh-CN" dirty="0" err="1"/>
              <a:t>RawContactsID</a:t>
            </a:r>
            <a:r>
              <a:rPr lang="zh-CN" altLang="en-US" dirty="0"/>
              <a:t>；</a:t>
            </a:r>
          </a:p>
          <a:p>
            <a:r>
              <a:rPr lang="en-US" altLang="zh-CN" dirty="0"/>
              <a:t>3</a:t>
            </a:r>
            <a:r>
              <a:rPr lang="zh-CN" altLang="en-US" dirty="0"/>
              <a:t>、然后在</a:t>
            </a:r>
            <a:r>
              <a:rPr lang="en-US" altLang="zh-CN" dirty="0"/>
              <a:t>data</a:t>
            </a:r>
            <a:r>
              <a:rPr lang="zh-CN" altLang="en-US" dirty="0"/>
              <a:t>表中根据</a:t>
            </a:r>
            <a:r>
              <a:rPr lang="en-US" altLang="zh-CN" dirty="0" err="1"/>
              <a:t>RawContactsID</a:t>
            </a:r>
            <a:r>
              <a:rPr lang="zh-CN" altLang="en-US" dirty="0"/>
              <a:t>获取该联系人的各数据。</a:t>
            </a:r>
            <a:endParaRPr lang="en-US" altLang="zh-CN" dirty="0"/>
          </a:p>
          <a:p>
            <a:endParaRPr lang="en-US" altLang="zh-CN" dirty="0"/>
          </a:p>
          <a:p>
            <a:r>
              <a:rPr lang="zh-CN" altLang="en-US" dirty="0"/>
              <a:t>详细代码：</a:t>
            </a:r>
            <a:r>
              <a:rPr lang="en-US" altLang="zh-CN" dirty="0">
                <a:hlinkClick r:id="rId3" action="ppaction://hlinkfile"/>
              </a:rPr>
              <a:t>contact3.java</a:t>
            </a:r>
            <a:endParaRPr lang="zh-CN" altLang="en-US" dirty="0"/>
          </a:p>
        </p:txBody>
      </p:sp>
      <p:sp>
        <p:nvSpPr>
          <p:cNvPr id="6" name="文本框 5">
            <a:extLst>
              <a:ext uri="{FF2B5EF4-FFF2-40B4-BE49-F238E27FC236}">
                <a16:creationId xmlns:a16="http://schemas.microsoft.com/office/drawing/2014/main" id="{8936237D-8BE5-1B1B-3BCA-0619CBF47F18}"/>
              </a:ext>
            </a:extLst>
          </p:cNvPr>
          <p:cNvSpPr txBox="1"/>
          <p:nvPr/>
        </p:nvSpPr>
        <p:spPr>
          <a:xfrm>
            <a:off x="755365" y="3645024"/>
            <a:ext cx="10164377" cy="1425070"/>
          </a:xfrm>
          <a:prstGeom prst="rect">
            <a:avLst/>
          </a:prstGeom>
          <a:noFill/>
          <a:ln>
            <a:solidFill>
              <a:schemeClr val="bg2"/>
            </a:solidFill>
          </a:ln>
        </p:spPr>
        <p:txBody>
          <a:bodyPr wrap="square">
            <a:spAutoFit/>
          </a:bodyPr>
          <a:lstStyle/>
          <a:p>
            <a:pPr>
              <a:lnSpc>
                <a:spcPct val="150000"/>
              </a:lnSpc>
            </a:pPr>
            <a:r>
              <a:rPr lang="en-US" altLang="zh-CN" sz="2000" dirty="0" err="1">
                <a:solidFill>
                  <a:srgbClr val="000000"/>
                </a:solidFill>
                <a:latin typeface="宋体" panose="02010600030101010101" pitchFamily="2" charset="-122"/>
                <a:ea typeface="宋体" panose="02010600030101010101" pitchFamily="2" charset="-122"/>
              </a:rPr>
              <a:t>ContactsContract</a:t>
            </a:r>
            <a:r>
              <a:rPr lang="en-US" altLang="zh-CN" sz="2000" dirty="0" err="1">
                <a:solidFill>
                  <a:srgbClr val="FF0066"/>
                </a:solidFill>
              </a:rPr>
              <a:t>.</a:t>
            </a:r>
            <a:r>
              <a:rPr lang="en-US" altLang="zh-CN" sz="2000" dirty="0" err="1">
                <a:solidFill>
                  <a:srgbClr val="000000"/>
                </a:solidFill>
                <a:latin typeface="宋体" panose="02010600030101010101" pitchFamily="2" charset="-122"/>
                <a:ea typeface="宋体" panose="02010600030101010101" pitchFamily="2" charset="-122"/>
              </a:rPr>
              <a:t>Contacts</a:t>
            </a:r>
            <a:r>
              <a:rPr lang="en-US" altLang="zh-CN" sz="2000" dirty="0" err="1">
                <a:solidFill>
                  <a:srgbClr val="FF0066"/>
                </a:solidFill>
              </a:rPr>
              <a:t>.</a:t>
            </a:r>
            <a:r>
              <a:rPr lang="en-US" altLang="zh-CN" sz="2000" b="1" i="1" dirty="0" err="1">
                <a:solidFill>
                  <a:srgbClr val="660E7A"/>
                </a:solidFill>
                <a:latin typeface="宋体" panose="02010600030101010101" pitchFamily="2" charset="-122"/>
                <a:ea typeface="宋体" panose="02010600030101010101" pitchFamily="2" charset="-122"/>
              </a:rPr>
              <a:t>CONTENT_URI</a:t>
            </a:r>
            <a:r>
              <a:rPr lang="zh-CN" altLang="en-US" dirty="0"/>
              <a:t>：</a:t>
            </a:r>
            <a:r>
              <a:rPr lang="zh-CN" altLang="en-US" sz="2000" dirty="0">
                <a:solidFill>
                  <a:srgbClr val="FF0066"/>
                </a:solidFill>
              </a:rPr>
              <a:t> </a:t>
            </a:r>
            <a:r>
              <a:rPr lang="zh-CN" altLang="en-US" sz="2000" dirty="0"/>
              <a:t>管理联系人的</a:t>
            </a:r>
            <a:r>
              <a:rPr lang="en-US" altLang="zh-CN" sz="2000" dirty="0"/>
              <a:t>Uri</a:t>
            </a:r>
          </a:p>
          <a:p>
            <a:pPr>
              <a:lnSpc>
                <a:spcPct val="150000"/>
              </a:lnSpc>
            </a:pP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ContactsContract.RawContacts.</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lang="zh-CN" altLang="en-US" dirty="0"/>
              <a:t>：</a:t>
            </a:r>
            <a:r>
              <a:rPr lang="zh-CN" altLang="en-US" sz="2000" dirty="0"/>
              <a:t>原始联系人的</a:t>
            </a:r>
            <a:r>
              <a:rPr lang="en-US" altLang="zh-CN" sz="2000" dirty="0"/>
              <a:t>Uri</a:t>
            </a:r>
          </a:p>
          <a:p>
            <a:pPr>
              <a:lnSpc>
                <a:spcPct val="150000"/>
              </a:lnSpc>
            </a:pPr>
            <a:r>
              <a:rPr lang="en-US" altLang="zh-CN" sz="2000" dirty="0" err="1">
                <a:solidFill>
                  <a:srgbClr val="000000"/>
                </a:solidFill>
                <a:latin typeface="宋体" panose="02010600030101010101" pitchFamily="2" charset="-122"/>
                <a:ea typeface="宋体" panose="02010600030101010101" pitchFamily="2" charset="-122"/>
              </a:rPr>
              <a:t>ContactsContract</a:t>
            </a:r>
            <a:r>
              <a:rPr lang="en-US" altLang="zh-CN" sz="2000" dirty="0" err="1">
                <a:solidFill>
                  <a:srgbClr val="FF0066"/>
                </a:solidFill>
              </a:rPr>
              <a:t>.</a:t>
            </a:r>
            <a:r>
              <a:rPr lang="en-US" altLang="zh-CN" sz="2000" dirty="0" err="1">
                <a:solidFill>
                  <a:srgbClr val="000000"/>
                </a:solidFill>
                <a:latin typeface="宋体" panose="02010600030101010101" pitchFamily="2" charset="-122"/>
                <a:ea typeface="宋体" panose="02010600030101010101" pitchFamily="2" charset="-122"/>
              </a:rPr>
              <a:t>CommonDataKinds</a:t>
            </a:r>
            <a:r>
              <a:rPr lang="en-US" altLang="zh-CN" sz="2000" dirty="0" err="1">
                <a:solidFill>
                  <a:srgbClr val="FF0066"/>
                </a:solidFill>
              </a:rPr>
              <a:t>.</a:t>
            </a:r>
            <a:r>
              <a:rPr lang="en-US" altLang="zh-CN" sz="2000" dirty="0" err="1">
                <a:solidFill>
                  <a:srgbClr val="000000"/>
                </a:solidFill>
                <a:latin typeface="宋体" panose="02010600030101010101" pitchFamily="2" charset="-122"/>
                <a:ea typeface="宋体" panose="02010600030101010101" pitchFamily="2" charset="-122"/>
              </a:rPr>
              <a:t>Phone</a:t>
            </a:r>
            <a:r>
              <a:rPr lang="en-US" altLang="zh-CN" sz="2000" dirty="0" err="1">
                <a:solidFill>
                  <a:srgbClr val="FF0066"/>
                </a:solidFill>
              </a:rPr>
              <a:t>.</a:t>
            </a:r>
            <a:r>
              <a:rPr lang="en-US" altLang="zh-CN" sz="2000" b="1" i="1" dirty="0" err="1">
                <a:solidFill>
                  <a:srgbClr val="660E7A"/>
                </a:solidFill>
                <a:latin typeface="宋体" panose="02010600030101010101" pitchFamily="2" charset="-122"/>
                <a:ea typeface="宋体" panose="02010600030101010101" pitchFamily="2" charset="-122"/>
              </a:rPr>
              <a:t>CONTENT_URI</a:t>
            </a:r>
            <a:r>
              <a:rPr lang="zh-CN" altLang="en-US" dirty="0"/>
              <a:t>：</a:t>
            </a:r>
            <a:r>
              <a:rPr lang="zh-CN" altLang="en-US" sz="2000" dirty="0">
                <a:solidFill>
                  <a:srgbClr val="FF0066"/>
                </a:solidFill>
              </a:rPr>
              <a:t> </a:t>
            </a:r>
            <a:r>
              <a:rPr lang="zh-CN" altLang="en-US" sz="2000" dirty="0"/>
              <a:t>管理联系人的电话的</a:t>
            </a:r>
            <a:r>
              <a:rPr lang="en-US" altLang="zh-CN" sz="2000" dirty="0"/>
              <a:t>Uri</a:t>
            </a:r>
          </a:p>
        </p:txBody>
      </p:sp>
    </p:spTree>
    <p:extLst>
      <p:ext uri="{BB962C8B-B14F-4D97-AF65-F5344CB8AC3E}">
        <p14:creationId xmlns:p14="http://schemas.microsoft.com/office/powerpoint/2010/main" val="658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C37F6EF-D123-18BE-2CE3-63DF7E4E6D57}"/>
              </a:ext>
            </a:extLst>
          </p:cNvPr>
          <p:cNvSpPr>
            <a:spLocks noChangeArrowheads="1"/>
          </p:cNvSpPr>
          <p:nvPr/>
        </p:nvSpPr>
        <p:spPr bwMode="auto">
          <a:xfrm>
            <a:off x="9571" y="-171400"/>
            <a:ext cx="12190413" cy="909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readContacts3()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cur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ContentResolver cr = getContentResolver();</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 = cr.query(ContactsContract.Contacts.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(cur.getCount() &gt;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str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(cur.moveToNext())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rawContactsId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id = cur.getString(cur.getColumnIndex(ContactsContract.Contacts.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_ID</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name = cur.getString(cur.getColumnIndex(ContactsContract.Contacts.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DISPLAY_NAME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读取rawContactsId</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rawContactsIdCur = cr.query(ContactsContract.RawContacts.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ContactsContract.RawContacts.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CONTACT_ID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String[]{id},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(rawContactsIdCur.moveToFirst())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读取第一条记录的RawContacts._ID列的值</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rawContactsId = rawContactsIdCur.getString(rawContactsIdCur.getColumnIndex(ContactsContract.RawContacts.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_ID</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rawContactsIdCur.close();</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读取号码</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(Integer.</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parseInt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(cur.getString(cur.getColumnIndex(ContactsContract.Contacts.</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HAS_PHONE_NUMBER</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&gt;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根据查询RAW_CONTACT_ID查询该联系人的号码</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PhoneCur =</a:t>
            </a:r>
            <a:r>
              <a:rPr lang="en-US" altLang="zh-CN" sz="1300" dirty="0">
                <a:solidFill>
                  <a:srgbClr val="000000"/>
                </a:solidFill>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cr.query(ContactsContract.CommonDataKinds.Phone.</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ContactsContract.CommonDataKinds.Phone.</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RAW_CONTACT_ID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String[]{rawContactsId},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(PhoneCur.moveToNext()) {</a:t>
            </a:r>
            <a:r>
              <a:rPr lang="zh-CN" altLang="zh-CN" sz="1300" i="1" dirty="0">
                <a:solidFill>
                  <a:srgbClr val="808080"/>
                </a:solidFill>
                <a:latin typeface="宋体" panose="02010600030101010101" pitchFamily="2" charset="-122"/>
              </a:rPr>
              <a:t>// 号获取码</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number = PhoneCur.getString(PhoneCur.getColumnIndex(ContactsContract.CommonDataKinds.Phone.</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NUMBER</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 += number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PhoneCur.close();</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contactsList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.add(str);</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.notifyDataSetChanged();</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e)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finally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cur.close();</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65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7.4 </a:t>
            </a:r>
            <a:r>
              <a:rPr lang="zh-CN" altLang="en-US" dirty="0"/>
              <a:t>运行时权限</a:t>
            </a:r>
          </a:p>
        </p:txBody>
      </p:sp>
      <p:sp>
        <p:nvSpPr>
          <p:cNvPr id="4" name="内容占位符 3"/>
          <p:cNvSpPr txBox="1">
            <a:spLocks/>
          </p:cNvSpPr>
          <p:nvPr/>
        </p:nvSpPr>
        <p:spPr>
          <a:xfrm>
            <a:off x="478582" y="1124744"/>
            <a:ext cx="11247107" cy="2462213"/>
          </a:xfrm>
          <a:prstGeom prst="rect">
            <a:avLst/>
          </a:prstGeom>
          <a:solidFill>
            <a:schemeClr val="bg1"/>
          </a:solidFill>
          <a:ln>
            <a:solidFill>
              <a:schemeClr val="tx1"/>
            </a:solidFill>
          </a:ln>
        </p:spPr>
        <p:txBody>
          <a:bodyPr vert="horz" wrap="square">
            <a:spAutoFit/>
          </a:bodyPr>
          <a:lstStyle>
            <a:lvl1pPr marL="274320" indent="-274320" algn="l" rtl="0" eaLnBrk="1" latinLnBrk="0" hangingPunct="1">
              <a:spcBef>
                <a:spcPct val="20000"/>
              </a:spcBef>
              <a:buClr>
                <a:schemeClr val="accent3"/>
              </a:buClr>
              <a:buSzPct val="95000"/>
              <a:buFont typeface="Wingdings" pitchFamily="2" charset="2"/>
              <a:buChar char="n"/>
              <a:defRPr kumimoji="0" sz="2600" kern="1200" baseline="0">
                <a:solidFill>
                  <a:schemeClr val="tx1"/>
                </a:solidFill>
                <a:latin typeface="+mn-lt"/>
                <a:ea typeface="黑体" pitchFamily="49" charset="-122"/>
                <a:cs typeface="+mn-cs"/>
              </a:defRPr>
            </a:lvl1pPr>
            <a:lvl2pPr marL="640080" indent="-246888" algn="l" rtl="0" eaLnBrk="1" latinLnBrk="0" hangingPunct="1">
              <a:spcBef>
                <a:spcPct val="20000"/>
              </a:spcBef>
              <a:buClr>
                <a:schemeClr val="accent1"/>
              </a:buClr>
              <a:buSzPct val="85000"/>
              <a:buFont typeface="Wingdings" pitchFamily="2" charset="2"/>
              <a:buChar char="Ø"/>
              <a:defRPr kumimoji="0" sz="2400" kern="1200" baseline="0">
                <a:solidFill>
                  <a:schemeClr val="tx1"/>
                </a:solidFill>
                <a:latin typeface="+mn-lt"/>
                <a:ea typeface="黑体" pitchFamily="49" charset="-122"/>
                <a:cs typeface="+mn-cs"/>
              </a:defRPr>
            </a:lvl2pPr>
            <a:lvl3pPr marL="914400" indent="-246888" algn="l" rtl="0" eaLnBrk="1" latinLnBrk="0" hangingPunct="1">
              <a:spcBef>
                <a:spcPct val="20000"/>
              </a:spcBef>
              <a:buClr>
                <a:schemeClr val="accent2"/>
              </a:buClr>
              <a:buSzPct val="70000"/>
              <a:buFont typeface="Wingdings 2"/>
              <a:buChar char=""/>
              <a:defRPr kumimoji="0" sz="2100" kern="1200" baseline="0">
                <a:solidFill>
                  <a:schemeClr val="tx1"/>
                </a:solidFill>
                <a:latin typeface="+mn-lt"/>
                <a:ea typeface="黑体" pitchFamily="49" charset="-122"/>
                <a:cs typeface="+mn-cs"/>
              </a:defRPr>
            </a:lvl3pPr>
            <a:lvl4pPr marL="1188720" indent="-210312" algn="l" rtl="0" eaLnBrk="1" latinLnBrk="0" hangingPunct="1">
              <a:spcBef>
                <a:spcPct val="20000"/>
              </a:spcBef>
              <a:buClr>
                <a:schemeClr val="accent3"/>
              </a:buClr>
              <a:buSzPct val="65000"/>
              <a:buFont typeface="Wingdings 2"/>
              <a:buChar char=""/>
              <a:defRPr kumimoji="0" sz="2000" kern="1200" baseline="0">
                <a:solidFill>
                  <a:schemeClr val="tx1"/>
                </a:solidFill>
                <a:latin typeface="+mn-lt"/>
                <a:ea typeface="黑体" pitchFamily="49" charset="-122"/>
                <a:cs typeface="+mn-cs"/>
              </a:defRPr>
            </a:lvl4pPr>
            <a:lvl5pPr marL="1463040" indent="-210312" algn="l" rtl="0" eaLnBrk="1" latinLnBrk="0" hangingPunct="1">
              <a:spcBef>
                <a:spcPct val="20000"/>
              </a:spcBef>
              <a:buClr>
                <a:schemeClr val="accent4"/>
              </a:buClr>
              <a:buSzPct val="65000"/>
              <a:buFont typeface="Wingdings 2"/>
              <a:buChar char=""/>
              <a:defRPr kumimoji="0" sz="2000" kern="1200" baseline="0">
                <a:solidFill>
                  <a:schemeClr val="tx1"/>
                </a:solidFill>
                <a:latin typeface="+mn-lt"/>
                <a:ea typeface="黑体" pitchFamily="49"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Clr>
                <a:srgbClr val="C0CF3A"/>
              </a:buClr>
              <a:buFont typeface="Wingdings" pitchFamily="2" charset="2"/>
              <a:buNone/>
            </a:pPr>
            <a:r>
              <a:rPr lang="en-US" altLang="zh-CN" sz="2200" dirty="0">
                <a:solidFill>
                  <a:prstClr val="black"/>
                </a:solidFill>
              </a:rPr>
              <a:t>&lt;?xml version="1.0" encoding="utf-8"?&gt;</a:t>
            </a:r>
          </a:p>
          <a:p>
            <a:pPr marL="0" indent="0">
              <a:buClr>
                <a:srgbClr val="C0CF3A"/>
              </a:buClr>
              <a:buFont typeface="Wingdings" pitchFamily="2" charset="2"/>
              <a:buNone/>
            </a:pPr>
            <a:r>
              <a:rPr lang="en-US" altLang="zh-CN" sz="2200" dirty="0">
                <a:solidFill>
                  <a:prstClr val="black"/>
                </a:solidFill>
              </a:rPr>
              <a:t>&lt;manifest </a:t>
            </a:r>
            <a:r>
              <a:rPr lang="en-US" altLang="zh-CN" sz="2200" dirty="0" err="1">
                <a:solidFill>
                  <a:prstClr val="black"/>
                </a:solidFill>
              </a:rPr>
              <a:t>xmlns:android</a:t>
            </a:r>
            <a:r>
              <a:rPr lang="en-US" altLang="zh-CN" sz="2200" dirty="0">
                <a:solidFill>
                  <a:prstClr val="black"/>
                </a:solidFill>
              </a:rPr>
              <a:t>="http://schemas.android.com/</a:t>
            </a:r>
            <a:r>
              <a:rPr lang="en-US" altLang="zh-CN" sz="2200" dirty="0" err="1">
                <a:solidFill>
                  <a:prstClr val="black"/>
                </a:solidFill>
              </a:rPr>
              <a:t>apk</a:t>
            </a:r>
            <a:r>
              <a:rPr lang="en-US" altLang="zh-CN" sz="2200" dirty="0">
                <a:solidFill>
                  <a:prstClr val="black"/>
                </a:solidFill>
              </a:rPr>
              <a:t>/res/android"</a:t>
            </a:r>
          </a:p>
          <a:p>
            <a:pPr marL="0" indent="0">
              <a:buClr>
                <a:srgbClr val="C0CF3A"/>
              </a:buClr>
              <a:buFont typeface="Wingdings" pitchFamily="2" charset="2"/>
              <a:buNone/>
            </a:pPr>
            <a:r>
              <a:rPr lang="en-US" altLang="zh-CN" sz="2200" dirty="0">
                <a:solidFill>
                  <a:prstClr val="black"/>
                </a:solidFill>
              </a:rPr>
              <a:t>    package="</a:t>
            </a:r>
            <a:r>
              <a:rPr lang="en-US" altLang="zh-CN" sz="2200" dirty="0" err="1">
                <a:solidFill>
                  <a:prstClr val="black"/>
                </a:solidFill>
              </a:rPr>
              <a:t>com.example.broadcasttest</a:t>
            </a:r>
            <a:r>
              <a:rPr lang="en-US" altLang="zh-CN" sz="2200" dirty="0">
                <a:solidFill>
                  <a:prstClr val="black"/>
                </a:solidFill>
              </a:rPr>
              <a:t>"&gt;</a:t>
            </a:r>
          </a:p>
          <a:p>
            <a:pPr marL="0" indent="0">
              <a:buClr>
                <a:srgbClr val="C0CF3A"/>
              </a:buClr>
              <a:buFont typeface="Wingdings" pitchFamily="2" charset="2"/>
              <a:buNone/>
            </a:pPr>
            <a:r>
              <a:rPr lang="zh-CN" altLang="en-US" sz="2200" b="1" dirty="0">
                <a:solidFill>
                  <a:prstClr val="black"/>
                </a:solidFill>
              </a:rPr>
              <a:t>    </a:t>
            </a:r>
            <a:r>
              <a:rPr lang="en-US" altLang="zh-CN" sz="2200" b="1" dirty="0">
                <a:solidFill>
                  <a:prstClr val="black"/>
                </a:solidFill>
              </a:rPr>
              <a:t>&lt;uses-permission </a:t>
            </a:r>
            <a:r>
              <a:rPr lang="en-US" altLang="zh-CN" sz="2200" b="1" dirty="0" err="1">
                <a:solidFill>
                  <a:prstClr val="black"/>
                </a:solidFill>
              </a:rPr>
              <a:t>android:name</a:t>
            </a:r>
            <a:r>
              <a:rPr lang="en-US" altLang="zh-CN" sz="2200" b="1" dirty="0">
                <a:solidFill>
                  <a:prstClr val="black"/>
                </a:solidFill>
              </a:rPr>
              <a:t>="</a:t>
            </a:r>
            <a:r>
              <a:rPr lang="en-US" altLang="zh-CN" sz="2200" b="1" dirty="0" err="1">
                <a:solidFill>
                  <a:prstClr val="black"/>
                </a:solidFill>
              </a:rPr>
              <a:t>android.permission.READ_CONTACTS</a:t>
            </a:r>
            <a:r>
              <a:rPr lang="en-US" altLang="zh-CN" sz="2200" b="1" dirty="0">
                <a:solidFill>
                  <a:prstClr val="black"/>
                </a:solidFill>
              </a:rPr>
              <a:t>" &gt;</a:t>
            </a:r>
          </a:p>
          <a:p>
            <a:pPr marL="0" indent="0">
              <a:buClr>
                <a:srgbClr val="C0CF3A"/>
              </a:buClr>
              <a:buFont typeface="Wingdings" pitchFamily="2" charset="2"/>
              <a:buNone/>
            </a:pPr>
            <a:r>
              <a:rPr lang="en-US" altLang="zh-CN" sz="2200" dirty="0">
                <a:solidFill>
                  <a:prstClr val="black"/>
                </a:solidFill>
              </a:rPr>
              <a:t>    …</a:t>
            </a:r>
          </a:p>
          <a:p>
            <a:pPr marL="0" indent="0">
              <a:buClr>
                <a:srgbClr val="C0CF3A"/>
              </a:buClr>
              <a:buFont typeface="Wingdings" pitchFamily="2" charset="2"/>
              <a:buNone/>
            </a:pPr>
            <a:r>
              <a:rPr lang="en-US" altLang="zh-CN" sz="2200" dirty="0">
                <a:solidFill>
                  <a:prstClr val="black"/>
                </a:solidFill>
              </a:rPr>
              <a:t>&lt;/manifest&gt;</a:t>
            </a:r>
            <a:endParaRPr lang="zh-CN" altLang="en-US" sz="2200" dirty="0">
              <a:solidFill>
                <a:prstClr val="black"/>
              </a:solidFill>
            </a:endParaRPr>
          </a:p>
        </p:txBody>
      </p:sp>
      <p:sp>
        <p:nvSpPr>
          <p:cNvPr id="5" name="内容占位符 1"/>
          <p:cNvSpPr txBox="1">
            <a:spLocks/>
          </p:cNvSpPr>
          <p:nvPr/>
        </p:nvSpPr>
        <p:spPr>
          <a:xfrm>
            <a:off x="463417" y="3861048"/>
            <a:ext cx="10971372" cy="1404257"/>
          </a:xfrm>
          <a:prstGeom prst="rect">
            <a:avLst/>
          </a:prstGeom>
        </p:spPr>
        <p:txBody>
          <a:bodyPr vert="horz" lIns="71323" tIns="35662" rIns="71323" bIns="35662">
            <a:norm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a:lnSpc>
                <a:spcPct val="110000"/>
              </a:lnSpc>
            </a:pPr>
            <a:r>
              <a:rPr lang="zh-CN" altLang="en-US" dirty="0"/>
              <a:t>上述权限声明：用户在低于</a:t>
            </a:r>
            <a:r>
              <a:rPr lang="en-US" altLang="zh-CN" dirty="0"/>
              <a:t>6.0</a:t>
            </a:r>
            <a:r>
              <a:rPr lang="zh-CN" altLang="en-US" dirty="0"/>
              <a:t>系统的设备上安装该程序时，会给权限提醒；另一方面，用户还可以在应用程序管理界面查看任意一个程序的权限申请情况。</a:t>
            </a:r>
          </a:p>
        </p:txBody>
      </p:sp>
      <p:sp>
        <p:nvSpPr>
          <p:cNvPr id="6" name="TextBox 5"/>
          <p:cNvSpPr txBox="1"/>
          <p:nvPr/>
        </p:nvSpPr>
        <p:spPr>
          <a:xfrm>
            <a:off x="3033093" y="5620175"/>
            <a:ext cx="5021289" cy="461665"/>
          </a:xfrm>
          <a:prstGeom prst="rect">
            <a:avLst/>
          </a:prstGeom>
          <a:solidFill>
            <a:srgbClr val="C00000"/>
          </a:solidFill>
          <a:ln>
            <a:solidFill>
              <a:schemeClr val="bg2"/>
            </a:solidFill>
          </a:ln>
        </p:spPr>
        <p:txBody>
          <a:bodyPr wrap="square" rtlCol="0">
            <a:spAutoFit/>
          </a:bodyPr>
          <a:lstStyle/>
          <a:p>
            <a:pPr algn="ctr"/>
            <a:r>
              <a:rPr lang="zh-CN" altLang="en-US" sz="2400" b="1" dirty="0">
                <a:solidFill>
                  <a:prstClr val="white"/>
                </a:solidFill>
                <a:latin typeface="微软雅黑" pitchFamily="34" charset="-122"/>
                <a:ea typeface="微软雅黑" pitchFamily="34" charset="-122"/>
              </a:rPr>
              <a:t>导致滥用权限，店大欺客</a:t>
            </a:r>
          </a:p>
        </p:txBody>
      </p:sp>
    </p:spTree>
    <p:extLst>
      <p:ext uri="{BB962C8B-B14F-4D97-AF65-F5344CB8AC3E}">
        <p14:creationId xmlns:p14="http://schemas.microsoft.com/office/powerpoint/2010/main" val="64456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48443" y="3854188"/>
            <a:ext cx="10361851"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kern="0" dirty="0">
                <a:solidFill>
                  <a:srgbClr val="1F497D"/>
                </a:solidFill>
                <a:latin typeface="微软雅黑" panose="020B0503020204020204" pitchFamily="34" charset="-122"/>
                <a:ea typeface="微软雅黑" panose="020B0503020204020204" pitchFamily="34" charset="-122"/>
              </a:rPr>
              <a:t>第</a:t>
            </a:r>
            <a:r>
              <a:rPr lang="en-US" altLang="zh-CN" sz="4000" b="1" kern="0" dirty="0">
                <a:solidFill>
                  <a:srgbClr val="1F497D"/>
                </a:solidFill>
                <a:latin typeface="微软雅黑" panose="020B0503020204020204" pitchFamily="34" charset="-122"/>
                <a:ea typeface="微软雅黑" panose="020B0503020204020204" pitchFamily="34" charset="-122"/>
              </a:rPr>
              <a:t>7</a:t>
            </a:r>
            <a:r>
              <a:rPr lang="zh-CN" altLang="en-US" sz="4000" b="1" kern="0" dirty="0">
                <a:solidFill>
                  <a:srgbClr val="1F497D"/>
                </a:solidFill>
                <a:latin typeface="微软雅黑" panose="020B0503020204020204" pitchFamily="34" charset="-122"/>
                <a:ea typeface="微软雅黑" panose="020B0503020204020204" pitchFamily="34" charset="-122"/>
              </a:rPr>
              <a:t>章 </a:t>
            </a:r>
            <a:r>
              <a:rPr lang="en-US" altLang="zh-CN" sz="4000" b="1" kern="0" dirty="0">
                <a:solidFill>
                  <a:srgbClr val="1F497D"/>
                </a:solidFill>
                <a:latin typeface="微软雅黑" panose="020B0503020204020204" pitchFamily="34" charset="-122"/>
                <a:ea typeface="微软雅黑" panose="020B0503020204020204" pitchFamily="34" charset="-122"/>
              </a:rPr>
              <a:t>Android</a:t>
            </a:r>
            <a:r>
              <a:rPr lang="zh-CN" altLang="en-US" sz="4000" b="1" kern="0" dirty="0">
                <a:solidFill>
                  <a:srgbClr val="1F497D"/>
                </a:solidFill>
                <a:latin typeface="微软雅黑" panose="020B0503020204020204" pitchFamily="34" charset="-122"/>
                <a:ea typeface="微软雅黑" panose="020B0503020204020204" pitchFamily="34" charset="-122"/>
              </a:rPr>
              <a:t> 跨程序共享数据</a:t>
            </a:r>
            <a:endParaRPr lang="en-US" altLang="zh-CN" sz="4000" b="1" kern="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28737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7.4 </a:t>
            </a:r>
            <a:r>
              <a:rPr lang="zh-CN" altLang="en-US" dirty="0"/>
              <a:t>运行时权限</a:t>
            </a:r>
          </a:p>
        </p:txBody>
      </p:sp>
      <p:sp>
        <p:nvSpPr>
          <p:cNvPr id="4" name="内容占位符 3"/>
          <p:cNvSpPr txBox="1">
            <a:spLocks/>
          </p:cNvSpPr>
          <p:nvPr/>
        </p:nvSpPr>
        <p:spPr>
          <a:xfrm>
            <a:off x="478582" y="1124744"/>
            <a:ext cx="11247107" cy="2462213"/>
          </a:xfrm>
          <a:prstGeom prst="rect">
            <a:avLst/>
          </a:prstGeom>
          <a:solidFill>
            <a:schemeClr val="bg1"/>
          </a:solidFill>
          <a:ln>
            <a:solidFill>
              <a:schemeClr val="tx1"/>
            </a:solidFill>
          </a:ln>
        </p:spPr>
        <p:txBody>
          <a:bodyPr vert="horz" wrap="square">
            <a:spAutoFit/>
          </a:bodyPr>
          <a:lstStyle>
            <a:lvl1pPr marL="274320" indent="-274320" algn="l" rtl="0" eaLnBrk="1" latinLnBrk="0" hangingPunct="1">
              <a:spcBef>
                <a:spcPct val="20000"/>
              </a:spcBef>
              <a:buClr>
                <a:schemeClr val="accent3"/>
              </a:buClr>
              <a:buSzPct val="95000"/>
              <a:buFont typeface="Wingdings" pitchFamily="2" charset="2"/>
              <a:buChar char="n"/>
              <a:defRPr kumimoji="0" sz="2600" kern="1200" baseline="0">
                <a:solidFill>
                  <a:schemeClr val="tx1"/>
                </a:solidFill>
                <a:latin typeface="+mn-lt"/>
                <a:ea typeface="黑体" pitchFamily="49" charset="-122"/>
                <a:cs typeface="+mn-cs"/>
              </a:defRPr>
            </a:lvl1pPr>
            <a:lvl2pPr marL="640080" indent="-246888" algn="l" rtl="0" eaLnBrk="1" latinLnBrk="0" hangingPunct="1">
              <a:spcBef>
                <a:spcPct val="20000"/>
              </a:spcBef>
              <a:buClr>
                <a:schemeClr val="accent1"/>
              </a:buClr>
              <a:buSzPct val="85000"/>
              <a:buFont typeface="Wingdings" pitchFamily="2" charset="2"/>
              <a:buChar char="Ø"/>
              <a:defRPr kumimoji="0" sz="2400" kern="1200" baseline="0">
                <a:solidFill>
                  <a:schemeClr val="tx1"/>
                </a:solidFill>
                <a:latin typeface="+mn-lt"/>
                <a:ea typeface="黑体" pitchFamily="49" charset="-122"/>
                <a:cs typeface="+mn-cs"/>
              </a:defRPr>
            </a:lvl2pPr>
            <a:lvl3pPr marL="914400" indent="-246888" algn="l" rtl="0" eaLnBrk="1" latinLnBrk="0" hangingPunct="1">
              <a:spcBef>
                <a:spcPct val="20000"/>
              </a:spcBef>
              <a:buClr>
                <a:schemeClr val="accent2"/>
              </a:buClr>
              <a:buSzPct val="70000"/>
              <a:buFont typeface="Wingdings 2"/>
              <a:buChar char=""/>
              <a:defRPr kumimoji="0" sz="2100" kern="1200" baseline="0">
                <a:solidFill>
                  <a:schemeClr val="tx1"/>
                </a:solidFill>
                <a:latin typeface="+mn-lt"/>
                <a:ea typeface="黑体" pitchFamily="49" charset="-122"/>
                <a:cs typeface="+mn-cs"/>
              </a:defRPr>
            </a:lvl3pPr>
            <a:lvl4pPr marL="1188720" indent="-210312" algn="l" rtl="0" eaLnBrk="1" latinLnBrk="0" hangingPunct="1">
              <a:spcBef>
                <a:spcPct val="20000"/>
              </a:spcBef>
              <a:buClr>
                <a:schemeClr val="accent3"/>
              </a:buClr>
              <a:buSzPct val="65000"/>
              <a:buFont typeface="Wingdings 2"/>
              <a:buChar char=""/>
              <a:defRPr kumimoji="0" sz="2000" kern="1200" baseline="0">
                <a:solidFill>
                  <a:schemeClr val="tx1"/>
                </a:solidFill>
                <a:latin typeface="+mn-lt"/>
                <a:ea typeface="黑体" pitchFamily="49" charset="-122"/>
                <a:cs typeface="+mn-cs"/>
              </a:defRPr>
            </a:lvl4pPr>
            <a:lvl5pPr marL="1463040" indent="-210312" algn="l" rtl="0" eaLnBrk="1" latinLnBrk="0" hangingPunct="1">
              <a:spcBef>
                <a:spcPct val="20000"/>
              </a:spcBef>
              <a:buClr>
                <a:schemeClr val="accent4"/>
              </a:buClr>
              <a:buSzPct val="65000"/>
              <a:buFont typeface="Wingdings 2"/>
              <a:buChar char=""/>
              <a:defRPr kumimoji="0" sz="2000" kern="1200" baseline="0">
                <a:solidFill>
                  <a:schemeClr val="tx1"/>
                </a:solidFill>
                <a:latin typeface="+mn-lt"/>
                <a:ea typeface="黑体" pitchFamily="49"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Clr>
                <a:srgbClr val="C0CF3A"/>
              </a:buClr>
              <a:buFont typeface="Wingdings" pitchFamily="2" charset="2"/>
              <a:buNone/>
            </a:pPr>
            <a:r>
              <a:rPr lang="en-US" altLang="zh-CN" sz="2200" dirty="0">
                <a:solidFill>
                  <a:prstClr val="black"/>
                </a:solidFill>
              </a:rPr>
              <a:t>&lt;?xml version="1.0" encoding="utf-8"?&gt;</a:t>
            </a:r>
          </a:p>
          <a:p>
            <a:pPr marL="0" indent="0">
              <a:buClr>
                <a:srgbClr val="C0CF3A"/>
              </a:buClr>
              <a:buFont typeface="Wingdings" pitchFamily="2" charset="2"/>
              <a:buNone/>
            </a:pPr>
            <a:r>
              <a:rPr lang="en-US" altLang="zh-CN" sz="2200" dirty="0">
                <a:solidFill>
                  <a:prstClr val="black"/>
                </a:solidFill>
              </a:rPr>
              <a:t>&lt;manifest </a:t>
            </a:r>
            <a:r>
              <a:rPr lang="en-US" altLang="zh-CN" sz="2200" dirty="0" err="1">
                <a:solidFill>
                  <a:prstClr val="black"/>
                </a:solidFill>
              </a:rPr>
              <a:t>xmlns:android</a:t>
            </a:r>
            <a:r>
              <a:rPr lang="en-US" altLang="zh-CN" sz="2200" dirty="0">
                <a:solidFill>
                  <a:prstClr val="black"/>
                </a:solidFill>
              </a:rPr>
              <a:t>="http://schemas.android.com/</a:t>
            </a:r>
            <a:r>
              <a:rPr lang="en-US" altLang="zh-CN" sz="2200" dirty="0" err="1">
                <a:solidFill>
                  <a:prstClr val="black"/>
                </a:solidFill>
              </a:rPr>
              <a:t>apk</a:t>
            </a:r>
            <a:r>
              <a:rPr lang="en-US" altLang="zh-CN" sz="2200" dirty="0">
                <a:solidFill>
                  <a:prstClr val="black"/>
                </a:solidFill>
              </a:rPr>
              <a:t>/res/android"</a:t>
            </a:r>
          </a:p>
          <a:p>
            <a:pPr marL="0" indent="0">
              <a:buClr>
                <a:srgbClr val="C0CF3A"/>
              </a:buClr>
              <a:buFont typeface="Wingdings" pitchFamily="2" charset="2"/>
              <a:buNone/>
            </a:pPr>
            <a:r>
              <a:rPr lang="en-US" altLang="zh-CN" sz="2200" dirty="0">
                <a:solidFill>
                  <a:prstClr val="black"/>
                </a:solidFill>
              </a:rPr>
              <a:t>    package="</a:t>
            </a:r>
            <a:r>
              <a:rPr lang="en-US" altLang="zh-CN" sz="2200" dirty="0" err="1">
                <a:solidFill>
                  <a:prstClr val="black"/>
                </a:solidFill>
              </a:rPr>
              <a:t>com.example.broadcasttest</a:t>
            </a:r>
            <a:r>
              <a:rPr lang="en-US" altLang="zh-CN" sz="2200" dirty="0">
                <a:solidFill>
                  <a:prstClr val="black"/>
                </a:solidFill>
              </a:rPr>
              <a:t>"&gt;</a:t>
            </a:r>
          </a:p>
          <a:p>
            <a:pPr marL="0" indent="0">
              <a:buClr>
                <a:srgbClr val="C0CF3A"/>
              </a:buClr>
              <a:buFont typeface="Wingdings" pitchFamily="2" charset="2"/>
              <a:buNone/>
            </a:pPr>
            <a:r>
              <a:rPr lang="zh-CN" altLang="en-US" sz="2200" b="1" dirty="0">
                <a:solidFill>
                  <a:prstClr val="black"/>
                </a:solidFill>
              </a:rPr>
              <a:t>    </a:t>
            </a:r>
            <a:r>
              <a:rPr lang="en-US" altLang="zh-CN" sz="2200" b="1" dirty="0">
                <a:solidFill>
                  <a:prstClr val="black"/>
                </a:solidFill>
              </a:rPr>
              <a:t>&lt;uses-permission </a:t>
            </a:r>
            <a:r>
              <a:rPr lang="en-US" altLang="zh-CN" sz="2200" b="1" dirty="0" err="1">
                <a:solidFill>
                  <a:prstClr val="black"/>
                </a:solidFill>
              </a:rPr>
              <a:t>android:name</a:t>
            </a:r>
            <a:r>
              <a:rPr lang="en-US" altLang="zh-CN" sz="2200" b="1" dirty="0">
                <a:solidFill>
                  <a:prstClr val="black"/>
                </a:solidFill>
              </a:rPr>
              <a:t>="</a:t>
            </a:r>
            <a:r>
              <a:rPr lang="en-US" altLang="zh-CN" sz="2200" b="1" dirty="0" err="1">
                <a:solidFill>
                  <a:prstClr val="black"/>
                </a:solidFill>
              </a:rPr>
              <a:t>android.permission.READ_CONTACTS</a:t>
            </a:r>
            <a:r>
              <a:rPr lang="en-US" altLang="zh-CN" sz="2200" b="1" dirty="0">
                <a:solidFill>
                  <a:prstClr val="black"/>
                </a:solidFill>
              </a:rPr>
              <a:t>" &gt;</a:t>
            </a:r>
          </a:p>
          <a:p>
            <a:pPr marL="0" indent="0">
              <a:buClr>
                <a:srgbClr val="C0CF3A"/>
              </a:buClr>
              <a:buFont typeface="Wingdings" pitchFamily="2" charset="2"/>
              <a:buNone/>
            </a:pPr>
            <a:r>
              <a:rPr lang="en-US" altLang="zh-CN" sz="2200" dirty="0">
                <a:solidFill>
                  <a:prstClr val="black"/>
                </a:solidFill>
              </a:rPr>
              <a:t>    …</a:t>
            </a:r>
          </a:p>
          <a:p>
            <a:pPr marL="0" indent="0">
              <a:buClr>
                <a:srgbClr val="C0CF3A"/>
              </a:buClr>
              <a:buFont typeface="Wingdings" pitchFamily="2" charset="2"/>
              <a:buNone/>
            </a:pPr>
            <a:r>
              <a:rPr lang="en-US" altLang="zh-CN" sz="2200" dirty="0">
                <a:solidFill>
                  <a:prstClr val="black"/>
                </a:solidFill>
              </a:rPr>
              <a:t>&lt;/manifest&gt;</a:t>
            </a:r>
            <a:endParaRPr lang="zh-CN" altLang="en-US" sz="2200" dirty="0">
              <a:solidFill>
                <a:prstClr val="black"/>
              </a:solidFill>
            </a:endParaRPr>
          </a:p>
        </p:txBody>
      </p:sp>
      <p:sp>
        <p:nvSpPr>
          <p:cNvPr id="5" name="内容占位符 1"/>
          <p:cNvSpPr txBox="1">
            <a:spLocks/>
          </p:cNvSpPr>
          <p:nvPr/>
        </p:nvSpPr>
        <p:spPr>
          <a:xfrm>
            <a:off x="463417" y="3861048"/>
            <a:ext cx="10971372" cy="1404257"/>
          </a:xfrm>
          <a:prstGeom prst="rect">
            <a:avLst/>
          </a:prstGeom>
        </p:spPr>
        <p:txBody>
          <a:bodyPr vert="horz" lIns="71323" tIns="35662" rIns="71323" bIns="35662">
            <a:norm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a:lnSpc>
                <a:spcPct val="110000"/>
              </a:lnSpc>
            </a:pPr>
            <a:r>
              <a:rPr lang="zh-CN" altLang="en-US" dirty="0"/>
              <a:t>上述权限声明：用户在低于</a:t>
            </a:r>
            <a:r>
              <a:rPr lang="en-US" altLang="zh-CN" dirty="0"/>
              <a:t>6.0</a:t>
            </a:r>
            <a:r>
              <a:rPr lang="zh-CN" altLang="en-US" dirty="0"/>
              <a:t>系统的设备上安装该程序时，会给权限提醒；另一方面，用户还可以在应用程序管理界面查看任意一个程序的权限申请情况。</a:t>
            </a:r>
          </a:p>
        </p:txBody>
      </p:sp>
      <p:sp>
        <p:nvSpPr>
          <p:cNvPr id="6" name="TextBox 5"/>
          <p:cNvSpPr txBox="1"/>
          <p:nvPr/>
        </p:nvSpPr>
        <p:spPr>
          <a:xfrm>
            <a:off x="3033093" y="5620175"/>
            <a:ext cx="5021289" cy="461665"/>
          </a:xfrm>
          <a:prstGeom prst="rect">
            <a:avLst/>
          </a:prstGeom>
          <a:solidFill>
            <a:srgbClr val="C00000"/>
          </a:solidFill>
          <a:ln>
            <a:solidFill>
              <a:schemeClr val="bg2"/>
            </a:solidFill>
          </a:ln>
        </p:spPr>
        <p:txBody>
          <a:bodyPr wrap="square" rtlCol="0">
            <a:spAutoFit/>
          </a:bodyPr>
          <a:lstStyle/>
          <a:p>
            <a:pPr algn="ctr"/>
            <a:r>
              <a:rPr lang="zh-CN" altLang="en-US" sz="2400" b="1" dirty="0">
                <a:solidFill>
                  <a:prstClr val="white"/>
                </a:solidFill>
                <a:latin typeface="微软雅黑" pitchFamily="34" charset="-122"/>
                <a:ea typeface="微软雅黑" pitchFamily="34" charset="-122"/>
              </a:rPr>
              <a:t>导致滥用权限，店大欺客</a:t>
            </a:r>
          </a:p>
        </p:txBody>
      </p:sp>
      <p:pic>
        <p:nvPicPr>
          <p:cNvPr id="7" name="Picture 2" descr="https://timgsa.baidu.com/timg?image&amp;quality=80&amp;size=b9999_10000&amp;sec=1541699158877&amp;di=aafc172b12631c817946212ca3ec4a41&amp;imgtype=0&amp;src=http%3A%2F%2Fimg.bitscn.com%2Fupimg%2Fallimg%2Fc161222%2F14R3O045250-5U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031" y="68207"/>
            <a:ext cx="3775384" cy="669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8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87" y="3"/>
            <a:ext cx="8056064" cy="661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2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spcBef>
                <a:spcPts val="0"/>
              </a:spcBef>
            </a:pPr>
            <a:r>
              <a:rPr lang="zh-CN" altLang="en-US" dirty="0"/>
              <a:t>用户不需要在安装软件的时候一次性授权所有申请的权限，而是可以在软件的</a:t>
            </a:r>
            <a:r>
              <a:rPr lang="zh-CN" altLang="en-US" dirty="0">
                <a:solidFill>
                  <a:srgbClr val="C00000"/>
                </a:solidFill>
              </a:rPr>
              <a:t>使用过程中再对某一项权限申请授权</a:t>
            </a:r>
            <a:r>
              <a:rPr lang="zh-CN" altLang="en-US" dirty="0"/>
              <a:t>。</a:t>
            </a:r>
            <a:endParaRPr lang="en-US" altLang="zh-CN" dirty="0"/>
          </a:p>
          <a:p>
            <a:pPr lvl="1">
              <a:lnSpc>
                <a:spcPct val="110000"/>
              </a:lnSpc>
              <a:spcBef>
                <a:spcPts val="0"/>
              </a:spcBef>
            </a:pPr>
            <a:r>
              <a:rPr lang="zh-CN" altLang="en-US" sz="2200" dirty="0"/>
              <a:t>例如，一款相机应用申请了地理位置定位权限，就算安装的时候拒绝了授予该权限，但是仍然可以安装；在运行时申请时如果拒绝了这个权限，仍然可以使用这个应用的其他功能。</a:t>
            </a:r>
            <a:endParaRPr lang="en-US" altLang="zh-CN" sz="2200" dirty="0"/>
          </a:p>
          <a:p>
            <a:pPr>
              <a:lnSpc>
                <a:spcPct val="110000"/>
              </a:lnSpc>
              <a:spcBef>
                <a:spcPts val="0"/>
              </a:spcBef>
            </a:pPr>
            <a:r>
              <a:rPr lang="zh-CN" altLang="en-US" dirty="0"/>
              <a:t>但并不是所有的权限都需要在运行时申请。只有那些</a:t>
            </a:r>
            <a:r>
              <a:rPr lang="zh-CN" altLang="en-US" dirty="0">
                <a:solidFill>
                  <a:srgbClr val="FF0000"/>
                </a:solidFill>
              </a:rPr>
              <a:t>危险权限</a:t>
            </a:r>
            <a:r>
              <a:rPr lang="zh-CN" altLang="en-US" dirty="0"/>
              <a:t>需要由用户手动点击授权才可以。</a:t>
            </a:r>
            <a:endParaRPr lang="en-US" altLang="zh-CN" dirty="0"/>
          </a:p>
          <a:p>
            <a:pPr lvl="1">
              <a:lnSpc>
                <a:spcPct val="110000"/>
              </a:lnSpc>
              <a:spcBef>
                <a:spcPts val="0"/>
              </a:spcBef>
            </a:pPr>
            <a:r>
              <a:rPr lang="en-US" altLang="zh-CN" sz="2200" dirty="0"/>
              <a:t>Android</a:t>
            </a:r>
            <a:r>
              <a:rPr lang="zh-CN" altLang="en-US" sz="2200" dirty="0"/>
              <a:t>将所有的权限分为了两类：</a:t>
            </a:r>
            <a:r>
              <a:rPr lang="zh-CN" altLang="en-US" sz="2200" b="1" dirty="0">
                <a:solidFill>
                  <a:srgbClr val="003399"/>
                </a:solidFill>
              </a:rPr>
              <a:t>普通权限</a:t>
            </a:r>
            <a:r>
              <a:rPr lang="zh-CN" altLang="en-US" sz="2200" dirty="0"/>
              <a:t>和</a:t>
            </a:r>
            <a:r>
              <a:rPr lang="zh-CN" altLang="en-US" sz="2200" b="1" dirty="0">
                <a:solidFill>
                  <a:srgbClr val="FF0000"/>
                </a:solidFill>
              </a:rPr>
              <a:t>危险权限</a:t>
            </a:r>
            <a:endParaRPr lang="en-US" altLang="zh-CN" sz="2200" b="1" dirty="0">
              <a:solidFill>
                <a:srgbClr val="FF0000"/>
              </a:solidFill>
            </a:endParaRPr>
          </a:p>
          <a:p>
            <a:pPr lvl="1">
              <a:lnSpc>
                <a:spcPct val="110000"/>
              </a:lnSpc>
              <a:spcBef>
                <a:spcPts val="0"/>
              </a:spcBef>
            </a:pPr>
            <a:r>
              <a:rPr lang="zh-CN" altLang="en-US" sz="2200" dirty="0"/>
              <a:t>普通权限由系统自动帮我们授权，例如查看网络连接，获取开机启动消息</a:t>
            </a:r>
            <a:endParaRPr lang="en-US" altLang="zh-CN" sz="2200" dirty="0"/>
          </a:p>
          <a:p>
            <a:pPr lvl="1">
              <a:lnSpc>
                <a:spcPct val="110000"/>
              </a:lnSpc>
              <a:spcBef>
                <a:spcPts val="0"/>
              </a:spcBef>
            </a:pPr>
            <a:r>
              <a:rPr lang="zh-CN" altLang="en-US" sz="2200" dirty="0"/>
              <a:t>危险权限是指那些可能会触及用户隐私或者对设备安全性造成影响的权限，例如获取设备联系人信息、定位设备的地理位置等。</a:t>
            </a:r>
          </a:p>
          <a:p>
            <a:endParaRPr lang="zh-CN" altLang="en-US" dirty="0"/>
          </a:p>
        </p:txBody>
      </p:sp>
      <p:sp>
        <p:nvSpPr>
          <p:cNvPr id="3" name="标题 2"/>
          <p:cNvSpPr>
            <a:spLocks noGrp="1"/>
          </p:cNvSpPr>
          <p:nvPr>
            <p:ph type="title"/>
          </p:nvPr>
        </p:nvSpPr>
        <p:spPr/>
        <p:txBody>
          <a:bodyPr/>
          <a:lstStyle/>
          <a:p>
            <a:r>
              <a:rPr lang="en-US" altLang="zh-CN" dirty="0"/>
              <a:t>7.4 </a:t>
            </a:r>
            <a:r>
              <a:rPr lang="zh-CN" altLang="en-US" dirty="0"/>
              <a:t>运行时权限</a:t>
            </a:r>
          </a:p>
        </p:txBody>
      </p:sp>
    </p:spTree>
    <p:extLst>
      <p:ext uri="{BB962C8B-B14F-4D97-AF65-F5344CB8AC3E}">
        <p14:creationId xmlns:p14="http://schemas.microsoft.com/office/powerpoint/2010/main" val="279311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spcBef>
                <a:spcPts val="0"/>
              </a:spcBef>
            </a:pPr>
            <a:r>
              <a:rPr lang="zh-CN" altLang="en-US" dirty="0"/>
              <a:t>用户不需要在安装软件的时候一次性授权所有申请的权限，而是可以在软件的</a:t>
            </a:r>
            <a:r>
              <a:rPr lang="zh-CN" altLang="en-US" dirty="0">
                <a:solidFill>
                  <a:srgbClr val="C00000"/>
                </a:solidFill>
              </a:rPr>
              <a:t>使用过程中再对某一项权限申请授权</a:t>
            </a:r>
            <a:r>
              <a:rPr lang="zh-CN" altLang="en-US" dirty="0"/>
              <a:t>。</a:t>
            </a:r>
            <a:endParaRPr lang="en-US" altLang="zh-CN" dirty="0"/>
          </a:p>
          <a:p>
            <a:pPr lvl="1">
              <a:lnSpc>
                <a:spcPct val="110000"/>
              </a:lnSpc>
              <a:spcBef>
                <a:spcPts val="0"/>
              </a:spcBef>
            </a:pPr>
            <a:r>
              <a:rPr lang="zh-CN" altLang="en-US" sz="2200" dirty="0"/>
              <a:t>例如，一款相机应用申请了地理位置定位权限，就算安装的时候拒绝了授予该权限，但是仍然可以安装；在运行时申请时如果拒绝了这个权限，仍然可以使用这个应用的其他功能。</a:t>
            </a:r>
            <a:endParaRPr lang="en-US" altLang="zh-CN" sz="2200" dirty="0"/>
          </a:p>
          <a:p>
            <a:pPr>
              <a:lnSpc>
                <a:spcPct val="110000"/>
              </a:lnSpc>
              <a:spcBef>
                <a:spcPts val="0"/>
              </a:spcBef>
            </a:pPr>
            <a:r>
              <a:rPr lang="zh-CN" altLang="en-US" dirty="0"/>
              <a:t>但并不是所有的权限都需要在运行时申请。只有那些</a:t>
            </a:r>
            <a:r>
              <a:rPr lang="zh-CN" altLang="en-US" dirty="0">
                <a:solidFill>
                  <a:srgbClr val="FF0000"/>
                </a:solidFill>
              </a:rPr>
              <a:t>危险权限</a:t>
            </a:r>
            <a:r>
              <a:rPr lang="zh-CN" altLang="en-US" dirty="0"/>
              <a:t>需要由用户手动点击授权才可以。</a:t>
            </a:r>
            <a:endParaRPr lang="en-US" altLang="zh-CN" dirty="0"/>
          </a:p>
          <a:p>
            <a:pPr lvl="1">
              <a:lnSpc>
                <a:spcPct val="110000"/>
              </a:lnSpc>
              <a:spcBef>
                <a:spcPts val="0"/>
              </a:spcBef>
            </a:pPr>
            <a:r>
              <a:rPr lang="en-US" altLang="zh-CN" sz="2200" dirty="0"/>
              <a:t>Android</a:t>
            </a:r>
            <a:r>
              <a:rPr lang="zh-CN" altLang="en-US" sz="2200" dirty="0"/>
              <a:t>将所有的权限分为了两类：</a:t>
            </a:r>
            <a:r>
              <a:rPr lang="zh-CN" altLang="en-US" sz="2200" b="1" dirty="0">
                <a:solidFill>
                  <a:srgbClr val="003399"/>
                </a:solidFill>
              </a:rPr>
              <a:t>普通权限</a:t>
            </a:r>
            <a:r>
              <a:rPr lang="zh-CN" altLang="en-US" sz="2200" dirty="0"/>
              <a:t>和</a:t>
            </a:r>
            <a:r>
              <a:rPr lang="zh-CN" altLang="en-US" sz="2200" b="1" dirty="0">
                <a:solidFill>
                  <a:srgbClr val="FF0000"/>
                </a:solidFill>
              </a:rPr>
              <a:t>危险权限</a:t>
            </a:r>
            <a:endParaRPr lang="en-US" altLang="zh-CN" sz="2200" b="1" dirty="0">
              <a:solidFill>
                <a:srgbClr val="FF0000"/>
              </a:solidFill>
            </a:endParaRPr>
          </a:p>
          <a:p>
            <a:pPr lvl="1">
              <a:lnSpc>
                <a:spcPct val="110000"/>
              </a:lnSpc>
              <a:spcBef>
                <a:spcPts val="0"/>
              </a:spcBef>
            </a:pPr>
            <a:r>
              <a:rPr lang="zh-CN" altLang="en-US" sz="2200" dirty="0"/>
              <a:t>普通权限由系统自动帮我们授权，例如查看网络连接，获取开机启动消息</a:t>
            </a:r>
            <a:endParaRPr lang="en-US" altLang="zh-CN" sz="2200" dirty="0"/>
          </a:p>
          <a:p>
            <a:pPr lvl="1">
              <a:lnSpc>
                <a:spcPct val="110000"/>
              </a:lnSpc>
              <a:spcBef>
                <a:spcPts val="0"/>
              </a:spcBef>
            </a:pPr>
            <a:r>
              <a:rPr lang="zh-CN" altLang="en-US" sz="2200" dirty="0"/>
              <a:t>危险权限是指那些可能会触及用户隐私或者对设备安全性造成影响的权限，例如获取设备联系人信息、定位设备的地理位置等。</a:t>
            </a:r>
          </a:p>
          <a:p>
            <a:endParaRPr lang="zh-CN" altLang="en-US" dirty="0"/>
          </a:p>
        </p:txBody>
      </p:sp>
      <p:sp>
        <p:nvSpPr>
          <p:cNvPr id="3" name="标题 2"/>
          <p:cNvSpPr>
            <a:spLocks noGrp="1"/>
          </p:cNvSpPr>
          <p:nvPr>
            <p:ph type="title"/>
          </p:nvPr>
        </p:nvSpPr>
        <p:spPr/>
        <p:txBody>
          <a:bodyPr/>
          <a:lstStyle/>
          <a:p>
            <a:r>
              <a:rPr lang="en-US" altLang="zh-CN" dirty="0"/>
              <a:t>7.4 </a:t>
            </a:r>
            <a:r>
              <a:rPr lang="zh-CN" altLang="en-US" dirty="0"/>
              <a:t>运行时权限</a:t>
            </a:r>
          </a:p>
        </p:txBody>
      </p:sp>
      <p:pic>
        <p:nvPicPr>
          <p:cNvPr id="6" name="图片 5">
            <a:extLst>
              <a:ext uri="{FF2B5EF4-FFF2-40B4-BE49-F238E27FC236}">
                <a16:creationId xmlns:a16="http://schemas.microsoft.com/office/drawing/2014/main" id="{F2543A90-F188-6681-6324-B905606F2952}"/>
              </a:ext>
            </a:extLst>
          </p:cNvPr>
          <p:cNvPicPr>
            <a:picLocks noChangeAspect="1"/>
          </p:cNvPicPr>
          <p:nvPr/>
        </p:nvPicPr>
        <p:blipFill>
          <a:blip r:embed="rId2"/>
          <a:stretch>
            <a:fillRect/>
          </a:stretch>
        </p:blipFill>
        <p:spPr>
          <a:xfrm>
            <a:off x="8117255" y="447329"/>
            <a:ext cx="3463636" cy="5877272"/>
          </a:xfrm>
          <a:prstGeom prst="rect">
            <a:avLst/>
          </a:prstGeom>
        </p:spPr>
      </p:pic>
    </p:spTree>
    <p:extLst>
      <p:ext uri="{BB962C8B-B14F-4D97-AF65-F5344CB8AC3E}">
        <p14:creationId xmlns:p14="http://schemas.microsoft.com/office/powerpoint/2010/main" val="301774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Android 6.0</a:t>
            </a:r>
            <a:r>
              <a:rPr lang="zh-CN" altLang="en-US" dirty="0"/>
              <a:t>后的危险权限</a:t>
            </a:r>
          </a:p>
        </p:txBody>
      </p:sp>
      <p:graphicFrame>
        <p:nvGraphicFramePr>
          <p:cNvPr id="4" name="内容占位符 5"/>
          <p:cNvGraphicFramePr>
            <a:graphicFrameLocks/>
          </p:cNvGraphicFramePr>
          <p:nvPr/>
        </p:nvGraphicFramePr>
        <p:xfrm>
          <a:off x="5880009" y="1467280"/>
          <a:ext cx="5773445" cy="4256400"/>
        </p:xfrm>
        <a:graphic>
          <a:graphicData uri="http://schemas.openxmlformats.org/drawingml/2006/table">
            <a:tbl>
              <a:tblPr>
                <a:tableStyleId>{B301B821-A1FF-4177-AEE7-76D212191A09}</a:tableStyleId>
              </a:tblPr>
              <a:tblGrid>
                <a:gridCol w="2050865">
                  <a:extLst>
                    <a:ext uri="{9D8B030D-6E8A-4147-A177-3AD203B41FA5}">
                      <a16:colId xmlns:a16="http://schemas.microsoft.com/office/drawing/2014/main" val="20000"/>
                    </a:ext>
                  </a:extLst>
                </a:gridCol>
                <a:gridCol w="3722580">
                  <a:extLst>
                    <a:ext uri="{9D8B030D-6E8A-4147-A177-3AD203B41FA5}">
                      <a16:colId xmlns:a16="http://schemas.microsoft.com/office/drawing/2014/main" val="20001"/>
                    </a:ext>
                  </a:extLst>
                </a:gridCol>
              </a:tblGrid>
              <a:tr h="267914">
                <a:tc rowSpan="7">
                  <a:txBody>
                    <a:bodyPr/>
                    <a:lstStyle/>
                    <a:p>
                      <a:pPr algn="ctr" fontAlgn="ctr"/>
                      <a:r>
                        <a:rPr lang="en-US" sz="1800" u="none" strike="noStrike" dirty="0">
                          <a:effectLst/>
                        </a:rPr>
                        <a:t>PHONE</a:t>
                      </a:r>
                      <a:endParaRPr lang="en-US" sz="1800" b="0" i="0" u="none" strike="noStrike" dirty="0">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effectLst/>
                        </a:rPr>
                        <a:t>READ_PHONE_STATE</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67914">
                <a:tc vMerge="1">
                  <a:txBody>
                    <a:bodyPr/>
                    <a:lstStyle/>
                    <a:p>
                      <a:endParaRPr lang="zh-CN" altLang="en-US"/>
                    </a:p>
                  </a:txBody>
                  <a:tcPr/>
                </a:tc>
                <a:tc>
                  <a:txBody>
                    <a:bodyPr/>
                    <a:lstStyle/>
                    <a:p>
                      <a:pPr algn="l" fontAlgn="ctr"/>
                      <a:r>
                        <a:rPr lang="en-US" sz="1800" u="none" strike="noStrike" dirty="0">
                          <a:effectLst/>
                        </a:rPr>
                        <a:t>CALL_PHONE</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67914">
                <a:tc vMerge="1">
                  <a:txBody>
                    <a:bodyPr/>
                    <a:lstStyle/>
                    <a:p>
                      <a:endParaRPr lang="zh-CN" altLang="en-US"/>
                    </a:p>
                  </a:txBody>
                  <a:tcPr/>
                </a:tc>
                <a:tc>
                  <a:txBody>
                    <a:bodyPr/>
                    <a:lstStyle/>
                    <a:p>
                      <a:pPr algn="l" fontAlgn="ctr"/>
                      <a:r>
                        <a:rPr lang="en-US" sz="1800" u="none" strike="noStrike" dirty="0">
                          <a:effectLst/>
                        </a:rPr>
                        <a:t>READ_CALL_LOG</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67914">
                <a:tc vMerge="1">
                  <a:txBody>
                    <a:bodyPr/>
                    <a:lstStyle/>
                    <a:p>
                      <a:endParaRPr lang="zh-CN" altLang="en-US"/>
                    </a:p>
                  </a:txBody>
                  <a:tcPr/>
                </a:tc>
                <a:tc>
                  <a:txBody>
                    <a:bodyPr/>
                    <a:lstStyle/>
                    <a:p>
                      <a:pPr algn="l" fontAlgn="ctr"/>
                      <a:r>
                        <a:rPr lang="en-US" sz="1800" u="none" strike="noStrike" dirty="0">
                          <a:effectLst/>
                        </a:rPr>
                        <a:t>WRITE_CALL_LOG</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67914">
                <a:tc vMerge="1">
                  <a:txBody>
                    <a:bodyPr/>
                    <a:lstStyle/>
                    <a:p>
                      <a:endParaRPr lang="zh-CN" altLang="en-US"/>
                    </a:p>
                  </a:txBody>
                  <a:tcPr/>
                </a:tc>
                <a:tc>
                  <a:txBody>
                    <a:bodyPr/>
                    <a:lstStyle/>
                    <a:p>
                      <a:pPr algn="l" fontAlgn="ctr"/>
                      <a:r>
                        <a:rPr lang="en-US" sz="1800" u="none" strike="noStrike" dirty="0">
                          <a:effectLst/>
                        </a:rPr>
                        <a:t>ADD_VOICEMAIL</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67914">
                <a:tc vMerge="1">
                  <a:txBody>
                    <a:bodyPr/>
                    <a:lstStyle/>
                    <a:p>
                      <a:endParaRPr lang="zh-CN" altLang="en-US"/>
                    </a:p>
                  </a:txBody>
                  <a:tcPr/>
                </a:tc>
                <a:tc>
                  <a:txBody>
                    <a:bodyPr/>
                    <a:lstStyle/>
                    <a:p>
                      <a:pPr algn="l" fontAlgn="ctr"/>
                      <a:r>
                        <a:rPr lang="en-US" sz="1800" u="none" strike="noStrike" dirty="0">
                          <a:effectLst/>
                        </a:rPr>
                        <a:t>USE_SIP</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67914">
                <a:tc vMerge="1">
                  <a:txBody>
                    <a:bodyPr/>
                    <a:lstStyle/>
                    <a:p>
                      <a:endParaRPr lang="zh-CN" altLang="en-US"/>
                    </a:p>
                  </a:txBody>
                  <a:tcPr/>
                </a:tc>
                <a:tc>
                  <a:txBody>
                    <a:bodyPr/>
                    <a:lstStyle/>
                    <a:p>
                      <a:pPr algn="l" fontAlgn="ctr"/>
                      <a:r>
                        <a:rPr lang="en-US" sz="1800" u="none" strike="noStrike" dirty="0">
                          <a:effectLst/>
                        </a:rPr>
                        <a:t>PROCESS_OUTGOING_CALLS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67914">
                <a:tc>
                  <a:txBody>
                    <a:bodyPr/>
                    <a:lstStyle/>
                    <a:p>
                      <a:pPr algn="ctr" fontAlgn="ctr"/>
                      <a:r>
                        <a:rPr lang="en-US" sz="1800" u="none" strike="noStrike" dirty="0">
                          <a:effectLst/>
                        </a:rPr>
                        <a:t>SENSORS</a:t>
                      </a:r>
                      <a:endParaRPr lang="en-US" sz="1800" b="0" i="0" u="none" strike="noStrike" dirty="0">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effectLst/>
                        </a:rPr>
                        <a:t>BODY_SENSORS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67914">
                <a:tc rowSpan="5">
                  <a:txBody>
                    <a:bodyPr/>
                    <a:lstStyle/>
                    <a:p>
                      <a:pPr algn="ctr" fontAlgn="ctr"/>
                      <a:r>
                        <a:rPr lang="en-US" sz="1800" b="1" u="none" strike="noStrike" dirty="0">
                          <a:solidFill>
                            <a:srgbClr val="FF0066"/>
                          </a:solidFill>
                          <a:effectLst/>
                        </a:rPr>
                        <a:t>SMS</a:t>
                      </a:r>
                      <a:endParaRPr lang="en-US" sz="1800" b="1" i="0" u="none" strike="noStrike" dirty="0">
                        <a:solidFill>
                          <a:srgbClr val="FF0066"/>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effectLst/>
                        </a:rPr>
                        <a:t>SEND_SMS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267914">
                <a:tc vMerge="1">
                  <a:txBody>
                    <a:bodyPr/>
                    <a:lstStyle/>
                    <a:p>
                      <a:endParaRPr lang="zh-CN" altLang="en-US"/>
                    </a:p>
                  </a:txBody>
                  <a:tcPr/>
                </a:tc>
                <a:tc>
                  <a:txBody>
                    <a:bodyPr/>
                    <a:lstStyle/>
                    <a:p>
                      <a:pPr algn="l" fontAlgn="ctr"/>
                      <a:r>
                        <a:rPr lang="en-US" sz="1800" u="none" strike="noStrike" dirty="0">
                          <a:effectLst/>
                        </a:rPr>
                        <a:t>RECEIVE_SMS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267914">
                <a:tc vMerge="1">
                  <a:txBody>
                    <a:bodyPr/>
                    <a:lstStyle/>
                    <a:p>
                      <a:endParaRPr lang="zh-CN" altLang="en-US"/>
                    </a:p>
                  </a:txBody>
                  <a:tcPr/>
                </a:tc>
                <a:tc>
                  <a:txBody>
                    <a:bodyPr/>
                    <a:lstStyle/>
                    <a:p>
                      <a:pPr algn="l" fontAlgn="ctr"/>
                      <a:r>
                        <a:rPr lang="en-US" sz="1800" b="1" u="none" strike="noStrike" dirty="0">
                          <a:solidFill>
                            <a:srgbClr val="FF0066"/>
                          </a:solidFill>
                          <a:effectLst/>
                        </a:rPr>
                        <a:t>READ_SMS</a:t>
                      </a:r>
                      <a:endParaRPr lang="en-US" sz="1800" b="1" i="0" u="none" strike="noStrike" dirty="0">
                        <a:solidFill>
                          <a:srgbClr val="FF0066"/>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267914">
                <a:tc vMerge="1">
                  <a:txBody>
                    <a:bodyPr/>
                    <a:lstStyle/>
                    <a:p>
                      <a:endParaRPr lang="zh-CN" altLang="en-US"/>
                    </a:p>
                  </a:txBody>
                  <a:tcPr/>
                </a:tc>
                <a:tc>
                  <a:txBody>
                    <a:bodyPr/>
                    <a:lstStyle/>
                    <a:p>
                      <a:pPr algn="l" fontAlgn="ctr"/>
                      <a:r>
                        <a:rPr lang="en-US" sz="1800" u="none" strike="noStrike" dirty="0">
                          <a:effectLst/>
                        </a:rPr>
                        <a:t>RECEIVE_MMS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267914">
                <a:tc vMerge="1">
                  <a:txBody>
                    <a:bodyPr/>
                    <a:lstStyle/>
                    <a:p>
                      <a:endParaRPr lang="zh-CN" altLang="en-US"/>
                    </a:p>
                  </a:txBody>
                  <a:tcPr/>
                </a:tc>
                <a:tc>
                  <a:txBody>
                    <a:bodyPr/>
                    <a:lstStyle/>
                    <a:p>
                      <a:pPr algn="l" fontAlgn="ctr"/>
                      <a:r>
                        <a:rPr lang="en-US" sz="1800" u="none" strike="noStrike" dirty="0">
                          <a:effectLst/>
                        </a:rPr>
                        <a:t>RECEIVE_WAP_PUSH</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267914">
                <a:tc rowSpan="2">
                  <a:txBody>
                    <a:bodyPr/>
                    <a:lstStyle/>
                    <a:p>
                      <a:pPr algn="ctr" fontAlgn="ctr"/>
                      <a:r>
                        <a:rPr lang="en-US" sz="1800" b="1" u="none" strike="noStrike" dirty="0">
                          <a:solidFill>
                            <a:srgbClr val="FF0066"/>
                          </a:solidFill>
                          <a:effectLst/>
                        </a:rPr>
                        <a:t>STORAGE</a:t>
                      </a:r>
                      <a:endParaRPr lang="en-US" sz="1800" b="1" i="0" u="none" strike="noStrike" dirty="0">
                        <a:solidFill>
                          <a:srgbClr val="FF0066"/>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b="1" u="none" strike="noStrike" dirty="0">
                          <a:solidFill>
                            <a:srgbClr val="FF0066"/>
                          </a:solidFill>
                          <a:effectLst/>
                        </a:rPr>
                        <a:t>READ_EXTERNAL_STORAGE</a:t>
                      </a:r>
                      <a:endParaRPr lang="en-US" sz="1800" b="1" i="0" u="none" strike="noStrike" dirty="0">
                        <a:solidFill>
                          <a:srgbClr val="FF0066"/>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r h="267914">
                <a:tc vMerge="1">
                  <a:txBody>
                    <a:bodyPr/>
                    <a:lstStyle/>
                    <a:p>
                      <a:endParaRPr lang="zh-CN" altLang="en-US"/>
                    </a:p>
                  </a:txBody>
                  <a:tcPr/>
                </a:tc>
                <a:tc>
                  <a:txBody>
                    <a:bodyPr/>
                    <a:lstStyle/>
                    <a:p>
                      <a:pPr algn="l" fontAlgn="ctr"/>
                      <a:r>
                        <a:rPr lang="en-US" sz="1800" b="1" u="none" strike="noStrike" dirty="0">
                          <a:solidFill>
                            <a:srgbClr val="FF0066"/>
                          </a:solidFill>
                          <a:effectLst/>
                        </a:rPr>
                        <a:t>WRITE_EXTERNAL_STORAGE</a:t>
                      </a:r>
                      <a:endParaRPr lang="en-US" sz="1800" b="1" i="0" u="none" strike="noStrike" dirty="0">
                        <a:solidFill>
                          <a:srgbClr val="FF0066"/>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5" name="表格 4"/>
          <p:cNvGraphicFramePr>
            <a:graphicFrameLocks noGrp="1"/>
          </p:cNvGraphicFramePr>
          <p:nvPr/>
        </p:nvGraphicFramePr>
        <p:xfrm>
          <a:off x="217687" y="1601330"/>
          <a:ext cx="5456660" cy="4160840"/>
        </p:xfrm>
        <a:graphic>
          <a:graphicData uri="http://schemas.openxmlformats.org/drawingml/2006/table">
            <a:tbl>
              <a:tblPr>
                <a:tableStyleId>{B301B821-A1FF-4177-AEE7-76D212191A09}</a:tableStyleId>
              </a:tblPr>
              <a:tblGrid>
                <a:gridCol w="1938335">
                  <a:extLst>
                    <a:ext uri="{9D8B030D-6E8A-4147-A177-3AD203B41FA5}">
                      <a16:colId xmlns:a16="http://schemas.microsoft.com/office/drawing/2014/main" val="20000"/>
                    </a:ext>
                  </a:extLst>
                </a:gridCol>
                <a:gridCol w="3518325">
                  <a:extLst>
                    <a:ext uri="{9D8B030D-6E8A-4147-A177-3AD203B41FA5}">
                      <a16:colId xmlns:a16="http://schemas.microsoft.com/office/drawing/2014/main" val="20001"/>
                    </a:ext>
                  </a:extLst>
                </a:gridCol>
              </a:tblGrid>
              <a:tr h="348670">
                <a:tc>
                  <a:txBody>
                    <a:bodyPr/>
                    <a:lstStyle/>
                    <a:p>
                      <a:pPr algn="ctr" fontAlgn="ctr"/>
                      <a:r>
                        <a:rPr lang="zh-CN" altLang="en-US" sz="1800" b="1" u="none" strike="noStrike" dirty="0">
                          <a:effectLst/>
                        </a:rPr>
                        <a:t>权限组</a:t>
                      </a:r>
                      <a:endParaRPr lang="zh-CN" altLang="en-US" sz="1800" b="1" i="0" u="none" strike="noStrike" dirty="0">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ctr" fontAlgn="ctr"/>
                      <a:r>
                        <a:rPr lang="zh-CN" altLang="en-US" sz="1800" b="1" u="none" strike="noStrike" dirty="0">
                          <a:effectLst/>
                        </a:rPr>
                        <a:t>权限</a:t>
                      </a:r>
                      <a:endParaRPr lang="zh-CN" altLang="en-US" sz="1800" b="1"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48670">
                <a:tc rowSpan="2">
                  <a:txBody>
                    <a:bodyPr/>
                    <a:lstStyle/>
                    <a:p>
                      <a:pPr algn="ctr" fontAlgn="ctr"/>
                      <a:r>
                        <a:rPr lang="en-US" sz="1800" u="none" strike="noStrike" dirty="0">
                          <a:effectLst/>
                        </a:rPr>
                        <a:t>CALENDAR</a:t>
                      </a:r>
                      <a:endParaRPr lang="en-US" sz="1800" b="0" i="0" u="none" strike="noStrike" dirty="0">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a:effectLst/>
                        </a:rPr>
                        <a:t>READ_CALENDAR</a:t>
                      </a:r>
                      <a:endParaRPr lang="en-US" sz="1800" b="0" i="0" u="none" strike="noStrike">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48670">
                <a:tc vMerge="1">
                  <a:txBody>
                    <a:bodyPr/>
                    <a:lstStyle/>
                    <a:p>
                      <a:endParaRPr lang="zh-CN" altLang="en-US"/>
                    </a:p>
                  </a:txBody>
                  <a:tcPr/>
                </a:tc>
                <a:tc>
                  <a:txBody>
                    <a:bodyPr/>
                    <a:lstStyle/>
                    <a:p>
                      <a:pPr algn="l" fontAlgn="ctr"/>
                      <a:r>
                        <a:rPr lang="en-US" sz="1800" u="none" strike="noStrike" dirty="0">
                          <a:effectLst/>
                        </a:rPr>
                        <a:t>WRITE_CALENDAR</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48670">
                <a:tc>
                  <a:txBody>
                    <a:bodyPr/>
                    <a:lstStyle/>
                    <a:p>
                      <a:pPr algn="ctr" fontAlgn="ctr"/>
                      <a:r>
                        <a:rPr lang="en-US" sz="1800" u="none" strike="noStrike" dirty="0">
                          <a:solidFill>
                            <a:srgbClr val="FF0000"/>
                          </a:solidFill>
                          <a:effectLst/>
                        </a:rPr>
                        <a:t>CAMERA</a:t>
                      </a:r>
                      <a:endParaRPr lang="en-US" sz="1800" b="0" i="0" u="none" strike="noStrike" dirty="0">
                        <a:solidFill>
                          <a:srgbClr val="FF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solidFill>
                            <a:srgbClr val="FF0000"/>
                          </a:solidFill>
                          <a:effectLst/>
                        </a:rPr>
                        <a:t>CAMERA</a:t>
                      </a:r>
                      <a:endParaRPr lang="en-US" sz="1800" b="0" i="0" u="none" strike="noStrike" dirty="0">
                        <a:solidFill>
                          <a:srgbClr val="FF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48670">
                <a:tc rowSpan="3">
                  <a:txBody>
                    <a:bodyPr/>
                    <a:lstStyle/>
                    <a:p>
                      <a:pPr algn="ctr" fontAlgn="ctr"/>
                      <a:r>
                        <a:rPr lang="en-US" sz="1800" b="1" u="none" strike="noStrike" dirty="0">
                          <a:solidFill>
                            <a:srgbClr val="FF0066"/>
                          </a:solidFill>
                          <a:effectLst/>
                        </a:rPr>
                        <a:t>CONTACTS</a:t>
                      </a:r>
                      <a:endParaRPr lang="en-US" sz="1800" b="1" i="0" u="none" strike="noStrike" dirty="0">
                        <a:solidFill>
                          <a:srgbClr val="FF0066"/>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b="1" u="none" strike="noStrike" dirty="0">
                          <a:solidFill>
                            <a:srgbClr val="FF0066"/>
                          </a:solidFill>
                          <a:effectLst/>
                        </a:rPr>
                        <a:t>READ_CONTACTS</a:t>
                      </a:r>
                      <a:endParaRPr lang="en-US" sz="1800" b="1" i="0" u="none" strike="noStrike" dirty="0">
                        <a:solidFill>
                          <a:srgbClr val="FF0066"/>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48670">
                <a:tc vMerge="1">
                  <a:txBody>
                    <a:bodyPr/>
                    <a:lstStyle/>
                    <a:p>
                      <a:endParaRPr lang="zh-CN" altLang="en-US"/>
                    </a:p>
                  </a:txBody>
                  <a:tcPr/>
                </a:tc>
                <a:tc>
                  <a:txBody>
                    <a:bodyPr/>
                    <a:lstStyle/>
                    <a:p>
                      <a:pPr algn="l" fontAlgn="ctr"/>
                      <a:r>
                        <a:rPr lang="en-US" sz="1800" u="none" strike="noStrike" dirty="0">
                          <a:effectLst/>
                        </a:rPr>
                        <a:t>WRITE_CONTACTS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48670">
                <a:tc vMerge="1">
                  <a:txBody>
                    <a:bodyPr/>
                    <a:lstStyle/>
                    <a:p>
                      <a:endParaRPr lang="zh-CN" altLang="en-US"/>
                    </a:p>
                  </a:txBody>
                  <a:tcPr/>
                </a:tc>
                <a:tc>
                  <a:txBody>
                    <a:bodyPr/>
                    <a:lstStyle/>
                    <a:p>
                      <a:pPr algn="l" fontAlgn="ctr"/>
                      <a:r>
                        <a:rPr lang="en-US" sz="1800" u="none" strike="noStrike" dirty="0">
                          <a:effectLst/>
                        </a:rPr>
                        <a:t>GET_ACCOUNTS</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48670">
                <a:tc rowSpan="2">
                  <a:txBody>
                    <a:bodyPr/>
                    <a:lstStyle/>
                    <a:p>
                      <a:pPr algn="ctr" fontAlgn="ctr"/>
                      <a:r>
                        <a:rPr lang="en-US" sz="1800" u="none" strike="noStrike">
                          <a:effectLst/>
                        </a:rPr>
                        <a:t>LOCATION</a:t>
                      </a:r>
                      <a:endParaRPr lang="en-US" sz="1800" b="0" i="0" u="none" strike="noStrike">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effectLst/>
                        </a:rPr>
                        <a:t>ACCESS_FINE_LOCATION</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685740">
                <a:tc vMerge="1">
                  <a:txBody>
                    <a:bodyPr/>
                    <a:lstStyle/>
                    <a:p>
                      <a:endParaRPr lang="zh-CN" altLang="en-US"/>
                    </a:p>
                  </a:txBody>
                  <a:tcPr/>
                </a:tc>
                <a:tc>
                  <a:txBody>
                    <a:bodyPr/>
                    <a:lstStyle/>
                    <a:p>
                      <a:pPr algn="l" fontAlgn="ctr"/>
                      <a:r>
                        <a:rPr lang="en-US" sz="1800" u="none" strike="noStrike" dirty="0">
                          <a:effectLst/>
                        </a:rPr>
                        <a:t>ACCESS_COARSE_LOCATION</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685740">
                <a:tc>
                  <a:txBody>
                    <a:bodyPr/>
                    <a:lstStyle/>
                    <a:p>
                      <a:pPr algn="ctr" fontAlgn="ctr"/>
                      <a:r>
                        <a:rPr lang="en-US" sz="1800" u="none" strike="noStrike" dirty="0">
                          <a:effectLst/>
                        </a:rPr>
                        <a:t>MICROPHONE</a:t>
                      </a:r>
                      <a:endParaRPr lang="en-US" sz="1800" b="0" i="0" u="none" strike="noStrike" dirty="0">
                        <a:solidFill>
                          <a:srgbClr val="000000"/>
                        </a:solidFill>
                        <a:effectLst/>
                        <a:latin typeface="宋体"/>
                      </a:endParaRPr>
                    </a:p>
                  </a:txBody>
                  <a:tcPr marL="9439" marR="9439" marT="9440" marB="0" anchor="ctr">
                    <a:lnR w="12700" cap="flat" cmpd="sng" algn="ctr">
                      <a:solidFill>
                        <a:schemeClr val="tx1"/>
                      </a:solidFill>
                      <a:prstDash val="solid"/>
                      <a:round/>
                      <a:headEnd type="none" w="med" len="med"/>
                      <a:tailEnd type="none" w="med" len="med"/>
                    </a:lnR>
                  </a:tcPr>
                </a:tc>
                <a:tc>
                  <a:txBody>
                    <a:bodyPr/>
                    <a:lstStyle/>
                    <a:p>
                      <a:pPr algn="l" fontAlgn="ctr"/>
                      <a:r>
                        <a:rPr lang="en-US" sz="1800" u="none" strike="noStrike" dirty="0">
                          <a:effectLst/>
                        </a:rPr>
                        <a:t>RECORD_AUDIO</a:t>
                      </a:r>
                      <a:endParaRPr lang="en-US" sz="1800" b="0" i="0" u="none" strike="noStrike" dirty="0">
                        <a:solidFill>
                          <a:srgbClr val="000000"/>
                        </a:solidFill>
                        <a:effectLst/>
                        <a:latin typeface="宋体"/>
                      </a:endParaRPr>
                    </a:p>
                  </a:txBody>
                  <a:tcPr marL="9439" marR="9439" marT="944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
        <p:nvSpPr>
          <p:cNvPr id="6" name="TextBox 5"/>
          <p:cNvSpPr txBox="1"/>
          <p:nvPr/>
        </p:nvSpPr>
        <p:spPr>
          <a:xfrm>
            <a:off x="522446" y="6106204"/>
            <a:ext cx="11058446" cy="461665"/>
          </a:xfrm>
          <a:prstGeom prst="rect">
            <a:avLst/>
          </a:prstGeom>
          <a:solidFill>
            <a:srgbClr val="C00000"/>
          </a:solidFill>
          <a:ln>
            <a:solidFill>
              <a:schemeClr val="bg2"/>
            </a:solidFill>
          </a:ln>
        </p:spPr>
        <p:txBody>
          <a:bodyPr wrap="square" rtlCol="0" anchor="ctr" anchorCtr="0">
            <a:spAutoFit/>
          </a:bodyPr>
          <a:lstStyle/>
          <a:p>
            <a:r>
              <a:rPr lang="en-US" altLang="zh-CN" sz="2400" b="1" dirty="0">
                <a:solidFill>
                  <a:prstClr val="white"/>
                </a:solidFill>
                <a:latin typeface="微软雅黑" pitchFamily="34" charset="-122"/>
                <a:ea typeface="微软雅黑" pitchFamily="34" charset="-122"/>
              </a:rPr>
              <a:t>6.0</a:t>
            </a:r>
            <a:r>
              <a:rPr lang="zh-CN" altLang="en-US" sz="2400" b="1" dirty="0">
                <a:solidFill>
                  <a:prstClr val="white"/>
                </a:solidFill>
                <a:latin typeface="微软雅黑" pitchFamily="34" charset="-122"/>
                <a:ea typeface="微软雅黑" pitchFamily="34" charset="-122"/>
              </a:rPr>
              <a:t>后，危险权限不能在</a:t>
            </a:r>
            <a:r>
              <a:rPr lang="en-US" altLang="zh-CN" sz="2400" b="1" dirty="0">
                <a:solidFill>
                  <a:prstClr val="white"/>
                </a:solidFill>
                <a:latin typeface="微软雅黑" pitchFamily="34" charset="-122"/>
                <a:ea typeface="微软雅黑" pitchFamily="34" charset="-122"/>
              </a:rPr>
              <a:t>AndroidManifest.xml</a:t>
            </a:r>
            <a:r>
              <a:rPr lang="zh-CN" altLang="en-US" sz="2400" b="1" dirty="0">
                <a:solidFill>
                  <a:prstClr val="white"/>
                </a:solidFill>
                <a:latin typeface="微软雅黑" pitchFamily="34" charset="-122"/>
                <a:ea typeface="微软雅黑" pitchFamily="34" charset="-122"/>
              </a:rPr>
              <a:t>文件中直接申请。</a:t>
            </a:r>
          </a:p>
        </p:txBody>
      </p:sp>
    </p:spTree>
    <p:extLst>
      <p:ext uri="{BB962C8B-B14F-4D97-AF65-F5344CB8AC3E}">
        <p14:creationId xmlns:p14="http://schemas.microsoft.com/office/powerpoint/2010/main" val="14830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zh-CN" altLang="en-US" dirty="0">
                <a:solidFill>
                  <a:srgbClr val="FF0066"/>
                </a:solidFill>
              </a:rPr>
              <a:t>第一步：</a:t>
            </a:r>
            <a:r>
              <a:rPr lang="zh-CN" altLang="en-US" dirty="0"/>
              <a:t>判断用户是不是已经给我们授过权了，借助的是</a:t>
            </a:r>
            <a:r>
              <a:rPr lang="en-US" altLang="zh-CN" dirty="0" err="1"/>
              <a:t>contextCompat.checkSelfPermission</a:t>
            </a:r>
            <a:r>
              <a:rPr lang="en-US" altLang="zh-CN" dirty="0"/>
              <a:t>()</a:t>
            </a:r>
            <a:r>
              <a:rPr lang="zh-CN" altLang="en-US" dirty="0"/>
              <a:t>方法。</a:t>
            </a:r>
            <a:br>
              <a:rPr lang="en-US" altLang="zh-CN" dirty="0"/>
            </a:br>
            <a:r>
              <a:rPr lang="en-US" altLang="zh-CN" sz="2200" dirty="0" err="1"/>
              <a:t>ContextCompat.checkSelfPermission</a:t>
            </a:r>
            <a:r>
              <a:rPr lang="en-US" altLang="zh-CN" sz="2200" dirty="0"/>
              <a:t>(</a:t>
            </a:r>
            <a:r>
              <a:rPr lang="en-US" altLang="zh-CN" sz="2200" dirty="0" err="1"/>
              <a:t>MainActivity.this</a:t>
            </a:r>
            <a:r>
              <a:rPr lang="en-US" altLang="zh-CN" sz="2200" dirty="0"/>
              <a:t>, </a:t>
            </a:r>
            <a:r>
              <a:rPr lang="en-US" altLang="zh-CN" sz="2200" dirty="0" err="1"/>
              <a:t>Manifest.permission.</a:t>
            </a:r>
            <a:r>
              <a:rPr lang="en-US" altLang="zh-CN" sz="2200" dirty="0" err="1">
                <a:solidFill>
                  <a:srgbClr val="FF0000"/>
                </a:solidFill>
              </a:rPr>
              <a:t>READ_CONTACTS</a:t>
            </a:r>
            <a:r>
              <a:rPr lang="en-US" altLang="zh-CN" sz="2200" dirty="0"/>
              <a:t>)</a:t>
            </a:r>
          </a:p>
          <a:p>
            <a:pPr>
              <a:lnSpc>
                <a:spcPct val="150000"/>
              </a:lnSpc>
            </a:pPr>
            <a:r>
              <a:rPr lang="zh-CN" altLang="en-US" dirty="0"/>
              <a:t>将其返回值与</a:t>
            </a:r>
            <a:r>
              <a:rPr lang="en-US" altLang="zh-CN" sz="2400" dirty="0" err="1">
                <a:solidFill>
                  <a:srgbClr val="002060"/>
                </a:solidFill>
              </a:rPr>
              <a:t>PackageManager.PERMISSION_GRANTED</a:t>
            </a:r>
            <a:r>
              <a:rPr lang="zh-CN" altLang="en-US" dirty="0"/>
              <a:t>做比较，如果相等，说明用户已经授权，不相等表示用户没有授权。</a:t>
            </a:r>
            <a:endParaRPr lang="en-US" altLang="zh-CN" dirty="0"/>
          </a:p>
          <a:p>
            <a:pPr lvl="1">
              <a:lnSpc>
                <a:spcPct val="150000"/>
              </a:lnSpc>
            </a:pPr>
            <a:r>
              <a:rPr lang="zh-CN" altLang="en-US" dirty="0"/>
              <a:t>如果已授权就可以执行相应的操作了，比如读写通讯录，拨打电话等。</a:t>
            </a:r>
            <a:endParaRPr lang="en-US" altLang="zh-CN" dirty="0"/>
          </a:p>
          <a:p>
            <a:pPr lvl="1">
              <a:lnSpc>
                <a:spcPct val="150000"/>
              </a:lnSpc>
            </a:pPr>
            <a:r>
              <a:rPr lang="zh-CN" altLang="en-US" dirty="0"/>
              <a:t>如果未授权，就需要向用户申请授权，例如弹出一个申请读</a:t>
            </a:r>
            <a:r>
              <a:rPr lang="en-US" altLang="zh-CN" dirty="0"/>
              <a:t>SD</a:t>
            </a:r>
            <a:r>
              <a:rPr lang="zh-CN" altLang="en-US" dirty="0"/>
              <a:t>卡权限对话框，申请电话权限对话框。</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Android </a:t>
            </a:r>
            <a:r>
              <a:rPr lang="zh-CN" altLang="en-US" dirty="0"/>
              <a:t>的运行时权限流程</a:t>
            </a:r>
          </a:p>
        </p:txBody>
      </p:sp>
    </p:spTree>
    <p:extLst>
      <p:ext uri="{BB962C8B-B14F-4D97-AF65-F5344CB8AC3E}">
        <p14:creationId xmlns:p14="http://schemas.microsoft.com/office/powerpoint/2010/main" val="235721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66"/>
                </a:solidFill>
              </a:rPr>
              <a:t>第二步</a:t>
            </a:r>
            <a:r>
              <a:rPr lang="zh-CN" altLang="en-US" dirty="0"/>
              <a:t>：向用户申请授权，调用</a:t>
            </a:r>
            <a:r>
              <a:rPr lang="en-US" altLang="zh-CN" dirty="0" err="1"/>
              <a:t>ActivityCompat.</a:t>
            </a:r>
            <a:r>
              <a:rPr lang="en-US" altLang="zh-CN" i="1" dirty="0" err="1">
                <a:solidFill>
                  <a:srgbClr val="C00000"/>
                </a:solidFill>
              </a:rPr>
              <a:t>requestPermissions</a:t>
            </a:r>
            <a:r>
              <a:rPr lang="en-US" altLang="zh-CN" dirty="0">
                <a:solidFill>
                  <a:srgbClr val="C00000"/>
                </a:solidFill>
              </a:rPr>
              <a:t>()</a:t>
            </a:r>
            <a:r>
              <a:rPr lang="zh-CN" altLang="en-US" dirty="0"/>
              <a:t>方法，该方法接收</a:t>
            </a:r>
            <a:r>
              <a:rPr lang="en-US" altLang="zh-CN" dirty="0"/>
              <a:t>3</a:t>
            </a:r>
            <a:r>
              <a:rPr lang="zh-CN" altLang="en-US" dirty="0"/>
              <a:t>个参数：</a:t>
            </a:r>
            <a:br>
              <a:rPr lang="en-US" altLang="zh-CN" dirty="0"/>
            </a:br>
            <a:r>
              <a:rPr lang="en-US" altLang="zh-CN" dirty="0" err="1"/>
              <a:t>ActivityCompat.</a:t>
            </a:r>
            <a:r>
              <a:rPr lang="en-US" altLang="zh-CN" i="1" dirty="0" err="1">
                <a:solidFill>
                  <a:srgbClr val="FF0000"/>
                </a:solidFill>
              </a:rPr>
              <a:t>requestPermissions</a:t>
            </a:r>
            <a:r>
              <a:rPr lang="en-US" altLang="zh-CN" dirty="0"/>
              <a:t>(</a:t>
            </a:r>
            <a:r>
              <a:rPr lang="en-US" altLang="zh-CN" dirty="0" err="1"/>
              <a:t>MainActivity.this</a:t>
            </a:r>
            <a:r>
              <a:rPr lang="en-US" altLang="zh-CN" dirty="0"/>
              <a:t>, new String[]{ </a:t>
            </a:r>
            <a:r>
              <a:rPr lang="en-US" altLang="zh-CN" dirty="0" err="1"/>
              <a:t>Manifest.permission</a:t>
            </a:r>
            <a:r>
              <a:rPr lang="en-US" altLang="zh-CN" dirty="0"/>
              <a:t>. </a:t>
            </a:r>
            <a:r>
              <a:rPr lang="en-US" altLang="zh-CN" i="1" dirty="0"/>
              <a:t>READ_CONTACTS </a:t>
            </a:r>
            <a:r>
              <a:rPr lang="en-US" altLang="zh-CN" dirty="0"/>
              <a:t>}, 1);</a:t>
            </a:r>
          </a:p>
          <a:p>
            <a:pPr lvl="1"/>
            <a:r>
              <a:rPr lang="zh-CN" altLang="en-US" dirty="0"/>
              <a:t>第一个参数是</a:t>
            </a:r>
            <a:r>
              <a:rPr lang="en-US" altLang="zh-CN" dirty="0"/>
              <a:t>Activity</a:t>
            </a:r>
            <a:r>
              <a:rPr lang="zh-CN" altLang="en-US" dirty="0"/>
              <a:t>的实例</a:t>
            </a:r>
            <a:endParaRPr lang="en-US" altLang="zh-CN" dirty="0"/>
          </a:p>
          <a:p>
            <a:pPr lvl="1"/>
            <a:r>
              <a:rPr lang="zh-CN" altLang="en-US" dirty="0"/>
              <a:t>第二个参数是权限名的</a:t>
            </a:r>
            <a:r>
              <a:rPr lang="en-US" altLang="zh-CN" dirty="0"/>
              <a:t>String</a:t>
            </a:r>
            <a:r>
              <a:rPr lang="zh-CN" altLang="en-US" dirty="0"/>
              <a:t>数组</a:t>
            </a:r>
            <a:endParaRPr lang="en-US" altLang="zh-CN" dirty="0"/>
          </a:p>
          <a:p>
            <a:pPr lvl="1"/>
            <a:r>
              <a:rPr lang="zh-CN" altLang="en-US" dirty="0"/>
              <a:t>第三个参数是请求码，唯一即可</a:t>
            </a:r>
            <a:endParaRPr lang="en-US" altLang="zh-CN" dirty="0"/>
          </a:p>
          <a:p>
            <a:r>
              <a:rPr lang="zh-CN" altLang="en-US" dirty="0"/>
              <a:t>调用该方法后，系统会弹出一个权限申请的对话框，用户可以选择同意或者拒绝我们的权限申请。用户做出选择后将回调到</a:t>
            </a:r>
            <a:r>
              <a:rPr lang="en-US" altLang="zh-CN" dirty="0">
                <a:solidFill>
                  <a:srgbClr val="C00000"/>
                </a:solidFill>
              </a:rPr>
              <a:t>onRequestPermissionsResult()</a:t>
            </a:r>
            <a:r>
              <a:rPr lang="zh-CN" altLang="en-US" dirty="0"/>
              <a:t>方法，对授权结果进行处理。</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Android </a:t>
            </a:r>
            <a:r>
              <a:rPr lang="zh-CN" altLang="en-US" dirty="0"/>
              <a:t>的运行时权限流程</a:t>
            </a:r>
          </a:p>
        </p:txBody>
      </p:sp>
    </p:spTree>
    <p:extLst>
      <p:ext uri="{BB962C8B-B14F-4D97-AF65-F5344CB8AC3E}">
        <p14:creationId xmlns:p14="http://schemas.microsoft.com/office/powerpoint/2010/main" val="19124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C852D0-7B7C-5B67-4A21-9EC97901F0AB}"/>
              </a:ext>
            </a:extLst>
          </p:cNvPr>
          <p:cNvSpPr>
            <a:spLocks noChangeArrowheads="1"/>
          </p:cNvSpPr>
          <p:nvPr/>
        </p:nvSpPr>
        <p:spPr bwMode="auto">
          <a:xfrm>
            <a:off x="190550" y="188640"/>
            <a:ext cx="11449272" cy="60016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//动态权限申请方法</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askContactsPermission(){</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//权限列表</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PERMISSIONS_STORAGE = {Manifest.permission.</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READ_CONTACTS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   动态申请权限</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permission = ActivityCompat.</a:t>
            </a:r>
            <a:r>
              <a:rPr kumimoji="0" lang="zh-CN" altLang="zh-CN" sz="2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checkSelfPermission</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Manifest.permission.</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READ_CONTACTS</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(permission != PackageManager.</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We don't have permission so prompt the user</a:t>
            </a:r>
            <a:b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ActivityCompat.</a:t>
            </a:r>
            <a:r>
              <a:rPr kumimoji="0" lang="zh-CN" altLang="zh-CN" sz="2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requestPermissions</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80"/>
                </a:solidFill>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Manifest.permission.</a:t>
            </a:r>
            <a:r>
              <a:rPr kumimoji="0" lang="zh-CN" altLang="zh-CN" sz="2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READ_CONTACTS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readContacts1();</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2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第三步：处理用户授权结果。</a:t>
            </a:r>
            <a:r>
              <a:rPr lang="en-US" altLang="zh-CN" dirty="0">
                <a:solidFill>
                  <a:srgbClr val="C00000"/>
                </a:solidFill>
              </a:rPr>
              <a:t> onRequestPermissionsResult()</a:t>
            </a:r>
            <a:r>
              <a:rPr lang="zh-CN" altLang="en-US" dirty="0"/>
              <a:t>方法中，用户授权的结果封装在</a:t>
            </a:r>
            <a:r>
              <a:rPr lang="en-US" altLang="zh-CN" dirty="0" err="1"/>
              <a:t>grantResults</a:t>
            </a:r>
            <a:r>
              <a:rPr lang="zh-CN" altLang="en-US" dirty="0"/>
              <a:t>参数当中。</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Android </a:t>
            </a:r>
            <a:r>
              <a:rPr lang="zh-CN" altLang="en-US" dirty="0"/>
              <a:t>的运行时权限流程</a:t>
            </a:r>
          </a:p>
        </p:txBody>
      </p:sp>
      <p:sp>
        <p:nvSpPr>
          <p:cNvPr id="5" name="Rectangle 1">
            <a:extLst>
              <a:ext uri="{FF2B5EF4-FFF2-40B4-BE49-F238E27FC236}">
                <a16:creationId xmlns:a16="http://schemas.microsoft.com/office/drawing/2014/main" id="{A8B501ED-E42C-44B0-6B11-7681D227DB74}"/>
              </a:ext>
            </a:extLst>
          </p:cNvPr>
          <p:cNvSpPr>
            <a:spLocks noChangeArrowheads="1"/>
          </p:cNvSpPr>
          <p:nvPr/>
        </p:nvSpPr>
        <p:spPr bwMode="auto">
          <a:xfrm>
            <a:off x="190550" y="2215783"/>
            <a:ext cx="11599773"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onRequestPermissionsResult(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requestCode, String[] permissions,</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grantResults)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switch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(requestCode)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case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(grantResults.</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&amp;&amp; grantResults[</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PackageManager.</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u="none" strike="noStrike" cap="none" normalizeH="0" baseline="0" dirty="0">
                <a:ln>
                  <a:noFill/>
                </a:ln>
                <a:effectLst/>
                <a:latin typeface="宋体" panose="02010600030101010101" pitchFamily="2" charset="-122"/>
                <a:ea typeface="宋体" panose="02010600030101010101" pitchFamily="2" charset="-122"/>
              </a:rPr>
              <a:t>readContacts1();</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lang="zh-CN" altLang="zh-CN" i="1" dirty="0">
                <a:solidFill>
                  <a:srgbClr val="808080"/>
                </a:solidFill>
                <a:latin typeface="宋体" panose="02010600030101010101" pitchFamily="2" charset="-122"/>
                <a:ea typeface="宋体" panose="02010600030101010101" pitchFamily="2" charset="-122"/>
              </a:rPr>
              <a:t>readContacts3();</a:t>
            </a:r>
            <a:br>
              <a:rPr lang="zh-CN" altLang="zh-CN" i="1" dirty="0">
                <a:solidFill>
                  <a:srgbClr val="808080"/>
                </a:solidFill>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makeText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"You denied the permission"</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LENGTH_SHORT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).show();</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default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851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38B90B4-41E2-6539-4B62-822EC1B5B84F}"/>
              </a:ext>
            </a:extLst>
          </p:cNvPr>
          <p:cNvSpPr txBox="1"/>
          <p:nvPr/>
        </p:nvSpPr>
        <p:spPr>
          <a:xfrm>
            <a:off x="518661" y="980728"/>
            <a:ext cx="11161240" cy="5078313"/>
          </a:xfrm>
          <a:prstGeom prst="rect">
            <a:avLst/>
          </a:prstGeom>
          <a:noFill/>
          <a:ln>
            <a:solidFill>
              <a:schemeClr val="accent2"/>
            </a:solidFill>
          </a:ln>
        </p:spPr>
        <p:txBody>
          <a:bodyPr wrap="square">
            <a:spAutoFit/>
          </a:bodyPr>
          <a:lstStyle/>
          <a:p>
            <a:r>
              <a:rPr lang="zh-CN" altLang="en-US" dirty="0"/>
              <a:t> protected void onCreate(Bundle savedInstanceState) {</a:t>
            </a:r>
          </a:p>
          <a:p>
            <a:r>
              <a:rPr lang="zh-CN" altLang="en-US" dirty="0"/>
              <a:t>        super.onCreate(savedInstanceState);</a:t>
            </a:r>
          </a:p>
          <a:p>
            <a:r>
              <a:rPr lang="zh-CN" altLang="en-US" dirty="0"/>
              <a:t>        setContentView(R.layout.activity_main);</a:t>
            </a:r>
          </a:p>
          <a:p>
            <a:endParaRPr lang="zh-CN" altLang="en-US" dirty="0"/>
          </a:p>
          <a:p>
            <a:r>
              <a:rPr lang="zh-CN" altLang="en-US" dirty="0"/>
              <a:t>        bt = (Button)findViewById(R.id.button) ;</a:t>
            </a:r>
          </a:p>
          <a:p>
            <a:r>
              <a:rPr lang="zh-CN" altLang="en-US" dirty="0"/>
              <a:t>        ListView contactsView = (ListView) findViewById(R.id.contacts_view);</a:t>
            </a:r>
          </a:p>
          <a:p>
            <a:r>
              <a:rPr lang="zh-CN" altLang="en-US" dirty="0"/>
              <a:t>        adapter = new ArrayAdapter&lt;String&gt;(this,</a:t>
            </a:r>
          </a:p>
          <a:p>
            <a:r>
              <a:rPr lang="zh-CN" altLang="en-US" dirty="0"/>
              <a:t>                android.R.layout.simple_list_item_1, contactsList);</a:t>
            </a:r>
          </a:p>
          <a:p>
            <a:r>
              <a:rPr lang="zh-CN" altLang="en-US" dirty="0"/>
              <a:t>        contactsView.setAdapter(adapter);</a:t>
            </a:r>
            <a:endParaRPr lang="en-US" altLang="zh-CN" dirty="0"/>
          </a:p>
          <a:p>
            <a:endParaRPr lang="zh-CN" altLang="en-US" dirty="0"/>
          </a:p>
          <a:p>
            <a:r>
              <a:rPr lang="zh-CN" altLang="en-US" dirty="0"/>
              <a:t>        bt.setOnClickListener(new Button.OnClickListener(){</a:t>
            </a:r>
          </a:p>
          <a:p>
            <a:r>
              <a:rPr lang="zh-CN" altLang="en-US" dirty="0"/>
              <a:t>            @Override</a:t>
            </a:r>
          </a:p>
          <a:p>
            <a:r>
              <a:rPr lang="zh-CN" altLang="en-US" dirty="0"/>
              <a:t>            public void onClick(View v) {</a:t>
            </a:r>
          </a:p>
          <a:p>
            <a:r>
              <a:rPr lang="zh-CN" altLang="en-US" dirty="0"/>
              <a:t>                askContactsPermission();//调用方法，申请读权限</a:t>
            </a:r>
          </a:p>
          <a:p>
            <a:r>
              <a:rPr lang="zh-CN" altLang="en-US" dirty="0"/>
              <a:t>            }</a:t>
            </a:r>
          </a:p>
          <a:p>
            <a:r>
              <a:rPr lang="zh-CN" altLang="en-US" dirty="0"/>
              <a:t>        });</a:t>
            </a:r>
          </a:p>
          <a:p>
            <a:endParaRPr lang="zh-CN" altLang="en-US" dirty="0"/>
          </a:p>
          <a:p>
            <a:r>
              <a:rPr lang="zh-CN" altLang="en-US" dirty="0"/>
              <a:t>    }</a:t>
            </a:r>
          </a:p>
        </p:txBody>
      </p:sp>
      <p:sp>
        <p:nvSpPr>
          <p:cNvPr id="8" name="文本框 7">
            <a:extLst>
              <a:ext uri="{FF2B5EF4-FFF2-40B4-BE49-F238E27FC236}">
                <a16:creationId xmlns:a16="http://schemas.microsoft.com/office/drawing/2014/main" id="{0BEE0AE3-BD58-6248-771C-1ED8B9F7A4C6}"/>
              </a:ext>
            </a:extLst>
          </p:cNvPr>
          <p:cNvSpPr txBox="1"/>
          <p:nvPr/>
        </p:nvSpPr>
        <p:spPr>
          <a:xfrm>
            <a:off x="550590" y="332656"/>
            <a:ext cx="2847254" cy="400110"/>
          </a:xfrm>
          <a:prstGeom prst="rect">
            <a:avLst/>
          </a:prstGeom>
          <a:noFill/>
          <a:ln>
            <a:solidFill>
              <a:schemeClr val="bg2"/>
            </a:solidFill>
          </a:ln>
        </p:spPr>
        <p:txBody>
          <a:bodyPr wrap="none" rtlCol="0">
            <a:spAutoFit/>
          </a:bodyPr>
          <a:lstStyle/>
          <a:p>
            <a:r>
              <a:rPr lang="en-US" altLang="zh-CN" sz="2000" b="1" dirty="0" err="1">
                <a:latin typeface="微软雅黑" panose="020B0503020204020204" pitchFamily="34" charset="-122"/>
                <a:ea typeface="微软雅黑" panose="020B0503020204020204" pitchFamily="34" charset="-122"/>
              </a:rPr>
              <a:t>MainActivity</a:t>
            </a:r>
            <a:r>
              <a:rPr lang="zh-CN" altLang="en-US" sz="2000" b="1" dirty="0">
                <a:latin typeface="微软雅黑" panose="020B0503020204020204" pitchFamily="34" charset="-122"/>
                <a:ea typeface="微软雅黑" panose="020B0503020204020204" pitchFamily="34" charset="-122"/>
              </a:rPr>
              <a:t>活动中：</a:t>
            </a:r>
          </a:p>
        </p:txBody>
      </p:sp>
      <p:sp>
        <p:nvSpPr>
          <p:cNvPr id="9" name="矩形 8">
            <a:extLst>
              <a:ext uri="{FF2B5EF4-FFF2-40B4-BE49-F238E27FC236}">
                <a16:creationId xmlns:a16="http://schemas.microsoft.com/office/drawing/2014/main" id="{3ACE9AD9-7861-04EB-5AD4-66F9A099F615}"/>
              </a:ext>
            </a:extLst>
          </p:cNvPr>
          <p:cNvSpPr/>
          <p:nvPr/>
        </p:nvSpPr>
        <p:spPr>
          <a:xfrm>
            <a:off x="910630" y="3789040"/>
            <a:ext cx="6552728" cy="1656184"/>
          </a:xfrm>
          <a:prstGeom prst="rect">
            <a:avLst/>
          </a:prstGeom>
          <a:solidFill>
            <a:srgbClr val="000000">
              <a:alpha val="14118"/>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0305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indent="-514350">
              <a:buFont typeface="+mj-lt"/>
              <a:buAutoNum type="arabicPeriod"/>
            </a:pPr>
            <a:r>
              <a:rPr lang="zh-CN" altLang="en-US" dirty="0"/>
              <a:t>程序间数据共享与访问机制</a:t>
            </a:r>
            <a:endParaRPr lang="en-US" altLang="zh-CN" dirty="0"/>
          </a:p>
          <a:p>
            <a:pPr marL="514350" indent="-514350">
              <a:buFont typeface="+mj-lt"/>
              <a:buAutoNum type="arabicPeriod"/>
            </a:pPr>
            <a:r>
              <a:rPr lang="zh-CN" altLang="en-US" dirty="0"/>
              <a:t>内容</a:t>
            </a:r>
            <a:r>
              <a:rPr lang="en-US" altLang="zh-CN" dirty="0"/>
              <a:t>URI</a:t>
            </a:r>
          </a:p>
          <a:p>
            <a:pPr marL="514350" indent="-514350">
              <a:buFont typeface="+mj-lt"/>
              <a:buAutoNum type="arabicPeriod"/>
            </a:pPr>
            <a:r>
              <a:rPr lang="zh-CN" altLang="en-US" dirty="0"/>
              <a:t>利用</a:t>
            </a:r>
            <a:r>
              <a:rPr lang="en-US" altLang="zh-CN" dirty="0">
                <a:solidFill>
                  <a:srgbClr val="C00000"/>
                </a:solidFill>
              </a:rPr>
              <a:t>ContentResolver</a:t>
            </a:r>
            <a:r>
              <a:rPr lang="zh-CN" altLang="en-US" dirty="0">
                <a:solidFill>
                  <a:srgbClr val="C00000"/>
                </a:solidFill>
              </a:rPr>
              <a:t>访问其它应用程序共享的数据</a:t>
            </a:r>
            <a:r>
              <a:rPr lang="zh-CN" altLang="en-US" dirty="0"/>
              <a:t>（重点）</a:t>
            </a:r>
            <a:endParaRPr lang="en-US" altLang="zh-CN" dirty="0"/>
          </a:p>
          <a:p>
            <a:pPr marL="514350" indent="-514350">
              <a:buFont typeface="+mj-lt"/>
              <a:buAutoNum type="arabicPeriod"/>
            </a:pPr>
            <a:r>
              <a:rPr lang="zh-CN" altLang="en-US" dirty="0">
                <a:solidFill>
                  <a:srgbClr val="002060"/>
                </a:solidFill>
              </a:rPr>
              <a:t>补充：</a:t>
            </a:r>
            <a:r>
              <a:rPr lang="en-US" altLang="zh-CN" dirty="0">
                <a:solidFill>
                  <a:srgbClr val="002060"/>
                </a:solidFill>
              </a:rPr>
              <a:t>Android </a:t>
            </a:r>
            <a:r>
              <a:rPr lang="zh-CN" altLang="en-US" dirty="0">
                <a:solidFill>
                  <a:srgbClr val="002060"/>
                </a:solidFill>
              </a:rPr>
              <a:t>联系人数据库</a:t>
            </a:r>
            <a:endParaRPr lang="en-US" altLang="zh-CN" dirty="0">
              <a:solidFill>
                <a:srgbClr val="002060"/>
              </a:solidFill>
            </a:endParaRPr>
          </a:p>
          <a:p>
            <a:pPr marL="514350" indent="-514350">
              <a:buFont typeface="+mj-lt"/>
              <a:buAutoNum type="arabicPeriod"/>
            </a:pPr>
            <a:r>
              <a:rPr lang="zh-CN" altLang="en-US" dirty="0"/>
              <a:t>自定义自己的内容提供器</a:t>
            </a:r>
            <a:r>
              <a:rPr lang="en-US" altLang="zh-CN" dirty="0">
                <a:solidFill>
                  <a:srgbClr val="C00000"/>
                </a:solidFill>
              </a:rPr>
              <a:t>ContentProvider</a:t>
            </a:r>
          </a:p>
          <a:p>
            <a:pPr marL="514350" indent="-514350">
              <a:buFont typeface="+mj-lt"/>
              <a:buAutoNum type="arabicPeriod"/>
            </a:pPr>
            <a:r>
              <a:rPr lang="zh-CN" altLang="en-US" dirty="0"/>
              <a:t>内容观察者</a:t>
            </a:r>
            <a:r>
              <a:rPr lang="en-US" altLang="zh-CN" dirty="0">
                <a:solidFill>
                  <a:srgbClr val="C00000"/>
                </a:solidFill>
              </a:rPr>
              <a:t>ContentObserver</a:t>
            </a:r>
          </a:p>
          <a:p>
            <a:pPr marL="514350" indent="-514350">
              <a:buFont typeface="+mj-lt"/>
              <a:buAutoNum type="arabicPeriod"/>
            </a:pP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内容提要</a:t>
            </a:r>
          </a:p>
        </p:txBody>
      </p:sp>
    </p:spTree>
    <p:extLst>
      <p:ext uri="{BB962C8B-B14F-4D97-AF65-F5344CB8AC3E}">
        <p14:creationId xmlns:p14="http://schemas.microsoft.com/office/powerpoint/2010/main" val="319757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C45453-3555-4681-8BF0-20B18F80DE09}"/>
              </a:ext>
            </a:extLst>
          </p:cNvPr>
          <p:cNvSpPr>
            <a:spLocks noGrp="1"/>
          </p:cNvSpPr>
          <p:nvPr>
            <p:ph idx="1"/>
          </p:nvPr>
        </p:nvSpPr>
        <p:spPr/>
        <p:txBody>
          <a:bodyPr/>
          <a:lstStyle/>
          <a:p>
            <a:pPr marL="0" indent="0">
              <a:lnSpc>
                <a:spcPct val="120000"/>
              </a:lnSpc>
              <a:buNone/>
            </a:pPr>
            <a:r>
              <a:rPr lang="en-US" altLang="zh-CN" dirty="0">
                <a:latin typeface="Arial Unicode MS" panose="020B0604020202020204" pitchFamily="34" charset="-122"/>
                <a:ea typeface="黑体" panose="02010609060101010101" pitchFamily="49" charset="-122"/>
              </a:rPr>
              <a:t>4.</a:t>
            </a:r>
            <a:r>
              <a:rPr lang="zh-CN" altLang="zh-CN" dirty="0">
                <a:latin typeface="Arial Unicode MS" panose="020B0604020202020204" pitchFamily="34" charset="-122"/>
                <a:ea typeface="黑体" panose="02010609060101010101" pitchFamily="49" charset="-122"/>
              </a:rPr>
              <a:t>关于运行时权限，下列说法不正确的是？</a:t>
            </a:r>
          </a:p>
          <a:p>
            <a:pPr marL="457200" indent="-457200">
              <a:lnSpc>
                <a:spcPct val="120000"/>
              </a:lnSpc>
              <a:buClrTx/>
              <a:buFont typeface="+mj-lt"/>
              <a:buAutoNum type="alphaUcPeriod"/>
            </a:pPr>
            <a:r>
              <a:rPr lang="zh-CN" altLang="zh-CN" sz="2400" b="0" dirty="0">
                <a:latin typeface="Arial Unicode MS" panose="020B0604020202020204" pitchFamily="34" charset="-122"/>
                <a:ea typeface="黑体" panose="02010609060101010101" pitchFamily="49" charset="-122"/>
              </a:rPr>
              <a:t>不管是在</a:t>
            </a:r>
            <a:r>
              <a:rPr lang="en-US" altLang="zh-CN" sz="2400" b="0" dirty="0">
                <a:latin typeface="Arial Unicode MS" panose="020B0604020202020204" pitchFamily="34" charset="-122"/>
                <a:ea typeface="黑体" panose="02010609060101010101" pitchFamily="49" charset="-122"/>
              </a:rPr>
              <a:t>Android 6.0</a:t>
            </a:r>
            <a:r>
              <a:rPr lang="zh-CN" altLang="zh-CN" sz="2400" b="0" dirty="0">
                <a:latin typeface="Arial Unicode MS" panose="020B0604020202020204" pitchFamily="34" charset="-122"/>
                <a:ea typeface="黑体" panose="02010609060101010101" pitchFamily="49" charset="-122"/>
              </a:rPr>
              <a:t>之前还是在</a:t>
            </a:r>
            <a:r>
              <a:rPr lang="en-US" altLang="zh-CN" sz="2400" b="0" dirty="0">
                <a:latin typeface="Arial Unicode MS" panose="020B0604020202020204" pitchFamily="34" charset="-122"/>
                <a:ea typeface="黑体" panose="02010609060101010101" pitchFamily="49" charset="-122"/>
              </a:rPr>
              <a:t>6.0</a:t>
            </a:r>
            <a:r>
              <a:rPr lang="zh-CN" altLang="zh-CN" sz="2400" b="0" dirty="0">
                <a:latin typeface="Arial Unicode MS" panose="020B0604020202020204" pitchFamily="34" charset="-122"/>
                <a:ea typeface="黑体" panose="02010609060101010101" pitchFamily="49" charset="-122"/>
              </a:rPr>
              <a:t>之后，访问系统的网络状态只需要在清单文件中进行权限声明就可以了</a:t>
            </a:r>
          </a:p>
          <a:p>
            <a:pPr marL="457200" indent="-457200">
              <a:lnSpc>
                <a:spcPct val="120000"/>
              </a:lnSpc>
              <a:buClrTx/>
              <a:buFont typeface="+mj-lt"/>
              <a:buAutoNum type="alphaUcPeriod"/>
            </a:pPr>
            <a:r>
              <a:rPr lang="zh-CN" altLang="zh-CN" sz="2400" b="0" dirty="0">
                <a:latin typeface="Arial Unicode MS" panose="020B0604020202020204" pitchFamily="34" charset="-122"/>
                <a:ea typeface="黑体" panose="02010609060101010101" pitchFamily="49" charset="-122"/>
              </a:rPr>
              <a:t>不管是在</a:t>
            </a:r>
            <a:r>
              <a:rPr lang="en-US" altLang="zh-CN" sz="2400" b="0" dirty="0">
                <a:latin typeface="Arial Unicode MS" panose="020B0604020202020204" pitchFamily="34" charset="-122"/>
                <a:ea typeface="黑体" panose="02010609060101010101" pitchFamily="49" charset="-122"/>
              </a:rPr>
              <a:t>Android 6.0</a:t>
            </a:r>
            <a:r>
              <a:rPr lang="zh-CN" altLang="zh-CN" sz="2400" b="0" dirty="0">
                <a:latin typeface="Arial Unicode MS" panose="020B0604020202020204" pitchFamily="34" charset="-122"/>
                <a:ea typeface="黑体" panose="02010609060101010101" pitchFamily="49" charset="-122"/>
              </a:rPr>
              <a:t>之前还是在</a:t>
            </a:r>
            <a:r>
              <a:rPr lang="en-US" altLang="zh-CN" sz="2400" b="0" dirty="0">
                <a:latin typeface="Arial Unicode MS" panose="020B0604020202020204" pitchFamily="34" charset="-122"/>
                <a:ea typeface="黑体" panose="02010609060101010101" pitchFamily="49" charset="-122"/>
              </a:rPr>
              <a:t>6.0</a:t>
            </a:r>
            <a:r>
              <a:rPr lang="zh-CN" altLang="zh-CN" sz="2400" b="0" dirty="0">
                <a:latin typeface="Arial Unicode MS" panose="020B0604020202020204" pitchFamily="34" charset="-122"/>
                <a:ea typeface="黑体" panose="02010609060101010101" pitchFamily="49" charset="-122"/>
              </a:rPr>
              <a:t>之后，读写手机的外部存储设备上的文件都需要在程序运行时申请权限，但只需要在首次使用时申请一次就可以了。</a:t>
            </a:r>
          </a:p>
          <a:p>
            <a:pPr marL="457200" indent="-457200">
              <a:lnSpc>
                <a:spcPct val="120000"/>
              </a:lnSpc>
              <a:buClrTx/>
              <a:buFont typeface="+mj-lt"/>
              <a:buAutoNum type="alphaUcPeriod"/>
            </a:pPr>
            <a:r>
              <a:rPr lang="zh-CN" altLang="zh-CN" sz="2400" b="0" dirty="0">
                <a:latin typeface="Arial Unicode MS" panose="020B0604020202020204" pitchFamily="34" charset="-122"/>
                <a:ea typeface="黑体" panose="02010609060101010101" pitchFamily="49" charset="-122"/>
              </a:rPr>
              <a:t>运行时权限处理机制是在程序运行的时候申请危险权限时的处理方法。</a:t>
            </a:r>
          </a:p>
          <a:p>
            <a:pPr marL="457200" indent="-457200">
              <a:lnSpc>
                <a:spcPct val="120000"/>
              </a:lnSpc>
              <a:buClrTx/>
              <a:buFont typeface="+mj-lt"/>
              <a:buAutoNum type="alphaUcPeriod"/>
            </a:pPr>
            <a:r>
              <a:rPr lang="zh-CN" altLang="zh-CN" sz="2400" b="0" dirty="0">
                <a:latin typeface="Arial Unicode MS" panose="020B0604020202020204" pitchFamily="34" charset="-122"/>
                <a:ea typeface="黑体" panose="02010609060101010101" pitchFamily="49" charset="-122"/>
              </a:rPr>
              <a:t>进行运行时权限处理时，用户对于权限申请作出响应后，系统会会回调到</a:t>
            </a:r>
            <a:r>
              <a:rPr lang="en-US" altLang="zh-CN" sz="2400" b="0" dirty="0">
                <a:latin typeface="Arial Unicode MS" panose="020B0604020202020204" pitchFamily="34" charset="-122"/>
                <a:ea typeface="黑体" panose="02010609060101010101" pitchFamily="49" charset="-122"/>
              </a:rPr>
              <a:t>onRequestPermissionsResult()</a:t>
            </a:r>
            <a:r>
              <a:rPr lang="zh-CN" altLang="zh-CN" sz="2400" b="0" dirty="0">
                <a:latin typeface="Arial Unicode MS" panose="020B0604020202020204" pitchFamily="34" charset="-122"/>
                <a:ea typeface="黑体" panose="02010609060101010101" pitchFamily="49" charset="-122"/>
              </a:rPr>
              <a:t>方法中对用户的授权结果进行处理。</a:t>
            </a:r>
          </a:p>
          <a:p>
            <a:endParaRPr lang="zh-CN" altLang="en-US" dirty="0">
              <a:latin typeface="Arial Unicode MS" panose="020B0604020202020204" pitchFamily="34" charset="-122"/>
              <a:ea typeface="黑体" panose="02010609060101010101" pitchFamily="49" charset="-122"/>
            </a:endParaRPr>
          </a:p>
        </p:txBody>
      </p:sp>
      <p:sp>
        <p:nvSpPr>
          <p:cNvPr id="3" name="标题 2">
            <a:extLst>
              <a:ext uri="{FF2B5EF4-FFF2-40B4-BE49-F238E27FC236}">
                <a16:creationId xmlns:a16="http://schemas.microsoft.com/office/drawing/2014/main" id="{A290AC71-B7C8-4F6B-9F5F-47D127DF5B79}"/>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397744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7.3.3</a:t>
            </a:r>
            <a:r>
              <a:rPr lang="zh-CN" altLang="en-US" dirty="0"/>
              <a:t>  短消息备份</a:t>
            </a:r>
          </a:p>
        </p:txBody>
      </p:sp>
      <p:pic>
        <p:nvPicPr>
          <p:cNvPr id="1028" name="Picture 4" descr=",">
            <a:extLst>
              <a:ext uri="{FF2B5EF4-FFF2-40B4-BE49-F238E27FC236}">
                <a16:creationId xmlns:a16="http://schemas.microsoft.com/office/drawing/2014/main" id="{C8C06028-03C6-C339-20E3-CBDE05D0D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14" y="1160144"/>
            <a:ext cx="3128990" cy="51644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a:extLst>
              <a:ext uri="{FF2B5EF4-FFF2-40B4-BE49-F238E27FC236}">
                <a16:creationId xmlns:a16="http://schemas.microsoft.com/office/drawing/2014/main" id="{9A6929B2-E494-DE06-7E1F-F275E94D5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447" y="3205890"/>
            <a:ext cx="6181725" cy="30956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7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7.3.3  </a:t>
            </a:r>
            <a:r>
              <a:rPr lang="zh-CN" altLang="en-US" dirty="0"/>
              <a:t>短消息备份</a:t>
            </a:r>
          </a:p>
        </p:txBody>
      </p:sp>
      <p:sp>
        <p:nvSpPr>
          <p:cNvPr id="5" name="矩形 1"/>
          <p:cNvSpPr>
            <a:spLocks noChangeArrowheads="1"/>
          </p:cNvSpPr>
          <p:nvPr/>
        </p:nvSpPr>
        <p:spPr bwMode="auto">
          <a:xfrm>
            <a:off x="615971" y="1333644"/>
            <a:ext cx="2547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0000FF"/>
                </a:solidFill>
                <a:latin typeface="华文新魏" pitchFamily="2" charset="-122"/>
                <a:ea typeface="华文新魏" pitchFamily="2" charset="-122"/>
                <a:cs typeface="Times New Roman" pitchFamily="18" charset="0"/>
              </a:rPr>
              <a:t>(1)</a:t>
            </a:r>
            <a:r>
              <a:rPr lang="zh-CN" altLang="zh-CN" sz="2400" b="1" dirty="0">
                <a:solidFill>
                  <a:srgbClr val="0000FF"/>
                </a:solidFill>
                <a:latin typeface="华文新魏" pitchFamily="2" charset="-122"/>
                <a:ea typeface="华文新魏" pitchFamily="2" charset="-122"/>
                <a:cs typeface="Times New Roman" pitchFamily="18" charset="0"/>
              </a:rPr>
              <a:t>编写</a:t>
            </a:r>
            <a:r>
              <a:rPr lang="en-US" altLang="zh-CN" sz="2400" b="1" dirty="0" err="1">
                <a:solidFill>
                  <a:srgbClr val="0000FF"/>
                </a:solidFill>
                <a:latin typeface="华文新魏" pitchFamily="2" charset="-122"/>
                <a:ea typeface="华文新魏" pitchFamily="2" charset="-122"/>
                <a:cs typeface="Times New Roman" pitchFamily="18" charset="0"/>
              </a:rPr>
              <a:t>SmsInfo</a:t>
            </a:r>
            <a:r>
              <a:rPr lang="zh-CN" altLang="zh-CN" sz="2400" b="1" dirty="0">
                <a:solidFill>
                  <a:srgbClr val="0000FF"/>
                </a:solidFill>
                <a:latin typeface="华文新魏" pitchFamily="2" charset="-122"/>
                <a:ea typeface="华文新魏" pitchFamily="2" charset="-122"/>
                <a:cs typeface="Times New Roman" pitchFamily="18" charset="0"/>
              </a:rPr>
              <a:t>类</a:t>
            </a:r>
            <a:endParaRPr lang="zh-CN" altLang="en-US" sz="2400" dirty="0">
              <a:solidFill>
                <a:srgbClr val="0000FF"/>
              </a:solidFill>
              <a:latin typeface="华文新魏" pitchFamily="2" charset="-122"/>
              <a:ea typeface="华文新魏" pitchFamily="2" charset="-122"/>
              <a:cs typeface="Times New Roman" pitchFamily="18" charset="0"/>
            </a:endParaRPr>
          </a:p>
        </p:txBody>
      </p:sp>
      <p:sp>
        <p:nvSpPr>
          <p:cNvPr id="2" name="Rectangle 1">
            <a:extLst>
              <a:ext uri="{FF2B5EF4-FFF2-40B4-BE49-F238E27FC236}">
                <a16:creationId xmlns:a16="http://schemas.microsoft.com/office/drawing/2014/main" id="{EC218972-0A72-9EB9-DB8D-E5FC2029C889}"/>
              </a:ext>
            </a:extLst>
          </p:cNvPr>
          <p:cNvSpPr>
            <a:spLocks noChangeArrowheads="1"/>
          </p:cNvSpPr>
          <p:nvPr/>
        </p:nvSpPr>
        <p:spPr bwMode="auto">
          <a:xfrm>
            <a:off x="190550" y="1804183"/>
            <a:ext cx="5616624" cy="4524315"/>
          </a:xfrm>
          <a:prstGeom prst="rect">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SmsInfo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_id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//主键</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address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//发送地址</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long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//发送时间</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type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//类型</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body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//内容</a:t>
            </a:r>
            <a:endParaRPr kumimoji="0" lang="en-US"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//构造方法</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SmsInfo(</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_id,String address, String body,</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long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 )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_id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_id;</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address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address;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type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type;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body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body;</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solidFill>
                  <a:srgbClr val="FF0000"/>
                </a:solidFill>
                <a:latin typeface="宋体" panose="02010600030101010101" pitchFamily="2" charset="-122"/>
                <a:ea typeface="宋体" panose="02010600030101010101" pitchFamily="2" charset="-122"/>
              </a:rPr>
              <a:t>    </a:t>
            </a:r>
            <a:r>
              <a:rPr lang="en-US" altLang="zh-CN" sz="1600" dirty="0">
                <a:solidFill>
                  <a:srgbClr val="FF0000"/>
                </a:solidFill>
                <a:latin typeface="宋体" panose="02010600030101010101" pitchFamily="2" charset="-122"/>
                <a:ea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rPr>
              <a:t>。。。。。。其它</a:t>
            </a:r>
            <a:r>
              <a:rPr lang="en-US" altLang="zh-CN" sz="1600" dirty="0">
                <a:solidFill>
                  <a:srgbClr val="FF0000"/>
                </a:solidFill>
                <a:latin typeface="宋体" panose="02010600030101010101" pitchFamily="2" charset="-122"/>
                <a:ea typeface="宋体" panose="02010600030101010101" pitchFamily="2" charset="-122"/>
              </a:rPr>
              <a:t>get</a:t>
            </a:r>
            <a:r>
              <a:rPr lang="zh-CN" altLang="en-US" sz="1600" dirty="0">
                <a:solidFill>
                  <a:srgbClr val="FF0000"/>
                </a:solidFill>
                <a:latin typeface="宋体" panose="02010600030101010101" pitchFamily="2" charset="-122"/>
                <a:ea typeface="宋体" panose="02010600030101010101" pitchFamily="2" charset="-122"/>
              </a:rPr>
              <a:t>方法</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0AA03E6A-5C36-E5D9-86EA-351DB7A7D7CC}"/>
              </a:ext>
            </a:extLst>
          </p:cNvPr>
          <p:cNvSpPr txBox="1"/>
          <p:nvPr/>
        </p:nvSpPr>
        <p:spPr>
          <a:xfrm>
            <a:off x="5876367" y="1803115"/>
            <a:ext cx="6096000" cy="4524315"/>
          </a:xfrm>
          <a:prstGeom prst="rect">
            <a:avLst/>
          </a:prstGeom>
          <a:noFill/>
          <a:ln>
            <a:solidFill>
              <a:schemeClr val="accent1"/>
            </a:solidFill>
          </a:ln>
        </p:spPr>
        <p:txBody>
          <a:bodyPr wrap="square">
            <a:spAutoFit/>
          </a:bodyPr>
          <a:lstStyle/>
          <a:p>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getFormatDate()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Calendar c = Calendar.</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getInstance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c.setTimeInMillis(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Date newDate = c.getTime();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SimpleDateFormat simpleDateFormat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SimpleDateFormat(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"yyyy年MM月dd日 HH:mm:ss"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strDt = simpleDateFormat.format(newDate);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strDt;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getFormatType()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type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"接收到的短信"</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return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"发送出去的短信"</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endParaRPr lang="zh-CN" altLang="en-US" sz="1600" dirty="0"/>
          </a:p>
        </p:txBody>
      </p:sp>
    </p:spTree>
    <p:extLst>
      <p:ext uri="{BB962C8B-B14F-4D97-AF65-F5344CB8AC3E}">
        <p14:creationId xmlns:p14="http://schemas.microsoft.com/office/powerpoint/2010/main" val="360191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1"/>
          <p:cNvSpPr>
            <a:spLocks noChangeArrowheads="1"/>
          </p:cNvSpPr>
          <p:nvPr/>
        </p:nvSpPr>
        <p:spPr bwMode="auto">
          <a:xfrm>
            <a:off x="30252" y="137"/>
            <a:ext cx="5907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0000FF"/>
                </a:solidFill>
                <a:latin typeface="华文新魏" pitchFamily="2" charset="-122"/>
                <a:ea typeface="华文新魏" pitchFamily="2" charset="-122"/>
                <a:cs typeface="Times New Roman" pitchFamily="18" charset="0"/>
              </a:rPr>
              <a:t>(2) </a:t>
            </a:r>
            <a:r>
              <a:rPr lang="zh-CN" altLang="zh-CN" sz="2400" b="1" dirty="0">
                <a:solidFill>
                  <a:srgbClr val="0000FF"/>
                </a:solidFill>
                <a:latin typeface="华文新魏" pitchFamily="2" charset="-122"/>
                <a:ea typeface="华文新魏" pitchFamily="2" charset="-122"/>
                <a:cs typeface="Times New Roman" pitchFamily="18" charset="0"/>
              </a:rPr>
              <a:t>创建</a:t>
            </a:r>
            <a:r>
              <a:rPr lang="en-US" altLang="zh-CN" sz="2400" b="1" dirty="0">
                <a:solidFill>
                  <a:srgbClr val="0000FF"/>
                </a:solidFill>
                <a:latin typeface="华文新魏" pitchFamily="2" charset="-122"/>
                <a:ea typeface="华文新魏" pitchFamily="2" charset="-122"/>
                <a:cs typeface="Times New Roman" pitchFamily="18" charset="0"/>
              </a:rPr>
              <a:t>XML</a:t>
            </a:r>
            <a:r>
              <a:rPr lang="zh-CN" altLang="zh-CN" sz="2400" b="1" dirty="0">
                <a:solidFill>
                  <a:srgbClr val="0000FF"/>
                </a:solidFill>
                <a:latin typeface="华文新魏" pitchFamily="2" charset="-122"/>
                <a:ea typeface="华文新魏" pitchFamily="2" charset="-122"/>
                <a:cs typeface="Times New Roman" pitchFamily="18" charset="0"/>
              </a:rPr>
              <a:t>文件生成类“</a:t>
            </a:r>
            <a:r>
              <a:rPr lang="en-US" altLang="zh-CN" sz="2400" b="1" dirty="0">
                <a:solidFill>
                  <a:srgbClr val="0000FF"/>
                </a:solidFill>
                <a:latin typeface="华文新魏" pitchFamily="2" charset="-122"/>
                <a:ea typeface="华文新魏" pitchFamily="2" charset="-122"/>
                <a:cs typeface="Times New Roman" pitchFamily="18" charset="0"/>
              </a:rPr>
              <a:t>Sms_Xml.java</a:t>
            </a:r>
            <a:r>
              <a:rPr lang="zh-CN" altLang="zh-CN" sz="2400" b="1" dirty="0">
                <a:solidFill>
                  <a:srgbClr val="0000FF"/>
                </a:solidFill>
                <a:latin typeface="华文新魏" pitchFamily="2" charset="-122"/>
                <a:ea typeface="华文新魏" pitchFamily="2" charset="-122"/>
                <a:cs typeface="Times New Roman" pitchFamily="18" charset="0"/>
              </a:rPr>
              <a:t>”</a:t>
            </a:r>
            <a:endParaRPr lang="zh-CN" altLang="en-US" sz="2400" b="1" dirty="0">
              <a:solidFill>
                <a:srgbClr val="0000FF"/>
              </a:solidFill>
              <a:latin typeface="华文新魏" pitchFamily="2" charset="-122"/>
              <a:ea typeface="华文新魏" pitchFamily="2" charset="-122"/>
              <a:cs typeface="Times New Roman" pitchFamily="18" charset="0"/>
            </a:endParaRPr>
          </a:p>
        </p:txBody>
      </p:sp>
      <p:sp>
        <p:nvSpPr>
          <p:cNvPr id="12" name="Rectangle 3">
            <a:extLst>
              <a:ext uri="{FF2B5EF4-FFF2-40B4-BE49-F238E27FC236}">
                <a16:creationId xmlns:a16="http://schemas.microsoft.com/office/drawing/2014/main" id="{531754DE-C396-B62D-90C9-42D41DAB24F1}"/>
              </a:ext>
            </a:extLst>
          </p:cNvPr>
          <p:cNvSpPr>
            <a:spLocks noChangeArrowheads="1"/>
          </p:cNvSpPr>
          <p:nvPr/>
        </p:nvSpPr>
        <p:spPr bwMode="auto">
          <a:xfrm>
            <a:off x="6543537" y="181957"/>
            <a:ext cx="5616624" cy="649408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(SmsInfo info: list)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//构建父节点</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"sms"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serial.attribute(</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info.get_id()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//body部分</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"body"</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serial.text(info.getBody());</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"body"</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//address部分</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"address"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serial.text(info.getAddress());</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"address"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//type部分</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"type"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serial.text(info.getType()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"type"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//date部分</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serial.text(info.getDate() +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//父节点结束</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"sms"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serial.endTag(</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"smss"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serial.endDocument();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fi_out.close();</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e)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.print(e.toString());</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9E74383-14C1-E982-CFDB-0036317BED26}"/>
              </a:ext>
            </a:extLst>
          </p:cNvPr>
          <p:cNvSpPr>
            <a:spLocks noChangeArrowheads="1"/>
          </p:cNvSpPr>
          <p:nvPr/>
        </p:nvSpPr>
        <p:spPr bwMode="auto">
          <a:xfrm>
            <a:off x="190550" y="461802"/>
            <a:ext cx="6724463" cy="406265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Sms_Xml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//将短信保存在</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内部存储或者外部存储，命名为</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mes.xml</a:t>
            </a:r>
            <a:r>
              <a:rPr kumimoji="0" lang="zh-CN" altLang="en-US"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的</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文件下</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beifen_sms(List&lt;SmsInfo&gt; list, Context context)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XmlSerializer serial = Xml.</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newSerializer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//File file = new File(context.getExternalFilesDir(Environment.DIRECTORY_DOCUMENTS),"mex.xml");</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//File file = new File(context.getExternalFilesDir("myFiles"),"mex.xml");</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en-US"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 file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File(context.getFilesDir(),</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"mex.xml"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lang="en-US" altLang="zh-CN" sz="14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FileOutputStream fi_out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FileOutputStream(file);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//初始化序列号器，指定xml数据写入到哪个文件以及编码</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serial.setOutput(fi_out,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serial.startDocument(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//根节点</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serial.startTag(</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"smss"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148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1349" y="9083"/>
            <a:ext cx="3068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0000FF"/>
                </a:solidFill>
                <a:latin typeface="华文新魏" pitchFamily="2" charset="-122"/>
                <a:ea typeface="华文新魏" pitchFamily="2" charset="-122"/>
                <a:cs typeface="Times New Roman" pitchFamily="18" charset="0"/>
              </a:rPr>
              <a:t>(3)  </a:t>
            </a:r>
            <a:r>
              <a:rPr lang="en-US" altLang="zh-CN" sz="2400" b="1" dirty="0" err="1">
                <a:solidFill>
                  <a:srgbClr val="0000FF"/>
                </a:solidFill>
                <a:latin typeface="华文新魏" pitchFamily="2" charset="-122"/>
                <a:ea typeface="华文新魏" pitchFamily="2" charset="-122"/>
                <a:cs typeface="Times New Roman" pitchFamily="18" charset="0"/>
              </a:rPr>
              <a:t>MainActivity</a:t>
            </a:r>
            <a:r>
              <a:rPr lang="zh-CN" altLang="zh-CN" sz="2400" b="1" dirty="0">
                <a:solidFill>
                  <a:srgbClr val="0000FF"/>
                </a:solidFill>
                <a:latin typeface="华文新魏" pitchFamily="2" charset="-122"/>
                <a:ea typeface="华文新魏" pitchFamily="2" charset="-122"/>
                <a:cs typeface="Times New Roman" pitchFamily="18" charset="0"/>
              </a:rPr>
              <a:t>代码</a:t>
            </a:r>
            <a:endParaRPr lang="zh-CN" altLang="en-US" sz="2400" b="1" dirty="0">
              <a:solidFill>
                <a:srgbClr val="0000FF"/>
              </a:solidFill>
              <a:latin typeface="华文新魏" pitchFamily="2" charset="-122"/>
              <a:ea typeface="华文新魏" pitchFamily="2" charset="-122"/>
              <a:cs typeface="Times New Roman" pitchFamily="18" charset="0"/>
            </a:endParaRPr>
          </a:p>
        </p:txBody>
      </p:sp>
      <p:sp>
        <p:nvSpPr>
          <p:cNvPr id="8" name="Rectangle 3">
            <a:extLst>
              <a:ext uri="{FF2B5EF4-FFF2-40B4-BE49-F238E27FC236}">
                <a16:creationId xmlns:a16="http://schemas.microsoft.com/office/drawing/2014/main" id="{8A6E854A-E60B-C6C8-A4CB-CB51ECCB3F67}"/>
              </a:ext>
            </a:extLst>
          </p:cNvPr>
          <p:cNvSpPr>
            <a:spLocks noChangeArrowheads="1"/>
          </p:cNvSpPr>
          <p:nvPr/>
        </p:nvSpPr>
        <p:spPr bwMode="auto">
          <a:xfrm>
            <a:off x="176800" y="470748"/>
            <a:ext cx="5918406" cy="569386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activity_main</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tvSms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(TextView) findViewById(R.id.</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tv_sms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tvDes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(TextView) findViewById(R.id.</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tv_des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ArrayList&lt;SmsInfo&gt;();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//查看短消息</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btnSms_view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(Button) findViewById(R.id.</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btn_sms_view</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btnSms_view</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Button.OnClickListener(){</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askGetSMSPermission();</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//调用方法，申请读权限</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//备份短消息</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btnSms_bck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(Button) findViewById(R.id.</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btn_sms_backup</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btnSms_bck</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view)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"back"</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"onclick"</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askBkSMSPermission();</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0000"/>
                </a:solidFill>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B92AFA8-DC52-EFF7-3ADF-B590ED730508}"/>
              </a:ext>
            </a:extLst>
          </p:cNvPr>
          <p:cNvSpPr>
            <a:spLocks noChangeArrowheads="1"/>
          </p:cNvSpPr>
          <p:nvPr/>
        </p:nvSpPr>
        <p:spPr bwMode="auto">
          <a:xfrm>
            <a:off x="6208704" y="470748"/>
            <a:ext cx="5951191" cy="569386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/*动态权限申请方法,备份短消息*/</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askBkSMSPermission(){</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//1、首先声明一个数组permissions，将需要的权限都放在里面，注意Android11之后分区存储，不需要动态申请</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permissions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String[]{Manifest.permission.</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READ_SMS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Manifest.permission.</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WRITE_EXTERNAL_STORAGE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//2、创建一个mPermissionList，逐个判断哪些权限未授予，未授予的权限存储到mPerrrmissionList中</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List&lt;String&gt; mPermissionList =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//逐个判断你要的权限是否已经通过</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&lt; permissions.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(ContextCompat.</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checkSelfPermission</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permissions[i]) != PackageManager.</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mPermissionList.add(permissions[i]);</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//添加还未授予的权限</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//申请权限</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(mPermissionList.size() &gt;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//有权限没有通过，需要申请</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ActivityCompat.</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requestPermissions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permissions,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"back"</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"已申请读取短消息权限，存储权限"</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backUpSMS();</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3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97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46BDD44-25A6-8A0C-F897-A91099CB57BA}"/>
              </a:ext>
            </a:extLst>
          </p:cNvPr>
          <p:cNvSpPr>
            <a:spLocks noChangeArrowheads="1"/>
          </p:cNvSpPr>
          <p:nvPr/>
        </p:nvSpPr>
        <p:spPr bwMode="auto">
          <a:xfrm>
            <a:off x="0" y="181957"/>
            <a:ext cx="12071871"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/*备份短消息并提示*/</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backUpSMS(){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Uri uri = Uri.</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"content://sms/"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//获取系统信息的uri</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//获取ContentResolver对象</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ContentResolver resolver=getContentResolver();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//通过ContentResolver对象查询系统短信</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cursor = resolver.query(uri,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"_id"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a:ln>
                  <a:noFill/>
                </a:ln>
                <a:solidFill>
                  <a:srgbClr val="008000"/>
                </a:solidFill>
                <a:effectLst/>
                <a:latin typeface="宋体" panose="02010600030101010101" pitchFamily="2" charset="-122"/>
                <a:ea typeface="宋体" panose="02010600030101010101" pitchFamily="2" charset="-122"/>
              </a:rPr>
              <a:t>address"</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body"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"type"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&amp;&amp; cursor.getCount() &gt;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//tvDes.setVisibility(View.VISIBLE);</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.clear();</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//清除集合中的数据</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text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//清空text中原有的数据</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(cursor.moveToNext())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_id = cursor.getInt(</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address = cursor.getString(</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body = cursor.getString(</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cursor.getInt(</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long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date=cursor.getLong(</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SmsInfo smsInfo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SmsInfo(_id, address, body,type,date);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.add(smsInfo);</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cursor.close();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Sms_Xml.</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beifen_sms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makeText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"备份短消息完毕，请查看"</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,Toast.</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LENGTH_SHORT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).show();</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04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1"/>
          <p:cNvSpPr>
            <a:spLocks noChangeArrowheads="1"/>
          </p:cNvSpPr>
          <p:nvPr/>
        </p:nvSpPr>
        <p:spPr bwMode="auto">
          <a:xfrm>
            <a:off x="501650" y="116632"/>
            <a:ext cx="1958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0000FF"/>
                </a:solidFill>
                <a:latin typeface="华文新魏" pitchFamily="2" charset="-122"/>
                <a:ea typeface="华文新魏" pitchFamily="2" charset="-122"/>
                <a:cs typeface="Times New Roman" pitchFamily="18" charset="0"/>
              </a:rPr>
              <a:t>(4) </a:t>
            </a:r>
            <a:r>
              <a:rPr lang="en-US" altLang="zh-CN" sz="2400" b="1" dirty="0">
                <a:solidFill>
                  <a:srgbClr val="0000FF"/>
                </a:solidFill>
                <a:latin typeface="华文新魏" pitchFamily="2" charset="-122"/>
                <a:ea typeface="华文新魏" pitchFamily="2" charset="-122"/>
                <a:cs typeface="Times New Roman" pitchFamily="18" charset="0"/>
              </a:rPr>
              <a:t> </a:t>
            </a:r>
            <a:r>
              <a:rPr lang="zh-CN" altLang="en-US" sz="2400" b="1" dirty="0">
                <a:solidFill>
                  <a:srgbClr val="0000FF"/>
                </a:solidFill>
                <a:latin typeface="华文新魏" pitchFamily="2" charset="-122"/>
                <a:ea typeface="华文新魏" pitchFamily="2" charset="-122"/>
                <a:cs typeface="Times New Roman" pitchFamily="18" charset="0"/>
              </a:rPr>
              <a:t>添加权限</a:t>
            </a:r>
            <a:endParaRPr lang="zh-CN" altLang="en-US" sz="2400" dirty="0">
              <a:solidFill>
                <a:srgbClr val="0000FF"/>
              </a:solidFill>
              <a:latin typeface="华文新魏" pitchFamily="2" charset="-122"/>
              <a:ea typeface="华文新魏" pitchFamily="2" charset="-122"/>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783084820"/>
              </p:ext>
            </p:extLst>
          </p:nvPr>
        </p:nvGraphicFramePr>
        <p:xfrm>
          <a:off x="2709242" y="143607"/>
          <a:ext cx="9481171" cy="1176709"/>
        </p:xfrm>
        <a:graphic>
          <a:graphicData uri="http://schemas.openxmlformats.org/drawingml/2006/table">
            <a:tbl>
              <a:tblPr firstRow="1" firstCol="1" bandRow="1">
                <a:tableStyleId>{5C22544A-7EE6-4342-B048-85BDC9FD1C3A}</a:tableStyleId>
              </a:tblPr>
              <a:tblGrid>
                <a:gridCol w="9481171">
                  <a:extLst>
                    <a:ext uri="{9D8B030D-6E8A-4147-A177-3AD203B41FA5}">
                      <a16:colId xmlns:a16="http://schemas.microsoft.com/office/drawing/2014/main" val="20000"/>
                    </a:ext>
                  </a:extLst>
                </a:gridCol>
              </a:tblGrid>
              <a:tr h="1176709">
                <a:tc>
                  <a:txBody>
                    <a:bodyPr/>
                    <a:lstStyle/>
                    <a:p>
                      <a:r>
                        <a:rPr lang="en-US" altLang="zh-CN" sz="2000" b="1" kern="1200" dirty="0">
                          <a:solidFill>
                            <a:schemeClr val="tx1"/>
                          </a:solidFill>
                          <a:effectLst/>
                          <a:latin typeface="+mn-lt"/>
                          <a:ea typeface="+mn-ea"/>
                          <a:cs typeface="+mn-cs"/>
                        </a:rPr>
                        <a:t>&lt;uses-permission </a:t>
                      </a:r>
                      <a:r>
                        <a:rPr lang="en-US" altLang="zh-CN" sz="2000" b="1" kern="1200" dirty="0" err="1">
                          <a:solidFill>
                            <a:schemeClr val="tx1"/>
                          </a:solidFill>
                          <a:effectLst/>
                          <a:latin typeface="+mn-lt"/>
                          <a:ea typeface="+mn-ea"/>
                          <a:cs typeface="+mn-cs"/>
                        </a:rPr>
                        <a:t>android:name</a:t>
                      </a:r>
                      <a:r>
                        <a:rPr lang="en-US" altLang="zh-CN" sz="2000" b="1" kern="1200" dirty="0">
                          <a:solidFill>
                            <a:schemeClr val="tx1"/>
                          </a:solidFill>
                          <a:effectLst/>
                          <a:latin typeface="+mn-lt"/>
                          <a:ea typeface="+mn-ea"/>
                          <a:cs typeface="+mn-cs"/>
                        </a:rPr>
                        <a:t>="</a:t>
                      </a:r>
                      <a:r>
                        <a:rPr lang="en-US" altLang="zh-CN" sz="2000" b="1" kern="1200" dirty="0" err="1">
                          <a:solidFill>
                            <a:schemeClr val="tx1"/>
                          </a:solidFill>
                          <a:effectLst/>
                          <a:latin typeface="+mn-lt"/>
                          <a:ea typeface="+mn-ea"/>
                          <a:cs typeface="+mn-cs"/>
                        </a:rPr>
                        <a:t>android.permission.READ_SMS</a:t>
                      </a:r>
                      <a:r>
                        <a:rPr lang="en-US" altLang="zh-CN" sz="2000" b="1" kern="1200" dirty="0">
                          <a:solidFill>
                            <a:schemeClr val="tx1"/>
                          </a:solidFill>
                          <a:effectLst/>
                          <a:latin typeface="+mn-lt"/>
                          <a:ea typeface="+mn-ea"/>
                          <a:cs typeface="+mn-cs"/>
                        </a:rPr>
                        <a:t>" /&gt;</a:t>
                      </a:r>
                      <a:endParaRPr lang="zh-CN" altLang="zh-CN" sz="2000" b="1" kern="1200" dirty="0">
                        <a:solidFill>
                          <a:schemeClr val="tx1"/>
                        </a:solidFill>
                        <a:effectLst/>
                        <a:latin typeface="+mn-lt"/>
                        <a:ea typeface="+mn-ea"/>
                        <a:cs typeface="+mn-cs"/>
                      </a:endParaRPr>
                    </a:p>
                    <a:p>
                      <a:r>
                        <a:rPr lang="en-US" altLang="zh-CN" sz="2000" b="1" kern="1200" dirty="0">
                          <a:solidFill>
                            <a:schemeClr val="tx1"/>
                          </a:solidFill>
                          <a:effectLst/>
                          <a:latin typeface="+mn-lt"/>
                          <a:ea typeface="+mn-ea"/>
                          <a:cs typeface="+mn-cs"/>
                        </a:rPr>
                        <a:t>&lt;uses-permission </a:t>
                      </a:r>
                      <a:r>
                        <a:rPr lang="en-US" altLang="zh-CN" sz="2000" b="1" kern="1200" dirty="0" err="1">
                          <a:solidFill>
                            <a:schemeClr val="tx1"/>
                          </a:solidFill>
                          <a:effectLst/>
                          <a:latin typeface="+mn-lt"/>
                          <a:ea typeface="+mn-ea"/>
                          <a:cs typeface="+mn-cs"/>
                        </a:rPr>
                        <a:t>android:name</a:t>
                      </a:r>
                      <a:r>
                        <a:rPr lang="en-US" altLang="zh-CN" sz="2000" b="1" kern="1200" dirty="0">
                          <a:solidFill>
                            <a:schemeClr val="tx1"/>
                          </a:solidFill>
                          <a:effectLst/>
                          <a:latin typeface="+mn-lt"/>
                          <a:ea typeface="+mn-ea"/>
                          <a:cs typeface="+mn-cs"/>
                        </a:rPr>
                        <a:t>="</a:t>
                      </a:r>
                      <a:r>
                        <a:rPr lang="en-US" altLang="zh-CN" sz="2000" b="1" kern="1200" dirty="0" err="1">
                          <a:solidFill>
                            <a:schemeClr val="tx1"/>
                          </a:solidFill>
                          <a:effectLst/>
                          <a:latin typeface="+mn-lt"/>
                          <a:ea typeface="+mn-ea"/>
                          <a:cs typeface="+mn-cs"/>
                        </a:rPr>
                        <a:t>android.permission.WRITE_EXTERNAL_STORAGE</a:t>
                      </a:r>
                      <a:r>
                        <a:rPr lang="en-US" altLang="zh-CN" sz="2000" b="1" kern="1200" dirty="0">
                          <a:solidFill>
                            <a:schemeClr val="tx1"/>
                          </a:solidFill>
                          <a:effectLst/>
                          <a:latin typeface="+mn-lt"/>
                          <a:ea typeface="+mn-ea"/>
                          <a:cs typeface="+mn-cs"/>
                        </a:rPr>
                        <a:t>"/&gt;</a:t>
                      </a:r>
                      <a:endParaRPr lang="zh-CN" altLang="zh-CN" sz="2000" b="1" kern="1200" dirty="0">
                        <a:solidFill>
                          <a:schemeClr val="tx1"/>
                        </a:solidFill>
                        <a:effectLst/>
                        <a:latin typeface="+mn-lt"/>
                        <a:ea typeface="+mn-ea"/>
                        <a:cs typeface="+mn-cs"/>
                      </a:endParaRPr>
                    </a:p>
                  </a:txBody>
                  <a:tcPr marL="68581" marR="68581" marT="0" marB="0">
                    <a:solidFill>
                      <a:schemeClr val="bg1"/>
                    </a:solidFill>
                  </a:tcPr>
                </a:tc>
                <a:extLst>
                  <a:ext uri="{0D108BD9-81ED-4DB2-BD59-A6C34878D82A}">
                    <a16:rowId xmlns:a16="http://schemas.microsoft.com/office/drawing/2014/main" val="10000"/>
                  </a:ext>
                </a:extLst>
              </a:tr>
            </a:tbl>
          </a:graphicData>
        </a:graphic>
      </p:graphicFrame>
      <p:sp>
        <p:nvSpPr>
          <p:cNvPr id="8" name="矩形 3"/>
          <p:cNvSpPr>
            <a:spLocks noChangeArrowheads="1"/>
          </p:cNvSpPr>
          <p:nvPr/>
        </p:nvSpPr>
        <p:spPr bwMode="auto">
          <a:xfrm>
            <a:off x="2725854" y="1484784"/>
            <a:ext cx="8337904" cy="424731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a:ea typeface="华文新魏" pitchFamily="2" charset="-122"/>
              </a:rPr>
              <a:t>&lt;?xml version='1.0' encoding='utf-8' standalone='yes' ?&gt;</a:t>
            </a:r>
            <a:endParaRPr lang="zh-CN" altLang="zh-CN" b="1" dirty="0">
              <a:ea typeface="华文新魏" pitchFamily="2" charset="-122"/>
            </a:endParaRPr>
          </a:p>
          <a:p>
            <a:r>
              <a:rPr lang="en-US" altLang="zh-CN" b="1" dirty="0">
                <a:ea typeface="华文新魏" pitchFamily="2" charset="-122"/>
              </a:rPr>
              <a:t>&lt;</a:t>
            </a:r>
            <a:r>
              <a:rPr lang="en-US" altLang="zh-CN" b="1" dirty="0" err="1">
                <a:ea typeface="华文新魏" pitchFamily="2" charset="-122"/>
              </a:rPr>
              <a:t>smss</a:t>
            </a:r>
            <a:r>
              <a:rPr lang="en-US" altLang="zh-CN" b="1" dirty="0">
                <a:ea typeface="华文新魏" pitchFamily="2" charset="-122"/>
              </a:rPr>
              <a:t>&gt;</a:t>
            </a:r>
            <a:endParaRPr lang="zh-CN" altLang="zh-CN" b="1" dirty="0">
              <a:ea typeface="华文新魏" pitchFamily="2" charset="-122"/>
            </a:endParaRPr>
          </a:p>
          <a:p>
            <a:r>
              <a:rPr lang="en-US" altLang="zh-CN" b="1" dirty="0">
                <a:ea typeface="华文新魏" pitchFamily="2" charset="-122"/>
              </a:rPr>
              <a:t>	&lt;</a:t>
            </a:r>
            <a:r>
              <a:rPr lang="en-US" altLang="zh-CN" b="1" dirty="0" err="1">
                <a:ea typeface="华文新魏" pitchFamily="2" charset="-122"/>
              </a:rPr>
              <a:t>sms</a:t>
            </a:r>
            <a:r>
              <a:rPr lang="en-US" altLang="zh-CN" b="1" dirty="0">
                <a:ea typeface="华文新魏" pitchFamily="2" charset="-122"/>
              </a:rPr>
              <a:t> id="0"&gt;</a:t>
            </a:r>
            <a:endParaRPr lang="zh-CN" altLang="zh-CN" b="1" dirty="0">
              <a:ea typeface="华文新魏" pitchFamily="2" charset="-122"/>
            </a:endParaRPr>
          </a:p>
          <a:p>
            <a:r>
              <a:rPr lang="en-US" altLang="zh-CN" b="1" dirty="0">
                <a:ea typeface="华文新魏" pitchFamily="2" charset="-122"/>
              </a:rPr>
              <a:t>		&lt;body&gt;Upper&lt;/body&gt;</a:t>
            </a:r>
            <a:endParaRPr lang="zh-CN" altLang="zh-CN" b="1" dirty="0">
              <a:ea typeface="华文新魏" pitchFamily="2" charset="-122"/>
            </a:endParaRPr>
          </a:p>
          <a:p>
            <a:r>
              <a:rPr lang="en-US" altLang="zh-CN" b="1" dirty="0">
                <a:ea typeface="华文新魏" pitchFamily="2" charset="-122"/>
              </a:rPr>
              <a:t>		&lt;address&gt;897-89&lt;/address&gt;</a:t>
            </a:r>
            <a:endParaRPr lang="zh-CN" altLang="zh-CN" b="1" dirty="0">
              <a:ea typeface="华文新魏" pitchFamily="2" charset="-122"/>
            </a:endParaRPr>
          </a:p>
          <a:p>
            <a:r>
              <a:rPr lang="en-US" altLang="zh-CN" b="1" dirty="0">
                <a:ea typeface="华文新魏" pitchFamily="2" charset="-122"/>
              </a:rPr>
              <a:t>		&lt;type&gt;2&lt;/type&gt;</a:t>
            </a:r>
            <a:endParaRPr lang="zh-CN" altLang="zh-CN" b="1" dirty="0">
              <a:ea typeface="华文新魏" pitchFamily="2" charset="-122"/>
            </a:endParaRPr>
          </a:p>
          <a:p>
            <a:r>
              <a:rPr lang="en-US" altLang="zh-CN" b="1" dirty="0">
                <a:ea typeface="华文新魏" pitchFamily="2" charset="-122"/>
              </a:rPr>
              <a:t>		&lt;date&gt;1500269244758&lt;/date&gt;</a:t>
            </a:r>
            <a:endParaRPr lang="zh-CN" altLang="zh-CN" b="1" dirty="0">
              <a:ea typeface="华文新魏" pitchFamily="2" charset="-122"/>
            </a:endParaRPr>
          </a:p>
          <a:p>
            <a:r>
              <a:rPr lang="en-US" altLang="zh-CN" b="1" dirty="0">
                <a:ea typeface="华文新魏" pitchFamily="2" charset="-122"/>
              </a:rPr>
              <a:t>	&lt;/</a:t>
            </a:r>
            <a:r>
              <a:rPr lang="en-US" altLang="zh-CN" b="1" dirty="0" err="1">
                <a:ea typeface="华文新魏" pitchFamily="2" charset="-122"/>
              </a:rPr>
              <a:t>sms</a:t>
            </a:r>
            <a:r>
              <a:rPr lang="en-US" altLang="zh-CN" b="1" dirty="0">
                <a:ea typeface="华文新魏" pitchFamily="2" charset="-122"/>
              </a:rPr>
              <a:t>&gt;</a:t>
            </a:r>
            <a:endParaRPr lang="zh-CN" altLang="zh-CN" b="1" dirty="0">
              <a:ea typeface="华文新魏" pitchFamily="2" charset="-122"/>
            </a:endParaRPr>
          </a:p>
          <a:p>
            <a:r>
              <a:rPr lang="en-US" altLang="zh-CN" b="1" dirty="0">
                <a:ea typeface="华文新魏" pitchFamily="2" charset="-122"/>
              </a:rPr>
              <a:t>	&lt;</a:t>
            </a:r>
            <a:r>
              <a:rPr lang="en-US" altLang="zh-CN" b="1" dirty="0" err="1">
                <a:ea typeface="华文新魏" pitchFamily="2" charset="-122"/>
              </a:rPr>
              <a:t>sms</a:t>
            </a:r>
            <a:r>
              <a:rPr lang="en-US" altLang="zh-CN" b="1" dirty="0">
                <a:ea typeface="华文新魏" pitchFamily="2" charset="-122"/>
              </a:rPr>
              <a:t> id="0"&gt;</a:t>
            </a:r>
            <a:endParaRPr lang="zh-CN" altLang="zh-CN" b="1" dirty="0">
              <a:ea typeface="华文新魏" pitchFamily="2" charset="-122"/>
            </a:endParaRPr>
          </a:p>
          <a:p>
            <a:r>
              <a:rPr lang="en-US" altLang="zh-CN" b="1" dirty="0">
                <a:ea typeface="华文新魏" pitchFamily="2" charset="-122"/>
              </a:rPr>
              <a:t>		&lt;body&gt;12121&lt;/body&gt;</a:t>
            </a:r>
            <a:endParaRPr lang="zh-CN" altLang="zh-CN" b="1" dirty="0">
              <a:ea typeface="华文新魏" pitchFamily="2" charset="-122"/>
            </a:endParaRPr>
          </a:p>
          <a:p>
            <a:r>
              <a:rPr lang="en-US" altLang="zh-CN" b="1" dirty="0">
                <a:ea typeface="华文新魏" pitchFamily="2" charset="-122"/>
              </a:rPr>
              <a:t>		&lt;address&gt;1 234-567-8&lt;/address&gt;</a:t>
            </a:r>
            <a:endParaRPr lang="zh-CN" altLang="zh-CN" b="1" dirty="0">
              <a:ea typeface="华文新魏" pitchFamily="2" charset="-122"/>
            </a:endParaRPr>
          </a:p>
          <a:p>
            <a:r>
              <a:rPr lang="en-US" altLang="zh-CN" b="1" dirty="0">
                <a:ea typeface="华文新魏" pitchFamily="2" charset="-122"/>
              </a:rPr>
              <a:t>		&lt;type&gt;2&lt;/type&gt;</a:t>
            </a:r>
            <a:endParaRPr lang="zh-CN" altLang="zh-CN" b="1" dirty="0">
              <a:ea typeface="华文新魏" pitchFamily="2" charset="-122"/>
            </a:endParaRPr>
          </a:p>
          <a:p>
            <a:r>
              <a:rPr lang="en-US" altLang="zh-CN" b="1" dirty="0">
                <a:ea typeface="华文新魏" pitchFamily="2" charset="-122"/>
              </a:rPr>
              <a:t>		&lt;date&gt;1500269178055&lt;/date&gt;</a:t>
            </a:r>
            <a:endParaRPr lang="zh-CN" altLang="zh-CN" b="1" dirty="0">
              <a:ea typeface="华文新魏" pitchFamily="2" charset="-122"/>
            </a:endParaRPr>
          </a:p>
          <a:p>
            <a:r>
              <a:rPr lang="en-US" altLang="zh-CN" b="1" dirty="0">
                <a:ea typeface="华文新魏" pitchFamily="2" charset="-122"/>
              </a:rPr>
              <a:t>	&lt;/</a:t>
            </a:r>
            <a:r>
              <a:rPr lang="en-US" altLang="zh-CN" b="1" dirty="0" err="1">
                <a:ea typeface="华文新魏" pitchFamily="2" charset="-122"/>
              </a:rPr>
              <a:t>sms</a:t>
            </a:r>
            <a:r>
              <a:rPr lang="en-US" altLang="zh-CN" b="1" dirty="0">
                <a:ea typeface="华文新魏" pitchFamily="2" charset="-122"/>
              </a:rPr>
              <a:t>&gt;</a:t>
            </a:r>
            <a:endParaRPr lang="zh-CN" altLang="zh-CN" b="1" dirty="0">
              <a:ea typeface="华文新魏" pitchFamily="2" charset="-122"/>
            </a:endParaRPr>
          </a:p>
          <a:p>
            <a:r>
              <a:rPr lang="en-US" altLang="zh-CN" b="1" dirty="0">
                <a:ea typeface="华文新魏" pitchFamily="2" charset="-122"/>
              </a:rPr>
              <a:t>&lt;/</a:t>
            </a:r>
            <a:r>
              <a:rPr lang="en-US" altLang="zh-CN" b="1" dirty="0" err="1">
                <a:ea typeface="华文新魏" pitchFamily="2" charset="-122"/>
              </a:rPr>
              <a:t>smss</a:t>
            </a:r>
            <a:r>
              <a:rPr lang="en-US" altLang="zh-CN" b="1" dirty="0">
                <a:ea typeface="华文新魏" pitchFamily="2" charset="-122"/>
              </a:rPr>
              <a:t>&gt;</a:t>
            </a:r>
            <a:endParaRPr lang="zh-CN" altLang="en-US" b="1" dirty="0">
              <a:ea typeface="华文新魏" pitchFamily="2" charset="-122"/>
            </a:endParaRPr>
          </a:p>
        </p:txBody>
      </p:sp>
      <p:sp>
        <p:nvSpPr>
          <p:cNvPr id="9" name="矩形 5"/>
          <p:cNvSpPr>
            <a:spLocks noChangeArrowheads="1"/>
          </p:cNvSpPr>
          <p:nvPr/>
        </p:nvSpPr>
        <p:spPr bwMode="auto">
          <a:xfrm>
            <a:off x="475978" y="1320316"/>
            <a:ext cx="1884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0000FF"/>
                </a:solidFill>
                <a:latin typeface="华文新魏" pitchFamily="2" charset="-122"/>
                <a:ea typeface="华文新魏" pitchFamily="2" charset="-122"/>
                <a:cs typeface="Times New Roman" pitchFamily="18" charset="0"/>
              </a:rPr>
              <a:t>(5) </a:t>
            </a:r>
            <a:r>
              <a:rPr lang="zh-CN" altLang="zh-CN" sz="2400" b="1" dirty="0">
                <a:solidFill>
                  <a:srgbClr val="0000FF"/>
                </a:solidFill>
                <a:latin typeface="华文新魏" pitchFamily="2" charset="-122"/>
                <a:ea typeface="华文新魏" pitchFamily="2" charset="-122"/>
                <a:cs typeface="Times New Roman" pitchFamily="18" charset="0"/>
              </a:rPr>
              <a:t>运行程序</a:t>
            </a:r>
            <a:endParaRPr lang="zh-CN" altLang="en-US" sz="2400" dirty="0">
              <a:solidFill>
                <a:srgbClr val="0000FF"/>
              </a:solidFill>
              <a:latin typeface="华文新魏" pitchFamily="2" charset="-122"/>
              <a:ea typeface="华文新魏" pitchFamily="2" charset="-122"/>
              <a:cs typeface="Times New Roman" pitchFamily="18" charset="0"/>
            </a:endParaRPr>
          </a:p>
        </p:txBody>
      </p:sp>
    </p:spTree>
    <p:extLst>
      <p:ext uri="{BB962C8B-B14F-4D97-AF65-F5344CB8AC3E}">
        <p14:creationId xmlns:p14="http://schemas.microsoft.com/office/powerpoint/2010/main" val="126841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24D737-C25A-4D7A-A3C8-50AE4E3A22A2}"/>
              </a:ext>
            </a:extLst>
          </p:cNvPr>
          <p:cNvSpPr>
            <a:spLocks noGrp="1"/>
          </p:cNvSpPr>
          <p:nvPr>
            <p:ph idx="1"/>
          </p:nvPr>
        </p:nvSpPr>
        <p:spPr/>
        <p:txBody>
          <a:bodyPr>
            <a:normAutofit lnSpcReduction="10000"/>
          </a:bodyPr>
          <a:lstStyle/>
          <a:p>
            <a:r>
              <a:rPr lang="en-US" altLang="zh-CN" dirty="0"/>
              <a:t>Android</a:t>
            </a:r>
            <a:r>
              <a:rPr lang="zh-CN" altLang="en-US" dirty="0"/>
              <a:t>系统为多媒体提供了相应的</a:t>
            </a:r>
            <a:r>
              <a:rPr lang="en-US" altLang="zh-CN" dirty="0"/>
              <a:t>ContentProvider</a:t>
            </a:r>
            <a:r>
              <a:rPr lang="zh-CN" altLang="en-US" dirty="0"/>
              <a:t>的</a:t>
            </a:r>
            <a:r>
              <a:rPr lang="en-US" altLang="zh-CN" dirty="0"/>
              <a:t>Uri</a:t>
            </a:r>
            <a:r>
              <a:rPr lang="zh-CN" altLang="en-US" dirty="0"/>
              <a:t>：</a:t>
            </a:r>
          </a:p>
          <a:p>
            <a:pPr lvl="1"/>
            <a:r>
              <a:rPr lang="en-US" altLang="zh-CN" dirty="0"/>
              <a:t>MediaStore.</a:t>
            </a:r>
            <a:r>
              <a:rPr lang="en-US" altLang="zh-CN" b="1" dirty="0">
                <a:solidFill>
                  <a:srgbClr val="C00000"/>
                </a:solidFill>
              </a:rPr>
              <a:t>Audio</a:t>
            </a:r>
            <a:r>
              <a:rPr lang="en-US" altLang="zh-CN" dirty="0"/>
              <a:t>.Media.EXTERNAL_CONTENT_URI</a:t>
            </a:r>
            <a:r>
              <a:rPr lang="zh-CN" altLang="en-US" dirty="0"/>
              <a:t>：存储在外部存储中的音频文件的</a:t>
            </a:r>
            <a:r>
              <a:rPr lang="en-US" altLang="zh-CN" dirty="0"/>
              <a:t>Uri</a:t>
            </a:r>
          </a:p>
          <a:p>
            <a:pPr lvl="1"/>
            <a:r>
              <a:rPr lang="en-US" altLang="zh-CN" dirty="0"/>
              <a:t>MediaStore.</a:t>
            </a:r>
            <a:r>
              <a:rPr lang="en-US" altLang="zh-CN" b="1" dirty="0">
                <a:solidFill>
                  <a:srgbClr val="C00000"/>
                </a:solidFill>
              </a:rPr>
              <a:t>Audio</a:t>
            </a:r>
            <a:r>
              <a:rPr lang="en-US" altLang="zh-CN" dirty="0"/>
              <a:t>.Media.INTERNAL_CONTENT_URI</a:t>
            </a:r>
            <a:r>
              <a:rPr lang="zh-CN" altLang="en-US" dirty="0"/>
              <a:t>：存储在内部存储中的音频文件的</a:t>
            </a:r>
            <a:r>
              <a:rPr lang="en-US" altLang="zh-CN" dirty="0"/>
              <a:t>Uri</a:t>
            </a:r>
          </a:p>
          <a:p>
            <a:pPr lvl="1"/>
            <a:r>
              <a:rPr lang="en-US" altLang="zh-CN" dirty="0" err="1"/>
              <a:t>MediaStore.</a:t>
            </a:r>
            <a:r>
              <a:rPr lang="en-US" altLang="zh-CN" b="1" dirty="0" err="1">
                <a:solidFill>
                  <a:srgbClr val="C00000"/>
                </a:solidFill>
              </a:rPr>
              <a:t>Images</a:t>
            </a:r>
            <a:r>
              <a:rPr lang="en-US" altLang="zh-CN" dirty="0" err="1"/>
              <a:t>.Media.EXTERNAL_CONTENT_URI</a:t>
            </a:r>
            <a:r>
              <a:rPr lang="zh-CN" altLang="en-US" dirty="0"/>
              <a:t>：存储在外部存储中的图片文件的</a:t>
            </a:r>
            <a:r>
              <a:rPr lang="en-US" altLang="zh-CN" dirty="0"/>
              <a:t>Uri</a:t>
            </a:r>
          </a:p>
          <a:p>
            <a:pPr lvl="1"/>
            <a:r>
              <a:rPr lang="en-US" altLang="zh-CN" dirty="0" err="1"/>
              <a:t>MediaStore.</a:t>
            </a:r>
            <a:r>
              <a:rPr lang="en-US" altLang="zh-CN" b="1" dirty="0" err="1">
                <a:solidFill>
                  <a:srgbClr val="C00000"/>
                </a:solidFill>
              </a:rPr>
              <a:t>Images</a:t>
            </a:r>
            <a:r>
              <a:rPr lang="en-US" altLang="zh-CN" dirty="0" err="1"/>
              <a:t>.Media.INTERNAL_CONTENT_URI</a:t>
            </a:r>
            <a:r>
              <a:rPr lang="zh-CN" altLang="en-US" dirty="0"/>
              <a:t>：存储在内部存储中的图片文件的</a:t>
            </a:r>
            <a:r>
              <a:rPr lang="en-US" altLang="zh-CN" dirty="0"/>
              <a:t>Uri</a:t>
            </a:r>
          </a:p>
          <a:p>
            <a:pPr lvl="1"/>
            <a:r>
              <a:rPr lang="en-US" altLang="zh-CN" dirty="0" err="1"/>
              <a:t>MediaStore.</a:t>
            </a:r>
            <a:r>
              <a:rPr lang="en-US" altLang="zh-CN" b="1" dirty="0" err="1">
                <a:solidFill>
                  <a:srgbClr val="C00000"/>
                </a:solidFill>
              </a:rPr>
              <a:t>Video</a:t>
            </a:r>
            <a:r>
              <a:rPr lang="en-US" altLang="zh-CN" dirty="0" err="1"/>
              <a:t>.Media.EXTERNAL_CONTENT_URI</a:t>
            </a:r>
            <a:r>
              <a:rPr lang="zh-CN" altLang="en-US" dirty="0"/>
              <a:t>：存储在外部存储中的视频文件的</a:t>
            </a:r>
            <a:r>
              <a:rPr lang="en-US" altLang="zh-CN" dirty="0"/>
              <a:t>Uri</a:t>
            </a:r>
          </a:p>
          <a:p>
            <a:pPr lvl="1"/>
            <a:r>
              <a:rPr lang="en-US" altLang="zh-CN" dirty="0" err="1"/>
              <a:t>MediaStore.</a:t>
            </a:r>
            <a:r>
              <a:rPr lang="en-US" altLang="zh-CN" b="1" dirty="0" err="1">
                <a:solidFill>
                  <a:srgbClr val="C00000"/>
                </a:solidFill>
              </a:rPr>
              <a:t>Video</a:t>
            </a:r>
            <a:r>
              <a:rPr lang="en-US" altLang="zh-CN" dirty="0" err="1"/>
              <a:t>.Media</a:t>
            </a:r>
            <a:r>
              <a:rPr lang="en-US" altLang="zh-CN" dirty="0"/>
              <a:t>. INTERNAL_CONTENT_URI</a:t>
            </a:r>
            <a:r>
              <a:rPr lang="zh-CN" altLang="en-US" dirty="0"/>
              <a:t>：存储在内部存储中的视频文件的</a:t>
            </a:r>
            <a:r>
              <a:rPr lang="en-US" altLang="zh-CN" dirty="0"/>
              <a:t>Uri</a:t>
            </a:r>
          </a:p>
        </p:txBody>
      </p:sp>
      <p:sp>
        <p:nvSpPr>
          <p:cNvPr id="3" name="标题 2">
            <a:extLst>
              <a:ext uri="{FF2B5EF4-FFF2-40B4-BE49-F238E27FC236}">
                <a16:creationId xmlns:a16="http://schemas.microsoft.com/office/drawing/2014/main" id="{F8D96174-F6AB-42F0-88D6-249146E4E95E}"/>
              </a:ext>
            </a:extLst>
          </p:cNvPr>
          <p:cNvSpPr>
            <a:spLocks noGrp="1"/>
          </p:cNvSpPr>
          <p:nvPr>
            <p:ph type="title"/>
          </p:nvPr>
        </p:nvSpPr>
        <p:spPr/>
        <p:txBody>
          <a:bodyPr>
            <a:normAutofit/>
          </a:bodyPr>
          <a:lstStyle/>
          <a:p>
            <a:r>
              <a:rPr kumimoji="0" lang="zh-CN" altLang="en-US" sz="36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rPr>
              <a:t>管理系统的</a:t>
            </a:r>
            <a:r>
              <a:rPr lang="zh-CN" altLang="en-US" sz="3600" b="1" dirty="0">
                <a:solidFill>
                  <a:schemeClr val="tx1"/>
                </a:solidFill>
                <a:latin typeface="Adobe 宋体 Std L" pitchFamily="18" charset="-122"/>
                <a:ea typeface="Adobe 宋体 Std L" pitchFamily="18" charset="-122"/>
                <a:cs typeface="华文细黑" pitchFamily="2" charset="-122"/>
              </a:rPr>
              <a:t>多媒体</a:t>
            </a:r>
            <a:endParaRPr lang="zh-CN" altLang="en-US" dirty="0">
              <a:solidFill>
                <a:schemeClr val="tx1"/>
              </a:solidFill>
            </a:endParaRPr>
          </a:p>
        </p:txBody>
      </p:sp>
    </p:spTree>
    <p:extLst>
      <p:ext uri="{BB962C8B-B14F-4D97-AF65-F5344CB8AC3E}">
        <p14:creationId xmlns:p14="http://schemas.microsoft.com/office/powerpoint/2010/main" val="17962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1DA2FF-144E-2D77-5CC0-0D4A839B6DB0}"/>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A77F1C35-DF1C-1448-E984-E7EF9524AFA8}"/>
              </a:ext>
            </a:extLst>
          </p:cNvPr>
          <p:cNvSpPr>
            <a:spLocks noGrp="1"/>
          </p:cNvSpPr>
          <p:nvPr>
            <p:ph type="title"/>
          </p:nvPr>
        </p:nvSpPr>
        <p:spPr/>
        <p:txBody>
          <a:bodyPr>
            <a:normAutofit/>
          </a:bodyPr>
          <a:lstStyle/>
          <a:p>
            <a:r>
              <a:rPr lang="zh-CN" altLang="en-US" dirty="0">
                <a:latin typeface="黑体" pitchFamily="49" charset="-122"/>
              </a:rPr>
              <a:t>作业：</a:t>
            </a:r>
            <a:r>
              <a:rPr lang="zh-CN" altLang="en-US" sz="3600" dirty="0">
                <a:solidFill>
                  <a:schemeClr val="tx2"/>
                </a:solidFill>
                <a:latin typeface="黑体" pitchFamily="49" charset="-122"/>
                <a:ea typeface="黑体" pitchFamily="49" charset="-122"/>
              </a:rPr>
              <a:t>查看手机外部存储中所有图片</a:t>
            </a:r>
            <a:endParaRPr lang="zh-CN" altLang="en-US" dirty="0"/>
          </a:p>
        </p:txBody>
      </p:sp>
      <p:pic>
        <p:nvPicPr>
          <p:cNvPr id="7" name="图片 6">
            <a:extLst>
              <a:ext uri="{FF2B5EF4-FFF2-40B4-BE49-F238E27FC236}">
                <a16:creationId xmlns:a16="http://schemas.microsoft.com/office/drawing/2014/main" id="{38CC73B2-A279-FD1C-39E7-BC0B09AE0050}"/>
              </a:ext>
            </a:extLst>
          </p:cNvPr>
          <p:cNvPicPr>
            <a:picLocks noChangeAspect="1"/>
          </p:cNvPicPr>
          <p:nvPr/>
        </p:nvPicPr>
        <p:blipFill>
          <a:blip r:embed="rId2"/>
          <a:stretch>
            <a:fillRect/>
          </a:stretch>
        </p:blipFill>
        <p:spPr>
          <a:xfrm>
            <a:off x="609520" y="1104777"/>
            <a:ext cx="2903874" cy="5170170"/>
          </a:xfrm>
          <a:prstGeom prst="rect">
            <a:avLst/>
          </a:prstGeom>
        </p:spPr>
      </p:pic>
      <p:pic>
        <p:nvPicPr>
          <p:cNvPr id="9" name="图片 8">
            <a:extLst>
              <a:ext uri="{FF2B5EF4-FFF2-40B4-BE49-F238E27FC236}">
                <a16:creationId xmlns:a16="http://schemas.microsoft.com/office/drawing/2014/main" id="{EF653882-5D9E-CE3B-0346-9B36E88F58DB}"/>
              </a:ext>
            </a:extLst>
          </p:cNvPr>
          <p:cNvPicPr>
            <a:picLocks noChangeAspect="1"/>
          </p:cNvPicPr>
          <p:nvPr/>
        </p:nvPicPr>
        <p:blipFill>
          <a:blip r:embed="rId3"/>
          <a:stretch>
            <a:fillRect/>
          </a:stretch>
        </p:blipFill>
        <p:spPr>
          <a:xfrm>
            <a:off x="4439022" y="1104777"/>
            <a:ext cx="2915465" cy="5170170"/>
          </a:xfrm>
          <a:prstGeom prst="rect">
            <a:avLst/>
          </a:prstGeom>
        </p:spPr>
      </p:pic>
    </p:spTree>
    <p:extLst>
      <p:ext uri="{BB962C8B-B14F-4D97-AF65-F5344CB8AC3E}">
        <p14:creationId xmlns:p14="http://schemas.microsoft.com/office/powerpoint/2010/main" val="40146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3262485-521D-28D4-66B0-31E26145B734}"/>
              </a:ext>
            </a:extLst>
          </p:cNvPr>
          <p:cNvSpPr txBox="1"/>
          <p:nvPr/>
        </p:nvSpPr>
        <p:spPr>
          <a:xfrm>
            <a:off x="262558" y="188640"/>
            <a:ext cx="3312368" cy="369332"/>
          </a:xfrm>
          <a:prstGeom prst="rect">
            <a:avLst/>
          </a:prstGeom>
          <a:noFill/>
          <a:ln>
            <a:solidFill>
              <a:schemeClr val="bg2"/>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）布局设计</a:t>
            </a:r>
          </a:p>
        </p:txBody>
      </p:sp>
      <p:pic>
        <p:nvPicPr>
          <p:cNvPr id="6" name="图片 5">
            <a:extLst>
              <a:ext uri="{FF2B5EF4-FFF2-40B4-BE49-F238E27FC236}">
                <a16:creationId xmlns:a16="http://schemas.microsoft.com/office/drawing/2014/main" id="{70E205AB-75F5-D2FF-C7DB-117A57859673}"/>
              </a:ext>
            </a:extLst>
          </p:cNvPr>
          <p:cNvPicPr>
            <a:picLocks noChangeAspect="1"/>
          </p:cNvPicPr>
          <p:nvPr/>
        </p:nvPicPr>
        <p:blipFill>
          <a:blip r:embed="rId2"/>
          <a:stretch>
            <a:fillRect/>
          </a:stretch>
        </p:blipFill>
        <p:spPr>
          <a:xfrm>
            <a:off x="262558" y="692696"/>
            <a:ext cx="2419350" cy="3981450"/>
          </a:xfrm>
          <a:prstGeom prst="rect">
            <a:avLst/>
          </a:prstGeom>
        </p:spPr>
      </p:pic>
      <p:pic>
        <p:nvPicPr>
          <p:cNvPr id="8" name="图片 7">
            <a:extLst>
              <a:ext uri="{FF2B5EF4-FFF2-40B4-BE49-F238E27FC236}">
                <a16:creationId xmlns:a16="http://schemas.microsoft.com/office/drawing/2014/main" id="{0DFF83DC-E24B-F0B1-C725-3836DFEF6C32}"/>
              </a:ext>
            </a:extLst>
          </p:cNvPr>
          <p:cNvPicPr>
            <a:picLocks noChangeAspect="1"/>
          </p:cNvPicPr>
          <p:nvPr/>
        </p:nvPicPr>
        <p:blipFill>
          <a:blip r:embed="rId3"/>
          <a:stretch>
            <a:fillRect/>
          </a:stretch>
        </p:blipFill>
        <p:spPr>
          <a:xfrm>
            <a:off x="2782838" y="1791416"/>
            <a:ext cx="2133600" cy="2867025"/>
          </a:xfrm>
          <a:prstGeom prst="rect">
            <a:avLst/>
          </a:prstGeom>
          <a:ln>
            <a:solidFill>
              <a:schemeClr val="accent1"/>
            </a:solidFill>
          </a:ln>
        </p:spPr>
      </p:pic>
      <p:sp>
        <p:nvSpPr>
          <p:cNvPr id="9" name="文本框 8">
            <a:extLst>
              <a:ext uri="{FF2B5EF4-FFF2-40B4-BE49-F238E27FC236}">
                <a16:creationId xmlns:a16="http://schemas.microsoft.com/office/drawing/2014/main" id="{C8C2C42A-3073-D3D0-6092-4D6584B00676}"/>
              </a:ext>
            </a:extLst>
          </p:cNvPr>
          <p:cNvSpPr txBox="1"/>
          <p:nvPr/>
        </p:nvSpPr>
        <p:spPr>
          <a:xfrm>
            <a:off x="1600526" y="4941168"/>
            <a:ext cx="2246709" cy="369332"/>
          </a:xfrm>
          <a:prstGeom prst="rect">
            <a:avLst/>
          </a:prstGeom>
          <a:noFill/>
          <a:ln>
            <a:noFill/>
          </a:ln>
        </p:spPr>
        <p:txBody>
          <a:bodyPr wrap="square" rtlCol="0">
            <a:spAutoFit/>
          </a:bodyPr>
          <a:lstStyle/>
          <a:p>
            <a:r>
              <a:rPr lang="en-US" altLang="zh-CN" dirty="0"/>
              <a:t>activity_main.xml</a:t>
            </a:r>
            <a:endParaRPr lang="zh-CN" altLang="en-US" dirty="0" err="1"/>
          </a:p>
        </p:txBody>
      </p:sp>
      <p:sp>
        <p:nvSpPr>
          <p:cNvPr id="10" name="Rectangle 1">
            <a:extLst>
              <a:ext uri="{FF2B5EF4-FFF2-40B4-BE49-F238E27FC236}">
                <a16:creationId xmlns:a16="http://schemas.microsoft.com/office/drawing/2014/main" id="{71A3E65F-9AF5-FA46-A513-6CFC3FCF615A}"/>
              </a:ext>
            </a:extLst>
          </p:cNvPr>
          <p:cNvSpPr>
            <a:spLocks noChangeArrowheads="1"/>
          </p:cNvSpPr>
          <p:nvPr/>
        </p:nvSpPr>
        <p:spPr bwMode="auto">
          <a:xfrm>
            <a:off x="5651853" y="692696"/>
            <a:ext cx="6203992" cy="2492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xml version=</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"1.0" </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encoding=</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"utf-8"</a:t>
            </a:r>
            <a:r>
              <a:rPr kumimoji="0" lang="zh-CN" altLang="zh-CN" sz="1300" b="0" i="1" u="none" strike="noStrike" cap="none" normalizeH="0" baseline="0">
                <a:ln>
                  <a:noFill/>
                </a:ln>
                <a:solidFill>
                  <a:srgbClr val="000000"/>
                </a:solidFill>
                <a:effectLst/>
                <a:latin typeface="宋体" panose="02010600030101010101" pitchFamily="2" charset="-122"/>
                <a:ea typeface="宋体" panose="02010600030101010101" pitchFamily="2" charset="-122"/>
              </a:rPr>
              <a:t>?&gt;</a:t>
            </a:r>
            <a:br>
              <a:rPr kumimoji="0" lang="zh-CN" altLang="zh-CN" sz="1300" b="0" i="1"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:orientation=</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"vertical"</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:gravity=</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"center"</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:padding=</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"5dp"</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ImageView</a:t>
            </a:r>
            <a:b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"@+id/imageView2"</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"200dp"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E7AB0B8A-5B5D-DEFC-E4A2-70547DC821CC}"/>
              </a:ext>
            </a:extLst>
          </p:cNvPr>
          <p:cNvSpPr>
            <a:spLocks noChangeArrowheads="1"/>
          </p:cNvSpPr>
          <p:nvPr/>
        </p:nvSpPr>
        <p:spPr bwMode="auto">
          <a:xfrm>
            <a:off x="5651853" y="4064005"/>
            <a:ext cx="6203991" cy="2492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"http://schemas.android.com/apk/res-auto"</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ImageView</a:t>
            </a:r>
            <a:b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"@+id/image1"</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app</a:t>
            </a:r>
            <a:r>
              <a:rPr kumimoji="0" lang="zh-CN" altLang="zh-CN" sz="13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:srcCompat=</a:t>
            </a:r>
            <a:r>
              <a:rPr kumimoji="0" lang="zh-CN" altLang="zh-CN" sz="13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"@android:color/holo_purple"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5E5BEAC1-5700-0021-823B-3D576F712E38}"/>
              </a:ext>
            </a:extLst>
          </p:cNvPr>
          <p:cNvSpPr txBox="1"/>
          <p:nvPr/>
        </p:nvSpPr>
        <p:spPr>
          <a:xfrm>
            <a:off x="5651853" y="266596"/>
            <a:ext cx="6203991" cy="369332"/>
          </a:xfrm>
          <a:prstGeom prst="rect">
            <a:avLst/>
          </a:prstGeom>
          <a:noFill/>
          <a:ln>
            <a:noFill/>
          </a:ln>
        </p:spPr>
        <p:txBody>
          <a:bodyPr wrap="square" rtlCol="0">
            <a:spAutoFit/>
          </a:bodyPr>
          <a:lstStyle/>
          <a:p>
            <a:r>
              <a:rPr lang="en-US" altLang="zh-CN" dirty="0" err="1"/>
              <a:t>GridView</a:t>
            </a:r>
            <a:r>
              <a:rPr lang="zh-CN" altLang="en-US" dirty="0"/>
              <a:t>的子项布局文件：</a:t>
            </a:r>
            <a:r>
              <a:rPr lang="en-US" altLang="zh-CN" dirty="0"/>
              <a:t>activity_main.xml</a:t>
            </a:r>
            <a:endParaRPr lang="zh-CN" altLang="en-US" dirty="0" err="1"/>
          </a:p>
        </p:txBody>
      </p:sp>
      <p:sp>
        <p:nvSpPr>
          <p:cNvPr id="13" name="文本框 12">
            <a:extLst>
              <a:ext uri="{FF2B5EF4-FFF2-40B4-BE49-F238E27FC236}">
                <a16:creationId xmlns:a16="http://schemas.microsoft.com/office/drawing/2014/main" id="{934AE72A-7BDB-2270-FD3D-926DBC09B94E}"/>
              </a:ext>
            </a:extLst>
          </p:cNvPr>
          <p:cNvSpPr txBox="1"/>
          <p:nvPr/>
        </p:nvSpPr>
        <p:spPr>
          <a:xfrm>
            <a:off x="5651853" y="3672315"/>
            <a:ext cx="6203991" cy="369332"/>
          </a:xfrm>
          <a:prstGeom prst="rect">
            <a:avLst/>
          </a:prstGeom>
          <a:noFill/>
          <a:ln>
            <a:noFill/>
          </a:ln>
        </p:spPr>
        <p:txBody>
          <a:bodyPr wrap="square" rtlCol="0">
            <a:spAutoFit/>
          </a:bodyPr>
          <a:lstStyle/>
          <a:p>
            <a:r>
              <a:rPr lang="zh-CN" altLang="en-US" dirty="0"/>
              <a:t>对话框的</a:t>
            </a:r>
            <a:r>
              <a:rPr lang="en-US" altLang="zh-CN" dirty="0"/>
              <a:t>View</a:t>
            </a:r>
            <a:r>
              <a:rPr lang="zh-CN" altLang="en-US" dirty="0"/>
              <a:t>布局文件：</a:t>
            </a:r>
            <a:r>
              <a:rPr lang="en-US" altLang="zh-CN" dirty="0"/>
              <a:t>activity_main.xml</a:t>
            </a:r>
            <a:endParaRPr lang="zh-CN" altLang="en-US" dirty="0" err="1"/>
          </a:p>
        </p:txBody>
      </p:sp>
    </p:spTree>
    <p:extLst>
      <p:ext uri="{BB962C8B-B14F-4D97-AF65-F5344CB8AC3E}">
        <p14:creationId xmlns:p14="http://schemas.microsoft.com/office/powerpoint/2010/main" val="385813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4"/>
            <a:ext cx="10971372" cy="5514929"/>
          </a:xfrm>
        </p:spPr>
        <p:txBody>
          <a:bodyPr>
            <a:normAutofit/>
          </a:bodyPr>
          <a:lstStyle/>
          <a:p>
            <a:pPr algn="just"/>
            <a:r>
              <a:rPr lang="zh-CN" altLang="en-US" dirty="0"/>
              <a:t>在</a:t>
            </a:r>
            <a:r>
              <a:rPr lang="en-US" altLang="zh-CN" dirty="0"/>
              <a:t>Android</a:t>
            </a:r>
            <a:r>
              <a:rPr lang="zh-CN" altLang="en-US" dirty="0"/>
              <a:t>当中，应用程序的数据都是采用私有的形式进行操作的，不管这些数据是文件保存还是数据库保存，都不能被外部应用程序所访问。</a:t>
            </a:r>
            <a:endParaRPr lang="en-US" altLang="zh-CN" dirty="0"/>
          </a:p>
          <a:p>
            <a:pPr algn="just"/>
            <a:r>
              <a:rPr lang="zh-CN" altLang="en-US" sz="2800" dirty="0">
                <a:latin typeface="+mn-ea"/>
              </a:rPr>
              <a:t>但是在很多情况下可能需要将应用程序中的数据共享给其它程序，例如：</a:t>
            </a:r>
            <a:endParaRPr lang="en-US" altLang="zh-CN" sz="2800" dirty="0">
              <a:latin typeface="+mn-ea"/>
            </a:endParaRPr>
          </a:p>
          <a:p>
            <a:pPr lvl="1" algn="just"/>
            <a:r>
              <a:rPr lang="zh-CN" altLang="en-US" dirty="0">
                <a:latin typeface="+mn-ea"/>
              </a:rPr>
              <a:t>系统的电话簿程序需要向其他应用程序共享联系人信息；</a:t>
            </a:r>
            <a:endParaRPr lang="en-US" altLang="zh-CN" dirty="0">
              <a:latin typeface="+mn-ea"/>
            </a:endParaRPr>
          </a:p>
          <a:p>
            <a:pPr lvl="1" algn="just"/>
            <a:r>
              <a:rPr lang="zh-CN" altLang="en-US" dirty="0">
                <a:latin typeface="+mn-ea"/>
              </a:rPr>
              <a:t>此外还有短信、媒体库等程序需要向其它应用程序共享数据。</a:t>
            </a:r>
            <a:endParaRPr lang="en-US" altLang="zh-CN" dirty="0">
              <a:latin typeface="+mn-ea"/>
            </a:endParaRPr>
          </a:p>
          <a:p>
            <a:pPr algn="just"/>
            <a:r>
              <a:rPr lang="zh-CN" altLang="en-US" sz="2800" dirty="0">
                <a:latin typeface="+mn-ea"/>
              </a:rPr>
              <a:t>为了解决这样的问题，</a:t>
            </a:r>
            <a:r>
              <a:rPr lang="en-US" altLang="zh-CN" sz="2800" dirty="0">
                <a:latin typeface="+mn-ea"/>
              </a:rPr>
              <a:t>Android</a:t>
            </a:r>
            <a:r>
              <a:rPr lang="zh-CN" altLang="en-US" sz="2800" dirty="0">
                <a:latin typeface="+mn-ea"/>
              </a:rPr>
              <a:t>提供了内容提供器</a:t>
            </a:r>
            <a:r>
              <a:rPr lang="en-US" altLang="zh-CN" sz="2800" dirty="0">
                <a:latin typeface="+mn-ea"/>
              </a:rPr>
              <a:t>(</a:t>
            </a:r>
            <a:r>
              <a:rPr lang="en-US" altLang="zh-CN" sz="2800" dirty="0">
                <a:solidFill>
                  <a:srgbClr val="FF0000"/>
                </a:solidFill>
                <a:latin typeface="+mn-ea"/>
              </a:rPr>
              <a:t>ContentProvider</a:t>
            </a:r>
            <a:r>
              <a:rPr lang="zh-CN" altLang="en-US" sz="2800" dirty="0">
                <a:latin typeface="+mn-ea"/>
              </a:rPr>
              <a:t>类</a:t>
            </a:r>
            <a:r>
              <a:rPr lang="en-US" altLang="zh-CN" sz="2800" dirty="0">
                <a:latin typeface="+mn-ea"/>
              </a:rPr>
              <a:t>)</a:t>
            </a:r>
            <a:r>
              <a:rPr lang="zh-CN" altLang="en-US" sz="2800" dirty="0">
                <a:latin typeface="+mn-ea"/>
              </a:rPr>
              <a:t>。</a:t>
            </a:r>
          </a:p>
          <a:p>
            <a:pPr lvl="2" algn="just"/>
            <a:r>
              <a:rPr lang="zh-CN" altLang="en-US" sz="2400" dirty="0">
                <a:solidFill>
                  <a:srgbClr val="FF0000"/>
                </a:solidFill>
                <a:latin typeface="+mn-ea"/>
              </a:rPr>
              <a:t>数据操作标准</a:t>
            </a:r>
            <a:endParaRPr lang="zh-CN" altLang="en-US" sz="2400" dirty="0"/>
          </a:p>
        </p:txBody>
      </p:sp>
      <p:sp>
        <p:nvSpPr>
          <p:cNvPr id="3" name="标题 2"/>
          <p:cNvSpPr>
            <a:spLocks noGrp="1"/>
          </p:cNvSpPr>
          <p:nvPr>
            <p:ph type="title"/>
          </p:nvPr>
        </p:nvSpPr>
        <p:spPr/>
        <p:txBody>
          <a:bodyPr/>
          <a:lstStyle/>
          <a:p>
            <a:r>
              <a:rPr lang="zh-CN" altLang="en-US" dirty="0"/>
              <a:t>引言</a:t>
            </a:r>
          </a:p>
        </p:txBody>
      </p:sp>
    </p:spTree>
    <p:extLst>
      <p:ext uri="{BB962C8B-B14F-4D97-AF65-F5344CB8AC3E}">
        <p14:creationId xmlns:p14="http://schemas.microsoft.com/office/powerpoint/2010/main" val="16452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111801-3DEF-3242-35A0-07DA16128F6C}"/>
              </a:ext>
            </a:extLst>
          </p:cNvPr>
          <p:cNvSpPr>
            <a:spLocks noChangeArrowheads="1"/>
          </p:cNvSpPr>
          <p:nvPr/>
        </p:nvSpPr>
        <p:spPr bwMode="auto">
          <a:xfrm>
            <a:off x="131278" y="25851"/>
            <a:ext cx="11927855" cy="452431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readImages()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cursor = getContentResolver().query(MediaStore.Images.Media.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EXTERNAL_CONTENT_URI</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listItems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.clear();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(cursor.moveToNext())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name = cursor.getString(cursor.getColumnIndex(MediaStore.Images.Media.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DISPLAY_NAME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 = cursor.getInt(cursor.getColumnIndex(MediaStore.Images.Media.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DATE_MODIFIED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//byte[] data = cursor.getBlob(cursor.getColumnIndex(MediaStore.Images.Media.DATA));</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data = cursor.getString(cursor.getColumnIndex(MediaStore.Images.Media.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DATA</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HashMap&lt;String,Object&gt; item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HashMap&lt;String,Object&gt;();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item.put(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item.put(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simpleDateFormat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.format(date));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item.put(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"fileName"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listItems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.add(item);</a:t>
            </a:r>
            <a:endParaRPr lang="en-US" altLang="zh-CN" sz="160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myAdapter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.notifyDataSetChanged();</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490CC5-1A92-DB0D-E5CA-2D0784E18231}"/>
              </a:ext>
            </a:extLst>
          </p:cNvPr>
          <p:cNvSpPr>
            <a:spLocks noChangeArrowheads="1"/>
          </p:cNvSpPr>
          <p:nvPr/>
        </p:nvSpPr>
        <p:spPr bwMode="auto">
          <a:xfrm>
            <a:off x="2698093" y="4320386"/>
            <a:ext cx="9361040" cy="2492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//动态权限申请方法</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askExtStoragelPermission(){</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动态申请权限</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permission = ActivityCompat.</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checkSelfPermission</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Manifest.permission.</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READ_EXTERNAL_STORAGE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(permission != PackageManager.</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We don't have permission so prompt the user</a:t>
            </a:r>
            <a:b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ActivityCompat.</a:t>
            </a:r>
            <a:r>
              <a:rPr kumimoji="0" lang="zh-CN" altLang="zh-CN" sz="13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requestPermissions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Manifest.permission.</a:t>
            </a:r>
            <a:r>
              <a:rPr kumimoji="0" lang="zh-CN" altLang="zh-CN" sz="13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READ_EXTERNAL_STORAGE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readImages();</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46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2B4B3F-496E-4DAA-953A-212FA64F628C}"/>
              </a:ext>
            </a:extLst>
          </p:cNvPr>
          <p:cNvSpPr>
            <a:spLocks noGrp="1"/>
          </p:cNvSpPr>
          <p:nvPr>
            <p:ph idx="1"/>
          </p:nvPr>
        </p:nvSpPr>
        <p:spPr/>
        <p:txBody>
          <a:bodyPr>
            <a:normAutofit/>
          </a:bodyPr>
          <a:lstStyle/>
          <a:p>
            <a:r>
              <a:rPr lang="zh-CN" altLang="zh-CN" sz="2400" dirty="0">
                <a:latin typeface="Arial Unicode MS" panose="020B0604020202020204" pitchFamily="34" charset="-122"/>
                <a:ea typeface="黑体" panose="02010609060101010101" pitchFamily="49" charset="-122"/>
              </a:rPr>
              <a:t>内容</a:t>
            </a:r>
            <a:r>
              <a:rPr lang="en-US" altLang="zh-CN" sz="2400" dirty="0">
                <a:latin typeface="Arial Unicode MS" panose="020B0604020202020204" pitchFamily="34" charset="-122"/>
                <a:ea typeface="黑体" panose="02010609060101010101" pitchFamily="49" charset="-122"/>
              </a:rPr>
              <a:t>URI</a:t>
            </a:r>
            <a:r>
              <a:rPr lang="zh-CN" altLang="zh-CN" sz="2400" dirty="0">
                <a:latin typeface="Arial Unicode MS" panose="020B0604020202020204" pitchFamily="34" charset="-122"/>
                <a:ea typeface="黑体" panose="02010609060101010101" pitchFamily="49" charset="-122"/>
              </a:rPr>
              <a:t>字符串给内容提供器中的数据建立了唯一标识符，它主要由</a:t>
            </a:r>
            <a:r>
              <a:rPr lang="en-US" altLang="zh-CN" sz="2400" dirty="0">
                <a:latin typeface="Arial Unicode MS" panose="020B0604020202020204" pitchFamily="34" charset="-122"/>
                <a:ea typeface="黑体" panose="02010609060101010101" pitchFamily="49" charset="-122"/>
              </a:rPr>
              <a:t>scheme</a:t>
            </a:r>
            <a:r>
              <a:rPr lang="zh-CN" altLang="zh-CN" sz="2400" dirty="0">
                <a:latin typeface="Arial Unicode MS" panose="020B0604020202020204" pitchFamily="34" charset="-122"/>
                <a:ea typeface="黑体" panose="02010609060101010101" pitchFamily="49" charset="-122"/>
              </a:rPr>
              <a:t>、</a:t>
            </a:r>
            <a:r>
              <a:rPr lang="en-US" altLang="zh-CN" sz="2400" dirty="0">
                <a:latin typeface="Arial Unicode MS" panose="020B0604020202020204" pitchFamily="34" charset="-122"/>
                <a:ea typeface="黑体" panose="02010609060101010101" pitchFamily="49" charset="-122"/>
              </a:rPr>
              <a:t>authority</a:t>
            </a:r>
            <a:r>
              <a:rPr lang="zh-CN" altLang="zh-CN" sz="2400" dirty="0">
                <a:latin typeface="Arial Unicode MS" panose="020B0604020202020204" pitchFamily="34" charset="-122"/>
                <a:ea typeface="黑体" panose="02010609060101010101" pitchFamily="49" charset="-122"/>
              </a:rPr>
              <a:t>、</a:t>
            </a:r>
            <a:r>
              <a:rPr lang="en-US" altLang="zh-CN" sz="2400" dirty="0">
                <a:latin typeface="Arial Unicode MS" panose="020B0604020202020204" pitchFamily="34" charset="-122"/>
                <a:ea typeface="黑体" panose="02010609060101010101" pitchFamily="49" charset="-122"/>
              </a:rPr>
              <a:t>path</a:t>
            </a:r>
            <a:r>
              <a:rPr lang="zh-CN" altLang="zh-CN" sz="2400" dirty="0">
                <a:latin typeface="Arial Unicode MS" panose="020B0604020202020204" pitchFamily="34" charset="-122"/>
                <a:ea typeface="黑体" panose="02010609060101010101" pitchFamily="49" charset="-122"/>
              </a:rPr>
              <a:t>三部分组成，用来定位远程或本地的可用资源。具体使用时需要将将其解析成</a:t>
            </a:r>
            <a:r>
              <a:rPr lang="en-US" altLang="zh-CN" sz="2400" dirty="0">
                <a:latin typeface="Arial Unicode MS" panose="020B0604020202020204" pitchFamily="34" charset="-122"/>
                <a:ea typeface="黑体" panose="02010609060101010101" pitchFamily="49" charset="-122"/>
              </a:rPr>
              <a:t>Uri</a:t>
            </a:r>
            <a:r>
              <a:rPr lang="zh-CN" altLang="zh-CN" sz="2400" dirty="0">
                <a:latin typeface="Arial Unicode MS" panose="020B0604020202020204" pitchFamily="34" charset="-122"/>
                <a:ea typeface="黑体" panose="02010609060101010101" pitchFamily="49" charset="-122"/>
              </a:rPr>
              <a:t>对象。下列哪些是正确的</a:t>
            </a:r>
            <a:r>
              <a:rPr lang="en-US" altLang="zh-CN" sz="2400" dirty="0">
                <a:latin typeface="Arial Unicode MS" panose="020B0604020202020204" pitchFamily="34" charset="-122"/>
                <a:ea typeface="黑体" panose="02010609060101010101" pitchFamily="49" charset="-122"/>
              </a:rPr>
              <a:t>URI</a:t>
            </a:r>
            <a:r>
              <a:rPr lang="zh-CN" altLang="zh-CN" sz="2400" dirty="0">
                <a:latin typeface="Arial Unicode MS" panose="020B0604020202020204" pitchFamily="34" charset="-122"/>
                <a:ea typeface="黑体" panose="02010609060101010101" pitchFamily="49" charset="-122"/>
              </a:rPr>
              <a:t>对象或</a:t>
            </a:r>
            <a:r>
              <a:rPr lang="en-US" altLang="zh-CN" sz="2400" dirty="0">
                <a:latin typeface="Arial Unicode MS" panose="020B0604020202020204" pitchFamily="34" charset="-122"/>
                <a:ea typeface="黑体" panose="02010609060101010101" pitchFamily="49" charset="-122"/>
              </a:rPr>
              <a:t>URI</a:t>
            </a:r>
            <a:r>
              <a:rPr lang="zh-CN" altLang="zh-CN" sz="2400" dirty="0">
                <a:latin typeface="Arial Unicode MS" panose="020B0604020202020204" pitchFamily="34" charset="-122"/>
                <a:ea typeface="黑体" panose="02010609060101010101" pitchFamily="49" charset="-122"/>
              </a:rPr>
              <a:t>字符串：（</a:t>
            </a:r>
            <a:r>
              <a:rPr lang="en-US" altLang="zh-CN" sz="2400" dirty="0">
                <a:latin typeface="Arial Unicode MS" panose="020B0604020202020204" pitchFamily="34" charset="-122"/>
                <a:ea typeface="黑体" panose="02010609060101010101" pitchFamily="49" charset="-122"/>
              </a:rPr>
              <a:t>   </a:t>
            </a:r>
            <a:r>
              <a:rPr lang="zh-CN" altLang="zh-CN" sz="2400" dirty="0">
                <a:latin typeface="Arial Unicode MS" panose="020B0604020202020204" pitchFamily="34" charset="-122"/>
                <a:ea typeface="黑体" panose="02010609060101010101" pitchFamily="49" charset="-122"/>
              </a:rPr>
              <a:t>）</a:t>
            </a:r>
          </a:p>
          <a:p>
            <a:pPr marL="514350" lvl="0" indent="-514350">
              <a:buClrTx/>
              <a:buFont typeface="+mj-lt"/>
              <a:buAutoNum type="alphaUcPeriod"/>
            </a:pPr>
            <a:r>
              <a:rPr lang="en-US" altLang="zh-CN" sz="2200" b="0" dirty="0">
                <a:latin typeface="Arial Unicode MS" panose="020B0604020202020204" pitchFamily="34" charset="-122"/>
                <a:ea typeface="黑体" panose="02010609060101010101" pitchFamily="49" charset="-122"/>
              </a:rPr>
              <a:t>content://com.example.app.provider/table1</a:t>
            </a:r>
            <a:r>
              <a:rPr lang="zh-CN" altLang="zh-CN" sz="2200" b="0" dirty="0">
                <a:latin typeface="Arial Unicode MS" panose="020B0604020202020204" pitchFamily="34" charset="-122"/>
                <a:ea typeface="黑体" panose="02010609060101010101" pitchFamily="49" charset="-122"/>
              </a:rPr>
              <a:t>是</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字符串，表示想要访问名为</a:t>
            </a:r>
            <a:r>
              <a:rPr lang="en-US" altLang="zh-CN" sz="2200" b="0" dirty="0" err="1">
                <a:latin typeface="Arial Unicode MS" panose="020B0604020202020204" pitchFamily="34" charset="-122"/>
                <a:ea typeface="黑体" panose="02010609060101010101" pitchFamily="49" charset="-122"/>
              </a:rPr>
              <a:t>com.example.app.provider</a:t>
            </a:r>
            <a:r>
              <a:rPr lang="zh-CN" altLang="zh-CN" sz="2200" b="0" dirty="0">
                <a:latin typeface="Arial Unicode MS" panose="020B0604020202020204" pitchFamily="34" charset="-122"/>
                <a:ea typeface="黑体" panose="02010609060101010101" pitchFamily="49" charset="-122"/>
              </a:rPr>
              <a:t>的内容提供者的</a:t>
            </a:r>
            <a:r>
              <a:rPr lang="en-US" altLang="zh-CN" sz="2200" b="0" dirty="0">
                <a:latin typeface="Arial Unicode MS" panose="020B0604020202020204" pitchFamily="34" charset="-122"/>
                <a:ea typeface="黑体" panose="02010609060101010101" pitchFamily="49" charset="-122"/>
              </a:rPr>
              <a:t>table1</a:t>
            </a:r>
            <a:r>
              <a:rPr lang="zh-CN" altLang="zh-CN" sz="2200" b="0" dirty="0">
                <a:latin typeface="Arial Unicode MS" panose="020B0604020202020204" pitchFamily="34" charset="-122"/>
                <a:ea typeface="黑体" panose="02010609060101010101" pitchFamily="49" charset="-122"/>
              </a:rPr>
              <a:t>表</a:t>
            </a:r>
          </a:p>
          <a:p>
            <a:pPr marL="514350" lvl="0" indent="-514350">
              <a:buClrTx/>
              <a:buFont typeface="+mj-lt"/>
              <a:buAutoNum type="alphaUcPeriod"/>
            </a:pPr>
            <a:r>
              <a:rPr lang="en-US" altLang="zh-CN" sz="2200" b="0" dirty="0">
                <a:latin typeface="Arial Unicode MS" panose="020B0604020202020204" pitchFamily="34" charset="-122"/>
                <a:ea typeface="黑体" panose="02010609060101010101" pitchFamily="49" charset="-122"/>
              </a:rPr>
              <a:t>content://com.example.app.provider/table1/1</a:t>
            </a:r>
            <a:r>
              <a:rPr lang="zh-CN" altLang="zh-CN" sz="2200" b="0" dirty="0">
                <a:latin typeface="Arial Unicode MS" panose="020B0604020202020204" pitchFamily="34" charset="-122"/>
                <a:ea typeface="黑体" panose="02010609060101010101" pitchFamily="49" charset="-122"/>
              </a:rPr>
              <a:t>是</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字符串，表示想要访问名为</a:t>
            </a:r>
            <a:r>
              <a:rPr lang="en-US" altLang="zh-CN" sz="2200" b="0" dirty="0" err="1">
                <a:latin typeface="Arial Unicode MS" panose="020B0604020202020204" pitchFamily="34" charset="-122"/>
                <a:ea typeface="黑体" panose="02010609060101010101" pitchFamily="49" charset="-122"/>
              </a:rPr>
              <a:t>com.example.app.provider</a:t>
            </a:r>
            <a:r>
              <a:rPr lang="zh-CN" altLang="zh-CN" sz="2200" b="0" dirty="0">
                <a:latin typeface="Arial Unicode MS" panose="020B0604020202020204" pitchFamily="34" charset="-122"/>
                <a:ea typeface="黑体" panose="02010609060101010101" pitchFamily="49" charset="-122"/>
              </a:rPr>
              <a:t>的内容提供者的</a:t>
            </a:r>
            <a:r>
              <a:rPr lang="en-US" altLang="zh-CN" sz="2200" b="0" dirty="0">
                <a:latin typeface="Arial Unicode MS" panose="020B0604020202020204" pitchFamily="34" charset="-122"/>
                <a:ea typeface="黑体" panose="02010609060101010101" pitchFamily="49" charset="-122"/>
              </a:rPr>
              <a:t>table1</a:t>
            </a:r>
            <a:r>
              <a:rPr lang="zh-CN" altLang="zh-CN" sz="2200" b="0" dirty="0">
                <a:latin typeface="Arial Unicode MS" panose="020B0604020202020204" pitchFamily="34" charset="-122"/>
                <a:ea typeface="黑体" panose="02010609060101010101" pitchFamily="49" charset="-122"/>
              </a:rPr>
              <a:t>表中</a:t>
            </a:r>
            <a:r>
              <a:rPr lang="en-US" altLang="zh-CN" sz="2200" b="0" dirty="0">
                <a:latin typeface="Arial Unicode MS" panose="020B0604020202020204" pitchFamily="34" charset="-122"/>
                <a:ea typeface="黑体" panose="02010609060101010101" pitchFamily="49" charset="-122"/>
              </a:rPr>
              <a:t>id</a:t>
            </a:r>
            <a:r>
              <a:rPr lang="zh-CN" altLang="zh-CN" sz="2200" b="0" dirty="0">
                <a:latin typeface="Arial Unicode MS" panose="020B0604020202020204" pitchFamily="34" charset="-122"/>
                <a:ea typeface="黑体" panose="02010609060101010101" pitchFamily="49" charset="-122"/>
              </a:rPr>
              <a:t>为</a:t>
            </a:r>
            <a:r>
              <a:rPr lang="en-US" altLang="zh-CN" sz="2200" b="0" dirty="0">
                <a:latin typeface="Arial Unicode MS" panose="020B0604020202020204" pitchFamily="34" charset="-122"/>
                <a:ea typeface="黑体" panose="02010609060101010101" pitchFamily="49" charset="-122"/>
              </a:rPr>
              <a:t>1</a:t>
            </a:r>
            <a:r>
              <a:rPr lang="zh-CN" altLang="zh-CN" sz="2200" b="0" dirty="0">
                <a:latin typeface="Arial Unicode MS" panose="020B0604020202020204" pitchFamily="34" charset="-122"/>
                <a:ea typeface="黑体" panose="02010609060101010101" pitchFamily="49" charset="-122"/>
              </a:rPr>
              <a:t>的记录</a:t>
            </a:r>
          </a:p>
          <a:p>
            <a:pPr marL="514350" lvl="0" indent="-514350">
              <a:buClrTx/>
              <a:buFont typeface="+mj-lt"/>
              <a:buAutoNum type="alphaUcPeriod"/>
            </a:pPr>
            <a:r>
              <a:rPr lang="en-US" altLang="zh-CN" sz="2200" b="0" dirty="0">
                <a:latin typeface="Arial Unicode MS" panose="020B0604020202020204" pitchFamily="34" charset="-122"/>
                <a:ea typeface="黑体" panose="02010609060101010101" pitchFamily="49" charset="-122"/>
              </a:rPr>
              <a:t>content://media/internal/images</a:t>
            </a:r>
            <a:r>
              <a:rPr lang="zh-CN" altLang="zh-CN" sz="2200" b="0" dirty="0">
                <a:latin typeface="Arial Unicode MS" panose="020B0604020202020204" pitchFamily="34" charset="-122"/>
                <a:ea typeface="黑体" panose="02010609060101010101" pitchFamily="49" charset="-122"/>
              </a:rPr>
              <a:t>是</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字符串，访问此内容提供者，将返回设备上存储的所有图片</a:t>
            </a:r>
          </a:p>
          <a:p>
            <a:pPr marL="514350" lvl="0" indent="-514350">
              <a:buClrTx/>
              <a:buFont typeface="+mj-lt"/>
              <a:buAutoNum type="alphaUcPeriod"/>
            </a:pPr>
            <a:r>
              <a:rPr lang="en-US" altLang="zh-CN" sz="2200" b="0" dirty="0" err="1">
                <a:latin typeface="Arial Unicode MS" panose="020B0604020202020204" pitchFamily="34" charset="-122"/>
                <a:ea typeface="黑体" panose="02010609060101010101" pitchFamily="49" charset="-122"/>
              </a:rPr>
              <a:t>ContactsContract.Contacts.CONTENT_URI</a:t>
            </a:r>
            <a:r>
              <a:rPr lang="zh-CN" altLang="zh-CN" sz="2200" b="0" dirty="0">
                <a:latin typeface="Arial Unicode MS" panose="020B0604020202020204" pitchFamily="34" charset="-122"/>
                <a:ea typeface="黑体" panose="02010609060101010101" pitchFamily="49" charset="-122"/>
              </a:rPr>
              <a:t>是</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对象，是管理联系人的</a:t>
            </a:r>
            <a:r>
              <a:rPr lang="en-US" altLang="zh-CN" sz="2200" b="0" dirty="0">
                <a:latin typeface="Arial Unicode MS" panose="020B0604020202020204" pitchFamily="34" charset="-122"/>
                <a:ea typeface="黑体" panose="02010609060101010101" pitchFamily="49" charset="-122"/>
              </a:rPr>
              <a:t>Uri</a:t>
            </a:r>
            <a:endParaRPr lang="zh-CN" altLang="zh-CN" sz="2200" b="0" dirty="0">
              <a:latin typeface="Arial Unicode MS" panose="020B0604020202020204" pitchFamily="34" charset="-122"/>
              <a:ea typeface="黑体" panose="02010609060101010101" pitchFamily="49" charset="-122"/>
            </a:endParaRPr>
          </a:p>
          <a:p>
            <a:pPr marL="514350" lvl="0" indent="-514350">
              <a:buClrTx/>
              <a:buFont typeface="+mj-lt"/>
              <a:buAutoNum type="alphaUcPeriod"/>
            </a:pPr>
            <a:r>
              <a:rPr lang="en-US" altLang="zh-CN" sz="2200" b="0" dirty="0" err="1">
                <a:latin typeface="Arial Unicode MS" panose="020B0604020202020204" pitchFamily="34" charset="-122"/>
                <a:ea typeface="黑体" panose="02010609060101010101" pitchFamily="49" charset="-122"/>
              </a:rPr>
              <a:t>ContactsContract.CommonDataKinds.Phone.CONTENT_URI</a:t>
            </a:r>
            <a:r>
              <a:rPr lang="en-US" altLang="zh-CN" sz="2200" b="0" dirty="0">
                <a:latin typeface="Arial Unicode MS" panose="020B0604020202020204" pitchFamily="34" charset="-122"/>
                <a:ea typeface="黑体" panose="02010609060101010101" pitchFamily="49" charset="-122"/>
              </a:rPr>
              <a:t> </a:t>
            </a:r>
            <a:r>
              <a:rPr lang="zh-CN" altLang="zh-CN" sz="2200" b="0" dirty="0">
                <a:latin typeface="Arial Unicode MS" panose="020B0604020202020204" pitchFamily="34" charset="-122"/>
                <a:ea typeface="黑体" panose="02010609060101010101" pitchFamily="49" charset="-122"/>
              </a:rPr>
              <a:t>是</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对象，是管理联系人的电话的</a:t>
            </a:r>
            <a:r>
              <a:rPr lang="en-US" altLang="zh-CN" sz="2200" b="0" dirty="0">
                <a:latin typeface="Arial Unicode MS" panose="020B0604020202020204" pitchFamily="34" charset="-122"/>
                <a:ea typeface="黑体" panose="02010609060101010101" pitchFamily="49" charset="-122"/>
              </a:rPr>
              <a:t>Uri</a:t>
            </a:r>
            <a:endParaRPr lang="zh-CN" altLang="zh-CN" sz="2200" b="0" dirty="0">
              <a:latin typeface="Arial Unicode MS" panose="020B0604020202020204" pitchFamily="34" charset="-122"/>
              <a:ea typeface="黑体" panose="02010609060101010101" pitchFamily="49" charset="-122"/>
            </a:endParaRPr>
          </a:p>
          <a:p>
            <a:pPr marL="514350" lvl="0" indent="-514350">
              <a:buClrTx/>
              <a:buFont typeface="+mj-lt"/>
              <a:buAutoNum type="alphaUcPeriod"/>
            </a:pPr>
            <a:r>
              <a:rPr lang="en-US" altLang="zh-CN" sz="2200" b="0" dirty="0">
                <a:latin typeface="Arial Unicode MS" panose="020B0604020202020204" pitchFamily="34" charset="-122"/>
                <a:ea typeface="黑体" panose="02010609060101010101" pitchFamily="49" charset="-122"/>
              </a:rPr>
              <a:t>Content://sms</a:t>
            </a:r>
            <a:r>
              <a:rPr lang="zh-CN" altLang="zh-CN" sz="2200" b="0" dirty="0">
                <a:latin typeface="Arial Unicode MS" panose="020B0604020202020204" pitchFamily="34" charset="-122"/>
                <a:ea typeface="黑体" panose="02010609060101010101" pitchFamily="49" charset="-122"/>
              </a:rPr>
              <a:t>是系统短信</a:t>
            </a:r>
            <a:r>
              <a:rPr lang="en-US" altLang="zh-CN" sz="2200" b="0" dirty="0">
                <a:latin typeface="Arial Unicode MS" panose="020B0604020202020204" pitchFamily="34" charset="-122"/>
                <a:ea typeface="黑体" panose="02010609060101010101" pitchFamily="49" charset="-122"/>
              </a:rPr>
              <a:t>URI</a:t>
            </a:r>
            <a:r>
              <a:rPr lang="zh-CN" altLang="zh-CN" sz="2200" b="0" dirty="0">
                <a:latin typeface="Arial Unicode MS" panose="020B0604020202020204" pitchFamily="34" charset="-122"/>
                <a:ea typeface="黑体" panose="02010609060101010101" pitchFamily="49" charset="-122"/>
              </a:rPr>
              <a:t>字符串</a:t>
            </a:r>
          </a:p>
          <a:p>
            <a:endParaRPr lang="zh-CN" altLang="en-US" dirty="0">
              <a:latin typeface="Arial Unicode MS" panose="020B0604020202020204" pitchFamily="34" charset="-122"/>
              <a:ea typeface="黑体" panose="02010609060101010101" pitchFamily="49" charset="-122"/>
            </a:endParaRPr>
          </a:p>
        </p:txBody>
      </p:sp>
      <p:sp>
        <p:nvSpPr>
          <p:cNvPr id="3" name="标题 2">
            <a:extLst>
              <a:ext uri="{FF2B5EF4-FFF2-40B4-BE49-F238E27FC236}">
                <a16:creationId xmlns:a16="http://schemas.microsoft.com/office/drawing/2014/main" id="{280DEF6C-3C45-40F6-923A-498392B2A2C5}"/>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280054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041FE0D-7DB4-4B80-8EB6-02015081AF46}"/>
              </a:ext>
            </a:extLst>
          </p:cNvPr>
          <p:cNvSpPr>
            <a:spLocks noChangeAspect="1"/>
          </p:cNvSpPr>
          <p:nvPr>
            <p:custDataLst>
              <p:tags r:id="rId2"/>
            </p:custDataLst>
          </p:nvPr>
        </p:nvSpPr>
        <p:spPr>
          <a:xfrm>
            <a:off x="949325"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D31F9D5-5A61-49B6-8078-1222353B7D5B}"/>
              </a:ext>
            </a:extLst>
          </p:cNvPr>
          <p:cNvSpPr>
            <a:spLocks noChangeAspect="1"/>
          </p:cNvSpPr>
          <p:nvPr>
            <p:custDataLst>
              <p:tags r:id="rId3"/>
            </p:custDataLst>
          </p:nvPr>
        </p:nvSpPr>
        <p:spPr>
          <a:xfrm>
            <a:off x="1781487"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D113E3B9-0DBA-4E4F-9EB5-6B700724F91D}"/>
              </a:ext>
            </a:extLst>
          </p:cNvPr>
          <p:cNvSpPr>
            <a:spLocks noChangeAspect="1"/>
          </p:cNvSpPr>
          <p:nvPr>
            <p:custDataLst>
              <p:tags r:id="rId4"/>
            </p:custDataLst>
          </p:nvPr>
        </p:nvSpPr>
        <p:spPr>
          <a:xfrm>
            <a:off x="2613649"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42AAEC80-72ED-47F3-A845-2237851508DD}"/>
              </a:ext>
            </a:extLst>
          </p:cNvPr>
          <p:cNvSpPr>
            <a:spLocks noChangeAspect="1"/>
          </p:cNvSpPr>
          <p:nvPr>
            <p:custDataLst>
              <p:tags r:id="rId5"/>
            </p:custDataLst>
          </p:nvPr>
        </p:nvSpPr>
        <p:spPr>
          <a:xfrm>
            <a:off x="3445811"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F82D85C-254D-4CCE-A737-4061B8C9AD38}"/>
              </a:ext>
            </a:extLst>
          </p:cNvPr>
          <p:cNvSpPr/>
          <p:nvPr>
            <p:custDataLst>
              <p:tags r:id="rId6"/>
            </p:custDataLst>
          </p:nvPr>
        </p:nvSpPr>
        <p:spPr>
          <a:xfrm>
            <a:off x="8913971" y="6215063"/>
            <a:ext cx="1543050" cy="41148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5" name="矩形 24">
            <a:extLst>
              <a:ext uri="{FF2B5EF4-FFF2-40B4-BE49-F238E27FC236}">
                <a16:creationId xmlns:a16="http://schemas.microsoft.com/office/drawing/2014/main" id="{972D8E73-5496-4E71-BD06-233E8894FB5D}"/>
              </a:ext>
            </a:extLst>
          </p:cNvPr>
          <p:cNvSpPr>
            <a:spLocks noChangeAspect="1"/>
          </p:cNvSpPr>
          <p:nvPr>
            <p:custDataLst>
              <p:tags r:id="rId7"/>
            </p:custDataLst>
          </p:nvPr>
        </p:nvSpPr>
        <p:spPr>
          <a:xfrm>
            <a:off x="4277973"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矩形 26">
            <a:extLst>
              <a:ext uri="{FF2B5EF4-FFF2-40B4-BE49-F238E27FC236}">
                <a16:creationId xmlns:a16="http://schemas.microsoft.com/office/drawing/2014/main" id="{ABE005C2-6BD9-4786-9163-EAA32162038B}"/>
              </a:ext>
            </a:extLst>
          </p:cNvPr>
          <p:cNvSpPr>
            <a:spLocks noChangeAspect="1"/>
          </p:cNvSpPr>
          <p:nvPr>
            <p:custDataLst>
              <p:tags r:id="rId8"/>
            </p:custDataLst>
          </p:nvPr>
        </p:nvSpPr>
        <p:spPr>
          <a:xfrm>
            <a:off x="5110135" y="5691981"/>
            <a:ext cx="514350" cy="514350"/>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9" name="图片 28">
            <a:extLst>
              <a:ext uri="{FF2B5EF4-FFF2-40B4-BE49-F238E27FC236}">
                <a16:creationId xmlns:a16="http://schemas.microsoft.com/office/drawing/2014/main" id="{BAF09F4B-1798-41A9-8577-EC22507B8C44}"/>
              </a:ext>
            </a:extLst>
          </p:cNvPr>
          <p:cNvPicPr>
            <a:picLocks noChangeAspect="1"/>
          </p:cNvPicPr>
          <p:nvPr/>
        </p:nvPicPr>
        <p:blipFill>
          <a:blip r:embed="rId16"/>
          <a:stretch>
            <a:fillRect/>
          </a:stretch>
        </p:blipFill>
        <p:spPr>
          <a:xfrm>
            <a:off x="622598" y="698500"/>
            <a:ext cx="10758874" cy="4818732"/>
          </a:xfrm>
          <a:prstGeom prst="rect">
            <a:avLst/>
          </a:prstGeom>
        </p:spPr>
      </p:pic>
      <p:grpSp>
        <p:nvGrpSpPr>
          <p:cNvPr id="3" name="组合 2">
            <a:extLst>
              <a:ext uri="{FF2B5EF4-FFF2-40B4-BE49-F238E27FC236}">
                <a16:creationId xmlns:a16="http://schemas.microsoft.com/office/drawing/2014/main" id="{6DFA4387-5063-4CFD-80DF-D0988734C562}"/>
              </a:ext>
            </a:extLst>
          </p:cNvPr>
          <p:cNvGrpSpPr/>
          <p:nvPr>
            <p:custDataLst>
              <p:tags r:id="rId9"/>
            </p:custDataLst>
          </p:nvPr>
        </p:nvGrpSpPr>
        <p:grpSpPr>
          <a:xfrm>
            <a:off x="0" y="0"/>
            <a:ext cx="12190413" cy="635000"/>
            <a:chOff x="0" y="0"/>
            <a:chExt cx="12190413" cy="635000"/>
          </a:xfrm>
        </p:grpSpPr>
        <p:sp>
          <p:nvSpPr>
            <p:cNvPr id="16" name="TitleBackground">
              <a:extLst>
                <a:ext uri="{FF2B5EF4-FFF2-40B4-BE49-F238E27FC236}">
                  <a16:creationId xmlns:a16="http://schemas.microsoft.com/office/drawing/2014/main" id="{423A2FD9-B585-4E8B-9D95-61170876A897}"/>
                </a:ext>
              </a:extLst>
            </p:cNvPr>
            <p:cNvSpPr/>
            <p:nvPr>
              <p:custDataLst>
                <p:tags r:id="rId11"/>
              </p:custDataLst>
            </p:nvPr>
          </p:nvSpPr>
          <p:spPr>
            <a:xfrm>
              <a:off x="0"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AB9086BB-9788-4558-99FE-028C80313CF3}"/>
                </a:ext>
              </a:extLst>
            </p:cNvPr>
            <p:cNvSpPr/>
            <p:nvPr>
              <p:custDataLst>
                <p:tags r:id="rId12"/>
              </p:custDataLst>
            </p:nvPr>
          </p:nvSpPr>
          <p:spPr>
            <a:xfrm>
              <a:off x="0"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3D4567C-DE4A-4DC2-95B8-BD3106F46CFF}"/>
                </a:ext>
              </a:extLst>
            </p:cNvPr>
            <p:cNvSpPr txBox="1"/>
            <p:nvPr>
              <p:custDataLst>
                <p:tags r:id="rId13"/>
              </p:custDataLst>
            </p:nvPr>
          </p:nvSpPr>
          <p:spPr>
            <a:xfrm>
              <a:off x="254000"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94D59315-2EA8-4448-99B7-1EA45CDDC34A}"/>
                </a:ext>
              </a:extLst>
            </p:cNvPr>
            <p:cNvSpPr txBox="1"/>
            <p:nvPr>
              <p:custDataLst>
                <p:tags r:id="rId14"/>
              </p:custDataLst>
            </p:nvPr>
          </p:nvSpPr>
          <p:spPr>
            <a:xfrm>
              <a:off x="1195705" y="109220"/>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32048DB-649F-4A0F-95A7-F801F77A64FD}"/>
              </a:ext>
            </a:extLst>
          </p:cNvPr>
          <p:cNvPicPr>
            <a:picLocks/>
          </p:cNvPicPr>
          <p:nvPr>
            <p:custDataLst>
              <p:tags r:id="rId10"/>
            </p:custDataLst>
          </p:nvPr>
        </p:nvPicPr>
        <p:blipFill>
          <a:blip r:embed="rId17">
            <a:extLst>
              <a:ext uri="{28A0092B-C50C-407E-A947-70E740481C1C}">
                <a14:useLocalDpi xmlns:a14="http://schemas.microsoft.com/office/drawing/2010/main" val="0"/>
              </a:ext>
            </a:extLst>
          </a:blip>
          <a:stretch>
            <a:fillRect/>
          </a:stretch>
        </p:blipFill>
        <p:spPr>
          <a:xfrm>
            <a:off x="10641013" y="63500"/>
            <a:ext cx="1422400" cy="508000"/>
          </a:xfrm>
          <a:prstGeom prst="rect">
            <a:avLst/>
          </a:prstGeom>
        </p:spPr>
      </p:pic>
    </p:spTree>
    <p:custDataLst>
      <p:tags r:id="rId1"/>
    </p:custDataLst>
    <p:extLst>
      <p:ext uri="{BB962C8B-B14F-4D97-AF65-F5344CB8AC3E}">
        <p14:creationId xmlns:p14="http://schemas.microsoft.com/office/powerpoint/2010/main" val="339091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9A5EFA-6EDE-4DA1-BA39-33E1BD9398A4}"/>
              </a:ext>
            </a:extLst>
          </p:cNvPr>
          <p:cNvSpPr>
            <a:spLocks noGrp="1"/>
          </p:cNvSpPr>
          <p:nvPr>
            <p:ph idx="1"/>
          </p:nvPr>
        </p:nvSpPr>
        <p:spPr/>
        <p:txBody>
          <a:bodyPr/>
          <a:lstStyle/>
          <a:p>
            <a:r>
              <a:rPr lang="en-US" altLang="zh-CN" sz="2400" dirty="0">
                <a:latin typeface="Arial Unicode MS" panose="020B0604020202020204" pitchFamily="34" charset="-122"/>
                <a:ea typeface="黑体" panose="02010609060101010101" pitchFamily="49" charset="-122"/>
              </a:rPr>
              <a:t>2</a:t>
            </a:r>
            <a:r>
              <a:rPr lang="zh-CN" altLang="zh-CN" sz="2400" dirty="0">
                <a:latin typeface="Arial Unicode MS" panose="020B0604020202020204" pitchFamily="34" charset="-122"/>
                <a:ea typeface="黑体" panose="02010609060101010101" pitchFamily="49" charset="-122"/>
              </a:rPr>
              <a:t>．应用程序使用</a:t>
            </a:r>
            <a:r>
              <a:rPr lang="en-US" altLang="zh-CN" sz="2400" dirty="0">
                <a:latin typeface="Arial Unicode MS" panose="020B0604020202020204" pitchFamily="34" charset="-122"/>
                <a:ea typeface="黑体" panose="02010609060101010101" pitchFamily="49" charset="-122"/>
              </a:rPr>
              <a:t>____________________</a:t>
            </a:r>
            <a:r>
              <a:rPr lang="zh-CN" altLang="zh-CN" sz="2400" dirty="0">
                <a:latin typeface="Arial Unicode MS" panose="020B0604020202020204" pitchFamily="34" charset="-122"/>
                <a:ea typeface="黑体" panose="02010609060101010101" pitchFamily="49" charset="-122"/>
              </a:rPr>
              <a:t>指定需要共享的数据；应用程序如果想要访问其它程序的内容提供者中共享的数据，就一定要借助</a:t>
            </a:r>
            <a:r>
              <a:rPr lang="en-US" altLang="zh-CN" sz="2400" dirty="0">
                <a:latin typeface="Arial Unicode MS" panose="020B0604020202020204" pitchFamily="34" charset="-122"/>
                <a:ea typeface="黑体" panose="02010609060101010101" pitchFamily="49" charset="-122"/>
              </a:rPr>
              <a:t>_____________</a:t>
            </a:r>
            <a:r>
              <a:rPr lang="zh-CN" altLang="zh-CN" sz="2400" dirty="0">
                <a:latin typeface="Arial Unicode MS" panose="020B0604020202020204" pitchFamily="34" charset="-122"/>
                <a:ea typeface="黑体" panose="02010609060101010101" pitchFamily="49" charset="-122"/>
              </a:rPr>
              <a:t>类，但不同于</a:t>
            </a:r>
            <a:r>
              <a:rPr lang="en-US" altLang="zh-CN" sz="2400" dirty="0">
                <a:latin typeface="Arial Unicode MS" panose="020B0604020202020204" pitchFamily="34" charset="-122"/>
                <a:ea typeface="黑体" panose="02010609060101010101" pitchFamily="49" charset="-122"/>
              </a:rPr>
              <a:t>SQLiteDatabase</a:t>
            </a:r>
            <a:r>
              <a:rPr lang="zh-CN" altLang="zh-CN" sz="2400" dirty="0">
                <a:latin typeface="Arial Unicode MS" panose="020B0604020202020204" pitchFamily="34" charset="-122"/>
                <a:ea typeface="黑体" panose="02010609060101010101" pitchFamily="49" charset="-122"/>
              </a:rPr>
              <a:t>，访问其它程序的内容提供者中共享的数据时不能直接通过数据表名，而是使用一个</a:t>
            </a:r>
            <a:r>
              <a:rPr lang="en-US" altLang="zh-CN" sz="2400" dirty="0">
                <a:latin typeface="Arial Unicode MS" panose="020B0604020202020204" pitchFamily="34" charset="-122"/>
                <a:ea typeface="黑体" panose="02010609060101010101" pitchFamily="49" charset="-122"/>
              </a:rPr>
              <a:t>________</a:t>
            </a:r>
            <a:r>
              <a:rPr lang="zh-CN" altLang="zh-CN" sz="2400" dirty="0">
                <a:latin typeface="Arial Unicode MS" panose="020B0604020202020204" pitchFamily="34" charset="-122"/>
                <a:ea typeface="黑体" panose="02010609060101010101" pitchFamily="49" charset="-122"/>
              </a:rPr>
              <a:t>代替。</a:t>
            </a:r>
          </a:p>
          <a:p>
            <a:r>
              <a:rPr lang="en-US" altLang="zh-CN" sz="2400" b="0" dirty="0">
                <a:latin typeface="Arial Unicode MS" panose="020B0604020202020204" pitchFamily="34" charset="-122"/>
                <a:ea typeface="黑体" panose="02010609060101010101" pitchFamily="49" charset="-122"/>
              </a:rPr>
              <a:t>A. ContentProvider, ContentResolver, </a:t>
            </a:r>
            <a:r>
              <a:rPr lang="zh-CN" altLang="zh-CN" sz="2400" b="0" dirty="0">
                <a:latin typeface="Arial Unicode MS" panose="020B0604020202020204" pitchFamily="34" charset="-122"/>
                <a:ea typeface="黑体" panose="02010609060101010101" pitchFamily="49" charset="-122"/>
              </a:rPr>
              <a:t>内容</a:t>
            </a:r>
            <a:r>
              <a:rPr lang="en-US" altLang="zh-CN" sz="2400" b="0" dirty="0">
                <a:latin typeface="Arial Unicode MS" panose="020B0604020202020204" pitchFamily="34" charset="-122"/>
                <a:ea typeface="黑体" panose="02010609060101010101" pitchFamily="49" charset="-122"/>
              </a:rPr>
              <a:t>URI</a:t>
            </a:r>
            <a:endParaRPr lang="zh-CN" altLang="zh-CN" sz="2400" b="0" dirty="0">
              <a:latin typeface="Arial Unicode MS" panose="020B0604020202020204" pitchFamily="34" charset="-122"/>
              <a:ea typeface="黑体" panose="02010609060101010101" pitchFamily="49" charset="-122"/>
            </a:endParaRPr>
          </a:p>
          <a:p>
            <a:r>
              <a:rPr lang="en-US" altLang="zh-CN" sz="2400" b="0" dirty="0">
                <a:latin typeface="Arial Unicode MS" panose="020B0604020202020204" pitchFamily="34" charset="-122"/>
                <a:ea typeface="黑体" panose="02010609060101010101" pitchFamily="49" charset="-122"/>
              </a:rPr>
              <a:t>B. ContentResolver, ContentProvider, </a:t>
            </a:r>
            <a:r>
              <a:rPr lang="zh-CN" altLang="zh-CN" sz="2400" b="0" dirty="0">
                <a:latin typeface="Arial Unicode MS" panose="020B0604020202020204" pitchFamily="34" charset="-122"/>
                <a:ea typeface="黑体" panose="02010609060101010101" pitchFamily="49" charset="-122"/>
              </a:rPr>
              <a:t>内容</a:t>
            </a:r>
            <a:r>
              <a:rPr lang="en-US" altLang="zh-CN" sz="2400" b="0" dirty="0">
                <a:latin typeface="Arial Unicode MS" panose="020B0604020202020204" pitchFamily="34" charset="-122"/>
                <a:ea typeface="黑体" panose="02010609060101010101" pitchFamily="49" charset="-122"/>
              </a:rPr>
              <a:t>URI</a:t>
            </a:r>
            <a:endParaRPr lang="zh-CN" altLang="zh-CN" sz="2400" b="0" dirty="0">
              <a:latin typeface="Arial Unicode MS" panose="020B0604020202020204" pitchFamily="34" charset="-122"/>
              <a:ea typeface="黑体" panose="02010609060101010101" pitchFamily="49" charset="-122"/>
            </a:endParaRPr>
          </a:p>
          <a:p>
            <a:r>
              <a:rPr lang="en-US" altLang="zh-CN" sz="2400" b="0" dirty="0">
                <a:latin typeface="Arial Unicode MS" panose="020B0604020202020204" pitchFamily="34" charset="-122"/>
                <a:ea typeface="黑体" panose="02010609060101010101" pitchFamily="49" charset="-122"/>
              </a:rPr>
              <a:t>C. ContentProvider, ContentObserver, </a:t>
            </a:r>
            <a:r>
              <a:rPr lang="zh-CN" altLang="zh-CN" sz="2400" b="0" dirty="0">
                <a:latin typeface="Arial Unicode MS" panose="020B0604020202020204" pitchFamily="34" charset="-122"/>
                <a:ea typeface="黑体" panose="02010609060101010101" pitchFamily="49" charset="-122"/>
              </a:rPr>
              <a:t>内容</a:t>
            </a:r>
            <a:r>
              <a:rPr lang="en-US" altLang="zh-CN" sz="2400" b="0" dirty="0">
                <a:latin typeface="Arial Unicode MS" panose="020B0604020202020204" pitchFamily="34" charset="-122"/>
                <a:ea typeface="黑体" panose="02010609060101010101" pitchFamily="49" charset="-122"/>
              </a:rPr>
              <a:t>URI</a:t>
            </a:r>
            <a:endParaRPr lang="zh-CN" altLang="zh-CN" sz="2400" b="0" dirty="0">
              <a:latin typeface="Arial Unicode MS" panose="020B0604020202020204" pitchFamily="34" charset="-122"/>
              <a:ea typeface="黑体" panose="02010609060101010101" pitchFamily="49" charset="-122"/>
            </a:endParaRPr>
          </a:p>
          <a:p>
            <a:r>
              <a:rPr lang="en-US" altLang="zh-CN" sz="2400" b="0" dirty="0">
                <a:latin typeface="Arial Unicode MS" panose="020B0604020202020204" pitchFamily="34" charset="-122"/>
                <a:ea typeface="黑体" panose="02010609060101010101" pitchFamily="49" charset="-122"/>
              </a:rPr>
              <a:t>D. ContentObserver, ContentProvider, </a:t>
            </a:r>
            <a:r>
              <a:rPr lang="zh-CN" altLang="zh-CN" sz="2400" b="0" dirty="0">
                <a:latin typeface="Arial Unicode MS" panose="020B0604020202020204" pitchFamily="34" charset="-122"/>
                <a:ea typeface="黑体" panose="02010609060101010101" pitchFamily="49" charset="-122"/>
              </a:rPr>
              <a:t>内容</a:t>
            </a:r>
            <a:r>
              <a:rPr lang="en-US" altLang="zh-CN" sz="2400" b="0" dirty="0">
                <a:latin typeface="Arial Unicode MS" panose="020B0604020202020204" pitchFamily="34" charset="-122"/>
                <a:ea typeface="黑体" panose="02010609060101010101" pitchFamily="49" charset="-122"/>
              </a:rPr>
              <a:t>URI</a:t>
            </a:r>
            <a:endParaRPr lang="zh-CN" altLang="zh-CN" sz="2400" b="0" dirty="0">
              <a:latin typeface="Arial Unicode MS" panose="020B0604020202020204" pitchFamily="34" charset="-122"/>
              <a:ea typeface="黑体" panose="02010609060101010101" pitchFamily="49" charset="-122"/>
            </a:endParaRPr>
          </a:p>
          <a:p>
            <a:endParaRPr lang="zh-CN" altLang="en-US" dirty="0">
              <a:latin typeface="Arial Unicode MS" panose="020B0604020202020204" pitchFamily="34" charset="-122"/>
              <a:ea typeface="黑体" panose="02010609060101010101" pitchFamily="49" charset="-122"/>
            </a:endParaRPr>
          </a:p>
        </p:txBody>
      </p:sp>
      <p:sp>
        <p:nvSpPr>
          <p:cNvPr id="3" name="标题 2">
            <a:extLst>
              <a:ext uri="{FF2B5EF4-FFF2-40B4-BE49-F238E27FC236}">
                <a16:creationId xmlns:a16="http://schemas.microsoft.com/office/drawing/2014/main" id="{F6D0F0EF-C38F-4620-B209-671340A0DEC6}"/>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100607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8BE0EF-7E12-4EA2-BCAF-02DFC5EC3559}"/>
              </a:ext>
            </a:extLst>
          </p:cNvPr>
          <p:cNvSpPr>
            <a:spLocks noGrp="1"/>
          </p:cNvSpPr>
          <p:nvPr>
            <p:ph idx="1"/>
          </p:nvPr>
        </p:nvSpPr>
        <p:spPr/>
        <p:txBody>
          <a:bodyPr/>
          <a:lstStyle/>
          <a:p>
            <a:r>
              <a:rPr lang="zh-CN" altLang="en-US" dirty="0"/>
              <a:t>步骤：</a:t>
            </a:r>
            <a:endParaRPr lang="en-US" altLang="zh-CN" dirty="0"/>
          </a:p>
          <a:p>
            <a:pPr lvl="1"/>
            <a:r>
              <a:rPr lang="zh-CN" altLang="en-US" dirty="0"/>
              <a:t>在程序包名处右击选择</a:t>
            </a:r>
            <a:r>
              <a:rPr lang="en-US" altLang="zh-CN" dirty="0"/>
              <a:t>【New】【Other】【Content Provider】</a:t>
            </a:r>
            <a:r>
              <a:rPr lang="zh-CN" altLang="en-US" dirty="0"/>
              <a:t>选项</a:t>
            </a:r>
          </a:p>
          <a:p>
            <a:pPr lvl="1"/>
            <a:r>
              <a:rPr lang="zh-CN" altLang="en-US" dirty="0"/>
              <a:t>输入内容提供者的</a:t>
            </a:r>
            <a:r>
              <a:rPr lang="en-US" altLang="zh-CN" dirty="0"/>
              <a:t>Class Name</a:t>
            </a:r>
            <a:r>
              <a:rPr lang="zh-CN" altLang="en-US" dirty="0"/>
              <a:t>（类名称）和</a:t>
            </a:r>
            <a:r>
              <a:rPr lang="en-US" altLang="zh-CN" dirty="0"/>
              <a:t>URI Authorities</a:t>
            </a:r>
            <a:r>
              <a:rPr lang="zh-CN" altLang="en-US" dirty="0"/>
              <a:t>（唯一标识，通常使用包名）</a:t>
            </a:r>
          </a:p>
          <a:p>
            <a:pPr lvl="1"/>
            <a:r>
              <a:rPr lang="zh-CN" altLang="en-US" dirty="0"/>
              <a:t>点击</a:t>
            </a:r>
            <a:r>
              <a:rPr lang="en-US" altLang="zh-CN" dirty="0"/>
              <a:t>【Finish】</a:t>
            </a:r>
            <a:r>
              <a:rPr lang="zh-CN" altLang="en-US" dirty="0"/>
              <a:t>按钮创建完成</a:t>
            </a:r>
          </a:p>
          <a:p>
            <a:pPr lvl="1"/>
            <a:endParaRPr lang="zh-CN" altLang="en-US" dirty="0"/>
          </a:p>
        </p:txBody>
      </p:sp>
      <p:sp>
        <p:nvSpPr>
          <p:cNvPr id="3" name="标题 2">
            <a:extLst>
              <a:ext uri="{FF2B5EF4-FFF2-40B4-BE49-F238E27FC236}">
                <a16:creationId xmlns:a16="http://schemas.microsoft.com/office/drawing/2014/main" id="{63D9A067-62E0-494B-842E-921C9C230B79}"/>
              </a:ext>
            </a:extLst>
          </p:cNvPr>
          <p:cNvSpPr>
            <a:spLocks noGrp="1"/>
          </p:cNvSpPr>
          <p:nvPr>
            <p:ph type="title"/>
          </p:nvPr>
        </p:nvSpPr>
        <p:spPr/>
        <p:txBody>
          <a:bodyPr/>
          <a:lstStyle/>
          <a:p>
            <a:r>
              <a:rPr lang="en-US" altLang="zh-CN" dirty="0"/>
              <a:t>7.5</a:t>
            </a:r>
            <a:r>
              <a:rPr lang="zh-CN" altLang="en-US" dirty="0"/>
              <a:t> 创建自己的内容提供器</a:t>
            </a:r>
          </a:p>
        </p:txBody>
      </p:sp>
      <p:sp>
        <p:nvSpPr>
          <p:cNvPr id="5" name="TextBox 7">
            <a:extLst>
              <a:ext uri="{FF2B5EF4-FFF2-40B4-BE49-F238E27FC236}">
                <a16:creationId xmlns:a16="http://schemas.microsoft.com/office/drawing/2014/main" id="{81CFE469-9485-4EBE-9E7D-7F609E96BEAA}"/>
              </a:ext>
            </a:extLst>
          </p:cNvPr>
          <p:cNvSpPr txBox="1"/>
          <p:nvPr/>
        </p:nvSpPr>
        <p:spPr>
          <a:xfrm>
            <a:off x="838622" y="3353334"/>
            <a:ext cx="7920880" cy="324401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a:lnSpc>
                <a:spcPct val="100000"/>
              </a:lnSpc>
            </a:pPr>
            <a:r>
              <a:rPr lang="en-US" altLang="zh-CN" sz="2200" dirty="0"/>
              <a:t>    &lt;application ......&gt;</a:t>
            </a:r>
          </a:p>
          <a:p>
            <a:pPr>
              <a:lnSpc>
                <a:spcPct val="100000"/>
              </a:lnSpc>
            </a:pPr>
            <a:r>
              <a:rPr lang="en-US" altLang="zh-CN" sz="2200" dirty="0"/>
              <a:t>        ......	</a:t>
            </a:r>
          </a:p>
          <a:p>
            <a:pPr>
              <a:lnSpc>
                <a:spcPct val="100000"/>
              </a:lnSpc>
            </a:pPr>
            <a:r>
              <a:rPr lang="en-US" altLang="zh-CN" sz="2200" dirty="0"/>
              <a:t>        &lt;provider</a:t>
            </a:r>
          </a:p>
          <a:p>
            <a:pPr>
              <a:lnSpc>
                <a:spcPct val="100000"/>
              </a:lnSpc>
            </a:pPr>
            <a:r>
              <a:rPr lang="en-US" altLang="zh-CN" sz="2200" dirty="0"/>
              <a:t>            android:name=".MyContentProvider"</a:t>
            </a:r>
            <a:endParaRPr lang="zh-CN" altLang="zh-CN" sz="2200" dirty="0"/>
          </a:p>
          <a:p>
            <a:pPr>
              <a:lnSpc>
                <a:spcPct val="100000"/>
              </a:lnSpc>
            </a:pPr>
            <a:r>
              <a:rPr lang="en-US" altLang="zh-CN" sz="2200" dirty="0"/>
              <a:t>            android:authorities="</a:t>
            </a:r>
            <a:r>
              <a:rPr lang="en-US" altLang="zh-CN" sz="2200" dirty="0" err="1"/>
              <a:t>cn.hunnu.mycontentprovider</a:t>
            </a:r>
            <a:r>
              <a:rPr lang="en-US" altLang="zh-CN" sz="2200" dirty="0"/>
              <a:t>"</a:t>
            </a:r>
            <a:endParaRPr lang="zh-CN" altLang="zh-CN" sz="2200" dirty="0"/>
          </a:p>
          <a:p>
            <a:pPr>
              <a:lnSpc>
                <a:spcPct val="100000"/>
              </a:lnSpc>
            </a:pPr>
            <a:r>
              <a:rPr lang="en-US" altLang="zh-CN" sz="2200" dirty="0"/>
              <a:t>            android:enabled="true"</a:t>
            </a:r>
            <a:endParaRPr lang="zh-CN" altLang="zh-CN" sz="2200" dirty="0"/>
          </a:p>
          <a:p>
            <a:pPr>
              <a:lnSpc>
                <a:spcPct val="100000"/>
              </a:lnSpc>
            </a:pPr>
            <a:r>
              <a:rPr lang="en-US" altLang="zh-CN" sz="2200" dirty="0"/>
              <a:t>            android:exported="true" &gt;</a:t>
            </a:r>
            <a:endParaRPr lang="zh-CN" altLang="zh-CN" sz="2200" dirty="0"/>
          </a:p>
          <a:p>
            <a:pPr>
              <a:lnSpc>
                <a:spcPct val="100000"/>
              </a:lnSpc>
            </a:pPr>
            <a:r>
              <a:rPr lang="en-US" altLang="zh-CN" sz="2200" dirty="0"/>
              <a:t>       &lt;/provider&gt;</a:t>
            </a:r>
          </a:p>
          <a:p>
            <a:pPr>
              <a:lnSpc>
                <a:spcPct val="100000"/>
              </a:lnSpc>
            </a:pPr>
            <a:r>
              <a:rPr lang="en-US" altLang="zh-CN" sz="2200" dirty="0"/>
              <a:t>    &lt;/application&gt;</a:t>
            </a:r>
            <a:endParaRPr lang="zh-CN" altLang="zh-CN" sz="2200" dirty="0"/>
          </a:p>
        </p:txBody>
      </p:sp>
    </p:spTree>
    <p:extLst>
      <p:ext uri="{BB962C8B-B14F-4D97-AF65-F5344CB8AC3E}">
        <p14:creationId xmlns:p14="http://schemas.microsoft.com/office/powerpoint/2010/main" val="290768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继承内容提供器</a:t>
            </a:r>
            <a:r>
              <a:rPr lang="en-US" altLang="zh-CN" dirty="0"/>
              <a:t>ContentProvider</a:t>
            </a:r>
          </a:p>
          <a:p>
            <a:r>
              <a:rPr lang="zh-CN" altLang="en-US" dirty="0"/>
              <a:t>重写其中的</a:t>
            </a:r>
            <a:r>
              <a:rPr lang="en-US" altLang="zh-CN" dirty="0"/>
              <a:t>6</a:t>
            </a:r>
            <a:r>
              <a:rPr lang="zh-CN" altLang="en-US" dirty="0"/>
              <a:t>个抽象方法：</a:t>
            </a:r>
            <a:endParaRPr lang="en-US" altLang="zh-CN" dirty="0"/>
          </a:p>
          <a:p>
            <a:pPr marL="0" indent="0">
              <a:lnSpc>
                <a:spcPct val="150000"/>
              </a:lnSpc>
              <a:spcBef>
                <a:spcPct val="0"/>
              </a:spcBef>
            </a:pPr>
            <a:r>
              <a:rPr lang="en-US" altLang="zh-CN" dirty="0"/>
              <a:t>1. </a:t>
            </a:r>
            <a:r>
              <a:rPr lang="en-US" altLang="en-US" sz="2800" dirty="0">
                <a:latin typeface="华文新魏" pitchFamily="2" charset="-122"/>
                <a:ea typeface="华文新魏" pitchFamily="2" charset="-122"/>
              </a:rPr>
              <a:t>public </a:t>
            </a:r>
            <a:r>
              <a:rPr lang="en-US" altLang="en-US" sz="2800" dirty="0" err="1">
                <a:latin typeface="华文新魏" pitchFamily="2" charset="-122"/>
                <a:ea typeface="华文新魏" pitchFamily="2" charset="-122"/>
              </a:rPr>
              <a:t>boolean</a:t>
            </a:r>
            <a:r>
              <a:rPr lang="en-US" altLang="en-US" sz="2800" dirty="0">
                <a:latin typeface="华文新魏" pitchFamily="2" charset="-122"/>
                <a:ea typeface="华文新魏" pitchFamily="2" charset="-122"/>
              </a:rPr>
              <a:t> </a:t>
            </a:r>
            <a:r>
              <a:rPr lang="en-US" altLang="en-US" sz="2800" dirty="0" err="1">
                <a:solidFill>
                  <a:srgbClr val="0000FF"/>
                </a:solidFill>
                <a:latin typeface="华文新魏" pitchFamily="2" charset="-122"/>
                <a:ea typeface="华文新魏" pitchFamily="2" charset="-122"/>
              </a:rPr>
              <a:t>onCreate</a:t>
            </a:r>
            <a:r>
              <a:rPr lang="en-US" altLang="en-US" sz="2800" dirty="0">
                <a:solidFill>
                  <a:srgbClr val="0000FF"/>
                </a:solidFill>
                <a:latin typeface="华文新魏" pitchFamily="2" charset="-122"/>
                <a:ea typeface="华文新魏" pitchFamily="2" charset="-122"/>
              </a:rPr>
              <a:t>()</a:t>
            </a:r>
            <a:r>
              <a:rPr lang="en-US" altLang="en-US" sz="2800" dirty="0">
                <a:latin typeface="华文新魏" pitchFamily="2" charset="-122"/>
                <a:ea typeface="华文新魏" pitchFamily="2" charset="-122"/>
              </a:rPr>
              <a:t>：</a:t>
            </a:r>
            <a:r>
              <a:rPr lang="en-US" altLang="en-US" sz="2800" dirty="0" err="1">
                <a:latin typeface="华文新魏" pitchFamily="2" charset="-122"/>
                <a:ea typeface="华文新魏" pitchFamily="2" charset="-122"/>
              </a:rPr>
              <a:t>ContentProvider创建时调用</a:t>
            </a:r>
            <a:r>
              <a:rPr lang="en-US" altLang="en-US" sz="2800" dirty="0">
                <a:latin typeface="华文新魏" pitchFamily="2" charset="-122"/>
                <a:ea typeface="华文新魏" pitchFamily="2" charset="-122"/>
              </a:rPr>
              <a:t>。</a:t>
            </a:r>
          </a:p>
          <a:p>
            <a:pPr marL="0" indent="0">
              <a:lnSpc>
                <a:spcPct val="150000"/>
              </a:lnSpc>
              <a:spcBef>
                <a:spcPct val="0"/>
              </a:spcBef>
            </a:pPr>
            <a:r>
              <a:rPr lang="en-US" altLang="zh-CN" sz="2800" dirty="0">
                <a:latin typeface="华文新魏" pitchFamily="2" charset="-122"/>
                <a:ea typeface="华文新魏" pitchFamily="2" charset="-122"/>
              </a:rPr>
              <a:t>2. </a:t>
            </a:r>
            <a:r>
              <a:rPr lang="en-US" altLang="en-US" sz="2800" dirty="0">
                <a:latin typeface="华文新魏" pitchFamily="2" charset="-122"/>
                <a:ea typeface="华文新魏" pitchFamily="2" charset="-122"/>
              </a:rPr>
              <a:t>public </a:t>
            </a:r>
            <a:r>
              <a:rPr lang="en-US" altLang="en-US" sz="2800" dirty="0" err="1">
                <a:latin typeface="华文新魏" pitchFamily="2" charset="-122"/>
                <a:ea typeface="华文新魏" pitchFamily="2" charset="-122"/>
              </a:rPr>
              <a:t>int</a:t>
            </a:r>
            <a:r>
              <a:rPr lang="en-US" altLang="en-US" sz="2800" dirty="0">
                <a:latin typeface="华文新魏" pitchFamily="2" charset="-122"/>
                <a:ea typeface="华文新魏" pitchFamily="2" charset="-122"/>
              </a:rPr>
              <a:t> </a:t>
            </a:r>
            <a:r>
              <a:rPr lang="en-US" altLang="en-US" sz="2800" dirty="0">
                <a:solidFill>
                  <a:srgbClr val="0000FF"/>
                </a:solidFill>
                <a:latin typeface="华文新魏" pitchFamily="2" charset="-122"/>
                <a:ea typeface="华文新魏" pitchFamily="2" charset="-122"/>
              </a:rPr>
              <a:t>delete(…)</a:t>
            </a:r>
            <a:r>
              <a:rPr lang="en-US" altLang="en-US" sz="2800" dirty="0">
                <a:latin typeface="华文新魏" pitchFamily="2" charset="-122"/>
                <a:ea typeface="华文新魏" pitchFamily="2" charset="-122"/>
              </a:rPr>
              <a:t>：</a:t>
            </a:r>
            <a:r>
              <a:rPr lang="en-US" altLang="en-US" sz="2800" dirty="0" err="1">
                <a:latin typeface="华文新魏" pitchFamily="2" charset="-122"/>
                <a:ea typeface="华文新魏" pitchFamily="2" charset="-122"/>
              </a:rPr>
              <a:t>根据传入的Uri删除指定条件下的数据</a:t>
            </a:r>
            <a:r>
              <a:rPr lang="en-US" altLang="en-US" sz="2800" dirty="0">
                <a:latin typeface="华文新魏" pitchFamily="2" charset="-122"/>
                <a:ea typeface="华文新魏" pitchFamily="2" charset="-122"/>
              </a:rPr>
              <a:t>。</a:t>
            </a:r>
          </a:p>
          <a:p>
            <a:pPr marL="0" indent="0">
              <a:lnSpc>
                <a:spcPct val="150000"/>
              </a:lnSpc>
              <a:spcBef>
                <a:spcPct val="0"/>
              </a:spcBef>
            </a:pPr>
            <a:r>
              <a:rPr lang="en-US" altLang="en-US" sz="2800" dirty="0">
                <a:latin typeface="华文新魏" pitchFamily="2" charset="-122"/>
                <a:ea typeface="华文新魏" pitchFamily="2" charset="-122"/>
              </a:rPr>
              <a:t>3. public Uri </a:t>
            </a:r>
            <a:r>
              <a:rPr lang="en-US" altLang="en-US" sz="2800" dirty="0">
                <a:solidFill>
                  <a:srgbClr val="0000FF"/>
                </a:solidFill>
                <a:latin typeface="华文新魏" pitchFamily="2" charset="-122"/>
                <a:ea typeface="华文新魏" pitchFamily="2" charset="-122"/>
              </a:rPr>
              <a:t>insert(…)</a:t>
            </a:r>
            <a:r>
              <a:rPr lang="en-US" altLang="en-US" sz="2800" dirty="0">
                <a:latin typeface="华文新魏" pitchFamily="2" charset="-122"/>
                <a:ea typeface="华文新魏" pitchFamily="2" charset="-122"/>
              </a:rPr>
              <a:t>：</a:t>
            </a:r>
            <a:r>
              <a:rPr lang="en-US" altLang="en-US" sz="2800" dirty="0" err="1">
                <a:latin typeface="华文新魏" pitchFamily="2" charset="-122"/>
                <a:ea typeface="华文新魏" pitchFamily="2" charset="-122"/>
              </a:rPr>
              <a:t>根据传入的Uri插入数据</a:t>
            </a:r>
            <a:r>
              <a:rPr lang="en-US" altLang="en-US" sz="2800" dirty="0">
                <a:latin typeface="华文新魏" pitchFamily="2" charset="-122"/>
                <a:ea typeface="华文新魏" pitchFamily="2" charset="-122"/>
              </a:rPr>
              <a:t>。</a:t>
            </a:r>
          </a:p>
          <a:p>
            <a:pPr marL="0" indent="0">
              <a:lnSpc>
                <a:spcPct val="150000"/>
              </a:lnSpc>
              <a:spcBef>
                <a:spcPct val="0"/>
              </a:spcBef>
            </a:pPr>
            <a:r>
              <a:rPr lang="en-US" altLang="en-US" sz="2800" dirty="0">
                <a:latin typeface="华文新魏" pitchFamily="2" charset="-122"/>
                <a:ea typeface="华文新魏" pitchFamily="2" charset="-122"/>
              </a:rPr>
              <a:t>4. public Cursor </a:t>
            </a:r>
            <a:r>
              <a:rPr lang="en-US" altLang="en-US" sz="2800" dirty="0">
                <a:solidFill>
                  <a:srgbClr val="0000FF"/>
                </a:solidFill>
                <a:latin typeface="华文新魏" pitchFamily="2" charset="-122"/>
                <a:ea typeface="华文新魏" pitchFamily="2" charset="-122"/>
              </a:rPr>
              <a:t>query(…)</a:t>
            </a:r>
            <a:r>
              <a:rPr lang="en-US" altLang="en-US" sz="2800" dirty="0">
                <a:latin typeface="华文新魏" pitchFamily="2" charset="-122"/>
                <a:ea typeface="华文新魏" pitchFamily="2" charset="-122"/>
              </a:rPr>
              <a:t>：</a:t>
            </a:r>
            <a:r>
              <a:rPr lang="en-US" altLang="en-US" sz="2800" dirty="0" err="1">
                <a:latin typeface="华文新魏" pitchFamily="2" charset="-122"/>
                <a:ea typeface="华文新魏" pitchFamily="2" charset="-122"/>
              </a:rPr>
              <a:t>根据传入的Uri查询指定的数据</a:t>
            </a:r>
            <a:r>
              <a:rPr lang="en-US" altLang="en-US" sz="2800" dirty="0">
                <a:latin typeface="华文新魏" pitchFamily="2" charset="-122"/>
                <a:ea typeface="华文新魏" pitchFamily="2" charset="-122"/>
              </a:rPr>
              <a:t>。</a:t>
            </a:r>
          </a:p>
          <a:p>
            <a:pPr marL="0" indent="0">
              <a:lnSpc>
                <a:spcPct val="150000"/>
              </a:lnSpc>
              <a:spcBef>
                <a:spcPct val="0"/>
              </a:spcBef>
            </a:pPr>
            <a:r>
              <a:rPr lang="en-US" altLang="en-US" sz="2800" dirty="0">
                <a:latin typeface="华文新魏" pitchFamily="2" charset="-122"/>
                <a:ea typeface="华文新魏" pitchFamily="2" charset="-122"/>
              </a:rPr>
              <a:t>5. public </a:t>
            </a:r>
            <a:r>
              <a:rPr lang="en-US" altLang="en-US" sz="2800" dirty="0" err="1">
                <a:latin typeface="华文新魏" pitchFamily="2" charset="-122"/>
                <a:ea typeface="华文新魏" pitchFamily="2" charset="-122"/>
              </a:rPr>
              <a:t>int</a:t>
            </a:r>
            <a:r>
              <a:rPr lang="en-US" altLang="en-US" sz="2800" dirty="0">
                <a:latin typeface="华文新魏" pitchFamily="2" charset="-122"/>
                <a:ea typeface="华文新魏" pitchFamily="2" charset="-122"/>
              </a:rPr>
              <a:t> </a:t>
            </a:r>
            <a:r>
              <a:rPr lang="en-US" altLang="en-US" sz="2800" dirty="0">
                <a:solidFill>
                  <a:srgbClr val="0000FF"/>
                </a:solidFill>
                <a:latin typeface="华文新魏" pitchFamily="2" charset="-122"/>
                <a:ea typeface="华文新魏" pitchFamily="2" charset="-122"/>
              </a:rPr>
              <a:t>update(…)</a:t>
            </a:r>
            <a:r>
              <a:rPr lang="en-US" altLang="en-US" sz="2800" dirty="0">
                <a:latin typeface="华文新魏" pitchFamily="2" charset="-122"/>
                <a:ea typeface="华文新魏" pitchFamily="2" charset="-122"/>
              </a:rPr>
              <a:t>：</a:t>
            </a:r>
            <a:r>
              <a:rPr lang="en-US" altLang="en-US" sz="2800" dirty="0" err="1">
                <a:latin typeface="华文新魏" pitchFamily="2" charset="-122"/>
                <a:ea typeface="华文新魏" pitchFamily="2" charset="-122"/>
              </a:rPr>
              <a:t>根据传入的Uri更新指定的数据</a:t>
            </a:r>
            <a:r>
              <a:rPr lang="en-US" altLang="en-US" sz="2800" dirty="0">
                <a:latin typeface="华文新魏" pitchFamily="2" charset="-122"/>
                <a:ea typeface="华文新魏" pitchFamily="2" charset="-122"/>
              </a:rPr>
              <a:t>。</a:t>
            </a:r>
          </a:p>
          <a:p>
            <a:r>
              <a:rPr lang="en-US" altLang="zh-CN" dirty="0"/>
              <a:t>6. </a:t>
            </a:r>
            <a:r>
              <a:rPr lang="en-US" altLang="zh-CN" dirty="0" err="1">
                <a:solidFill>
                  <a:srgbClr val="FF0000"/>
                </a:solidFill>
              </a:rPr>
              <a:t>getType</a:t>
            </a:r>
            <a:r>
              <a:rPr lang="en-US" altLang="zh-CN" dirty="0">
                <a:solidFill>
                  <a:srgbClr val="FF0000"/>
                </a:solidFill>
              </a:rPr>
              <a:t>()</a:t>
            </a:r>
            <a:endParaRPr lang="zh-CN" altLang="en-US" dirty="0">
              <a:solidFill>
                <a:srgbClr val="FF0000"/>
              </a:solidFill>
            </a:endParaRPr>
          </a:p>
        </p:txBody>
      </p:sp>
      <p:sp>
        <p:nvSpPr>
          <p:cNvPr id="3" name="标题 2"/>
          <p:cNvSpPr>
            <a:spLocks noGrp="1"/>
          </p:cNvSpPr>
          <p:nvPr>
            <p:ph type="title"/>
          </p:nvPr>
        </p:nvSpPr>
        <p:spPr/>
        <p:txBody>
          <a:bodyPr/>
          <a:lstStyle/>
          <a:p>
            <a:r>
              <a:rPr lang="en-US" altLang="zh-CN" dirty="0"/>
              <a:t>7.5</a:t>
            </a:r>
            <a:r>
              <a:rPr lang="zh-CN" altLang="en-US" dirty="0"/>
              <a:t> 创建自己的内容提供器</a:t>
            </a:r>
          </a:p>
        </p:txBody>
      </p:sp>
    </p:spTree>
    <p:extLst>
      <p:ext uri="{BB962C8B-B14F-4D97-AF65-F5344CB8AC3E}">
        <p14:creationId xmlns:p14="http://schemas.microsoft.com/office/powerpoint/2010/main" val="388642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Uri</a:t>
            </a:r>
            <a:r>
              <a:rPr lang="zh-CN" altLang="en-US" dirty="0"/>
              <a:t>参数：确定了调用方希望访问的数据或表</a:t>
            </a:r>
            <a:endParaRPr lang="en-US" altLang="zh-CN" dirty="0"/>
          </a:p>
          <a:p>
            <a:r>
              <a:rPr lang="zh-CN" altLang="en-US" dirty="0">
                <a:solidFill>
                  <a:srgbClr val="0033CC"/>
                </a:solidFill>
              </a:rPr>
              <a:t>表：</a:t>
            </a:r>
            <a:r>
              <a:rPr lang="en-US" altLang="zh-CN" dirty="0">
                <a:solidFill>
                  <a:srgbClr val="0033CC"/>
                </a:solidFill>
              </a:rPr>
              <a:t>content://com.example.app.privder/table1/</a:t>
            </a:r>
          </a:p>
          <a:p>
            <a:r>
              <a:rPr lang="zh-CN" altLang="en-US" dirty="0">
                <a:solidFill>
                  <a:srgbClr val="0033CC"/>
                </a:solidFill>
              </a:rPr>
              <a:t>数据：</a:t>
            </a:r>
            <a:r>
              <a:rPr lang="en-US" altLang="zh-CN" dirty="0">
                <a:solidFill>
                  <a:srgbClr val="0033CC"/>
                </a:solidFill>
              </a:rPr>
              <a:t>content://com.example.app.privder/table1/#</a:t>
            </a:r>
          </a:p>
          <a:p>
            <a:pPr lvl="1"/>
            <a:r>
              <a:rPr lang="zh-CN" altLang="en-US" dirty="0"/>
              <a:t>匹配</a:t>
            </a:r>
            <a:r>
              <a:rPr lang="en-US" altLang="zh-CN" dirty="0"/>
              <a:t>table1</a:t>
            </a:r>
            <a:r>
              <a:rPr lang="zh-CN" altLang="en-US" dirty="0"/>
              <a:t>表中任意一行数据的内容</a:t>
            </a:r>
            <a:r>
              <a:rPr lang="en-US" altLang="zh-CN" dirty="0"/>
              <a:t>URI</a:t>
            </a:r>
          </a:p>
          <a:p>
            <a:pPr lvl="1"/>
            <a:endParaRPr lang="en-US" altLang="zh-CN" dirty="0"/>
          </a:p>
          <a:p>
            <a:r>
              <a:rPr lang="zh-CN" altLang="en-US" dirty="0"/>
              <a:t>例如，在调用方调用</a:t>
            </a:r>
            <a:r>
              <a:rPr lang="en-US" altLang="zh-CN" dirty="0" err="1"/>
              <a:t>ContentResolver.query</a:t>
            </a:r>
            <a:r>
              <a:rPr lang="en-US" altLang="zh-CN" dirty="0"/>
              <a:t>()</a:t>
            </a:r>
            <a:r>
              <a:rPr lang="zh-CN" altLang="en-US" dirty="0"/>
              <a:t>方法时，</a:t>
            </a:r>
            <a:r>
              <a:rPr lang="en-US" altLang="zh-CN" dirty="0" err="1"/>
              <a:t>ContentProvider.query</a:t>
            </a:r>
            <a:r>
              <a:rPr lang="en-US" altLang="zh-CN" dirty="0"/>
              <a:t>()</a:t>
            </a:r>
            <a:r>
              <a:rPr lang="zh-CN" altLang="en-US" dirty="0"/>
              <a:t>方法会得到执行，此时，内容提供者的</a:t>
            </a:r>
            <a:r>
              <a:rPr lang="en-US" altLang="zh-CN" dirty="0"/>
              <a:t>query()</a:t>
            </a:r>
            <a:r>
              <a:rPr lang="zh-CN" altLang="en-US" dirty="0"/>
              <a:t>方法首先会去解析</a:t>
            </a:r>
            <a:r>
              <a:rPr lang="en-US" altLang="zh-CN" dirty="0"/>
              <a:t>Uri</a:t>
            </a:r>
            <a:r>
              <a:rPr lang="zh-CN" altLang="en-US" dirty="0"/>
              <a:t>对象，以确定访问的数据或表。</a:t>
            </a:r>
            <a:endParaRPr lang="en-US" altLang="zh-CN" dirty="0"/>
          </a:p>
          <a:p>
            <a:pPr lvl="1"/>
            <a:r>
              <a:rPr lang="zh-CN" altLang="en-US" dirty="0"/>
              <a:t>具体实现时借助的是</a:t>
            </a:r>
            <a:r>
              <a:rPr lang="en-US" altLang="zh-CN" dirty="0" err="1"/>
              <a:t>UriMatcher</a:t>
            </a:r>
            <a:r>
              <a:rPr lang="zh-CN" altLang="en-US" dirty="0"/>
              <a:t>类。</a:t>
            </a:r>
            <a:endParaRPr lang="en-US" altLang="zh-CN" dirty="0"/>
          </a:p>
        </p:txBody>
      </p:sp>
      <p:sp>
        <p:nvSpPr>
          <p:cNvPr id="3" name="标题 2"/>
          <p:cNvSpPr>
            <a:spLocks noGrp="1"/>
          </p:cNvSpPr>
          <p:nvPr>
            <p:ph type="title"/>
          </p:nvPr>
        </p:nvSpPr>
        <p:spPr/>
        <p:txBody>
          <a:bodyPr/>
          <a:lstStyle/>
          <a:p>
            <a:r>
              <a:rPr lang="en-US" altLang="zh-CN" dirty="0"/>
              <a:t>7.5</a:t>
            </a:r>
            <a:r>
              <a:rPr lang="zh-CN" altLang="en-US" dirty="0"/>
              <a:t> 创建自己的内容提供器</a:t>
            </a:r>
            <a:endParaRPr lang="zh-CN" altLang="en-US" dirty="0">
              <a:solidFill>
                <a:schemeClr val="tx1"/>
              </a:solidFill>
            </a:endParaRPr>
          </a:p>
        </p:txBody>
      </p:sp>
    </p:spTree>
    <p:extLst>
      <p:ext uri="{BB962C8B-B14F-4D97-AF65-F5344CB8AC3E}">
        <p14:creationId xmlns:p14="http://schemas.microsoft.com/office/powerpoint/2010/main" val="297117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利用</a:t>
            </a:r>
            <a:r>
              <a:rPr lang="en-US" altLang="zh-CN" dirty="0" err="1"/>
              <a:t>UriMatcher</a:t>
            </a:r>
            <a:r>
              <a:rPr lang="zh-CN" altLang="en-US" dirty="0"/>
              <a:t>类解析</a:t>
            </a:r>
            <a:r>
              <a:rPr lang="en-US" altLang="zh-CN" dirty="0"/>
              <a:t>Uri</a:t>
            </a:r>
            <a:r>
              <a:rPr lang="zh-CN" altLang="en-US" dirty="0"/>
              <a:t>参数，确定调用方访问的数据或表。</a:t>
            </a:r>
            <a:endParaRPr lang="en-US" altLang="zh-CN" dirty="0"/>
          </a:p>
          <a:p>
            <a:pPr lvl="1"/>
            <a:r>
              <a:rPr lang="zh-CN" altLang="en-US" dirty="0"/>
              <a:t>首先将需要共享的数据或数据表的内容</a:t>
            </a:r>
            <a:r>
              <a:rPr lang="en-US" altLang="zh-CN" dirty="0"/>
              <a:t>URI</a:t>
            </a:r>
            <a:r>
              <a:rPr lang="zh-CN" altLang="en-US" dirty="0"/>
              <a:t>用</a:t>
            </a:r>
            <a:r>
              <a:rPr lang="en-US" altLang="zh-CN" dirty="0" err="1"/>
              <a:t>addURI</a:t>
            </a:r>
            <a:r>
              <a:rPr lang="en-US" altLang="zh-CN" dirty="0"/>
              <a:t>()</a:t>
            </a:r>
            <a:r>
              <a:rPr lang="zh-CN" altLang="en-US" dirty="0"/>
              <a:t>方法添加到自定义的内容提供器中</a:t>
            </a:r>
            <a:endParaRPr lang="en-US" altLang="zh-CN" dirty="0"/>
          </a:p>
          <a:p>
            <a:pPr lvl="1"/>
            <a:r>
              <a:rPr lang="zh-CN" altLang="en-US" dirty="0"/>
              <a:t>然后，在</a:t>
            </a:r>
            <a:r>
              <a:rPr lang="en-US" altLang="zh-CN" dirty="0"/>
              <a:t>query()</a:t>
            </a:r>
            <a:r>
              <a:rPr lang="zh-CN" altLang="en-US" dirty="0"/>
              <a:t>方法中调用</a:t>
            </a:r>
            <a:r>
              <a:rPr lang="en-US" altLang="zh-CN" dirty="0" err="1"/>
              <a:t>UriMatcher</a:t>
            </a:r>
            <a:r>
              <a:rPr lang="zh-CN" altLang="en-US" dirty="0"/>
              <a:t>的</a:t>
            </a:r>
            <a:r>
              <a:rPr lang="en-US" altLang="zh-CN" dirty="0"/>
              <a:t>match</a:t>
            </a:r>
            <a:r>
              <a:rPr lang="zh-CN" altLang="en-US" dirty="0"/>
              <a:t>方法对传入的</a:t>
            </a:r>
            <a:r>
              <a:rPr lang="en-US" altLang="zh-CN" dirty="0"/>
              <a:t>Uri</a:t>
            </a:r>
            <a:r>
              <a:rPr lang="zh-CN" altLang="en-US" dirty="0"/>
              <a:t>对象进行解析，返回某个能匹配这个</a:t>
            </a:r>
            <a:r>
              <a:rPr lang="en-US" altLang="zh-CN" dirty="0"/>
              <a:t>Uri</a:t>
            </a:r>
            <a:r>
              <a:rPr lang="zh-CN" altLang="en-US" dirty="0"/>
              <a:t>对象的自定义代码，利用这个代码，自定义的内容提供器就可以判断出调用方期望访问的是哪张表中的数据了。</a:t>
            </a:r>
            <a:endParaRPr lang="en-US" altLang="zh-CN" dirty="0"/>
          </a:p>
        </p:txBody>
      </p:sp>
      <p:sp>
        <p:nvSpPr>
          <p:cNvPr id="3" name="标题 2"/>
          <p:cNvSpPr>
            <a:spLocks noGrp="1"/>
          </p:cNvSpPr>
          <p:nvPr>
            <p:ph type="title"/>
          </p:nvPr>
        </p:nvSpPr>
        <p:spPr/>
        <p:txBody>
          <a:bodyPr/>
          <a:lstStyle/>
          <a:p>
            <a:r>
              <a:rPr lang="en-US" altLang="zh-CN" dirty="0"/>
              <a:t>7.5.1</a:t>
            </a:r>
            <a:r>
              <a:rPr lang="zh-CN" altLang="en-US" dirty="0"/>
              <a:t> </a:t>
            </a:r>
            <a:r>
              <a:rPr lang="en-US" altLang="zh-CN" dirty="0"/>
              <a:t>Uri</a:t>
            </a:r>
            <a:r>
              <a:rPr lang="zh-CN" altLang="en-US" dirty="0"/>
              <a:t>参数的解析</a:t>
            </a:r>
          </a:p>
        </p:txBody>
      </p:sp>
    </p:spTree>
    <p:extLst>
      <p:ext uri="{BB962C8B-B14F-4D97-AF65-F5344CB8AC3E}">
        <p14:creationId xmlns:p14="http://schemas.microsoft.com/office/powerpoint/2010/main" val="425887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4847" y="861"/>
            <a:ext cx="12190413" cy="6740307"/>
          </a:xfrm>
          <a:prstGeom prst="rect">
            <a:avLst/>
          </a:prstGeom>
        </p:spPr>
        <p:txBody>
          <a:bodyPr wrap="square">
            <a:spAutoFit/>
          </a:bodyPr>
          <a:lstStyle/>
          <a:p>
            <a:r>
              <a:rPr lang="en-US" altLang="zh-CN" sz="2400" b="1" dirty="0"/>
              <a:t>public class </a:t>
            </a:r>
            <a:r>
              <a:rPr lang="en-US" altLang="zh-CN" sz="2400" b="1" dirty="0" err="1"/>
              <a:t>DatabaseProvider</a:t>
            </a:r>
            <a:r>
              <a:rPr lang="en-US" altLang="zh-CN" sz="2400" b="1" dirty="0"/>
              <a:t> extends </a:t>
            </a:r>
            <a:r>
              <a:rPr lang="en-US" altLang="zh-CN" sz="2400" b="1" dirty="0" err="1"/>
              <a:t>ContentProvider</a:t>
            </a:r>
            <a:r>
              <a:rPr lang="en-US" altLang="zh-CN" sz="2400" b="1" dirty="0"/>
              <a:t> {</a:t>
            </a:r>
            <a:endParaRPr lang="en-US" altLang="zh-CN" sz="2400" b="1" dirty="0">
              <a:solidFill>
                <a:srgbClr val="FF0066"/>
              </a:solidFill>
            </a:endParaRPr>
          </a:p>
          <a:p>
            <a:endParaRPr lang="en-US" altLang="zh-CN" sz="2400" b="1" dirty="0"/>
          </a:p>
          <a:p>
            <a:r>
              <a:rPr lang="en-US" altLang="zh-CN" sz="2400" b="1" dirty="0"/>
              <a:t>    public static final </a:t>
            </a:r>
            <a:r>
              <a:rPr lang="en-US" altLang="zh-CN" sz="2400" b="1" dirty="0" err="1"/>
              <a:t>int</a:t>
            </a:r>
            <a:r>
              <a:rPr lang="en-US" altLang="zh-CN" sz="2400" b="1" dirty="0"/>
              <a:t> BOOK_DIR = 0;</a:t>
            </a:r>
          </a:p>
          <a:p>
            <a:r>
              <a:rPr lang="en-US" altLang="zh-CN" sz="2400" b="1" dirty="0"/>
              <a:t>    public static final </a:t>
            </a:r>
            <a:r>
              <a:rPr lang="en-US" altLang="zh-CN" sz="2400" b="1" dirty="0" err="1"/>
              <a:t>int</a:t>
            </a:r>
            <a:r>
              <a:rPr lang="en-US" altLang="zh-CN" sz="2400" b="1" dirty="0"/>
              <a:t> BOOK_ITEM = 1;</a:t>
            </a:r>
          </a:p>
          <a:p>
            <a:r>
              <a:rPr lang="en-US" altLang="zh-CN" sz="2400" b="1" dirty="0"/>
              <a:t>    public static final </a:t>
            </a:r>
            <a:r>
              <a:rPr lang="en-US" altLang="zh-CN" sz="2400" b="1" dirty="0" err="1"/>
              <a:t>int</a:t>
            </a:r>
            <a:r>
              <a:rPr lang="en-US" altLang="zh-CN" sz="2400" b="1" dirty="0"/>
              <a:t> CATEGORY_DIR = 2;</a:t>
            </a:r>
          </a:p>
          <a:p>
            <a:r>
              <a:rPr lang="en-US" altLang="zh-CN" sz="2400" b="1" dirty="0"/>
              <a:t>    public static final </a:t>
            </a:r>
            <a:r>
              <a:rPr lang="en-US" altLang="zh-CN" sz="2400" b="1" dirty="0" err="1"/>
              <a:t>int</a:t>
            </a:r>
            <a:r>
              <a:rPr lang="en-US" altLang="zh-CN" sz="2400" b="1" dirty="0"/>
              <a:t> CATEGORY_ITEM = 3;</a:t>
            </a:r>
          </a:p>
          <a:p>
            <a:endParaRPr lang="en-US" altLang="zh-CN" sz="2400" b="1" dirty="0"/>
          </a:p>
          <a:p>
            <a:r>
              <a:rPr lang="en-US" altLang="zh-CN" sz="2400" b="1" dirty="0"/>
              <a:t>    public static final String AUTHORITY = "</a:t>
            </a:r>
            <a:r>
              <a:rPr lang="en-US" altLang="zh-CN" sz="2400" b="1" dirty="0" err="1"/>
              <a:t>com.example.databasetest.provider</a:t>
            </a:r>
            <a:r>
              <a:rPr lang="en-US" altLang="zh-CN" sz="2400" b="1" dirty="0"/>
              <a:t>";</a:t>
            </a:r>
          </a:p>
          <a:p>
            <a:endParaRPr lang="en-US" altLang="zh-CN" sz="2400" b="1" dirty="0"/>
          </a:p>
          <a:p>
            <a:r>
              <a:rPr lang="en-US" altLang="zh-CN" sz="2400" b="1" dirty="0">
                <a:solidFill>
                  <a:srgbClr val="002060"/>
                </a:solidFill>
              </a:rPr>
              <a:t>    </a:t>
            </a:r>
            <a:r>
              <a:rPr lang="en-US" altLang="zh-CN" sz="2400" b="1" dirty="0">
                <a:solidFill>
                  <a:srgbClr val="7030A0"/>
                </a:solidFill>
              </a:rPr>
              <a:t>private static </a:t>
            </a:r>
            <a:r>
              <a:rPr lang="en-US" altLang="zh-CN" sz="2400" b="1" dirty="0" err="1">
                <a:solidFill>
                  <a:srgbClr val="7030A0"/>
                </a:solidFill>
              </a:rPr>
              <a:t>UriMatcher</a:t>
            </a:r>
            <a:r>
              <a:rPr lang="en-US" altLang="zh-CN" sz="2400" b="1" dirty="0">
                <a:solidFill>
                  <a:srgbClr val="7030A0"/>
                </a:solidFill>
              </a:rPr>
              <a:t> </a:t>
            </a:r>
            <a:r>
              <a:rPr lang="en-US" altLang="zh-CN" sz="2400" b="1" dirty="0" err="1">
                <a:solidFill>
                  <a:srgbClr val="7030A0"/>
                </a:solidFill>
              </a:rPr>
              <a:t>uriMatcher</a:t>
            </a:r>
            <a:r>
              <a:rPr lang="en-US" altLang="zh-CN" sz="2400" b="1" dirty="0">
                <a:solidFill>
                  <a:srgbClr val="7030A0"/>
                </a:solidFill>
              </a:rPr>
              <a:t>;</a:t>
            </a:r>
          </a:p>
          <a:p>
            <a:endParaRPr lang="en-US" altLang="zh-CN" sz="2400" b="1" dirty="0"/>
          </a:p>
          <a:p>
            <a:r>
              <a:rPr lang="en-US" altLang="zh-CN" sz="2400" b="1" dirty="0"/>
              <a:t>    static {</a:t>
            </a:r>
          </a:p>
          <a:p>
            <a:r>
              <a:rPr lang="en-US" altLang="zh-CN" sz="2400" b="1" dirty="0"/>
              <a:t>        </a:t>
            </a:r>
            <a:r>
              <a:rPr lang="en-US" altLang="zh-CN" sz="2400" b="1" dirty="0" err="1">
                <a:solidFill>
                  <a:srgbClr val="7030A0"/>
                </a:solidFill>
              </a:rPr>
              <a:t>uriMatcher</a:t>
            </a:r>
            <a:r>
              <a:rPr lang="en-US" altLang="zh-CN" sz="2400" b="1" dirty="0">
                <a:solidFill>
                  <a:srgbClr val="7030A0"/>
                </a:solidFill>
              </a:rPr>
              <a:t> = new </a:t>
            </a:r>
            <a:r>
              <a:rPr lang="en-US" altLang="zh-CN" sz="2400" b="1" dirty="0" err="1">
                <a:solidFill>
                  <a:srgbClr val="7030A0"/>
                </a:solidFill>
              </a:rPr>
              <a:t>UriMatcher</a:t>
            </a:r>
            <a:r>
              <a:rPr lang="en-US" altLang="zh-CN" sz="2400" b="1" dirty="0">
                <a:solidFill>
                  <a:srgbClr val="7030A0"/>
                </a:solidFill>
              </a:rPr>
              <a:t>(</a:t>
            </a:r>
            <a:r>
              <a:rPr lang="en-US" altLang="zh-CN" sz="2400" b="1" dirty="0" err="1">
                <a:solidFill>
                  <a:srgbClr val="7030A0"/>
                </a:solidFill>
              </a:rPr>
              <a:t>UriMatcher.NO_MATCH</a:t>
            </a:r>
            <a:r>
              <a:rPr lang="en-US" altLang="zh-CN" sz="2400" b="1" dirty="0">
                <a:solidFill>
                  <a:srgbClr val="7030A0"/>
                </a:solidFill>
              </a:rPr>
              <a:t>);</a:t>
            </a:r>
          </a:p>
          <a:p>
            <a:r>
              <a:rPr lang="en-US" altLang="zh-CN" sz="2400" b="1" dirty="0">
                <a:solidFill>
                  <a:srgbClr val="0033CC"/>
                </a:solidFill>
              </a:rPr>
              <a:t>        </a:t>
            </a:r>
            <a:r>
              <a:rPr lang="en-US" altLang="zh-CN" sz="2400" b="1" dirty="0" err="1">
                <a:solidFill>
                  <a:srgbClr val="0033CC"/>
                </a:solidFill>
              </a:rPr>
              <a:t>uriMatcher.addURI</a:t>
            </a:r>
            <a:r>
              <a:rPr lang="en-US" altLang="zh-CN" sz="2400" b="1" dirty="0"/>
              <a:t>(AUTHORITY, "book", BOOK_DIR);</a:t>
            </a:r>
          </a:p>
          <a:p>
            <a:r>
              <a:rPr lang="en-US" altLang="zh-CN" sz="2400" b="1" dirty="0"/>
              <a:t>        </a:t>
            </a:r>
            <a:r>
              <a:rPr lang="en-US" altLang="zh-CN" sz="2400" b="1" dirty="0" err="1">
                <a:solidFill>
                  <a:srgbClr val="0033CC"/>
                </a:solidFill>
              </a:rPr>
              <a:t>uriMatcher.addURI</a:t>
            </a:r>
            <a:r>
              <a:rPr lang="en-US" altLang="zh-CN" sz="2400" b="1" dirty="0"/>
              <a:t>(AUTHORITY, "book/#", BOOK_ITEM);</a:t>
            </a:r>
          </a:p>
          <a:p>
            <a:r>
              <a:rPr lang="en-US" altLang="zh-CN" sz="2400" b="1" dirty="0"/>
              <a:t>        </a:t>
            </a:r>
            <a:r>
              <a:rPr lang="en-US" altLang="zh-CN" sz="2400" b="1" dirty="0" err="1">
                <a:solidFill>
                  <a:srgbClr val="0033CC"/>
                </a:solidFill>
              </a:rPr>
              <a:t>uriMatcher.addURI</a:t>
            </a:r>
            <a:r>
              <a:rPr lang="en-US" altLang="zh-CN" sz="2400" b="1" dirty="0"/>
              <a:t>(AUTHORITY, "category", CATEGORY_DIR);</a:t>
            </a:r>
          </a:p>
          <a:p>
            <a:r>
              <a:rPr lang="en-US" altLang="zh-CN" sz="2400" b="1" dirty="0"/>
              <a:t>        </a:t>
            </a:r>
            <a:r>
              <a:rPr lang="en-US" altLang="zh-CN" sz="2400" b="1" dirty="0" err="1">
                <a:solidFill>
                  <a:srgbClr val="0033CC"/>
                </a:solidFill>
              </a:rPr>
              <a:t>uriMatcher.addURI</a:t>
            </a:r>
            <a:r>
              <a:rPr lang="en-US" altLang="zh-CN" sz="2400" b="1" dirty="0"/>
              <a:t>(AUTHORITY, "category/#", CATEGORY_ITEM);</a:t>
            </a:r>
          </a:p>
          <a:p>
            <a:r>
              <a:rPr lang="en-US" altLang="zh-CN" sz="2400" b="1" dirty="0"/>
              <a:t>    }</a:t>
            </a:r>
          </a:p>
        </p:txBody>
      </p:sp>
    </p:spTree>
    <p:extLst>
      <p:ext uri="{BB962C8B-B14F-4D97-AF65-F5344CB8AC3E}">
        <p14:creationId xmlns:p14="http://schemas.microsoft.com/office/powerpoint/2010/main" val="203808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 y="0"/>
            <a:ext cx="12190413" cy="6863417"/>
          </a:xfrm>
          <a:prstGeom prst="rect">
            <a:avLst/>
          </a:prstGeom>
        </p:spPr>
        <p:txBody>
          <a:bodyPr wrap="square">
            <a:spAutoFit/>
          </a:bodyPr>
          <a:lstStyle/>
          <a:p>
            <a:r>
              <a:rPr lang="zh-CN" altLang="en-US" sz="2200" b="1" dirty="0"/>
              <a:t>       </a:t>
            </a:r>
            <a:r>
              <a:rPr lang="en-US" altLang="zh-CN" sz="2200" b="1" dirty="0"/>
              <a:t>public Cursor query(Uri </a:t>
            </a:r>
            <a:r>
              <a:rPr lang="en-US" altLang="zh-CN" sz="2200" b="1" dirty="0" err="1"/>
              <a:t>uri</a:t>
            </a:r>
            <a:r>
              <a:rPr lang="en-US" altLang="zh-CN" sz="2200" b="1" dirty="0"/>
              <a:t>, String[] projection, </a:t>
            </a:r>
          </a:p>
          <a:p>
            <a:r>
              <a:rPr lang="en-US" altLang="zh-CN" sz="2200" b="1" dirty="0"/>
              <a:t>			String selection, String[] </a:t>
            </a:r>
            <a:r>
              <a:rPr lang="en-US" altLang="zh-CN" sz="2200" b="1" dirty="0" err="1"/>
              <a:t>selectionArgs</a:t>
            </a:r>
            <a:r>
              <a:rPr lang="en-US" altLang="zh-CN" sz="2200" b="1" dirty="0"/>
              <a:t>, String </a:t>
            </a:r>
            <a:r>
              <a:rPr lang="en-US" altLang="zh-CN" sz="2200" b="1" dirty="0" err="1"/>
              <a:t>sortOrder</a:t>
            </a:r>
            <a:r>
              <a:rPr lang="en-US" altLang="zh-CN" sz="2200" b="1" dirty="0"/>
              <a:t>) {</a:t>
            </a:r>
            <a:endParaRPr lang="en-US" altLang="zh-CN" sz="2200" b="1" dirty="0">
              <a:solidFill>
                <a:srgbClr val="FF0066"/>
              </a:solidFill>
            </a:endParaRPr>
          </a:p>
          <a:p>
            <a:r>
              <a:rPr lang="en-US" altLang="zh-CN" sz="2200" b="1" dirty="0"/>
              <a:t>        // </a:t>
            </a:r>
            <a:r>
              <a:rPr lang="zh-CN" altLang="en-US" sz="2200" b="1" dirty="0"/>
              <a:t>查询数据</a:t>
            </a:r>
          </a:p>
          <a:p>
            <a:r>
              <a:rPr lang="zh-CN" altLang="en-US" sz="2200" b="1" dirty="0"/>
              <a:t>        </a:t>
            </a:r>
            <a:r>
              <a:rPr lang="en-US" altLang="zh-CN" sz="2200" b="1" dirty="0">
                <a:solidFill>
                  <a:srgbClr val="0033CC"/>
                </a:solidFill>
              </a:rPr>
              <a:t>switch (</a:t>
            </a:r>
            <a:r>
              <a:rPr lang="en-US" altLang="zh-CN" sz="2200" b="1" dirty="0" err="1">
                <a:solidFill>
                  <a:srgbClr val="0033CC"/>
                </a:solidFill>
              </a:rPr>
              <a:t>uriMatcher.match</a:t>
            </a:r>
            <a:r>
              <a:rPr lang="en-US" altLang="zh-CN" sz="2200" b="1" dirty="0">
                <a:solidFill>
                  <a:srgbClr val="0033CC"/>
                </a:solidFill>
              </a:rPr>
              <a:t>(</a:t>
            </a:r>
            <a:r>
              <a:rPr lang="en-US" altLang="zh-CN" sz="2200" b="1" dirty="0" err="1">
                <a:solidFill>
                  <a:srgbClr val="0033CC"/>
                </a:solidFill>
              </a:rPr>
              <a:t>uri</a:t>
            </a:r>
            <a:r>
              <a:rPr lang="en-US" altLang="zh-CN" sz="2200" b="1" dirty="0">
                <a:solidFill>
                  <a:srgbClr val="0033CC"/>
                </a:solidFill>
              </a:rPr>
              <a:t>)) </a:t>
            </a:r>
            <a:r>
              <a:rPr lang="en-US" altLang="zh-CN" sz="2200" b="1" dirty="0"/>
              <a:t>{</a:t>
            </a:r>
          </a:p>
          <a:p>
            <a:r>
              <a:rPr lang="en-US" altLang="zh-CN" sz="2200" b="1" dirty="0"/>
              <a:t>            case </a:t>
            </a:r>
            <a:r>
              <a:rPr lang="en-US" altLang="zh-CN" sz="2200" b="1" dirty="0">
                <a:solidFill>
                  <a:srgbClr val="0033CC"/>
                </a:solidFill>
              </a:rPr>
              <a:t>BOOK_DIR</a:t>
            </a:r>
            <a:r>
              <a:rPr lang="en-US" altLang="zh-CN" sz="2200" b="1" dirty="0"/>
              <a:t>:</a:t>
            </a:r>
          </a:p>
          <a:p>
            <a:r>
              <a:rPr lang="en-US" altLang="zh-CN" sz="2200" b="1" dirty="0"/>
              <a:t>                //</a:t>
            </a:r>
            <a:r>
              <a:rPr lang="zh-CN" altLang="en-US" sz="2200" b="1" dirty="0"/>
              <a:t>查询</a:t>
            </a:r>
            <a:r>
              <a:rPr lang="en-US" altLang="zh-CN" sz="2200" b="1" dirty="0"/>
              <a:t>book</a:t>
            </a:r>
            <a:r>
              <a:rPr lang="zh-CN" altLang="en-US" sz="2200" b="1" dirty="0"/>
              <a:t>表的所有数据</a:t>
            </a:r>
          </a:p>
          <a:p>
            <a:r>
              <a:rPr lang="zh-CN" altLang="en-US" sz="2200" b="1" dirty="0"/>
              <a:t>                </a:t>
            </a:r>
            <a:r>
              <a:rPr lang="en-US" altLang="zh-CN" sz="2200" b="1" dirty="0"/>
              <a:t>break;</a:t>
            </a:r>
          </a:p>
          <a:p>
            <a:r>
              <a:rPr lang="en-US" altLang="zh-CN" sz="2200" b="1" dirty="0"/>
              <a:t>            case </a:t>
            </a:r>
            <a:r>
              <a:rPr lang="en-US" altLang="zh-CN" sz="2200" b="1" dirty="0">
                <a:solidFill>
                  <a:srgbClr val="0033CC"/>
                </a:solidFill>
              </a:rPr>
              <a:t>BOOK_ITEM</a:t>
            </a:r>
            <a:r>
              <a:rPr lang="en-US" altLang="zh-CN" sz="2200" b="1" dirty="0"/>
              <a:t>:</a:t>
            </a:r>
          </a:p>
          <a:p>
            <a:r>
              <a:rPr lang="en-US" altLang="zh-CN" sz="2200" b="1" dirty="0"/>
              <a:t>                //</a:t>
            </a:r>
            <a:r>
              <a:rPr lang="zh-CN" altLang="en-US" sz="2200" b="1" dirty="0"/>
              <a:t>查询</a:t>
            </a:r>
            <a:r>
              <a:rPr lang="en-US" altLang="zh-CN" sz="2200" b="1" dirty="0"/>
              <a:t>book</a:t>
            </a:r>
            <a:r>
              <a:rPr lang="zh-CN" altLang="en-US" sz="2200" b="1" dirty="0"/>
              <a:t>表的单条数据</a:t>
            </a:r>
          </a:p>
          <a:p>
            <a:r>
              <a:rPr lang="zh-CN" altLang="en-US" sz="2200" b="1" dirty="0"/>
              <a:t>                </a:t>
            </a:r>
            <a:r>
              <a:rPr lang="en-US" altLang="zh-CN" sz="2200" b="1" dirty="0"/>
              <a:t>break;</a:t>
            </a:r>
          </a:p>
          <a:p>
            <a:r>
              <a:rPr lang="en-US" altLang="zh-CN" sz="2200" b="1" dirty="0"/>
              <a:t>            case </a:t>
            </a:r>
            <a:r>
              <a:rPr lang="en-US" altLang="zh-CN" sz="2200" b="1" dirty="0">
                <a:solidFill>
                  <a:srgbClr val="0033CC"/>
                </a:solidFill>
              </a:rPr>
              <a:t>CATEGORY_DIR</a:t>
            </a:r>
            <a:r>
              <a:rPr lang="en-US" altLang="zh-CN" sz="2200" b="1" dirty="0"/>
              <a:t>:</a:t>
            </a:r>
          </a:p>
          <a:p>
            <a:r>
              <a:rPr lang="en-US" altLang="zh-CN" sz="2200" b="1" dirty="0"/>
              <a:t>                //</a:t>
            </a:r>
            <a:r>
              <a:rPr lang="zh-CN" altLang="en-US" sz="2200" b="1" dirty="0"/>
              <a:t>查询</a:t>
            </a:r>
            <a:r>
              <a:rPr lang="en-US" altLang="zh-CN" sz="2200" b="1" dirty="0"/>
              <a:t>category</a:t>
            </a:r>
            <a:r>
              <a:rPr lang="zh-CN" altLang="en-US" sz="2200" b="1" dirty="0"/>
              <a:t>表的所有数据</a:t>
            </a:r>
          </a:p>
          <a:p>
            <a:r>
              <a:rPr lang="zh-CN" altLang="en-US" sz="2200" b="1" dirty="0"/>
              <a:t>                </a:t>
            </a:r>
            <a:r>
              <a:rPr lang="en-US" altLang="zh-CN" sz="2200" b="1" dirty="0"/>
              <a:t>break;</a:t>
            </a:r>
          </a:p>
          <a:p>
            <a:r>
              <a:rPr lang="en-US" altLang="zh-CN" sz="2200" b="1" dirty="0"/>
              <a:t>            case </a:t>
            </a:r>
            <a:r>
              <a:rPr lang="en-US" altLang="zh-CN" sz="2200" b="1" dirty="0">
                <a:solidFill>
                  <a:srgbClr val="0033CC"/>
                </a:solidFill>
              </a:rPr>
              <a:t>CATEGORY_ITEM</a:t>
            </a:r>
            <a:r>
              <a:rPr lang="en-US" altLang="zh-CN" sz="2200" b="1" dirty="0"/>
              <a:t>:</a:t>
            </a:r>
          </a:p>
          <a:p>
            <a:r>
              <a:rPr lang="en-US" altLang="zh-CN" sz="2200" b="1" dirty="0"/>
              <a:t>                //</a:t>
            </a:r>
            <a:r>
              <a:rPr lang="zh-CN" altLang="en-US" sz="2200" b="1" dirty="0"/>
              <a:t>查询</a:t>
            </a:r>
            <a:r>
              <a:rPr lang="en-US" altLang="zh-CN" sz="2200" b="1" dirty="0"/>
              <a:t>category</a:t>
            </a:r>
            <a:r>
              <a:rPr lang="zh-CN" altLang="en-US" sz="2200" b="1" dirty="0"/>
              <a:t>表的单条数据</a:t>
            </a:r>
          </a:p>
          <a:p>
            <a:r>
              <a:rPr lang="zh-CN" altLang="en-US" sz="2200" b="1" dirty="0"/>
              <a:t>                </a:t>
            </a:r>
            <a:r>
              <a:rPr lang="en-US" altLang="zh-CN" sz="2200" b="1" dirty="0"/>
              <a:t>break;</a:t>
            </a:r>
          </a:p>
          <a:p>
            <a:r>
              <a:rPr lang="en-US" altLang="zh-CN" sz="2200" b="1" dirty="0"/>
              <a:t>            default:</a:t>
            </a:r>
          </a:p>
          <a:p>
            <a:r>
              <a:rPr lang="en-US" altLang="zh-CN" sz="2200" b="1" dirty="0"/>
              <a:t>                break;</a:t>
            </a:r>
          </a:p>
          <a:p>
            <a:r>
              <a:rPr lang="en-US" altLang="zh-CN" sz="2200" b="1" dirty="0"/>
              <a:t>        }</a:t>
            </a:r>
          </a:p>
          <a:p>
            <a:r>
              <a:rPr lang="en-US" altLang="zh-CN" sz="2200" b="1" dirty="0"/>
              <a:t>        ......    }    ......}</a:t>
            </a:r>
          </a:p>
        </p:txBody>
      </p:sp>
      <p:sp>
        <p:nvSpPr>
          <p:cNvPr id="2" name="TextBox 1"/>
          <p:cNvSpPr txBox="1"/>
          <p:nvPr/>
        </p:nvSpPr>
        <p:spPr>
          <a:xfrm>
            <a:off x="7175328" y="4325155"/>
            <a:ext cx="3960441" cy="954107"/>
          </a:xfrm>
          <a:prstGeom prst="rect">
            <a:avLst/>
          </a:prstGeom>
          <a:noFill/>
          <a:ln>
            <a:solidFill>
              <a:schemeClr val="bg2"/>
            </a:solidFill>
          </a:ln>
        </p:spPr>
        <p:txBody>
          <a:bodyPr wrap="square" rtlCol="0">
            <a:spAutoFit/>
          </a:bodyPr>
          <a:lstStyle/>
          <a:p>
            <a:r>
              <a:rPr lang="en-US" altLang="zh-CN" sz="2800" b="1" dirty="0"/>
              <a:t>Insert(), update(), delete()</a:t>
            </a:r>
            <a:r>
              <a:rPr lang="zh-CN" altLang="en-US" sz="2800" b="1" dirty="0"/>
              <a:t>的实现类似</a:t>
            </a:r>
          </a:p>
        </p:txBody>
      </p:sp>
    </p:spTree>
    <p:extLst>
      <p:ext uri="{BB962C8B-B14F-4D97-AF65-F5344CB8AC3E}">
        <p14:creationId xmlns:p14="http://schemas.microsoft.com/office/powerpoint/2010/main" val="36251189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7.1</a:t>
            </a:r>
            <a:r>
              <a:rPr lang="zh-CN" altLang="en-US" dirty="0"/>
              <a:t> 应用程序间的数据共享</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83" y="2060848"/>
            <a:ext cx="11193479"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566814" y="2843644"/>
            <a:ext cx="2016224" cy="369332"/>
          </a:xfrm>
          <a:prstGeom prst="rect">
            <a:avLst/>
          </a:prstGeom>
          <a:noFill/>
          <a:ln>
            <a:noFill/>
          </a:ln>
        </p:spPr>
        <p:txBody>
          <a:bodyPr wrap="square" rtlCol="0">
            <a:spAutoFit/>
          </a:bodyPr>
          <a:lstStyle/>
          <a:p>
            <a:r>
              <a:rPr lang="en-US" altLang="zh-CN" b="1" dirty="0">
                <a:solidFill>
                  <a:srgbClr val="C00000"/>
                </a:solidFill>
                <a:latin typeface="+mj-lt"/>
              </a:rPr>
              <a:t>ContentResolver</a:t>
            </a:r>
            <a:endParaRPr lang="zh-CN" altLang="en-US" b="1" dirty="0" err="1">
              <a:solidFill>
                <a:srgbClr val="C00000"/>
              </a:solidFill>
              <a:latin typeface="+mj-lt"/>
            </a:endParaRPr>
          </a:p>
        </p:txBody>
      </p:sp>
      <p:sp>
        <p:nvSpPr>
          <p:cNvPr id="8" name="TextBox 7"/>
          <p:cNvSpPr txBox="1"/>
          <p:nvPr/>
        </p:nvSpPr>
        <p:spPr>
          <a:xfrm>
            <a:off x="7751390" y="4067780"/>
            <a:ext cx="2016224" cy="369332"/>
          </a:xfrm>
          <a:prstGeom prst="rect">
            <a:avLst/>
          </a:prstGeom>
          <a:noFill/>
          <a:ln>
            <a:noFill/>
          </a:ln>
        </p:spPr>
        <p:txBody>
          <a:bodyPr wrap="square" rtlCol="0">
            <a:spAutoFit/>
          </a:bodyPr>
          <a:lstStyle/>
          <a:p>
            <a:r>
              <a:rPr lang="en-US" altLang="zh-CN" b="1" dirty="0">
                <a:solidFill>
                  <a:srgbClr val="C00000"/>
                </a:solidFill>
                <a:latin typeface="+mj-lt"/>
              </a:rPr>
              <a:t>ContentResolver</a:t>
            </a:r>
            <a:endParaRPr lang="zh-CN" altLang="en-US" b="1" dirty="0" err="1">
              <a:solidFill>
                <a:srgbClr val="C00000"/>
              </a:solidFill>
              <a:latin typeface="+mj-lt"/>
            </a:endParaRPr>
          </a:p>
        </p:txBody>
      </p:sp>
      <p:sp>
        <p:nvSpPr>
          <p:cNvPr id="9" name="TextBox 8"/>
          <p:cNvSpPr txBox="1"/>
          <p:nvPr/>
        </p:nvSpPr>
        <p:spPr>
          <a:xfrm>
            <a:off x="838622" y="4437116"/>
            <a:ext cx="3888432" cy="1200329"/>
          </a:xfrm>
          <a:prstGeom prst="rect">
            <a:avLst/>
          </a:prstGeom>
          <a:noFill/>
          <a:ln>
            <a:solidFill>
              <a:schemeClr val="bg2"/>
            </a:solidFill>
          </a:ln>
        </p:spPr>
        <p:txBody>
          <a:bodyPr wrap="square" rtlCol="0">
            <a:spAutoFit/>
          </a:bodyPr>
          <a:lstStyle/>
          <a:p>
            <a:pPr marL="285750" indent="-285750">
              <a:buFont typeface="Arial" pitchFamily="34" charset="0"/>
              <a:buChar char="•"/>
            </a:pPr>
            <a:r>
              <a:rPr lang="en-US" altLang="zh-CN" sz="2400" b="1" dirty="0">
                <a:solidFill>
                  <a:srgbClr val="002060"/>
                </a:solidFill>
              </a:rPr>
              <a:t>ContentProvider</a:t>
            </a:r>
          </a:p>
          <a:p>
            <a:pPr marL="285750" indent="-285750">
              <a:buFont typeface="Arial" pitchFamily="34" charset="0"/>
              <a:buChar char="•"/>
            </a:pPr>
            <a:r>
              <a:rPr lang="en-US" altLang="zh-CN" sz="2400" b="1" dirty="0">
                <a:solidFill>
                  <a:srgbClr val="002060"/>
                </a:solidFill>
              </a:rPr>
              <a:t>Uri</a:t>
            </a:r>
          </a:p>
          <a:p>
            <a:pPr marL="285750" indent="-285750">
              <a:buFont typeface="Arial" pitchFamily="34" charset="0"/>
              <a:buChar char="•"/>
            </a:pPr>
            <a:r>
              <a:rPr lang="en-US" altLang="zh-CN" sz="2400" b="1" dirty="0">
                <a:solidFill>
                  <a:srgbClr val="002060"/>
                </a:solidFill>
              </a:rPr>
              <a:t>ContentResolver</a:t>
            </a:r>
            <a:endParaRPr lang="zh-CN" altLang="en-US" sz="2400" b="1" dirty="0" err="1">
              <a:solidFill>
                <a:srgbClr val="002060"/>
              </a:solidFill>
            </a:endParaRPr>
          </a:p>
        </p:txBody>
      </p:sp>
    </p:spTree>
    <p:extLst>
      <p:ext uri="{BB962C8B-B14F-4D97-AF65-F5344CB8AC3E}">
        <p14:creationId xmlns:p14="http://schemas.microsoft.com/office/powerpoint/2010/main" val="29489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所有内容提供器都必须实现的方法，用于获取</a:t>
            </a:r>
            <a:r>
              <a:rPr lang="en-US" altLang="zh-CN" dirty="0"/>
              <a:t>Uri</a:t>
            </a:r>
            <a:r>
              <a:rPr lang="zh-CN" altLang="en-US" dirty="0"/>
              <a:t>对象的</a:t>
            </a:r>
            <a:r>
              <a:rPr lang="en-US" altLang="zh-CN" dirty="0"/>
              <a:t>MIME</a:t>
            </a:r>
            <a:r>
              <a:rPr lang="zh-CN" altLang="en-US" dirty="0"/>
              <a:t>类型。</a:t>
            </a:r>
            <a:endParaRPr lang="en-US" altLang="zh-CN" dirty="0"/>
          </a:p>
          <a:p>
            <a:pPr lvl="1"/>
            <a:r>
              <a:rPr lang="zh-CN" altLang="en-US" dirty="0"/>
              <a:t>一个内容</a:t>
            </a:r>
            <a:r>
              <a:rPr lang="en-US" altLang="zh-CN" dirty="0"/>
              <a:t>URI</a:t>
            </a:r>
            <a:r>
              <a:rPr lang="zh-CN" altLang="en-US" dirty="0"/>
              <a:t>所对应的</a:t>
            </a:r>
            <a:r>
              <a:rPr lang="en-US" altLang="zh-CN" dirty="0"/>
              <a:t>MIME</a:t>
            </a:r>
            <a:r>
              <a:rPr lang="zh-CN" altLang="en-US" dirty="0"/>
              <a:t>字符串由</a:t>
            </a:r>
            <a:r>
              <a:rPr lang="en-US" altLang="zh-CN" dirty="0"/>
              <a:t>3</a:t>
            </a:r>
            <a:r>
              <a:rPr lang="zh-CN" altLang="en-US" dirty="0"/>
              <a:t>部分组成：</a:t>
            </a:r>
            <a:r>
              <a:rPr lang="en-US" altLang="zh-CN" dirty="0"/>
              <a:t>	</a:t>
            </a:r>
          </a:p>
          <a:p>
            <a:pPr marL="763889" lvl="1" indent="-457200">
              <a:buFont typeface="+mj-ea"/>
              <a:buAutoNum type="circleNumDbPlain"/>
            </a:pPr>
            <a:r>
              <a:rPr lang="zh-CN" altLang="en-US" dirty="0"/>
              <a:t>以</a:t>
            </a:r>
            <a:r>
              <a:rPr lang="en-US" altLang="zh-CN" dirty="0" err="1"/>
              <a:t>vnd</a:t>
            </a:r>
            <a:r>
              <a:rPr lang="zh-CN" altLang="en-US" dirty="0"/>
              <a:t>开头</a:t>
            </a:r>
            <a:endParaRPr lang="en-US" altLang="zh-CN" dirty="0"/>
          </a:p>
          <a:p>
            <a:pPr marL="763889" lvl="1" indent="-457200">
              <a:buFont typeface="+mj-ea"/>
              <a:buAutoNum type="circleNumDbPlain"/>
            </a:pPr>
            <a:r>
              <a:rPr lang="zh-CN" altLang="en-US" dirty="0"/>
              <a:t>如果内容</a:t>
            </a:r>
            <a:r>
              <a:rPr lang="en-US" altLang="zh-CN" dirty="0"/>
              <a:t>URI</a:t>
            </a:r>
            <a:r>
              <a:rPr lang="zh-CN" altLang="en-US" dirty="0"/>
              <a:t>以路径结尾，则后接</a:t>
            </a:r>
            <a:r>
              <a:rPr lang="en-US" altLang="zh-CN" dirty="0" err="1"/>
              <a:t>android.cursor.dir</a:t>
            </a:r>
            <a:r>
              <a:rPr lang="en-US" altLang="zh-CN" dirty="0"/>
              <a:t>/</a:t>
            </a:r>
            <a:r>
              <a:rPr lang="zh-CN" altLang="en-US" dirty="0"/>
              <a:t>，如果内容</a:t>
            </a:r>
            <a:r>
              <a:rPr lang="en-US" altLang="zh-CN" dirty="0"/>
              <a:t>URI</a:t>
            </a:r>
            <a:r>
              <a:rPr lang="zh-CN" altLang="en-US" dirty="0"/>
              <a:t>以</a:t>
            </a:r>
            <a:r>
              <a:rPr lang="en-US" altLang="zh-CN" dirty="0"/>
              <a:t>id</a:t>
            </a:r>
            <a:r>
              <a:rPr lang="zh-CN" altLang="en-US" dirty="0"/>
              <a:t>结尾，则后接</a:t>
            </a:r>
            <a:r>
              <a:rPr lang="en-US" altLang="zh-CN" dirty="0" err="1"/>
              <a:t>android.cursor.item</a:t>
            </a:r>
            <a:r>
              <a:rPr lang="en-US" altLang="zh-CN" dirty="0"/>
              <a:t>/</a:t>
            </a:r>
          </a:p>
          <a:p>
            <a:pPr marL="763889" lvl="1" indent="-457200">
              <a:buFont typeface="+mj-ea"/>
              <a:buAutoNum type="circleNumDbPlain"/>
            </a:pPr>
            <a:r>
              <a:rPr lang="zh-CN" altLang="en-US" dirty="0"/>
              <a:t>最后接上</a:t>
            </a:r>
            <a:r>
              <a:rPr lang="en-US" altLang="zh-CN" dirty="0" err="1"/>
              <a:t>vnd</a:t>
            </a:r>
            <a:r>
              <a:rPr lang="en-US" altLang="zh-CN" dirty="0"/>
              <a:t>.&lt;authority&gt;.&lt;path&gt;</a:t>
            </a:r>
          </a:p>
          <a:p>
            <a:pPr lvl="1"/>
            <a:endParaRPr lang="en-US" altLang="zh-CN" dirty="0"/>
          </a:p>
          <a:p>
            <a:pPr lvl="1"/>
            <a:r>
              <a:rPr lang="zh-CN" altLang="en-US" dirty="0"/>
              <a:t>例如，对于内容</a:t>
            </a:r>
            <a:r>
              <a:rPr lang="en-US" altLang="zh-CN" dirty="0"/>
              <a:t>URI</a:t>
            </a:r>
            <a:r>
              <a:rPr lang="zh-CN" altLang="en-US" dirty="0"/>
              <a:t>：</a:t>
            </a:r>
            <a:r>
              <a:rPr lang="en-US" altLang="zh-CN" dirty="0"/>
              <a:t>content://com.example.app.provider/table1</a:t>
            </a:r>
            <a:r>
              <a:rPr lang="zh-CN" altLang="en-US" dirty="0"/>
              <a:t>，对应的</a:t>
            </a:r>
            <a:r>
              <a:rPr lang="en-US" altLang="zh-CN" dirty="0"/>
              <a:t>MIME</a:t>
            </a:r>
            <a:r>
              <a:rPr lang="zh-CN" altLang="en-US" dirty="0"/>
              <a:t>类型为</a:t>
            </a:r>
            <a:r>
              <a:rPr lang="en-US" altLang="zh-CN" b="1" dirty="0" err="1">
                <a:solidFill>
                  <a:srgbClr val="0033CC"/>
                </a:solidFill>
              </a:rPr>
              <a:t>vnd.android.cursor.</a:t>
            </a:r>
            <a:r>
              <a:rPr lang="en-US" altLang="zh-CN" b="1" dirty="0" err="1">
                <a:solidFill>
                  <a:srgbClr val="FF0000"/>
                </a:solidFill>
              </a:rPr>
              <a:t>dir</a:t>
            </a:r>
            <a:r>
              <a:rPr lang="en-US" altLang="zh-CN" b="1" dirty="0">
                <a:solidFill>
                  <a:srgbClr val="0033CC"/>
                </a:solidFill>
              </a:rPr>
              <a:t>/</a:t>
            </a:r>
            <a:r>
              <a:rPr lang="en-US" altLang="zh-CN" b="1" dirty="0" err="1">
                <a:solidFill>
                  <a:srgbClr val="0033CC"/>
                </a:solidFill>
              </a:rPr>
              <a:t>vnd</a:t>
            </a:r>
            <a:r>
              <a:rPr lang="en-US" altLang="zh-CN" b="1" dirty="0">
                <a:solidFill>
                  <a:srgbClr val="0033CC"/>
                </a:solidFill>
              </a:rPr>
              <a:t>. </a:t>
            </a:r>
            <a:r>
              <a:rPr lang="en-US" altLang="zh-CN" b="1" dirty="0" err="1">
                <a:solidFill>
                  <a:srgbClr val="0033CC"/>
                </a:solidFill>
              </a:rPr>
              <a:t>com.example.app.provider</a:t>
            </a:r>
            <a:r>
              <a:rPr lang="en-US" altLang="zh-CN" b="1" dirty="0">
                <a:solidFill>
                  <a:srgbClr val="0033CC"/>
                </a:solidFill>
              </a:rPr>
              <a:t>/table1</a:t>
            </a:r>
          </a:p>
          <a:p>
            <a:pPr lvl="1"/>
            <a:r>
              <a:rPr lang="zh-CN" altLang="en-US" dirty="0"/>
              <a:t>对于内容</a:t>
            </a:r>
            <a:r>
              <a:rPr lang="en-US" altLang="zh-CN" dirty="0"/>
              <a:t>URI</a:t>
            </a:r>
            <a:r>
              <a:rPr lang="zh-CN" altLang="en-US" dirty="0"/>
              <a:t>：</a:t>
            </a:r>
            <a:r>
              <a:rPr lang="en-US" altLang="zh-CN" dirty="0"/>
              <a:t>content://com.example.app.provider/table1/1</a:t>
            </a:r>
            <a:r>
              <a:rPr lang="zh-CN" altLang="en-US" dirty="0"/>
              <a:t>，对应的</a:t>
            </a:r>
            <a:r>
              <a:rPr lang="en-US" altLang="zh-CN" dirty="0"/>
              <a:t>MIME</a:t>
            </a:r>
            <a:r>
              <a:rPr lang="zh-CN" altLang="en-US" dirty="0"/>
              <a:t>类型为</a:t>
            </a:r>
            <a:r>
              <a:rPr lang="en-US" altLang="zh-CN" b="1" dirty="0" err="1">
                <a:solidFill>
                  <a:srgbClr val="0033CC"/>
                </a:solidFill>
              </a:rPr>
              <a:t>vnd.android.cursor.</a:t>
            </a:r>
            <a:r>
              <a:rPr lang="en-US" altLang="zh-CN" b="1" dirty="0" err="1">
                <a:solidFill>
                  <a:srgbClr val="FF0000"/>
                </a:solidFill>
              </a:rPr>
              <a:t>item</a:t>
            </a:r>
            <a:r>
              <a:rPr lang="en-US" altLang="zh-CN" b="1" dirty="0">
                <a:solidFill>
                  <a:srgbClr val="FF0000"/>
                </a:solidFill>
              </a:rPr>
              <a:t>/</a:t>
            </a:r>
            <a:r>
              <a:rPr lang="en-US" altLang="zh-CN" b="1" dirty="0" err="1">
                <a:solidFill>
                  <a:srgbClr val="0033CC"/>
                </a:solidFill>
              </a:rPr>
              <a:t>vnd</a:t>
            </a:r>
            <a:r>
              <a:rPr lang="en-US" altLang="zh-CN" b="1" dirty="0">
                <a:solidFill>
                  <a:srgbClr val="0033CC"/>
                </a:solidFill>
              </a:rPr>
              <a:t>. </a:t>
            </a:r>
            <a:r>
              <a:rPr lang="en-US" altLang="zh-CN" b="1" dirty="0" err="1">
                <a:solidFill>
                  <a:srgbClr val="0033CC"/>
                </a:solidFill>
              </a:rPr>
              <a:t>com.example.app.provider</a:t>
            </a:r>
            <a:r>
              <a:rPr lang="en-US" altLang="zh-CN" b="1" dirty="0">
                <a:solidFill>
                  <a:srgbClr val="0033CC"/>
                </a:solidFill>
              </a:rPr>
              <a:t>/table1</a:t>
            </a:r>
          </a:p>
        </p:txBody>
      </p:sp>
      <p:sp>
        <p:nvSpPr>
          <p:cNvPr id="3" name="标题 2"/>
          <p:cNvSpPr>
            <a:spLocks noGrp="1"/>
          </p:cNvSpPr>
          <p:nvPr>
            <p:ph type="title"/>
          </p:nvPr>
        </p:nvSpPr>
        <p:spPr/>
        <p:txBody>
          <a:bodyPr/>
          <a:lstStyle/>
          <a:p>
            <a:r>
              <a:rPr lang="en-US" altLang="zh-CN" dirty="0"/>
              <a:t>7.5.2</a:t>
            </a:r>
            <a:r>
              <a:rPr lang="zh-CN" altLang="en-US" dirty="0"/>
              <a:t> </a:t>
            </a:r>
            <a:r>
              <a:rPr lang="en-US" altLang="zh-CN" dirty="0" err="1"/>
              <a:t>getType</a:t>
            </a:r>
            <a:r>
              <a:rPr lang="en-US" altLang="zh-CN" dirty="0"/>
              <a:t>()</a:t>
            </a:r>
            <a:r>
              <a:rPr lang="zh-CN" altLang="en-US" dirty="0"/>
              <a:t>方法</a:t>
            </a:r>
            <a:endParaRPr lang="zh-CN" altLang="en-US" dirty="0">
              <a:solidFill>
                <a:schemeClr val="tx1"/>
              </a:solidFill>
            </a:endParaRPr>
          </a:p>
        </p:txBody>
      </p:sp>
    </p:spTree>
    <p:extLst>
      <p:ext uri="{BB962C8B-B14F-4D97-AF65-F5344CB8AC3E}">
        <p14:creationId xmlns:p14="http://schemas.microsoft.com/office/powerpoint/2010/main" val="126951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7C4F3D-E673-47B7-A570-BA73A1492BC4}"/>
              </a:ext>
            </a:extLst>
          </p:cNvPr>
          <p:cNvSpPr/>
          <p:nvPr/>
        </p:nvSpPr>
        <p:spPr>
          <a:xfrm>
            <a:off x="406574" y="476672"/>
            <a:ext cx="11089232" cy="5602239"/>
          </a:xfrm>
          <a:prstGeom prst="rect">
            <a:avLst/>
          </a:prstGeom>
        </p:spPr>
        <p:txBody>
          <a:bodyPr wrap="square">
            <a:spAutoFit/>
          </a:bodyPr>
          <a:lstStyle/>
          <a:p>
            <a:pPr>
              <a:lnSpc>
                <a:spcPct val="120000"/>
              </a:lnSpc>
            </a:pPr>
            <a:r>
              <a:rPr lang="en-US" altLang="zh-CN" sz="2000" dirty="0">
                <a:latin typeface="Arial Unicode MS" panose="020B0604020202020204" pitchFamily="34" charset="-122"/>
              </a:rPr>
              <a:t> public String </a:t>
            </a:r>
            <a:r>
              <a:rPr lang="en-US" altLang="zh-CN" sz="2000" dirty="0" err="1">
                <a:latin typeface="Arial Unicode MS" panose="020B0604020202020204" pitchFamily="34" charset="-122"/>
              </a:rPr>
              <a:t>getType</a:t>
            </a:r>
            <a:r>
              <a:rPr lang="en-US" altLang="zh-CN" sz="2000" dirty="0">
                <a:latin typeface="Arial Unicode MS" panose="020B0604020202020204" pitchFamily="34" charset="-122"/>
              </a:rPr>
              <a:t>(Uri </a:t>
            </a:r>
            <a:r>
              <a:rPr lang="en-US" altLang="zh-CN" sz="2000" dirty="0" err="1">
                <a:latin typeface="Arial Unicode MS" panose="020B0604020202020204" pitchFamily="34" charset="-122"/>
              </a:rPr>
              <a:t>uri</a:t>
            </a:r>
            <a:r>
              <a:rPr lang="en-US" altLang="zh-CN" sz="2000" dirty="0">
                <a:latin typeface="Arial Unicode MS" panose="020B0604020202020204" pitchFamily="34" charset="-122"/>
              </a:rPr>
              <a:t>) {</a:t>
            </a:r>
            <a:endParaRPr lang="en-US" altLang="zh-CN" sz="2000" dirty="0">
              <a:solidFill>
                <a:srgbClr val="FF0066"/>
              </a:solidFill>
              <a:latin typeface="Arial Unicode MS" panose="020B0604020202020204" pitchFamily="34" charset="-122"/>
            </a:endParaRPr>
          </a:p>
          <a:p>
            <a:pPr>
              <a:lnSpc>
                <a:spcPct val="120000"/>
              </a:lnSpc>
            </a:pPr>
            <a:r>
              <a:rPr lang="en-US" altLang="zh-CN" sz="2000" dirty="0">
                <a:latin typeface="Arial Unicode MS" panose="020B0604020202020204" pitchFamily="34" charset="-122"/>
              </a:rPr>
              <a:t>        // TODO: Implement this to handle requests for the MIME type of the data</a:t>
            </a:r>
          </a:p>
          <a:p>
            <a:pPr>
              <a:lnSpc>
                <a:spcPct val="120000"/>
              </a:lnSpc>
            </a:pPr>
            <a:r>
              <a:rPr lang="en-US" altLang="zh-CN" sz="2000" dirty="0">
                <a:latin typeface="Arial Unicode MS" panose="020B0604020202020204" pitchFamily="34" charset="-122"/>
              </a:rPr>
              <a:t>        // at the given URI.</a:t>
            </a:r>
          </a:p>
          <a:p>
            <a:pPr>
              <a:lnSpc>
                <a:spcPct val="120000"/>
              </a:lnSpc>
            </a:pPr>
            <a:r>
              <a:rPr lang="en-US" altLang="zh-CN" sz="2000" dirty="0">
                <a:latin typeface="Arial Unicode MS" panose="020B0604020202020204" pitchFamily="34" charset="-122"/>
              </a:rPr>
              <a:t>        </a:t>
            </a:r>
            <a:r>
              <a:rPr lang="en-US" altLang="zh-CN" sz="2000" b="1" dirty="0">
                <a:solidFill>
                  <a:srgbClr val="0070C0"/>
                </a:solidFill>
                <a:latin typeface="Arial Unicode MS" panose="020B0604020202020204" pitchFamily="34" charset="-122"/>
              </a:rPr>
              <a:t>switch (</a:t>
            </a:r>
            <a:r>
              <a:rPr lang="en-US" altLang="zh-CN" sz="2000" b="1" dirty="0" err="1">
                <a:solidFill>
                  <a:srgbClr val="0070C0"/>
                </a:solidFill>
                <a:latin typeface="Arial Unicode MS" panose="020B0604020202020204" pitchFamily="34" charset="-122"/>
              </a:rPr>
              <a:t>uriMatcher.match</a:t>
            </a:r>
            <a:r>
              <a:rPr lang="en-US" altLang="zh-CN" sz="2000" b="1" dirty="0">
                <a:solidFill>
                  <a:srgbClr val="0070C0"/>
                </a:solidFill>
                <a:latin typeface="Arial Unicode MS" panose="020B0604020202020204" pitchFamily="34" charset="-122"/>
              </a:rPr>
              <a:t>(</a:t>
            </a:r>
            <a:r>
              <a:rPr lang="en-US" altLang="zh-CN" sz="2000" b="1" dirty="0" err="1">
                <a:solidFill>
                  <a:srgbClr val="0070C0"/>
                </a:solidFill>
                <a:latin typeface="Arial Unicode MS" panose="020B0604020202020204" pitchFamily="34" charset="-122"/>
              </a:rPr>
              <a:t>uri</a:t>
            </a:r>
            <a:r>
              <a:rPr lang="en-US" altLang="zh-CN" sz="2000" b="1" dirty="0">
                <a:solidFill>
                  <a:srgbClr val="0070C0"/>
                </a:solidFill>
                <a:latin typeface="Arial Unicode MS" panose="020B0604020202020204" pitchFamily="34" charset="-122"/>
              </a:rPr>
              <a:t>)) </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case </a:t>
            </a:r>
            <a:r>
              <a:rPr lang="en-US" altLang="zh-CN" sz="2000" b="1" dirty="0">
                <a:solidFill>
                  <a:srgbClr val="0070C0"/>
                </a:solidFill>
                <a:latin typeface="Arial Unicode MS" panose="020B0604020202020204" pitchFamily="34" charset="-122"/>
              </a:rPr>
              <a:t>BOOK_DIR</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return "</a:t>
            </a:r>
            <a:r>
              <a:rPr lang="en-US" altLang="zh-CN" sz="2000" dirty="0" err="1">
                <a:latin typeface="Arial Unicode MS" panose="020B0604020202020204" pitchFamily="34" charset="-122"/>
              </a:rPr>
              <a:t>vnd.android.cursor.</a:t>
            </a:r>
            <a:r>
              <a:rPr lang="en-US" altLang="zh-CN" sz="2000" dirty="0" err="1">
                <a:solidFill>
                  <a:srgbClr val="FF0000"/>
                </a:solidFill>
                <a:latin typeface="Arial Unicode MS" panose="020B0604020202020204" pitchFamily="34" charset="-122"/>
              </a:rPr>
              <a:t>dir</a:t>
            </a:r>
            <a:r>
              <a:rPr lang="en-US" altLang="zh-CN" sz="2000" dirty="0">
                <a:latin typeface="Arial Unicode MS" panose="020B0604020202020204" pitchFamily="34" charset="-122"/>
              </a:rPr>
              <a:t>/</a:t>
            </a:r>
            <a:r>
              <a:rPr lang="en-US" altLang="zh-CN" sz="2000" dirty="0" err="1">
                <a:latin typeface="Arial Unicode MS" panose="020B0604020202020204" pitchFamily="34" charset="-122"/>
              </a:rPr>
              <a:t>vnd.com.example.databasetest.provider.book</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case </a:t>
            </a:r>
            <a:r>
              <a:rPr lang="en-US" altLang="zh-CN" sz="2000" b="1" dirty="0">
                <a:solidFill>
                  <a:srgbClr val="0070C0"/>
                </a:solidFill>
                <a:latin typeface="Arial Unicode MS" panose="020B0604020202020204" pitchFamily="34" charset="-122"/>
              </a:rPr>
              <a:t>BOOK_ITEM</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return "</a:t>
            </a:r>
            <a:r>
              <a:rPr lang="en-US" altLang="zh-CN" sz="2000" dirty="0" err="1">
                <a:latin typeface="Arial Unicode MS" panose="020B0604020202020204" pitchFamily="34" charset="-122"/>
              </a:rPr>
              <a:t>vnd.android.cursor.</a:t>
            </a:r>
            <a:r>
              <a:rPr lang="en-US" altLang="zh-CN" sz="2000" dirty="0" err="1">
                <a:solidFill>
                  <a:srgbClr val="FF0000"/>
                </a:solidFill>
                <a:latin typeface="Arial Unicode MS" panose="020B0604020202020204" pitchFamily="34" charset="-122"/>
              </a:rPr>
              <a:t>item</a:t>
            </a:r>
            <a:r>
              <a:rPr lang="en-US" altLang="zh-CN" sz="2000" dirty="0">
                <a:latin typeface="Arial Unicode MS" panose="020B0604020202020204" pitchFamily="34" charset="-122"/>
              </a:rPr>
              <a:t>/</a:t>
            </a:r>
            <a:r>
              <a:rPr lang="en-US" altLang="zh-CN" sz="2000" dirty="0" err="1">
                <a:latin typeface="Arial Unicode MS" panose="020B0604020202020204" pitchFamily="34" charset="-122"/>
              </a:rPr>
              <a:t>vnd.com.example.databasetest.provider.book</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case </a:t>
            </a:r>
            <a:r>
              <a:rPr lang="en-US" altLang="zh-CN" sz="2000" b="1" dirty="0">
                <a:solidFill>
                  <a:srgbClr val="0070C0"/>
                </a:solidFill>
                <a:latin typeface="Arial Unicode MS" panose="020B0604020202020204" pitchFamily="34" charset="-122"/>
              </a:rPr>
              <a:t>CATEGORY_DIR</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return "</a:t>
            </a:r>
            <a:r>
              <a:rPr lang="en-US" altLang="zh-CN" sz="2000" dirty="0" err="1">
                <a:latin typeface="Arial Unicode MS" panose="020B0604020202020204" pitchFamily="34" charset="-122"/>
              </a:rPr>
              <a:t>vnd.android.cursor.</a:t>
            </a:r>
            <a:r>
              <a:rPr lang="en-US" altLang="zh-CN" sz="2000" dirty="0" err="1">
                <a:solidFill>
                  <a:srgbClr val="FF0000"/>
                </a:solidFill>
                <a:latin typeface="Arial Unicode MS" panose="020B0604020202020204" pitchFamily="34" charset="-122"/>
              </a:rPr>
              <a:t>dir</a:t>
            </a:r>
            <a:r>
              <a:rPr lang="en-US" altLang="zh-CN" sz="2000" dirty="0">
                <a:latin typeface="Arial Unicode MS" panose="020B0604020202020204" pitchFamily="34" charset="-122"/>
              </a:rPr>
              <a:t>/</a:t>
            </a:r>
            <a:r>
              <a:rPr lang="en-US" altLang="zh-CN" sz="2000" dirty="0" err="1">
                <a:latin typeface="Arial Unicode MS" panose="020B0604020202020204" pitchFamily="34" charset="-122"/>
              </a:rPr>
              <a:t>vnd.com.example.databasetest.provider.category</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case </a:t>
            </a:r>
            <a:r>
              <a:rPr lang="en-US" altLang="zh-CN" sz="2000" b="1" dirty="0">
                <a:solidFill>
                  <a:srgbClr val="0070C0"/>
                </a:solidFill>
                <a:latin typeface="Arial Unicode MS" panose="020B0604020202020204" pitchFamily="34" charset="-122"/>
              </a:rPr>
              <a:t>CATEGORY_ITEM</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return "</a:t>
            </a:r>
            <a:r>
              <a:rPr lang="en-US" altLang="zh-CN" sz="2000" dirty="0" err="1">
                <a:latin typeface="Arial Unicode MS" panose="020B0604020202020204" pitchFamily="34" charset="-122"/>
              </a:rPr>
              <a:t>vnd.android.cursor.</a:t>
            </a:r>
            <a:r>
              <a:rPr lang="en-US" altLang="zh-CN" sz="2000" dirty="0" err="1">
                <a:solidFill>
                  <a:srgbClr val="FF0000"/>
                </a:solidFill>
                <a:latin typeface="Arial Unicode MS" panose="020B0604020202020204" pitchFamily="34" charset="-122"/>
              </a:rPr>
              <a:t>item</a:t>
            </a:r>
            <a:r>
              <a:rPr lang="en-US" altLang="zh-CN" sz="2000" dirty="0">
                <a:latin typeface="Arial Unicode MS" panose="020B0604020202020204" pitchFamily="34" charset="-122"/>
              </a:rPr>
              <a:t>/</a:t>
            </a:r>
            <a:r>
              <a:rPr lang="en-US" altLang="zh-CN" sz="2000" dirty="0" err="1">
                <a:latin typeface="Arial Unicode MS" panose="020B0604020202020204" pitchFamily="34" charset="-122"/>
              </a:rPr>
              <a:t>vnd.com.example.databasetest.provider.category</a:t>
            </a:r>
            <a:r>
              <a:rPr lang="en-US" altLang="zh-CN" sz="2000" dirty="0">
                <a:latin typeface="Arial Unicode MS" panose="020B0604020202020204" pitchFamily="34" charset="-122"/>
              </a:rPr>
              <a:t>";</a:t>
            </a:r>
          </a:p>
          <a:p>
            <a:pPr>
              <a:lnSpc>
                <a:spcPct val="120000"/>
              </a:lnSpc>
            </a:pPr>
            <a:r>
              <a:rPr lang="en-US" altLang="zh-CN" sz="2000" dirty="0">
                <a:latin typeface="Arial Unicode MS" panose="020B0604020202020204" pitchFamily="34" charset="-122"/>
              </a:rPr>
              <a:t>        }</a:t>
            </a:r>
          </a:p>
          <a:p>
            <a:pPr>
              <a:lnSpc>
                <a:spcPct val="120000"/>
              </a:lnSpc>
            </a:pPr>
            <a:r>
              <a:rPr lang="en-US" altLang="zh-CN" sz="2000" dirty="0">
                <a:latin typeface="Arial Unicode MS" panose="020B0604020202020204" pitchFamily="34" charset="-122"/>
              </a:rPr>
              <a:t>        return null;</a:t>
            </a:r>
          </a:p>
          <a:p>
            <a:pPr>
              <a:lnSpc>
                <a:spcPct val="120000"/>
              </a:lnSpc>
            </a:pPr>
            <a:r>
              <a:rPr lang="en-US" altLang="zh-CN" sz="2000" dirty="0">
                <a:latin typeface="Arial Unicode MS" panose="020B0604020202020204" pitchFamily="34" charset="-122"/>
              </a:rPr>
              <a:t>    }</a:t>
            </a:r>
            <a:endParaRPr lang="zh-CN" altLang="en-US" sz="2000" dirty="0">
              <a:latin typeface="Arial Unicode MS" panose="020B0604020202020204" pitchFamily="34" charset="-122"/>
            </a:endParaRPr>
          </a:p>
        </p:txBody>
      </p:sp>
    </p:spTree>
    <p:extLst>
      <p:ext uri="{BB962C8B-B14F-4D97-AF65-F5344CB8AC3E}">
        <p14:creationId xmlns:p14="http://schemas.microsoft.com/office/powerpoint/2010/main" val="162987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 </a:t>
            </a:r>
            <a:r>
              <a:rPr lang="zh-CN" altLang="en-US" dirty="0"/>
              <a:t>创建</a:t>
            </a:r>
            <a:r>
              <a:rPr lang="en-US" altLang="zh-CN" dirty="0"/>
              <a:t>A</a:t>
            </a:r>
            <a:r>
              <a:rPr lang="zh-CN" altLang="en-US" dirty="0"/>
              <a:t>应用程序的内容提供器。</a:t>
            </a:r>
            <a:endParaRPr lang="en-US" altLang="zh-CN" dirty="0"/>
          </a:p>
          <a:p>
            <a:endParaRPr lang="en-US" altLang="zh-CN" dirty="0"/>
          </a:p>
          <a:p>
            <a:pPr lvl="1">
              <a:lnSpc>
                <a:spcPct val="150000"/>
              </a:lnSpc>
            </a:pPr>
            <a:r>
              <a:rPr lang="zh-CN" altLang="en-US" dirty="0"/>
              <a:t>在之前的</a:t>
            </a:r>
            <a:r>
              <a:rPr lang="zh-CN" altLang="en-US" b="1" dirty="0"/>
              <a:t>学生信息管理系统案例</a:t>
            </a:r>
            <a:r>
              <a:rPr lang="zh-CN" altLang="en-US" dirty="0"/>
              <a:t>中使用向导创建</a:t>
            </a:r>
            <a:r>
              <a:rPr lang="en-US" altLang="zh-CN" b="1" dirty="0" err="1">
                <a:solidFill>
                  <a:srgbClr val="FF3399"/>
                </a:solidFill>
              </a:rPr>
              <a:t>StudentContentProvider</a:t>
            </a:r>
            <a:r>
              <a:rPr lang="zh-CN" altLang="en-US" dirty="0"/>
              <a:t>，指定</a:t>
            </a:r>
            <a:r>
              <a:rPr lang="en-US" altLang="zh-CN" dirty="0"/>
              <a:t>authority</a:t>
            </a:r>
            <a:r>
              <a:rPr lang="zh-CN" altLang="en-US" dirty="0"/>
              <a:t>，勾选</a:t>
            </a:r>
            <a:r>
              <a:rPr lang="en-US" altLang="zh-CN" dirty="0"/>
              <a:t>Exported</a:t>
            </a:r>
            <a:r>
              <a:rPr lang="zh-CN" altLang="en-US" dirty="0"/>
              <a:t>和</a:t>
            </a:r>
            <a:r>
              <a:rPr lang="en-US" altLang="zh-CN" dirty="0"/>
              <a:t>Enabled</a:t>
            </a:r>
            <a:r>
              <a:rPr lang="zh-CN" altLang="en-US" dirty="0"/>
              <a:t>，分别表示允许外部程序访问我们的内容提供器，启用该内容提供器。</a:t>
            </a:r>
            <a:endParaRPr lang="en-US" altLang="zh-CN" dirty="0"/>
          </a:p>
          <a:p>
            <a:pPr lvl="1">
              <a:lnSpc>
                <a:spcPct val="150000"/>
              </a:lnSpc>
            </a:pPr>
            <a:r>
              <a:rPr lang="zh-CN" altLang="en-US" dirty="0"/>
              <a:t>使用向导创建内容提供器不需要手动地在</a:t>
            </a:r>
            <a:r>
              <a:rPr lang="en-US" altLang="zh-CN" dirty="0"/>
              <a:t>AndroidManifest.xml</a:t>
            </a:r>
            <a:r>
              <a:rPr lang="zh-CN" altLang="en-US" dirty="0"/>
              <a:t>中注册新创建的内容提供器了。</a:t>
            </a:r>
            <a:endParaRPr lang="en-US" altLang="zh-CN" dirty="0"/>
          </a:p>
          <a:p>
            <a:endParaRPr lang="en-US" altLang="zh-CN" dirty="0"/>
          </a:p>
          <a:p>
            <a:r>
              <a:rPr lang="zh-CN" altLang="en-US" dirty="0"/>
              <a:t>代码见：</a:t>
            </a:r>
            <a:r>
              <a:rPr lang="en-US" altLang="zh-CN" dirty="0" err="1"/>
              <a:t>StudentContentProvider</a:t>
            </a:r>
            <a:r>
              <a:rPr lang="zh-CN" altLang="en-US" dirty="0"/>
              <a:t>类</a:t>
            </a:r>
          </a:p>
        </p:txBody>
      </p:sp>
      <p:sp>
        <p:nvSpPr>
          <p:cNvPr id="3" name="标题 2"/>
          <p:cNvSpPr>
            <a:spLocks noGrp="1"/>
          </p:cNvSpPr>
          <p:nvPr>
            <p:ph type="title"/>
          </p:nvPr>
        </p:nvSpPr>
        <p:spPr/>
        <p:txBody>
          <a:bodyPr/>
          <a:lstStyle/>
          <a:p>
            <a:r>
              <a:rPr lang="en-US" altLang="zh-CN" dirty="0"/>
              <a:t>7.5.3  </a:t>
            </a:r>
            <a:r>
              <a:rPr lang="zh-CN" altLang="en-US" dirty="0"/>
              <a:t>跨程序数据共享</a:t>
            </a:r>
            <a:endParaRPr lang="zh-CN" altLang="en-US" dirty="0">
              <a:solidFill>
                <a:schemeClr val="tx1"/>
              </a:solidFill>
            </a:endParaRPr>
          </a:p>
        </p:txBody>
      </p:sp>
    </p:spTree>
    <p:extLst>
      <p:ext uri="{BB962C8B-B14F-4D97-AF65-F5344CB8AC3E}">
        <p14:creationId xmlns:p14="http://schemas.microsoft.com/office/powerpoint/2010/main" val="233118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55133E-203B-CCFF-2C69-558CE146F51C}"/>
              </a:ext>
            </a:extLst>
          </p:cNvPr>
          <p:cNvSpPr>
            <a:spLocks noChangeArrowheads="1"/>
          </p:cNvSpPr>
          <p:nvPr/>
        </p:nvSpPr>
        <p:spPr bwMode="auto">
          <a:xfrm>
            <a:off x="262558" y="109518"/>
            <a:ext cx="9217024" cy="6340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manifest </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"http://schemas.android.com/tools"</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package=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"com.example.studentdatabasedemo"</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application</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:allowBackup=</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:icon=</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"@mipmap/ic_launcher"</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:label=</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"@string/app_name"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:roundIcon=</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"@mipmap/ic_launcher_round"</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:supportsRtl=</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:theme=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"@style/AppTheme"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tools</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:ignore=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"GoogleAppIndexingWarning"</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activity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".MyMainActivity"</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intent-filter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action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"android.intent.action.MAIN"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category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"android.intent.category.LAUNCHER"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intent-filter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activity</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activity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".RecordActivity"</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provider</a:t>
            </a:r>
            <a:b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:name=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".StudentContentProvider"</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:authorities=</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"com.example.studentDBDemo.contentProvider"</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:enabled=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4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:exported=</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provider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application</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manifest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D4D3D9F4-8FC9-8105-9694-EF5001B3293A}"/>
              </a:ext>
            </a:extLst>
          </p:cNvPr>
          <p:cNvSpPr/>
          <p:nvPr/>
        </p:nvSpPr>
        <p:spPr>
          <a:xfrm>
            <a:off x="982638" y="4509120"/>
            <a:ext cx="6552728" cy="1224136"/>
          </a:xfrm>
          <a:prstGeom prst="rect">
            <a:avLst/>
          </a:prstGeom>
          <a:solidFill>
            <a:srgbClr val="000000">
              <a:alpha val="16863"/>
            </a:srgb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6544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A61EB8-34CF-F6EC-4FFD-E9D721B65118}"/>
              </a:ext>
            </a:extLst>
          </p:cNvPr>
          <p:cNvSpPr>
            <a:spLocks noChangeArrowheads="1"/>
          </p:cNvSpPr>
          <p:nvPr/>
        </p:nvSpPr>
        <p:spPr bwMode="auto">
          <a:xfrm>
            <a:off x="262558" y="188640"/>
            <a:ext cx="11233248"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ConstantData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//授权识别码</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AUTHORITY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"com.example.studentDBDemo.contentProvider"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//数据源名</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TABLE_NAME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"student"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//数据根路径</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Uri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CONTENT_URI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Uri.</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"content://"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AUTHORITY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"/student"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//Uri匹配器预定义返回值</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int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STUDENTS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//Uri匹配器预定义返回值</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int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STUDENT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//数据源字段名</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"sid"</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STU_NO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"stu_no"</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NAME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CLAZZ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"clazz"</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PUBLISH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"publish"</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//Uri匹配器</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final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UriMatcher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uriMatcher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static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//无匹配时的返回值</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uriMatcher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UriMatcher(UriMatcher.</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NO_MATCH</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//增加数据集路径</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uriMatcher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.addURI(ConstantData.</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AUTHORITY</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"student"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STUDENTS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//增加单条数据路径</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uriMatcher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.addURI(ConstantData.</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AUTHORITY</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"student/#"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STUDENT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8A02DD9A-415D-B0E5-6565-F5DBA607B22D}"/>
              </a:ext>
            </a:extLst>
          </p:cNvPr>
          <p:cNvSpPr/>
          <p:nvPr/>
        </p:nvSpPr>
        <p:spPr>
          <a:xfrm>
            <a:off x="550590" y="3933056"/>
            <a:ext cx="6552728" cy="2160240"/>
          </a:xfrm>
          <a:prstGeom prst="rect">
            <a:avLst/>
          </a:prstGeom>
          <a:solidFill>
            <a:srgbClr val="000000">
              <a:alpha val="16863"/>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554D287-C257-CCF9-F6EA-40245359CAF7}"/>
              </a:ext>
            </a:extLst>
          </p:cNvPr>
          <p:cNvSpPr/>
          <p:nvPr/>
        </p:nvSpPr>
        <p:spPr>
          <a:xfrm>
            <a:off x="550590" y="1339576"/>
            <a:ext cx="7776864" cy="433240"/>
          </a:xfrm>
          <a:prstGeom prst="rect">
            <a:avLst/>
          </a:prstGeom>
          <a:solidFill>
            <a:srgbClr val="000000">
              <a:alpha val="16863"/>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5466A46-83B5-114A-9E61-65796A4856D7}"/>
              </a:ext>
            </a:extLst>
          </p:cNvPr>
          <p:cNvSpPr/>
          <p:nvPr/>
        </p:nvSpPr>
        <p:spPr>
          <a:xfrm>
            <a:off x="550590" y="1988840"/>
            <a:ext cx="3600400" cy="648072"/>
          </a:xfrm>
          <a:prstGeom prst="rect">
            <a:avLst/>
          </a:prstGeom>
          <a:solidFill>
            <a:srgbClr val="000000">
              <a:alpha val="16863"/>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id="{765729BE-EFC2-AB97-E43B-19F00AADA9E4}"/>
              </a:ext>
            </a:extLst>
          </p:cNvPr>
          <p:cNvCxnSpPr>
            <a:stCxn id="5" idx="3"/>
          </p:cNvCxnSpPr>
          <p:nvPr/>
        </p:nvCxnSpPr>
        <p:spPr>
          <a:xfrm flipH="1" flipV="1">
            <a:off x="4150990" y="2348880"/>
            <a:ext cx="2952328" cy="2664296"/>
          </a:xfrm>
          <a:prstGeom prst="bentConnector3">
            <a:avLst>
              <a:gd name="adj1" fmla="val -3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9E7E6F8-75B5-9C70-D7C4-FA0423B8D328}"/>
              </a:ext>
            </a:extLst>
          </p:cNvPr>
          <p:cNvSpPr txBox="1"/>
          <p:nvPr/>
        </p:nvSpPr>
        <p:spPr>
          <a:xfrm>
            <a:off x="9047534" y="416246"/>
            <a:ext cx="2376264" cy="923330"/>
          </a:xfrm>
          <a:prstGeom prst="rect">
            <a:avLst/>
          </a:prstGeom>
          <a:solidFill>
            <a:srgbClr val="FFC000"/>
          </a:solidFill>
          <a:ln>
            <a:solidFill>
              <a:schemeClr val="bg2"/>
            </a:solidFill>
          </a:ln>
        </p:spPr>
        <p:txBody>
          <a:bodyPr wrap="square" rtlCol="0">
            <a:spAutoFit/>
          </a:bodyPr>
          <a:lstStyle/>
          <a:p>
            <a:r>
              <a:rPr kumimoji="0" lang="zh-CN"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ConstantData</a:t>
            </a:r>
            <a:r>
              <a:rPr kumimoji="0" lang="zh-CN" altLang="en-US"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类储存一些静态类型的变量，方便后续使用</a:t>
            </a:r>
            <a:endParaRPr lang="zh-CN" altLang="en-US" dirty="0"/>
          </a:p>
        </p:txBody>
      </p:sp>
    </p:spTree>
    <p:extLst>
      <p:ext uri="{BB962C8B-B14F-4D97-AF65-F5344CB8AC3E}">
        <p14:creationId xmlns:p14="http://schemas.microsoft.com/office/powerpoint/2010/main" val="380411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E144560-4902-C164-1190-C2C2A06CCF72}"/>
              </a:ext>
            </a:extLst>
          </p:cNvPr>
          <p:cNvSpPr>
            <a:spLocks noChangeArrowheads="1"/>
          </p:cNvSpPr>
          <p:nvPr/>
        </p:nvSpPr>
        <p:spPr bwMode="auto">
          <a:xfrm>
            <a:off x="-3635" y="428178"/>
            <a:ext cx="12194048"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StudentContentProvider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ContentProvider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StudentDBHelper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dbOpenHelper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  </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dbOpenHelper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StudentDBHelper(</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.getContext());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true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  </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query(Uri uri, String[] projection, String selection, String[] selectionArgs, String sortOrder)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SQLiteDatabase db =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dbOpenHelper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.getReadableDatabase();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cursor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switch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(ConstantData.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uriMatcher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.match(uri))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case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ConstantData.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STUDENTS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  db.query(ConstantData.</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TABLE_NAME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projection,</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selection, selectionArgs,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sortOrder);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default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 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IllegalArgumentException(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"Unknown URI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uri);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38E7263F-3A41-832C-4150-65E9E05AA5C1}"/>
              </a:ext>
            </a:extLst>
          </p:cNvPr>
          <p:cNvSpPr txBox="1"/>
          <p:nvPr/>
        </p:nvSpPr>
        <p:spPr>
          <a:xfrm>
            <a:off x="7535366" y="474681"/>
            <a:ext cx="4320480" cy="2031325"/>
          </a:xfrm>
          <a:prstGeom prst="rect">
            <a:avLst/>
          </a:prstGeom>
          <a:solidFill>
            <a:srgbClr val="FFC000"/>
          </a:solidFill>
          <a:ln>
            <a:solidFill>
              <a:schemeClr val="bg2"/>
            </a:solidFill>
          </a:ln>
        </p:spPr>
        <p:txBody>
          <a:bodyPr wrap="square">
            <a:spAutoFit/>
          </a:bodyPr>
          <a:lstStyle/>
          <a:p>
            <a:r>
              <a:rPr lang="en-US" altLang="zh-CN" dirty="0" err="1">
                <a:latin typeface="微软雅黑 Light" panose="020B0502040204020203" pitchFamily="34" charset="-122"/>
                <a:ea typeface="微软雅黑 Light" panose="020B0502040204020203" pitchFamily="34" charset="-122"/>
              </a:rPr>
              <a:t>StudentContentProvider</a:t>
            </a:r>
            <a:r>
              <a:rPr lang="zh-CN" altLang="en-US" dirty="0">
                <a:latin typeface="微软雅黑 Light" panose="020B0502040204020203" pitchFamily="34" charset="-122"/>
                <a:ea typeface="微软雅黑 Light" panose="020B0502040204020203" pitchFamily="34" charset="-122"/>
              </a:rPr>
              <a:t>类继承</a:t>
            </a:r>
            <a:r>
              <a:rPr lang="en-US" altLang="zh-CN" dirty="0" err="1">
                <a:latin typeface="微软雅黑 Light" panose="020B0502040204020203" pitchFamily="34" charset="-122"/>
                <a:ea typeface="微软雅黑 Light" panose="020B0502040204020203" pitchFamily="34" charset="-122"/>
              </a:rPr>
              <a:t>ContentProvider</a:t>
            </a:r>
            <a:r>
              <a:rPr lang="zh-CN" altLang="en-US" dirty="0">
                <a:latin typeface="微软雅黑 Light" panose="020B0502040204020203" pitchFamily="34" charset="-122"/>
                <a:ea typeface="微软雅黑 Light" panose="020B0502040204020203" pitchFamily="34" charset="-122"/>
              </a:rPr>
              <a:t>类，需要实现以下方法：</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onCreate</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方法：数据库初始化</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query(), insert(), update(), delete()</a:t>
            </a:r>
            <a:r>
              <a:rPr lang="zh-CN" altLang="en-US" dirty="0">
                <a:latin typeface="微软雅黑 Light" panose="020B0502040204020203" pitchFamily="34" charset="-122"/>
                <a:ea typeface="微软雅黑 Light" panose="020B0502040204020203" pitchFamily="34" charset="-122"/>
              </a:rPr>
              <a:t>方法：实现对可以共享的数据的查询、添加、更新和删除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getType</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方法等。</a:t>
            </a:r>
          </a:p>
        </p:txBody>
      </p:sp>
    </p:spTree>
    <p:extLst>
      <p:ext uri="{BB962C8B-B14F-4D97-AF65-F5344CB8AC3E}">
        <p14:creationId xmlns:p14="http://schemas.microsoft.com/office/powerpoint/2010/main" val="301459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dirty="0"/>
              <a:t>2. </a:t>
            </a:r>
            <a:r>
              <a:rPr lang="zh-CN" altLang="en-US" dirty="0"/>
              <a:t>创建新项目</a:t>
            </a:r>
            <a:r>
              <a:rPr lang="en-US" altLang="zh-CN" dirty="0"/>
              <a:t>B</a:t>
            </a:r>
            <a:r>
              <a:rPr lang="zh-CN" altLang="en-US" dirty="0"/>
              <a:t>， 在新项目中使用</a:t>
            </a:r>
            <a:r>
              <a:rPr lang="en-US" altLang="zh-CN" dirty="0"/>
              <a:t>ContentResolver</a:t>
            </a:r>
            <a:r>
              <a:rPr lang="zh-CN" altLang="en-US" dirty="0"/>
              <a:t>访问</a:t>
            </a:r>
            <a:r>
              <a:rPr lang="en-US" altLang="zh-CN" dirty="0"/>
              <a:t>A</a:t>
            </a:r>
            <a:r>
              <a:rPr lang="zh-CN" altLang="en-US" dirty="0"/>
              <a:t>应用程序中通过</a:t>
            </a:r>
            <a:r>
              <a:rPr lang="en-US" altLang="zh-CN" dirty="0"/>
              <a:t>ContentProvider</a:t>
            </a:r>
            <a:r>
              <a:rPr lang="zh-CN" altLang="en-US" dirty="0"/>
              <a:t>共享出来的数据。</a:t>
            </a:r>
            <a:endParaRPr lang="en-US" altLang="zh-CN" dirty="0"/>
          </a:p>
          <a:p>
            <a:pPr lvl="1">
              <a:lnSpc>
                <a:spcPct val="150000"/>
              </a:lnSpc>
            </a:pPr>
            <a:r>
              <a:rPr lang="en-US" altLang="zh-CN" dirty="0"/>
              <a:t>ContentResolver</a:t>
            </a:r>
            <a:r>
              <a:rPr lang="zh-CN" altLang="en-US" dirty="0"/>
              <a:t>主要提供了四个方法：</a:t>
            </a:r>
            <a:r>
              <a:rPr lang="en-US" altLang="zh-CN" dirty="0"/>
              <a:t>insert</a:t>
            </a:r>
            <a:r>
              <a:rPr lang="zh-CN" altLang="en-US" dirty="0"/>
              <a:t>，</a:t>
            </a:r>
            <a:r>
              <a:rPr lang="en-US" altLang="zh-CN" dirty="0"/>
              <a:t>query</a:t>
            </a:r>
            <a:r>
              <a:rPr lang="zh-CN" altLang="en-US" dirty="0"/>
              <a:t>，</a:t>
            </a:r>
            <a:r>
              <a:rPr lang="en-US" altLang="zh-CN" dirty="0"/>
              <a:t>update</a:t>
            </a:r>
            <a:r>
              <a:rPr lang="zh-CN" altLang="en-US" dirty="0"/>
              <a:t>，</a:t>
            </a:r>
            <a:r>
              <a:rPr lang="en-US" altLang="zh-CN" dirty="0"/>
              <a:t>delete</a:t>
            </a:r>
            <a:r>
              <a:rPr lang="zh-CN" altLang="en-US" dirty="0"/>
              <a:t>，以一个</a:t>
            </a:r>
            <a:r>
              <a:rPr lang="en-US" altLang="zh-CN" dirty="0"/>
              <a:t>Uri</a:t>
            </a:r>
            <a:r>
              <a:rPr lang="zh-CN" altLang="en-US" dirty="0"/>
              <a:t>对象作为参数，指明需要访问的数据，这些方法被调用时将会执行数据共享</a:t>
            </a:r>
            <a:r>
              <a:rPr lang="en-US" altLang="zh-CN" dirty="0"/>
              <a:t>App</a:t>
            </a:r>
            <a:r>
              <a:rPr lang="zh-CN" altLang="en-US" dirty="0"/>
              <a:t>的</a:t>
            </a:r>
            <a:r>
              <a:rPr lang="en-US" altLang="zh-CN" dirty="0" err="1"/>
              <a:t>ContentProvider</a:t>
            </a:r>
            <a:r>
              <a:rPr lang="zh-CN" altLang="en-US" dirty="0"/>
              <a:t>中的对应方法并返回相应的结果。</a:t>
            </a:r>
            <a:endParaRPr lang="en-US" altLang="zh-CN" dirty="0"/>
          </a:p>
          <a:p>
            <a:pPr>
              <a:lnSpc>
                <a:spcPct val="150000"/>
              </a:lnSpc>
            </a:pPr>
            <a:endParaRPr lang="en-US" altLang="zh-CN" dirty="0"/>
          </a:p>
          <a:p>
            <a:pPr>
              <a:lnSpc>
                <a:spcPct val="150000"/>
              </a:lnSpc>
            </a:pPr>
            <a:r>
              <a:rPr lang="zh-CN" altLang="en-US" dirty="0"/>
              <a:t>代码见：</a:t>
            </a:r>
            <a:r>
              <a:rPr lang="en-US" altLang="zh-CN" dirty="0" err="1"/>
              <a:t>StudentDBProviderTest</a:t>
            </a:r>
            <a:r>
              <a:rPr lang="zh-CN" altLang="en-US" dirty="0"/>
              <a:t>的</a:t>
            </a:r>
            <a:r>
              <a:rPr lang="en-US" altLang="zh-CN" dirty="0" err="1"/>
              <a:t>StudentDao</a:t>
            </a:r>
            <a:endParaRPr lang="en-US" altLang="zh-CN" dirty="0"/>
          </a:p>
          <a:p>
            <a:pPr lvl="1">
              <a:lnSpc>
                <a:spcPct val="150000"/>
              </a:lnSpc>
            </a:pPr>
            <a:r>
              <a:rPr lang="zh-CN" altLang="en-US" sz="1700" b="0" dirty="0"/>
              <a:t>注意：</a:t>
            </a:r>
            <a:r>
              <a:rPr lang="en-US" altLang="zh-CN" sz="1700" dirty="0"/>
              <a:t> </a:t>
            </a:r>
            <a:r>
              <a:rPr lang="zh-CN" altLang="en-US" sz="1700" dirty="0"/>
              <a:t>项目</a:t>
            </a:r>
            <a:r>
              <a:rPr lang="en-US" altLang="zh-CN" sz="1700" dirty="0" err="1"/>
              <a:t>StudentDBProviderTest</a:t>
            </a:r>
            <a:r>
              <a:rPr lang="zh-CN" altLang="en-US" sz="1700" dirty="0"/>
              <a:t>与</a:t>
            </a:r>
            <a:r>
              <a:rPr lang="en-US" altLang="zh-CN" sz="1700" dirty="0" err="1"/>
              <a:t>StudentDatabaseDemo</a:t>
            </a:r>
            <a:r>
              <a:rPr lang="zh-CN" altLang="en-US" sz="1700" dirty="0"/>
              <a:t>案例的大部分代码雷同，不同的是它</a:t>
            </a:r>
            <a:r>
              <a:rPr lang="zh-CN" altLang="en-US" sz="1700" b="0" dirty="0"/>
              <a:t>不需要辅助类，因此需要更改两个活动中对于</a:t>
            </a:r>
            <a:r>
              <a:rPr lang="en-US" altLang="zh-CN" sz="1700" b="0" dirty="0"/>
              <a:t>Dao</a:t>
            </a:r>
            <a:r>
              <a:rPr lang="zh-CN" altLang="en-US" sz="1700" b="0" dirty="0"/>
              <a:t>类的构造，但活动其它接口代码不用更改。</a:t>
            </a:r>
            <a:endParaRPr lang="en-US" altLang="zh-CN" sz="1700" b="0" dirty="0"/>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7.5.3  </a:t>
            </a:r>
            <a:r>
              <a:rPr lang="zh-CN" altLang="en-US" dirty="0"/>
              <a:t>跨程序数据共享</a:t>
            </a:r>
          </a:p>
        </p:txBody>
      </p:sp>
    </p:spTree>
    <p:extLst>
      <p:ext uri="{BB962C8B-B14F-4D97-AF65-F5344CB8AC3E}">
        <p14:creationId xmlns:p14="http://schemas.microsoft.com/office/powerpoint/2010/main" val="5632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E7354F6-335F-141F-89D6-C6FFD05199A6}"/>
              </a:ext>
            </a:extLst>
          </p:cNvPr>
          <p:cNvSpPr>
            <a:spLocks noChangeArrowheads="1"/>
          </p:cNvSpPr>
          <p:nvPr/>
        </p:nvSpPr>
        <p:spPr bwMode="auto">
          <a:xfrm>
            <a:off x="118542" y="116632"/>
            <a:ext cx="6353021" cy="4893647"/>
          </a:xfrm>
          <a:prstGeom prst="rect">
            <a:avLst/>
          </a:prstGeom>
          <a:solidFill>
            <a:srgbClr val="FFFFFF"/>
          </a:solid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StudentDao {</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ContentResolver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resolver</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StudentDao(Context context) {</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resolver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context.getContentResolver();</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t>//向数据库插入一条记录</a:t>
            </a:r>
            <a:b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insert(String sno,String sname,String sclazz){</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ContentValues contentValues=</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ContentValues();</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contentValues.put(ConstantData.</a:t>
            </a:r>
            <a:r>
              <a:rPr kumimoji="0" lang="zh-CN" altLang="zh-CN" sz="1300" b="1" i="1" u="none" strike="noStrike" cap="none" normalizeH="0" baseline="0">
                <a:ln>
                  <a:noFill/>
                </a:ln>
                <a:solidFill>
                  <a:srgbClr val="660E7A"/>
                </a:solidFill>
                <a:effectLst/>
                <a:latin typeface="宋体" panose="02010600030101010101" pitchFamily="2" charset="-122"/>
                <a:ea typeface="宋体" panose="02010600030101010101" pitchFamily="2" charset="-122"/>
              </a:rPr>
              <a:t>STU_NO</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,sno);</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contentValues.put(ConstantData.</a:t>
            </a:r>
            <a:r>
              <a:rPr kumimoji="0" lang="zh-CN" altLang="zh-CN" sz="1300" b="1" i="1" u="none" strike="noStrike" cap="none" normalizeH="0" baseline="0">
                <a:ln>
                  <a:noFill/>
                </a:ln>
                <a:solidFill>
                  <a:srgbClr val="660E7A"/>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,sname);</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contentValues.put(ConstantData.</a:t>
            </a:r>
            <a:r>
              <a:rPr kumimoji="0" lang="zh-CN" altLang="zh-CN" sz="1300" b="1" i="1" u="none" strike="noStrike" cap="none" normalizeH="0" baseline="0">
                <a:ln>
                  <a:noFill/>
                </a:ln>
                <a:solidFill>
                  <a:srgbClr val="660E7A"/>
                </a:solidFill>
                <a:effectLst/>
                <a:latin typeface="宋体" panose="02010600030101010101" pitchFamily="2" charset="-122"/>
                <a:ea typeface="宋体" panose="02010600030101010101" pitchFamily="2" charset="-122"/>
              </a:rPr>
              <a:t>CLAZZ</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,sclazz);</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contentValues.put(ConstantData.</a:t>
            </a:r>
            <a:r>
              <a:rPr kumimoji="0" lang="zh-CN" altLang="zh-CN" sz="1300" b="1" i="1" u="none" strike="noStrike" cap="none" normalizeH="0" baseline="0">
                <a:ln>
                  <a:noFill/>
                </a:ln>
                <a:solidFill>
                  <a:srgbClr val="660E7A"/>
                </a:solidFill>
                <a:effectLst/>
                <a:latin typeface="宋体" panose="02010600030101010101" pitchFamily="2" charset="-122"/>
                <a:ea typeface="宋体" panose="02010600030101010101" pitchFamily="2" charset="-122"/>
              </a:rPr>
              <a:t>PUBLISH</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300" b="0" i="1" u="none" strike="noStrike" cap="none" normalizeH="0" baseline="0">
                <a:ln>
                  <a:noFill/>
                </a:ln>
                <a:solidFill>
                  <a:srgbClr val="000000"/>
                </a:solidFill>
                <a:effectLst/>
                <a:latin typeface="宋体" panose="02010600030101010101" pitchFamily="2" charset="-122"/>
                <a:ea typeface="宋体" panose="02010600030101010101" pitchFamily="2" charset="-122"/>
              </a:rPr>
              <a:t>getTime</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t>//向表中插入记录</a:t>
            </a:r>
            <a:b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Uri uri = </a:t>
            </a:r>
            <a:r>
              <a:rPr kumimoji="0" lang="zh-CN" altLang="zh-CN" sz="1300" b="1" i="0" u="none" strike="noStrike" cap="none" normalizeH="0" baseline="0">
                <a:ln>
                  <a:noFill/>
                </a:ln>
                <a:solidFill>
                  <a:srgbClr val="660E7A"/>
                </a:solidFill>
                <a:effectLst/>
                <a:latin typeface="宋体" panose="02010600030101010101" pitchFamily="2" charset="-122"/>
                <a:ea typeface="宋体" panose="02010600030101010101" pitchFamily="2" charset="-122"/>
              </a:rPr>
              <a:t>resolver</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.insert(ConstantData.</a:t>
            </a:r>
            <a:r>
              <a:rPr kumimoji="0" lang="zh-CN" altLang="zh-CN" sz="1300" b="1" i="1" u="none" strike="noStrike" cap="none" normalizeH="0" baseline="0">
                <a:ln>
                  <a:noFill/>
                </a:ln>
                <a:solidFill>
                  <a:srgbClr val="660E7A"/>
                </a:solidFill>
                <a:effectLst/>
                <a:latin typeface="宋体" panose="02010600030101010101" pitchFamily="2" charset="-122"/>
                <a:ea typeface="宋体" panose="02010600030101010101" pitchFamily="2" charset="-122"/>
              </a:rPr>
              <a:t>CONTENT_URI</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,contentValues);</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if</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(uri !=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Log.</a:t>
            </a:r>
            <a:r>
              <a:rPr kumimoji="0" lang="zh-CN" altLang="zh-CN" sz="1300" b="0" i="1" u="none" strike="noStrike" cap="none" normalizeH="0" baseline="0">
                <a:ln>
                  <a:noFill/>
                </a:ln>
                <a:solidFill>
                  <a:srgbClr val="000000"/>
                </a:solidFill>
                <a:effectLst/>
                <a:latin typeface="宋体" panose="02010600030101010101" pitchFamily="2" charset="-122"/>
                <a:ea typeface="宋体" panose="02010600030101010101" pitchFamily="2" charset="-122"/>
              </a:rPr>
              <a:t>e</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a:ln>
                  <a:noFill/>
                </a:ln>
                <a:solidFill>
                  <a:srgbClr val="008000"/>
                </a:solidFill>
                <a:effectLst/>
                <a:latin typeface="宋体" panose="02010600030101010101" pitchFamily="2" charset="-122"/>
                <a:ea typeface="宋体" panose="02010600030101010101" pitchFamily="2" charset="-122"/>
              </a:rPr>
              <a:t>"dao insert:"</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,uri.toString());</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true</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else</a:t>
            </a:r>
            <a:b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br>
            <a:r>
              <a:rPr kumimoji="0" lang="zh-CN" altLang="zh-CN" sz="1300" b="1" i="0" u="none" strike="noStrike" cap="none" normalizeH="0" baseline="0">
                <a:ln>
                  <a:noFill/>
                </a:ln>
                <a:solidFill>
                  <a:srgbClr val="000080"/>
                </a:solidFill>
                <a:effectLst/>
                <a:latin typeface="宋体" panose="02010600030101010101" pitchFamily="2" charset="-122"/>
                <a:ea typeface="宋体" panose="02010600030101010101" pitchFamily="2" charset="-122"/>
              </a:rPr>
              <a:t>            return false</a:t>
            </a: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4603E27-AC3B-B2D0-AC2B-CEDE76438326}"/>
              </a:ext>
            </a:extLst>
          </p:cNvPr>
          <p:cNvSpPr>
            <a:spLocks noChangeArrowheads="1"/>
          </p:cNvSpPr>
          <p:nvPr/>
        </p:nvSpPr>
        <p:spPr bwMode="auto">
          <a:xfrm>
            <a:off x="694606" y="1447611"/>
            <a:ext cx="11271034" cy="5293757"/>
          </a:xfrm>
          <a:prstGeom prst="rect">
            <a:avLst/>
          </a:prstGeom>
          <a:solidFill>
            <a:srgbClr val="FFFFFF"/>
          </a:solid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300" i="1" dirty="0">
                <a:solidFill>
                  <a:srgbClr val="808080"/>
                </a:solidFill>
                <a:latin typeface="宋体" panose="02010600030101010101" pitchFamily="2" charset="-122"/>
              </a:rPr>
              <a:t>//查询所有数据</a:t>
            </a:r>
            <a:br>
              <a:rPr lang="zh-CN" altLang="zh-CN" sz="1300" i="1" dirty="0">
                <a:solidFill>
                  <a:srgbClr val="808080"/>
                </a:solidFill>
                <a:latin typeface="宋体" panose="02010600030101010101" pitchFamily="2" charset="-122"/>
              </a:rPr>
            </a:br>
            <a:r>
              <a:rPr lang="zh-CN" altLang="zh-CN" sz="1300" i="1" dirty="0">
                <a:solidFill>
                  <a:srgbClr val="808080"/>
                </a:solidFill>
                <a:latin typeface="宋体" panose="02010600030101010101" pitchFamily="2" charset="-122"/>
              </a:rPr>
              <a:t>    </a:t>
            </a:r>
            <a:r>
              <a:rPr lang="zh-CN" altLang="zh-CN" sz="1300" b="1" dirty="0">
                <a:solidFill>
                  <a:srgbClr val="000080"/>
                </a:solidFill>
                <a:latin typeface="宋体" panose="02010600030101010101" pitchFamily="2" charset="-122"/>
              </a:rPr>
              <a:t>public </a:t>
            </a:r>
            <a:r>
              <a:rPr lang="zh-CN" altLang="zh-CN" sz="1300" dirty="0">
                <a:solidFill>
                  <a:srgbClr val="000000"/>
                </a:solidFill>
                <a:latin typeface="宋体" panose="02010600030101010101" pitchFamily="2" charset="-122"/>
              </a:rPr>
              <a:t>List query(List&lt;Map&lt;String,Object&gt;&gt; list,String sno,String sname,String sclazz,String orderBy){</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String selection = </a:t>
            </a:r>
            <a:r>
              <a:rPr lang="zh-CN" altLang="zh-CN" sz="1300" b="1" dirty="0">
                <a:solidFill>
                  <a:srgbClr val="008000"/>
                </a:solidFill>
                <a:latin typeface="宋体" panose="02010600030101010101" pitchFamily="2" charset="-122"/>
              </a:rPr>
              <a:t>"1=1"</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r>
              <a:rPr lang="zh-CN" altLang="zh-CN" sz="1300" b="1" dirty="0">
                <a:solidFill>
                  <a:srgbClr val="000080"/>
                </a:solidFill>
                <a:latin typeface="宋体" panose="02010600030101010101" pitchFamily="2" charset="-122"/>
              </a:rPr>
              <a:t>if </a:t>
            </a:r>
            <a:r>
              <a:rPr lang="zh-CN" altLang="zh-CN" sz="1300" dirty="0">
                <a:solidFill>
                  <a:srgbClr val="000000"/>
                </a:solidFill>
                <a:latin typeface="宋体" panose="02010600030101010101" pitchFamily="2" charset="-122"/>
              </a:rPr>
              <a:t>(!TextUtils.</a:t>
            </a:r>
            <a:r>
              <a:rPr lang="zh-CN" altLang="zh-CN" sz="1300" i="1" dirty="0">
                <a:solidFill>
                  <a:srgbClr val="000000"/>
                </a:solidFill>
                <a:latin typeface="宋体" panose="02010600030101010101" pitchFamily="2" charset="-122"/>
              </a:rPr>
              <a:t>isEmpty</a:t>
            </a:r>
            <a:r>
              <a:rPr lang="zh-CN" altLang="zh-CN" sz="1300" dirty="0">
                <a:solidFill>
                  <a:srgbClr val="000000"/>
                </a:solidFill>
                <a:latin typeface="宋体" panose="02010600030101010101" pitchFamily="2" charset="-122"/>
              </a:rPr>
              <a:t>(sno))</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selection += </a:t>
            </a:r>
            <a:r>
              <a:rPr lang="zh-CN" altLang="zh-CN" sz="1300" b="1" dirty="0">
                <a:solidFill>
                  <a:srgbClr val="008000"/>
                </a:solidFill>
                <a:latin typeface="宋体" panose="02010600030101010101" pitchFamily="2" charset="-122"/>
              </a:rPr>
              <a:t>" and stu_no like '%"</a:t>
            </a:r>
            <a:r>
              <a:rPr lang="zh-CN" altLang="zh-CN" sz="1300" dirty="0">
                <a:solidFill>
                  <a:srgbClr val="000000"/>
                </a:solidFill>
                <a:latin typeface="宋体" panose="02010600030101010101" pitchFamily="2" charset="-122"/>
              </a:rPr>
              <a:t>+sno+</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r>
              <a:rPr lang="zh-CN" altLang="zh-CN" sz="1300" b="1" dirty="0">
                <a:solidFill>
                  <a:srgbClr val="000080"/>
                </a:solidFill>
                <a:latin typeface="宋体" panose="02010600030101010101" pitchFamily="2" charset="-122"/>
              </a:rPr>
              <a:t>if </a:t>
            </a:r>
            <a:r>
              <a:rPr lang="zh-CN" altLang="zh-CN" sz="1300" dirty="0">
                <a:solidFill>
                  <a:srgbClr val="000000"/>
                </a:solidFill>
                <a:latin typeface="宋体" panose="02010600030101010101" pitchFamily="2" charset="-122"/>
              </a:rPr>
              <a:t>(sname != </a:t>
            </a:r>
            <a:r>
              <a:rPr lang="zh-CN" altLang="zh-CN" sz="1300" b="1" dirty="0">
                <a:solidFill>
                  <a:srgbClr val="000080"/>
                </a:solidFill>
                <a:latin typeface="宋体" panose="02010600030101010101" pitchFamily="2" charset="-122"/>
              </a:rPr>
              <a:t>null </a:t>
            </a:r>
            <a:r>
              <a:rPr lang="zh-CN" altLang="zh-CN" sz="1300" dirty="0">
                <a:solidFill>
                  <a:srgbClr val="000000"/>
                </a:solidFill>
                <a:latin typeface="宋体" panose="02010600030101010101" pitchFamily="2" charset="-122"/>
              </a:rPr>
              <a:t>&amp;&amp; !sname.isEmpty())</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selection += </a:t>
            </a:r>
            <a:r>
              <a:rPr lang="zh-CN" altLang="zh-CN" sz="1300" b="1" dirty="0">
                <a:solidFill>
                  <a:srgbClr val="008000"/>
                </a:solidFill>
                <a:latin typeface="宋体" panose="02010600030101010101" pitchFamily="2" charset="-122"/>
              </a:rPr>
              <a:t>" and name like '%"</a:t>
            </a:r>
            <a:r>
              <a:rPr lang="zh-CN" altLang="zh-CN" sz="1300" dirty="0">
                <a:solidFill>
                  <a:srgbClr val="000000"/>
                </a:solidFill>
                <a:latin typeface="宋体" panose="02010600030101010101" pitchFamily="2" charset="-122"/>
              </a:rPr>
              <a:t>+sname+</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r>
              <a:rPr lang="zh-CN" altLang="zh-CN" sz="1300" b="1" dirty="0">
                <a:solidFill>
                  <a:srgbClr val="000080"/>
                </a:solidFill>
                <a:latin typeface="宋体" panose="02010600030101010101" pitchFamily="2" charset="-122"/>
              </a:rPr>
              <a:t>if </a:t>
            </a:r>
            <a:r>
              <a:rPr lang="zh-CN" altLang="zh-CN" sz="1300" dirty="0">
                <a:solidFill>
                  <a:srgbClr val="000000"/>
                </a:solidFill>
                <a:latin typeface="宋体" panose="02010600030101010101" pitchFamily="2" charset="-122"/>
              </a:rPr>
              <a:t>(sclazz != </a:t>
            </a:r>
            <a:r>
              <a:rPr lang="zh-CN" altLang="zh-CN" sz="1300" b="1" dirty="0">
                <a:solidFill>
                  <a:srgbClr val="000080"/>
                </a:solidFill>
                <a:latin typeface="宋体" panose="02010600030101010101" pitchFamily="2" charset="-122"/>
              </a:rPr>
              <a:t>null </a:t>
            </a:r>
            <a:r>
              <a:rPr lang="zh-CN" altLang="zh-CN" sz="1300" dirty="0">
                <a:solidFill>
                  <a:srgbClr val="000000"/>
                </a:solidFill>
                <a:latin typeface="宋体" panose="02010600030101010101" pitchFamily="2" charset="-122"/>
              </a:rPr>
              <a:t>&amp;&amp; !sclazz.isEmpty())</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selection += </a:t>
            </a:r>
            <a:r>
              <a:rPr lang="zh-CN" altLang="zh-CN" sz="1300" b="1" dirty="0">
                <a:solidFill>
                  <a:srgbClr val="008000"/>
                </a:solidFill>
                <a:latin typeface="宋体" panose="02010600030101010101" pitchFamily="2" charset="-122"/>
              </a:rPr>
              <a:t>" and publish like '%"</a:t>
            </a:r>
            <a:r>
              <a:rPr lang="zh-CN" altLang="zh-CN" sz="1300" dirty="0">
                <a:solidFill>
                  <a:srgbClr val="000000"/>
                </a:solidFill>
                <a:latin typeface="宋体" panose="02010600030101010101" pitchFamily="2" charset="-122"/>
              </a:rPr>
              <a:t>+sclazz+</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Log.</a:t>
            </a:r>
            <a:r>
              <a:rPr lang="zh-CN" altLang="zh-CN" sz="1300" i="1" dirty="0">
                <a:solidFill>
                  <a:srgbClr val="000000"/>
                </a:solidFill>
                <a:latin typeface="宋体" panose="02010600030101010101" pitchFamily="2" charset="-122"/>
              </a:rPr>
              <a:t>e</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"StudentDao"</a:t>
            </a:r>
            <a:r>
              <a:rPr lang="zh-CN" altLang="zh-CN" sz="1300" dirty="0">
                <a:solidFill>
                  <a:srgbClr val="000000"/>
                </a:solidFill>
                <a:latin typeface="宋体" panose="02010600030101010101" pitchFamily="2" charset="-122"/>
              </a:rPr>
              <a:t>,selection);</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Cursor cursor = </a:t>
            </a:r>
            <a:r>
              <a:rPr lang="zh-CN" altLang="zh-CN" sz="1300" b="1" dirty="0">
                <a:solidFill>
                  <a:srgbClr val="660E7A"/>
                </a:solidFill>
                <a:latin typeface="宋体" panose="02010600030101010101" pitchFamily="2" charset="-122"/>
              </a:rPr>
              <a:t>resolver</a:t>
            </a:r>
            <a:r>
              <a:rPr lang="zh-CN" altLang="zh-CN" sz="1300" dirty="0">
                <a:solidFill>
                  <a:srgbClr val="000000"/>
                </a:solidFill>
                <a:latin typeface="宋体" panose="02010600030101010101" pitchFamily="2" charset="-122"/>
              </a:rPr>
              <a:t>.query(ConstantData.</a:t>
            </a:r>
            <a:r>
              <a:rPr lang="zh-CN" altLang="zh-CN" sz="1300" b="1" i="1" dirty="0">
                <a:solidFill>
                  <a:srgbClr val="660E7A"/>
                </a:solidFill>
                <a:latin typeface="宋体" panose="02010600030101010101" pitchFamily="2" charset="-122"/>
              </a:rPr>
              <a:t>CONTENT_URI</a:t>
            </a:r>
            <a:r>
              <a:rPr lang="zh-CN" altLang="zh-CN" sz="1300" dirty="0">
                <a:solidFill>
                  <a:srgbClr val="000000"/>
                </a:solidFill>
                <a:latin typeface="宋体" panose="02010600030101010101" pitchFamily="2" charset="-122"/>
              </a:rPr>
              <a:t>,</a:t>
            </a:r>
            <a:r>
              <a:rPr lang="zh-CN" altLang="zh-CN" sz="1300" b="1" dirty="0">
                <a:solidFill>
                  <a:srgbClr val="000080"/>
                </a:solidFill>
                <a:latin typeface="宋体" panose="02010600030101010101" pitchFamily="2" charset="-122"/>
              </a:rPr>
              <a:t>null</a:t>
            </a:r>
            <a:r>
              <a:rPr lang="zh-CN" altLang="zh-CN" sz="1300" dirty="0">
                <a:solidFill>
                  <a:srgbClr val="000000"/>
                </a:solidFill>
                <a:latin typeface="宋体" panose="02010600030101010101" pitchFamily="2" charset="-122"/>
              </a:rPr>
              <a:t>,selection,</a:t>
            </a:r>
            <a:r>
              <a:rPr lang="zh-CN" altLang="zh-CN" sz="1300" b="1" dirty="0">
                <a:solidFill>
                  <a:srgbClr val="000080"/>
                </a:solidFill>
                <a:latin typeface="宋体" panose="02010600030101010101" pitchFamily="2" charset="-122"/>
              </a:rPr>
              <a:t>null</a:t>
            </a:r>
            <a:r>
              <a:rPr lang="zh-CN" altLang="zh-CN" sz="1300" dirty="0">
                <a:solidFill>
                  <a:srgbClr val="000000"/>
                </a:solidFill>
                <a:latin typeface="宋体" panose="02010600030101010101" pitchFamily="2" charset="-122"/>
              </a:rPr>
              <a:t>,orderBy);</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list.clear();</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r>
              <a:rPr lang="zh-CN" altLang="zh-CN" sz="1300" b="1" dirty="0">
                <a:solidFill>
                  <a:srgbClr val="000080"/>
                </a:solidFill>
                <a:latin typeface="宋体" panose="02010600030101010101" pitchFamily="2" charset="-122"/>
              </a:rPr>
              <a:t>while</a:t>
            </a:r>
            <a:r>
              <a:rPr lang="zh-CN" altLang="zh-CN" sz="1300" dirty="0">
                <a:solidFill>
                  <a:srgbClr val="000000"/>
                </a:solidFill>
                <a:latin typeface="宋体" panose="02010600030101010101" pitchFamily="2" charset="-122"/>
              </a:rPr>
              <a:t>(cursor.moveToNext()){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HashMap map = </a:t>
            </a:r>
            <a:r>
              <a:rPr lang="zh-CN" altLang="zh-CN" sz="1300" b="1" dirty="0">
                <a:solidFill>
                  <a:srgbClr val="000080"/>
                </a:solidFill>
                <a:latin typeface="宋体" panose="02010600030101010101" pitchFamily="2" charset="-122"/>
              </a:rPr>
              <a:t>new </a:t>
            </a:r>
            <a:r>
              <a:rPr lang="zh-CN" altLang="zh-CN" sz="1300" dirty="0">
                <a:solidFill>
                  <a:srgbClr val="000000"/>
                </a:solidFill>
                <a:latin typeface="宋体" panose="02010600030101010101" pitchFamily="2" charset="-122"/>
              </a:rPr>
              <a:t>HashMap();</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map.put(ConstantData.</a:t>
            </a:r>
            <a:r>
              <a:rPr lang="zh-CN" altLang="zh-CN" sz="1300" b="1" i="1" dirty="0">
                <a:solidFill>
                  <a:srgbClr val="660E7A"/>
                </a:solidFill>
                <a:latin typeface="宋体" panose="02010600030101010101" pitchFamily="2" charset="-122"/>
              </a:rPr>
              <a:t>SID</a:t>
            </a:r>
            <a:r>
              <a:rPr lang="zh-CN" altLang="zh-CN" sz="1300" dirty="0">
                <a:solidFill>
                  <a:srgbClr val="000000"/>
                </a:solidFill>
                <a:latin typeface="宋体" panose="02010600030101010101" pitchFamily="2" charset="-122"/>
              </a:rPr>
              <a:t>,cursor.getInt(cursor.getColumnIndex(ConstantData.</a:t>
            </a:r>
            <a:r>
              <a:rPr lang="zh-CN" altLang="zh-CN" sz="1300" b="1" i="1" dirty="0">
                <a:solidFill>
                  <a:srgbClr val="660E7A"/>
                </a:solidFill>
                <a:latin typeface="宋体" panose="02010600030101010101" pitchFamily="2" charset="-122"/>
              </a:rPr>
              <a:t>SID</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map.put(ConstantData.</a:t>
            </a:r>
            <a:r>
              <a:rPr lang="zh-CN" altLang="zh-CN" sz="1300" b="1" i="1" dirty="0">
                <a:solidFill>
                  <a:srgbClr val="660E7A"/>
                </a:solidFill>
                <a:latin typeface="宋体" panose="02010600030101010101" pitchFamily="2" charset="-122"/>
              </a:rPr>
              <a:t>STU_NO</a:t>
            </a:r>
            <a:r>
              <a:rPr lang="zh-CN" altLang="zh-CN" sz="1300" dirty="0">
                <a:solidFill>
                  <a:srgbClr val="000000"/>
                </a:solidFill>
                <a:latin typeface="宋体" panose="02010600030101010101" pitchFamily="2" charset="-122"/>
              </a:rPr>
              <a:t>,cursor.getString(cursor.getColumnIndex(ConstantData.</a:t>
            </a:r>
            <a:r>
              <a:rPr lang="zh-CN" altLang="zh-CN" sz="1300" b="1" i="1" dirty="0">
                <a:solidFill>
                  <a:srgbClr val="660E7A"/>
                </a:solidFill>
                <a:latin typeface="宋体" panose="02010600030101010101" pitchFamily="2" charset="-122"/>
              </a:rPr>
              <a:t>STU_NO</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map.put(ConstantData.</a:t>
            </a:r>
            <a:r>
              <a:rPr lang="zh-CN" altLang="zh-CN" sz="1300" b="1" i="1" dirty="0">
                <a:solidFill>
                  <a:srgbClr val="660E7A"/>
                </a:solidFill>
                <a:latin typeface="宋体" panose="02010600030101010101" pitchFamily="2" charset="-122"/>
              </a:rPr>
              <a:t>NAME</a:t>
            </a:r>
            <a:r>
              <a:rPr lang="zh-CN" altLang="zh-CN" sz="1300" dirty="0">
                <a:solidFill>
                  <a:srgbClr val="000000"/>
                </a:solidFill>
                <a:latin typeface="宋体" panose="02010600030101010101" pitchFamily="2" charset="-122"/>
              </a:rPr>
              <a:t>,cursor.getString(cursor.getColumnIndex(ConstantData.</a:t>
            </a:r>
            <a:r>
              <a:rPr lang="zh-CN" altLang="zh-CN" sz="1300" b="1" i="1" dirty="0">
                <a:solidFill>
                  <a:srgbClr val="660E7A"/>
                </a:solidFill>
                <a:latin typeface="宋体" panose="02010600030101010101" pitchFamily="2" charset="-122"/>
              </a:rPr>
              <a:t>NAME</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map.put(ConstantData.</a:t>
            </a:r>
            <a:r>
              <a:rPr lang="zh-CN" altLang="zh-CN" sz="1300" b="1" i="1" dirty="0">
                <a:solidFill>
                  <a:srgbClr val="660E7A"/>
                </a:solidFill>
                <a:latin typeface="宋体" panose="02010600030101010101" pitchFamily="2" charset="-122"/>
              </a:rPr>
              <a:t>CLAZZ</a:t>
            </a:r>
            <a:r>
              <a:rPr lang="zh-CN" altLang="zh-CN" sz="1300" dirty="0">
                <a:solidFill>
                  <a:srgbClr val="000000"/>
                </a:solidFill>
                <a:latin typeface="宋体" panose="02010600030101010101" pitchFamily="2" charset="-122"/>
              </a:rPr>
              <a:t>,cursor.getString(cursor.getColumnIndex(ConstantData.</a:t>
            </a:r>
            <a:r>
              <a:rPr lang="zh-CN" altLang="zh-CN" sz="1300" b="1" i="1" dirty="0">
                <a:solidFill>
                  <a:srgbClr val="660E7A"/>
                </a:solidFill>
                <a:latin typeface="宋体" panose="02010600030101010101" pitchFamily="2" charset="-122"/>
              </a:rPr>
              <a:t>CLAZZ</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map.put(ConstantData.</a:t>
            </a:r>
            <a:r>
              <a:rPr lang="zh-CN" altLang="zh-CN" sz="1300" b="1" i="1" dirty="0">
                <a:solidFill>
                  <a:srgbClr val="660E7A"/>
                </a:solidFill>
                <a:latin typeface="宋体" panose="02010600030101010101" pitchFamily="2" charset="-122"/>
              </a:rPr>
              <a:t>PUBLISH</a:t>
            </a:r>
            <a:r>
              <a:rPr lang="zh-CN" altLang="zh-CN" sz="1300" dirty="0">
                <a:solidFill>
                  <a:srgbClr val="000000"/>
                </a:solidFill>
                <a:latin typeface="宋体" panose="02010600030101010101" pitchFamily="2" charset="-122"/>
              </a:rPr>
              <a:t>,cursor.getString(cursor.getColumnIndex(ConstantData.</a:t>
            </a:r>
            <a:r>
              <a:rPr lang="zh-CN" altLang="zh-CN" sz="1300" b="1" i="1" dirty="0">
                <a:solidFill>
                  <a:srgbClr val="660E7A"/>
                </a:solidFill>
                <a:latin typeface="宋体" panose="02010600030101010101" pitchFamily="2" charset="-122"/>
              </a:rPr>
              <a:t>PUBLISH</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Log.</a:t>
            </a:r>
            <a:r>
              <a:rPr lang="zh-CN" altLang="zh-CN" sz="1300" i="1" dirty="0">
                <a:solidFill>
                  <a:srgbClr val="000000"/>
                </a:solidFill>
                <a:latin typeface="宋体" panose="02010600030101010101" pitchFamily="2" charset="-122"/>
              </a:rPr>
              <a:t>e</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"StudentDao"</a:t>
            </a:r>
            <a:r>
              <a:rPr lang="zh-CN" altLang="zh-CN" sz="1300" dirty="0">
                <a:solidFill>
                  <a:srgbClr val="000000"/>
                </a:solidFill>
                <a:latin typeface="宋体" panose="02010600030101010101" pitchFamily="2" charset="-122"/>
              </a:rPr>
              <a:t>,map.get(</a:t>
            </a:r>
            <a:r>
              <a:rPr lang="zh-CN" altLang="zh-CN" sz="1300" b="1" dirty="0">
                <a:solidFill>
                  <a:srgbClr val="008000"/>
                </a:solidFill>
                <a:latin typeface="宋体" panose="02010600030101010101" pitchFamily="2" charset="-122"/>
              </a:rPr>
              <a:t>"sid"</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+map.get(</a:t>
            </a:r>
            <a:r>
              <a:rPr lang="zh-CN" altLang="zh-CN" sz="1300" b="1" dirty="0">
                <a:solidFill>
                  <a:srgbClr val="008000"/>
                </a:solidFill>
                <a:latin typeface="宋体" panose="02010600030101010101" pitchFamily="2" charset="-122"/>
              </a:rPr>
              <a:t>"stu_no"</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+map.get(</a:t>
            </a:r>
            <a:r>
              <a:rPr lang="zh-CN" altLang="zh-CN" sz="1300" b="1" dirty="0">
                <a:solidFill>
                  <a:srgbClr val="008000"/>
                </a:solidFill>
                <a:latin typeface="宋体" panose="02010600030101010101" pitchFamily="2" charset="-122"/>
              </a:rPr>
              <a:t>"name"</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+map.get(</a:t>
            </a:r>
            <a:r>
              <a:rPr lang="zh-CN" altLang="zh-CN" sz="1300" b="1" dirty="0">
                <a:solidFill>
                  <a:srgbClr val="008000"/>
                </a:solidFill>
                <a:latin typeface="宋体" panose="02010600030101010101" pitchFamily="2" charset="-122"/>
              </a:rPr>
              <a:t>"clazz"</a:t>
            </a:r>
            <a:r>
              <a:rPr lang="zh-CN" altLang="zh-CN" sz="1300" dirty="0">
                <a:solidFill>
                  <a:srgbClr val="000000"/>
                </a:solidFill>
                <a:latin typeface="宋体" panose="02010600030101010101" pitchFamily="2" charset="-122"/>
              </a:rPr>
              <a:t>)+</a:t>
            </a:r>
            <a:r>
              <a:rPr lang="zh-CN" altLang="zh-CN" sz="1300" b="1" dirty="0">
                <a:solidFill>
                  <a:srgbClr val="008000"/>
                </a:solidFill>
                <a:latin typeface="宋体" panose="02010600030101010101" pitchFamily="2" charset="-122"/>
              </a:rPr>
              <a:t>","</a:t>
            </a:r>
            <a:r>
              <a:rPr lang="zh-CN" altLang="zh-CN" sz="1300" dirty="0">
                <a:solidFill>
                  <a:srgbClr val="000000"/>
                </a:solidFill>
                <a:latin typeface="宋体" panose="02010600030101010101" pitchFamily="2" charset="-122"/>
              </a:rPr>
              <a:t>+map.get(</a:t>
            </a:r>
            <a:r>
              <a:rPr lang="zh-CN" altLang="zh-CN" sz="1300" b="1" dirty="0">
                <a:solidFill>
                  <a:srgbClr val="008000"/>
                </a:solidFill>
                <a:latin typeface="宋体" panose="02010600030101010101" pitchFamily="2" charset="-122"/>
              </a:rPr>
              <a:t>"publish"</a:t>
            </a:r>
            <a:r>
              <a:rPr lang="zh-CN" altLang="zh-CN" sz="1300" dirty="0">
                <a:solidFill>
                  <a:srgbClr val="000000"/>
                </a:solidFill>
                <a:latin typeface="宋体" panose="02010600030101010101" pitchFamily="2" charset="-122"/>
              </a:rPr>
              <a: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list.add(map);</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cursor.close();</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r>
              <a:rPr lang="zh-CN" altLang="zh-CN" sz="1300" b="1" dirty="0">
                <a:solidFill>
                  <a:srgbClr val="000080"/>
                </a:solidFill>
                <a:latin typeface="宋体" panose="02010600030101010101" pitchFamily="2" charset="-122"/>
              </a:rPr>
              <a:t>return </a:t>
            </a:r>
            <a:r>
              <a:rPr lang="zh-CN" altLang="zh-CN" sz="1300" dirty="0">
                <a:solidFill>
                  <a:srgbClr val="000000"/>
                </a:solidFill>
                <a:latin typeface="宋体" panose="02010600030101010101" pitchFamily="2" charset="-122"/>
              </a:rPr>
              <a:t>list;</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br>
              <a:rPr lang="zh-CN" altLang="zh-CN" sz="1300" dirty="0">
                <a:solidFill>
                  <a:srgbClr val="000000"/>
                </a:solidFill>
                <a:latin typeface="宋体" panose="02010600030101010101" pitchFamily="2" charset="-122"/>
              </a:rPr>
            </a:br>
            <a:r>
              <a:rPr lang="zh-CN" altLang="zh-CN" sz="1300" dirty="0">
                <a:solidFill>
                  <a:srgbClr val="000000"/>
                </a:solidFill>
                <a:latin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D0ACADF6-995F-7B9B-1827-54717A711638}"/>
              </a:ext>
            </a:extLst>
          </p:cNvPr>
          <p:cNvSpPr/>
          <p:nvPr/>
        </p:nvSpPr>
        <p:spPr>
          <a:xfrm>
            <a:off x="1414686" y="3501008"/>
            <a:ext cx="7128792" cy="216024"/>
          </a:xfrm>
          <a:prstGeom prst="rect">
            <a:avLst/>
          </a:prstGeom>
          <a:solidFill>
            <a:srgbClr val="000000">
              <a:alpha val="12941"/>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9D653B0-C9FC-C25E-B0AF-B79A9FE0A841}"/>
              </a:ext>
            </a:extLst>
          </p:cNvPr>
          <p:cNvSpPr txBox="1"/>
          <p:nvPr/>
        </p:nvSpPr>
        <p:spPr>
          <a:xfrm>
            <a:off x="8183437" y="216937"/>
            <a:ext cx="3763441" cy="1200329"/>
          </a:xfrm>
          <a:prstGeom prst="rect">
            <a:avLst/>
          </a:prstGeom>
          <a:solidFill>
            <a:srgbClr val="FFC000"/>
          </a:solidFill>
          <a:ln>
            <a:solidFill>
              <a:schemeClr val="bg2"/>
            </a:solidFill>
          </a:ln>
        </p:spPr>
        <p:txBody>
          <a:bodyPr wrap="square" rtlCol="0">
            <a:spAutoFit/>
          </a:bodyPr>
          <a:lstStyle/>
          <a:p>
            <a:pPr algn="just"/>
            <a:r>
              <a:rPr lang="zh-CN" altLang="en-US" dirty="0"/>
              <a:t>重写</a:t>
            </a:r>
            <a:r>
              <a:rPr lang="en-US" altLang="zh-CN" dirty="0" err="1"/>
              <a:t>StudentDao</a:t>
            </a:r>
            <a:r>
              <a:rPr lang="zh-CN" altLang="en-US" dirty="0"/>
              <a:t>的方法，实现使用</a:t>
            </a:r>
            <a:r>
              <a:rPr lang="en-US" altLang="zh-CN" dirty="0" err="1"/>
              <a:t>ContentResolver</a:t>
            </a:r>
            <a:r>
              <a:rPr lang="zh-CN" altLang="en-US" dirty="0"/>
              <a:t>对应用</a:t>
            </a:r>
            <a:r>
              <a:rPr lang="en-US" altLang="zh-CN" dirty="0"/>
              <a:t>A</a:t>
            </a:r>
            <a:r>
              <a:rPr lang="zh-CN" altLang="en-US" dirty="0"/>
              <a:t>共享的数据进行增删改查，保持接口不变。</a:t>
            </a:r>
            <a:endParaRPr lang="en-US" altLang="zh-CN" dirty="0"/>
          </a:p>
          <a:p>
            <a:pPr algn="just"/>
            <a:r>
              <a:rPr lang="zh-CN" altLang="en-US" dirty="0"/>
              <a:t>注意构造函数传入</a:t>
            </a:r>
            <a:r>
              <a:rPr lang="en-US" altLang="zh-CN" dirty="0"/>
              <a:t>Activity</a:t>
            </a:r>
            <a:r>
              <a:rPr lang="zh-CN" altLang="en-US" dirty="0"/>
              <a:t>。</a:t>
            </a:r>
          </a:p>
        </p:txBody>
      </p:sp>
    </p:spTree>
    <p:extLst>
      <p:ext uri="{BB962C8B-B14F-4D97-AF65-F5344CB8AC3E}">
        <p14:creationId xmlns:p14="http://schemas.microsoft.com/office/powerpoint/2010/main" val="221232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06305C-877C-34B1-FAB9-6988C5B4C8CE}"/>
              </a:ext>
            </a:extLst>
          </p:cNvPr>
          <p:cNvSpPr>
            <a:spLocks noChangeArrowheads="1"/>
          </p:cNvSpPr>
          <p:nvPr/>
        </p:nvSpPr>
        <p:spPr bwMode="auto">
          <a:xfrm>
            <a:off x="478582" y="900876"/>
            <a:ext cx="9793088" cy="563231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MyMainActivity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AppCompatActivity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List&lt;Map&lt;String,Object&gt;&gt;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list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ArrayList&lt;Map&lt;String,Object&gt;&gt;();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SimpleAdapter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adapter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StudentDao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dao</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EditText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txtStuNo</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txtName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txtClazz</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Button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addBtn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updateBtn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queryBtn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ListView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dataList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activity_main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dao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StudentDao(</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initComponents();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initListView();</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View.OnClickListener oc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addBtn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.setOnClickListener(oc);</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updateBtn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.setOnClickListener(oc);</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queryBtn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.setOnClickListener(oc);</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23F4FDB0-5AC6-C2F6-B869-38C82200152E}"/>
              </a:ext>
            </a:extLst>
          </p:cNvPr>
          <p:cNvSpPr/>
          <p:nvPr/>
        </p:nvSpPr>
        <p:spPr>
          <a:xfrm>
            <a:off x="1335160" y="3967486"/>
            <a:ext cx="2952328" cy="288032"/>
          </a:xfrm>
          <a:prstGeom prst="rect">
            <a:avLst/>
          </a:prstGeom>
          <a:solidFill>
            <a:srgbClr val="000000">
              <a:alpha val="18039"/>
            </a:srgb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4268BBF-2E8C-0E92-12A1-A36832604D42}"/>
              </a:ext>
            </a:extLst>
          </p:cNvPr>
          <p:cNvSpPr txBox="1"/>
          <p:nvPr/>
        </p:nvSpPr>
        <p:spPr>
          <a:xfrm>
            <a:off x="524047" y="324813"/>
            <a:ext cx="3763441" cy="369332"/>
          </a:xfrm>
          <a:prstGeom prst="rect">
            <a:avLst/>
          </a:prstGeom>
          <a:solidFill>
            <a:srgbClr val="FFC000"/>
          </a:solidFill>
          <a:ln>
            <a:solidFill>
              <a:schemeClr val="bg2"/>
            </a:solidFill>
          </a:ln>
        </p:spPr>
        <p:txBody>
          <a:bodyPr wrap="square" rtlCol="0">
            <a:spAutoFit/>
          </a:bodyPr>
          <a:lstStyle/>
          <a:p>
            <a:pPr algn="just"/>
            <a:r>
              <a:rPr lang="zh-CN" altLang="en-US" dirty="0"/>
              <a:t>更新</a:t>
            </a:r>
            <a:r>
              <a:rPr lang="en-US" altLang="zh-CN" dirty="0"/>
              <a:t>Dao</a:t>
            </a:r>
            <a:r>
              <a:rPr lang="zh-CN" altLang="en-US" dirty="0"/>
              <a:t>类的构造。</a:t>
            </a:r>
          </a:p>
        </p:txBody>
      </p:sp>
    </p:spTree>
    <p:extLst>
      <p:ext uri="{BB962C8B-B14F-4D97-AF65-F5344CB8AC3E}">
        <p14:creationId xmlns:p14="http://schemas.microsoft.com/office/powerpoint/2010/main" val="21995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50441C-6CE2-4E6F-9EC4-2F5D4FF933CA}"/>
              </a:ext>
            </a:extLst>
          </p:cNvPr>
          <p:cNvSpPr>
            <a:spLocks noGrp="1"/>
          </p:cNvSpPr>
          <p:nvPr>
            <p:ph idx="1"/>
          </p:nvPr>
        </p:nvSpPr>
        <p:spPr>
          <a:xfrm>
            <a:off x="609522" y="1124744"/>
            <a:ext cx="10598252" cy="5170170"/>
          </a:xfrm>
        </p:spPr>
        <p:txBody>
          <a:bodyPr/>
          <a:lstStyle/>
          <a:p>
            <a:pPr marL="0" indent="0">
              <a:buNone/>
            </a:pPr>
            <a:r>
              <a:rPr lang="en-US" altLang="zh-CN" dirty="0">
                <a:latin typeface="Arial Unicode MS" panose="020B0604020202020204" pitchFamily="34" charset="-122"/>
                <a:ea typeface="黑体" panose="02010609060101010101" pitchFamily="49" charset="-122"/>
              </a:rPr>
              <a:t>4.</a:t>
            </a:r>
            <a:r>
              <a:rPr lang="zh-CN" altLang="zh-CN" dirty="0">
                <a:latin typeface="Arial Unicode MS" panose="020B0604020202020204" pitchFamily="34" charset="-122"/>
                <a:ea typeface="黑体" panose="02010609060101010101" pitchFamily="49" charset="-122"/>
              </a:rPr>
              <a:t>关于内容提供器</a:t>
            </a:r>
            <a:r>
              <a:rPr lang="en-US" altLang="zh-CN" dirty="0">
                <a:latin typeface="Arial Unicode MS" panose="020B0604020202020204" pitchFamily="34" charset="-122"/>
                <a:ea typeface="黑体" panose="02010609060101010101" pitchFamily="49" charset="-122"/>
              </a:rPr>
              <a:t>ContentProvider</a:t>
            </a:r>
            <a:r>
              <a:rPr lang="zh-CN" altLang="zh-CN" dirty="0">
                <a:latin typeface="Arial Unicode MS" panose="020B0604020202020204" pitchFamily="34" charset="-122"/>
                <a:ea typeface="黑体" panose="02010609060101010101" pitchFamily="49" charset="-122"/>
              </a:rPr>
              <a:t>，下列说法不正确的是？</a:t>
            </a:r>
            <a:r>
              <a:rPr lang="en-US" altLang="zh-CN" dirty="0">
                <a:latin typeface="Arial Unicode MS" panose="020B0604020202020204" pitchFamily="34" charset="-122"/>
                <a:ea typeface="黑体" panose="02010609060101010101" pitchFamily="49" charset="-122"/>
              </a:rPr>
              <a:t>	</a:t>
            </a:r>
            <a:r>
              <a:rPr lang="zh-CN" altLang="zh-CN" dirty="0">
                <a:latin typeface="Arial Unicode MS" panose="020B0604020202020204" pitchFamily="34" charset="-122"/>
                <a:ea typeface="黑体" panose="02010609060101010101" pitchFamily="49" charset="-122"/>
              </a:rPr>
              <a:t>（</a:t>
            </a:r>
            <a:r>
              <a:rPr lang="en-US" altLang="zh-CN" dirty="0">
                <a:latin typeface="Arial Unicode MS" panose="020B0604020202020204" pitchFamily="34" charset="-122"/>
                <a:ea typeface="黑体" panose="02010609060101010101" pitchFamily="49" charset="-122"/>
              </a:rPr>
              <a:t>   </a:t>
            </a:r>
            <a:r>
              <a:rPr lang="zh-CN" altLang="zh-CN" dirty="0">
                <a:latin typeface="Arial Unicode MS" panose="020B0604020202020204" pitchFamily="34" charset="-122"/>
                <a:ea typeface="黑体" panose="02010609060101010101" pitchFamily="49" charset="-122"/>
              </a:rPr>
              <a:t>）</a:t>
            </a:r>
          </a:p>
          <a:p>
            <a:pPr marL="457200" indent="-457200">
              <a:lnSpc>
                <a:spcPct val="120000"/>
              </a:lnSpc>
              <a:spcBef>
                <a:spcPts val="1200"/>
              </a:spcBef>
              <a:buClrTx/>
              <a:buFont typeface="+mj-lt"/>
              <a:buAutoNum type="alphaUcPeriod"/>
            </a:pPr>
            <a:r>
              <a:rPr lang="en-US" altLang="zh-CN" sz="2400" b="0" dirty="0">
                <a:latin typeface="Arial Unicode MS" panose="020B0604020202020204" pitchFamily="34" charset="-122"/>
                <a:ea typeface="黑体" panose="02010609060101010101" pitchFamily="49" charset="-122"/>
              </a:rPr>
              <a:t>ContentProvider</a:t>
            </a:r>
            <a:r>
              <a:rPr lang="zh-CN" altLang="zh-CN" sz="2400" b="0" dirty="0">
                <a:latin typeface="Arial Unicode MS" panose="020B0604020202020204" pitchFamily="34" charset="-122"/>
                <a:ea typeface="黑体" panose="02010609060101010101" pitchFamily="49" charset="-122"/>
              </a:rPr>
              <a:t>提供将应用程序中的数据共享给其它程序的标准。</a:t>
            </a:r>
          </a:p>
          <a:p>
            <a:pPr marL="457200" indent="-457200">
              <a:lnSpc>
                <a:spcPct val="120000"/>
              </a:lnSpc>
              <a:spcBef>
                <a:spcPts val="0"/>
              </a:spcBef>
              <a:buClrTx/>
              <a:buFont typeface="+mj-lt"/>
              <a:buAutoNum type="alphaUcPeriod"/>
            </a:pPr>
            <a:r>
              <a:rPr lang="en-US" altLang="zh-CN" sz="2400" b="0" dirty="0">
                <a:latin typeface="Arial Unicode MS" panose="020B0604020202020204" pitchFamily="34" charset="-122"/>
                <a:ea typeface="黑体" panose="02010609060101010101" pitchFamily="49" charset="-122"/>
              </a:rPr>
              <a:t>Android</a:t>
            </a:r>
            <a:r>
              <a:rPr lang="zh-CN" altLang="zh-CN" sz="2400" b="0" dirty="0">
                <a:latin typeface="Arial Unicode MS" panose="020B0604020202020204" pitchFamily="34" charset="-122"/>
                <a:ea typeface="黑体" panose="02010609060101010101" pitchFamily="49" charset="-122"/>
              </a:rPr>
              <a:t>提供了一些现成的内容提供器直接供其它应用程序访问，例如电话簿的。</a:t>
            </a:r>
          </a:p>
          <a:p>
            <a:pPr marL="457200" indent="-457200">
              <a:lnSpc>
                <a:spcPct val="120000"/>
              </a:lnSpc>
              <a:spcBef>
                <a:spcPts val="0"/>
              </a:spcBef>
              <a:buClrTx/>
              <a:buFont typeface="+mj-lt"/>
              <a:buAutoNum type="alphaUcPeriod"/>
            </a:pPr>
            <a:r>
              <a:rPr lang="en-US" altLang="zh-CN" sz="2400" b="0" dirty="0">
                <a:latin typeface="Arial Unicode MS" panose="020B0604020202020204" pitchFamily="34" charset="-122"/>
                <a:ea typeface="黑体" panose="02010609060101010101" pitchFamily="49" charset="-122"/>
              </a:rPr>
              <a:t>ContentProvider</a:t>
            </a:r>
            <a:r>
              <a:rPr lang="zh-CN" altLang="zh-CN" sz="2400" b="0" dirty="0">
                <a:latin typeface="Arial Unicode MS" panose="020B0604020202020204" pitchFamily="34" charset="-122"/>
                <a:ea typeface="黑体" panose="02010609060101010101" pitchFamily="49" charset="-122"/>
              </a:rPr>
              <a:t>为访问其它应用程序的内容提供者中共享的数据提供了方法。</a:t>
            </a:r>
          </a:p>
          <a:p>
            <a:pPr marL="457200" indent="-457200">
              <a:lnSpc>
                <a:spcPct val="120000"/>
              </a:lnSpc>
              <a:spcBef>
                <a:spcPts val="0"/>
              </a:spcBef>
              <a:buClrTx/>
              <a:buFont typeface="+mj-lt"/>
              <a:buAutoNum type="alphaUcPeriod"/>
            </a:pPr>
            <a:r>
              <a:rPr lang="zh-CN" altLang="zh-CN" sz="2400" b="0" dirty="0">
                <a:latin typeface="Arial Unicode MS" panose="020B0604020202020204" pitchFamily="34" charset="-122"/>
                <a:ea typeface="黑体" panose="02010609060101010101" pitchFamily="49" charset="-122"/>
              </a:rPr>
              <a:t>定义的应用程序的</a:t>
            </a:r>
            <a:r>
              <a:rPr lang="en-US" altLang="zh-CN" sz="2400" b="0" dirty="0">
                <a:latin typeface="Arial Unicode MS" panose="020B0604020202020204" pitchFamily="34" charset="-122"/>
                <a:ea typeface="黑体" panose="02010609060101010101" pitchFamily="49" charset="-122"/>
              </a:rPr>
              <a:t>ContentProvider</a:t>
            </a:r>
            <a:r>
              <a:rPr lang="zh-CN" altLang="zh-CN" sz="2400" b="0" dirty="0">
                <a:latin typeface="Arial Unicode MS" panose="020B0604020202020204" pitchFamily="34" charset="-122"/>
                <a:ea typeface="黑体" panose="02010609060101010101" pitchFamily="49" charset="-122"/>
              </a:rPr>
              <a:t>必须在</a:t>
            </a:r>
            <a:r>
              <a:rPr lang="en-US" altLang="zh-CN" sz="2400" b="0" dirty="0">
                <a:latin typeface="Arial Unicode MS" panose="020B0604020202020204" pitchFamily="34" charset="-122"/>
                <a:ea typeface="黑体" panose="02010609060101010101" pitchFamily="49" charset="-122"/>
              </a:rPr>
              <a:t>AndroidManifest.xml</a:t>
            </a:r>
            <a:r>
              <a:rPr lang="zh-CN" altLang="zh-CN" sz="2400" b="0" dirty="0">
                <a:latin typeface="Arial Unicode MS" panose="020B0604020202020204" pitchFamily="34" charset="-122"/>
                <a:ea typeface="黑体" panose="02010609060101010101" pitchFamily="49" charset="-122"/>
              </a:rPr>
              <a:t>中注册。</a:t>
            </a:r>
          </a:p>
          <a:p>
            <a:endParaRPr lang="zh-CN" altLang="en-US" dirty="0">
              <a:latin typeface="Arial Unicode MS" panose="020B0604020202020204" pitchFamily="34" charset="-122"/>
              <a:ea typeface="黑体" panose="02010609060101010101" pitchFamily="49" charset="-122"/>
            </a:endParaRPr>
          </a:p>
        </p:txBody>
      </p:sp>
      <p:sp>
        <p:nvSpPr>
          <p:cNvPr id="3" name="标题 2">
            <a:extLst>
              <a:ext uri="{FF2B5EF4-FFF2-40B4-BE49-F238E27FC236}">
                <a16:creationId xmlns:a16="http://schemas.microsoft.com/office/drawing/2014/main" id="{A8BF06A2-A55A-4E60-B1F0-DCA3ABF41282}"/>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102691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lnSpc>
                <a:spcPct val="120000"/>
              </a:lnSpc>
              <a:spcBef>
                <a:spcPts val="0"/>
              </a:spcBef>
              <a:buClr>
                <a:schemeClr val="tx2">
                  <a:lumMod val="50000"/>
                </a:schemeClr>
              </a:buClr>
              <a:buSzPct val="100000"/>
              <a:buFont typeface="+mj-lt"/>
              <a:buAutoNum type="arabicPeriod"/>
            </a:pPr>
            <a:r>
              <a:rPr lang="en-US" altLang="zh-CN" sz="2800" dirty="0">
                <a:solidFill>
                  <a:srgbClr val="FF0066"/>
                </a:solidFill>
              </a:rPr>
              <a:t>ContentProvider</a:t>
            </a:r>
            <a:r>
              <a:rPr lang="zh-CN" altLang="en-US" sz="2800" dirty="0"/>
              <a:t>：</a:t>
            </a:r>
            <a:r>
              <a:rPr lang="zh-CN" altLang="zh-CN" sz="2800" dirty="0"/>
              <a:t>内容提供者。</a:t>
            </a:r>
            <a:endParaRPr lang="en-US" altLang="zh-CN" sz="2800" dirty="0"/>
          </a:p>
          <a:p>
            <a:pPr lvl="1">
              <a:lnSpc>
                <a:spcPct val="120000"/>
              </a:lnSpc>
              <a:spcBef>
                <a:spcPts val="0"/>
              </a:spcBef>
            </a:pPr>
            <a:r>
              <a:rPr lang="zh-CN" altLang="en-US" b="1" dirty="0"/>
              <a:t>内容提供者的用法一般有两种：</a:t>
            </a:r>
            <a:endParaRPr lang="en-US" altLang="zh-CN" b="1" dirty="0"/>
          </a:p>
          <a:p>
            <a:pPr lvl="2">
              <a:lnSpc>
                <a:spcPct val="120000"/>
              </a:lnSpc>
              <a:spcBef>
                <a:spcPts val="0"/>
              </a:spcBef>
            </a:pPr>
            <a:r>
              <a:rPr lang="zh-CN" altLang="en-US" dirty="0"/>
              <a:t>一种是使用</a:t>
            </a:r>
            <a:r>
              <a:rPr lang="zh-CN" altLang="en-US" b="1" dirty="0">
                <a:solidFill>
                  <a:srgbClr val="C00000"/>
                </a:solidFill>
              </a:rPr>
              <a:t>现有的内容</a:t>
            </a:r>
            <a:r>
              <a:rPr lang="zh-CN" altLang="en-US" dirty="0"/>
              <a:t>提供器来读取和操作相应程序中的数据。</a:t>
            </a:r>
            <a:endParaRPr lang="en-US" altLang="zh-CN" dirty="0"/>
          </a:p>
          <a:p>
            <a:pPr lvl="2">
              <a:lnSpc>
                <a:spcPct val="120000"/>
              </a:lnSpc>
              <a:spcBef>
                <a:spcPts val="0"/>
              </a:spcBef>
            </a:pPr>
            <a:r>
              <a:rPr lang="zh-CN" altLang="en-US" dirty="0"/>
              <a:t>另一种是</a:t>
            </a:r>
            <a:r>
              <a:rPr lang="zh-CN" altLang="en-US" b="1" dirty="0">
                <a:solidFill>
                  <a:srgbClr val="C00000"/>
                </a:solidFill>
              </a:rPr>
              <a:t>创建</a:t>
            </a:r>
            <a:r>
              <a:rPr lang="zh-CN" altLang="en-US" dirty="0"/>
              <a:t>自己的内容提供器对其数据提供外部访问接口。</a:t>
            </a:r>
            <a:endParaRPr lang="en-US" altLang="zh-CN" dirty="0"/>
          </a:p>
          <a:p>
            <a:pPr marL="514350" indent="-514350">
              <a:lnSpc>
                <a:spcPct val="120000"/>
              </a:lnSpc>
              <a:spcBef>
                <a:spcPts val="0"/>
              </a:spcBef>
              <a:buClr>
                <a:schemeClr val="tx2">
                  <a:lumMod val="50000"/>
                </a:schemeClr>
              </a:buClr>
              <a:buSzPct val="100000"/>
              <a:buFont typeface="+mj-lt"/>
              <a:buAutoNum type="arabicPeriod" startAt="2"/>
            </a:pPr>
            <a:r>
              <a:rPr lang="en-US" altLang="zh-CN" sz="2800" dirty="0">
                <a:solidFill>
                  <a:srgbClr val="FF0066"/>
                </a:solidFill>
              </a:rPr>
              <a:t>ContentResolver</a:t>
            </a:r>
            <a:r>
              <a:rPr lang="zh-CN" altLang="en-US" dirty="0"/>
              <a:t>：内容访问者</a:t>
            </a:r>
            <a:endParaRPr lang="en-US" altLang="zh-CN" dirty="0"/>
          </a:p>
          <a:p>
            <a:pPr lvl="1">
              <a:lnSpc>
                <a:spcPct val="120000"/>
              </a:lnSpc>
              <a:spcBef>
                <a:spcPts val="0"/>
              </a:spcBef>
            </a:pPr>
            <a:r>
              <a:rPr lang="zh-CN" altLang="en-US" b="1" dirty="0"/>
              <a:t>提供了一系列的方法对</a:t>
            </a:r>
            <a:r>
              <a:rPr lang="en-US" altLang="zh-CN" b="1" dirty="0"/>
              <a:t>ContentProvider</a:t>
            </a:r>
            <a:r>
              <a:rPr lang="zh-CN" altLang="en-US" b="1" dirty="0"/>
              <a:t>中共享的数据进行</a:t>
            </a:r>
            <a:r>
              <a:rPr lang="en-US" altLang="zh-CN" b="1" dirty="0"/>
              <a:t>CRUD</a:t>
            </a:r>
            <a:r>
              <a:rPr lang="zh-CN" altLang="en-US" b="1" dirty="0"/>
              <a:t>操作。</a:t>
            </a:r>
            <a:endParaRPr lang="en-US" altLang="zh-CN" b="1" dirty="0"/>
          </a:p>
          <a:p>
            <a:pPr marL="514350" indent="-514350">
              <a:lnSpc>
                <a:spcPct val="120000"/>
              </a:lnSpc>
              <a:spcBef>
                <a:spcPts val="0"/>
              </a:spcBef>
              <a:buClr>
                <a:schemeClr val="tx2">
                  <a:lumMod val="50000"/>
                </a:schemeClr>
              </a:buClr>
              <a:buSzPct val="100000"/>
              <a:buFont typeface="+mj-lt"/>
              <a:buAutoNum type="arabicPeriod" startAt="2"/>
            </a:pPr>
            <a:r>
              <a:rPr lang="en-US" altLang="zh-CN" dirty="0">
                <a:solidFill>
                  <a:srgbClr val="FF0066"/>
                </a:solidFill>
              </a:rPr>
              <a:t>Uri</a:t>
            </a:r>
            <a:r>
              <a:rPr lang="zh-CN" altLang="en-US" dirty="0">
                <a:solidFill>
                  <a:srgbClr val="FF0066"/>
                </a:solidFill>
              </a:rPr>
              <a:t>：</a:t>
            </a:r>
            <a:endParaRPr lang="en-US" altLang="zh-CN" dirty="0">
              <a:solidFill>
                <a:srgbClr val="FF0066"/>
              </a:solidFill>
            </a:endParaRPr>
          </a:p>
          <a:p>
            <a:pPr lvl="1">
              <a:lnSpc>
                <a:spcPct val="120000"/>
              </a:lnSpc>
              <a:spcBef>
                <a:spcPts val="0"/>
              </a:spcBef>
            </a:pPr>
            <a:r>
              <a:rPr lang="zh-CN" altLang="en-US" b="1" dirty="0"/>
              <a:t>不同于</a:t>
            </a:r>
            <a:r>
              <a:rPr lang="en-US" altLang="zh-CN" b="1" dirty="0"/>
              <a:t>SQLiteDatabase</a:t>
            </a:r>
            <a:r>
              <a:rPr lang="zh-CN" altLang="en-US" b="1" dirty="0"/>
              <a:t>，</a:t>
            </a:r>
            <a:r>
              <a:rPr lang="en-US" altLang="zh-CN" b="1" dirty="0"/>
              <a:t> ContentResolver</a:t>
            </a:r>
            <a:r>
              <a:rPr lang="zh-CN" altLang="en-US" b="1" dirty="0"/>
              <a:t>中增删改查方法不接收表名参数，而是使用一个</a:t>
            </a:r>
            <a:r>
              <a:rPr lang="en-US" altLang="zh-CN" b="1" dirty="0"/>
              <a:t>Uri</a:t>
            </a:r>
            <a:r>
              <a:rPr lang="zh-CN" altLang="en-US" b="1" dirty="0"/>
              <a:t>参数代替，这个参数称为内容</a:t>
            </a:r>
            <a:r>
              <a:rPr lang="en-US" altLang="zh-CN" b="1" dirty="0"/>
              <a:t>Uri</a:t>
            </a:r>
            <a:r>
              <a:rPr lang="zh-CN" altLang="en-US" b="1" dirty="0"/>
              <a:t>。</a:t>
            </a:r>
          </a:p>
        </p:txBody>
      </p:sp>
      <p:sp>
        <p:nvSpPr>
          <p:cNvPr id="3" name="标题 2"/>
          <p:cNvSpPr>
            <a:spLocks noGrp="1"/>
          </p:cNvSpPr>
          <p:nvPr>
            <p:ph type="title"/>
          </p:nvPr>
        </p:nvSpPr>
        <p:spPr/>
        <p:txBody>
          <a:bodyPr>
            <a:normAutofit/>
          </a:bodyPr>
          <a:lstStyle/>
          <a:p>
            <a:r>
              <a:rPr lang="en-US" altLang="zh-CN" dirty="0"/>
              <a:t>7.1</a:t>
            </a:r>
            <a:r>
              <a:rPr lang="zh-CN" altLang="en-US" dirty="0"/>
              <a:t>应用程序间的数据共享</a:t>
            </a:r>
          </a:p>
        </p:txBody>
      </p:sp>
    </p:spTree>
    <p:extLst>
      <p:ext uri="{BB962C8B-B14F-4D97-AF65-F5344CB8AC3E}">
        <p14:creationId xmlns:p14="http://schemas.microsoft.com/office/powerpoint/2010/main" val="371651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solidFill>
                  <a:srgbClr val="0033CC"/>
                </a:solidFill>
              </a:rPr>
              <a:t>ContentObserver</a:t>
            </a:r>
            <a:r>
              <a:rPr lang="zh-CN" altLang="en-US" dirty="0">
                <a:solidFill>
                  <a:srgbClr val="0033CC"/>
                </a:solidFill>
              </a:rPr>
              <a:t>（内容观察者）</a:t>
            </a:r>
            <a:r>
              <a:rPr lang="zh-CN" altLang="en-US" dirty="0"/>
              <a:t>，目的是观察</a:t>
            </a:r>
            <a:r>
              <a:rPr lang="en-US" altLang="zh-CN" dirty="0"/>
              <a:t>(</a:t>
            </a:r>
            <a:r>
              <a:rPr lang="zh-CN" altLang="en-US" dirty="0"/>
              <a:t>捕捉</a:t>
            </a:r>
            <a:r>
              <a:rPr lang="en-US" altLang="zh-CN" dirty="0"/>
              <a:t>)</a:t>
            </a:r>
            <a:r>
              <a:rPr lang="zh-CN" altLang="en-US" dirty="0"/>
              <a:t>特定</a:t>
            </a:r>
            <a:r>
              <a:rPr lang="en-US" altLang="zh-CN" dirty="0"/>
              <a:t>Uri</a:t>
            </a:r>
            <a:r>
              <a:rPr lang="zh-CN" altLang="en-US" dirty="0"/>
              <a:t>引起的数据库的变化，继而做一些相应的处理，它类似于数据库技术中的触发器</a:t>
            </a:r>
            <a:r>
              <a:rPr lang="en-US" altLang="zh-CN" dirty="0"/>
              <a:t>(Trigger)</a:t>
            </a:r>
            <a:r>
              <a:rPr lang="zh-CN" altLang="en-US" dirty="0"/>
              <a:t>，当</a:t>
            </a:r>
            <a:r>
              <a:rPr lang="en-US" altLang="zh-CN" dirty="0"/>
              <a:t>ContentObserver</a:t>
            </a:r>
            <a:r>
              <a:rPr lang="zh-CN" altLang="en-US" dirty="0"/>
              <a:t>所观察的</a:t>
            </a:r>
            <a:r>
              <a:rPr lang="en-US" altLang="zh-CN" dirty="0"/>
              <a:t>Uri</a:t>
            </a:r>
            <a:r>
              <a:rPr lang="zh-CN" altLang="en-US" dirty="0"/>
              <a:t>发生变化时，便会触发它。</a:t>
            </a:r>
          </a:p>
          <a:p>
            <a:pPr>
              <a:lnSpc>
                <a:spcPct val="150000"/>
              </a:lnSpc>
            </a:pPr>
            <a:r>
              <a:rPr lang="zh-CN" altLang="en-US" dirty="0"/>
              <a:t> 触发器分为表触发器、行触发器，相应地</a:t>
            </a:r>
            <a:r>
              <a:rPr lang="en-US" altLang="zh-CN" dirty="0"/>
              <a:t>ContentObserver</a:t>
            </a:r>
            <a:r>
              <a:rPr lang="zh-CN" altLang="en-US" dirty="0"/>
              <a:t>也分为</a:t>
            </a:r>
            <a:r>
              <a:rPr lang="en-US" altLang="zh-CN" dirty="0"/>
              <a:t>3</a:t>
            </a:r>
            <a:r>
              <a:rPr lang="zh-CN" altLang="en-US" dirty="0">
                <a:solidFill>
                  <a:srgbClr val="0033CC"/>
                </a:solidFill>
              </a:rPr>
              <a:t>“表”</a:t>
            </a:r>
            <a:r>
              <a:rPr lang="en-US" altLang="zh-CN" dirty="0">
                <a:solidFill>
                  <a:srgbClr val="0033CC"/>
                </a:solidFill>
              </a:rPr>
              <a:t>ContentObserver</a:t>
            </a:r>
            <a:r>
              <a:rPr lang="zh-CN" altLang="en-US" dirty="0"/>
              <a:t>、</a:t>
            </a:r>
            <a:r>
              <a:rPr lang="zh-CN" altLang="en-US" dirty="0">
                <a:solidFill>
                  <a:srgbClr val="0033CC"/>
                </a:solidFill>
              </a:rPr>
              <a:t>“行”</a:t>
            </a:r>
            <a:r>
              <a:rPr lang="en-US" altLang="zh-CN" dirty="0">
                <a:solidFill>
                  <a:srgbClr val="0033CC"/>
                </a:solidFill>
              </a:rPr>
              <a:t>ContentObserver</a:t>
            </a:r>
            <a:r>
              <a:rPr lang="zh-CN" altLang="en-US" dirty="0"/>
              <a:t>，当然这是与它所监听的</a:t>
            </a:r>
            <a:r>
              <a:rPr lang="en-US" altLang="zh-CN" dirty="0"/>
              <a:t>Uri MIME Type</a:t>
            </a:r>
            <a:r>
              <a:rPr lang="zh-CN" altLang="en-US" dirty="0"/>
              <a:t>有关的。</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7.6 </a:t>
            </a:r>
            <a:r>
              <a:rPr lang="zh-CN" altLang="en-US" dirty="0"/>
              <a:t>内容观察者</a:t>
            </a:r>
          </a:p>
        </p:txBody>
      </p:sp>
    </p:spTree>
    <p:extLst>
      <p:ext uri="{BB962C8B-B14F-4D97-AF65-F5344CB8AC3E}">
        <p14:creationId xmlns:p14="http://schemas.microsoft.com/office/powerpoint/2010/main" val="6193372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7.6.1</a:t>
            </a:r>
            <a:r>
              <a:rPr lang="zh-CN" altLang="en-US" dirty="0"/>
              <a:t> </a:t>
            </a:r>
            <a:r>
              <a:rPr lang="en-US" altLang="zh-CN" dirty="0">
                <a:latin typeface="华文新魏" pitchFamily="2" charset="-122"/>
                <a:ea typeface="华文新魏" pitchFamily="2" charset="-122"/>
              </a:rPr>
              <a:t>ContentObserver</a:t>
            </a:r>
            <a:r>
              <a:rPr lang="zh-CN" altLang="en-US" dirty="0">
                <a:latin typeface="华文新魏" pitchFamily="2" charset="-122"/>
                <a:ea typeface="华文新魏" pitchFamily="2" charset="-122"/>
              </a:rPr>
              <a:t>的工作原理</a:t>
            </a:r>
            <a:endParaRPr lang="zh-CN" altLang="en-US"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06574" y="1196752"/>
            <a:ext cx="11263500" cy="5661248"/>
          </a:xfrm>
        </p:spPr>
      </p:pic>
    </p:spTree>
    <p:extLst>
      <p:ext uri="{BB962C8B-B14F-4D97-AF65-F5344CB8AC3E}">
        <p14:creationId xmlns:p14="http://schemas.microsoft.com/office/powerpoint/2010/main" val="195500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7.6.1</a:t>
            </a:r>
            <a:r>
              <a:rPr lang="zh-CN" altLang="en-US" dirty="0"/>
              <a:t> </a:t>
            </a:r>
            <a:r>
              <a:rPr lang="en-US" altLang="zh-CN" dirty="0">
                <a:latin typeface="华文新魏" pitchFamily="2" charset="-122"/>
                <a:ea typeface="华文新魏" pitchFamily="2" charset="-122"/>
              </a:rPr>
              <a:t>ContentObserver</a:t>
            </a:r>
            <a:r>
              <a:rPr lang="zh-CN" altLang="en-US" dirty="0">
                <a:latin typeface="华文新魏" pitchFamily="2" charset="-122"/>
                <a:ea typeface="华文新魏" pitchFamily="2" charset="-122"/>
              </a:rPr>
              <a:t>的工作原理</a:t>
            </a:r>
            <a:endParaRPr lang="zh-CN" altLang="en-US" dirty="0"/>
          </a:p>
        </p:txBody>
      </p:sp>
      <p:sp>
        <p:nvSpPr>
          <p:cNvPr id="2" name="内容占位符 1"/>
          <p:cNvSpPr>
            <a:spLocks noGrp="1"/>
          </p:cNvSpPr>
          <p:nvPr>
            <p:ph idx="1"/>
          </p:nvPr>
        </p:nvSpPr>
        <p:spPr/>
        <p:txBody>
          <a:bodyPr/>
          <a:lstStyle/>
          <a:p>
            <a:pPr>
              <a:lnSpc>
                <a:spcPct val="150000"/>
              </a:lnSpc>
            </a:pPr>
            <a:r>
              <a:rPr lang="en-US" altLang="zh-CN" dirty="0"/>
              <a:t>A</a:t>
            </a:r>
            <a:r>
              <a:rPr lang="zh-CN" altLang="en-US" dirty="0"/>
              <a:t>应用程序通过</a:t>
            </a:r>
            <a:r>
              <a:rPr lang="en-US" altLang="zh-CN" dirty="0"/>
              <a:t>ContentProvider</a:t>
            </a:r>
            <a:r>
              <a:rPr lang="zh-CN" altLang="en-US" dirty="0"/>
              <a:t>暴露自己的数据，</a:t>
            </a:r>
            <a:r>
              <a:rPr lang="en-US" altLang="zh-CN" dirty="0"/>
              <a:t>B</a:t>
            </a:r>
            <a:r>
              <a:rPr lang="zh-CN" altLang="en-US" dirty="0"/>
              <a:t>应用程序通过</a:t>
            </a:r>
            <a:r>
              <a:rPr lang="en-US" altLang="zh-CN" dirty="0"/>
              <a:t>ContentResolver</a:t>
            </a:r>
            <a:r>
              <a:rPr lang="zh-CN" altLang="en-US" dirty="0"/>
              <a:t>操作</a:t>
            </a:r>
            <a:r>
              <a:rPr lang="en-US" altLang="zh-CN" dirty="0"/>
              <a:t>A</a:t>
            </a:r>
            <a:r>
              <a:rPr lang="zh-CN" altLang="en-US" dirty="0"/>
              <a:t>应用程序的数据，当</a:t>
            </a:r>
            <a:r>
              <a:rPr lang="en-US" altLang="zh-CN" dirty="0"/>
              <a:t>A</a:t>
            </a:r>
            <a:r>
              <a:rPr lang="zh-CN" altLang="en-US" dirty="0"/>
              <a:t>应用程序的数据发生变化时，</a:t>
            </a:r>
            <a:r>
              <a:rPr lang="en-US" altLang="zh-CN" dirty="0"/>
              <a:t>A</a:t>
            </a:r>
            <a:r>
              <a:rPr lang="zh-CN" altLang="en-US" dirty="0"/>
              <a:t>应用程序调用</a:t>
            </a:r>
            <a:r>
              <a:rPr lang="en-US" altLang="zh-CN" dirty="0" err="1">
                <a:solidFill>
                  <a:srgbClr val="0033CC"/>
                </a:solidFill>
              </a:rPr>
              <a:t>notifyChange</a:t>
            </a:r>
            <a:r>
              <a:rPr lang="en-US" altLang="zh-CN" dirty="0">
                <a:solidFill>
                  <a:srgbClr val="0033CC"/>
                </a:solidFill>
              </a:rPr>
              <a:t>()</a:t>
            </a:r>
            <a:r>
              <a:rPr lang="zh-CN" altLang="en-US" dirty="0">
                <a:solidFill>
                  <a:srgbClr val="0033CC"/>
                </a:solidFill>
              </a:rPr>
              <a:t>方法</a:t>
            </a:r>
            <a:r>
              <a:rPr lang="zh-CN" altLang="en-US" dirty="0"/>
              <a:t>向消息中心发送消息，然后</a:t>
            </a:r>
            <a:r>
              <a:rPr lang="en-US" altLang="zh-CN" dirty="0"/>
              <a:t>C</a:t>
            </a:r>
            <a:r>
              <a:rPr lang="zh-CN" altLang="en-US" dirty="0"/>
              <a:t>应用程序观察到数据变化时，就会触发</a:t>
            </a:r>
            <a:r>
              <a:rPr lang="en-US" altLang="zh-CN" dirty="0">
                <a:solidFill>
                  <a:srgbClr val="0033CC"/>
                </a:solidFill>
              </a:rPr>
              <a:t>ContentObserver</a:t>
            </a:r>
            <a:r>
              <a:rPr lang="zh-CN" altLang="en-US" dirty="0">
                <a:solidFill>
                  <a:srgbClr val="0033CC"/>
                </a:solidFill>
              </a:rPr>
              <a:t>的</a:t>
            </a:r>
            <a:r>
              <a:rPr lang="en-US" altLang="zh-CN" dirty="0" err="1">
                <a:solidFill>
                  <a:srgbClr val="0033CC"/>
                </a:solidFill>
              </a:rPr>
              <a:t>onChange</a:t>
            </a:r>
            <a:r>
              <a:rPr lang="en-US" altLang="zh-CN" dirty="0">
                <a:solidFill>
                  <a:srgbClr val="0033CC"/>
                </a:solidFill>
              </a:rPr>
              <a:t>()</a:t>
            </a:r>
            <a:r>
              <a:rPr lang="zh-CN" altLang="en-US" dirty="0">
                <a:solidFill>
                  <a:srgbClr val="0033CC"/>
                </a:solidFill>
              </a:rPr>
              <a:t>方法</a:t>
            </a:r>
            <a:r>
              <a:rPr lang="zh-CN" altLang="en-US" dirty="0"/>
              <a:t>。</a:t>
            </a:r>
          </a:p>
          <a:p>
            <a:pPr>
              <a:lnSpc>
                <a:spcPct val="150000"/>
              </a:lnSpc>
            </a:pPr>
            <a:endParaRPr lang="zh-CN" altLang="en-US" dirty="0"/>
          </a:p>
        </p:txBody>
      </p:sp>
    </p:spTree>
    <p:extLst>
      <p:ext uri="{BB962C8B-B14F-4D97-AF65-F5344CB8AC3E}">
        <p14:creationId xmlns:p14="http://schemas.microsoft.com/office/powerpoint/2010/main" val="1905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构造方法 </a:t>
            </a:r>
            <a:r>
              <a:rPr lang="en-US" altLang="zh-CN" dirty="0">
                <a:solidFill>
                  <a:srgbClr val="0033CC"/>
                </a:solidFill>
              </a:rPr>
              <a:t>public void ContentObserver(Handler handler)</a:t>
            </a:r>
            <a:r>
              <a:rPr lang="zh-CN" altLang="en-US" dirty="0">
                <a:solidFill>
                  <a:srgbClr val="0033CC"/>
                </a:solidFill>
              </a:rPr>
              <a:t>：</a:t>
            </a:r>
            <a:endParaRPr lang="en-US" altLang="zh-CN" dirty="0">
              <a:solidFill>
                <a:srgbClr val="0033CC"/>
              </a:solidFill>
            </a:endParaRPr>
          </a:p>
          <a:p>
            <a:pPr lvl="1">
              <a:lnSpc>
                <a:spcPct val="150000"/>
              </a:lnSpc>
            </a:pPr>
            <a:r>
              <a:rPr lang="zh-CN" altLang="en-US" dirty="0"/>
              <a:t>所有</a:t>
            </a:r>
            <a:r>
              <a:rPr lang="en-US" altLang="zh-CN" dirty="0"/>
              <a:t>ContentObserver</a:t>
            </a:r>
            <a:r>
              <a:rPr lang="zh-CN" altLang="en-US" dirty="0"/>
              <a:t>的派生类都需要调用该构造方法</a:t>
            </a:r>
            <a:r>
              <a:rPr lang="en-US" altLang="zh-CN" dirty="0"/>
              <a:t>.</a:t>
            </a:r>
          </a:p>
          <a:p>
            <a:pPr lvl="1">
              <a:lnSpc>
                <a:spcPct val="150000"/>
              </a:lnSpc>
            </a:pPr>
            <a:r>
              <a:rPr lang="zh-CN" altLang="en-US" dirty="0"/>
              <a:t>参数：</a:t>
            </a:r>
            <a:r>
              <a:rPr lang="en-US" altLang="zh-CN" dirty="0"/>
              <a:t>handler</a:t>
            </a:r>
            <a:r>
              <a:rPr lang="zh-CN" altLang="en-US" dirty="0"/>
              <a:t>，</a:t>
            </a:r>
            <a:r>
              <a:rPr lang="en-US" altLang="zh-CN" dirty="0"/>
              <a:t>Handler</a:t>
            </a:r>
            <a:r>
              <a:rPr lang="zh-CN" altLang="en-US" dirty="0"/>
              <a:t>对象。可以是主线程</a:t>
            </a:r>
            <a:r>
              <a:rPr lang="en-US" altLang="zh-CN" dirty="0"/>
              <a:t>Handler(</a:t>
            </a:r>
            <a:r>
              <a:rPr lang="zh-CN" altLang="en-US" dirty="0"/>
              <a:t>这时候可以更新</a:t>
            </a:r>
            <a:r>
              <a:rPr lang="en-US" altLang="zh-CN" dirty="0"/>
              <a:t>UI )</a:t>
            </a:r>
            <a:r>
              <a:rPr lang="zh-CN" altLang="en-US" dirty="0"/>
              <a:t>，也可以是任何</a:t>
            </a:r>
            <a:r>
              <a:rPr lang="en-US" altLang="zh-CN" dirty="0"/>
              <a:t>Handler</a:t>
            </a:r>
            <a:r>
              <a:rPr lang="zh-CN" altLang="en-US" dirty="0"/>
              <a:t>对象。</a:t>
            </a:r>
          </a:p>
          <a:p>
            <a:pPr>
              <a:lnSpc>
                <a:spcPct val="150000"/>
              </a:lnSpc>
            </a:pPr>
            <a:r>
              <a:rPr lang="en-US" altLang="zh-CN" dirty="0">
                <a:solidFill>
                  <a:srgbClr val="0033CC"/>
                </a:solidFill>
              </a:rPr>
              <a:t>void </a:t>
            </a:r>
            <a:r>
              <a:rPr lang="en-US" altLang="zh-CN" dirty="0" err="1">
                <a:solidFill>
                  <a:srgbClr val="0033CC"/>
                </a:solidFill>
              </a:rPr>
              <a:t>onChange</a:t>
            </a:r>
            <a:r>
              <a:rPr lang="en-US" altLang="zh-CN" dirty="0">
                <a:solidFill>
                  <a:srgbClr val="0033CC"/>
                </a:solidFill>
              </a:rPr>
              <a:t>(</a:t>
            </a:r>
            <a:r>
              <a:rPr lang="en-US" altLang="zh-CN" dirty="0" err="1">
                <a:solidFill>
                  <a:srgbClr val="0033CC"/>
                </a:solidFill>
              </a:rPr>
              <a:t>boolean</a:t>
            </a:r>
            <a:r>
              <a:rPr lang="en-US" altLang="zh-CN" dirty="0">
                <a:solidFill>
                  <a:srgbClr val="0033CC"/>
                </a:solidFill>
              </a:rPr>
              <a:t> </a:t>
            </a:r>
            <a:r>
              <a:rPr lang="en-US" altLang="zh-CN" dirty="0" err="1">
                <a:solidFill>
                  <a:srgbClr val="0033CC"/>
                </a:solidFill>
              </a:rPr>
              <a:t>selfChange</a:t>
            </a:r>
            <a:r>
              <a:rPr lang="en-US" altLang="zh-CN" dirty="0">
                <a:solidFill>
                  <a:srgbClr val="0033CC"/>
                </a:solidFill>
              </a:rPr>
              <a:t>)</a:t>
            </a:r>
            <a:r>
              <a:rPr lang="zh-CN" altLang="en-US" dirty="0"/>
              <a:t>：</a:t>
            </a:r>
            <a:endParaRPr lang="en-US" altLang="zh-CN" dirty="0"/>
          </a:p>
          <a:p>
            <a:pPr lvl="1">
              <a:lnSpc>
                <a:spcPct val="150000"/>
              </a:lnSpc>
            </a:pPr>
            <a:r>
              <a:rPr lang="zh-CN" altLang="en-US" dirty="0"/>
              <a:t>观察到的</a:t>
            </a:r>
            <a:r>
              <a:rPr lang="en-US" altLang="zh-CN" dirty="0"/>
              <a:t>Uri</a:t>
            </a:r>
            <a:r>
              <a:rPr lang="zh-CN" altLang="en-US" dirty="0"/>
              <a:t>发生变化时，回调该方法去处理。</a:t>
            </a:r>
            <a:endParaRPr lang="en-US" altLang="zh-CN" dirty="0"/>
          </a:p>
          <a:p>
            <a:pPr lvl="1">
              <a:lnSpc>
                <a:spcPct val="150000"/>
              </a:lnSpc>
            </a:pPr>
            <a:r>
              <a:rPr lang="zh-CN" altLang="en-US" dirty="0"/>
              <a:t>所有</a:t>
            </a:r>
            <a:r>
              <a:rPr lang="en-US" altLang="zh-CN" dirty="0"/>
              <a:t>ContentObserver</a:t>
            </a:r>
            <a:r>
              <a:rPr lang="zh-CN" altLang="en-US" dirty="0"/>
              <a:t>的派生类都需要重载该方法去处理逻辑。</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7.6.2 ContentObserver</a:t>
            </a:r>
            <a:r>
              <a:rPr lang="zh-CN" altLang="en-US" dirty="0"/>
              <a:t>的</a:t>
            </a:r>
            <a:r>
              <a:rPr lang="zh-CN" altLang="en-US" dirty="0">
                <a:latin typeface="华文新魏" pitchFamily="2" charset="-122"/>
                <a:ea typeface="华文新魏" pitchFamily="2" charset="-122"/>
              </a:rPr>
              <a:t>几个常用方法</a:t>
            </a:r>
            <a:endParaRPr lang="zh-CN" altLang="en-US" dirty="0"/>
          </a:p>
        </p:txBody>
      </p:sp>
    </p:spTree>
    <p:extLst>
      <p:ext uri="{BB962C8B-B14F-4D97-AF65-F5344CB8AC3E}">
        <p14:creationId xmlns:p14="http://schemas.microsoft.com/office/powerpoint/2010/main" val="386968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zh-CN" sz="2800" dirty="0">
                <a:solidFill>
                  <a:schemeClr val="tx1">
                    <a:lumMod val="75000"/>
                    <a:lumOff val="25000"/>
                  </a:schemeClr>
                </a:solidFill>
                <a:latin typeface="宋体" panose="02010600030101010101" pitchFamily="2" charset="-122"/>
              </a:rPr>
              <a:t>通过监听</a:t>
            </a:r>
            <a:r>
              <a:rPr lang="zh-CN" altLang="zh-CN" sz="2800" dirty="0">
                <a:solidFill>
                  <a:srgbClr val="FF0000"/>
                </a:solidFill>
                <a:latin typeface="宋体" panose="02010600030101010101" pitchFamily="2" charset="-122"/>
              </a:rPr>
              <a:t>Uri为content://sms</a:t>
            </a:r>
            <a:r>
              <a:rPr lang="zh-CN" altLang="zh-CN" sz="2800" dirty="0">
                <a:solidFill>
                  <a:schemeClr val="tx1">
                    <a:lumMod val="75000"/>
                    <a:lumOff val="25000"/>
                  </a:schemeClr>
                </a:solidFill>
                <a:latin typeface="宋体" panose="02010600030101010101" pitchFamily="2" charset="-122"/>
              </a:rPr>
              <a:t>的数据改变即可监听到用户信息的数据改变，并且在监听器的</a:t>
            </a:r>
            <a:r>
              <a:rPr lang="zh-CN" altLang="zh-CN" sz="2800" dirty="0">
                <a:solidFill>
                  <a:srgbClr val="0000FF"/>
                </a:solidFill>
                <a:latin typeface="宋体" panose="02010600030101010101" pitchFamily="2" charset="-122"/>
              </a:rPr>
              <a:t>onChange(Boolean selfChange)</a:t>
            </a:r>
            <a:r>
              <a:rPr lang="zh-CN" altLang="zh-CN" sz="2800" dirty="0">
                <a:solidFill>
                  <a:schemeClr val="tx1">
                    <a:lumMod val="75000"/>
                    <a:lumOff val="25000"/>
                  </a:schemeClr>
                </a:solidFill>
                <a:latin typeface="宋体" panose="02010600030101010101" pitchFamily="2" charset="-122"/>
              </a:rPr>
              <a:t>方法查询Uri为content://sms/</a:t>
            </a:r>
            <a:r>
              <a:rPr lang="en-US" altLang="zh-CN" sz="2800" dirty="0">
                <a:solidFill>
                  <a:schemeClr val="tx1">
                    <a:lumMod val="75000"/>
                    <a:lumOff val="25000"/>
                  </a:schemeClr>
                </a:solidFill>
                <a:latin typeface="宋体" panose="02010600030101010101" pitchFamily="2" charset="-122"/>
              </a:rPr>
              <a:t>sent</a:t>
            </a:r>
            <a:r>
              <a:rPr lang="zh-CN" altLang="zh-CN" sz="2800" dirty="0">
                <a:solidFill>
                  <a:schemeClr val="tx1">
                    <a:lumMod val="75000"/>
                    <a:lumOff val="25000"/>
                  </a:schemeClr>
                </a:solidFill>
                <a:latin typeface="宋体" panose="02010600030101010101" pitchFamily="2" charset="-122"/>
              </a:rPr>
              <a:t>的数据，获取用户正在发送的短信（用户正在发送的短信是保存在发件箱内）。</a:t>
            </a:r>
            <a:endParaRPr lang="zh-CN" altLang="en-US" dirty="0"/>
          </a:p>
        </p:txBody>
      </p:sp>
      <p:sp>
        <p:nvSpPr>
          <p:cNvPr id="3" name="标题 2"/>
          <p:cNvSpPr>
            <a:spLocks noGrp="1"/>
          </p:cNvSpPr>
          <p:nvPr>
            <p:ph type="title"/>
          </p:nvPr>
        </p:nvSpPr>
        <p:spPr/>
        <p:txBody>
          <a:bodyPr/>
          <a:lstStyle/>
          <a:p>
            <a:r>
              <a:rPr lang="en-US" altLang="en-US" dirty="0">
                <a:latin typeface="华文新魏" pitchFamily="2" charset="-122"/>
                <a:ea typeface="华文新魏" pitchFamily="2" charset="-122"/>
              </a:rPr>
              <a:t>7.6.3 </a:t>
            </a:r>
            <a:r>
              <a:rPr lang="en-US" altLang="en-US" dirty="0" err="1">
                <a:latin typeface="华文新魏" pitchFamily="2" charset="-122"/>
                <a:ea typeface="华文新魏" pitchFamily="2" charset="-122"/>
              </a:rPr>
              <a:t>监控短信发送案例</a:t>
            </a:r>
            <a:endParaRPr lang="zh-CN" altLang="en-US" dirty="0"/>
          </a:p>
        </p:txBody>
      </p:sp>
    </p:spTree>
    <p:extLst>
      <p:ext uri="{BB962C8B-B14F-4D97-AF65-F5344CB8AC3E}">
        <p14:creationId xmlns:p14="http://schemas.microsoft.com/office/powerpoint/2010/main" val="402872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dirty="0">
                <a:latin typeface="华文新魏" pitchFamily="2" charset="-122"/>
                <a:ea typeface="华文新魏" pitchFamily="2" charset="-122"/>
              </a:rPr>
              <a:t>7.6.3 </a:t>
            </a:r>
            <a:r>
              <a:rPr lang="en-US" altLang="en-US" dirty="0" err="1">
                <a:latin typeface="华文新魏" pitchFamily="2" charset="-122"/>
                <a:ea typeface="华文新魏" pitchFamily="2" charset="-122"/>
              </a:rPr>
              <a:t>监控短信发送案例</a:t>
            </a:r>
            <a:endParaRPr lang="zh-CN" altLang="en-US" dirty="0"/>
          </a:p>
        </p:txBody>
      </p:sp>
      <p:sp>
        <p:nvSpPr>
          <p:cNvPr id="5" name="内容占位符 2"/>
          <p:cNvSpPr txBox="1">
            <a:spLocks/>
          </p:cNvSpPr>
          <p:nvPr/>
        </p:nvSpPr>
        <p:spPr>
          <a:xfrm>
            <a:off x="431800" y="1147539"/>
            <a:ext cx="6095454" cy="522287"/>
          </a:xfrm>
          <a:prstGeom prst="rect">
            <a:avLst/>
          </a:prstGeom>
        </p:spPr>
        <p:txBody>
          <a:bodyPr vert="horz" lIns="71323" tIns="35662" rIns="71323" bIns="35662" rtlCol="0">
            <a:noAutofit/>
          </a:bodyPr>
          <a:lstStyle>
            <a:lvl1pPr marL="213970" indent="-213970" algn="l" rtl="0" eaLnBrk="1" latinLnBrk="0" hangingPunct="1">
              <a:spcBef>
                <a:spcPct val="20000"/>
              </a:spcBef>
              <a:buClr>
                <a:schemeClr val="accent3"/>
              </a:buClr>
              <a:buSzPct val="95000"/>
              <a:buFont typeface="Wingdings 2"/>
              <a:buChar char=""/>
              <a:defRPr kumimoji="0" sz="2000"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190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1600" kern="1200">
                <a:solidFill>
                  <a:schemeClr val="tx1"/>
                </a:solidFill>
                <a:latin typeface="+mn-lt"/>
                <a:ea typeface="+mn-ea"/>
                <a:cs typeface="+mn-cs"/>
              </a:defRPr>
            </a:lvl3pPr>
            <a:lvl4pPr marL="927202" indent="-164043" algn="l" rtl="0" eaLnBrk="1" latinLnBrk="0" hangingPunct="1">
              <a:spcBef>
                <a:spcPct val="20000"/>
              </a:spcBef>
              <a:buClr>
                <a:schemeClr val="accent3"/>
              </a:buClr>
              <a:buSzPct val="65000"/>
              <a:buFont typeface="Wingdings 2"/>
              <a:buChar char=""/>
              <a:defRPr kumimoji="0" sz="16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16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marL="0" indent="0" algn="just">
              <a:lnSpc>
                <a:spcPct val="150000"/>
              </a:lnSpc>
              <a:spcBef>
                <a:spcPct val="0"/>
              </a:spcBef>
              <a:buFont typeface="Arial" panose="020B0604020202020204" pitchFamily="34" charset="0"/>
              <a:buNone/>
              <a:defRPr/>
            </a:pPr>
            <a:r>
              <a:rPr lang="zh-CN" altLang="en-US" sz="2400" b="1" dirty="0">
                <a:solidFill>
                  <a:srgbClr val="0000FF"/>
                </a:solidFill>
              </a:rPr>
              <a:t>（</a:t>
            </a:r>
            <a:r>
              <a:rPr lang="en-US" altLang="zh-CN" sz="2400" b="1" dirty="0">
                <a:solidFill>
                  <a:srgbClr val="0000FF"/>
                </a:solidFill>
              </a:rPr>
              <a:t>1</a:t>
            </a:r>
            <a:r>
              <a:rPr lang="zh-CN" altLang="en-US" sz="2400" b="1" dirty="0">
                <a:solidFill>
                  <a:srgbClr val="0000FF"/>
                </a:solidFill>
              </a:rPr>
              <a:t>）</a:t>
            </a:r>
            <a:r>
              <a:rPr lang="zh-CN" altLang="zh-CN" sz="2400" b="1" dirty="0">
                <a:solidFill>
                  <a:srgbClr val="0000FF"/>
                </a:solidFill>
              </a:rPr>
              <a:t>修改“</a:t>
            </a:r>
            <a:r>
              <a:rPr lang="en-US" altLang="zh-CN" sz="2400" b="1" dirty="0">
                <a:solidFill>
                  <a:srgbClr val="0000FF"/>
                </a:solidFill>
              </a:rPr>
              <a:t>activity_main.xml</a:t>
            </a:r>
            <a:r>
              <a:rPr lang="zh-CN" altLang="zh-CN" sz="2400" b="1" dirty="0">
                <a:solidFill>
                  <a:srgbClr val="0000FF"/>
                </a:solidFill>
              </a:rPr>
              <a:t>”</a:t>
            </a:r>
            <a:endParaRPr lang="zh-CN" altLang="zh-CN" sz="2400" b="1" dirty="0">
              <a:solidFill>
                <a:srgbClr val="0000FF"/>
              </a:solidFill>
              <a:latin typeface="宋体" panose="02010600030101010101" pitchFamily="2" charset="-122"/>
            </a:endParaRPr>
          </a:p>
        </p:txBody>
      </p:sp>
      <p:pic>
        <p:nvPicPr>
          <p:cNvPr id="4" name="图片 3">
            <a:extLst>
              <a:ext uri="{FF2B5EF4-FFF2-40B4-BE49-F238E27FC236}">
                <a16:creationId xmlns:a16="http://schemas.microsoft.com/office/drawing/2014/main" id="{0E8B2978-DE52-7555-28C6-459B21330F48}"/>
              </a:ext>
            </a:extLst>
          </p:cNvPr>
          <p:cNvPicPr>
            <a:picLocks noChangeAspect="1"/>
          </p:cNvPicPr>
          <p:nvPr/>
        </p:nvPicPr>
        <p:blipFill>
          <a:blip r:embed="rId2"/>
          <a:stretch>
            <a:fillRect/>
          </a:stretch>
        </p:blipFill>
        <p:spPr>
          <a:xfrm>
            <a:off x="621066" y="1878651"/>
            <a:ext cx="2471448" cy="4391498"/>
          </a:xfrm>
          <a:prstGeom prst="rect">
            <a:avLst/>
          </a:prstGeom>
        </p:spPr>
      </p:pic>
      <p:pic>
        <p:nvPicPr>
          <p:cNvPr id="9" name="图片 8">
            <a:extLst>
              <a:ext uri="{FF2B5EF4-FFF2-40B4-BE49-F238E27FC236}">
                <a16:creationId xmlns:a16="http://schemas.microsoft.com/office/drawing/2014/main" id="{5431C7C5-2DE2-E0EA-7860-276A1A055C54}"/>
              </a:ext>
            </a:extLst>
          </p:cNvPr>
          <p:cNvPicPr>
            <a:picLocks noChangeAspect="1"/>
          </p:cNvPicPr>
          <p:nvPr/>
        </p:nvPicPr>
        <p:blipFill>
          <a:blip r:embed="rId3"/>
          <a:stretch>
            <a:fillRect/>
          </a:stretch>
        </p:blipFill>
        <p:spPr>
          <a:xfrm>
            <a:off x="8876813" y="1892817"/>
            <a:ext cx="2474222" cy="4391498"/>
          </a:xfrm>
          <a:prstGeom prst="rect">
            <a:avLst/>
          </a:prstGeom>
        </p:spPr>
      </p:pic>
      <p:sp>
        <p:nvSpPr>
          <p:cNvPr id="10" name="箭头: 右 9">
            <a:extLst>
              <a:ext uri="{FF2B5EF4-FFF2-40B4-BE49-F238E27FC236}">
                <a16:creationId xmlns:a16="http://schemas.microsoft.com/office/drawing/2014/main" id="{D3C505DA-3876-8B5C-548E-5D0425B83CD1}"/>
              </a:ext>
            </a:extLst>
          </p:cNvPr>
          <p:cNvSpPr/>
          <p:nvPr/>
        </p:nvSpPr>
        <p:spPr>
          <a:xfrm>
            <a:off x="3124263" y="4088566"/>
            <a:ext cx="1549411" cy="17134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4C549C7-7541-FB75-95CD-DB3B0BC40DB8}"/>
              </a:ext>
            </a:extLst>
          </p:cNvPr>
          <p:cNvSpPr txBox="1"/>
          <p:nvPr/>
        </p:nvSpPr>
        <p:spPr>
          <a:xfrm>
            <a:off x="3146506" y="3470602"/>
            <a:ext cx="1299208" cy="584775"/>
          </a:xfrm>
          <a:prstGeom prst="rect">
            <a:avLst/>
          </a:prstGeom>
          <a:noFill/>
          <a:ln>
            <a:noFill/>
          </a:ln>
        </p:spPr>
        <p:txBody>
          <a:bodyPr wrap="square" rtlCol="0">
            <a:spAutoFit/>
          </a:bodyPr>
          <a:lstStyle/>
          <a:p>
            <a:pPr algn="ctr"/>
            <a:r>
              <a:rPr lang="zh-CN" altLang="en-US" sz="1600" dirty="0"/>
              <a:t>按下监控按钮开始监控</a:t>
            </a:r>
          </a:p>
        </p:txBody>
      </p:sp>
      <p:pic>
        <p:nvPicPr>
          <p:cNvPr id="13" name="图片 12">
            <a:extLst>
              <a:ext uri="{FF2B5EF4-FFF2-40B4-BE49-F238E27FC236}">
                <a16:creationId xmlns:a16="http://schemas.microsoft.com/office/drawing/2014/main" id="{97D28302-E95F-B056-1775-6135CF1F4E75}"/>
              </a:ext>
            </a:extLst>
          </p:cNvPr>
          <p:cNvPicPr>
            <a:picLocks noChangeAspect="1"/>
          </p:cNvPicPr>
          <p:nvPr/>
        </p:nvPicPr>
        <p:blipFill>
          <a:blip r:embed="rId4"/>
          <a:stretch>
            <a:fillRect/>
          </a:stretch>
        </p:blipFill>
        <p:spPr>
          <a:xfrm>
            <a:off x="4781643" y="1878651"/>
            <a:ext cx="2471449" cy="4391498"/>
          </a:xfrm>
          <a:prstGeom prst="rect">
            <a:avLst/>
          </a:prstGeom>
        </p:spPr>
      </p:pic>
      <p:sp>
        <p:nvSpPr>
          <p:cNvPr id="14" name="箭头: 右 13">
            <a:extLst>
              <a:ext uri="{FF2B5EF4-FFF2-40B4-BE49-F238E27FC236}">
                <a16:creationId xmlns:a16="http://schemas.microsoft.com/office/drawing/2014/main" id="{8899EC8B-D733-0758-973C-EE78DE9FE53F}"/>
              </a:ext>
            </a:extLst>
          </p:cNvPr>
          <p:cNvSpPr/>
          <p:nvPr/>
        </p:nvSpPr>
        <p:spPr>
          <a:xfrm>
            <a:off x="7269992" y="4088566"/>
            <a:ext cx="1549411" cy="17134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C09F86F-FE40-266B-E86D-77D535AE3F3F}"/>
              </a:ext>
            </a:extLst>
          </p:cNvPr>
          <p:cNvSpPr txBox="1"/>
          <p:nvPr/>
        </p:nvSpPr>
        <p:spPr>
          <a:xfrm>
            <a:off x="7292235" y="3470602"/>
            <a:ext cx="1299208" cy="338554"/>
          </a:xfrm>
          <a:prstGeom prst="rect">
            <a:avLst/>
          </a:prstGeom>
          <a:noFill/>
          <a:ln>
            <a:noFill/>
          </a:ln>
        </p:spPr>
        <p:txBody>
          <a:bodyPr wrap="square" rtlCol="0">
            <a:spAutoFit/>
          </a:bodyPr>
          <a:lstStyle/>
          <a:p>
            <a:pPr algn="ctr"/>
            <a:r>
              <a:rPr lang="zh-CN" altLang="en-US" sz="1600" dirty="0"/>
              <a:t>发送短消息</a:t>
            </a:r>
          </a:p>
        </p:txBody>
      </p:sp>
    </p:spTree>
    <p:extLst>
      <p:ext uri="{BB962C8B-B14F-4D97-AF65-F5344CB8AC3E}">
        <p14:creationId xmlns:p14="http://schemas.microsoft.com/office/powerpoint/2010/main" val="305237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内容占位符 2"/>
          <p:cNvSpPr>
            <a:spLocks noGrp="1"/>
          </p:cNvSpPr>
          <p:nvPr>
            <p:ph idx="4294967295"/>
          </p:nvPr>
        </p:nvSpPr>
        <p:spPr>
          <a:xfrm>
            <a:off x="118542" y="18885"/>
            <a:ext cx="4298950" cy="522287"/>
          </a:xfrm>
        </p:spPr>
        <p:txBody>
          <a:bodyPr rtlCol="0">
            <a:noAutofit/>
          </a:bodyPr>
          <a:lstStyle/>
          <a:p>
            <a:pPr marL="0" indent="0" algn="just" eaLnBrk="1" fontAlgn="auto" hangingPunct="1">
              <a:lnSpc>
                <a:spcPct val="150000"/>
              </a:lnSpc>
              <a:spcBef>
                <a:spcPct val="0"/>
              </a:spcBef>
              <a:spcAft>
                <a:spcPts val="0"/>
              </a:spcAft>
              <a:buFont typeface="Arial" panose="020B0604020202020204" pitchFamily="34" charset="0"/>
              <a:buNone/>
              <a:defRPr/>
            </a:pPr>
            <a:r>
              <a:rPr lang="zh-CN" altLang="en-US" sz="2400" b="1" dirty="0">
                <a:solidFill>
                  <a:srgbClr val="0000FF"/>
                </a:solidFill>
              </a:rPr>
              <a:t>（</a:t>
            </a:r>
            <a:r>
              <a:rPr lang="en-US" altLang="zh-CN" sz="2400" b="1" dirty="0">
                <a:solidFill>
                  <a:srgbClr val="0000FF"/>
                </a:solidFill>
              </a:rPr>
              <a:t>2</a:t>
            </a:r>
            <a:r>
              <a:rPr lang="zh-CN" altLang="en-US" sz="2400" b="1" dirty="0">
                <a:solidFill>
                  <a:srgbClr val="0000FF"/>
                </a:solidFill>
              </a:rPr>
              <a:t>）</a:t>
            </a:r>
            <a:r>
              <a:rPr lang="en-GB" altLang="zh-CN" sz="2400" b="1" dirty="0" err="1">
                <a:solidFill>
                  <a:srgbClr val="0000FF"/>
                </a:solidFill>
              </a:rPr>
              <a:t>MainActivity</a:t>
            </a:r>
            <a:r>
              <a:rPr lang="zh-CN" altLang="zh-CN" sz="2400" b="1" dirty="0">
                <a:solidFill>
                  <a:srgbClr val="0000FF"/>
                </a:solidFill>
              </a:rPr>
              <a:t>代码</a:t>
            </a:r>
          </a:p>
        </p:txBody>
      </p:sp>
      <p:sp>
        <p:nvSpPr>
          <p:cNvPr id="2" name="Rectangle 1">
            <a:extLst>
              <a:ext uri="{FF2B5EF4-FFF2-40B4-BE49-F238E27FC236}">
                <a16:creationId xmlns:a16="http://schemas.microsoft.com/office/drawing/2014/main" id="{96CE0BB5-C9DE-0B61-AE52-2DBCEE4FCD54}"/>
              </a:ext>
            </a:extLst>
          </p:cNvPr>
          <p:cNvSpPr>
            <a:spLocks noChangeArrowheads="1"/>
          </p:cNvSpPr>
          <p:nvPr/>
        </p:nvSpPr>
        <p:spPr bwMode="auto">
          <a:xfrm>
            <a:off x="406574" y="620688"/>
            <a:ext cx="9505056" cy="600164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AppCompatActivity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TextView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tvDes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Button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btnSms_view</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btnSms_bck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text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List&lt;SmsInfo&gt;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SmsObsever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myObsever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activity_main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tvSms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(TextView) findViewById(R.id.</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tv_sms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tvDes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(TextView) findViewById(R.id.</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tv_des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smsInfos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ArrayList&lt;SmsInfo&gt;();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//监控发送出去的短消息</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btnSms_obv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(Button) findViewById(R.id.</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btn_sms_obv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btnSms_obv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.setOnClickListener(</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View.OnClickListener()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onClick(View view)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"onclick"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askOutSMSPermission();</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C6C06FE2-F72B-E490-18C8-B0473AB62DD5}"/>
              </a:ext>
            </a:extLst>
          </p:cNvPr>
          <p:cNvSpPr/>
          <p:nvPr/>
        </p:nvSpPr>
        <p:spPr>
          <a:xfrm>
            <a:off x="1126654" y="4077072"/>
            <a:ext cx="6552728" cy="2304256"/>
          </a:xfrm>
          <a:prstGeom prst="rect">
            <a:avLst/>
          </a:prstGeom>
          <a:solidFill>
            <a:srgbClr val="000000">
              <a:alpha val="12157"/>
            </a:srgb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0618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60729A-715E-F3C0-9710-4914ED117A7E}"/>
              </a:ext>
            </a:extLst>
          </p:cNvPr>
          <p:cNvSpPr>
            <a:spLocks noChangeArrowheads="1"/>
          </p:cNvSpPr>
          <p:nvPr/>
        </p:nvSpPr>
        <p:spPr bwMode="auto">
          <a:xfrm>
            <a:off x="411162" y="12681"/>
            <a:ext cx="9721080" cy="3046988"/>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/*动态权限申请方法,监控发送的短消息*/</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askOutSMSPermission(){</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(ContextCompat.</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checkSelfPermission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Manifest.permission.</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PackageManager.</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//运行时权限处理</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"requst"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ActivityCompat.</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requestPermissions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(MainActivity.</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Manifest.permission.</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READ_SMS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"obv"</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"已经获取读取短消息权限"</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getOutSms();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17E1F66-C5DD-1D24-8A27-F53BBEE67951}"/>
              </a:ext>
            </a:extLst>
          </p:cNvPr>
          <p:cNvSpPr>
            <a:spLocks noChangeArrowheads="1"/>
          </p:cNvSpPr>
          <p:nvPr/>
        </p:nvSpPr>
        <p:spPr bwMode="auto">
          <a:xfrm>
            <a:off x="383156" y="2852936"/>
            <a:ext cx="11156652" cy="403187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/*运行时权限处理的回调，处理用户授权结果*/</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onRequestPermissionsResult(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requestCode, String[] permissions,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grantResults)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.onRequestPermissionsResult(requestCode, permissions, grantResults);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switch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(requestCode)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case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(grantResults.</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&amp;&amp; grantResults[</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PackageManager.</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PERMISSION_GRANTED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getOutSms();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makeText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"You denied the permission"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Toast.</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LENGTH_SHORT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).show();</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default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6109DDCB-9B96-3B72-D53B-1DFFBB7425E5}"/>
              </a:ext>
            </a:extLst>
          </p:cNvPr>
          <p:cNvSpPr/>
          <p:nvPr/>
        </p:nvSpPr>
        <p:spPr>
          <a:xfrm>
            <a:off x="910630" y="1772816"/>
            <a:ext cx="4824536" cy="1008112"/>
          </a:xfrm>
          <a:prstGeom prst="rect">
            <a:avLst/>
          </a:prstGeom>
          <a:solidFill>
            <a:srgbClr val="000000">
              <a:alpha val="12157"/>
            </a:srgb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A0F13F3-29D3-AE72-C144-CB3E9DACFE18}"/>
              </a:ext>
            </a:extLst>
          </p:cNvPr>
          <p:cNvSpPr/>
          <p:nvPr/>
        </p:nvSpPr>
        <p:spPr>
          <a:xfrm>
            <a:off x="1635298" y="4618792"/>
            <a:ext cx="8852396" cy="538399"/>
          </a:xfrm>
          <a:prstGeom prst="rect">
            <a:avLst/>
          </a:prstGeom>
          <a:solidFill>
            <a:srgbClr val="000000">
              <a:alpha val="12157"/>
            </a:srgb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275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5EA5907-C73D-0107-51D4-2A27596AA516}"/>
              </a:ext>
            </a:extLst>
          </p:cNvPr>
          <p:cNvSpPr>
            <a:spLocks noChangeArrowheads="1"/>
          </p:cNvSpPr>
          <p:nvPr/>
        </p:nvSpPr>
        <p:spPr bwMode="auto">
          <a:xfrm>
            <a:off x="262558" y="304493"/>
            <a:ext cx="10729192" cy="206210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/*监控短消息并显示*/</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getOutSms(){</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Uri uri = Uri.</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"content://sms/"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//获取系统信息的uri</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//获取ContentResolver对象</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ContentResolver resolver = getContentResolver();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myObsever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SmsObsever(</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resolver.registerContentObserver( uri,</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myObsever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0B3270A-F8C8-0540-4B67-A730421CB36B}"/>
              </a:ext>
            </a:extLst>
          </p:cNvPr>
          <p:cNvSpPr>
            <a:spLocks noChangeArrowheads="1"/>
          </p:cNvSpPr>
          <p:nvPr/>
        </p:nvSpPr>
        <p:spPr bwMode="auto">
          <a:xfrm>
            <a:off x="262558" y="2636912"/>
            <a:ext cx="10729192"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a:ln>
                  <a:noFill/>
                </a:ln>
                <a:solidFill>
                  <a:srgbClr val="8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onDestroy() {</a:t>
            </a:r>
            <a:b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.onDestroy();</a:t>
            </a:r>
            <a:b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a:ln>
                  <a:noFill/>
                </a:ln>
                <a:solidFill>
                  <a:srgbClr val="808080"/>
                </a:solidFill>
                <a:effectLst/>
                <a:latin typeface="宋体" panose="02010600030101010101" pitchFamily="2" charset="-122"/>
                <a:ea typeface="宋体" panose="02010600030101010101" pitchFamily="2" charset="-122"/>
              </a:rPr>
              <a:t>//取消注册内容观察者</a:t>
            </a:r>
            <a:br>
              <a:rPr kumimoji="0" lang="zh-CN" altLang="zh-CN" sz="1600" b="0" i="1"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a:ln>
                  <a:noFill/>
                </a:ln>
                <a:solidFill>
                  <a:srgbClr val="000080"/>
                </a:solidFill>
                <a:effectLst/>
                <a:latin typeface="宋体" panose="02010600030101010101" pitchFamily="2" charset="-122"/>
                <a:ea typeface="宋体" panose="02010600030101010101" pitchFamily="2" charset="-122"/>
              </a:rPr>
              <a:t>if</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a:ln>
                  <a:noFill/>
                </a:ln>
                <a:solidFill>
                  <a:srgbClr val="660E7A"/>
                </a:solidFill>
                <a:effectLst/>
                <a:latin typeface="宋体" panose="02010600030101010101" pitchFamily="2" charset="-122"/>
                <a:ea typeface="宋体" panose="02010600030101010101" pitchFamily="2" charset="-122"/>
              </a:rPr>
              <a:t>myObsever</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        getContentResolver().unregisterContentObserver(</a:t>
            </a:r>
            <a:r>
              <a:rPr kumimoji="0" lang="zh-CN" altLang="zh-CN" sz="1600" b="1" i="0" u="none" strike="noStrike" cap="none" normalizeH="0" baseline="0">
                <a:ln>
                  <a:noFill/>
                </a:ln>
                <a:solidFill>
                  <a:srgbClr val="660E7A"/>
                </a:solidFill>
                <a:effectLst/>
                <a:latin typeface="宋体" panose="02010600030101010101" pitchFamily="2" charset="-122"/>
                <a:ea typeface="宋体" panose="02010600030101010101" pitchFamily="2" charset="-122"/>
              </a:rPr>
              <a:t>myObsever</a:t>
            </a: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29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内容占位符 2"/>
          <p:cNvSpPr>
            <a:spLocks noGrp="1"/>
          </p:cNvSpPr>
          <p:nvPr>
            <p:ph idx="4294967295"/>
          </p:nvPr>
        </p:nvSpPr>
        <p:spPr>
          <a:xfrm>
            <a:off x="118542" y="18885"/>
            <a:ext cx="10729192" cy="522287"/>
          </a:xfrm>
        </p:spPr>
        <p:txBody>
          <a:bodyPr rtlCol="0">
            <a:noAutofit/>
          </a:bodyPr>
          <a:lstStyle/>
          <a:p>
            <a:pPr marL="0" indent="0" algn="just">
              <a:lnSpc>
                <a:spcPct val="150000"/>
              </a:lnSpc>
              <a:spcBef>
                <a:spcPct val="0"/>
              </a:spcBef>
              <a:buNone/>
              <a:defRPr/>
            </a:pPr>
            <a:r>
              <a:rPr lang="zh-CN" altLang="en-US" sz="2400" b="1" dirty="0">
                <a:solidFill>
                  <a:srgbClr val="0000FF"/>
                </a:solidFill>
              </a:rPr>
              <a:t>（</a:t>
            </a:r>
            <a:r>
              <a:rPr lang="en-US" altLang="zh-CN" sz="2400" b="1" dirty="0">
                <a:solidFill>
                  <a:srgbClr val="0000FF"/>
                </a:solidFill>
              </a:rPr>
              <a:t>2</a:t>
            </a:r>
            <a:r>
              <a:rPr lang="zh-CN" altLang="en-US" sz="2400" b="1" dirty="0">
                <a:solidFill>
                  <a:srgbClr val="0000FF"/>
                </a:solidFill>
              </a:rPr>
              <a:t>）</a:t>
            </a:r>
            <a:r>
              <a:rPr lang="en-GB" altLang="zh-CN" sz="2400" b="1" dirty="0" err="1">
                <a:solidFill>
                  <a:srgbClr val="0000FF"/>
                </a:solidFill>
              </a:rPr>
              <a:t>MainActivity</a:t>
            </a:r>
            <a:r>
              <a:rPr lang="zh-CN" altLang="zh-CN" sz="2400" b="1" dirty="0">
                <a:solidFill>
                  <a:srgbClr val="0000FF"/>
                </a:solidFill>
              </a:rPr>
              <a:t>代码</a:t>
            </a:r>
            <a:r>
              <a:rPr lang="en-US" altLang="zh-CN" sz="2400" b="1" dirty="0">
                <a:solidFill>
                  <a:srgbClr val="0000FF"/>
                </a:solidFill>
              </a:rPr>
              <a:t> ——</a:t>
            </a:r>
            <a:r>
              <a:rPr lang="zh-CN" altLang="en-US" sz="2400" b="1" dirty="0">
                <a:solidFill>
                  <a:srgbClr val="0033CC"/>
                </a:solidFill>
              </a:rPr>
              <a:t>自定义的</a:t>
            </a:r>
            <a:r>
              <a:rPr lang="en-US" altLang="zh-CN" sz="2400" b="1" dirty="0">
                <a:solidFill>
                  <a:srgbClr val="0033CC"/>
                </a:solidFill>
              </a:rPr>
              <a:t>ContentObserver</a:t>
            </a:r>
            <a:r>
              <a:rPr lang="zh-CN" altLang="en-US" sz="2400" b="1" dirty="0">
                <a:solidFill>
                  <a:srgbClr val="0033CC"/>
                </a:solidFill>
              </a:rPr>
              <a:t>类，</a:t>
            </a:r>
            <a:r>
              <a:rPr lang="en-US" altLang="zh-CN" sz="2400" b="1" dirty="0" err="1">
                <a:solidFill>
                  <a:srgbClr val="FF0066"/>
                </a:solidFill>
              </a:rPr>
              <a:t>SmsObsever</a:t>
            </a:r>
            <a:endParaRPr lang="zh-CN" altLang="zh-CN" sz="2400" b="1" dirty="0">
              <a:solidFill>
                <a:srgbClr val="0000FF"/>
              </a:solidFill>
            </a:endParaRPr>
          </a:p>
        </p:txBody>
      </p:sp>
      <p:sp>
        <p:nvSpPr>
          <p:cNvPr id="2" name="Rectangle 1">
            <a:extLst>
              <a:ext uri="{FF2B5EF4-FFF2-40B4-BE49-F238E27FC236}">
                <a16:creationId xmlns:a16="http://schemas.microsoft.com/office/drawing/2014/main" id="{99570224-5FB1-E6A0-8611-CC5B4119E159}"/>
              </a:ext>
            </a:extLst>
          </p:cNvPr>
          <p:cNvSpPr>
            <a:spLocks noChangeArrowheads="1"/>
          </p:cNvSpPr>
          <p:nvPr/>
        </p:nvSpPr>
        <p:spPr bwMode="auto">
          <a:xfrm>
            <a:off x="478582" y="548018"/>
            <a:ext cx="11449272"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class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SmsObsever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ContentObserver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SmsObsever(Handler handler)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onChange(</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boolean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selfChange, Uri uri)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.onChange(selfChange, uri);</a:t>
            </a:r>
            <a:endPar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//查询发件箱中的短信</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 cursor = getContentResolver().query(Uri.</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parse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"content://sms/sent"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&amp;&amp; cursor.getCount() &gt;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tvDes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"Initiating......"</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tvDes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.setVisibility(View.</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VISIBLE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(cursor.moveToNext())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address=cursor.getString(cursor.getColumnIndex(</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"address"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body=cursor.getString(cursor.getColumnIndex(</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"body"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long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time=cursor.getLong(cursor.getColumnIndex(</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"date"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SimpleDateFormat simpleDateFormat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SimpleDateFormat(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"yyyy年MM月dd日 HH:mm:ss"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strDt = simpleDateFormat.format(time);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tvSms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"收件人："</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+address+</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内容："</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+body+</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发送时间："</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+strDt);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cursor.close();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469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AC0681-13C6-FE3C-B05E-8AAE59CDF708}"/>
              </a:ext>
            </a:extLst>
          </p:cNvPr>
          <p:cNvSpPr>
            <a:spLocks noGrp="1"/>
          </p:cNvSpPr>
          <p:nvPr>
            <p:ph idx="1"/>
          </p:nvPr>
        </p:nvSpPr>
        <p:spPr/>
        <p:txBody>
          <a:bodyPr/>
          <a:lstStyle/>
          <a:p>
            <a:pPr>
              <a:lnSpc>
                <a:spcPct val="150000"/>
              </a:lnSpc>
              <a:spcBef>
                <a:spcPct val="20000"/>
              </a:spcBef>
              <a:buClr>
                <a:srgbClr val="0088CC"/>
              </a:buClr>
              <a:buFont typeface="Wingdings" pitchFamily="2" charset="2"/>
              <a:buChar char="v"/>
              <a:defRPr/>
            </a:pPr>
            <a:r>
              <a:rPr lang="en-US" altLang="zh-CN" sz="2800" dirty="0">
                <a:solidFill>
                  <a:schemeClr val="tx2"/>
                </a:solidFill>
                <a:latin typeface="微软雅黑" pitchFamily="34" charset="-122"/>
                <a:ea typeface="微软雅黑" pitchFamily="34" charset="-122"/>
              </a:rPr>
              <a:t>Android</a:t>
            </a:r>
            <a:r>
              <a:rPr lang="zh-CN" altLang="en-US" sz="2800" dirty="0">
                <a:solidFill>
                  <a:schemeClr val="tx2"/>
                </a:solidFill>
                <a:latin typeface="微软雅黑" pitchFamily="34" charset="-122"/>
                <a:ea typeface="微软雅黑" pitchFamily="34" charset="-122"/>
              </a:rPr>
              <a:t>系统提供许多可以直接使用的系统级</a:t>
            </a:r>
            <a:r>
              <a:rPr lang="en-US" altLang="zh-CN" sz="2800" dirty="0" err="1">
                <a:solidFill>
                  <a:schemeClr val="tx2"/>
                </a:solidFill>
                <a:latin typeface="微软雅黑" pitchFamily="34" charset="-122"/>
                <a:ea typeface="微软雅黑" pitchFamily="34" charset="-122"/>
              </a:rPr>
              <a:t>ContentProvider</a:t>
            </a:r>
            <a:r>
              <a:rPr lang="zh-CN" altLang="en-US" sz="2800" dirty="0">
                <a:solidFill>
                  <a:schemeClr val="tx2"/>
                </a:solidFill>
                <a:latin typeface="微软雅黑" pitchFamily="34" charset="-122"/>
                <a:ea typeface="微软雅黑" pitchFamily="34" charset="-122"/>
              </a:rPr>
              <a:t>：</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Media Provider</a:t>
            </a:r>
            <a:r>
              <a:rPr lang="zh-CN" altLang="en-US" dirty="0">
                <a:solidFill>
                  <a:schemeClr val="tx2"/>
                </a:solidFill>
                <a:latin typeface="微软雅黑" pitchFamily="34" charset="-122"/>
                <a:ea typeface="微软雅黑" pitchFamily="34" charset="-122"/>
                <a:sym typeface="Arial" charset="0"/>
              </a:rPr>
              <a:t>：用来查询磁盘上多媒体文件</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Contacts Provider</a:t>
            </a:r>
            <a:r>
              <a:rPr lang="zh-CN" altLang="en-US" dirty="0">
                <a:solidFill>
                  <a:schemeClr val="tx2"/>
                </a:solidFill>
                <a:latin typeface="微软雅黑" pitchFamily="34" charset="-122"/>
                <a:ea typeface="微软雅黑" pitchFamily="34" charset="-122"/>
                <a:sym typeface="Arial" charset="0"/>
              </a:rPr>
              <a:t>：用来查询联系人信息</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Calendar Provider</a:t>
            </a:r>
            <a:r>
              <a:rPr lang="zh-CN" altLang="en-US" dirty="0">
                <a:solidFill>
                  <a:schemeClr val="tx2"/>
                </a:solidFill>
                <a:latin typeface="微软雅黑" pitchFamily="34" charset="-122"/>
                <a:ea typeface="微软雅黑" pitchFamily="34" charset="-122"/>
                <a:sym typeface="Arial" charset="0"/>
              </a:rPr>
              <a:t>：用来提供日历相关信息的查询</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Bookmark Provider</a:t>
            </a:r>
            <a:r>
              <a:rPr lang="zh-CN" altLang="en-US" dirty="0">
                <a:solidFill>
                  <a:schemeClr val="tx2"/>
                </a:solidFill>
                <a:latin typeface="微软雅黑" pitchFamily="34" charset="-122"/>
                <a:ea typeface="微软雅黑" pitchFamily="34" charset="-122"/>
                <a:sym typeface="Arial" charset="0"/>
              </a:rPr>
              <a:t>：用来提供书签信息的查询</a:t>
            </a:r>
          </a:p>
          <a:p>
            <a:endParaRPr lang="zh-CN" altLang="en-US" dirty="0"/>
          </a:p>
        </p:txBody>
      </p:sp>
      <p:sp>
        <p:nvSpPr>
          <p:cNvPr id="3" name="标题 2">
            <a:extLst>
              <a:ext uri="{FF2B5EF4-FFF2-40B4-BE49-F238E27FC236}">
                <a16:creationId xmlns:a16="http://schemas.microsoft.com/office/drawing/2014/main" id="{CCBE989E-7D01-62F0-2003-9832C7FCA1E2}"/>
              </a:ext>
            </a:extLst>
          </p:cNvPr>
          <p:cNvSpPr>
            <a:spLocks noGrp="1"/>
          </p:cNvSpPr>
          <p:nvPr>
            <p:ph type="title"/>
          </p:nvPr>
        </p:nvSpPr>
        <p:spPr/>
        <p:txBody>
          <a:bodyPr>
            <a:normAutofit/>
          </a:bodyPr>
          <a:lstStyle/>
          <a:p>
            <a:r>
              <a:rPr lang="zh-CN" altLang="en-US" sz="3600" dirty="0">
                <a:solidFill>
                  <a:schemeClr val="tx2"/>
                </a:solidFill>
                <a:latin typeface="黑体" pitchFamily="49" charset="-122"/>
                <a:ea typeface="黑体" pitchFamily="49" charset="-122"/>
              </a:rPr>
              <a:t>系统</a:t>
            </a:r>
            <a:r>
              <a:rPr lang="en-US" altLang="zh-CN" sz="3600" dirty="0" err="1">
                <a:solidFill>
                  <a:schemeClr val="tx2"/>
                </a:solidFill>
                <a:latin typeface="黑体" pitchFamily="49" charset="-122"/>
                <a:ea typeface="黑体" pitchFamily="49" charset="-122"/>
              </a:rPr>
              <a:t>ContentProvider</a:t>
            </a:r>
            <a:endParaRPr lang="zh-CN" altLang="en-US" dirty="0"/>
          </a:p>
        </p:txBody>
      </p:sp>
    </p:spTree>
    <p:extLst>
      <p:ext uri="{BB962C8B-B14F-4D97-AF65-F5344CB8AC3E}">
        <p14:creationId xmlns:p14="http://schemas.microsoft.com/office/powerpoint/2010/main" val="280217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334963" y="44628"/>
            <a:ext cx="4298950" cy="523875"/>
          </a:xfrm>
        </p:spPr>
        <p:txBody>
          <a:bodyPr rtlCol="0">
            <a:noAutofit/>
          </a:bodyPr>
          <a:lstStyle/>
          <a:p>
            <a:pPr marL="0" indent="0" algn="just" eaLnBrk="1" fontAlgn="auto" hangingPunct="1">
              <a:lnSpc>
                <a:spcPct val="150000"/>
              </a:lnSpc>
              <a:spcBef>
                <a:spcPct val="0"/>
              </a:spcBef>
              <a:spcAft>
                <a:spcPts val="0"/>
              </a:spcAft>
              <a:buFont typeface="Arial" panose="020B0604020202020204" pitchFamily="34" charset="0"/>
              <a:buNone/>
              <a:defRPr/>
            </a:pPr>
            <a:r>
              <a:rPr lang="zh-CN" altLang="en-US" sz="2800" b="1" dirty="0">
                <a:solidFill>
                  <a:srgbClr val="0000FF"/>
                </a:solidFill>
              </a:rPr>
              <a:t>（</a:t>
            </a:r>
            <a:r>
              <a:rPr lang="en-US" altLang="zh-CN" sz="2800" b="1" dirty="0">
                <a:solidFill>
                  <a:srgbClr val="0000FF"/>
                </a:solidFill>
              </a:rPr>
              <a:t>3</a:t>
            </a:r>
            <a:r>
              <a:rPr lang="zh-CN" altLang="en-US" sz="2800" b="1" dirty="0">
                <a:solidFill>
                  <a:srgbClr val="0000FF"/>
                </a:solidFill>
              </a:rPr>
              <a:t>）</a:t>
            </a:r>
            <a:r>
              <a:rPr lang="zh-CN" altLang="zh-CN" sz="2800" b="1" dirty="0">
                <a:solidFill>
                  <a:srgbClr val="0000FF"/>
                </a:solidFill>
              </a:rPr>
              <a:t>添加权限</a:t>
            </a:r>
          </a:p>
        </p:txBody>
      </p:sp>
      <p:sp>
        <p:nvSpPr>
          <p:cNvPr id="5" name="矩形 4"/>
          <p:cNvSpPr/>
          <p:nvPr/>
        </p:nvSpPr>
        <p:spPr>
          <a:xfrm>
            <a:off x="736600" y="805241"/>
            <a:ext cx="10831214" cy="535531"/>
          </a:xfrm>
          <a:prstGeom prst="rect">
            <a:avLst/>
          </a:prstGeom>
          <a:ln>
            <a:solidFill>
              <a:schemeClr val="accent1"/>
            </a:solidFill>
          </a:ln>
        </p:spPr>
        <p:txBody>
          <a:bodyPr wrap="square">
            <a:spAutoFit/>
          </a:bodyPr>
          <a:lstStyle/>
          <a:p>
            <a:pPr algn="just">
              <a:lnSpc>
                <a:spcPct val="120000"/>
              </a:lnSpc>
              <a:spcAft>
                <a:spcPts val="0"/>
              </a:spcAft>
              <a:defRPr/>
            </a:pPr>
            <a:r>
              <a:rPr lang="en-US" altLang="zh-CN" sz="2400" b="1" kern="100" dirty="0">
                <a:latin typeface="Times New Roman" panose="02020603050405020304" pitchFamily="18" charset="0"/>
                <a:cs typeface="Times New Roman" panose="02020603050405020304" pitchFamily="18" charset="0"/>
              </a:rPr>
              <a:t> </a:t>
            </a:r>
            <a:r>
              <a:rPr lang="en-US" altLang="zh-CN" sz="2400" b="1" dirty="0"/>
              <a:t>&lt;uses-permission </a:t>
            </a:r>
            <a:r>
              <a:rPr lang="en-US" altLang="zh-CN" sz="2400" b="1" dirty="0" err="1"/>
              <a:t>android:name</a:t>
            </a:r>
            <a:r>
              <a:rPr lang="en-US" altLang="zh-CN" sz="2400" b="1" dirty="0"/>
              <a:t>="</a:t>
            </a:r>
            <a:r>
              <a:rPr lang="en-US" altLang="zh-CN" sz="2400" b="1" dirty="0" err="1"/>
              <a:t>android.permission.READ_SMS</a:t>
            </a:r>
            <a:r>
              <a:rPr lang="en-US" altLang="zh-CN" sz="2400" b="1" dirty="0"/>
              <a:t>" /&gt;</a:t>
            </a:r>
            <a:endParaRPr lang="zh-CN" altLang="zh-CN" sz="3200" b="1" kern="100" dirty="0">
              <a:latin typeface="等线"/>
              <a:cs typeface="Times New Roman" panose="02020603050405020304" pitchFamily="18" charset="0"/>
            </a:endParaRPr>
          </a:p>
        </p:txBody>
      </p:sp>
      <p:sp>
        <p:nvSpPr>
          <p:cNvPr id="6" name="内容占位符 2"/>
          <p:cNvSpPr txBox="1">
            <a:spLocks/>
          </p:cNvSpPr>
          <p:nvPr/>
        </p:nvSpPr>
        <p:spPr bwMode="auto">
          <a:xfrm>
            <a:off x="334963" y="1597199"/>
            <a:ext cx="4298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fontAlgn="auto" hangingPunct="1">
              <a:lnSpc>
                <a:spcPct val="150000"/>
              </a:lnSpc>
              <a:spcBef>
                <a:spcPct val="0"/>
              </a:spcBef>
              <a:spcAft>
                <a:spcPts val="0"/>
              </a:spcAft>
              <a:buFont typeface="Arial" panose="020B0604020202020204" pitchFamily="34" charset="0"/>
              <a:buNone/>
              <a:defRPr/>
            </a:pPr>
            <a:r>
              <a:rPr lang="zh-CN" altLang="en-US" sz="2800" b="1" dirty="0">
                <a:solidFill>
                  <a:srgbClr val="0000FF"/>
                </a:solidFill>
              </a:rPr>
              <a:t>（</a:t>
            </a:r>
            <a:r>
              <a:rPr lang="en-US" altLang="zh-CN" sz="2800" b="1" dirty="0">
                <a:solidFill>
                  <a:srgbClr val="0000FF"/>
                </a:solidFill>
              </a:rPr>
              <a:t>4</a:t>
            </a:r>
            <a:r>
              <a:rPr lang="zh-CN" altLang="en-US" sz="2800" b="1" dirty="0">
                <a:solidFill>
                  <a:srgbClr val="0000FF"/>
                </a:solidFill>
              </a:rPr>
              <a:t>）</a:t>
            </a:r>
            <a:r>
              <a:rPr lang="zh-CN" altLang="zh-CN" sz="2800" b="1" dirty="0">
                <a:solidFill>
                  <a:srgbClr val="0000FF"/>
                </a:solidFill>
              </a:rPr>
              <a:t>运行程序</a:t>
            </a:r>
          </a:p>
        </p:txBody>
      </p:sp>
      <p:sp>
        <p:nvSpPr>
          <p:cNvPr id="2" name="TextBox 1"/>
          <p:cNvSpPr txBox="1"/>
          <p:nvPr/>
        </p:nvSpPr>
        <p:spPr>
          <a:xfrm>
            <a:off x="8846144" y="3515478"/>
            <a:ext cx="2736304" cy="2554545"/>
          </a:xfrm>
          <a:prstGeom prst="rect">
            <a:avLst/>
          </a:prstGeom>
          <a:noFill/>
          <a:ln>
            <a:solidFill>
              <a:schemeClr val="bg2"/>
            </a:solidFill>
          </a:ln>
        </p:spPr>
        <p:txBody>
          <a:bodyPr wrap="square" rtlCol="0">
            <a:spAutoFit/>
          </a:bodyPr>
          <a:lstStyle/>
          <a:p>
            <a:r>
              <a:rPr lang="zh-CN" altLang="en-US" sz="2000" b="1" dirty="0"/>
              <a:t>注意：</a:t>
            </a:r>
            <a:r>
              <a:rPr lang="zh-CN" altLang="en-US" sz="2000" dirty="0"/>
              <a:t>运行程序时不能关闭该应用程序，只能通过按</a:t>
            </a:r>
            <a:r>
              <a:rPr lang="en-US" altLang="zh-CN" sz="2000" dirty="0"/>
              <a:t>Home</a:t>
            </a:r>
            <a:r>
              <a:rPr lang="zh-CN" altLang="en-US" sz="2000" dirty="0"/>
              <a:t>键返回到桌面，打开系统自带的短信发送程序，发送消息。</a:t>
            </a:r>
            <a:endParaRPr lang="en-US" altLang="zh-CN" sz="2000" dirty="0"/>
          </a:p>
          <a:p>
            <a:r>
              <a:rPr lang="zh-CN" altLang="en-US" sz="2000" dirty="0"/>
              <a:t>消息发送之后，应用程序会检测到信息被发送。</a:t>
            </a:r>
          </a:p>
        </p:txBody>
      </p:sp>
      <p:pic>
        <p:nvPicPr>
          <p:cNvPr id="29" name="图片 28">
            <a:extLst>
              <a:ext uri="{FF2B5EF4-FFF2-40B4-BE49-F238E27FC236}">
                <a16:creationId xmlns:a16="http://schemas.microsoft.com/office/drawing/2014/main" id="{32268575-A19C-DB80-1073-B2766331CF13}"/>
              </a:ext>
            </a:extLst>
          </p:cNvPr>
          <p:cNvPicPr>
            <a:picLocks noChangeAspect="1"/>
          </p:cNvPicPr>
          <p:nvPr/>
        </p:nvPicPr>
        <p:blipFill>
          <a:blip r:embed="rId2"/>
          <a:stretch>
            <a:fillRect/>
          </a:stretch>
        </p:blipFill>
        <p:spPr>
          <a:xfrm>
            <a:off x="622598" y="2528112"/>
            <a:ext cx="7554460" cy="3541911"/>
          </a:xfrm>
          <a:prstGeom prst="rect">
            <a:avLst/>
          </a:prstGeom>
        </p:spPr>
      </p:pic>
    </p:spTree>
    <p:extLst>
      <p:ext uri="{BB962C8B-B14F-4D97-AF65-F5344CB8AC3E}">
        <p14:creationId xmlns:p14="http://schemas.microsoft.com/office/powerpoint/2010/main" val="188054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F21204-F193-4879-BA8A-5F02542017F1}"/>
              </a:ext>
            </a:extLst>
          </p:cNvPr>
          <p:cNvSpPr>
            <a:spLocks noGrp="1"/>
          </p:cNvSpPr>
          <p:nvPr>
            <p:ph idx="1"/>
          </p:nvPr>
        </p:nvSpPr>
        <p:spPr>
          <a:xfrm>
            <a:off x="609521" y="1154431"/>
            <a:ext cx="9878173" cy="5170170"/>
          </a:xfrm>
        </p:spPr>
        <p:txBody>
          <a:bodyPr/>
          <a:lstStyle/>
          <a:p>
            <a:pPr marL="0" indent="0">
              <a:lnSpc>
                <a:spcPct val="150000"/>
              </a:lnSpc>
              <a:buNone/>
            </a:pPr>
            <a:r>
              <a:rPr lang="en-US" altLang="zh-CN" dirty="0"/>
              <a:t>5. </a:t>
            </a:r>
            <a:r>
              <a:rPr lang="zh-CN" altLang="zh-CN" dirty="0"/>
              <a:t>应用程序使用</a:t>
            </a:r>
            <a:r>
              <a:rPr lang="en-US" altLang="zh-CN" dirty="0"/>
              <a:t>____________________</a:t>
            </a:r>
            <a:r>
              <a:rPr lang="zh-CN" altLang="zh-CN" dirty="0"/>
              <a:t>指定需要共享的数据，借助</a:t>
            </a:r>
            <a:r>
              <a:rPr lang="en-US" altLang="zh-CN" dirty="0"/>
              <a:t>_____________</a:t>
            </a:r>
            <a:r>
              <a:rPr lang="zh-CN" altLang="zh-CN" dirty="0"/>
              <a:t>类访问其它程序共享的数据；通过</a:t>
            </a:r>
            <a:r>
              <a:rPr lang="en-US" altLang="zh-CN" dirty="0"/>
              <a:t>______________</a:t>
            </a:r>
            <a:r>
              <a:rPr lang="zh-CN" altLang="zh-CN" dirty="0"/>
              <a:t>对其它应用暴露的数据进行观察，数据变化时进行操作。</a:t>
            </a:r>
          </a:p>
          <a:p>
            <a:pPr marL="0" indent="0">
              <a:buNone/>
            </a:pPr>
            <a:r>
              <a:rPr lang="en-US" altLang="zh-CN" sz="2400" b="0" dirty="0">
                <a:latin typeface="Arial Unicode MS" panose="020B0604020202020204" pitchFamily="34" charset="-122"/>
              </a:rPr>
              <a:t>A. ContentProvider, ContentObserver, ContentResolver</a:t>
            </a:r>
            <a:endParaRPr lang="zh-CN" altLang="zh-CN" sz="2400" b="0" dirty="0">
              <a:latin typeface="Arial Unicode MS" panose="020B0604020202020204" pitchFamily="34" charset="-122"/>
            </a:endParaRPr>
          </a:p>
          <a:p>
            <a:pPr marL="0" indent="0">
              <a:buNone/>
            </a:pPr>
            <a:r>
              <a:rPr lang="en-US" altLang="zh-CN" sz="2400" b="0" dirty="0">
                <a:latin typeface="Arial Unicode MS" panose="020B0604020202020204" pitchFamily="34" charset="-122"/>
              </a:rPr>
              <a:t>B. ContentResolver, ContentProvider, ContentObserver</a:t>
            </a:r>
            <a:endParaRPr lang="zh-CN" altLang="zh-CN" sz="2400" b="0" dirty="0">
              <a:latin typeface="Arial Unicode MS" panose="020B0604020202020204" pitchFamily="34" charset="-122"/>
            </a:endParaRPr>
          </a:p>
          <a:p>
            <a:pPr marL="0" indent="0">
              <a:buNone/>
            </a:pPr>
            <a:r>
              <a:rPr lang="en-US" altLang="zh-CN" sz="2400" b="0" dirty="0">
                <a:latin typeface="Arial Unicode MS" panose="020B0604020202020204" pitchFamily="34" charset="-122"/>
              </a:rPr>
              <a:t>C. ContentProvider, ContentResolver, ContentObserver</a:t>
            </a:r>
            <a:endParaRPr lang="zh-CN" altLang="zh-CN" sz="2400" b="0" dirty="0">
              <a:latin typeface="Arial Unicode MS" panose="020B0604020202020204" pitchFamily="34" charset="-122"/>
            </a:endParaRPr>
          </a:p>
          <a:p>
            <a:pPr marL="0" indent="0">
              <a:buNone/>
            </a:pPr>
            <a:r>
              <a:rPr lang="en-US" altLang="zh-CN" sz="2400" b="0" dirty="0">
                <a:latin typeface="Arial Unicode MS" panose="020B0604020202020204" pitchFamily="34" charset="-122"/>
              </a:rPr>
              <a:t>D. ContentObserver, ContentProvider, ContentResolver</a:t>
            </a:r>
            <a:endParaRPr lang="zh-CN" altLang="zh-CN" sz="2400" b="0" dirty="0">
              <a:latin typeface="Arial Unicode MS" panose="020B0604020202020204" pitchFamily="34" charset="-122"/>
            </a:endParaRPr>
          </a:p>
          <a:p>
            <a:pPr marL="0" indent="0">
              <a:buNone/>
            </a:pPr>
            <a:endParaRPr lang="zh-CN" altLang="en-US" dirty="0"/>
          </a:p>
        </p:txBody>
      </p:sp>
      <p:sp>
        <p:nvSpPr>
          <p:cNvPr id="3" name="标题 2">
            <a:extLst>
              <a:ext uri="{FF2B5EF4-FFF2-40B4-BE49-F238E27FC236}">
                <a16:creationId xmlns:a16="http://schemas.microsoft.com/office/drawing/2014/main" id="{F42114BE-A047-463F-9822-FF0ABDD3AEEF}"/>
              </a:ext>
            </a:extLst>
          </p:cNvPr>
          <p:cNvSpPr>
            <a:spLocks noGrp="1"/>
          </p:cNvSpPr>
          <p:nvPr>
            <p:ph type="title"/>
          </p:nvPr>
        </p:nvSpPr>
        <p:spPr/>
        <p:txBody>
          <a:bodyPr/>
          <a:lstStyle/>
          <a:p>
            <a:r>
              <a:rPr lang="zh-CN" altLang="en-US" dirty="0"/>
              <a:t>练一练</a:t>
            </a:r>
          </a:p>
        </p:txBody>
      </p:sp>
    </p:spTree>
    <p:extLst>
      <p:ext uri="{BB962C8B-B14F-4D97-AF65-F5344CB8AC3E}">
        <p14:creationId xmlns:p14="http://schemas.microsoft.com/office/powerpoint/2010/main" val="115641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应用程序间的数据共享机制</a:t>
            </a:r>
            <a:endParaRPr lang="en-US" altLang="zh-CN" dirty="0"/>
          </a:p>
          <a:p>
            <a:r>
              <a:rPr lang="en-US" altLang="zh-CN" dirty="0"/>
              <a:t>ContentProvider</a:t>
            </a:r>
            <a:r>
              <a:rPr lang="zh-CN" altLang="en-US" dirty="0"/>
              <a:t>提供接口，分享数据</a:t>
            </a:r>
            <a:endParaRPr lang="en-US" altLang="zh-CN" dirty="0"/>
          </a:p>
          <a:p>
            <a:r>
              <a:rPr lang="zh-CN" altLang="en-US" dirty="0"/>
              <a:t>内容</a:t>
            </a:r>
            <a:r>
              <a:rPr lang="en-US" altLang="zh-CN" dirty="0"/>
              <a:t>URI</a:t>
            </a:r>
            <a:r>
              <a:rPr lang="zh-CN" altLang="en-US" dirty="0"/>
              <a:t>， </a:t>
            </a:r>
            <a:r>
              <a:rPr lang="en-US" altLang="zh-CN" dirty="0"/>
              <a:t>Uri</a:t>
            </a:r>
            <a:r>
              <a:rPr lang="zh-CN" altLang="en-US" dirty="0"/>
              <a:t>对象</a:t>
            </a:r>
            <a:endParaRPr lang="en-US" altLang="zh-CN" dirty="0"/>
          </a:p>
          <a:p>
            <a:r>
              <a:rPr lang="zh-CN" altLang="en-US" dirty="0"/>
              <a:t>系统</a:t>
            </a:r>
            <a:r>
              <a:rPr lang="en-US" altLang="zh-CN" dirty="0" err="1"/>
              <a:t>ContentProvidr</a:t>
            </a:r>
            <a:r>
              <a:rPr lang="zh-CN" altLang="en-US" dirty="0"/>
              <a:t>：访问通讯录，访问照片、音频、视频</a:t>
            </a:r>
            <a:endParaRPr lang="en-US" altLang="zh-CN" dirty="0"/>
          </a:p>
          <a:p>
            <a:r>
              <a:rPr lang="en-US" altLang="zh-CN" dirty="0">
                <a:solidFill>
                  <a:srgbClr val="C00000"/>
                </a:solidFill>
              </a:rPr>
              <a:t>ContentResolver</a:t>
            </a:r>
            <a:r>
              <a:rPr lang="zh-CN" altLang="en-US" dirty="0">
                <a:solidFill>
                  <a:srgbClr val="C00000"/>
                </a:solidFill>
              </a:rPr>
              <a:t>操作共享数据</a:t>
            </a:r>
            <a:r>
              <a:rPr lang="en-US" altLang="zh-CN" dirty="0">
                <a:solidFill>
                  <a:srgbClr val="C00000"/>
                </a:solidFill>
              </a:rPr>
              <a:t>: </a:t>
            </a:r>
            <a:r>
              <a:rPr lang="zh-CN" altLang="en-US" dirty="0">
                <a:solidFill>
                  <a:srgbClr val="C00000"/>
                </a:solidFill>
              </a:rPr>
              <a:t>备份短消息</a:t>
            </a:r>
            <a:endParaRPr lang="en-US" altLang="zh-CN" dirty="0">
              <a:solidFill>
                <a:srgbClr val="C00000"/>
              </a:solidFill>
            </a:endParaRPr>
          </a:p>
          <a:p>
            <a:r>
              <a:rPr lang="en-US" altLang="zh-CN" dirty="0"/>
              <a:t>ContentObserver</a:t>
            </a:r>
            <a:r>
              <a:rPr lang="zh-CN" altLang="en-US" dirty="0"/>
              <a:t>内容观察者，对特定</a:t>
            </a:r>
            <a:r>
              <a:rPr lang="en-US" altLang="zh-CN" dirty="0"/>
              <a:t>Uri</a:t>
            </a:r>
            <a:r>
              <a:rPr lang="zh-CN" altLang="en-US" dirty="0"/>
              <a:t>引起的数据变化进行处理</a:t>
            </a:r>
            <a:endParaRPr lang="en-US" altLang="zh-CN" dirty="0"/>
          </a:p>
          <a:p>
            <a:r>
              <a:rPr lang="en-US" altLang="zh-CN" dirty="0">
                <a:solidFill>
                  <a:srgbClr val="C00000"/>
                </a:solidFill>
              </a:rPr>
              <a:t>Android</a:t>
            </a:r>
            <a:r>
              <a:rPr lang="zh-CN" altLang="en-US" dirty="0">
                <a:solidFill>
                  <a:srgbClr val="C00000"/>
                </a:solidFill>
              </a:rPr>
              <a:t>的权限机制</a:t>
            </a:r>
          </a:p>
        </p:txBody>
      </p:sp>
      <p:sp>
        <p:nvSpPr>
          <p:cNvPr id="3" name="标题 2"/>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16263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5A6ADBF-05CE-411D-BF49-8A7C30025123}"/>
              </a:ext>
            </a:extLst>
          </p:cNvPr>
          <p:cNvSpPr>
            <a:spLocks noGrp="1"/>
          </p:cNvSpPr>
          <p:nvPr>
            <p:ph idx="1"/>
          </p:nvPr>
        </p:nvSpPr>
        <p:spPr/>
        <p:txBody>
          <a:bodyPr/>
          <a:lstStyle/>
          <a:p>
            <a:r>
              <a:rPr lang="zh-CN" altLang="en-US" dirty="0"/>
              <a:t>怎么获取系统通讯录的相关信息？</a:t>
            </a:r>
            <a:endParaRPr lang="en-US" altLang="zh-CN" dirty="0"/>
          </a:p>
          <a:p>
            <a:pPr lvl="1"/>
            <a:r>
              <a:rPr lang="zh-CN" altLang="en-US" dirty="0"/>
              <a:t>姓名，电话号码</a:t>
            </a:r>
            <a:endParaRPr lang="en-US" altLang="zh-CN" dirty="0"/>
          </a:p>
          <a:p>
            <a:pPr lvl="1"/>
            <a:r>
              <a:rPr lang="zh-CN" altLang="en-US" dirty="0"/>
              <a:t>并显示在活动</a:t>
            </a:r>
            <a:r>
              <a:rPr lang="en-US" altLang="zh-CN" dirty="0"/>
              <a:t>UI</a:t>
            </a:r>
            <a:r>
              <a:rPr lang="zh-CN" altLang="en-US" dirty="0"/>
              <a:t>上</a:t>
            </a:r>
            <a:endParaRPr lang="en-US" altLang="zh-CN" dirty="0"/>
          </a:p>
          <a:p>
            <a:r>
              <a:rPr lang="zh-CN" altLang="en-US" dirty="0"/>
              <a:t>问题</a:t>
            </a:r>
            <a:r>
              <a:rPr lang="en-US" altLang="zh-CN" dirty="0"/>
              <a:t>1</a:t>
            </a:r>
            <a:r>
              <a:rPr lang="zh-CN" altLang="en-US" dirty="0"/>
              <a:t>：在</a:t>
            </a:r>
            <a:r>
              <a:rPr lang="en-US" altLang="zh-CN" dirty="0"/>
              <a:t>API </a:t>
            </a:r>
            <a:r>
              <a:rPr lang="zh-CN" altLang="en-US" dirty="0"/>
              <a:t>版本</a:t>
            </a:r>
            <a:r>
              <a:rPr lang="en-US" altLang="zh-CN" dirty="0"/>
              <a:t>6.0</a:t>
            </a:r>
            <a:r>
              <a:rPr lang="zh-CN" altLang="en-US" dirty="0"/>
              <a:t>以上的模拟器或真机上需要获取系统通讯录的相关信息，需要做什么处理？关键源程序以及执行流程是？</a:t>
            </a:r>
            <a:endParaRPr lang="en-US" altLang="zh-CN" dirty="0"/>
          </a:p>
          <a:p>
            <a:r>
              <a:rPr lang="zh-CN" altLang="en-US" dirty="0"/>
              <a:t>问题</a:t>
            </a:r>
            <a:r>
              <a:rPr lang="en-US" altLang="zh-CN" dirty="0"/>
              <a:t>2</a:t>
            </a:r>
            <a:r>
              <a:rPr lang="zh-CN" altLang="en-US" dirty="0"/>
              <a:t>：</a:t>
            </a:r>
            <a:r>
              <a:rPr lang="en-US" altLang="zh-CN" dirty="0"/>
              <a:t>ContentResolver , </a:t>
            </a:r>
            <a:r>
              <a:rPr lang="en-US" altLang="zh-CN" dirty="0" err="1"/>
              <a:t>ConentProvider</a:t>
            </a:r>
            <a:r>
              <a:rPr lang="en-US" altLang="zh-CN" dirty="0"/>
              <a:t>, ContentObserver </a:t>
            </a:r>
            <a:r>
              <a:rPr lang="zh-CN" altLang="en-US" dirty="0"/>
              <a:t>三者之间的关联关系是怎样的？</a:t>
            </a:r>
            <a:endParaRPr lang="en-US" altLang="zh-CN" dirty="0"/>
          </a:p>
          <a:p>
            <a:r>
              <a:rPr lang="zh-CN" altLang="en-US" dirty="0"/>
              <a:t>学习重点：内容访问者，通讯录，通讯录数据库，运行时权限</a:t>
            </a:r>
          </a:p>
        </p:txBody>
      </p:sp>
      <p:sp>
        <p:nvSpPr>
          <p:cNvPr id="3" name="标题 2">
            <a:extLst>
              <a:ext uri="{FF2B5EF4-FFF2-40B4-BE49-F238E27FC236}">
                <a16:creationId xmlns:a16="http://schemas.microsoft.com/office/drawing/2014/main" id="{E536C62E-CA4D-44EE-9911-1D86F690722B}"/>
              </a:ext>
            </a:extLst>
          </p:cNvPr>
          <p:cNvSpPr>
            <a:spLocks noGrp="1"/>
          </p:cNvSpPr>
          <p:nvPr>
            <p:ph type="title"/>
          </p:nvPr>
        </p:nvSpPr>
        <p:spPr/>
        <p:txBody>
          <a:bodyPr/>
          <a:lstStyle/>
          <a:p>
            <a:r>
              <a:rPr lang="zh-CN" altLang="en-US"/>
              <a:t>后记</a:t>
            </a:r>
          </a:p>
        </p:txBody>
      </p:sp>
    </p:spTree>
    <p:extLst>
      <p:ext uri="{BB962C8B-B14F-4D97-AF65-F5344CB8AC3E}">
        <p14:creationId xmlns:p14="http://schemas.microsoft.com/office/powerpoint/2010/main" val="408798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154430"/>
            <a:ext cx="10971372" cy="5442921"/>
          </a:xfrm>
        </p:spPr>
        <p:txBody>
          <a:bodyPr>
            <a:normAutofit/>
          </a:bodyPr>
          <a:lstStyle/>
          <a:p>
            <a:pPr>
              <a:lnSpc>
                <a:spcPct val="150000"/>
              </a:lnSpc>
            </a:pPr>
            <a:r>
              <a:rPr lang="zh-CN" altLang="en-US" dirty="0"/>
              <a:t>内容</a:t>
            </a:r>
            <a:r>
              <a:rPr lang="en-US" altLang="zh-CN" dirty="0"/>
              <a:t>URI</a:t>
            </a:r>
            <a:r>
              <a:rPr lang="zh-CN" altLang="en-US" dirty="0"/>
              <a:t>给内容提供器中的数据建立了唯一标识符，它主要由</a:t>
            </a:r>
            <a:r>
              <a:rPr lang="en-US" altLang="zh-CN" dirty="0"/>
              <a:t>scheme</a:t>
            </a:r>
            <a:r>
              <a:rPr lang="zh-CN" altLang="en-US" dirty="0"/>
              <a:t>、</a:t>
            </a:r>
            <a:r>
              <a:rPr lang="en-US" altLang="zh-CN" dirty="0"/>
              <a:t>authority</a:t>
            </a:r>
            <a:r>
              <a:rPr lang="zh-CN" altLang="en-US" dirty="0"/>
              <a:t>、</a:t>
            </a:r>
            <a:r>
              <a:rPr lang="en-US" altLang="zh-CN" dirty="0"/>
              <a:t>path</a:t>
            </a:r>
            <a:r>
              <a:rPr lang="zh-CN" altLang="en-US" dirty="0"/>
              <a:t>三部分组成，</a:t>
            </a:r>
            <a:r>
              <a:rPr lang="zh-CN" altLang="zh-CN" dirty="0"/>
              <a:t>用来定位远程或本地的可用资源，语法结构如下。</a:t>
            </a:r>
            <a:endParaRPr lang="en-US" altLang="zh-CN" dirty="0"/>
          </a:p>
          <a:p>
            <a:r>
              <a:rPr lang="en-US" altLang="zh-CN" dirty="0">
                <a:solidFill>
                  <a:srgbClr val="FF0000"/>
                </a:solidFill>
              </a:rPr>
              <a:t>scheme://&lt;Authority&gt;/&lt;path&gt;/&lt;id&gt;</a:t>
            </a:r>
            <a:endParaRPr lang="zh-CN" altLang="zh-CN" dirty="0">
              <a:solidFill>
                <a:srgbClr val="FF0000"/>
              </a:solidFill>
            </a:endParaRPr>
          </a:p>
          <a:p>
            <a:endParaRPr lang="en-US" altLang="zh-CN" dirty="0"/>
          </a:p>
          <a:p>
            <a:r>
              <a:rPr lang="zh-CN" altLang="en-US" dirty="0"/>
              <a:t>例如：</a:t>
            </a:r>
            <a:endParaRPr lang="en-US" altLang="zh-CN" dirty="0"/>
          </a:p>
          <a:p>
            <a:r>
              <a:rPr lang="en-US" altLang="zh-CN" dirty="0">
                <a:solidFill>
                  <a:srgbClr val="0033CC"/>
                </a:solidFill>
              </a:rPr>
              <a:t>content://com.example.app.provider/table1</a:t>
            </a:r>
          </a:p>
          <a:p>
            <a:r>
              <a:rPr lang="en-US" altLang="zh-CN" dirty="0">
                <a:solidFill>
                  <a:srgbClr val="0033CC"/>
                </a:solidFill>
              </a:rPr>
              <a:t>content://com.example.app.provider/table2</a:t>
            </a:r>
          </a:p>
          <a:p>
            <a:r>
              <a:rPr lang="en-US" altLang="zh-CN" dirty="0">
                <a:solidFill>
                  <a:srgbClr val="0033CC"/>
                </a:solidFill>
              </a:rPr>
              <a:t>content://com.example.app.provider/table2/1</a:t>
            </a:r>
          </a:p>
          <a:p>
            <a:pPr marL="0" indent="0">
              <a:buNone/>
            </a:pPr>
            <a:endParaRPr lang="en-US" altLang="zh-CN" dirty="0">
              <a:solidFill>
                <a:srgbClr val="0033CC"/>
              </a:solidFill>
            </a:endParaRPr>
          </a:p>
          <a:p>
            <a:endParaRPr lang="zh-CN" altLang="en-US" dirty="0"/>
          </a:p>
        </p:txBody>
      </p:sp>
      <p:sp>
        <p:nvSpPr>
          <p:cNvPr id="3" name="标题 2"/>
          <p:cNvSpPr>
            <a:spLocks noGrp="1"/>
          </p:cNvSpPr>
          <p:nvPr>
            <p:ph type="title"/>
          </p:nvPr>
        </p:nvSpPr>
        <p:spPr/>
        <p:txBody>
          <a:bodyPr/>
          <a:lstStyle/>
          <a:p>
            <a:r>
              <a:rPr lang="en-US" altLang="zh-CN" dirty="0">
                <a:latin typeface="华文新魏" pitchFamily="2" charset="-122"/>
                <a:ea typeface="华文新魏" pitchFamily="2" charset="-122"/>
              </a:rPr>
              <a:t>7.2</a:t>
            </a:r>
            <a:r>
              <a:rPr lang="zh-CN" altLang="en-US" dirty="0">
                <a:latin typeface="华文新魏" pitchFamily="2" charset="-122"/>
                <a:ea typeface="华文新魏" pitchFamily="2" charset="-122"/>
              </a:rPr>
              <a:t>  内容</a:t>
            </a:r>
            <a:r>
              <a:rPr lang="en-US" altLang="zh-CN" dirty="0">
                <a:latin typeface="华文新魏" pitchFamily="2" charset="-122"/>
                <a:ea typeface="华文新魏" pitchFamily="2" charset="-122"/>
              </a:rPr>
              <a:t>URI</a:t>
            </a:r>
            <a:endParaRPr lang="zh-CN" altLang="en-US" dirty="0"/>
          </a:p>
        </p:txBody>
      </p:sp>
    </p:spTree>
    <p:extLst>
      <p:ext uri="{BB962C8B-B14F-4D97-AF65-F5344CB8AC3E}">
        <p14:creationId xmlns:p14="http://schemas.microsoft.com/office/powerpoint/2010/main" val="227823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OBLEMSCORE_HALF" val="0.5"/>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11132</TotalTime>
  <Words>15595</Words>
  <Application>Microsoft Office PowerPoint</Application>
  <PresentationFormat>自定义</PresentationFormat>
  <Paragraphs>623</Paragraphs>
  <Slides>83</Slides>
  <Notes>30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83</vt:i4>
      </vt:variant>
    </vt:vector>
  </HeadingPairs>
  <TitlesOfParts>
    <vt:vector size="100" baseType="lpstr">
      <vt:lpstr>Adobe 宋体 Std L</vt:lpstr>
      <vt:lpstr>Arial Unicode MS</vt:lpstr>
      <vt:lpstr>等线</vt:lpstr>
      <vt:lpstr>黑体</vt:lpstr>
      <vt:lpstr>华文新魏</vt:lpstr>
      <vt:lpstr>宋体</vt:lpstr>
      <vt:lpstr>微软雅黑</vt:lpstr>
      <vt:lpstr>微软雅黑</vt:lpstr>
      <vt:lpstr>微软雅黑 Light</vt:lpstr>
      <vt:lpstr>Arial</vt:lpstr>
      <vt:lpstr>Calibri</vt:lpstr>
      <vt:lpstr>Century Gothic</vt:lpstr>
      <vt:lpstr>Palatino Linotype</vt:lpstr>
      <vt:lpstr>Times New Roman</vt:lpstr>
      <vt:lpstr>Wingdings</vt:lpstr>
      <vt:lpstr>Wingdings 2</vt:lpstr>
      <vt:lpstr>Presentation on brainstorming</vt:lpstr>
      <vt:lpstr>PowerPoint 演示文稿</vt:lpstr>
      <vt:lpstr>实验“记事本” 四问</vt:lpstr>
      <vt:lpstr>PowerPoint 演示文稿</vt:lpstr>
      <vt:lpstr>内容提要</vt:lpstr>
      <vt:lpstr>引言</vt:lpstr>
      <vt:lpstr>7.1 应用程序间的数据共享</vt:lpstr>
      <vt:lpstr>7.1应用程序间的数据共享</vt:lpstr>
      <vt:lpstr>系统ContentProvider</vt:lpstr>
      <vt:lpstr>7.2  内容URI</vt:lpstr>
      <vt:lpstr>7.2  内容URI</vt:lpstr>
      <vt:lpstr>7.3 使用ContentResolver访问共享数据</vt:lpstr>
      <vt:lpstr>7.3.1 ContentResolver类常用的操作方法 </vt:lpstr>
      <vt:lpstr>7.3.1  ContentResolver类常用的操作方法 </vt:lpstr>
      <vt:lpstr>7.3.1  ContentResolver类常用的操作方法 </vt:lpstr>
      <vt:lpstr>7.3.1  ContentResolver类常用的操作方法 </vt:lpstr>
      <vt:lpstr>7.3.1  ContentResolver类常用的操作方法 </vt:lpstr>
      <vt:lpstr>7.3.1  ContentResolver类常用的操作方法 </vt:lpstr>
      <vt:lpstr>7.3.2 使用ContentResolver获取手机通讯录</vt:lpstr>
      <vt:lpstr>7.3.2 使用ContentResolver获取手机通讯录</vt:lpstr>
      <vt:lpstr>7.3.2 使用ContentResolver获取手机通讯录</vt:lpstr>
      <vt:lpstr>PowerPoint 演示文稿</vt:lpstr>
      <vt:lpstr>PowerPoint 演示文稿</vt:lpstr>
      <vt:lpstr>Android 联系人数据库</vt:lpstr>
      <vt:lpstr>PowerPoint 演示文稿</vt:lpstr>
      <vt:lpstr>PowerPoint 演示文稿</vt:lpstr>
      <vt:lpstr>PowerPoint 演示文稿</vt:lpstr>
      <vt:lpstr>PowerPoint 演示文稿</vt:lpstr>
      <vt:lpstr>PowerPoint 演示文稿</vt:lpstr>
      <vt:lpstr>7.4 运行时权限</vt:lpstr>
      <vt:lpstr>7.4 运行时权限</vt:lpstr>
      <vt:lpstr>PowerPoint 演示文稿</vt:lpstr>
      <vt:lpstr>7.4 运行时权限</vt:lpstr>
      <vt:lpstr>7.4 运行时权限</vt:lpstr>
      <vt:lpstr>Android 6.0后的危险权限</vt:lpstr>
      <vt:lpstr>Android 的运行时权限流程</vt:lpstr>
      <vt:lpstr>Android 的运行时权限流程</vt:lpstr>
      <vt:lpstr>PowerPoint 演示文稿</vt:lpstr>
      <vt:lpstr>Android 的运行时权限流程</vt:lpstr>
      <vt:lpstr>PowerPoint 演示文稿</vt:lpstr>
      <vt:lpstr>练一练</vt:lpstr>
      <vt:lpstr>7.3.3  短消息备份</vt:lpstr>
      <vt:lpstr>7.3.3  短消息备份</vt:lpstr>
      <vt:lpstr>PowerPoint 演示文稿</vt:lpstr>
      <vt:lpstr>PowerPoint 演示文稿</vt:lpstr>
      <vt:lpstr>PowerPoint 演示文稿</vt:lpstr>
      <vt:lpstr>PowerPoint 演示文稿</vt:lpstr>
      <vt:lpstr>管理系统的多媒体</vt:lpstr>
      <vt:lpstr>作业：查看手机外部存储中所有图片</vt:lpstr>
      <vt:lpstr>PowerPoint 演示文稿</vt:lpstr>
      <vt:lpstr>PowerPoint 演示文稿</vt:lpstr>
      <vt:lpstr>练一练</vt:lpstr>
      <vt:lpstr>PowerPoint 演示文稿</vt:lpstr>
      <vt:lpstr>练一练</vt:lpstr>
      <vt:lpstr>7.5 创建自己的内容提供器</vt:lpstr>
      <vt:lpstr>7.5 创建自己的内容提供器</vt:lpstr>
      <vt:lpstr>7.5 创建自己的内容提供器</vt:lpstr>
      <vt:lpstr>7.5.1 Uri参数的解析</vt:lpstr>
      <vt:lpstr>PowerPoint 演示文稿</vt:lpstr>
      <vt:lpstr>PowerPoint 演示文稿</vt:lpstr>
      <vt:lpstr>7.5.2 getType()方法</vt:lpstr>
      <vt:lpstr>PowerPoint 演示文稿</vt:lpstr>
      <vt:lpstr>7.5.3  跨程序数据共享</vt:lpstr>
      <vt:lpstr>PowerPoint 演示文稿</vt:lpstr>
      <vt:lpstr>PowerPoint 演示文稿</vt:lpstr>
      <vt:lpstr>PowerPoint 演示文稿</vt:lpstr>
      <vt:lpstr>7.5.3  跨程序数据共享</vt:lpstr>
      <vt:lpstr>PowerPoint 演示文稿</vt:lpstr>
      <vt:lpstr>PowerPoint 演示文稿</vt:lpstr>
      <vt:lpstr>练一练</vt:lpstr>
      <vt:lpstr>7.6 内容观察者</vt:lpstr>
      <vt:lpstr>7.6.1 ContentObserver的工作原理</vt:lpstr>
      <vt:lpstr>7.6.1 ContentObserver的工作原理</vt:lpstr>
      <vt:lpstr>7.6.2 ContentObserver的几个常用方法</vt:lpstr>
      <vt:lpstr>7.6.3 监控短信发送案例</vt:lpstr>
      <vt:lpstr>7.6.3 监控短信发送案例</vt:lpstr>
      <vt:lpstr>PowerPoint 演示文稿</vt:lpstr>
      <vt:lpstr>PowerPoint 演示文稿</vt:lpstr>
      <vt:lpstr>PowerPoint 演示文稿</vt:lpstr>
      <vt:lpstr>PowerPoint 演示文稿</vt:lpstr>
      <vt:lpstr>PowerPoint 演示文稿</vt:lpstr>
      <vt:lpstr>练一练</vt:lpstr>
      <vt:lpstr>小结</vt:lpstr>
      <vt:lpstr>后记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Null;蔡美玲</dc:creator>
  <cp:lastModifiedBy>蔡 美玲</cp:lastModifiedBy>
  <cp:revision>593</cp:revision>
  <dcterms:created xsi:type="dcterms:W3CDTF">2019-03-26T05:28:25Z</dcterms:created>
  <dcterms:modified xsi:type="dcterms:W3CDTF">2022-11-08T11:04:41Z</dcterms:modified>
</cp:coreProperties>
</file>